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x="18288000" cy="10287000"/>
  <p:notesSz cx="6858000" cy="9144000"/>
  <p:embeddedFontLst>
    <p:embeddedFont>
      <p:font typeface="Abril Fatface" charset="1" panose="02000503000000020003"/>
      <p:regular r:id="rId69"/>
    </p:embeddedFont>
    <p:embeddedFont>
      <p:font typeface="Glacial Indifference Bold" charset="1" panose="00000800000000000000"/>
      <p:regular r:id="rId70"/>
    </p:embeddedFont>
    <p:embeddedFont>
      <p:font typeface="Roboto" charset="1" panose="02000000000000000000"/>
      <p:regular r:id="rId71"/>
    </p:embeddedFont>
    <p:embeddedFont>
      <p:font typeface="Canva Sans Bold" charset="1" panose="020B0803030501040103"/>
      <p:regular r:id="rId72"/>
    </p:embeddedFont>
    <p:embeddedFont>
      <p:font typeface="Canva Sans" charset="1" panose="020B0503030501040103"/>
      <p:regular r:id="rId73"/>
    </p:embeddedFont>
    <p:embeddedFont>
      <p:font typeface="Glacial Indifference" charset="1" panose="00000000000000000000"/>
      <p:regular r:id="rId74"/>
    </p:embeddedFont>
    <p:embeddedFont>
      <p:font typeface="Abril Fatface Italics" charset="1" panose="02000503000000020003"/>
      <p:regular r:id="rId75"/>
    </p:embeddedFont>
    <p:embeddedFont>
      <p:font typeface="Arimo Bold" charset="1" panose="020B0704020202020204"/>
      <p:regular r:id="rId76"/>
    </p:embeddedFont>
    <p:embeddedFont>
      <p:font typeface="Glacial Indifference Italics" charset="1" panose="00000000000000000000"/>
      <p:regular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fonts/font69.fntdata" Type="http://schemas.openxmlformats.org/officeDocument/2006/relationships/font"/><Relationship Id="rId7" Target="slides/slide2.xml" Type="http://schemas.openxmlformats.org/officeDocument/2006/relationships/slide"/><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fonts/font76.fntdata" Type="http://schemas.openxmlformats.org/officeDocument/2006/relationships/font"/><Relationship Id="rId77" Target="fonts/font77.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11.png" Type="http://schemas.openxmlformats.org/officeDocument/2006/relationships/image"/><Relationship Id="rId7" Target="../media/image10.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6.jpe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6.jpe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8.jpe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9.jpe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11.png" Type="http://schemas.openxmlformats.org/officeDocument/2006/relationships/image"/><Relationship Id="rId7" Target="../media/image10.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www.figma.com/proto/ZFCLxAodHPRKNjw7XnvxCs/CS147-Med-Fi?node-id=31-318&amp;node-type=canvas&amp;t=vIV4xsvdcTC0N5H2-1&amp;scaling=scale-down&amp;content-scaling=fixed&amp;page-id=0%3A1&amp;starting-point-node-id=31%3A318&amp;show-proto-sidebar=1" TargetMode="External" Type="http://schemas.openxmlformats.org/officeDocument/2006/relationships/hyperlink"/></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2124240"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grpSp>
        <p:nvGrpSpPr>
          <p:cNvPr name="Group 3" id="3"/>
          <p:cNvGrpSpPr/>
          <p:nvPr/>
        </p:nvGrpSpPr>
        <p:grpSpPr>
          <a:xfrm rot="0">
            <a:off x="3811475" y="5651453"/>
            <a:ext cx="10375339" cy="1362454"/>
            <a:chOff x="0" y="0"/>
            <a:chExt cx="8331192" cy="1106170"/>
          </a:xfrm>
        </p:grpSpPr>
        <p:sp>
          <p:nvSpPr>
            <p:cNvPr name="Freeform 4" id="4"/>
            <p:cNvSpPr/>
            <p:nvPr/>
          </p:nvSpPr>
          <p:spPr>
            <a:xfrm flipH="false" flipV="false" rot="0">
              <a:off x="0" y="0"/>
              <a:ext cx="8332462" cy="1107440"/>
            </a:xfrm>
            <a:custGeom>
              <a:avLst/>
              <a:gdLst/>
              <a:ahLst/>
              <a:cxnLst/>
              <a:rect r="r" b="b" t="t" l="l"/>
              <a:pathLst>
                <a:path h="1107440" w="8332462">
                  <a:moveTo>
                    <a:pt x="7778741" y="45720"/>
                  </a:moveTo>
                  <a:cubicBezTo>
                    <a:pt x="8058141" y="45720"/>
                    <a:pt x="8285472" y="273050"/>
                    <a:pt x="8285472" y="552450"/>
                  </a:cubicBezTo>
                  <a:cubicBezTo>
                    <a:pt x="8285472" y="831850"/>
                    <a:pt x="8058141" y="1059180"/>
                    <a:pt x="7778741" y="1059180"/>
                  </a:cubicBezTo>
                  <a:lnTo>
                    <a:pt x="553720" y="1059180"/>
                  </a:lnTo>
                  <a:cubicBezTo>
                    <a:pt x="274320" y="1059180"/>
                    <a:pt x="46990" y="831850"/>
                    <a:pt x="46990" y="552450"/>
                  </a:cubicBezTo>
                  <a:cubicBezTo>
                    <a:pt x="46990" y="273050"/>
                    <a:pt x="274320" y="45720"/>
                    <a:pt x="553720" y="45720"/>
                  </a:cubicBezTo>
                  <a:lnTo>
                    <a:pt x="7778741" y="45720"/>
                  </a:lnTo>
                  <a:moveTo>
                    <a:pt x="7778741" y="0"/>
                  </a:moveTo>
                  <a:lnTo>
                    <a:pt x="553720" y="0"/>
                  </a:lnTo>
                  <a:cubicBezTo>
                    <a:pt x="247650" y="0"/>
                    <a:pt x="0" y="247650"/>
                    <a:pt x="0" y="553720"/>
                  </a:cubicBezTo>
                  <a:cubicBezTo>
                    <a:pt x="0" y="859790"/>
                    <a:pt x="247650" y="1107440"/>
                    <a:pt x="553720" y="1107440"/>
                  </a:cubicBezTo>
                  <a:lnTo>
                    <a:pt x="7778741" y="1107440"/>
                  </a:lnTo>
                  <a:cubicBezTo>
                    <a:pt x="8084812" y="1107440"/>
                    <a:pt x="8332462" y="859790"/>
                    <a:pt x="8332462" y="553720"/>
                  </a:cubicBezTo>
                  <a:cubicBezTo>
                    <a:pt x="8331191" y="247650"/>
                    <a:pt x="8083541" y="0"/>
                    <a:pt x="7778741" y="0"/>
                  </a:cubicBezTo>
                  <a:close/>
                </a:path>
              </a:pathLst>
            </a:custGeom>
            <a:solidFill>
              <a:srgbClr val="CB6CE6"/>
            </a:solidFill>
          </p:spPr>
        </p:sp>
      </p:grpSp>
      <p:sp>
        <p:nvSpPr>
          <p:cNvPr name="TextBox 5" id="5"/>
          <p:cNvSpPr txBox="true"/>
          <p:nvPr/>
        </p:nvSpPr>
        <p:spPr>
          <a:xfrm rot="0">
            <a:off x="1028700" y="3444874"/>
            <a:ext cx="15940890" cy="1698626"/>
          </a:xfrm>
          <a:prstGeom prst="rect">
            <a:avLst/>
          </a:prstGeom>
        </p:spPr>
        <p:txBody>
          <a:bodyPr anchor="t" rtlCol="false" tIns="0" lIns="0" bIns="0" rIns="0">
            <a:spAutoFit/>
          </a:bodyPr>
          <a:lstStyle/>
          <a:p>
            <a:pPr algn="ctr">
              <a:lnSpc>
                <a:spcPts val="13999"/>
              </a:lnSpc>
            </a:pPr>
            <a:r>
              <a:rPr lang="en-US" sz="9999">
                <a:solidFill>
                  <a:srgbClr val="000000"/>
                </a:solidFill>
                <a:latin typeface="Abril Fatface"/>
                <a:ea typeface="Abril Fatface"/>
                <a:cs typeface="Abril Fatface"/>
                <a:sym typeface="Abril Fatface"/>
              </a:rPr>
              <a:t>A6: Med-Fi Prototypes</a:t>
            </a:r>
          </a:p>
        </p:txBody>
      </p:sp>
      <p:sp>
        <p:nvSpPr>
          <p:cNvPr name="TextBox 6" id="6"/>
          <p:cNvSpPr txBox="true"/>
          <p:nvPr/>
        </p:nvSpPr>
        <p:spPr>
          <a:xfrm rot="0">
            <a:off x="3560619" y="5945330"/>
            <a:ext cx="10877053" cy="688975"/>
          </a:xfrm>
          <a:prstGeom prst="rect">
            <a:avLst/>
          </a:prstGeom>
        </p:spPr>
        <p:txBody>
          <a:bodyPr anchor="t" rtlCol="false" tIns="0" lIns="0" bIns="0" rIns="0">
            <a:spAutoFit/>
          </a:bodyPr>
          <a:lstStyle/>
          <a:p>
            <a:pPr algn="ctr">
              <a:lnSpc>
                <a:spcPts val="5599"/>
              </a:lnSpc>
            </a:pPr>
            <a:r>
              <a:rPr lang="en-US" b="true" sz="3999">
                <a:solidFill>
                  <a:srgbClr val="CB6CE6"/>
                </a:solidFill>
                <a:latin typeface="Glacial Indifference Bold"/>
                <a:ea typeface="Glacial Indifference Bold"/>
                <a:cs typeface="Glacial Indifference Bold"/>
                <a:sym typeface="Glacial Indifference Bold"/>
              </a:rPr>
              <a:t>INTERACTIVE MEDIUM-FI PROTOTYPE</a:t>
            </a:r>
          </a:p>
        </p:txBody>
      </p:sp>
      <p:sp>
        <p:nvSpPr>
          <p:cNvPr name="TextBox 7" id="7"/>
          <p:cNvSpPr txBox="true"/>
          <p:nvPr/>
        </p:nvSpPr>
        <p:spPr>
          <a:xfrm rot="0">
            <a:off x="1028700" y="970572"/>
            <a:ext cx="6875230"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ATHENA SHIRAVI, ZOYA GARG, ESHA GUPTA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099116"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CB6CE6"/>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B6CE6"/>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CB6CE6"/>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CB6CE6"/>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CB6CE6"/>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D9D9D9"/>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CB6CE6"/>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2124240"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5468302" y="420817"/>
            <a:ext cx="7351396" cy="1651635"/>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Team Cybele</a:t>
            </a:r>
          </a:p>
        </p:txBody>
      </p:sp>
      <p:sp>
        <p:nvSpPr>
          <p:cNvPr name="Freeform 4" id="4"/>
          <p:cNvSpPr/>
          <p:nvPr/>
        </p:nvSpPr>
        <p:spPr>
          <a:xfrm flipH="false" flipV="false" rot="0">
            <a:off x="1385501" y="2329627"/>
            <a:ext cx="4602505" cy="4602505"/>
          </a:xfrm>
          <a:custGeom>
            <a:avLst/>
            <a:gdLst/>
            <a:ahLst/>
            <a:cxnLst/>
            <a:rect r="r" b="b" t="t" l="l"/>
            <a:pathLst>
              <a:path h="4602505" w="4602505">
                <a:moveTo>
                  <a:pt x="0" y="0"/>
                </a:moveTo>
                <a:lnTo>
                  <a:pt x="4602505" y="0"/>
                </a:lnTo>
                <a:lnTo>
                  <a:pt x="4602505" y="4602506"/>
                </a:lnTo>
                <a:lnTo>
                  <a:pt x="0" y="4602506"/>
                </a:lnTo>
                <a:lnTo>
                  <a:pt x="0" y="0"/>
                </a:lnTo>
                <a:close/>
              </a:path>
            </a:pathLst>
          </a:custGeom>
          <a:blipFill>
            <a:blip r:embed="rId3"/>
            <a:stretch>
              <a:fillRect l="0" t="0" r="0" b="0"/>
            </a:stretch>
          </a:blipFill>
        </p:spPr>
      </p:sp>
      <p:sp>
        <p:nvSpPr>
          <p:cNvPr name="Freeform 5" id="5"/>
          <p:cNvSpPr/>
          <p:nvPr/>
        </p:nvSpPr>
        <p:spPr>
          <a:xfrm flipH="false" flipV="false" rot="0">
            <a:off x="7648205" y="2419233"/>
            <a:ext cx="2991589" cy="4423293"/>
          </a:xfrm>
          <a:custGeom>
            <a:avLst/>
            <a:gdLst/>
            <a:ahLst/>
            <a:cxnLst/>
            <a:rect r="r" b="b" t="t" l="l"/>
            <a:pathLst>
              <a:path h="4423293" w="2991589">
                <a:moveTo>
                  <a:pt x="0" y="0"/>
                </a:moveTo>
                <a:lnTo>
                  <a:pt x="2991590" y="0"/>
                </a:lnTo>
                <a:lnTo>
                  <a:pt x="2991590" y="4423294"/>
                </a:lnTo>
                <a:lnTo>
                  <a:pt x="0" y="4423294"/>
                </a:lnTo>
                <a:lnTo>
                  <a:pt x="0" y="0"/>
                </a:lnTo>
                <a:close/>
              </a:path>
            </a:pathLst>
          </a:custGeom>
          <a:blipFill>
            <a:blip r:embed="rId4"/>
            <a:stretch>
              <a:fillRect l="-79480" t="-27676" r="-72677" b="-127816"/>
            </a:stretch>
          </a:blipFill>
        </p:spPr>
      </p:sp>
      <p:sp>
        <p:nvSpPr>
          <p:cNvPr name="Freeform 6" id="6"/>
          <p:cNvSpPr/>
          <p:nvPr/>
        </p:nvSpPr>
        <p:spPr>
          <a:xfrm flipH="false" flipV="false" rot="0">
            <a:off x="13127524" y="2239823"/>
            <a:ext cx="2850572" cy="4782114"/>
          </a:xfrm>
          <a:custGeom>
            <a:avLst/>
            <a:gdLst/>
            <a:ahLst/>
            <a:cxnLst/>
            <a:rect r="r" b="b" t="t" l="l"/>
            <a:pathLst>
              <a:path h="4782114" w="2850572">
                <a:moveTo>
                  <a:pt x="0" y="0"/>
                </a:moveTo>
                <a:lnTo>
                  <a:pt x="2850572" y="0"/>
                </a:lnTo>
                <a:lnTo>
                  <a:pt x="2850572" y="4782114"/>
                </a:lnTo>
                <a:lnTo>
                  <a:pt x="0" y="4782114"/>
                </a:lnTo>
                <a:lnTo>
                  <a:pt x="0" y="0"/>
                </a:lnTo>
                <a:close/>
              </a:path>
            </a:pathLst>
          </a:custGeom>
          <a:blipFill>
            <a:blip r:embed="rId5"/>
            <a:stretch>
              <a:fillRect l="-141793" t="-25428" r="-154662" b="-7503"/>
            </a:stretch>
          </a:blipFill>
        </p:spPr>
      </p:sp>
      <p:sp>
        <p:nvSpPr>
          <p:cNvPr name="TextBox 7" id="7"/>
          <p:cNvSpPr txBox="true"/>
          <p:nvPr/>
        </p:nvSpPr>
        <p:spPr>
          <a:xfrm rot="0">
            <a:off x="1905205" y="7022136"/>
            <a:ext cx="3563097" cy="2236164"/>
          </a:xfrm>
          <a:prstGeom prst="rect">
            <a:avLst/>
          </a:prstGeom>
        </p:spPr>
        <p:txBody>
          <a:bodyPr anchor="t" rtlCol="false" tIns="0" lIns="0" bIns="0" rIns="0">
            <a:spAutoFit/>
          </a:bodyPr>
          <a:lstStyle/>
          <a:p>
            <a:pPr algn="ctr">
              <a:lnSpc>
                <a:spcPts val="5487"/>
              </a:lnSpc>
            </a:pPr>
            <a:r>
              <a:rPr lang="en-US" sz="3919" b="true">
                <a:solidFill>
                  <a:srgbClr val="100F0D"/>
                </a:solidFill>
                <a:latin typeface="Canva Sans Bold"/>
                <a:ea typeface="Canva Sans Bold"/>
                <a:cs typeface="Canva Sans Bold"/>
                <a:sym typeface="Canva Sans Bold"/>
              </a:rPr>
              <a:t>Athena Shiravi</a:t>
            </a:r>
          </a:p>
          <a:p>
            <a:pPr algn="ctr">
              <a:lnSpc>
                <a:spcPts val="4115"/>
              </a:lnSpc>
            </a:pPr>
            <a:r>
              <a:rPr lang="en-US" sz="2939">
                <a:solidFill>
                  <a:srgbClr val="100F0D"/>
                </a:solidFill>
                <a:latin typeface="Canva Sans"/>
                <a:ea typeface="Canva Sans"/>
                <a:cs typeface="Canva Sans"/>
                <a:sym typeface="Canva Sans"/>
              </a:rPr>
              <a:t>B.A. Econ</a:t>
            </a:r>
          </a:p>
          <a:p>
            <a:pPr algn="ctr">
              <a:lnSpc>
                <a:spcPts val="4115"/>
              </a:lnSpc>
            </a:pPr>
            <a:r>
              <a:rPr lang="en-US" sz="2939">
                <a:solidFill>
                  <a:srgbClr val="100F0D"/>
                </a:solidFill>
                <a:latin typeface="Canva Sans"/>
                <a:ea typeface="Canva Sans"/>
                <a:cs typeface="Canva Sans"/>
                <a:sym typeface="Canva Sans"/>
              </a:rPr>
              <a:t>B.S. CS</a:t>
            </a:r>
          </a:p>
          <a:p>
            <a:pPr algn="ctr">
              <a:lnSpc>
                <a:spcPts val="4115"/>
              </a:lnSpc>
            </a:pPr>
            <a:r>
              <a:rPr lang="en-US" sz="2939">
                <a:solidFill>
                  <a:srgbClr val="100F0D"/>
                </a:solidFill>
                <a:latin typeface="Canva Sans"/>
                <a:ea typeface="Canva Sans"/>
                <a:cs typeface="Canva Sans"/>
                <a:sym typeface="Canva Sans"/>
              </a:rPr>
              <a:t>HCI Coterm</a:t>
            </a:r>
          </a:p>
        </p:txBody>
      </p:sp>
      <p:sp>
        <p:nvSpPr>
          <p:cNvPr name="TextBox 8" id="8"/>
          <p:cNvSpPr txBox="true"/>
          <p:nvPr/>
        </p:nvSpPr>
        <p:spPr>
          <a:xfrm rot="0">
            <a:off x="7764287" y="7022136"/>
            <a:ext cx="2759426" cy="2236164"/>
          </a:xfrm>
          <a:prstGeom prst="rect">
            <a:avLst/>
          </a:prstGeom>
        </p:spPr>
        <p:txBody>
          <a:bodyPr anchor="t" rtlCol="false" tIns="0" lIns="0" bIns="0" rIns="0">
            <a:spAutoFit/>
          </a:bodyPr>
          <a:lstStyle/>
          <a:p>
            <a:pPr algn="ctr">
              <a:lnSpc>
                <a:spcPts val="5487"/>
              </a:lnSpc>
            </a:pPr>
            <a:r>
              <a:rPr lang="en-US" sz="3919" b="true">
                <a:solidFill>
                  <a:srgbClr val="100F0D"/>
                </a:solidFill>
                <a:latin typeface="Canva Sans Bold"/>
                <a:ea typeface="Canva Sans Bold"/>
                <a:cs typeface="Canva Sans Bold"/>
                <a:sym typeface="Canva Sans Bold"/>
              </a:rPr>
              <a:t>Esha Gupta</a:t>
            </a:r>
          </a:p>
          <a:p>
            <a:pPr algn="ctr">
              <a:lnSpc>
                <a:spcPts val="4115"/>
              </a:lnSpc>
            </a:pPr>
            <a:r>
              <a:rPr lang="en-US" sz="2939">
                <a:solidFill>
                  <a:srgbClr val="100F0D"/>
                </a:solidFill>
                <a:latin typeface="Canva Sans"/>
                <a:ea typeface="Canva Sans"/>
                <a:cs typeface="Canva Sans"/>
                <a:sym typeface="Canva Sans"/>
              </a:rPr>
              <a:t>B.S. SymSys</a:t>
            </a:r>
          </a:p>
          <a:p>
            <a:pPr algn="ctr">
              <a:lnSpc>
                <a:spcPts val="4115"/>
              </a:lnSpc>
            </a:pPr>
            <a:r>
              <a:rPr lang="en-US" sz="2939">
                <a:solidFill>
                  <a:srgbClr val="100F0D"/>
                </a:solidFill>
                <a:latin typeface="Canva Sans"/>
                <a:ea typeface="Canva Sans"/>
                <a:cs typeface="Canva Sans"/>
                <a:sym typeface="Canva Sans"/>
              </a:rPr>
              <a:t>B.A. IR</a:t>
            </a:r>
          </a:p>
          <a:p>
            <a:pPr algn="ctr">
              <a:lnSpc>
                <a:spcPts val="4115"/>
              </a:lnSpc>
            </a:pPr>
          </a:p>
        </p:txBody>
      </p:sp>
      <p:sp>
        <p:nvSpPr>
          <p:cNvPr name="TextBox 9" id="9"/>
          <p:cNvSpPr txBox="true"/>
          <p:nvPr/>
        </p:nvSpPr>
        <p:spPr>
          <a:xfrm rot="0">
            <a:off x="13336900" y="7022136"/>
            <a:ext cx="2431821" cy="2236164"/>
          </a:xfrm>
          <a:prstGeom prst="rect">
            <a:avLst/>
          </a:prstGeom>
        </p:spPr>
        <p:txBody>
          <a:bodyPr anchor="t" rtlCol="false" tIns="0" lIns="0" bIns="0" rIns="0">
            <a:spAutoFit/>
          </a:bodyPr>
          <a:lstStyle/>
          <a:p>
            <a:pPr algn="ctr">
              <a:lnSpc>
                <a:spcPts val="5487"/>
              </a:lnSpc>
            </a:pPr>
            <a:r>
              <a:rPr lang="en-US" sz="3919" b="true">
                <a:solidFill>
                  <a:srgbClr val="100F0D"/>
                </a:solidFill>
                <a:latin typeface="Canva Sans Bold"/>
                <a:ea typeface="Canva Sans Bold"/>
                <a:cs typeface="Canva Sans Bold"/>
                <a:sym typeface="Canva Sans Bold"/>
              </a:rPr>
              <a:t>Zoya Garg</a:t>
            </a:r>
          </a:p>
          <a:p>
            <a:pPr algn="ctr">
              <a:lnSpc>
                <a:spcPts val="4115"/>
              </a:lnSpc>
            </a:pPr>
            <a:r>
              <a:rPr lang="en-US" sz="2939">
                <a:solidFill>
                  <a:srgbClr val="100F0D"/>
                </a:solidFill>
                <a:latin typeface="Canva Sans"/>
                <a:ea typeface="Canva Sans"/>
                <a:cs typeface="Canva Sans"/>
                <a:sym typeface="Canva Sans"/>
              </a:rPr>
              <a:t>B.S. CS</a:t>
            </a:r>
          </a:p>
          <a:p>
            <a:pPr algn="ctr">
              <a:lnSpc>
                <a:spcPts val="4115"/>
              </a:lnSpc>
            </a:pPr>
            <a:r>
              <a:rPr lang="en-US" sz="2939">
                <a:solidFill>
                  <a:srgbClr val="100F0D"/>
                </a:solidFill>
                <a:latin typeface="Canva Sans"/>
                <a:ea typeface="Canva Sans"/>
                <a:cs typeface="Canva Sans"/>
                <a:sym typeface="Canva Sans"/>
              </a:rPr>
              <a:t>B.A. Classics</a:t>
            </a:r>
          </a:p>
          <a:p>
            <a:pPr algn="ctr">
              <a:lnSpc>
                <a:spcPts val="4115"/>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B6CE6"/>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6.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547661" y="3491865"/>
            <a:ext cx="13517734" cy="1651635"/>
          </a:xfrm>
          <a:prstGeom prst="rect">
            <a:avLst/>
          </a:prstGeom>
        </p:spPr>
        <p:txBody>
          <a:bodyPr anchor="t" rtlCol="false" tIns="0" lIns="0" bIns="0" rIns="0">
            <a:spAutoFit/>
          </a:bodyPr>
          <a:lstStyle/>
          <a:p>
            <a:pPr algn="l">
              <a:lnSpc>
                <a:spcPts val="13439"/>
              </a:lnSpc>
            </a:pPr>
            <a:r>
              <a:rPr lang="en-US" sz="9600">
                <a:solidFill>
                  <a:srgbClr val="080809"/>
                </a:solidFill>
                <a:latin typeface="Abril Fatface"/>
                <a:ea typeface="Abril Fatface"/>
                <a:cs typeface="Abril Fatface"/>
                <a:sym typeface="Abril Fatface"/>
              </a:rPr>
              <a:t>In case you forgot...</a:t>
            </a:r>
          </a:p>
        </p:txBody>
      </p:sp>
      <p:sp>
        <p:nvSpPr>
          <p:cNvPr name="TextBox 3" id="3"/>
          <p:cNvSpPr txBox="true"/>
          <p:nvPr/>
        </p:nvSpPr>
        <p:spPr>
          <a:xfrm rot="0">
            <a:off x="-387667" y="8074025"/>
            <a:ext cx="17646967" cy="1184275"/>
          </a:xfrm>
          <a:prstGeom prst="rect">
            <a:avLst/>
          </a:prstGeom>
        </p:spPr>
        <p:txBody>
          <a:bodyPr anchor="t" rtlCol="false" tIns="0" lIns="0" bIns="0" rIns="0">
            <a:spAutoFit/>
          </a:bodyPr>
          <a:lstStyle/>
          <a:p>
            <a:pPr algn="r">
              <a:lnSpc>
                <a:spcPts val="9799"/>
              </a:lnSpc>
            </a:pPr>
            <a:r>
              <a:rPr lang="en-US" sz="6999">
                <a:solidFill>
                  <a:srgbClr val="CB6CE6"/>
                </a:solidFill>
                <a:latin typeface="Abril Fatface"/>
                <a:ea typeface="Abril Fatface"/>
                <a:cs typeface="Abril Fatface"/>
                <a:sym typeface="Abril Fatface"/>
              </a:rPr>
              <a:t>(It’s been a week. We get it.)</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528995" y="1706563"/>
            <a:ext cx="8309298" cy="3082925"/>
          </a:xfrm>
          <a:prstGeom prst="rect">
            <a:avLst/>
          </a:prstGeom>
        </p:spPr>
        <p:txBody>
          <a:bodyPr anchor="t" rtlCol="false" tIns="0" lIns="0" bIns="0" rIns="0">
            <a:spAutoFit/>
          </a:bodyPr>
          <a:lstStyle/>
          <a:p>
            <a:pPr algn="r">
              <a:lnSpc>
                <a:spcPts val="4900"/>
              </a:lnSpc>
            </a:pPr>
            <a:r>
              <a:rPr lang="en-US" sz="3500" spc="350">
                <a:solidFill>
                  <a:srgbClr val="000000"/>
                </a:solidFill>
                <a:latin typeface="Glacial Indifference"/>
                <a:ea typeface="Glacial Indifference"/>
                <a:cs typeface="Glacial Indifference"/>
                <a:sym typeface="Glacial Indifference"/>
              </a:rPr>
              <a:t>Moms often experience moments of isolation or mental fatigue throughout the day. </a:t>
            </a:r>
          </a:p>
          <a:p>
            <a:pPr algn="r">
              <a:lnSpc>
                <a:spcPts val="4900"/>
              </a:lnSpc>
            </a:pPr>
          </a:p>
          <a:p>
            <a:pPr algn="r">
              <a:lnSpc>
                <a:spcPts val="4900"/>
              </a:lnSpc>
              <a:spcBef>
                <a:spcPct val="0"/>
              </a:spcBef>
            </a:pPr>
          </a:p>
        </p:txBody>
      </p:sp>
      <p:sp>
        <p:nvSpPr>
          <p:cNvPr name="TextBox 3" id="3"/>
          <p:cNvSpPr txBox="true"/>
          <p:nvPr/>
        </p:nvSpPr>
        <p:spPr>
          <a:xfrm rot="0">
            <a:off x="11317531" y="4349115"/>
            <a:ext cx="6094169" cy="5061585"/>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Our Solution: </a:t>
            </a:r>
          </a:p>
          <a:p>
            <a:pPr algn="r">
              <a:lnSpc>
                <a:spcPts val="13439"/>
              </a:lnSpc>
            </a:pPr>
            <a:r>
              <a:rPr lang="en-US" sz="9600" i="true">
                <a:solidFill>
                  <a:srgbClr val="CB6CE6"/>
                </a:solidFill>
                <a:latin typeface="Abril Fatface Italics"/>
                <a:ea typeface="Abril Fatface Italics"/>
                <a:cs typeface="Abril Fatface Italics"/>
                <a:sym typeface="Abril Fatface Italics"/>
              </a:rPr>
              <a:t>MUSE</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528995" y="1706563"/>
            <a:ext cx="8309298" cy="6797675"/>
          </a:xfrm>
          <a:prstGeom prst="rect">
            <a:avLst/>
          </a:prstGeom>
        </p:spPr>
        <p:txBody>
          <a:bodyPr anchor="t" rtlCol="false" tIns="0" lIns="0" bIns="0" rIns="0">
            <a:spAutoFit/>
          </a:bodyPr>
          <a:lstStyle/>
          <a:p>
            <a:pPr algn="r">
              <a:lnSpc>
                <a:spcPts val="4900"/>
              </a:lnSpc>
            </a:pPr>
            <a:r>
              <a:rPr lang="en-US" sz="3500" spc="350">
                <a:solidFill>
                  <a:srgbClr val="000000"/>
                </a:solidFill>
                <a:latin typeface="Glacial Indifference"/>
                <a:ea typeface="Glacial Indifference"/>
                <a:cs typeface="Glacial Indifference"/>
                <a:sym typeface="Glacial Indifference"/>
              </a:rPr>
              <a:t>Moms often experience moments of isolation or mental fatigue throughout the day. </a:t>
            </a:r>
          </a:p>
          <a:p>
            <a:pPr algn="r">
              <a:lnSpc>
                <a:spcPts val="4900"/>
              </a:lnSpc>
            </a:pPr>
          </a:p>
          <a:p>
            <a:pPr algn="r">
              <a:lnSpc>
                <a:spcPts val="4900"/>
              </a:lnSpc>
            </a:pPr>
            <a:r>
              <a:rPr lang="en-US" b="true" sz="3500" spc="350">
                <a:solidFill>
                  <a:srgbClr val="000000"/>
                </a:solidFill>
                <a:latin typeface="Glacial Indifference Bold"/>
                <a:ea typeface="Glacial Indifference Bold"/>
                <a:cs typeface="Glacial Indifference Bold"/>
                <a:sym typeface="Glacial Indifference Bold"/>
              </a:rPr>
              <a:t>An interactive, online mural to doodle on with their loved ones offers them a playful, creative outlet to express themselves and connect with others.</a:t>
            </a:r>
            <a:r>
              <a:rPr lang="en-US" sz="3500" spc="350">
                <a:solidFill>
                  <a:srgbClr val="000000"/>
                </a:solidFill>
                <a:latin typeface="Glacial Indifference"/>
                <a:ea typeface="Glacial Indifference"/>
                <a:cs typeface="Glacial Indifference"/>
                <a:sym typeface="Glacial Indifference"/>
              </a:rPr>
              <a:t> </a:t>
            </a:r>
          </a:p>
          <a:p>
            <a:pPr algn="r">
              <a:lnSpc>
                <a:spcPts val="4900"/>
              </a:lnSpc>
            </a:pPr>
          </a:p>
          <a:p>
            <a:pPr algn="r">
              <a:lnSpc>
                <a:spcPts val="4900"/>
              </a:lnSpc>
              <a:spcBef>
                <a:spcPct val="0"/>
              </a:spcBef>
            </a:pPr>
          </a:p>
        </p:txBody>
      </p:sp>
      <p:sp>
        <p:nvSpPr>
          <p:cNvPr name="TextBox 3" id="3"/>
          <p:cNvSpPr txBox="true"/>
          <p:nvPr/>
        </p:nvSpPr>
        <p:spPr>
          <a:xfrm rot="0">
            <a:off x="11317531" y="4349115"/>
            <a:ext cx="6094169" cy="5061585"/>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Our Solution: </a:t>
            </a:r>
          </a:p>
          <a:p>
            <a:pPr algn="r">
              <a:lnSpc>
                <a:spcPts val="13439"/>
              </a:lnSpc>
            </a:pPr>
            <a:r>
              <a:rPr lang="en-US" sz="9600" i="true">
                <a:solidFill>
                  <a:srgbClr val="CB6CE6"/>
                </a:solidFill>
                <a:latin typeface="Abril Fatface Italics"/>
                <a:ea typeface="Abril Fatface Italics"/>
                <a:cs typeface="Abril Fatface Italics"/>
                <a:sym typeface="Abril Fatface Italics"/>
              </a:rPr>
              <a:t>MUSE</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1165131" y="4196715"/>
            <a:ext cx="6094169" cy="5061585"/>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Our Solution: </a:t>
            </a:r>
          </a:p>
          <a:p>
            <a:pPr algn="r">
              <a:lnSpc>
                <a:spcPts val="13439"/>
              </a:lnSpc>
            </a:pPr>
            <a:r>
              <a:rPr lang="en-US" sz="9600" i="true">
                <a:solidFill>
                  <a:srgbClr val="CB6CE6"/>
                </a:solidFill>
                <a:latin typeface="Abril Fatface Italics"/>
                <a:ea typeface="Abril Fatface Italics"/>
                <a:cs typeface="Abril Fatface Italics"/>
                <a:sym typeface="Abril Fatface Italics"/>
              </a:rPr>
              <a:t>MUSE</a:t>
            </a:r>
          </a:p>
        </p:txBody>
      </p:sp>
      <p:sp>
        <p:nvSpPr>
          <p:cNvPr name="TextBox 3" id="3"/>
          <p:cNvSpPr txBox="true"/>
          <p:nvPr/>
        </p:nvSpPr>
        <p:spPr>
          <a:xfrm rot="0">
            <a:off x="1528995" y="1706563"/>
            <a:ext cx="8309298" cy="7416800"/>
          </a:xfrm>
          <a:prstGeom prst="rect">
            <a:avLst/>
          </a:prstGeom>
        </p:spPr>
        <p:txBody>
          <a:bodyPr anchor="t" rtlCol="false" tIns="0" lIns="0" bIns="0" rIns="0">
            <a:spAutoFit/>
          </a:bodyPr>
          <a:lstStyle/>
          <a:p>
            <a:pPr algn="r">
              <a:lnSpc>
                <a:spcPts val="4900"/>
              </a:lnSpc>
            </a:pPr>
            <a:r>
              <a:rPr lang="en-US" sz="3500" spc="350">
                <a:solidFill>
                  <a:srgbClr val="000000"/>
                </a:solidFill>
                <a:latin typeface="Glacial Indifference"/>
                <a:ea typeface="Glacial Indifference"/>
                <a:cs typeface="Glacial Indifference"/>
                <a:sym typeface="Glacial Indifference"/>
              </a:rPr>
              <a:t>Moms often experience moments of isolation or mental fatigue throughout the day. </a:t>
            </a:r>
          </a:p>
          <a:p>
            <a:pPr algn="r">
              <a:lnSpc>
                <a:spcPts val="4900"/>
              </a:lnSpc>
            </a:pPr>
          </a:p>
          <a:p>
            <a:pPr algn="r">
              <a:lnSpc>
                <a:spcPts val="4900"/>
              </a:lnSpc>
            </a:pPr>
            <a:r>
              <a:rPr lang="en-US" b="true" sz="3500" spc="350">
                <a:solidFill>
                  <a:srgbClr val="000000"/>
                </a:solidFill>
                <a:latin typeface="Glacial Indifference Bold"/>
                <a:ea typeface="Glacial Indifference Bold"/>
                <a:cs typeface="Glacial Indifference Bold"/>
                <a:sym typeface="Glacial Indifference Bold"/>
              </a:rPr>
              <a:t>An interactive, online mural to doodle on with their loved ones offers them a playful, creative outlet to express themselves and connect with others. </a:t>
            </a:r>
          </a:p>
          <a:p>
            <a:pPr algn="r">
              <a:lnSpc>
                <a:spcPts val="4900"/>
              </a:lnSpc>
            </a:pPr>
          </a:p>
          <a:p>
            <a:pPr algn="r">
              <a:lnSpc>
                <a:spcPts val="4900"/>
              </a:lnSpc>
              <a:spcBef>
                <a:spcPct val="0"/>
              </a:spcBef>
            </a:pPr>
            <a:r>
              <a:rPr lang="en-US" sz="3500" spc="350">
                <a:solidFill>
                  <a:srgbClr val="000000"/>
                </a:solidFill>
                <a:latin typeface="Glacial Indifference"/>
                <a:ea typeface="Glacial Indifference"/>
                <a:cs typeface="Glacial Indifference"/>
                <a:sym typeface="Glacial Indifference"/>
              </a:rPr>
              <a:t>This helps foster a sense of community and mental well-being.</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028700" y="5901690"/>
            <a:ext cx="6094169" cy="3356610"/>
          </a:xfrm>
          <a:prstGeom prst="rect">
            <a:avLst/>
          </a:prstGeom>
        </p:spPr>
        <p:txBody>
          <a:bodyPr anchor="t" rtlCol="false" tIns="0" lIns="0" bIns="0" rIns="0">
            <a:spAutoFit/>
          </a:bodyPr>
          <a:lstStyle/>
          <a:p>
            <a:pPr algn="r">
              <a:lnSpc>
                <a:spcPts val="13439"/>
              </a:lnSpc>
            </a:pPr>
            <a:r>
              <a:rPr lang="en-US" sz="9600">
                <a:solidFill>
                  <a:srgbClr val="CB6CE6"/>
                </a:solidFill>
                <a:latin typeface="Abril Fatface"/>
                <a:ea typeface="Abril Fatface"/>
                <a:cs typeface="Abril Fatface"/>
                <a:sym typeface="Abril Fatface"/>
              </a:rPr>
              <a:t>Our </a:t>
            </a:r>
          </a:p>
          <a:p>
            <a:pPr algn="r">
              <a:lnSpc>
                <a:spcPts val="13439"/>
              </a:lnSpc>
            </a:pPr>
            <a:r>
              <a:rPr lang="en-US" sz="9600">
                <a:solidFill>
                  <a:srgbClr val="CB6CE6"/>
                </a:solidFill>
                <a:latin typeface="Abril Fatface"/>
                <a:ea typeface="Abril Fatface"/>
                <a:cs typeface="Abril Fatface"/>
                <a:sym typeface="Abril Fatface"/>
              </a:rPr>
              <a:t>Value Add:</a:t>
            </a:r>
          </a:p>
        </p:txBody>
      </p:sp>
      <p:sp>
        <p:nvSpPr>
          <p:cNvPr name="TextBox 3" id="3"/>
          <p:cNvSpPr txBox="true"/>
          <p:nvPr/>
        </p:nvSpPr>
        <p:spPr>
          <a:xfrm rot="0">
            <a:off x="7810083" y="2875915"/>
            <a:ext cx="7298318" cy="6337299"/>
          </a:xfrm>
          <a:prstGeom prst="rect">
            <a:avLst/>
          </a:prstGeom>
        </p:spPr>
        <p:txBody>
          <a:bodyPr anchor="t" rtlCol="false" tIns="0" lIns="0" bIns="0" rIns="0">
            <a:spAutoFit/>
          </a:bodyPr>
          <a:lstStyle/>
          <a:p>
            <a:pPr algn="l">
              <a:lnSpc>
                <a:spcPts val="5600"/>
              </a:lnSpc>
              <a:spcBef>
                <a:spcPct val="0"/>
              </a:spcBef>
            </a:pPr>
            <a:r>
              <a:rPr lang="en-US" b="true" sz="4000">
                <a:solidFill>
                  <a:srgbClr val="000000"/>
                </a:solidFill>
                <a:latin typeface="Glacial Indifference Bold"/>
                <a:ea typeface="Glacial Indifference Bold"/>
                <a:cs typeface="Glacial Indifference Bold"/>
                <a:sym typeface="Glacial Indifference Bold"/>
              </a:rPr>
              <a:t>MUSE provides moms with a low-friction space to leverage creativity to build community</a:t>
            </a:r>
            <a:r>
              <a:rPr lang="en-US" sz="4000">
                <a:solidFill>
                  <a:srgbClr val="000000"/>
                </a:solidFill>
                <a:latin typeface="Glacial Indifference"/>
                <a:ea typeface="Glacial Indifference"/>
                <a:cs typeface="Glacial Indifference"/>
                <a:sym typeface="Glacial Indifference"/>
              </a:rPr>
              <a:t>. In moments of isolation or fatigue, moms said they wanted spaces for </a:t>
            </a:r>
            <a:r>
              <a:rPr lang="en-US" b="true" sz="4000">
                <a:solidFill>
                  <a:srgbClr val="000000"/>
                </a:solidFill>
                <a:latin typeface="Glacial Indifference Bold"/>
                <a:ea typeface="Glacial Indifference Bold"/>
                <a:cs typeface="Glacial Indifference Bold"/>
                <a:sym typeface="Glacial Indifference Bold"/>
              </a:rPr>
              <a:t>communal comfort and self-expression</a:t>
            </a:r>
            <a:r>
              <a:rPr lang="en-US" sz="4000">
                <a:solidFill>
                  <a:srgbClr val="000000"/>
                </a:solidFill>
                <a:latin typeface="Glacial Indifference"/>
                <a:ea typeface="Glacial Indifference"/>
                <a:cs typeface="Glacial Indifference"/>
                <a:sym typeface="Glacial Indifference"/>
              </a:rPr>
              <a:t>. MUSE brings community to these moms in a playful, inviting way.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CB6CE6"/>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2C2BC">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2C2BC"/>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2086658" y="3369945"/>
            <a:ext cx="14114685" cy="3356610"/>
          </a:xfrm>
          <a:prstGeom prst="rect">
            <a:avLst/>
          </a:prstGeom>
        </p:spPr>
        <p:txBody>
          <a:bodyPr anchor="t" rtlCol="false" tIns="0" lIns="0" bIns="0" rIns="0">
            <a:spAutoFit/>
          </a:bodyPr>
          <a:lstStyle/>
          <a:p>
            <a:pPr algn="ctr">
              <a:lnSpc>
                <a:spcPts val="13439"/>
              </a:lnSpc>
            </a:pPr>
            <a:r>
              <a:rPr lang="en-US" sz="9600">
                <a:solidFill>
                  <a:srgbClr val="CB6CE6"/>
                </a:solidFill>
                <a:latin typeface="Abril Fatface"/>
                <a:ea typeface="Abril Fatface"/>
                <a:cs typeface="Abril Fatface"/>
                <a:sym typeface="Abril Fatface"/>
              </a:rPr>
              <a:t>Here’s what we care about</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1829614"/>
            <a:ext cx="14114685" cy="1028700"/>
          </a:xfrm>
          <a:prstGeom prst="rect">
            <a:avLst/>
          </a:prstGeom>
        </p:spPr>
        <p:txBody>
          <a:bodyPr anchor="t" rtlCol="false" tIns="0" lIns="0" bIns="0" rIns="0">
            <a:spAutoFit/>
          </a:bodyPr>
          <a:lstStyle/>
          <a:p>
            <a:pPr algn="l">
              <a:lnSpc>
                <a:spcPts val="8400"/>
              </a:lnSpc>
            </a:pPr>
            <a:r>
              <a:rPr lang="en-US" sz="6000">
                <a:solidFill>
                  <a:srgbClr val="000000"/>
                </a:solidFill>
                <a:latin typeface="Abril Fatface"/>
                <a:ea typeface="Abril Fatface"/>
                <a:cs typeface="Abril Fatface"/>
                <a:sym typeface="Abril Fatface"/>
              </a:rPr>
              <a:t>From our interviews we learned...</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5" id="5"/>
          <p:cNvSpPr txBox="true"/>
          <p:nvPr/>
        </p:nvSpPr>
        <p:spPr>
          <a:xfrm rot="0">
            <a:off x="2409602" y="3721925"/>
            <a:ext cx="14849698" cy="1662049"/>
          </a:xfrm>
          <a:prstGeom prst="rect">
            <a:avLst/>
          </a:prstGeom>
        </p:spPr>
        <p:txBody>
          <a:bodyPr anchor="t" rtlCol="false" tIns="0" lIns="0" bIns="0" rIns="0">
            <a:spAutoFit/>
          </a:bodyPr>
          <a:lstStyle/>
          <a:p>
            <a:pPr algn="r">
              <a:lnSpc>
                <a:spcPts val="4465"/>
              </a:lnSpc>
            </a:pPr>
            <a:r>
              <a:rPr lang="en-US" sz="3189">
                <a:solidFill>
                  <a:srgbClr val="CB6CE6"/>
                </a:solidFill>
                <a:latin typeface="Abril Fatface"/>
                <a:ea typeface="Abril Fatface"/>
                <a:cs typeface="Abril Fatface"/>
                <a:sym typeface="Abril Fatface"/>
              </a:rPr>
              <a:t>Moms missed their sense of identity, often neglecting their interests and hobbies</a:t>
            </a:r>
          </a:p>
          <a:p>
            <a:pPr algn="r">
              <a:lnSpc>
                <a:spcPts val="4465"/>
              </a:lnSpc>
            </a:pPr>
          </a:p>
          <a:p>
            <a:pPr algn="r">
              <a:lnSpc>
                <a:spcPts val="4465"/>
              </a:lnSpc>
              <a:spcBef>
                <a:spcPct val="0"/>
              </a:spcBef>
            </a:pPr>
            <a:r>
              <a:rPr lang="en-US" sz="3189">
                <a:solidFill>
                  <a:srgbClr val="CB6CE6"/>
                </a:solidFill>
                <a:latin typeface="Abril Fatface"/>
                <a:ea typeface="Abril Fatface"/>
                <a:cs typeface="Abril Fatface"/>
                <a:sym typeface="Abril Fatface"/>
              </a:rPr>
              <a: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1829614"/>
            <a:ext cx="14114685" cy="1028700"/>
          </a:xfrm>
          <a:prstGeom prst="rect">
            <a:avLst/>
          </a:prstGeom>
        </p:spPr>
        <p:txBody>
          <a:bodyPr anchor="t" rtlCol="false" tIns="0" lIns="0" bIns="0" rIns="0">
            <a:spAutoFit/>
          </a:bodyPr>
          <a:lstStyle/>
          <a:p>
            <a:pPr algn="l">
              <a:lnSpc>
                <a:spcPts val="8400"/>
              </a:lnSpc>
            </a:pPr>
            <a:r>
              <a:rPr lang="en-US" sz="6000">
                <a:solidFill>
                  <a:srgbClr val="000000"/>
                </a:solidFill>
                <a:latin typeface="Abril Fatface"/>
                <a:ea typeface="Abril Fatface"/>
                <a:cs typeface="Abril Fatface"/>
                <a:sym typeface="Abril Fatface"/>
              </a:rPr>
              <a:t>From our interviews we learned...</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5" id="5"/>
          <p:cNvSpPr txBox="true"/>
          <p:nvPr/>
        </p:nvSpPr>
        <p:spPr>
          <a:xfrm rot="0">
            <a:off x="2409602" y="3721925"/>
            <a:ext cx="14849698" cy="2785999"/>
          </a:xfrm>
          <a:prstGeom prst="rect">
            <a:avLst/>
          </a:prstGeom>
        </p:spPr>
        <p:txBody>
          <a:bodyPr anchor="t" rtlCol="false" tIns="0" lIns="0" bIns="0" rIns="0">
            <a:spAutoFit/>
          </a:bodyPr>
          <a:lstStyle/>
          <a:p>
            <a:pPr algn="r">
              <a:lnSpc>
                <a:spcPts val="4465"/>
              </a:lnSpc>
            </a:pPr>
            <a:r>
              <a:rPr lang="en-US" sz="3189">
                <a:solidFill>
                  <a:srgbClr val="C2C2BC"/>
                </a:solidFill>
                <a:latin typeface="Abril Fatface"/>
                <a:ea typeface="Abril Fatface"/>
                <a:cs typeface="Abril Fatface"/>
                <a:sym typeface="Abril Fatface"/>
              </a:rPr>
              <a:t>Moms missed their sense of identity, often neglecting their interests and hobbies</a:t>
            </a:r>
          </a:p>
          <a:p>
            <a:pPr algn="r">
              <a:lnSpc>
                <a:spcPts val="4465"/>
              </a:lnSpc>
            </a:pPr>
          </a:p>
          <a:p>
            <a:pPr algn="r">
              <a:lnSpc>
                <a:spcPts val="4465"/>
              </a:lnSpc>
            </a:pPr>
            <a:r>
              <a:rPr lang="en-US" sz="3189">
                <a:solidFill>
                  <a:srgbClr val="CB6CE6"/>
                </a:solidFill>
                <a:latin typeface="Abril Fatface"/>
                <a:ea typeface="Abril Fatface"/>
                <a:cs typeface="Abril Fatface"/>
                <a:sym typeface="Abril Fatface"/>
              </a:rPr>
              <a:t>Moms turn to play and levity to connect with their families</a:t>
            </a:r>
          </a:p>
          <a:p>
            <a:pPr algn="r">
              <a:lnSpc>
                <a:spcPts val="4465"/>
              </a:lnSpc>
            </a:pPr>
          </a:p>
          <a:p>
            <a:pPr algn="r">
              <a:lnSpc>
                <a:spcPts val="4465"/>
              </a:lnSpc>
              <a:spcBef>
                <a:spcPct val="0"/>
              </a:spcBef>
            </a:pPr>
            <a:r>
              <a:rPr lang="en-US" sz="3189">
                <a:solidFill>
                  <a:srgbClr val="CB6CE6"/>
                </a:solidFill>
                <a:latin typeface="Abril Fatface"/>
                <a:ea typeface="Abril Fatface"/>
                <a:cs typeface="Abril Fatface"/>
                <a:sym typeface="Abril Fatface"/>
              </a:rPr>
              <a:t>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1829614"/>
            <a:ext cx="14114685" cy="1028700"/>
          </a:xfrm>
          <a:prstGeom prst="rect">
            <a:avLst/>
          </a:prstGeom>
        </p:spPr>
        <p:txBody>
          <a:bodyPr anchor="t" rtlCol="false" tIns="0" lIns="0" bIns="0" rIns="0">
            <a:spAutoFit/>
          </a:bodyPr>
          <a:lstStyle/>
          <a:p>
            <a:pPr algn="l">
              <a:lnSpc>
                <a:spcPts val="8400"/>
              </a:lnSpc>
            </a:pPr>
            <a:r>
              <a:rPr lang="en-US" sz="6000">
                <a:solidFill>
                  <a:srgbClr val="000000"/>
                </a:solidFill>
                <a:latin typeface="Abril Fatface"/>
                <a:ea typeface="Abril Fatface"/>
                <a:cs typeface="Abril Fatface"/>
                <a:sym typeface="Abril Fatface"/>
              </a:rPr>
              <a:t>From our interviews we learned...</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5" id="5"/>
          <p:cNvSpPr txBox="true"/>
          <p:nvPr/>
        </p:nvSpPr>
        <p:spPr>
          <a:xfrm rot="0">
            <a:off x="2409602" y="3721925"/>
            <a:ext cx="14849698" cy="2785999"/>
          </a:xfrm>
          <a:prstGeom prst="rect">
            <a:avLst/>
          </a:prstGeom>
        </p:spPr>
        <p:txBody>
          <a:bodyPr anchor="t" rtlCol="false" tIns="0" lIns="0" bIns="0" rIns="0">
            <a:spAutoFit/>
          </a:bodyPr>
          <a:lstStyle/>
          <a:p>
            <a:pPr algn="r">
              <a:lnSpc>
                <a:spcPts val="4465"/>
              </a:lnSpc>
            </a:pPr>
            <a:r>
              <a:rPr lang="en-US" sz="3189">
                <a:solidFill>
                  <a:srgbClr val="C2C2BC"/>
                </a:solidFill>
                <a:latin typeface="Abril Fatface"/>
                <a:ea typeface="Abril Fatface"/>
                <a:cs typeface="Abril Fatface"/>
                <a:sym typeface="Abril Fatface"/>
              </a:rPr>
              <a:t>Moms missed their sense of identity, often neglecting their interests and hobbies</a:t>
            </a:r>
          </a:p>
          <a:p>
            <a:pPr algn="r">
              <a:lnSpc>
                <a:spcPts val="4465"/>
              </a:lnSpc>
            </a:pPr>
          </a:p>
          <a:p>
            <a:pPr algn="r">
              <a:lnSpc>
                <a:spcPts val="4465"/>
              </a:lnSpc>
            </a:pPr>
            <a:r>
              <a:rPr lang="en-US" sz="3189">
                <a:solidFill>
                  <a:srgbClr val="C2C2BC"/>
                </a:solidFill>
                <a:latin typeface="Abril Fatface"/>
                <a:ea typeface="Abril Fatface"/>
                <a:cs typeface="Abril Fatface"/>
                <a:sym typeface="Abril Fatface"/>
              </a:rPr>
              <a:t>Moms turn to play and levity to connect with their families</a:t>
            </a:r>
          </a:p>
          <a:p>
            <a:pPr algn="r">
              <a:lnSpc>
                <a:spcPts val="4465"/>
              </a:lnSpc>
            </a:pPr>
          </a:p>
          <a:p>
            <a:pPr algn="r">
              <a:lnSpc>
                <a:spcPts val="4465"/>
              </a:lnSpc>
              <a:spcBef>
                <a:spcPct val="0"/>
              </a:spcBef>
            </a:pPr>
            <a:r>
              <a:rPr lang="en-US" sz="3189">
                <a:solidFill>
                  <a:srgbClr val="CB6CE6"/>
                </a:solidFill>
                <a:latin typeface="Abril Fatface"/>
                <a:ea typeface="Abril Fatface"/>
                <a:cs typeface="Abril Fatface"/>
                <a:sym typeface="Abril Fatface"/>
              </a:rPr>
              <a:t>Moms crave community and belonging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1829614"/>
            <a:ext cx="14114685" cy="1028700"/>
          </a:xfrm>
          <a:prstGeom prst="rect">
            <a:avLst/>
          </a:prstGeom>
        </p:spPr>
        <p:txBody>
          <a:bodyPr anchor="t" rtlCol="false" tIns="0" lIns="0" bIns="0" rIns="0">
            <a:spAutoFit/>
          </a:bodyPr>
          <a:lstStyle/>
          <a:p>
            <a:pPr algn="l">
              <a:lnSpc>
                <a:spcPts val="8400"/>
              </a:lnSpc>
            </a:pPr>
            <a:r>
              <a:rPr lang="en-US" sz="6000">
                <a:solidFill>
                  <a:srgbClr val="000000"/>
                </a:solidFill>
                <a:latin typeface="Abril Fatface"/>
                <a:ea typeface="Abril Fatface"/>
                <a:cs typeface="Abril Fatface"/>
                <a:sym typeface="Abril Fatface"/>
              </a:rPr>
              <a:t>From our interviews we learned...</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5" id="5"/>
          <p:cNvSpPr txBox="true"/>
          <p:nvPr/>
        </p:nvSpPr>
        <p:spPr>
          <a:xfrm rot="0">
            <a:off x="2409602" y="3721925"/>
            <a:ext cx="14849698" cy="3909949"/>
          </a:xfrm>
          <a:prstGeom prst="rect">
            <a:avLst/>
          </a:prstGeom>
        </p:spPr>
        <p:txBody>
          <a:bodyPr anchor="t" rtlCol="false" tIns="0" lIns="0" bIns="0" rIns="0">
            <a:spAutoFit/>
          </a:bodyPr>
          <a:lstStyle/>
          <a:p>
            <a:pPr algn="r">
              <a:lnSpc>
                <a:spcPts val="4465"/>
              </a:lnSpc>
            </a:pPr>
            <a:r>
              <a:rPr lang="en-US" sz="3189">
                <a:solidFill>
                  <a:srgbClr val="C2C2BC"/>
                </a:solidFill>
                <a:latin typeface="Abril Fatface"/>
                <a:ea typeface="Abril Fatface"/>
                <a:cs typeface="Abril Fatface"/>
                <a:sym typeface="Abril Fatface"/>
              </a:rPr>
              <a:t>Moms missed their sense of identity, often neglecting their interests and hobbies</a:t>
            </a:r>
          </a:p>
          <a:p>
            <a:pPr algn="r">
              <a:lnSpc>
                <a:spcPts val="4465"/>
              </a:lnSpc>
            </a:pPr>
          </a:p>
          <a:p>
            <a:pPr algn="r">
              <a:lnSpc>
                <a:spcPts val="4465"/>
              </a:lnSpc>
            </a:pPr>
            <a:r>
              <a:rPr lang="en-US" sz="3189">
                <a:solidFill>
                  <a:srgbClr val="C2C2BC"/>
                </a:solidFill>
                <a:latin typeface="Abril Fatface"/>
                <a:ea typeface="Abril Fatface"/>
                <a:cs typeface="Abril Fatface"/>
                <a:sym typeface="Abril Fatface"/>
              </a:rPr>
              <a:t>Moms turn to play and levity to connect with their families</a:t>
            </a:r>
          </a:p>
          <a:p>
            <a:pPr algn="r">
              <a:lnSpc>
                <a:spcPts val="4465"/>
              </a:lnSpc>
            </a:pPr>
          </a:p>
          <a:p>
            <a:pPr algn="r">
              <a:lnSpc>
                <a:spcPts val="4465"/>
              </a:lnSpc>
            </a:pPr>
            <a:r>
              <a:rPr lang="en-US" sz="3189">
                <a:solidFill>
                  <a:srgbClr val="C2C2BC"/>
                </a:solidFill>
                <a:latin typeface="Abril Fatface"/>
                <a:ea typeface="Abril Fatface"/>
                <a:cs typeface="Abril Fatface"/>
                <a:sym typeface="Abril Fatface"/>
              </a:rPr>
              <a:t>Moms crave community and belonging </a:t>
            </a:r>
          </a:p>
          <a:p>
            <a:pPr algn="r">
              <a:lnSpc>
                <a:spcPts val="4465"/>
              </a:lnSpc>
            </a:pPr>
          </a:p>
          <a:p>
            <a:pPr algn="r">
              <a:lnSpc>
                <a:spcPts val="4465"/>
              </a:lnSpc>
              <a:spcBef>
                <a:spcPct val="0"/>
              </a:spcBef>
            </a:pPr>
            <a:r>
              <a:rPr lang="en-US" sz="3189">
                <a:solidFill>
                  <a:srgbClr val="CB6CE6"/>
                </a:solidFill>
                <a:latin typeface="Abril Fatface"/>
                <a:ea typeface="Abril Fatface"/>
                <a:cs typeface="Abril Fatface"/>
                <a:sym typeface="Abril Fatface"/>
              </a:rPr>
              <a:t>Moms are busy. Very busy</a:t>
            </a:r>
            <a:r>
              <a:rPr lang="en-US" sz="3189">
                <a:solidFill>
                  <a:srgbClr val="C2C2BC"/>
                </a:solidFill>
                <a:latin typeface="Abril Fatface"/>
                <a:ea typeface="Abril Fatface"/>
                <a:cs typeface="Abril Fatface"/>
                <a:sym typeface="Abril Fatface"/>
              </a:rPr>
              <a: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1829614"/>
            <a:ext cx="14114685" cy="1028700"/>
          </a:xfrm>
          <a:prstGeom prst="rect">
            <a:avLst/>
          </a:prstGeom>
        </p:spPr>
        <p:txBody>
          <a:bodyPr anchor="t" rtlCol="false" tIns="0" lIns="0" bIns="0" rIns="0">
            <a:spAutoFit/>
          </a:bodyPr>
          <a:lstStyle/>
          <a:p>
            <a:pPr algn="l">
              <a:lnSpc>
                <a:spcPts val="8400"/>
              </a:lnSpc>
            </a:pPr>
            <a:r>
              <a:rPr lang="en-US" sz="6000">
                <a:solidFill>
                  <a:srgbClr val="000000"/>
                </a:solidFill>
                <a:latin typeface="Abril Fatface"/>
                <a:ea typeface="Abril Fatface"/>
                <a:cs typeface="Abril Fatface"/>
                <a:sym typeface="Abril Fatface"/>
              </a:rPr>
              <a:t>From our interviews we learned...</a:t>
            </a:r>
          </a:p>
        </p:txBody>
      </p:sp>
      <p:sp>
        <p:nvSpPr>
          <p:cNvPr name="TextBox 4" id="4"/>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5" id="5"/>
          <p:cNvSpPr txBox="true"/>
          <p:nvPr/>
        </p:nvSpPr>
        <p:spPr>
          <a:xfrm rot="0">
            <a:off x="2409602" y="3721925"/>
            <a:ext cx="14849698" cy="3909949"/>
          </a:xfrm>
          <a:prstGeom prst="rect">
            <a:avLst/>
          </a:prstGeom>
        </p:spPr>
        <p:txBody>
          <a:bodyPr anchor="t" rtlCol="false" tIns="0" lIns="0" bIns="0" rIns="0">
            <a:spAutoFit/>
          </a:bodyPr>
          <a:lstStyle/>
          <a:p>
            <a:pPr algn="r">
              <a:lnSpc>
                <a:spcPts val="4465"/>
              </a:lnSpc>
            </a:pPr>
            <a:r>
              <a:rPr lang="en-US" sz="3189">
                <a:solidFill>
                  <a:srgbClr val="C2C2BC"/>
                </a:solidFill>
                <a:latin typeface="Abril Fatface"/>
                <a:ea typeface="Abril Fatface"/>
                <a:cs typeface="Abril Fatface"/>
                <a:sym typeface="Abril Fatface"/>
              </a:rPr>
              <a:t>Moms missed their sense of identity, often neglecting their interests and hobbies</a:t>
            </a:r>
          </a:p>
          <a:p>
            <a:pPr algn="r">
              <a:lnSpc>
                <a:spcPts val="4465"/>
              </a:lnSpc>
            </a:pPr>
          </a:p>
          <a:p>
            <a:pPr algn="r">
              <a:lnSpc>
                <a:spcPts val="4465"/>
              </a:lnSpc>
            </a:pPr>
            <a:r>
              <a:rPr lang="en-US" sz="3189">
                <a:solidFill>
                  <a:srgbClr val="C2C2BC"/>
                </a:solidFill>
                <a:latin typeface="Abril Fatface"/>
                <a:ea typeface="Abril Fatface"/>
                <a:cs typeface="Abril Fatface"/>
                <a:sym typeface="Abril Fatface"/>
              </a:rPr>
              <a:t>Moms turn to play and levity to connect with their families</a:t>
            </a:r>
          </a:p>
          <a:p>
            <a:pPr algn="r">
              <a:lnSpc>
                <a:spcPts val="4465"/>
              </a:lnSpc>
            </a:pPr>
          </a:p>
          <a:p>
            <a:pPr algn="r">
              <a:lnSpc>
                <a:spcPts val="4465"/>
              </a:lnSpc>
            </a:pPr>
            <a:r>
              <a:rPr lang="en-US" sz="3189">
                <a:solidFill>
                  <a:srgbClr val="C2C2BC"/>
                </a:solidFill>
                <a:latin typeface="Abril Fatface"/>
                <a:ea typeface="Abril Fatface"/>
                <a:cs typeface="Abril Fatface"/>
                <a:sym typeface="Abril Fatface"/>
              </a:rPr>
              <a:t>Moms crave community and belonging </a:t>
            </a:r>
          </a:p>
          <a:p>
            <a:pPr algn="r">
              <a:lnSpc>
                <a:spcPts val="4465"/>
              </a:lnSpc>
            </a:pPr>
          </a:p>
          <a:p>
            <a:pPr algn="r">
              <a:lnSpc>
                <a:spcPts val="4465"/>
              </a:lnSpc>
              <a:spcBef>
                <a:spcPct val="0"/>
              </a:spcBef>
            </a:pPr>
            <a:r>
              <a:rPr lang="en-US" sz="3189">
                <a:solidFill>
                  <a:srgbClr val="C2C2BC"/>
                </a:solidFill>
                <a:latin typeface="Abril Fatface"/>
                <a:ea typeface="Abril Fatface"/>
                <a:cs typeface="Abril Fatface"/>
                <a:sym typeface="Abril Fatface"/>
              </a:rPr>
              <a:t>Moms are busy. Very busy.</a:t>
            </a:r>
          </a:p>
        </p:txBody>
      </p:sp>
      <p:sp>
        <p:nvSpPr>
          <p:cNvPr name="TextBox 6" id="6"/>
          <p:cNvSpPr txBox="true"/>
          <p:nvPr/>
        </p:nvSpPr>
        <p:spPr>
          <a:xfrm rot="0">
            <a:off x="1028700" y="8184325"/>
            <a:ext cx="14168108" cy="1216025"/>
          </a:xfrm>
          <a:prstGeom prst="rect">
            <a:avLst/>
          </a:prstGeom>
        </p:spPr>
        <p:txBody>
          <a:bodyPr anchor="t" rtlCol="false" tIns="0" lIns="0" bIns="0" rIns="0">
            <a:spAutoFit/>
          </a:bodyPr>
          <a:lstStyle/>
          <a:p>
            <a:pPr algn="l">
              <a:lnSpc>
                <a:spcPts val="4900"/>
              </a:lnSpc>
              <a:spcBef>
                <a:spcPct val="0"/>
              </a:spcBef>
            </a:pPr>
            <a:r>
              <a:rPr lang="en-US" sz="3500">
                <a:solidFill>
                  <a:srgbClr val="100F0D"/>
                </a:solidFill>
                <a:latin typeface="Abril Fatface"/>
                <a:ea typeface="Abril Fatface"/>
                <a:cs typeface="Abril Fatface"/>
                <a:sym typeface="Abril Fatface"/>
              </a:rPr>
              <a:t>We wanted to return to moms a sense of </a:t>
            </a:r>
            <a:r>
              <a:rPr lang="en-US" sz="3500">
                <a:solidFill>
                  <a:srgbClr val="CB6CE6"/>
                </a:solidFill>
                <a:latin typeface="Abril Fatface"/>
                <a:ea typeface="Abril Fatface"/>
                <a:cs typeface="Abril Fatface"/>
                <a:sym typeface="Abril Fatface"/>
              </a:rPr>
              <a:t>autonomy</a:t>
            </a:r>
            <a:r>
              <a:rPr lang="en-US" sz="3500">
                <a:solidFill>
                  <a:srgbClr val="100F0D"/>
                </a:solidFill>
                <a:latin typeface="Abril Fatface"/>
                <a:ea typeface="Abril Fatface"/>
                <a:cs typeface="Abril Fatface"/>
                <a:sym typeface="Abril Fatface"/>
              </a:rPr>
              <a:t>, through giving them a </a:t>
            </a:r>
            <a:r>
              <a:rPr lang="en-US" sz="3500">
                <a:solidFill>
                  <a:srgbClr val="CB6CE6"/>
                </a:solidFill>
                <a:latin typeface="Abril Fatface"/>
                <a:ea typeface="Abril Fatface"/>
                <a:cs typeface="Abril Fatface"/>
                <a:sym typeface="Abril Fatface"/>
              </a:rPr>
              <a:t>creative</a:t>
            </a:r>
            <a:r>
              <a:rPr lang="en-US" sz="3500">
                <a:solidFill>
                  <a:srgbClr val="100F0D"/>
                </a:solidFill>
                <a:latin typeface="Abril Fatface"/>
                <a:ea typeface="Abril Fatface"/>
                <a:cs typeface="Abril Fatface"/>
                <a:sym typeface="Abril Fatface"/>
              </a:rPr>
              <a:t> outlet they can </a:t>
            </a:r>
            <a:r>
              <a:rPr lang="en-US" sz="3500">
                <a:solidFill>
                  <a:srgbClr val="CB6CE6"/>
                </a:solidFill>
                <a:latin typeface="Abril Fatface"/>
                <a:ea typeface="Abril Fatface"/>
                <a:cs typeface="Abril Fatface"/>
                <a:sym typeface="Abril Fatface"/>
              </a:rPr>
              <a:t>conveniently</a:t>
            </a:r>
            <a:r>
              <a:rPr lang="en-US" sz="3500">
                <a:solidFill>
                  <a:srgbClr val="100F0D"/>
                </a:solidFill>
                <a:latin typeface="Abril Fatface"/>
                <a:ea typeface="Abril Fatface"/>
                <a:cs typeface="Abril Fatface"/>
                <a:sym typeface="Abril Fatface"/>
              </a:rPr>
              <a:t> use to build </a:t>
            </a:r>
            <a:r>
              <a:rPr lang="en-US" sz="3500">
                <a:solidFill>
                  <a:srgbClr val="CB6CE6"/>
                </a:solidFill>
                <a:latin typeface="Abril Fatface"/>
                <a:ea typeface="Abril Fatface"/>
                <a:cs typeface="Abril Fatface"/>
                <a:sym typeface="Abril Fatface"/>
              </a:rPr>
              <a:t>community</a:t>
            </a:r>
            <a:r>
              <a:rPr lang="en-US" sz="3500">
                <a:solidFill>
                  <a:srgbClr val="100F0D"/>
                </a:solidFill>
                <a:latin typeface="Abril Fatface"/>
                <a:ea typeface="Abril Fatface"/>
                <a:cs typeface="Abril Fatface"/>
                <a:sym typeface="Abril Fatface"/>
              </a:rPr>
              <a: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2298813"/>
            <a:ext cx="5124065" cy="6000750"/>
          </a:xfrm>
          <a:prstGeom prst="rect">
            <a:avLst/>
          </a:prstGeom>
        </p:spPr>
        <p:txBody>
          <a:bodyPr anchor="t" rtlCol="false" tIns="0" lIns="0" bIns="0" rIns="0">
            <a:spAutoFit/>
          </a:bodyPr>
          <a:lstStyle/>
          <a:p>
            <a:pPr algn="l">
              <a:lnSpc>
                <a:spcPts val="8400"/>
              </a:lnSpc>
            </a:pPr>
            <a:r>
              <a:rPr lang="en-US" sz="6000">
                <a:solidFill>
                  <a:srgbClr val="100F0D"/>
                </a:solidFill>
                <a:latin typeface="Abril Fatface"/>
                <a:ea typeface="Abril Fatface"/>
                <a:cs typeface="Abril Fatface"/>
                <a:sym typeface="Abril Fatface"/>
              </a:rPr>
              <a:t>Values:</a:t>
            </a:r>
          </a:p>
          <a:p>
            <a:pPr algn="l">
              <a:lnSpc>
                <a:spcPts val="5599"/>
              </a:lnSpc>
            </a:pPr>
          </a:p>
          <a:p>
            <a:pPr algn="l">
              <a:lnSpc>
                <a:spcPts val="8400"/>
              </a:lnSpc>
            </a:pPr>
            <a:r>
              <a:rPr lang="en-US" sz="6000">
                <a:solidFill>
                  <a:srgbClr val="CB6CE6"/>
                </a:solidFill>
                <a:latin typeface="Abril Fatface"/>
                <a:ea typeface="Abril Fatface"/>
                <a:cs typeface="Abril Fatface"/>
                <a:sym typeface="Abril Fatface"/>
              </a:rPr>
              <a:t>Autonomy</a:t>
            </a:r>
          </a:p>
          <a:p>
            <a:pPr algn="l">
              <a:lnSpc>
                <a:spcPts val="8400"/>
              </a:lnSpc>
            </a:pPr>
            <a:r>
              <a:rPr lang="en-US" sz="6000">
                <a:solidFill>
                  <a:srgbClr val="C2C2BC"/>
                </a:solidFill>
                <a:latin typeface="Abril Fatface"/>
                <a:ea typeface="Abril Fatface"/>
                <a:cs typeface="Abril Fatface"/>
                <a:sym typeface="Abril Fatface"/>
              </a:rPr>
              <a:t>Creativity</a:t>
            </a:r>
          </a:p>
          <a:p>
            <a:pPr algn="l">
              <a:lnSpc>
                <a:spcPts val="8400"/>
              </a:lnSpc>
            </a:pPr>
            <a:r>
              <a:rPr lang="en-US" sz="6000">
                <a:solidFill>
                  <a:srgbClr val="C2C2BC"/>
                </a:solidFill>
                <a:latin typeface="Abril Fatface"/>
                <a:ea typeface="Abril Fatface"/>
                <a:cs typeface="Abril Fatface"/>
                <a:sym typeface="Abril Fatface"/>
              </a:rPr>
              <a:t>Convenience</a:t>
            </a:r>
          </a:p>
          <a:p>
            <a:pPr algn="l">
              <a:lnSpc>
                <a:spcPts val="8400"/>
              </a:lnSpc>
              <a:spcBef>
                <a:spcPct val="0"/>
              </a:spcBef>
            </a:pPr>
            <a:r>
              <a:rPr lang="en-US" sz="6000">
                <a:solidFill>
                  <a:srgbClr val="C2C2BC"/>
                </a:solidFill>
                <a:latin typeface="Abril Fatface"/>
                <a:ea typeface="Abril Fatface"/>
                <a:cs typeface="Abril Fatface"/>
                <a:sym typeface="Abril Fatface"/>
              </a:rPr>
              <a:t>Community</a:t>
            </a:r>
          </a:p>
        </p:txBody>
      </p:sp>
      <p:sp>
        <p:nvSpPr>
          <p:cNvPr name="TextBox 5" id="5"/>
          <p:cNvSpPr txBox="true"/>
          <p:nvPr/>
        </p:nvSpPr>
        <p:spPr>
          <a:xfrm rot="0">
            <a:off x="6914399" y="4205761"/>
            <a:ext cx="10344901" cy="3162300"/>
          </a:xfrm>
          <a:prstGeom prst="rect">
            <a:avLst/>
          </a:prstGeom>
        </p:spPr>
        <p:txBody>
          <a:bodyPr anchor="t" rtlCol="false" tIns="0" lIns="0" bIns="0" rIns="0">
            <a:spAutoFit/>
          </a:bodyPr>
          <a:lstStyle/>
          <a:p>
            <a:pPr algn="ctr">
              <a:lnSpc>
                <a:spcPts val="6299"/>
              </a:lnSpc>
              <a:spcBef>
                <a:spcPct val="0"/>
              </a:spcBef>
            </a:pPr>
            <a:r>
              <a:rPr lang="en-US" sz="4500">
                <a:solidFill>
                  <a:srgbClr val="CB6CE6"/>
                </a:solidFill>
                <a:latin typeface="Abril Fatface"/>
                <a:ea typeface="Abril Fatface"/>
                <a:cs typeface="Abril Fatface"/>
                <a:sym typeface="Abril Fatface"/>
              </a:rPr>
              <a:t>Empowering moms to first reflect on and identify their own needs through prompts and express themselves through art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2298813"/>
            <a:ext cx="5124065" cy="6000750"/>
          </a:xfrm>
          <a:prstGeom prst="rect">
            <a:avLst/>
          </a:prstGeom>
        </p:spPr>
        <p:txBody>
          <a:bodyPr anchor="t" rtlCol="false" tIns="0" lIns="0" bIns="0" rIns="0">
            <a:spAutoFit/>
          </a:bodyPr>
          <a:lstStyle/>
          <a:p>
            <a:pPr algn="l">
              <a:lnSpc>
                <a:spcPts val="8400"/>
              </a:lnSpc>
            </a:pPr>
            <a:r>
              <a:rPr lang="en-US" sz="6000">
                <a:solidFill>
                  <a:srgbClr val="100F0D"/>
                </a:solidFill>
                <a:latin typeface="Abril Fatface"/>
                <a:ea typeface="Abril Fatface"/>
                <a:cs typeface="Abril Fatface"/>
                <a:sym typeface="Abril Fatface"/>
              </a:rPr>
              <a:t>Values:</a:t>
            </a:r>
          </a:p>
          <a:p>
            <a:pPr algn="l">
              <a:lnSpc>
                <a:spcPts val="5599"/>
              </a:lnSpc>
            </a:pPr>
          </a:p>
          <a:p>
            <a:pPr algn="l">
              <a:lnSpc>
                <a:spcPts val="8400"/>
              </a:lnSpc>
            </a:pPr>
            <a:r>
              <a:rPr lang="en-US" sz="6000">
                <a:solidFill>
                  <a:srgbClr val="C2C2BC"/>
                </a:solidFill>
                <a:latin typeface="Abril Fatface"/>
                <a:ea typeface="Abril Fatface"/>
                <a:cs typeface="Abril Fatface"/>
                <a:sym typeface="Abril Fatface"/>
              </a:rPr>
              <a:t>Autonomy</a:t>
            </a:r>
          </a:p>
          <a:p>
            <a:pPr algn="l">
              <a:lnSpc>
                <a:spcPts val="8400"/>
              </a:lnSpc>
            </a:pPr>
            <a:r>
              <a:rPr lang="en-US" sz="6000">
                <a:solidFill>
                  <a:srgbClr val="CB6CE6"/>
                </a:solidFill>
                <a:latin typeface="Abril Fatface"/>
                <a:ea typeface="Abril Fatface"/>
                <a:cs typeface="Abril Fatface"/>
                <a:sym typeface="Abril Fatface"/>
              </a:rPr>
              <a:t>Creativity</a:t>
            </a:r>
          </a:p>
          <a:p>
            <a:pPr algn="l">
              <a:lnSpc>
                <a:spcPts val="8400"/>
              </a:lnSpc>
            </a:pPr>
            <a:r>
              <a:rPr lang="en-US" sz="6000">
                <a:solidFill>
                  <a:srgbClr val="C2C2BC"/>
                </a:solidFill>
                <a:latin typeface="Abril Fatface"/>
                <a:ea typeface="Abril Fatface"/>
                <a:cs typeface="Abril Fatface"/>
                <a:sym typeface="Abril Fatface"/>
              </a:rPr>
              <a:t>Convenience</a:t>
            </a:r>
          </a:p>
          <a:p>
            <a:pPr algn="l">
              <a:lnSpc>
                <a:spcPts val="8400"/>
              </a:lnSpc>
              <a:spcBef>
                <a:spcPct val="0"/>
              </a:spcBef>
            </a:pPr>
            <a:r>
              <a:rPr lang="en-US" sz="6000">
                <a:solidFill>
                  <a:srgbClr val="C2C2BC"/>
                </a:solidFill>
                <a:latin typeface="Abril Fatface"/>
                <a:ea typeface="Abril Fatface"/>
                <a:cs typeface="Abril Fatface"/>
                <a:sym typeface="Abril Fatface"/>
              </a:rPr>
              <a:t>Community</a:t>
            </a:r>
          </a:p>
        </p:txBody>
      </p:sp>
      <p:sp>
        <p:nvSpPr>
          <p:cNvPr name="TextBox 5" id="5"/>
          <p:cNvSpPr txBox="true"/>
          <p:nvPr/>
        </p:nvSpPr>
        <p:spPr>
          <a:xfrm rot="0">
            <a:off x="6914399" y="4205761"/>
            <a:ext cx="10344901" cy="3162300"/>
          </a:xfrm>
          <a:prstGeom prst="rect">
            <a:avLst/>
          </a:prstGeom>
        </p:spPr>
        <p:txBody>
          <a:bodyPr anchor="t" rtlCol="false" tIns="0" lIns="0" bIns="0" rIns="0">
            <a:spAutoFit/>
          </a:bodyPr>
          <a:lstStyle/>
          <a:p>
            <a:pPr algn="ctr">
              <a:lnSpc>
                <a:spcPts val="6299"/>
              </a:lnSpc>
              <a:spcBef>
                <a:spcPct val="0"/>
              </a:spcBef>
            </a:pPr>
            <a:r>
              <a:rPr lang="en-US" sz="4500">
                <a:solidFill>
                  <a:srgbClr val="CB6CE6"/>
                </a:solidFill>
                <a:latin typeface="Abril Fatface"/>
                <a:ea typeface="Abril Fatface"/>
                <a:cs typeface="Abril Fatface"/>
                <a:sym typeface="Abril Fatface"/>
              </a:rPr>
              <a:t>Muse challenges moms to reconnect with their creative side, giving them a means to connect with what often takes a backseat role in parenting</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2298813"/>
            <a:ext cx="5124065" cy="6000750"/>
          </a:xfrm>
          <a:prstGeom prst="rect">
            <a:avLst/>
          </a:prstGeom>
        </p:spPr>
        <p:txBody>
          <a:bodyPr anchor="t" rtlCol="false" tIns="0" lIns="0" bIns="0" rIns="0">
            <a:spAutoFit/>
          </a:bodyPr>
          <a:lstStyle/>
          <a:p>
            <a:pPr algn="l">
              <a:lnSpc>
                <a:spcPts val="8400"/>
              </a:lnSpc>
            </a:pPr>
            <a:r>
              <a:rPr lang="en-US" sz="6000">
                <a:solidFill>
                  <a:srgbClr val="100F0D"/>
                </a:solidFill>
                <a:latin typeface="Abril Fatface"/>
                <a:ea typeface="Abril Fatface"/>
                <a:cs typeface="Abril Fatface"/>
                <a:sym typeface="Abril Fatface"/>
              </a:rPr>
              <a:t>Values:</a:t>
            </a:r>
          </a:p>
          <a:p>
            <a:pPr algn="l">
              <a:lnSpc>
                <a:spcPts val="5599"/>
              </a:lnSpc>
            </a:pPr>
          </a:p>
          <a:p>
            <a:pPr algn="l">
              <a:lnSpc>
                <a:spcPts val="8400"/>
              </a:lnSpc>
            </a:pPr>
            <a:r>
              <a:rPr lang="en-US" sz="6000">
                <a:solidFill>
                  <a:srgbClr val="C2C2BC"/>
                </a:solidFill>
                <a:latin typeface="Abril Fatface"/>
                <a:ea typeface="Abril Fatface"/>
                <a:cs typeface="Abril Fatface"/>
                <a:sym typeface="Abril Fatface"/>
              </a:rPr>
              <a:t>Autonomy</a:t>
            </a:r>
          </a:p>
          <a:p>
            <a:pPr algn="l">
              <a:lnSpc>
                <a:spcPts val="8400"/>
              </a:lnSpc>
            </a:pPr>
            <a:r>
              <a:rPr lang="en-US" sz="6000">
                <a:solidFill>
                  <a:srgbClr val="C2C2BC"/>
                </a:solidFill>
                <a:latin typeface="Abril Fatface"/>
                <a:ea typeface="Abril Fatface"/>
                <a:cs typeface="Abril Fatface"/>
                <a:sym typeface="Abril Fatface"/>
              </a:rPr>
              <a:t>Creativity</a:t>
            </a:r>
          </a:p>
          <a:p>
            <a:pPr algn="l">
              <a:lnSpc>
                <a:spcPts val="8400"/>
              </a:lnSpc>
            </a:pPr>
            <a:r>
              <a:rPr lang="en-US" sz="6000">
                <a:solidFill>
                  <a:srgbClr val="CB6CE6"/>
                </a:solidFill>
                <a:latin typeface="Abril Fatface"/>
                <a:ea typeface="Abril Fatface"/>
                <a:cs typeface="Abril Fatface"/>
                <a:sym typeface="Abril Fatface"/>
              </a:rPr>
              <a:t>Convenience</a:t>
            </a:r>
          </a:p>
          <a:p>
            <a:pPr algn="l">
              <a:lnSpc>
                <a:spcPts val="8400"/>
              </a:lnSpc>
              <a:spcBef>
                <a:spcPct val="0"/>
              </a:spcBef>
            </a:pPr>
            <a:r>
              <a:rPr lang="en-US" sz="6000">
                <a:solidFill>
                  <a:srgbClr val="C2C2BC"/>
                </a:solidFill>
                <a:latin typeface="Abril Fatface"/>
                <a:ea typeface="Abril Fatface"/>
                <a:cs typeface="Abril Fatface"/>
                <a:sym typeface="Abril Fatface"/>
              </a:rPr>
              <a:t>Community</a:t>
            </a:r>
          </a:p>
        </p:txBody>
      </p:sp>
      <p:sp>
        <p:nvSpPr>
          <p:cNvPr name="TextBox 5" id="5"/>
          <p:cNvSpPr txBox="true"/>
          <p:nvPr/>
        </p:nvSpPr>
        <p:spPr>
          <a:xfrm rot="0">
            <a:off x="6914399" y="4205761"/>
            <a:ext cx="10344901" cy="4762500"/>
          </a:xfrm>
          <a:prstGeom prst="rect">
            <a:avLst/>
          </a:prstGeom>
        </p:spPr>
        <p:txBody>
          <a:bodyPr anchor="t" rtlCol="false" tIns="0" lIns="0" bIns="0" rIns="0">
            <a:spAutoFit/>
          </a:bodyPr>
          <a:lstStyle/>
          <a:p>
            <a:pPr algn="ctr">
              <a:lnSpc>
                <a:spcPts val="6299"/>
              </a:lnSpc>
              <a:spcBef>
                <a:spcPct val="0"/>
              </a:spcBef>
            </a:pPr>
            <a:r>
              <a:rPr lang="en-US" sz="4500">
                <a:solidFill>
                  <a:srgbClr val="CB6CE6"/>
                </a:solidFill>
                <a:latin typeface="Abril Fatface"/>
                <a:ea typeface="Abril Fatface"/>
                <a:cs typeface="Abril Fatface"/>
                <a:sym typeface="Abril Fatface"/>
              </a:rPr>
              <a:t>By implementing Muse as a tablet app, we allow moms to leverage a portable device to doodle whenever’s convenient, while also being mindful of what interface is best suited for drawing</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2298813"/>
            <a:ext cx="5124065" cy="6000750"/>
          </a:xfrm>
          <a:prstGeom prst="rect">
            <a:avLst/>
          </a:prstGeom>
        </p:spPr>
        <p:txBody>
          <a:bodyPr anchor="t" rtlCol="false" tIns="0" lIns="0" bIns="0" rIns="0">
            <a:spAutoFit/>
          </a:bodyPr>
          <a:lstStyle/>
          <a:p>
            <a:pPr algn="l">
              <a:lnSpc>
                <a:spcPts val="8400"/>
              </a:lnSpc>
            </a:pPr>
            <a:r>
              <a:rPr lang="en-US" sz="6000">
                <a:solidFill>
                  <a:srgbClr val="100F0D"/>
                </a:solidFill>
                <a:latin typeface="Abril Fatface"/>
                <a:ea typeface="Abril Fatface"/>
                <a:cs typeface="Abril Fatface"/>
                <a:sym typeface="Abril Fatface"/>
              </a:rPr>
              <a:t>Values:</a:t>
            </a:r>
          </a:p>
          <a:p>
            <a:pPr algn="l">
              <a:lnSpc>
                <a:spcPts val="5599"/>
              </a:lnSpc>
            </a:pPr>
          </a:p>
          <a:p>
            <a:pPr algn="l">
              <a:lnSpc>
                <a:spcPts val="8400"/>
              </a:lnSpc>
            </a:pPr>
            <a:r>
              <a:rPr lang="en-US" sz="6000">
                <a:solidFill>
                  <a:srgbClr val="C2C2BC"/>
                </a:solidFill>
                <a:latin typeface="Abril Fatface"/>
                <a:ea typeface="Abril Fatface"/>
                <a:cs typeface="Abril Fatface"/>
                <a:sym typeface="Abril Fatface"/>
              </a:rPr>
              <a:t>Autonomy</a:t>
            </a:r>
          </a:p>
          <a:p>
            <a:pPr algn="l">
              <a:lnSpc>
                <a:spcPts val="8400"/>
              </a:lnSpc>
            </a:pPr>
            <a:r>
              <a:rPr lang="en-US" sz="6000">
                <a:solidFill>
                  <a:srgbClr val="C2C2BC"/>
                </a:solidFill>
                <a:latin typeface="Abril Fatface"/>
                <a:ea typeface="Abril Fatface"/>
                <a:cs typeface="Abril Fatface"/>
                <a:sym typeface="Abril Fatface"/>
              </a:rPr>
              <a:t>Creativity</a:t>
            </a:r>
          </a:p>
          <a:p>
            <a:pPr algn="l">
              <a:lnSpc>
                <a:spcPts val="8400"/>
              </a:lnSpc>
            </a:pPr>
            <a:r>
              <a:rPr lang="en-US" sz="6000">
                <a:solidFill>
                  <a:srgbClr val="C2C2BC"/>
                </a:solidFill>
                <a:latin typeface="Abril Fatface"/>
                <a:ea typeface="Abril Fatface"/>
                <a:cs typeface="Abril Fatface"/>
                <a:sym typeface="Abril Fatface"/>
              </a:rPr>
              <a:t>Convenience</a:t>
            </a:r>
          </a:p>
          <a:p>
            <a:pPr algn="l">
              <a:lnSpc>
                <a:spcPts val="8400"/>
              </a:lnSpc>
              <a:spcBef>
                <a:spcPct val="0"/>
              </a:spcBef>
            </a:pPr>
            <a:r>
              <a:rPr lang="en-US" sz="6000">
                <a:solidFill>
                  <a:srgbClr val="CB6CE6"/>
                </a:solidFill>
                <a:latin typeface="Abril Fatface"/>
                <a:ea typeface="Abril Fatface"/>
                <a:cs typeface="Abril Fatface"/>
                <a:sym typeface="Abril Fatface"/>
              </a:rPr>
              <a:t>Community</a:t>
            </a:r>
          </a:p>
        </p:txBody>
      </p:sp>
      <p:sp>
        <p:nvSpPr>
          <p:cNvPr name="TextBox 5" id="5"/>
          <p:cNvSpPr txBox="true"/>
          <p:nvPr/>
        </p:nvSpPr>
        <p:spPr>
          <a:xfrm rot="0">
            <a:off x="6914399" y="4205761"/>
            <a:ext cx="10344901" cy="3162300"/>
          </a:xfrm>
          <a:prstGeom prst="rect">
            <a:avLst/>
          </a:prstGeom>
        </p:spPr>
        <p:txBody>
          <a:bodyPr anchor="t" rtlCol="false" tIns="0" lIns="0" bIns="0" rIns="0">
            <a:spAutoFit/>
          </a:bodyPr>
          <a:lstStyle/>
          <a:p>
            <a:pPr algn="ctr">
              <a:lnSpc>
                <a:spcPts val="6299"/>
              </a:lnSpc>
              <a:spcBef>
                <a:spcPct val="0"/>
              </a:spcBef>
            </a:pPr>
            <a:r>
              <a:rPr lang="en-US" sz="4500">
                <a:solidFill>
                  <a:srgbClr val="CB6CE6"/>
                </a:solidFill>
                <a:latin typeface="Abril Fatface"/>
                <a:ea typeface="Abril Fatface"/>
                <a:cs typeface="Abril Fatface"/>
                <a:sym typeface="Abril Fatface"/>
              </a:rPr>
              <a:t>Muse exists as a communal app, providing a digital space for moms to connect with and get vulnerable with other moms, facilitating community</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1829614"/>
            <a:ext cx="5124065" cy="2800350"/>
          </a:xfrm>
          <a:prstGeom prst="rect">
            <a:avLst/>
          </a:prstGeom>
        </p:spPr>
        <p:txBody>
          <a:bodyPr anchor="t" rtlCol="false" tIns="0" lIns="0" bIns="0" rIns="0">
            <a:spAutoFit/>
          </a:bodyPr>
          <a:lstStyle/>
          <a:p>
            <a:pPr algn="l">
              <a:lnSpc>
                <a:spcPts val="8400"/>
              </a:lnSpc>
            </a:pPr>
            <a:r>
              <a:rPr lang="en-US" sz="6000">
                <a:solidFill>
                  <a:srgbClr val="CB6CE6"/>
                </a:solidFill>
                <a:latin typeface="Abril Fatface"/>
                <a:ea typeface="Abril Fatface"/>
                <a:cs typeface="Abril Fatface"/>
                <a:sym typeface="Abril Fatface"/>
              </a:rPr>
              <a:t>Tensions:</a:t>
            </a:r>
          </a:p>
          <a:p>
            <a:pPr algn="l">
              <a:lnSpc>
                <a:spcPts val="5599"/>
              </a:lnSpc>
            </a:pPr>
          </a:p>
          <a:p>
            <a:pPr algn="l">
              <a:lnSpc>
                <a:spcPts val="8400"/>
              </a:lnSpc>
              <a:spcBef>
                <a:spcPct val="0"/>
              </a:spcBef>
            </a:pPr>
          </a:p>
        </p:txBody>
      </p:sp>
      <p:sp>
        <p:nvSpPr>
          <p:cNvPr name="TextBox 5" id="5"/>
          <p:cNvSpPr txBox="true"/>
          <p:nvPr/>
        </p:nvSpPr>
        <p:spPr>
          <a:xfrm rot="0">
            <a:off x="1028700" y="5411014"/>
            <a:ext cx="16260090" cy="1028700"/>
          </a:xfrm>
          <a:prstGeom prst="rect">
            <a:avLst/>
          </a:prstGeom>
        </p:spPr>
        <p:txBody>
          <a:bodyPr anchor="t" rtlCol="false" tIns="0" lIns="0" bIns="0" rIns="0">
            <a:spAutoFit/>
          </a:bodyPr>
          <a:lstStyle/>
          <a:p>
            <a:pPr algn="ctr">
              <a:lnSpc>
                <a:spcPts val="8400"/>
              </a:lnSpc>
              <a:spcBef>
                <a:spcPct val="0"/>
              </a:spcBef>
            </a:pPr>
            <a:r>
              <a:rPr lang="en-US" sz="6000">
                <a:solidFill>
                  <a:srgbClr val="840000"/>
                </a:solidFill>
                <a:latin typeface="Abril Fatface"/>
                <a:ea typeface="Abril Fatface"/>
                <a:cs typeface="Abril Fatface"/>
                <a:sym typeface="Abril Fatface"/>
              </a:rPr>
              <a:t>Creativity                                                         Convenience</a:t>
            </a:r>
          </a:p>
        </p:txBody>
      </p:sp>
      <p:sp>
        <p:nvSpPr>
          <p:cNvPr name="TextBox 6" id="6"/>
          <p:cNvSpPr txBox="true"/>
          <p:nvPr/>
        </p:nvSpPr>
        <p:spPr>
          <a:xfrm rot="0">
            <a:off x="6152765" y="2717026"/>
            <a:ext cx="5245488" cy="5549900"/>
          </a:xfrm>
          <a:prstGeom prst="rect">
            <a:avLst/>
          </a:prstGeom>
        </p:spPr>
        <p:txBody>
          <a:bodyPr anchor="t" rtlCol="false" tIns="0" lIns="0" bIns="0" rIns="0">
            <a:spAutoFit/>
          </a:bodyPr>
          <a:lstStyle/>
          <a:p>
            <a:pPr algn="ctr">
              <a:lnSpc>
                <a:spcPts val="4900"/>
              </a:lnSpc>
              <a:spcBef>
                <a:spcPct val="0"/>
              </a:spcBef>
            </a:pPr>
            <a:r>
              <a:rPr lang="en-US" sz="3500">
                <a:solidFill>
                  <a:srgbClr val="000000"/>
                </a:solidFill>
                <a:latin typeface="Abril Fatface"/>
                <a:ea typeface="Abril Fatface"/>
                <a:cs typeface="Abril Fatface"/>
                <a:sym typeface="Abril Fatface"/>
              </a:rPr>
              <a:t>Sometimes being creative is hard. And it takes a lot out of you. Creativity may come at a cost to convenience, especially if the need to be creative dissuades moms from doodling on a tiring day.</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1676033" y="-3199586"/>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70572"/>
            <a:ext cx="4779351" cy="358775"/>
          </a:xfrm>
          <a:prstGeom prst="rect">
            <a:avLst/>
          </a:prstGeom>
        </p:spPr>
        <p:txBody>
          <a:bodyPr anchor="t" rtlCol="false" tIns="0" lIns="0" bIns="0" rIns="0">
            <a:spAutoFit/>
          </a:bodyPr>
          <a:lstStyle/>
          <a:p>
            <a:pPr algn="l">
              <a:lnSpc>
                <a:spcPts val="2800"/>
              </a:lnSpc>
            </a:pPr>
            <a:r>
              <a:rPr lang="en-US" sz="2000" spc="200">
                <a:solidFill>
                  <a:srgbClr val="000000"/>
                </a:solidFill>
                <a:latin typeface="Roboto"/>
                <a:ea typeface="Roboto"/>
                <a:cs typeface="Roboto"/>
                <a:sym typeface="Roboto"/>
              </a:rPr>
              <a:t>VALUES IN DESIGN</a:t>
            </a:r>
          </a:p>
        </p:txBody>
      </p:sp>
      <p:sp>
        <p:nvSpPr>
          <p:cNvPr name="TextBox 4" id="4"/>
          <p:cNvSpPr txBox="true"/>
          <p:nvPr/>
        </p:nvSpPr>
        <p:spPr>
          <a:xfrm rot="0">
            <a:off x="1028700" y="1829614"/>
            <a:ext cx="5124065" cy="2800350"/>
          </a:xfrm>
          <a:prstGeom prst="rect">
            <a:avLst/>
          </a:prstGeom>
        </p:spPr>
        <p:txBody>
          <a:bodyPr anchor="t" rtlCol="false" tIns="0" lIns="0" bIns="0" rIns="0">
            <a:spAutoFit/>
          </a:bodyPr>
          <a:lstStyle/>
          <a:p>
            <a:pPr algn="l">
              <a:lnSpc>
                <a:spcPts val="8400"/>
              </a:lnSpc>
            </a:pPr>
            <a:r>
              <a:rPr lang="en-US" sz="6000">
                <a:solidFill>
                  <a:srgbClr val="CB6CE6"/>
                </a:solidFill>
                <a:latin typeface="Abril Fatface"/>
                <a:ea typeface="Abril Fatface"/>
                <a:cs typeface="Abril Fatface"/>
                <a:sym typeface="Abril Fatface"/>
              </a:rPr>
              <a:t>Tensions:</a:t>
            </a:r>
          </a:p>
          <a:p>
            <a:pPr algn="l">
              <a:lnSpc>
                <a:spcPts val="5599"/>
              </a:lnSpc>
            </a:pPr>
          </a:p>
          <a:p>
            <a:pPr algn="l">
              <a:lnSpc>
                <a:spcPts val="8400"/>
              </a:lnSpc>
              <a:spcBef>
                <a:spcPct val="0"/>
              </a:spcBef>
            </a:pPr>
          </a:p>
        </p:txBody>
      </p:sp>
      <p:sp>
        <p:nvSpPr>
          <p:cNvPr name="TextBox 5" id="5"/>
          <p:cNvSpPr txBox="true"/>
          <p:nvPr/>
        </p:nvSpPr>
        <p:spPr>
          <a:xfrm rot="0">
            <a:off x="6152765" y="3181350"/>
            <a:ext cx="5245488" cy="4930775"/>
          </a:xfrm>
          <a:prstGeom prst="rect">
            <a:avLst/>
          </a:prstGeom>
        </p:spPr>
        <p:txBody>
          <a:bodyPr anchor="t" rtlCol="false" tIns="0" lIns="0" bIns="0" rIns="0">
            <a:spAutoFit/>
          </a:bodyPr>
          <a:lstStyle/>
          <a:p>
            <a:pPr algn="ctr">
              <a:lnSpc>
                <a:spcPts val="4900"/>
              </a:lnSpc>
              <a:spcBef>
                <a:spcPct val="0"/>
              </a:spcBef>
            </a:pPr>
            <a:r>
              <a:rPr lang="en-US" sz="3500">
                <a:solidFill>
                  <a:srgbClr val="000000"/>
                </a:solidFill>
                <a:latin typeface="Abril Fatface"/>
                <a:ea typeface="Abril Fatface"/>
                <a:cs typeface="Abril Fatface"/>
                <a:sym typeface="Abril Fatface"/>
              </a:rPr>
              <a:t>Do you doodle to communicate with others? Or do you do it to express yourself regardless of what others perceive? Is art for the artist, or the audience? We’ll never know.</a:t>
            </a:r>
          </a:p>
        </p:txBody>
      </p:sp>
      <p:sp>
        <p:nvSpPr>
          <p:cNvPr name="TextBox 6" id="6"/>
          <p:cNvSpPr txBox="true"/>
          <p:nvPr/>
        </p:nvSpPr>
        <p:spPr>
          <a:xfrm rot="0">
            <a:off x="1028700" y="5565775"/>
            <a:ext cx="16260090" cy="1028700"/>
          </a:xfrm>
          <a:prstGeom prst="rect">
            <a:avLst/>
          </a:prstGeom>
        </p:spPr>
        <p:txBody>
          <a:bodyPr anchor="t" rtlCol="false" tIns="0" lIns="0" bIns="0" rIns="0">
            <a:spAutoFit/>
          </a:bodyPr>
          <a:lstStyle/>
          <a:p>
            <a:pPr algn="ctr">
              <a:lnSpc>
                <a:spcPts val="8400"/>
              </a:lnSpc>
              <a:spcBef>
                <a:spcPct val="0"/>
              </a:spcBef>
            </a:pPr>
            <a:r>
              <a:rPr lang="en-US" sz="6000">
                <a:solidFill>
                  <a:srgbClr val="840000"/>
                </a:solidFill>
                <a:latin typeface="Abril Fatface"/>
                <a:ea typeface="Abril Fatface"/>
                <a:cs typeface="Abril Fatface"/>
                <a:sym typeface="Abril Fatface"/>
              </a:rPr>
              <a:t>Autonomy                                                           Community</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FD2CB"/>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CFD2CB"/>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FD2CB">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FD2CB"/>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30684" y="3950428"/>
            <a:ext cx="13585552" cy="1651635"/>
          </a:xfrm>
          <a:prstGeom prst="rect">
            <a:avLst/>
          </a:prstGeom>
        </p:spPr>
        <p:txBody>
          <a:bodyPr anchor="t" rtlCol="false" tIns="0" lIns="0" bIns="0" rIns="0">
            <a:spAutoFit/>
          </a:bodyPr>
          <a:lstStyle/>
          <a:p>
            <a:pPr algn="ctr">
              <a:lnSpc>
                <a:spcPts val="13439"/>
              </a:lnSpc>
              <a:spcBef>
                <a:spcPct val="0"/>
              </a:spcBef>
            </a:pPr>
            <a:r>
              <a:rPr lang="en-US" sz="9600">
                <a:solidFill>
                  <a:srgbClr val="000000"/>
                </a:solidFill>
                <a:latin typeface="Abril Fatface"/>
                <a:ea typeface="Abril Fatface"/>
                <a:cs typeface="Abril Fatface"/>
                <a:sym typeface="Abril Fatface"/>
              </a:rPr>
              <a:t>Here’s what we changed</a:t>
            </a:r>
          </a:p>
        </p:txBody>
      </p:sp>
      <p:sp>
        <p:nvSpPr>
          <p:cNvPr name="TextBox 4" id="4"/>
          <p:cNvSpPr txBox="true"/>
          <p:nvPr/>
        </p:nvSpPr>
        <p:spPr>
          <a:xfrm rot="0">
            <a:off x="2124240" y="8229600"/>
            <a:ext cx="16125707" cy="1028700"/>
          </a:xfrm>
          <a:prstGeom prst="rect">
            <a:avLst/>
          </a:prstGeom>
        </p:spPr>
        <p:txBody>
          <a:bodyPr anchor="t" rtlCol="false" tIns="0" lIns="0" bIns="0" rIns="0">
            <a:spAutoFit/>
          </a:bodyPr>
          <a:lstStyle/>
          <a:p>
            <a:pPr algn="ctr">
              <a:lnSpc>
                <a:spcPts val="8400"/>
              </a:lnSpc>
              <a:spcBef>
                <a:spcPct val="0"/>
              </a:spcBef>
            </a:pPr>
            <a:r>
              <a:rPr lang="en-US" sz="6000" i="true">
                <a:solidFill>
                  <a:srgbClr val="CB6CE6"/>
                </a:solidFill>
                <a:latin typeface="Abril Fatface Italics"/>
                <a:ea typeface="Abril Fatface Italics"/>
                <a:cs typeface="Abril Fatface Italics"/>
                <a:sym typeface="Abril Fatface Italics"/>
              </a:rPr>
              <a:t>(Let’s just say it was a productive week...)</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3489803"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76200"/>
            <a:ext cx="13468389" cy="20955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Our wording needed work.</a:t>
            </a:r>
          </a:p>
        </p:txBody>
      </p:sp>
      <p:sp>
        <p:nvSpPr>
          <p:cNvPr name="TextBox 4" id="4"/>
          <p:cNvSpPr txBox="true"/>
          <p:nvPr/>
        </p:nvSpPr>
        <p:spPr>
          <a:xfrm rot="0">
            <a:off x="1028700" y="2430725"/>
            <a:ext cx="8026450" cy="669925"/>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Abril Fatface"/>
                <a:ea typeface="Abril Fatface"/>
                <a:cs typeface="Abril Fatface"/>
                <a:sym typeface="Abril Fatface"/>
              </a:rPr>
              <a:t>Gallery confused our interviewees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3489803"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76200"/>
            <a:ext cx="13468389" cy="20955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Our wording needed work.</a:t>
            </a:r>
          </a:p>
        </p:txBody>
      </p:sp>
      <p:sp>
        <p:nvSpPr>
          <p:cNvPr name="TextBox 4" id="4"/>
          <p:cNvSpPr txBox="true"/>
          <p:nvPr/>
        </p:nvSpPr>
        <p:spPr>
          <a:xfrm rot="0">
            <a:off x="1028700" y="2411080"/>
            <a:ext cx="8026450" cy="669925"/>
          </a:xfrm>
          <a:prstGeom prst="rect">
            <a:avLst/>
          </a:prstGeom>
        </p:spPr>
        <p:txBody>
          <a:bodyPr anchor="t" rtlCol="false" tIns="0" lIns="0" bIns="0" rIns="0">
            <a:spAutoFit/>
          </a:bodyPr>
          <a:lstStyle/>
          <a:p>
            <a:pPr algn="ctr">
              <a:lnSpc>
                <a:spcPts val="5599"/>
              </a:lnSpc>
              <a:spcBef>
                <a:spcPct val="0"/>
              </a:spcBef>
            </a:pPr>
            <a:r>
              <a:rPr lang="en-US" sz="3999">
                <a:solidFill>
                  <a:srgbClr val="C2C2BC"/>
                </a:solidFill>
                <a:latin typeface="Abril Fatface"/>
                <a:ea typeface="Abril Fatface"/>
                <a:cs typeface="Abril Fatface"/>
                <a:sym typeface="Abril Fatface"/>
              </a:rPr>
              <a:t>Gallery confused our interviewees</a:t>
            </a:r>
          </a:p>
        </p:txBody>
      </p:sp>
      <p:sp>
        <p:nvSpPr>
          <p:cNvPr name="TextBox 5" id="5"/>
          <p:cNvSpPr txBox="true"/>
          <p:nvPr/>
        </p:nvSpPr>
        <p:spPr>
          <a:xfrm rot="0">
            <a:off x="5703944" y="3250829"/>
            <a:ext cx="11555356" cy="1374775"/>
          </a:xfrm>
          <a:prstGeom prst="rect">
            <a:avLst/>
          </a:prstGeom>
        </p:spPr>
        <p:txBody>
          <a:bodyPr anchor="t" rtlCol="false" tIns="0" lIns="0" bIns="0" rIns="0">
            <a:spAutoFit/>
          </a:bodyPr>
          <a:lstStyle/>
          <a:p>
            <a:pPr algn="r">
              <a:lnSpc>
                <a:spcPts val="5599"/>
              </a:lnSpc>
              <a:spcBef>
                <a:spcPct val="0"/>
              </a:spcBef>
            </a:pPr>
            <a:r>
              <a:rPr lang="en-US" sz="3999">
                <a:solidFill>
                  <a:srgbClr val="266041"/>
                </a:solidFill>
                <a:latin typeface="Abril Fatface"/>
                <a:ea typeface="Abril Fatface"/>
                <a:cs typeface="Abril Fatface"/>
                <a:sym typeface="Abril Fatface"/>
              </a:rPr>
              <a:t>So we categorized murals by starting a new mural, live murals, and completed murals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3489803"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76200"/>
            <a:ext cx="13468389" cy="20955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Our wording needed work.</a:t>
            </a:r>
          </a:p>
        </p:txBody>
      </p:sp>
      <p:sp>
        <p:nvSpPr>
          <p:cNvPr name="TextBox 4" id="4"/>
          <p:cNvSpPr txBox="true"/>
          <p:nvPr/>
        </p:nvSpPr>
        <p:spPr>
          <a:xfrm rot="0">
            <a:off x="1028700" y="2411080"/>
            <a:ext cx="8026450" cy="669925"/>
          </a:xfrm>
          <a:prstGeom prst="rect">
            <a:avLst/>
          </a:prstGeom>
        </p:spPr>
        <p:txBody>
          <a:bodyPr anchor="t" rtlCol="false" tIns="0" lIns="0" bIns="0" rIns="0">
            <a:spAutoFit/>
          </a:bodyPr>
          <a:lstStyle/>
          <a:p>
            <a:pPr algn="ctr">
              <a:lnSpc>
                <a:spcPts val="5599"/>
              </a:lnSpc>
              <a:spcBef>
                <a:spcPct val="0"/>
              </a:spcBef>
            </a:pPr>
            <a:r>
              <a:rPr lang="en-US" sz="3999">
                <a:solidFill>
                  <a:srgbClr val="C2C2BC"/>
                </a:solidFill>
                <a:latin typeface="Abril Fatface"/>
                <a:ea typeface="Abril Fatface"/>
                <a:cs typeface="Abril Fatface"/>
                <a:sym typeface="Abril Fatface"/>
              </a:rPr>
              <a:t>Gallery confused our interviewees</a:t>
            </a:r>
          </a:p>
        </p:txBody>
      </p:sp>
      <p:sp>
        <p:nvSpPr>
          <p:cNvPr name="TextBox 5" id="5"/>
          <p:cNvSpPr txBox="true"/>
          <p:nvPr/>
        </p:nvSpPr>
        <p:spPr>
          <a:xfrm rot="0">
            <a:off x="5703944" y="3250829"/>
            <a:ext cx="11555356" cy="1374775"/>
          </a:xfrm>
          <a:prstGeom prst="rect">
            <a:avLst/>
          </a:prstGeom>
        </p:spPr>
        <p:txBody>
          <a:bodyPr anchor="t" rtlCol="false" tIns="0" lIns="0" bIns="0" rIns="0">
            <a:spAutoFit/>
          </a:bodyPr>
          <a:lstStyle/>
          <a:p>
            <a:pPr algn="r">
              <a:lnSpc>
                <a:spcPts val="5599"/>
              </a:lnSpc>
              <a:spcBef>
                <a:spcPct val="0"/>
              </a:spcBef>
            </a:pPr>
            <a:r>
              <a:rPr lang="en-US" sz="3999">
                <a:solidFill>
                  <a:srgbClr val="266041"/>
                </a:solidFill>
                <a:latin typeface="Abril Fatface"/>
                <a:ea typeface="Abril Fatface"/>
                <a:cs typeface="Abril Fatface"/>
                <a:sym typeface="Abril Fatface"/>
              </a:rPr>
              <a:t>So we categorized murals by starting a new mural, live murals, and completed murals </a:t>
            </a:r>
          </a:p>
        </p:txBody>
      </p:sp>
      <p:sp>
        <p:nvSpPr>
          <p:cNvPr name="TextBox 6" id="6"/>
          <p:cNvSpPr txBox="true"/>
          <p:nvPr/>
        </p:nvSpPr>
        <p:spPr>
          <a:xfrm rot="0">
            <a:off x="1028700" y="5076825"/>
            <a:ext cx="14971935" cy="137477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Abril Fatface"/>
                <a:ea typeface="Abril Fatface"/>
                <a:cs typeface="Abril Fatface"/>
                <a:sym typeface="Abril Fatface"/>
              </a:rPr>
              <a:t>Distinguishing between Neighborhoods and Comunities was 1) confusing and 2) didn’t add much for the moms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3489803" y="0"/>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76200"/>
            <a:ext cx="13468389" cy="20955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Our wording needed work.</a:t>
            </a:r>
          </a:p>
        </p:txBody>
      </p:sp>
      <p:sp>
        <p:nvSpPr>
          <p:cNvPr name="TextBox 4" id="4"/>
          <p:cNvSpPr txBox="true"/>
          <p:nvPr/>
        </p:nvSpPr>
        <p:spPr>
          <a:xfrm rot="0">
            <a:off x="1028700" y="2411080"/>
            <a:ext cx="8026450" cy="669925"/>
          </a:xfrm>
          <a:prstGeom prst="rect">
            <a:avLst/>
          </a:prstGeom>
        </p:spPr>
        <p:txBody>
          <a:bodyPr anchor="t" rtlCol="false" tIns="0" lIns="0" bIns="0" rIns="0">
            <a:spAutoFit/>
          </a:bodyPr>
          <a:lstStyle/>
          <a:p>
            <a:pPr algn="ctr">
              <a:lnSpc>
                <a:spcPts val="5599"/>
              </a:lnSpc>
              <a:spcBef>
                <a:spcPct val="0"/>
              </a:spcBef>
            </a:pPr>
            <a:r>
              <a:rPr lang="en-US" sz="3999">
                <a:solidFill>
                  <a:srgbClr val="C2C2BC"/>
                </a:solidFill>
                <a:latin typeface="Abril Fatface"/>
                <a:ea typeface="Abril Fatface"/>
                <a:cs typeface="Abril Fatface"/>
                <a:sym typeface="Abril Fatface"/>
              </a:rPr>
              <a:t>Gallery confused our interviewees</a:t>
            </a:r>
          </a:p>
        </p:txBody>
      </p:sp>
      <p:sp>
        <p:nvSpPr>
          <p:cNvPr name="TextBox 5" id="5"/>
          <p:cNvSpPr txBox="true"/>
          <p:nvPr/>
        </p:nvSpPr>
        <p:spPr>
          <a:xfrm rot="0">
            <a:off x="5703944" y="3250829"/>
            <a:ext cx="11555356" cy="1374775"/>
          </a:xfrm>
          <a:prstGeom prst="rect">
            <a:avLst/>
          </a:prstGeom>
        </p:spPr>
        <p:txBody>
          <a:bodyPr anchor="t" rtlCol="false" tIns="0" lIns="0" bIns="0" rIns="0">
            <a:spAutoFit/>
          </a:bodyPr>
          <a:lstStyle/>
          <a:p>
            <a:pPr algn="r">
              <a:lnSpc>
                <a:spcPts val="5599"/>
              </a:lnSpc>
              <a:spcBef>
                <a:spcPct val="0"/>
              </a:spcBef>
            </a:pPr>
            <a:r>
              <a:rPr lang="en-US" sz="3999">
                <a:solidFill>
                  <a:srgbClr val="266041"/>
                </a:solidFill>
                <a:latin typeface="Abril Fatface"/>
                <a:ea typeface="Abril Fatface"/>
                <a:cs typeface="Abril Fatface"/>
                <a:sym typeface="Abril Fatface"/>
              </a:rPr>
              <a:t>So we categorized murals by starting a new mural, live murals, and completed murals </a:t>
            </a:r>
          </a:p>
        </p:txBody>
      </p:sp>
      <p:sp>
        <p:nvSpPr>
          <p:cNvPr name="TextBox 6" id="6"/>
          <p:cNvSpPr txBox="true"/>
          <p:nvPr/>
        </p:nvSpPr>
        <p:spPr>
          <a:xfrm rot="0">
            <a:off x="1028700" y="5076825"/>
            <a:ext cx="14971935" cy="1374775"/>
          </a:xfrm>
          <a:prstGeom prst="rect">
            <a:avLst/>
          </a:prstGeom>
        </p:spPr>
        <p:txBody>
          <a:bodyPr anchor="t" rtlCol="false" tIns="0" lIns="0" bIns="0" rIns="0">
            <a:spAutoFit/>
          </a:bodyPr>
          <a:lstStyle/>
          <a:p>
            <a:pPr algn="l">
              <a:lnSpc>
                <a:spcPts val="5599"/>
              </a:lnSpc>
              <a:spcBef>
                <a:spcPct val="0"/>
              </a:spcBef>
            </a:pPr>
            <a:r>
              <a:rPr lang="en-US" sz="3999">
                <a:solidFill>
                  <a:srgbClr val="C2C2BC"/>
                </a:solidFill>
                <a:latin typeface="Abril Fatface"/>
                <a:ea typeface="Abril Fatface"/>
                <a:cs typeface="Abril Fatface"/>
                <a:sym typeface="Abril Fatface"/>
              </a:rPr>
              <a:t>Distinguishing between Neighborhoods and Comunities was 1) confusing and 2) didn’t add much for the moms</a:t>
            </a:r>
          </a:p>
        </p:txBody>
      </p:sp>
      <p:sp>
        <p:nvSpPr>
          <p:cNvPr name="TextBox 7" id="7"/>
          <p:cNvSpPr txBox="true"/>
          <p:nvPr/>
        </p:nvSpPr>
        <p:spPr>
          <a:xfrm rot="0">
            <a:off x="4376642" y="6899275"/>
            <a:ext cx="13084381" cy="1374775"/>
          </a:xfrm>
          <a:prstGeom prst="rect">
            <a:avLst/>
          </a:prstGeom>
        </p:spPr>
        <p:txBody>
          <a:bodyPr anchor="t" rtlCol="false" tIns="0" lIns="0" bIns="0" rIns="0">
            <a:spAutoFit/>
          </a:bodyPr>
          <a:lstStyle/>
          <a:p>
            <a:pPr algn="r">
              <a:lnSpc>
                <a:spcPts val="5599"/>
              </a:lnSpc>
              <a:spcBef>
                <a:spcPct val="0"/>
              </a:spcBef>
            </a:pPr>
            <a:r>
              <a:rPr lang="en-US" sz="3999">
                <a:solidFill>
                  <a:srgbClr val="266041"/>
                </a:solidFill>
                <a:latin typeface="Abril Fatface"/>
                <a:ea typeface="Abril Fatface"/>
                <a:cs typeface="Abril Fatface"/>
                <a:sym typeface="Abril Fatface"/>
              </a:rPr>
              <a:t>So we ditched Neighborhoods alltogehter and reworked our task flows to only consider Communities </a:t>
            </a:r>
          </a:p>
        </p:txBody>
      </p:sp>
    </p:spTree>
  </p:cSld>
  <p:clrMapOvr>
    <a:masterClrMapping/>
  </p:clrMapOvr>
</p:sld>
</file>

<file path=ppt/slides/slide30.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028700" y="-114300"/>
            <a:ext cx="17259300" cy="30734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Drawing on your phone is hard.</a:t>
            </a:r>
          </a:p>
          <a:p>
            <a:pPr algn="l">
              <a:lnSpc>
                <a:spcPts val="7699"/>
              </a:lnSpc>
            </a:pPr>
            <a:r>
              <a:rPr lang="en-US" sz="5499" i="true">
                <a:solidFill>
                  <a:srgbClr val="CB6CE6"/>
                </a:solidFill>
                <a:latin typeface="Abril Fatface Italics"/>
                <a:ea typeface="Abril Fatface Italics"/>
                <a:cs typeface="Abril Fatface Italics"/>
                <a:sym typeface="Abril Fatface Italics"/>
              </a:rPr>
              <a:t>This should be relaxing, not a finger-fumble-fest.</a:t>
            </a:r>
          </a:p>
        </p:txBody>
      </p:sp>
      <p:sp>
        <p:nvSpPr>
          <p:cNvPr name="TextBox 3" id="3"/>
          <p:cNvSpPr txBox="true"/>
          <p:nvPr/>
        </p:nvSpPr>
        <p:spPr>
          <a:xfrm rot="0">
            <a:off x="1028700" y="3594841"/>
            <a:ext cx="11884154" cy="137477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Abril Fatface"/>
                <a:ea typeface="Abril Fatface"/>
                <a:cs typeface="Abril Fatface"/>
                <a:sym typeface="Abril Fatface"/>
              </a:rPr>
              <a:t>Mobile didn’t feel like the most intuitive interface for drawing on-the-go </a:t>
            </a:r>
          </a:p>
        </p:txBody>
      </p:sp>
    </p:spTree>
  </p:cSld>
  <p:clrMapOvr>
    <a:masterClrMapping/>
  </p:clrMapOvr>
</p:sld>
</file>

<file path=ppt/slides/slide31.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028700" y="-114300"/>
            <a:ext cx="17259300" cy="3073400"/>
          </a:xfrm>
          <a:prstGeom prst="rect">
            <a:avLst/>
          </a:prstGeom>
        </p:spPr>
        <p:txBody>
          <a:bodyPr anchor="t" rtlCol="false" tIns="0" lIns="0" bIns="0" rIns="0">
            <a:spAutoFit/>
          </a:bodyPr>
          <a:lstStyle/>
          <a:p>
            <a:pPr algn="l">
              <a:lnSpc>
                <a:spcPts val="8400"/>
              </a:lnSpc>
            </a:pPr>
          </a:p>
          <a:p>
            <a:pPr algn="l">
              <a:lnSpc>
                <a:spcPts val="8400"/>
              </a:lnSpc>
            </a:pPr>
            <a:r>
              <a:rPr lang="en-US" sz="6000">
                <a:solidFill>
                  <a:srgbClr val="CB6CE6"/>
                </a:solidFill>
                <a:latin typeface="Abril Fatface"/>
                <a:ea typeface="Abril Fatface"/>
                <a:cs typeface="Abril Fatface"/>
                <a:sym typeface="Abril Fatface"/>
              </a:rPr>
              <a:t>Drawing on your phone is hard.</a:t>
            </a:r>
          </a:p>
          <a:p>
            <a:pPr algn="l">
              <a:lnSpc>
                <a:spcPts val="7699"/>
              </a:lnSpc>
            </a:pPr>
            <a:r>
              <a:rPr lang="en-US" sz="5499" i="true">
                <a:solidFill>
                  <a:srgbClr val="CB6CE6"/>
                </a:solidFill>
                <a:latin typeface="Abril Fatface Italics"/>
                <a:ea typeface="Abril Fatface Italics"/>
                <a:cs typeface="Abril Fatface Italics"/>
                <a:sym typeface="Abril Fatface Italics"/>
              </a:rPr>
              <a:t>This should be relaxing, not a finger-fumble-fest.</a:t>
            </a:r>
          </a:p>
        </p:txBody>
      </p:sp>
      <p:sp>
        <p:nvSpPr>
          <p:cNvPr name="TextBox 3" id="3"/>
          <p:cNvSpPr txBox="true"/>
          <p:nvPr/>
        </p:nvSpPr>
        <p:spPr>
          <a:xfrm rot="0">
            <a:off x="1028700" y="3594841"/>
            <a:ext cx="11884154" cy="1374775"/>
          </a:xfrm>
          <a:prstGeom prst="rect">
            <a:avLst/>
          </a:prstGeom>
        </p:spPr>
        <p:txBody>
          <a:bodyPr anchor="t" rtlCol="false" tIns="0" lIns="0" bIns="0" rIns="0">
            <a:spAutoFit/>
          </a:bodyPr>
          <a:lstStyle/>
          <a:p>
            <a:pPr algn="l">
              <a:lnSpc>
                <a:spcPts val="5599"/>
              </a:lnSpc>
              <a:spcBef>
                <a:spcPct val="0"/>
              </a:spcBef>
            </a:pPr>
            <a:r>
              <a:rPr lang="en-US" sz="3999">
                <a:solidFill>
                  <a:srgbClr val="C2C2BC"/>
                </a:solidFill>
                <a:latin typeface="Abril Fatface"/>
                <a:ea typeface="Abril Fatface"/>
                <a:cs typeface="Abril Fatface"/>
                <a:sym typeface="Abril Fatface"/>
              </a:rPr>
              <a:t>Mobile didn’t feel like the most intuitive interface for drawing on-the-go </a:t>
            </a:r>
          </a:p>
        </p:txBody>
      </p:sp>
      <p:sp>
        <p:nvSpPr>
          <p:cNvPr name="TextBox 4" id="4"/>
          <p:cNvSpPr txBox="true"/>
          <p:nvPr/>
        </p:nvSpPr>
        <p:spPr>
          <a:xfrm rot="0">
            <a:off x="5375146" y="5276267"/>
            <a:ext cx="11884154" cy="1127125"/>
          </a:xfrm>
          <a:prstGeom prst="rect">
            <a:avLst/>
          </a:prstGeom>
        </p:spPr>
        <p:txBody>
          <a:bodyPr anchor="t" rtlCol="false" tIns="0" lIns="0" bIns="0" rIns="0">
            <a:spAutoFit/>
          </a:bodyPr>
          <a:lstStyle/>
          <a:p>
            <a:pPr algn="r">
              <a:lnSpc>
                <a:spcPts val="5599"/>
              </a:lnSpc>
            </a:pPr>
            <a:r>
              <a:rPr lang="en-US" sz="3999">
                <a:solidFill>
                  <a:srgbClr val="266041"/>
                </a:solidFill>
                <a:latin typeface="Abril Fatface"/>
                <a:ea typeface="Abril Fatface"/>
                <a:cs typeface="Abril Fatface"/>
                <a:sym typeface="Abril Fatface"/>
              </a:rPr>
              <a:t>So we redid our flow for an iPad/tablet realization</a:t>
            </a:r>
          </a:p>
          <a:p>
            <a:pPr algn="r">
              <a:lnSpc>
                <a:spcPts val="3499"/>
              </a:lnSpc>
              <a:spcBef>
                <a:spcPct val="0"/>
              </a:spcBef>
            </a:pPr>
            <a:r>
              <a:rPr lang="en-US" sz="2499" i="true">
                <a:solidFill>
                  <a:srgbClr val="266041"/>
                </a:solidFill>
                <a:latin typeface="Abril Fatface Italics"/>
                <a:ea typeface="Abril Fatface Italics"/>
                <a:cs typeface="Abril Fatface Italics"/>
                <a:sym typeface="Abril Fatface Italics"/>
              </a:rPr>
              <a:t>(thank you guys for the feedback!</a:t>
            </a:r>
            <a:r>
              <a:rPr lang="en-US" sz="2499">
                <a:solidFill>
                  <a:srgbClr val="266041"/>
                </a:solidFill>
                <a:latin typeface="Abril Fatface"/>
                <a:ea typeface="Abril Fatface"/>
                <a:cs typeface="Abril Fatface"/>
                <a:sym typeface="Abril Fatface"/>
              </a:rPr>
              <a:t>)</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3" id="3"/>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Freeform 4" id="4"/>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5" id="5"/>
          <p:cNvSpPr/>
          <p:nvPr/>
        </p:nvSpPr>
        <p:spPr>
          <a:xfrm flipH="false" flipV="false" rot="0">
            <a:off x="10462094" y="553746"/>
            <a:ext cx="2698277" cy="4035038"/>
          </a:xfrm>
          <a:custGeom>
            <a:avLst/>
            <a:gdLst/>
            <a:ahLst/>
            <a:cxnLst/>
            <a:rect r="r" b="b" t="t" l="l"/>
            <a:pathLst>
              <a:path h="4035038" w="2698277">
                <a:moveTo>
                  <a:pt x="0" y="0"/>
                </a:moveTo>
                <a:lnTo>
                  <a:pt x="2698277" y="0"/>
                </a:lnTo>
                <a:lnTo>
                  <a:pt x="2698277" y="4035037"/>
                </a:lnTo>
                <a:lnTo>
                  <a:pt x="0" y="4035037"/>
                </a:lnTo>
                <a:lnTo>
                  <a:pt x="0" y="0"/>
                </a:lnTo>
                <a:close/>
              </a:path>
            </a:pathLst>
          </a:custGeom>
          <a:blipFill>
            <a:blip r:embed="rId5"/>
            <a:stretch>
              <a:fillRect l="0" t="0" r="0" b="0"/>
            </a:stretch>
          </a:blipFill>
        </p:spPr>
      </p:sp>
      <p:sp>
        <p:nvSpPr>
          <p:cNvPr name="Freeform 6" id="6"/>
          <p:cNvSpPr/>
          <p:nvPr/>
        </p:nvSpPr>
        <p:spPr>
          <a:xfrm flipH="false" flipV="false" rot="0">
            <a:off x="10432930" y="5256004"/>
            <a:ext cx="2694164" cy="4035038"/>
          </a:xfrm>
          <a:custGeom>
            <a:avLst/>
            <a:gdLst/>
            <a:ahLst/>
            <a:cxnLst/>
            <a:rect r="r" b="b" t="t" l="l"/>
            <a:pathLst>
              <a:path h="4035038" w="2694164">
                <a:moveTo>
                  <a:pt x="0" y="0"/>
                </a:moveTo>
                <a:lnTo>
                  <a:pt x="2694163" y="0"/>
                </a:lnTo>
                <a:lnTo>
                  <a:pt x="2694163" y="4035037"/>
                </a:lnTo>
                <a:lnTo>
                  <a:pt x="0" y="4035037"/>
                </a:lnTo>
                <a:lnTo>
                  <a:pt x="0" y="0"/>
                </a:lnTo>
                <a:close/>
              </a:path>
            </a:pathLst>
          </a:custGeom>
          <a:blipFill>
            <a:blip r:embed="rId6"/>
            <a:stretch>
              <a:fillRect l="0" t="0" r="0" b="0"/>
            </a:stretch>
          </a:blipFill>
        </p:spPr>
      </p:sp>
      <p:sp>
        <p:nvSpPr>
          <p:cNvPr name="Freeform 7" id="7"/>
          <p:cNvSpPr/>
          <p:nvPr/>
        </p:nvSpPr>
        <p:spPr>
          <a:xfrm flipH="false" flipV="false" rot="0">
            <a:off x="7197381" y="5223262"/>
            <a:ext cx="2698353" cy="4035038"/>
          </a:xfrm>
          <a:custGeom>
            <a:avLst/>
            <a:gdLst/>
            <a:ahLst/>
            <a:cxnLst/>
            <a:rect r="r" b="b" t="t" l="l"/>
            <a:pathLst>
              <a:path h="4035038" w="2698353">
                <a:moveTo>
                  <a:pt x="0" y="0"/>
                </a:moveTo>
                <a:lnTo>
                  <a:pt x="2698353" y="0"/>
                </a:lnTo>
                <a:lnTo>
                  <a:pt x="2698353" y="4035038"/>
                </a:lnTo>
                <a:lnTo>
                  <a:pt x="0" y="4035038"/>
                </a:lnTo>
                <a:lnTo>
                  <a:pt x="0" y="0"/>
                </a:lnTo>
                <a:close/>
              </a:path>
            </a:pathLst>
          </a:custGeom>
          <a:blipFill>
            <a:blip r:embed="rId7"/>
            <a:stretch>
              <a:fillRect l="0" t="0" r="0" b="0"/>
            </a:stretch>
          </a:blipFill>
        </p:spPr>
      </p:sp>
      <p:sp>
        <p:nvSpPr>
          <p:cNvPr name="AutoShape 8" id="8"/>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9" id="9"/>
          <p:cNvSpPr/>
          <p:nvPr/>
        </p:nvSpPr>
        <p:spPr>
          <a:xfrm flipV="true">
            <a:off x="5923833" y="2130023"/>
            <a:ext cx="1211106" cy="326818"/>
          </a:xfrm>
          <a:prstGeom prst="line">
            <a:avLst/>
          </a:prstGeom>
          <a:ln cap="flat" w="38100">
            <a:solidFill>
              <a:srgbClr val="CB6CE6"/>
            </a:solidFill>
            <a:prstDash val="solid"/>
            <a:headEnd type="none" len="sm" w="sm"/>
            <a:tailEnd type="arrow" len="sm" w="med"/>
          </a:ln>
        </p:spPr>
      </p:sp>
      <p:sp>
        <p:nvSpPr>
          <p:cNvPr name="AutoShape 10" id="10"/>
          <p:cNvSpPr/>
          <p:nvPr/>
        </p:nvSpPr>
        <p:spPr>
          <a:xfrm flipV="true">
            <a:off x="9657246" y="1362402"/>
            <a:ext cx="1109471" cy="1535241"/>
          </a:xfrm>
          <a:prstGeom prst="line">
            <a:avLst/>
          </a:prstGeom>
          <a:ln cap="flat" w="38100">
            <a:solidFill>
              <a:srgbClr val="CB6CE6"/>
            </a:solidFill>
            <a:prstDash val="solid"/>
            <a:headEnd type="none" len="sm" w="sm"/>
            <a:tailEnd type="arrow" len="sm" w="med"/>
          </a:ln>
        </p:spPr>
      </p:sp>
      <p:sp>
        <p:nvSpPr>
          <p:cNvPr name="AutoShape 11" id="11"/>
          <p:cNvSpPr/>
          <p:nvPr/>
        </p:nvSpPr>
        <p:spPr>
          <a:xfrm>
            <a:off x="12482554" y="2571264"/>
            <a:ext cx="203506" cy="2572236"/>
          </a:xfrm>
          <a:prstGeom prst="line">
            <a:avLst/>
          </a:prstGeom>
          <a:ln cap="flat" w="38100">
            <a:solidFill>
              <a:srgbClr val="CB6CE6"/>
            </a:solidFill>
            <a:prstDash val="solid"/>
            <a:headEnd type="none" len="sm" w="sm"/>
            <a:tailEnd type="arrow" len="sm" w="med"/>
          </a:ln>
        </p:spPr>
      </p:sp>
      <p:sp>
        <p:nvSpPr>
          <p:cNvPr name="AutoShape 12" id="12"/>
          <p:cNvSpPr/>
          <p:nvPr/>
        </p:nvSpPr>
        <p:spPr>
          <a:xfrm flipH="true">
            <a:off x="8546557" y="6425908"/>
            <a:ext cx="2220159" cy="418327"/>
          </a:xfrm>
          <a:prstGeom prst="line">
            <a:avLst/>
          </a:prstGeom>
          <a:ln cap="flat" w="38100">
            <a:solidFill>
              <a:srgbClr val="CB6CE6"/>
            </a:solidFill>
            <a:prstDash val="solid"/>
            <a:headEnd type="none" len="sm" w="sm"/>
            <a:tailEnd type="arrow" len="sm" w="med"/>
          </a:ln>
        </p:spPr>
      </p:sp>
      <p:grpSp>
        <p:nvGrpSpPr>
          <p:cNvPr name="Group 13" id="13"/>
          <p:cNvGrpSpPr/>
          <p:nvPr/>
        </p:nvGrpSpPr>
        <p:grpSpPr>
          <a:xfrm rot="5400000">
            <a:off x="9901253" y="4317689"/>
            <a:ext cx="9623419" cy="2095533"/>
            <a:chOff x="0" y="0"/>
            <a:chExt cx="12831226" cy="2794044"/>
          </a:xfrm>
        </p:grpSpPr>
        <p:sp>
          <p:nvSpPr>
            <p:cNvPr name="TextBox 14" id="14"/>
            <p:cNvSpPr txBox="true"/>
            <p:nvPr/>
          </p:nvSpPr>
          <p:spPr>
            <a:xfrm rot="0">
              <a:off x="0" y="266700"/>
              <a:ext cx="12831226" cy="1580245"/>
            </a:xfrm>
            <a:prstGeom prst="rect">
              <a:avLst/>
            </a:prstGeom>
          </p:spPr>
          <p:txBody>
            <a:bodyPr anchor="t" rtlCol="false" tIns="0" lIns="0" bIns="0" rIns="0">
              <a:spAutoFit/>
            </a:bodyPr>
            <a:lstStyle/>
            <a:p>
              <a:pPr algn="just">
                <a:lnSpc>
                  <a:spcPts val="7728"/>
                </a:lnSpc>
              </a:pPr>
              <a:r>
                <a:rPr lang="en-US" sz="9091" b="true">
                  <a:solidFill>
                    <a:srgbClr val="A6A6A6"/>
                  </a:solidFill>
                  <a:latin typeface="Arimo Bold"/>
                  <a:ea typeface="Arimo Bold"/>
                  <a:cs typeface="Arimo Bold"/>
                  <a:sym typeface="Arimo Bold"/>
                </a:rPr>
                <a:t>Simple Task </a:t>
              </a:r>
            </a:p>
          </p:txBody>
        </p:sp>
        <p:sp>
          <p:nvSpPr>
            <p:cNvPr name="TextBox 15" id="15"/>
            <p:cNvSpPr txBox="true"/>
            <p:nvPr/>
          </p:nvSpPr>
          <p:spPr>
            <a:xfrm rot="0">
              <a:off x="0" y="1213799"/>
              <a:ext cx="12831226" cy="1580245"/>
            </a:xfrm>
            <a:prstGeom prst="rect">
              <a:avLst/>
            </a:prstGeom>
          </p:spPr>
          <p:txBody>
            <a:bodyPr anchor="t" rtlCol="false" tIns="0" lIns="0" bIns="0" rIns="0">
              <a:spAutoFit/>
            </a:bodyPr>
            <a:lstStyle/>
            <a:p>
              <a:pPr algn="just">
                <a:lnSpc>
                  <a:spcPts val="7728"/>
                </a:lnSpc>
              </a:pPr>
              <a:r>
                <a:rPr lang="en-US" sz="9091" b="true">
                  <a:solidFill>
                    <a:srgbClr val="CB6CE6"/>
                  </a:solidFill>
                  <a:latin typeface="Arimo Bold"/>
                  <a:ea typeface="Arimo Bold"/>
                  <a:cs typeface="Arimo Bold"/>
                  <a:sym typeface="Arimo Bold"/>
                </a:rPr>
                <a:t>Making a Doodle</a:t>
              </a:r>
            </a:p>
          </p:txBody>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9889712" y="3133927"/>
            <a:ext cx="9623419" cy="2095533"/>
            <a:chOff x="0" y="0"/>
            <a:chExt cx="12831226" cy="2794044"/>
          </a:xfrm>
        </p:grpSpPr>
        <p:sp>
          <p:nvSpPr>
            <p:cNvPr name="TextBox 3" id="3"/>
            <p:cNvSpPr txBox="true"/>
            <p:nvPr/>
          </p:nvSpPr>
          <p:spPr>
            <a:xfrm rot="0">
              <a:off x="0" y="266700"/>
              <a:ext cx="12831226" cy="1580245"/>
            </a:xfrm>
            <a:prstGeom prst="rect">
              <a:avLst/>
            </a:prstGeom>
          </p:spPr>
          <p:txBody>
            <a:bodyPr anchor="t" rtlCol="false" tIns="0" lIns="0" bIns="0" rIns="0">
              <a:spAutoFit/>
            </a:bodyPr>
            <a:lstStyle/>
            <a:p>
              <a:pPr algn="r">
                <a:lnSpc>
                  <a:spcPts val="7728"/>
                </a:lnSpc>
              </a:pPr>
              <a:r>
                <a:rPr lang="en-US" sz="9091" b="true">
                  <a:solidFill>
                    <a:srgbClr val="A6A6A6"/>
                  </a:solidFill>
                  <a:latin typeface="Arimo Bold"/>
                  <a:ea typeface="Arimo Bold"/>
                  <a:cs typeface="Arimo Bold"/>
                  <a:sym typeface="Arimo Bold"/>
                </a:rPr>
                <a:t>Moderate Task </a:t>
              </a:r>
            </a:p>
          </p:txBody>
        </p:sp>
        <p:sp>
          <p:nvSpPr>
            <p:cNvPr name="TextBox 4" id="4"/>
            <p:cNvSpPr txBox="true"/>
            <p:nvPr/>
          </p:nvSpPr>
          <p:spPr>
            <a:xfrm rot="0">
              <a:off x="0" y="1213799"/>
              <a:ext cx="12831226" cy="1580245"/>
            </a:xfrm>
            <a:prstGeom prst="rect">
              <a:avLst/>
            </a:prstGeom>
          </p:spPr>
          <p:txBody>
            <a:bodyPr anchor="t" rtlCol="false" tIns="0" lIns="0" bIns="0" rIns="0">
              <a:spAutoFit/>
            </a:bodyPr>
            <a:lstStyle/>
            <a:p>
              <a:pPr algn="r">
                <a:lnSpc>
                  <a:spcPts val="7728"/>
                </a:lnSpc>
              </a:pPr>
              <a:r>
                <a:rPr lang="en-US" sz="9091" b="true">
                  <a:solidFill>
                    <a:srgbClr val="CB6CE6"/>
                  </a:solidFill>
                  <a:latin typeface="Arimo Bold"/>
                  <a:ea typeface="Arimo Bold"/>
                  <a:cs typeface="Arimo Bold"/>
                  <a:sym typeface="Arimo Bold"/>
                </a:rPr>
                <a:t>Making a Mural</a:t>
              </a:r>
            </a:p>
          </p:txBody>
        </p:sp>
      </p:grpSp>
      <p:grpSp>
        <p:nvGrpSpPr>
          <p:cNvPr name="Group 5" id="5"/>
          <p:cNvGrpSpPr/>
          <p:nvPr/>
        </p:nvGrpSpPr>
        <p:grpSpPr>
          <a:xfrm rot="0">
            <a:off x="14928532" y="4940618"/>
            <a:ext cx="161925" cy="160020"/>
            <a:chOff x="0" y="0"/>
            <a:chExt cx="215900" cy="213360"/>
          </a:xfrm>
        </p:grpSpPr>
        <p:sp>
          <p:nvSpPr>
            <p:cNvPr name="Freeform 6" id="6"/>
            <p:cNvSpPr/>
            <p:nvPr/>
          </p:nvSpPr>
          <p:spPr>
            <a:xfrm flipH="false" flipV="false" rot="0">
              <a:off x="49530" y="48260"/>
              <a:ext cx="113030" cy="115570"/>
            </a:xfrm>
            <a:custGeom>
              <a:avLst/>
              <a:gdLst/>
              <a:ahLst/>
              <a:cxnLst/>
              <a:rect r="r" b="b" t="t" l="l"/>
              <a:pathLst>
                <a:path h="115570" w="113030">
                  <a:moveTo>
                    <a:pt x="113030" y="40640"/>
                  </a:moveTo>
                  <a:cubicBezTo>
                    <a:pt x="110490" y="81280"/>
                    <a:pt x="93980" y="101600"/>
                    <a:pt x="81280" y="109220"/>
                  </a:cubicBezTo>
                  <a:cubicBezTo>
                    <a:pt x="73660" y="114300"/>
                    <a:pt x="64770" y="115570"/>
                    <a:pt x="54610" y="114300"/>
                  </a:cubicBezTo>
                  <a:cubicBezTo>
                    <a:pt x="40640" y="111760"/>
                    <a:pt x="17780" y="97790"/>
                    <a:pt x="8890" y="86360"/>
                  </a:cubicBezTo>
                  <a:cubicBezTo>
                    <a:pt x="3810" y="78740"/>
                    <a:pt x="0" y="71120"/>
                    <a:pt x="1270" y="60960"/>
                  </a:cubicBezTo>
                  <a:cubicBezTo>
                    <a:pt x="2540" y="46990"/>
                    <a:pt x="10160" y="21590"/>
                    <a:pt x="22860" y="12700"/>
                  </a:cubicBezTo>
                  <a:cubicBezTo>
                    <a:pt x="35560" y="2540"/>
                    <a:pt x="62230" y="0"/>
                    <a:pt x="74930" y="2540"/>
                  </a:cubicBezTo>
                  <a:cubicBezTo>
                    <a:pt x="85090" y="5080"/>
                    <a:pt x="99060" y="16510"/>
                    <a:pt x="99060" y="16510"/>
                  </a:cubicBezTo>
                </a:path>
              </a:pathLst>
            </a:custGeom>
            <a:solidFill>
              <a:srgbClr val="CB6CE6"/>
            </a:solidFill>
            <a:ln cap="sq">
              <a:noFill/>
              <a:prstDash val="solid"/>
              <a:miter/>
            </a:ln>
          </p:spPr>
        </p:sp>
      </p:grpSp>
      <p:sp>
        <p:nvSpPr>
          <p:cNvPr name="Freeform 7" id="7"/>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8" id="8"/>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Freeform 9" id="9"/>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10" id="10"/>
          <p:cNvSpPr/>
          <p:nvPr/>
        </p:nvSpPr>
        <p:spPr>
          <a:xfrm flipH="false" flipV="false" rot="0">
            <a:off x="10462094" y="553746"/>
            <a:ext cx="2698277" cy="4035038"/>
          </a:xfrm>
          <a:custGeom>
            <a:avLst/>
            <a:gdLst/>
            <a:ahLst/>
            <a:cxnLst/>
            <a:rect r="r" b="b" t="t" l="l"/>
            <a:pathLst>
              <a:path h="4035038" w="2698277">
                <a:moveTo>
                  <a:pt x="0" y="0"/>
                </a:moveTo>
                <a:lnTo>
                  <a:pt x="2698277" y="0"/>
                </a:lnTo>
                <a:lnTo>
                  <a:pt x="2698277" y="4035037"/>
                </a:lnTo>
                <a:lnTo>
                  <a:pt x="0" y="4035037"/>
                </a:lnTo>
                <a:lnTo>
                  <a:pt x="0" y="0"/>
                </a:lnTo>
                <a:close/>
              </a:path>
            </a:pathLst>
          </a:custGeom>
          <a:blipFill>
            <a:blip r:embed="rId5"/>
            <a:stretch>
              <a:fillRect l="0" t="0" r="0" b="0"/>
            </a:stretch>
          </a:blipFill>
        </p:spPr>
      </p:sp>
      <p:sp>
        <p:nvSpPr>
          <p:cNvPr name="AutoShape 11" id="11"/>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12" id="12"/>
          <p:cNvSpPr/>
          <p:nvPr/>
        </p:nvSpPr>
        <p:spPr>
          <a:xfrm flipV="true">
            <a:off x="5923833" y="2130023"/>
            <a:ext cx="1211106" cy="326818"/>
          </a:xfrm>
          <a:prstGeom prst="line">
            <a:avLst/>
          </a:prstGeom>
          <a:ln cap="flat" w="38100">
            <a:solidFill>
              <a:srgbClr val="CB6CE6"/>
            </a:solidFill>
            <a:prstDash val="solid"/>
            <a:headEnd type="none" len="sm" w="sm"/>
            <a:tailEnd type="arrow" len="sm" w="med"/>
          </a:ln>
        </p:spPr>
      </p:sp>
      <p:sp>
        <p:nvSpPr>
          <p:cNvPr name="AutoShape 13" id="13"/>
          <p:cNvSpPr/>
          <p:nvPr/>
        </p:nvSpPr>
        <p:spPr>
          <a:xfrm flipV="true">
            <a:off x="9657246" y="1362402"/>
            <a:ext cx="1109471" cy="1535241"/>
          </a:xfrm>
          <a:prstGeom prst="line">
            <a:avLst/>
          </a:prstGeom>
          <a:ln cap="flat" w="38100">
            <a:solidFill>
              <a:srgbClr val="CB6CE6"/>
            </a:solidFill>
            <a:prstDash val="solid"/>
            <a:headEnd type="none" len="sm" w="sm"/>
            <a:tailEnd type="arrow" len="sm" w="med"/>
          </a:ln>
        </p:spPr>
      </p:sp>
      <p:sp>
        <p:nvSpPr>
          <p:cNvPr name="Freeform 14" id="14"/>
          <p:cNvSpPr/>
          <p:nvPr/>
        </p:nvSpPr>
        <p:spPr>
          <a:xfrm flipH="false" flipV="false" rot="0">
            <a:off x="10416485" y="5223262"/>
            <a:ext cx="2789495" cy="4035038"/>
          </a:xfrm>
          <a:custGeom>
            <a:avLst/>
            <a:gdLst/>
            <a:ahLst/>
            <a:cxnLst/>
            <a:rect r="r" b="b" t="t" l="l"/>
            <a:pathLst>
              <a:path h="4035038" w="2789495">
                <a:moveTo>
                  <a:pt x="0" y="0"/>
                </a:moveTo>
                <a:lnTo>
                  <a:pt x="2789495" y="0"/>
                </a:lnTo>
                <a:lnTo>
                  <a:pt x="2789495" y="4035038"/>
                </a:lnTo>
                <a:lnTo>
                  <a:pt x="0" y="4035038"/>
                </a:lnTo>
                <a:lnTo>
                  <a:pt x="0" y="0"/>
                </a:lnTo>
                <a:close/>
              </a:path>
            </a:pathLst>
          </a:custGeom>
          <a:blipFill>
            <a:blip r:embed="rId6"/>
            <a:stretch>
              <a:fillRect l="0" t="0" r="0" b="0"/>
            </a:stretch>
          </a:blipFill>
        </p:spPr>
      </p:sp>
      <p:sp>
        <p:nvSpPr>
          <p:cNvPr name="Freeform 15" id="15"/>
          <p:cNvSpPr/>
          <p:nvPr/>
        </p:nvSpPr>
        <p:spPr>
          <a:xfrm flipH="false" flipV="false" rot="0">
            <a:off x="7197381" y="5223262"/>
            <a:ext cx="2698353" cy="4035038"/>
          </a:xfrm>
          <a:custGeom>
            <a:avLst/>
            <a:gdLst/>
            <a:ahLst/>
            <a:cxnLst/>
            <a:rect r="r" b="b" t="t" l="l"/>
            <a:pathLst>
              <a:path h="4035038" w="2698353">
                <a:moveTo>
                  <a:pt x="0" y="0"/>
                </a:moveTo>
                <a:lnTo>
                  <a:pt x="2698353" y="0"/>
                </a:lnTo>
                <a:lnTo>
                  <a:pt x="2698353" y="4035038"/>
                </a:lnTo>
                <a:lnTo>
                  <a:pt x="0" y="4035038"/>
                </a:lnTo>
                <a:lnTo>
                  <a:pt x="0" y="0"/>
                </a:lnTo>
                <a:close/>
              </a:path>
            </a:pathLst>
          </a:custGeom>
          <a:blipFill>
            <a:blip r:embed="rId7"/>
            <a:stretch>
              <a:fillRect l="0" t="0" r="0" b="0"/>
            </a:stretch>
          </a:blipFill>
        </p:spPr>
      </p:sp>
      <p:sp>
        <p:nvSpPr>
          <p:cNvPr name="AutoShape 16" id="16"/>
          <p:cNvSpPr/>
          <p:nvPr/>
        </p:nvSpPr>
        <p:spPr>
          <a:xfrm>
            <a:off x="12482554" y="2130023"/>
            <a:ext cx="277491" cy="3013477"/>
          </a:xfrm>
          <a:prstGeom prst="line">
            <a:avLst/>
          </a:prstGeom>
          <a:ln cap="flat" w="38100">
            <a:solidFill>
              <a:srgbClr val="CB6CE6"/>
            </a:solidFill>
            <a:prstDash val="solid"/>
            <a:headEnd type="none" len="sm" w="sm"/>
            <a:tailEnd type="arrow" len="sm" w="med"/>
          </a:ln>
        </p:spPr>
      </p:sp>
      <p:sp>
        <p:nvSpPr>
          <p:cNvPr name="AutoShape 17" id="17"/>
          <p:cNvSpPr/>
          <p:nvPr/>
        </p:nvSpPr>
        <p:spPr>
          <a:xfrm flipH="true" flipV="true">
            <a:off x="9144000" y="6647864"/>
            <a:ext cx="1272485" cy="592917"/>
          </a:xfrm>
          <a:prstGeom prst="line">
            <a:avLst/>
          </a:prstGeom>
          <a:ln cap="flat" w="38100">
            <a:solidFill>
              <a:srgbClr val="CB6CE6"/>
            </a:solidFill>
            <a:prstDash val="solid"/>
            <a:headEnd type="none" len="sm" w="sm"/>
            <a:tailEnd type="arrow" len="sm" w="med"/>
          </a:ln>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10080850" y="4427524"/>
            <a:ext cx="9623419" cy="2095533"/>
            <a:chOff x="0" y="0"/>
            <a:chExt cx="12831226" cy="2794044"/>
          </a:xfrm>
        </p:grpSpPr>
        <p:sp>
          <p:nvSpPr>
            <p:cNvPr name="TextBox 3" id="3"/>
            <p:cNvSpPr txBox="true"/>
            <p:nvPr/>
          </p:nvSpPr>
          <p:spPr>
            <a:xfrm rot="0">
              <a:off x="0" y="266700"/>
              <a:ext cx="12831226" cy="1580245"/>
            </a:xfrm>
            <a:prstGeom prst="rect">
              <a:avLst/>
            </a:prstGeom>
          </p:spPr>
          <p:txBody>
            <a:bodyPr anchor="t" rtlCol="false" tIns="0" lIns="0" bIns="0" rIns="0">
              <a:spAutoFit/>
            </a:bodyPr>
            <a:lstStyle/>
            <a:p>
              <a:pPr algn="l">
                <a:lnSpc>
                  <a:spcPts val="7728"/>
                </a:lnSpc>
              </a:pPr>
              <a:r>
                <a:rPr lang="en-US" sz="9091" b="true">
                  <a:solidFill>
                    <a:srgbClr val="A6A6A6"/>
                  </a:solidFill>
                  <a:latin typeface="Arimo Bold"/>
                  <a:ea typeface="Arimo Bold"/>
                  <a:cs typeface="Arimo Bold"/>
                  <a:sym typeface="Arimo Bold"/>
                </a:rPr>
                <a:t>Complex Task </a:t>
              </a:r>
            </a:p>
          </p:txBody>
        </p:sp>
        <p:sp>
          <p:nvSpPr>
            <p:cNvPr name="TextBox 4" id="4"/>
            <p:cNvSpPr txBox="true"/>
            <p:nvPr/>
          </p:nvSpPr>
          <p:spPr>
            <a:xfrm rot="0">
              <a:off x="0" y="1213799"/>
              <a:ext cx="12831226" cy="1580245"/>
            </a:xfrm>
            <a:prstGeom prst="rect">
              <a:avLst/>
            </a:prstGeom>
          </p:spPr>
          <p:txBody>
            <a:bodyPr anchor="t" rtlCol="false" tIns="0" lIns="0" bIns="0" rIns="0">
              <a:spAutoFit/>
            </a:bodyPr>
            <a:lstStyle/>
            <a:p>
              <a:pPr algn="just">
                <a:lnSpc>
                  <a:spcPts val="7728"/>
                </a:lnSpc>
              </a:pPr>
              <a:r>
                <a:rPr lang="en-US" sz="9091" b="true">
                  <a:solidFill>
                    <a:srgbClr val="CB6CE6"/>
                  </a:solidFill>
                  <a:latin typeface="Arimo Bold"/>
                  <a:ea typeface="Arimo Bold"/>
                  <a:cs typeface="Arimo Bold"/>
                  <a:sym typeface="Arimo Bold"/>
                </a:rPr>
                <a:t>Inviting a Mom</a:t>
              </a:r>
            </a:p>
          </p:txBody>
        </p:sp>
      </p:grpSp>
      <p:grpSp>
        <p:nvGrpSpPr>
          <p:cNvPr name="Group 5" id="5"/>
          <p:cNvGrpSpPr/>
          <p:nvPr/>
        </p:nvGrpSpPr>
        <p:grpSpPr>
          <a:xfrm rot="0">
            <a:off x="14435298" y="4983480"/>
            <a:ext cx="161925" cy="160020"/>
            <a:chOff x="0" y="0"/>
            <a:chExt cx="215900" cy="213360"/>
          </a:xfrm>
        </p:grpSpPr>
        <p:sp>
          <p:nvSpPr>
            <p:cNvPr name="Freeform 6" id="6"/>
            <p:cNvSpPr/>
            <p:nvPr/>
          </p:nvSpPr>
          <p:spPr>
            <a:xfrm flipH="false" flipV="false" rot="0">
              <a:off x="49530" y="48260"/>
              <a:ext cx="113030" cy="115570"/>
            </a:xfrm>
            <a:custGeom>
              <a:avLst/>
              <a:gdLst/>
              <a:ahLst/>
              <a:cxnLst/>
              <a:rect r="r" b="b" t="t" l="l"/>
              <a:pathLst>
                <a:path h="115570" w="113030">
                  <a:moveTo>
                    <a:pt x="113030" y="40640"/>
                  </a:moveTo>
                  <a:cubicBezTo>
                    <a:pt x="110490" y="81280"/>
                    <a:pt x="93980" y="101600"/>
                    <a:pt x="81280" y="109220"/>
                  </a:cubicBezTo>
                  <a:cubicBezTo>
                    <a:pt x="73660" y="114300"/>
                    <a:pt x="64770" y="115570"/>
                    <a:pt x="54610" y="114300"/>
                  </a:cubicBezTo>
                  <a:cubicBezTo>
                    <a:pt x="40640" y="111760"/>
                    <a:pt x="17780" y="97790"/>
                    <a:pt x="8890" y="86360"/>
                  </a:cubicBezTo>
                  <a:cubicBezTo>
                    <a:pt x="3810" y="78740"/>
                    <a:pt x="0" y="71120"/>
                    <a:pt x="1270" y="60960"/>
                  </a:cubicBezTo>
                  <a:cubicBezTo>
                    <a:pt x="2540" y="46990"/>
                    <a:pt x="10160" y="21590"/>
                    <a:pt x="22860" y="12700"/>
                  </a:cubicBezTo>
                  <a:cubicBezTo>
                    <a:pt x="35560" y="2540"/>
                    <a:pt x="62230" y="0"/>
                    <a:pt x="74930" y="2540"/>
                  </a:cubicBezTo>
                  <a:cubicBezTo>
                    <a:pt x="85090" y="5080"/>
                    <a:pt x="99060" y="16510"/>
                    <a:pt x="99060" y="16510"/>
                  </a:cubicBezTo>
                </a:path>
              </a:pathLst>
            </a:custGeom>
            <a:solidFill>
              <a:srgbClr val="CB6CE6"/>
            </a:solidFill>
            <a:ln cap="sq">
              <a:noFill/>
              <a:prstDash val="solid"/>
              <a:miter/>
            </a:ln>
          </p:spPr>
        </p:sp>
      </p:grpSp>
      <p:sp>
        <p:nvSpPr>
          <p:cNvPr name="Freeform 7" id="7"/>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8" id="8"/>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AutoShape 9" id="9"/>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10" id="10"/>
          <p:cNvSpPr/>
          <p:nvPr/>
        </p:nvSpPr>
        <p:spPr>
          <a:xfrm flipV="true">
            <a:off x="5943896" y="2130023"/>
            <a:ext cx="1191042" cy="828395"/>
          </a:xfrm>
          <a:prstGeom prst="line">
            <a:avLst/>
          </a:prstGeom>
          <a:ln cap="flat" w="38100">
            <a:solidFill>
              <a:srgbClr val="CB6CE6"/>
            </a:solidFill>
            <a:prstDash val="solid"/>
            <a:headEnd type="none" len="sm" w="sm"/>
            <a:tailEnd type="arrow" len="sm" w="med"/>
          </a:ln>
        </p:spPr>
      </p:sp>
      <p:sp>
        <p:nvSpPr>
          <p:cNvPr name="Freeform 11" id="11"/>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12" id="12"/>
          <p:cNvSpPr/>
          <p:nvPr/>
        </p:nvSpPr>
        <p:spPr>
          <a:xfrm flipH="false" flipV="false" rot="0">
            <a:off x="10405851" y="553746"/>
            <a:ext cx="2819353" cy="4035038"/>
          </a:xfrm>
          <a:custGeom>
            <a:avLst/>
            <a:gdLst/>
            <a:ahLst/>
            <a:cxnLst/>
            <a:rect r="r" b="b" t="t" l="l"/>
            <a:pathLst>
              <a:path h="4035038" w="2819353">
                <a:moveTo>
                  <a:pt x="0" y="0"/>
                </a:moveTo>
                <a:lnTo>
                  <a:pt x="2819353" y="0"/>
                </a:lnTo>
                <a:lnTo>
                  <a:pt x="2819353" y="4035037"/>
                </a:lnTo>
                <a:lnTo>
                  <a:pt x="0" y="4035037"/>
                </a:lnTo>
                <a:lnTo>
                  <a:pt x="0" y="0"/>
                </a:lnTo>
                <a:close/>
              </a:path>
            </a:pathLst>
          </a:custGeom>
          <a:blipFill>
            <a:blip r:embed="rId5"/>
            <a:stretch>
              <a:fillRect l="0" t="0" r="0" b="0"/>
            </a:stretch>
          </a:blipFill>
        </p:spPr>
      </p:sp>
      <p:sp>
        <p:nvSpPr>
          <p:cNvPr name="AutoShape 13" id="13"/>
          <p:cNvSpPr/>
          <p:nvPr/>
        </p:nvSpPr>
        <p:spPr>
          <a:xfrm flipV="true">
            <a:off x="9509241" y="1552202"/>
            <a:ext cx="896610" cy="1406216"/>
          </a:xfrm>
          <a:prstGeom prst="line">
            <a:avLst/>
          </a:prstGeom>
          <a:ln cap="flat" w="38100">
            <a:solidFill>
              <a:srgbClr val="CB6CE6"/>
            </a:solidFill>
            <a:prstDash val="solid"/>
            <a:headEnd type="none" len="sm" w="sm"/>
            <a:tailEnd type="arrow" len="sm" w="med"/>
          </a:ln>
        </p:spPr>
      </p:sp>
      <p:sp>
        <p:nvSpPr>
          <p:cNvPr name="Freeform 14" id="14"/>
          <p:cNvSpPr/>
          <p:nvPr/>
        </p:nvSpPr>
        <p:spPr>
          <a:xfrm flipH="false" flipV="false" rot="0">
            <a:off x="10405851" y="5475290"/>
            <a:ext cx="2819353" cy="4040640"/>
          </a:xfrm>
          <a:custGeom>
            <a:avLst/>
            <a:gdLst/>
            <a:ahLst/>
            <a:cxnLst/>
            <a:rect r="r" b="b" t="t" l="l"/>
            <a:pathLst>
              <a:path h="4040640" w="2819353">
                <a:moveTo>
                  <a:pt x="0" y="0"/>
                </a:moveTo>
                <a:lnTo>
                  <a:pt x="2819353" y="0"/>
                </a:lnTo>
                <a:lnTo>
                  <a:pt x="2819353" y="4040640"/>
                </a:lnTo>
                <a:lnTo>
                  <a:pt x="0" y="4040640"/>
                </a:lnTo>
                <a:lnTo>
                  <a:pt x="0" y="0"/>
                </a:lnTo>
                <a:close/>
              </a:path>
            </a:pathLst>
          </a:custGeom>
          <a:blipFill>
            <a:blip r:embed="rId6"/>
            <a:stretch>
              <a:fillRect l="0" t="0" r="0" b="0"/>
            </a:stretch>
          </a:blipFill>
        </p:spPr>
      </p:sp>
      <p:sp>
        <p:nvSpPr>
          <p:cNvPr name="AutoShape 15" id="15"/>
          <p:cNvSpPr/>
          <p:nvPr/>
        </p:nvSpPr>
        <p:spPr>
          <a:xfrm flipH="true">
            <a:off x="12249678" y="3658829"/>
            <a:ext cx="68399" cy="1816461"/>
          </a:xfrm>
          <a:prstGeom prst="line">
            <a:avLst/>
          </a:prstGeom>
          <a:ln cap="flat" w="38100">
            <a:solidFill>
              <a:srgbClr val="CB6CE6"/>
            </a:solidFill>
            <a:prstDash val="solid"/>
            <a:headEnd type="none" len="sm" w="sm"/>
            <a:tailEnd type="arrow" len="sm" w="med"/>
          </a:ln>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2C2BC">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2C2BC"/>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CB6CE6"/>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2124240" y="3369945"/>
            <a:ext cx="11046708" cy="3356610"/>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Usability Goals + Key Measurements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3095347" y="2157805"/>
            <a:ext cx="5112356" cy="7100495"/>
          </a:xfrm>
          <a:custGeom>
            <a:avLst/>
            <a:gdLst/>
            <a:ahLst/>
            <a:cxnLst/>
            <a:rect r="r" b="b" t="t" l="l"/>
            <a:pathLst>
              <a:path h="7100495" w="5112356">
                <a:moveTo>
                  <a:pt x="0" y="0"/>
                </a:moveTo>
                <a:lnTo>
                  <a:pt x="5112356" y="0"/>
                </a:lnTo>
                <a:lnTo>
                  <a:pt x="5112356" y="7100495"/>
                </a:lnTo>
                <a:lnTo>
                  <a:pt x="0" y="7100495"/>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406846" y="2157805"/>
            <a:ext cx="5112356" cy="7100495"/>
          </a:xfrm>
          <a:custGeom>
            <a:avLst/>
            <a:gdLst/>
            <a:ahLst/>
            <a:cxnLst/>
            <a:rect r="r" b="b" t="t" l="l"/>
            <a:pathLst>
              <a:path h="7100495" w="5112356">
                <a:moveTo>
                  <a:pt x="0" y="0"/>
                </a:moveTo>
                <a:lnTo>
                  <a:pt x="5112356" y="0"/>
                </a:lnTo>
                <a:lnTo>
                  <a:pt x="5112356" y="7100495"/>
                </a:lnTo>
                <a:lnTo>
                  <a:pt x="0" y="7100495"/>
                </a:lnTo>
                <a:lnTo>
                  <a:pt x="0" y="0"/>
                </a:lnTo>
                <a:close/>
              </a:path>
            </a:pathLst>
          </a:custGeom>
          <a:blipFill>
            <a:blip r:embed="rId2">
              <a:alphaModFix amt="41000"/>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5651525" y="268288"/>
            <a:ext cx="6984950"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Usability Goals</a:t>
            </a:r>
          </a:p>
        </p:txBody>
      </p:sp>
      <p:sp>
        <p:nvSpPr>
          <p:cNvPr name="TextBox 5" id="5"/>
          <p:cNvSpPr txBox="true"/>
          <p:nvPr/>
        </p:nvSpPr>
        <p:spPr>
          <a:xfrm rot="0">
            <a:off x="4277618" y="2379216"/>
            <a:ext cx="2747814" cy="629920"/>
          </a:xfrm>
          <a:prstGeom prst="rect">
            <a:avLst/>
          </a:prstGeom>
        </p:spPr>
        <p:txBody>
          <a:bodyPr anchor="t" rtlCol="false" tIns="0" lIns="0" bIns="0" rIns="0">
            <a:spAutoFit/>
          </a:bodyPr>
          <a:lstStyle/>
          <a:p>
            <a:pPr algn="ctr">
              <a:lnSpc>
                <a:spcPts val="5180"/>
              </a:lnSpc>
              <a:spcBef>
                <a:spcPct val="0"/>
              </a:spcBef>
            </a:pPr>
            <a:r>
              <a:rPr lang="en-US" b="true" sz="3700">
                <a:solidFill>
                  <a:srgbClr val="000000"/>
                </a:solidFill>
                <a:latin typeface="Glacial Indifference Bold"/>
                <a:ea typeface="Glacial Indifference Bold"/>
                <a:cs typeface="Glacial Indifference Bold"/>
                <a:sym typeface="Glacial Indifference Bold"/>
              </a:rPr>
              <a:t>Intuitiveness</a:t>
            </a:r>
          </a:p>
        </p:txBody>
      </p:sp>
      <p:sp>
        <p:nvSpPr>
          <p:cNvPr name="TextBox 6" id="6"/>
          <p:cNvSpPr txBox="true"/>
          <p:nvPr/>
        </p:nvSpPr>
        <p:spPr>
          <a:xfrm rot="0">
            <a:off x="10796198" y="2379216"/>
            <a:ext cx="4333652" cy="629920"/>
          </a:xfrm>
          <a:prstGeom prst="rect">
            <a:avLst/>
          </a:prstGeom>
        </p:spPr>
        <p:txBody>
          <a:bodyPr anchor="t" rtlCol="false" tIns="0" lIns="0" bIns="0" rIns="0">
            <a:spAutoFit/>
          </a:bodyPr>
          <a:lstStyle/>
          <a:p>
            <a:pPr algn="ctr">
              <a:lnSpc>
                <a:spcPts val="5180"/>
              </a:lnSpc>
              <a:spcBef>
                <a:spcPct val="0"/>
              </a:spcBef>
            </a:pPr>
            <a:r>
              <a:rPr lang="en-US" b="true" sz="3700">
                <a:solidFill>
                  <a:srgbClr val="000000"/>
                </a:solidFill>
                <a:latin typeface="Glacial Indifference Bold"/>
                <a:ea typeface="Glacial Indifference Bold"/>
                <a:cs typeface="Glacial Indifference Bold"/>
                <a:sym typeface="Glacial Indifference Bold"/>
              </a:rPr>
              <a:t>Community Building</a:t>
            </a:r>
          </a:p>
        </p:txBody>
      </p:sp>
      <p:sp>
        <p:nvSpPr>
          <p:cNvPr name="TextBox 7" id="7"/>
          <p:cNvSpPr txBox="true"/>
          <p:nvPr/>
        </p:nvSpPr>
        <p:spPr>
          <a:xfrm rot="0">
            <a:off x="3650372" y="3390031"/>
            <a:ext cx="4002305" cy="5241925"/>
          </a:xfrm>
          <a:prstGeom prst="rect">
            <a:avLst/>
          </a:prstGeom>
        </p:spPr>
        <p:txBody>
          <a:bodyPr anchor="t" rtlCol="false" tIns="0" lIns="0" bIns="0" rIns="0">
            <a:spAutoFit/>
          </a:bodyPr>
          <a:lstStyle/>
          <a:p>
            <a:pPr algn="ctr">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Rationale</a:t>
            </a:r>
          </a:p>
          <a:p>
            <a:pPr algn="ctr">
              <a:lnSpc>
                <a:spcPts val="3499"/>
              </a:lnSpc>
              <a:spcBef>
                <a:spcPct val="0"/>
              </a:spcBef>
            </a:pPr>
            <a:r>
              <a:rPr lang="en-US" sz="2499">
                <a:solidFill>
                  <a:srgbClr val="000000"/>
                </a:solidFill>
                <a:latin typeface="Glacial Indifference"/>
                <a:ea typeface="Glacial Indifference"/>
                <a:cs typeface="Glacial Indifference"/>
                <a:sym typeface="Glacial Indifference"/>
              </a:rPr>
              <a:t>Users should be able to quickly move through each slide without delays, ensuring a smooth and engaging experience.</a:t>
            </a:r>
          </a:p>
          <a:p>
            <a:pPr algn="ctr">
              <a:lnSpc>
                <a:spcPts val="3499"/>
              </a:lnSpc>
              <a:spcBef>
                <a:spcPct val="0"/>
              </a:spcBef>
            </a:pPr>
          </a:p>
          <a:p>
            <a:pPr algn="ctr">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Key Measurement</a:t>
            </a:r>
          </a:p>
          <a:p>
            <a:pPr algn="ctr">
              <a:lnSpc>
                <a:spcPts val="3499"/>
              </a:lnSpc>
              <a:spcBef>
                <a:spcPct val="0"/>
              </a:spcBef>
            </a:pPr>
            <a:r>
              <a:rPr lang="en-US" sz="2499">
                <a:solidFill>
                  <a:srgbClr val="000000"/>
                </a:solidFill>
                <a:latin typeface="Glacial Indifference"/>
                <a:ea typeface="Glacial Indifference"/>
                <a:cs typeface="Glacial Indifference"/>
                <a:sym typeface="Glacial Indifference"/>
              </a:rPr>
              <a:t>Number of user questions or requests for assistance per screen</a:t>
            </a:r>
          </a:p>
          <a:p>
            <a:pPr algn="ctr">
              <a:lnSpc>
                <a:spcPts val="3499"/>
              </a:lnSpc>
              <a:spcBef>
                <a:spcPct val="0"/>
              </a:spcBef>
            </a:pPr>
            <a:r>
              <a:rPr lang="en-US" sz="2499">
                <a:solidFill>
                  <a:srgbClr val="000000"/>
                </a:solidFill>
                <a:latin typeface="Glacial Indifference"/>
                <a:ea typeface="Glacial Indifference"/>
                <a:cs typeface="Glacial Indifference"/>
                <a:sym typeface="Glacial Indifference"/>
              </a:rPr>
              <a:t> (target: &lt;= 2 )</a:t>
            </a:r>
          </a:p>
        </p:txBody>
      </p:sp>
      <p:sp>
        <p:nvSpPr>
          <p:cNvPr name="TextBox 8" id="8"/>
          <p:cNvSpPr txBox="true"/>
          <p:nvPr/>
        </p:nvSpPr>
        <p:spPr>
          <a:xfrm rot="0">
            <a:off x="10946670" y="3390031"/>
            <a:ext cx="4032709" cy="4365625"/>
          </a:xfrm>
          <a:prstGeom prst="rect">
            <a:avLst/>
          </a:prstGeom>
        </p:spPr>
        <p:txBody>
          <a:bodyPr anchor="t" rtlCol="false" tIns="0" lIns="0" bIns="0" rIns="0">
            <a:spAutoFit/>
          </a:bodyPr>
          <a:lstStyle/>
          <a:p>
            <a:pPr algn="ctr">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Rationale</a:t>
            </a:r>
          </a:p>
          <a:p>
            <a:pPr algn="ctr">
              <a:lnSpc>
                <a:spcPts val="3499"/>
              </a:lnSpc>
              <a:spcBef>
                <a:spcPct val="0"/>
              </a:spcBef>
            </a:pPr>
            <a:r>
              <a:rPr lang="en-US" sz="2499">
                <a:solidFill>
                  <a:srgbClr val="000000"/>
                </a:solidFill>
                <a:latin typeface="Glacial Indifference"/>
                <a:ea typeface="Glacial Indifference"/>
                <a:cs typeface="Glacial Indifference"/>
                <a:sym typeface="Glacial Indifference"/>
              </a:rPr>
              <a:t>Our goal is to help moms build connection with their kids, friends, and family in a low friction, creative way.  </a:t>
            </a:r>
          </a:p>
          <a:p>
            <a:pPr algn="ctr">
              <a:lnSpc>
                <a:spcPts val="3499"/>
              </a:lnSpc>
              <a:spcBef>
                <a:spcPct val="0"/>
              </a:spcBef>
            </a:pPr>
          </a:p>
          <a:p>
            <a:pPr algn="ctr">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Key Measurement</a:t>
            </a:r>
          </a:p>
          <a:p>
            <a:pPr algn="ctr">
              <a:lnSpc>
                <a:spcPts val="3499"/>
              </a:lnSpc>
              <a:spcBef>
                <a:spcPct val="0"/>
              </a:spcBef>
            </a:pPr>
            <a:r>
              <a:rPr lang="en-US" sz="2499">
                <a:solidFill>
                  <a:srgbClr val="000000"/>
                </a:solidFill>
                <a:latin typeface="Glacial Indifference"/>
                <a:ea typeface="Glacial Indifference"/>
                <a:cs typeface="Glacial Indifference"/>
                <a:sym typeface="Glacial Indifference"/>
              </a:rPr>
              <a:t>Percentage of moms who report wanting to doodle more (target: &gt;= 80%)</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2744402" y="2049499"/>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Freeform 3" id="3"/>
          <p:cNvSpPr/>
          <p:nvPr/>
        </p:nvSpPr>
        <p:spPr>
          <a:xfrm flipH="false" flipV="false" rot="0">
            <a:off x="2722762" y="2194228"/>
            <a:ext cx="5316152" cy="7383545"/>
          </a:xfrm>
          <a:custGeom>
            <a:avLst/>
            <a:gdLst/>
            <a:ahLst/>
            <a:cxnLst/>
            <a:rect r="r" b="b" t="t" l="l"/>
            <a:pathLst>
              <a:path h="7383545" w="5316152">
                <a:moveTo>
                  <a:pt x="0" y="0"/>
                </a:moveTo>
                <a:lnTo>
                  <a:pt x="5316152" y="0"/>
                </a:lnTo>
                <a:lnTo>
                  <a:pt x="5316152" y="7383545"/>
                </a:lnTo>
                <a:lnTo>
                  <a:pt x="0" y="7383545"/>
                </a:lnTo>
                <a:lnTo>
                  <a:pt x="0" y="0"/>
                </a:lnTo>
                <a:close/>
              </a:path>
            </a:pathLst>
          </a:custGeom>
          <a:blipFill>
            <a:blip r:embed="rId3">
              <a:alphaModFix amt="37000"/>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524112" y="268288"/>
            <a:ext cx="15239777"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Progress Toward Usability Goals</a:t>
            </a:r>
          </a:p>
        </p:txBody>
      </p:sp>
      <p:sp>
        <p:nvSpPr>
          <p:cNvPr name="TextBox 5" id="5"/>
          <p:cNvSpPr txBox="true"/>
          <p:nvPr/>
        </p:nvSpPr>
        <p:spPr>
          <a:xfrm rot="0">
            <a:off x="3895533" y="2378237"/>
            <a:ext cx="2970609" cy="688975"/>
          </a:xfrm>
          <a:prstGeom prst="rect">
            <a:avLst/>
          </a:prstGeom>
        </p:spPr>
        <p:txBody>
          <a:bodyPr anchor="t" rtlCol="false" tIns="0" lIns="0" bIns="0" rIns="0">
            <a:spAutoFit/>
          </a:bodyPr>
          <a:lstStyle/>
          <a:p>
            <a:pPr algn="ctr">
              <a:lnSpc>
                <a:spcPts val="5599"/>
              </a:lnSpc>
              <a:spcBef>
                <a:spcPct val="0"/>
              </a:spcBef>
            </a:pPr>
            <a:r>
              <a:rPr lang="en-US" b="true" sz="3999">
                <a:solidFill>
                  <a:srgbClr val="000000"/>
                </a:solidFill>
                <a:latin typeface="Glacial Indifference Bold"/>
                <a:ea typeface="Glacial Indifference Bold"/>
                <a:cs typeface="Glacial Indifference Bold"/>
                <a:sym typeface="Glacial Indifference Bold"/>
              </a:rPr>
              <a:t>Intuitiveness</a:t>
            </a:r>
          </a:p>
        </p:txBody>
      </p:sp>
      <p:sp>
        <p:nvSpPr>
          <p:cNvPr name="TextBox 6" id="6"/>
          <p:cNvSpPr txBox="true"/>
          <p:nvPr/>
        </p:nvSpPr>
        <p:spPr>
          <a:xfrm rot="0">
            <a:off x="10564645" y="2378237"/>
            <a:ext cx="4685035" cy="688975"/>
          </a:xfrm>
          <a:prstGeom prst="rect">
            <a:avLst/>
          </a:prstGeom>
        </p:spPr>
        <p:txBody>
          <a:bodyPr anchor="t" rtlCol="false" tIns="0" lIns="0" bIns="0" rIns="0">
            <a:spAutoFit/>
          </a:bodyPr>
          <a:lstStyle/>
          <a:p>
            <a:pPr algn="ctr">
              <a:lnSpc>
                <a:spcPts val="5599"/>
              </a:lnSpc>
              <a:spcBef>
                <a:spcPct val="0"/>
              </a:spcBef>
            </a:pPr>
            <a:r>
              <a:rPr lang="en-US" b="true" sz="3999">
                <a:solidFill>
                  <a:srgbClr val="000000"/>
                </a:solidFill>
                <a:latin typeface="Glacial Indifference Bold"/>
                <a:ea typeface="Glacial Indifference Bold"/>
                <a:cs typeface="Glacial Indifference Bold"/>
                <a:sym typeface="Glacial Indifference Bold"/>
              </a:rPr>
              <a:t>Community Building</a:t>
            </a:r>
          </a:p>
        </p:txBody>
      </p:sp>
      <p:sp>
        <p:nvSpPr>
          <p:cNvPr name="TextBox 7" id="7"/>
          <p:cNvSpPr txBox="true"/>
          <p:nvPr/>
        </p:nvSpPr>
        <p:spPr>
          <a:xfrm rot="0">
            <a:off x="3184276" y="3335727"/>
            <a:ext cx="4393124" cy="6038850"/>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lacial Indifference"/>
                <a:ea typeface="Glacial Indifference"/>
                <a:cs typeface="Glacial Indifference"/>
                <a:sym typeface="Glacial Indifference"/>
              </a:rPr>
              <a:t>Categorized murals by </a:t>
            </a:r>
            <a:r>
              <a:rPr lang="en-US" b="true" sz="2499">
                <a:solidFill>
                  <a:srgbClr val="000000"/>
                </a:solidFill>
                <a:latin typeface="Glacial Indifference Bold"/>
                <a:ea typeface="Glacial Indifference Bold"/>
                <a:cs typeface="Glacial Indifference Bold"/>
                <a:sym typeface="Glacial Indifference Bold"/>
              </a:rPr>
              <a:t>new, live, completed.</a:t>
            </a:r>
            <a:r>
              <a:rPr lang="en-US" sz="2499">
                <a:solidFill>
                  <a:srgbClr val="000000"/>
                </a:solidFill>
                <a:latin typeface="Glacial Indifference"/>
                <a:ea typeface="Glacial Indifference"/>
                <a:cs typeface="Glacial Indifference"/>
                <a:sym typeface="Glacial Indifference"/>
              </a:rPr>
              <a:t> Helps users process each slide faster without confusion.</a:t>
            </a:r>
          </a:p>
          <a:p>
            <a:pPr algn="l">
              <a:lnSpc>
                <a:spcPts val="3499"/>
              </a:lnSpc>
            </a:pPr>
          </a:p>
          <a:p>
            <a:pPr algn="l" marL="539749" indent="-269875" lvl="1">
              <a:lnSpc>
                <a:spcPts val="3499"/>
              </a:lnSpc>
              <a:buFont typeface="Arial"/>
              <a:buChar char="•"/>
            </a:pPr>
            <a:r>
              <a:rPr lang="en-US" sz="2499">
                <a:solidFill>
                  <a:srgbClr val="000000"/>
                </a:solidFill>
                <a:latin typeface="Glacial Indifference"/>
                <a:ea typeface="Glacial Indifference"/>
                <a:cs typeface="Glacial Indifference"/>
                <a:sym typeface="Glacial Indifference"/>
              </a:rPr>
              <a:t>R</a:t>
            </a:r>
            <a:r>
              <a:rPr lang="en-US" sz="2499">
                <a:solidFill>
                  <a:srgbClr val="000000"/>
                </a:solidFill>
                <a:latin typeface="Glacial Indifference"/>
                <a:ea typeface="Glacial Indifference"/>
                <a:cs typeface="Glacial Indifference"/>
                <a:sym typeface="Glacial Indifference"/>
              </a:rPr>
              <a:t>eworked our task flows to </a:t>
            </a:r>
            <a:r>
              <a:rPr lang="en-US" b="true" sz="2499">
                <a:solidFill>
                  <a:srgbClr val="000000"/>
                </a:solidFill>
                <a:latin typeface="Glacial Indifference Bold"/>
                <a:ea typeface="Glacial Indifference Bold"/>
                <a:cs typeface="Glacial Indifference Bold"/>
                <a:sym typeface="Glacial Indifference Bold"/>
              </a:rPr>
              <a:t>focus solely on community</a:t>
            </a:r>
            <a:r>
              <a:rPr lang="en-US" sz="2499">
                <a:solidFill>
                  <a:srgbClr val="000000"/>
                </a:solidFill>
                <a:latin typeface="Glacial Indifference"/>
                <a:ea typeface="Glacial Indifference"/>
                <a:cs typeface="Glacial Indifference"/>
                <a:sym typeface="Glacial Indifference"/>
              </a:rPr>
              <a:t> groups to reduce unnecessary onboarding slides before a “reward” (doodle) working toward our goals</a:t>
            </a:r>
          </a:p>
          <a:p>
            <a:pPr algn="l">
              <a:lnSpc>
                <a:spcPts val="2800"/>
              </a:lnSpc>
              <a:spcBef>
                <a:spcPct val="0"/>
              </a:spcBef>
            </a:pPr>
          </a:p>
        </p:txBody>
      </p:sp>
      <p:sp>
        <p:nvSpPr>
          <p:cNvPr name="Freeform 8" id="8"/>
          <p:cNvSpPr/>
          <p:nvPr/>
        </p:nvSpPr>
        <p:spPr>
          <a:xfrm flipH="false" flipV="false" rot="0">
            <a:off x="10249086" y="2194228"/>
            <a:ext cx="5316152" cy="7383545"/>
          </a:xfrm>
          <a:custGeom>
            <a:avLst/>
            <a:gdLst/>
            <a:ahLst/>
            <a:cxnLst/>
            <a:rect r="r" b="b" t="t" l="l"/>
            <a:pathLst>
              <a:path h="7383545" w="5316152">
                <a:moveTo>
                  <a:pt x="0" y="0"/>
                </a:moveTo>
                <a:lnTo>
                  <a:pt x="5316152" y="0"/>
                </a:lnTo>
                <a:lnTo>
                  <a:pt x="5316152" y="7383545"/>
                </a:lnTo>
                <a:lnTo>
                  <a:pt x="0" y="7383545"/>
                </a:lnTo>
                <a:lnTo>
                  <a:pt x="0" y="0"/>
                </a:lnTo>
                <a:close/>
              </a:path>
            </a:pathLst>
          </a:custGeom>
          <a:blipFill>
            <a:blip r:embed="rId3">
              <a:alphaModFix amt="36000"/>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10640963" y="3335727"/>
            <a:ext cx="4532398" cy="5600700"/>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lacial Indifference"/>
                <a:ea typeface="Glacial Indifference"/>
                <a:cs typeface="Glacial Indifference"/>
                <a:sym typeface="Glacial Indifference"/>
              </a:rPr>
              <a:t>Redesigned the flow for an </a:t>
            </a:r>
            <a:r>
              <a:rPr lang="en-US" b="true" sz="2499">
                <a:solidFill>
                  <a:srgbClr val="000000"/>
                </a:solidFill>
                <a:latin typeface="Glacial Indifference Bold"/>
                <a:ea typeface="Glacial Indifference Bold"/>
                <a:cs typeface="Glacial Indifference Bold"/>
                <a:sym typeface="Glacial Indifference Bold"/>
              </a:rPr>
              <a:t>iPad/tablet</a:t>
            </a:r>
            <a:r>
              <a:rPr lang="en-US" sz="2499">
                <a:solidFill>
                  <a:srgbClr val="000000"/>
                </a:solidFill>
                <a:latin typeface="Glacial Indifference"/>
                <a:ea typeface="Glacial Indifference"/>
                <a:cs typeface="Glacial Indifference"/>
                <a:sym typeface="Glacial Indifference"/>
              </a:rPr>
              <a:t> realization, allowing for a more comfortable and immersive doodling experience</a:t>
            </a:r>
          </a:p>
          <a:p>
            <a:pPr algn="l">
              <a:lnSpc>
                <a:spcPts val="3499"/>
              </a:lnSpc>
            </a:pPr>
          </a:p>
          <a:p>
            <a:pPr algn="l" marL="539749" indent="-269875" lvl="1">
              <a:lnSpc>
                <a:spcPts val="3499"/>
              </a:lnSpc>
              <a:buFont typeface="Arial"/>
              <a:buChar char="•"/>
            </a:pPr>
            <a:r>
              <a:rPr lang="en-US" sz="2499">
                <a:solidFill>
                  <a:srgbClr val="000000"/>
                </a:solidFill>
                <a:latin typeface="Glacial Indifference"/>
                <a:ea typeface="Glacial Indifference"/>
                <a:cs typeface="Glacial Indifference"/>
                <a:sym typeface="Glacial Indifference"/>
              </a:rPr>
              <a:t>By designing for larger screens, we are honoring a </a:t>
            </a:r>
            <a:r>
              <a:rPr lang="en-US" b="true" sz="2499">
                <a:solidFill>
                  <a:srgbClr val="000000"/>
                </a:solidFill>
                <a:latin typeface="Glacial Indifference Bold"/>
                <a:ea typeface="Glacial Indifference Bold"/>
                <a:cs typeface="Glacial Indifference Bold"/>
                <a:sym typeface="Glacial Indifference Bold"/>
              </a:rPr>
              <a:t>shared creative space</a:t>
            </a:r>
            <a:r>
              <a:rPr lang="en-US" sz="2499">
                <a:solidFill>
                  <a:srgbClr val="000000"/>
                </a:solidFill>
                <a:latin typeface="Glacial Indifference"/>
                <a:ea typeface="Glacial Indifference"/>
                <a:cs typeface="Glacial Indifference"/>
                <a:sym typeface="Glacial Indifference"/>
              </a:rPr>
              <a:t>, building towards creating a stronger sense of community among users</a:t>
            </a:r>
          </a:p>
          <a:p>
            <a:pPr algn="l">
              <a:lnSpc>
                <a:spcPts val="2800"/>
              </a:lnSpc>
              <a:spcBef>
                <a:spcPct val="0"/>
              </a:spcBef>
            </a:pP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2C2BC">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2C2BC"/>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873623" y="2491740"/>
            <a:ext cx="16414377" cy="6766560"/>
          </a:xfrm>
          <a:prstGeom prst="rect">
            <a:avLst/>
          </a:prstGeom>
        </p:spPr>
        <p:txBody>
          <a:bodyPr anchor="t" rtlCol="false" tIns="0" lIns="0" bIns="0" rIns="0">
            <a:spAutoFit/>
          </a:bodyPr>
          <a:lstStyle/>
          <a:p>
            <a:pPr algn="l">
              <a:lnSpc>
                <a:spcPts val="13439"/>
              </a:lnSpc>
            </a:pPr>
            <a:r>
              <a:rPr lang="en-US" sz="9600">
                <a:solidFill>
                  <a:srgbClr val="A6A6A6"/>
                </a:solidFill>
                <a:latin typeface="Abril Fatface"/>
                <a:ea typeface="Abril Fatface"/>
                <a:cs typeface="Abril Fatface"/>
                <a:sym typeface="Abril Fatface"/>
              </a:rPr>
              <a:t>Change 1:</a:t>
            </a:r>
          </a:p>
          <a:p>
            <a:pPr algn="l">
              <a:lnSpc>
                <a:spcPts val="13439"/>
              </a:lnSpc>
            </a:pPr>
            <a:r>
              <a:rPr lang="en-US" sz="9600">
                <a:solidFill>
                  <a:srgbClr val="CB6CE6"/>
                </a:solidFill>
                <a:latin typeface="Abril Fatface"/>
                <a:ea typeface="Abril Fatface"/>
                <a:cs typeface="Abril Fatface"/>
                <a:sym typeface="Abril Fatface"/>
              </a:rPr>
              <a:t>Simplified Mural Categorization</a:t>
            </a:r>
          </a:p>
          <a:p>
            <a:pPr algn="l">
              <a:lnSpc>
                <a:spcPts val="13439"/>
              </a:lnSpc>
            </a:pP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028700" y="962025"/>
            <a:ext cx="3807091" cy="842327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Abril Fatface"/>
                <a:ea typeface="Abril Fatface"/>
                <a:cs typeface="Abril Fatface"/>
                <a:sym typeface="Abril Fatface"/>
              </a:rPr>
              <a:t>Instead of having a  "Gallery" page that confused our interviewees, murals are now categorized into "New Mural," "Live Mural," and "Archived Mural."</a:t>
            </a:r>
          </a:p>
        </p:txBody>
      </p:sp>
      <p:sp>
        <p:nvSpPr>
          <p:cNvPr name="Freeform 4" id="4"/>
          <p:cNvSpPr/>
          <p:nvPr/>
        </p:nvSpPr>
        <p:spPr>
          <a:xfrm flipH="false" flipV="false" rot="5400000">
            <a:off x="6837964" y="-795044"/>
            <a:ext cx="8965584" cy="11877088"/>
          </a:xfrm>
          <a:custGeom>
            <a:avLst/>
            <a:gdLst/>
            <a:ahLst/>
            <a:cxnLst/>
            <a:rect r="r" b="b" t="t" l="l"/>
            <a:pathLst>
              <a:path h="11877088" w="8965584">
                <a:moveTo>
                  <a:pt x="0" y="0"/>
                </a:moveTo>
                <a:lnTo>
                  <a:pt x="8965584" y="0"/>
                </a:lnTo>
                <a:lnTo>
                  <a:pt x="8965584" y="11877088"/>
                </a:lnTo>
                <a:lnTo>
                  <a:pt x="0" y="11877088"/>
                </a:lnTo>
                <a:lnTo>
                  <a:pt x="0" y="0"/>
                </a:lnTo>
                <a:close/>
              </a:path>
            </a:pathLst>
          </a:custGeom>
          <a:blipFill>
            <a:blip r:embed="rId3"/>
            <a:stretch>
              <a:fillRect l="-9448" t="-25088" r="-50417" b="-35814"/>
            </a:stretch>
          </a:blipFill>
        </p:spPr>
      </p:sp>
      <p:grpSp>
        <p:nvGrpSpPr>
          <p:cNvPr name="Group 5" id="5"/>
          <p:cNvGrpSpPr/>
          <p:nvPr/>
        </p:nvGrpSpPr>
        <p:grpSpPr>
          <a:xfrm rot="0">
            <a:off x="9809798" y="5443538"/>
            <a:ext cx="1561148" cy="645795"/>
            <a:chOff x="0" y="0"/>
            <a:chExt cx="2081530" cy="861060"/>
          </a:xfrm>
        </p:grpSpPr>
        <p:sp>
          <p:nvSpPr>
            <p:cNvPr name="Freeform 6" id="6"/>
            <p:cNvSpPr/>
            <p:nvPr/>
          </p:nvSpPr>
          <p:spPr>
            <a:xfrm flipH="false" flipV="false" rot="0">
              <a:off x="43180" y="26670"/>
              <a:ext cx="1991360" cy="784860"/>
            </a:xfrm>
            <a:custGeom>
              <a:avLst/>
              <a:gdLst/>
              <a:ahLst/>
              <a:cxnLst/>
              <a:rect r="r" b="b" t="t" l="l"/>
              <a:pathLst>
                <a:path h="784860" w="1991360">
                  <a:moveTo>
                    <a:pt x="1741170" y="185420"/>
                  </a:moveTo>
                  <a:cubicBezTo>
                    <a:pt x="787400" y="223520"/>
                    <a:pt x="441960" y="340360"/>
                    <a:pt x="307340" y="387350"/>
                  </a:cubicBezTo>
                  <a:cubicBezTo>
                    <a:pt x="252730" y="406400"/>
                    <a:pt x="214630" y="411480"/>
                    <a:pt x="195580" y="435610"/>
                  </a:cubicBezTo>
                  <a:cubicBezTo>
                    <a:pt x="180340" y="455930"/>
                    <a:pt x="181610" y="488950"/>
                    <a:pt x="185420" y="513080"/>
                  </a:cubicBezTo>
                  <a:cubicBezTo>
                    <a:pt x="190500" y="538480"/>
                    <a:pt x="204470" y="570230"/>
                    <a:pt x="224790" y="584200"/>
                  </a:cubicBezTo>
                  <a:cubicBezTo>
                    <a:pt x="246380" y="600710"/>
                    <a:pt x="276860" y="598170"/>
                    <a:pt x="316230" y="603250"/>
                  </a:cubicBezTo>
                  <a:cubicBezTo>
                    <a:pt x="383540" y="609600"/>
                    <a:pt x="497840" y="612140"/>
                    <a:pt x="596900" y="604520"/>
                  </a:cubicBezTo>
                  <a:cubicBezTo>
                    <a:pt x="712470" y="594360"/>
                    <a:pt x="847090" y="556260"/>
                    <a:pt x="967740" y="541020"/>
                  </a:cubicBezTo>
                  <a:cubicBezTo>
                    <a:pt x="1084580" y="525780"/>
                    <a:pt x="1186180" y="533400"/>
                    <a:pt x="1309370" y="510540"/>
                  </a:cubicBezTo>
                  <a:cubicBezTo>
                    <a:pt x="1463040" y="482600"/>
                    <a:pt x="1772920" y="433070"/>
                    <a:pt x="1814830" y="370840"/>
                  </a:cubicBezTo>
                  <a:cubicBezTo>
                    <a:pt x="1831340" y="345440"/>
                    <a:pt x="1821180" y="303530"/>
                    <a:pt x="1807210" y="289560"/>
                  </a:cubicBezTo>
                  <a:cubicBezTo>
                    <a:pt x="1791970" y="275590"/>
                    <a:pt x="1753870" y="292100"/>
                    <a:pt x="1727200" y="285750"/>
                  </a:cubicBezTo>
                  <a:cubicBezTo>
                    <a:pt x="1697990" y="276860"/>
                    <a:pt x="1653540" y="260350"/>
                    <a:pt x="1638300" y="236220"/>
                  </a:cubicBezTo>
                  <a:cubicBezTo>
                    <a:pt x="1624330" y="214630"/>
                    <a:pt x="1623060" y="173990"/>
                    <a:pt x="1633220" y="151130"/>
                  </a:cubicBezTo>
                  <a:cubicBezTo>
                    <a:pt x="1643380" y="128270"/>
                    <a:pt x="1676400" y="104140"/>
                    <a:pt x="1701800" y="99060"/>
                  </a:cubicBezTo>
                  <a:cubicBezTo>
                    <a:pt x="1725930" y="95250"/>
                    <a:pt x="1765300" y="107950"/>
                    <a:pt x="1781810" y="127000"/>
                  </a:cubicBezTo>
                  <a:cubicBezTo>
                    <a:pt x="1799590" y="144780"/>
                    <a:pt x="1811020" y="184150"/>
                    <a:pt x="1805940" y="208280"/>
                  </a:cubicBezTo>
                  <a:cubicBezTo>
                    <a:pt x="1799590" y="233680"/>
                    <a:pt x="1774190" y="264160"/>
                    <a:pt x="1750060" y="274320"/>
                  </a:cubicBezTo>
                  <a:cubicBezTo>
                    <a:pt x="1727200" y="283210"/>
                    <a:pt x="1686560" y="276860"/>
                    <a:pt x="1664970" y="265430"/>
                  </a:cubicBezTo>
                  <a:cubicBezTo>
                    <a:pt x="1648460" y="255270"/>
                    <a:pt x="1635760" y="236220"/>
                    <a:pt x="1630680" y="218440"/>
                  </a:cubicBezTo>
                  <a:cubicBezTo>
                    <a:pt x="1624330" y="201930"/>
                    <a:pt x="1624330" y="177800"/>
                    <a:pt x="1629410" y="161290"/>
                  </a:cubicBezTo>
                  <a:cubicBezTo>
                    <a:pt x="1635760" y="143510"/>
                    <a:pt x="1649730" y="124460"/>
                    <a:pt x="1664970" y="114300"/>
                  </a:cubicBezTo>
                  <a:cubicBezTo>
                    <a:pt x="1680210" y="104140"/>
                    <a:pt x="1701800" y="96520"/>
                    <a:pt x="1720850" y="99060"/>
                  </a:cubicBezTo>
                  <a:cubicBezTo>
                    <a:pt x="1744980" y="101600"/>
                    <a:pt x="1778000" y="144780"/>
                    <a:pt x="1794510" y="142240"/>
                  </a:cubicBezTo>
                  <a:cubicBezTo>
                    <a:pt x="1803400" y="140970"/>
                    <a:pt x="1804670" y="124460"/>
                    <a:pt x="1813560" y="121920"/>
                  </a:cubicBezTo>
                  <a:cubicBezTo>
                    <a:pt x="1831340" y="119380"/>
                    <a:pt x="1873250" y="143510"/>
                    <a:pt x="1898650" y="158750"/>
                  </a:cubicBezTo>
                  <a:cubicBezTo>
                    <a:pt x="1921510" y="172720"/>
                    <a:pt x="1943100" y="187960"/>
                    <a:pt x="1958340" y="209550"/>
                  </a:cubicBezTo>
                  <a:cubicBezTo>
                    <a:pt x="1974850" y="233680"/>
                    <a:pt x="1985010" y="265430"/>
                    <a:pt x="1987550" y="299720"/>
                  </a:cubicBezTo>
                  <a:cubicBezTo>
                    <a:pt x="1991360" y="345440"/>
                    <a:pt x="1978660" y="422910"/>
                    <a:pt x="1959610" y="462280"/>
                  </a:cubicBezTo>
                  <a:cubicBezTo>
                    <a:pt x="1944370" y="490220"/>
                    <a:pt x="1921510" y="506730"/>
                    <a:pt x="1899920" y="523240"/>
                  </a:cubicBezTo>
                  <a:cubicBezTo>
                    <a:pt x="1878330" y="538480"/>
                    <a:pt x="1864360" y="543560"/>
                    <a:pt x="1830070" y="556260"/>
                  </a:cubicBezTo>
                  <a:cubicBezTo>
                    <a:pt x="1743710" y="588010"/>
                    <a:pt x="1513840" y="651510"/>
                    <a:pt x="1358900" y="679450"/>
                  </a:cubicBezTo>
                  <a:cubicBezTo>
                    <a:pt x="1214120" y="706120"/>
                    <a:pt x="1056640" y="707390"/>
                    <a:pt x="933450" y="725170"/>
                  </a:cubicBezTo>
                  <a:cubicBezTo>
                    <a:pt x="835660" y="740410"/>
                    <a:pt x="765810" y="764540"/>
                    <a:pt x="674370" y="774700"/>
                  </a:cubicBezTo>
                  <a:cubicBezTo>
                    <a:pt x="570230" y="784860"/>
                    <a:pt x="417830" y="782320"/>
                    <a:pt x="341630" y="782320"/>
                  </a:cubicBezTo>
                  <a:cubicBezTo>
                    <a:pt x="302260" y="782320"/>
                    <a:pt x="280670" y="784860"/>
                    <a:pt x="250190" y="779780"/>
                  </a:cubicBezTo>
                  <a:cubicBezTo>
                    <a:pt x="217170" y="773430"/>
                    <a:pt x="182880" y="763270"/>
                    <a:pt x="151130" y="749300"/>
                  </a:cubicBezTo>
                  <a:cubicBezTo>
                    <a:pt x="118110" y="734060"/>
                    <a:pt x="81280" y="712470"/>
                    <a:pt x="58420" y="688340"/>
                  </a:cubicBezTo>
                  <a:cubicBezTo>
                    <a:pt x="39370" y="668020"/>
                    <a:pt x="25400" y="648970"/>
                    <a:pt x="16510" y="619760"/>
                  </a:cubicBezTo>
                  <a:cubicBezTo>
                    <a:pt x="2540" y="575310"/>
                    <a:pt x="0" y="490220"/>
                    <a:pt x="7620" y="440690"/>
                  </a:cubicBezTo>
                  <a:cubicBezTo>
                    <a:pt x="12700" y="406400"/>
                    <a:pt x="24130" y="377190"/>
                    <a:pt x="40640" y="351790"/>
                  </a:cubicBezTo>
                  <a:cubicBezTo>
                    <a:pt x="55880" y="327660"/>
                    <a:pt x="82550" y="307340"/>
                    <a:pt x="105410" y="290830"/>
                  </a:cubicBezTo>
                  <a:cubicBezTo>
                    <a:pt x="127000" y="274320"/>
                    <a:pt x="140970" y="266700"/>
                    <a:pt x="173990" y="252730"/>
                  </a:cubicBezTo>
                  <a:cubicBezTo>
                    <a:pt x="243840" y="222250"/>
                    <a:pt x="388620" y="177800"/>
                    <a:pt x="514350" y="143510"/>
                  </a:cubicBezTo>
                  <a:cubicBezTo>
                    <a:pt x="668020" y="101600"/>
                    <a:pt x="840740" y="44450"/>
                    <a:pt x="1028700" y="24130"/>
                  </a:cubicBezTo>
                  <a:cubicBezTo>
                    <a:pt x="1249680" y="0"/>
                    <a:pt x="1663700" y="1270"/>
                    <a:pt x="1758950" y="31750"/>
                  </a:cubicBezTo>
                  <a:cubicBezTo>
                    <a:pt x="1785620" y="40640"/>
                    <a:pt x="1795780" y="48260"/>
                    <a:pt x="1804670" y="63500"/>
                  </a:cubicBezTo>
                  <a:cubicBezTo>
                    <a:pt x="1814830" y="77470"/>
                    <a:pt x="1819910" y="99060"/>
                    <a:pt x="1818640" y="116840"/>
                  </a:cubicBezTo>
                  <a:cubicBezTo>
                    <a:pt x="1816100" y="133350"/>
                    <a:pt x="1805940" y="154940"/>
                    <a:pt x="1791970" y="166370"/>
                  </a:cubicBezTo>
                  <a:cubicBezTo>
                    <a:pt x="1779270" y="177800"/>
                    <a:pt x="1741170" y="185420"/>
                    <a:pt x="1741170" y="185420"/>
                  </a:cubicBezTo>
                </a:path>
              </a:pathLst>
            </a:custGeom>
            <a:solidFill>
              <a:srgbClr val="E7191F"/>
            </a:solidFill>
            <a:ln cap="sq">
              <a:noFill/>
              <a:prstDash val="solid"/>
              <a:miter/>
            </a:ln>
          </p:spPr>
        </p:sp>
      </p:grpSp>
      <p:grpSp>
        <p:nvGrpSpPr>
          <p:cNvPr name="Group 7" id="7"/>
          <p:cNvGrpSpPr/>
          <p:nvPr/>
        </p:nvGrpSpPr>
        <p:grpSpPr>
          <a:xfrm rot="0">
            <a:off x="12707302" y="5405438"/>
            <a:ext cx="1573530" cy="856298"/>
            <a:chOff x="0" y="0"/>
            <a:chExt cx="2098040" cy="1141730"/>
          </a:xfrm>
        </p:grpSpPr>
        <p:sp>
          <p:nvSpPr>
            <p:cNvPr name="Freeform 8" id="8"/>
            <p:cNvSpPr/>
            <p:nvPr/>
          </p:nvSpPr>
          <p:spPr>
            <a:xfrm flipH="false" flipV="false" rot="0">
              <a:off x="39370" y="36830"/>
              <a:ext cx="2012950" cy="1060450"/>
            </a:xfrm>
            <a:custGeom>
              <a:avLst/>
              <a:gdLst/>
              <a:ahLst/>
              <a:cxnLst/>
              <a:rect r="r" b="b" t="t" l="l"/>
              <a:pathLst>
                <a:path h="1060450" w="2012950">
                  <a:moveTo>
                    <a:pt x="1746250" y="236220"/>
                  </a:moveTo>
                  <a:cubicBezTo>
                    <a:pt x="1156970" y="228600"/>
                    <a:pt x="956310" y="187960"/>
                    <a:pt x="812800" y="180340"/>
                  </a:cubicBezTo>
                  <a:cubicBezTo>
                    <a:pt x="704850" y="175260"/>
                    <a:pt x="601980" y="175260"/>
                    <a:pt x="529590" y="182880"/>
                  </a:cubicBezTo>
                  <a:cubicBezTo>
                    <a:pt x="483870" y="187960"/>
                    <a:pt x="457200" y="191770"/>
                    <a:pt x="419100" y="205740"/>
                  </a:cubicBezTo>
                  <a:cubicBezTo>
                    <a:pt x="374650" y="222250"/>
                    <a:pt x="320040" y="254000"/>
                    <a:pt x="283210" y="279400"/>
                  </a:cubicBezTo>
                  <a:cubicBezTo>
                    <a:pt x="255270" y="299720"/>
                    <a:pt x="231140" y="313690"/>
                    <a:pt x="214630" y="339090"/>
                  </a:cubicBezTo>
                  <a:cubicBezTo>
                    <a:pt x="198120" y="365760"/>
                    <a:pt x="191770" y="397510"/>
                    <a:pt x="186690" y="435610"/>
                  </a:cubicBezTo>
                  <a:cubicBezTo>
                    <a:pt x="180340" y="486410"/>
                    <a:pt x="177800" y="571500"/>
                    <a:pt x="187960" y="618490"/>
                  </a:cubicBezTo>
                  <a:cubicBezTo>
                    <a:pt x="194310" y="651510"/>
                    <a:pt x="203200" y="676910"/>
                    <a:pt x="220980" y="699770"/>
                  </a:cubicBezTo>
                  <a:cubicBezTo>
                    <a:pt x="238760" y="722630"/>
                    <a:pt x="269240" y="737870"/>
                    <a:pt x="297180" y="753110"/>
                  </a:cubicBezTo>
                  <a:cubicBezTo>
                    <a:pt x="327660" y="769620"/>
                    <a:pt x="354330" y="781050"/>
                    <a:pt x="394970" y="796290"/>
                  </a:cubicBezTo>
                  <a:cubicBezTo>
                    <a:pt x="461010" y="821690"/>
                    <a:pt x="566420" y="863600"/>
                    <a:pt x="656590" y="877570"/>
                  </a:cubicBezTo>
                  <a:cubicBezTo>
                    <a:pt x="746760" y="891540"/>
                    <a:pt x="816610" y="895350"/>
                    <a:pt x="933450" y="878840"/>
                  </a:cubicBezTo>
                  <a:cubicBezTo>
                    <a:pt x="1146810" y="848360"/>
                    <a:pt x="1713230" y="749300"/>
                    <a:pt x="1817370" y="615950"/>
                  </a:cubicBezTo>
                  <a:cubicBezTo>
                    <a:pt x="1870710" y="547370"/>
                    <a:pt x="1863090" y="417830"/>
                    <a:pt x="1828800" y="374650"/>
                  </a:cubicBezTo>
                  <a:cubicBezTo>
                    <a:pt x="1799590" y="336550"/>
                    <a:pt x="1697990" y="363220"/>
                    <a:pt x="1658620" y="340360"/>
                  </a:cubicBezTo>
                  <a:cubicBezTo>
                    <a:pt x="1630680" y="325120"/>
                    <a:pt x="1609090" y="298450"/>
                    <a:pt x="1602740" y="276860"/>
                  </a:cubicBezTo>
                  <a:cubicBezTo>
                    <a:pt x="1596390" y="257810"/>
                    <a:pt x="1600200" y="234950"/>
                    <a:pt x="1607820" y="218440"/>
                  </a:cubicBezTo>
                  <a:cubicBezTo>
                    <a:pt x="1615440" y="201930"/>
                    <a:pt x="1629410" y="182880"/>
                    <a:pt x="1648460" y="175260"/>
                  </a:cubicBezTo>
                  <a:cubicBezTo>
                    <a:pt x="1670050" y="166370"/>
                    <a:pt x="1711960" y="165100"/>
                    <a:pt x="1733550" y="175260"/>
                  </a:cubicBezTo>
                  <a:cubicBezTo>
                    <a:pt x="1751330" y="182880"/>
                    <a:pt x="1766570" y="198120"/>
                    <a:pt x="1774190" y="217170"/>
                  </a:cubicBezTo>
                  <a:cubicBezTo>
                    <a:pt x="1781810" y="238760"/>
                    <a:pt x="1783080" y="280670"/>
                    <a:pt x="1770380" y="302260"/>
                  </a:cubicBezTo>
                  <a:cubicBezTo>
                    <a:pt x="1757680" y="323850"/>
                    <a:pt x="1722120" y="345440"/>
                    <a:pt x="1696720" y="346710"/>
                  </a:cubicBezTo>
                  <a:cubicBezTo>
                    <a:pt x="1672590" y="347980"/>
                    <a:pt x="1634490" y="331470"/>
                    <a:pt x="1619250" y="311150"/>
                  </a:cubicBezTo>
                  <a:cubicBezTo>
                    <a:pt x="1604010" y="292100"/>
                    <a:pt x="1598930" y="250190"/>
                    <a:pt x="1604010" y="227330"/>
                  </a:cubicBezTo>
                  <a:cubicBezTo>
                    <a:pt x="1609090" y="208280"/>
                    <a:pt x="1624330" y="191770"/>
                    <a:pt x="1639570" y="180340"/>
                  </a:cubicBezTo>
                  <a:cubicBezTo>
                    <a:pt x="1654810" y="170180"/>
                    <a:pt x="1671320" y="167640"/>
                    <a:pt x="1695450" y="165100"/>
                  </a:cubicBezTo>
                  <a:cubicBezTo>
                    <a:pt x="1734820" y="160020"/>
                    <a:pt x="1811020" y="163830"/>
                    <a:pt x="1854200" y="172720"/>
                  </a:cubicBezTo>
                  <a:cubicBezTo>
                    <a:pt x="1885950" y="177800"/>
                    <a:pt x="1911350" y="184150"/>
                    <a:pt x="1934210" y="199390"/>
                  </a:cubicBezTo>
                  <a:cubicBezTo>
                    <a:pt x="1955800" y="213360"/>
                    <a:pt x="1976120" y="231140"/>
                    <a:pt x="1988820" y="256540"/>
                  </a:cubicBezTo>
                  <a:cubicBezTo>
                    <a:pt x="2004060" y="287020"/>
                    <a:pt x="2005330" y="327660"/>
                    <a:pt x="2007870" y="374650"/>
                  </a:cubicBezTo>
                  <a:cubicBezTo>
                    <a:pt x="2012950" y="443230"/>
                    <a:pt x="2010410" y="565150"/>
                    <a:pt x="1997710" y="628650"/>
                  </a:cubicBezTo>
                  <a:cubicBezTo>
                    <a:pt x="1990090" y="666750"/>
                    <a:pt x="1985010" y="694690"/>
                    <a:pt x="1964690" y="720090"/>
                  </a:cubicBezTo>
                  <a:cubicBezTo>
                    <a:pt x="1943100" y="746760"/>
                    <a:pt x="1908810" y="763270"/>
                    <a:pt x="1870710" y="781050"/>
                  </a:cubicBezTo>
                  <a:cubicBezTo>
                    <a:pt x="1822450" y="805180"/>
                    <a:pt x="1765300" y="820420"/>
                    <a:pt x="1691640" y="842010"/>
                  </a:cubicBezTo>
                  <a:cubicBezTo>
                    <a:pt x="1578610" y="876300"/>
                    <a:pt x="1379220" y="920750"/>
                    <a:pt x="1256030" y="958850"/>
                  </a:cubicBezTo>
                  <a:cubicBezTo>
                    <a:pt x="1160780" y="988060"/>
                    <a:pt x="1075690" y="1032510"/>
                    <a:pt x="1009650" y="1046480"/>
                  </a:cubicBezTo>
                  <a:cubicBezTo>
                    <a:pt x="966470" y="1055370"/>
                    <a:pt x="947420" y="1052830"/>
                    <a:pt x="901700" y="1054100"/>
                  </a:cubicBezTo>
                  <a:cubicBezTo>
                    <a:pt x="821690" y="1055370"/>
                    <a:pt x="674370" y="1060450"/>
                    <a:pt x="568960" y="1041400"/>
                  </a:cubicBezTo>
                  <a:cubicBezTo>
                    <a:pt x="471170" y="1022350"/>
                    <a:pt x="367030" y="981710"/>
                    <a:pt x="289560" y="947420"/>
                  </a:cubicBezTo>
                  <a:cubicBezTo>
                    <a:pt x="231140" y="922020"/>
                    <a:pt x="181610" y="896620"/>
                    <a:pt x="140970" y="866140"/>
                  </a:cubicBezTo>
                  <a:cubicBezTo>
                    <a:pt x="107950" y="840740"/>
                    <a:pt x="81280" y="815340"/>
                    <a:pt x="60960" y="784860"/>
                  </a:cubicBezTo>
                  <a:cubicBezTo>
                    <a:pt x="40640" y="755650"/>
                    <a:pt x="26670" y="727710"/>
                    <a:pt x="17780" y="685800"/>
                  </a:cubicBezTo>
                  <a:cubicBezTo>
                    <a:pt x="2540" y="618490"/>
                    <a:pt x="0" y="490220"/>
                    <a:pt x="11430" y="411480"/>
                  </a:cubicBezTo>
                  <a:cubicBezTo>
                    <a:pt x="21590" y="347980"/>
                    <a:pt x="45720" y="283210"/>
                    <a:pt x="67310" y="243840"/>
                  </a:cubicBezTo>
                  <a:cubicBezTo>
                    <a:pt x="82550" y="217170"/>
                    <a:pt x="93980" y="205740"/>
                    <a:pt x="118110" y="185420"/>
                  </a:cubicBezTo>
                  <a:cubicBezTo>
                    <a:pt x="153670" y="153670"/>
                    <a:pt x="219710" y="111760"/>
                    <a:pt x="273050" y="82550"/>
                  </a:cubicBezTo>
                  <a:cubicBezTo>
                    <a:pt x="323850" y="55880"/>
                    <a:pt x="365760" y="31750"/>
                    <a:pt x="431800" y="19050"/>
                  </a:cubicBezTo>
                  <a:cubicBezTo>
                    <a:pt x="527050" y="0"/>
                    <a:pt x="666750" y="6350"/>
                    <a:pt x="800100" y="13970"/>
                  </a:cubicBezTo>
                  <a:cubicBezTo>
                    <a:pt x="958850" y="22860"/>
                    <a:pt x="1151890" y="67310"/>
                    <a:pt x="1318260" y="78740"/>
                  </a:cubicBezTo>
                  <a:cubicBezTo>
                    <a:pt x="1471930" y="88900"/>
                    <a:pt x="1694180" y="59690"/>
                    <a:pt x="1764030" y="82550"/>
                  </a:cubicBezTo>
                  <a:cubicBezTo>
                    <a:pt x="1789430" y="90170"/>
                    <a:pt x="1799590" y="99060"/>
                    <a:pt x="1809750" y="114300"/>
                  </a:cubicBezTo>
                  <a:cubicBezTo>
                    <a:pt x="1819910" y="128270"/>
                    <a:pt x="1824990" y="149860"/>
                    <a:pt x="1822450" y="167640"/>
                  </a:cubicBezTo>
                  <a:cubicBezTo>
                    <a:pt x="1821180" y="184150"/>
                    <a:pt x="1809750" y="204470"/>
                    <a:pt x="1797050" y="215900"/>
                  </a:cubicBezTo>
                  <a:cubicBezTo>
                    <a:pt x="1784350" y="227330"/>
                    <a:pt x="1746250" y="236220"/>
                    <a:pt x="1746250" y="236220"/>
                  </a:cubicBezTo>
                </a:path>
              </a:pathLst>
            </a:custGeom>
            <a:solidFill>
              <a:srgbClr val="E7191F"/>
            </a:solidFill>
            <a:ln cap="sq">
              <a:noFill/>
              <a:prstDash val="solid"/>
              <a:miter/>
            </a:ln>
          </p:spPr>
        </p:sp>
      </p:grpSp>
      <p:grpSp>
        <p:nvGrpSpPr>
          <p:cNvPr name="Group 9" id="9"/>
          <p:cNvGrpSpPr/>
          <p:nvPr/>
        </p:nvGrpSpPr>
        <p:grpSpPr>
          <a:xfrm rot="0">
            <a:off x="12753022" y="3649028"/>
            <a:ext cx="1551623" cy="700088"/>
            <a:chOff x="0" y="0"/>
            <a:chExt cx="2068830" cy="933450"/>
          </a:xfrm>
        </p:grpSpPr>
        <p:sp>
          <p:nvSpPr>
            <p:cNvPr name="Freeform 10" id="10"/>
            <p:cNvSpPr/>
            <p:nvPr/>
          </p:nvSpPr>
          <p:spPr>
            <a:xfrm flipH="false" flipV="false" rot="0">
              <a:off x="38100" y="31750"/>
              <a:ext cx="2007870" cy="864870"/>
            </a:xfrm>
            <a:custGeom>
              <a:avLst/>
              <a:gdLst/>
              <a:ahLst/>
              <a:cxnLst/>
              <a:rect r="r" b="b" t="t" l="l"/>
              <a:pathLst>
                <a:path h="864870" w="2007870">
                  <a:moveTo>
                    <a:pt x="1901190" y="186690"/>
                  </a:moveTo>
                  <a:cubicBezTo>
                    <a:pt x="283210" y="201930"/>
                    <a:pt x="195580" y="254000"/>
                    <a:pt x="146050" y="220980"/>
                  </a:cubicBezTo>
                  <a:cubicBezTo>
                    <a:pt x="106680" y="193040"/>
                    <a:pt x="85090" y="64770"/>
                    <a:pt x="97790" y="57150"/>
                  </a:cubicBezTo>
                  <a:cubicBezTo>
                    <a:pt x="107950" y="49530"/>
                    <a:pt x="161290" y="90170"/>
                    <a:pt x="181610" y="121920"/>
                  </a:cubicBezTo>
                  <a:cubicBezTo>
                    <a:pt x="208280" y="161290"/>
                    <a:pt x="213360" y="223520"/>
                    <a:pt x="224790" y="290830"/>
                  </a:cubicBezTo>
                  <a:cubicBezTo>
                    <a:pt x="240030" y="381000"/>
                    <a:pt x="182880" y="556260"/>
                    <a:pt x="252730" y="619760"/>
                  </a:cubicBezTo>
                  <a:cubicBezTo>
                    <a:pt x="346710" y="707390"/>
                    <a:pt x="671830" y="615950"/>
                    <a:pt x="871220" y="624840"/>
                  </a:cubicBezTo>
                  <a:cubicBezTo>
                    <a:pt x="1057910" y="633730"/>
                    <a:pt x="1243330" y="664210"/>
                    <a:pt x="1413510" y="670560"/>
                  </a:cubicBezTo>
                  <a:cubicBezTo>
                    <a:pt x="1563370" y="676910"/>
                    <a:pt x="1812290" y="626110"/>
                    <a:pt x="1837690" y="668020"/>
                  </a:cubicBezTo>
                  <a:cubicBezTo>
                    <a:pt x="1850390" y="687070"/>
                    <a:pt x="1803400" y="760730"/>
                    <a:pt x="1791970" y="758190"/>
                  </a:cubicBezTo>
                  <a:cubicBezTo>
                    <a:pt x="1764030" y="751840"/>
                    <a:pt x="1771650" y="233680"/>
                    <a:pt x="1776730" y="161290"/>
                  </a:cubicBezTo>
                  <a:cubicBezTo>
                    <a:pt x="1778000" y="144780"/>
                    <a:pt x="1776730" y="142240"/>
                    <a:pt x="1781810" y="132080"/>
                  </a:cubicBezTo>
                  <a:cubicBezTo>
                    <a:pt x="1788160" y="116840"/>
                    <a:pt x="1802130" y="95250"/>
                    <a:pt x="1817370" y="85090"/>
                  </a:cubicBezTo>
                  <a:cubicBezTo>
                    <a:pt x="1832610" y="74930"/>
                    <a:pt x="1858010" y="69850"/>
                    <a:pt x="1873250" y="69850"/>
                  </a:cubicBezTo>
                  <a:cubicBezTo>
                    <a:pt x="1884680" y="68580"/>
                    <a:pt x="1893570" y="72390"/>
                    <a:pt x="1902460" y="76200"/>
                  </a:cubicBezTo>
                  <a:cubicBezTo>
                    <a:pt x="1912620" y="78740"/>
                    <a:pt x="1920240" y="82550"/>
                    <a:pt x="1929130" y="91440"/>
                  </a:cubicBezTo>
                  <a:cubicBezTo>
                    <a:pt x="1939290" y="102870"/>
                    <a:pt x="1954530" y="123190"/>
                    <a:pt x="1958340" y="140970"/>
                  </a:cubicBezTo>
                  <a:cubicBezTo>
                    <a:pt x="1963420" y="160020"/>
                    <a:pt x="1960880" y="182880"/>
                    <a:pt x="1951990" y="200660"/>
                  </a:cubicBezTo>
                  <a:cubicBezTo>
                    <a:pt x="1944370" y="217170"/>
                    <a:pt x="1925320" y="234950"/>
                    <a:pt x="1912620" y="242570"/>
                  </a:cubicBezTo>
                  <a:cubicBezTo>
                    <a:pt x="1902460" y="248920"/>
                    <a:pt x="1894840" y="251460"/>
                    <a:pt x="1883410" y="252730"/>
                  </a:cubicBezTo>
                  <a:cubicBezTo>
                    <a:pt x="1868170" y="254000"/>
                    <a:pt x="1841500" y="251460"/>
                    <a:pt x="1824990" y="242570"/>
                  </a:cubicBezTo>
                  <a:cubicBezTo>
                    <a:pt x="1808480" y="233680"/>
                    <a:pt x="1793240" y="213360"/>
                    <a:pt x="1785620" y="200660"/>
                  </a:cubicBezTo>
                  <a:cubicBezTo>
                    <a:pt x="1779270" y="190500"/>
                    <a:pt x="1776730" y="182880"/>
                    <a:pt x="1776730" y="171450"/>
                  </a:cubicBezTo>
                  <a:cubicBezTo>
                    <a:pt x="1776730" y="154940"/>
                    <a:pt x="1783080" y="128270"/>
                    <a:pt x="1789430" y="114300"/>
                  </a:cubicBezTo>
                  <a:cubicBezTo>
                    <a:pt x="1794510" y="104140"/>
                    <a:pt x="1799590" y="97790"/>
                    <a:pt x="1808480" y="91440"/>
                  </a:cubicBezTo>
                  <a:cubicBezTo>
                    <a:pt x="1822450" y="81280"/>
                    <a:pt x="1845310" y="69850"/>
                    <a:pt x="1864360" y="69850"/>
                  </a:cubicBezTo>
                  <a:cubicBezTo>
                    <a:pt x="1882140" y="68580"/>
                    <a:pt x="1905000" y="74930"/>
                    <a:pt x="1920240" y="85090"/>
                  </a:cubicBezTo>
                  <a:cubicBezTo>
                    <a:pt x="1935480" y="95250"/>
                    <a:pt x="1948180" y="106680"/>
                    <a:pt x="1955800" y="132080"/>
                  </a:cubicBezTo>
                  <a:cubicBezTo>
                    <a:pt x="1976120" y="191770"/>
                    <a:pt x="1949450" y="361950"/>
                    <a:pt x="1953260" y="471170"/>
                  </a:cubicBezTo>
                  <a:cubicBezTo>
                    <a:pt x="1955800" y="571500"/>
                    <a:pt x="2007870" y="695960"/>
                    <a:pt x="1973580" y="760730"/>
                  </a:cubicBezTo>
                  <a:cubicBezTo>
                    <a:pt x="1946910" y="810260"/>
                    <a:pt x="1870710" y="835660"/>
                    <a:pt x="1814830" y="850900"/>
                  </a:cubicBezTo>
                  <a:cubicBezTo>
                    <a:pt x="1760220" y="864870"/>
                    <a:pt x="1705610" y="850900"/>
                    <a:pt x="1643380" y="850900"/>
                  </a:cubicBezTo>
                  <a:cubicBezTo>
                    <a:pt x="1570990" y="849630"/>
                    <a:pt x="1498600" y="853440"/>
                    <a:pt x="1402080" y="848360"/>
                  </a:cubicBezTo>
                  <a:cubicBezTo>
                    <a:pt x="1259840" y="843280"/>
                    <a:pt x="1057910" y="815340"/>
                    <a:pt x="869950" y="806450"/>
                  </a:cubicBezTo>
                  <a:cubicBezTo>
                    <a:pt x="659130" y="797560"/>
                    <a:pt x="309880" y="814070"/>
                    <a:pt x="198120" y="798830"/>
                  </a:cubicBezTo>
                  <a:cubicBezTo>
                    <a:pt x="160020" y="793750"/>
                    <a:pt x="142240" y="793750"/>
                    <a:pt x="123190" y="778510"/>
                  </a:cubicBezTo>
                  <a:cubicBezTo>
                    <a:pt x="100330" y="760730"/>
                    <a:pt x="88900" y="725170"/>
                    <a:pt x="77470" y="688340"/>
                  </a:cubicBezTo>
                  <a:cubicBezTo>
                    <a:pt x="62230" y="638810"/>
                    <a:pt x="54610" y="563880"/>
                    <a:pt x="49530" y="504190"/>
                  </a:cubicBezTo>
                  <a:cubicBezTo>
                    <a:pt x="45720" y="448310"/>
                    <a:pt x="55880" y="394970"/>
                    <a:pt x="49530" y="341630"/>
                  </a:cubicBezTo>
                  <a:cubicBezTo>
                    <a:pt x="43180" y="289560"/>
                    <a:pt x="0" y="194310"/>
                    <a:pt x="12700" y="185420"/>
                  </a:cubicBezTo>
                  <a:cubicBezTo>
                    <a:pt x="21590" y="179070"/>
                    <a:pt x="66040" y="237490"/>
                    <a:pt x="76200" y="231140"/>
                  </a:cubicBezTo>
                  <a:cubicBezTo>
                    <a:pt x="92710" y="222250"/>
                    <a:pt x="24130" y="99060"/>
                    <a:pt x="53340" y="60960"/>
                  </a:cubicBezTo>
                  <a:cubicBezTo>
                    <a:pt x="95250" y="7620"/>
                    <a:pt x="246380" y="27940"/>
                    <a:pt x="403860" y="19050"/>
                  </a:cubicBezTo>
                  <a:cubicBezTo>
                    <a:pt x="728980" y="0"/>
                    <a:pt x="1744980" y="0"/>
                    <a:pt x="1901190" y="29210"/>
                  </a:cubicBezTo>
                  <a:cubicBezTo>
                    <a:pt x="1931670" y="34290"/>
                    <a:pt x="1940560" y="36830"/>
                    <a:pt x="1953260" y="49530"/>
                  </a:cubicBezTo>
                  <a:cubicBezTo>
                    <a:pt x="1965960" y="60960"/>
                    <a:pt x="1977390" y="81280"/>
                    <a:pt x="1979930" y="97790"/>
                  </a:cubicBezTo>
                  <a:cubicBezTo>
                    <a:pt x="1981200" y="115570"/>
                    <a:pt x="1977390" y="138430"/>
                    <a:pt x="1965960" y="152400"/>
                  </a:cubicBezTo>
                  <a:cubicBezTo>
                    <a:pt x="1953260" y="168910"/>
                    <a:pt x="1901190" y="186690"/>
                    <a:pt x="1901190" y="186690"/>
                  </a:cubicBezTo>
                </a:path>
              </a:pathLst>
            </a:custGeom>
            <a:solidFill>
              <a:srgbClr val="E7191F"/>
            </a:solidFill>
            <a:ln cap="sq">
              <a:noFill/>
              <a:prstDash val="solid"/>
              <a:miter/>
            </a:ln>
          </p:spPr>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224498" y="-661076"/>
            <a:ext cx="8802114" cy="11736152"/>
          </a:xfrm>
          <a:custGeom>
            <a:avLst/>
            <a:gdLst/>
            <a:ahLst/>
            <a:cxnLst/>
            <a:rect r="r" b="b" t="t" l="l"/>
            <a:pathLst>
              <a:path h="11736152" w="8802114">
                <a:moveTo>
                  <a:pt x="0" y="0"/>
                </a:moveTo>
                <a:lnTo>
                  <a:pt x="8802114" y="0"/>
                </a:lnTo>
                <a:lnTo>
                  <a:pt x="8802114" y="11736152"/>
                </a:lnTo>
                <a:lnTo>
                  <a:pt x="0" y="11736152"/>
                </a:lnTo>
                <a:lnTo>
                  <a:pt x="0" y="0"/>
                </a:lnTo>
                <a:close/>
              </a:path>
            </a:pathLst>
          </a:custGeom>
          <a:blipFill>
            <a:blip r:embed="rId2"/>
            <a:stretch>
              <a:fillRect l="0" t="0" r="0" b="0"/>
            </a:stretch>
          </a:blipFill>
        </p:spPr>
      </p:sp>
      <p:sp>
        <p:nvSpPr>
          <p:cNvPr name="TextBox 3" id="3"/>
          <p:cNvSpPr txBox="true"/>
          <p:nvPr/>
        </p:nvSpPr>
        <p:spPr>
          <a:xfrm rot="0">
            <a:off x="1028700" y="962025"/>
            <a:ext cx="3807091" cy="8423275"/>
          </a:xfrm>
          <a:prstGeom prst="rect">
            <a:avLst/>
          </a:prstGeom>
        </p:spPr>
        <p:txBody>
          <a:bodyPr anchor="t" rtlCol="false" tIns="0" lIns="0" bIns="0" rIns="0">
            <a:spAutoFit/>
          </a:bodyPr>
          <a:lstStyle/>
          <a:p>
            <a:pPr algn="l">
              <a:lnSpc>
                <a:spcPts val="5599"/>
              </a:lnSpc>
              <a:spcBef>
                <a:spcPct val="0"/>
              </a:spcBef>
            </a:pPr>
            <a:r>
              <a:rPr lang="en-US" sz="3999">
                <a:solidFill>
                  <a:srgbClr val="000000"/>
                </a:solidFill>
                <a:latin typeface="Abril Fatface"/>
                <a:ea typeface="Abril Fatface"/>
                <a:cs typeface="Abril Fatface"/>
                <a:sym typeface="Abril Fatface"/>
              </a:rPr>
              <a:t>Instead of having a  "Gallery" page that confused our interviewees, murals are now categorized into "New Mural," "Live Mural," and "Archived Mural."</a:t>
            </a:r>
          </a:p>
        </p:txBody>
      </p:sp>
      <p:grpSp>
        <p:nvGrpSpPr>
          <p:cNvPr name="Group 4" id="4"/>
          <p:cNvGrpSpPr/>
          <p:nvPr/>
        </p:nvGrpSpPr>
        <p:grpSpPr>
          <a:xfrm rot="0">
            <a:off x="9156382" y="2916555"/>
            <a:ext cx="1197292" cy="426720"/>
            <a:chOff x="0" y="0"/>
            <a:chExt cx="1596390" cy="568960"/>
          </a:xfrm>
        </p:grpSpPr>
        <p:sp>
          <p:nvSpPr>
            <p:cNvPr name="Freeform 5" id="5"/>
            <p:cNvSpPr/>
            <p:nvPr/>
          </p:nvSpPr>
          <p:spPr>
            <a:xfrm flipH="false" flipV="false" rot="0">
              <a:off x="48260" y="40640"/>
              <a:ext cx="1504950" cy="478790"/>
            </a:xfrm>
            <a:custGeom>
              <a:avLst/>
              <a:gdLst/>
              <a:ahLst/>
              <a:cxnLst/>
              <a:rect r="r" b="b" t="t" l="l"/>
              <a:pathLst>
                <a:path h="478790" w="1504950">
                  <a:moveTo>
                    <a:pt x="80010" y="168910"/>
                  </a:moveTo>
                  <a:cubicBezTo>
                    <a:pt x="1277620" y="173990"/>
                    <a:pt x="1234440" y="247650"/>
                    <a:pt x="1207770" y="252730"/>
                  </a:cubicBezTo>
                  <a:cubicBezTo>
                    <a:pt x="1176020" y="259080"/>
                    <a:pt x="1094740" y="177800"/>
                    <a:pt x="1076960" y="133350"/>
                  </a:cubicBezTo>
                  <a:cubicBezTo>
                    <a:pt x="1062990" y="97790"/>
                    <a:pt x="1065530" y="35560"/>
                    <a:pt x="1085850" y="17780"/>
                  </a:cubicBezTo>
                  <a:cubicBezTo>
                    <a:pt x="1106170" y="0"/>
                    <a:pt x="1164590" y="13970"/>
                    <a:pt x="1197610" y="21590"/>
                  </a:cubicBezTo>
                  <a:cubicBezTo>
                    <a:pt x="1226820" y="29210"/>
                    <a:pt x="1244600" y="38100"/>
                    <a:pt x="1275080" y="55880"/>
                  </a:cubicBezTo>
                  <a:cubicBezTo>
                    <a:pt x="1328420" y="86360"/>
                    <a:pt x="1443990" y="152400"/>
                    <a:pt x="1477010" y="203200"/>
                  </a:cubicBezTo>
                  <a:cubicBezTo>
                    <a:pt x="1498600" y="237490"/>
                    <a:pt x="1504950" y="279400"/>
                    <a:pt x="1496060" y="308610"/>
                  </a:cubicBezTo>
                  <a:cubicBezTo>
                    <a:pt x="1489710" y="334010"/>
                    <a:pt x="1465580" y="350520"/>
                    <a:pt x="1440180" y="369570"/>
                  </a:cubicBezTo>
                  <a:cubicBezTo>
                    <a:pt x="1404620" y="397510"/>
                    <a:pt x="1338580" y="427990"/>
                    <a:pt x="1292860" y="445770"/>
                  </a:cubicBezTo>
                  <a:cubicBezTo>
                    <a:pt x="1254760" y="461010"/>
                    <a:pt x="1214120" y="476250"/>
                    <a:pt x="1186180" y="476250"/>
                  </a:cubicBezTo>
                  <a:cubicBezTo>
                    <a:pt x="1168400" y="476250"/>
                    <a:pt x="1156970" y="473710"/>
                    <a:pt x="1144270" y="464820"/>
                  </a:cubicBezTo>
                  <a:cubicBezTo>
                    <a:pt x="1127760" y="454660"/>
                    <a:pt x="1108710" y="434340"/>
                    <a:pt x="1101090" y="415290"/>
                  </a:cubicBezTo>
                  <a:cubicBezTo>
                    <a:pt x="1094740" y="396240"/>
                    <a:pt x="1096010" y="369570"/>
                    <a:pt x="1103630" y="350520"/>
                  </a:cubicBezTo>
                  <a:cubicBezTo>
                    <a:pt x="1111250" y="331470"/>
                    <a:pt x="1146810" y="302260"/>
                    <a:pt x="1146810" y="303530"/>
                  </a:cubicBezTo>
                  <a:cubicBezTo>
                    <a:pt x="1148080" y="303530"/>
                    <a:pt x="1101090" y="358140"/>
                    <a:pt x="1101090" y="358140"/>
                  </a:cubicBezTo>
                  <a:cubicBezTo>
                    <a:pt x="1099820" y="356870"/>
                    <a:pt x="1120140" y="321310"/>
                    <a:pt x="1135380" y="309880"/>
                  </a:cubicBezTo>
                  <a:cubicBezTo>
                    <a:pt x="1150620" y="299720"/>
                    <a:pt x="1172210" y="293370"/>
                    <a:pt x="1191260" y="293370"/>
                  </a:cubicBezTo>
                  <a:cubicBezTo>
                    <a:pt x="1209040" y="294640"/>
                    <a:pt x="1231900" y="302260"/>
                    <a:pt x="1245870" y="313690"/>
                  </a:cubicBezTo>
                  <a:cubicBezTo>
                    <a:pt x="1259840" y="325120"/>
                    <a:pt x="1273810" y="344170"/>
                    <a:pt x="1277620" y="363220"/>
                  </a:cubicBezTo>
                  <a:cubicBezTo>
                    <a:pt x="1280160" y="387350"/>
                    <a:pt x="1272540" y="427990"/>
                    <a:pt x="1256030" y="447040"/>
                  </a:cubicBezTo>
                  <a:cubicBezTo>
                    <a:pt x="1238250" y="464820"/>
                    <a:pt x="1200150" y="478790"/>
                    <a:pt x="1174750" y="476250"/>
                  </a:cubicBezTo>
                  <a:cubicBezTo>
                    <a:pt x="1150620" y="472440"/>
                    <a:pt x="1116330" y="448310"/>
                    <a:pt x="1106170" y="425450"/>
                  </a:cubicBezTo>
                  <a:cubicBezTo>
                    <a:pt x="1094740" y="402590"/>
                    <a:pt x="1096010" y="361950"/>
                    <a:pt x="1108710" y="339090"/>
                  </a:cubicBezTo>
                  <a:cubicBezTo>
                    <a:pt x="1121410" y="317500"/>
                    <a:pt x="1155700" y="295910"/>
                    <a:pt x="1181100" y="293370"/>
                  </a:cubicBezTo>
                  <a:cubicBezTo>
                    <a:pt x="1206500" y="292100"/>
                    <a:pt x="1243330" y="311150"/>
                    <a:pt x="1259840" y="327660"/>
                  </a:cubicBezTo>
                  <a:cubicBezTo>
                    <a:pt x="1273810" y="342900"/>
                    <a:pt x="1281430" y="363220"/>
                    <a:pt x="1280160" y="383540"/>
                  </a:cubicBezTo>
                  <a:cubicBezTo>
                    <a:pt x="1277620" y="408940"/>
                    <a:pt x="1248410" y="453390"/>
                    <a:pt x="1229360" y="467360"/>
                  </a:cubicBezTo>
                  <a:cubicBezTo>
                    <a:pt x="1215390" y="476250"/>
                    <a:pt x="1200150" y="477520"/>
                    <a:pt x="1186180" y="476250"/>
                  </a:cubicBezTo>
                  <a:cubicBezTo>
                    <a:pt x="1172210" y="476250"/>
                    <a:pt x="1156970" y="473710"/>
                    <a:pt x="1144270" y="464820"/>
                  </a:cubicBezTo>
                  <a:cubicBezTo>
                    <a:pt x="1127760" y="454660"/>
                    <a:pt x="1108710" y="433070"/>
                    <a:pt x="1101090" y="415290"/>
                  </a:cubicBezTo>
                  <a:cubicBezTo>
                    <a:pt x="1096010" y="401320"/>
                    <a:pt x="1094740" y="386080"/>
                    <a:pt x="1097280" y="372110"/>
                  </a:cubicBezTo>
                  <a:cubicBezTo>
                    <a:pt x="1099820" y="358140"/>
                    <a:pt x="1104900" y="342900"/>
                    <a:pt x="1113790" y="331470"/>
                  </a:cubicBezTo>
                  <a:cubicBezTo>
                    <a:pt x="1121410" y="320040"/>
                    <a:pt x="1129030" y="313690"/>
                    <a:pt x="1146810" y="303530"/>
                  </a:cubicBezTo>
                  <a:cubicBezTo>
                    <a:pt x="1191260" y="275590"/>
                    <a:pt x="1394460" y="180340"/>
                    <a:pt x="1403350" y="191770"/>
                  </a:cubicBezTo>
                  <a:cubicBezTo>
                    <a:pt x="1408430" y="198120"/>
                    <a:pt x="1360170" y="226060"/>
                    <a:pt x="1353820" y="250190"/>
                  </a:cubicBezTo>
                  <a:cubicBezTo>
                    <a:pt x="1347470" y="279400"/>
                    <a:pt x="1393190" y="346710"/>
                    <a:pt x="1381760" y="354330"/>
                  </a:cubicBezTo>
                  <a:cubicBezTo>
                    <a:pt x="1361440" y="368300"/>
                    <a:pt x="1215390" y="240030"/>
                    <a:pt x="1164590" y="199390"/>
                  </a:cubicBezTo>
                  <a:cubicBezTo>
                    <a:pt x="1135380" y="175260"/>
                    <a:pt x="1096010" y="154940"/>
                    <a:pt x="1098550" y="138430"/>
                  </a:cubicBezTo>
                  <a:cubicBezTo>
                    <a:pt x="1102360" y="118110"/>
                    <a:pt x="1209040" y="119380"/>
                    <a:pt x="1221740" y="93980"/>
                  </a:cubicBezTo>
                  <a:cubicBezTo>
                    <a:pt x="1231900" y="72390"/>
                    <a:pt x="1188720" y="13970"/>
                    <a:pt x="1195070" y="10160"/>
                  </a:cubicBezTo>
                  <a:cubicBezTo>
                    <a:pt x="1203960" y="5080"/>
                    <a:pt x="1282700" y="95250"/>
                    <a:pt x="1310640" y="132080"/>
                  </a:cubicBezTo>
                  <a:cubicBezTo>
                    <a:pt x="1329690" y="158750"/>
                    <a:pt x="1350010" y="177800"/>
                    <a:pt x="1352550" y="205740"/>
                  </a:cubicBezTo>
                  <a:cubicBezTo>
                    <a:pt x="1355090" y="237490"/>
                    <a:pt x="1344930" y="289560"/>
                    <a:pt x="1314450" y="312420"/>
                  </a:cubicBezTo>
                  <a:cubicBezTo>
                    <a:pt x="1264920" y="350520"/>
                    <a:pt x="1149350" y="326390"/>
                    <a:pt x="1026160" y="330200"/>
                  </a:cubicBezTo>
                  <a:cubicBezTo>
                    <a:pt x="801370" y="336550"/>
                    <a:pt x="199390" y="347980"/>
                    <a:pt x="80010" y="326390"/>
                  </a:cubicBezTo>
                  <a:cubicBezTo>
                    <a:pt x="50800" y="320040"/>
                    <a:pt x="40640" y="317500"/>
                    <a:pt x="27940" y="306070"/>
                  </a:cubicBezTo>
                  <a:cubicBezTo>
                    <a:pt x="15240" y="294640"/>
                    <a:pt x="3810" y="274320"/>
                    <a:pt x="2540" y="256540"/>
                  </a:cubicBezTo>
                  <a:cubicBezTo>
                    <a:pt x="0" y="240030"/>
                    <a:pt x="3810" y="217170"/>
                    <a:pt x="15240" y="203200"/>
                  </a:cubicBezTo>
                  <a:cubicBezTo>
                    <a:pt x="27940" y="186690"/>
                    <a:pt x="80010" y="168910"/>
                    <a:pt x="80010" y="168910"/>
                  </a:cubicBezTo>
                </a:path>
              </a:pathLst>
            </a:custGeom>
            <a:solidFill>
              <a:srgbClr val="266041"/>
            </a:solidFill>
            <a:ln cap="sq">
              <a:noFill/>
              <a:prstDash val="solid"/>
              <a:miter/>
            </a:ln>
          </p:spPr>
        </p:sp>
      </p:grpSp>
      <p:grpSp>
        <p:nvGrpSpPr>
          <p:cNvPr name="Group 6" id="6"/>
          <p:cNvGrpSpPr/>
          <p:nvPr/>
        </p:nvGrpSpPr>
        <p:grpSpPr>
          <a:xfrm rot="0">
            <a:off x="12212002" y="2878455"/>
            <a:ext cx="1733550" cy="452438"/>
            <a:chOff x="0" y="0"/>
            <a:chExt cx="2311400" cy="603250"/>
          </a:xfrm>
        </p:grpSpPr>
        <p:sp>
          <p:nvSpPr>
            <p:cNvPr name="Freeform 7" id="7"/>
            <p:cNvSpPr/>
            <p:nvPr/>
          </p:nvSpPr>
          <p:spPr>
            <a:xfrm flipH="false" flipV="false" rot="0">
              <a:off x="48260" y="46990"/>
              <a:ext cx="2217420" cy="514350"/>
            </a:xfrm>
            <a:custGeom>
              <a:avLst/>
              <a:gdLst/>
              <a:ahLst/>
              <a:cxnLst/>
              <a:rect r="r" b="b" t="t" l="l"/>
              <a:pathLst>
                <a:path h="514350" w="2217420">
                  <a:moveTo>
                    <a:pt x="80010" y="29210"/>
                  </a:moveTo>
                  <a:cubicBezTo>
                    <a:pt x="553720" y="33020"/>
                    <a:pt x="670560" y="66040"/>
                    <a:pt x="795020" y="74930"/>
                  </a:cubicBezTo>
                  <a:cubicBezTo>
                    <a:pt x="928370" y="83820"/>
                    <a:pt x="1070610" y="67310"/>
                    <a:pt x="1209040" y="76200"/>
                  </a:cubicBezTo>
                  <a:cubicBezTo>
                    <a:pt x="1348740" y="86360"/>
                    <a:pt x="1484630" y="118110"/>
                    <a:pt x="1630680" y="132080"/>
                  </a:cubicBezTo>
                  <a:cubicBezTo>
                    <a:pt x="1784350" y="146050"/>
                    <a:pt x="2037080" y="148590"/>
                    <a:pt x="2109470" y="161290"/>
                  </a:cubicBezTo>
                  <a:cubicBezTo>
                    <a:pt x="2132330" y="165100"/>
                    <a:pt x="2139950" y="166370"/>
                    <a:pt x="2152650" y="173990"/>
                  </a:cubicBezTo>
                  <a:cubicBezTo>
                    <a:pt x="2164080" y="181610"/>
                    <a:pt x="2176780" y="191770"/>
                    <a:pt x="2183130" y="204470"/>
                  </a:cubicBezTo>
                  <a:cubicBezTo>
                    <a:pt x="2192020" y="220980"/>
                    <a:pt x="2199640" y="248920"/>
                    <a:pt x="2195830" y="269240"/>
                  </a:cubicBezTo>
                  <a:cubicBezTo>
                    <a:pt x="2193290" y="288290"/>
                    <a:pt x="2179320" y="312420"/>
                    <a:pt x="2162810" y="325120"/>
                  </a:cubicBezTo>
                  <a:cubicBezTo>
                    <a:pt x="2147570" y="337820"/>
                    <a:pt x="2122170" y="346710"/>
                    <a:pt x="2101850" y="345440"/>
                  </a:cubicBezTo>
                  <a:cubicBezTo>
                    <a:pt x="2077720" y="342900"/>
                    <a:pt x="2056130" y="328930"/>
                    <a:pt x="2030730" y="308610"/>
                  </a:cubicBezTo>
                  <a:cubicBezTo>
                    <a:pt x="1987550" y="274320"/>
                    <a:pt x="1901190" y="177800"/>
                    <a:pt x="1883410" y="130810"/>
                  </a:cubicBezTo>
                  <a:cubicBezTo>
                    <a:pt x="1874520" y="105410"/>
                    <a:pt x="1875790" y="83820"/>
                    <a:pt x="1880870" y="64770"/>
                  </a:cubicBezTo>
                  <a:cubicBezTo>
                    <a:pt x="1884680" y="50800"/>
                    <a:pt x="1894840" y="38100"/>
                    <a:pt x="1905000" y="27940"/>
                  </a:cubicBezTo>
                  <a:cubicBezTo>
                    <a:pt x="1915160" y="17780"/>
                    <a:pt x="1929130" y="10160"/>
                    <a:pt x="1943100" y="6350"/>
                  </a:cubicBezTo>
                  <a:cubicBezTo>
                    <a:pt x="1957070" y="2540"/>
                    <a:pt x="1972310" y="0"/>
                    <a:pt x="1987550" y="3810"/>
                  </a:cubicBezTo>
                  <a:cubicBezTo>
                    <a:pt x="2005330" y="8890"/>
                    <a:pt x="2021840" y="19050"/>
                    <a:pt x="2042160" y="39370"/>
                  </a:cubicBezTo>
                  <a:cubicBezTo>
                    <a:pt x="2086610" y="81280"/>
                    <a:pt x="2199640" y="208280"/>
                    <a:pt x="2211070" y="274320"/>
                  </a:cubicBezTo>
                  <a:cubicBezTo>
                    <a:pt x="2217420" y="317500"/>
                    <a:pt x="2203450" y="355600"/>
                    <a:pt x="2175510" y="387350"/>
                  </a:cubicBezTo>
                  <a:cubicBezTo>
                    <a:pt x="2132330" y="435610"/>
                    <a:pt x="1997710" y="474980"/>
                    <a:pt x="1934210" y="492760"/>
                  </a:cubicBezTo>
                  <a:cubicBezTo>
                    <a:pt x="1894840" y="504190"/>
                    <a:pt x="1861820" y="514350"/>
                    <a:pt x="1833880" y="505460"/>
                  </a:cubicBezTo>
                  <a:cubicBezTo>
                    <a:pt x="1805940" y="496570"/>
                    <a:pt x="1772920" y="469900"/>
                    <a:pt x="1765300" y="441960"/>
                  </a:cubicBezTo>
                  <a:cubicBezTo>
                    <a:pt x="1755140" y="408940"/>
                    <a:pt x="1778000" y="336550"/>
                    <a:pt x="1802130" y="309880"/>
                  </a:cubicBezTo>
                  <a:cubicBezTo>
                    <a:pt x="1821180" y="289560"/>
                    <a:pt x="1856740" y="276860"/>
                    <a:pt x="1882140" y="279400"/>
                  </a:cubicBezTo>
                  <a:cubicBezTo>
                    <a:pt x="1907540" y="283210"/>
                    <a:pt x="1941830" y="306070"/>
                    <a:pt x="1953260" y="328930"/>
                  </a:cubicBezTo>
                  <a:cubicBezTo>
                    <a:pt x="1964690" y="351790"/>
                    <a:pt x="1960880" y="393700"/>
                    <a:pt x="1951990" y="415290"/>
                  </a:cubicBezTo>
                  <a:cubicBezTo>
                    <a:pt x="1943100" y="433070"/>
                    <a:pt x="1925320" y="447040"/>
                    <a:pt x="1908810" y="454660"/>
                  </a:cubicBezTo>
                  <a:cubicBezTo>
                    <a:pt x="1891030" y="462280"/>
                    <a:pt x="1868170" y="464820"/>
                    <a:pt x="1850390" y="459740"/>
                  </a:cubicBezTo>
                  <a:cubicBezTo>
                    <a:pt x="1831340" y="455930"/>
                    <a:pt x="1812290" y="443230"/>
                    <a:pt x="1799590" y="429260"/>
                  </a:cubicBezTo>
                  <a:cubicBezTo>
                    <a:pt x="1788160" y="415290"/>
                    <a:pt x="1779270" y="392430"/>
                    <a:pt x="1779270" y="374650"/>
                  </a:cubicBezTo>
                  <a:cubicBezTo>
                    <a:pt x="1778000" y="355600"/>
                    <a:pt x="1785620" y="332740"/>
                    <a:pt x="1795780" y="317500"/>
                  </a:cubicBezTo>
                  <a:cubicBezTo>
                    <a:pt x="1805940" y="302260"/>
                    <a:pt x="1824990" y="288290"/>
                    <a:pt x="1842770" y="283210"/>
                  </a:cubicBezTo>
                  <a:cubicBezTo>
                    <a:pt x="1860550" y="276860"/>
                    <a:pt x="1883410" y="275590"/>
                    <a:pt x="1901190" y="284480"/>
                  </a:cubicBezTo>
                  <a:cubicBezTo>
                    <a:pt x="1924050" y="293370"/>
                    <a:pt x="1951990" y="325120"/>
                    <a:pt x="1959610" y="347980"/>
                  </a:cubicBezTo>
                  <a:cubicBezTo>
                    <a:pt x="1965960" y="365760"/>
                    <a:pt x="1962150" y="403860"/>
                    <a:pt x="1955800" y="406400"/>
                  </a:cubicBezTo>
                  <a:cubicBezTo>
                    <a:pt x="1950720" y="407670"/>
                    <a:pt x="1941830" y="379730"/>
                    <a:pt x="1926590" y="370840"/>
                  </a:cubicBezTo>
                  <a:cubicBezTo>
                    <a:pt x="1905000" y="355600"/>
                    <a:pt x="1827530" y="356870"/>
                    <a:pt x="1826260" y="342900"/>
                  </a:cubicBezTo>
                  <a:cubicBezTo>
                    <a:pt x="1824990" y="320040"/>
                    <a:pt x="2051050" y="219710"/>
                    <a:pt x="2070100" y="238760"/>
                  </a:cubicBezTo>
                  <a:cubicBezTo>
                    <a:pt x="2082800" y="250190"/>
                    <a:pt x="2054860" y="335280"/>
                    <a:pt x="2034540" y="337820"/>
                  </a:cubicBezTo>
                  <a:cubicBezTo>
                    <a:pt x="2004060" y="341630"/>
                    <a:pt x="1901190" y="182880"/>
                    <a:pt x="1883410" y="130810"/>
                  </a:cubicBezTo>
                  <a:cubicBezTo>
                    <a:pt x="1874520" y="104140"/>
                    <a:pt x="1875790" y="83820"/>
                    <a:pt x="1880870" y="64770"/>
                  </a:cubicBezTo>
                  <a:cubicBezTo>
                    <a:pt x="1884680" y="50800"/>
                    <a:pt x="1894840" y="38100"/>
                    <a:pt x="1905000" y="27940"/>
                  </a:cubicBezTo>
                  <a:cubicBezTo>
                    <a:pt x="1915160" y="17780"/>
                    <a:pt x="1929130" y="10160"/>
                    <a:pt x="1943100" y="6350"/>
                  </a:cubicBezTo>
                  <a:cubicBezTo>
                    <a:pt x="1957070" y="2540"/>
                    <a:pt x="1973580" y="1270"/>
                    <a:pt x="1987550" y="3810"/>
                  </a:cubicBezTo>
                  <a:cubicBezTo>
                    <a:pt x="2001520" y="7620"/>
                    <a:pt x="2015490" y="13970"/>
                    <a:pt x="2026920" y="22860"/>
                  </a:cubicBezTo>
                  <a:cubicBezTo>
                    <a:pt x="2040890" y="34290"/>
                    <a:pt x="2052320" y="48260"/>
                    <a:pt x="2065020" y="66040"/>
                  </a:cubicBezTo>
                  <a:cubicBezTo>
                    <a:pt x="2080260" y="91440"/>
                    <a:pt x="2089150" y="140970"/>
                    <a:pt x="2109470" y="161290"/>
                  </a:cubicBezTo>
                  <a:cubicBezTo>
                    <a:pt x="2125980" y="177800"/>
                    <a:pt x="2155190" y="175260"/>
                    <a:pt x="2169160" y="187960"/>
                  </a:cubicBezTo>
                  <a:cubicBezTo>
                    <a:pt x="2181860" y="198120"/>
                    <a:pt x="2188210" y="210820"/>
                    <a:pt x="2193290" y="224790"/>
                  </a:cubicBezTo>
                  <a:cubicBezTo>
                    <a:pt x="2197100" y="238760"/>
                    <a:pt x="2198370" y="255270"/>
                    <a:pt x="2195830" y="269240"/>
                  </a:cubicBezTo>
                  <a:cubicBezTo>
                    <a:pt x="2194560" y="283210"/>
                    <a:pt x="2186940" y="297180"/>
                    <a:pt x="2179320" y="308610"/>
                  </a:cubicBezTo>
                  <a:cubicBezTo>
                    <a:pt x="2170430" y="320040"/>
                    <a:pt x="2157730" y="330200"/>
                    <a:pt x="2145030" y="336550"/>
                  </a:cubicBezTo>
                  <a:cubicBezTo>
                    <a:pt x="2132330" y="342900"/>
                    <a:pt x="2123440" y="344170"/>
                    <a:pt x="2101850" y="345440"/>
                  </a:cubicBezTo>
                  <a:cubicBezTo>
                    <a:pt x="2028190" y="349250"/>
                    <a:pt x="1775460" y="326390"/>
                    <a:pt x="1620520" y="311150"/>
                  </a:cubicBezTo>
                  <a:cubicBezTo>
                    <a:pt x="1474470" y="295910"/>
                    <a:pt x="1337310" y="265430"/>
                    <a:pt x="1197610" y="255270"/>
                  </a:cubicBezTo>
                  <a:cubicBezTo>
                    <a:pt x="1061720" y="243840"/>
                    <a:pt x="922020" y="256540"/>
                    <a:pt x="791210" y="245110"/>
                  </a:cubicBezTo>
                  <a:cubicBezTo>
                    <a:pt x="668020" y="234950"/>
                    <a:pt x="553720" y="200660"/>
                    <a:pt x="433070" y="190500"/>
                  </a:cubicBezTo>
                  <a:cubicBezTo>
                    <a:pt x="311150" y="180340"/>
                    <a:pt x="124460" y="204470"/>
                    <a:pt x="60960" y="184150"/>
                  </a:cubicBezTo>
                  <a:cubicBezTo>
                    <a:pt x="36830" y="176530"/>
                    <a:pt x="25400" y="166370"/>
                    <a:pt x="15240" y="152400"/>
                  </a:cubicBezTo>
                  <a:cubicBezTo>
                    <a:pt x="5080" y="138430"/>
                    <a:pt x="0" y="115570"/>
                    <a:pt x="2540" y="97790"/>
                  </a:cubicBezTo>
                  <a:cubicBezTo>
                    <a:pt x="3810" y="81280"/>
                    <a:pt x="15240" y="60960"/>
                    <a:pt x="27940" y="49530"/>
                  </a:cubicBezTo>
                  <a:cubicBezTo>
                    <a:pt x="40640" y="38100"/>
                    <a:pt x="80010" y="29210"/>
                    <a:pt x="80010" y="29210"/>
                  </a:cubicBezTo>
                </a:path>
              </a:pathLst>
            </a:custGeom>
            <a:solidFill>
              <a:srgbClr val="266041"/>
            </a:solidFill>
            <a:ln cap="sq">
              <a:noFill/>
              <a:prstDash val="solid"/>
              <a:miter/>
            </a:ln>
          </p:spPr>
        </p:sp>
      </p:grpSp>
      <p:grpSp>
        <p:nvGrpSpPr>
          <p:cNvPr name="Group 8" id="8"/>
          <p:cNvGrpSpPr/>
          <p:nvPr/>
        </p:nvGrpSpPr>
        <p:grpSpPr>
          <a:xfrm rot="0">
            <a:off x="15401925" y="3532822"/>
            <a:ext cx="1332548" cy="3196590"/>
            <a:chOff x="0" y="0"/>
            <a:chExt cx="1776730" cy="4262120"/>
          </a:xfrm>
        </p:grpSpPr>
        <p:sp>
          <p:nvSpPr>
            <p:cNvPr name="Freeform 9" id="9"/>
            <p:cNvSpPr/>
            <p:nvPr/>
          </p:nvSpPr>
          <p:spPr>
            <a:xfrm flipH="false" flipV="false" rot="0">
              <a:off x="49530" y="38100"/>
              <a:ext cx="1690370" cy="4177030"/>
            </a:xfrm>
            <a:custGeom>
              <a:avLst/>
              <a:gdLst/>
              <a:ahLst/>
              <a:cxnLst/>
              <a:rect r="r" b="b" t="t" l="l"/>
              <a:pathLst>
                <a:path h="4177030" w="1690370">
                  <a:moveTo>
                    <a:pt x="78740" y="97790"/>
                  </a:moveTo>
                  <a:cubicBezTo>
                    <a:pt x="595630" y="85090"/>
                    <a:pt x="706120" y="49530"/>
                    <a:pt x="828040" y="35560"/>
                  </a:cubicBezTo>
                  <a:cubicBezTo>
                    <a:pt x="958850" y="21590"/>
                    <a:pt x="1140460" y="0"/>
                    <a:pt x="1235710" y="12700"/>
                  </a:cubicBezTo>
                  <a:cubicBezTo>
                    <a:pt x="1287780" y="19050"/>
                    <a:pt x="1323340" y="15240"/>
                    <a:pt x="1353820" y="49530"/>
                  </a:cubicBezTo>
                  <a:cubicBezTo>
                    <a:pt x="1410970" y="114300"/>
                    <a:pt x="1416050" y="332740"/>
                    <a:pt x="1435100" y="476250"/>
                  </a:cubicBezTo>
                  <a:cubicBezTo>
                    <a:pt x="1454150" y="618490"/>
                    <a:pt x="1451610" y="778510"/>
                    <a:pt x="1468120" y="904240"/>
                  </a:cubicBezTo>
                  <a:cubicBezTo>
                    <a:pt x="1480820" y="1004570"/>
                    <a:pt x="1504950" y="1075690"/>
                    <a:pt x="1516380" y="1173480"/>
                  </a:cubicBezTo>
                  <a:cubicBezTo>
                    <a:pt x="1529080" y="1285240"/>
                    <a:pt x="1522730" y="1405890"/>
                    <a:pt x="1532890" y="1540510"/>
                  </a:cubicBezTo>
                  <a:cubicBezTo>
                    <a:pt x="1545590" y="1703070"/>
                    <a:pt x="1586230" y="1934210"/>
                    <a:pt x="1595120" y="2081530"/>
                  </a:cubicBezTo>
                  <a:cubicBezTo>
                    <a:pt x="1601470" y="2183130"/>
                    <a:pt x="1592580" y="2239010"/>
                    <a:pt x="1597660" y="2340610"/>
                  </a:cubicBezTo>
                  <a:cubicBezTo>
                    <a:pt x="1604010" y="2485390"/>
                    <a:pt x="1628140" y="2667000"/>
                    <a:pt x="1639570" y="2867660"/>
                  </a:cubicBezTo>
                  <a:cubicBezTo>
                    <a:pt x="1654810" y="3131820"/>
                    <a:pt x="1690370" y="3646170"/>
                    <a:pt x="1676400" y="3787140"/>
                  </a:cubicBezTo>
                  <a:cubicBezTo>
                    <a:pt x="1671320" y="3830320"/>
                    <a:pt x="1670050" y="3848100"/>
                    <a:pt x="1654810" y="3870960"/>
                  </a:cubicBezTo>
                  <a:cubicBezTo>
                    <a:pt x="1639570" y="3893820"/>
                    <a:pt x="1620520" y="3912870"/>
                    <a:pt x="1586230" y="3926840"/>
                  </a:cubicBezTo>
                  <a:cubicBezTo>
                    <a:pt x="1518920" y="3953510"/>
                    <a:pt x="1347470" y="3942080"/>
                    <a:pt x="1257300" y="3954780"/>
                  </a:cubicBezTo>
                  <a:cubicBezTo>
                    <a:pt x="1193800" y="3963670"/>
                    <a:pt x="1141730" y="3983990"/>
                    <a:pt x="1096010" y="3987800"/>
                  </a:cubicBezTo>
                  <a:cubicBezTo>
                    <a:pt x="1065530" y="3990340"/>
                    <a:pt x="1040130" y="3992880"/>
                    <a:pt x="1016000" y="3982720"/>
                  </a:cubicBezTo>
                  <a:cubicBezTo>
                    <a:pt x="990600" y="3971290"/>
                    <a:pt x="958850" y="3943350"/>
                    <a:pt x="949960" y="3919220"/>
                  </a:cubicBezTo>
                  <a:cubicBezTo>
                    <a:pt x="942340" y="3895090"/>
                    <a:pt x="953770" y="3863340"/>
                    <a:pt x="962660" y="3836670"/>
                  </a:cubicBezTo>
                  <a:cubicBezTo>
                    <a:pt x="970280" y="3811270"/>
                    <a:pt x="985520" y="3787140"/>
                    <a:pt x="1002030" y="3765550"/>
                  </a:cubicBezTo>
                  <a:cubicBezTo>
                    <a:pt x="1019810" y="3741420"/>
                    <a:pt x="1035050" y="3713480"/>
                    <a:pt x="1062990" y="3702050"/>
                  </a:cubicBezTo>
                  <a:cubicBezTo>
                    <a:pt x="1097280" y="3686810"/>
                    <a:pt x="1172210" y="3680460"/>
                    <a:pt x="1200150" y="3698240"/>
                  </a:cubicBezTo>
                  <a:cubicBezTo>
                    <a:pt x="1221740" y="3710940"/>
                    <a:pt x="1233170" y="3743960"/>
                    <a:pt x="1233170" y="3768090"/>
                  </a:cubicBezTo>
                  <a:cubicBezTo>
                    <a:pt x="1233170" y="3793490"/>
                    <a:pt x="1215390" y="3818890"/>
                    <a:pt x="1197610" y="3845560"/>
                  </a:cubicBezTo>
                  <a:cubicBezTo>
                    <a:pt x="1170940" y="3883660"/>
                    <a:pt x="1099820" y="3972560"/>
                    <a:pt x="1075690" y="3966210"/>
                  </a:cubicBezTo>
                  <a:cubicBezTo>
                    <a:pt x="1056640" y="3961130"/>
                    <a:pt x="1037590" y="3874770"/>
                    <a:pt x="1049020" y="3867150"/>
                  </a:cubicBezTo>
                  <a:cubicBezTo>
                    <a:pt x="1061720" y="3856990"/>
                    <a:pt x="1150620" y="3930650"/>
                    <a:pt x="1189990" y="3961130"/>
                  </a:cubicBezTo>
                  <a:cubicBezTo>
                    <a:pt x="1220470" y="3986530"/>
                    <a:pt x="1253490" y="4011930"/>
                    <a:pt x="1267460" y="4038600"/>
                  </a:cubicBezTo>
                  <a:cubicBezTo>
                    <a:pt x="1276350" y="4057650"/>
                    <a:pt x="1276350" y="4080510"/>
                    <a:pt x="1275080" y="4097020"/>
                  </a:cubicBezTo>
                  <a:cubicBezTo>
                    <a:pt x="1273810" y="4108450"/>
                    <a:pt x="1271270" y="4116070"/>
                    <a:pt x="1264920" y="4124960"/>
                  </a:cubicBezTo>
                  <a:cubicBezTo>
                    <a:pt x="1256030" y="4137660"/>
                    <a:pt x="1234440" y="4156710"/>
                    <a:pt x="1220470" y="4164330"/>
                  </a:cubicBezTo>
                  <a:cubicBezTo>
                    <a:pt x="1210310" y="4169410"/>
                    <a:pt x="1202690" y="4171950"/>
                    <a:pt x="1191260" y="4171950"/>
                  </a:cubicBezTo>
                  <a:cubicBezTo>
                    <a:pt x="1174750" y="4171950"/>
                    <a:pt x="1148080" y="4165600"/>
                    <a:pt x="1134110" y="4157980"/>
                  </a:cubicBezTo>
                  <a:cubicBezTo>
                    <a:pt x="1123950" y="4152900"/>
                    <a:pt x="1117600" y="4145280"/>
                    <a:pt x="1111250" y="4137660"/>
                  </a:cubicBezTo>
                  <a:cubicBezTo>
                    <a:pt x="1104900" y="4130040"/>
                    <a:pt x="1099820" y="4122420"/>
                    <a:pt x="1096010" y="4110990"/>
                  </a:cubicBezTo>
                  <a:cubicBezTo>
                    <a:pt x="1092200" y="4095750"/>
                    <a:pt x="1089660" y="4070350"/>
                    <a:pt x="1094740" y="4052570"/>
                  </a:cubicBezTo>
                  <a:cubicBezTo>
                    <a:pt x="1099820" y="4034790"/>
                    <a:pt x="1117600" y="4014470"/>
                    <a:pt x="1129030" y="4004310"/>
                  </a:cubicBezTo>
                  <a:cubicBezTo>
                    <a:pt x="1137920" y="3996690"/>
                    <a:pt x="1146810" y="3992880"/>
                    <a:pt x="1156970" y="3990340"/>
                  </a:cubicBezTo>
                  <a:cubicBezTo>
                    <a:pt x="1165860" y="3987800"/>
                    <a:pt x="1174750" y="3985260"/>
                    <a:pt x="1186180" y="3986530"/>
                  </a:cubicBezTo>
                  <a:cubicBezTo>
                    <a:pt x="1202690" y="3987800"/>
                    <a:pt x="1226820" y="3995420"/>
                    <a:pt x="1242060" y="4006850"/>
                  </a:cubicBezTo>
                  <a:cubicBezTo>
                    <a:pt x="1256030" y="4018280"/>
                    <a:pt x="1268730" y="4038600"/>
                    <a:pt x="1273810" y="4056380"/>
                  </a:cubicBezTo>
                  <a:cubicBezTo>
                    <a:pt x="1278890" y="4075430"/>
                    <a:pt x="1276350" y="4098290"/>
                    <a:pt x="1268730" y="4116070"/>
                  </a:cubicBezTo>
                  <a:cubicBezTo>
                    <a:pt x="1261110" y="4132580"/>
                    <a:pt x="1245870" y="4150360"/>
                    <a:pt x="1229360" y="4160520"/>
                  </a:cubicBezTo>
                  <a:cubicBezTo>
                    <a:pt x="1212850" y="4169410"/>
                    <a:pt x="1196340" y="4177030"/>
                    <a:pt x="1170940" y="4171950"/>
                  </a:cubicBezTo>
                  <a:cubicBezTo>
                    <a:pt x="1116330" y="4160520"/>
                    <a:pt x="972820" y="4060190"/>
                    <a:pt x="932180" y="4006850"/>
                  </a:cubicBezTo>
                  <a:cubicBezTo>
                    <a:pt x="908050" y="3975100"/>
                    <a:pt x="895350" y="3940810"/>
                    <a:pt x="899160" y="3911600"/>
                  </a:cubicBezTo>
                  <a:cubicBezTo>
                    <a:pt x="901700" y="3883660"/>
                    <a:pt x="925830" y="3860800"/>
                    <a:pt x="947420" y="3832860"/>
                  </a:cubicBezTo>
                  <a:cubicBezTo>
                    <a:pt x="976630" y="3797300"/>
                    <a:pt x="1038860" y="3714750"/>
                    <a:pt x="1059180" y="3719830"/>
                  </a:cubicBezTo>
                  <a:cubicBezTo>
                    <a:pt x="1075690" y="3723640"/>
                    <a:pt x="1065530" y="3778250"/>
                    <a:pt x="1082040" y="3798570"/>
                  </a:cubicBezTo>
                  <a:cubicBezTo>
                    <a:pt x="1098550" y="3821430"/>
                    <a:pt x="1156970" y="3825240"/>
                    <a:pt x="1163320" y="3846830"/>
                  </a:cubicBezTo>
                  <a:cubicBezTo>
                    <a:pt x="1169670" y="3868420"/>
                    <a:pt x="1130300" y="3930650"/>
                    <a:pt x="1121410" y="3928110"/>
                  </a:cubicBezTo>
                  <a:cubicBezTo>
                    <a:pt x="1113790" y="3926840"/>
                    <a:pt x="1127760" y="3867150"/>
                    <a:pt x="1113790" y="3848100"/>
                  </a:cubicBezTo>
                  <a:cubicBezTo>
                    <a:pt x="1098550" y="3829050"/>
                    <a:pt x="1031240" y="3821430"/>
                    <a:pt x="1031240" y="3815080"/>
                  </a:cubicBezTo>
                  <a:cubicBezTo>
                    <a:pt x="1032510" y="3810000"/>
                    <a:pt x="1092200" y="3821430"/>
                    <a:pt x="1121410" y="3815080"/>
                  </a:cubicBezTo>
                  <a:cubicBezTo>
                    <a:pt x="1151890" y="3808730"/>
                    <a:pt x="1174750" y="3785870"/>
                    <a:pt x="1210310" y="3778250"/>
                  </a:cubicBezTo>
                  <a:cubicBezTo>
                    <a:pt x="1253490" y="3766820"/>
                    <a:pt x="1324610" y="3766820"/>
                    <a:pt x="1367790" y="3763010"/>
                  </a:cubicBezTo>
                  <a:cubicBezTo>
                    <a:pt x="1398270" y="3760470"/>
                    <a:pt x="1421130" y="3751580"/>
                    <a:pt x="1446530" y="3757930"/>
                  </a:cubicBezTo>
                  <a:cubicBezTo>
                    <a:pt x="1471930" y="3763010"/>
                    <a:pt x="1507490" y="3775710"/>
                    <a:pt x="1521460" y="3797300"/>
                  </a:cubicBezTo>
                  <a:cubicBezTo>
                    <a:pt x="1535430" y="3820160"/>
                    <a:pt x="1527810" y="3893820"/>
                    <a:pt x="1524000" y="3893820"/>
                  </a:cubicBezTo>
                  <a:cubicBezTo>
                    <a:pt x="1520190" y="3895090"/>
                    <a:pt x="1502410" y="3841750"/>
                    <a:pt x="1494790" y="3787140"/>
                  </a:cubicBezTo>
                  <a:cubicBezTo>
                    <a:pt x="1469390" y="3629660"/>
                    <a:pt x="1474470" y="3155950"/>
                    <a:pt x="1459230" y="2847340"/>
                  </a:cubicBezTo>
                  <a:cubicBezTo>
                    <a:pt x="1445260" y="2546350"/>
                    <a:pt x="1430020" y="2193290"/>
                    <a:pt x="1407160" y="1957070"/>
                  </a:cubicBezTo>
                  <a:cubicBezTo>
                    <a:pt x="1393190" y="1800860"/>
                    <a:pt x="1367790" y="1695450"/>
                    <a:pt x="1356360" y="1568450"/>
                  </a:cubicBezTo>
                  <a:cubicBezTo>
                    <a:pt x="1346200" y="1447800"/>
                    <a:pt x="1353820" y="1322070"/>
                    <a:pt x="1342390" y="1212850"/>
                  </a:cubicBezTo>
                  <a:cubicBezTo>
                    <a:pt x="1330960" y="1120140"/>
                    <a:pt x="1306830" y="1055370"/>
                    <a:pt x="1294130" y="956310"/>
                  </a:cubicBezTo>
                  <a:cubicBezTo>
                    <a:pt x="1276350" y="820420"/>
                    <a:pt x="1275080" y="621030"/>
                    <a:pt x="1257300" y="473710"/>
                  </a:cubicBezTo>
                  <a:cubicBezTo>
                    <a:pt x="1242060" y="346710"/>
                    <a:pt x="1176020" y="134620"/>
                    <a:pt x="1198880" y="121920"/>
                  </a:cubicBezTo>
                  <a:cubicBezTo>
                    <a:pt x="1211580" y="114300"/>
                    <a:pt x="1275080" y="171450"/>
                    <a:pt x="1270000" y="186690"/>
                  </a:cubicBezTo>
                  <a:cubicBezTo>
                    <a:pt x="1259840" y="214630"/>
                    <a:pt x="1035050" y="186690"/>
                    <a:pt x="909320" y="196850"/>
                  </a:cubicBezTo>
                  <a:cubicBezTo>
                    <a:pt x="770890" y="208280"/>
                    <a:pt x="615950" y="245110"/>
                    <a:pt x="474980" y="254000"/>
                  </a:cubicBezTo>
                  <a:cubicBezTo>
                    <a:pt x="339090" y="262890"/>
                    <a:pt x="147320" y="266700"/>
                    <a:pt x="78740" y="252730"/>
                  </a:cubicBezTo>
                  <a:cubicBezTo>
                    <a:pt x="52070" y="248920"/>
                    <a:pt x="39370" y="246380"/>
                    <a:pt x="26670" y="233680"/>
                  </a:cubicBezTo>
                  <a:cubicBezTo>
                    <a:pt x="12700" y="218440"/>
                    <a:pt x="0" y="186690"/>
                    <a:pt x="1270" y="166370"/>
                  </a:cubicBezTo>
                  <a:cubicBezTo>
                    <a:pt x="2540" y="147320"/>
                    <a:pt x="13970" y="128270"/>
                    <a:pt x="26670" y="116840"/>
                  </a:cubicBezTo>
                  <a:cubicBezTo>
                    <a:pt x="39370" y="105410"/>
                    <a:pt x="78740" y="97790"/>
                    <a:pt x="78740" y="97790"/>
                  </a:cubicBezTo>
                </a:path>
              </a:pathLst>
            </a:custGeom>
            <a:solidFill>
              <a:srgbClr val="266041"/>
            </a:solidFill>
            <a:ln cap="sq">
              <a:noFill/>
              <a:prstDash val="solid"/>
              <a:miter/>
            </a:ln>
          </p:spPr>
        </p:sp>
      </p:grpSp>
      <p:grpSp>
        <p:nvGrpSpPr>
          <p:cNvPr name="Group 10" id="10"/>
          <p:cNvGrpSpPr/>
          <p:nvPr/>
        </p:nvGrpSpPr>
        <p:grpSpPr>
          <a:xfrm rot="0">
            <a:off x="13940790" y="6233160"/>
            <a:ext cx="1870710" cy="1896427"/>
            <a:chOff x="0" y="0"/>
            <a:chExt cx="2494280" cy="2528570"/>
          </a:xfrm>
        </p:grpSpPr>
        <p:sp>
          <p:nvSpPr>
            <p:cNvPr name="Freeform 11" id="11"/>
            <p:cNvSpPr/>
            <p:nvPr/>
          </p:nvSpPr>
          <p:spPr>
            <a:xfrm flipH="false" flipV="false" rot="0">
              <a:off x="39370" y="43180"/>
              <a:ext cx="2439670" cy="2437130"/>
            </a:xfrm>
            <a:custGeom>
              <a:avLst/>
              <a:gdLst/>
              <a:ahLst/>
              <a:cxnLst/>
              <a:rect r="r" b="b" t="t" l="l"/>
              <a:pathLst>
                <a:path h="2437130" w="2439670">
                  <a:moveTo>
                    <a:pt x="218440" y="2288540"/>
                  </a:moveTo>
                  <a:cubicBezTo>
                    <a:pt x="215900" y="1696720"/>
                    <a:pt x="212090" y="1637030"/>
                    <a:pt x="198120" y="1534160"/>
                  </a:cubicBezTo>
                  <a:cubicBezTo>
                    <a:pt x="176530" y="1385570"/>
                    <a:pt x="114300" y="1155700"/>
                    <a:pt x="85090" y="996950"/>
                  </a:cubicBezTo>
                  <a:cubicBezTo>
                    <a:pt x="62230" y="872490"/>
                    <a:pt x="43180" y="778510"/>
                    <a:pt x="31750" y="659130"/>
                  </a:cubicBezTo>
                  <a:cubicBezTo>
                    <a:pt x="17780" y="527050"/>
                    <a:pt x="0" y="313690"/>
                    <a:pt x="11430" y="237490"/>
                  </a:cubicBezTo>
                  <a:cubicBezTo>
                    <a:pt x="15240" y="208280"/>
                    <a:pt x="19050" y="193040"/>
                    <a:pt x="31750" y="179070"/>
                  </a:cubicBezTo>
                  <a:cubicBezTo>
                    <a:pt x="44450" y="163830"/>
                    <a:pt x="67310" y="151130"/>
                    <a:pt x="86360" y="148590"/>
                  </a:cubicBezTo>
                  <a:cubicBezTo>
                    <a:pt x="106680" y="146050"/>
                    <a:pt x="132080" y="153670"/>
                    <a:pt x="148590" y="162560"/>
                  </a:cubicBezTo>
                  <a:cubicBezTo>
                    <a:pt x="161290" y="168910"/>
                    <a:pt x="163830" y="190500"/>
                    <a:pt x="176530" y="193040"/>
                  </a:cubicBezTo>
                  <a:cubicBezTo>
                    <a:pt x="195580" y="196850"/>
                    <a:pt x="214630" y="170180"/>
                    <a:pt x="251460" y="161290"/>
                  </a:cubicBezTo>
                  <a:cubicBezTo>
                    <a:pt x="349250" y="140970"/>
                    <a:pt x="594360" y="162560"/>
                    <a:pt x="793750" y="152400"/>
                  </a:cubicBezTo>
                  <a:cubicBezTo>
                    <a:pt x="1043940" y="137160"/>
                    <a:pt x="1403350" y="100330"/>
                    <a:pt x="1630680" y="71120"/>
                  </a:cubicBezTo>
                  <a:cubicBezTo>
                    <a:pt x="1790700" y="50800"/>
                    <a:pt x="1946910" y="12700"/>
                    <a:pt x="2035810" y="7620"/>
                  </a:cubicBezTo>
                  <a:cubicBezTo>
                    <a:pt x="2078990" y="5080"/>
                    <a:pt x="2104390" y="0"/>
                    <a:pt x="2132330" y="11430"/>
                  </a:cubicBezTo>
                  <a:cubicBezTo>
                    <a:pt x="2160270" y="21590"/>
                    <a:pt x="2181860" y="41910"/>
                    <a:pt x="2200910" y="73660"/>
                  </a:cubicBezTo>
                  <a:cubicBezTo>
                    <a:pt x="2235200" y="128270"/>
                    <a:pt x="2258060" y="242570"/>
                    <a:pt x="2279650" y="328930"/>
                  </a:cubicBezTo>
                  <a:cubicBezTo>
                    <a:pt x="2299970" y="415290"/>
                    <a:pt x="2313940" y="485140"/>
                    <a:pt x="2329180" y="593090"/>
                  </a:cubicBezTo>
                  <a:cubicBezTo>
                    <a:pt x="2353310" y="763270"/>
                    <a:pt x="2376170" y="1005840"/>
                    <a:pt x="2388870" y="1249680"/>
                  </a:cubicBezTo>
                  <a:cubicBezTo>
                    <a:pt x="2405380" y="1555750"/>
                    <a:pt x="2439670" y="2137410"/>
                    <a:pt x="2404110" y="2287270"/>
                  </a:cubicBezTo>
                  <a:cubicBezTo>
                    <a:pt x="2392680" y="2332990"/>
                    <a:pt x="2382520" y="2354580"/>
                    <a:pt x="2360930" y="2371090"/>
                  </a:cubicBezTo>
                  <a:cubicBezTo>
                    <a:pt x="2340610" y="2386330"/>
                    <a:pt x="2313940" y="2385060"/>
                    <a:pt x="2278380" y="2388870"/>
                  </a:cubicBezTo>
                  <a:cubicBezTo>
                    <a:pt x="2219960" y="2395220"/>
                    <a:pt x="2115820" y="2385060"/>
                    <a:pt x="2034540" y="2388870"/>
                  </a:cubicBezTo>
                  <a:cubicBezTo>
                    <a:pt x="1955800" y="2391410"/>
                    <a:pt x="1903730" y="2402840"/>
                    <a:pt x="1800860" y="2406650"/>
                  </a:cubicBezTo>
                  <a:cubicBezTo>
                    <a:pt x="1598930" y="2415540"/>
                    <a:pt x="1144270" y="2397760"/>
                    <a:pt x="909320" y="2406650"/>
                  </a:cubicBezTo>
                  <a:cubicBezTo>
                    <a:pt x="756920" y="2411730"/>
                    <a:pt x="646430" y="2429510"/>
                    <a:pt x="532130" y="2433320"/>
                  </a:cubicBezTo>
                  <a:cubicBezTo>
                    <a:pt x="438150" y="2435860"/>
                    <a:pt x="322580" y="2437130"/>
                    <a:pt x="273050" y="2430780"/>
                  </a:cubicBezTo>
                  <a:cubicBezTo>
                    <a:pt x="252730" y="2428240"/>
                    <a:pt x="243840" y="2426970"/>
                    <a:pt x="231140" y="2419350"/>
                  </a:cubicBezTo>
                  <a:cubicBezTo>
                    <a:pt x="218440" y="2413000"/>
                    <a:pt x="207010" y="2404110"/>
                    <a:pt x="198120" y="2391410"/>
                  </a:cubicBezTo>
                  <a:cubicBezTo>
                    <a:pt x="189230" y="2376170"/>
                    <a:pt x="181610" y="2349500"/>
                    <a:pt x="182880" y="2329180"/>
                  </a:cubicBezTo>
                  <a:cubicBezTo>
                    <a:pt x="185420" y="2310130"/>
                    <a:pt x="198120" y="2286000"/>
                    <a:pt x="213360" y="2273300"/>
                  </a:cubicBezTo>
                  <a:cubicBezTo>
                    <a:pt x="228600" y="2259330"/>
                    <a:pt x="273050" y="2251710"/>
                    <a:pt x="273050" y="2250440"/>
                  </a:cubicBezTo>
                  <a:cubicBezTo>
                    <a:pt x="273050" y="2249170"/>
                    <a:pt x="233680" y="2256790"/>
                    <a:pt x="233680" y="2259330"/>
                  </a:cubicBezTo>
                  <a:cubicBezTo>
                    <a:pt x="233680" y="2261870"/>
                    <a:pt x="297180" y="2252980"/>
                    <a:pt x="317500" y="2263140"/>
                  </a:cubicBezTo>
                  <a:cubicBezTo>
                    <a:pt x="335280" y="2270760"/>
                    <a:pt x="350520" y="2287270"/>
                    <a:pt x="355600" y="2306320"/>
                  </a:cubicBezTo>
                  <a:cubicBezTo>
                    <a:pt x="363220" y="2327910"/>
                    <a:pt x="361950" y="2368550"/>
                    <a:pt x="347980" y="2390140"/>
                  </a:cubicBezTo>
                  <a:cubicBezTo>
                    <a:pt x="334010" y="2410460"/>
                    <a:pt x="297180" y="2428240"/>
                    <a:pt x="274320" y="2430780"/>
                  </a:cubicBezTo>
                  <a:cubicBezTo>
                    <a:pt x="255270" y="2432050"/>
                    <a:pt x="233680" y="2423160"/>
                    <a:pt x="219710" y="2413000"/>
                  </a:cubicBezTo>
                  <a:cubicBezTo>
                    <a:pt x="204470" y="2401570"/>
                    <a:pt x="191770" y="2382520"/>
                    <a:pt x="186690" y="2366010"/>
                  </a:cubicBezTo>
                  <a:cubicBezTo>
                    <a:pt x="181610" y="2348230"/>
                    <a:pt x="181610" y="2325370"/>
                    <a:pt x="189230" y="2307590"/>
                  </a:cubicBezTo>
                  <a:cubicBezTo>
                    <a:pt x="195580" y="2291080"/>
                    <a:pt x="208280" y="2272030"/>
                    <a:pt x="224790" y="2264410"/>
                  </a:cubicBezTo>
                  <a:cubicBezTo>
                    <a:pt x="246380" y="2252980"/>
                    <a:pt x="287020" y="2247900"/>
                    <a:pt x="309880" y="2258060"/>
                  </a:cubicBezTo>
                  <a:cubicBezTo>
                    <a:pt x="332740" y="2268220"/>
                    <a:pt x="356870" y="2299970"/>
                    <a:pt x="361950" y="2324100"/>
                  </a:cubicBezTo>
                  <a:cubicBezTo>
                    <a:pt x="365760" y="2349500"/>
                    <a:pt x="353060" y="2387600"/>
                    <a:pt x="335280" y="2405380"/>
                  </a:cubicBezTo>
                  <a:cubicBezTo>
                    <a:pt x="317500" y="2421890"/>
                    <a:pt x="275590" y="2432050"/>
                    <a:pt x="251460" y="2428240"/>
                  </a:cubicBezTo>
                  <a:cubicBezTo>
                    <a:pt x="231140" y="2424430"/>
                    <a:pt x="209550" y="2405380"/>
                    <a:pt x="198120" y="2391410"/>
                  </a:cubicBezTo>
                  <a:cubicBezTo>
                    <a:pt x="189230" y="2379980"/>
                    <a:pt x="185420" y="2364740"/>
                    <a:pt x="182880" y="2350770"/>
                  </a:cubicBezTo>
                  <a:cubicBezTo>
                    <a:pt x="181610" y="2336800"/>
                    <a:pt x="184150" y="2321560"/>
                    <a:pt x="189230" y="2308860"/>
                  </a:cubicBezTo>
                  <a:cubicBezTo>
                    <a:pt x="193040" y="2294890"/>
                    <a:pt x="200660" y="2282190"/>
                    <a:pt x="213360" y="2273300"/>
                  </a:cubicBezTo>
                  <a:cubicBezTo>
                    <a:pt x="227330" y="2261870"/>
                    <a:pt x="245110" y="2255520"/>
                    <a:pt x="273050" y="2250440"/>
                  </a:cubicBezTo>
                  <a:cubicBezTo>
                    <a:pt x="330200" y="2240280"/>
                    <a:pt x="447040" y="2256790"/>
                    <a:pt x="544830" y="2254250"/>
                  </a:cubicBezTo>
                  <a:cubicBezTo>
                    <a:pt x="656590" y="2250440"/>
                    <a:pt x="762000" y="2231390"/>
                    <a:pt x="909320" y="2226310"/>
                  </a:cubicBezTo>
                  <a:cubicBezTo>
                    <a:pt x="1137920" y="2217420"/>
                    <a:pt x="1572260" y="2232660"/>
                    <a:pt x="1780540" y="2225040"/>
                  </a:cubicBezTo>
                  <a:cubicBezTo>
                    <a:pt x="1896110" y="2219960"/>
                    <a:pt x="1964690" y="2208530"/>
                    <a:pt x="2052320" y="2205990"/>
                  </a:cubicBezTo>
                  <a:cubicBezTo>
                    <a:pt x="2134870" y="2203450"/>
                    <a:pt x="2284730" y="2186940"/>
                    <a:pt x="2291080" y="2207260"/>
                  </a:cubicBezTo>
                  <a:cubicBezTo>
                    <a:pt x="2296160" y="2218690"/>
                    <a:pt x="2239010" y="2272030"/>
                    <a:pt x="2221230" y="2264410"/>
                  </a:cubicBezTo>
                  <a:cubicBezTo>
                    <a:pt x="2174240" y="2241550"/>
                    <a:pt x="2230120" y="1800860"/>
                    <a:pt x="2223770" y="1574800"/>
                  </a:cubicBezTo>
                  <a:cubicBezTo>
                    <a:pt x="2217420" y="1356360"/>
                    <a:pt x="2203450" y="1116330"/>
                    <a:pt x="2185670" y="929640"/>
                  </a:cubicBezTo>
                  <a:cubicBezTo>
                    <a:pt x="2172970" y="786130"/>
                    <a:pt x="2164080" y="679450"/>
                    <a:pt x="2138680" y="548640"/>
                  </a:cubicBezTo>
                  <a:cubicBezTo>
                    <a:pt x="2110740" y="406400"/>
                    <a:pt x="2021840" y="109220"/>
                    <a:pt x="2023110" y="107950"/>
                  </a:cubicBezTo>
                  <a:cubicBezTo>
                    <a:pt x="2023110" y="107950"/>
                    <a:pt x="2058670" y="163830"/>
                    <a:pt x="2045970" y="184150"/>
                  </a:cubicBezTo>
                  <a:cubicBezTo>
                    <a:pt x="2018030" y="227330"/>
                    <a:pt x="1837690" y="223520"/>
                    <a:pt x="1686560" y="242570"/>
                  </a:cubicBezTo>
                  <a:cubicBezTo>
                    <a:pt x="1428750" y="275590"/>
                    <a:pt x="925830" y="328930"/>
                    <a:pt x="636270" y="339090"/>
                  </a:cubicBezTo>
                  <a:cubicBezTo>
                    <a:pt x="431800" y="346710"/>
                    <a:pt x="215900" y="358140"/>
                    <a:pt x="114300" y="330200"/>
                  </a:cubicBezTo>
                  <a:cubicBezTo>
                    <a:pt x="68580" y="318770"/>
                    <a:pt x="38100" y="300990"/>
                    <a:pt x="22860" y="278130"/>
                  </a:cubicBezTo>
                  <a:cubicBezTo>
                    <a:pt x="10160" y="261620"/>
                    <a:pt x="10160" y="233680"/>
                    <a:pt x="12700" y="217170"/>
                  </a:cubicBezTo>
                  <a:cubicBezTo>
                    <a:pt x="15240" y="201930"/>
                    <a:pt x="21590" y="189230"/>
                    <a:pt x="31750" y="179070"/>
                  </a:cubicBezTo>
                  <a:cubicBezTo>
                    <a:pt x="44450" y="165100"/>
                    <a:pt x="69850" y="152400"/>
                    <a:pt x="86360" y="148590"/>
                  </a:cubicBezTo>
                  <a:cubicBezTo>
                    <a:pt x="101600" y="144780"/>
                    <a:pt x="115570" y="147320"/>
                    <a:pt x="129540" y="152400"/>
                  </a:cubicBezTo>
                  <a:cubicBezTo>
                    <a:pt x="146050" y="160020"/>
                    <a:pt x="166370" y="176530"/>
                    <a:pt x="176530" y="193040"/>
                  </a:cubicBezTo>
                  <a:cubicBezTo>
                    <a:pt x="187960" y="209550"/>
                    <a:pt x="187960" y="224790"/>
                    <a:pt x="193040" y="254000"/>
                  </a:cubicBezTo>
                  <a:cubicBezTo>
                    <a:pt x="203200" y="330200"/>
                    <a:pt x="184150" y="510540"/>
                    <a:pt x="200660" y="671830"/>
                  </a:cubicBezTo>
                  <a:cubicBezTo>
                    <a:pt x="222250" y="896620"/>
                    <a:pt x="317500" y="1262380"/>
                    <a:pt x="345440" y="1470660"/>
                  </a:cubicBezTo>
                  <a:cubicBezTo>
                    <a:pt x="361950" y="1602740"/>
                    <a:pt x="365760" y="1676400"/>
                    <a:pt x="369570" y="1798320"/>
                  </a:cubicBezTo>
                  <a:cubicBezTo>
                    <a:pt x="375920" y="1949450"/>
                    <a:pt x="392430" y="2230120"/>
                    <a:pt x="368300" y="2306320"/>
                  </a:cubicBezTo>
                  <a:cubicBezTo>
                    <a:pt x="360680" y="2330450"/>
                    <a:pt x="351790" y="2340610"/>
                    <a:pt x="337820" y="2350770"/>
                  </a:cubicBezTo>
                  <a:cubicBezTo>
                    <a:pt x="323850" y="2359660"/>
                    <a:pt x="302260" y="2366010"/>
                    <a:pt x="285750" y="2363470"/>
                  </a:cubicBezTo>
                  <a:cubicBezTo>
                    <a:pt x="269240" y="2360930"/>
                    <a:pt x="248920" y="2350770"/>
                    <a:pt x="237490" y="2338070"/>
                  </a:cubicBezTo>
                  <a:cubicBezTo>
                    <a:pt x="227330" y="2325370"/>
                    <a:pt x="218440" y="2288540"/>
                    <a:pt x="218440" y="2288540"/>
                  </a:cubicBezTo>
                </a:path>
              </a:pathLst>
            </a:custGeom>
            <a:solidFill>
              <a:srgbClr val="266041"/>
            </a:solidFill>
            <a:ln cap="sq">
              <a:noFill/>
              <a:prstDash val="solid"/>
              <a:miter/>
            </a:ln>
          </p:spPr>
        </p:sp>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873623" y="2491740"/>
            <a:ext cx="16414377" cy="6766560"/>
          </a:xfrm>
          <a:prstGeom prst="rect">
            <a:avLst/>
          </a:prstGeom>
        </p:spPr>
        <p:txBody>
          <a:bodyPr anchor="t" rtlCol="false" tIns="0" lIns="0" bIns="0" rIns="0">
            <a:spAutoFit/>
          </a:bodyPr>
          <a:lstStyle/>
          <a:p>
            <a:pPr algn="l">
              <a:lnSpc>
                <a:spcPts val="13439"/>
              </a:lnSpc>
            </a:pPr>
            <a:r>
              <a:rPr lang="en-US" sz="9600">
                <a:solidFill>
                  <a:srgbClr val="A6A6A6"/>
                </a:solidFill>
                <a:latin typeface="Abril Fatface"/>
                <a:ea typeface="Abril Fatface"/>
                <a:cs typeface="Abril Fatface"/>
                <a:sym typeface="Abril Fatface"/>
              </a:rPr>
              <a:t>Change 2:</a:t>
            </a:r>
          </a:p>
          <a:p>
            <a:pPr algn="l">
              <a:lnSpc>
                <a:spcPts val="13439"/>
              </a:lnSpc>
            </a:pPr>
            <a:r>
              <a:rPr lang="en-US" sz="9600">
                <a:solidFill>
                  <a:srgbClr val="CB6CE6"/>
                </a:solidFill>
                <a:latin typeface="Abril Fatface"/>
                <a:ea typeface="Abril Fatface"/>
                <a:cs typeface="Abril Fatface"/>
                <a:sym typeface="Abril Fatface"/>
              </a:rPr>
              <a:t>Shift from Neighborhoods </a:t>
            </a:r>
          </a:p>
          <a:p>
            <a:pPr algn="l">
              <a:lnSpc>
                <a:spcPts val="13439"/>
              </a:lnSpc>
            </a:pPr>
            <a:r>
              <a:rPr lang="en-US" sz="9600">
                <a:solidFill>
                  <a:srgbClr val="CB6CE6"/>
                </a:solidFill>
                <a:latin typeface="Abril Fatface"/>
                <a:ea typeface="Abril Fatface"/>
                <a:cs typeface="Abril Fatface"/>
                <a:sym typeface="Abril Fatface"/>
              </a:rPr>
              <a:t>to Communities</a:t>
            </a:r>
          </a:p>
          <a:p>
            <a:pPr algn="l">
              <a:lnSpc>
                <a:spcPts val="13439"/>
              </a:lnSpc>
            </a:pP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927142" y="962025"/>
            <a:ext cx="4723246" cy="8698230"/>
          </a:xfrm>
          <a:prstGeom prst="rect">
            <a:avLst/>
          </a:prstGeom>
        </p:spPr>
        <p:txBody>
          <a:bodyPr anchor="t" rtlCol="false" tIns="0" lIns="0" bIns="0" rIns="0">
            <a:spAutoFit/>
          </a:bodyPr>
          <a:lstStyle/>
          <a:p>
            <a:pPr algn="l">
              <a:lnSpc>
                <a:spcPts val="4620"/>
              </a:lnSpc>
              <a:spcBef>
                <a:spcPct val="0"/>
              </a:spcBef>
            </a:pPr>
            <a:r>
              <a:rPr lang="en-US" sz="3300">
                <a:solidFill>
                  <a:srgbClr val="000000"/>
                </a:solidFill>
                <a:latin typeface="Abril Fatface"/>
                <a:ea typeface="Abril Fatface"/>
                <a:cs typeface="Abril Fatface"/>
                <a:sym typeface="Abril Fatface"/>
              </a:rPr>
              <a:t>Distinction between "Neighborhoods" and "Communities" was removed -&gt; a focus solely on "Communities" to better align with user needs.</a:t>
            </a:r>
          </a:p>
          <a:p>
            <a:pPr algn="l">
              <a:lnSpc>
                <a:spcPts val="4620"/>
              </a:lnSpc>
              <a:spcBef>
                <a:spcPct val="0"/>
              </a:spcBef>
            </a:pPr>
            <a:r>
              <a:rPr lang="en-US" sz="3300">
                <a:solidFill>
                  <a:srgbClr val="000000"/>
                </a:solidFill>
                <a:latin typeface="Abril Fatface"/>
                <a:ea typeface="Abril Fatface"/>
                <a:cs typeface="Abril Fatface"/>
                <a:sym typeface="Abril Fatface"/>
              </a:rPr>
              <a:t>Impact: This change streamlined the task flows and removed unnecessary complexity, making the app easier for moms to navigate and find their community groups.</a:t>
            </a:r>
          </a:p>
        </p:txBody>
      </p:sp>
      <p:sp>
        <p:nvSpPr>
          <p:cNvPr name="Freeform 4" id="4"/>
          <p:cNvSpPr/>
          <p:nvPr/>
        </p:nvSpPr>
        <p:spPr>
          <a:xfrm flipH="false" flipV="false" rot="5400000">
            <a:off x="9451053" y="-475218"/>
            <a:ext cx="4379057" cy="11237437"/>
          </a:xfrm>
          <a:custGeom>
            <a:avLst/>
            <a:gdLst/>
            <a:ahLst/>
            <a:cxnLst/>
            <a:rect r="r" b="b" t="t" l="l"/>
            <a:pathLst>
              <a:path h="11237437" w="4379057">
                <a:moveTo>
                  <a:pt x="0" y="0"/>
                </a:moveTo>
                <a:lnTo>
                  <a:pt x="4379057" y="0"/>
                </a:lnTo>
                <a:lnTo>
                  <a:pt x="4379057" y="11237436"/>
                </a:lnTo>
                <a:lnTo>
                  <a:pt x="0" y="11237436"/>
                </a:lnTo>
                <a:lnTo>
                  <a:pt x="0" y="0"/>
                </a:lnTo>
                <a:close/>
              </a:path>
            </a:pathLst>
          </a:custGeom>
          <a:blipFill>
            <a:blip r:embed="rId3"/>
            <a:stretch>
              <a:fillRect l="-199878" t="-21772" r="0" b="-34038"/>
            </a:stretch>
          </a:blipFill>
        </p:spPr>
      </p:sp>
      <p:grpSp>
        <p:nvGrpSpPr>
          <p:cNvPr name="Group 5" id="5"/>
          <p:cNvGrpSpPr/>
          <p:nvPr/>
        </p:nvGrpSpPr>
        <p:grpSpPr>
          <a:xfrm rot="0">
            <a:off x="6810323" y="3690710"/>
            <a:ext cx="2044065" cy="801052"/>
            <a:chOff x="0" y="0"/>
            <a:chExt cx="2725420" cy="1068070"/>
          </a:xfrm>
        </p:grpSpPr>
        <p:sp>
          <p:nvSpPr>
            <p:cNvPr name="Freeform 6" id="6"/>
            <p:cNvSpPr/>
            <p:nvPr/>
          </p:nvSpPr>
          <p:spPr>
            <a:xfrm flipH="false" flipV="false" rot="0">
              <a:off x="46990" y="44450"/>
              <a:ext cx="2635250" cy="981710"/>
            </a:xfrm>
            <a:custGeom>
              <a:avLst/>
              <a:gdLst/>
              <a:ahLst/>
              <a:cxnLst/>
              <a:rect r="r" b="b" t="t" l="l"/>
              <a:pathLst>
                <a:path h="981710" w="2635250">
                  <a:moveTo>
                    <a:pt x="27940" y="734060"/>
                  </a:moveTo>
                  <a:cubicBezTo>
                    <a:pt x="17780" y="204470"/>
                    <a:pt x="0" y="154940"/>
                    <a:pt x="3810" y="109220"/>
                  </a:cubicBezTo>
                  <a:cubicBezTo>
                    <a:pt x="6350" y="74930"/>
                    <a:pt x="7620" y="36830"/>
                    <a:pt x="29210" y="20320"/>
                  </a:cubicBezTo>
                  <a:cubicBezTo>
                    <a:pt x="50800" y="0"/>
                    <a:pt x="86360" y="8890"/>
                    <a:pt x="138430" y="6350"/>
                  </a:cubicBezTo>
                  <a:cubicBezTo>
                    <a:pt x="262890" y="0"/>
                    <a:pt x="590550" y="13970"/>
                    <a:pt x="773430" y="21590"/>
                  </a:cubicBezTo>
                  <a:cubicBezTo>
                    <a:pt x="914400" y="27940"/>
                    <a:pt x="993140" y="41910"/>
                    <a:pt x="1146810" y="46990"/>
                  </a:cubicBezTo>
                  <a:cubicBezTo>
                    <a:pt x="1389380" y="54610"/>
                    <a:pt x="1873250" y="27940"/>
                    <a:pt x="2089150" y="43180"/>
                  </a:cubicBezTo>
                  <a:cubicBezTo>
                    <a:pt x="2204720" y="50800"/>
                    <a:pt x="2273300" y="66040"/>
                    <a:pt x="2350770" y="81280"/>
                  </a:cubicBezTo>
                  <a:cubicBezTo>
                    <a:pt x="2415540" y="93980"/>
                    <a:pt x="2481580" y="107950"/>
                    <a:pt x="2526030" y="127000"/>
                  </a:cubicBezTo>
                  <a:cubicBezTo>
                    <a:pt x="2555240" y="138430"/>
                    <a:pt x="2581910" y="148590"/>
                    <a:pt x="2597150" y="168910"/>
                  </a:cubicBezTo>
                  <a:cubicBezTo>
                    <a:pt x="2611120" y="187960"/>
                    <a:pt x="2613660" y="207010"/>
                    <a:pt x="2618740" y="242570"/>
                  </a:cubicBezTo>
                  <a:cubicBezTo>
                    <a:pt x="2631440" y="325120"/>
                    <a:pt x="2635250" y="576580"/>
                    <a:pt x="2627630" y="671830"/>
                  </a:cubicBezTo>
                  <a:cubicBezTo>
                    <a:pt x="2623820" y="718820"/>
                    <a:pt x="2622550" y="748030"/>
                    <a:pt x="2607310" y="775970"/>
                  </a:cubicBezTo>
                  <a:cubicBezTo>
                    <a:pt x="2593340" y="800100"/>
                    <a:pt x="2579370" y="815340"/>
                    <a:pt x="2547620" y="831850"/>
                  </a:cubicBezTo>
                  <a:cubicBezTo>
                    <a:pt x="2482850" y="866140"/>
                    <a:pt x="2320290" y="889000"/>
                    <a:pt x="2204720" y="904240"/>
                  </a:cubicBezTo>
                  <a:cubicBezTo>
                    <a:pt x="2089150" y="919480"/>
                    <a:pt x="1974850" y="911860"/>
                    <a:pt x="1854200" y="923290"/>
                  </a:cubicBezTo>
                  <a:cubicBezTo>
                    <a:pt x="1727200" y="934720"/>
                    <a:pt x="1606550" y="962660"/>
                    <a:pt x="1463040" y="971550"/>
                  </a:cubicBezTo>
                  <a:cubicBezTo>
                    <a:pt x="1289050" y="981710"/>
                    <a:pt x="1026160" y="976630"/>
                    <a:pt x="883920" y="970280"/>
                  </a:cubicBezTo>
                  <a:cubicBezTo>
                    <a:pt x="800100" y="966470"/>
                    <a:pt x="751840" y="961390"/>
                    <a:pt x="687070" y="951230"/>
                  </a:cubicBezTo>
                  <a:cubicBezTo>
                    <a:pt x="619760" y="941070"/>
                    <a:pt x="565150" y="929640"/>
                    <a:pt x="487680" y="908050"/>
                  </a:cubicBezTo>
                  <a:cubicBezTo>
                    <a:pt x="375920" y="878840"/>
                    <a:pt x="135890" y="824230"/>
                    <a:pt x="82550" y="779780"/>
                  </a:cubicBezTo>
                  <a:cubicBezTo>
                    <a:pt x="63500" y="763270"/>
                    <a:pt x="59690" y="746760"/>
                    <a:pt x="57150" y="728980"/>
                  </a:cubicBezTo>
                  <a:cubicBezTo>
                    <a:pt x="54610" y="711200"/>
                    <a:pt x="55880" y="689610"/>
                    <a:pt x="67310" y="673100"/>
                  </a:cubicBezTo>
                  <a:cubicBezTo>
                    <a:pt x="78740" y="654050"/>
                    <a:pt x="111760" y="629920"/>
                    <a:pt x="135890" y="627380"/>
                  </a:cubicBezTo>
                  <a:cubicBezTo>
                    <a:pt x="160020" y="624840"/>
                    <a:pt x="196850" y="642620"/>
                    <a:pt x="213360" y="659130"/>
                  </a:cubicBezTo>
                  <a:cubicBezTo>
                    <a:pt x="226060" y="671830"/>
                    <a:pt x="233680" y="692150"/>
                    <a:pt x="233680" y="711200"/>
                  </a:cubicBezTo>
                  <a:cubicBezTo>
                    <a:pt x="232410" y="734060"/>
                    <a:pt x="214630" y="772160"/>
                    <a:pt x="198120" y="787400"/>
                  </a:cubicBezTo>
                  <a:cubicBezTo>
                    <a:pt x="182880" y="798830"/>
                    <a:pt x="162560" y="806450"/>
                    <a:pt x="143510" y="803910"/>
                  </a:cubicBezTo>
                  <a:cubicBezTo>
                    <a:pt x="120650" y="802640"/>
                    <a:pt x="85090" y="782320"/>
                    <a:pt x="71120" y="764540"/>
                  </a:cubicBezTo>
                  <a:cubicBezTo>
                    <a:pt x="58420" y="749300"/>
                    <a:pt x="54610" y="727710"/>
                    <a:pt x="55880" y="709930"/>
                  </a:cubicBezTo>
                  <a:cubicBezTo>
                    <a:pt x="57150" y="692150"/>
                    <a:pt x="63500" y="670560"/>
                    <a:pt x="77470" y="657860"/>
                  </a:cubicBezTo>
                  <a:cubicBezTo>
                    <a:pt x="93980" y="641350"/>
                    <a:pt x="119380" y="628650"/>
                    <a:pt x="154940" y="627380"/>
                  </a:cubicBezTo>
                  <a:cubicBezTo>
                    <a:pt x="237490" y="623570"/>
                    <a:pt x="440690" y="720090"/>
                    <a:pt x="563880" y="748030"/>
                  </a:cubicBezTo>
                  <a:cubicBezTo>
                    <a:pt x="661670" y="770890"/>
                    <a:pt x="722630" y="784860"/>
                    <a:pt x="833120" y="795020"/>
                  </a:cubicBezTo>
                  <a:cubicBezTo>
                    <a:pt x="1007110" y="808990"/>
                    <a:pt x="1316990" y="806450"/>
                    <a:pt x="1508760" y="792480"/>
                  </a:cubicBezTo>
                  <a:cubicBezTo>
                    <a:pt x="1653540" y="782320"/>
                    <a:pt x="1771650" y="748030"/>
                    <a:pt x="1887220" y="737870"/>
                  </a:cubicBezTo>
                  <a:cubicBezTo>
                    <a:pt x="1985010" y="727710"/>
                    <a:pt x="2065020" y="737870"/>
                    <a:pt x="2161540" y="726440"/>
                  </a:cubicBezTo>
                  <a:cubicBezTo>
                    <a:pt x="2270760" y="712470"/>
                    <a:pt x="2499360" y="635000"/>
                    <a:pt x="2508250" y="652780"/>
                  </a:cubicBezTo>
                  <a:cubicBezTo>
                    <a:pt x="2512060" y="661670"/>
                    <a:pt x="2458720" y="713740"/>
                    <a:pt x="2444750" y="707390"/>
                  </a:cubicBezTo>
                  <a:cubicBezTo>
                    <a:pt x="2415540" y="694690"/>
                    <a:pt x="2438400" y="444500"/>
                    <a:pt x="2444750" y="372110"/>
                  </a:cubicBezTo>
                  <a:cubicBezTo>
                    <a:pt x="2447290" y="336550"/>
                    <a:pt x="2470150" y="312420"/>
                    <a:pt x="2457450" y="293370"/>
                  </a:cubicBezTo>
                  <a:cubicBezTo>
                    <a:pt x="2439670" y="265430"/>
                    <a:pt x="2360930" y="264160"/>
                    <a:pt x="2302510" y="252730"/>
                  </a:cubicBezTo>
                  <a:cubicBezTo>
                    <a:pt x="2228850" y="238760"/>
                    <a:pt x="2160270" y="229870"/>
                    <a:pt x="2048510" y="222250"/>
                  </a:cubicBezTo>
                  <a:cubicBezTo>
                    <a:pt x="1832610" y="209550"/>
                    <a:pt x="1330960" y="229870"/>
                    <a:pt x="1097280" y="218440"/>
                  </a:cubicBezTo>
                  <a:cubicBezTo>
                    <a:pt x="961390" y="212090"/>
                    <a:pt x="897890" y="196850"/>
                    <a:pt x="773430" y="189230"/>
                  </a:cubicBezTo>
                  <a:cubicBezTo>
                    <a:pt x="603250" y="180340"/>
                    <a:pt x="276860" y="191770"/>
                    <a:pt x="171450" y="179070"/>
                  </a:cubicBezTo>
                  <a:cubicBezTo>
                    <a:pt x="134620" y="175260"/>
                    <a:pt x="97790" y="173990"/>
                    <a:pt x="95250" y="162560"/>
                  </a:cubicBezTo>
                  <a:cubicBezTo>
                    <a:pt x="92710" y="148590"/>
                    <a:pt x="160020" y="92710"/>
                    <a:pt x="176530" y="100330"/>
                  </a:cubicBezTo>
                  <a:cubicBezTo>
                    <a:pt x="198120" y="110490"/>
                    <a:pt x="189230" y="200660"/>
                    <a:pt x="191770" y="273050"/>
                  </a:cubicBezTo>
                  <a:cubicBezTo>
                    <a:pt x="196850" y="392430"/>
                    <a:pt x="207010" y="678180"/>
                    <a:pt x="182880" y="751840"/>
                  </a:cubicBezTo>
                  <a:cubicBezTo>
                    <a:pt x="175260" y="777240"/>
                    <a:pt x="165100" y="788670"/>
                    <a:pt x="151130" y="797560"/>
                  </a:cubicBezTo>
                  <a:cubicBezTo>
                    <a:pt x="137160" y="807720"/>
                    <a:pt x="114300" y="812800"/>
                    <a:pt x="97790" y="811530"/>
                  </a:cubicBezTo>
                  <a:cubicBezTo>
                    <a:pt x="80010" y="808990"/>
                    <a:pt x="59690" y="798830"/>
                    <a:pt x="48260" y="786130"/>
                  </a:cubicBezTo>
                  <a:cubicBezTo>
                    <a:pt x="36830" y="772160"/>
                    <a:pt x="27940" y="734060"/>
                    <a:pt x="27940" y="734060"/>
                  </a:cubicBezTo>
                </a:path>
              </a:pathLst>
            </a:custGeom>
            <a:solidFill>
              <a:srgbClr val="E7191F"/>
            </a:solidFill>
            <a:ln cap="sq">
              <a:noFill/>
              <a:prstDash val="solid"/>
              <a:miter/>
            </a:ln>
          </p:spPr>
        </p:sp>
      </p:grpSp>
      <p:grpSp>
        <p:nvGrpSpPr>
          <p:cNvPr name="Group 7" id="7"/>
          <p:cNvGrpSpPr/>
          <p:nvPr/>
        </p:nvGrpSpPr>
        <p:grpSpPr>
          <a:xfrm rot="0">
            <a:off x="10045090" y="3444856"/>
            <a:ext cx="1738312" cy="1046907"/>
            <a:chOff x="0" y="0"/>
            <a:chExt cx="2317750" cy="1395875"/>
          </a:xfrm>
        </p:grpSpPr>
        <p:sp>
          <p:nvSpPr>
            <p:cNvPr name="Freeform 8" id="8"/>
            <p:cNvSpPr/>
            <p:nvPr/>
          </p:nvSpPr>
          <p:spPr>
            <a:xfrm flipH="false" flipV="false" rot="0">
              <a:off x="50800" y="64640"/>
              <a:ext cx="2225040" cy="1287560"/>
            </a:xfrm>
            <a:custGeom>
              <a:avLst/>
              <a:gdLst/>
              <a:ahLst/>
              <a:cxnLst/>
              <a:rect r="r" b="b" t="t" l="l"/>
              <a:pathLst>
                <a:path h="1287560" w="2225040">
                  <a:moveTo>
                    <a:pt x="0" y="966107"/>
                  </a:moveTo>
                  <a:cubicBezTo>
                    <a:pt x="15240" y="125786"/>
                    <a:pt x="17780" y="73375"/>
                    <a:pt x="39370" y="40182"/>
                  </a:cubicBezTo>
                  <a:cubicBezTo>
                    <a:pt x="58420" y="13976"/>
                    <a:pt x="85090" y="6988"/>
                    <a:pt x="120650" y="5241"/>
                  </a:cubicBezTo>
                  <a:cubicBezTo>
                    <a:pt x="185420" y="0"/>
                    <a:pt x="303530" y="68134"/>
                    <a:pt x="402590" y="83857"/>
                  </a:cubicBezTo>
                  <a:cubicBezTo>
                    <a:pt x="510540" y="101328"/>
                    <a:pt x="593090" y="97834"/>
                    <a:pt x="741680" y="97834"/>
                  </a:cubicBezTo>
                  <a:cubicBezTo>
                    <a:pt x="1028700" y="99581"/>
                    <a:pt x="1808480" y="34941"/>
                    <a:pt x="2006600" y="62893"/>
                  </a:cubicBezTo>
                  <a:cubicBezTo>
                    <a:pt x="2068830" y="71628"/>
                    <a:pt x="2100580" y="73375"/>
                    <a:pt x="2127250" y="101328"/>
                  </a:cubicBezTo>
                  <a:cubicBezTo>
                    <a:pt x="2148840" y="125786"/>
                    <a:pt x="2153920" y="164221"/>
                    <a:pt x="2165350" y="207896"/>
                  </a:cubicBezTo>
                  <a:cubicBezTo>
                    <a:pt x="2181860" y="276030"/>
                    <a:pt x="2194560" y="368623"/>
                    <a:pt x="2203450" y="475192"/>
                  </a:cubicBezTo>
                  <a:cubicBezTo>
                    <a:pt x="2216150" y="630677"/>
                    <a:pt x="2214880" y="936407"/>
                    <a:pt x="2216150" y="1058699"/>
                  </a:cubicBezTo>
                  <a:cubicBezTo>
                    <a:pt x="2216150" y="1112857"/>
                    <a:pt x="2225040" y="1144303"/>
                    <a:pt x="2213610" y="1177497"/>
                  </a:cubicBezTo>
                  <a:cubicBezTo>
                    <a:pt x="2200910" y="1212437"/>
                    <a:pt x="2169160" y="1245631"/>
                    <a:pt x="2141220" y="1259607"/>
                  </a:cubicBezTo>
                  <a:cubicBezTo>
                    <a:pt x="2113280" y="1273583"/>
                    <a:pt x="2078990" y="1264848"/>
                    <a:pt x="2047240" y="1259607"/>
                  </a:cubicBezTo>
                  <a:cubicBezTo>
                    <a:pt x="2014220" y="1254366"/>
                    <a:pt x="1988820" y="1235149"/>
                    <a:pt x="1945640" y="1228161"/>
                  </a:cubicBezTo>
                  <a:cubicBezTo>
                    <a:pt x="1874520" y="1217679"/>
                    <a:pt x="1752600" y="1219426"/>
                    <a:pt x="1657350" y="1222920"/>
                  </a:cubicBezTo>
                  <a:cubicBezTo>
                    <a:pt x="1564640" y="1228161"/>
                    <a:pt x="1502410" y="1247378"/>
                    <a:pt x="1379220" y="1254366"/>
                  </a:cubicBezTo>
                  <a:cubicBezTo>
                    <a:pt x="1140460" y="1268342"/>
                    <a:pt x="535940" y="1287560"/>
                    <a:pt x="317500" y="1256113"/>
                  </a:cubicBezTo>
                  <a:cubicBezTo>
                    <a:pt x="218440" y="1242137"/>
                    <a:pt x="144780" y="1217679"/>
                    <a:pt x="104140" y="1194967"/>
                  </a:cubicBezTo>
                  <a:cubicBezTo>
                    <a:pt x="86360" y="1184485"/>
                    <a:pt x="77470" y="1179244"/>
                    <a:pt x="68580" y="1163521"/>
                  </a:cubicBezTo>
                  <a:cubicBezTo>
                    <a:pt x="57150" y="1142556"/>
                    <a:pt x="45720" y="1105869"/>
                    <a:pt x="44450" y="1081410"/>
                  </a:cubicBezTo>
                  <a:cubicBezTo>
                    <a:pt x="43180" y="1060446"/>
                    <a:pt x="46990" y="1041229"/>
                    <a:pt x="53340" y="1023758"/>
                  </a:cubicBezTo>
                  <a:cubicBezTo>
                    <a:pt x="59690" y="1006288"/>
                    <a:pt x="68580" y="990565"/>
                    <a:pt x="81280" y="980083"/>
                  </a:cubicBezTo>
                  <a:cubicBezTo>
                    <a:pt x="96520" y="966107"/>
                    <a:pt x="124460" y="955624"/>
                    <a:pt x="142240" y="957371"/>
                  </a:cubicBezTo>
                  <a:cubicBezTo>
                    <a:pt x="158750" y="957371"/>
                    <a:pt x="175260" y="967854"/>
                    <a:pt x="187960" y="981830"/>
                  </a:cubicBezTo>
                  <a:cubicBezTo>
                    <a:pt x="201930" y="995806"/>
                    <a:pt x="215900" y="1020264"/>
                    <a:pt x="219710" y="1046470"/>
                  </a:cubicBezTo>
                  <a:cubicBezTo>
                    <a:pt x="224790" y="1077916"/>
                    <a:pt x="218440" y="1132074"/>
                    <a:pt x="201930" y="1158280"/>
                  </a:cubicBezTo>
                  <a:cubicBezTo>
                    <a:pt x="186690" y="1184485"/>
                    <a:pt x="148590" y="1205449"/>
                    <a:pt x="124460" y="1201955"/>
                  </a:cubicBezTo>
                  <a:cubicBezTo>
                    <a:pt x="99060" y="1198461"/>
                    <a:pt x="67310" y="1163521"/>
                    <a:pt x="54610" y="1137315"/>
                  </a:cubicBezTo>
                  <a:cubicBezTo>
                    <a:pt x="44450" y="1114604"/>
                    <a:pt x="43180" y="1083157"/>
                    <a:pt x="45720" y="1058699"/>
                  </a:cubicBezTo>
                  <a:cubicBezTo>
                    <a:pt x="48260" y="1034241"/>
                    <a:pt x="57150" y="1006288"/>
                    <a:pt x="72390" y="990565"/>
                  </a:cubicBezTo>
                  <a:cubicBezTo>
                    <a:pt x="90170" y="969601"/>
                    <a:pt x="129540" y="953877"/>
                    <a:pt x="152400" y="959118"/>
                  </a:cubicBezTo>
                  <a:cubicBezTo>
                    <a:pt x="171450" y="962613"/>
                    <a:pt x="190500" y="980083"/>
                    <a:pt x="201930" y="999300"/>
                  </a:cubicBezTo>
                  <a:cubicBezTo>
                    <a:pt x="213360" y="1018517"/>
                    <a:pt x="223520" y="1046470"/>
                    <a:pt x="223520" y="1072675"/>
                  </a:cubicBezTo>
                  <a:cubicBezTo>
                    <a:pt x="222250" y="1104122"/>
                    <a:pt x="205740" y="1156533"/>
                    <a:pt x="187960" y="1177497"/>
                  </a:cubicBezTo>
                  <a:cubicBezTo>
                    <a:pt x="173990" y="1194967"/>
                    <a:pt x="149860" y="1200208"/>
                    <a:pt x="133350" y="1201955"/>
                  </a:cubicBezTo>
                  <a:cubicBezTo>
                    <a:pt x="121920" y="1203702"/>
                    <a:pt x="114300" y="1200208"/>
                    <a:pt x="104140" y="1194967"/>
                  </a:cubicBezTo>
                  <a:cubicBezTo>
                    <a:pt x="91440" y="1187979"/>
                    <a:pt x="77470" y="1177497"/>
                    <a:pt x="68580" y="1163521"/>
                  </a:cubicBezTo>
                  <a:cubicBezTo>
                    <a:pt x="58420" y="1149545"/>
                    <a:pt x="50800" y="1130327"/>
                    <a:pt x="46990" y="1111110"/>
                  </a:cubicBezTo>
                  <a:cubicBezTo>
                    <a:pt x="43180" y="1091893"/>
                    <a:pt x="43180" y="1070928"/>
                    <a:pt x="46990" y="1051711"/>
                  </a:cubicBezTo>
                  <a:cubicBezTo>
                    <a:pt x="49530" y="1034241"/>
                    <a:pt x="57150" y="1013276"/>
                    <a:pt x="66040" y="999300"/>
                  </a:cubicBezTo>
                  <a:cubicBezTo>
                    <a:pt x="74930" y="985324"/>
                    <a:pt x="87630" y="971348"/>
                    <a:pt x="100330" y="964359"/>
                  </a:cubicBezTo>
                  <a:cubicBezTo>
                    <a:pt x="113030" y="957371"/>
                    <a:pt x="121920" y="955624"/>
                    <a:pt x="142240" y="957371"/>
                  </a:cubicBezTo>
                  <a:cubicBezTo>
                    <a:pt x="196850" y="957371"/>
                    <a:pt x="309880" y="1009782"/>
                    <a:pt x="435610" y="1023758"/>
                  </a:cubicBezTo>
                  <a:cubicBezTo>
                    <a:pt x="659130" y="1048217"/>
                    <a:pt x="1165860" y="1029000"/>
                    <a:pt x="1377950" y="1013276"/>
                  </a:cubicBezTo>
                  <a:cubicBezTo>
                    <a:pt x="1485900" y="1004541"/>
                    <a:pt x="1537970" y="985324"/>
                    <a:pt x="1623060" y="978336"/>
                  </a:cubicBezTo>
                  <a:cubicBezTo>
                    <a:pt x="1714500" y="973095"/>
                    <a:pt x="1838960" y="973095"/>
                    <a:pt x="1910080" y="980083"/>
                  </a:cubicBezTo>
                  <a:cubicBezTo>
                    <a:pt x="1951990" y="983577"/>
                    <a:pt x="1976120" y="985324"/>
                    <a:pt x="2010410" y="997553"/>
                  </a:cubicBezTo>
                  <a:cubicBezTo>
                    <a:pt x="2045970" y="1008035"/>
                    <a:pt x="2117090" y="1032494"/>
                    <a:pt x="2117090" y="1049964"/>
                  </a:cubicBezTo>
                  <a:cubicBezTo>
                    <a:pt x="2117090" y="1065687"/>
                    <a:pt x="2053590" y="1112857"/>
                    <a:pt x="2034540" y="1095387"/>
                  </a:cubicBezTo>
                  <a:cubicBezTo>
                    <a:pt x="1993900" y="1056952"/>
                    <a:pt x="2035810" y="667365"/>
                    <a:pt x="2026920" y="522361"/>
                  </a:cubicBezTo>
                  <a:cubicBezTo>
                    <a:pt x="2023110" y="433263"/>
                    <a:pt x="2043430" y="351153"/>
                    <a:pt x="2006600" y="305730"/>
                  </a:cubicBezTo>
                  <a:cubicBezTo>
                    <a:pt x="1945640" y="234102"/>
                    <a:pt x="1696720" y="300489"/>
                    <a:pt x="1582420" y="307477"/>
                  </a:cubicBezTo>
                  <a:cubicBezTo>
                    <a:pt x="1503680" y="310971"/>
                    <a:pt x="1474470" y="323200"/>
                    <a:pt x="1384300" y="328441"/>
                  </a:cubicBezTo>
                  <a:cubicBezTo>
                    <a:pt x="1187450" y="337176"/>
                    <a:pt x="660400" y="340671"/>
                    <a:pt x="452120" y="323200"/>
                  </a:cubicBezTo>
                  <a:cubicBezTo>
                    <a:pt x="346710" y="314465"/>
                    <a:pt x="278130" y="300489"/>
                    <a:pt x="213360" y="284766"/>
                  </a:cubicBezTo>
                  <a:cubicBezTo>
                    <a:pt x="168910" y="272536"/>
                    <a:pt x="99060" y="251572"/>
                    <a:pt x="100330" y="242837"/>
                  </a:cubicBezTo>
                  <a:cubicBezTo>
                    <a:pt x="100330" y="237596"/>
                    <a:pt x="162560" y="211390"/>
                    <a:pt x="180340" y="235849"/>
                  </a:cubicBezTo>
                  <a:cubicBezTo>
                    <a:pt x="228600" y="302236"/>
                    <a:pt x="180340" y="880502"/>
                    <a:pt x="153670" y="992312"/>
                  </a:cubicBezTo>
                  <a:cubicBezTo>
                    <a:pt x="144780" y="1027253"/>
                    <a:pt x="135890" y="1041229"/>
                    <a:pt x="121920" y="1055205"/>
                  </a:cubicBezTo>
                  <a:cubicBezTo>
                    <a:pt x="107950" y="1067434"/>
                    <a:pt x="85090" y="1076169"/>
                    <a:pt x="68580" y="1072675"/>
                  </a:cubicBezTo>
                  <a:cubicBezTo>
                    <a:pt x="52070" y="1069181"/>
                    <a:pt x="30480" y="1055205"/>
                    <a:pt x="19050" y="1037735"/>
                  </a:cubicBezTo>
                  <a:cubicBezTo>
                    <a:pt x="7620" y="1020264"/>
                    <a:pt x="0" y="966107"/>
                    <a:pt x="0" y="966107"/>
                  </a:cubicBezTo>
                </a:path>
              </a:pathLst>
            </a:custGeom>
            <a:solidFill>
              <a:srgbClr val="E7191F"/>
            </a:solidFill>
            <a:ln cap="sq">
              <a:noFill/>
              <a:prstDash val="solid"/>
              <a:miter/>
            </a:ln>
          </p:spPr>
        </p:sp>
      </p:gr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690262" y="-398977"/>
            <a:ext cx="8566060" cy="11421413"/>
          </a:xfrm>
          <a:custGeom>
            <a:avLst/>
            <a:gdLst/>
            <a:ahLst/>
            <a:cxnLst/>
            <a:rect r="r" b="b" t="t" l="l"/>
            <a:pathLst>
              <a:path h="11421413" w="8566060">
                <a:moveTo>
                  <a:pt x="0" y="0"/>
                </a:moveTo>
                <a:lnTo>
                  <a:pt x="8566059" y="0"/>
                </a:lnTo>
                <a:lnTo>
                  <a:pt x="8566059" y="11421413"/>
                </a:lnTo>
                <a:lnTo>
                  <a:pt x="0" y="11421413"/>
                </a:lnTo>
                <a:lnTo>
                  <a:pt x="0" y="0"/>
                </a:lnTo>
                <a:close/>
              </a:path>
            </a:pathLst>
          </a:custGeom>
          <a:blipFill>
            <a:blip r:embed="rId2"/>
            <a:stretch>
              <a:fillRect l="0" t="0" r="0" b="0"/>
            </a:stretch>
          </a:blipFill>
        </p:spPr>
      </p:sp>
      <p:sp>
        <p:nvSpPr>
          <p:cNvPr name="TextBox 3" id="3"/>
          <p:cNvSpPr txBox="true"/>
          <p:nvPr/>
        </p:nvSpPr>
        <p:spPr>
          <a:xfrm rot="0">
            <a:off x="927142" y="962025"/>
            <a:ext cx="4723246" cy="8698230"/>
          </a:xfrm>
          <a:prstGeom prst="rect">
            <a:avLst/>
          </a:prstGeom>
        </p:spPr>
        <p:txBody>
          <a:bodyPr anchor="t" rtlCol="false" tIns="0" lIns="0" bIns="0" rIns="0">
            <a:spAutoFit/>
          </a:bodyPr>
          <a:lstStyle/>
          <a:p>
            <a:pPr algn="l">
              <a:lnSpc>
                <a:spcPts val="4620"/>
              </a:lnSpc>
              <a:spcBef>
                <a:spcPct val="0"/>
              </a:spcBef>
            </a:pPr>
            <a:r>
              <a:rPr lang="en-US" sz="3300">
                <a:solidFill>
                  <a:srgbClr val="000000"/>
                </a:solidFill>
                <a:latin typeface="Abril Fatface"/>
                <a:ea typeface="Abril Fatface"/>
                <a:cs typeface="Abril Fatface"/>
                <a:sym typeface="Abril Fatface"/>
              </a:rPr>
              <a:t>Distinction between "Neighborhoods" and "Communities" was removed -&gt; a focus solely on "Communities" to better align with user needs.</a:t>
            </a:r>
          </a:p>
          <a:p>
            <a:pPr algn="l">
              <a:lnSpc>
                <a:spcPts val="4620"/>
              </a:lnSpc>
              <a:spcBef>
                <a:spcPct val="0"/>
              </a:spcBef>
            </a:pPr>
            <a:r>
              <a:rPr lang="en-US" sz="3300">
                <a:solidFill>
                  <a:srgbClr val="000000"/>
                </a:solidFill>
                <a:latin typeface="Abril Fatface"/>
                <a:ea typeface="Abril Fatface"/>
                <a:cs typeface="Abril Fatface"/>
                <a:sym typeface="Abril Fatface"/>
              </a:rPr>
              <a:t>Impact: This change streamlined the task flows and removed unnecessary complexity, making the app easier for moms to navigate and find their community groups.</a:t>
            </a:r>
          </a:p>
        </p:txBody>
      </p:sp>
      <p:grpSp>
        <p:nvGrpSpPr>
          <p:cNvPr name="Group 4" id="4"/>
          <p:cNvGrpSpPr/>
          <p:nvPr/>
        </p:nvGrpSpPr>
        <p:grpSpPr>
          <a:xfrm rot="0">
            <a:off x="12510135" y="3649980"/>
            <a:ext cx="1751648" cy="567690"/>
            <a:chOff x="0" y="0"/>
            <a:chExt cx="2335530" cy="756920"/>
          </a:xfrm>
        </p:grpSpPr>
        <p:sp>
          <p:nvSpPr>
            <p:cNvPr name="Freeform 5" id="5"/>
            <p:cNvSpPr/>
            <p:nvPr/>
          </p:nvSpPr>
          <p:spPr>
            <a:xfrm flipH="false" flipV="false" rot="0">
              <a:off x="49530" y="44450"/>
              <a:ext cx="2249170" cy="664210"/>
            </a:xfrm>
            <a:custGeom>
              <a:avLst/>
              <a:gdLst/>
              <a:ahLst/>
              <a:cxnLst/>
              <a:rect r="r" b="b" t="t" l="l"/>
              <a:pathLst>
                <a:path h="664210" w="2249170">
                  <a:moveTo>
                    <a:pt x="78740" y="68580"/>
                  </a:moveTo>
                  <a:cubicBezTo>
                    <a:pt x="906780" y="72390"/>
                    <a:pt x="1031240" y="113030"/>
                    <a:pt x="1178560" y="134620"/>
                  </a:cubicBezTo>
                  <a:cubicBezTo>
                    <a:pt x="1330960" y="157480"/>
                    <a:pt x="1493520" y="176530"/>
                    <a:pt x="1647190" y="189230"/>
                  </a:cubicBezTo>
                  <a:cubicBezTo>
                    <a:pt x="1795780" y="201930"/>
                    <a:pt x="2010410" y="186690"/>
                    <a:pt x="2084070" y="212090"/>
                  </a:cubicBezTo>
                  <a:cubicBezTo>
                    <a:pt x="2112010" y="220980"/>
                    <a:pt x="2125980" y="231140"/>
                    <a:pt x="2137410" y="247650"/>
                  </a:cubicBezTo>
                  <a:cubicBezTo>
                    <a:pt x="2148840" y="264160"/>
                    <a:pt x="2155190" y="290830"/>
                    <a:pt x="2152650" y="311150"/>
                  </a:cubicBezTo>
                  <a:cubicBezTo>
                    <a:pt x="2150110" y="330200"/>
                    <a:pt x="2137410" y="354330"/>
                    <a:pt x="2122170" y="368300"/>
                  </a:cubicBezTo>
                  <a:cubicBezTo>
                    <a:pt x="2106930" y="381000"/>
                    <a:pt x="2082800" y="391160"/>
                    <a:pt x="2062480" y="391160"/>
                  </a:cubicBezTo>
                  <a:cubicBezTo>
                    <a:pt x="2038350" y="389890"/>
                    <a:pt x="2014220" y="374650"/>
                    <a:pt x="1985010" y="354330"/>
                  </a:cubicBezTo>
                  <a:cubicBezTo>
                    <a:pt x="1932940" y="318770"/>
                    <a:pt x="1809750" y="160020"/>
                    <a:pt x="1795780" y="163830"/>
                  </a:cubicBezTo>
                  <a:cubicBezTo>
                    <a:pt x="1793240" y="165100"/>
                    <a:pt x="1797050" y="175260"/>
                    <a:pt x="1794510" y="176530"/>
                  </a:cubicBezTo>
                  <a:cubicBezTo>
                    <a:pt x="1789430" y="177800"/>
                    <a:pt x="1769110" y="158750"/>
                    <a:pt x="1761490" y="147320"/>
                  </a:cubicBezTo>
                  <a:cubicBezTo>
                    <a:pt x="1752600" y="135890"/>
                    <a:pt x="1746250" y="121920"/>
                    <a:pt x="1746250" y="106680"/>
                  </a:cubicBezTo>
                  <a:cubicBezTo>
                    <a:pt x="1744980" y="87630"/>
                    <a:pt x="1750060" y="59690"/>
                    <a:pt x="1761490" y="43180"/>
                  </a:cubicBezTo>
                  <a:cubicBezTo>
                    <a:pt x="1772920" y="26670"/>
                    <a:pt x="1797050" y="11430"/>
                    <a:pt x="1814830" y="6350"/>
                  </a:cubicBezTo>
                  <a:cubicBezTo>
                    <a:pt x="1828800" y="1270"/>
                    <a:pt x="1842770" y="0"/>
                    <a:pt x="1858010" y="6350"/>
                  </a:cubicBezTo>
                  <a:cubicBezTo>
                    <a:pt x="1883410" y="16510"/>
                    <a:pt x="1912620" y="48260"/>
                    <a:pt x="1943100" y="82550"/>
                  </a:cubicBezTo>
                  <a:cubicBezTo>
                    <a:pt x="1988820" y="134620"/>
                    <a:pt x="2045970" y="236220"/>
                    <a:pt x="2099310" y="295910"/>
                  </a:cubicBezTo>
                  <a:cubicBezTo>
                    <a:pt x="2143760" y="345440"/>
                    <a:pt x="2217420" y="374650"/>
                    <a:pt x="2235200" y="417830"/>
                  </a:cubicBezTo>
                  <a:cubicBezTo>
                    <a:pt x="2249170" y="450850"/>
                    <a:pt x="2242820" y="492760"/>
                    <a:pt x="2228850" y="520700"/>
                  </a:cubicBezTo>
                  <a:cubicBezTo>
                    <a:pt x="2216150" y="547370"/>
                    <a:pt x="2189480" y="563880"/>
                    <a:pt x="2156460" y="582930"/>
                  </a:cubicBezTo>
                  <a:cubicBezTo>
                    <a:pt x="2105660" y="612140"/>
                    <a:pt x="1986280" y="657860"/>
                    <a:pt x="1941830" y="661670"/>
                  </a:cubicBezTo>
                  <a:cubicBezTo>
                    <a:pt x="1921510" y="662940"/>
                    <a:pt x="1911350" y="659130"/>
                    <a:pt x="1898650" y="652780"/>
                  </a:cubicBezTo>
                  <a:cubicBezTo>
                    <a:pt x="1885950" y="647700"/>
                    <a:pt x="1873250" y="638810"/>
                    <a:pt x="1865630" y="626110"/>
                  </a:cubicBezTo>
                  <a:cubicBezTo>
                    <a:pt x="1855470" y="610870"/>
                    <a:pt x="1846580" y="582930"/>
                    <a:pt x="1846580" y="565150"/>
                  </a:cubicBezTo>
                  <a:cubicBezTo>
                    <a:pt x="1846580" y="549910"/>
                    <a:pt x="1852930" y="535940"/>
                    <a:pt x="1860550" y="524510"/>
                  </a:cubicBezTo>
                  <a:cubicBezTo>
                    <a:pt x="1866900" y="511810"/>
                    <a:pt x="1889760" y="492760"/>
                    <a:pt x="1891030" y="494030"/>
                  </a:cubicBezTo>
                  <a:cubicBezTo>
                    <a:pt x="1893570" y="495300"/>
                    <a:pt x="1846580" y="563880"/>
                    <a:pt x="1846580" y="563880"/>
                  </a:cubicBezTo>
                  <a:cubicBezTo>
                    <a:pt x="1846580" y="563880"/>
                    <a:pt x="1873250" y="505460"/>
                    <a:pt x="1892300" y="492760"/>
                  </a:cubicBezTo>
                  <a:cubicBezTo>
                    <a:pt x="1908810" y="482600"/>
                    <a:pt x="1930400" y="477520"/>
                    <a:pt x="1949450" y="482600"/>
                  </a:cubicBezTo>
                  <a:cubicBezTo>
                    <a:pt x="1972310" y="487680"/>
                    <a:pt x="2005330" y="511810"/>
                    <a:pt x="2018030" y="530860"/>
                  </a:cubicBezTo>
                  <a:cubicBezTo>
                    <a:pt x="2026920" y="548640"/>
                    <a:pt x="2028190" y="570230"/>
                    <a:pt x="2025650" y="588010"/>
                  </a:cubicBezTo>
                  <a:cubicBezTo>
                    <a:pt x="2021840" y="605790"/>
                    <a:pt x="2011680" y="627380"/>
                    <a:pt x="1996440" y="638810"/>
                  </a:cubicBezTo>
                  <a:cubicBezTo>
                    <a:pt x="1977390" y="652780"/>
                    <a:pt x="1939290" y="664210"/>
                    <a:pt x="1915160" y="659130"/>
                  </a:cubicBezTo>
                  <a:cubicBezTo>
                    <a:pt x="1891030" y="652780"/>
                    <a:pt x="1860550" y="624840"/>
                    <a:pt x="1851660" y="601980"/>
                  </a:cubicBezTo>
                  <a:cubicBezTo>
                    <a:pt x="1844040" y="579120"/>
                    <a:pt x="1849120" y="538480"/>
                    <a:pt x="1864360" y="518160"/>
                  </a:cubicBezTo>
                  <a:cubicBezTo>
                    <a:pt x="1878330" y="497840"/>
                    <a:pt x="1916430" y="482600"/>
                    <a:pt x="1939290" y="481330"/>
                  </a:cubicBezTo>
                  <a:cubicBezTo>
                    <a:pt x="1958340" y="480060"/>
                    <a:pt x="1978660" y="490220"/>
                    <a:pt x="1993900" y="501650"/>
                  </a:cubicBezTo>
                  <a:cubicBezTo>
                    <a:pt x="2007870" y="513080"/>
                    <a:pt x="2023110" y="530860"/>
                    <a:pt x="2024380" y="549910"/>
                  </a:cubicBezTo>
                  <a:cubicBezTo>
                    <a:pt x="2026920" y="576580"/>
                    <a:pt x="2001520" y="632460"/>
                    <a:pt x="1982470" y="648970"/>
                  </a:cubicBezTo>
                  <a:cubicBezTo>
                    <a:pt x="1971040" y="659130"/>
                    <a:pt x="1955800" y="661670"/>
                    <a:pt x="1941830" y="661670"/>
                  </a:cubicBezTo>
                  <a:cubicBezTo>
                    <a:pt x="1922780" y="660400"/>
                    <a:pt x="1896110" y="654050"/>
                    <a:pt x="1880870" y="641350"/>
                  </a:cubicBezTo>
                  <a:cubicBezTo>
                    <a:pt x="1865630" y="628650"/>
                    <a:pt x="1851660" y="605790"/>
                    <a:pt x="1847850" y="586740"/>
                  </a:cubicBezTo>
                  <a:cubicBezTo>
                    <a:pt x="1844040" y="567690"/>
                    <a:pt x="1851660" y="539750"/>
                    <a:pt x="1860550" y="524510"/>
                  </a:cubicBezTo>
                  <a:cubicBezTo>
                    <a:pt x="1866900" y="510540"/>
                    <a:pt x="1874520" y="504190"/>
                    <a:pt x="1891030" y="494030"/>
                  </a:cubicBezTo>
                  <a:cubicBezTo>
                    <a:pt x="1929130" y="468630"/>
                    <a:pt x="2098040" y="391160"/>
                    <a:pt x="2112010" y="407670"/>
                  </a:cubicBezTo>
                  <a:cubicBezTo>
                    <a:pt x="2120900" y="419100"/>
                    <a:pt x="2085340" y="495300"/>
                    <a:pt x="2062480" y="499110"/>
                  </a:cubicBezTo>
                  <a:cubicBezTo>
                    <a:pt x="2033270" y="504190"/>
                    <a:pt x="1987550" y="433070"/>
                    <a:pt x="1945640" y="386080"/>
                  </a:cubicBezTo>
                  <a:cubicBezTo>
                    <a:pt x="1889760" y="322580"/>
                    <a:pt x="1788160" y="203200"/>
                    <a:pt x="1761490" y="147320"/>
                  </a:cubicBezTo>
                  <a:cubicBezTo>
                    <a:pt x="1748790" y="121920"/>
                    <a:pt x="1744980" y="102870"/>
                    <a:pt x="1744980" y="83820"/>
                  </a:cubicBezTo>
                  <a:cubicBezTo>
                    <a:pt x="1746250" y="68580"/>
                    <a:pt x="1752600" y="54610"/>
                    <a:pt x="1761490" y="43180"/>
                  </a:cubicBezTo>
                  <a:cubicBezTo>
                    <a:pt x="1769110" y="31750"/>
                    <a:pt x="1779270" y="20320"/>
                    <a:pt x="1793240" y="13970"/>
                  </a:cubicBezTo>
                  <a:cubicBezTo>
                    <a:pt x="1811020" y="6350"/>
                    <a:pt x="1842770" y="3810"/>
                    <a:pt x="1858010" y="6350"/>
                  </a:cubicBezTo>
                  <a:cubicBezTo>
                    <a:pt x="1866900" y="7620"/>
                    <a:pt x="1879600" y="12700"/>
                    <a:pt x="1879600" y="13970"/>
                  </a:cubicBezTo>
                  <a:cubicBezTo>
                    <a:pt x="1878330" y="16510"/>
                    <a:pt x="1826260" y="13970"/>
                    <a:pt x="1826260" y="16510"/>
                  </a:cubicBezTo>
                  <a:cubicBezTo>
                    <a:pt x="1826260" y="19050"/>
                    <a:pt x="1883410" y="21590"/>
                    <a:pt x="1906270" y="31750"/>
                  </a:cubicBezTo>
                  <a:cubicBezTo>
                    <a:pt x="1929130" y="43180"/>
                    <a:pt x="1945640" y="59690"/>
                    <a:pt x="1965960" y="81280"/>
                  </a:cubicBezTo>
                  <a:cubicBezTo>
                    <a:pt x="1996440" y="111760"/>
                    <a:pt x="2033270" y="190500"/>
                    <a:pt x="2062480" y="209550"/>
                  </a:cubicBezTo>
                  <a:cubicBezTo>
                    <a:pt x="2077720" y="218440"/>
                    <a:pt x="2091690" y="213360"/>
                    <a:pt x="2104390" y="219710"/>
                  </a:cubicBezTo>
                  <a:cubicBezTo>
                    <a:pt x="2117090" y="226060"/>
                    <a:pt x="2128520" y="236220"/>
                    <a:pt x="2137410" y="247650"/>
                  </a:cubicBezTo>
                  <a:cubicBezTo>
                    <a:pt x="2145030" y="260350"/>
                    <a:pt x="2150110" y="274320"/>
                    <a:pt x="2152650" y="288290"/>
                  </a:cubicBezTo>
                  <a:cubicBezTo>
                    <a:pt x="2153920" y="302260"/>
                    <a:pt x="2153920" y="318770"/>
                    <a:pt x="2147570" y="331470"/>
                  </a:cubicBezTo>
                  <a:cubicBezTo>
                    <a:pt x="2139950" y="349250"/>
                    <a:pt x="2119630" y="370840"/>
                    <a:pt x="2104390" y="379730"/>
                  </a:cubicBezTo>
                  <a:cubicBezTo>
                    <a:pt x="2091690" y="388620"/>
                    <a:pt x="2082800" y="388620"/>
                    <a:pt x="2062480" y="391160"/>
                  </a:cubicBezTo>
                  <a:cubicBezTo>
                    <a:pt x="2002790" y="396240"/>
                    <a:pt x="1826260" y="388620"/>
                    <a:pt x="1717040" y="377190"/>
                  </a:cubicBezTo>
                  <a:cubicBezTo>
                    <a:pt x="1615440" y="368300"/>
                    <a:pt x="1520190" y="344170"/>
                    <a:pt x="1426210" y="332740"/>
                  </a:cubicBezTo>
                  <a:cubicBezTo>
                    <a:pt x="1336040" y="321310"/>
                    <a:pt x="1258570" y="323850"/>
                    <a:pt x="1160780" y="309880"/>
                  </a:cubicBezTo>
                  <a:cubicBezTo>
                    <a:pt x="1037590" y="293370"/>
                    <a:pt x="902970" y="248920"/>
                    <a:pt x="746760" y="233680"/>
                  </a:cubicBezTo>
                  <a:cubicBezTo>
                    <a:pt x="547370" y="213360"/>
                    <a:pt x="152400" y="252730"/>
                    <a:pt x="60960" y="222250"/>
                  </a:cubicBezTo>
                  <a:cubicBezTo>
                    <a:pt x="34290" y="214630"/>
                    <a:pt x="24130" y="205740"/>
                    <a:pt x="15240" y="190500"/>
                  </a:cubicBezTo>
                  <a:cubicBezTo>
                    <a:pt x="5080" y="176530"/>
                    <a:pt x="0" y="153670"/>
                    <a:pt x="1270" y="137160"/>
                  </a:cubicBezTo>
                  <a:cubicBezTo>
                    <a:pt x="3810" y="119380"/>
                    <a:pt x="13970" y="99060"/>
                    <a:pt x="27940" y="87630"/>
                  </a:cubicBezTo>
                  <a:cubicBezTo>
                    <a:pt x="40640" y="76200"/>
                    <a:pt x="78740" y="68580"/>
                    <a:pt x="78740" y="68580"/>
                  </a:cubicBezTo>
                </a:path>
              </a:pathLst>
            </a:custGeom>
            <a:solidFill>
              <a:srgbClr val="266041"/>
            </a:solidFill>
            <a:ln cap="sq">
              <a:noFill/>
              <a:prstDash val="solid"/>
              <a:miter/>
            </a:ln>
          </p:spPr>
        </p:sp>
      </p:grpSp>
      <p:grpSp>
        <p:nvGrpSpPr>
          <p:cNvPr name="Group 6" id="6"/>
          <p:cNvGrpSpPr/>
          <p:nvPr/>
        </p:nvGrpSpPr>
        <p:grpSpPr>
          <a:xfrm rot="0">
            <a:off x="13707427" y="3070860"/>
            <a:ext cx="979170" cy="1920240"/>
            <a:chOff x="0" y="0"/>
            <a:chExt cx="1305560" cy="2560320"/>
          </a:xfrm>
        </p:grpSpPr>
        <p:sp>
          <p:nvSpPr>
            <p:cNvPr name="Freeform 7" id="7"/>
            <p:cNvSpPr/>
            <p:nvPr/>
          </p:nvSpPr>
          <p:spPr>
            <a:xfrm flipH="false" flipV="false" rot="0">
              <a:off x="39370" y="41910"/>
              <a:ext cx="1216660" cy="2468880"/>
            </a:xfrm>
            <a:custGeom>
              <a:avLst/>
              <a:gdLst/>
              <a:ahLst/>
              <a:cxnLst/>
              <a:rect r="r" b="b" t="t" l="l"/>
              <a:pathLst>
                <a:path h="2468880" w="1216660">
                  <a:moveTo>
                    <a:pt x="1144270" y="160020"/>
                  </a:moveTo>
                  <a:cubicBezTo>
                    <a:pt x="943610" y="223520"/>
                    <a:pt x="867410" y="275590"/>
                    <a:pt x="792480" y="337820"/>
                  </a:cubicBezTo>
                  <a:cubicBezTo>
                    <a:pt x="693420" y="419100"/>
                    <a:pt x="590550" y="567690"/>
                    <a:pt x="483870" y="655320"/>
                  </a:cubicBezTo>
                  <a:cubicBezTo>
                    <a:pt x="389890" y="734060"/>
                    <a:pt x="208280" y="793750"/>
                    <a:pt x="194310" y="849630"/>
                  </a:cubicBezTo>
                  <a:cubicBezTo>
                    <a:pt x="187960" y="877570"/>
                    <a:pt x="228600" y="891540"/>
                    <a:pt x="237490" y="928370"/>
                  </a:cubicBezTo>
                  <a:cubicBezTo>
                    <a:pt x="255270" y="999490"/>
                    <a:pt x="236220" y="1156970"/>
                    <a:pt x="228600" y="1267460"/>
                  </a:cubicBezTo>
                  <a:cubicBezTo>
                    <a:pt x="222250" y="1374140"/>
                    <a:pt x="200660" y="1451610"/>
                    <a:pt x="193040" y="1579880"/>
                  </a:cubicBezTo>
                  <a:cubicBezTo>
                    <a:pt x="181610" y="1784350"/>
                    <a:pt x="214630" y="2261870"/>
                    <a:pt x="194310" y="2376170"/>
                  </a:cubicBezTo>
                  <a:cubicBezTo>
                    <a:pt x="187960" y="2407920"/>
                    <a:pt x="184150" y="2420620"/>
                    <a:pt x="171450" y="2435860"/>
                  </a:cubicBezTo>
                  <a:cubicBezTo>
                    <a:pt x="157480" y="2451100"/>
                    <a:pt x="132080" y="2462530"/>
                    <a:pt x="114300" y="2466340"/>
                  </a:cubicBezTo>
                  <a:cubicBezTo>
                    <a:pt x="99060" y="2468880"/>
                    <a:pt x="83820" y="2466340"/>
                    <a:pt x="71120" y="2461260"/>
                  </a:cubicBezTo>
                  <a:cubicBezTo>
                    <a:pt x="57150" y="2456180"/>
                    <a:pt x="44450" y="2447290"/>
                    <a:pt x="34290" y="2435860"/>
                  </a:cubicBezTo>
                  <a:cubicBezTo>
                    <a:pt x="25400" y="2425700"/>
                    <a:pt x="17780" y="2411730"/>
                    <a:pt x="13970" y="2397760"/>
                  </a:cubicBezTo>
                  <a:cubicBezTo>
                    <a:pt x="11430" y="2382520"/>
                    <a:pt x="8890" y="2363470"/>
                    <a:pt x="16510" y="2346960"/>
                  </a:cubicBezTo>
                  <a:cubicBezTo>
                    <a:pt x="26670" y="2325370"/>
                    <a:pt x="54610" y="2294890"/>
                    <a:pt x="78740" y="2288540"/>
                  </a:cubicBezTo>
                  <a:cubicBezTo>
                    <a:pt x="102870" y="2280920"/>
                    <a:pt x="142240" y="2289810"/>
                    <a:pt x="162560" y="2306320"/>
                  </a:cubicBezTo>
                  <a:cubicBezTo>
                    <a:pt x="181610" y="2322830"/>
                    <a:pt x="196850" y="2360930"/>
                    <a:pt x="193040" y="2385060"/>
                  </a:cubicBezTo>
                  <a:cubicBezTo>
                    <a:pt x="190500" y="2410460"/>
                    <a:pt x="167640" y="2444750"/>
                    <a:pt x="146050" y="2456180"/>
                  </a:cubicBezTo>
                  <a:cubicBezTo>
                    <a:pt x="123190" y="2467610"/>
                    <a:pt x="82550" y="2467610"/>
                    <a:pt x="59690" y="2456180"/>
                  </a:cubicBezTo>
                  <a:cubicBezTo>
                    <a:pt x="38100" y="2444750"/>
                    <a:pt x="16510" y="2409190"/>
                    <a:pt x="12700" y="2385060"/>
                  </a:cubicBezTo>
                  <a:cubicBezTo>
                    <a:pt x="8890" y="2366010"/>
                    <a:pt x="15240" y="2344420"/>
                    <a:pt x="25400" y="2329180"/>
                  </a:cubicBezTo>
                  <a:cubicBezTo>
                    <a:pt x="34290" y="2312670"/>
                    <a:pt x="50800" y="2297430"/>
                    <a:pt x="69850" y="2291080"/>
                  </a:cubicBezTo>
                  <a:cubicBezTo>
                    <a:pt x="91440" y="2284730"/>
                    <a:pt x="133350" y="2286000"/>
                    <a:pt x="153670" y="2299970"/>
                  </a:cubicBezTo>
                  <a:cubicBezTo>
                    <a:pt x="175260" y="2313940"/>
                    <a:pt x="191770" y="2353310"/>
                    <a:pt x="194310" y="2376170"/>
                  </a:cubicBezTo>
                  <a:cubicBezTo>
                    <a:pt x="195580" y="2391410"/>
                    <a:pt x="190500" y="2405380"/>
                    <a:pt x="184150" y="2418080"/>
                  </a:cubicBezTo>
                  <a:cubicBezTo>
                    <a:pt x="176530" y="2430780"/>
                    <a:pt x="167640" y="2443480"/>
                    <a:pt x="154940" y="2451100"/>
                  </a:cubicBezTo>
                  <a:cubicBezTo>
                    <a:pt x="138430" y="2459990"/>
                    <a:pt x="110490" y="2467610"/>
                    <a:pt x="91440" y="2466340"/>
                  </a:cubicBezTo>
                  <a:cubicBezTo>
                    <a:pt x="76200" y="2465070"/>
                    <a:pt x="62230" y="2458720"/>
                    <a:pt x="50800" y="2451100"/>
                  </a:cubicBezTo>
                  <a:cubicBezTo>
                    <a:pt x="39370" y="2442210"/>
                    <a:pt x="29210" y="2430780"/>
                    <a:pt x="22860" y="2418080"/>
                  </a:cubicBezTo>
                  <a:cubicBezTo>
                    <a:pt x="15240" y="2405380"/>
                    <a:pt x="15240" y="2399030"/>
                    <a:pt x="11430" y="2376170"/>
                  </a:cubicBezTo>
                  <a:cubicBezTo>
                    <a:pt x="0" y="2277110"/>
                    <a:pt x="0" y="1776730"/>
                    <a:pt x="13970" y="1584960"/>
                  </a:cubicBezTo>
                  <a:cubicBezTo>
                    <a:pt x="21590" y="1474470"/>
                    <a:pt x="41910" y="1426210"/>
                    <a:pt x="49530" y="1325880"/>
                  </a:cubicBezTo>
                  <a:cubicBezTo>
                    <a:pt x="60960" y="1182370"/>
                    <a:pt x="49530" y="904240"/>
                    <a:pt x="58420" y="808990"/>
                  </a:cubicBezTo>
                  <a:cubicBezTo>
                    <a:pt x="62230" y="772160"/>
                    <a:pt x="54610" y="760730"/>
                    <a:pt x="72390" y="734060"/>
                  </a:cubicBezTo>
                  <a:cubicBezTo>
                    <a:pt x="109220" y="675640"/>
                    <a:pt x="266700" y="612140"/>
                    <a:pt x="360680" y="532130"/>
                  </a:cubicBezTo>
                  <a:cubicBezTo>
                    <a:pt x="467360" y="443230"/>
                    <a:pt x="574040" y="297180"/>
                    <a:pt x="674370" y="217170"/>
                  </a:cubicBezTo>
                  <a:cubicBezTo>
                    <a:pt x="751840" y="154940"/>
                    <a:pt x="839470" y="111760"/>
                    <a:pt x="900430" y="77470"/>
                  </a:cubicBezTo>
                  <a:cubicBezTo>
                    <a:pt x="939800" y="54610"/>
                    <a:pt x="967740" y="38100"/>
                    <a:pt x="998220" y="26670"/>
                  </a:cubicBezTo>
                  <a:cubicBezTo>
                    <a:pt x="1024890" y="17780"/>
                    <a:pt x="1046480" y="11430"/>
                    <a:pt x="1073150" y="8890"/>
                  </a:cubicBezTo>
                  <a:cubicBezTo>
                    <a:pt x="1102360" y="5080"/>
                    <a:pt x="1143000" y="0"/>
                    <a:pt x="1167130" y="8890"/>
                  </a:cubicBezTo>
                  <a:cubicBezTo>
                    <a:pt x="1184910" y="16510"/>
                    <a:pt x="1198880" y="34290"/>
                    <a:pt x="1207770" y="46990"/>
                  </a:cubicBezTo>
                  <a:cubicBezTo>
                    <a:pt x="1214120" y="58420"/>
                    <a:pt x="1216660" y="71120"/>
                    <a:pt x="1215390" y="83820"/>
                  </a:cubicBezTo>
                  <a:cubicBezTo>
                    <a:pt x="1214120" y="100330"/>
                    <a:pt x="1205230" y="123190"/>
                    <a:pt x="1193800" y="135890"/>
                  </a:cubicBezTo>
                  <a:cubicBezTo>
                    <a:pt x="1182370" y="148590"/>
                    <a:pt x="1144270" y="160020"/>
                    <a:pt x="1144270" y="160020"/>
                  </a:cubicBezTo>
                </a:path>
              </a:pathLst>
            </a:custGeom>
            <a:solidFill>
              <a:srgbClr val="266041"/>
            </a:solidFill>
            <a:ln cap="sq">
              <a:noFill/>
              <a:prstDash val="solid"/>
              <a:miter/>
            </a:ln>
          </p:spPr>
        </p:sp>
      </p:grpSp>
      <p:grpSp>
        <p:nvGrpSpPr>
          <p:cNvPr name="Group 8" id="8"/>
          <p:cNvGrpSpPr/>
          <p:nvPr/>
        </p:nvGrpSpPr>
        <p:grpSpPr>
          <a:xfrm rot="0">
            <a:off x="8419148" y="4717732"/>
            <a:ext cx="3886200" cy="365760"/>
            <a:chOff x="0" y="0"/>
            <a:chExt cx="5181600" cy="487680"/>
          </a:xfrm>
        </p:grpSpPr>
        <p:sp>
          <p:nvSpPr>
            <p:cNvPr name="Freeform 9" id="9"/>
            <p:cNvSpPr/>
            <p:nvPr/>
          </p:nvSpPr>
          <p:spPr>
            <a:xfrm flipH="false" flipV="false" rot="0">
              <a:off x="49530" y="50800"/>
              <a:ext cx="5087620" cy="414020"/>
            </a:xfrm>
            <a:custGeom>
              <a:avLst/>
              <a:gdLst/>
              <a:ahLst/>
              <a:cxnLst/>
              <a:rect r="r" b="b" t="t" l="l"/>
              <a:pathLst>
                <a:path h="414020" w="5087620">
                  <a:moveTo>
                    <a:pt x="77470" y="231140"/>
                  </a:moveTo>
                  <a:cubicBezTo>
                    <a:pt x="1744980" y="223520"/>
                    <a:pt x="1748790" y="212090"/>
                    <a:pt x="1807210" y="205740"/>
                  </a:cubicBezTo>
                  <a:cubicBezTo>
                    <a:pt x="1922780" y="194310"/>
                    <a:pt x="2159000" y="209550"/>
                    <a:pt x="2332990" y="198120"/>
                  </a:cubicBezTo>
                  <a:cubicBezTo>
                    <a:pt x="2505710" y="186690"/>
                    <a:pt x="2640330" y="153670"/>
                    <a:pt x="2846070" y="138430"/>
                  </a:cubicBezTo>
                  <a:cubicBezTo>
                    <a:pt x="3154680" y="114300"/>
                    <a:pt x="3639820" y="101600"/>
                    <a:pt x="4006850" y="91440"/>
                  </a:cubicBezTo>
                  <a:cubicBezTo>
                    <a:pt x="4337050" y="82550"/>
                    <a:pt x="4918710" y="21590"/>
                    <a:pt x="4950460" y="78740"/>
                  </a:cubicBezTo>
                  <a:cubicBezTo>
                    <a:pt x="4959350" y="93980"/>
                    <a:pt x="4912360" y="144780"/>
                    <a:pt x="4907280" y="142240"/>
                  </a:cubicBezTo>
                  <a:cubicBezTo>
                    <a:pt x="4900930" y="139700"/>
                    <a:pt x="4907280" y="58420"/>
                    <a:pt x="4925060" y="34290"/>
                  </a:cubicBezTo>
                  <a:cubicBezTo>
                    <a:pt x="4940300" y="13970"/>
                    <a:pt x="4975860" y="1270"/>
                    <a:pt x="4998720" y="0"/>
                  </a:cubicBezTo>
                  <a:cubicBezTo>
                    <a:pt x="5017770" y="0"/>
                    <a:pt x="5036820" y="7620"/>
                    <a:pt x="5050790" y="21590"/>
                  </a:cubicBezTo>
                  <a:cubicBezTo>
                    <a:pt x="5066030" y="36830"/>
                    <a:pt x="5081270" y="73660"/>
                    <a:pt x="5080000" y="96520"/>
                  </a:cubicBezTo>
                  <a:cubicBezTo>
                    <a:pt x="5080000" y="115570"/>
                    <a:pt x="5068570" y="134620"/>
                    <a:pt x="5057140" y="147320"/>
                  </a:cubicBezTo>
                  <a:cubicBezTo>
                    <a:pt x="5044440" y="160020"/>
                    <a:pt x="5025390" y="170180"/>
                    <a:pt x="5007610" y="172720"/>
                  </a:cubicBezTo>
                  <a:cubicBezTo>
                    <a:pt x="4989830" y="175260"/>
                    <a:pt x="4968240" y="173990"/>
                    <a:pt x="4953000" y="163830"/>
                  </a:cubicBezTo>
                  <a:cubicBezTo>
                    <a:pt x="4933950" y="151130"/>
                    <a:pt x="4909820" y="119380"/>
                    <a:pt x="4907280" y="96520"/>
                  </a:cubicBezTo>
                  <a:cubicBezTo>
                    <a:pt x="4904740" y="72390"/>
                    <a:pt x="4922520" y="36830"/>
                    <a:pt x="4937760" y="20320"/>
                  </a:cubicBezTo>
                  <a:cubicBezTo>
                    <a:pt x="4951730" y="7620"/>
                    <a:pt x="4970780" y="0"/>
                    <a:pt x="4989830" y="0"/>
                  </a:cubicBezTo>
                  <a:cubicBezTo>
                    <a:pt x="5012690" y="1270"/>
                    <a:pt x="5048250" y="17780"/>
                    <a:pt x="5063490" y="34290"/>
                  </a:cubicBezTo>
                  <a:cubicBezTo>
                    <a:pt x="5076190" y="48260"/>
                    <a:pt x="5077460" y="68580"/>
                    <a:pt x="5081270" y="87630"/>
                  </a:cubicBezTo>
                  <a:cubicBezTo>
                    <a:pt x="5083810" y="109220"/>
                    <a:pt x="5087620" y="137160"/>
                    <a:pt x="5078730" y="161290"/>
                  </a:cubicBezTo>
                  <a:cubicBezTo>
                    <a:pt x="5068570" y="189230"/>
                    <a:pt x="5039360" y="224790"/>
                    <a:pt x="5013960" y="238760"/>
                  </a:cubicBezTo>
                  <a:cubicBezTo>
                    <a:pt x="4991100" y="251460"/>
                    <a:pt x="4978400" y="246380"/>
                    <a:pt x="4936490" y="248920"/>
                  </a:cubicBezTo>
                  <a:cubicBezTo>
                    <a:pt x="4759960" y="262890"/>
                    <a:pt x="3873500" y="257810"/>
                    <a:pt x="3543300" y="271780"/>
                  </a:cubicBezTo>
                  <a:cubicBezTo>
                    <a:pt x="3361690" y="280670"/>
                    <a:pt x="3248660" y="297180"/>
                    <a:pt x="3119120" y="303530"/>
                  </a:cubicBezTo>
                  <a:cubicBezTo>
                    <a:pt x="3011170" y="307340"/>
                    <a:pt x="2933700" y="299720"/>
                    <a:pt x="2821940" y="306070"/>
                  </a:cubicBezTo>
                  <a:cubicBezTo>
                    <a:pt x="2679700" y="313690"/>
                    <a:pt x="2490470" y="350520"/>
                    <a:pt x="2334260" y="358140"/>
                  </a:cubicBezTo>
                  <a:cubicBezTo>
                    <a:pt x="2190750" y="365760"/>
                    <a:pt x="2039620" y="349250"/>
                    <a:pt x="1920240" y="356870"/>
                  </a:cubicBezTo>
                  <a:cubicBezTo>
                    <a:pt x="1828800" y="361950"/>
                    <a:pt x="1794510" y="378460"/>
                    <a:pt x="1677670" y="386080"/>
                  </a:cubicBezTo>
                  <a:cubicBezTo>
                    <a:pt x="1379220" y="403860"/>
                    <a:pt x="238760" y="414020"/>
                    <a:pt x="77470" y="384810"/>
                  </a:cubicBezTo>
                  <a:cubicBezTo>
                    <a:pt x="48260" y="379730"/>
                    <a:pt x="39370" y="377190"/>
                    <a:pt x="26670" y="365760"/>
                  </a:cubicBezTo>
                  <a:cubicBezTo>
                    <a:pt x="13970" y="354330"/>
                    <a:pt x="2540" y="335280"/>
                    <a:pt x="1270" y="317500"/>
                  </a:cubicBezTo>
                  <a:cubicBezTo>
                    <a:pt x="0" y="297180"/>
                    <a:pt x="12700" y="264160"/>
                    <a:pt x="26670" y="250190"/>
                  </a:cubicBezTo>
                  <a:cubicBezTo>
                    <a:pt x="39370" y="237490"/>
                    <a:pt x="77470" y="231140"/>
                    <a:pt x="77470" y="231140"/>
                  </a:cubicBezTo>
                </a:path>
              </a:pathLst>
            </a:custGeom>
            <a:solidFill>
              <a:srgbClr val="266041"/>
            </a:solidFill>
            <a:ln cap="sq">
              <a:noFill/>
              <a:prstDash val="solid"/>
              <a:miter/>
            </a:ln>
          </p:spPr>
        </p:sp>
      </p:grpSp>
      <p:grpSp>
        <p:nvGrpSpPr>
          <p:cNvPr name="Group 10" id="10"/>
          <p:cNvGrpSpPr/>
          <p:nvPr/>
        </p:nvGrpSpPr>
        <p:grpSpPr>
          <a:xfrm rot="0">
            <a:off x="12105322" y="4717732"/>
            <a:ext cx="1781175" cy="249555"/>
            <a:chOff x="0" y="0"/>
            <a:chExt cx="2374900" cy="332740"/>
          </a:xfrm>
        </p:grpSpPr>
        <p:sp>
          <p:nvSpPr>
            <p:cNvPr name="Freeform 11" id="11"/>
            <p:cNvSpPr/>
            <p:nvPr/>
          </p:nvSpPr>
          <p:spPr>
            <a:xfrm flipH="false" flipV="false" rot="0">
              <a:off x="49530" y="59690"/>
              <a:ext cx="2277110" cy="240030"/>
            </a:xfrm>
            <a:custGeom>
              <a:avLst/>
              <a:gdLst/>
              <a:ahLst/>
              <a:cxnLst/>
              <a:rect r="r" b="b" t="t" l="l"/>
              <a:pathLst>
                <a:path h="240030" w="2277110">
                  <a:moveTo>
                    <a:pt x="78740" y="0"/>
                  </a:moveTo>
                  <a:cubicBezTo>
                    <a:pt x="1929130" y="2540"/>
                    <a:pt x="2155190" y="6350"/>
                    <a:pt x="2228850" y="45720"/>
                  </a:cubicBezTo>
                  <a:cubicBezTo>
                    <a:pt x="2254250" y="59690"/>
                    <a:pt x="2263140" y="76200"/>
                    <a:pt x="2269490" y="95250"/>
                  </a:cubicBezTo>
                  <a:cubicBezTo>
                    <a:pt x="2275840" y="114300"/>
                    <a:pt x="2274570" y="139700"/>
                    <a:pt x="2266950" y="158750"/>
                  </a:cubicBezTo>
                  <a:cubicBezTo>
                    <a:pt x="2259330" y="176530"/>
                    <a:pt x="2240280" y="195580"/>
                    <a:pt x="2223770" y="204470"/>
                  </a:cubicBezTo>
                  <a:cubicBezTo>
                    <a:pt x="2211070" y="212090"/>
                    <a:pt x="2195830" y="213360"/>
                    <a:pt x="2181860" y="213360"/>
                  </a:cubicBezTo>
                  <a:cubicBezTo>
                    <a:pt x="2167890" y="213360"/>
                    <a:pt x="2152650" y="209550"/>
                    <a:pt x="2139950" y="201930"/>
                  </a:cubicBezTo>
                  <a:cubicBezTo>
                    <a:pt x="2124710" y="191770"/>
                    <a:pt x="2106930" y="167640"/>
                    <a:pt x="2100580" y="152400"/>
                  </a:cubicBezTo>
                  <a:cubicBezTo>
                    <a:pt x="2095500" y="142240"/>
                    <a:pt x="2094230" y="134620"/>
                    <a:pt x="2095500" y="124460"/>
                  </a:cubicBezTo>
                  <a:cubicBezTo>
                    <a:pt x="2096770" y="109220"/>
                    <a:pt x="2100580" y="83820"/>
                    <a:pt x="2113280" y="69850"/>
                  </a:cubicBezTo>
                  <a:cubicBezTo>
                    <a:pt x="2128520" y="52070"/>
                    <a:pt x="2164080" y="33020"/>
                    <a:pt x="2189480" y="34290"/>
                  </a:cubicBezTo>
                  <a:cubicBezTo>
                    <a:pt x="2213610" y="35560"/>
                    <a:pt x="2249170" y="55880"/>
                    <a:pt x="2261870" y="77470"/>
                  </a:cubicBezTo>
                  <a:cubicBezTo>
                    <a:pt x="2274570" y="99060"/>
                    <a:pt x="2277110" y="138430"/>
                    <a:pt x="2266950" y="161290"/>
                  </a:cubicBezTo>
                  <a:cubicBezTo>
                    <a:pt x="2255520" y="184150"/>
                    <a:pt x="2223770" y="208280"/>
                    <a:pt x="2199640" y="212090"/>
                  </a:cubicBezTo>
                  <a:cubicBezTo>
                    <a:pt x="2175510" y="215900"/>
                    <a:pt x="2137410" y="203200"/>
                    <a:pt x="2119630" y="185420"/>
                  </a:cubicBezTo>
                  <a:cubicBezTo>
                    <a:pt x="2103120" y="167640"/>
                    <a:pt x="2091690" y="129540"/>
                    <a:pt x="2096770" y="105410"/>
                  </a:cubicBezTo>
                  <a:cubicBezTo>
                    <a:pt x="2103120" y="81280"/>
                    <a:pt x="2128520" y="49530"/>
                    <a:pt x="2151380" y="40640"/>
                  </a:cubicBezTo>
                  <a:cubicBezTo>
                    <a:pt x="2174240" y="31750"/>
                    <a:pt x="2214880" y="38100"/>
                    <a:pt x="2235200" y="49530"/>
                  </a:cubicBezTo>
                  <a:cubicBezTo>
                    <a:pt x="2251710" y="58420"/>
                    <a:pt x="2263140" y="78740"/>
                    <a:pt x="2269490" y="95250"/>
                  </a:cubicBezTo>
                  <a:cubicBezTo>
                    <a:pt x="2274570" y="109220"/>
                    <a:pt x="2277110" y="123190"/>
                    <a:pt x="2273300" y="137160"/>
                  </a:cubicBezTo>
                  <a:cubicBezTo>
                    <a:pt x="2269490" y="154940"/>
                    <a:pt x="2255520" y="180340"/>
                    <a:pt x="2241550" y="193040"/>
                  </a:cubicBezTo>
                  <a:cubicBezTo>
                    <a:pt x="2231390" y="203200"/>
                    <a:pt x="2218690" y="209550"/>
                    <a:pt x="2203450" y="212090"/>
                  </a:cubicBezTo>
                  <a:cubicBezTo>
                    <a:pt x="2185670" y="214630"/>
                    <a:pt x="2143760" y="196850"/>
                    <a:pt x="2139950" y="201930"/>
                  </a:cubicBezTo>
                  <a:cubicBezTo>
                    <a:pt x="2138680" y="204470"/>
                    <a:pt x="2159000" y="217170"/>
                    <a:pt x="2156460" y="220980"/>
                  </a:cubicBezTo>
                  <a:cubicBezTo>
                    <a:pt x="2146300" y="240030"/>
                    <a:pt x="1902460" y="177800"/>
                    <a:pt x="1705610" y="165100"/>
                  </a:cubicBezTo>
                  <a:cubicBezTo>
                    <a:pt x="1332230" y="140970"/>
                    <a:pt x="242570" y="186690"/>
                    <a:pt x="78740" y="156210"/>
                  </a:cubicBezTo>
                  <a:cubicBezTo>
                    <a:pt x="48260" y="151130"/>
                    <a:pt x="39370" y="149860"/>
                    <a:pt x="26670" y="137160"/>
                  </a:cubicBezTo>
                  <a:cubicBezTo>
                    <a:pt x="12700" y="121920"/>
                    <a:pt x="0" y="88900"/>
                    <a:pt x="1270" y="68580"/>
                  </a:cubicBezTo>
                  <a:cubicBezTo>
                    <a:pt x="2540" y="50800"/>
                    <a:pt x="13970" y="30480"/>
                    <a:pt x="26670" y="19050"/>
                  </a:cubicBezTo>
                  <a:cubicBezTo>
                    <a:pt x="39370" y="7620"/>
                    <a:pt x="78740" y="0"/>
                    <a:pt x="78740" y="0"/>
                  </a:cubicBezTo>
                </a:path>
              </a:pathLst>
            </a:custGeom>
            <a:solidFill>
              <a:srgbClr val="266041"/>
            </a:solidFill>
            <a:ln cap="sq">
              <a:noFill/>
              <a:prstDash val="solid"/>
              <a:miter/>
            </a:ln>
          </p:spPr>
        </p:sp>
      </p:grpSp>
      <p:grpSp>
        <p:nvGrpSpPr>
          <p:cNvPr name="Group 12" id="12"/>
          <p:cNvGrpSpPr/>
          <p:nvPr/>
        </p:nvGrpSpPr>
        <p:grpSpPr>
          <a:xfrm rot="0">
            <a:off x="8306753" y="4934903"/>
            <a:ext cx="575310" cy="515303"/>
            <a:chOff x="0" y="0"/>
            <a:chExt cx="767080" cy="687070"/>
          </a:xfrm>
        </p:grpSpPr>
        <p:sp>
          <p:nvSpPr>
            <p:cNvPr name="Freeform 13" id="13"/>
            <p:cNvSpPr/>
            <p:nvPr/>
          </p:nvSpPr>
          <p:spPr>
            <a:xfrm flipH="false" flipV="false" rot="0">
              <a:off x="35560" y="49530"/>
              <a:ext cx="681990" cy="590550"/>
            </a:xfrm>
            <a:custGeom>
              <a:avLst/>
              <a:gdLst/>
              <a:ahLst/>
              <a:cxnLst/>
              <a:rect r="r" b="b" t="t" l="l"/>
              <a:pathLst>
                <a:path h="590550" w="681990">
                  <a:moveTo>
                    <a:pt x="314960" y="80010"/>
                  </a:moveTo>
                  <a:cubicBezTo>
                    <a:pt x="321310" y="334010"/>
                    <a:pt x="325120" y="353060"/>
                    <a:pt x="334010" y="381000"/>
                  </a:cubicBezTo>
                  <a:cubicBezTo>
                    <a:pt x="344170" y="415290"/>
                    <a:pt x="377190" y="462280"/>
                    <a:pt x="381000" y="490220"/>
                  </a:cubicBezTo>
                  <a:cubicBezTo>
                    <a:pt x="383540" y="505460"/>
                    <a:pt x="382270" y="516890"/>
                    <a:pt x="377190" y="530860"/>
                  </a:cubicBezTo>
                  <a:cubicBezTo>
                    <a:pt x="369570" y="546100"/>
                    <a:pt x="351790" y="566420"/>
                    <a:pt x="337820" y="576580"/>
                  </a:cubicBezTo>
                  <a:cubicBezTo>
                    <a:pt x="325120" y="582930"/>
                    <a:pt x="312420" y="586740"/>
                    <a:pt x="298450" y="586740"/>
                  </a:cubicBezTo>
                  <a:cubicBezTo>
                    <a:pt x="280670" y="585470"/>
                    <a:pt x="255270" y="577850"/>
                    <a:pt x="241300" y="565150"/>
                  </a:cubicBezTo>
                  <a:cubicBezTo>
                    <a:pt x="227330" y="552450"/>
                    <a:pt x="205740" y="524510"/>
                    <a:pt x="212090" y="511810"/>
                  </a:cubicBezTo>
                  <a:cubicBezTo>
                    <a:pt x="223520" y="490220"/>
                    <a:pt x="363220" y="474980"/>
                    <a:pt x="379730" y="490220"/>
                  </a:cubicBezTo>
                  <a:cubicBezTo>
                    <a:pt x="388620" y="499110"/>
                    <a:pt x="379730" y="519430"/>
                    <a:pt x="375920" y="530860"/>
                  </a:cubicBezTo>
                  <a:cubicBezTo>
                    <a:pt x="370840" y="543560"/>
                    <a:pt x="364490" y="556260"/>
                    <a:pt x="353060" y="565150"/>
                  </a:cubicBezTo>
                  <a:cubicBezTo>
                    <a:pt x="339090" y="576580"/>
                    <a:pt x="314960" y="586740"/>
                    <a:pt x="295910" y="586740"/>
                  </a:cubicBezTo>
                  <a:cubicBezTo>
                    <a:pt x="278130" y="588010"/>
                    <a:pt x="254000" y="579120"/>
                    <a:pt x="240030" y="566420"/>
                  </a:cubicBezTo>
                  <a:cubicBezTo>
                    <a:pt x="226060" y="553720"/>
                    <a:pt x="209550" y="514350"/>
                    <a:pt x="210820" y="513080"/>
                  </a:cubicBezTo>
                  <a:cubicBezTo>
                    <a:pt x="213360" y="511810"/>
                    <a:pt x="274320" y="575310"/>
                    <a:pt x="270510" y="580390"/>
                  </a:cubicBezTo>
                  <a:cubicBezTo>
                    <a:pt x="265430" y="588010"/>
                    <a:pt x="170180" y="539750"/>
                    <a:pt x="128270" y="508000"/>
                  </a:cubicBezTo>
                  <a:cubicBezTo>
                    <a:pt x="85090" y="474980"/>
                    <a:pt x="31750" y="433070"/>
                    <a:pt x="15240" y="387350"/>
                  </a:cubicBezTo>
                  <a:cubicBezTo>
                    <a:pt x="0" y="344170"/>
                    <a:pt x="2540" y="264160"/>
                    <a:pt x="25400" y="241300"/>
                  </a:cubicBezTo>
                  <a:cubicBezTo>
                    <a:pt x="43180" y="223520"/>
                    <a:pt x="83820" y="231140"/>
                    <a:pt x="111760" y="233680"/>
                  </a:cubicBezTo>
                  <a:cubicBezTo>
                    <a:pt x="137160" y="234950"/>
                    <a:pt x="156210" y="242570"/>
                    <a:pt x="186690" y="252730"/>
                  </a:cubicBezTo>
                  <a:cubicBezTo>
                    <a:pt x="237490" y="270510"/>
                    <a:pt x="328930" y="308610"/>
                    <a:pt x="384810" y="336550"/>
                  </a:cubicBezTo>
                  <a:cubicBezTo>
                    <a:pt x="427990" y="359410"/>
                    <a:pt x="469900" y="377190"/>
                    <a:pt x="495300" y="403860"/>
                  </a:cubicBezTo>
                  <a:cubicBezTo>
                    <a:pt x="514350" y="422910"/>
                    <a:pt x="525780" y="445770"/>
                    <a:pt x="532130" y="468630"/>
                  </a:cubicBezTo>
                  <a:cubicBezTo>
                    <a:pt x="537210" y="487680"/>
                    <a:pt x="539750" y="511810"/>
                    <a:pt x="533400" y="529590"/>
                  </a:cubicBezTo>
                  <a:cubicBezTo>
                    <a:pt x="527050" y="548640"/>
                    <a:pt x="510540" y="567690"/>
                    <a:pt x="492760" y="577850"/>
                  </a:cubicBezTo>
                  <a:cubicBezTo>
                    <a:pt x="476250" y="586740"/>
                    <a:pt x="450850" y="590550"/>
                    <a:pt x="431800" y="586740"/>
                  </a:cubicBezTo>
                  <a:cubicBezTo>
                    <a:pt x="412750" y="582930"/>
                    <a:pt x="388620" y="570230"/>
                    <a:pt x="379730" y="552450"/>
                  </a:cubicBezTo>
                  <a:cubicBezTo>
                    <a:pt x="369570" y="530860"/>
                    <a:pt x="382270" y="485140"/>
                    <a:pt x="389890" y="455930"/>
                  </a:cubicBezTo>
                  <a:cubicBezTo>
                    <a:pt x="397510" y="427990"/>
                    <a:pt x="406400" y="401320"/>
                    <a:pt x="421640" y="378460"/>
                  </a:cubicBezTo>
                  <a:cubicBezTo>
                    <a:pt x="438150" y="355600"/>
                    <a:pt x="462280" y="336550"/>
                    <a:pt x="487680" y="318770"/>
                  </a:cubicBezTo>
                  <a:cubicBezTo>
                    <a:pt x="515620" y="298450"/>
                    <a:pt x="554990" y="265430"/>
                    <a:pt x="586740" y="264160"/>
                  </a:cubicBezTo>
                  <a:cubicBezTo>
                    <a:pt x="612140" y="264160"/>
                    <a:pt x="646430" y="281940"/>
                    <a:pt x="661670" y="299720"/>
                  </a:cubicBezTo>
                  <a:cubicBezTo>
                    <a:pt x="674370" y="313690"/>
                    <a:pt x="680720" y="334010"/>
                    <a:pt x="679450" y="353060"/>
                  </a:cubicBezTo>
                  <a:cubicBezTo>
                    <a:pt x="678180" y="375920"/>
                    <a:pt x="661670" y="412750"/>
                    <a:pt x="641350" y="426720"/>
                  </a:cubicBezTo>
                  <a:cubicBezTo>
                    <a:pt x="621030" y="440690"/>
                    <a:pt x="580390" y="444500"/>
                    <a:pt x="557530" y="435610"/>
                  </a:cubicBezTo>
                  <a:cubicBezTo>
                    <a:pt x="535940" y="426720"/>
                    <a:pt x="509270" y="396240"/>
                    <a:pt x="504190" y="372110"/>
                  </a:cubicBezTo>
                  <a:cubicBezTo>
                    <a:pt x="499110" y="347980"/>
                    <a:pt x="511810" y="309880"/>
                    <a:pt x="527050" y="292100"/>
                  </a:cubicBezTo>
                  <a:cubicBezTo>
                    <a:pt x="538480" y="278130"/>
                    <a:pt x="558800" y="269240"/>
                    <a:pt x="576580" y="265430"/>
                  </a:cubicBezTo>
                  <a:cubicBezTo>
                    <a:pt x="594360" y="262890"/>
                    <a:pt x="617220" y="266700"/>
                    <a:pt x="632460" y="274320"/>
                  </a:cubicBezTo>
                  <a:cubicBezTo>
                    <a:pt x="648970" y="283210"/>
                    <a:pt x="664210" y="299720"/>
                    <a:pt x="671830" y="316230"/>
                  </a:cubicBezTo>
                  <a:cubicBezTo>
                    <a:pt x="679450" y="332740"/>
                    <a:pt x="681990" y="355600"/>
                    <a:pt x="678180" y="372110"/>
                  </a:cubicBezTo>
                  <a:cubicBezTo>
                    <a:pt x="674370" y="389890"/>
                    <a:pt x="659130" y="410210"/>
                    <a:pt x="648970" y="421640"/>
                  </a:cubicBezTo>
                  <a:cubicBezTo>
                    <a:pt x="641350" y="429260"/>
                    <a:pt x="627380" y="438150"/>
                    <a:pt x="623570" y="435610"/>
                  </a:cubicBezTo>
                  <a:cubicBezTo>
                    <a:pt x="621030" y="434340"/>
                    <a:pt x="624840" y="424180"/>
                    <a:pt x="622300" y="422910"/>
                  </a:cubicBezTo>
                  <a:cubicBezTo>
                    <a:pt x="613410" y="419100"/>
                    <a:pt x="527050" y="552450"/>
                    <a:pt x="513080" y="546100"/>
                  </a:cubicBezTo>
                  <a:cubicBezTo>
                    <a:pt x="501650" y="541020"/>
                    <a:pt x="515620" y="449580"/>
                    <a:pt x="520700" y="449580"/>
                  </a:cubicBezTo>
                  <a:cubicBezTo>
                    <a:pt x="525780" y="449580"/>
                    <a:pt x="538480" y="491490"/>
                    <a:pt x="537210" y="509270"/>
                  </a:cubicBezTo>
                  <a:cubicBezTo>
                    <a:pt x="537210" y="524510"/>
                    <a:pt x="532130" y="537210"/>
                    <a:pt x="524510" y="548640"/>
                  </a:cubicBezTo>
                  <a:cubicBezTo>
                    <a:pt x="513080" y="563880"/>
                    <a:pt x="490220" y="580390"/>
                    <a:pt x="473710" y="585470"/>
                  </a:cubicBezTo>
                  <a:cubicBezTo>
                    <a:pt x="459740" y="590550"/>
                    <a:pt x="445770" y="590550"/>
                    <a:pt x="431800" y="586740"/>
                  </a:cubicBezTo>
                  <a:cubicBezTo>
                    <a:pt x="415290" y="581660"/>
                    <a:pt x="381000" y="563880"/>
                    <a:pt x="379730" y="552450"/>
                  </a:cubicBezTo>
                  <a:cubicBezTo>
                    <a:pt x="378460" y="546100"/>
                    <a:pt x="400050" y="541020"/>
                    <a:pt x="398780" y="533400"/>
                  </a:cubicBezTo>
                  <a:cubicBezTo>
                    <a:pt x="392430" y="502920"/>
                    <a:pt x="95250" y="450850"/>
                    <a:pt x="67310" y="387350"/>
                  </a:cubicBezTo>
                  <a:cubicBezTo>
                    <a:pt x="49530" y="347980"/>
                    <a:pt x="80010" y="261620"/>
                    <a:pt x="110490" y="252730"/>
                  </a:cubicBezTo>
                  <a:cubicBezTo>
                    <a:pt x="158750" y="238760"/>
                    <a:pt x="360680" y="440690"/>
                    <a:pt x="379730" y="490220"/>
                  </a:cubicBezTo>
                  <a:cubicBezTo>
                    <a:pt x="386080" y="508000"/>
                    <a:pt x="381000" y="518160"/>
                    <a:pt x="375920" y="530860"/>
                  </a:cubicBezTo>
                  <a:cubicBezTo>
                    <a:pt x="368300" y="547370"/>
                    <a:pt x="353060" y="567690"/>
                    <a:pt x="336550" y="576580"/>
                  </a:cubicBezTo>
                  <a:cubicBezTo>
                    <a:pt x="320040" y="585470"/>
                    <a:pt x="293370" y="588010"/>
                    <a:pt x="275590" y="585470"/>
                  </a:cubicBezTo>
                  <a:cubicBezTo>
                    <a:pt x="261620" y="582930"/>
                    <a:pt x="250190" y="576580"/>
                    <a:pt x="240030" y="566420"/>
                  </a:cubicBezTo>
                  <a:cubicBezTo>
                    <a:pt x="227330" y="553720"/>
                    <a:pt x="204470" y="525780"/>
                    <a:pt x="210820" y="513080"/>
                  </a:cubicBezTo>
                  <a:cubicBezTo>
                    <a:pt x="222250" y="491490"/>
                    <a:pt x="365760" y="472440"/>
                    <a:pt x="381000" y="490220"/>
                  </a:cubicBezTo>
                  <a:cubicBezTo>
                    <a:pt x="391160" y="500380"/>
                    <a:pt x="378460" y="533400"/>
                    <a:pt x="368300" y="548640"/>
                  </a:cubicBezTo>
                  <a:cubicBezTo>
                    <a:pt x="356870" y="563880"/>
                    <a:pt x="336550" y="579120"/>
                    <a:pt x="318770" y="582930"/>
                  </a:cubicBezTo>
                  <a:cubicBezTo>
                    <a:pt x="299720" y="588010"/>
                    <a:pt x="275590" y="585470"/>
                    <a:pt x="257810" y="576580"/>
                  </a:cubicBezTo>
                  <a:cubicBezTo>
                    <a:pt x="241300" y="567690"/>
                    <a:pt x="229870" y="554990"/>
                    <a:pt x="217170" y="532130"/>
                  </a:cubicBezTo>
                  <a:cubicBezTo>
                    <a:pt x="193040" y="486410"/>
                    <a:pt x="163830" y="378460"/>
                    <a:pt x="153670" y="299720"/>
                  </a:cubicBezTo>
                  <a:cubicBezTo>
                    <a:pt x="144780" y="220980"/>
                    <a:pt x="144780" y="107950"/>
                    <a:pt x="160020" y="60960"/>
                  </a:cubicBezTo>
                  <a:cubicBezTo>
                    <a:pt x="167640" y="38100"/>
                    <a:pt x="177800" y="25400"/>
                    <a:pt x="191770" y="15240"/>
                  </a:cubicBezTo>
                  <a:cubicBezTo>
                    <a:pt x="205740" y="5080"/>
                    <a:pt x="228600" y="0"/>
                    <a:pt x="245110" y="1270"/>
                  </a:cubicBezTo>
                  <a:cubicBezTo>
                    <a:pt x="262890" y="3810"/>
                    <a:pt x="283210" y="15240"/>
                    <a:pt x="294640" y="27940"/>
                  </a:cubicBezTo>
                  <a:cubicBezTo>
                    <a:pt x="306070" y="40640"/>
                    <a:pt x="314960" y="80010"/>
                    <a:pt x="314960" y="80010"/>
                  </a:cubicBezTo>
                </a:path>
              </a:pathLst>
            </a:custGeom>
            <a:solidFill>
              <a:srgbClr val="266041"/>
            </a:solidFill>
            <a:ln cap="sq">
              <a:noFill/>
              <a:prstDash val="solid"/>
              <a:miter/>
            </a:ln>
          </p:spPr>
        </p:sp>
      </p:grpSp>
      <p:grpSp>
        <p:nvGrpSpPr>
          <p:cNvPr name="Group 14" id="14"/>
          <p:cNvGrpSpPr/>
          <p:nvPr/>
        </p:nvGrpSpPr>
        <p:grpSpPr>
          <a:xfrm rot="0">
            <a:off x="8336280" y="6272212"/>
            <a:ext cx="2286952" cy="561022"/>
            <a:chOff x="0" y="0"/>
            <a:chExt cx="3049270" cy="748030"/>
          </a:xfrm>
        </p:grpSpPr>
        <p:sp>
          <p:nvSpPr>
            <p:cNvPr name="Freeform 15" id="15"/>
            <p:cNvSpPr/>
            <p:nvPr/>
          </p:nvSpPr>
          <p:spPr>
            <a:xfrm flipH="false" flipV="false" rot="0">
              <a:off x="48260" y="33020"/>
              <a:ext cx="2952750" cy="670560"/>
            </a:xfrm>
            <a:custGeom>
              <a:avLst/>
              <a:gdLst/>
              <a:ahLst/>
              <a:cxnLst/>
              <a:rect r="r" b="b" t="t" l="l"/>
              <a:pathLst>
                <a:path h="670560" w="2952750">
                  <a:moveTo>
                    <a:pt x="27940" y="529590"/>
                  </a:moveTo>
                  <a:cubicBezTo>
                    <a:pt x="392430" y="292100"/>
                    <a:pt x="626110" y="209550"/>
                    <a:pt x="759460" y="163830"/>
                  </a:cubicBezTo>
                  <a:cubicBezTo>
                    <a:pt x="845820" y="134620"/>
                    <a:pt x="887730" y="123190"/>
                    <a:pt x="975360" y="102870"/>
                  </a:cubicBezTo>
                  <a:cubicBezTo>
                    <a:pt x="1109980" y="73660"/>
                    <a:pt x="1309370" y="35560"/>
                    <a:pt x="1492250" y="20320"/>
                  </a:cubicBezTo>
                  <a:cubicBezTo>
                    <a:pt x="1697990" y="3810"/>
                    <a:pt x="1974850" y="0"/>
                    <a:pt x="2147570" y="17780"/>
                  </a:cubicBezTo>
                  <a:cubicBezTo>
                    <a:pt x="2264410" y="30480"/>
                    <a:pt x="2369820" y="60960"/>
                    <a:pt x="2435860" y="81280"/>
                  </a:cubicBezTo>
                  <a:cubicBezTo>
                    <a:pt x="2471420" y="92710"/>
                    <a:pt x="2489200" y="100330"/>
                    <a:pt x="2514600" y="114300"/>
                  </a:cubicBezTo>
                  <a:cubicBezTo>
                    <a:pt x="2540000" y="129540"/>
                    <a:pt x="2552700" y="148590"/>
                    <a:pt x="2585720" y="168910"/>
                  </a:cubicBezTo>
                  <a:cubicBezTo>
                    <a:pt x="2649220" y="207010"/>
                    <a:pt x="2872740" y="251460"/>
                    <a:pt x="2884170" y="302260"/>
                  </a:cubicBezTo>
                  <a:cubicBezTo>
                    <a:pt x="2893060" y="335280"/>
                    <a:pt x="2820670" y="411480"/>
                    <a:pt x="2797810" y="410210"/>
                  </a:cubicBezTo>
                  <a:cubicBezTo>
                    <a:pt x="2780030" y="408940"/>
                    <a:pt x="2767330" y="365760"/>
                    <a:pt x="2755900" y="341630"/>
                  </a:cubicBezTo>
                  <a:cubicBezTo>
                    <a:pt x="2745740" y="317500"/>
                    <a:pt x="2725420" y="283210"/>
                    <a:pt x="2733040" y="265430"/>
                  </a:cubicBezTo>
                  <a:cubicBezTo>
                    <a:pt x="2741930" y="247650"/>
                    <a:pt x="2786380" y="248920"/>
                    <a:pt x="2809240" y="234950"/>
                  </a:cubicBezTo>
                  <a:cubicBezTo>
                    <a:pt x="2832100" y="222250"/>
                    <a:pt x="2854960" y="180340"/>
                    <a:pt x="2868930" y="185420"/>
                  </a:cubicBezTo>
                  <a:cubicBezTo>
                    <a:pt x="2882900" y="189230"/>
                    <a:pt x="2885440" y="233680"/>
                    <a:pt x="2891790" y="265430"/>
                  </a:cubicBezTo>
                  <a:cubicBezTo>
                    <a:pt x="2900680" y="308610"/>
                    <a:pt x="2908300" y="381000"/>
                    <a:pt x="2908300" y="425450"/>
                  </a:cubicBezTo>
                  <a:cubicBezTo>
                    <a:pt x="2908300" y="458470"/>
                    <a:pt x="2913380" y="487680"/>
                    <a:pt x="2901950" y="511810"/>
                  </a:cubicBezTo>
                  <a:cubicBezTo>
                    <a:pt x="2889250" y="537210"/>
                    <a:pt x="2865120" y="563880"/>
                    <a:pt x="2832100" y="575310"/>
                  </a:cubicBezTo>
                  <a:cubicBezTo>
                    <a:pt x="2786380" y="593090"/>
                    <a:pt x="2686050" y="594360"/>
                    <a:pt x="2637790" y="568960"/>
                  </a:cubicBezTo>
                  <a:cubicBezTo>
                    <a:pt x="2594610" y="546100"/>
                    <a:pt x="2553970" y="480060"/>
                    <a:pt x="2548890" y="444500"/>
                  </a:cubicBezTo>
                  <a:cubicBezTo>
                    <a:pt x="2546350" y="424180"/>
                    <a:pt x="2556510" y="403860"/>
                    <a:pt x="2567940" y="388620"/>
                  </a:cubicBezTo>
                  <a:cubicBezTo>
                    <a:pt x="2578100" y="374650"/>
                    <a:pt x="2600960" y="360680"/>
                    <a:pt x="2616200" y="355600"/>
                  </a:cubicBezTo>
                  <a:cubicBezTo>
                    <a:pt x="2626360" y="351790"/>
                    <a:pt x="2633980" y="350520"/>
                    <a:pt x="2645410" y="351790"/>
                  </a:cubicBezTo>
                  <a:cubicBezTo>
                    <a:pt x="2661920" y="354330"/>
                    <a:pt x="2686050" y="360680"/>
                    <a:pt x="2701290" y="373380"/>
                  </a:cubicBezTo>
                  <a:cubicBezTo>
                    <a:pt x="2715260" y="384810"/>
                    <a:pt x="2726690" y="407670"/>
                    <a:pt x="2731770" y="422910"/>
                  </a:cubicBezTo>
                  <a:cubicBezTo>
                    <a:pt x="2735580" y="434340"/>
                    <a:pt x="2735580" y="441960"/>
                    <a:pt x="2733040" y="453390"/>
                  </a:cubicBezTo>
                  <a:cubicBezTo>
                    <a:pt x="2730500" y="468630"/>
                    <a:pt x="2721610" y="492760"/>
                    <a:pt x="2708910" y="506730"/>
                  </a:cubicBezTo>
                  <a:cubicBezTo>
                    <a:pt x="2696210" y="520700"/>
                    <a:pt x="2675890" y="532130"/>
                    <a:pt x="2658110" y="534670"/>
                  </a:cubicBezTo>
                  <a:cubicBezTo>
                    <a:pt x="2639060" y="538480"/>
                    <a:pt x="2616200" y="534670"/>
                    <a:pt x="2599690" y="525780"/>
                  </a:cubicBezTo>
                  <a:cubicBezTo>
                    <a:pt x="2583180" y="518160"/>
                    <a:pt x="2566670" y="500380"/>
                    <a:pt x="2557780" y="483870"/>
                  </a:cubicBezTo>
                  <a:cubicBezTo>
                    <a:pt x="2550160" y="467360"/>
                    <a:pt x="2547620" y="443230"/>
                    <a:pt x="2551430" y="425450"/>
                  </a:cubicBezTo>
                  <a:cubicBezTo>
                    <a:pt x="2555240" y="406400"/>
                    <a:pt x="2566670" y="386080"/>
                    <a:pt x="2580640" y="374650"/>
                  </a:cubicBezTo>
                  <a:cubicBezTo>
                    <a:pt x="2595880" y="361950"/>
                    <a:pt x="2617470" y="353060"/>
                    <a:pt x="2635250" y="351790"/>
                  </a:cubicBezTo>
                  <a:cubicBezTo>
                    <a:pt x="2654300" y="350520"/>
                    <a:pt x="2677160" y="356870"/>
                    <a:pt x="2692400" y="367030"/>
                  </a:cubicBezTo>
                  <a:cubicBezTo>
                    <a:pt x="2708910" y="377190"/>
                    <a:pt x="2722880" y="398780"/>
                    <a:pt x="2729230" y="414020"/>
                  </a:cubicBezTo>
                  <a:cubicBezTo>
                    <a:pt x="2733040" y="424180"/>
                    <a:pt x="2735580" y="443230"/>
                    <a:pt x="2734310" y="443230"/>
                  </a:cubicBezTo>
                  <a:cubicBezTo>
                    <a:pt x="2731770" y="444500"/>
                    <a:pt x="2701290" y="402590"/>
                    <a:pt x="2706370" y="393700"/>
                  </a:cubicBezTo>
                  <a:cubicBezTo>
                    <a:pt x="2713990" y="381000"/>
                    <a:pt x="2797810" y="386080"/>
                    <a:pt x="2800350" y="393700"/>
                  </a:cubicBezTo>
                  <a:cubicBezTo>
                    <a:pt x="2802890" y="401320"/>
                    <a:pt x="2745740" y="448310"/>
                    <a:pt x="2726690" y="439420"/>
                  </a:cubicBezTo>
                  <a:cubicBezTo>
                    <a:pt x="2693670" y="424180"/>
                    <a:pt x="2667000" y="212090"/>
                    <a:pt x="2687320" y="153670"/>
                  </a:cubicBezTo>
                  <a:cubicBezTo>
                    <a:pt x="2698750" y="120650"/>
                    <a:pt x="2726690" y="100330"/>
                    <a:pt x="2752090" y="88900"/>
                  </a:cubicBezTo>
                  <a:cubicBezTo>
                    <a:pt x="2776220" y="78740"/>
                    <a:pt x="2811780" y="73660"/>
                    <a:pt x="2834640" y="85090"/>
                  </a:cubicBezTo>
                  <a:cubicBezTo>
                    <a:pt x="2861310" y="100330"/>
                    <a:pt x="2879090" y="143510"/>
                    <a:pt x="2895600" y="182880"/>
                  </a:cubicBezTo>
                  <a:cubicBezTo>
                    <a:pt x="2919730" y="234950"/>
                    <a:pt x="2952750" y="325120"/>
                    <a:pt x="2948940" y="375920"/>
                  </a:cubicBezTo>
                  <a:cubicBezTo>
                    <a:pt x="2945130" y="410210"/>
                    <a:pt x="2931160" y="444500"/>
                    <a:pt x="2910840" y="461010"/>
                  </a:cubicBezTo>
                  <a:cubicBezTo>
                    <a:pt x="2890520" y="477520"/>
                    <a:pt x="2865120" y="481330"/>
                    <a:pt x="2829560" y="476250"/>
                  </a:cubicBezTo>
                  <a:cubicBezTo>
                    <a:pt x="2748280" y="464820"/>
                    <a:pt x="2546350" y="323850"/>
                    <a:pt x="2446020" y="279400"/>
                  </a:cubicBezTo>
                  <a:cubicBezTo>
                    <a:pt x="2385060" y="252730"/>
                    <a:pt x="2348230" y="236220"/>
                    <a:pt x="2294890" y="223520"/>
                  </a:cubicBezTo>
                  <a:cubicBezTo>
                    <a:pt x="2236470" y="208280"/>
                    <a:pt x="2188210" y="204470"/>
                    <a:pt x="2108200" y="199390"/>
                  </a:cubicBezTo>
                  <a:cubicBezTo>
                    <a:pt x="1969770" y="190500"/>
                    <a:pt x="1713230" y="186690"/>
                    <a:pt x="1535430" y="196850"/>
                  </a:cubicBezTo>
                  <a:cubicBezTo>
                    <a:pt x="1379220" y="207010"/>
                    <a:pt x="1223010" y="229870"/>
                    <a:pt x="1094740" y="255270"/>
                  </a:cubicBezTo>
                  <a:cubicBezTo>
                    <a:pt x="995680" y="274320"/>
                    <a:pt x="930910" y="290830"/>
                    <a:pt x="830580" y="321310"/>
                  </a:cubicBezTo>
                  <a:cubicBezTo>
                    <a:pt x="694690" y="363220"/>
                    <a:pt x="450850" y="455930"/>
                    <a:pt x="356870" y="497840"/>
                  </a:cubicBezTo>
                  <a:cubicBezTo>
                    <a:pt x="316230" y="515620"/>
                    <a:pt x="303530" y="521970"/>
                    <a:pt x="270510" y="542290"/>
                  </a:cubicBezTo>
                  <a:cubicBezTo>
                    <a:pt x="222250" y="571500"/>
                    <a:pt x="142240" y="654050"/>
                    <a:pt x="99060" y="664210"/>
                  </a:cubicBezTo>
                  <a:cubicBezTo>
                    <a:pt x="76200" y="670560"/>
                    <a:pt x="58420" y="664210"/>
                    <a:pt x="43180" y="657860"/>
                  </a:cubicBezTo>
                  <a:cubicBezTo>
                    <a:pt x="31750" y="652780"/>
                    <a:pt x="22860" y="643890"/>
                    <a:pt x="15240" y="633730"/>
                  </a:cubicBezTo>
                  <a:cubicBezTo>
                    <a:pt x="7620" y="619760"/>
                    <a:pt x="0" y="596900"/>
                    <a:pt x="2540" y="579120"/>
                  </a:cubicBezTo>
                  <a:cubicBezTo>
                    <a:pt x="3810" y="562610"/>
                    <a:pt x="27940" y="529590"/>
                    <a:pt x="27940" y="529590"/>
                  </a:cubicBezTo>
                </a:path>
              </a:pathLst>
            </a:custGeom>
            <a:solidFill>
              <a:srgbClr val="266041"/>
            </a:solidFill>
            <a:ln cap="sq">
              <a:noFill/>
              <a:prstDash val="solid"/>
              <a:miter/>
            </a:ln>
          </p:spPr>
        </p:sp>
      </p:grpSp>
      <p:grpSp>
        <p:nvGrpSpPr>
          <p:cNvPr name="Group 16" id="16"/>
          <p:cNvGrpSpPr/>
          <p:nvPr/>
        </p:nvGrpSpPr>
        <p:grpSpPr>
          <a:xfrm rot="0">
            <a:off x="8577262" y="7633335"/>
            <a:ext cx="1810702" cy="567690"/>
            <a:chOff x="0" y="0"/>
            <a:chExt cx="2414270" cy="756920"/>
          </a:xfrm>
        </p:grpSpPr>
        <p:sp>
          <p:nvSpPr>
            <p:cNvPr name="Freeform 17" id="17"/>
            <p:cNvSpPr/>
            <p:nvPr/>
          </p:nvSpPr>
          <p:spPr>
            <a:xfrm flipH="false" flipV="false" rot="0">
              <a:off x="48260" y="43180"/>
              <a:ext cx="2320290" cy="664210"/>
            </a:xfrm>
            <a:custGeom>
              <a:avLst/>
              <a:gdLst/>
              <a:ahLst/>
              <a:cxnLst/>
              <a:rect r="r" b="b" t="t" l="l"/>
              <a:pathLst>
                <a:path h="664210" w="2320290">
                  <a:moveTo>
                    <a:pt x="80010" y="326390"/>
                  </a:moveTo>
                  <a:cubicBezTo>
                    <a:pt x="1062990" y="312420"/>
                    <a:pt x="1127760" y="289560"/>
                    <a:pt x="1275080" y="280670"/>
                  </a:cubicBezTo>
                  <a:cubicBezTo>
                    <a:pt x="1515110" y="266700"/>
                    <a:pt x="2195830" y="219710"/>
                    <a:pt x="2221230" y="279400"/>
                  </a:cubicBezTo>
                  <a:cubicBezTo>
                    <a:pt x="2231390" y="299720"/>
                    <a:pt x="2145030" y="334010"/>
                    <a:pt x="2142490" y="363220"/>
                  </a:cubicBezTo>
                  <a:cubicBezTo>
                    <a:pt x="2139950" y="389890"/>
                    <a:pt x="2200910" y="441960"/>
                    <a:pt x="2197100" y="445770"/>
                  </a:cubicBezTo>
                  <a:cubicBezTo>
                    <a:pt x="2192020" y="449580"/>
                    <a:pt x="2101850" y="359410"/>
                    <a:pt x="2054860" y="309880"/>
                  </a:cubicBezTo>
                  <a:cubicBezTo>
                    <a:pt x="2001520" y="254000"/>
                    <a:pt x="1912620" y="166370"/>
                    <a:pt x="1894840" y="124460"/>
                  </a:cubicBezTo>
                  <a:cubicBezTo>
                    <a:pt x="1887220" y="107950"/>
                    <a:pt x="1887220" y="96520"/>
                    <a:pt x="1889760" y="82550"/>
                  </a:cubicBezTo>
                  <a:cubicBezTo>
                    <a:pt x="1891030" y="68580"/>
                    <a:pt x="1896110" y="54610"/>
                    <a:pt x="1905000" y="43180"/>
                  </a:cubicBezTo>
                  <a:cubicBezTo>
                    <a:pt x="1912620" y="31750"/>
                    <a:pt x="1922780" y="21590"/>
                    <a:pt x="1936750" y="15240"/>
                  </a:cubicBezTo>
                  <a:cubicBezTo>
                    <a:pt x="1953260" y="7620"/>
                    <a:pt x="1974850" y="0"/>
                    <a:pt x="1998980" y="7620"/>
                  </a:cubicBezTo>
                  <a:cubicBezTo>
                    <a:pt x="2049780" y="25400"/>
                    <a:pt x="2155190" y="153670"/>
                    <a:pt x="2194560" y="205740"/>
                  </a:cubicBezTo>
                  <a:cubicBezTo>
                    <a:pt x="2214880" y="232410"/>
                    <a:pt x="2221230" y="247650"/>
                    <a:pt x="2232660" y="274320"/>
                  </a:cubicBezTo>
                  <a:cubicBezTo>
                    <a:pt x="2245360" y="304800"/>
                    <a:pt x="2265680" y="346710"/>
                    <a:pt x="2264410" y="378460"/>
                  </a:cubicBezTo>
                  <a:cubicBezTo>
                    <a:pt x="2264410" y="405130"/>
                    <a:pt x="2256790" y="422910"/>
                    <a:pt x="2237740" y="449580"/>
                  </a:cubicBezTo>
                  <a:cubicBezTo>
                    <a:pt x="2200910" y="504190"/>
                    <a:pt x="2065020" y="629920"/>
                    <a:pt x="2007870" y="654050"/>
                  </a:cubicBezTo>
                  <a:cubicBezTo>
                    <a:pt x="1982470" y="664210"/>
                    <a:pt x="1962150" y="662940"/>
                    <a:pt x="1944370" y="659130"/>
                  </a:cubicBezTo>
                  <a:cubicBezTo>
                    <a:pt x="1929130" y="656590"/>
                    <a:pt x="1916430" y="647700"/>
                    <a:pt x="1906270" y="638810"/>
                  </a:cubicBezTo>
                  <a:cubicBezTo>
                    <a:pt x="1896110" y="628650"/>
                    <a:pt x="1887220" y="615950"/>
                    <a:pt x="1883410" y="601980"/>
                  </a:cubicBezTo>
                  <a:cubicBezTo>
                    <a:pt x="1878330" y="585470"/>
                    <a:pt x="1875790" y="562610"/>
                    <a:pt x="1882140" y="544830"/>
                  </a:cubicBezTo>
                  <a:cubicBezTo>
                    <a:pt x="1891030" y="523240"/>
                    <a:pt x="1921510" y="494030"/>
                    <a:pt x="1943100" y="485140"/>
                  </a:cubicBezTo>
                  <a:cubicBezTo>
                    <a:pt x="1960880" y="478790"/>
                    <a:pt x="1983740" y="481330"/>
                    <a:pt x="2001520" y="487680"/>
                  </a:cubicBezTo>
                  <a:cubicBezTo>
                    <a:pt x="2018030" y="494030"/>
                    <a:pt x="2037080" y="506730"/>
                    <a:pt x="2045970" y="524510"/>
                  </a:cubicBezTo>
                  <a:cubicBezTo>
                    <a:pt x="2056130" y="544830"/>
                    <a:pt x="2059940" y="586740"/>
                    <a:pt x="2051050" y="609600"/>
                  </a:cubicBezTo>
                  <a:cubicBezTo>
                    <a:pt x="2044700" y="627380"/>
                    <a:pt x="2028190" y="642620"/>
                    <a:pt x="2012950" y="651510"/>
                  </a:cubicBezTo>
                  <a:cubicBezTo>
                    <a:pt x="1996440" y="660400"/>
                    <a:pt x="1973580" y="664210"/>
                    <a:pt x="1955800" y="661670"/>
                  </a:cubicBezTo>
                  <a:cubicBezTo>
                    <a:pt x="1938020" y="659130"/>
                    <a:pt x="1916430" y="648970"/>
                    <a:pt x="1903730" y="635000"/>
                  </a:cubicBezTo>
                  <a:cubicBezTo>
                    <a:pt x="1891030" y="622300"/>
                    <a:pt x="1879600" y="603250"/>
                    <a:pt x="1878330" y="582930"/>
                  </a:cubicBezTo>
                  <a:cubicBezTo>
                    <a:pt x="1878330" y="560070"/>
                    <a:pt x="1889760" y="520700"/>
                    <a:pt x="1908810" y="504190"/>
                  </a:cubicBezTo>
                  <a:cubicBezTo>
                    <a:pt x="1927860" y="487680"/>
                    <a:pt x="1967230" y="478790"/>
                    <a:pt x="1991360" y="485140"/>
                  </a:cubicBezTo>
                  <a:cubicBezTo>
                    <a:pt x="2015490" y="491490"/>
                    <a:pt x="2045970" y="518160"/>
                    <a:pt x="2053590" y="542290"/>
                  </a:cubicBezTo>
                  <a:cubicBezTo>
                    <a:pt x="2062480" y="565150"/>
                    <a:pt x="2052320" y="607060"/>
                    <a:pt x="2042160" y="626110"/>
                  </a:cubicBezTo>
                  <a:cubicBezTo>
                    <a:pt x="2034540" y="640080"/>
                    <a:pt x="2020570" y="647700"/>
                    <a:pt x="2009140" y="654050"/>
                  </a:cubicBezTo>
                  <a:cubicBezTo>
                    <a:pt x="1996440" y="660400"/>
                    <a:pt x="1979930" y="662940"/>
                    <a:pt x="1965960" y="662940"/>
                  </a:cubicBezTo>
                  <a:cubicBezTo>
                    <a:pt x="1951990" y="662940"/>
                    <a:pt x="1936750" y="657860"/>
                    <a:pt x="1924050" y="651510"/>
                  </a:cubicBezTo>
                  <a:cubicBezTo>
                    <a:pt x="1912620" y="643890"/>
                    <a:pt x="1899920" y="633730"/>
                    <a:pt x="1892300" y="621030"/>
                  </a:cubicBezTo>
                  <a:cubicBezTo>
                    <a:pt x="1884680" y="609600"/>
                    <a:pt x="1879600" y="594360"/>
                    <a:pt x="1878330" y="580390"/>
                  </a:cubicBezTo>
                  <a:cubicBezTo>
                    <a:pt x="1877060" y="566420"/>
                    <a:pt x="1880870" y="538480"/>
                    <a:pt x="1884680" y="537210"/>
                  </a:cubicBezTo>
                  <a:cubicBezTo>
                    <a:pt x="1887220" y="537210"/>
                    <a:pt x="1889760" y="549910"/>
                    <a:pt x="1893570" y="549910"/>
                  </a:cubicBezTo>
                  <a:cubicBezTo>
                    <a:pt x="1903730" y="549910"/>
                    <a:pt x="1918970" y="505460"/>
                    <a:pt x="1943100" y="477520"/>
                  </a:cubicBezTo>
                  <a:cubicBezTo>
                    <a:pt x="1982470" y="433070"/>
                    <a:pt x="2113280" y="308610"/>
                    <a:pt x="2124710" y="316230"/>
                  </a:cubicBezTo>
                  <a:cubicBezTo>
                    <a:pt x="2131060" y="321310"/>
                    <a:pt x="2108200" y="388620"/>
                    <a:pt x="2096770" y="389890"/>
                  </a:cubicBezTo>
                  <a:cubicBezTo>
                    <a:pt x="2085340" y="391160"/>
                    <a:pt x="2076450" y="347980"/>
                    <a:pt x="2057400" y="320040"/>
                  </a:cubicBezTo>
                  <a:cubicBezTo>
                    <a:pt x="2023110" y="270510"/>
                    <a:pt x="1912620" y="167640"/>
                    <a:pt x="1894840" y="124460"/>
                  </a:cubicBezTo>
                  <a:cubicBezTo>
                    <a:pt x="1887220" y="106680"/>
                    <a:pt x="1887220" y="96520"/>
                    <a:pt x="1889760" y="82550"/>
                  </a:cubicBezTo>
                  <a:cubicBezTo>
                    <a:pt x="1891030" y="68580"/>
                    <a:pt x="1894840" y="54610"/>
                    <a:pt x="1905000" y="43180"/>
                  </a:cubicBezTo>
                  <a:cubicBezTo>
                    <a:pt x="1915160" y="29210"/>
                    <a:pt x="1939290" y="12700"/>
                    <a:pt x="1955800" y="7620"/>
                  </a:cubicBezTo>
                  <a:cubicBezTo>
                    <a:pt x="1971040" y="3810"/>
                    <a:pt x="1981200" y="0"/>
                    <a:pt x="1998980" y="7620"/>
                  </a:cubicBezTo>
                  <a:cubicBezTo>
                    <a:pt x="2047240" y="27940"/>
                    <a:pt x="2171700" y="165100"/>
                    <a:pt x="2227580" y="233680"/>
                  </a:cubicBezTo>
                  <a:cubicBezTo>
                    <a:pt x="2266950" y="281940"/>
                    <a:pt x="2320290" y="331470"/>
                    <a:pt x="2315210" y="369570"/>
                  </a:cubicBezTo>
                  <a:cubicBezTo>
                    <a:pt x="2310130" y="403860"/>
                    <a:pt x="2274570" y="433070"/>
                    <a:pt x="2221230" y="454660"/>
                  </a:cubicBezTo>
                  <a:cubicBezTo>
                    <a:pt x="2075180" y="510540"/>
                    <a:pt x="1496060" y="439420"/>
                    <a:pt x="1276350" y="452120"/>
                  </a:cubicBezTo>
                  <a:cubicBezTo>
                    <a:pt x="1158240" y="459740"/>
                    <a:pt x="1121410" y="480060"/>
                    <a:pt x="1003300" y="486410"/>
                  </a:cubicBezTo>
                  <a:cubicBezTo>
                    <a:pt x="787400" y="500380"/>
                    <a:pt x="198120" y="504190"/>
                    <a:pt x="80010" y="482600"/>
                  </a:cubicBezTo>
                  <a:cubicBezTo>
                    <a:pt x="52070" y="477520"/>
                    <a:pt x="41910" y="474980"/>
                    <a:pt x="27940" y="463550"/>
                  </a:cubicBezTo>
                  <a:cubicBezTo>
                    <a:pt x="15240" y="452120"/>
                    <a:pt x="5080" y="430530"/>
                    <a:pt x="2540" y="414020"/>
                  </a:cubicBezTo>
                  <a:cubicBezTo>
                    <a:pt x="0" y="396240"/>
                    <a:pt x="5080" y="374650"/>
                    <a:pt x="16510" y="359410"/>
                  </a:cubicBezTo>
                  <a:cubicBezTo>
                    <a:pt x="29210" y="344170"/>
                    <a:pt x="80010" y="326390"/>
                    <a:pt x="80010" y="326390"/>
                  </a:cubicBezTo>
                </a:path>
              </a:pathLst>
            </a:custGeom>
            <a:solidFill>
              <a:srgbClr val="266041"/>
            </a:solidFill>
            <a:ln cap="sq">
              <a:noFill/>
              <a:prstDash val="solid"/>
              <a:miter/>
            </a:ln>
          </p:spPr>
        </p:sp>
      </p:gr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873623" y="2491740"/>
            <a:ext cx="16414377" cy="5061585"/>
          </a:xfrm>
          <a:prstGeom prst="rect">
            <a:avLst/>
          </a:prstGeom>
        </p:spPr>
        <p:txBody>
          <a:bodyPr anchor="t" rtlCol="false" tIns="0" lIns="0" bIns="0" rIns="0">
            <a:spAutoFit/>
          </a:bodyPr>
          <a:lstStyle/>
          <a:p>
            <a:pPr algn="l">
              <a:lnSpc>
                <a:spcPts val="13439"/>
              </a:lnSpc>
            </a:pPr>
            <a:r>
              <a:rPr lang="en-US" sz="9600">
                <a:solidFill>
                  <a:srgbClr val="A6A6A6"/>
                </a:solidFill>
                <a:latin typeface="Abril Fatface"/>
                <a:ea typeface="Abril Fatface"/>
                <a:cs typeface="Abril Fatface"/>
                <a:sym typeface="Abril Fatface"/>
              </a:rPr>
              <a:t>Change 3:</a:t>
            </a:r>
          </a:p>
          <a:p>
            <a:pPr algn="l">
              <a:lnSpc>
                <a:spcPts val="13439"/>
              </a:lnSpc>
            </a:pPr>
            <a:r>
              <a:rPr lang="en-US" sz="9600">
                <a:solidFill>
                  <a:srgbClr val="CB6CE6"/>
                </a:solidFill>
                <a:latin typeface="Abril Fatface"/>
                <a:ea typeface="Abril Fatface"/>
                <a:cs typeface="Abril Fatface"/>
                <a:sym typeface="Abril Fatface"/>
              </a:rPr>
              <a:t>Tablet-Optimized </a:t>
            </a:r>
          </a:p>
          <a:p>
            <a:pPr algn="l">
              <a:lnSpc>
                <a:spcPts val="13439"/>
              </a:lnSpc>
            </a:pPr>
            <a:r>
              <a:rPr lang="en-US" sz="9600">
                <a:solidFill>
                  <a:srgbClr val="CB6CE6"/>
                </a:solidFill>
                <a:latin typeface="Abril Fatface"/>
                <a:ea typeface="Abril Fatface"/>
                <a:cs typeface="Abril Fatface"/>
                <a:sym typeface="Abril Fatface"/>
              </a:rPr>
              <a:t>Doodling Interface</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678915" y="835025"/>
            <a:ext cx="6228321" cy="8026400"/>
          </a:xfrm>
          <a:prstGeom prst="rect">
            <a:avLst/>
          </a:prstGeom>
        </p:spPr>
        <p:txBody>
          <a:bodyPr anchor="t" rtlCol="false" tIns="0" lIns="0" bIns="0" rIns="0">
            <a:spAutoFit/>
          </a:bodyPr>
          <a:lstStyle/>
          <a:p>
            <a:pPr algn="l">
              <a:lnSpc>
                <a:spcPts val="4900"/>
              </a:lnSpc>
              <a:spcBef>
                <a:spcPct val="0"/>
              </a:spcBef>
            </a:pPr>
            <a:r>
              <a:rPr lang="en-US" sz="3500">
                <a:solidFill>
                  <a:srgbClr val="000000"/>
                </a:solidFill>
                <a:latin typeface="Abril Fatface"/>
                <a:ea typeface="Abril Fatface"/>
                <a:cs typeface="Abril Fatface"/>
                <a:sym typeface="Abril Fatface"/>
              </a:rPr>
              <a:t>Change: Due to the challenges of drawing on a small phone screen, the doodling feature was optimized for iPads and tablets to provide a more comfortable and engaging experience.</a:t>
            </a:r>
          </a:p>
          <a:p>
            <a:pPr algn="l">
              <a:lnSpc>
                <a:spcPts val="4900"/>
              </a:lnSpc>
              <a:spcBef>
                <a:spcPct val="0"/>
              </a:spcBef>
            </a:pPr>
            <a:r>
              <a:rPr lang="en-US" sz="3500">
                <a:solidFill>
                  <a:srgbClr val="000000"/>
                </a:solidFill>
                <a:latin typeface="Abril Fatface"/>
                <a:ea typeface="Abril Fatface"/>
                <a:cs typeface="Abril Fatface"/>
                <a:sym typeface="Abril Fatface"/>
              </a:rPr>
              <a:t>Impact: This adjustment supports a more relaxed, user-friendly doodling experience, aligning with the app’s goal of fostering creativity and connection.</a:t>
            </a:r>
          </a:p>
        </p:txBody>
      </p:sp>
      <p:sp>
        <p:nvSpPr>
          <p:cNvPr name="Freeform 4" id="4"/>
          <p:cNvSpPr/>
          <p:nvPr/>
        </p:nvSpPr>
        <p:spPr>
          <a:xfrm flipH="false" flipV="false" rot="5400000">
            <a:off x="8235289" y="-123281"/>
            <a:ext cx="8455098" cy="10505061"/>
          </a:xfrm>
          <a:custGeom>
            <a:avLst/>
            <a:gdLst/>
            <a:ahLst/>
            <a:cxnLst/>
            <a:rect r="r" b="b" t="t" l="l"/>
            <a:pathLst>
              <a:path h="10505061" w="8455098">
                <a:moveTo>
                  <a:pt x="0" y="0"/>
                </a:moveTo>
                <a:lnTo>
                  <a:pt x="8455098" y="0"/>
                </a:lnTo>
                <a:lnTo>
                  <a:pt x="8455098" y="10505060"/>
                </a:lnTo>
                <a:lnTo>
                  <a:pt x="0" y="10505060"/>
                </a:lnTo>
                <a:lnTo>
                  <a:pt x="0" y="0"/>
                </a:lnTo>
                <a:close/>
              </a:path>
            </a:pathLst>
          </a:custGeom>
          <a:blipFill>
            <a:blip r:embed="rId3"/>
            <a:stretch>
              <a:fillRect l="0" t="-7314" r="0" b="0"/>
            </a:stretch>
          </a:blipFill>
        </p:spPr>
      </p:sp>
      <p:sp>
        <p:nvSpPr>
          <p:cNvPr name="TextBox 5" id="5"/>
          <p:cNvSpPr txBox="true"/>
          <p:nvPr/>
        </p:nvSpPr>
        <p:spPr>
          <a:xfrm rot="0">
            <a:off x="7671350" y="5681220"/>
            <a:ext cx="2154702" cy="1057275"/>
          </a:xfrm>
          <a:prstGeom prst="rect">
            <a:avLst/>
          </a:prstGeom>
        </p:spPr>
        <p:txBody>
          <a:bodyPr anchor="t" rtlCol="false" tIns="0" lIns="0" bIns="0" rIns="0">
            <a:spAutoFit/>
          </a:bodyPr>
          <a:lstStyle/>
          <a:p>
            <a:pPr algn="ctr">
              <a:lnSpc>
                <a:spcPts val="4200"/>
              </a:lnSpc>
              <a:spcBef>
                <a:spcPct val="0"/>
              </a:spcBef>
            </a:pPr>
            <a:r>
              <a:rPr lang="en-US" sz="3000">
                <a:solidFill>
                  <a:srgbClr val="840000"/>
                </a:solidFill>
                <a:latin typeface="Abril Fatface"/>
                <a:ea typeface="Abril Fatface"/>
                <a:cs typeface="Abril Fatface"/>
                <a:sym typeface="Abril Fatface"/>
              </a:rPr>
              <a:t>Mobile Realization</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Freeform 3" id="3"/>
          <p:cNvSpPr/>
          <p:nvPr/>
        </p:nvSpPr>
        <p:spPr>
          <a:xfrm flipH="false" flipV="false" rot="-5400000">
            <a:off x="9036900" y="-225561"/>
            <a:ext cx="7525565" cy="10034086"/>
          </a:xfrm>
          <a:custGeom>
            <a:avLst/>
            <a:gdLst/>
            <a:ahLst/>
            <a:cxnLst/>
            <a:rect r="r" b="b" t="t" l="l"/>
            <a:pathLst>
              <a:path h="10034086" w="7525565">
                <a:moveTo>
                  <a:pt x="0" y="0"/>
                </a:moveTo>
                <a:lnTo>
                  <a:pt x="7525564" y="0"/>
                </a:lnTo>
                <a:lnTo>
                  <a:pt x="7525564" y="10034086"/>
                </a:lnTo>
                <a:lnTo>
                  <a:pt x="0" y="10034086"/>
                </a:lnTo>
                <a:lnTo>
                  <a:pt x="0" y="0"/>
                </a:lnTo>
                <a:close/>
              </a:path>
            </a:pathLst>
          </a:custGeom>
          <a:blipFill>
            <a:blip r:embed="rId3"/>
            <a:stretch>
              <a:fillRect l="0" t="0" r="0" b="0"/>
            </a:stretch>
          </a:blipFill>
        </p:spPr>
      </p:sp>
      <p:sp>
        <p:nvSpPr>
          <p:cNvPr name="TextBox 4" id="4"/>
          <p:cNvSpPr txBox="true"/>
          <p:nvPr/>
        </p:nvSpPr>
        <p:spPr>
          <a:xfrm rot="0">
            <a:off x="678915" y="835025"/>
            <a:ext cx="6228321" cy="8026400"/>
          </a:xfrm>
          <a:prstGeom prst="rect">
            <a:avLst/>
          </a:prstGeom>
        </p:spPr>
        <p:txBody>
          <a:bodyPr anchor="t" rtlCol="false" tIns="0" lIns="0" bIns="0" rIns="0">
            <a:spAutoFit/>
          </a:bodyPr>
          <a:lstStyle/>
          <a:p>
            <a:pPr algn="l">
              <a:lnSpc>
                <a:spcPts val="4900"/>
              </a:lnSpc>
              <a:spcBef>
                <a:spcPct val="0"/>
              </a:spcBef>
            </a:pPr>
            <a:r>
              <a:rPr lang="en-US" sz="3500">
                <a:solidFill>
                  <a:srgbClr val="000000"/>
                </a:solidFill>
                <a:latin typeface="Abril Fatface"/>
                <a:ea typeface="Abril Fatface"/>
                <a:cs typeface="Abril Fatface"/>
                <a:sym typeface="Abril Fatface"/>
              </a:rPr>
              <a:t>Change: Due to the challenges of drawing on a small phone screen, the doodling feature was optimized for iPads and tablets to provide a more comfortable and engaging experience.</a:t>
            </a:r>
          </a:p>
          <a:p>
            <a:pPr algn="l">
              <a:lnSpc>
                <a:spcPts val="4900"/>
              </a:lnSpc>
              <a:spcBef>
                <a:spcPct val="0"/>
              </a:spcBef>
            </a:pPr>
            <a:r>
              <a:rPr lang="en-US" sz="3500">
                <a:solidFill>
                  <a:srgbClr val="000000"/>
                </a:solidFill>
                <a:latin typeface="Abril Fatface"/>
                <a:ea typeface="Abril Fatface"/>
                <a:cs typeface="Abril Fatface"/>
                <a:sym typeface="Abril Fatface"/>
              </a:rPr>
              <a:t>Impact: This adjustment supports a more relaxed, user-friendly doodling experience, aligning with the app’s goal of fostering creativity and connection.</a:t>
            </a:r>
          </a:p>
        </p:txBody>
      </p:sp>
      <p:grpSp>
        <p:nvGrpSpPr>
          <p:cNvPr name="Group 5" id="5"/>
          <p:cNvGrpSpPr/>
          <p:nvPr/>
        </p:nvGrpSpPr>
        <p:grpSpPr>
          <a:xfrm rot="0">
            <a:off x="8880157" y="2363152"/>
            <a:ext cx="2312670" cy="715328"/>
            <a:chOff x="0" y="0"/>
            <a:chExt cx="3083560" cy="953770"/>
          </a:xfrm>
        </p:grpSpPr>
        <p:sp>
          <p:nvSpPr>
            <p:cNvPr name="Freeform 6" id="6"/>
            <p:cNvSpPr/>
            <p:nvPr/>
          </p:nvSpPr>
          <p:spPr>
            <a:xfrm flipH="false" flipV="false" rot="0">
              <a:off x="39370" y="48260"/>
              <a:ext cx="2993390" cy="866140"/>
            </a:xfrm>
            <a:custGeom>
              <a:avLst/>
              <a:gdLst/>
              <a:ahLst/>
              <a:cxnLst/>
              <a:rect r="r" b="b" t="t" l="l"/>
              <a:pathLst>
                <a:path h="866140" w="2993390">
                  <a:moveTo>
                    <a:pt x="2891790" y="208280"/>
                  </a:moveTo>
                  <a:cubicBezTo>
                    <a:pt x="1475740" y="203200"/>
                    <a:pt x="1464310" y="190500"/>
                    <a:pt x="1376680" y="185420"/>
                  </a:cubicBezTo>
                  <a:cubicBezTo>
                    <a:pt x="1186180" y="173990"/>
                    <a:pt x="647700" y="151130"/>
                    <a:pt x="466090" y="191770"/>
                  </a:cubicBezTo>
                  <a:cubicBezTo>
                    <a:pt x="384810" y="209550"/>
                    <a:pt x="342900" y="234950"/>
                    <a:pt x="295910" y="269240"/>
                  </a:cubicBezTo>
                  <a:cubicBezTo>
                    <a:pt x="252730" y="302260"/>
                    <a:pt x="212090" y="341630"/>
                    <a:pt x="193040" y="388620"/>
                  </a:cubicBezTo>
                  <a:cubicBezTo>
                    <a:pt x="173990" y="439420"/>
                    <a:pt x="167640" y="529590"/>
                    <a:pt x="187960" y="565150"/>
                  </a:cubicBezTo>
                  <a:cubicBezTo>
                    <a:pt x="201930" y="589280"/>
                    <a:pt x="229870" y="593090"/>
                    <a:pt x="260350" y="605790"/>
                  </a:cubicBezTo>
                  <a:cubicBezTo>
                    <a:pt x="304800" y="626110"/>
                    <a:pt x="351790" y="650240"/>
                    <a:pt x="435610" y="664210"/>
                  </a:cubicBezTo>
                  <a:cubicBezTo>
                    <a:pt x="624840" y="695960"/>
                    <a:pt x="1131570" y="695960"/>
                    <a:pt x="1395730" y="678180"/>
                  </a:cubicBezTo>
                  <a:cubicBezTo>
                    <a:pt x="1583690" y="664210"/>
                    <a:pt x="1700530" y="627380"/>
                    <a:pt x="1877060" y="604520"/>
                  </a:cubicBezTo>
                  <a:cubicBezTo>
                    <a:pt x="2090420" y="575310"/>
                    <a:pt x="2438400" y="599440"/>
                    <a:pt x="2586990" y="524510"/>
                  </a:cubicBezTo>
                  <a:cubicBezTo>
                    <a:pt x="2674620" y="480060"/>
                    <a:pt x="2722880" y="392430"/>
                    <a:pt x="2758440" y="340360"/>
                  </a:cubicBezTo>
                  <a:cubicBezTo>
                    <a:pt x="2780030" y="307340"/>
                    <a:pt x="2790190" y="281940"/>
                    <a:pt x="2800350" y="252730"/>
                  </a:cubicBezTo>
                  <a:cubicBezTo>
                    <a:pt x="2809240" y="227330"/>
                    <a:pt x="2824480" y="189230"/>
                    <a:pt x="2814320" y="173990"/>
                  </a:cubicBezTo>
                  <a:cubicBezTo>
                    <a:pt x="2805430" y="162560"/>
                    <a:pt x="2772410" y="171450"/>
                    <a:pt x="2758440" y="161290"/>
                  </a:cubicBezTo>
                  <a:cubicBezTo>
                    <a:pt x="2744470" y="151130"/>
                    <a:pt x="2731770" y="130810"/>
                    <a:pt x="2729230" y="111760"/>
                  </a:cubicBezTo>
                  <a:cubicBezTo>
                    <a:pt x="2726690" y="88900"/>
                    <a:pt x="2735580" y="48260"/>
                    <a:pt x="2752090" y="30480"/>
                  </a:cubicBezTo>
                  <a:cubicBezTo>
                    <a:pt x="2769870" y="12700"/>
                    <a:pt x="2807970" y="0"/>
                    <a:pt x="2833370" y="3810"/>
                  </a:cubicBezTo>
                  <a:cubicBezTo>
                    <a:pt x="2857500" y="8890"/>
                    <a:pt x="2889250" y="33020"/>
                    <a:pt x="2899410" y="55880"/>
                  </a:cubicBezTo>
                  <a:cubicBezTo>
                    <a:pt x="2909570" y="78740"/>
                    <a:pt x="2904490" y="119380"/>
                    <a:pt x="2894330" y="139700"/>
                  </a:cubicBezTo>
                  <a:cubicBezTo>
                    <a:pt x="2885440" y="157480"/>
                    <a:pt x="2867660" y="170180"/>
                    <a:pt x="2849880" y="176530"/>
                  </a:cubicBezTo>
                  <a:cubicBezTo>
                    <a:pt x="2833370" y="184150"/>
                    <a:pt x="2810510" y="184150"/>
                    <a:pt x="2792730" y="179070"/>
                  </a:cubicBezTo>
                  <a:cubicBezTo>
                    <a:pt x="2774950" y="173990"/>
                    <a:pt x="2755900" y="161290"/>
                    <a:pt x="2745740" y="147320"/>
                  </a:cubicBezTo>
                  <a:cubicBezTo>
                    <a:pt x="2734310" y="132080"/>
                    <a:pt x="2726690" y="110490"/>
                    <a:pt x="2727960" y="92710"/>
                  </a:cubicBezTo>
                  <a:cubicBezTo>
                    <a:pt x="2727960" y="73660"/>
                    <a:pt x="2735580" y="52070"/>
                    <a:pt x="2745740" y="38100"/>
                  </a:cubicBezTo>
                  <a:cubicBezTo>
                    <a:pt x="2757170" y="22860"/>
                    <a:pt x="2780030" y="11430"/>
                    <a:pt x="2794000" y="6350"/>
                  </a:cubicBezTo>
                  <a:cubicBezTo>
                    <a:pt x="2804160" y="2540"/>
                    <a:pt x="2810510" y="1270"/>
                    <a:pt x="2823210" y="2540"/>
                  </a:cubicBezTo>
                  <a:cubicBezTo>
                    <a:pt x="2846070" y="7620"/>
                    <a:pt x="2894330" y="31750"/>
                    <a:pt x="2919730" y="50800"/>
                  </a:cubicBezTo>
                  <a:cubicBezTo>
                    <a:pt x="2942590" y="67310"/>
                    <a:pt x="2960370" y="83820"/>
                    <a:pt x="2973070" y="106680"/>
                  </a:cubicBezTo>
                  <a:cubicBezTo>
                    <a:pt x="2985770" y="132080"/>
                    <a:pt x="2992120" y="166370"/>
                    <a:pt x="2993390" y="195580"/>
                  </a:cubicBezTo>
                  <a:cubicBezTo>
                    <a:pt x="2993390" y="223520"/>
                    <a:pt x="2988310" y="248920"/>
                    <a:pt x="2979420" y="276860"/>
                  </a:cubicBezTo>
                  <a:cubicBezTo>
                    <a:pt x="2970530" y="308610"/>
                    <a:pt x="2950210" y="344170"/>
                    <a:pt x="2934970" y="375920"/>
                  </a:cubicBezTo>
                  <a:cubicBezTo>
                    <a:pt x="2921000" y="403860"/>
                    <a:pt x="2913380" y="426720"/>
                    <a:pt x="2893060" y="454660"/>
                  </a:cubicBezTo>
                  <a:cubicBezTo>
                    <a:pt x="2861310" y="496570"/>
                    <a:pt x="2782570" y="549910"/>
                    <a:pt x="2748280" y="591820"/>
                  </a:cubicBezTo>
                  <a:cubicBezTo>
                    <a:pt x="2725420" y="621030"/>
                    <a:pt x="2721610" y="655320"/>
                    <a:pt x="2697480" y="673100"/>
                  </a:cubicBezTo>
                  <a:cubicBezTo>
                    <a:pt x="2674620" y="690880"/>
                    <a:pt x="2653030" y="692150"/>
                    <a:pt x="2607310" y="701040"/>
                  </a:cubicBezTo>
                  <a:cubicBezTo>
                    <a:pt x="2481580" y="726440"/>
                    <a:pt x="2080260" y="749300"/>
                    <a:pt x="1878330" y="778510"/>
                  </a:cubicBezTo>
                  <a:cubicBezTo>
                    <a:pt x="1733550" y="798830"/>
                    <a:pt x="1656080" y="830580"/>
                    <a:pt x="1508760" y="845820"/>
                  </a:cubicBezTo>
                  <a:cubicBezTo>
                    <a:pt x="1292860" y="866140"/>
                    <a:pt x="908050" y="857250"/>
                    <a:pt x="708660" y="854710"/>
                  </a:cubicBezTo>
                  <a:cubicBezTo>
                    <a:pt x="590550" y="853440"/>
                    <a:pt x="494030" y="850900"/>
                    <a:pt x="425450" y="843280"/>
                  </a:cubicBezTo>
                  <a:cubicBezTo>
                    <a:pt x="386080" y="838200"/>
                    <a:pt x="363220" y="831850"/>
                    <a:pt x="334010" y="824230"/>
                  </a:cubicBezTo>
                  <a:cubicBezTo>
                    <a:pt x="304800" y="816610"/>
                    <a:pt x="280670" y="811530"/>
                    <a:pt x="248920" y="797560"/>
                  </a:cubicBezTo>
                  <a:cubicBezTo>
                    <a:pt x="199390" y="778510"/>
                    <a:pt x="109220" y="737870"/>
                    <a:pt x="69850" y="707390"/>
                  </a:cubicBezTo>
                  <a:cubicBezTo>
                    <a:pt x="45720" y="687070"/>
                    <a:pt x="31750" y="676910"/>
                    <a:pt x="20320" y="647700"/>
                  </a:cubicBezTo>
                  <a:cubicBezTo>
                    <a:pt x="0" y="591820"/>
                    <a:pt x="0" y="435610"/>
                    <a:pt x="11430" y="374650"/>
                  </a:cubicBezTo>
                  <a:cubicBezTo>
                    <a:pt x="17780" y="342900"/>
                    <a:pt x="27940" y="326390"/>
                    <a:pt x="40640" y="303530"/>
                  </a:cubicBezTo>
                  <a:cubicBezTo>
                    <a:pt x="54610" y="279400"/>
                    <a:pt x="67310" y="260350"/>
                    <a:pt x="87630" y="234950"/>
                  </a:cubicBezTo>
                  <a:cubicBezTo>
                    <a:pt x="120650" y="198120"/>
                    <a:pt x="172720" y="139700"/>
                    <a:pt x="223520" y="106680"/>
                  </a:cubicBezTo>
                  <a:cubicBezTo>
                    <a:pt x="271780" y="73660"/>
                    <a:pt x="337820" y="49530"/>
                    <a:pt x="383540" y="35560"/>
                  </a:cubicBezTo>
                  <a:cubicBezTo>
                    <a:pt x="415290" y="25400"/>
                    <a:pt x="424180" y="22860"/>
                    <a:pt x="466090" y="19050"/>
                  </a:cubicBezTo>
                  <a:cubicBezTo>
                    <a:pt x="603250" y="6350"/>
                    <a:pt x="1145540" y="15240"/>
                    <a:pt x="1342390" y="27940"/>
                  </a:cubicBezTo>
                  <a:cubicBezTo>
                    <a:pt x="1442720" y="34290"/>
                    <a:pt x="1461770" y="48260"/>
                    <a:pt x="1569720" y="53340"/>
                  </a:cubicBezTo>
                  <a:cubicBezTo>
                    <a:pt x="1827530" y="68580"/>
                    <a:pt x="2748280" y="27940"/>
                    <a:pt x="2891790" y="54610"/>
                  </a:cubicBezTo>
                  <a:cubicBezTo>
                    <a:pt x="2921000" y="59690"/>
                    <a:pt x="2929890" y="60960"/>
                    <a:pt x="2942590" y="73660"/>
                  </a:cubicBezTo>
                  <a:cubicBezTo>
                    <a:pt x="2956560" y="88900"/>
                    <a:pt x="2969260" y="120650"/>
                    <a:pt x="2967990" y="140970"/>
                  </a:cubicBezTo>
                  <a:cubicBezTo>
                    <a:pt x="2966720" y="158750"/>
                    <a:pt x="2955290" y="177800"/>
                    <a:pt x="2942590" y="187960"/>
                  </a:cubicBezTo>
                  <a:cubicBezTo>
                    <a:pt x="2929890" y="199390"/>
                    <a:pt x="2891790" y="208280"/>
                    <a:pt x="2891790" y="208280"/>
                  </a:cubicBezTo>
                </a:path>
              </a:pathLst>
            </a:custGeom>
            <a:solidFill>
              <a:srgbClr val="266041"/>
            </a:solidFill>
            <a:ln cap="sq">
              <a:noFill/>
              <a:prstDash val="solid"/>
              <a:miter/>
            </a:ln>
          </p:spPr>
        </p:sp>
      </p:gr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2C2BC">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2C2BC"/>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CB6CE6"/>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2124240" y="3369945"/>
            <a:ext cx="11046708" cy="3356610"/>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Med-Fi Prototype Task Flows</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3" id="3"/>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Freeform 4" id="4"/>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5" id="5"/>
          <p:cNvSpPr/>
          <p:nvPr/>
        </p:nvSpPr>
        <p:spPr>
          <a:xfrm flipH="false" flipV="false" rot="0">
            <a:off x="10462094" y="553746"/>
            <a:ext cx="2698277" cy="4035038"/>
          </a:xfrm>
          <a:custGeom>
            <a:avLst/>
            <a:gdLst/>
            <a:ahLst/>
            <a:cxnLst/>
            <a:rect r="r" b="b" t="t" l="l"/>
            <a:pathLst>
              <a:path h="4035038" w="2698277">
                <a:moveTo>
                  <a:pt x="0" y="0"/>
                </a:moveTo>
                <a:lnTo>
                  <a:pt x="2698277" y="0"/>
                </a:lnTo>
                <a:lnTo>
                  <a:pt x="2698277" y="4035037"/>
                </a:lnTo>
                <a:lnTo>
                  <a:pt x="0" y="4035037"/>
                </a:lnTo>
                <a:lnTo>
                  <a:pt x="0" y="0"/>
                </a:lnTo>
                <a:close/>
              </a:path>
            </a:pathLst>
          </a:custGeom>
          <a:blipFill>
            <a:blip r:embed="rId5"/>
            <a:stretch>
              <a:fillRect l="0" t="0" r="0" b="0"/>
            </a:stretch>
          </a:blipFill>
        </p:spPr>
      </p:sp>
      <p:sp>
        <p:nvSpPr>
          <p:cNvPr name="Freeform 6" id="6"/>
          <p:cNvSpPr/>
          <p:nvPr/>
        </p:nvSpPr>
        <p:spPr>
          <a:xfrm flipH="false" flipV="false" rot="0">
            <a:off x="10432930" y="5256004"/>
            <a:ext cx="2694164" cy="4035038"/>
          </a:xfrm>
          <a:custGeom>
            <a:avLst/>
            <a:gdLst/>
            <a:ahLst/>
            <a:cxnLst/>
            <a:rect r="r" b="b" t="t" l="l"/>
            <a:pathLst>
              <a:path h="4035038" w="2694164">
                <a:moveTo>
                  <a:pt x="0" y="0"/>
                </a:moveTo>
                <a:lnTo>
                  <a:pt x="2694163" y="0"/>
                </a:lnTo>
                <a:lnTo>
                  <a:pt x="2694163" y="4035037"/>
                </a:lnTo>
                <a:lnTo>
                  <a:pt x="0" y="4035037"/>
                </a:lnTo>
                <a:lnTo>
                  <a:pt x="0" y="0"/>
                </a:lnTo>
                <a:close/>
              </a:path>
            </a:pathLst>
          </a:custGeom>
          <a:blipFill>
            <a:blip r:embed="rId6"/>
            <a:stretch>
              <a:fillRect l="0" t="0" r="0" b="0"/>
            </a:stretch>
          </a:blipFill>
        </p:spPr>
      </p:sp>
      <p:sp>
        <p:nvSpPr>
          <p:cNvPr name="Freeform 7" id="7"/>
          <p:cNvSpPr/>
          <p:nvPr/>
        </p:nvSpPr>
        <p:spPr>
          <a:xfrm flipH="false" flipV="false" rot="0">
            <a:off x="7197381" y="5223262"/>
            <a:ext cx="2698353" cy="4035038"/>
          </a:xfrm>
          <a:custGeom>
            <a:avLst/>
            <a:gdLst/>
            <a:ahLst/>
            <a:cxnLst/>
            <a:rect r="r" b="b" t="t" l="l"/>
            <a:pathLst>
              <a:path h="4035038" w="2698353">
                <a:moveTo>
                  <a:pt x="0" y="0"/>
                </a:moveTo>
                <a:lnTo>
                  <a:pt x="2698353" y="0"/>
                </a:lnTo>
                <a:lnTo>
                  <a:pt x="2698353" y="4035038"/>
                </a:lnTo>
                <a:lnTo>
                  <a:pt x="0" y="4035038"/>
                </a:lnTo>
                <a:lnTo>
                  <a:pt x="0" y="0"/>
                </a:lnTo>
                <a:close/>
              </a:path>
            </a:pathLst>
          </a:custGeom>
          <a:blipFill>
            <a:blip r:embed="rId7"/>
            <a:stretch>
              <a:fillRect l="0" t="0" r="0" b="0"/>
            </a:stretch>
          </a:blipFill>
        </p:spPr>
      </p:sp>
      <p:sp>
        <p:nvSpPr>
          <p:cNvPr name="AutoShape 8" id="8"/>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9" id="9"/>
          <p:cNvSpPr/>
          <p:nvPr/>
        </p:nvSpPr>
        <p:spPr>
          <a:xfrm flipV="true">
            <a:off x="5923833" y="2130023"/>
            <a:ext cx="1211106" cy="326818"/>
          </a:xfrm>
          <a:prstGeom prst="line">
            <a:avLst/>
          </a:prstGeom>
          <a:ln cap="flat" w="38100">
            <a:solidFill>
              <a:srgbClr val="CB6CE6"/>
            </a:solidFill>
            <a:prstDash val="solid"/>
            <a:headEnd type="none" len="sm" w="sm"/>
            <a:tailEnd type="arrow" len="sm" w="med"/>
          </a:ln>
        </p:spPr>
      </p:sp>
      <p:sp>
        <p:nvSpPr>
          <p:cNvPr name="AutoShape 10" id="10"/>
          <p:cNvSpPr/>
          <p:nvPr/>
        </p:nvSpPr>
        <p:spPr>
          <a:xfrm flipV="true">
            <a:off x="9657246" y="1362402"/>
            <a:ext cx="1109471" cy="1535241"/>
          </a:xfrm>
          <a:prstGeom prst="line">
            <a:avLst/>
          </a:prstGeom>
          <a:ln cap="flat" w="38100">
            <a:solidFill>
              <a:srgbClr val="CB6CE6"/>
            </a:solidFill>
            <a:prstDash val="solid"/>
            <a:headEnd type="none" len="sm" w="sm"/>
            <a:tailEnd type="arrow" len="sm" w="med"/>
          </a:ln>
        </p:spPr>
      </p:sp>
      <p:sp>
        <p:nvSpPr>
          <p:cNvPr name="AutoShape 11" id="11"/>
          <p:cNvSpPr/>
          <p:nvPr/>
        </p:nvSpPr>
        <p:spPr>
          <a:xfrm>
            <a:off x="12482554" y="2571264"/>
            <a:ext cx="203506" cy="2572236"/>
          </a:xfrm>
          <a:prstGeom prst="line">
            <a:avLst/>
          </a:prstGeom>
          <a:ln cap="flat" w="38100">
            <a:solidFill>
              <a:srgbClr val="CB6CE6"/>
            </a:solidFill>
            <a:prstDash val="solid"/>
            <a:headEnd type="none" len="sm" w="sm"/>
            <a:tailEnd type="arrow" len="sm" w="med"/>
          </a:ln>
        </p:spPr>
      </p:sp>
      <p:sp>
        <p:nvSpPr>
          <p:cNvPr name="AutoShape 12" id="12"/>
          <p:cNvSpPr/>
          <p:nvPr/>
        </p:nvSpPr>
        <p:spPr>
          <a:xfrm flipH="true">
            <a:off x="8546557" y="6425908"/>
            <a:ext cx="2220159" cy="418327"/>
          </a:xfrm>
          <a:prstGeom prst="line">
            <a:avLst/>
          </a:prstGeom>
          <a:ln cap="flat" w="38100">
            <a:solidFill>
              <a:srgbClr val="CB6CE6"/>
            </a:solidFill>
            <a:prstDash val="solid"/>
            <a:headEnd type="none" len="sm" w="sm"/>
            <a:tailEnd type="arrow" len="sm" w="med"/>
          </a:ln>
        </p:spPr>
      </p:sp>
      <p:grpSp>
        <p:nvGrpSpPr>
          <p:cNvPr name="Group 13" id="13"/>
          <p:cNvGrpSpPr/>
          <p:nvPr/>
        </p:nvGrpSpPr>
        <p:grpSpPr>
          <a:xfrm rot="5400000">
            <a:off x="9901253" y="4317689"/>
            <a:ext cx="9623419" cy="2095533"/>
            <a:chOff x="0" y="0"/>
            <a:chExt cx="12831226" cy="2794044"/>
          </a:xfrm>
        </p:grpSpPr>
        <p:sp>
          <p:nvSpPr>
            <p:cNvPr name="TextBox 14" id="14"/>
            <p:cNvSpPr txBox="true"/>
            <p:nvPr/>
          </p:nvSpPr>
          <p:spPr>
            <a:xfrm rot="0">
              <a:off x="0" y="266700"/>
              <a:ext cx="12831226" cy="1580245"/>
            </a:xfrm>
            <a:prstGeom prst="rect">
              <a:avLst/>
            </a:prstGeom>
          </p:spPr>
          <p:txBody>
            <a:bodyPr anchor="t" rtlCol="false" tIns="0" lIns="0" bIns="0" rIns="0">
              <a:spAutoFit/>
            </a:bodyPr>
            <a:lstStyle/>
            <a:p>
              <a:pPr algn="just">
                <a:lnSpc>
                  <a:spcPts val="7728"/>
                </a:lnSpc>
              </a:pPr>
              <a:r>
                <a:rPr lang="en-US" sz="9091" b="true">
                  <a:solidFill>
                    <a:srgbClr val="A6A6A6"/>
                  </a:solidFill>
                  <a:latin typeface="Arimo Bold"/>
                  <a:ea typeface="Arimo Bold"/>
                  <a:cs typeface="Arimo Bold"/>
                  <a:sym typeface="Arimo Bold"/>
                </a:rPr>
                <a:t>Simple Task </a:t>
              </a:r>
            </a:p>
          </p:txBody>
        </p:sp>
        <p:sp>
          <p:nvSpPr>
            <p:cNvPr name="TextBox 15" id="15"/>
            <p:cNvSpPr txBox="true"/>
            <p:nvPr/>
          </p:nvSpPr>
          <p:spPr>
            <a:xfrm rot="0">
              <a:off x="0" y="1213799"/>
              <a:ext cx="12831226" cy="1580245"/>
            </a:xfrm>
            <a:prstGeom prst="rect">
              <a:avLst/>
            </a:prstGeom>
          </p:spPr>
          <p:txBody>
            <a:bodyPr anchor="t" rtlCol="false" tIns="0" lIns="0" bIns="0" rIns="0">
              <a:spAutoFit/>
            </a:bodyPr>
            <a:lstStyle/>
            <a:p>
              <a:pPr algn="just">
                <a:lnSpc>
                  <a:spcPts val="7728"/>
                </a:lnSpc>
              </a:pPr>
              <a:r>
                <a:rPr lang="en-US" sz="9091" b="true">
                  <a:solidFill>
                    <a:srgbClr val="CB6CE6"/>
                  </a:solidFill>
                  <a:latin typeface="Arimo Bold"/>
                  <a:ea typeface="Arimo Bold"/>
                  <a:cs typeface="Arimo Bold"/>
                  <a:sym typeface="Arimo Bold"/>
                </a:rPr>
                <a:t>Making a Doodle</a:t>
              </a:r>
            </a:p>
          </p:txBody>
        </p:sp>
      </p:gr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9889712" y="3133927"/>
            <a:ext cx="9623419" cy="2095533"/>
            <a:chOff x="0" y="0"/>
            <a:chExt cx="12831226" cy="2794044"/>
          </a:xfrm>
        </p:grpSpPr>
        <p:sp>
          <p:nvSpPr>
            <p:cNvPr name="TextBox 3" id="3"/>
            <p:cNvSpPr txBox="true"/>
            <p:nvPr/>
          </p:nvSpPr>
          <p:spPr>
            <a:xfrm rot="0">
              <a:off x="0" y="266700"/>
              <a:ext cx="12831226" cy="1580245"/>
            </a:xfrm>
            <a:prstGeom prst="rect">
              <a:avLst/>
            </a:prstGeom>
          </p:spPr>
          <p:txBody>
            <a:bodyPr anchor="t" rtlCol="false" tIns="0" lIns="0" bIns="0" rIns="0">
              <a:spAutoFit/>
            </a:bodyPr>
            <a:lstStyle/>
            <a:p>
              <a:pPr algn="r">
                <a:lnSpc>
                  <a:spcPts val="7728"/>
                </a:lnSpc>
              </a:pPr>
              <a:r>
                <a:rPr lang="en-US" sz="9091" b="true">
                  <a:solidFill>
                    <a:srgbClr val="A6A6A6"/>
                  </a:solidFill>
                  <a:latin typeface="Arimo Bold"/>
                  <a:ea typeface="Arimo Bold"/>
                  <a:cs typeface="Arimo Bold"/>
                  <a:sym typeface="Arimo Bold"/>
                </a:rPr>
                <a:t>Moderate Task </a:t>
              </a:r>
            </a:p>
          </p:txBody>
        </p:sp>
        <p:sp>
          <p:nvSpPr>
            <p:cNvPr name="TextBox 4" id="4"/>
            <p:cNvSpPr txBox="true"/>
            <p:nvPr/>
          </p:nvSpPr>
          <p:spPr>
            <a:xfrm rot="0">
              <a:off x="0" y="1213799"/>
              <a:ext cx="12831226" cy="1580245"/>
            </a:xfrm>
            <a:prstGeom prst="rect">
              <a:avLst/>
            </a:prstGeom>
          </p:spPr>
          <p:txBody>
            <a:bodyPr anchor="t" rtlCol="false" tIns="0" lIns="0" bIns="0" rIns="0">
              <a:spAutoFit/>
            </a:bodyPr>
            <a:lstStyle/>
            <a:p>
              <a:pPr algn="r">
                <a:lnSpc>
                  <a:spcPts val="7728"/>
                </a:lnSpc>
              </a:pPr>
              <a:r>
                <a:rPr lang="en-US" sz="9091" b="true">
                  <a:solidFill>
                    <a:srgbClr val="CB6CE6"/>
                  </a:solidFill>
                  <a:latin typeface="Arimo Bold"/>
                  <a:ea typeface="Arimo Bold"/>
                  <a:cs typeface="Arimo Bold"/>
                  <a:sym typeface="Arimo Bold"/>
                </a:rPr>
                <a:t>Making a Mural</a:t>
              </a:r>
            </a:p>
          </p:txBody>
        </p:sp>
      </p:grpSp>
      <p:grpSp>
        <p:nvGrpSpPr>
          <p:cNvPr name="Group 5" id="5"/>
          <p:cNvGrpSpPr/>
          <p:nvPr/>
        </p:nvGrpSpPr>
        <p:grpSpPr>
          <a:xfrm rot="0">
            <a:off x="14928532" y="4940618"/>
            <a:ext cx="161925" cy="160020"/>
            <a:chOff x="0" y="0"/>
            <a:chExt cx="215900" cy="213360"/>
          </a:xfrm>
        </p:grpSpPr>
        <p:sp>
          <p:nvSpPr>
            <p:cNvPr name="Freeform 6" id="6"/>
            <p:cNvSpPr/>
            <p:nvPr/>
          </p:nvSpPr>
          <p:spPr>
            <a:xfrm flipH="false" flipV="false" rot="0">
              <a:off x="49530" y="48260"/>
              <a:ext cx="113030" cy="115570"/>
            </a:xfrm>
            <a:custGeom>
              <a:avLst/>
              <a:gdLst/>
              <a:ahLst/>
              <a:cxnLst/>
              <a:rect r="r" b="b" t="t" l="l"/>
              <a:pathLst>
                <a:path h="115570" w="113030">
                  <a:moveTo>
                    <a:pt x="113030" y="40640"/>
                  </a:moveTo>
                  <a:cubicBezTo>
                    <a:pt x="110490" y="81280"/>
                    <a:pt x="93980" y="101600"/>
                    <a:pt x="81280" y="109220"/>
                  </a:cubicBezTo>
                  <a:cubicBezTo>
                    <a:pt x="73660" y="114300"/>
                    <a:pt x="64770" y="115570"/>
                    <a:pt x="54610" y="114300"/>
                  </a:cubicBezTo>
                  <a:cubicBezTo>
                    <a:pt x="40640" y="111760"/>
                    <a:pt x="17780" y="97790"/>
                    <a:pt x="8890" y="86360"/>
                  </a:cubicBezTo>
                  <a:cubicBezTo>
                    <a:pt x="3810" y="78740"/>
                    <a:pt x="0" y="71120"/>
                    <a:pt x="1270" y="60960"/>
                  </a:cubicBezTo>
                  <a:cubicBezTo>
                    <a:pt x="2540" y="46990"/>
                    <a:pt x="10160" y="21590"/>
                    <a:pt x="22860" y="12700"/>
                  </a:cubicBezTo>
                  <a:cubicBezTo>
                    <a:pt x="35560" y="2540"/>
                    <a:pt x="62230" y="0"/>
                    <a:pt x="74930" y="2540"/>
                  </a:cubicBezTo>
                  <a:cubicBezTo>
                    <a:pt x="85090" y="5080"/>
                    <a:pt x="99060" y="16510"/>
                    <a:pt x="99060" y="16510"/>
                  </a:cubicBezTo>
                </a:path>
              </a:pathLst>
            </a:custGeom>
            <a:solidFill>
              <a:srgbClr val="CB6CE6"/>
            </a:solidFill>
            <a:ln cap="sq">
              <a:noFill/>
              <a:prstDash val="solid"/>
              <a:miter/>
            </a:ln>
          </p:spPr>
        </p:sp>
      </p:grpSp>
      <p:sp>
        <p:nvSpPr>
          <p:cNvPr name="Freeform 7" id="7"/>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8" id="8"/>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Freeform 9" id="9"/>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10" id="10"/>
          <p:cNvSpPr/>
          <p:nvPr/>
        </p:nvSpPr>
        <p:spPr>
          <a:xfrm flipH="false" flipV="false" rot="0">
            <a:off x="10462094" y="553746"/>
            <a:ext cx="2698277" cy="4035038"/>
          </a:xfrm>
          <a:custGeom>
            <a:avLst/>
            <a:gdLst/>
            <a:ahLst/>
            <a:cxnLst/>
            <a:rect r="r" b="b" t="t" l="l"/>
            <a:pathLst>
              <a:path h="4035038" w="2698277">
                <a:moveTo>
                  <a:pt x="0" y="0"/>
                </a:moveTo>
                <a:lnTo>
                  <a:pt x="2698277" y="0"/>
                </a:lnTo>
                <a:lnTo>
                  <a:pt x="2698277" y="4035037"/>
                </a:lnTo>
                <a:lnTo>
                  <a:pt x="0" y="4035037"/>
                </a:lnTo>
                <a:lnTo>
                  <a:pt x="0" y="0"/>
                </a:lnTo>
                <a:close/>
              </a:path>
            </a:pathLst>
          </a:custGeom>
          <a:blipFill>
            <a:blip r:embed="rId5"/>
            <a:stretch>
              <a:fillRect l="0" t="0" r="0" b="0"/>
            </a:stretch>
          </a:blipFill>
        </p:spPr>
      </p:sp>
      <p:sp>
        <p:nvSpPr>
          <p:cNvPr name="AutoShape 11" id="11"/>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12" id="12"/>
          <p:cNvSpPr/>
          <p:nvPr/>
        </p:nvSpPr>
        <p:spPr>
          <a:xfrm flipV="true">
            <a:off x="5923833" y="2130023"/>
            <a:ext cx="1211106" cy="326818"/>
          </a:xfrm>
          <a:prstGeom prst="line">
            <a:avLst/>
          </a:prstGeom>
          <a:ln cap="flat" w="38100">
            <a:solidFill>
              <a:srgbClr val="CB6CE6"/>
            </a:solidFill>
            <a:prstDash val="solid"/>
            <a:headEnd type="none" len="sm" w="sm"/>
            <a:tailEnd type="arrow" len="sm" w="med"/>
          </a:ln>
        </p:spPr>
      </p:sp>
      <p:sp>
        <p:nvSpPr>
          <p:cNvPr name="AutoShape 13" id="13"/>
          <p:cNvSpPr/>
          <p:nvPr/>
        </p:nvSpPr>
        <p:spPr>
          <a:xfrm flipV="true">
            <a:off x="9657246" y="1362402"/>
            <a:ext cx="1109471" cy="1535241"/>
          </a:xfrm>
          <a:prstGeom prst="line">
            <a:avLst/>
          </a:prstGeom>
          <a:ln cap="flat" w="38100">
            <a:solidFill>
              <a:srgbClr val="CB6CE6"/>
            </a:solidFill>
            <a:prstDash val="solid"/>
            <a:headEnd type="none" len="sm" w="sm"/>
            <a:tailEnd type="arrow" len="sm" w="med"/>
          </a:ln>
        </p:spPr>
      </p:sp>
      <p:sp>
        <p:nvSpPr>
          <p:cNvPr name="Freeform 14" id="14"/>
          <p:cNvSpPr/>
          <p:nvPr/>
        </p:nvSpPr>
        <p:spPr>
          <a:xfrm flipH="false" flipV="false" rot="0">
            <a:off x="10416485" y="5223262"/>
            <a:ext cx="2789495" cy="4035038"/>
          </a:xfrm>
          <a:custGeom>
            <a:avLst/>
            <a:gdLst/>
            <a:ahLst/>
            <a:cxnLst/>
            <a:rect r="r" b="b" t="t" l="l"/>
            <a:pathLst>
              <a:path h="4035038" w="2789495">
                <a:moveTo>
                  <a:pt x="0" y="0"/>
                </a:moveTo>
                <a:lnTo>
                  <a:pt x="2789495" y="0"/>
                </a:lnTo>
                <a:lnTo>
                  <a:pt x="2789495" y="4035038"/>
                </a:lnTo>
                <a:lnTo>
                  <a:pt x="0" y="4035038"/>
                </a:lnTo>
                <a:lnTo>
                  <a:pt x="0" y="0"/>
                </a:lnTo>
                <a:close/>
              </a:path>
            </a:pathLst>
          </a:custGeom>
          <a:blipFill>
            <a:blip r:embed="rId6"/>
            <a:stretch>
              <a:fillRect l="0" t="0" r="0" b="0"/>
            </a:stretch>
          </a:blipFill>
        </p:spPr>
      </p:sp>
      <p:sp>
        <p:nvSpPr>
          <p:cNvPr name="Freeform 15" id="15"/>
          <p:cNvSpPr/>
          <p:nvPr/>
        </p:nvSpPr>
        <p:spPr>
          <a:xfrm flipH="false" flipV="false" rot="0">
            <a:off x="7197381" y="5223262"/>
            <a:ext cx="2698353" cy="4035038"/>
          </a:xfrm>
          <a:custGeom>
            <a:avLst/>
            <a:gdLst/>
            <a:ahLst/>
            <a:cxnLst/>
            <a:rect r="r" b="b" t="t" l="l"/>
            <a:pathLst>
              <a:path h="4035038" w="2698353">
                <a:moveTo>
                  <a:pt x="0" y="0"/>
                </a:moveTo>
                <a:lnTo>
                  <a:pt x="2698353" y="0"/>
                </a:lnTo>
                <a:lnTo>
                  <a:pt x="2698353" y="4035038"/>
                </a:lnTo>
                <a:lnTo>
                  <a:pt x="0" y="4035038"/>
                </a:lnTo>
                <a:lnTo>
                  <a:pt x="0" y="0"/>
                </a:lnTo>
                <a:close/>
              </a:path>
            </a:pathLst>
          </a:custGeom>
          <a:blipFill>
            <a:blip r:embed="rId7"/>
            <a:stretch>
              <a:fillRect l="0" t="0" r="0" b="0"/>
            </a:stretch>
          </a:blipFill>
        </p:spPr>
      </p:sp>
      <p:sp>
        <p:nvSpPr>
          <p:cNvPr name="AutoShape 16" id="16"/>
          <p:cNvSpPr/>
          <p:nvPr/>
        </p:nvSpPr>
        <p:spPr>
          <a:xfrm>
            <a:off x="12482554" y="2130023"/>
            <a:ext cx="277491" cy="3013477"/>
          </a:xfrm>
          <a:prstGeom prst="line">
            <a:avLst/>
          </a:prstGeom>
          <a:ln cap="flat" w="38100">
            <a:solidFill>
              <a:srgbClr val="CB6CE6"/>
            </a:solidFill>
            <a:prstDash val="solid"/>
            <a:headEnd type="none" len="sm" w="sm"/>
            <a:tailEnd type="arrow" len="sm" w="med"/>
          </a:ln>
        </p:spPr>
      </p:sp>
      <p:sp>
        <p:nvSpPr>
          <p:cNvPr name="AutoShape 17" id="17"/>
          <p:cNvSpPr/>
          <p:nvPr/>
        </p:nvSpPr>
        <p:spPr>
          <a:xfrm flipH="true" flipV="true">
            <a:off x="9144000" y="6647864"/>
            <a:ext cx="1272485" cy="592917"/>
          </a:xfrm>
          <a:prstGeom prst="line">
            <a:avLst/>
          </a:prstGeom>
          <a:ln cap="flat" w="38100">
            <a:solidFill>
              <a:srgbClr val="CB6CE6"/>
            </a:solidFill>
            <a:prstDash val="solid"/>
            <a:headEnd type="none" len="sm" w="sm"/>
            <a:tailEnd type="arrow" len="sm" w="med"/>
          </a:ln>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10080850" y="4427524"/>
            <a:ext cx="9623419" cy="2095533"/>
            <a:chOff x="0" y="0"/>
            <a:chExt cx="12831226" cy="2794044"/>
          </a:xfrm>
        </p:grpSpPr>
        <p:sp>
          <p:nvSpPr>
            <p:cNvPr name="TextBox 3" id="3"/>
            <p:cNvSpPr txBox="true"/>
            <p:nvPr/>
          </p:nvSpPr>
          <p:spPr>
            <a:xfrm rot="0">
              <a:off x="0" y="266700"/>
              <a:ext cx="12831226" cy="1580245"/>
            </a:xfrm>
            <a:prstGeom prst="rect">
              <a:avLst/>
            </a:prstGeom>
          </p:spPr>
          <p:txBody>
            <a:bodyPr anchor="t" rtlCol="false" tIns="0" lIns="0" bIns="0" rIns="0">
              <a:spAutoFit/>
            </a:bodyPr>
            <a:lstStyle/>
            <a:p>
              <a:pPr algn="l">
                <a:lnSpc>
                  <a:spcPts val="7728"/>
                </a:lnSpc>
              </a:pPr>
              <a:r>
                <a:rPr lang="en-US" sz="9091" b="true">
                  <a:solidFill>
                    <a:srgbClr val="A6A6A6"/>
                  </a:solidFill>
                  <a:latin typeface="Arimo Bold"/>
                  <a:ea typeface="Arimo Bold"/>
                  <a:cs typeface="Arimo Bold"/>
                  <a:sym typeface="Arimo Bold"/>
                </a:rPr>
                <a:t>Complex Task </a:t>
              </a:r>
            </a:p>
          </p:txBody>
        </p:sp>
        <p:sp>
          <p:nvSpPr>
            <p:cNvPr name="TextBox 4" id="4"/>
            <p:cNvSpPr txBox="true"/>
            <p:nvPr/>
          </p:nvSpPr>
          <p:spPr>
            <a:xfrm rot="0">
              <a:off x="0" y="1213799"/>
              <a:ext cx="12831226" cy="1580245"/>
            </a:xfrm>
            <a:prstGeom prst="rect">
              <a:avLst/>
            </a:prstGeom>
          </p:spPr>
          <p:txBody>
            <a:bodyPr anchor="t" rtlCol="false" tIns="0" lIns="0" bIns="0" rIns="0">
              <a:spAutoFit/>
            </a:bodyPr>
            <a:lstStyle/>
            <a:p>
              <a:pPr algn="just">
                <a:lnSpc>
                  <a:spcPts val="7728"/>
                </a:lnSpc>
              </a:pPr>
              <a:r>
                <a:rPr lang="en-US" sz="9091" b="true">
                  <a:solidFill>
                    <a:srgbClr val="CB6CE6"/>
                  </a:solidFill>
                  <a:latin typeface="Arimo Bold"/>
                  <a:ea typeface="Arimo Bold"/>
                  <a:cs typeface="Arimo Bold"/>
                  <a:sym typeface="Arimo Bold"/>
                </a:rPr>
                <a:t>Inviting a Mom</a:t>
              </a:r>
            </a:p>
          </p:txBody>
        </p:sp>
      </p:grpSp>
      <p:grpSp>
        <p:nvGrpSpPr>
          <p:cNvPr name="Group 5" id="5"/>
          <p:cNvGrpSpPr/>
          <p:nvPr/>
        </p:nvGrpSpPr>
        <p:grpSpPr>
          <a:xfrm rot="0">
            <a:off x="14435298" y="4983480"/>
            <a:ext cx="161925" cy="160020"/>
            <a:chOff x="0" y="0"/>
            <a:chExt cx="215900" cy="213360"/>
          </a:xfrm>
        </p:grpSpPr>
        <p:sp>
          <p:nvSpPr>
            <p:cNvPr name="Freeform 6" id="6"/>
            <p:cNvSpPr/>
            <p:nvPr/>
          </p:nvSpPr>
          <p:spPr>
            <a:xfrm flipH="false" flipV="false" rot="0">
              <a:off x="49530" y="48260"/>
              <a:ext cx="113030" cy="115570"/>
            </a:xfrm>
            <a:custGeom>
              <a:avLst/>
              <a:gdLst/>
              <a:ahLst/>
              <a:cxnLst/>
              <a:rect r="r" b="b" t="t" l="l"/>
              <a:pathLst>
                <a:path h="115570" w="113030">
                  <a:moveTo>
                    <a:pt x="113030" y="40640"/>
                  </a:moveTo>
                  <a:cubicBezTo>
                    <a:pt x="110490" y="81280"/>
                    <a:pt x="93980" y="101600"/>
                    <a:pt x="81280" y="109220"/>
                  </a:cubicBezTo>
                  <a:cubicBezTo>
                    <a:pt x="73660" y="114300"/>
                    <a:pt x="64770" y="115570"/>
                    <a:pt x="54610" y="114300"/>
                  </a:cubicBezTo>
                  <a:cubicBezTo>
                    <a:pt x="40640" y="111760"/>
                    <a:pt x="17780" y="97790"/>
                    <a:pt x="8890" y="86360"/>
                  </a:cubicBezTo>
                  <a:cubicBezTo>
                    <a:pt x="3810" y="78740"/>
                    <a:pt x="0" y="71120"/>
                    <a:pt x="1270" y="60960"/>
                  </a:cubicBezTo>
                  <a:cubicBezTo>
                    <a:pt x="2540" y="46990"/>
                    <a:pt x="10160" y="21590"/>
                    <a:pt x="22860" y="12700"/>
                  </a:cubicBezTo>
                  <a:cubicBezTo>
                    <a:pt x="35560" y="2540"/>
                    <a:pt x="62230" y="0"/>
                    <a:pt x="74930" y="2540"/>
                  </a:cubicBezTo>
                  <a:cubicBezTo>
                    <a:pt x="85090" y="5080"/>
                    <a:pt x="99060" y="16510"/>
                    <a:pt x="99060" y="16510"/>
                  </a:cubicBezTo>
                </a:path>
              </a:pathLst>
            </a:custGeom>
            <a:solidFill>
              <a:srgbClr val="CB6CE6"/>
            </a:solidFill>
            <a:ln cap="sq">
              <a:noFill/>
              <a:prstDash val="solid"/>
              <a:miter/>
            </a:ln>
          </p:spPr>
        </p:sp>
      </p:grpSp>
      <p:sp>
        <p:nvSpPr>
          <p:cNvPr name="Freeform 7" id="7"/>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8" id="8"/>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AutoShape 9" id="9"/>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10" id="10"/>
          <p:cNvSpPr/>
          <p:nvPr/>
        </p:nvSpPr>
        <p:spPr>
          <a:xfrm flipV="true">
            <a:off x="5943896" y="2130023"/>
            <a:ext cx="1191042" cy="828395"/>
          </a:xfrm>
          <a:prstGeom prst="line">
            <a:avLst/>
          </a:prstGeom>
          <a:ln cap="flat" w="38100">
            <a:solidFill>
              <a:srgbClr val="CB6CE6"/>
            </a:solidFill>
            <a:prstDash val="solid"/>
            <a:headEnd type="none" len="sm" w="sm"/>
            <a:tailEnd type="arrow" len="sm" w="med"/>
          </a:ln>
        </p:spPr>
      </p:sp>
      <p:sp>
        <p:nvSpPr>
          <p:cNvPr name="Freeform 11" id="11"/>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12" id="12"/>
          <p:cNvSpPr/>
          <p:nvPr/>
        </p:nvSpPr>
        <p:spPr>
          <a:xfrm flipH="false" flipV="false" rot="0">
            <a:off x="10405851" y="553746"/>
            <a:ext cx="2819353" cy="4035038"/>
          </a:xfrm>
          <a:custGeom>
            <a:avLst/>
            <a:gdLst/>
            <a:ahLst/>
            <a:cxnLst/>
            <a:rect r="r" b="b" t="t" l="l"/>
            <a:pathLst>
              <a:path h="4035038" w="2819353">
                <a:moveTo>
                  <a:pt x="0" y="0"/>
                </a:moveTo>
                <a:lnTo>
                  <a:pt x="2819353" y="0"/>
                </a:lnTo>
                <a:lnTo>
                  <a:pt x="2819353" y="4035037"/>
                </a:lnTo>
                <a:lnTo>
                  <a:pt x="0" y="4035037"/>
                </a:lnTo>
                <a:lnTo>
                  <a:pt x="0" y="0"/>
                </a:lnTo>
                <a:close/>
              </a:path>
            </a:pathLst>
          </a:custGeom>
          <a:blipFill>
            <a:blip r:embed="rId5"/>
            <a:stretch>
              <a:fillRect l="0" t="0" r="0" b="0"/>
            </a:stretch>
          </a:blipFill>
        </p:spPr>
      </p:sp>
      <p:sp>
        <p:nvSpPr>
          <p:cNvPr name="AutoShape 13" id="13"/>
          <p:cNvSpPr/>
          <p:nvPr/>
        </p:nvSpPr>
        <p:spPr>
          <a:xfrm flipV="true">
            <a:off x="9509241" y="1552202"/>
            <a:ext cx="896610" cy="1406216"/>
          </a:xfrm>
          <a:prstGeom prst="line">
            <a:avLst/>
          </a:prstGeom>
          <a:ln cap="flat" w="38100">
            <a:solidFill>
              <a:srgbClr val="CB6CE6"/>
            </a:solidFill>
            <a:prstDash val="solid"/>
            <a:headEnd type="none" len="sm" w="sm"/>
            <a:tailEnd type="arrow" len="sm" w="med"/>
          </a:ln>
        </p:spPr>
      </p:sp>
      <p:sp>
        <p:nvSpPr>
          <p:cNvPr name="Freeform 14" id="14"/>
          <p:cNvSpPr/>
          <p:nvPr/>
        </p:nvSpPr>
        <p:spPr>
          <a:xfrm flipH="false" flipV="false" rot="0">
            <a:off x="10405851" y="5475290"/>
            <a:ext cx="2819353" cy="4040640"/>
          </a:xfrm>
          <a:custGeom>
            <a:avLst/>
            <a:gdLst/>
            <a:ahLst/>
            <a:cxnLst/>
            <a:rect r="r" b="b" t="t" l="l"/>
            <a:pathLst>
              <a:path h="4040640" w="2819353">
                <a:moveTo>
                  <a:pt x="0" y="0"/>
                </a:moveTo>
                <a:lnTo>
                  <a:pt x="2819353" y="0"/>
                </a:lnTo>
                <a:lnTo>
                  <a:pt x="2819353" y="4040640"/>
                </a:lnTo>
                <a:lnTo>
                  <a:pt x="0" y="4040640"/>
                </a:lnTo>
                <a:lnTo>
                  <a:pt x="0" y="0"/>
                </a:lnTo>
                <a:close/>
              </a:path>
            </a:pathLst>
          </a:custGeom>
          <a:blipFill>
            <a:blip r:embed="rId6"/>
            <a:stretch>
              <a:fillRect l="0" t="0" r="0" b="0"/>
            </a:stretch>
          </a:blipFill>
        </p:spPr>
      </p:sp>
      <p:sp>
        <p:nvSpPr>
          <p:cNvPr name="AutoShape 15" id="15"/>
          <p:cNvSpPr/>
          <p:nvPr/>
        </p:nvSpPr>
        <p:spPr>
          <a:xfrm flipH="true">
            <a:off x="12249678" y="3658829"/>
            <a:ext cx="68399" cy="1816461"/>
          </a:xfrm>
          <a:prstGeom prst="line">
            <a:avLst/>
          </a:prstGeom>
          <a:ln cap="flat" w="38100">
            <a:solidFill>
              <a:srgbClr val="CB6CE6"/>
            </a:solidFill>
            <a:prstDash val="solid"/>
            <a:headEnd type="none" len="sm" w="sm"/>
            <a:tailEnd type="arrow" len="sm" w="med"/>
          </a:ln>
        </p:spPr>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000000"/>
                </a:solidFill>
                <a:latin typeface="Abril Fatface"/>
                <a:ea typeface="Abril Fatface"/>
                <a:cs typeface="Abril Fatface"/>
                <a:sym typeface="Abril Fatface"/>
              </a:rPr>
              <a:t>Roadmap</a:t>
            </a:r>
          </a:p>
        </p:txBody>
      </p:sp>
      <p:grpSp>
        <p:nvGrpSpPr>
          <p:cNvPr name="Group 4" id="4"/>
          <p:cNvGrpSpPr/>
          <p:nvPr/>
        </p:nvGrpSpPr>
        <p:grpSpPr>
          <a:xfrm rot="0">
            <a:off x="11212989" y="442995"/>
            <a:ext cx="4858522" cy="9401009"/>
            <a:chOff x="0" y="0"/>
            <a:chExt cx="6478030" cy="12534679"/>
          </a:xfrm>
        </p:grpSpPr>
        <p:grpSp>
          <p:nvGrpSpPr>
            <p:cNvPr name="Group 5" id="5"/>
            <p:cNvGrpSpPr/>
            <p:nvPr/>
          </p:nvGrpSpPr>
          <p:grpSpPr>
            <a:xfrm rot="0">
              <a:off x="466644" y="3255289"/>
              <a:ext cx="5544743" cy="1141167"/>
              <a:chOff x="0" y="0"/>
              <a:chExt cx="5315677" cy="1106170"/>
            </a:xfrm>
          </p:grpSpPr>
          <p:sp>
            <p:nvSpPr>
              <p:cNvPr name="Freeform 6" id="6"/>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7" id="7"/>
            <p:cNvSpPr txBox="true"/>
            <p:nvPr/>
          </p:nvSpPr>
          <p:spPr>
            <a:xfrm rot="0">
              <a:off x="0" y="3441723"/>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VALUES</a:t>
              </a:r>
            </a:p>
          </p:txBody>
        </p:sp>
        <p:grpSp>
          <p:nvGrpSpPr>
            <p:cNvPr name="Group 8" id="8"/>
            <p:cNvGrpSpPr/>
            <p:nvPr/>
          </p:nvGrpSpPr>
          <p:grpSpPr>
            <a:xfrm rot="0">
              <a:off x="466644" y="1627644"/>
              <a:ext cx="5544743" cy="1141167"/>
              <a:chOff x="0" y="0"/>
              <a:chExt cx="5315677" cy="1106170"/>
            </a:xfrm>
          </p:grpSpPr>
          <p:sp>
            <p:nvSpPr>
              <p:cNvPr name="Freeform 9" id="9"/>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2C2BC">
                  <a:alpha val="78824"/>
                </a:srgbClr>
              </a:solidFill>
            </p:spPr>
          </p:sp>
        </p:grpSp>
        <p:sp>
          <p:nvSpPr>
            <p:cNvPr name="TextBox 10" id="10"/>
            <p:cNvSpPr txBox="true"/>
            <p:nvPr/>
          </p:nvSpPr>
          <p:spPr>
            <a:xfrm rot="0">
              <a:off x="0" y="1814079"/>
              <a:ext cx="6478030" cy="632545"/>
            </a:xfrm>
            <a:prstGeom prst="rect">
              <a:avLst/>
            </a:prstGeom>
          </p:spPr>
          <p:txBody>
            <a:bodyPr anchor="t" rtlCol="false" tIns="0" lIns="0" bIns="0" rIns="0">
              <a:spAutoFit/>
            </a:bodyPr>
            <a:lstStyle/>
            <a:p>
              <a:pPr algn="ctr">
                <a:lnSpc>
                  <a:spcPts val="3907"/>
                </a:lnSpc>
              </a:pPr>
              <a:r>
                <a:rPr lang="en-US" b="true" sz="2791">
                  <a:solidFill>
                    <a:srgbClr val="C2C2BC"/>
                  </a:solidFill>
                  <a:latin typeface="Glacial Indifference Bold"/>
                  <a:ea typeface="Glacial Indifference Bold"/>
                  <a:cs typeface="Glacial Indifference Bold"/>
                  <a:sym typeface="Glacial Indifference Bold"/>
                </a:rPr>
                <a:t>PROBLEM/SOLUTION</a:t>
              </a:r>
            </a:p>
          </p:txBody>
        </p:sp>
        <p:grpSp>
          <p:nvGrpSpPr>
            <p:cNvPr name="Group 11" id="11"/>
            <p:cNvGrpSpPr/>
            <p:nvPr/>
          </p:nvGrpSpPr>
          <p:grpSpPr>
            <a:xfrm rot="0">
              <a:off x="466644" y="4882933"/>
              <a:ext cx="5544743" cy="1141167"/>
              <a:chOff x="0" y="0"/>
              <a:chExt cx="5315677" cy="1106170"/>
            </a:xfrm>
          </p:grpSpPr>
          <p:sp>
            <p:nvSpPr>
              <p:cNvPr name="Freeform 12" id="12"/>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3" id="13"/>
            <p:cNvSpPr txBox="true"/>
            <p:nvPr/>
          </p:nvSpPr>
          <p:spPr>
            <a:xfrm rot="0">
              <a:off x="0" y="5066209"/>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TASKS</a:t>
              </a:r>
            </a:p>
          </p:txBody>
        </p:sp>
        <p:grpSp>
          <p:nvGrpSpPr>
            <p:cNvPr name="Group 14" id="14"/>
            <p:cNvGrpSpPr/>
            <p:nvPr/>
          </p:nvGrpSpPr>
          <p:grpSpPr>
            <a:xfrm rot="0">
              <a:off x="466644" y="0"/>
              <a:ext cx="5544743" cy="1141167"/>
              <a:chOff x="0" y="0"/>
              <a:chExt cx="5315677" cy="1106170"/>
            </a:xfrm>
          </p:grpSpPr>
          <p:sp>
            <p:nvSpPr>
              <p:cNvPr name="Freeform 15" id="15"/>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alpha val="78824"/>
                </a:srgbClr>
              </a:solidFill>
            </p:spPr>
          </p:sp>
        </p:grpSp>
        <p:sp>
          <p:nvSpPr>
            <p:cNvPr name="TextBox 16" id="16"/>
            <p:cNvSpPr txBox="true"/>
            <p:nvPr/>
          </p:nvSpPr>
          <p:spPr>
            <a:xfrm rot="0">
              <a:off x="0" y="214835"/>
              <a:ext cx="6478030" cy="654347"/>
            </a:xfrm>
            <a:prstGeom prst="rect">
              <a:avLst/>
            </a:prstGeom>
          </p:spPr>
          <p:txBody>
            <a:bodyPr anchor="t" rtlCol="false" tIns="0" lIns="0" bIns="0" rIns="0">
              <a:spAutoFit/>
            </a:bodyPr>
            <a:lstStyle/>
            <a:p>
              <a:pPr algn="ctr">
                <a:lnSpc>
                  <a:spcPts val="4187"/>
                </a:lnSpc>
              </a:pPr>
              <a:r>
                <a:rPr lang="en-US" b="true" sz="2991">
                  <a:solidFill>
                    <a:srgbClr val="D9D9D9"/>
                  </a:solidFill>
                  <a:latin typeface="Glacial Indifference Bold"/>
                  <a:ea typeface="Glacial Indifference Bold"/>
                  <a:cs typeface="Glacial Indifference Bold"/>
                  <a:sym typeface="Glacial Indifference Bold"/>
                </a:rPr>
                <a:t>INTRODUCTION</a:t>
              </a:r>
            </a:p>
          </p:txBody>
        </p:sp>
        <p:grpSp>
          <p:nvGrpSpPr>
            <p:cNvPr name="Group 17" id="17"/>
            <p:cNvGrpSpPr/>
            <p:nvPr/>
          </p:nvGrpSpPr>
          <p:grpSpPr>
            <a:xfrm rot="0">
              <a:off x="466644" y="6510578"/>
              <a:ext cx="5544743" cy="1141167"/>
              <a:chOff x="0" y="0"/>
              <a:chExt cx="5315677" cy="1106170"/>
            </a:xfrm>
          </p:grpSpPr>
          <p:sp>
            <p:nvSpPr>
              <p:cNvPr name="Freeform 18" id="18"/>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19" id="19"/>
            <p:cNvSpPr txBox="true"/>
            <p:nvPr/>
          </p:nvSpPr>
          <p:spPr>
            <a:xfrm rot="0">
              <a:off x="0" y="6700171"/>
              <a:ext cx="6478030" cy="701624"/>
            </a:xfrm>
            <a:prstGeom prst="rect">
              <a:avLst/>
            </a:prstGeom>
          </p:spPr>
          <p:txBody>
            <a:bodyPr anchor="t" rtlCol="false" tIns="0" lIns="0" bIns="0" rIns="0">
              <a:spAutoFit/>
            </a:bodyPr>
            <a:lstStyle/>
            <a:p>
              <a:pPr algn="ctr">
                <a:lnSpc>
                  <a:spcPts val="4467"/>
                </a:lnSpc>
              </a:pPr>
              <a:r>
                <a:rPr lang="en-US" b="true" sz="3191">
                  <a:solidFill>
                    <a:srgbClr val="D9D9D9"/>
                  </a:solidFill>
                  <a:latin typeface="Glacial Indifference Bold"/>
                  <a:ea typeface="Glacial Indifference Bold"/>
                  <a:cs typeface="Glacial Indifference Bold"/>
                  <a:sym typeface="Glacial Indifference Bold"/>
                </a:rPr>
                <a:t>USABILITY</a:t>
              </a:r>
            </a:p>
          </p:txBody>
        </p:sp>
        <p:grpSp>
          <p:nvGrpSpPr>
            <p:cNvPr name="Group 20" id="20"/>
            <p:cNvGrpSpPr/>
            <p:nvPr/>
          </p:nvGrpSpPr>
          <p:grpSpPr>
            <a:xfrm rot="0">
              <a:off x="466644" y="8138222"/>
              <a:ext cx="5544743" cy="1141167"/>
              <a:chOff x="0" y="0"/>
              <a:chExt cx="5315677" cy="1106170"/>
            </a:xfrm>
          </p:grpSpPr>
          <p:sp>
            <p:nvSpPr>
              <p:cNvPr name="Freeform 21" id="21"/>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2" id="22"/>
            <p:cNvSpPr txBox="true"/>
            <p:nvPr/>
          </p:nvSpPr>
          <p:spPr>
            <a:xfrm rot="0">
              <a:off x="0" y="8321498"/>
              <a:ext cx="6478030" cy="707940"/>
            </a:xfrm>
            <a:prstGeom prst="rect">
              <a:avLst/>
            </a:prstGeom>
          </p:spPr>
          <p:txBody>
            <a:bodyPr anchor="t" rtlCol="false" tIns="0" lIns="0" bIns="0" rIns="0">
              <a:spAutoFit/>
            </a:bodyPr>
            <a:lstStyle/>
            <a:p>
              <a:pPr algn="ctr">
                <a:lnSpc>
                  <a:spcPts val="4465"/>
                </a:lnSpc>
              </a:pPr>
              <a:r>
                <a:rPr lang="en-US" b="true" sz="3189">
                  <a:solidFill>
                    <a:srgbClr val="D9D9D9"/>
                  </a:solidFill>
                  <a:latin typeface="Glacial Indifference Bold"/>
                  <a:ea typeface="Glacial Indifference Bold"/>
                  <a:cs typeface="Glacial Indifference Bold"/>
                  <a:sym typeface="Glacial Indifference Bold"/>
                </a:rPr>
                <a:t>REVISED SKETCHES</a:t>
              </a:r>
            </a:p>
          </p:txBody>
        </p:sp>
        <p:grpSp>
          <p:nvGrpSpPr>
            <p:cNvPr name="Group 23" id="23"/>
            <p:cNvGrpSpPr/>
            <p:nvPr/>
          </p:nvGrpSpPr>
          <p:grpSpPr>
            <a:xfrm rot="0">
              <a:off x="466644" y="9765867"/>
              <a:ext cx="5544743" cy="1141167"/>
              <a:chOff x="0" y="0"/>
              <a:chExt cx="5315677" cy="1106170"/>
            </a:xfrm>
          </p:grpSpPr>
          <p:sp>
            <p:nvSpPr>
              <p:cNvPr name="Freeform 24" id="24"/>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D9D9D9"/>
              </a:solidFill>
            </p:spPr>
          </p:sp>
        </p:grpSp>
        <p:sp>
          <p:nvSpPr>
            <p:cNvPr name="TextBox 25" id="25"/>
            <p:cNvSpPr txBox="true"/>
            <p:nvPr/>
          </p:nvSpPr>
          <p:spPr>
            <a:xfrm rot="0">
              <a:off x="0" y="9949143"/>
              <a:ext cx="6478030" cy="632587"/>
            </a:xfrm>
            <a:prstGeom prst="rect">
              <a:avLst/>
            </a:prstGeom>
          </p:spPr>
          <p:txBody>
            <a:bodyPr anchor="t" rtlCol="false" tIns="0" lIns="0" bIns="0" rIns="0">
              <a:spAutoFit/>
            </a:bodyPr>
            <a:lstStyle/>
            <a:p>
              <a:pPr algn="ctr">
                <a:lnSpc>
                  <a:spcPts val="3906"/>
                </a:lnSpc>
              </a:pPr>
              <a:r>
                <a:rPr lang="en-US" b="true" sz="2790">
                  <a:solidFill>
                    <a:srgbClr val="D9D9D9"/>
                  </a:solidFill>
                  <a:latin typeface="Glacial Indifference Bold"/>
                  <a:ea typeface="Glacial Indifference Bold"/>
                  <a:cs typeface="Glacial Indifference Bold"/>
                  <a:sym typeface="Glacial Indifference Bold"/>
                </a:rPr>
                <a:t>MED-FI TASK FLOWS</a:t>
              </a:r>
            </a:p>
          </p:txBody>
        </p:sp>
        <p:grpSp>
          <p:nvGrpSpPr>
            <p:cNvPr name="Group 26" id="26"/>
            <p:cNvGrpSpPr/>
            <p:nvPr/>
          </p:nvGrpSpPr>
          <p:grpSpPr>
            <a:xfrm rot="0">
              <a:off x="466644" y="11393511"/>
              <a:ext cx="5544743" cy="1141167"/>
              <a:chOff x="0" y="0"/>
              <a:chExt cx="5315677" cy="1106170"/>
            </a:xfrm>
          </p:grpSpPr>
          <p:sp>
            <p:nvSpPr>
              <p:cNvPr name="Freeform 27" id="27"/>
              <p:cNvSpPr/>
              <p:nvPr/>
            </p:nvSpPr>
            <p:spPr>
              <a:xfrm flipH="false" flipV="false" rot="0">
                <a:off x="0" y="0"/>
                <a:ext cx="5316948" cy="1107440"/>
              </a:xfrm>
              <a:custGeom>
                <a:avLst/>
                <a:gdLst/>
                <a:ahLst/>
                <a:cxnLst/>
                <a:rect r="r" b="b" t="t" l="l"/>
                <a:pathLst>
                  <a:path h="1107440" w="5316948">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CB6CE6"/>
              </a:solidFill>
            </p:spPr>
          </p:sp>
        </p:grpSp>
        <p:sp>
          <p:nvSpPr>
            <p:cNvPr name="TextBox 28" id="28"/>
            <p:cNvSpPr txBox="true"/>
            <p:nvPr/>
          </p:nvSpPr>
          <p:spPr>
            <a:xfrm rot="0">
              <a:off x="0" y="11576787"/>
              <a:ext cx="6478030" cy="707940"/>
            </a:xfrm>
            <a:prstGeom prst="rect">
              <a:avLst/>
            </a:prstGeom>
          </p:spPr>
          <p:txBody>
            <a:bodyPr anchor="t" rtlCol="false" tIns="0" lIns="0" bIns="0" rIns="0">
              <a:spAutoFit/>
            </a:bodyPr>
            <a:lstStyle/>
            <a:p>
              <a:pPr algn="ctr">
                <a:lnSpc>
                  <a:spcPts val="4465"/>
                </a:lnSpc>
              </a:pPr>
              <a:r>
                <a:rPr lang="en-US" b="true" sz="3189">
                  <a:solidFill>
                    <a:srgbClr val="CB6CE6"/>
                  </a:solidFill>
                  <a:latin typeface="Glacial Indifference Bold"/>
                  <a:ea typeface="Glacial Indifference Bold"/>
                  <a:cs typeface="Glacial Indifference Bold"/>
                  <a:sym typeface="Glacial Indifference Bold"/>
                </a:rPr>
                <a:t>IMPLEMENTATION</a:t>
              </a:r>
            </a:p>
          </p:txBody>
        </p:sp>
      </p:gr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2124240" y="3369945"/>
            <a:ext cx="11046708" cy="3356610"/>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Prototype Implementation</a:t>
            </a:r>
          </a:p>
        </p:txBody>
      </p:sp>
    </p:spTree>
  </p:cSld>
  <p:clrMapOvr>
    <a:masterClrMapping/>
  </p:clrMapOvr>
</p:sld>
</file>

<file path=ppt/slides/slide56.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5624624" y="268288"/>
            <a:ext cx="7038752"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Pro Con: Paper</a:t>
            </a:r>
          </a:p>
        </p:txBody>
      </p:sp>
      <p:sp>
        <p:nvSpPr>
          <p:cNvPr name="TextBox 3" id="3"/>
          <p:cNvSpPr txBox="true"/>
          <p:nvPr/>
        </p:nvSpPr>
        <p:spPr>
          <a:xfrm rot="0">
            <a:off x="1028700" y="1889125"/>
            <a:ext cx="15059762" cy="7369175"/>
          </a:xfrm>
          <a:prstGeom prst="rect">
            <a:avLst/>
          </a:prstGeom>
        </p:spPr>
        <p:txBody>
          <a:bodyPr anchor="t" rtlCol="false" tIns="0" lIns="0" bIns="0" rIns="0">
            <a:spAutoFit/>
          </a:bodyPr>
          <a:lstStyle/>
          <a:p>
            <a:pPr algn="l">
              <a:lnSpc>
                <a:spcPts val="4200"/>
              </a:lnSpc>
            </a:pPr>
            <a:r>
              <a:rPr lang="en-US" sz="3000" i="true">
                <a:solidFill>
                  <a:srgbClr val="000000"/>
                </a:solidFill>
                <a:latin typeface="Glacial Indifference Italics"/>
                <a:ea typeface="Glacial Indifference Italics"/>
                <a:cs typeface="Glacial Indifference Italics"/>
                <a:sym typeface="Glacial Indifference Italics"/>
              </a:rPr>
              <a:t>Design and Prototyping Tools (Paper)</a:t>
            </a:r>
          </a:p>
          <a:p>
            <a:pPr algn="l">
              <a:lnSpc>
                <a:spcPts val="4200"/>
              </a:lnSpc>
            </a:pPr>
            <a:r>
              <a:rPr lang="en-US" sz="3000" i="true">
                <a:solidFill>
                  <a:srgbClr val="000000"/>
                </a:solidFill>
                <a:latin typeface="Glacial Indifference Italics"/>
                <a:ea typeface="Glacial Indifference Italics"/>
                <a:cs typeface="Glacial Indifference Italics"/>
                <a:sym typeface="Glacial Indifference Italics"/>
              </a:rPr>
              <a:t>For task flow sketching and early ideation</a:t>
            </a:r>
          </a:p>
          <a:p>
            <a:pPr algn="l">
              <a:lnSpc>
                <a:spcPts val="4200"/>
              </a:lnSpc>
            </a:pPr>
          </a:p>
          <a:p>
            <a:pPr algn="l">
              <a:lnSpc>
                <a:spcPts val="4200"/>
              </a:lnSpc>
            </a:pPr>
            <a:r>
              <a:rPr lang="en-US" sz="3000" b="true">
                <a:solidFill>
                  <a:srgbClr val="000000"/>
                </a:solidFill>
                <a:latin typeface="Glacial Indifference Bold"/>
                <a:ea typeface="Glacial Indifference Bold"/>
                <a:cs typeface="Glacial Indifference Bold"/>
                <a:sym typeface="Glacial Indifference Bold"/>
              </a:rPr>
              <a:t>Pros</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Simple, intuitive, and commonly used application for sketching</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Highly flexible, allows for quick iterations to refine ideas</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Doesn’t require heavy equipment availability</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Works offline</a:t>
            </a:r>
          </a:p>
          <a:p>
            <a:pPr algn="l">
              <a:lnSpc>
                <a:spcPts val="4200"/>
              </a:lnSpc>
            </a:pPr>
          </a:p>
          <a:p>
            <a:pPr algn="l">
              <a:lnSpc>
                <a:spcPts val="4200"/>
              </a:lnSpc>
            </a:pPr>
            <a:r>
              <a:rPr lang="en-US" sz="3000" b="true">
                <a:solidFill>
                  <a:srgbClr val="000000"/>
                </a:solidFill>
                <a:latin typeface="Glacial Indifference Bold"/>
                <a:ea typeface="Glacial Indifference Bold"/>
                <a:cs typeface="Glacial Indifference Bold"/>
                <a:sym typeface="Glacial Indifference Bold"/>
              </a:rPr>
              <a:t>Cons</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Requires step-by-step designing and wireframing, which can be time-consuming.</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Hard to iterate if you want quick revisions (need to erase/start entirely anew)</a:t>
            </a:r>
          </a:p>
          <a:p>
            <a:pPr algn="l" marL="647700" indent="-323850" lvl="1">
              <a:lnSpc>
                <a:spcPts val="4200"/>
              </a:lnSpc>
              <a:buFont typeface="Arial"/>
              <a:buChar char="•"/>
            </a:pPr>
            <a:r>
              <a:rPr lang="en-US" sz="3000">
                <a:solidFill>
                  <a:srgbClr val="000000"/>
                </a:solidFill>
                <a:latin typeface="Glacial Indifference"/>
                <a:ea typeface="Glacial Indifference"/>
                <a:cs typeface="Glacial Indifference"/>
                <a:sym typeface="Glacial Indifference"/>
              </a:rPr>
              <a:t>Limited in visual fidelity, which makes it hard to envision the final product.</a:t>
            </a:r>
          </a:p>
          <a:p>
            <a:pPr algn="l">
              <a:lnSpc>
                <a:spcPts val="3499"/>
              </a:lnSpc>
              <a:spcBef>
                <a:spcPct val="0"/>
              </a:spcBef>
            </a:pPr>
          </a:p>
        </p:txBody>
      </p:sp>
    </p:spTree>
  </p:cSld>
  <p:clrMapOvr>
    <a:masterClrMapping/>
  </p:clrMapOvr>
</p:sld>
</file>

<file path=ppt/slides/slide57.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5580943" y="268288"/>
            <a:ext cx="7126114"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Pro Con: Figma</a:t>
            </a:r>
          </a:p>
        </p:txBody>
      </p:sp>
      <p:sp>
        <p:nvSpPr>
          <p:cNvPr name="TextBox 3" id="3"/>
          <p:cNvSpPr txBox="true"/>
          <p:nvPr/>
        </p:nvSpPr>
        <p:spPr>
          <a:xfrm rot="0">
            <a:off x="1028700" y="1984375"/>
            <a:ext cx="15059762" cy="7273925"/>
          </a:xfrm>
          <a:prstGeom prst="rect">
            <a:avLst/>
          </a:prstGeom>
        </p:spPr>
        <p:txBody>
          <a:bodyPr anchor="t" rtlCol="false" tIns="0" lIns="0" bIns="0" rIns="0">
            <a:spAutoFit/>
          </a:bodyPr>
          <a:lstStyle/>
          <a:p>
            <a:pPr algn="l">
              <a:lnSpc>
                <a:spcPts val="4200"/>
              </a:lnSpc>
            </a:pPr>
            <a:r>
              <a:rPr lang="en-US" sz="3000" i="true">
                <a:solidFill>
                  <a:srgbClr val="000000"/>
                </a:solidFill>
                <a:latin typeface="Glacial Indifference Italics"/>
                <a:ea typeface="Glacial Indifference Italics"/>
                <a:cs typeface="Glacial Indifference Italics"/>
                <a:sym typeface="Glacial Indifference Italics"/>
              </a:rPr>
              <a:t>Design and Prototyping Tools (Figma)</a:t>
            </a:r>
          </a:p>
          <a:p>
            <a:pPr algn="l">
              <a:lnSpc>
                <a:spcPts val="4200"/>
              </a:lnSpc>
            </a:pPr>
            <a:r>
              <a:rPr lang="en-US" sz="3000" i="true">
                <a:solidFill>
                  <a:srgbClr val="000000"/>
                </a:solidFill>
                <a:latin typeface="Glacial Indifference Italics"/>
                <a:ea typeface="Glacial Indifference Italics"/>
                <a:cs typeface="Glacial Indifference Italics"/>
                <a:sym typeface="Glacial Indifference Italics"/>
              </a:rPr>
              <a:t>For prototyping and building out screens</a:t>
            </a:r>
          </a:p>
          <a:p>
            <a:pPr algn="l">
              <a:lnSpc>
                <a:spcPts val="4200"/>
              </a:lnSpc>
            </a:pPr>
          </a:p>
          <a:p>
            <a:pPr algn="l">
              <a:lnSpc>
                <a:spcPts val="4199"/>
              </a:lnSpc>
            </a:pPr>
            <a:r>
              <a:rPr lang="en-US" sz="2999" b="true">
                <a:solidFill>
                  <a:srgbClr val="000000"/>
                </a:solidFill>
                <a:latin typeface="Glacial Indifference Bold"/>
                <a:ea typeface="Glacial Indifference Bold"/>
                <a:cs typeface="Glacial Indifference Bold"/>
                <a:sym typeface="Glacial Indifference Bold"/>
              </a:rPr>
              <a:t>Pros</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Powerful online tool with access to templates and plugins.</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We can create a really specific realization of what we’re hoping to create</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Ability to iterate quickly through design ideations without having to start entirely anew</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High-fidelity visuals to represent user interactions accurately.</a:t>
            </a:r>
          </a:p>
          <a:p>
            <a:pPr algn="l">
              <a:lnSpc>
                <a:spcPts val="4199"/>
              </a:lnSpc>
            </a:pPr>
          </a:p>
          <a:p>
            <a:pPr algn="l">
              <a:lnSpc>
                <a:spcPts val="4199"/>
              </a:lnSpc>
            </a:pPr>
            <a:r>
              <a:rPr lang="en-US" sz="2999" b="true">
                <a:solidFill>
                  <a:srgbClr val="000000"/>
                </a:solidFill>
                <a:latin typeface="Glacial Indifference Bold"/>
                <a:ea typeface="Glacial Indifference Bold"/>
                <a:cs typeface="Glacial Indifference Bold"/>
                <a:sym typeface="Glacial Indifference Bold"/>
              </a:rPr>
              <a:t>Cons</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Plugins can be overwhelming and may lead to wasted efforts.</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Debugging prototyping flows can be time-consuming.</a:t>
            </a:r>
          </a:p>
          <a:p>
            <a:pPr algn="l" marL="647697" indent="-323848" lvl="1">
              <a:lnSpc>
                <a:spcPts val="4199"/>
              </a:lnSpc>
              <a:buFont typeface="Arial"/>
              <a:buChar char="•"/>
            </a:pPr>
            <a:r>
              <a:rPr lang="en-US" sz="2999">
                <a:solidFill>
                  <a:srgbClr val="000000"/>
                </a:solidFill>
                <a:latin typeface="Glacial Indifference"/>
                <a:ea typeface="Glacial Indifference"/>
                <a:cs typeface="Glacial Indifference"/>
                <a:sym typeface="Glacial Indifference"/>
              </a:rPr>
              <a:t>There’s a learning curve to understand how to create the prototype</a:t>
            </a:r>
          </a:p>
          <a:p>
            <a:pPr algn="l">
              <a:lnSpc>
                <a:spcPts val="3499"/>
              </a:lnSpc>
              <a:spcBef>
                <a:spcPct val="0"/>
              </a:spcBef>
            </a:pPr>
          </a:p>
        </p:txBody>
      </p:sp>
    </p:spTree>
  </p:cSld>
  <p:clrMapOvr>
    <a:masterClrMapping/>
  </p:clrMapOvr>
</p:sld>
</file>

<file path=ppt/slides/slide58.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2738698" y="499398"/>
            <a:ext cx="12810604"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Limitations and Trade-Offs</a:t>
            </a:r>
          </a:p>
        </p:txBody>
      </p:sp>
      <p:sp>
        <p:nvSpPr>
          <p:cNvPr name="TextBox 3" id="3"/>
          <p:cNvSpPr txBox="true"/>
          <p:nvPr/>
        </p:nvSpPr>
        <p:spPr>
          <a:xfrm rot="0">
            <a:off x="1614119" y="2169595"/>
            <a:ext cx="15059762" cy="73691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000000"/>
                </a:solidFill>
                <a:latin typeface="Glacial Indifference Bold"/>
                <a:ea typeface="Glacial Indifference Bold"/>
                <a:cs typeface="Glacial Indifference Bold"/>
                <a:sym typeface="Glacial Indifference Bold"/>
              </a:rPr>
              <a:t>Community Interactions:</a:t>
            </a:r>
            <a:r>
              <a:rPr lang="en-US" sz="3000">
                <a:solidFill>
                  <a:srgbClr val="000000"/>
                </a:solidFill>
                <a:latin typeface="Glacial Indifference"/>
                <a:ea typeface="Glacial Indifference"/>
                <a:cs typeface="Glacial Indifference"/>
                <a:sym typeface="Glacial Indifference"/>
              </a:rPr>
              <a:t> Real-time commenting and reactions on doodles are simulated but not yet implemented</a:t>
            </a:r>
          </a:p>
          <a:p>
            <a:pPr algn="l">
              <a:lnSpc>
                <a:spcPts val="2100"/>
              </a:lnSpc>
            </a:pPr>
          </a:p>
          <a:p>
            <a:pPr algn="l" marL="647700" indent="-323850" lvl="1">
              <a:lnSpc>
                <a:spcPts val="4200"/>
              </a:lnSpc>
              <a:buFont typeface="Arial"/>
              <a:buChar char="•"/>
            </a:pPr>
            <a:r>
              <a:rPr lang="en-US" b="true" sz="3000">
                <a:solidFill>
                  <a:srgbClr val="000000"/>
                </a:solidFill>
                <a:latin typeface="Glacial Indifference Bold"/>
                <a:ea typeface="Glacial Indifference Bold"/>
                <a:cs typeface="Glacial Indifference Bold"/>
                <a:sym typeface="Glacial Indifference Bold"/>
              </a:rPr>
              <a:t>Link Sharing:</a:t>
            </a:r>
            <a:r>
              <a:rPr lang="en-US" sz="3000">
                <a:solidFill>
                  <a:srgbClr val="000000"/>
                </a:solidFill>
                <a:latin typeface="Glacial Indifference"/>
                <a:ea typeface="Glacial Indifference"/>
                <a:cs typeface="Glacial Indifference"/>
                <a:sym typeface="Glacial Indifference"/>
              </a:rPr>
              <a:t> The "Share Link" feature is currently hard-coded and doesn’t yet support actual link generation</a:t>
            </a:r>
          </a:p>
          <a:p>
            <a:pPr algn="l">
              <a:lnSpc>
                <a:spcPts val="2100"/>
              </a:lnSpc>
            </a:pPr>
          </a:p>
          <a:p>
            <a:pPr algn="l" marL="647700" indent="-323850" lvl="1">
              <a:lnSpc>
                <a:spcPts val="4200"/>
              </a:lnSpc>
              <a:buFont typeface="Arial"/>
              <a:buChar char="•"/>
            </a:pPr>
            <a:r>
              <a:rPr lang="en-US" b="true" sz="3000">
                <a:solidFill>
                  <a:srgbClr val="000000"/>
                </a:solidFill>
                <a:latin typeface="Glacial Indifference Bold"/>
                <a:ea typeface="Glacial Indifference Bold"/>
                <a:cs typeface="Glacial Indifference Bold"/>
                <a:sym typeface="Glacial Indifference Bold"/>
              </a:rPr>
              <a:t>Dynamic Mural Updates:</a:t>
            </a:r>
            <a:r>
              <a:rPr lang="en-US" sz="3000">
                <a:solidFill>
                  <a:srgbClr val="000000"/>
                </a:solidFill>
                <a:latin typeface="Glacial Indifference"/>
                <a:ea typeface="Glacial Indifference"/>
                <a:cs typeface="Glacial Indifference"/>
                <a:sym typeface="Glacial Indifference"/>
              </a:rPr>
              <a:t> The murals displayed in "Live" and "Archived" sections are fixed samples, not yet connected to live user data</a:t>
            </a:r>
          </a:p>
          <a:p>
            <a:pPr algn="l">
              <a:lnSpc>
                <a:spcPts val="2100"/>
              </a:lnSpc>
            </a:pPr>
          </a:p>
          <a:p>
            <a:pPr algn="l" marL="647700" indent="-323850" lvl="1">
              <a:lnSpc>
                <a:spcPts val="4200"/>
              </a:lnSpc>
              <a:buFont typeface="Arial"/>
              <a:buChar char="•"/>
            </a:pPr>
            <a:r>
              <a:rPr lang="en-US" b="true" sz="3000">
                <a:solidFill>
                  <a:srgbClr val="000000"/>
                </a:solidFill>
                <a:latin typeface="Glacial Indifference Bold"/>
                <a:ea typeface="Glacial Indifference Bold"/>
                <a:cs typeface="Glacial Indifference Bold"/>
                <a:sym typeface="Glacial Indifference Bold"/>
              </a:rPr>
              <a:t>Mobile Optimization:</a:t>
            </a:r>
            <a:r>
              <a:rPr lang="en-US" sz="3000">
                <a:solidFill>
                  <a:srgbClr val="000000"/>
                </a:solidFill>
                <a:latin typeface="Glacial Indifference"/>
                <a:ea typeface="Glacial Indifference"/>
                <a:cs typeface="Glacial Indifference"/>
                <a:sym typeface="Glacial Indifference"/>
              </a:rPr>
              <a:t> The current prototype is optimized for tablets, with limited functionality for mobile devices.</a:t>
            </a:r>
          </a:p>
          <a:p>
            <a:pPr algn="l">
              <a:lnSpc>
                <a:spcPts val="2100"/>
              </a:lnSpc>
            </a:pPr>
          </a:p>
          <a:p>
            <a:pPr algn="l" marL="647700" indent="-323850" lvl="1">
              <a:lnSpc>
                <a:spcPts val="4200"/>
              </a:lnSpc>
              <a:buFont typeface="Arial"/>
              <a:buChar char="•"/>
            </a:pPr>
            <a:r>
              <a:rPr lang="en-US" b="true" sz="3000">
                <a:solidFill>
                  <a:srgbClr val="000000"/>
                </a:solidFill>
                <a:latin typeface="Glacial Indifference Bold"/>
                <a:ea typeface="Glacial Indifference Bold"/>
                <a:cs typeface="Glacial Indifference Bold"/>
                <a:sym typeface="Glacial Indifference Bold"/>
              </a:rPr>
              <a:t>Tag Personalization:</a:t>
            </a:r>
            <a:r>
              <a:rPr lang="en-US" sz="3000">
                <a:solidFill>
                  <a:srgbClr val="000000"/>
                </a:solidFill>
                <a:latin typeface="Glacial Indifference"/>
                <a:ea typeface="Glacial Indifference"/>
                <a:cs typeface="Glacial Indifference"/>
                <a:sym typeface="Glacial Indifference"/>
              </a:rPr>
              <a:t> Tags in the Prompt Studio (like "love" and "joy") are fixed, not yet dynamically generated based on user input.</a:t>
            </a:r>
          </a:p>
          <a:p>
            <a:pPr algn="l">
              <a:lnSpc>
                <a:spcPts val="4200"/>
              </a:lnSpc>
            </a:pPr>
          </a:p>
          <a:p>
            <a:pPr algn="l">
              <a:lnSpc>
                <a:spcPts val="3499"/>
              </a:lnSpc>
              <a:spcBef>
                <a:spcPct val="0"/>
              </a:spcBef>
            </a:pPr>
          </a:p>
        </p:txBody>
      </p:sp>
    </p:spTree>
  </p:cSld>
  <p:clrMapOvr>
    <a:masterClrMapping/>
  </p:clrMapOvr>
</p:sld>
</file>

<file path=ppt/slides/slide59.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6076727" y="268288"/>
            <a:ext cx="6134546"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Wizard of Oz</a:t>
            </a:r>
          </a:p>
        </p:txBody>
      </p:sp>
      <p:sp>
        <p:nvSpPr>
          <p:cNvPr name="TextBox 3" id="3"/>
          <p:cNvSpPr txBox="true"/>
          <p:nvPr/>
        </p:nvSpPr>
        <p:spPr>
          <a:xfrm rot="0">
            <a:off x="1266553" y="2375381"/>
            <a:ext cx="15754894" cy="3927475"/>
          </a:xfrm>
          <a:prstGeom prst="rect">
            <a:avLst/>
          </a:prstGeom>
        </p:spPr>
        <p:txBody>
          <a:bodyPr anchor="t" rtlCol="false" tIns="0" lIns="0" bIns="0" rIns="0">
            <a:spAutoFit/>
          </a:bodyPr>
          <a:lstStyle/>
          <a:p>
            <a:pPr algn="l">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Community Engagement:</a:t>
            </a:r>
            <a:r>
              <a:rPr lang="en-US" sz="2499">
                <a:solidFill>
                  <a:srgbClr val="000000"/>
                </a:solidFill>
                <a:latin typeface="Glacial Indifference"/>
                <a:ea typeface="Glacial Indifference"/>
                <a:cs typeface="Glacial Indifference"/>
                <a:sym typeface="Glacial Indifference"/>
              </a:rPr>
              <a:t> The “Invite to Neighborhood Moms” page simulates user invitations and community-building interactions, even though the backend functionality for sharing and community engagement is not yet fully implemented.</a:t>
            </a:r>
          </a:p>
          <a:p>
            <a:pPr algn="l">
              <a:lnSpc>
                <a:spcPts val="3499"/>
              </a:lnSpc>
              <a:spcBef>
                <a:spcPct val="0"/>
              </a:spcBef>
            </a:pPr>
          </a:p>
          <a:p>
            <a:pPr algn="l">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Categorized Murals:</a:t>
            </a:r>
            <a:r>
              <a:rPr lang="en-US" sz="2499">
                <a:solidFill>
                  <a:srgbClr val="000000"/>
                </a:solidFill>
                <a:latin typeface="Glacial Indifference"/>
                <a:ea typeface="Glacial Indifference"/>
                <a:cs typeface="Glacial Indifference"/>
                <a:sym typeface="Glacial Indifference"/>
              </a:rPr>
              <a:t> The app displays "New Mural," "Live Mural," and "Archived Mural" categories to demonstrate how users can organize and interact with mural types, though only the visual organization is functional at this stage.</a:t>
            </a:r>
          </a:p>
          <a:p>
            <a:pPr algn="l">
              <a:lnSpc>
                <a:spcPts val="3499"/>
              </a:lnSpc>
              <a:spcBef>
                <a:spcPct val="0"/>
              </a:spcBef>
            </a:pPr>
          </a:p>
          <a:p>
            <a:pPr algn="l">
              <a:lnSpc>
                <a:spcPts val="3499"/>
              </a:lnSpc>
              <a:spcBef>
                <a:spcPct val="0"/>
              </a:spcBef>
            </a:pPr>
            <a:r>
              <a:rPr lang="en-US" b="true" sz="2499">
                <a:solidFill>
                  <a:srgbClr val="000000"/>
                </a:solidFill>
                <a:latin typeface="Glacial Indifference Bold"/>
                <a:ea typeface="Glacial Indifference Bold"/>
                <a:cs typeface="Glacial Indifference Bold"/>
                <a:sym typeface="Glacial Indifference Bold"/>
              </a:rPr>
              <a:t>Doodling Prompts:</a:t>
            </a:r>
            <a:r>
              <a:rPr lang="en-US" sz="2499">
                <a:solidFill>
                  <a:srgbClr val="000000"/>
                </a:solidFill>
                <a:latin typeface="Glacial Indifference"/>
                <a:ea typeface="Glacial Indifference"/>
                <a:cs typeface="Glacial Indifference"/>
                <a:sym typeface="Glacial Indifference"/>
              </a:rPr>
              <a:t> The “What made you smile today?” doodle prompt is pre-set to simulate user interaction, giving a sense of the final functionality without requiring real-time feedback or community responses.</a:t>
            </a:r>
          </a:p>
        </p:txBody>
      </p:sp>
    </p:spTree>
  </p:cSld>
  <p:clrMapOvr>
    <a:masterClrMapping/>
  </p:clrMapOvr>
</p:sld>
</file>

<file path=ppt/slides/slide60.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4379007" y="268288"/>
            <a:ext cx="9529986"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Hardcoded Features</a:t>
            </a:r>
          </a:p>
        </p:txBody>
      </p:sp>
      <p:sp>
        <p:nvSpPr>
          <p:cNvPr name="TextBox 3" id="3"/>
          <p:cNvSpPr txBox="true"/>
          <p:nvPr/>
        </p:nvSpPr>
        <p:spPr>
          <a:xfrm rot="0">
            <a:off x="1028700" y="2375381"/>
            <a:ext cx="16230600" cy="3927475"/>
          </a:xfrm>
          <a:prstGeom prst="rect">
            <a:avLst/>
          </a:prstGeom>
        </p:spPr>
        <p:txBody>
          <a:bodyPr anchor="t" rtlCol="false" tIns="0" lIns="0" bIns="0" rIns="0">
            <a:spAutoFit/>
          </a:bodyPr>
          <a:lstStyle/>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Fixed Mural Samples: </a:t>
            </a:r>
            <a:r>
              <a:rPr lang="en-US" sz="2499">
                <a:solidFill>
                  <a:srgbClr val="000000"/>
                </a:solidFill>
                <a:latin typeface="Glacial Indifference"/>
                <a:ea typeface="Glacial Indifference"/>
                <a:cs typeface="Glacial Indifference"/>
                <a:sym typeface="Glacial Indifference"/>
              </a:rPr>
              <a:t>The “Live Murals” and “Archived Murals” sections show hard-coded mural samples, providing a visual reference for users but not yet reflecting live or user-generated murals.</a:t>
            </a:r>
          </a:p>
          <a:p>
            <a:pPr algn="l">
              <a:lnSpc>
                <a:spcPts val="3499"/>
              </a:lnSpc>
            </a:pPr>
          </a:p>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Prompt Studio Tags: </a:t>
            </a:r>
            <a:r>
              <a:rPr lang="en-US" sz="2499">
                <a:solidFill>
                  <a:srgbClr val="000000"/>
                </a:solidFill>
                <a:latin typeface="Glacial Indifference"/>
                <a:ea typeface="Glacial Indifference"/>
                <a:cs typeface="Glacial Indifference"/>
                <a:sym typeface="Glacial Indifference"/>
              </a:rPr>
              <a:t>Tags such as “love,” “advice,” and “joy” in the Prompt Studio are hard-coded to display commonly selected themes, helping to demo the feature but without real personalization or dynamic tag generation.</a:t>
            </a:r>
          </a:p>
          <a:p>
            <a:pPr algn="l">
              <a:lnSpc>
                <a:spcPts val="3499"/>
              </a:lnSpc>
            </a:pPr>
          </a:p>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Share Link: </a:t>
            </a:r>
            <a:r>
              <a:rPr lang="en-US" sz="2499">
                <a:solidFill>
                  <a:srgbClr val="000000"/>
                </a:solidFill>
                <a:latin typeface="Glacial Indifference"/>
                <a:ea typeface="Glacial Indifference"/>
                <a:cs typeface="Glacial Indifference"/>
                <a:sym typeface="Glacial Indifference"/>
              </a:rPr>
              <a:t>The "Share Link" button in the "Invite to Neighborhood Moms" screen is hard-coded to demonstrate the sharing interface, even though actual link sharing is not yet operational.</a:t>
            </a:r>
          </a:p>
          <a:p>
            <a:pPr algn="l">
              <a:lnSpc>
                <a:spcPts val="3499"/>
              </a:lnSpc>
              <a:spcBef>
                <a:spcPct val="0"/>
              </a:spcBef>
            </a:pPr>
          </a:p>
        </p:txBody>
      </p:sp>
    </p:spTree>
  </p:cSld>
  <p:clrMapOvr>
    <a:masterClrMapping/>
  </p:clrMapOvr>
</p:sld>
</file>

<file path=ppt/slides/slide61.xml><?xml version="1.0" encoding="utf-8"?>
<p:sld xmlns:p="http://schemas.openxmlformats.org/presentationml/2006/main" xmlns:a="http://schemas.openxmlformats.org/drawingml/2006/main">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6128556" y="268288"/>
            <a:ext cx="6030888" cy="1368424"/>
          </a:xfrm>
          <a:prstGeom prst="rect">
            <a:avLst/>
          </a:prstGeom>
        </p:spPr>
        <p:txBody>
          <a:bodyPr anchor="t" rtlCol="false" tIns="0" lIns="0" bIns="0" rIns="0">
            <a:spAutoFit/>
          </a:bodyPr>
          <a:lstStyle/>
          <a:p>
            <a:pPr algn="ctr">
              <a:lnSpc>
                <a:spcPts val="11200"/>
              </a:lnSpc>
              <a:spcBef>
                <a:spcPct val="0"/>
              </a:spcBef>
            </a:pPr>
            <a:r>
              <a:rPr lang="en-US" sz="8000">
                <a:solidFill>
                  <a:srgbClr val="CB6CE6"/>
                </a:solidFill>
                <a:latin typeface="Abril Fatface"/>
                <a:ea typeface="Abril Fatface"/>
                <a:cs typeface="Abril Fatface"/>
                <a:sym typeface="Abril Fatface"/>
              </a:rPr>
              <a:t>Future Plans</a:t>
            </a:r>
          </a:p>
        </p:txBody>
      </p:sp>
      <p:sp>
        <p:nvSpPr>
          <p:cNvPr name="TextBox 3" id="3"/>
          <p:cNvSpPr txBox="true"/>
          <p:nvPr/>
        </p:nvSpPr>
        <p:spPr>
          <a:xfrm rot="0">
            <a:off x="1195337" y="2263775"/>
            <a:ext cx="15897327" cy="6994525"/>
          </a:xfrm>
          <a:prstGeom prst="rect">
            <a:avLst/>
          </a:prstGeom>
        </p:spPr>
        <p:txBody>
          <a:bodyPr anchor="t" rtlCol="false" tIns="0" lIns="0" bIns="0" rIns="0">
            <a:spAutoFit/>
          </a:bodyPr>
          <a:lstStyle/>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Enhanced Community Functionality: </a:t>
            </a:r>
            <a:r>
              <a:rPr lang="en-US" sz="2499">
                <a:solidFill>
                  <a:srgbClr val="000000"/>
                </a:solidFill>
                <a:latin typeface="Glacial Indifference"/>
                <a:ea typeface="Glacial Indifference"/>
                <a:cs typeface="Glacial Indifference"/>
                <a:sym typeface="Glacial Indifference"/>
              </a:rPr>
              <a:t>Develop full backend support for real-time community interactions, allowing users to invite, join, and collaborate within live communities dynamically.</a:t>
            </a:r>
          </a:p>
          <a:p>
            <a:pPr algn="l">
              <a:lnSpc>
                <a:spcPts val="3499"/>
              </a:lnSpc>
            </a:pPr>
          </a:p>
          <a:p>
            <a:pPr algn="l">
              <a:lnSpc>
                <a:spcPts val="3499"/>
              </a:lnSpc>
            </a:pPr>
            <a:r>
              <a:rPr lang="en-US" sz="2499">
                <a:solidFill>
                  <a:srgbClr val="000000"/>
                </a:solidFill>
                <a:latin typeface="Glacial Indifference"/>
                <a:ea typeface="Glacial Indifference"/>
                <a:cs typeface="Glacial Indifference"/>
                <a:sym typeface="Glacial Indifference"/>
              </a:rPr>
              <a:t>I</a:t>
            </a:r>
            <a:r>
              <a:rPr lang="en-US" sz="2499" b="true">
                <a:solidFill>
                  <a:srgbClr val="000000"/>
                </a:solidFill>
                <a:latin typeface="Glacial Indifference Bold"/>
                <a:ea typeface="Glacial Indifference Bold"/>
                <a:cs typeface="Glacial Indifference Bold"/>
                <a:sym typeface="Glacial Indifference Bold"/>
              </a:rPr>
              <a:t>nteractive Doodling Feedback:</a:t>
            </a:r>
            <a:r>
              <a:rPr lang="en-US" sz="2499">
                <a:solidFill>
                  <a:srgbClr val="000000"/>
                </a:solidFill>
                <a:latin typeface="Glacial Indifference"/>
                <a:ea typeface="Glacial Indifference"/>
                <a:cs typeface="Glacial Indifference"/>
                <a:sym typeface="Glacial Indifference"/>
              </a:rPr>
              <a:t> Implement features for users to comment, like, and interact with other users’ doodles to foster a genuine sense of community.</a:t>
            </a:r>
          </a:p>
          <a:p>
            <a:pPr algn="l">
              <a:lnSpc>
                <a:spcPts val="3499"/>
              </a:lnSpc>
            </a:pPr>
          </a:p>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Tablet-Optimized Drawing Tools:</a:t>
            </a:r>
            <a:r>
              <a:rPr lang="en-US" sz="2499">
                <a:solidFill>
                  <a:srgbClr val="000000"/>
                </a:solidFill>
                <a:latin typeface="Glacial Indifference"/>
                <a:ea typeface="Glacial Indifference"/>
                <a:cs typeface="Glacial Indifference"/>
                <a:sym typeface="Glacial Indifference"/>
              </a:rPr>
              <a:t> Refine the drawing tools to be more intuitive for tablet use, with features like pressure sensitivity and multi-touch gestures, aligning with the iPad/tablet realization.</a:t>
            </a:r>
          </a:p>
          <a:p>
            <a:pPr algn="l">
              <a:lnSpc>
                <a:spcPts val="3499"/>
              </a:lnSpc>
            </a:pPr>
          </a:p>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Expanded Mural Options</a:t>
            </a:r>
            <a:r>
              <a:rPr lang="en-US" sz="2499">
                <a:solidFill>
                  <a:srgbClr val="000000"/>
                </a:solidFill>
                <a:latin typeface="Glacial Indifference"/>
                <a:ea typeface="Glacial Indifference"/>
                <a:cs typeface="Glacial Indifference"/>
                <a:sym typeface="Glacial Indifference"/>
              </a:rPr>
              <a:t>: Create live and archived mural options that allow users to interact with mural statuses in real-time, including tools for viewing mural histories and contributing to live murals.</a:t>
            </a:r>
          </a:p>
          <a:p>
            <a:pPr algn="l">
              <a:lnSpc>
                <a:spcPts val="3499"/>
              </a:lnSpc>
            </a:pPr>
          </a:p>
          <a:p>
            <a:pPr algn="l">
              <a:lnSpc>
                <a:spcPts val="3499"/>
              </a:lnSpc>
            </a:pPr>
            <a:r>
              <a:rPr lang="en-US" sz="2499" b="true">
                <a:solidFill>
                  <a:srgbClr val="000000"/>
                </a:solidFill>
                <a:latin typeface="Glacial Indifference Bold"/>
                <a:ea typeface="Glacial Indifference Bold"/>
                <a:cs typeface="Glacial Indifference Bold"/>
                <a:sym typeface="Glacial Indifference Bold"/>
              </a:rPr>
              <a:t>Multilingual Support: I</a:t>
            </a:r>
            <a:r>
              <a:rPr lang="en-US" sz="2499">
                <a:solidFill>
                  <a:srgbClr val="000000"/>
                </a:solidFill>
                <a:latin typeface="Glacial Indifference"/>
                <a:ea typeface="Glacial Indifference"/>
                <a:cs typeface="Glacial Indifference"/>
                <a:sym typeface="Glacial Indifference"/>
              </a:rPr>
              <a:t>ntroduce language options to make the app accessible to a broader audience, especially for communities with diverse language needs.</a:t>
            </a:r>
          </a:p>
          <a:p>
            <a:pPr algn="l">
              <a:lnSpc>
                <a:spcPts val="3499"/>
              </a:lnSpc>
            </a:pPr>
          </a:p>
          <a:p>
            <a:pPr algn="l">
              <a:lnSpc>
                <a:spcPts val="3499"/>
              </a:lnSpc>
              <a:spcBef>
                <a:spcPct val="0"/>
              </a:spcBef>
            </a:pP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Freeform 2" id="2"/>
          <p:cNvSpPr/>
          <p:nvPr/>
        </p:nvSpPr>
        <p:spPr>
          <a:xfrm flipH="false" flipV="false" rot="0">
            <a:off x="-4895520" y="-272005"/>
            <a:ext cx="14039520" cy="10287000"/>
          </a:xfrm>
          <a:custGeom>
            <a:avLst/>
            <a:gdLst/>
            <a:ahLst/>
            <a:cxnLst/>
            <a:rect r="r" b="b" t="t" l="l"/>
            <a:pathLst>
              <a:path h="10287000" w="14039520">
                <a:moveTo>
                  <a:pt x="0" y="0"/>
                </a:moveTo>
                <a:lnTo>
                  <a:pt x="14039520" y="0"/>
                </a:lnTo>
                <a:lnTo>
                  <a:pt x="14039520" y="10287000"/>
                </a:lnTo>
                <a:lnTo>
                  <a:pt x="0" y="10287000"/>
                </a:lnTo>
                <a:lnTo>
                  <a:pt x="0" y="0"/>
                </a:lnTo>
                <a:close/>
              </a:path>
            </a:pathLst>
          </a:custGeom>
          <a:blipFill>
            <a:blip r:embed="rId2">
              <a:alphaModFix amt="30000"/>
            </a:blip>
            <a:stretch>
              <a:fillRect l="0" t="-6695" r="0" b="-6695"/>
            </a:stretch>
          </a:blipFill>
        </p:spPr>
      </p:sp>
      <p:sp>
        <p:nvSpPr>
          <p:cNvPr name="TextBox 3" id="3"/>
          <p:cNvSpPr txBox="true"/>
          <p:nvPr/>
        </p:nvSpPr>
        <p:spPr>
          <a:xfrm rot="0">
            <a:off x="1672487" y="3795240"/>
            <a:ext cx="6794458" cy="1651635"/>
          </a:xfrm>
          <a:prstGeom prst="rect">
            <a:avLst/>
          </a:prstGeom>
        </p:spPr>
        <p:txBody>
          <a:bodyPr anchor="t" rtlCol="false" tIns="0" lIns="0" bIns="0" rIns="0">
            <a:spAutoFit/>
          </a:bodyPr>
          <a:lstStyle/>
          <a:p>
            <a:pPr algn="l">
              <a:lnSpc>
                <a:spcPts val="13439"/>
              </a:lnSpc>
            </a:pPr>
            <a:r>
              <a:rPr lang="en-US" sz="9600">
                <a:solidFill>
                  <a:srgbClr val="CB6CE6"/>
                </a:solidFill>
                <a:latin typeface="Abril Fatface"/>
                <a:ea typeface="Abril Fatface"/>
                <a:cs typeface="Abril Fatface"/>
                <a:sym typeface="Abril Fatface"/>
              </a:rPr>
              <a:t>Appendix</a:t>
            </a:r>
          </a:p>
        </p:txBody>
      </p:sp>
      <p:sp>
        <p:nvSpPr>
          <p:cNvPr name="TextBox 4" id="4"/>
          <p:cNvSpPr txBox="true"/>
          <p:nvPr/>
        </p:nvSpPr>
        <p:spPr>
          <a:xfrm rot="0">
            <a:off x="10296605" y="7842424"/>
            <a:ext cx="6116491" cy="863600"/>
          </a:xfrm>
          <a:prstGeom prst="rect">
            <a:avLst/>
          </a:prstGeom>
        </p:spPr>
        <p:txBody>
          <a:bodyPr anchor="t" rtlCol="false" tIns="0" lIns="0" bIns="0" rIns="0">
            <a:spAutoFit/>
          </a:bodyPr>
          <a:lstStyle/>
          <a:p>
            <a:pPr algn="ctr">
              <a:lnSpc>
                <a:spcPts val="7000"/>
              </a:lnSpc>
              <a:spcBef>
                <a:spcPct val="0"/>
              </a:spcBef>
            </a:pPr>
            <a:r>
              <a:rPr lang="en-US" sz="5000">
                <a:solidFill>
                  <a:srgbClr val="000000"/>
                </a:solidFill>
                <a:latin typeface="Abril Fatface"/>
                <a:ea typeface="Abril Fatface"/>
                <a:cs typeface="Abril Fatface"/>
                <a:sym typeface="Abril Fatface"/>
              </a:rPr>
              <a:t> </a:t>
            </a:r>
            <a:r>
              <a:rPr lang="en-US" sz="5000" u="sng">
                <a:solidFill>
                  <a:srgbClr val="000000"/>
                </a:solidFill>
                <a:latin typeface="Abril Fatface"/>
                <a:ea typeface="Abril Fatface"/>
                <a:cs typeface="Abril Fatface"/>
                <a:sym typeface="Abril Fatface"/>
                <a:hlinkClick r:id="rId3" tooltip="https://www.figma.com/proto/ZFCLxAodHPRKNjw7XnvxCs/CS147-Med-Fi?node-id=31-318&amp;node-type=canvas&amp;t=vIV4xsvdcTC0N5H2-1&amp;scaling=scale-down&amp;content-scaling=fixed&amp;page-id=0%3A1&amp;starting-point-node-id=31%3A318&amp;show-proto-sidebar=1"/>
              </a:rPr>
              <a:t>Figma linked here!</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5400000">
            <a:off x="10080850" y="4427524"/>
            <a:ext cx="9623419" cy="2095533"/>
            <a:chOff x="0" y="0"/>
            <a:chExt cx="12831226" cy="2794044"/>
          </a:xfrm>
        </p:grpSpPr>
        <p:sp>
          <p:nvSpPr>
            <p:cNvPr name="TextBox 3" id="3"/>
            <p:cNvSpPr txBox="true"/>
            <p:nvPr/>
          </p:nvSpPr>
          <p:spPr>
            <a:xfrm rot="0">
              <a:off x="0" y="266700"/>
              <a:ext cx="12831226" cy="1580245"/>
            </a:xfrm>
            <a:prstGeom prst="rect">
              <a:avLst/>
            </a:prstGeom>
          </p:spPr>
          <p:txBody>
            <a:bodyPr anchor="t" rtlCol="false" tIns="0" lIns="0" bIns="0" rIns="0">
              <a:spAutoFit/>
            </a:bodyPr>
            <a:lstStyle/>
            <a:p>
              <a:pPr algn="l">
                <a:lnSpc>
                  <a:spcPts val="7728"/>
                </a:lnSpc>
              </a:pPr>
              <a:r>
                <a:rPr lang="en-US" sz="9091" b="true">
                  <a:solidFill>
                    <a:srgbClr val="A6A6A6"/>
                  </a:solidFill>
                  <a:latin typeface="Arimo Bold"/>
                  <a:ea typeface="Arimo Bold"/>
                  <a:cs typeface="Arimo Bold"/>
                  <a:sym typeface="Arimo Bold"/>
                </a:rPr>
                <a:t>Complex Task </a:t>
              </a:r>
            </a:p>
          </p:txBody>
        </p:sp>
        <p:sp>
          <p:nvSpPr>
            <p:cNvPr name="TextBox 4" id="4"/>
            <p:cNvSpPr txBox="true"/>
            <p:nvPr/>
          </p:nvSpPr>
          <p:spPr>
            <a:xfrm rot="0">
              <a:off x="0" y="1213799"/>
              <a:ext cx="12831226" cy="1580245"/>
            </a:xfrm>
            <a:prstGeom prst="rect">
              <a:avLst/>
            </a:prstGeom>
          </p:spPr>
          <p:txBody>
            <a:bodyPr anchor="t" rtlCol="false" tIns="0" lIns="0" bIns="0" rIns="0">
              <a:spAutoFit/>
            </a:bodyPr>
            <a:lstStyle/>
            <a:p>
              <a:pPr algn="just">
                <a:lnSpc>
                  <a:spcPts val="7728"/>
                </a:lnSpc>
              </a:pPr>
              <a:r>
                <a:rPr lang="en-US" sz="9091" b="true">
                  <a:solidFill>
                    <a:srgbClr val="CB6CE6"/>
                  </a:solidFill>
                  <a:latin typeface="Arimo Bold"/>
                  <a:ea typeface="Arimo Bold"/>
                  <a:cs typeface="Arimo Bold"/>
                  <a:sym typeface="Arimo Bold"/>
                </a:rPr>
                <a:t>Inviting a Mom</a:t>
              </a:r>
            </a:p>
          </p:txBody>
        </p:sp>
      </p:grpSp>
      <p:grpSp>
        <p:nvGrpSpPr>
          <p:cNvPr name="Group 5" id="5"/>
          <p:cNvGrpSpPr/>
          <p:nvPr/>
        </p:nvGrpSpPr>
        <p:grpSpPr>
          <a:xfrm rot="0">
            <a:off x="14435298" y="4983480"/>
            <a:ext cx="161925" cy="160020"/>
            <a:chOff x="0" y="0"/>
            <a:chExt cx="215900" cy="213360"/>
          </a:xfrm>
        </p:grpSpPr>
        <p:sp>
          <p:nvSpPr>
            <p:cNvPr name="Freeform 6" id="6"/>
            <p:cNvSpPr/>
            <p:nvPr/>
          </p:nvSpPr>
          <p:spPr>
            <a:xfrm flipH="false" flipV="false" rot="0">
              <a:off x="49530" y="48260"/>
              <a:ext cx="113030" cy="115570"/>
            </a:xfrm>
            <a:custGeom>
              <a:avLst/>
              <a:gdLst/>
              <a:ahLst/>
              <a:cxnLst/>
              <a:rect r="r" b="b" t="t" l="l"/>
              <a:pathLst>
                <a:path h="115570" w="113030">
                  <a:moveTo>
                    <a:pt x="113030" y="40640"/>
                  </a:moveTo>
                  <a:cubicBezTo>
                    <a:pt x="110490" y="81280"/>
                    <a:pt x="93980" y="101600"/>
                    <a:pt x="81280" y="109220"/>
                  </a:cubicBezTo>
                  <a:cubicBezTo>
                    <a:pt x="73660" y="114300"/>
                    <a:pt x="64770" y="115570"/>
                    <a:pt x="54610" y="114300"/>
                  </a:cubicBezTo>
                  <a:cubicBezTo>
                    <a:pt x="40640" y="111760"/>
                    <a:pt x="17780" y="97790"/>
                    <a:pt x="8890" y="86360"/>
                  </a:cubicBezTo>
                  <a:cubicBezTo>
                    <a:pt x="3810" y="78740"/>
                    <a:pt x="0" y="71120"/>
                    <a:pt x="1270" y="60960"/>
                  </a:cubicBezTo>
                  <a:cubicBezTo>
                    <a:pt x="2540" y="46990"/>
                    <a:pt x="10160" y="21590"/>
                    <a:pt x="22860" y="12700"/>
                  </a:cubicBezTo>
                  <a:cubicBezTo>
                    <a:pt x="35560" y="2540"/>
                    <a:pt x="62230" y="0"/>
                    <a:pt x="74930" y="2540"/>
                  </a:cubicBezTo>
                  <a:cubicBezTo>
                    <a:pt x="85090" y="5080"/>
                    <a:pt x="99060" y="16510"/>
                    <a:pt x="99060" y="16510"/>
                  </a:cubicBezTo>
                </a:path>
              </a:pathLst>
            </a:custGeom>
            <a:solidFill>
              <a:srgbClr val="CB6CE6"/>
            </a:solidFill>
            <a:ln cap="sq">
              <a:noFill/>
              <a:prstDash val="solid"/>
              <a:miter/>
            </a:ln>
          </p:spPr>
        </p:sp>
      </p:grpSp>
      <p:sp>
        <p:nvSpPr>
          <p:cNvPr name="Freeform 7" id="7"/>
          <p:cNvSpPr/>
          <p:nvPr/>
        </p:nvSpPr>
        <p:spPr>
          <a:xfrm flipH="false" flipV="false" rot="0">
            <a:off x="591406"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2"/>
            <a:stretch>
              <a:fillRect l="0" t="0" r="0" b="0"/>
            </a:stretch>
          </a:blipFill>
        </p:spPr>
      </p:sp>
      <p:sp>
        <p:nvSpPr>
          <p:cNvPr name="Freeform 8" id="8"/>
          <p:cNvSpPr/>
          <p:nvPr/>
        </p:nvSpPr>
        <p:spPr>
          <a:xfrm flipH="false" flipV="false" rot="0">
            <a:off x="3858648" y="553746"/>
            <a:ext cx="2832286" cy="4035038"/>
          </a:xfrm>
          <a:custGeom>
            <a:avLst/>
            <a:gdLst/>
            <a:ahLst/>
            <a:cxnLst/>
            <a:rect r="r" b="b" t="t" l="l"/>
            <a:pathLst>
              <a:path h="4035038" w="2832286">
                <a:moveTo>
                  <a:pt x="0" y="0"/>
                </a:moveTo>
                <a:lnTo>
                  <a:pt x="2832286" y="0"/>
                </a:lnTo>
                <a:lnTo>
                  <a:pt x="2832286" y="4035037"/>
                </a:lnTo>
                <a:lnTo>
                  <a:pt x="0" y="4035037"/>
                </a:lnTo>
                <a:lnTo>
                  <a:pt x="0" y="0"/>
                </a:lnTo>
                <a:close/>
              </a:path>
            </a:pathLst>
          </a:custGeom>
          <a:blipFill>
            <a:blip r:embed="rId3"/>
            <a:stretch>
              <a:fillRect l="0" t="0" r="0" b="0"/>
            </a:stretch>
          </a:blipFill>
        </p:spPr>
      </p:sp>
      <p:sp>
        <p:nvSpPr>
          <p:cNvPr name="AutoShape 9" id="9"/>
          <p:cNvSpPr/>
          <p:nvPr/>
        </p:nvSpPr>
        <p:spPr>
          <a:xfrm flipV="true">
            <a:off x="2741182" y="2571264"/>
            <a:ext cx="1806517" cy="1413136"/>
          </a:xfrm>
          <a:prstGeom prst="line">
            <a:avLst/>
          </a:prstGeom>
          <a:ln cap="flat" w="38100">
            <a:solidFill>
              <a:srgbClr val="CB6CE6"/>
            </a:solidFill>
            <a:prstDash val="solid"/>
            <a:headEnd type="none" len="sm" w="sm"/>
            <a:tailEnd type="arrow" len="sm" w="med"/>
          </a:ln>
        </p:spPr>
      </p:sp>
      <p:sp>
        <p:nvSpPr>
          <p:cNvPr name="AutoShape 10" id="10"/>
          <p:cNvSpPr/>
          <p:nvPr/>
        </p:nvSpPr>
        <p:spPr>
          <a:xfrm flipV="true">
            <a:off x="5943896" y="2130023"/>
            <a:ext cx="1191042" cy="828395"/>
          </a:xfrm>
          <a:prstGeom prst="line">
            <a:avLst/>
          </a:prstGeom>
          <a:ln cap="flat" w="38100">
            <a:solidFill>
              <a:srgbClr val="CB6CE6"/>
            </a:solidFill>
            <a:prstDash val="solid"/>
            <a:headEnd type="none" len="sm" w="sm"/>
            <a:tailEnd type="arrow" len="sm" w="med"/>
          </a:ln>
        </p:spPr>
      </p:sp>
      <p:sp>
        <p:nvSpPr>
          <p:cNvPr name="Freeform 11" id="11"/>
          <p:cNvSpPr/>
          <p:nvPr/>
        </p:nvSpPr>
        <p:spPr>
          <a:xfrm flipH="false" flipV="false" rot="0">
            <a:off x="7134939" y="553746"/>
            <a:ext cx="2823237" cy="4035038"/>
          </a:xfrm>
          <a:custGeom>
            <a:avLst/>
            <a:gdLst/>
            <a:ahLst/>
            <a:cxnLst/>
            <a:rect r="r" b="b" t="t" l="l"/>
            <a:pathLst>
              <a:path h="4035038" w="2823237">
                <a:moveTo>
                  <a:pt x="0" y="0"/>
                </a:moveTo>
                <a:lnTo>
                  <a:pt x="2823237" y="0"/>
                </a:lnTo>
                <a:lnTo>
                  <a:pt x="2823237" y="4035037"/>
                </a:lnTo>
                <a:lnTo>
                  <a:pt x="0" y="4035037"/>
                </a:lnTo>
                <a:lnTo>
                  <a:pt x="0" y="0"/>
                </a:lnTo>
                <a:close/>
              </a:path>
            </a:pathLst>
          </a:custGeom>
          <a:blipFill>
            <a:blip r:embed="rId4"/>
            <a:stretch>
              <a:fillRect l="0" t="0" r="0" b="0"/>
            </a:stretch>
          </a:blipFill>
        </p:spPr>
      </p:sp>
      <p:sp>
        <p:nvSpPr>
          <p:cNvPr name="Freeform 12" id="12"/>
          <p:cNvSpPr/>
          <p:nvPr/>
        </p:nvSpPr>
        <p:spPr>
          <a:xfrm flipH="false" flipV="false" rot="0">
            <a:off x="10405851" y="553746"/>
            <a:ext cx="2819353" cy="4035038"/>
          </a:xfrm>
          <a:custGeom>
            <a:avLst/>
            <a:gdLst/>
            <a:ahLst/>
            <a:cxnLst/>
            <a:rect r="r" b="b" t="t" l="l"/>
            <a:pathLst>
              <a:path h="4035038" w="2819353">
                <a:moveTo>
                  <a:pt x="0" y="0"/>
                </a:moveTo>
                <a:lnTo>
                  <a:pt x="2819353" y="0"/>
                </a:lnTo>
                <a:lnTo>
                  <a:pt x="2819353" y="4035037"/>
                </a:lnTo>
                <a:lnTo>
                  <a:pt x="0" y="4035037"/>
                </a:lnTo>
                <a:lnTo>
                  <a:pt x="0" y="0"/>
                </a:lnTo>
                <a:close/>
              </a:path>
            </a:pathLst>
          </a:custGeom>
          <a:blipFill>
            <a:blip r:embed="rId5"/>
            <a:stretch>
              <a:fillRect l="0" t="0" r="0" b="0"/>
            </a:stretch>
          </a:blipFill>
        </p:spPr>
      </p:sp>
      <p:sp>
        <p:nvSpPr>
          <p:cNvPr name="AutoShape 13" id="13"/>
          <p:cNvSpPr/>
          <p:nvPr/>
        </p:nvSpPr>
        <p:spPr>
          <a:xfrm flipV="true">
            <a:off x="9509241" y="1552202"/>
            <a:ext cx="896610" cy="1406216"/>
          </a:xfrm>
          <a:prstGeom prst="line">
            <a:avLst/>
          </a:prstGeom>
          <a:ln cap="flat" w="38100">
            <a:solidFill>
              <a:srgbClr val="CB6CE6"/>
            </a:solidFill>
            <a:prstDash val="solid"/>
            <a:headEnd type="none" len="sm" w="sm"/>
            <a:tailEnd type="arrow" len="sm" w="med"/>
          </a:ln>
        </p:spPr>
      </p:sp>
      <p:sp>
        <p:nvSpPr>
          <p:cNvPr name="Freeform 14" id="14"/>
          <p:cNvSpPr/>
          <p:nvPr/>
        </p:nvSpPr>
        <p:spPr>
          <a:xfrm flipH="false" flipV="false" rot="0">
            <a:off x="10405851" y="5475290"/>
            <a:ext cx="2819353" cy="4040640"/>
          </a:xfrm>
          <a:custGeom>
            <a:avLst/>
            <a:gdLst/>
            <a:ahLst/>
            <a:cxnLst/>
            <a:rect r="r" b="b" t="t" l="l"/>
            <a:pathLst>
              <a:path h="4040640" w="2819353">
                <a:moveTo>
                  <a:pt x="0" y="0"/>
                </a:moveTo>
                <a:lnTo>
                  <a:pt x="2819353" y="0"/>
                </a:lnTo>
                <a:lnTo>
                  <a:pt x="2819353" y="4040640"/>
                </a:lnTo>
                <a:lnTo>
                  <a:pt x="0" y="4040640"/>
                </a:lnTo>
                <a:lnTo>
                  <a:pt x="0" y="0"/>
                </a:lnTo>
                <a:close/>
              </a:path>
            </a:pathLst>
          </a:custGeom>
          <a:blipFill>
            <a:blip r:embed="rId6"/>
            <a:stretch>
              <a:fillRect l="0" t="0" r="0" b="0"/>
            </a:stretch>
          </a:blipFill>
        </p:spPr>
      </p:sp>
      <p:sp>
        <p:nvSpPr>
          <p:cNvPr name="AutoShape 15" id="15"/>
          <p:cNvSpPr/>
          <p:nvPr/>
        </p:nvSpPr>
        <p:spPr>
          <a:xfrm flipH="true">
            <a:off x="12249678" y="3658829"/>
            <a:ext cx="68399" cy="1816461"/>
          </a:xfrm>
          <a:prstGeom prst="line">
            <a:avLst/>
          </a:prstGeom>
          <a:ln cap="flat" w="38100">
            <a:solidFill>
              <a:srgbClr val="CB6CE6"/>
            </a:solidFill>
            <a:prstDash val="solid"/>
            <a:headEnd type="none" len="sm" w="sm"/>
            <a:tailEnd type="arrow" len="sm" w="me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DAGVMtJ16GA</dc:identifier>
  <dcterms:modified xsi:type="dcterms:W3CDTF">2011-08-01T06:04:30Z</dcterms:modified>
  <cp:revision>1</cp:revision>
  <dc:title>Assignment 6</dc:title>
</cp:coreProperties>
</file>