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</p:sldIdLst>
  <p:sldSz cx="18288000" cy="10287000"/>
  <p:notesSz cx="6858000" cy="9144000"/>
  <p:embeddedFontLst>
    <p:embeddedFont>
      <p:font typeface="Abril Fatface" charset="1" panose="02000503000000020003"/>
      <p:regular r:id="rId51"/>
    </p:embeddedFont>
    <p:embeddedFont>
      <p:font typeface="Glacial Indifference Bold" charset="1" panose="00000800000000000000"/>
      <p:regular r:id="rId52"/>
    </p:embeddedFont>
    <p:embeddedFont>
      <p:font typeface="Roboto" charset="1" panose="02000000000000000000"/>
      <p:regular r:id="rId53"/>
    </p:embeddedFont>
    <p:embeddedFont>
      <p:font typeface="Canva Sans Bold" charset="1" panose="020B0803030501040103"/>
      <p:regular r:id="rId54"/>
    </p:embeddedFont>
    <p:embeddedFont>
      <p:font typeface="Canva Sans" charset="1" panose="020B0503030501040103"/>
      <p:regular r:id="rId55"/>
    </p:embeddedFont>
    <p:embeddedFont>
      <p:font typeface="Glacial Indifference" charset="1" panose="00000000000000000000"/>
      <p:regular r:id="rId56"/>
    </p:embeddedFont>
    <p:embeddedFont>
      <p:font typeface="Abril Fatface Italics" charset="1" panose="02000503000000020003"/>
      <p:regular r:id="rId57"/>
    </p:embeddedFont>
    <p:embeddedFont>
      <p:font typeface="Arimo Bold" charset="1" panose="020B0704020202020204"/>
      <p:regular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53" Target="fonts/font53.fntdata" Type="http://schemas.openxmlformats.org/officeDocument/2006/relationships/font"/><Relationship Id="rId54" Target="fonts/font54.fntdata" Type="http://schemas.openxmlformats.org/officeDocument/2006/relationships/font"/><Relationship Id="rId55" Target="fonts/font55.fntdata" Type="http://schemas.openxmlformats.org/officeDocument/2006/relationships/font"/><Relationship Id="rId56" Target="fonts/font56.fntdata" Type="http://schemas.openxmlformats.org/officeDocument/2006/relationships/font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VAGXOr9fUBo.mp4" Type="http://schemas.openxmlformats.org/officeDocument/2006/relationships/video"/><Relationship Id="rId4" Target="../media/VAGXOr9fUBo.mp4" Type="http://schemas.microsoft.com/office/2007/relationships/media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Relationship Id="rId4" Target="../media/image20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24240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811475" y="5651453"/>
            <a:ext cx="10375339" cy="1362454"/>
            <a:chOff x="0" y="0"/>
            <a:chExt cx="8331192" cy="11061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332462" cy="1107440"/>
            </a:xfrm>
            <a:custGeom>
              <a:avLst/>
              <a:gdLst/>
              <a:ahLst/>
              <a:cxnLst/>
              <a:rect r="r" b="b" t="t" l="l"/>
              <a:pathLst>
                <a:path h="1107440" w="8332462">
                  <a:moveTo>
                    <a:pt x="7778741" y="45720"/>
                  </a:moveTo>
                  <a:cubicBezTo>
                    <a:pt x="8058141" y="45720"/>
                    <a:pt x="8285472" y="273050"/>
                    <a:pt x="8285472" y="552450"/>
                  </a:cubicBezTo>
                  <a:cubicBezTo>
                    <a:pt x="8285472" y="831850"/>
                    <a:pt x="8058141" y="1059180"/>
                    <a:pt x="7778741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7778741" y="45720"/>
                  </a:lnTo>
                  <a:moveTo>
                    <a:pt x="7778741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7778741" y="1107440"/>
                  </a:lnTo>
                  <a:cubicBezTo>
                    <a:pt x="8084812" y="1107440"/>
                    <a:pt x="8332462" y="859790"/>
                    <a:pt x="8332462" y="553720"/>
                  </a:cubicBezTo>
                  <a:cubicBezTo>
                    <a:pt x="8331191" y="247650"/>
                    <a:pt x="8083541" y="0"/>
                    <a:pt x="7778741" y="0"/>
                  </a:cubicBezTo>
                  <a:close/>
                </a:path>
              </a:pathLst>
            </a:custGeom>
            <a:solidFill>
              <a:srgbClr val="CB6CE6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1028700" y="3444874"/>
            <a:ext cx="15940890" cy="1698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A8: Hi-Fi Prototype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560619" y="5945330"/>
            <a:ext cx="10877053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b="true" sz="3999">
                <a:solidFill>
                  <a:srgbClr val="CB6C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HI-FI PROTOTYPE CHECKPOINT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970572"/>
            <a:ext cx="6875230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ATHENA SHIRAVI, ZOYA GARG, ESHA GUPTA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95520" y="-272005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72487" y="3795240"/>
            <a:ext cx="6794458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Roadmap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1099116" y="1028700"/>
            <a:ext cx="4858522" cy="8180276"/>
            <a:chOff x="0" y="0"/>
            <a:chExt cx="6478030" cy="1090703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466644" y="3255289"/>
              <a:ext cx="5544743" cy="1141167"/>
              <a:chOff x="0" y="0"/>
              <a:chExt cx="5315677" cy="110617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B6CE6"/>
              </a:solidFill>
            </p:spPr>
          </p:sp>
        </p:grpSp>
        <p:sp>
          <p:nvSpPr>
            <p:cNvPr name="TextBox 7" id="7"/>
            <p:cNvSpPr txBox="true"/>
            <p:nvPr/>
          </p:nvSpPr>
          <p:spPr>
            <a:xfrm rot="0">
              <a:off x="0" y="3451248"/>
              <a:ext cx="6478030" cy="6543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87"/>
                </a:lnSpc>
              </a:pPr>
              <a:r>
                <a:rPr lang="en-US" b="true" sz="2991">
                  <a:solidFill>
                    <a:srgbClr val="CB6CE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PROBLEM/SOLUTION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466644" y="1627644"/>
              <a:ext cx="5544743" cy="1141167"/>
              <a:chOff x="0" y="0"/>
              <a:chExt cx="5315677" cy="110617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B6CE6">
                  <a:alpha val="78824"/>
                </a:srgbClr>
              </a:solidFill>
            </p:spPr>
          </p:sp>
        </p:grpSp>
        <p:grpSp>
          <p:nvGrpSpPr>
            <p:cNvPr name="Group 10" id="10"/>
            <p:cNvGrpSpPr/>
            <p:nvPr/>
          </p:nvGrpSpPr>
          <p:grpSpPr>
            <a:xfrm rot="0">
              <a:off x="466644" y="4882933"/>
              <a:ext cx="5544743" cy="1141167"/>
              <a:chOff x="0" y="0"/>
              <a:chExt cx="5315677" cy="110617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B6CE6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466644" y="0"/>
              <a:ext cx="5544743" cy="1141167"/>
              <a:chOff x="0" y="0"/>
              <a:chExt cx="5315677" cy="110617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B6CE6">
                  <a:alpha val="78824"/>
                </a:srgbClr>
              </a:solid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0" y="214835"/>
              <a:ext cx="6478030" cy="6543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87"/>
                </a:lnSpc>
              </a:pPr>
              <a:r>
                <a:rPr lang="en-US" b="true" sz="2991">
                  <a:solidFill>
                    <a:srgbClr val="CB6CE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INTRODUCTION</a:t>
              </a:r>
            </a:p>
          </p:txBody>
        </p:sp>
        <p:grpSp>
          <p:nvGrpSpPr>
            <p:cNvPr name="Group 15" id="15"/>
            <p:cNvGrpSpPr/>
            <p:nvPr/>
          </p:nvGrpSpPr>
          <p:grpSpPr>
            <a:xfrm rot="0">
              <a:off x="466644" y="6510578"/>
              <a:ext cx="5544743" cy="1141167"/>
              <a:chOff x="0" y="0"/>
              <a:chExt cx="5315677" cy="110617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B6CE6"/>
              </a:solidFill>
            </p:spPr>
          </p:sp>
        </p:grpSp>
        <p:sp>
          <p:nvSpPr>
            <p:cNvPr name="TextBox 17" id="17"/>
            <p:cNvSpPr txBox="true"/>
            <p:nvPr/>
          </p:nvSpPr>
          <p:spPr>
            <a:xfrm rot="0">
              <a:off x="0" y="6700171"/>
              <a:ext cx="6478030" cy="7016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67"/>
                </a:lnSpc>
              </a:pPr>
              <a:r>
                <a:rPr lang="en-US" b="true" sz="3191">
                  <a:solidFill>
                    <a:srgbClr val="CB6CE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REVISED FIGMA</a:t>
              </a:r>
            </a:p>
          </p:txBody>
        </p:sp>
        <p:grpSp>
          <p:nvGrpSpPr>
            <p:cNvPr name="Group 18" id="18"/>
            <p:cNvGrpSpPr/>
            <p:nvPr/>
          </p:nvGrpSpPr>
          <p:grpSpPr>
            <a:xfrm rot="0">
              <a:off x="466644" y="8138222"/>
              <a:ext cx="5544743" cy="1141167"/>
              <a:chOff x="0" y="0"/>
              <a:chExt cx="5315677" cy="110617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B6CE6"/>
              </a:solidFill>
            </p:spPr>
          </p:sp>
        </p:grpSp>
        <p:sp>
          <p:nvSpPr>
            <p:cNvPr name="TextBox 20" id="20"/>
            <p:cNvSpPr txBox="true"/>
            <p:nvPr/>
          </p:nvSpPr>
          <p:spPr>
            <a:xfrm rot="0">
              <a:off x="0" y="8321498"/>
              <a:ext cx="6478030" cy="7079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65"/>
                </a:lnSpc>
              </a:pPr>
              <a:r>
                <a:rPr lang="en-US" b="true" sz="3189">
                  <a:solidFill>
                    <a:srgbClr val="CB6CE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APP PROGRESS</a:t>
              </a:r>
            </a:p>
          </p:txBody>
        </p:sp>
        <p:grpSp>
          <p:nvGrpSpPr>
            <p:cNvPr name="Group 21" id="21"/>
            <p:cNvGrpSpPr/>
            <p:nvPr/>
          </p:nvGrpSpPr>
          <p:grpSpPr>
            <a:xfrm rot="0">
              <a:off x="466644" y="9765867"/>
              <a:ext cx="5544743" cy="1141167"/>
              <a:chOff x="0" y="0"/>
              <a:chExt cx="5315677" cy="110617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B6CE6"/>
              </a:solidFill>
            </p:spPr>
          </p:sp>
        </p:grpSp>
        <p:sp>
          <p:nvSpPr>
            <p:cNvPr name="TextBox 23" id="23"/>
            <p:cNvSpPr txBox="true"/>
            <p:nvPr/>
          </p:nvSpPr>
          <p:spPr>
            <a:xfrm rot="0">
              <a:off x="0" y="9949143"/>
              <a:ext cx="6478030" cy="6325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06"/>
                </a:lnSpc>
              </a:pPr>
              <a:r>
                <a:rPr lang="en-US" b="true" sz="2790">
                  <a:solidFill>
                    <a:srgbClr val="CB6CE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NEXT STEPS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2134165" y="1792941"/>
              <a:ext cx="2209701" cy="7079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65"/>
                </a:lnSpc>
                <a:spcBef>
                  <a:spcPct val="0"/>
                </a:spcBef>
              </a:pPr>
              <a:r>
                <a:rPr lang="en-US" b="true" sz="3189">
                  <a:solidFill>
                    <a:srgbClr val="CB6CE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PROJECT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766682" y="5150252"/>
              <a:ext cx="4944666" cy="5474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486"/>
                </a:lnSpc>
                <a:spcBef>
                  <a:spcPct val="0"/>
                </a:spcBef>
              </a:pPr>
              <a:r>
                <a:rPr lang="en-US" b="true" sz="2490">
                  <a:solidFill>
                    <a:srgbClr val="CB6CE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HEURISTIC EVAL RESULTS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95520" y="-272005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72487" y="3795240"/>
            <a:ext cx="6794458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Roadmap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1099116" y="1028700"/>
            <a:ext cx="4858522" cy="8180276"/>
            <a:chOff x="0" y="0"/>
            <a:chExt cx="6478030" cy="1090703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466644" y="0"/>
              <a:ext cx="5544743" cy="1141167"/>
              <a:chOff x="0" y="0"/>
              <a:chExt cx="5315677" cy="110617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B6CE6">
                  <a:alpha val="78824"/>
                </a:srgbClr>
              </a:solidFill>
            </p:spPr>
          </p:sp>
        </p:grpSp>
        <p:sp>
          <p:nvSpPr>
            <p:cNvPr name="TextBox 7" id="7"/>
            <p:cNvSpPr txBox="true"/>
            <p:nvPr/>
          </p:nvSpPr>
          <p:spPr>
            <a:xfrm rot="0">
              <a:off x="0" y="214835"/>
              <a:ext cx="6478030" cy="6543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87"/>
                </a:lnSpc>
              </a:pPr>
              <a:r>
                <a:rPr lang="en-US" b="true" sz="2991">
                  <a:solidFill>
                    <a:srgbClr val="CB6CE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INTRODUCTION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466644" y="3255289"/>
              <a:ext cx="5544743" cy="1141167"/>
              <a:chOff x="0" y="0"/>
              <a:chExt cx="5315677" cy="110617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FD2CB"/>
              </a:solidFill>
            </p:spPr>
          </p:sp>
        </p:grpSp>
        <p:sp>
          <p:nvSpPr>
            <p:cNvPr name="TextBox 10" id="10"/>
            <p:cNvSpPr txBox="true"/>
            <p:nvPr/>
          </p:nvSpPr>
          <p:spPr>
            <a:xfrm rot="0">
              <a:off x="0" y="3451248"/>
              <a:ext cx="6478030" cy="6543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87"/>
                </a:lnSpc>
              </a:pPr>
              <a:r>
                <a:rPr lang="en-US" b="true" sz="2991">
                  <a:solidFill>
                    <a:srgbClr val="CFD2CB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PROBLEM/SOLUTION</a:t>
              </a:r>
            </a:p>
          </p:txBody>
        </p:sp>
        <p:grpSp>
          <p:nvGrpSpPr>
            <p:cNvPr name="Group 11" id="11"/>
            <p:cNvGrpSpPr/>
            <p:nvPr/>
          </p:nvGrpSpPr>
          <p:grpSpPr>
            <a:xfrm rot="0">
              <a:off x="466644" y="1627644"/>
              <a:ext cx="5544743" cy="1141167"/>
              <a:chOff x="0" y="0"/>
              <a:chExt cx="5315677" cy="110617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FD2CB">
                  <a:alpha val="78824"/>
                </a:srgbClr>
              </a:solidFill>
            </p:spPr>
          </p:sp>
        </p:grpSp>
        <p:grpSp>
          <p:nvGrpSpPr>
            <p:cNvPr name="Group 13" id="13"/>
            <p:cNvGrpSpPr/>
            <p:nvPr/>
          </p:nvGrpSpPr>
          <p:grpSpPr>
            <a:xfrm rot="0">
              <a:off x="466644" y="4882933"/>
              <a:ext cx="5544743" cy="1141167"/>
              <a:chOff x="0" y="0"/>
              <a:chExt cx="5315677" cy="110617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FD2CB"/>
              </a:solidFill>
            </p:spPr>
          </p:sp>
        </p:grpSp>
        <p:grpSp>
          <p:nvGrpSpPr>
            <p:cNvPr name="Group 15" id="15"/>
            <p:cNvGrpSpPr/>
            <p:nvPr/>
          </p:nvGrpSpPr>
          <p:grpSpPr>
            <a:xfrm rot="0">
              <a:off x="466644" y="6510578"/>
              <a:ext cx="5544743" cy="1141167"/>
              <a:chOff x="0" y="0"/>
              <a:chExt cx="5315677" cy="110617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FD2CB"/>
              </a:solidFill>
            </p:spPr>
          </p:sp>
        </p:grpSp>
        <p:sp>
          <p:nvSpPr>
            <p:cNvPr name="TextBox 17" id="17"/>
            <p:cNvSpPr txBox="true"/>
            <p:nvPr/>
          </p:nvSpPr>
          <p:spPr>
            <a:xfrm rot="0">
              <a:off x="0" y="6700171"/>
              <a:ext cx="6478030" cy="7016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67"/>
                </a:lnSpc>
              </a:pPr>
              <a:r>
                <a:rPr lang="en-US" b="true" sz="3191">
                  <a:solidFill>
                    <a:srgbClr val="CFD2CB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REVISED FIGMA</a:t>
              </a:r>
            </a:p>
          </p:txBody>
        </p:sp>
        <p:grpSp>
          <p:nvGrpSpPr>
            <p:cNvPr name="Group 18" id="18"/>
            <p:cNvGrpSpPr/>
            <p:nvPr/>
          </p:nvGrpSpPr>
          <p:grpSpPr>
            <a:xfrm rot="0">
              <a:off x="466644" y="8138222"/>
              <a:ext cx="5544743" cy="1141167"/>
              <a:chOff x="0" y="0"/>
              <a:chExt cx="5315677" cy="110617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FD2CB"/>
              </a:solidFill>
            </p:spPr>
          </p:sp>
        </p:grpSp>
        <p:sp>
          <p:nvSpPr>
            <p:cNvPr name="TextBox 20" id="20"/>
            <p:cNvSpPr txBox="true"/>
            <p:nvPr/>
          </p:nvSpPr>
          <p:spPr>
            <a:xfrm rot="0">
              <a:off x="0" y="8321498"/>
              <a:ext cx="6478030" cy="7079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65"/>
                </a:lnSpc>
              </a:pPr>
              <a:r>
                <a:rPr lang="en-US" b="true" sz="3189">
                  <a:solidFill>
                    <a:srgbClr val="CFD2CB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APP PROGRESS</a:t>
              </a:r>
            </a:p>
          </p:txBody>
        </p:sp>
        <p:grpSp>
          <p:nvGrpSpPr>
            <p:cNvPr name="Group 21" id="21"/>
            <p:cNvGrpSpPr/>
            <p:nvPr/>
          </p:nvGrpSpPr>
          <p:grpSpPr>
            <a:xfrm rot="0">
              <a:off x="466644" y="9765867"/>
              <a:ext cx="5544743" cy="1141167"/>
              <a:chOff x="0" y="0"/>
              <a:chExt cx="5315677" cy="110617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FD2CB"/>
              </a:solidFill>
            </p:spPr>
          </p:sp>
        </p:grpSp>
        <p:sp>
          <p:nvSpPr>
            <p:cNvPr name="TextBox 23" id="23"/>
            <p:cNvSpPr txBox="true"/>
            <p:nvPr/>
          </p:nvSpPr>
          <p:spPr>
            <a:xfrm rot="0">
              <a:off x="0" y="9949143"/>
              <a:ext cx="6478030" cy="6325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06"/>
                </a:lnSpc>
              </a:pPr>
              <a:r>
                <a:rPr lang="en-US" b="true" sz="2790">
                  <a:solidFill>
                    <a:srgbClr val="CFD2CB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NEXT STEPS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2134165" y="1792941"/>
              <a:ext cx="2209701" cy="7079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65"/>
                </a:lnSpc>
                <a:spcBef>
                  <a:spcPct val="0"/>
                </a:spcBef>
              </a:pPr>
              <a:r>
                <a:rPr lang="en-US" b="true" sz="3189">
                  <a:solidFill>
                    <a:srgbClr val="CFD2CB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PROJECT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766682" y="5150252"/>
              <a:ext cx="4944666" cy="5474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486"/>
                </a:lnSpc>
                <a:spcBef>
                  <a:spcPct val="0"/>
                </a:spcBef>
              </a:pPr>
              <a:r>
                <a:rPr lang="en-US" b="true" sz="2490">
                  <a:solidFill>
                    <a:srgbClr val="CFD2CB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HEURISTIC EVAL RESULTS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24240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468302" y="420817"/>
            <a:ext cx="7351396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Team Cybele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385501" y="2329627"/>
            <a:ext cx="4602505" cy="4602505"/>
          </a:xfrm>
          <a:custGeom>
            <a:avLst/>
            <a:gdLst/>
            <a:ahLst/>
            <a:cxnLst/>
            <a:rect r="r" b="b" t="t" l="l"/>
            <a:pathLst>
              <a:path h="4602505" w="4602505">
                <a:moveTo>
                  <a:pt x="0" y="0"/>
                </a:moveTo>
                <a:lnTo>
                  <a:pt x="4602505" y="0"/>
                </a:lnTo>
                <a:lnTo>
                  <a:pt x="4602505" y="4602506"/>
                </a:lnTo>
                <a:lnTo>
                  <a:pt x="0" y="460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48205" y="2419233"/>
            <a:ext cx="2991589" cy="4423293"/>
          </a:xfrm>
          <a:custGeom>
            <a:avLst/>
            <a:gdLst/>
            <a:ahLst/>
            <a:cxnLst/>
            <a:rect r="r" b="b" t="t" l="l"/>
            <a:pathLst>
              <a:path h="4423293" w="2991589">
                <a:moveTo>
                  <a:pt x="0" y="0"/>
                </a:moveTo>
                <a:lnTo>
                  <a:pt x="2991590" y="0"/>
                </a:lnTo>
                <a:lnTo>
                  <a:pt x="2991590" y="4423294"/>
                </a:lnTo>
                <a:lnTo>
                  <a:pt x="0" y="44232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9480" t="-27676" r="-72677" b="-127816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127524" y="2239823"/>
            <a:ext cx="2850572" cy="4782114"/>
          </a:xfrm>
          <a:custGeom>
            <a:avLst/>
            <a:gdLst/>
            <a:ahLst/>
            <a:cxnLst/>
            <a:rect r="r" b="b" t="t" l="l"/>
            <a:pathLst>
              <a:path h="4782114" w="2850572">
                <a:moveTo>
                  <a:pt x="0" y="0"/>
                </a:moveTo>
                <a:lnTo>
                  <a:pt x="2850572" y="0"/>
                </a:lnTo>
                <a:lnTo>
                  <a:pt x="2850572" y="4782114"/>
                </a:lnTo>
                <a:lnTo>
                  <a:pt x="0" y="47821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1793" t="-25428" r="-154662" b="-7503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05205" y="7022136"/>
            <a:ext cx="3563097" cy="2236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87"/>
              </a:lnSpc>
            </a:pPr>
            <a:r>
              <a:rPr lang="en-US" sz="3919" b="true">
                <a:solidFill>
                  <a:srgbClr val="100F0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Athena Shiravi</a:t>
            </a:r>
          </a:p>
          <a:p>
            <a:pPr algn="ctr">
              <a:lnSpc>
                <a:spcPts val="4115"/>
              </a:lnSpc>
            </a:pPr>
            <a:r>
              <a:rPr lang="en-US" sz="2939">
                <a:solidFill>
                  <a:srgbClr val="100F0D"/>
                </a:solidFill>
                <a:latin typeface="Canva Sans"/>
                <a:ea typeface="Canva Sans"/>
                <a:cs typeface="Canva Sans"/>
                <a:sym typeface="Canva Sans"/>
              </a:rPr>
              <a:t>B.A. Econ</a:t>
            </a:r>
          </a:p>
          <a:p>
            <a:pPr algn="ctr">
              <a:lnSpc>
                <a:spcPts val="4115"/>
              </a:lnSpc>
            </a:pPr>
            <a:r>
              <a:rPr lang="en-US" sz="2939">
                <a:solidFill>
                  <a:srgbClr val="100F0D"/>
                </a:solidFill>
                <a:latin typeface="Canva Sans"/>
                <a:ea typeface="Canva Sans"/>
                <a:cs typeface="Canva Sans"/>
                <a:sym typeface="Canva Sans"/>
              </a:rPr>
              <a:t>B.S. CS</a:t>
            </a:r>
          </a:p>
          <a:p>
            <a:pPr algn="ctr">
              <a:lnSpc>
                <a:spcPts val="4115"/>
              </a:lnSpc>
            </a:pPr>
            <a:r>
              <a:rPr lang="en-US" sz="2939">
                <a:solidFill>
                  <a:srgbClr val="100F0D"/>
                </a:solidFill>
                <a:latin typeface="Canva Sans"/>
                <a:ea typeface="Canva Sans"/>
                <a:cs typeface="Canva Sans"/>
                <a:sym typeface="Canva Sans"/>
              </a:rPr>
              <a:t>HCI Coterm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764287" y="7022136"/>
            <a:ext cx="2759426" cy="2236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87"/>
              </a:lnSpc>
            </a:pPr>
            <a:r>
              <a:rPr lang="en-US" sz="3919" b="true">
                <a:solidFill>
                  <a:srgbClr val="100F0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Esha Gupta</a:t>
            </a:r>
          </a:p>
          <a:p>
            <a:pPr algn="ctr">
              <a:lnSpc>
                <a:spcPts val="4115"/>
              </a:lnSpc>
            </a:pPr>
            <a:r>
              <a:rPr lang="en-US" sz="2939">
                <a:solidFill>
                  <a:srgbClr val="100F0D"/>
                </a:solidFill>
                <a:latin typeface="Canva Sans"/>
                <a:ea typeface="Canva Sans"/>
                <a:cs typeface="Canva Sans"/>
                <a:sym typeface="Canva Sans"/>
              </a:rPr>
              <a:t>B.S. SymSys</a:t>
            </a:r>
          </a:p>
          <a:p>
            <a:pPr algn="ctr">
              <a:lnSpc>
                <a:spcPts val="4115"/>
              </a:lnSpc>
            </a:pPr>
            <a:r>
              <a:rPr lang="en-US" sz="2939">
                <a:solidFill>
                  <a:srgbClr val="100F0D"/>
                </a:solidFill>
                <a:latin typeface="Canva Sans"/>
                <a:ea typeface="Canva Sans"/>
                <a:cs typeface="Canva Sans"/>
                <a:sym typeface="Canva Sans"/>
              </a:rPr>
              <a:t>B.A. IR</a:t>
            </a:r>
          </a:p>
          <a:p>
            <a:pPr algn="ctr">
              <a:lnSpc>
                <a:spcPts val="4115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3336900" y="7022136"/>
            <a:ext cx="2431821" cy="2236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87"/>
              </a:lnSpc>
            </a:pPr>
            <a:r>
              <a:rPr lang="en-US" sz="3919" b="true">
                <a:solidFill>
                  <a:srgbClr val="100F0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Zoya Garg</a:t>
            </a:r>
          </a:p>
          <a:p>
            <a:pPr algn="ctr">
              <a:lnSpc>
                <a:spcPts val="4115"/>
              </a:lnSpc>
            </a:pPr>
            <a:r>
              <a:rPr lang="en-US" sz="2939">
                <a:solidFill>
                  <a:srgbClr val="100F0D"/>
                </a:solidFill>
                <a:latin typeface="Canva Sans"/>
                <a:ea typeface="Canva Sans"/>
                <a:cs typeface="Canva Sans"/>
                <a:sym typeface="Canva Sans"/>
              </a:rPr>
              <a:t>B.S. CS</a:t>
            </a:r>
          </a:p>
          <a:p>
            <a:pPr algn="ctr">
              <a:lnSpc>
                <a:spcPts val="4115"/>
              </a:lnSpc>
            </a:pPr>
            <a:r>
              <a:rPr lang="en-US" sz="2939">
                <a:solidFill>
                  <a:srgbClr val="100F0D"/>
                </a:solidFill>
                <a:latin typeface="Canva Sans"/>
                <a:ea typeface="Canva Sans"/>
                <a:cs typeface="Canva Sans"/>
                <a:sym typeface="Canva Sans"/>
              </a:rPr>
              <a:t>B.A. Classics</a:t>
            </a:r>
          </a:p>
          <a:p>
            <a:pPr algn="ctr">
              <a:lnSpc>
                <a:spcPts val="4115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95520" y="-272005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72487" y="3795240"/>
            <a:ext cx="6794458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Roadmap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1449099" y="1028700"/>
            <a:ext cx="4158557" cy="855875"/>
            <a:chOff x="0" y="0"/>
            <a:chExt cx="5315677" cy="11061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D9D9D9">
                <a:alpha val="78824"/>
              </a:srgbClr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1099116" y="1175539"/>
            <a:ext cx="4858522" cy="505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7"/>
              </a:lnSpc>
            </a:pPr>
            <a:r>
              <a:rPr lang="en-US" b="true" sz="2991">
                <a:solidFill>
                  <a:srgbClr val="D9D9D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INTRODUCTION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449099" y="2249433"/>
            <a:ext cx="4158557" cy="855875"/>
            <a:chOff x="0" y="0"/>
            <a:chExt cx="5315677" cy="110617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CB6CE6">
                <a:alpha val="78824"/>
              </a:srgbClr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12699740" y="2356737"/>
            <a:ext cx="1657276" cy="547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5"/>
              </a:lnSpc>
              <a:spcBef>
                <a:spcPct val="0"/>
              </a:spcBef>
            </a:pPr>
            <a:r>
              <a:rPr lang="en-US" b="true" sz="3189">
                <a:solidFill>
                  <a:srgbClr val="CB6C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PROJECT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1099116" y="3470167"/>
            <a:ext cx="4858522" cy="5738809"/>
            <a:chOff x="0" y="0"/>
            <a:chExt cx="6478030" cy="7651745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466644" y="0"/>
              <a:ext cx="5544743" cy="1141167"/>
              <a:chOff x="0" y="0"/>
              <a:chExt cx="5315677" cy="110617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sp>
          <p:nvSpPr>
            <p:cNvPr name="TextBox 13" id="13"/>
            <p:cNvSpPr txBox="true"/>
            <p:nvPr/>
          </p:nvSpPr>
          <p:spPr>
            <a:xfrm rot="0">
              <a:off x="0" y="195959"/>
              <a:ext cx="6478030" cy="6543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87"/>
                </a:lnSpc>
              </a:pPr>
              <a:r>
                <a:rPr lang="en-US" b="true" sz="2991">
                  <a:solidFill>
                    <a:srgbClr val="D9D9D9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PROBLEM/SOLUTION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0">
              <a:off x="466644" y="1627644"/>
              <a:ext cx="5544743" cy="1141167"/>
              <a:chOff x="0" y="0"/>
              <a:chExt cx="5315677" cy="110617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grpSp>
          <p:nvGrpSpPr>
            <p:cNvPr name="Group 16" id="16"/>
            <p:cNvGrpSpPr/>
            <p:nvPr/>
          </p:nvGrpSpPr>
          <p:grpSpPr>
            <a:xfrm rot="0">
              <a:off x="466644" y="3255289"/>
              <a:ext cx="5544743" cy="1141167"/>
              <a:chOff x="0" y="0"/>
              <a:chExt cx="5315677" cy="110617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sp>
          <p:nvSpPr>
            <p:cNvPr name="TextBox 18" id="18"/>
            <p:cNvSpPr txBox="true"/>
            <p:nvPr/>
          </p:nvSpPr>
          <p:spPr>
            <a:xfrm rot="0">
              <a:off x="0" y="3444882"/>
              <a:ext cx="6478030" cy="7016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67"/>
                </a:lnSpc>
              </a:pPr>
              <a:r>
                <a:rPr lang="en-US" b="true" sz="3191">
                  <a:solidFill>
                    <a:srgbClr val="D9D9D9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REVISED FIGMA</a:t>
              </a:r>
            </a:p>
          </p:txBody>
        </p:sp>
        <p:grpSp>
          <p:nvGrpSpPr>
            <p:cNvPr name="Group 19" id="19"/>
            <p:cNvGrpSpPr/>
            <p:nvPr/>
          </p:nvGrpSpPr>
          <p:grpSpPr>
            <a:xfrm rot="0">
              <a:off x="466644" y="4882933"/>
              <a:ext cx="5544743" cy="1141167"/>
              <a:chOff x="0" y="0"/>
              <a:chExt cx="5315677" cy="110617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sp>
          <p:nvSpPr>
            <p:cNvPr name="TextBox 21" id="21"/>
            <p:cNvSpPr txBox="true"/>
            <p:nvPr/>
          </p:nvSpPr>
          <p:spPr>
            <a:xfrm rot="0">
              <a:off x="0" y="5066209"/>
              <a:ext cx="6478030" cy="7079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65"/>
                </a:lnSpc>
              </a:pPr>
              <a:r>
                <a:rPr lang="en-US" b="true" sz="3189">
                  <a:solidFill>
                    <a:srgbClr val="D9D9D9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APP PROGRESS</a:t>
              </a:r>
            </a:p>
          </p:txBody>
        </p:sp>
        <p:grpSp>
          <p:nvGrpSpPr>
            <p:cNvPr name="Group 22" id="22"/>
            <p:cNvGrpSpPr/>
            <p:nvPr/>
          </p:nvGrpSpPr>
          <p:grpSpPr>
            <a:xfrm rot="0">
              <a:off x="466644" y="6510578"/>
              <a:ext cx="5544743" cy="1141167"/>
              <a:chOff x="0" y="0"/>
              <a:chExt cx="5315677" cy="110617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sp>
          <p:nvSpPr>
            <p:cNvPr name="TextBox 24" id="24"/>
            <p:cNvSpPr txBox="true"/>
            <p:nvPr/>
          </p:nvSpPr>
          <p:spPr>
            <a:xfrm rot="0">
              <a:off x="0" y="6693854"/>
              <a:ext cx="6478030" cy="6325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06"/>
                </a:lnSpc>
              </a:pPr>
              <a:r>
                <a:rPr lang="en-US" b="true" sz="2790">
                  <a:solidFill>
                    <a:srgbClr val="D9D9D9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NEXT STEPS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766682" y="1894963"/>
              <a:ext cx="4944666" cy="5474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486"/>
                </a:lnSpc>
                <a:spcBef>
                  <a:spcPct val="0"/>
                </a:spcBef>
              </a:pPr>
              <a:r>
                <a:rPr lang="en-US" b="true" sz="2490">
                  <a:solidFill>
                    <a:srgbClr val="D9D9D9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HEURISTIC EVAL RESULTS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76033" y="-3199586"/>
            <a:ext cx="13532785" cy="8604048"/>
          </a:xfrm>
          <a:custGeom>
            <a:avLst/>
            <a:gdLst/>
            <a:ahLst/>
            <a:cxnLst/>
            <a:rect r="r" b="b" t="t" l="l"/>
            <a:pathLst>
              <a:path h="8604048" w="13532785">
                <a:moveTo>
                  <a:pt x="0" y="0"/>
                </a:moveTo>
                <a:lnTo>
                  <a:pt x="13532785" y="0"/>
                </a:lnTo>
                <a:lnTo>
                  <a:pt x="13532785" y="8604048"/>
                </a:lnTo>
                <a:lnTo>
                  <a:pt x="0" y="8604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7716" r="0" b="-2296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4779351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PROJECT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620301" y="5481527"/>
            <a:ext cx="7566943" cy="880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25"/>
              </a:lnSpc>
              <a:spcBef>
                <a:spcPct val="0"/>
              </a:spcBef>
            </a:pPr>
            <a:r>
              <a:rPr lang="en-US" b="true" sz="508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MINDFUL </a:t>
            </a:r>
            <a:r>
              <a:rPr lang="en-US" b="true" sz="5089">
                <a:solidFill>
                  <a:srgbClr val="CB6C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ART</a:t>
            </a:r>
            <a:r>
              <a:rPr lang="en-US" b="true" sz="508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FOR MOMS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346430" y="2661690"/>
            <a:ext cx="14114685" cy="2189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918"/>
              </a:lnSpc>
            </a:pPr>
            <a:r>
              <a:rPr lang="en-US" sz="12799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MUSE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47661" y="3491865"/>
            <a:ext cx="15180279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080809"/>
                </a:solidFill>
                <a:latin typeface="Abril Fatface"/>
                <a:ea typeface="Abril Fatface"/>
                <a:cs typeface="Abril Fatface"/>
                <a:sym typeface="Abril Fatface"/>
              </a:rPr>
              <a:t>But how did we get there...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95520" y="-272005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72487" y="3795240"/>
            <a:ext cx="6794458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Roadmap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1449099" y="1028700"/>
            <a:ext cx="4158557" cy="855875"/>
            <a:chOff x="0" y="0"/>
            <a:chExt cx="5315677" cy="11061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D9D9D9">
                <a:alpha val="78824"/>
              </a:srgbClr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1099116" y="1175539"/>
            <a:ext cx="4858522" cy="505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7"/>
              </a:lnSpc>
            </a:pPr>
            <a:r>
              <a:rPr lang="en-US" b="true" sz="2991">
                <a:solidFill>
                  <a:srgbClr val="D9D9D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INTRODUCTION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449099" y="2249433"/>
            <a:ext cx="4158557" cy="855875"/>
            <a:chOff x="0" y="0"/>
            <a:chExt cx="5315677" cy="110617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D9D9D9">
                <a:alpha val="78824"/>
              </a:srgbClr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12699740" y="2356737"/>
            <a:ext cx="1657276" cy="547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5"/>
              </a:lnSpc>
              <a:spcBef>
                <a:spcPct val="0"/>
              </a:spcBef>
            </a:pPr>
            <a:r>
              <a:rPr lang="en-US" b="true" sz="3189">
                <a:solidFill>
                  <a:srgbClr val="D9D9D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PROJECT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1099116" y="3470167"/>
            <a:ext cx="4858522" cy="855875"/>
            <a:chOff x="0" y="0"/>
            <a:chExt cx="6478030" cy="1141167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466644" y="0"/>
              <a:ext cx="5544743" cy="1141167"/>
              <a:chOff x="0" y="0"/>
              <a:chExt cx="5315677" cy="110617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B6CE6"/>
              </a:solidFill>
            </p:spPr>
          </p:sp>
        </p:grpSp>
        <p:sp>
          <p:nvSpPr>
            <p:cNvPr name="TextBox 13" id="13"/>
            <p:cNvSpPr txBox="true"/>
            <p:nvPr/>
          </p:nvSpPr>
          <p:spPr>
            <a:xfrm rot="0">
              <a:off x="0" y="195959"/>
              <a:ext cx="6478030" cy="6543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87"/>
                </a:lnSpc>
              </a:pPr>
              <a:r>
                <a:rPr lang="en-US" b="true" sz="2991">
                  <a:solidFill>
                    <a:srgbClr val="CB6CE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PROBLEM/SOLUTION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449099" y="4690900"/>
            <a:ext cx="4158557" cy="855875"/>
            <a:chOff x="0" y="0"/>
            <a:chExt cx="5315677" cy="110617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1449099" y="5911633"/>
            <a:ext cx="4158557" cy="855875"/>
            <a:chOff x="0" y="0"/>
            <a:chExt cx="5315677" cy="110617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11099116" y="6037159"/>
            <a:ext cx="4858522" cy="542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7"/>
              </a:lnSpc>
            </a:pPr>
            <a:r>
              <a:rPr lang="en-US" b="true" sz="3191">
                <a:solidFill>
                  <a:srgbClr val="D9D9D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REVISED FIGMA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1449099" y="7132367"/>
            <a:ext cx="4158557" cy="855875"/>
            <a:chOff x="0" y="0"/>
            <a:chExt cx="5315677" cy="110617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11099116" y="7253155"/>
            <a:ext cx="4858522" cy="547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5"/>
              </a:lnSpc>
            </a:pPr>
            <a:r>
              <a:rPr lang="en-US" b="true" sz="3189">
                <a:solidFill>
                  <a:srgbClr val="D9D9D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APP PROGRESS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1449099" y="8353100"/>
            <a:ext cx="4158557" cy="855875"/>
            <a:chOff x="0" y="0"/>
            <a:chExt cx="5315677" cy="110617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1099116" y="8473888"/>
            <a:ext cx="4858522" cy="491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6"/>
              </a:lnSpc>
            </a:pPr>
            <a:r>
              <a:rPr lang="en-US" b="true" sz="2790">
                <a:solidFill>
                  <a:srgbClr val="D9D9D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NEXT STEPS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674128" y="4879483"/>
            <a:ext cx="3708499" cy="422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6"/>
              </a:lnSpc>
              <a:spcBef>
                <a:spcPct val="0"/>
              </a:spcBef>
            </a:pPr>
            <a:r>
              <a:rPr lang="en-US" b="true" sz="2490">
                <a:solidFill>
                  <a:srgbClr val="D9D9D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HEURISTIC EVAL RESULTS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28995" y="1706563"/>
            <a:ext cx="8309298" cy="308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900"/>
              </a:lnSpc>
            </a:pPr>
            <a:r>
              <a:rPr lang="en-US" b="true" sz="3500" spc="35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Moms often experience moments of isolation or mental fatigue throughout the day.</a:t>
            </a:r>
          </a:p>
          <a:p>
            <a:pPr algn="r">
              <a:lnSpc>
                <a:spcPts val="4900"/>
              </a:lnSpc>
            </a:pPr>
          </a:p>
          <a:p>
            <a:pPr algn="r">
              <a:lnSpc>
                <a:spcPts val="4900"/>
              </a:lnSpc>
              <a:spcBef>
                <a:spcPct val="0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2538463" y="4598987"/>
            <a:ext cx="6094169" cy="506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439"/>
              </a:lnSpc>
            </a:pPr>
            <a:r>
              <a:rPr lang="en-US" sz="96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Our Problem Space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28995" y="1706563"/>
            <a:ext cx="8309298" cy="308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900"/>
              </a:lnSpc>
            </a:pPr>
            <a:r>
              <a:rPr lang="en-US" sz="3500" spc="35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Moms often experience moments of isolation or mental fatigue throughout the day.</a:t>
            </a:r>
          </a:p>
          <a:p>
            <a:pPr algn="r">
              <a:lnSpc>
                <a:spcPts val="4900"/>
              </a:lnSpc>
            </a:pPr>
          </a:p>
          <a:p>
            <a:pPr algn="r">
              <a:lnSpc>
                <a:spcPts val="4900"/>
              </a:lnSpc>
              <a:spcBef>
                <a:spcPct val="0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2538463" y="4598987"/>
            <a:ext cx="6094169" cy="506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439"/>
              </a:lnSpc>
            </a:pPr>
            <a:r>
              <a:rPr lang="en-US" sz="96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Our Problem Space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528995" y="4142105"/>
            <a:ext cx="8309298" cy="308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900"/>
              </a:lnSpc>
            </a:pPr>
            <a:r>
              <a:rPr lang="en-US" b="true" sz="3500" spc="35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Moms face intense loneliness and struggle to make new friends or find communities around them</a:t>
            </a:r>
          </a:p>
          <a:p>
            <a:pPr algn="r">
              <a:lnSpc>
                <a:spcPts val="49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28995" y="1706563"/>
            <a:ext cx="8309298" cy="308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900"/>
              </a:lnSpc>
            </a:pPr>
            <a:r>
              <a:rPr lang="en-US" sz="3500" spc="35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Moms often experience moments of isolation or mental fatigue throughout the day.</a:t>
            </a:r>
          </a:p>
          <a:p>
            <a:pPr algn="r">
              <a:lnSpc>
                <a:spcPts val="4900"/>
              </a:lnSpc>
            </a:pPr>
          </a:p>
          <a:p>
            <a:pPr algn="r">
              <a:lnSpc>
                <a:spcPts val="4900"/>
              </a:lnSpc>
              <a:spcBef>
                <a:spcPct val="0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2538463" y="4598987"/>
            <a:ext cx="6094169" cy="506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439"/>
              </a:lnSpc>
            </a:pPr>
            <a:r>
              <a:rPr lang="en-US" sz="96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Our Problem Space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048540" y="4161155"/>
            <a:ext cx="7789753" cy="246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Moms face intense loneliness and struggle to make new friends or find communities around them.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048540" y="7148830"/>
            <a:ext cx="7789753" cy="184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900"/>
              </a:lnSpc>
              <a:spcBef>
                <a:spcPct val="0"/>
              </a:spcBef>
            </a:pPr>
            <a:r>
              <a:rPr lang="en-US" b="true" sz="3500" spc="35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We want to help moms destress and engage in communal reflection.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38200"/>
            <a:ext cx="6094169" cy="506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Our Solution: </a:t>
            </a:r>
          </a:p>
          <a:p>
            <a:pPr algn="r">
              <a:lnSpc>
                <a:spcPts val="13439"/>
              </a:lnSpc>
            </a:pPr>
            <a:r>
              <a:rPr lang="en-US" sz="9600" i="true">
                <a:solidFill>
                  <a:srgbClr val="CB6CE6"/>
                </a:solidFill>
                <a:latin typeface="Abril Fatface Italics"/>
                <a:ea typeface="Abril Fatface Italics"/>
                <a:cs typeface="Abril Fatface Italics"/>
                <a:sym typeface="Abril Fatface Italics"/>
              </a:rPr>
              <a:t>MUSE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724699" y="2679700"/>
            <a:ext cx="8309298" cy="246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900"/>
              </a:lnSpc>
              <a:spcBef>
                <a:spcPct val="0"/>
              </a:spcBef>
            </a:pPr>
            <a:r>
              <a:rPr lang="en-US" b="true" sz="3500" spc="35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 interactive mural app that offers moms a creative outlet to express themselves and connect with others.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38200"/>
            <a:ext cx="6094169" cy="506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Our Solution: </a:t>
            </a:r>
          </a:p>
          <a:p>
            <a:pPr algn="r">
              <a:lnSpc>
                <a:spcPts val="13439"/>
              </a:lnSpc>
            </a:pPr>
            <a:r>
              <a:rPr lang="en-US" sz="9600" i="true">
                <a:solidFill>
                  <a:srgbClr val="CB6CE6"/>
                </a:solidFill>
                <a:latin typeface="Abril Fatface Italics"/>
                <a:ea typeface="Abril Fatface Italics"/>
                <a:cs typeface="Abril Fatface Italics"/>
                <a:sym typeface="Abril Fatface Italics"/>
              </a:rPr>
              <a:t>MUSE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724699" y="2679700"/>
            <a:ext cx="8309298" cy="246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 interactive mural app that offers moms a creative outlet to express themselves and connect with others.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144000" y="5999307"/>
            <a:ext cx="7889997" cy="184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 spc="35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MUSE provides moms with a low-friction space to leverage creativity to build community.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95520" y="-272005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72487" y="3795240"/>
            <a:ext cx="6794458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Roadmap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1449099" y="1028700"/>
            <a:ext cx="4158557" cy="855875"/>
            <a:chOff x="0" y="0"/>
            <a:chExt cx="5315677" cy="11061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D9D9D9">
                <a:alpha val="78824"/>
              </a:srgbClr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1099116" y="1175539"/>
            <a:ext cx="4858522" cy="505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7"/>
              </a:lnSpc>
            </a:pPr>
            <a:r>
              <a:rPr lang="en-US" b="true" sz="2991">
                <a:solidFill>
                  <a:srgbClr val="D9D9D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INTRODUCTION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449099" y="2249433"/>
            <a:ext cx="4158557" cy="855875"/>
            <a:chOff x="0" y="0"/>
            <a:chExt cx="5315677" cy="110617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D9D9D9">
                <a:alpha val="78824"/>
              </a:srgbClr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12699740" y="2356737"/>
            <a:ext cx="1657276" cy="547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5"/>
              </a:lnSpc>
              <a:spcBef>
                <a:spcPct val="0"/>
              </a:spcBef>
            </a:pPr>
            <a:r>
              <a:rPr lang="en-US" b="true" sz="3189">
                <a:solidFill>
                  <a:srgbClr val="D9D9D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PROJECT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1099116" y="3470167"/>
            <a:ext cx="4858522" cy="855875"/>
            <a:chOff x="0" y="0"/>
            <a:chExt cx="6478030" cy="1141167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466644" y="0"/>
              <a:ext cx="5544743" cy="1141167"/>
              <a:chOff x="0" y="0"/>
              <a:chExt cx="5315677" cy="110617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sp>
          <p:nvSpPr>
            <p:cNvPr name="TextBox 13" id="13"/>
            <p:cNvSpPr txBox="true"/>
            <p:nvPr/>
          </p:nvSpPr>
          <p:spPr>
            <a:xfrm rot="0">
              <a:off x="0" y="195959"/>
              <a:ext cx="6478030" cy="6543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87"/>
                </a:lnSpc>
              </a:pPr>
              <a:r>
                <a:rPr lang="en-US" b="true" sz="2991">
                  <a:solidFill>
                    <a:srgbClr val="D9D9D9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PROBLEM/SOLUTION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449099" y="5911633"/>
            <a:ext cx="4158557" cy="855875"/>
            <a:chOff x="0" y="0"/>
            <a:chExt cx="5315677" cy="110617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1099116" y="6037159"/>
            <a:ext cx="4858522" cy="542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7"/>
              </a:lnSpc>
            </a:pPr>
            <a:r>
              <a:rPr lang="en-US" b="true" sz="3191">
                <a:solidFill>
                  <a:srgbClr val="D9D9D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REVISED FIGMA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1449099" y="7132367"/>
            <a:ext cx="4158557" cy="855875"/>
            <a:chOff x="0" y="0"/>
            <a:chExt cx="5315677" cy="110617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1099116" y="7253155"/>
            <a:ext cx="4858522" cy="547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5"/>
              </a:lnSpc>
            </a:pPr>
            <a:r>
              <a:rPr lang="en-US" b="true" sz="3189">
                <a:solidFill>
                  <a:srgbClr val="D9D9D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APP PROGRESS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1449099" y="8353100"/>
            <a:ext cx="4158557" cy="855875"/>
            <a:chOff x="0" y="0"/>
            <a:chExt cx="5315677" cy="110617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11099116" y="8473888"/>
            <a:ext cx="4858522" cy="491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6"/>
              </a:lnSpc>
            </a:pPr>
            <a:r>
              <a:rPr lang="en-US" b="true" sz="2790">
                <a:solidFill>
                  <a:srgbClr val="D9D9D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NEXT STEPS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11449099" y="4690900"/>
            <a:ext cx="4158557" cy="855875"/>
            <a:chOff x="0" y="0"/>
            <a:chExt cx="5544743" cy="1141167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0" y="0"/>
              <a:ext cx="5544743" cy="1141167"/>
              <a:chOff x="0" y="0"/>
              <a:chExt cx="5315677" cy="1106170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B6CE6"/>
              </a:solidFill>
            </p:spPr>
          </p:sp>
        </p:grpSp>
        <p:sp>
          <p:nvSpPr>
            <p:cNvPr name="TextBox 26" id="26"/>
            <p:cNvSpPr txBox="true"/>
            <p:nvPr/>
          </p:nvSpPr>
          <p:spPr>
            <a:xfrm rot="0">
              <a:off x="300039" y="267319"/>
              <a:ext cx="4944666" cy="5474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486"/>
                </a:lnSpc>
                <a:spcBef>
                  <a:spcPct val="0"/>
                </a:spcBef>
              </a:pPr>
              <a:r>
                <a:rPr lang="en-US" b="true" sz="2490">
                  <a:solidFill>
                    <a:srgbClr val="CB6CE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HEURISTIC EVAL RESULTS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76033" y="-3228161"/>
            <a:ext cx="14214382" cy="10415125"/>
          </a:xfrm>
          <a:custGeom>
            <a:avLst/>
            <a:gdLst/>
            <a:ahLst/>
            <a:cxnLst/>
            <a:rect r="r" b="b" t="t" l="l"/>
            <a:pathLst>
              <a:path h="10415125" w="14214382">
                <a:moveTo>
                  <a:pt x="0" y="0"/>
                </a:moveTo>
                <a:lnTo>
                  <a:pt x="14214382" y="0"/>
                </a:lnTo>
                <a:lnTo>
                  <a:pt x="14214382" y="10415125"/>
                </a:lnTo>
                <a:lnTo>
                  <a:pt x="0" y="104151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829614"/>
            <a:ext cx="16400685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We received ....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970572"/>
            <a:ext cx="4779351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HEURISTIC EVALUATION RESULTS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117136" y="3955250"/>
            <a:ext cx="6628044" cy="3590246"/>
            <a:chOff x="0" y="0"/>
            <a:chExt cx="8837392" cy="4786994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2441921" y="-390525"/>
              <a:ext cx="3953549" cy="458080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904"/>
                </a:lnSpc>
                <a:spcBef>
                  <a:spcPct val="0"/>
                </a:spcBef>
              </a:pPr>
              <a:r>
                <a:rPr lang="en-US" sz="20646">
                  <a:solidFill>
                    <a:srgbClr val="CB6CE6"/>
                  </a:solidFill>
                  <a:latin typeface="Abril Fatface"/>
                  <a:ea typeface="Abril Fatface"/>
                  <a:cs typeface="Abril Fatface"/>
                  <a:sym typeface="Abril Fatface"/>
                </a:rPr>
                <a:t>67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3563729"/>
              <a:ext cx="8837392" cy="12232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706"/>
                </a:lnSpc>
              </a:pPr>
              <a:r>
                <a:rPr lang="en-US" sz="5504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Violations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827591" y="2609067"/>
            <a:ext cx="5056045" cy="6282611"/>
            <a:chOff x="0" y="0"/>
            <a:chExt cx="6741394" cy="837681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263276" y="-152400"/>
              <a:ext cx="1579623" cy="18276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1598"/>
                </a:lnSpc>
                <a:spcBef>
                  <a:spcPct val="0"/>
                </a:spcBef>
              </a:pPr>
              <a:r>
                <a:rPr lang="en-US" sz="8284">
                  <a:solidFill>
                    <a:srgbClr val="A6A6A6"/>
                  </a:solidFill>
                  <a:latin typeface="Abril Fatface"/>
                  <a:ea typeface="Abril Fatface"/>
                  <a:cs typeface="Abril Fatface"/>
                  <a:sym typeface="Abril Fatface"/>
                </a:rPr>
                <a:t>4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2157349" y="496969"/>
              <a:ext cx="3530940" cy="622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37"/>
                </a:lnSpc>
              </a:pPr>
              <a:r>
                <a:rPr lang="en-US" sz="2812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High Severity (4)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263276" y="1526680"/>
              <a:ext cx="1579623" cy="18314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598"/>
                </a:lnSpc>
                <a:spcBef>
                  <a:spcPct val="0"/>
                </a:spcBef>
              </a:pPr>
              <a:r>
                <a:rPr lang="en-US" sz="8284">
                  <a:solidFill>
                    <a:srgbClr val="A6A6A6"/>
                  </a:solidFill>
                  <a:latin typeface="Abril Fatface"/>
                  <a:ea typeface="Abril Fatface"/>
                  <a:cs typeface="Abril Fatface"/>
                  <a:sym typeface="Abril Fatface"/>
                </a:rPr>
                <a:t>13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2157349" y="2176050"/>
              <a:ext cx="4584045" cy="622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37"/>
                </a:lnSpc>
              </a:pPr>
              <a:r>
                <a:rPr lang="en-US" sz="2812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Moderate Severity (3)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263276" y="3205760"/>
              <a:ext cx="1579623" cy="18314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598"/>
                </a:lnSpc>
                <a:spcBef>
                  <a:spcPct val="0"/>
                </a:spcBef>
              </a:pPr>
              <a:r>
                <a:rPr lang="en-US" sz="8284">
                  <a:solidFill>
                    <a:srgbClr val="A6A6A6"/>
                  </a:solidFill>
                  <a:latin typeface="Abril Fatface"/>
                  <a:ea typeface="Abril Fatface"/>
                  <a:cs typeface="Abril Fatface"/>
                  <a:sym typeface="Abril Fatface"/>
                </a:rPr>
                <a:t>27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2157349" y="3855130"/>
              <a:ext cx="3530940" cy="622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37"/>
                </a:lnSpc>
              </a:pPr>
              <a:r>
                <a:rPr lang="en-US" sz="2812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Mild Severity (2)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4878124"/>
              <a:ext cx="1842899" cy="18314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598"/>
                </a:lnSpc>
                <a:spcBef>
                  <a:spcPct val="0"/>
                </a:spcBef>
              </a:pPr>
              <a:r>
                <a:rPr lang="en-US" sz="8284">
                  <a:solidFill>
                    <a:srgbClr val="A6A6A6"/>
                  </a:solidFill>
                  <a:latin typeface="Abril Fatface"/>
                  <a:ea typeface="Abril Fatface"/>
                  <a:cs typeface="Abril Fatface"/>
                  <a:sym typeface="Abril Fatface"/>
                </a:rPr>
                <a:t>20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2157349" y="5530338"/>
              <a:ext cx="3530940" cy="622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37"/>
                </a:lnSpc>
              </a:pPr>
              <a:r>
                <a:rPr lang="en-US" sz="2812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Low Severity (1)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263276" y="6549185"/>
              <a:ext cx="1579623" cy="18276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1598"/>
                </a:lnSpc>
                <a:spcBef>
                  <a:spcPct val="0"/>
                </a:spcBef>
              </a:pPr>
              <a:r>
                <a:rPr lang="en-US" sz="8284">
                  <a:solidFill>
                    <a:srgbClr val="A6A6A6"/>
                  </a:solidFill>
                  <a:latin typeface="Abril Fatface"/>
                  <a:ea typeface="Abril Fatface"/>
                  <a:cs typeface="Abril Fatface"/>
                  <a:sym typeface="Abril Fatface"/>
                </a:rPr>
                <a:t>3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2211738" y="7200391"/>
              <a:ext cx="3530940" cy="622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37"/>
                </a:lnSpc>
              </a:pPr>
              <a:r>
                <a:rPr lang="en-US" sz="2812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No Severity (0)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76033" y="-3199586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829614"/>
            <a:ext cx="14114685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There were some common pain points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970572"/>
            <a:ext cx="4779351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HEURISTIC EVALUATION RESULTS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28499" y="3401239"/>
            <a:ext cx="9831437" cy="590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745"/>
              </a:lnSpc>
              <a:spcBef>
                <a:spcPct val="0"/>
              </a:spcBef>
            </a:pPr>
            <a:r>
              <a:rPr lang="en-US" sz="3389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No back button to toggle backwards in a task flow</a:t>
            </a:r>
            <a:r>
              <a:rPr lang="en-US" sz="3389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76033" y="-3199586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829614"/>
            <a:ext cx="14114685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There were some common pain points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970572"/>
            <a:ext cx="4779351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HEURISTIC EVALUATION RESULTS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28499" y="3401239"/>
            <a:ext cx="9831437" cy="590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745"/>
              </a:lnSpc>
              <a:spcBef>
                <a:spcPct val="0"/>
              </a:spcBef>
            </a:pPr>
            <a:r>
              <a:rPr lang="en-US" sz="3389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No back button to toggle backwards in a task flow</a:t>
            </a:r>
            <a:r>
              <a:rPr lang="en-US" sz="3389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090666" y="4510278"/>
            <a:ext cx="6869270" cy="1190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745"/>
              </a:lnSpc>
            </a:pPr>
            <a:r>
              <a:rPr lang="en-US" sz="3389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Our  NavBar icons were confusing </a:t>
            </a:r>
          </a:p>
          <a:p>
            <a:pPr algn="r">
              <a:lnSpc>
                <a:spcPts val="4745"/>
              </a:lnSpc>
              <a:spcBef>
                <a:spcPct val="0"/>
              </a:spcBef>
            </a:pPr>
            <a:r>
              <a:rPr lang="en-US" sz="3389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(How do we go home again?)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76033" y="-3199586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829614"/>
            <a:ext cx="14114685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There were some common pain points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970572"/>
            <a:ext cx="4779351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HEURISTIC EVALUATION RESULTS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28499" y="3401239"/>
            <a:ext cx="9831437" cy="590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745"/>
              </a:lnSpc>
              <a:spcBef>
                <a:spcPct val="0"/>
              </a:spcBef>
            </a:pPr>
            <a:r>
              <a:rPr lang="en-US" sz="3389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No back button to toggle backwards in a task flow</a:t>
            </a:r>
            <a:r>
              <a:rPr lang="en-US" sz="3389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18376" y="4250505"/>
            <a:ext cx="6869270" cy="1190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745"/>
              </a:lnSpc>
            </a:pPr>
            <a:r>
              <a:rPr lang="en-US" sz="3389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Our  NavBar icons were confusing </a:t>
            </a:r>
          </a:p>
          <a:p>
            <a:pPr algn="r">
              <a:lnSpc>
                <a:spcPts val="4745"/>
              </a:lnSpc>
              <a:spcBef>
                <a:spcPct val="0"/>
              </a:spcBef>
            </a:pPr>
            <a:r>
              <a:rPr lang="en-US" sz="3389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(How do we go home again?)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986757" y="5697924"/>
            <a:ext cx="11986793" cy="1190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45"/>
              </a:lnSpc>
              <a:spcBef>
                <a:spcPct val="0"/>
              </a:spcBef>
            </a:pPr>
            <a:r>
              <a:rPr lang="en-US" sz="3389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The screen flow was non-intuitive...why are there two community screens?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966540" y="7344589"/>
            <a:ext cx="11007010" cy="1190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45"/>
              </a:lnSpc>
              <a:spcBef>
                <a:spcPct val="0"/>
              </a:spcBef>
            </a:pPr>
            <a:r>
              <a:rPr lang="en-US" sz="3389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It takes too long to create a mural, join an identity, and find a community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76033" y="-3199586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829614"/>
            <a:ext cx="14114685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We also addressed all S4 and S3 Issues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970572"/>
            <a:ext cx="4779351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HEURISTIC EVALUATION RESULTS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03639" y="3420289"/>
            <a:ext cx="10252695" cy="538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65"/>
              </a:lnSpc>
              <a:spcBef>
                <a:spcPct val="0"/>
              </a:spcBef>
            </a:pPr>
            <a:r>
              <a:rPr lang="en-US" sz="3189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The heart and globe icons navigated to the same screen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03639" y="4520363"/>
            <a:ext cx="7975178" cy="538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65"/>
              </a:lnSpc>
              <a:spcBef>
                <a:spcPct val="0"/>
              </a:spcBef>
            </a:pPr>
            <a:r>
              <a:rPr lang="en-US" sz="3189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You could contribute to an existing mural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03639" y="5620437"/>
            <a:ext cx="9793587" cy="538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65"/>
              </a:lnSpc>
              <a:spcBef>
                <a:spcPct val="0"/>
              </a:spcBef>
            </a:pPr>
            <a:r>
              <a:rPr lang="en-US" sz="3189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There was no save button for the active murals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03639" y="6720511"/>
            <a:ext cx="7975178" cy="538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65"/>
              </a:lnSpc>
              <a:spcBef>
                <a:spcPct val="0"/>
              </a:spcBef>
            </a:pPr>
            <a:r>
              <a:rPr lang="en-US" sz="3189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There was no Finish Drawing button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03639" y="7820585"/>
            <a:ext cx="10252695" cy="538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65"/>
              </a:lnSpc>
              <a:spcBef>
                <a:spcPct val="0"/>
              </a:spcBef>
            </a:pPr>
            <a:r>
              <a:rPr lang="en-US" sz="3189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Nothing mom specific and confusing community labes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95520" y="-272005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72487" y="3795240"/>
            <a:ext cx="6794458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Roadmap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1449099" y="1028700"/>
            <a:ext cx="4158557" cy="855875"/>
            <a:chOff x="0" y="0"/>
            <a:chExt cx="5315677" cy="11061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D9D9D9">
                <a:alpha val="78824"/>
              </a:srgbClr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1099116" y="1175539"/>
            <a:ext cx="4858522" cy="505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7"/>
              </a:lnSpc>
            </a:pPr>
            <a:r>
              <a:rPr lang="en-US" b="true" sz="2991">
                <a:solidFill>
                  <a:srgbClr val="D9D9D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INTRODUCTION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449099" y="2249433"/>
            <a:ext cx="4158557" cy="855875"/>
            <a:chOff x="0" y="0"/>
            <a:chExt cx="5315677" cy="110617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D9D9D9">
                <a:alpha val="78824"/>
              </a:srgbClr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12699740" y="2356737"/>
            <a:ext cx="1657276" cy="547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5"/>
              </a:lnSpc>
              <a:spcBef>
                <a:spcPct val="0"/>
              </a:spcBef>
            </a:pPr>
            <a:r>
              <a:rPr lang="en-US" b="true" sz="3189">
                <a:solidFill>
                  <a:srgbClr val="D9D9D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PROJECT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1099116" y="3470167"/>
            <a:ext cx="4858522" cy="5738809"/>
            <a:chOff x="0" y="0"/>
            <a:chExt cx="6478030" cy="7651745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466644" y="0"/>
              <a:ext cx="5544743" cy="1141167"/>
              <a:chOff x="0" y="0"/>
              <a:chExt cx="5315677" cy="110617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sp>
          <p:nvSpPr>
            <p:cNvPr name="TextBox 13" id="13"/>
            <p:cNvSpPr txBox="true"/>
            <p:nvPr/>
          </p:nvSpPr>
          <p:spPr>
            <a:xfrm rot="0">
              <a:off x="0" y="195959"/>
              <a:ext cx="6478030" cy="6543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87"/>
                </a:lnSpc>
              </a:pPr>
              <a:r>
                <a:rPr lang="en-US" b="true" sz="2991">
                  <a:solidFill>
                    <a:srgbClr val="D9D9D9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PROBLEM/SOLUTION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0">
              <a:off x="466644" y="1627644"/>
              <a:ext cx="5544743" cy="1141167"/>
              <a:chOff x="0" y="0"/>
              <a:chExt cx="5315677" cy="110617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grpSp>
          <p:nvGrpSpPr>
            <p:cNvPr name="Group 16" id="16"/>
            <p:cNvGrpSpPr/>
            <p:nvPr/>
          </p:nvGrpSpPr>
          <p:grpSpPr>
            <a:xfrm rot="0">
              <a:off x="466644" y="3255289"/>
              <a:ext cx="5544743" cy="1141167"/>
              <a:chOff x="0" y="0"/>
              <a:chExt cx="5315677" cy="110617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B6CE6"/>
              </a:solidFill>
            </p:spPr>
          </p:sp>
        </p:grpSp>
        <p:sp>
          <p:nvSpPr>
            <p:cNvPr name="TextBox 18" id="18"/>
            <p:cNvSpPr txBox="true"/>
            <p:nvPr/>
          </p:nvSpPr>
          <p:spPr>
            <a:xfrm rot="0">
              <a:off x="0" y="3444882"/>
              <a:ext cx="6478030" cy="7016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67"/>
                </a:lnSpc>
              </a:pPr>
              <a:r>
                <a:rPr lang="en-US" b="true" sz="3191">
                  <a:solidFill>
                    <a:srgbClr val="CB6CE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REVISED FIGMA</a:t>
              </a:r>
            </a:p>
          </p:txBody>
        </p:sp>
        <p:grpSp>
          <p:nvGrpSpPr>
            <p:cNvPr name="Group 19" id="19"/>
            <p:cNvGrpSpPr/>
            <p:nvPr/>
          </p:nvGrpSpPr>
          <p:grpSpPr>
            <a:xfrm rot="0">
              <a:off x="466644" y="4882933"/>
              <a:ext cx="5544743" cy="1141167"/>
              <a:chOff x="0" y="0"/>
              <a:chExt cx="5315677" cy="110617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sp>
          <p:nvSpPr>
            <p:cNvPr name="TextBox 21" id="21"/>
            <p:cNvSpPr txBox="true"/>
            <p:nvPr/>
          </p:nvSpPr>
          <p:spPr>
            <a:xfrm rot="0">
              <a:off x="0" y="5066209"/>
              <a:ext cx="6478030" cy="7079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65"/>
                </a:lnSpc>
              </a:pPr>
              <a:r>
                <a:rPr lang="en-US" b="true" sz="3189">
                  <a:solidFill>
                    <a:srgbClr val="D9D9D9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APP PROGRESS</a:t>
              </a:r>
            </a:p>
          </p:txBody>
        </p:sp>
        <p:grpSp>
          <p:nvGrpSpPr>
            <p:cNvPr name="Group 22" id="22"/>
            <p:cNvGrpSpPr/>
            <p:nvPr/>
          </p:nvGrpSpPr>
          <p:grpSpPr>
            <a:xfrm rot="0">
              <a:off x="466644" y="6510578"/>
              <a:ext cx="5544743" cy="1141167"/>
              <a:chOff x="0" y="0"/>
              <a:chExt cx="5315677" cy="110617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sp>
          <p:nvSpPr>
            <p:cNvPr name="TextBox 24" id="24"/>
            <p:cNvSpPr txBox="true"/>
            <p:nvPr/>
          </p:nvSpPr>
          <p:spPr>
            <a:xfrm rot="0">
              <a:off x="0" y="6693854"/>
              <a:ext cx="6478030" cy="6325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06"/>
                </a:lnSpc>
              </a:pPr>
              <a:r>
                <a:rPr lang="en-US" b="true" sz="2790">
                  <a:solidFill>
                    <a:srgbClr val="D9D9D9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NEXT STEPS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766682" y="1894963"/>
              <a:ext cx="4944666" cy="5474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486"/>
                </a:lnSpc>
                <a:spcBef>
                  <a:spcPct val="0"/>
                </a:spcBef>
              </a:pPr>
              <a:r>
                <a:rPr lang="en-US" b="true" sz="2490">
                  <a:solidFill>
                    <a:srgbClr val="D9D9D9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HEURISTIC EVAL RESULTS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95520" y="-272005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30684" y="3950428"/>
            <a:ext cx="13585552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39"/>
              </a:lnSpc>
              <a:spcBef>
                <a:spcPct val="0"/>
              </a:spcBef>
            </a:pPr>
            <a:r>
              <a:rPr lang="en-US" sz="96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Here’s what we changed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24240" y="8229600"/>
            <a:ext cx="16125707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i="true">
                <a:solidFill>
                  <a:srgbClr val="CB6CE6"/>
                </a:solidFill>
                <a:latin typeface="Abril Fatface Italics"/>
                <a:ea typeface="Abril Fatface Italics"/>
                <a:cs typeface="Abril Fatface Italics"/>
                <a:sym typeface="Abril Fatface Italics"/>
              </a:rPr>
              <a:t>(Simplification was our friend here)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489803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57200"/>
            <a:ext cx="13468389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Way too many screens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241550"/>
            <a:ext cx="8661963" cy="207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266041"/>
                </a:solidFill>
                <a:latin typeface="Abril Fatface"/>
                <a:ea typeface="Abril Fatface"/>
                <a:cs typeface="Abril Fatface"/>
                <a:sym typeface="Abril Fatface"/>
              </a:rPr>
              <a:t>We had a“My Communities” and  “Invite  to Community” buttons that linked to identical screens 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489803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57200"/>
            <a:ext cx="13468389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Way too many screens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241550"/>
            <a:ext cx="8661963" cy="207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C2C2BC"/>
                </a:solidFill>
                <a:latin typeface="Abril Fatface"/>
                <a:ea typeface="Abril Fatface"/>
                <a:cs typeface="Abril Fatface"/>
                <a:sym typeface="Abril Fatface"/>
              </a:rPr>
              <a:t>We had a“My Communities” and  “Invite  to Community” buttons that linked to identical screens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703944" y="4714944"/>
            <a:ext cx="11555356" cy="207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266041"/>
                </a:solidFill>
                <a:latin typeface="Abril Fatface"/>
                <a:ea typeface="Abril Fatface"/>
                <a:cs typeface="Abril Fatface"/>
                <a:sym typeface="Abril Fatface"/>
              </a:rPr>
              <a:t>We decided to remove the intermediate screens and make all key navigation flows originate from the home screen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489803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57200"/>
            <a:ext cx="13468389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Way too many screens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241550"/>
            <a:ext cx="8661963" cy="207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C2C2BC"/>
                </a:solidFill>
                <a:latin typeface="Abril Fatface"/>
                <a:ea typeface="Abril Fatface"/>
                <a:cs typeface="Abril Fatface"/>
                <a:sym typeface="Abril Fatface"/>
              </a:rPr>
              <a:t>We had a“My Communities” and  “Invite  to Community” buttons that linked to identical screens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703944" y="4714944"/>
            <a:ext cx="11555356" cy="207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C2C2BC"/>
                </a:solidFill>
                <a:latin typeface="Abril Fatface"/>
                <a:ea typeface="Abril Fatface"/>
                <a:cs typeface="Abril Fatface"/>
                <a:sym typeface="Abril Fatface"/>
              </a:rPr>
              <a:t>We decided to remove the intermediate screens and make all key navigation flows originate from the home screen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7547044"/>
            <a:ext cx="8661963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266041"/>
                </a:solidFill>
                <a:latin typeface="Abril Fatface"/>
                <a:ea typeface="Abril Fatface"/>
                <a:cs typeface="Abril Fatface"/>
                <a:sym typeface="Abril Fatface"/>
              </a:rPr>
              <a:t>What even are “Communities”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489803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57200"/>
            <a:ext cx="13468389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Way too many screens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241550"/>
            <a:ext cx="8661963" cy="207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C2C2BC"/>
                </a:solidFill>
                <a:latin typeface="Abril Fatface"/>
                <a:ea typeface="Abril Fatface"/>
                <a:cs typeface="Abril Fatface"/>
                <a:sym typeface="Abril Fatface"/>
              </a:rPr>
              <a:t>We had a“My Communities” and  “Invite  to Community” buttons that linked to identical screens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703944" y="4714944"/>
            <a:ext cx="11555356" cy="207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C2C2BC"/>
                </a:solidFill>
                <a:latin typeface="Abril Fatface"/>
                <a:ea typeface="Abril Fatface"/>
                <a:cs typeface="Abril Fatface"/>
                <a:sym typeface="Abril Fatface"/>
              </a:rPr>
              <a:t>We decided to remove the intermediate screens and make all key navigation flows originate from the home screen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7185094"/>
            <a:ext cx="8661963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C2C2BC"/>
                </a:solidFill>
                <a:latin typeface="Abril Fatface"/>
                <a:ea typeface="Abril Fatface"/>
                <a:cs typeface="Abril Fatface"/>
                <a:sym typeface="Abril Fatface"/>
              </a:rPr>
              <a:t>What even are “Communities”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245110" y="8537575"/>
            <a:ext cx="11014190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266041"/>
                </a:solidFill>
                <a:latin typeface="Abril Fatface"/>
                <a:ea typeface="Abril Fatface"/>
                <a:cs typeface="Abril Fatface"/>
                <a:sym typeface="Abril Fatface"/>
              </a:rPr>
              <a:t>We rebranded to “identities” for clarity and indication that only moms would be on the app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1D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87736" y="553746"/>
            <a:ext cx="2823237" cy="4035038"/>
          </a:xfrm>
          <a:custGeom>
            <a:avLst/>
            <a:gdLst/>
            <a:ahLst/>
            <a:cxnLst/>
            <a:rect r="r" b="b" t="t" l="l"/>
            <a:pathLst>
              <a:path h="4035038" w="2823237">
                <a:moveTo>
                  <a:pt x="0" y="0"/>
                </a:moveTo>
                <a:lnTo>
                  <a:pt x="2823237" y="0"/>
                </a:lnTo>
                <a:lnTo>
                  <a:pt x="2823237" y="4035037"/>
                </a:lnTo>
                <a:lnTo>
                  <a:pt x="0" y="40350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58648" y="553746"/>
            <a:ext cx="2832286" cy="4035038"/>
          </a:xfrm>
          <a:custGeom>
            <a:avLst/>
            <a:gdLst/>
            <a:ahLst/>
            <a:cxnLst/>
            <a:rect r="r" b="b" t="t" l="l"/>
            <a:pathLst>
              <a:path h="4035038" w="2832286">
                <a:moveTo>
                  <a:pt x="0" y="0"/>
                </a:moveTo>
                <a:lnTo>
                  <a:pt x="2832286" y="0"/>
                </a:lnTo>
                <a:lnTo>
                  <a:pt x="2832286" y="4035037"/>
                </a:lnTo>
                <a:lnTo>
                  <a:pt x="0" y="40350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134939" y="553746"/>
            <a:ext cx="2823237" cy="4035038"/>
          </a:xfrm>
          <a:custGeom>
            <a:avLst/>
            <a:gdLst/>
            <a:ahLst/>
            <a:cxnLst/>
            <a:rect r="r" b="b" t="t" l="l"/>
            <a:pathLst>
              <a:path h="4035038" w="2823237">
                <a:moveTo>
                  <a:pt x="0" y="0"/>
                </a:moveTo>
                <a:lnTo>
                  <a:pt x="2823237" y="0"/>
                </a:lnTo>
                <a:lnTo>
                  <a:pt x="2823237" y="4035037"/>
                </a:lnTo>
                <a:lnTo>
                  <a:pt x="0" y="40350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987526" y="5143500"/>
            <a:ext cx="2703408" cy="4042711"/>
          </a:xfrm>
          <a:custGeom>
            <a:avLst/>
            <a:gdLst/>
            <a:ahLst/>
            <a:cxnLst/>
            <a:rect r="r" b="b" t="t" l="l"/>
            <a:pathLst>
              <a:path h="4042711" w="2703408">
                <a:moveTo>
                  <a:pt x="0" y="0"/>
                </a:moveTo>
                <a:lnTo>
                  <a:pt x="2703408" y="0"/>
                </a:lnTo>
                <a:lnTo>
                  <a:pt x="2703408" y="4042711"/>
                </a:lnTo>
                <a:lnTo>
                  <a:pt x="0" y="40427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91036" y="5143500"/>
            <a:ext cx="2719937" cy="4073638"/>
          </a:xfrm>
          <a:custGeom>
            <a:avLst/>
            <a:gdLst/>
            <a:ahLst/>
            <a:cxnLst/>
            <a:rect r="r" b="b" t="t" l="l"/>
            <a:pathLst>
              <a:path h="4073638" w="2719937">
                <a:moveTo>
                  <a:pt x="0" y="0"/>
                </a:moveTo>
                <a:lnTo>
                  <a:pt x="2719937" y="0"/>
                </a:lnTo>
                <a:lnTo>
                  <a:pt x="2719937" y="4073638"/>
                </a:lnTo>
                <a:lnTo>
                  <a:pt x="0" y="40736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 flipV="true">
            <a:off x="2741182" y="2571264"/>
            <a:ext cx="1806517" cy="1413136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8" id="8"/>
          <p:cNvSpPr/>
          <p:nvPr/>
        </p:nvSpPr>
        <p:spPr>
          <a:xfrm flipV="true">
            <a:off x="5923833" y="2130023"/>
            <a:ext cx="1211106" cy="326818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9" id="9"/>
          <p:cNvSpPr/>
          <p:nvPr/>
        </p:nvSpPr>
        <p:spPr>
          <a:xfrm flipH="true">
            <a:off x="6355171" y="3682775"/>
            <a:ext cx="2788829" cy="1961961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0" id="10"/>
          <p:cNvSpPr/>
          <p:nvPr/>
        </p:nvSpPr>
        <p:spPr>
          <a:xfrm flipH="true">
            <a:off x="2799478" y="7199039"/>
            <a:ext cx="2118340" cy="399142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11" id="11"/>
          <p:cNvGrpSpPr/>
          <p:nvPr/>
        </p:nvGrpSpPr>
        <p:grpSpPr>
          <a:xfrm rot="5400000">
            <a:off x="11067312" y="4317689"/>
            <a:ext cx="9623419" cy="2095533"/>
            <a:chOff x="0" y="0"/>
            <a:chExt cx="12831226" cy="2794044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266700"/>
              <a:ext cx="12831226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7728"/>
                </a:lnSpc>
              </a:pPr>
              <a:r>
                <a:rPr lang="en-US" sz="9091" b="true">
                  <a:solidFill>
                    <a:srgbClr val="A6A6A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OLD Flow 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1213799"/>
              <a:ext cx="12831226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7728"/>
                </a:lnSpc>
              </a:pPr>
              <a:r>
                <a:rPr lang="en-US" sz="9091" b="true">
                  <a:solidFill>
                    <a:srgbClr val="CB6CE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Making a Doodle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7720216" y="5720230"/>
            <a:ext cx="6081757" cy="280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Problems:</a:t>
            </a:r>
          </a:p>
          <a:p>
            <a:pPr algn="just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 screens to get to the task</a:t>
            </a:r>
          </a:p>
          <a:p>
            <a:pPr algn="just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Community bubbles sizing</a:t>
            </a:r>
          </a:p>
          <a:p>
            <a:pPr algn="just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“MyMuse” is inefficient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1D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743014" y="1028700"/>
            <a:ext cx="3766115" cy="5555157"/>
          </a:xfrm>
          <a:custGeom>
            <a:avLst/>
            <a:gdLst/>
            <a:ahLst/>
            <a:cxnLst/>
            <a:rect r="r" b="b" t="t" l="l"/>
            <a:pathLst>
              <a:path h="5555157" w="3766115">
                <a:moveTo>
                  <a:pt x="0" y="0"/>
                </a:moveTo>
                <a:lnTo>
                  <a:pt x="3766115" y="0"/>
                </a:lnTo>
                <a:lnTo>
                  <a:pt x="3766115" y="5555157"/>
                </a:lnTo>
                <a:lnTo>
                  <a:pt x="0" y="55551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15" r="-417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377634" y="1028700"/>
            <a:ext cx="3885888" cy="5561199"/>
          </a:xfrm>
          <a:custGeom>
            <a:avLst/>
            <a:gdLst/>
            <a:ahLst/>
            <a:cxnLst/>
            <a:rect r="r" b="b" t="t" l="l"/>
            <a:pathLst>
              <a:path h="5561199" w="3885888">
                <a:moveTo>
                  <a:pt x="0" y="0"/>
                </a:moveTo>
                <a:lnTo>
                  <a:pt x="3885888" y="0"/>
                </a:lnTo>
                <a:lnTo>
                  <a:pt x="3885888" y="5561199"/>
                </a:lnTo>
                <a:lnTo>
                  <a:pt x="0" y="55611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12188736" y="5124450"/>
            <a:ext cx="1845076" cy="0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8506265" y="1009178"/>
            <a:ext cx="3844606" cy="5574679"/>
          </a:xfrm>
          <a:custGeom>
            <a:avLst/>
            <a:gdLst/>
            <a:ahLst/>
            <a:cxnLst/>
            <a:rect r="r" b="b" t="t" l="l"/>
            <a:pathLst>
              <a:path h="5574679" w="3844606">
                <a:moveTo>
                  <a:pt x="0" y="0"/>
                </a:moveTo>
                <a:lnTo>
                  <a:pt x="3844606" y="0"/>
                </a:lnTo>
                <a:lnTo>
                  <a:pt x="3844606" y="5574679"/>
                </a:lnTo>
                <a:lnTo>
                  <a:pt x="0" y="55746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 flipV="true">
            <a:off x="6546737" y="5766659"/>
            <a:ext cx="3090843" cy="171029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7" id="7"/>
          <p:cNvGrpSpPr/>
          <p:nvPr/>
        </p:nvGrpSpPr>
        <p:grpSpPr>
          <a:xfrm rot="-5400000">
            <a:off x="-2735243" y="4095733"/>
            <a:ext cx="9623419" cy="2095533"/>
            <a:chOff x="0" y="0"/>
            <a:chExt cx="12831226" cy="2794044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266700"/>
              <a:ext cx="12831226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7728"/>
                </a:lnSpc>
              </a:pPr>
              <a:r>
                <a:rPr lang="en-US" sz="9091" b="true">
                  <a:solidFill>
                    <a:srgbClr val="A6A6A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NEW Flow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213799"/>
              <a:ext cx="12831226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7728"/>
                </a:lnSpc>
              </a:pPr>
              <a:r>
                <a:rPr lang="en-US" sz="9091" b="true">
                  <a:solidFill>
                    <a:srgbClr val="CB6CE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Making a Doodle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382501" y="6526707"/>
            <a:ext cx="2487141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Splash Screen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263839" y="6526707"/>
            <a:ext cx="2329458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Home Screen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195187" y="6526707"/>
            <a:ext cx="2246561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Draw Screen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695546" y="7607477"/>
            <a:ext cx="11136588" cy="209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 screens total</a:t>
            </a:r>
          </a:p>
          <a:p>
            <a:pPr algn="just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Identities screen and current murals are now </a:t>
            </a:r>
          </a:p>
          <a:p>
            <a:pPr algn="just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   merged into one homepage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489803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-76200"/>
            <a:ext cx="15724461" cy="209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</a:p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Our homepage  also needed to change...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508250"/>
            <a:ext cx="10549717" cy="207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C2C2BC"/>
                </a:solidFill>
                <a:latin typeface="Abril Fatface"/>
                <a:ea typeface="Abril Fatface"/>
                <a:cs typeface="Abril Fatface"/>
                <a:sym typeface="Abril Fatface"/>
              </a:rPr>
              <a:t>Simply having “communities” with 4 abstract circles did not indicate what would happen next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489803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-76200"/>
            <a:ext cx="15724461" cy="209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</a:p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Our homepage  also needed to change...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508250"/>
            <a:ext cx="10549717" cy="207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C2C2BC"/>
                </a:solidFill>
                <a:latin typeface="Abril Fatface"/>
                <a:ea typeface="Abril Fatface"/>
                <a:cs typeface="Abril Fatface"/>
                <a:sym typeface="Abril Fatface"/>
              </a:rPr>
              <a:t>Simply having “communities” with 4 abstract circles did not indicate what would happen next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709583" y="4308342"/>
            <a:ext cx="10549717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266041"/>
                </a:solidFill>
                <a:latin typeface="Abril Fatface"/>
                <a:ea typeface="Abril Fatface"/>
                <a:cs typeface="Abril Fatface"/>
                <a:sym typeface="Abril Fatface"/>
              </a:rPr>
              <a:t>We merged identies and murals together to create an all in one place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489803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-76200"/>
            <a:ext cx="15724461" cy="209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</a:p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Our homepage  also needed to change...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508250"/>
            <a:ext cx="10549717" cy="207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C2C2BC"/>
                </a:solidFill>
                <a:latin typeface="Abril Fatface"/>
                <a:ea typeface="Abril Fatface"/>
                <a:cs typeface="Abril Fatface"/>
                <a:sym typeface="Abril Fatface"/>
              </a:rPr>
              <a:t>Simply having “communities” with 4 abstract circles did not indicate what would happen next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709583" y="4308342"/>
            <a:ext cx="10549717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266041"/>
                </a:solidFill>
                <a:latin typeface="Abril Fatface"/>
                <a:ea typeface="Abril Fatface"/>
                <a:cs typeface="Abril Fatface"/>
                <a:sym typeface="Abril Fatface"/>
              </a:rPr>
              <a:t>We merged identies and murals together to create an all in one place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5803940"/>
            <a:ext cx="10549717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C2C2BC"/>
                </a:solidFill>
                <a:latin typeface="Abril Fatface"/>
                <a:ea typeface="Abril Fatface"/>
                <a:cs typeface="Abril Fatface"/>
                <a:sym typeface="Abril Fatface"/>
              </a:rPr>
              <a:t>The colors did not create an inclusive, reflective space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489803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-76200"/>
            <a:ext cx="15724461" cy="209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</a:p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Our homepage  also needed to change...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508250"/>
            <a:ext cx="10549717" cy="207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C2C2BC"/>
                </a:solidFill>
                <a:latin typeface="Abril Fatface"/>
                <a:ea typeface="Abril Fatface"/>
                <a:cs typeface="Abril Fatface"/>
                <a:sym typeface="Abril Fatface"/>
              </a:rPr>
              <a:t>Simply having “communities” with 4 abstract circles did not indicate what would happen next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709583" y="4308342"/>
            <a:ext cx="10549717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266041"/>
                </a:solidFill>
                <a:latin typeface="Abril Fatface"/>
                <a:ea typeface="Abril Fatface"/>
                <a:cs typeface="Abril Fatface"/>
                <a:sym typeface="Abril Fatface"/>
              </a:rPr>
              <a:t>We merged identies and murals together to create an all in one place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5803940"/>
            <a:ext cx="10549717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C2C2BC"/>
                </a:solidFill>
                <a:latin typeface="Abril Fatface"/>
                <a:ea typeface="Abril Fatface"/>
                <a:cs typeface="Abril Fatface"/>
                <a:sym typeface="Abril Fatface"/>
              </a:rPr>
              <a:t>The colors did not create an inclusive, reflective space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709583" y="6944956"/>
            <a:ext cx="10549717" cy="207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266041"/>
                </a:solidFill>
                <a:latin typeface="Abril Fatface"/>
                <a:ea typeface="Abril Fatface"/>
                <a:cs typeface="Abril Fatface"/>
                <a:sym typeface="Abril Fatface"/>
              </a:rPr>
              <a:t>We added a purple selective color scheme and cleared up the homepage so it is not overwhelming to our mom demographic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11695334" y="4261899"/>
            <a:ext cx="8561930" cy="2095533"/>
            <a:chOff x="0" y="0"/>
            <a:chExt cx="11415907" cy="279404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66700"/>
              <a:ext cx="11415907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7728"/>
                </a:lnSpc>
              </a:pPr>
              <a:r>
                <a:rPr lang="en-US" sz="9091" b="true">
                  <a:solidFill>
                    <a:srgbClr val="A6A6A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OLD FLOW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1213799"/>
              <a:ext cx="11415907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7728"/>
                </a:lnSpc>
              </a:pPr>
              <a:r>
                <a:rPr lang="en-US" sz="9091" b="true">
                  <a:solidFill>
                    <a:srgbClr val="CB6CE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Homepage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928532" y="4940618"/>
            <a:ext cx="161925" cy="160020"/>
            <a:chOff x="0" y="0"/>
            <a:chExt cx="215900" cy="2133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49530" y="48260"/>
              <a:ext cx="113030" cy="115570"/>
            </a:xfrm>
            <a:custGeom>
              <a:avLst/>
              <a:gdLst/>
              <a:ahLst/>
              <a:cxnLst/>
              <a:rect r="r" b="b" t="t" l="l"/>
              <a:pathLst>
                <a:path h="115570" w="113030">
                  <a:moveTo>
                    <a:pt x="113030" y="40640"/>
                  </a:moveTo>
                  <a:cubicBezTo>
                    <a:pt x="110490" y="81280"/>
                    <a:pt x="93980" y="101600"/>
                    <a:pt x="81280" y="109220"/>
                  </a:cubicBezTo>
                  <a:cubicBezTo>
                    <a:pt x="73660" y="114300"/>
                    <a:pt x="64770" y="115570"/>
                    <a:pt x="54610" y="114300"/>
                  </a:cubicBezTo>
                  <a:cubicBezTo>
                    <a:pt x="40640" y="111760"/>
                    <a:pt x="17780" y="97790"/>
                    <a:pt x="8890" y="86360"/>
                  </a:cubicBezTo>
                  <a:cubicBezTo>
                    <a:pt x="3810" y="78740"/>
                    <a:pt x="0" y="71120"/>
                    <a:pt x="1270" y="60960"/>
                  </a:cubicBezTo>
                  <a:cubicBezTo>
                    <a:pt x="2540" y="46990"/>
                    <a:pt x="10160" y="21590"/>
                    <a:pt x="22860" y="12700"/>
                  </a:cubicBezTo>
                  <a:cubicBezTo>
                    <a:pt x="35560" y="2540"/>
                    <a:pt x="62230" y="0"/>
                    <a:pt x="74930" y="2540"/>
                  </a:cubicBezTo>
                  <a:cubicBezTo>
                    <a:pt x="85090" y="5080"/>
                    <a:pt x="99060" y="16510"/>
                    <a:pt x="99060" y="16510"/>
                  </a:cubicBezTo>
                </a:path>
              </a:pathLst>
            </a:custGeom>
            <a:solidFill>
              <a:srgbClr val="CB6CE6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6629318" y="1346575"/>
            <a:ext cx="5029364" cy="7188086"/>
          </a:xfrm>
          <a:custGeom>
            <a:avLst/>
            <a:gdLst/>
            <a:ahLst/>
            <a:cxnLst/>
            <a:rect r="r" b="b" t="t" l="l"/>
            <a:pathLst>
              <a:path h="7188086" w="5029364">
                <a:moveTo>
                  <a:pt x="0" y="0"/>
                </a:moveTo>
                <a:lnTo>
                  <a:pt x="5029364" y="0"/>
                </a:lnTo>
                <a:lnTo>
                  <a:pt x="5029364" y="7188085"/>
                </a:lnTo>
                <a:lnTo>
                  <a:pt x="0" y="71880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-2601567" y="3808621"/>
            <a:ext cx="8561930" cy="2095533"/>
            <a:chOff x="0" y="0"/>
            <a:chExt cx="11415907" cy="279404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66700"/>
              <a:ext cx="11415907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7728"/>
                </a:lnSpc>
              </a:pPr>
              <a:r>
                <a:rPr lang="en-US" sz="9091" b="true">
                  <a:solidFill>
                    <a:srgbClr val="A6A6A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NEW FLOW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1213799"/>
              <a:ext cx="11415907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7728"/>
                </a:lnSpc>
              </a:pPr>
              <a:r>
                <a:rPr lang="en-US" sz="9091" b="true">
                  <a:solidFill>
                    <a:srgbClr val="CB6CE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Homepage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318161" y="1149647"/>
            <a:ext cx="5519876" cy="7925336"/>
          </a:xfrm>
          <a:custGeom>
            <a:avLst/>
            <a:gdLst/>
            <a:ahLst/>
            <a:cxnLst/>
            <a:rect r="r" b="b" t="t" l="l"/>
            <a:pathLst>
              <a:path h="7925336" w="5519876">
                <a:moveTo>
                  <a:pt x="0" y="0"/>
                </a:moveTo>
                <a:lnTo>
                  <a:pt x="5519876" y="0"/>
                </a:lnTo>
                <a:lnTo>
                  <a:pt x="5519876" y="7925336"/>
                </a:lnTo>
                <a:lnTo>
                  <a:pt x="0" y="7925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2387" b="-786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-2601567" y="3808621"/>
            <a:ext cx="8561930" cy="2095533"/>
            <a:chOff x="0" y="0"/>
            <a:chExt cx="11415907" cy="279404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66700"/>
              <a:ext cx="11415907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7728"/>
                </a:lnSpc>
              </a:pPr>
              <a:r>
                <a:rPr lang="en-US" sz="9091" b="true">
                  <a:solidFill>
                    <a:srgbClr val="A6A6A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NEW FLOW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1213799"/>
              <a:ext cx="11415907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7728"/>
                </a:lnSpc>
              </a:pPr>
              <a:r>
                <a:rPr lang="en-US" sz="9091" b="true">
                  <a:solidFill>
                    <a:srgbClr val="CB6CE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Homepage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5202800" y="1180832"/>
            <a:ext cx="5519876" cy="7925336"/>
          </a:xfrm>
          <a:custGeom>
            <a:avLst/>
            <a:gdLst/>
            <a:ahLst/>
            <a:cxnLst/>
            <a:rect r="r" b="b" t="t" l="l"/>
            <a:pathLst>
              <a:path h="7925336" w="5519876">
                <a:moveTo>
                  <a:pt x="0" y="0"/>
                </a:moveTo>
                <a:lnTo>
                  <a:pt x="5519876" y="0"/>
                </a:lnTo>
                <a:lnTo>
                  <a:pt x="5519876" y="7925336"/>
                </a:lnTo>
                <a:lnTo>
                  <a:pt x="0" y="7925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2387" b="-786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147138" y="2210423"/>
            <a:ext cx="5757274" cy="6050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34059" indent="-367030" lvl="1">
              <a:lnSpc>
                <a:spcPts val="5337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New Back Button</a:t>
            </a:r>
          </a:p>
          <a:p>
            <a:pPr algn="l" marL="734059" indent="-367030" lvl="1">
              <a:lnSpc>
                <a:spcPts val="5337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Identities sliding feed to increase usability</a:t>
            </a:r>
          </a:p>
          <a:p>
            <a:pPr algn="l" marL="734059" indent="-367030" lvl="1">
              <a:lnSpc>
                <a:spcPts val="5337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New home icon instead of the globe in the NavBar</a:t>
            </a:r>
          </a:p>
          <a:p>
            <a:pPr algn="l" marL="734059" indent="-367030" lvl="1">
              <a:lnSpc>
                <a:spcPts val="5337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Added a ‘+’ icon for new posts</a:t>
            </a:r>
          </a:p>
          <a:p>
            <a:pPr algn="l" marL="734059" indent="-367030" lvl="1">
              <a:lnSpc>
                <a:spcPts val="5337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Purple splash background for visual appeal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502026" y="1076057"/>
            <a:ext cx="4435748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CFD2CB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KEY CHANGES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95520" y="-272005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72487" y="3795240"/>
            <a:ext cx="6794458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Roadmap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1449099" y="1028700"/>
            <a:ext cx="4158557" cy="855875"/>
            <a:chOff x="0" y="0"/>
            <a:chExt cx="5315677" cy="11061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D9D9D9">
                <a:alpha val="78824"/>
              </a:srgbClr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1099116" y="1175539"/>
            <a:ext cx="4858522" cy="505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7"/>
              </a:lnSpc>
            </a:pPr>
            <a:r>
              <a:rPr lang="en-US" b="true" sz="2991">
                <a:solidFill>
                  <a:srgbClr val="D9D9D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INTRODUCTION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449099" y="2249433"/>
            <a:ext cx="4158557" cy="855875"/>
            <a:chOff x="0" y="0"/>
            <a:chExt cx="5315677" cy="110617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D9D9D9">
                <a:alpha val="78824"/>
              </a:srgbClr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12699740" y="2356737"/>
            <a:ext cx="1657276" cy="547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5"/>
              </a:lnSpc>
              <a:spcBef>
                <a:spcPct val="0"/>
              </a:spcBef>
            </a:pPr>
            <a:r>
              <a:rPr lang="en-US" b="true" sz="3189">
                <a:solidFill>
                  <a:srgbClr val="D9D9D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PROJECT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1099116" y="3470167"/>
            <a:ext cx="4858522" cy="5738809"/>
            <a:chOff x="0" y="0"/>
            <a:chExt cx="6478030" cy="7651745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466644" y="0"/>
              <a:ext cx="5544743" cy="1141167"/>
              <a:chOff x="0" y="0"/>
              <a:chExt cx="5315677" cy="110617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sp>
          <p:nvSpPr>
            <p:cNvPr name="TextBox 13" id="13"/>
            <p:cNvSpPr txBox="true"/>
            <p:nvPr/>
          </p:nvSpPr>
          <p:spPr>
            <a:xfrm rot="0">
              <a:off x="0" y="195959"/>
              <a:ext cx="6478030" cy="6543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87"/>
                </a:lnSpc>
              </a:pPr>
              <a:r>
                <a:rPr lang="en-US" b="true" sz="2991">
                  <a:solidFill>
                    <a:srgbClr val="D9D9D9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PROBLEM/SOLUTION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0">
              <a:off x="466644" y="1627644"/>
              <a:ext cx="5544743" cy="1141167"/>
              <a:chOff x="0" y="0"/>
              <a:chExt cx="5315677" cy="110617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grpSp>
          <p:nvGrpSpPr>
            <p:cNvPr name="Group 16" id="16"/>
            <p:cNvGrpSpPr/>
            <p:nvPr/>
          </p:nvGrpSpPr>
          <p:grpSpPr>
            <a:xfrm rot="0">
              <a:off x="466644" y="3255289"/>
              <a:ext cx="5544743" cy="1141167"/>
              <a:chOff x="0" y="0"/>
              <a:chExt cx="5315677" cy="110617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FD2CB"/>
              </a:solidFill>
            </p:spPr>
          </p:sp>
        </p:grpSp>
        <p:sp>
          <p:nvSpPr>
            <p:cNvPr name="TextBox 18" id="18"/>
            <p:cNvSpPr txBox="true"/>
            <p:nvPr/>
          </p:nvSpPr>
          <p:spPr>
            <a:xfrm rot="0">
              <a:off x="0" y="3444882"/>
              <a:ext cx="6478030" cy="7016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67"/>
                </a:lnSpc>
              </a:pPr>
              <a:r>
                <a:rPr lang="en-US" b="true" sz="3191">
                  <a:solidFill>
                    <a:srgbClr val="CFD2CB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REVISED FIGMA</a:t>
              </a:r>
            </a:p>
          </p:txBody>
        </p:sp>
        <p:grpSp>
          <p:nvGrpSpPr>
            <p:cNvPr name="Group 19" id="19"/>
            <p:cNvGrpSpPr/>
            <p:nvPr/>
          </p:nvGrpSpPr>
          <p:grpSpPr>
            <a:xfrm rot="0">
              <a:off x="466644" y="4882933"/>
              <a:ext cx="5544743" cy="1141167"/>
              <a:chOff x="0" y="0"/>
              <a:chExt cx="5315677" cy="110617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CB6CE6"/>
              </a:solidFill>
            </p:spPr>
          </p:sp>
        </p:grpSp>
        <p:sp>
          <p:nvSpPr>
            <p:cNvPr name="TextBox 21" id="21"/>
            <p:cNvSpPr txBox="true"/>
            <p:nvPr/>
          </p:nvSpPr>
          <p:spPr>
            <a:xfrm rot="0">
              <a:off x="0" y="5066209"/>
              <a:ext cx="6478030" cy="7079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65"/>
                </a:lnSpc>
              </a:pPr>
              <a:r>
                <a:rPr lang="en-US" b="true" sz="3189">
                  <a:solidFill>
                    <a:srgbClr val="CB6CE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APP PROGRESS</a:t>
              </a:r>
            </a:p>
          </p:txBody>
        </p:sp>
        <p:grpSp>
          <p:nvGrpSpPr>
            <p:cNvPr name="Group 22" id="22"/>
            <p:cNvGrpSpPr/>
            <p:nvPr/>
          </p:nvGrpSpPr>
          <p:grpSpPr>
            <a:xfrm rot="0">
              <a:off x="466644" y="6510578"/>
              <a:ext cx="5544743" cy="1141167"/>
              <a:chOff x="0" y="0"/>
              <a:chExt cx="5315677" cy="110617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5316948" cy="1107440"/>
              </a:xfrm>
              <a:custGeom>
                <a:avLst/>
                <a:gdLst/>
                <a:ahLst/>
                <a:cxnLst/>
                <a:rect r="r" b="b" t="t" l="l"/>
                <a:pathLst>
                  <a:path h="1107440" w="5316948">
                    <a:moveTo>
                      <a:pt x="4763227" y="45720"/>
                    </a:moveTo>
                    <a:cubicBezTo>
                      <a:pt x="5042627" y="45720"/>
                      <a:pt x="5269957" y="273050"/>
                      <a:pt x="5269957" y="552450"/>
                    </a:cubicBezTo>
                    <a:cubicBezTo>
                      <a:pt x="5269957" y="831850"/>
                      <a:pt x="5042627" y="1059180"/>
                      <a:pt x="4763227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4763227" y="45720"/>
                    </a:lnTo>
                    <a:moveTo>
                      <a:pt x="4763227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4763227" y="1107440"/>
                    </a:lnTo>
                    <a:cubicBezTo>
                      <a:pt x="5069298" y="1107440"/>
                      <a:pt x="5316948" y="859790"/>
                      <a:pt x="5316948" y="553720"/>
                    </a:cubicBezTo>
                    <a:cubicBezTo>
                      <a:pt x="5315677" y="247650"/>
                      <a:pt x="5068027" y="0"/>
                      <a:pt x="4763227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sp>
          <p:nvSpPr>
            <p:cNvPr name="TextBox 24" id="24"/>
            <p:cNvSpPr txBox="true"/>
            <p:nvPr/>
          </p:nvSpPr>
          <p:spPr>
            <a:xfrm rot="0">
              <a:off x="0" y="6693854"/>
              <a:ext cx="6478030" cy="6325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06"/>
                </a:lnSpc>
              </a:pPr>
              <a:r>
                <a:rPr lang="en-US" b="true" sz="2790">
                  <a:solidFill>
                    <a:srgbClr val="D9D9D9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NEXT STEPS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766682" y="1894963"/>
              <a:ext cx="4944666" cy="5474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486"/>
                </a:lnSpc>
                <a:spcBef>
                  <a:spcPct val="0"/>
                </a:spcBef>
              </a:pPr>
              <a:r>
                <a:rPr lang="en-US" b="true" sz="2490">
                  <a:solidFill>
                    <a:srgbClr val="D9D9D9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HEURISTIC EVAL RESULTS</a:t>
              </a:r>
            </a:p>
          </p:txBody>
        </p:sp>
      </p:grp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95520" y="-272005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124240" y="3950428"/>
            <a:ext cx="14443490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Where are we right now?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286832" y="572477"/>
            <a:ext cx="11714336" cy="1368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Mobile App Development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660651" y="2783766"/>
            <a:ext cx="8316516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React Native and Expo Go Tablet App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586685" y="-102870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1819659" y="2616423"/>
            <a:ext cx="4795852" cy="6889816"/>
            <a:chOff x="0" y="0"/>
            <a:chExt cx="9017000" cy="12954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355600" y="368300"/>
              <a:ext cx="8255000" cy="12280900"/>
            </a:xfrm>
            <a:custGeom>
              <a:avLst/>
              <a:gdLst/>
              <a:ahLst/>
              <a:cxnLst/>
              <a:rect r="r" b="b" t="t" l="l"/>
              <a:pathLst>
                <a:path h="12280900" w="8255000">
                  <a:moveTo>
                    <a:pt x="8087360" y="12280900"/>
                  </a:moveTo>
                  <a:lnTo>
                    <a:pt x="167640" y="12280900"/>
                  </a:lnTo>
                  <a:cubicBezTo>
                    <a:pt x="74930" y="12280900"/>
                    <a:pt x="0" y="12205970"/>
                    <a:pt x="0" y="12113260"/>
                  </a:cubicBezTo>
                  <a:lnTo>
                    <a:pt x="0" y="167640"/>
                  </a:lnTo>
                  <a:cubicBezTo>
                    <a:pt x="0" y="74930"/>
                    <a:pt x="74930" y="0"/>
                    <a:pt x="167640" y="0"/>
                  </a:cubicBezTo>
                  <a:lnTo>
                    <a:pt x="8087360" y="0"/>
                  </a:lnTo>
                  <a:cubicBezTo>
                    <a:pt x="8180070" y="0"/>
                    <a:pt x="8255000" y="74930"/>
                    <a:pt x="8255000" y="167640"/>
                  </a:cubicBezTo>
                  <a:lnTo>
                    <a:pt x="8255000" y="12113260"/>
                  </a:lnTo>
                  <a:cubicBezTo>
                    <a:pt x="8255000" y="12205970"/>
                    <a:pt x="8180070" y="12280900"/>
                    <a:pt x="8087360" y="12280900"/>
                  </a:cubicBezTo>
                  <a:close/>
                </a:path>
              </a:pathLst>
            </a:custGeom>
            <a:blipFill>
              <a:blip r:embed="rId3"/>
              <a:stretch>
                <a:fillRect l="-429" t="-1615" r="-4636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017000" cy="12954000"/>
            </a:xfrm>
            <a:custGeom>
              <a:avLst/>
              <a:gdLst/>
              <a:ahLst/>
              <a:cxnLst/>
              <a:rect r="r" b="b" t="t" l="l"/>
              <a:pathLst>
                <a:path h="12954000" w="9017000">
                  <a:moveTo>
                    <a:pt x="0" y="0"/>
                  </a:moveTo>
                  <a:lnTo>
                    <a:pt x="9017000" y="0"/>
                  </a:lnTo>
                  <a:lnTo>
                    <a:pt x="9017000" y="12954000"/>
                  </a:lnTo>
                  <a:lnTo>
                    <a:pt x="0" y="12954000"/>
                  </a:lnTo>
                  <a:close/>
                </a:path>
              </a:pathLst>
            </a:custGeom>
          </p:spPr>
        </p:sp>
      </p:grpSp>
      <p:sp>
        <p:nvSpPr>
          <p:cNvPr name="TextBox 8" id="8"/>
          <p:cNvSpPr txBox="true"/>
          <p:nvPr/>
        </p:nvSpPr>
        <p:spPr>
          <a:xfrm rot="0">
            <a:off x="1660651" y="4470689"/>
            <a:ext cx="8552219" cy="209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 decided to develop our complex task first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(see appendix for revised flow)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60651" y="7407564"/>
            <a:ext cx="8806295" cy="209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 far we have our splash screen, navigation, gallery,  and share features implemented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076727" y="572477"/>
            <a:ext cx="6134546" cy="1368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Wizard of Oz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34532" y="2783766"/>
            <a:ext cx="8968755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We’ve simplified some of the backend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586685" y="-102870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1819659" y="2616423"/>
            <a:ext cx="4795852" cy="6889816"/>
            <a:chOff x="0" y="0"/>
            <a:chExt cx="9017000" cy="12954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355600" y="368300"/>
              <a:ext cx="8255000" cy="12280900"/>
            </a:xfrm>
            <a:custGeom>
              <a:avLst/>
              <a:gdLst/>
              <a:ahLst/>
              <a:cxnLst/>
              <a:rect r="r" b="b" t="t" l="l"/>
              <a:pathLst>
                <a:path h="12280900" w="8255000">
                  <a:moveTo>
                    <a:pt x="8087360" y="12280900"/>
                  </a:moveTo>
                  <a:lnTo>
                    <a:pt x="167640" y="12280900"/>
                  </a:lnTo>
                  <a:cubicBezTo>
                    <a:pt x="74930" y="12280900"/>
                    <a:pt x="0" y="12205970"/>
                    <a:pt x="0" y="12113260"/>
                  </a:cubicBezTo>
                  <a:lnTo>
                    <a:pt x="0" y="167640"/>
                  </a:lnTo>
                  <a:cubicBezTo>
                    <a:pt x="0" y="74930"/>
                    <a:pt x="74930" y="0"/>
                    <a:pt x="167640" y="0"/>
                  </a:cubicBezTo>
                  <a:lnTo>
                    <a:pt x="8087360" y="0"/>
                  </a:lnTo>
                  <a:cubicBezTo>
                    <a:pt x="8180070" y="0"/>
                    <a:pt x="8255000" y="74930"/>
                    <a:pt x="8255000" y="167640"/>
                  </a:cubicBezTo>
                  <a:lnTo>
                    <a:pt x="8255000" y="12113260"/>
                  </a:lnTo>
                  <a:cubicBezTo>
                    <a:pt x="8255000" y="12205970"/>
                    <a:pt x="8180070" y="12280900"/>
                    <a:pt x="8087360" y="12280900"/>
                  </a:cubicBezTo>
                  <a:close/>
                </a:path>
              </a:pathLst>
            </a:custGeom>
            <a:blipFill>
              <a:blip r:embed="rId3"/>
              <a:stretch>
                <a:fillRect l="-2255" t="0" r="-2255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017000" cy="12954000"/>
            </a:xfrm>
            <a:custGeom>
              <a:avLst/>
              <a:gdLst/>
              <a:ahLst/>
              <a:cxnLst/>
              <a:rect r="r" b="b" t="t" l="l"/>
              <a:pathLst>
                <a:path h="12954000" w="9017000">
                  <a:moveTo>
                    <a:pt x="0" y="0"/>
                  </a:moveTo>
                  <a:lnTo>
                    <a:pt x="9017000" y="0"/>
                  </a:lnTo>
                  <a:lnTo>
                    <a:pt x="9017000" y="12954000"/>
                  </a:lnTo>
                  <a:lnTo>
                    <a:pt x="0" y="12954000"/>
                  </a:lnTo>
                  <a:close/>
                </a:path>
              </a:pathLst>
            </a:custGeom>
          </p:spPr>
        </p:sp>
      </p:grpSp>
      <p:sp>
        <p:nvSpPr>
          <p:cNvPr name="TextBox 8" id="8"/>
          <p:cNvSpPr txBox="true"/>
          <p:nvPr/>
        </p:nvSpPr>
        <p:spPr>
          <a:xfrm rot="0">
            <a:off x="1334532" y="4038390"/>
            <a:ext cx="8552219" cy="209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Our share link generates a generic link since we do not actually store the murals in an online database right now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34532" y="6975265"/>
            <a:ext cx="8806295" cy="209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The live drawing is prepopulated so that one user can test it without requiring simultaneous users to be on the app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6357153" y="1636712"/>
            <a:ext cx="5573694" cy="7170965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7771395" y="268288"/>
            <a:ext cx="2745209" cy="1368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Demo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31745" y="8945029"/>
            <a:ext cx="17024509" cy="550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1"/>
              </a:lnSpc>
              <a:spcBef>
                <a:spcPct val="0"/>
              </a:spcBef>
            </a:pPr>
            <a:r>
              <a:rPr lang="en-US" sz="3143" u="sng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https://drive.google.com/file/d/1uENioh7ubvDKk4G97ADAGuRgMbPOqRkV/view?usp=drive_link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0.xml><?xml version="1.0" encoding="utf-8"?>
<p:sld xmlns:p="http://schemas.openxmlformats.org/presentationml/2006/main" xmlns:a="http://schemas.openxmlformats.org/drawingml/2006/main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569980" y="268288"/>
            <a:ext cx="5148039" cy="1368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Next Steps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195337" y="2254250"/>
            <a:ext cx="15897327" cy="783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HomePage: </a:t>
            </a:r>
            <a:r>
              <a:rPr lang="en-US" sz="2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Implement a dynamic home page where all elements are fully interactable</a:t>
            </a:r>
          </a:p>
          <a:p>
            <a:pPr algn="l">
              <a:lnSpc>
                <a:spcPts val="4199"/>
              </a:lnSpc>
            </a:pPr>
          </a:p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Mural Doodles:</a:t>
            </a:r>
            <a:r>
              <a:rPr lang="en-US" sz="2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Work with existing APIs to create drawing features and image uploads onto a blank mural canvas</a:t>
            </a:r>
          </a:p>
          <a:p>
            <a:pPr algn="l">
              <a:lnSpc>
                <a:spcPts val="4199"/>
              </a:lnSpc>
            </a:pPr>
          </a:p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Prompt Generation: </a:t>
            </a:r>
            <a:r>
              <a:rPr lang="en-US" sz="2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Connect with an AI backend to turn user-input into reflective prompts for drawing and expression</a:t>
            </a:r>
          </a:p>
          <a:p>
            <a:pPr algn="l">
              <a:lnSpc>
                <a:spcPts val="4199"/>
              </a:lnSpc>
            </a:pPr>
          </a:p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Flexible Sizing</a:t>
            </a:r>
            <a:r>
              <a:rPr lang="en-US" sz="2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: Although we are only building a tablet app, we need to make sure that the UI is compatible across various forms of tablets</a:t>
            </a:r>
          </a:p>
          <a:p>
            <a:pPr algn="l">
              <a:lnSpc>
                <a:spcPts val="4199"/>
              </a:lnSpc>
            </a:pPr>
          </a:p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Accessibility</a:t>
            </a:r>
            <a:r>
              <a:rPr lang="en-US" sz="2999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: </a:t>
            </a:r>
            <a:r>
              <a:rPr lang="en-US" sz="2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Including a questions page on the top right corner of our app for any users that need further assistance; Including loading screens to indicate back-end generation</a:t>
            </a:r>
          </a:p>
          <a:p>
            <a:pPr algn="l">
              <a:lnSpc>
                <a:spcPts val="4199"/>
              </a:lnSpc>
            </a:pPr>
          </a:p>
          <a:p>
            <a:pPr algn="l">
              <a:lnSpc>
                <a:spcPts val="41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95520" y="-272005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72487" y="3795240"/>
            <a:ext cx="6794458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Appendix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11280955" y="4427524"/>
            <a:ext cx="9623419" cy="2095533"/>
            <a:chOff x="0" y="0"/>
            <a:chExt cx="12831226" cy="279404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66700"/>
              <a:ext cx="12831226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728"/>
                </a:lnSpc>
              </a:pPr>
              <a:r>
                <a:rPr lang="en-US" sz="9091" b="true">
                  <a:solidFill>
                    <a:srgbClr val="A6A6A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OLD FLOW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1213799"/>
              <a:ext cx="12831226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7728"/>
                </a:lnSpc>
              </a:pPr>
              <a:r>
                <a:rPr lang="en-US" sz="9091" b="true">
                  <a:solidFill>
                    <a:srgbClr val="CB6CE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Inviting a Mom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435298" y="4983480"/>
            <a:ext cx="161925" cy="160020"/>
            <a:chOff x="0" y="0"/>
            <a:chExt cx="215900" cy="2133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49530" y="48260"/>
              <a:ext cx="113030" cy="115570"/>
            </a:xfrm>
            <a:custGeom>
              <a:avLst/>
              <a:gdLst/>
              <a:ahLst/>
              <a:cxnLst/>
              <a:rect r="r" b="b" t="t" l="l"/>
              <a:pathLst>
                <a:path h="115570" w="113030">
                  <a:moveTo>
                    <a:pt x="113030" y="40640"/>
                  </a:moveTo>
                  <a:cubicBezTo>
                    <a:pt x="110490" y="81280"/>
                    <a:pt x="93980" y="101600"/>
                    <a:pt x="81280" y="109220"/>
                  </a:cubicBezTo>
                  <a:cubicBezTo>
                    <a:pt x="73660" y="114300"/>
                    <a:pt x="64770" y="115570"/>
                    <a:pt x="54610" y="114300"/>
                  </a:cubicBezTo>
                  <a:cubicBezTo>
                    <a:pt x="40640" y="111760"/>
                    <a:pt x="17780" y="97790"/>
                    <a:pt x="8890" y="86360"/>
                  </a:cubicBezTo>
                  <a:cubicBezTo>
                    <a:pt x="3810" y="78740"/>
                    <a:pt x="0" y="71120"/>
                    <a:pt x="1270" y="60960"/>
                  </a:cubicBezTo>
                  <a:cubicBezTo>
                    <a:pt x="2540" y="46990"/>
                    <a:pt x="10160" y="21590"/>
                    <a:pt x="22860" y="12700"/>
                  </a:cubicBezTo>
                  <a:cubicBezTo>
                    <a:pt x="35560" y="2540"/>
                    <a:pt x="62230" y="0"/>
                    <a:pt x="74930" y="2540"/>
                  </a:cubicBezTo>
                  <a:cubicBezTo>
                    <a:pt x="85090" y="5080"/>
                    <a:pt x="99060" y="16510"/>
                    <a:pt x="99060" y="16510"/>
                  </a:cubicBezTo>
                </a:path>
              </a:pathLst>
            </a:custGeom>
            <a:solidFill>
              <a:srgbClr val="CB6CE6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591406" y="553746"/>
            <a:ext cx="2823237" cy="4035038"/>
          </a:xfrm>
          <a:custGeom>
            <a:avLst/>
            <a:gdLst/>
            <a:ahLst/>
            <a:cxnLst/>
            <a:rect r="r" b="b" t="t" l="l"/>
            <a:pathLst>
              <a:path h="4035038" w="2823237">
                <a:moveTo>
                  <a:pt x="0" y="0"/>
                </a:moveTo>
                <a:lnTo>
                  <a:pt x="2823237" y="0"/>
                </a:lnTo>
                <a:lnTo>
                  <a:pt x="2823237" y="4035037"/>
                </a:lnTo>
                <a:lnTo>
                  <a:pt x="0" y="40350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58648" y="553746"/>
            <a:ext cx="2832286" cy="4035038"/>
          </a:xfrm>
          <a:custGeom>
            <a:avLst/>
            <a:gdLst/>
            <a:ahLst/>
            <a:cxnLst/>
            <a:rect r="r" b="b" t="t" l="l"/>
            <a:pathLst>
              <a:path h="4035038" w="2832286">
                <a:moveTo>
                  <a:pt x="0" y="0"/>
                </a:moveTo>
                <a:lnTo>
                  <a:pt x="2832286" y="0"/>
                </a:lnTo>
                <a:lnTo>
                  <a:pt x="2832286" y="4035037"/>
                </a:lnTo>
                <a:lnTo>
                  <a:pt x="0" y="40350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AutoShape 9" id="9"/>
          <p:cNvSpPr/>
          <p:nvPr/>
        </p:nvSpPr>
        <p:spPr>
          <a:xfrm flipV="true">
            <a:off x="2741182" y="2571264"/>
            <a:ext cx="1806517" cy="1413136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0" id="10"/>
          <p:cNvSpPr/>
          <p:nvPr/>
        </p:nvSpPr>
        <p:spPr>
          <a:xfrm flipV="true">
            <a:off x="5943896" y="2130023"/>
            <a:ext cx="1191042" cy="828395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7134939" y="553746"/>
            <a:ext cx="2823237" cy="4035038"/>
          </a:xfrm>
          <a:custGeom>
            <a:avLst/>
            <a:gdLst/>
            <a:ahLst/>
            <a:cxnLst/>
            <a:rect r="r" b="b" t="t" l="l"/>
            <a:pathLst>
              <a:path h="4035038" w="2823237">
                <a:moveTo>
                  <a:pt x="0" y="0"/>
                </a:moveTo>
                <a:lnTo>
                  <a:pt x="2823237" y="0"/>
                </a:lnTo>
                <a:lnTo>
                  <a:pt x="2823237" y="4035037"/>
                </a:lnTo>
                <a:lnTo>
                  <a:pt x="0" y="40350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405851" y="553746"/>
            <a:ext cx="2819353" cy="4035038"/>
          </a:xfrm>
          <a:custGeom>
            <a:avLst/>
            <a:gdLst/>
            <a:ahLst/>
            <a:cxnLst/>
            <a:rect r="r" b="b" t="t" l="l"/>
            <a:pathLst>
              <a:path h="4035038" w="2819353">
                <a:moveTo>
                  <a:pt x="0" y="0"/>
                </a:moveTo>
                <a:lnTo>
                  <a:pt x="2819353" y="0"/>
                </a:lnTo>
                <a:lnTo>
                  <a:pt x="2819353" y="4035037"/>
                </a:lnTo>
                <a:lnTo>
                  <a:pt x="0" y="4035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AutoShape 13" id="13"/>
          <p:cNvSpPr/>
          <p:nvPr/>
        </p:nvSpPr>
        <p:spPr>
          <a:xfrm flipV="true">
            <a:off x="9509241" y="1552202"/>
            <a:ext cx="896610" cy="1406216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10405851" y="5475290"/>
            <a:ext cx="2819353" cy="4040640"/>
          </a:xfrm>
          <a:custGeom>
            <a:avLst/>
            <a:gdLst/>
            <a:ahLst/>
            <a:cxnLst/>
            <a:rect r="r" b="b" t="t" l="l"/>
            <a:pathLst>
              <a:path h="4040640" w="2819353">
                <a:moveTo>
                  <a:pt x="0" y="0"/>
                </a:moveTo>
                <a:lnTo>
                  <a:pt x="2819353" y="0"/>
                </a:lnTo>
                <a:lnTo>
                  <a:pt x="2819353" y="4040640"/>
                </a:lnTo>
                <a:lnTo>
                  <a:pt x="0" y="40406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AutoShape 15" id="15"/>
          <p:cNvSpPr/>
          <p:nvPr/>
        </p:nvSpPr>
        <p:spPr>
          <a:xfrm flipH="true">
            <a:off x="12249678" y="3658829"/>
            <a:ext cx="68399" cy="1816461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16" id="16"/>
          <p:cNvSpPr txBox="true"/>
          <p:nvPr/>
        </p:nvSpPr>
        <p:spPr>
          <a:xfrm rot="0">
            <a:off x="233795" y="5077460"/>
            <a:ext cx="8910205" cy="4180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PROBLEMS: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Too many steps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Navigation flow is completely independent from the main app flow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Must invite them to a community which allows people not affiliated with that identity to join  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435298" y="4983480"/>
            <a:ext cx="161925" cy="160020"/>
            <a:chOff x="0" y="0"/>
            <a:chExt cx="215900" cy="213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49530" y="48260"/>
              <a:ext cx="113030" cy="115570"/>
            </a:xfrm>
            <a:custGeom>
              <a:avLst/>
              <a:gdLst/>
              <a:ahLst/>
              <a:cxnLst/>
              <a:rect r="r" b="b" t="t" l="l"/>
              <a:pathLst>
                <a:path h="115570" w="113030">
                  <a:moveTo>
                    <a:pt x="113030" y="40640"/>
                  </a:moveTo>
                  <a:cubicBezTo>
                    <a:pt x="110490" y="81280"/>
                    <a:pt x="93980" y="101600"/>
                    <a:pt x="81280" y="109220"/>
                  </a:cubicBezTo>
                  <a:cubicBezTo>
                    <a:pt x="73660" y="114300"/>
                    <a:pt x="64770" y="115570"/>
                    <a:pt x="54610" y="114300"/>
                  </a:cubicBezTo>
                  <a:cubicBezTo>
                    <a:pt x="40640" y="111760"/>
                    <a:pt x="17780" y="97790"/>
                    <a:pt x="8890" y="86360"/>
                  </a:cubicBezTo>
                  <a:cubicBezTo>
                    <a:pt x="3810" y="78740"/>
                    <a:pt x="0" y="71120"/>
                    <a:pt x="1270" y="60960"/>
                  </a:cubicBezTo>
                  <a:cubicBezTo>
                    <a:pt x="2540" y="46990"/>
                    <a:pt x="10160" y="21590"/>
                    <a:pt x="22860" y="12700"/>
                  </a:cubicBezTo>
                  <a:cubicBezTo>
                    <a:pt x="35560" y="2540"/>
                    <a:pt x="62230" y="0"/>
                    <a:pt x="74930" y="2540"/>
                  </a:cubicBezTo>
                  <a:cubicBezTo>
                    <a:pt x="85090" y="5080"/>
                    <a:pt x="99060" y="16510"/>
                    <a:pt x="99060" y="16510"/>
                  </a:cubicBezTo>
                </a:path>
              </a:pathLst>
            </a:custGeom>
            <a:solidFill>
              <a:srgbClr val="CB6CE6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548273" y="1028700"/>
            <a:ext cx="4073063" cy="5766600"/>
          </a:xfrm>
          <a:custGeom>
            <a:avLst/>
            <a:gdLst/>
            <a:ahLst/>
            <a:cxnLst/>
            <a:rect r="r" b="b" t="t" l="l"/>
            <a:pathLst>
              <a:path h="5766600" w="4073063">
                <a:moveTo>
                  <a:pt x="0" y="0"/>
                </a:moveTo>
                <a:lnTo>
                  <a:pt x="4073063" y="0"/>
                </a:lnTo>
                <a:lnTo>
                  <a:pt x="4073063" y="5766600"/>
                </a:lnTo>
                <a:lnTo>
                  <a:pt x="0" y="5766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flipV="true">
            <a:off x="7068390" y="5158363"/>
            <a:ext cx="1443598" cy="1324231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8499380" y="1028700"/>
            <a:ext cx="4079335" cy="5766600"/>
          </a:xfrm>
          <a:custGeom>
            <a:avLst/>
            <a:gdLst/>
            <a:ahLst/>
            <a:cxnLst/>
            <a:rect r="r" b="b" t="t" l="l"/>
            <a:pathLst>
              <a:path h="5766600" w="4079335">
                <a:moveTo>
                  <a:pt x="0" y="0"/>
                </a:moveTo>
                <a:lnTo>
                  <a:pt x="4079336" y="0"/>
                </a:lnTo>
                <a:lnTo>
                  <a:pt x="4079336" y="5766600"/>
                </a:lnTo>
                <a:lnTo>
                  <a:pt x="0" y="5766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481351" y="949878"/>
            <a:ext cx="4055127" cy="5845422"/>
          </a:xfrm>
          <a:custGeom>
            <a:avLst/>
            <a:gdLst/>
            <a:ahLst/>
            <a:cxnLst/>
            <a:rect r="r" b="b" t="t" l="l"/>
            <a:pathLst>
              <a:path h="5845422" w="4055127">
                <a:moveTo>
                  <a:pt x="0" y="0"/>
                </a:moveTo>
                <a:lnTo>
                  <a:pt x="4055127" y="0"/>
                </a:lnTo>
                <a:lnTo>
                  <a:pt x="4055127" y="5845422"/>
                </a:lnTo>
                <a:lnTo>
                  <a:pt x="0" y="58454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AutoShape 8" id="8"/>
          <p:cNvSpPr/>
          <p:nvPr/>
        </p:nvSpPr>
        <p:spPr>
          <a:xfrm>
            <a:off x="11013388" y="3598521"/>
            <a:ext cx="4013883" cy="313479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9" id="9"/>
          <p:cNvGrpSpPr/>
          <p:nvPr/>
        </p:nvGrpSpPr>
        <p:grpSpPr>
          <a:xfrm rot="-5400000">
            <a:off x="-2901357" y="3935713"/>
            <a:ext cx="9623419" cy="2095533"/>
            <a:chOff x="0" y="0"/>
            <a:chExt cx="12831226" cy="2794044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266700"/>
              <a:ext cx="12831226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728"/>
                </a:lnSpc>
              </a:pPr>
              <a:r>
                <a:rPr lang="en-US" sz="9091" b="true">
                  <a:solidFill>
                    <a:srgbClr val="A6A6A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NEW FLOW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213799"/>
              <a:ext cx="12831226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7728"/>
                </a:lnSpc>
              </a:pPr>
              <a:r>
                <a:rPr lang="en-US" sz="9091" b="true">
                  <a:solidFill>
                    <a:srgbClr val="CB6CE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Inviting a Mom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4566262" y="6770249"/>
            <a:ext cx="2037085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Homepage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873674" y="6770249"/>
            <a:ext cx="133074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Gallery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967255" y="6770249"/>
            <a:ext cx="108332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Share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013263" y="7607814"/>
            <a:ext cx="4055127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KEY CHANGES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48273" y="8258690"/>
            <a:ext cx="13484877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Invitation is by mural rather than community for specific reflection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548273" y="8852951"/>
            <a:ext cx="13484877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Fewer screens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548273" y="9447212"/>
            <a:ext cx="13484877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Share is in a tab flow that is always accessible while using the app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-2901357" y="3935713"/>
            <a:ext cx="9623419" cy="2095533"/>
            <a:chOff x="0" y="0"/>
            <a:chExt cx="12831226" cy="279404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66700"/>
              <a:ext cx="12831226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728"/>
                </a:lnSpc>
              </a:pPr>
              <a:r>
                <a:rPr lang="en-US" sz="9091" b="true">
                  <a:solidFill>
                    <a:srgbClr val="A6A6A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REVISED VIEW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1213799"/>
              <a:ext cx="12831226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7728"/>
                </a:lnSpc>
              </a:pPr>
              <a:r>
                <a:rPr lang="en-US" sz="9091" b="true">
                  <a:solidFill>
                    <a:srgbClr val="CB6CE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Gallery View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5096357" y="1336248"/>
            <a:ext cx="5160158" cy="7294464"/>
          </a:xfrm>
          <a:custGeom>
            <a:avLst/>
            <a:gdLst/>
            <a:ahLst/>
            <a:cxnLst/>
            <a:rect r="r" b="b" t="t" l="l"/>
            <a:pathLst>
              <a:path h="7294464" w="5160158">
                <a:moveTo>
                  <a:pt x="0" y="0"/>
                </a:moveTo>
                <a:lnTo>
                  <a:pt x="5160158" y="0"/>
                </a:lnTo>
                <a:lnTo>
                  <a:pt x="5160158" y="7294464"/>
                </a:lnTo>
                <a:lnTo>
                  <a:pt x="0" y="7294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709483" y="1260048"/>
            <a:ext cx="5160158" cy="646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REVISIONS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406612" y="2118331"/>
            <a:ext cx="6207513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Removed the favoriting feature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156490" y="2732376"/>
            <a:ext cx="5016022" cy="1044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81"/>
              </a:lnSpc>
            </a:pPr>
            <a:r>
              <a:rPr lang="en-US" sz="3399">
                <a:solidFill>
                  <a:srgbClr val="D9D9D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Murals are 24hr to emphasize daily reflection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406612" y="4274762"/>
            <a:ext cx="6673570" cy="4780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Added a tab switch between live and archive for simplicity</a:t>
            </a:r>
          </a:p>
          <a:p>
            <a:pPr algn="l">
              <a:lnSpc>
                <a:spcPts val="4759"/>
              </a:lnSpc>
            </a:pP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Share is directly on the mural</a:t>
            </a:r>
          </a:p>
          <a:p>
            <a:pPr algn="l">
              <a:lnSpc>
                <a:spcPts val="4759"/>
              </a:lnSpc>
            </a:pP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Switched from graphic displays to a prompt display since compressing a drawing size would not render well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786552" y="574358"/>
            <a:ext cx="2926168" cy="4154113"/>
          </a:xfrm>
          <a:custGeom>
            <a:avLst/>
            <a:gdLst/>
            <a:ahLst/>
            <a:cxnLst/>
            <a:rect r="r" b="b" t="t" l="l"/>
            <a:pathLst>
              <a:path h="4154113" w="2926168">
                <a:moveTo>
                  <a:pt x="0" y="0"/>
                </a:moveTo>
                <a:lnTo>
                  <a:pt x="2926167" y="0"/>
                </a:lnTo>
                <a:lnTo>
                  <a:pt x="2926167" y="4154114"/>
                </a:lnTo>
                <a:lnTo>
                  <a:pt x="0" y="41541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817619" y="574358"/>
            <a:ext cx="2920861" cy="4154113"/>
          </a:xfrm>
          <a:custGeom>
            <a:avLst/>
            <a:gdLst/>
            <a:ahLst/>
            <a:cxnLst/>
            <a:rect r="r" b="b" t="t" l="l"/>
            <a:pathLst>
              <a:path h="4154113" w="2920861">
                <a:moveTo>
                  <a:pt x="0" y="0"/>
                </a:moveTo>
                <a:lnTo>
                  <a:pt x="2920861" y="0"/>
                </a:lnTo>
                <a:lnTo>
                  <a:pt x="2920861" y="4154114"/>
                </a:lnTo>
                <a:lnTo>
                  <a:pt x="0" y="41541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938556" y="5319979"/>
            <a:ext cx="2774163" cy="3938321"/>
          </a:xfrm>
          <a:custGeom>
            <a:avLst/>
            <a:gdLst/>
            <a:ahLst/>
            <a:cxnLst/>
            <a:rect r="r" b="b" t="t" l="l"/>
            <a:pathLst>
              <a:path h="3938321" w="2774163">
                <a:moveTo>
                  <a:pt x="0" y="0"/>
                </a:moveTo>
                <a:lnTo>
                  <a:pt x="2774163" y="0"/>
                </a:lnTo>
                <a:lnTo>
                  <a:pt x="2774163" y="3938321"/>
                </a:lnTo>
                <a:lnTo>
                  <a:pt x="0" y="39383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029974" y="5319979"/>
            <a:ext cx="2753121" cy="3938321"/>
          </a:xfrm>
          <a:custGeom>
            <a:avLst/>
            <a:gdLst/>
            <a:ahLst/>
            <a:cxnLst/>
            <a:rect r="r" b="b" t="t" l="l"/>
            <a:pathLst>
              <a:path h="3938321" w="2753121">
                <a:moveTo>
                  <a:pt x="0" y="0"/>
                </a:moveTo>
                <a:lnTo>
                  <a:pt x="2753121" y="0"/>
                </a:lnTo>
                <a:lnTo>
                  <a:pt x="2753121" y="3938321"/>
                </a:lnTo>
                <a:lnTo>
                  <a:pt x="0" y="39383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911132" y="574358"/>
            <a:ext cx="2774163" cy="3973802"/>
          </a:xfrm>
          <a:custGeom>
            <a:avLst/>
            <a:gdLst/>
            <a:ahLst/>
            <a:cxnLst/>
            <a:rect r="r" b="b" t="t" l="l"/>
            <a:pathLst>
              <a:path h="3973802" w="2774163">
                <a:moveTo>
                  <a:pt x="0" y="0"/>
                </a:moveTo>
                <a:lnTo>
                  <a:pt x="2774163" y="0"/>
                </a:lnTo>
                <a:lnTo>
                  <a:pt x="2774163" y="3973802"/>
                </a:lnTo>
                <a:lnTo>
                  <a:pt x="0" y="39738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-5400000">
            <a:off x="-2901357" y="3935713"/>
            <a:ext cx="9623419" cy="2095533"/>
            <a:chOff x="0" y="0"/>
            <a:chExt cx="12831226" cy="2794044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266700"/>
              <a:ext cx="12831226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728"/>
                </a:lnSpc>
              </a:pPr>
              <a:r>
                <a:rPr lang="en-US" sz="9091" b="true">
                  <a:solidFill>
                    <a:srgbClr val="A6A6A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NEW FLOW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213799"/>
              <a:ext cx="12831226" cy="1580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7728"/>
                </a:lnSpc>
              </a:pPr>
              <a:r>
                <a:rPr lang="en-US" sz="9091" b="true">
                  <a:solidFill>
                    <a:srgbClr val="CB6CE6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Creating a Mural</a:t>
              </a:r>
            </a:p>
          </p:txBody>
        </p:sp>
      </p:grpSp>
      <p:sp>
        <p:nvSpPr>
          <p:cNvPr name="AutoShape 10" id="10"/>
          <p:cNvSpPr/>
          <p:nvPr/>
        </p:nvSpPr>
        <p:spPr>
          <a:xfrm flipV="true">
            <a:off x="5406535" y="3604505"/>
            <a:ext cx="2380017" cy="807244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1" id="11"/>
          <p:cNvSpPr/>
          <p:nvPr/>
        </p:nvSpPr>
        <p:spPr>
          <a:xfrm>
            <a:off x="9255754" y="1853984"/>
            <a:ext cx="2561865" cy="1750520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2" id="12"/>
          <p:cNvSpPr/>
          <p:nvPr/>
        </p:nvSpPr>
        <p:spPr>
          <a:xfrm flipH="true">
            <a:off x="10383721" y="3586464"/>
            <a:ext cx="2555665" cy="2465893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3" id="13"/>
          <p:cNvSpPr/>
          <p:nvPr/>
        </p:nvSpPr>
        <p:spPr>
          <a:xfrm flipH="true">
            <a:off x="6783095" y="7271099"/>
            <a:ext cx="2367024" cy="18041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4" id="14"/>
          <p:cNvSpPr/>
          <p:nvPr/>
        </p:nvSpPr>
        <p:spPr>
          <a:xfrm flipV="true">
            <a:off x="9845185" y="4728472"/>
            <a:ext cx="3094201" cy="2946249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5" id="15"/>
          <p:cNvSpPr/>
          <p:nvPr/>
        </p:nvSpPr>
        <p:spPr>
          <a:xfrm flipH="true">
            <a:off x="8386886" y="8078342"/>
            <a:ext cx="763233" cy="829325"/>
          </a:xfrm>
          <a:prstGeom prst="line">
            <a:avLst/>
          </a:prstGeom>
          <a:ln cap="flat" w="38100">
            <a:solidFill>
              <a:srgbClr val="CB6CE6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16" id="16"/>
          <p:cNvSpPr txBox="true"/>
          <p:nvPr/>
        </p:nvSpPr>
        <p:spPr>
          <a:xfrm rot="0">
            <a:off x="10969736" y="5667406"/>
            <a:ext cx="6798719" cy="3140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REVISIONS</a:t>
            </a:r>
          </a:p>
          <a:p>
            <a:pPr algn="l" marL="626111" indent="-313055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Progress bar indicates how close the user is to prompt completion</a:t>
            </a:r>
          </a:p>
          <a:p>
            <a:pPr algn="l" marL="626111" indent="-313055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Allows the user to go back through back buttons and check-in buttons</a:t>
            </a:r>
          </a:p>
          <a:p>
            <a:pPr algn="l" marL="626111" indent="-313055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Streamlined for all communities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DAGXI6F4tdY</dc:identifier>
  <dcterms:modified xsi:type="dcterms:W3CDTF">2011-08-01T06:04:30Z</dcterms:modified>
  <cp:revision>1</cp:revision>
  <dc:title>Assignment 8</dc:title>
</cp:coreProperties>
</file>