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2"/>
  </p:sldIdLst>
  <p:sldSz cx="25603200" cy="201168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HK Grotesk Medium" charset="1" panose="00000600000000000000"/>
      <p:regular r:id="rId10"/>
    </p:embeddedFont>
    <p:embeddedFont>
      <p:font typeface="HK Grotesk Medium Bold" charset="1" panose="00000700000000000000"/>
      <p:regular r:id="rId11"/>
    </p:embeddedFont>
    <p:embeddedFont>
      <p:font typeface="HK Grotesk Medium Italics" charset="1" panose="00000600000000000000"/>
      <p:regular r:id="rId12"/>
    </p:embeddedFont>
    <p:embeddedFont>
      <p:font typeface="HK Grotesk Medium Bold Italics" charset="1" panose="00000700000000000000"/>
      <p:regular r:id="rId13"/>
    </p:embeddedFont>
    <p:embeddedFont>
      <p:font typeface="Open Sans Light" charset="1" panose="020B0306030504020204"/>
      <p:regular r:id="rId14"/>
    </p:embeddedFont>
    <p:embeddedFont>
      <p:font typeface="Open Sans Light Bold" charset="1" panose="020B0806030504020204"/>
      <p:regular r:id="rId15"/>
    </p:embeddedFont>
    <p:embeddedFont>
      <p:font typeface="Open Sans Light Italics" charset="1" panose="020B0306030504020204"/>
      <p:regular r:id="rId16"/>
    </p:embeddedFont>
    <p:embeddedFont>
      <p:font typeface="Open Sans Light Bold Italics" charset="1" panose="020B0806030504020204"/>
      <p:regular r:id="rId17"/>
    </p:embeddedFont>
    <p:embeddedFont>
      <p:font typeface="Open Sans" charset="1" panose="020B0606030504020204"/>
      <p:regular r:id="rId18"/>
    </p:embeddedFont>
    <p:embeddedFont>
      <p:font typeface="Open Sans Bold" charset="1" panose="020B0806030504020204"/>
      <p:regular r:id="rId19"/>
    </p:embeddedFont>
    <p:embeddedFont>
      <p:font typeface="Open Sans Italics" charset="1" panose="020B0606030504020204"/>
      <p:regular r:id="rId20"/>
    </p:embeddedFont>
    <p:embeddedFont>
      <p:font typeface="Open Sans Bold Italics" charset="1" panose="020B0806030504020204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slides/slide1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25" Target="../media/image24.png" Type="http://schemas.openxmlformats.org/officeDocument/2006/relationships/image"/><Relationship Id="rId26" Target="../media/image25.svg" Type="http://schemas.openxmlformats.org/officeDocument/2006/relationships/image"/><Relationship Id="rId27" Target="../media/image26.png" Type="http://schemas.openxmlformats.org/officeDocument/2006/relationships/image"/><Relationship Id="rId28" Target="../media/image27.svg" Type="http://schemas.openxmlformats.org/officeDocument/2006/relationships/image"/><Relationship Id="rId29" Target="../media/image28.png" Type="http://schemas.openxmlformats.org/officeDocument/2006/relationships/image"/><Relationship Id="rId3" Target="../media/image2.svg" Type="http://schemas.openxmlformats.org/officeDocument/2006/relationships/image"/><Relationship Id="rId30" Target="../media/image29.svg" Type="http://schemas.openxmlformats.org/officeDocument/2006/relationships/image"/><Relationship Id="rId31" Target="../media/image30.png" Type="http://schemas.openxmlformats.org/officeDocument/2006/relationships/image"/><Relationship Id="rId32" Target="../media/image31.png" Type="http://schemas.openxmlformats.org/officeDocument/2006/relationships/image"/><Relationship Id="rId33" Target="../media/image32.svg" Type="http://schemas.openxmlformats.org/officeDocument/2006/relationships/image"/><Relationship Id="rId34" Target="../media/image33.png" Type="http://schemas.openxmlformats.org/officeDocument/2006/relationships/image"/><Relationship Id="rId35" Target="../media/image34.svg" Type="http://schemas.openxmlformats.org/officeDocument/2006/relationships/image"/><Relationship Id="rId36" Target="../media/image35.png" Type="http://schemas.openxmlformats.org/officeDocument/2006/relationships/image"/><Relationship Id="rId37" Target="../media/image36.svg" Type="http://schemas.openxmlformats.org/officeDocument/2006/relationships/image"/><Relationship Id="rId38" Target="../media/image37.png" Type="http://schemas.openxmlformats.org/officeDocument/2006/relationships/image"/><Relationship Id="rId39" Target="../media/image38.jpeg" Type="http://schemas.openxmlformats.org/officeDocument/2006/relationships/image"/><Relationship Id="rId4" Target="../media/image3.png" Type="http://schemas.openxmlformats.org/officeDocument/2006/relationships/image"/><Relationship Id="rId40" Target="../media/image39.jpeg" Type="http://schemas.openxmlformats.org/officeDocument/2006/relationships/image"/><Relationship Id="rId41" Target="../media/image40.jpeg" Type="http://schemas.openxmlformats.org/officeDocument/2006/relationships/image"/><Relationship Id="rId42" Target="../media/image41.jpeg" Type="http://schemas.openxmlformats.org/officeDocument/2006/relationships/image"/><Relationship Id="rId43" Target="../media/image42.png" Type="http://schemas.openxmlformats.org/officeDocument/2006/relationships/image"/><Relationship Id="rId44" Target="../media/image43.svg" Type="http://schemas.openxmlformats.org/officeDocument/2006/relationships/image"/><Relationship Id="rId45" Target="../media/image44.jpeg" Type="http://schemas.openxmlformats.org/officeDocument/2006/relationships/image"/><Relationship Id="rId46" Target="../media/image45.jpeg" Type="http://schemas.openxmlformats.org/officeDocument/2006/relationships/image"/><Relationship Id="rId47" Target="../media/image46.jpeg" Type="http://schemas.openxmlformats.org/officeDocument/2006/relationships/image"/><Relationship Id="rId48" Target="../media/image47.png" Type="http://schemas.openxmlformats.org/officeDocument/2006/relationships/image"/><Relationship Id="rId49" Target="../media/image48.png" Type="http://schemas.openxmlformats.org/officeDocument/2006/relationships/image"/><Relationship Id="rId5" Target="../media/image4.png" Type="http://schemas.openxmlformats.org/officeDocument/2006/relationships/image"/><Relationship Id="rId50" Target="../media/image49.png" Type="http://schemas.openxmlformats.org/officeDocument/2006/relationships/image"/><Relationship Id="rId51" Target="../media/image50.png" Type="http://schemas.openxmlformats.org/officeDocument/2006/relationships/image"/><Relationship Id="rId52" Target="../media/image51.png" Type="http://schemas.openxmlformats.org/officeDocument/2006/relationships/image"/><Relationship Id="rId53" Target="../media/image52.png" Type="http://schemas.openxmlformats.org/officeDocument/2006/relationships/image"/><Relationship Id="rId54" Target="../media/image53.png" Type="http://schemas.openxmlformats.org/officeDocument/2006/relationships/image"/><Relationship Id="rId55" Target="../media/image5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ED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674989" y="6843899"/>
            <a:ext cx="4726689" cy="8292436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-6624627" y="-679205"/>
            <a:ext cx="31634935" cy="10951377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018510" y="2832245"/>
            <a:ext cx="12310985" cy="5724608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0">
            <a:off x="5367879" y="10272172"/>
            <a:ext cx="3217240" cy="1681008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8559602" y="8622929"/>
            <a:ext cx="1898243" cy="3330251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9231322" y="8447145"/>
            <a:ext cx="18961487" cy="6866988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0" y="11029637"/>
            <a:ext cx="26958550" cy="976316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1395200" y="0"/>
            <a:ext cx="10219057" cy="5481131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0">
            <a:off x="-1395200" y="8095328"/>
            <a:ext cx="3895801" cy="2035556"/>
          </a:xfrm>
          <a:prstGeom prst="rect">
            <a:avLst/>
          </a:prstGeom>
        </p:spPr>
      </p:pic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726870" y="10760850"/>
            <a:ext cx="1922970" cy="1922970"/>
            <a:chOff x="0" y="0"/>
            <a:chExt cx="495300" cy="495300"/>
          </a:xfrm>
        </p:grpSpPr>
        <p:sp>
          <p:nvSpPr>
            <p:cNvPr name="Freeform 12" id="12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r="r" b="b" t="t" l="l"/>
              <a:pathLst>
                <a:path h="495300" w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FFFFFF">
                <a:alpha val="65882"/>
              </a:srgbClr>
            </a:solidFill>
          </p:spPr>
        </p:sp>
        <p:sp>
          <p:nvSpPr>
            <p:cNvPr name="Freeform 13" id="13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r="r" b="b" t="t" l="l"/>
              <a:pathLst>
                <a:path h="419100" w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185A37">
                <a:alpha val="65882"/>
              </a:srgbClr>
            </a:solidFill>
          </p:spPr>
        </p:sp>
      </p:grpSp>
      <p:pic>
        <p:nvPicPr>
          <p:cNvPr name="Picture 14" id="14"/>
          <p:cNvPicPr>
            <a:picLocks noChangeAspect="true"/>
          </p:cNvPicPr>
          <p:nvPr/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0">
            <a:off x="21054623" y="161197"/>
            <a:ext cx="4429198" cy="2314256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4"/>
          <a:srcRect l="0" t="0" r="0" b="0"/>
          <a:stretch>
            <a:fillRect/>
          </a:stretch>
        </p:blipFill>
        <p:spPr>
          <a:xfrm flipH="false" flipV="false" rot="0">
            <a:off x="9127060" y="514505"/>
            <a:ext cx="10522047" cy="1823821"/>
          </a:xfrm>
          <a:prstGeom prst="rect">
            <a:avLst/>
          </a:prstGeom>
        </p:spPr>
      </p:pic>
      <p:sp>
        <p:nvSpPr>
          <p:cNvPr name="TextBox 16" id="16"/>
          <p:cNvSpPr txBox="true"/>
          <p:nvPr/>
        </p:nvSpPr>
        <p:spPr>
          <a:xfrm rot="0">
            <a:off x="18034356" y="4487646"/>
            <a:ext cx="7243289" cy="245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Open Sans Light"/>
              </a:rPr>
              <a:t>Automatically identifies high-impact nonprofits that users can donate to and helps manage donations long-term.</a:t>
            </a:r>
          </a:p>
        </p:txBody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3585578" y="7447980"/>
            <a:ext cx="1898243" cy="3330251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2820642" y="7999594"/>
            <a:ext cx="1898243" cy="3330251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0718680" y="7109011"/>
            <a:ext cx="2072062" cy="3635196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2088218" y="6941921"/>
            <a:ext cx="1898243" cy="3330251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1656000" y="7672433"/>
            <a:ext cx="1898243" cy="3330251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9649107" y="8135150"/>
            <a:ext cx="2045374" cy="3588376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9433636" y="9664719"/>
            <a:ext cx="1434725" cy="2517061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4334813" y="8393275"/>
            <a:ext cx="1898243" cy="3330251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4333330" y="9537911"/>
            <a:ext cx="1269870" cy="2227843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0583569" y="8693265"/>
            <a:ext cx="1434725" cy="2517061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1431465" y="8970590"/>
            <a:ext cx="1173657" cy="2059048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3521011" y="9110227"/>
            <a:ext cx="1342723" cy="2355655"/>
          </a:xfrm>
          <a:prstGeom prst="rect">
            <a:avLst/>
          </a:prstGeom>
        </p:spPr>
      </p:pic>
      <p:grpSp>
        <p:nvGrpSpPr>
          <p:cNvPr name="Group 29" id="29"/>
          <p:cNvGrpSpPr/>
          <p:nvPr/>
        </p:nvGrpSpPr>
        <p:grpSpPr>
          <a:xfrm rot="0">
            <a:off x="-625224" y="19627797"/>
            <a:ext cx="27158486" cy="881028"/>
            <a:chOff x="0" y="0"/>
            <a:chExt cx="4697869" cy="152400"/>
          </a:xfrm>
        </p:grpSpPr>
        <p:sp>
          <p:nvSpPr>
            <p:cNvPr name="Freeform 30" id="30"/>
            <p:cNvSpPr/>
            <p:nvPr/>
          </p:nvSpPr>
          <p:spPr>
            <a:xfrm>
              <a:off x="0" y="0"/>
              <a:ext cx="4697869" cy="152400"/>
            </a:xfrm>
            <a:custGeom>
              <a:avLst/>
              <a:gdLst/>
              <a:ahLst/>
              <a:cxnLst/>
              <a:rect r="r" b="b" t="t" l="l"/>
              <a:pathLst>
                <a:path h="152400" w="4697869">
                  <a:moveTo>
                    <a:pt x="0" y="0"/>
                  </a:moveTo>
                  <a:lnTo>
                    <a:pt x="4697869" y="0"/>
                  </a:lnTo>
                  <a:lnTo>
                    <a:pt x="4697869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3FADC"/>
            </a:solidFill>
          </p:spPr>
        </p:sp>
      </p:grpSp>
      <p:sp>
        <p:nvSpPr>
          <p:cNvPr name="TextBox 31" id="31"/>
          <p:cNvSpPr txBox="true"/>
          <p:nvPr/>
        </p:nvSpPr>
        <p:spPr>
          <a:xfrm rot="0">
            <a:off x="17620445" y="13677329"/>
            <a:ext cx="7243289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FFFFFF"/>
                </a:solidFill>
                <a:latin typeface="Open Sans Bold"/>
              </a:rPr>
              <a:t>The Process: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8059881" y="12176164"/>
            <a:ext cx="3403402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Open Sans"/>
              </a:rPr>
              <a:t>View your progress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2936718" y="12176164"/>
            <a:ext cx="2671465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Open Sans"/>
              </a:rPr>
              <a:t>Retrieve Forms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29699" y="19672070"/>
            <a:ext cx="25283935" cy="396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A4B29"/>
                </a:solidFill>
                <a:latin typeface="Open Sans"/>
              </a:rPr>
              <a:t>Nancy Hoang, Fernanda Kramer, Britney Tran, Lainey Wang  | https://web.stanford.edu/class/cs147/projects/SystemicJusticeAndEquity/theGivingTree/  | CS147 Winter 2022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288033" y="12176164"/>
            <a:ext cx="4159693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Open Sans"/>
              </a:rPr>
              <a:t>Find non-profits</a:t>
            </a:r>
          </a:p>
        </p:txBody>
      </p:sp>
      <p:pic>
        <p:nvPicPr>
          <p:cNvPr name="Picture 36" id="36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9699" y="12690514"/>
            <a:ext cx="26958550" cy="9763160"/>
          </a:xfrm>
          <a:prstGeom prst="rect">
            <a:avLst/>
          </a:prstGeom>
        </p:spPr>
      </p:pic>
      <p:pic>
        <p:nvPicPr>
          <p:cNvPr name="Picture 37" id="37"/>
          <p:cNvPicPr>
            <a:picLocks noChangeAspect="true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3884642">
            <a:off x="5318512" y="3006821"/>
            <a:ext cx="18947096" cy="25137109"/>
          </a:xfrm>
          <a:prstGeom prst="rect">
            <a:avLst/>
          </a:prstGeom>
        </p:spPr>
      </p:pic>
      <p:grpSp>
        <p:nvGrpSpPr>
          <p:cNvPr name="Group 38" id="38"/>
          <p:cNvGrpSpPr/>
          <p:nvPr/>
        </p:nvGrpSpPr>
        <p:grpSpPr>
          <a:xfrm rot="0">
            <a:off x="13124544" y="15457324"/>
            <a:ext cx="6027679" cy="3968327"/>
            <a:chOff x="0" y="0"/>
            <a:chExt cx="2561963" cy="1686670"/>
          </a:xfrm>
        </p:grpSpPr>
        <p:sp>
          <p:nvSpPr>
            <p:cNvPr name="Freeform 39" id="39"/>
            <p:cNvSpPr/>
            <p:nvPr/>
          </p:nvSpPr>
          <p:spPr>
            <a:xfrm>
              <a:off x="41910" y="43180"/>
              <a:ext cx="2513703" cy="1638410"/>
            </a:xfrm>
            <a:custGeom>
              <a:avLst/>
              <a:gdLst/>
              <a:ahLst/>
              <a:cxnLst/>
              <a:rect r="r" b="b" t="t" l="l"/>
              <a:pathLst>
                <a:path h="1638410" w="2513703">
                  <a:moveTo>
                    <a:pt x="0" y="0"/>
                  </a:moveTo>
                  <a:lnTo>
                    <a:pt x="2513703" y="0"/>
                  </a:lnTo>
                  <a:lnTo>
                    <a:pt x="2513703" y="1638410"/>
                  </a:lnTo>
                  <a:lnTo>
                    <a:pt x="0" y="1638410"/>
                  </a:lnTo>
                  <a:close/>
                </a:path>
              </a:pathLst>
            </a:custGeom>
            <a:solidFill>
              <a:srgbClr val="0A4B29"/>
            </a:solidFill>
          </p:spPr>
        </p:sp>
        <p:sp>
          <p:nvSpPr>
            <p:cNvPr name="Freeform 40" id="40"/>
            <p:cNvSpPr/>
            <p:nvPr/>
          </p:nvSpPr>
          <p:spPr>
            <a:xfrm>
              <a:off x="35560" y="35560"/>
              <a:ext cx="2526403" cy="1651110"/>
            </a:xfrm>
            <a:custGeom>
              <a:avLst/>
              <a:gdLst/>
              <a:ahLst/>
              <a:cxnLst/>
              <a:rect r="r" b="b" t="t" l="l"/>
              <a:pathLst>
                <a:path h="1651110" w="2526403">
                  <a:moveTo>
                    <a:pt x="2526403" y="1651110"/>
                  </a:moveTo>
                  <a:lnTo>
                    <a:pt x="0" y="1651110"/>
                  </a:lnTo>
                  <a:lnTo>
                    <a:pt x="0" y="0"/>
                  </a:lnTo>
                  <a:lnTo>
                    <a:pt x="2526403" y="0"/>
                  </a:lnTo>
                  <a:lnTo>
                    <a:pt x="2526403" y="1651110"/>
                  </a:lnTo>
                  <a:close/>
                  <a:moveTo>
                    <a:pt x="12700" y="1638410"/>
                  </a:moveTo>
                  <a:lnTo>
                    <a:pt x="2513703" y="1638410"/>
                  </a:lnTo>
                  <a:lnTo>
                    <a:pt x="2513703" y="12700"/>
                  </a:lnTo>
                  <a:lnTo>
                    <a:pt x="12700" y="12700"/>
                  </a:lnTo>
                  <a:lnTo>
                    <a:pt x="12700" y="1638410"/>
                  </a:lnTo>
                  <a:close/>
                </a:path>
              </a:pathLst>
            </a:custGeom>
            <a:solidFill>
              <a:srgbClr val="FEF9F5"/>
            </a:solidFill>
          </p:spPr>
        </p:sp>
        <p:sp>
          <p:nvSpPr>
            <p:cNvPr name="Freeform 41" id="41"/>
            <p:cNvSpPr/>
            <p:nvPr/>
          </p:nvSpPr>
          <p:spPr>
            <a:xfrm>
              <a:off x="0" y="0"/>
              <a:ext cx="2513703" cy="1638410"/>
            </a:xfrm>
            <a:custGeom>
              <a:avLst/>
              <a:gdLst/>
              <a:ahLst/>
              <a:cxnLst/>
              <a:rect r="r" b="b" t="t" l="l"/>
              <a:pathLst>
                <a:path h="1638410" w="2513703">
                  <a:moveTo>
                    <a:pt x="0" y="0"/>
                  </a:moveTo>
                  <a:lnTo>
                    <a:pt x="2513703" y="0"/>
                  </a:lnTo>
                  <a:lnTo>
                    <a:pt x="2513703" y="1638410"/>
                  </a:lnTo>
                  <a:lnTo>
                    <a:pt x="0" y="1638410"/>
                  </a:lnTo>
                  <a:close/>
                </a:path>
              </a:pathLst>
            </a:custGeom>
            <a:solidFill>
              <a:srgbClr val="EBF1D4"/>
            </a:solidFill>
          </p:spPr>
        </p:sp>
      </p:grpSp>
      <p:grpSp>
        <p:nvGrpSpPr>
          <p:cNvPr name="Group 42" id="42"/>
          <p:cNvGrpSpPr/>
          <p:nvPr/>
        </p:nvGrpSpPr>
        <p:grpSpPr>
          <a:xfrm rot="0">
            <a:off x="19285954" y="15455608"/>
            <a:ext cx="6027679" cy="3970043"/>
            <a:chOff x="0" y="0"/>
            <a:chExt cx="2561963" cy="1687399"/>
          </a:xfrm>
        </p:grpSpPr>
        <p:sp>
          <p:nvSpPr>
            <p:cNvPr name="Freeform 43" id="43"/>
            <p:cNvSpPr/>
            <p:nvPr/>
          </p:nvSpPr>
          <p:spPr>
            <a:xfrm>
              <a:off x="41910" y="43180"/>
              <a:ext cx="2513703" cy="1639139"/>
            </a:xfrm>
            <a:custGeom>
              <a:avLst/>
              <a:gdLst/>
              <a:ahLst/>
              <a:cxnLst/>
              <a:rect r="r" b="b" t="t" l="l"/>
              <a:pathLst>
                <a:path h="1639139" w="2513703">
                  <a:moveTo>
                    <a:pt x="0" y="0"/>
                  </a:moveTo>
                  <a:lnTo>
                    <a:pt x="2513703" y="0"/>
                  </a:lnTo>
                  <a:lnTo>
                    <a:pt x="2513703" y="1639139"/>
                  </a:lnTo>
                  <a:lnTo>
                    <a:pt x="0" y="1639139"/>
                  </a:lnTo>
                  <a:close/>
                </a:path>
              </a:pathLst>
            </a:custGeom>
            <a:solidFill>
              <a:srgbClr val="0A4B29"/>
            </a:solidFill>
          </p:spPr>
        </p:sp>
        <p:sp>
          <p:nvSpPr>
            <p:cNvPr name="Freeform 44" id="44"/>
            <p:cNvSpPr/>
            <p:nvPr/>
          </p:nvSpPr>
          <p:spPr>
            <a:xfrm>
              <a:off x="35560" y="35560"/>
              <a:ext cx="2526403" cy="1651840"/>
            </a:xfrm>
            <a:custGeom>
              <a:avLst/>
              <a:gdLst/>
              <a:ahLst/>
              <a:cxnLst/>
              <a:rect r="r" b="b" t="t" l="l"/>
              <a:pathLst>
                <a:path h="1651840" w="2526403">
                  <a:moveTo>
                    <a:pt x="2526403" y="1651840"/>
                  </a:moveTo>
                  <a:lnTo>
                    <a:pt x="0" y="1651840"/>
                  </a:lnTo>
                  <a:lnTo>
                    <a:pt x="0" y="0"/>
                  </a:lnTo>
                  <a:lnTo>
                    <a:pt x="2526403" y="0"/>
                  </a:lnTo>
                  <a:lnTo>
                    <a:pt x="2526403" y="1651840"/>
                  </a:lnTo>
                  <a:close/>
                  <a:moveTo>
                    <a:pt x="12700" y="1639140"/>
                  </a:moveTo>
                  <a:lnTo>
                    <a:pt x="2513703" y="1639140"/>
                  </a:lnTo>
                  <a:lnTo>
                    <a:pt x="2513703" y="12700"/>
                  </a:lnTo>
                  <a:lnTo>
                    <a:pt x="12700" y="12700"/>
                  </a:lnTo>
                  <a:lnTo>
                    <a:pt x="12700" y="1639140"/>
                  </a:lnTo>
                  <a:close/>
                </a:path>
              </a:pathLst>
            </a:custGeom>
            <a:solidFill>
              <a:srgbClr val="FEF9F5"/>
            </a:solidFill>
          </p:spPr>
        </p:sp>
        <p:sp>
          <p:nvSpPr>
            <p:cNvPr name="Freeform 45" id="45"/>
            <p:cNvSpPr/>
            <p:nvPr/>
          </p:nvSpPr>
          <p:spPr>
            <a:xfrm>
              <a:off x="0" y="0"/>
              <a:ext cx="2513703" cy="1639139"/>
            </a:xfrm>
            <a:custGeom>
              <a:avLst/>
              <a:gdLst/>
              <a:ahLst/>
              <a:cxnLst/>
              <a:rect r="r" b="b" t="t" l="l"/>
              <a:pathLst>
                <a:path h="1639139" w="2513703">
                  <a:moveTo>
                    <a:pt x="0" y="0"/>
                  </a:moveTo>
                  <a:lnTo>
                    <a:pt x="2513703" y="0"/>
                  </a:lnTo>
                  <a:lnTo>
                    <a:pt x="2513703" y="1639139"/>
                  </a:lnTo>
                  <a:lnTo>
                    <a:pt x="0" y="1639139"/>
                  </a:lnTo>
                  <a:close/>
                </a:path>
              </a:pathLst>
            </a:custGeom>
            <a:solidFill>
              <a:srgbClr val="EBF1D4"/>
            </a:solidFill>
          </p:spPr>
        </p:sp>
      </p:grpSp>
      <p:grpSp>
        <p:nvGrpSpPr>
          <p:cNvPr name="Group 46" id="46"/>
          <p:cNvGrpSpPr/>
          <p:nvPr/>
        </p:nvGrpSpPr>
        <p:grpSpPr>
          <a:xfrm rot="0">
            <a:off x="6926339" y="15457324"/>
            <a:ext cx="6027679" cy="3968327"/>
            <a:chOff x="0" y="0"/>
            <a:chExt cx="2561963" cy="1686670"/>
          </a:xfrm>
        </p:grpSpPr>
        <p:sp>
          <p:nvSpPr>
            <p:cNvPr name="Freeform 47" id="47"/>
            <p:cNvSpPr/>
            <p:nvPr/>
          </p:nvSpPr>
          <p:spPr>
            <a:xfrm>
              <a:off x="41910" y="43180"/>
              <a:ext cx="2513703" cy="1638410"/>
            </a:xfrm>
            <a:custGeom>
              <a:avLst/>
              <a:gdLst/>
              <a:ahLst/>
              <a:cxnLst/>
              <a:rect r="r" b="b" t="t" l="l"/>
              <a:pathLst>
                <a:path h="1638410" w="2513703">
                  <a:moveTo>
                    <a:pt x="0" y="0"/>
                  </a:moveTo>
                  <a:lnTo>
                    <a:pt x="2513703" y="0"/>
                  </a:lnTo>
                  <a:lnTo>
                    <a:pt x="2513703" y="1638410"/>
                  </a:lnTo>
                  <a:lnTo>
                    <a:pt x="0" y="1638410"/>
                  </a:lnTo>
                  <a:close/>
                </a:path>
              </a:pathLst>
            </a:custGeom>
            <a:solidFill>
              <a:srgbClr val="0A4B29"/>
            </a:solidFill>
          </p:spPr>
        </p:sp>
        <p:sp>
          <p:nvSpPr>
            <p:cNvPr name="Freeform 48" id="48"/>
            <p:cNvSpPr/>
            <p:nvPr/>
          </p:nvSpPr>
          <p:spPr>
            <a:xfrm>
              <a:off x="35560" y="35560"/>
              <a:ext cx="2526403" cy="1651110"/>
            </a:xfrm>
            <a:custGeom>
              <a:avLst/>
              <a:gdLst/>
              <a:ahLst/>
              <a:cxnLst/>
              <a:rect r="r" b="b" t="t" l="l"/>
              <a:pathLst>
                <a:path h="1651110" w="2526403">
                  <a:moveTo>
                    <a:pt x="2526403" y="1651110"/>
                  </a:moveTo>
                  <a:lnTo>
                    <a:pt x="0" y="1651110"/>
                  </a:lnTo>
                  <a:lnTo>
                    <a:pt x="0" y="0"/>
                  </a:lnTo>
                  <a:lnTo>
                    <a:pt x="2526403" y="0"/>
                  </a:lnTo>
                  <a:lnTo>
                    <a:pt x="2526403" y="1651110"/>
                  </a:lnTo>
                  <a:close/>
                  <a:moveTo>
                    <a:pt x="12700" y="1638410"/>
                  </a:moveTo>
                  <a:lnTo>
                    <a:pt x="2513703" y="1638410"/>
                  </a:lnTo>
                  <a:lnTo>
                    <a:pt x="2513703" y="12700"/>
                  </a:lnTo>
                  <a:lnTo>
                    <a:pt x="12700" y="12700"/>
                  </a:lnTo>
                  <a:lnTo>
                    <a:pt x="12700" y="1638410"/>
                  </a:lnTo>
                  <a:close/>
                </a:path>
              </a:pathLst>
            </a:custGeom>
            <a:solidFill>
              <a:srgbClr val="FEF9F5"/>
            </a:solidFill>
          </p:spPr>
        </p:sp>
        <p:sp>
          <p:nvSpPr>
            <p:cNvPr name="Freeform 49" id="49"/>
            <p:cNvSpPr/>
            <p:nvPr/>
          </p:nvSpPr>
          <p:spPr>
            <a:xfrm>
              <a:off x="0" y="0"/>
              <a:ext cx="2513703" cy="1638410"/>
            </a:xfrm>
            <a:custGeom>
              <a:avLst/>
              <a:gdLst/>
              <a:ahLst/>
              <a:cxnLst/>
              <a:rect r="r" b="b" t="t" l="l"/>
              <a:pathLst>
                <a:path h="1638410" w="2513703">
                  <a:moveTo>
                    <a:pt x="0" y="0"/>
                  </a:moveTo>
                  <a:lnTo>
                    <a:pt x="2513703" y="0"/>
                  </a:lnTo>
                  <a:lnTo>
                    <a:pt x="2513703" y="1638410"/>
                  </a:lnTo>
                  <a:lnTo>
                    <a:pt x="0" y="1638410"/>
                  </a:lnTo>
                  <a:close/>
                </a:path>
              </a:pathLst>
            </a:custGeom>
            <a:solidFill>
              <a:srgbClr val="EBF1D4"/>
            </a:solidFill>
          </p:spPr>
        </p:sp>
      </p:grpSp>
      <p:grpSp>
        <p:nvGrpSpPr>
          <p:cNvPr name="Group 50" id="50"/>
          <p:cNvGrpSpPr/>
          <p:nvPr/>
        </p:nvGrpSpPr>
        <p:grpSpPr>
          <a:xfrm rot="0">
            <a:off x="718755" y="15457324"/>
            <a:ext cx="6027679" cy="3968327"/>
            <a:chOff x="0" y="0"/>
            <a:chExt cx="2561963" cy="1686670"/>
          </a:xfrm>
        </p:grpSpPr>
        <p:sp>
          <p:nvSpPr>
            <p:cNvPr name="Freeform 51" id="51"/>
            <p:cNvSpPr/>
            <p:nvPr/>
          </p:nvSpPr>
          <p:spPr>
            <a:xfrm>
              <a:off x="41910" y="43180"/>
              <a:ext cx="2513703" cy="1638410"/>
            </a:xfrm>
            <a:custGeom>
              <a:avLst/>
              <a:gdLst/>
              <a:ahLst/>
              <a:cxnLst/>
              <a:rect r="r" b="b" t="t" l="l"/>
              <a:pathLst>
                <a:path h="1638410" w="2513703">
                  <a:moveTo>
                    <a:pt x="0" y="0"/>
                  </a:moveTo>
                  <a:lnTo>
                    <a:pt x="2513703" y="0"/>
                  </a:lnTo>
                  <a:lnTo>
                    <a:pt x="2513703" y="1638410"/>
                  </a:lnTo>
                  <a:lnTo>
                    <a:pt x="0" y="1638410"/>
                  </a:lnTo>
                  <a:close/>
                </a:path>
              </a:pathLst>
            </a:custGeom>
            <a:solidFill>
              <a:srgbClr val="0A4B29"/>
            </a:solidFill>
          </p:spPr>
        </p:sp>
        <p:sp>
          <p:nvSpPr>
            <p:cNvPr name="Freeform 52" id="52"/>
            <p:cNvSpPr/>
            <p:nvPr/>
          </p:nvSpPr>
          <p:spPr>
            <a:xfrm>
              <a:off x="35560" y="35560"/>
              <a:ext cx="2526403" cy="1651110"/>
            </a:xfrm>
            <a:custGeom>
              <a:avLst/>
              <a:gdLst/>
              <a:ahLst/>
              <a:cxnLst/>
              <a:rect r="r" b="b" t="t" l="l"/>
              <a:pathLst>
                <a:path h="1651110" w="2526403">
                  <a:moveTo>
                    <a:pt x="2526403" y="1651110"/>
                  </a:moveTo>
                  <a:lnTo>
                    <a:pt x="0" y="1651110"/>
                  </a:lnTo>
                  <a:lnTo>
                    <a:pt x="0" y="0"/>
                  </a:lnTo>
                  <a:lnTo>
                    <a:pt x="2526403" y="0"/>
                  </a:lnTo>
                  <a:lnTo>
                    <a:pt x="2526403" y="1651110"/>
                  </a:lnTo>
                  <a:close/>
                  <a:moveTo>
                    <a:pt x="12700" y="1638410"/>
                  </a:moveTo>
                  <a:lnTo>
                    <a:pt x="2513703" y="1638410"/>
                  </a:lnTo>
                  <a:lnTo>
                    <a:pt x="2513703" y="12700"/>
                  </a:lnTo>
                  <a:lnTo>
                    <a:pt x="12700" y="12700"/>
                  </a:lnTo>
                  <a:lnTo>
                    <a:pt x="12700" y="1638410"/>
                  </a:lnTo>
                  <a:close/>
                </a:path>
              </a:pathLst>
            </a:custGeom>
            <a:solidFill>
              <a:srgbClr val="FEF9F5"/>
            </a:solidFill>
          </p:spPr>
        </p:sp>
        <p:sp>
          <p:nvSpPr>
            <p:cNvPr name="Freeform 53" id="53"/>
            <p:cNvSpPr/>
            <p:nvPr/>
          </p:nvSpPr>
          <p:spPr>
            <a:xfrm>
              <a:off x="0" y="0"/>
              <a:ext cx="2513703" cy="1638410"/>
            </a:xfrm>
            <a:custGeom>
              <a:avLst/>
              <a:gdLst/>
              <a:ahLst/>
              <a:cxnLst/>
              <a:rect r="r" b="b" t="t" l="l"/>
              <a:pathLst>
                <a:path h="1638410" w="2513703">
                  <a:moveTo>
                    <a:pt x="0" y="0"/>
                  </a:moveTo>
                  <a:lnTo>
                    <a:pt x="2513703" y="0"/>
                  </a:lnTo>
                  <a:lnTo>
                    <a:pt x="2513703" y="1638410"/>
                  </a:lnTo>
                  <a:lnTo>
                    <a:pt x="0" y="1638410"/>
                  </a:lnTo>
                  <a:close/>
                </a:path>
              </a:pathLst>
            </a:custGeom>
            <a:solidFill>
              <a:srgbClr val="EBF1D4"/>
            </a:solidFill>
          </p:spPr>
        </p:sp>
      </p:grpSp>
      <p:grpSp>
        <p:nvGrpSpPr>
          <p:cNvPr name="Group 54" id="54"/>
          <p:cNvGrpSpPr/>
          <p:nvPr/>
        </p:nvGrpSpPr>
        <p:grpSpPr>
          <a:xfrm rot="0">
            <a:off x="7347069" y="16827378"/>
            <a:ext cx="3091947" cy="1643284"/>
            <a:chOff x="0" y="0"/>
            <a:chExt cx="1088529" cy="578523"/>
          </a:xfrm>
        </p:grpSpPr>
        <p:sp>
          <p:nvSpPr>
            <p:cNvPr name="Freeform 55" id="55"/>
            <p:cNvSpPr/>
            <p:nvPr/>
          </p:nvSpPr>
          <p:spPr>
            <a:xfrm>
              <a:off x="0" y="0"/>
              <a:ext cx="1088529" cy="578523"/>
            </a:xfrm>
            <a:custGeom>
              <a:avLst/>
              <a:gdLst/>
              <a:ahLst/>
              <a:cxnLst/>
              <a:rect r="r" b="b" t="t" l="l"/>
              <a:pathLst>
                <a:path h="578523" w="1088529">
                  <a:moveTo>
                    <a:pt x="0" y="0"/>
                  </a:moveTo>
                  <a:lnTo>
                    <a:pt x="1088529" y="0"/>
                  </a:lnTo>
                  <a:lnTo>
                    <a:pt x="1088529" y="578523"/>
                  </a:lnTo>
                  <a:lnTo>
                    <a:pt x="0" y="57852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name="Picture 56" id="56"/>
          <p:cNvPicPr>
            <a:picLocks noChangeAspect="true"/>
          </p:cNvPicPr>
          <p:nvPr/>
        </p:nvPicPr>
        <p:blipFill>
          <a:blip r:embed="rId31"/>
          <a:srcRect l="0" t="0" r="0" b="0"/>
          <a:stretch>
            <a:fillRect/>
          </a:stretch>
        </p:blipFill>
        <p:spPr>
          <a:xfrm flipH="false" flipV="false" rot="0">
            <a:off x="7523090" y="16515421"/>
            <a:ext cx="3492535" cy="2113346"/>
          </a:xfrm>
          <a:prstGeom prst="rect">
            <a:avLst/>
          </a:prstGeom>
        </p:spPr>
      </p:pic>
      <p:sp>
        <p:nvSpPr>
          <p:cNvPr name="TextBox 57" id="57"/>
          <p:cNvSpPr txBox="true"/>
          <p:nvPr/>
        </p:nvSpPr>
        <p:spPr>
          <a:xfrm rot="0">
            <a:off x="15296430" y="15350833"/>
            <a:ext cx="1695301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Open Sans Light"/>
              </a:rPr>
              <a:t>Low-fi</a:t>
            </a:r>
          </a:p>
        </p:txBody>
      </p:sp>
      <p:pic>
        <p:nvPicPr>
          <p:cNvPr name="Picture 58" id="58"/>
          <p:cNvPicPr>
            <a:picLocks noChangeAspect="true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036261" y="16707153"/>
            <a:ext cx="1154849" cy="1267798"/>
          </a:xfrm>
          <a:prstGeom prst="rect">
            <a:avLst/>
          </a:prstGeom>
        </p:spPr>
      </p:pic>
      <p:pic>
        <p:nvPicPr>
          <p:cNvPr name="Picture 59" id="59"/>
          <p:cNvPicPr>
            <a:picLocks noChangeAspect="true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155170" y="16707153"/>
            <a:ext cx="1154849" cy="1267798"/>
          </a:xfrm>
          <a:prstGeom prst="rect">
            <a:avLst/>
          </a:prstGeom>
        </p:spPr>
      </p:pic>
      <p:pic>
        <p:nvPicPr>
          <p:cNvPr name="Picture 60" id="60"/>
          <p:cNvPicPr>
            <a:picLocks noChangeAspect="true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340078" y="16707153"/>
            <a:ext cx="1154849" cy="1267798"/>
          </a:xfrm>
          <a:prstGeom prst="rect">
            <a:avLst/>
          </a:prstGeom>
        </p:spPr>
      </p:pic>
      <p:pic>
        <p:nvPicPr>
          <p:cNvPr name="Picture 61" id="61"/>
          <p:cNvPicPr>
            <a:picLocks noChangeAspect="true"/>
          </p:cNvPicPr>
          <p:nvPr/>
        </p:nvPicPr>
        <p:blipFill>
          <a:blip r:embed="rId38"/>
          <a:srcRect l="0" t="0" r="0" b="0"/>
          <a:stretch>
            <a:fillRect/>
          </a:stretch>
        </p:blipFill>
        <p:spPr>
          <a:xfrm flipH="false" flipV="false" rot="0">
            <a:off x="10994069" y="16615744"/>
            <a:ext cx="1363198" cy="1757309"/>
          </a:xfrm>
          <a:prstGeom prst="rect">
            <a:avLst/>
          </a:prstGeom>
        </p:spPr>
      </p:pic>
      <p:pic>
        <p:nvPicPr>
          <p:cNvPr name="Picture 62" id="62"/>
          <p:cNvPicPr>
            <a:picLocks noChangeAspect="true"/>
          </p:cNvPicPr>
          <p:nvPr/>
        </p:nvPicPr>
        <p:blipFill>
          <a:blip r:embed="rId39"/>
          <a:srcRect l="0" t="0" r="0" b="0"/>
          <a:stretch>
            <a:fillRect/>
          </a:stretch>
        </p:blipFill>
        <p:spPr>
          <a:xfrm flipH="false" flipV="false" rot="0">
            <a:off x="13824469" y="16214433"/>
            <a:ext cx="967590" cy="1458049"/>
          </a:xfrm>
          <a:prstGeom prst="rect">
            <a:avLst/>
          </a:prstGeom>
        </p:spPr>
      </p:pic>
      <p:pic>
        <p:nvPicPr>
          <p:cNvPr name="Picture 63" id="63"/>
          <p:cNvPicPr>
            <a:picLocks noChangeAspect="true"/>
          </p:cNvPicPr>
          <p:nvPr/>
        </p:nvPicPr>
        <p:blipFill>
          <a:blip r:embed="rId40"/>
          <a:srcRect l="0" t="0" r="0" b="0"/>
          <a:stretch>
            <a:fillRect/>
          </a:stretch>
        </p:blipFill>
        <p:spPr>
          <a:xfrm flipH="false" flipV="false" rot="0">
            <a:off x="16088319" y="16214433"/>
            <a:ext cx="978252" cy="1458049"/>
          </a:xfrm>
          <a:prstGeom prst="rect">
            <a:avLst/>
          </a:prstGeom>
        </p:spPr>
      </p:pic>
      <p:pic>
        <p:nvPicPr>
          <p:cNvPr name="Picture 64" id="64"/>
          <p:cNvPicPr>
            <a:picLocks noChangeAspect="true"/>
          </p:cNvPicPr>
          <p:nvPr/>
        </p:nvPicPr>
        <p:blipFill>
          <a:blip r:embed="rId41"/>
          <a:srcRect l="0" t="0" r="0" b="0"/>
          <a:stretch>
            <a:fillRect/>
          </a:stretch>
        </p:blipFill>
        <p:spPr>
          <a:xfrm flipH="false" flipV="false" rot="0">
            <a:off x="17201526" y="16214433"/>
            <a:ext cx="973768" cy="1458049"/>
          </a:xfrm>
          <a:prstGeom prst="rect">
            <a:avLst/>
          </a:prstGeom>
        </p:spPr>
      </p:pic>
      <p:pic>
        <p:nvPicPr>
          <p:cNvPr name="Picture 65" id="65"/>
          <p:cNvPicPr>
            <a:picLocks noChangeAspect="true"/>
          </p:cNvPicPr>
          <p:nvPr/>
        </p:nvPicPr>
        <p:blipFill>
          <a:blip r:embed="rId42"/>
          <a:srcRect l="0" t="0" r="0" b="0"/>
          <a:stretch>
            <a:fillRect/>
          </a:stretch>
        </p:blipFill>
        <p:spPr>
          <a:xfrm flipH="false" flipV="false" rot="0">
            <a:off x="14971087" y="16216149"/>
            <a:ext cx="958607" cy="1458049"/>
          </a:xfrm>
          <a:prstGeom prst="rect">
            <a:avLst/>
          </a:prstGeom>
        </p:spPr>
      </p:pic>
      <p:pic>
        <p:nvPicPr>
          <p:cNvPr name="Picture 66" id="66"/>
          <p:cNvPicPr>
            <a:picLocks noChangeAspect="true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4731673" y="16809501"/>
            <a:ext cx="293603" cy="133956"/>
          </a:xfrm>
          <a:prstGeom prst="rect">
            <a:avLst/>
          </a:prstGeom>
        </p:spPr>
      </p:pic>
      <p:pic>
        <p:nvPicPr>
          <p:cNvPr name="Picture 67" id="67"/>
          <p:cNvPicPr>
            <a:picLocks noChangeAspect="true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6981201" y="16809501"/>
            <a:ext cx="293603" cy="133956"/>
          </a:xfrm>
          <a:prstGeom prst="rect">
            <a:avLst/>
          </a:prstGeom>
        </p:spPr>
      </p:pic>
      <p:pic>
        <p:nvPicPr>
          <p:cNvPr name="Picture 68" id="68"/>
          <p:cNvPicPr>
            <a:picLocks noChangeAspect="true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875504" y="16809501"/>
            <a:ext cx="293603" cy="133956"/>
          </a:xfrm>
          <a:prstGeom prst="rect">
            <a:avLst/>
          </a:prstGeom>
        </p:spPr>
      </p:pic>
      <p:pic>
        <p:nvPicPr>
          <p:cNvPr name="Picture 69" id="69"/>
          <p:cNvPicPr>
            <a:picLocks noChangeAspect="true"/>
          </p:cNvPicPr>
          <p:nvPr/>
        </p:nvPicPr>
        <p:blipFill>
          <a:blip r:embed="rId45"/>
          <a:srcRect l="0" t="0" r="0" b="0"/>
          <a:stretch>
            <a:fillRect/>
          </a:stretch>
        </p:blipFill>
        <p:spPr>
          <a:xfrm flipH="false" flipV="false" rot="0">
            <a:off x="14573449" y="17834502"/>
            <a:ext cx="907249" cy="1353437"/>
          </a:xfrm>
          <a:prstGeom prst="rect">
            <a:avLst/>
          </a:prstGeom>
        </p:spPr>
      </p:pic>
      <p:pic>
        <p:nvPicPr>
          <p:cNvPr name="Picture 70" id="70"/>
          <p:cNvPicPr>
            <a:picLocks noChangeAspect="true"/>
          </p:cNvPicPr>
          <p:nvPr/>
        </p:nvPicPr>
        <p:blipFill>
          <a:blip r:embed="rId46"/>
          <a:srcRect l="0" t="0" r="0" b="0"/>
          <a:stretch>
            <a:fillRect/>
          </a:stretch>
        </p:blipFill>
        <p:spPr>
          <a:xfrm flipH="false" flipV="false" rot="0">
            <a:off x="15608182" y="17834502"/>
            <a:ext cx="907249" cy="1353437"/>
          </a:xfrm>
          <a:prstGeom prst="rect">
            <a:avLst/>
          </a:prstGeom>
        </p:spPr>
      </p:pic>
      <p:pic>
        <p:nvPicPr>
          <p:cNvPr name="Picture 71" id="71"/>
          <p:cNvPicPr>
            <a:picLocks noChangeAspect="true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8088583" y="16811141"/>
            <a:ext cx="293566" cy="133939"/>
          </a:xfrm>
          <a:prstGeom prst="rect">
            <a:avLst/>
          </a:prstGeom>
        </p:spPr>
      </p:pic>
      <p:pic>
        <p:nvPicPr>
          <p:cNvPr name="Picture 72" id="72"/>
          <p:cNvPicPr>
            <a:picLocks noChangeAspect="true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465233" y="18366191"/>
            <a:ext cx="253874" cy="115830"/>
          </a:xfrm>
          <a:prstGeom prst="rect">
            <a:avLst/>
          </a:prstGeom>
        </p:spPr>
      </p:pic>
      <p:pic>
        <p:nvPicPr>
          <p:cNvPr name="Picture 73" id="73"/>
          <p:cNvPicPr>
            <a:picLocks noChangeAspect="true"/>
          </p:cNvPicPr>
          <p:nvPr/>
        </p:nvPicPr>
        <p:blipFill>
          <a:blip r:embed="rId47"/>
          <a:srcRect l="0" t="0" r="0" b="0"/>
          <a:stretch>
            <a:fillRect/>
          </a:stretch>
        </p:blipFill>
        <p:spPr>
          <a:xfrm flipH="false" flipV="false" rot="0">
            <a:off x="16647438" y="17834502"/>
            <a:ext cx="903938" cy="1353437"/>
          </a:xfrm>
          <a:prstGeom prst="rect">
            <a:avLst/>
          </a:prstGeom>
        </p:spPr>
      </p:pic>
      <p:pic>
        <p:nvPicPr>
          <p:cNvPr name="Picture 74" id="74"/>
          <p:cNvPicPr>
            <a:picLocks noChangeAspect="true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6437182" y="18366191"/>
            <a:ext cx="253874" cy="115830"/>
          </a:xfrm>
          <a:prstGeom prst="rect">
            <a:avLst/>
          </a:prstGeom>
        </p:spPr>
      </p:pic>
      <p:pic>
        <p:nvPicPr>
          <p:cNvPr name="Picture 75" id="75"/>
          <p:cNvPicPr>
            <a:picLocks noChangeAspect="true"/>
          </p:cNvPicPr>
          <p:nvPr/>
        </p:nvPicPr>
        <p:blipFill>
          <a:blip r:embed="rId48"/>
          <a:srcRect l="21214" t="1362" r="26884" b="1362"/>
          <a:stretch>
            <a:fillRect/>
          </a:stretch>
        </p:blipFill>
        <p:spPr>
          <a:xfrm flipH="false" flipV="false" rot="0">
            <a:off x="19564382" y="16436336"/>
            <a:ext cx="1312466" cy="2593170"/>
          </a:xfrm>
          <a:prstGeom prst="rect">
            <a:avLst/>
          </a:prstGeom>
        </p:spPr>
      </p:pic>
      <p:pic>
        <p:nvPicPr>
          <p:cNvPr name="Picture 76" id="76"/>
          <p:cNvPicPr>
            <a:picLocks noChangeAspect="true"/>
          </p:cNvPicPr>
          <p:nvPr/>
        </p:nvPicPr>
        <p:blipFill>
          <a:blip r:embed="rId49"/>
          <a:srcRect l="8588" t="4281" r="34913" b="4361"/>
          <a:stretch>
            <a:fillRect/>
          </a:stretch>
        </p:blipFill>
        <p:spPr>
          <a:xfrm flipH="false" flipV="false" rot="0">
            <a:off x="23612216" y="16447957"/>
            <a:ext cx="1306122" cy="2569928"/>
          </a:xfrm>
          <a:prstGeom prst="rect">
            <a:avLst/>
          </a:prstGeom>
        </p:spPr>
      </p:pic>
      <p:pic>
        <p:nvPicPr>
          <p:cNvPr name="Picture 77" id="77"/>
          <p:cNvPicPr>
            <a:picLocks noChangeAspect="true"/>
          </p:cNvPicPr>
          <p:nvPr/>
        </p:nvPicPr>
        <p:blipFill>
          <a:blip r:embed="rId50"/>
          <a:srcRect l="18077" t="3849" r="34439" b="2672"/>
          <a:stretch>
            <a:fillRect/>
          </a:stretch>
        </p:blipFill>
        <p:spPr>
          <a:xfrm flipH="false" flipV="false" rot="0">
            <a:off x="22261486" y="16442147"/>
            <a:ext cx="1312822" cy="2593170"/>
          </a:xfrm>
          <a:prstGeom prst="rect">
            <a:avLst/>
          </a:prstGeom>
        </p:spPr>
      </p:pic>
      <p:pic>
        <p:nvPicPr>
          <p:cNvPr name="Picture 78" id="78"/>
          <p:cNvPicPr>
            <a:picLocks noChangeAspect="true"/>
          </p:cNvPicPr>
          <p:nvPr/>
        </p:nvPicPr>
        <p:blipFill>
          <a:blip r:embed="rId51"/>
          <a:srcRect l="20323" t="1205" r="21044" b="1194"/>
          <a:stretch>
            <a:fillRect/>
          </a:stretch>
        </p:blipFill>
        <p:spPr>
          <a:xfrm flipH="false" flipV="false" rot="0">
            <a:off x="20929430" y="16447957"/>
            <a:ext cx="1318971" cy="2581549"/>
          </a:xfrm>
          <a:prstGeom prst="rect">
            <a:avLst/>
          </a:prstGeom>
        </p:spPr>
      </p:pic>
      <p:grpSp>
        <p:nvGrpSpPr>
          <p:cNvPr name="Group 79" id="79"/>
          <p:cNvGrpSpPr/>
          <p:nvPr/>
        </p:nvGrpSpPr>
        <p:grpSpPr>
          <a:xfrm rot="0">
            <a:off x="-625224" y="19627797"/>
            <a:ext cx="27158486" cy="881028"/>
            <a:chOff x="0" y="0"/>
            <a:chExt cx="4697869" cy="152400"/>
          </a:xfrm>
        </p:grpSpPr>
        <p:sp>
          <p:nvSpPr>
            <p:cNvPr name="Freeform 80" id="80"/>
            <p:cNvSpPr/>
            <p:nvPr/>
          </p:nvSpPr>
          <p:spPr>
            <a:xfrm>
              <a:off x="0" y="0"/>
              <a:ext cx="4697869" cy="152400"/>
            </a:xfrm>
            <a:custGeom>
              <a:avLst/>
              <a:gdLst/>
              <a:ahLst/>
              <a:cxnLst/>
              <a:rect r="r" b="b" t="t" l="l"/>
              <a:pathLst>
                <a:path h="152400" w="4697869">
                  <a:moveTo>
                    <a:pt x="0" y="0"/>
                  </a:moveTo>
                  <a:lnTo>
                    <a:pt x="4697869" y="0"/>
                  </a:lnTo>
                  <a:lnTo>
                    <a:pt x="4697869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3FADC"/>
            </a:solidFill>
          </p:spPr>
        </p:sp>
      </p:grpSp>
      <p:pic>
        <p:nvPicPr>
          <p:cNvPr name="Picture 81" id="81"/>
          <p:cNvPicPr>
            <a:picLocks noChangeAspect="true"/>
          </p:cNvPicPr>
          <p:nvPr/>
        </p:nvPicPr>
        <p:blipFill>
          <a:blip r:embed="rId52"/>
          <a:srcRect l="0" t="0" r="0" b="0"/>
          <a:stretch>
            <a:fillRect/>
          </a:stretch>
        </p:blipFill>
        <p:spPr>
          <a:xfrm flipH="false" flipV="false" rot="0">
            <a:off x="12213879" y="4378740"/>
            <a:ext cx="3847928" cy="7803040"/>
          </a:xfrm>
          <a:prstGeom prst="rect">
            <a:avLst/>
          </a:prstGeom>
        </p:spPr>
      </p:pic>
      <p:pic>
        <p:nvPicPr>
          <p:cNvPr name="Picture 82" id="82"/>
          <p:cNvPicPr>
            <a:picLocks noChangeAspect="true"/>
          </p:cNvPicPr>
          <p:nvPr/>
        </p:nvPicPr>
        <p:blipFill>
          <a:blip r:embed="rId53"/>
          <a:srcRect l="0" t="0" r="0" b="0"/>
          <a:stretch>
            <a:fillRect/>
          </a:stretch>
        </p:blipFill>
        <p:spPr>
          <a:xfrm flipH="false" flipV="false" rot="0">
            <a:off x="7523090" y="3015945"/>
            <a:ext cx="4476984" cy="9206904"/>
          </a:xfrm>
          <a:prstGeom prst="rect">
            <a:avLst/>
          </a:prstGeom>
        </p:spPr>
      </p:pic>
      <p:pic>
        <p:nvPicPr>
          <p:cNvPr name="Picture 83" id="83"/>
          <p:cNvPicPr>
            <a:picLocks noChangeAspect="true"/>
          </p:cNvPicPr>
          <p:nvPr/>
        </p:nvPicPr>
        <p:blipFill>
          <a:blip r:embed="rId54"/>
          <a:srcRect l="0" t="0" r="0" b="0"/>
          <a:stretch>
            <a:fillRect/>
          </a:stretch>
        </p:blipFill>
        <p:spPr>
          <a:xfrm flipH="false" flipV="false" rot="0">
            <a:off x="3499141" y="4378740"/>
            <a:ext cx="3847928" cy="7803040"/>
          </a:xfrm>
          <a:prstGeom prst="rect">
            <a:avLst/>
          </a:prstGeom>
        </p:spPr>
      </p:pic>
      <p:pic>
        <p:nvPicPr>
          <p:cNvPr name="Picture 84" id="84"/>
          <p:cNvPicPr>
            <a:picLocks noChangeAspect="true"/>
          </p:cNvPicPr>
          <p:nvPr/>
        </p:nvPicPr>
        <p:blipFill>
          <a:blip r:embed="rId55"/>
          <a:srcRect l="14890" t="12332" r="17658" b="8088"/>
          <a:stretch>
            <a:fillRect/>
          </a:stretch>
        </p:blipFill>
        <p:spPr>
          <a:xfrm flipH="false" flipV="false" rot="0">
            <a:off x="22700987" y="902032"/>
            <a:ext cx="1136471" cy="1109648"/>
          </a:xfrm>
          <a:prstGeom prst="rect">
            <a:avLst/>
          </a:prstGeom>
        </p:spPr>
      </p:pic>
      <p:sp>
        <p:nvSpPr>
          <p:cNvPr name="TextBox 85" id="85"/>
          <p:cNvSpPr txBox="true"/>
          <p:nvPr/>
        </p:nvSpPr>
        <p:spPr>
          <a:xfrm rot="0">
            <a:off x="1101164" y="11023699"/>
            <a:ext cx="1174382" cy="119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15"/>
              </a:lnSpc>
            </a:pPr>
            <a:r>
              <a:rPr lang="en-US" sz="3582">
                <a:solidFill>
                  <a:srgbClr val="FFFFFF">
                    <a:alpha val="64706"/>
                  </a:srgbClr>
                </a:solidFill>
                <a:latin typeface="Open Sans"/>
              </a:rPr>
              <a:t>47</a:t>
            </a:r>
          </a:p>
          <a:p>
            <a:pPr algn="ctr">
              <a:lnSpc>
                <a:spcPts val="2229"/>
              </a:lnSpc>
            </a:pPr>
            <a:r>
              <a:rPr lang="en-US" sz="1592">
                <a:solidFill>
                  <a:srgbClr val="FFFFFF">
                    <a:alpha val="64706"/>
                  </a:srgbClr>
                </a:solidFill>
                <a:latin typeface="Open Sans"/>
              </a:rPr>
              <a:t>DONATIONS</a:t>
            </a:r>
          </a:p>
          <a:p>
            <a:pPr algn="ctr">
              <a:lnSpc>
                <a:spcPts val="2229"/>
              </a:lnSpc>
            </a:pPr>
            <a:r>
              <a:rPr lang="en-US" sz="1592">
                <a:solidFill>
                  <a:srgbClr val="FFFFFF">
                    <a:alpha val="64706"/>
                  </a:srgbClr>
                </a:solidFill>
                <a:latin typeface="Open Sans"/>
              </a:rPr>
              <a:t>MADE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10388540" y="2143665"/>
            <a:ext cx="7084814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Open Sans Bold"/>
              </a:rPr>
              <a:t>Make your donations go further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18286642" y="3535549"/>
            <a:ext cx="7243289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Open Sans Bold"/>
              </a:rPr>
              <a:t>Solution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552701" y="781263"/>
            <a:ext cx="7243289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Open Sans Bold"/>
              </a:rPr>
              <a:t>Problem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932117" y="2143665"/>
            <a:ext cx="6414953" cy="183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Open Sans Light"/>
              </a:rPr>
              <a:t>Finding which what charities are the most in need is extremely difficult for the average donor.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22576576" y="536788"/>
            <a:ext cx="1385292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Light"/>
              </a:rPr>
              <a:t>Learn More: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1997928" y="15350833"/>
            <a:ext cx="3469332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Open Sans Light"/>
              </a:rPr>
              <a:t>Needfinding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8920334" y="15352549"/>
            <a:ext cx="2039689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Open Sans Light"/>
              </a:rPr>
              <a:t>Testing</a:t>
            </a:r>
          </a:p>
        </p:txBody>
      </p:sp>
      <p:sp>
        <p:nvSpPr>
          <p:cNvPr name="TextBox 93" id="93"/>
          <p:cNvSpPr txBox="true"/>
          <p:nvPr/>
        </p:nvSpPr>
        <p:spPr>
          <a:xfrm rot="0">
            <a:off x="20795792" y="15350833"/>
            <a:ext cx="2891135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Open Sans Light"/>
              </a:rPr>
              <a:t>Medium-fi</a:t>
            </a:r>
          </a:p>
        </p:txBody>
      </p:sp>
      <p:sp>
        <p:nvSpPr>
          <p:cNvPr name="TextBox 94" id="94"/>
          <p:cNvSpPr txBox="true"/>
          <p:nvPr/>
        </p:nvSpPr>
        <p:spPr>
          <a:xfrm rot="0">
            <a:off x="17620445" y="13677329"/>
            <a:ext cx="7243289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FFFFFF"/>
                </a:solidFill>
                <a:latin typeface="Open Sans Bold"/>
              </a:rPr>
              <a:t>The Process:</a:t>
            </a:r>
          </a:p>
        </p:txBody>
      </p:sp>
      <p:grpSp>
        <p:nvGrpSpPr>
          <p:cNvPr name="Group 95" id="95"/>
          <p:cNvGrpSpPr/>
          <p:nvPr/>
        </p:nvGrpSpPr>
        <p:grpSpPr>
          <a:xfrm rot="0">
            <a:off x="3047308" y="17974951"/>
            <a:ext cx="1370573" cy="575195"/>
            <a:chOff x="0" y="0"/>
            <a:chExt cx="1827431" cy="766926"/>
          </a:xfrm>
        </p:grpSpPr>
        <p:sp>
          <p:nvSpPr>
            <p:cNvPr name="TextBox 96" id="96"/>
            <p:cNvSpPr txBox="true"/>
            <p:nvPr/>
          </p:nvSpPr>
          <p:spPr>
            <a:xfrm rot="0">
              <a:off x="0" y="9525"/>
              <a:ext cx="1827431" cy="3022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94"/>
                </a:lnSpc>
              </a:pPr>
              <a:r>
                <a:rPr lang="en-US" sz="1540">
                  <a:solidFill>
                    <a:srgbClr val="404041"/>
                  </a:solidFill>
                  <a:latin typeface="HK Grotesk Medium"/>
                </a:rPr>
                <a:t>Amber</a:t>
              </a:r>
            </a:p>
          </p:txBody>
        </p:sp>
        <p:sp>
          <p:nvSpPr>
            <p:cNvPr name="TextBox 97" id="97"/>
            <p:cNvSpPr txBox="true"/>
            <p:nvPr/>
          </p:nvSpPr>
          <p:spPr>
            <a:xfrm rot="0">
              <a:off x="0" y="340929"/>
              <a:ext cx="1827431" cy="4259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94"/>
                </a:lnSpc>
              </a:pPr>
              <a:r>
                <a:rPr lang="en-US" sz="924">
                  <a:solidFill>
                    <a:srgbClr val="404041"/>
                  </a:solidFill>
                  <a:latin typeface="HK Grotesk Medium"/>
                </a:rPr>
                <a:t>23, Delivery Driver for a Cannabis Dispensary </a:t>
              </a:r>
            </a:p>
          </p:txBody>
        </p:sp>
      </p:grpSp>
      <p:grpSp>
        <p:nvGrpSpPr>
          <p:cNvPr name="Group 98" id="98"/>
          <p:cNvGrpSpPr/>
          <p:nvPr/>
        </p:nvGrpSpPr>
        <p:grpSpPr>
          <a:xfrm rot="0">
            <a:off x="4994398" y="17974951"/>
            <a:ext cx="1238575" cy="575195"/>
            <a:chOff x="0" y="0"/>
            <a:chExt cx="1651434" cy="766926"/>
          </a:xfrm>
        </p:grpSpPr>
        <p:sp>
          <p:nvSpPr>
            <p:cNvPr name="TextBox 99" id="99"/>
            <p:cNvSpPr txBox="true"/>
            <p:nvPr/>
          </p:nvSpPr>
          <p:spPr>
            <a:xfrm rot="0">
              <a:off x="0" y="9525"/>
              <a:ext cx="1651434" cy="3022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94"/>
                </a:lnSpc>
              </a:pPr>
              <a:r>
                <a:rPr lang="en-US" sz="1540">
                  <a:solidFill>
                    <a:srgbClr val="404041"/>
                  </a:solidFill>
                  <a:latin typeface="HK Grotesk Medium"/>
                </a:rPr>
                <a:t>Susan</a:t>
              </a:r>
            </a:p>
          </p:txBody>
        </p:sp>
        <p:sp>
          <p:nvSpPr>
            <p:cNvPr name="TextBox 100" id="100"/>
            <p:cNvSpPr txBox="true"/>
            <p:nvPr/>
          </p:nvSpPr>
          <p:spPr>
            <a:xfrm rot="0">
              <a:off x="0" y="340929"/>
              <a:ext cx="1651434" cy="4259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94"/>
                </a:lnSpc>
              </a:pPr>
              <a:r>
                <a:rPr lang="en-US" sz="924">
                  <a:solidFill>
                    <a:srgbClr val="404041"/>
                  </a:solidFill>
                  <a:latin typeface="HK Grotesk Medium"/>
                </a:rPr>
                <a:t>mid 50s, Software Engineer at Hitachi</a:t>
              </a:r>
            </a:p>
          </p:txBody>
        </p:sp>
      </p:grpSp>
      <p:grpSp>
        <p:nvGrpSpPr>
          <p:cNvPr name="Group 101" id="101"/>
          <p:cNvGrpSpPr/>
          <p:nvPr/>
        </p:nvGrpSpPr>
        <p:grpSpPr>
          <a:xfrm rot="0">
            <a:off x="1232215" y="17974951"/>
            <a:ext cx="1370573" cy="575195"/>
            <a:chOff x="0" y="0"/>
            <a:chExt cx="1827431" cy="766926"/>
          </a:xfrm>
        </p:grpSpPr>
        <p:sp>
          <p:nvSpPr>
            <p:cNvPr name="TextBox 102" id="102"/>
            <p:cNvSpPr txBox="true"/>
            <p:nvPr/>
          </p:nvSpPr>
          <p:spPr>
            <a:xfrm rot="0">
              <a:off x="0" y="9525"/>
              <a:ext cx="1827431" cy="3022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94"/>
                </a:lnSpc>
              </a:pPr>
              <a:r>
                <a:rPr lang="en-US" sz="1540">
                  <a:solidFill>
                    <a:srgbClr val="404041"/>
                  </a:solidFill>
                  <a:latin typeface="HK Grotesk Medium"/>
                </a:rPr>
                <a:t>Raena</a:t>
              </a:r>
            </a:p>
          </p:txBody>
        </p:sp>
        <p:sp>
          <p:nvSpPr>
            <p:cNvPr name="TextBox 103" id="103"/>
            <p:cNvSpPr txBox="true"/>
            <p:nvPr/>
          </p:nvSpPr>
          <p:spPr>
            <a:xfrm rot="0">
              <a:off x="0" y="340929"/>
              <a:ext cx="1827431" cy="4259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94"/>
                </a:lnSpc>
              </a:pPr>
              <a:r>
                <a:rPr lang="en-US" sz="924">
                  <a:solidFill>
                    <a:srgbClr val="404041"/>
                  </a:solidFill>
                  <a:latin typeface="HK Grotesk Medium"/>
                </a:rPr>
                <a:t>36, Equity Team at Facebook</a:t>
              </a:r>
            </a:p>
          </p:txBody>
        </p:sp>
      </p:grpSp>
      <p:sp>
        <p:nvSpPr>
          <p:cNvPr name="TextBox 104" id="104"/>
          <p:cNvSpPr txBox="true"/>
          <p:nvPr/>
        </p:nvSpPr>
        <p:spPr>
          <a:xfrm rot="0">
            <a:off x="-172847" y="19613651"/>
            <a:ext cx="26025132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0A4B29"/>
                </a:solidFill>
                <a:latin typeface="Open Sans"/>
              </a:rPr>
              <a:t>Nancy Hoang, Fernanda Kramer, Britney Tran, Lainey Wang  | https://hci.stanford.edu/courses/cs147/2022/wi/projects/SystemicJusticeAndEquity/theGivingTree/  | CS147 Winter 2022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DAE6J7MrduI</dc:identifier>
  <dcterms:modified xsi:type="dcterms:W3CDTF">2011-08-01T06:04:30Z</dcterms:modified>
  <cp:revision>1</cp:revision>
  <dc:title>CS147 Poster</dc:title>
</cp:coreProperties>
</file>