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Arimo" panose="020B0604020202020204" pitchFamily="34" charset="0"/>
      <p:regular r:id="rId35"/>
    </p:embeddedFont>
    <p:embeddedFont>
      <p:font typeface="Arimo Bold" panose="020B0704020202020204" pitchFamily="34" charset="0"/>
      <p:regular r:id="rId36"/>
      <p:bold r:id="rId37"/>
    </p:embeddedFont>
    <p:embeddedFont>
      <p:font typeface="Arimo Italics" panose="020B0604020202090204" pitchFamily="34" charset="0"/>
      <p:regular r:id="rId38"/>
      <p:italic r:id="rId39"/>
    </p:embeddedFont>
    <p:embeddedFont>
      <p:font typeface="Calibri" panose="020F0502020204030204" pitchFamily="34" charset="0"/>
      <p:regular r:id="rId40"/>
      <p:bold r:id="rId41"/>
      <p:italic r:id="rId42"/>
      <p:boldItalic r:id="rId43"/>
    </p:embeddedFont>
    <p:embeddedFont>
      <p:font typeface="HK Grotesk Light Bold Italics" pitchFamily="2" charset="77"/>
      <p:regular r:id="rId44"/>
      <p:italic r:id="rId45"/>
    </p:embeddedFont>
    <p:embeddedFont>
      <p:font typeface="HK Grotesk Medium" pitchFamily="2" charset="77"/>
      <p:regular r:id="rId46"/>
    </p:embeddedFont>
    <p:embeddedFont>
      <p:font typeface="HK Grotesk Medium Bold" pitchFamily="2" charset="77"/>
      <p:regular r:id="rId47"/>
      <p:bold r:id="rId48"/>
    </p:embeddedFont>
    <p:embeddedFont>
      <p:font typeface="HK Grotesk Medium Bold Italics" pitchFamily="2" charset="77"/>
      <p:regular r:id="rId49"/>
      <p:bold r:id="rId50"/>
      <p:italic r:id="rId51"/>
      <p:boldItalic r:id="rId52"/>
    </p:embeddedFont>
    <p:embeddedFont>
      <p:font typeface="HK Grotesk Medium Italics" pitchFamily="2" charset="77"/>
      <p:regular r:id="rId53"/>
      <p:italic r:id="rId54"/>
    </p:embeddedFont>
    <p:embeddedFont>
      <p:font typeface="Open Sans" panose="020B060603050402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26" autoAdjust="0"/>
  </p:normalViewPr>
  <p:slideViewPr>
    <p:cSldViewPr>
      <p:cViewPr varScale="1">
        <p:scale>
          <a:sx n="69" d="100"/>
          <a:sy n="69" d="100"/>
        </p:scale>
        <p:origin x="256" y="5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slides/_rels/slide2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3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382567" y="841240"/>
            <a:ext cx="7364924" cy="9935816"/>
          </a:xfrm>
          <a:prstGeom prst="rect">
            <a:avLst/>
          </a:prstGeom>
        </p:spPr>
      </p:pic>
      <p:sp>
        <p:nvSpPr>
          <p:cNvPr id="3" name="TextBox 3"/>
          <p:cNvSpPr txBox="1"/>
          <p:nvPr/>
        </p:nvSpPr>
        <p:spPr>
          <a:xfrm>
            <a:off x="1396825" y="1285711"/>
            <a:ext cx="8622690" cy="4841875"/>
          </a:xfrm>
          <a:prstGeom prst="rect">
            <a:avLst/>
          </a:prstGeom>
        </p:spPr>
        <p:txBody>
          <a:bodyPr lIns="0" tIns="0" rIns="0" bIns="0" rtlCol="0" anchor="t">
            <a:spAutoFit/>
          </a:bodyPr>
          <a:lstStyle/>
          <a:p>
            <a:pPr>
              <a:lnSpc>
                <a:spcPts val="12650"/>
              </a:lnSpc>
            </a:pPr>
            <a:r>
              <a:rPr lang="en-US" sz="11500">
                <a:solidFill>
                  <a:srgbClr val="404041"/>
                </a:solidFill>
                <a:latin typeface="HK Grotesk Medium Bold"/>
              </a:rPr>
              <a:t>POVs and Experience Prototypes</a:t>
            </a:r>
          </a:p>
        </p:txBody>
      </p:sp>
      <p:sp>
        <p:nvSpPr>
          <p:cNvPr id="4" name="TextBox 4"/>
          <p:cNvSpPr txBox="1"/>
          <p:nvPr/>
        </p:nvSpPr>
        <p:spPr>
          <a:xfrm>
            <a:off x="1396825" y="8836025"/>
            <a:ext cx="9140863" cy="422275"/>
          </a:xfrm>
          <a:prstGeom prst="rect">
            <a:avLst/>
          </a:prstGeom>
        </p:spPr>
        <p:txBody>
          <a:bodyPr lIns="0" tIns="0" rIns="0" bIns="0" rtlCol="0" anchor="t">
            <a:spAutoFit/>
          </a:bodyPr>
          <a:lstStyle/>
          <a:p>
            <a:pPr>
              <a:lnSpc>
                <a:spcPts val="3499"/>
              </a:lnSpc>
            </a:pPr>
            <a:r>
              <a:rPr lang="en-US" sz="2499">
                <a:solidFill>
                  <a:srgbClr val="404041"/>
                </a:solidFill>
                <a:latin typeface="HK Grotesk Medium"/>
              </a:rPr>
              <a:t>Lainey Wang, Nancy Hoang, Fernanda Kramer, Britney Tran</a:t>
            </a:r>
          </a:p>
        </p:txBody>
      </p:sp>
      <p:sp>
        <p:nvSpPr>
          <p:cNvPr id="5" name="TextBox 5"/>
          <p:cNvSpPr txBox="1"/>
          <p:nvPr/>
        </p:nvSpPr>
        <p:spPr>
          <a:xfrm rot="5400000">
            <a:off x="13471284" y="4359516"/>
            <a:ext cx="7185508" cy="523875"/>
          </a:xfrm>
          <a:prstGeom prst="rect">
            <a:avLst/>
          </a:prstGeom>
        </p:spPr>
        <p:txBody>
          <a:bodyPr lIns="0" tIns="0" rIns="0" bIns="0" rtlCol="0" anchor="t">
            <a:spAutoFit/>
          </a:bodyPr>
          <a:lstStyle/>
          <a:p>
            <a:pPr>
              <a:lnSpc>
                <a:spcPts val="4200"/>
              </a:lnSpc>
            </a:pPr>
            <a:r>
              <a:rPr lang="en-US" sz="3000">
                <a:solidFill>
                  <a:srgbClr val="404041"/>
                </a:solidFill>
                <a:latin typeface="HK Grotesk Medium Bold"/>
              </a:rPr>
              <a:t>SYSTEMIC JUSTICE AND EQUALITY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691347"/>
            <a:ext cx="2904306" cy="2904306"/>
            <a:chOff x="0" y="0"/>
            <a:chExt cx="3872407" cy="3872407"/>
          </a:xfrm>
        </p:grpSpPr>
        <p:grpSp>
          <p:nvGrpSpPr>
            <p:cNvPr id="3" name="Group 3"/>
            <p:cNvGrpSpPr/>
            <p:nvPr/>
          </p:nvGrpSpPr>
          <p:grpSpPr>
            <a:xfrm>
              <a:off x="0" y="0"/>
              <a:ext cx="3872407" cy="3872407"/>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AC2AC"/>
              </a:solidFill>
            </p:spPr>
          </p:sp>
        </p:grpSp>
        <p:grpSp>
          <p:nvGrpSpPr>
            <p:cNvPr id="5" name="Group 5"/>
            <p:cNvGrpSpPr>
              <a:grpSpLocks noChangeAspect="1"/>
            </p:cNvGrpSpPr>
            <p:nvPr/>
          </p:nvGrpSpPr>
          <p:grpSpPr>
            <a:xfrm>
              <a:off x="124328" y="124335"/>
              <a:ext cx="3623752" cy="3623737"/>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dirty="0"/>
              </a:p>
            </p:txBody>
          </p:sp>
        </p:grpSp>
      </p:grpSp>
      <p:grpSp>
        <p:nvGrpSpPr>
          <p:cNvPr id="7" name="Group 7"/>
          <p:cNvGrpSpPr/>
          <p:nvPr/>
        </p:nvGrpSpPr>
        <p:grpSpPr>
          <a:xfrm>
            <a:off x="5473178" y="3644722"/>
            <a:ext cx="2904306" cy="290430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BCAE7"/>
            </a:solidFill>
          </p:spPr>
        </p:sp>
      </p:grpSp>
      <p:grpSp>
        <p:nvGrpSpPr>
          <p:cNvPr id="9" name="Group 9"/>
          <p:cNvGrpSpPr>
            <a:grpSpLocks noChangeAspect="1"/>
          </p:cNvGrpSpPr>
          <p:nvPr/>
        </p:nvGrpSpPr>
        <p:grpSpPr>
          <a:xfrm>
            <a:off x="5566424" y="3737973"/>
            <a:ext cx="2717814" cy="2717803"/>
            <a:chOff x="0" y="0"/>
            <a:chExt cx="6350000" cy="6349975"/>
          </a:xfrm>
        </p:grpSpPr>
        <p:sp>
          <p:nvSpPr>
            <p:cNvPr id="10" name="Freeform 1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FAC2AC"/>
            </a:solidFill>
          </p:spPr>
        </p:sp>
      </p:grpSp>
      <p:grpSp>
        <p:nvGrpSpPr>
          <p:cNvPr id="11" name="Group 11"/>
          <p:cNvGrpSpPr/>
          <p:nvPr/>
        </p:nvGrpSpPr>
        <p:grpSpPr>
          <a:xfrm>
            <a:off x="9998320" y="3644722"/>
            <a:ext cx="2904306" cy="2904306"/>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A96E7F"/>
            </a:solidFill>
          </p:spPr>
        </p:sp>
      </p:grpSp>
      <p:grpSp>
        <p:nvGrpSpPr>
          <p:cNvPr id="13" name="Group 13"/>
          <p:cNvGrpSpPr>
            <a:grpSpLocks noChangeAspect="1"/>
          </p:cNvGrpSpPr>
          <p:nvPr/>
        </p:nvGrpSpPr>
        <p:grpSpPr>
          <a:xfrm>
            <a:off x="10091566" y="3737973"/>
            <a:ext cx="2717814" cy="2717803"/>
            <a:chOff x="0" y="0"/>
            <a:chExt cx="6350000" cy="6349975"/>
          </a:xfrm>
        </p:grpSpPr>
        <p:sp>
          <p:nvSpPr>
            <p:cNvPr id="14" name="Freeform 1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cstate="email">
                <a:extLst>
                  <a:ext uri="{28A0092B-C50C-407E-A947-70E740481C1C}">
                    <a14:useLocalDpi xmlns:a14="http://schemas.microsoft.com/office/drawing/2010/main"/>
                  </a:ext>
                </a:extLst>
              </a:blip>
              <a:stretch>
                <a:fillRect/>
              </a:stretch>
            </a:blipFill>
          </p:spPr>
        </p:sp>
      </p:grpSp>
      <p:grpSp>
        <p:nvGrpSpPr>
          <p:cNvPr id="15" name="Group 15"/>
          <p:cNvGrpSpPr/>
          <p:nvPr/>
        </p:nvGrpSpPr>
        <p:grpSpPr>
          <a:xfrm>
            <a:off x="14354994" y="3737973"/>
            <a:ext cx="2904306" cy="2904306"/>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EE6A0"/>
            </a:solidFill>
          </p:spPr>
        </p:sp>
      </p:grpSp>
      <p:grpSp>
        <p:nvGrpSpPr>
          <p:cNvPr id="17" name="Group 17"/>
          <p:cNvGrpSpPr>
            <a:grpSpLocks noChangeAspect="1"/>
          </p:cNvGrpSpPr>
          <p:nvPr/>
        </p:nvGrpSpPr>
        <p:grpSpPr>
          <a:xfrm>
            <a:off x="14448240" y="3831224"/>
            <a:ext cx="2717814" cy="2717803"/>
            <a:chOff x="0" y="0"/>
            <a:chExt cx="6350000" cy="6349975"/>
          </a:xfrm>
        </p:grpSpPr>
        <p:sp>
          <p:nvSpPr>
            <p:cNvPr id="18" name="Freeform 1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cstate="email">
                <a:extLst>
                  <a:ext uri="{28A0092B-C50C-407E-A947-70E740481C1C}">
                    <a14:useLocalDpi xmlns:a14="http://schemas.microsoft.com/office/drawing/2010/main"/>
                  </a:ext>
                </a:extLst>
              </a:blip>
              <a:stretch>
                <a:fillRect/>
              </a:stretch>
            </a:blipFill>
          </p:spPr>
        </p:sp>
      </p:grpSp>
      <p:grpSp>
        <p:nvGrpSpPr>
          <p:cNvPr id="19" name="Group 19"/>
          <p:cNvGrpSpPr>
            <a:grpSpLocks noChangeAspect="1"/>
          </p:cNvGrpSpPr>
          <p:nvPr/>
        </p:nvGrpSpPr>
        <p:grpSpPr>
          <a:xfrm>
            <a:off x="5566424" y="3737973"/>
            <a:ext cx="2717814" cy="2717803"/>
            <a:chOff x="0" y="0"/>
            <a:chExt cx="6350000" cy="6349975"/>
          </a:xfrm>
        </p:grpSpPr>
        <p:sp>
          <p:nvSpPr>
            <p:cNvPr id="20" name="Freeform 2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cstate="email">
                <a:extLst>
                  <a:ext uri="{28A0092B-C50C-407E-A947-70E740481C1C}">
                    <a14:useLocalDpi xmlns:a14="http://schemas.microsoft.com/office/drawing/2010/main"/>
                  </a:ext>
                </a:extLst>
              </a:blip>
              <a:stretch>
                <a:fillRect/>
              </a:stretch>
            </a:blipFill>
          </p:spPr>
        </p:sp>
      </p:grpSp>
      <p:sp>
        <p:nvSpPr>
          <p:cNvPr id="21" name="TextBox 21"/>
          <p:cNvSpPr txBox="1"/>
          <p:nvPr/>
        </p:nvSpPr>
        <p:spPr>
          <a:xfrm>
            <a:off x="1089825" y="1114425"/>
            <a:ext cx="9011266" cy="1358900"/>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The Team </a:t>
            </a:r>
          </a:p>
        </p:txBody>
      </p:sp>
      <p:sp>
        <p:nvSpPr>
          <p:cNvPr id="22" name="TextBox 22"/>
          <p:cNvSpPr txBox="1"/>
          <p:nvPr/>
        </p:nvSpPr>
        <p:spPr>
          <a:xfrm>
            <a:off x="698471" y="7219506"/>
            <a:ext cx="3564763"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a:rPr>
              <a:t>Lainey Wang </a:t>
            </a:r>
          </a:p>
        </p:txBody>
      </p:sp>
      <p:sp>
        <p:nvSpPr>
          <p:cNvPr id="23" name="TextBox 23"/>
          <p:cNvSpPr txBox="1"/>
          <p:nvPr/>
        </p:nvSpPr>
        <p:spPr>
          <a:xfrm>
            <a:off x="5142949" y="7219506"/>
            <a:ext cx="3564763"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a:rPr>
              <a:t>Nancy Hoang</a:t>
            </a:r>
          </a:p>
        </p:txBody>
      </p:sp>
      <p:sp>
        <p:nvSpPr>
          <p:cNvPr id="24" name="TextBox 24"/>
          <p:cNvSpPr txBox="1"/>
          <p:nvPr/>
        </p:nvSpPr>
        <p:spPr>
          <a:xfrm>
            <a:off x="9668091" y="7219506"/>
            <a:ext cx="3564763"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a:rPr>
              <a:t>Fernanda Kramer</a:t>
            </a:r>
          </a:p>
        </p:txBody>
      </p:sp>
      <p:sp>
        <p:nvSpPr>
          <p:cNvPr id="25" name="TextBox 25"/>
          <p:cNvSpPr txBox="1"/>
          <p:nvPr/>
        </p:nvSpPr>
        <p:spPr>
          <a:xfrm>
            <a:off x="14024766" y="7219506"/>
            <a:ext cx="3564763"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a:rPr>
              <a:t>Britney Tran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3680559" y="4899521"/>
            <a:ext cx="10926881" cy="1730899"/>
          </a:xfrm>
          <a:prstGeom prst="rect">
            <a:avLst/>
          </a:prstGeom>
        </p:spPr>
        <p:txBody>
          <a:bodyPr lIns="0" tIns="0" rIns="0" bIns="0" rtlCol="0" anchor="t">
            <a:spAutoFit/>
          </a:bodyPr>
          <a:lstStyle/>
          <a:p>
            <a:pPr algn="ctr">
              <a:lnSpc>
                <a:spcPts val="6971"/>
              </a:lnSpc>
            </a:pPr>
            <a:r>
              <a:rPr lang="en-US" sz="4979">
                <a:solidFill>
                  <a:srgbClr val="404041"/>
                </a:solidFill>
                <a:latin typeface="HK Grotesk Medium Bold"/>
              </a:rPr>
              <a:t>Fostering conversation and empathy for identities different from one's own</a:t>
            </a:r>
          </a:p>
        </p:txBody>
      </p:sp>
      <p:pic>
        <p:nvPicPr>
          <p:cNvPr id="3" name="Picture 3"/>
          <p:cNvPicPr>
            <a:picLocks noChangeAspect="1"/>
          </p:cNvPicPr>
          <p:nvPr/>
        </p:nvPicPr>
        <p:blipFill>
          <a:blip r:embed="rId2" cstate="email">
            <a:alphaModFix amt="77000"/>
            <a:extLst>
              <a:ext uri="{28A0092B-C50C-407E-A947-70E740481C1C}">
                <a14:useLocalDpi xmlns:a14="http://schemas.microsoft.com/office/drawing/2010/main"/>
              </a:ext>
            </a:extLst>
          </a:blip>
          <a:srcRect/>
          <a:stretch>
            <a:fillRect/>
          </a:stretch>
        </p:blipFill>
        <p:spPr>
          <a:xfrm>
            <a:off x="10522963" y="3858253"/>
            <a:ext cx="10845339" cy="11446268"/>
          </a:xfrm>
          <a:prstGeom prst="rect">
            <a:avLst/>
          </a:prstGeom>
        </p:spPr>
      </p:pic>
      <p:pic>
        <p:nvPicPr>
          <p:cNvPr id="4" name="Picture 4"/>
          <p:cNvPicPr>
            <a:picLocks noChangeAspect="1"/>
          </p:cNvPicPr>
          <p:nvPr/>
        </p:nvPicPr>
        <p:blipFill>
          <a:blip r:embed="rId3" cstate="email">
            <a:alphaModFix amt="48000"/>
            <a:extLst>
              <a:ext uri="{28A0092B-C50C-407E-A947-70E740481C1C}">
                <a14:useLocalDpi xmlns:a14="http://schemas.microsoft.com/office/drawing/2010/main"/>
              </a:ext>
            </a:extLst>
          </a:blip>
          <a:srcRect/>
          <a:stretch>
            <a:fillRect/>
          </a:stretch>
        </p:blipFill>
        <p:spPr>
          <a:xfrm>
            <a:off x="-5278072" y="1028700"/>
            <a:ext cx="10148150" cy="9577316"/>
          </a:xfrm>
          <a:prstGeom prst="rect">
            <a:avLst/>
          </a:prstGeom>
        </p:spPr>
      </p:pic>
      <p:sp>
        <p:nvSpPr>
          <p:cNvPr id="5" name="TextBox 5"/>
          <p:cNvSpPr txBox="1"/>
          <p:nvPr/>
        </p:nvSpPr>
        <p:spPr>
          <a:xfrm>
            <a:off x="1028700" y="1748054"/>
            <a:ext cx="9182211" cy="1358900"/>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Problem Domain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4985861" cy="8136038"/>
            <a:chOff x="0" y="0"/>
            <a:chExt cx="19981148" cy="10848051"/>
          </a:xfrm>
        </p:grpSpPr>
        <p:sp>
          <p:nvSpPr>
            <p:cNvPr id="3" name="TextBox 3"/>
            <p:cNvSpPr txBox="1"/>
            <p:nvPr/>
          </p:nvSpPr>
          <p:spPr>
            <a:xfrm>
              <a:off x="0" y="85725"/>
              <a:ext cx="19981148" cy="1840442"/>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Initial POV </a:t>
              </a:r>
            </a:p>
          </p:txBody>
        </p:sp>
        <p:sp>
          <p:nvSpPr>
            <p:cNvPr id="4" name="TextBox 4"/>
            <p:cNvSpPr txBox="1"/>
            <p:nvPr/>
          </p:nvSpPr>
          <p:spPr>
            <a:xfrm>
              <a:off x="0" y="2361911"/>
              <a:ext cx="19981148" cy="8486140"/>
            </a:xfrm>
            <a:prstGeom prst="rect">
              <a:avLst/>
            </a:prstGeom>
          </p:spPr>
          <p:txBody>
            <a:bodyPr lIns="0" tIns="0" rIns="0" bIns="0" rtlCol="0" anchor="t">
              <a:spAutoFit/>
            </a:bodyPr>
            <a:lstStyle/>
            <a:p>
              <a:pPr>
                <a:lnSpc>
                  <a:spcPts val="4619"/>
                </a:lnSpc>
              </a:pPr>
              <a:r>
                <a:rPr lang="en-US" sz="3299">
                  <a:solidFill>
                    <a:srgbClr val="A96E7F"/>
                  </a:solidFill>
                  <a:latin typeface="HK Grotesk Medium Bold"/>
                </a:rPr>
                <a:t>We met </a:t>
              </a:r>
              <a:r>
                <a:rPr lang="en-US" sz="3299">
                  <a:solidFill>
                    <a:srgbClr val="404041"/>
                  </a:solidFill>
                  <a:latin typeface="HK Grotesk Medium Bold"/>
                </a:rPr>
                <a:t>Trish who is an undergraduate studying Info Science at UT Knoxville.</a:t>
              </a:r>
              <a:r>
                <a:rPr lang="en-US" sz="3299">
                  <a:solidFill>
                    <a:srgbClr val="404041"/>
                  </a:solidFill>
                  <a:latin typeface="HK Grotesk Medium"/>
                </a:rPr>
                <a:t> </a:t>
              </a:r>
            </a:p>
            <a:p>
              <a:pPr>
                <a:lnSpc>
                  <a:spcPts val="4619"/>
                </a:lnSpc>
              </a:pPr>
              <a:endParaRPr lang="en-US" sz="3299">
                <a:solidFill>
                  <a:srgbClr val="404041"/>
                </a:solidFill>
                <a:latin typeface="HK Grotesk Medium"/>
              </a:endParaRPr>
            </a:p>
            <a:p>
              <a:pPr>
                <a:lnSpc>
                  <a:spcPts val="4619"/>
                </a:lnSpc>
              </a:pPr>
              <a:r>
                <a:rPr lang="en-US" sz="3299">
                  <a:solidFill>
                    <a:srgbClr val="A96E7F"/>
                  </a:solidFill>
                  <a:latin typeface="HK Grotesk Medium"/>
                </a:rPr>
                <a:t>We were surprised to realize</a:t>
              </a:r>
              <a:r>
                <a:rPr lang="en-US" sz="3299">
                  <a:solidFill>
                    <a:srgbClr val="404041"/>
                  </a:solidFill>
                  <a:latin typeface="HK Grotesk Medium"/>
                </a:rPr>
                <a:t> that she changed her major because she felt isolated as the only woman in her CS classes, and belittled when her male counterparts spoke down to her. </a:t>
              </a:r>
            </a:p>
            <a:p>
              <a:pPr>
                <a:lnSpc>
                  <a:spcPts val="4619"/>
                </a:lnSpc>
              </a:pPr>
              <a:endParaRPr lang="en-US" sz="3299">
                <a:solidFill>
                  <a:srgbClr val="404041"/>
                </a:solidFill>
                <a:latin typeface="HK Grotesk Medium"/>
              </a:endParaRPr>
            </a:p>
            <a:p>
              <a:pPr>
                <a:lnSpc>
                  <a:spcPts val="4619"/>
                </a:lnSpc>
              </a:pPr>
              <a:r>
                <a:rPr lang="en-US" sz="3299">
                  <a:solidFill>
                    <a:srgbClr val="A96E7F"/>
                  </a:solidFill>
                  <a:latin typeface="HK Grotesk Medium Bold"/>
                </a:rPr>
                <a:t>We wonder if this means</a:t>
              </a:r>
              <a:r>
                <a:rPr lang="en-US" sz="3299">
                  <a:solidFill>
                    <a:srgbClr val="404041"/>
                  </a:solidFill>
                  <a:latin typeface="HK Grotesk Medium Bold"/>
                </a:rPr>
                <a:t> that r</a:t>
              </a:r>
              <a:r>
                <a:rPr lang="en-US" sz="3299">
                  <a:solidFill>
                    <a:srgbClr val="404041"/>
                  </a:solidFill>
                  <a:latin typeface="HK Grotesk Medium"/>
                </a:rPr>
                <a:t>egardless of her skill set, what drives her choice in major is her environment and peers, specifically how welcoming they are.</a:t>
              </a:r>
            </a:p>
            <a:p>
              <a:pPr>
                <a:lnSpc>
                  <a:spcPts val="4619"/>
                </a:lnSpc>
              </a:pPr>
              <a:endParaRPr lang="en-US" sz="3299">
                <a:solidFill>
                  <a:srgbClr val="404041"/>
                </a:solidFill>
                <a:latin typeface="HK Grotesk Medium"/>
              </a:endParaRPr>
            </a:p>
            <a:p>
              <a:pPr>
                <a:lnSpc>
                  <a:spcPts val="4619"/>
                </a:lnSpc>
              </a:pPr>
              <a:r>
                <a:rPr lang="en-US" sz="3299">
                  <a:solidFill>
                    <a:srgbClr val="A96E7F"/>
                  </a:solidFill>
                  <a:latin typeface="HK Grotesk Medium"/>
                </a:rPr>
                <a:t>It would be game-changing to</a:t>
              </a:r>
              <a:r>
                <a:rPr lang="en-US" sz="3299">
                  <a:solidFill>
                    <a:srgbClr val="404041"/>
                  </a:solidFill>
                  <a:latin typeface="HK Grotesk Medium"/>
                </a:rPr>
                <a:t> find a way for women to feel they belong in STEM, even if they are alone physically.</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375218" y="3086100"/>
            <a:ext cx="3748209" cy="411480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7269896" y="3086100"/>
            <a:ext cx="3748209" cy="4114800"/>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a:fillRect/>
          </a:stretch>
        </p:blipFill>
        <p:spPr>
          <a:xfrm>
            <a:off x="1378781" y="3086100"/>
            <a:ext cx="3748209" cy="4114800"/>
          </a:xfrm>
          <a:prstGeom prst="rect">
            <a:avLst/>
          </a:prstGeom>
        </p:spPr>
      </p:pic>
      <p:sp>
        <p:nvSpPr>
          <p:cNvPr id="5" name="TextBox 5"/>
          <p:cNvSpPr txBox="1"/>
          <p:nvPr/>
        </p:nvSpPr>
        <p:spPr>
          <a:xfrm>
            <a:off x="1028700" y="1328633"/>
            <a:ext cx="12697748" cy="1358900"/>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Additional Needfinding</a:t>
            </a:r>
          </a:p>
        </p:txBody>
      </p:sp>
      <p:grpSp>
        <p:nvGrpSpPr>
          <p:cNvPr id="6" name="Group 6"/>
          <p:cNvGrpSpPr/>
          <p:nvPr/>
        </p:nvGrpSpPr>
        <p:grpSpPr>
          <a:xfrm>
            <a:off x="6919815" y="7200900"/>
            <a:ext cx="4448371" cy="1866868"/>
            <a:chOff x="0" y="0"/>
            <a:chExt cx="5931161" cy="2489158"/>
          </a:xfrm>
        </p:grpSpPr>
        <p:sp>
          <p:nvSpPr>
            <p:cNvPr id="7" name="TextBox 7"/>
            <p:cNvSpPr txBox="1"/>
            <p:nvPr/>
          </p:nvSpPr>
          <p:spPr>
            <a:xfrm>
              <a:off x="0" y="38100"/>
              <a:ext cx="5931161" cy="973667"/>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Amber</a:t>
              </a:r>
            </a:p>
          </p:txBody>
        </p:sp>
        <p:sp>
          <p:nvSpPr>
            <p:cNvPr id="8" name="TextBox 8"/>
            <p:cNvSpPr txBox="1"/>
            <p:nvPr/>
          </p:nvSpPr>
          <p:spPr>
            <a:xfrm>
              <a:off x="0" y="1101683"/>
              <a:ext cx="5931161" cy="13874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23, Delivery Driver for a Cannabis Dispensary </a:t>
              </a:r>
            </a:p>
          </p:txBody>
        </p:sp>
      </p:grpSp>
      <p:grpSp>
        <p:nvGrpSpPr>
          <p:cNvPr id="9" name="Group 9"/>
          <p:cNvGrpSpPr/>
          <p:nvPr/>
        </p:nvGrpSpPr>
        <p:grpSpPr>
          <a:xfrm>
            <a:off x="13239345" y="7200900"/>
            <a:ext cx="4019955" cy="1866868"/>
            <a:chOff x="0" y="0"/>
            <a:chExt cx="5359940" cy="2489158"/>
          </a:xfrm>
        </p:grpSpPr>
        <p:sp>
          <p:nvSpPr>
            <p:cNvPr id="10" name="TextBox 10"/>
            <p:cNvSpPr txBox="1"/>
            <p:nvPr/>
          </p:nvSpPr>
          <p:spPr>
            <a:xfrm>
              <a:off x="0" y="38100"/>
              <a:ext cx="5359940" cy="973667"/>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Susan</a:t>
              </a:r>
            </a:p>
          </p:txBody>
        </p:sp>
        <p:sp>
          <p:nvSpPr>
            <p:cNvPr id="11" name="TextBox 11"/>
            <p:cNvSpPr txBox="1"/>
            <p:nvPr/>
          </p:nvSpPr>
          <p:spPr>
            <a:xfrm>
              <a:off x="0" y="1101683"/>
              <a:ext cx="5359940" cy="13874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mid 50s, Software Engineer at Hitachi</a:t>
              </a:r>
            </a:p>
          </p:txBody>
        </p:sp>
      </p:grpSp>
      <p:grpSp>
        <p:nvGrpSpPr>
          <p:cNvPr id="12" name="Group 12"/>
          <p:cNvGrpSpPr/>
          <p:nvPr/>
        </p:nvGrpSpPr>
        <p:grpSpPr>
          <a:xfrm>
            <a:off x="1028700" y="7200900"/>
            <a:ext cx="4448371" cy="1866868"/>
            <a:chOff x="0" y="0"/>
            <a:chExt cx="5931161" cy="2489158"/>
          </a:xfrm>
        </p:grpSpPr>
        <p:sp>
          <p:nvSpPr>
            <p:cNvPr id="13" name="TextBox 13"/>
            <p:cNvSpPr txBox="1"/>
            <p:nvPr/>
          </p:nvSpPr>
          <p:spPr>
            <a:xfrm>
              <a:off x="0" y="38100"/>
              <a:ext cx="5931161" cy="973667"/>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Raena</a:t>
              </a:r>
            </a:p>
          </p:txBody>
        </p:sp>
        <p:sp>
          <p:nvSpPr>
            <p:cNvPr id="14" name="TextBox 14"/>
            <p:cNvSpPr txBox="1"/>
            <p:nvPr/>
          </p:nvSpPr>
          <p:spPr>
            <a:xfrm>
              <a:off x="0" y="1101683"/>
              <a:ext cx="5931161" cy="13874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36, Equity Team at Facebook</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594622" y="3379787"/>
            <a:ext cx="10915911" cy="2806700"/>
          </a:xfrm>
          <a:prstGeom prst="rect">
            <a:avLst/>
          </a:prstGeom>
        </p:spPr>
        <p:txBody>
          <a:bodyPr lIns="0" tIns="0" rIns="0" bIns="0" rtlCol="0" anchor="t">
            <a:spAutoFit/>
          </a:bodyPr>
          <a:lstStyle/>
          <a:p>
            <a:pPr>
              <a:lnSpc>
                <a:spcPts val="5500"/>
              </a:lnSpc>
            </a:pPr>
            <a:r>
              <a:rPr lang="en-US" sz="5000">
                <a:solidFill>
                  <a:srgbClr val="404041"/>
                </a:solidFill>
                <a:latin typeface="HK Grotesk Medium Bold Italics"/>
              </a:rPr>
              <a:t>"They pertain to </a:t>
            </a:r>
            <a:r>
              <a:rPr lang="en-US" sz="5000">
                <a:solidFill>
                  <a:srgbClr val="78D1CC"/>
                </a:solidFill>
                <a:latin typeface="HK Grotesk Medium Bold Italics"/>
              </a:rPr>
              <a:t>all of us. </a:t>
            </a:r>
            <a:r>
              <a:rPr lang="en-US" sz="5000">
                <a:solidFill>
                  <a:srgbClr val="404041"/>
                </a:solidFill>
                <a:latin typeface="HK Grotesk Medium Bold Italics"/>
              </a:rPr>
              <a:t>We are all living in the world and effected by how equitable or inequitable the systems are."</a:t>
            </a:r>
          </a:p>
        </p:txBody>
      </p:sp>
      <p:sp>
        <p:nvSpPr>
          <p:cNvPr id="3" name="TextBox 3"/>
          <p:cNvSpPr txBox="1"/>
          <p:nvPr/>
        </p:nvSpPr>
        <p:spPr>
          <a:xfrm>
            <a:off x="13161010" y="6859588"/>
            <a:ext cx="4448371" cy="720725"/>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Raena</a:t>
            </a:r>
          </a:p>
        </p:txBody>
      </p:sp>
      <p:pic>
        <p:nvPicPr>
          <p:cNvPr id="4" name="Picture 4"/>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511091" y="2706688"/>
            <a:ext cx="3748209" cy="4114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2716212"/>
            <a:ext cx="11397879" cy="5588000"/>
          </a:xfrm>
          <a:prstGeom prst="rect">
            <a:avLst/>
          </a:prstGeom>
        </p:spPr>
        <p:txBody>
          <a:bodyPr lIns="0" tIns="0" rIns="0" bIns="0" rtlCol="0" anchor="t">
            <a:spAutoFit/>
          </a:bodyPr>
          <a:lstStyle/>
          <a:p>
            <a:pPr>
              <a:lnSpc>
                <a:spcPts val="5500"/>
              </a:lnSpc>
            </a:pPr>
            <a:r>
              <a:rPr lang="en-US" sz="5000">
                <a:solidFill>
                  <a:srgbClr val="404041"/>
                </a:solidFill>
                <a:latin typeface="HK Grotesk Light Bold Italics"/>
              </a:rPr>
              <a:t>"What comes to mind when you hear 'systemic justice issues'?"</a:t>
            </a:r>
          </a:p>
          <a:p>
            <a:pPr>
              <a:lnSpc>
                <a:spcPts val="5500"/>
              </a:lnSpc>
            </a:pPr>
            <a:endParaRPr lang="en-US" sz="5000">
              <a:solidFill>
                <a:srgbClr val="404041"/>
              </a:solidFill>
              <a:latin typeface="HK Grotesk Light Bold Italics"/>
            </a:endParaRPr>
          </a:p>
          <a:p>
            <a:pPr>
              <a:lnSpc>
                <a:spcPts val="5500"/>
              </a:lnSpc>
            </a:pPr>
            <a:r>
              <a:rPr lang="en-US" sz="5000">
                <a:solidFill>
                  <a:srgbClr val="404041"/>
                </a:solidFill>
                <a:latin typeface="HK Grotesk Medium Bold Italics"/>
              </a:rPr>
              <a:t>"The various ways </a:t>
            </a:r>
            <a:r>
              <a:rPr lang="en-US" sz="5000">
                <a:solidFill>
                  <a:srgbClr val="F4716D"/>
                </a:solidFill>
                <a:latin typeface="HK Grotesk Medium Bold Italics"/>
              </a:rPr>
              <a:t>parents raise their children </a:t>
            </a:r>
            <a:r>
              <a:rPr lang="en-US" sz="5000">
                <a:solidFill>
                  <a:srgbClr val="404041"/>
                </a:solidFill>
                <a:latin typeface="HK Grotesk Medium Bold Italics"/>
              </a:rPr>
              <a:t>and how sometimes that's harmul to a child's </a:t>
            </a:r>
            <a:r>
              <a:rPr lang="en-US" sz="5000">
                <a:solidFill>
                  <a:srgbClr val="F4716D"/>
                </a:solidFill>
                <a:latin typeface="HK Grotesk Medium Bold Italics"/>
              </a:rPr>
              <a:t>perspective</a:t>
            </a:r>
            <a:r>
              <a:rPr lang="en-US" sz="5000">
                <a:solidFill>
                  <a:srgbClr val="404041"/>
                </a:solidFill>
                <a:latin typeface="HK Grotesk Medium Bold Italics"/>
              </a:rPr>
              <a:t> on the world." </a:t>
            </a:r>
          </a:p>
          <a:p>
            <a:pPr>
              <a:lnSpc>
                <a:spcPts val="5500"/>
              </a:lnSpc>
            </a:pPr>
            <a:endParaRPr lang="en-US" sz="5000">
              <a:solidFill>
                <a:srgbClr val="404041"/>
              </a:solidFill>
              <a:latin typeface="HK Grotesk Medium Bold Italics"/>
            </a:endParaRPr>
          </a:p>
        </p:txBody>
      </p:sp>
      <p:sp>
        <p:nvSpPr>
          <p:cNvPr id="3" name="TextBox 3"/>
          <p:cNvSpPr txBox="1"/>
          <p:nvPr/>
        </p:nvSpPr>
        <p:spPr>
          <a:xfrm>
            <a:off x="13006807" y="6827687"/>
            <a:ext cx="4448371" cy="720725"/>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Amber</a:t>
            </a:r>
          </a:p>
        </p:txBody>
      </p:sp>
      <p:pic>
        <p:nvPicPr>
          <p:cNvPr id="4" name="Picture 4"/>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356888" y="2674787"/>
            <a:ext cx="3748209" cy="4114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1663700"/>
            <a:ext cx="10915911" cy="6283325"/>
          </a:xfrm>
          <a:prstGeom prst="rect">
            <a:avLst/>
          </a:prstGeom>
        </p:spPr>
        <p:txBody>
          <a:bodyPr lIns="0" tIns="0" rIns="0" bIns="0" rtlCol="0" anchor="t">
            <a:spAutoFit/>
          </a:bodyPr>
          <a:lstStyle/>
          <a:p>
            <a:pPr>
              <a:lnSpc>
                <a:spcPts val="5500"/>
              </a:lnSpc>
            </a:pPr>
            <a:endParaRPr/>
          </a:p>
          <a:p>
            <a:pPr>
              <a:lnSpc>
                <a:spcPts val="5500"/>
              </a:lnSpc>
            </a:pPr>
            <a:r>
              <a:rPr lang="en-US" sz="5000">
                <a:solidFill>
                  <a:srgbClr val="404041"/>
                </a:solidFill>
                <a:latin typeface="HK Grotesk Medium Italics"/>
              </a:rPr>
              <a:t>black people occupy how many - 13% of the population? But if you count the number in jail, how many are black? Maybe 50%? ... Is that because of the system? No I don't think so. </a:t>
            </a:r>
          </a:p>
          <a:p>
            <a:pPr>
              <a:lnSpc>
                <a:spcPts val="5500"/>
              </a:lnSpc>
            </a:pPr>
            <a:r>
              <a:rPr lang="en-US" sz="5000">
                <a:solidFill>
                  <a:srgbClr val="404041"/>
                </a:solidFill>
                <a:latin typeface="HK Grotesk Medium Italics"/>
              </a:rPr>
              <a:t>                                   because they committed some crime. That's why they were put in prison. </a:t>
            </a:r>
          </a:p>
        </p:txBody>
      </p:sp>
      <p:sp>
        <p:nvSpPr>
          <p:cNvPr id="3" name="TextBox 3"/>
          <p:cNvSpPr txBox="1"/>
          <p:nvPr/>
        </p:nvSpPr>
        <p:spPr>
          <a:xfrm>
            <a:off x="13006807" y="6827687"/>
            <a:ext cx="4448371" cy="720725"/>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Susan</a:t>
            </a:r>
          </a:p>
        </p:txBody>
      </p:sp>
      <p:pic>
        <p:nvPicPr>
          <p:cNvPr id="4" name="Picture 4"/>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356888" y="2674787"/>
            <a:ext cx="3748209" cy="4114800"/>
          </a:xfrm>
          <a:prstGeom prst="rect">
            <a:avLst/>
          </a:prstGeom>
        </p:spPr>
      </p:pic>
      <p:sp>
        <p:nvSpPr>
          <p:cNvPr id="5" name="TextBox 5"/>
          <p:cNvSpPr txBox="1"/>
          <p:nvPr/>
        </p:nvSpPr>
        <p:spPr>
          <a:xfrm>
            <a:off x="1028700" y="1673225"/>
            <a:ext cx="10915911" cy="720725"/>
          </a:xfrm>
          <a:prstGeom prst="rect">
            <a:avLst/>
          </a:prstGeom>
        </p:spPr>
        <p:txBody>
          <a:bodyPr lIns="0" tIns="0" rIns="0" bIns="0" rtlCol="0" anchor="t">
            <a:spAutoFit/>
          </a:bodyPr>
          <a:lstStyle/>
          <a:p>
            <a:pPr>
              <a:lnSpc>
                <a:spcPts val="5500"/>
              </a:lnSpc>
            </a:pPr>
            <a:r>
              <a:rPr lang="en-US" sz="5000">
                <a:solidFill>
                  <a:srgbClr val="404041"/>
                </a:solidFill>
                <a:latin typeface="HK Grotesk Medium Bold Italics"/>
              </a:rPr>
              <a:t>"</a:t>
            </a:r>
            <a:r>
              <a:rPr lang="en-US" sz="5000">
                <a:solidFill>
                  <a:srgbClr val="679BBB"/>
                </a:solidFill>
                <a:latin typeface="HK Grotesk Medium Bold Italics"/>
              </a:rPr>
              <a:t>From my personal experience</a:t>
            </a:r>
            <a:r>
              <a:rPr lang="en-US" sz="5000">
                <a:solidFill>
                  <a:srgbClr val="404041"/>
                </a:solidFill>
                <a:latin typeface="HK Grotesk Medium Bold Italics"/>
              </a:rPr>
              <a:t>,</a:t>
            </a:r>
            <a:r>
              <a:rPr lang="en-US" sz="5000">
                <a:solidFill>
                  <a:srgbClr val="F4716D"/>
                </a:solidFill>
                <a:latin typeface="HK Grotesk Medium Bold Italics"/>
              </a:rPr>
              <a:t> </a:t>
            </a:r>
          </a:p>
        </p:txBody>
      </p:sp>
      <p:sp>
        <p:nvSpPr>
          <p:cNvPr id="6" name="TextBox 6"/>
          <p:cNvSpPr txBox="1"/>
          <p:nvPr/>
        </p:nvSpPr>
        <p:spPr>
          <a:xfrm>
            <a:off x="1028700" y="5181600"/>
            <a:ext cx="11105916" cy="1416050"/>
          </a:xfrm>
          <a:prstGeom prst="rect">
            <a:avLst/>
          </a:prstGeom>
        </p:spPr>
        <p:txBody>
          <a:bodyPr lIns="0" tIns="0" rIns="0" bIns="0" rtlCol="0" anchor="t">
            <a:spAutoFit/>
          </a:bodyPr>
          <a:lstStyle/>
          <a:p>
            <a:pPr>
              <a:lnSpc>
                <a:spcPts val="5500"/>
              </a:lnSpc>
            </a:pPr>
            <a:r>
              <a:rPr lang="en-US" sz="5000">
                <a:solidFill>
                  <a:srgbClr val="404041"/>
                </a:solidFill>
                <a:latin typeface="HK Grotesk Medium Bold Italics"/>
              </a:rPr>
              <a:t>                                               </a:t>
            </a:r>
            <a:r>
              <a:rPr lang="en-US" sz="5000">
                <a:solidFill>
                  <a:srgbClr val="679BBB"/>
                </a:solidFill>
                <a:latin typeface="HK Grotesk Medium Bold Italics"/>
              </a:rPr>
              <a:t>I think that's based on fact</a:t>
            </a:r>
            <a:r>
              <a:rPr lang="en-US" sz="5000">
                <a:solidFill>
                  <a:srgbClr val="404041"/>
                </a:solidFill>
                <a:latin typeface="HK Grotesk Medium Bold Italics"/>
              </a:rPr>
              <a:t>,</a:t>
            </a:r>
            <a:r>
              <a:rPr lang="en-US" sz="5000">
                <a:solidFill>
                  <a:srgbClr val="F4716D"/>
                </a:solidFill>
                <a:latin typeface="HK Grotesk Medium Bold Italics"/>
              </a:rPr>
              <a:t>  </a:t>
            </a:r>
          </a:p>
        </p:txBody>
      </p:sp>
      <p:sp>
        <p:nvSpPr>
          <p:cNvPr id="7" name="TextBox 7"/>
          <p:cNvSpPr txBox="1"/>
          <p:nvPr/>
        </p:nvSpPr>
        <p:spPr>
          <a:xfrm>
            <a:off x="2421051" y="7267575"/>
            <a:ext cx="11105916" cy="720725"/>
          </a:xfrm>
          <a:prstGeom prst="rect">
            <a:avLst/>
          </a:prstGeom>
        </p:spPr>
        <p:txBody>
          <a:bodyPr lIns="0" tIns="0" rIns="0" bIns="0" rtlCol="0" anchor="t">
            <a:spAutoFit/>
          </a:bodyPr>
          <a:lstStyle/>
          <a:p>
            <a:pPr>
              <a:lnSpc>
                <a:spcPts val="5500"/>
              </a:lnSpc>
            </a:pPr>
            <a:r>
              <a:rPr lang="en-US" sz="5000">
                <a:solidFill>
                  <a:srgbClr val="404041"/>
                </a:solidFill>
                <a:latin typeface="HK Grotesk Medium Bold Italics"/>
              </a:rPr>
              <a:t>                               </a:t>
            </a:r>
            <a:r>
              <a:rPr lang="en-US" sz="5000">
                <a:solidFill>
                  <a:srgbClr val="679BBB"/>
                </a:solidFill>
                <a:latin typeface="HK Grotesk Medium Bold Italics"/>
              </a:rPr>
              <a:t>Not because of</a:t>
            </a:r>
          </a:p>
        </p:txBody>
      </p:sp>
      <p:sp>
        <p:nvSpPr>
          <p:cNvPr id="8" name="TextBox 8"/>
          <p:cNvSpPr txBox="1"/>
          <p:nvPr/>
        </p:nvSpPr>
        <p:spPr>
          <a:xfrm>
            <a:off x="964183" y="7851775"/>
            <a:ext cx="6316117" cy="863600"/>
          </a:xfrm>
          <a:prstGeom prst="rect">
            <a:avLst/>
          </a:prstGeom>
        </p:spPr>
        <p:txBody>
          <a:bodyPr lIns="0" tIns="0" rIns="0" bIns="0" rtlCol="0" anchor="t">
            <a:spAutoFit/>
          </a:bodyPr>
          <a:lstStyle/>
          <a:p>
            <a:pPr algn="ctr">
              <a:lnSpc>
                <a:spcPts val="7000"/>
              </a:lnSpc>
            </a:pPr>
            <a:r>
              <a:rPr lang="en-US" sz="5000">
                <a:solidFill>
                  <a:srgbClr val="679BBB"/>
                </a:solidFill>
                <a:latin typeface="HK Grotesk Medium Italics"/>
              </a:rPr>
              <a:t>systematic</a:t>
            </a:r>
            <a:r>
              <a:rPr lang="en-US" sz="5000">
                <a:solidFill>
                  <a:srgbClr val="F4716D"/>
                </a:solidFill>
                <a:latin typeface="HK Grotesk Medium Italics"/>
              </a:rPr>
              <a:t> </a:t>
            </a:r>
            <a:r>
              <a:rPr lang="en-US" sz="5000">
                <a:solidFill>
                  <a:srgbClr val="679BBB"/>
                </a:solidFill>
                <a:latin typeface="HK Grotesk Medium Italics"/>
              </a:rPr>
              <a:t>tragedies</a:t>
            </a:r>
            <a:r>
              <a:rPr lang="en-US" sz="5000">
                <a:solidFill>
                  <a:srgbClr val="404041"/>
                </a:solidFill>
                <a:latin typeface="HK Grotesk Medium Italics"/>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265327" y="4420548"/>
            <a:ext cx="4443787" cy="6583387"/>
          </a:xfrm>
          <a:prstGeom prst="rect">
            <a:avLst/>
          </a:prstGeom>
        </p:spPr>
      </p:pic>
      <p:sp>
        <p:nvSpPr>
          <p:cNvPr id="3" name="TextBox 3"/>
          <p:cNvSpPr txBox="1"/>
          <p:nvPr/>
        </p:nvSpPr>
        <p:spPr>
          <a:xfrm>
            <a:off x="4312756" y="3435350"/>
            <a:ext cx="9662488" cy="3530600"/>
          </a:xfrm>
          <a:prstGeom prst="rect">
            <a:avLst/>
          </a:prstGeom>
        </p:spPr>
        <p:txBody>
          <a:bodyPr lIns="0" tIns="0" rIns="0" bIns="0" rtlCol="0" anchor="t">
            <a:spAutoFit/>
          </a:bodyPr>
          <a:lstStyle/>
          <a:p>
            <a:pPr algn="ctr">
              <a:lnSpc>
                <a:spcPts val="13750"/>
              </a:lnSpc>
            </a:pPr>
            <a:r>
              <a:rPr lang="en-US" sz="12500">
                <a:solidFill>
                  <a:srgbClr val="404041"/>
                </a:solidFill>
                <a:latin typeface="HK Grotesk Medium Bold"/>
              </a:rPr>
              <a:t>POVs &amp; HMWs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0915911" cy="8955823"/>
            <a:chOff x="0" y="0"/>
            <a:chExt cx="14554548" cy="11941098"/>
          </a:xfrm>
        </p:grpSpPr>
        <p:sp>
          <p:nvSpPr>
            <p:cNvPr id="3" name="TextBox 3"/>
            <p:cNvSpPr txBox="1"/>
            <p:nvPr/>
          </p:nvSpPr>
          <p:spPr>
            <a:xfrm>
              <a:off x="0" y="85725"/>
              <a:ext cx="14554548" cy="1840442"/>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POV 1</a:t>
              </a:r>
            </a:p>
          </p:txBody>
        </p:sp>
        <p:sp>
          <p:nvSpPr>
            <p:cNvPr id="4" name="TextBox 4"/>
            <p:cNvSpPr txBox="1"/>
            <p:nvPr/>
          </p:nvSpPr>
          <p:spPr>
            <a:xfrm>
              <a:off x="0" y="2380961"/>
              <a:ext cx="14554548" cy="9560137"/>
            </a:xfrm>
            <a:prstGeom prst="rect">
              <a:avLst/>
            </a:prstGeom>
          </p:spPr>
          <p:txBody>
            <a:bodyPr lIns="0" tIns="0" rIns="0" bIns="0" rtlCol="0" anchor="t">
              <a:spAutoFit/>
            </a:bodyPr>
            <a:lstStyle/>
            <a:p>
              <a:pPr>
                <a:lnSpc>
                  <a:spcPts val="4059"/>
                </a:lnSpc>
              </a:pPr>
              <a:r>
                <a:rPr lang="en-US" sz="2899">
                  <a:solidFill>
                    <a:srgbClr val="A96E7F"/>
                  </a:solidFill>
                  <a:latin typeface="HK Grotesk Medium Bold"/>
                </a:rPr>
                <a:t>We met</a:t>
              </a:r>
              <a:r>
                <a:rPr lang="en-US" sz="2899">
                  <a:solidFill>
                    <a:srgbClr val="5271FF"/>
                  </a:solidFill>
                  <a:latin typeface="HK Grotesk Medium Bold"/>
                </a:rPr>
                <a:t> </a:t>
              </a:r>
              <a:r>
                <a:rPr lang="en-US" sz="2899">
                  <a:solidFill>
                    <a:srgbClr val="404041"/>
                  </a:solidFill>
                  <a:latin typeface="HK Grotesk Medium Bold"/>
                </a:rPr>
                <a:t>Trish who is an undergraduate studying Info Science at UT Knoxville.</a:t>
              </a:r>
              <a:r>
                <a:rPr lang="en-US" sz="2899">
                  <a:solidFill>
                    <a:srgbClr val="404041"/>
                  </a:solidFill>
                  <a:latin typeface="Arimo Bold"/>
                </a:rPr>
                <a:t> </a:t>
              </a:r>
            </a:p>
            <a:p>
              <a:pPr>
                <a:lnSpc>
                  <a:spcPts val="4059"/>
                </a:lnSpc>
              </a:pPr>
              <a:endParaRPr lang="en-US" sz="2899">
                <a:solidFill>
                  <a:srgbClr val="404041"/>
                </a:solidFill>
                <a:latin typeface="Arimo Bold"/>
              </a:endParaRPr>
            </a:p>
            <a:p>
              <a:pPr>
                <a:lnSpc>
                  <a:spcPts val="4059"/>
                </a:lnSpc>
              </a:pPr>
              <a:r>
                <a:rPr lang="en-US" sz="2899">
                  <a:solidFill>
                    <a:srgbClr val="A96E7F"/>
                  </a:solidFill>
                  <a:latin typeface="Arimo Bold"/>
                </a:rPr>
                <a:t>We were surprised to realize</a:t>
              </a:r>
              <a:r>
                <a:rPr lang="en-US" sz="2899">
                  <a:solidFill>
                    <a:srgbClr val="D69593"/>
                  </a:solidFill>
                  <a:latin typeface="Arimo Bold"/>
                </a:rPr>
                <a:t> </a:t>
              </a:r>
              <a:r>
                <a:rPr lang="en-US" sz="2899">
                  <a:solidFill>
                    <a:srgbClr val="404041"/>
                  </a:solidFill>
                  <a:latin typeface="Arimo Bold"/>
                </a:rPr>
                <a:t>that she changed her major because she felt isolated as the only woman in her CS classes, and belittled when her male counterparts spoke down to her. </a:t>
              </a:r>
            </a:p>
            <a:p>
              <a:pPr>
                <a:lnSpc>
                  <a:spcPts val="4059"/>
                </a:lnSpc>
              </a:pPr>
              <a:endParaRPr lang="en-US" sz="2899">
                <a:solidFill>
                  <a:srgbClr val="404041"/>
                </a:solidFill>
                <a:latin typeface="Arimo Bold"/>
              </a:endParaRPr>
            </a:p>
            <a:p>
              <a:pPr>
                <a:lnSpc>
                  <a:spcPts val="4059"/>
                </a:lnSpc>
              </a:pPr>
              <a:r>
                <a:rPr lang="en-US" sz="2899">
                  <a:solidFill>
                    <a:srgbClr val="A96E7F"/>
                  </a:solidFill>
                  <a:latin typeface="Arimo Bold"/>
                </a:rPr>
                <a:t>We wonder if this means </a:t>
              </a:r>
              <a:r>
                <a:rPr lang="en-US" sz="2899">
                  <a:solidFill>
                    <a:srgbClr val="404041"/>
                  </a:solidFill>
                  <a:latin typeface="Arimo Bold"/>
                </a:rPr>
                <a:t>that regardless of her skill set, what drives her choice in major is her environment and peers, specifically how welcoming they are.</a:t>
              </a:r>
            </a:p>
            <a:p>
              <a:pPr>
                <a:lnSpc>
                  <a:spcPts val="4059"/>
                </a:lnSpc>
              </a:pPr>
              <a:endParaRPr lang="en-US" sz="2899">
                <a:solidFill>
                  <a:srgbClr val="404041"/>
                </a:solidFill>
                <a:latin typeface="Arimo Bold"/>
              </a:endParaRPr>
            </a:p>
            <a:p>
              <a:pPr>
                <a:lnSpc>
                  <a:spcPts val="4059"/>
                </a:lnSpc>
              </a:pPr>
              <a:r>
                <a:rPr lang="en-US" sz="2899">
                  <a:solidFill>
                    <a:srgbClr val="A96E7F"/>
                  </a:solidFill>
                  <a:latin typeface="Arimo Bold"/>
                </a:rPr>
                <a:t>It would be game-changing to</a:t>
              </a:r>
              <a:r>
                <a:rPr lang="en-US" sz="2899">
                  <a:solidFill>
                    <a:srgbClr val="404041"/>
                  </a:solidFill>
                  <a:latin typeface="Arimo Bold"/>
                </a:rPr>
                <a:t> make educational environments welcoming regardless of identity.</a:t>
              </a:r>
            </a:p>
            <a:p>
              <a:pPr>
                <a:lnSpc>
                  <a:spcPts val="4059"/>
                </a:lnSpc>
              </a:pPr>
              <a:endParaRPr lang="en-US" sz="2899">
                <a:solidFill>
                  <a:srgbClr val="404041"/>
                </a:solidFill>
                <a:latin typeface="Arimo Bold"/>
              </a:endParaRPr>
            </a:p>
          </p:txBody>
        </p:sp>
      </p:grpSp>
      <p:pic>
        <p:nvPicPr>
          <p:cNvPr id="5" name="Picture 5"/>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189585" y="2706688"/>
            <a:ext cx="3748209" cy="4114800"/>
          </a:xfrm>
          <a:prstGeom prst="rect">
            <a:avLst/>
          </a:prstGeom>
        </p:spPr>
      </p:pic>
      <p:sp>
        <p:nvSpPr>
          <p:cNvPr id="6" name="TextBox 6"/>
          <p:cNvSpPr txBox="1"/>
          <p:nvPr/>
        </p:nvSpPr>
        <p:spPr>
          <a:xfrm>
            <a:off x="12839504" y="6859588"/>
            <a:ext cx="4448371" cy="720725"/>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Trish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1719191" cy="8691663"/>
            <a:chOff x="0" y="0"/>
            <a:chExt cx="15625588" cy="11588884"/>
          </a:xfrm>
        </p:grpSpPr>
        <p:sp>
          <p:nvSpPr>
            <p:cNvPr id="3" name="TextBox 3"/>
            <p:cNvSpPr txBox="1"/>
            <p:nvPr/>
          </p:nvSpPr>
          <p:spPr>
            <a:xfrm>
              <a:off x="0" y="85725"/>
              <a:ext cx="15625588" cy="1840442"/>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POV 2</a:t>
              </a:r>
            </a:p>
          </p:txBody>
        </p:sp>
        <p:sp>
          <p:nvSpPr>
            <p:cNvPr id="4" name="TextBox 4"/>
            <p:cNvSpPr txBox="1"/>
            <p:nvPr/>
          </p:nvSpPr>
          <p:spPr>
            <a:xfrm>
              <a:off x="0" y="2380961"/>
              <a:ext cx="15625588" cy="9207923"/>
            </a:xfrm>
            <a:prstGeom prst="rect">
              <a:avLst/>
            </a:prstGeom>
          </p:spPr>
          <p:txBody>
            <a:bodyPr lIns="0" tIns="0" rIns="0" bIns="0" rtlCol="0" anchor="t">
              <a:spAutoFit/>
            </a:bodyPr>
            <a:lstStyle/>
            <a:p>
              <a:pPr>
                <a:lnSpc>
                  <a:spcPts val="3919"/>
                </a:lnSpc>
              </a:pPr>
              <a:r>
                <a:rPr lang="en-US" sz="2799">
                  <a:solidFill>
                    <a:srgbClr val="679BBB"/>
                  </a:solidFill>
                  <a:latin typeface="HK Grotesk Medium Bold"/>
                </a:rPr>
                <a:t>We met</a:t>
              </a:r>
              <a:r>
                <a:rPr lang="en-US" sz="2799">
                  <a:solidFill>
                    <a:srgbClr val="404041"/>
                  </a:solidFill>
                  <a:latin typeface="HK Grotesk Medium Bold"/>
                </a:rPr>
                <a:t> Susan, a 56 year old, conservative Asian immigrant who is a software engineer at Hitachi Energy.</a:t>
              </a:r>
            </a:p>
            <a:p>
              <a:pPr>
                <a:lnSpc>
                  <a:spcPts val="3919"/>
                </a:lnSpc>
              </a:pPr>
              <a:endParaRPr lang="en-US" sz="2799">
                <a:solidFill>
                  <a:srgbClr val="404041"/>
                </a:solidFill>
                <a:latin typeface="HK Grotesk Medium Bold"/>
              </a:endParaRPr>
            </a:p>
            <a:p>
              <a:pPr>
                <a:lnSpc>
                  <a:spcPts val="3919"/>
                </a:lnSpc>
              </a:pPr>
              <a:r>
                <a:rPr lang="en-US" sz="2799">
                  <a:solidFill>
                    <a:srgbClr val="679BBB"/>
                  </a:solidFill>
                  <a:latin typeface="Arimo Bold"/>
                </a:rPr>
                <a:t>We were surprised to realize</a:t>
              </a:r>
              <a:r>
                <a:rPr lang="en-US" sz="2799">
                  <a:solidFill>
                    <a:srgbClr val="5271FF"/>
                  </a:solidFill>
                  <a:latin typeface="Arimo Bold"/>
                </a:rPr>
                <a:t> </a:t>
              </a:r>
              <a:r>
                <a:rPr lang="en-US" sz="2799">
                  <a:solidFill>
                    <a:srgbClr val="404041"/>
                  </a:solidFill>
                  <a:latin typeface="Arimo Bold"/>
                </a:rPr>
                <a:t>that she claims racism towards Black people is not a systemic issue, but rather a result of statistics/lived experience while she points out systemic issues towards anti-Asian hate such as lack of media coverage and diversity in education. </a:t>
              </a:r>
            </a:p>
            <a:p>
              <a:pPr>
                <a:lnSpc>
                  <a:spcPts val="3919"/>
                </a:lnSpc>
              </a:pPr>
              <a:endParaRPr lang="en-US" sz="2799">
                <a:solidFill>
                  <a:srgbClr val="404041"/>
                </a:solidFill>
                <a:latin typeface="Arimo Bold"/>
              </a:endParaRPr>
            </a:p>
            <a:p>
              <a:pPr>
                <a:lnSpc>
                  <a:spcPts val="3919"/>
                </a:lnSpc>
              </a:pPr>
              <a:r>
                <a:rPr lang="en-US" sz="2799">
                  <a:solidFill>
                    <a:srgbClr val="679BBB"/>
                  </a:solidFill>
                  <a:latin typeface="Arimo Bold"/>
                </a:rPr>
                <a:t>We wonder if this means</a:t>
              </a:r>
              <a:r>
                <a:rPr lang="en-US" sz="2799">
                  <a:solidFill>
                    <a:srgbClr val="404041"/>
                  </a:solidFill>
                  <a:latin typeface="Arimo Bold"/>
                </a:rPr>
                <a:t> that she has developed an unempathetic view of Black people because she has not met enough to see them as people rather than statistics.</a:t>
              </a:r>
            </a:p>
            <a:p>
              <a:pPr>
                <a:lnSpc>
                  <a:spcPts val="3919"/>
                </a:lnSpc>
              </a:pPr>
              <a:endParaRPr lang="en-US" sz="2799">
                <a:solidFill>
                  <a:srgbClr val="404041"/>
                </a:solidFill>
                <a:latin typeface="Arimo Bold"/>
              </a:endParaRPr>
            </a:p>
            <a:p>
              <a:pPr>
                <a:lnSpc>
                  <a:spcPts val="3919"/>
                </a:lnSpc>
              </a:pPr>
              <a:r>
                <a:rPr lang="en-US" sz="2799">
                  <a:solidFill>
                    <a:srgbClr val="679BBB"/>
                  </a:solidFill>
                  <a:latin typeface="Arimo Bold"/>
                </a:rPr>
                <a:t>It would be game-changing to</a:t>
              </a:r>
              <a:r>
                <a:rPr lang="en-US" sz="2799">
                  <a:solidFill>
                    <a:srgbClr val="404041"/>
                  </a:solidFill>
                  <a:latin typeface="Arimo Bold"/>
                </a:rPr>
                <a:t> bring people together from different POC groups to share stories and increase perspective and understanding.</a:t>
              </a:r>
            </a:p>
          </p:txBody>
        </p:sp>
      </p:grpSp>
      <p:sp>
        <p:nvSpPr>
          <p:cNvPr id="5" name="TextBox 5"/>
          <p:cNvSpPr txBox="1"/>
          <p:nvPr/>
        </p:nvSpPr>
        <p:spPr>
          <a:xfrm>
            <a:off x="13006807" y="6827687"/>
            <a:ext cx="4448371" cy="720725"/>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Susan</a:t>
            </a:r>
          </a:p>
        </p:txBody>
      </p:sp>
      <p:pic>
        <p:nvPicPr>
          <p:cNvPr id="6" name="Picture 6"/>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356888" y="2674787"/>
            <a:ext cx="3748209" cy="4114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971550"/>
            <a:ext cx="16230600" cy="3453130"/>
          </a:xfrm>
          <a:prstGeom prst="rect">
            <a:avLst/>
          </a:prstGeom>
        </p:spPr>
        <p:txBody>
          <a:bodyPr lIns="0" tIns="0" rIns="0" bIns="0" rtlCol="0" anchor="t">
            <a:spAutoFit/>
          </a:bodyPr>
          <a:lstStyle/>
          <a:p>
            <a:pPr>
              <a:lnSpc>
                <a:spcPts val="3919"/>
              </a:lnSpc>
            </a:pPr>
            <a:r>
              <a:rPr lang="en-US" sz="2799">
                <a:solidFill>
                  <a:srgbClr val="679BBB">
                    <a:alpha val="60784"/>
                  </a:srgbClr>
                </a:solidFill>
                <a:latin typeface="HK Grotesk Medium Bold"/>
              </a:rPr>
              <a:t>We met</a:t>
            </a:r>
            <a:r>
              <a:rPr lang="en-US" sz="2799">
                <a:solidFill>
                  <a:srgbClr val="404041">
                    <a:alpha val="60784"/>
                  </a:srgbClr>
                </a:solidFill>
                <a:latin typeface="HK Grotesk Medium Bold"/>
              </a:rPr>
              <a:t> Susan, a 56 year old, conservative Asian immigrant who is a software engineer at Hitachi Energy. </a:t>
            </a:r>
            <a:r>
              <a:rPr lang="en-US" sz="2799">
                <a:solidFill>
                  <a:srgbClr val="679BBB">
                    <a:alpha val="60784"/>
                  </a:srgbClr>
                </a:solidFill>
                <a:latin typeface="Arimo Bold"/>
              </a:rPr>
              <a:t>We were surprised to realize</a:t>
            </a:r>
            <a:r>
              <a:rPr lang="en-US" sz="2799">
                <a:solidFill>
                  <a:srgbClr val="5271FF">
                    <a:alpha val="60784"/>
                  </a:srgbClr>
                </a:solidFill>
                <a:latin typeface="Arimo Bold"/>
              </a:rPr>
              <a:t> </a:t>
            </a:r>
            <a:r>
              <a:rPr lang="en-US" sz="2799">
                <a:solidFill>
                  <a:srgbClr val="404041">
                    <a:alpha val="60784"/>
                  </a:srgbClr>
                </a:solidFill>
                <a:latin typeface="Arimo Bold"/>
              </a:rPr>
              <a:t>that she claims racism towards Black people is not a systemic issue, but rather a result of statistics/lived experience while she points out systemic issues towards anti-Asian hate such as lack of media coverage and diversity in education. </a:t>
            </a:r>
            <a:r>
              <a:rPr lang="en-US" sz="2799">
                <a:solidFill>
                  <a:srgbClr val="679BBB">
                    <a:alpha val="60784"/>
                  </a:srgbClr>
                </a:solidFill>
                <a:latin typeface="Arimo Bold"/>
              </a:rPr>
              <a:t>We wonder if this means</a:t>
            </a:r>
            <a:r>
              <a:rPr lang="en-US" sz="2799">
                <a:solidFill>
                  <a:srgbClr val="404041">
                    <a:alpha val="60784"/>
                  </a:srgbClr>
                </a:solidFill>
                <a:latin typeface="Arimo Bold"/>
              </a:rPr>
              <a:t> that she has developed an unempathetic view of Black people because she has not met enough to see them as people rather than statistics. </a:t>
            </a:r>
            <a:r>
              <a:rPr lang="en-US" sz="2799">
                <a:solidFill>
                  <a:srgbClr val="679BBB">
                    <a:alpha val="60784"/>
                  </a:srgbClr>
                </a:solidFill>
                <a:latin typeface="Arimo Bold"/>
              </a:rPr>
              <a:t>It would be game-changing to</a:t>
            </a:r>
            <a:r>
              <a:rPr lang="en-US" sz="2799">
                <a:solidFill>
                  <a:srgbClr val="404041">
                    <a:alpha val="60784"/>
                  </a:srgbClr>
                </a:solidFill>
                <a:latin typeface="Arimo Bold"/>
              </a:rPr>
              <a:t> bring people together from different POC groups to share stories and increase perspective and understanding.</a:t>
            </a:r>
          </a:p>
        </p:txBody>
      </p:sp>
      <p:sp>
        <p:nvSpPr>
          <p:cNvPr id="3" name="TextBox 3"/>
          <p:cNvSpPr txBox="1"/>
          <p:nvPr/>
        </p:nvSpPr>
        <p:spPr>
          <a:xfrm>
            <a:off x="2509228" y="5281508"/>
            <a:ext cx="13269545" cy="1384300"/>
          </a:xfrm>
          <a:prstGeom prst="rect">
            <a:avLst/>
          </a:prstGeom>
        </p:spPr>
        <p:txBody>
          <a:bodyPr lIns="0" tIns="0" rIns="0" bIns="0" rtlCol="0" anchor="t">
            <a:spAutoFit/>
          </a:bodyPr>
          <a:lstStyle/>
          <a:p>
            <a:pPr algn="ctr">
              <a:lnSpc>
                <a:spcPts val="5599"/>
              </a:lnSpc>
            </a:pPr>
            <a:r>
              <a:rPr lang="en-US" sz="3999">
                <a:solidFill>
                  <a:srgbClr val="404041"/>
                </a:solidFill>
                <a:latin typeface="HK Grotesk Medium Bold"/>
              </a:rPr>
              <a:t>How might we encourage people to learn and empathize with issues that do not affect themselves? </a:t>
            </a:r>
          </a:p>
        </p:txBody>
      </p:sp>
      <p:sp>
        <p:nvSpPr>
          <p:cNvPr id="4" name="TextBox 4"/>
          <p:cNvSpPr txBox="1"/>
          <p:nvPr/>
        </p:nvSpPr>
        <p:spPr>
          <a:xfrm>
            <a:off x="2509228" y="7155982"/>
            <a:ext cx="13269545" cy="1384300"/>
          </a:xfrm>
          <a:prstGeom prst="rect">
            <a:avLst/>
          </a:prstGeom>
        </p:spPr>
        <p:txBody>
          <a:bodyPr lIns="0" tIns="0" rIns="0" bIns="0" rtlCol="0" anchor="t">
            <a:spAutoFit/>
          </a:bodyPr>
          <a:lstStyle/>
          <a:p>
            <a:pPr algn="ctr">
              <a:lnSpc>
                <a:spcPts val="5599"/>
              </a:lnSpc>
            </a:pPr>
            <a:r>
              <a:rPr lang="en-US" sz="3999">
                <a:solidFill>
                  <a:srgbClr val="404041"/>
                </a:solidFill>
                <a:latin typeface="HK Grotesk Medium Bold"/>
              </a:rPr>
              <a:t>How might we explain concepts of oppression with more emotion/stories rather than statistics?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1103343" cy="9186963"/>
            <a:chOff x="0" y="0"/>
            <a:chExt cx="14804457" cy="12249284"/>
          </a:xfrm>
        </p:grpSpPr>
        <p:sp>
          <p:nvSpPr>
            <p:cNvPr id="3" name="TextBox 3"/>
            <p:cNvSpPr txBox="1"/>
            <p:nvPr/>
          </p:nvSpPr>
          <p:spPr>
            <a:xfrm>
              <a:off x="0" y="85725"/>
              <a:ext cx="14804457" cy="1840442"/>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POV 3 </a:t>
              </a:r>
            </a:p>
          </p:txBody>
        </p:sp>
        <p:sp>
          <p:nvSpPr>
            <p:cNvPr id="4" name="TextBox 4"/>
            <p:cNvSpPr txBox="1"/>
            <p:nvPr/>
          </p:nvSpPr>
          <p:spPr>
            <a:xfrm>
              <a:off x="0" y="2380961"/>
              <a:ext cx="14804457" cy="9868323"/>
            </a:xfrm>
            <a:prstGeom prst="rect">
              <a:avLst/>
            </a:prstGeom>
          </p:spPr>
          <p:txBody>
            <a:bodyPr lIns="0" tIns="0" rIns="0" bIns="0" rtlCol="0" anchor="t">
              <a:spAutoFit/>
            </a:bodyPr>
            <a:lstStyle/>
            <a:p>
              <a:pPr>
                <a:lnSpc>
                  <a:spcPts val="3919"/>
                </a:lnSpc>
              </a:pPr>
              <a:r>
                <a:rPr lang="en-US" sz="2799">
                  <a:solidFill>
                    <a:srgbClr val="D69593"/>
                  </a:solidFill>
                  <a:latin typeface="HK Grotesk Medium Bold"/>
                </a:rPr>
                <a:t>We met</a:t>
              </a:r>
              <a:r>
                <a:rPr lang="en-US" sz="2799">
                  <a:solidFill>
                    <a:srgbClr val="F8A29E"/>
                  </a:solidFill>
                  <a:latin typeface="HK Grotesk Medium Bold"/>
                </a:rPr>
                <a:t> </a:t>
              </a:r>
              <a:r>
                <a:rPr lang="en-US" sz="2799">
                  <a:solidFill>
                    <a:srgbClr val="404041"/>
                  </a:solidFill>
                  <a:latin typeface="HK Grotesk Medium Bold"/>
                </a:rPr>
                <a:t>Amber, a 23 year-old woman from Los Baños, CA who works as a delivery driver for a cannabis dispensary.</a:t>
              </a:r>
            </a:p>
            <a:p>
              <a:pPr>
                <a:lnSpc>
                  <a:spcPts val="3919"/>
                </a:lnSpc>
              </a:pPr>
              <a:endParaRPr lang="en-US" sz="2799">
                <a:solidFill>
                  <a:srgbClr val="404041"/>
                </a:solidFill>
                <a:latin typeface="HK Grotesk Medium Bold"/>
              </a:endParaRPr>
            </a:p>
            <a:p>
              <a:pPr>
                <a:lnSpc>
                  <a:spcPts val="3919"/>
                </a:lnSpc>
              </a:pPr>
              <a:r>
                <a:rPr lang="en-US" sz="2799">
                  <a:solidFill>
                    <a:srgbClr val="D69593"/>
                  </a:solidFill>
                  <a:latin typeface="Arimo Bold"/>
                </a:rPr>
                <a:t>We were surprised to realize</a:t>
              </a:r>
              <a:r>
                <a:rPr lang="en-US" sz="2799">
                  <a:solidFill>
                    <a:srgbClr val="F8A29E"/>
                  </a:solidFill>
                  <a:latin typeface="Arimo Bold"/>
                </a:rPr>
                <a:t> </a:t>
              </a:r>
              <a:r>
                <a:rPr lang="en-US" sz="2799">
                  <a:solidFill>
                    <a:srgbClr val="404041"/>
                  </a:solidFill>
                  <a:latin typeface="Arimo Bold"/>
                </a:rPr>
                <a:t>that she said nothing else comes to mind when she thinks of systemic inequity besides the parents someone is born with and the perspectives they provide.</a:t>
              </a:r>
            </a:p>
            <a:p>
              <a:pPr>
                <a:lnSpc>
                  <a:spcPts val="3919"/>
                </a:lnSpc>
              </a:pPr>
              <a:endParaRPr lang="en-US" sz="2799">
                <a:solidFill>
                  <a:srgbClr val="404041"/>
                </a:solidFill>
                <a:latin typeface="Arimo Bold"/>
              </a:endParaRPr>
            </a:p>
            <a:p>
              <a:pPr>
                <a:lnSpc>
                  <a:spcPts val="3919"/>
                </a:lnSpc>
              </a:pPr>
              <a:r>
                <a:rPr lang="en-US" sz="2799">
                  <a:solidFill>
                    <a:srgbClr val="D69593"/>
                  </a:solidFill>
                  <a:latin typeface="Arimo Bold"/>
                </a:rPr>
                <a:t>We wonder if this means </a:t>
              </a:r>
              <a:r>
                <a:rPr lang="en-US" sz="2799">
                  <a:solidFill>
                    <a:srgbClr val="404041"/>
                  </a:solidFill>
                  <a:latin typeface="Arimo Bold"/>
                </a:rPr>
                <a:t>that she is upset at her parents for not offering her diverse perspectives and feels they inhibited her development as an open-minded individual.</a:t>
              </a:r>
            </a:p>
            <a:p>
              <a:pPr>
                <a:lnSpc>
                  <a:spcPts val="3919"/>
                </a:lnSpc>
              </a:pPr>
              <a:endParaRPr lang="en-US" sz="2799">
                <a:solidFill>
                  <a:srgbClr val="404041"/>
                </a:solidFill>
                <a:latin typeface="Arimo Bold"/>
              </a:endParaRPr>
            </a:p>
            <a:p>
              <a:pPr>
                <a:lnSpc>
                  <a:spcPts val="3919"/>
                </a:lnSpc>
              </a:pPr>
              <a:r>
                <a:rPr lang="en-US" sz="2799">
                  <a:solidFill>
                    <a:srgbClr val="D69593"/>
                  </a:solidFill>
                  <a:latin typeface="Arimo Bold"/>
                </a:rPr>
                <a:t>It would be game-changing to</a:t>
              </a:r>
              <a:r>
                <a:rPr lang="en-US" sz="2799">
                  <a:solidFill>
                    <a:srgbClr val="404041"/>
                  </a:solidFill>
                  <a:latin typeface="Arimo Bold"/>
                </a:rPr>
                <a:t> provide children with mentors outside their parents to help offer them new perspectives that their parents cannot.</a:t>
              </a:r>
            </a:p>
            <a:p>
              <a:pPr>
                <a:lnSpc>
                  <a:spcPts val="3919"/>
                </a:lnSpc>
              </a:pPr>
              <a:endParaRPr lang="en-US" sz="2799">
                <a:solidFill>
                  <a:srgbClr val="404041"/>
                </a:solidFill>
                <a:latin typeface="Arimo Bold"/>
              </a:endParaRPr>
            </a:p>
          </p:txBody>
        </p:sp>
      </p:grpSp>
      <p:grpSp>
        <p:nvGrpSpPr>
          <p:cNvPr id="5" name="Group 5"/>
          <p:cNvGrpSpPr/>
          <p:nvPr/>
        </p:nvGrpSpPr>
        <p:grpSpPr>
          <a:xfrm>
            <a:off x="13006807" y="2674787"/>
            <a:ext cx="4448371" cy="4873625"/>
            <a:chOff x="0" y="0"/>
            <a:chExt cx="5931161" cy="6498167"/>
          </a:xfrm>
        </p:grpSpPr>
        <p:sp>
          <p:nvSpPr>
            <p:cNvPr id="6" name="TextBox 6"/>
            <p:cNvSpPr txBox="1"/>
            <p:nvPr/>
          </p:nvSpPr>
          <p:spPr>
            <a:xfrm>
              <a:off x="0" y="5524500"/>
              <a:ext cx="5931161" cy="973667"/>
            </a:xfrm>
            <a:prstGeom prst="rect">
              <a:avLst/>
            </a:prstGeom>
          </p:spPr>
          <p:txBody>
            <a:bodyPr lIns="0" tIns="0" rIns="0" bIns="0" rtlCol="0" anchor="t">
              <a:spAutoFit/>
            </a:bodyPr>
            <a:lstStyle/>
            <a:p>
              <a:pPr algn="ctr">
                <a:lnSpc>
                  <a:spcPts val="5500"/>
                </a:lnSpc>
              </a:pPr>
              <a:r>
                <a:rPr lang="en-US" sz="5000">
                  <a:solidFill>
                    <a:srgbClr val="404041"/>
                  </a:solidFill>
                  <a:latin typeface="HK Grotesk Medium"/>
                </a:rPr>
                <a:t>Amber</a:t>
              </a:r>
            </a:p>
          </p:txBody>
        </p:sp>
        <p:pic>
          <p:nvPicPr>
            <p:cNvPr id="7" name="Picture 7"/>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466775" y="0"/>
              <a:ext cx="4997612" cy="5486400"/>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971550"/>
            <a:ext cx="16056901" cy="3948430"/>
          </a:xfrm>
          <a:prstGeom prst="rect">
            <a:avLst/>
          </a:prstGeom>
        </p:spPr>
        <p:txBody>
          <a:bodyPr lIns="0" tIns="0" rIns="0" bIns="0" rtlCol="0" anchor="t">
            <a:spAutoFit/>
          </a:bodyPr>
          <a:lstStyle/>
          <a:p>
            <a:pPr>
              <a:lnSpc>
                <a:spcPts val="3919"/>
              </a:lnSpc>
            </a:pPr>
            <a:r>
              <a:rPr lang="en-US" sz="2799">
                <a:solidFill>
                  <a:srgbClr val="D69593">
                    <a:alpha val="60784"/>
                  </a:srgbClr>
                </a:solidFill>
                <a:latin typeface="HK Grotesk Medium Bold"/>
              </a:rPr>
              <a:t>We met</a:t>
            </a:r>
            <a:r>
              <a:rPr lang="en-US" sz="2799">
                <a:solidFill>
                  <a:srgbClr val="F8A29E">
                    <a:alpha val="60784"/>
                  </a:srgbClr>
                </a:solidFill>
                <a:latin typeface="HK Grotesk Medium Bold"/>
              </a:rPr>
              <a:t> </a:t>
            </a:r>
            <a:r>
              <a:rPr lang="en-US" sz="2799">
                <a:solidFill>
                  <a:srgbClr val="404041">
                    <a:alpha val="60784"/>
                  </a:srgbClr>
                </a:solidFill>
                <a:latin typeface="HK Grotesk Medium Bold"/>
              </a:rPr>
              <a:t>Amber, a 23 year-old woman from Los Baños, CA who works as a delivery driver for a cannabis dispensary.</a:t>
            </a:r>
            <a:r>
              <a:rPr lang="en-US" sz="2799">
                <a:solidFill>
                  <a:srgbClr val="D69593">
                    <a:alpha val="60784"/>
                  </a:srgbClr>
                </a:solidFill>
                <a:latin typeface="HK Grotesk Medium Bold"/>
              </a:rPr>
              <a:t> </a:t>
            </a:r>
            <a:r>
              <a:rPr lang="en-US" sz="2799">
                <a:solidFill>
                  <a:srgbClr val="D69593">
                    <a:alpha val="60784"/>
                  </a:srgbClr>
                </a:solidFill>
                <a:latin typeface="Arimo Bold"/>
              </a:rPr>
              <a:t>We were surprised to realize</a:t>
            </a:r>
            <a:r>
              <a:rPr lang="en-US" sz="2799">
                <a:solidFill>
                  <a:srgbClr val="F8A29E">
                    <a:alpha val="60784"/>
                  </a:srgbClr>
                </a:solidFill>
                <a:latin typeface="Arimo Bold"/>
              </a:rPr>
              <a:t> </a:t>
            </a:r>
            <a:r>
              <a:rPr lang="en-US" sz="2799">
                <a:solidFill>
                  <a:srgbClr val="404041">
                    <a:alpha val="60784"/>
                  </a:srgbClr>
                </a:solidFill>
                <a:latin typeface="Arimo Bold"/>
              </a:rPr>
              <a:t>that she said nothing else comes to mind when she thinks of systemic inequity besides the parents someone is born with and the perspectives they provide.</a:t>
            </a:r>
            <a:r>
              <a:rPr lang="en-US" sz="2799">
                <a:solidFill>
                  <a:srgbClr val="D69593">
                    <a:alpha val="60784"/>
                  </a:srgbClr>
                </a:solidFill>
                <a:latin typeface="Arimo Bold"/>
              </a:rPr>
              <a:t> We wonder if this means </a:t>
            </a:r>
            <a:r>
              <a:rPr lang="en-US" sz="2799">
                <a:solidFill>
                  <a:srgbClr val="404041">
                    <a:alpha val="60784"/>
                  </a:srgbClr>
                </a:solidFill>
                <a:latin typeface="Arimo Bold"/>
              </a:rPr>
              <a:t>that she is upset at her parents for not offering her diverse perspectives and feels they inhibited her development as an open-minded individual.</a:t>
            </a:r>
            <a:r>
              <a:rPr lang="en-US" sz="2799">
                <a:solidFill>
                  <a:srgbClr val="D69593">
                    <a:alpha val="60784"/>
                  </a:srgbClr>
                </a:solidFill>
                <a:latin typeface="Arimo Bold"/>
              </a:rPr>
              <a:t> It would be game-changing to</a:t>
            </a:r>
            <a:r>
              <a:rPr lang="en-US" sz="2799">
                <a:solidFill>
                  <a:srgbClr val="404041">
                    <a:alpha val="60784"/>
                  </a:srgbClr>
                </a:solidFill>
                <a:latin typeface="Arimo Bold"/>
              </a:rPr>
              <a:t> provide children with mentors outside their parents to help offer them new perspectives that their parents cannot.</a:t>
            </a:r>
          </a:p>
          <a:p>
            <a:pPr>
              <a:lnSpc>
                <a:spcPts val="3919"/>
              </a:lnSpc>
            </a:pPr>
            <a:endParaRPr lang="en-US" sz="2799">
              <a:solidFill>
                <a:srgbClr val="404041">
                  <a:alpha val="60784"/>
                </a:srgbClr>
              </a:solidFill>
              <a:latin typeface="Arimo Bold"/>
            </a:endParaRPr>
          </a:p>
        </p:txBody>
      </p:sp>
      <p:sp>
        <p:nvSpPr>
          <p:cNvPr id="3" name="TextBox 3"/>
          <p:cNvSpPr txBox="1"/>
          <p:nvPr/>
        </p:nvSpPr>
        <p:spPr>
          <a:xfrm>
            <a:off x="2466227" y="5067300"/>
            <a:ext cx="13355545" cy="2794000"/>
          </a:xfrm>
          <a:prstGeom prst="rect">
            <a:avLst/>
          </a:prstGeom>
        </p:spPr>
        <p:txBody>
          <a:bodyPr lIns="0" tIns="0" rIns="0" bIns="0" rtlCol="0" anchor="t">
            <a:spAutoFit/>
          </a:bodyPr>
          <a:lstStyle/>
          <a:p>
            <a:pPr algn="ctr">
              <a:lnSpc>
                <a:spcPts val="5599"/>
              </a:lnSpc>
            </a:pPr>
            <a:r>
              <a:rPr lang="en-US" sz="3999">
                <a:solidFill>
                  <a:srgbClr val="404041"/>
                </a:solidFill>
                <a:latin typeface="HK Grotesk Medium Bold"/>
              </a:rPr>
              <a:t>How might we leverage the internet to create educational spaces outside the classroom for children to learn to recognize and develop sensitivity to the needs of people with identities different than their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alphaModFix amt="65000"/>
            <a:extLst>
              <a:ext uri="{28A0092B-C50C-407E-A947-70E740481C1C}">
                <a14:useLocalDpi xmlns:a14="http://schemas.microsoft.com/office/drawing/2010/main"/>
              </a:ext>
            </a:extLst>
          </a:blip>
          <a:srcRect/>
          <a:stretch>
            <a:fillRect/>
          </a:stretch>
        </p:blipFill>
        <p:spPr>
          <a:xfrm>
            <a:off x="983716" y="6158686"/>
            <a:ext cx="11278814" cy="11903762"/>
          </a:xfrm>
          <a:prstGeom prst="rect">
            <a:avLst/>
          </a:prstGeom>
        </p:spPr>
      </p:pic>
      <p:pic>
        <p:nvPicPr>
          <p:cNvPr id="3" name="Picture 3"/>
          <p:cNvPicPr>
            <a:picLocks noChangeAspect="1"/>
          </p:cNvPicPr>
          <p:nvPr/>
        </p:nvPicPr>
        <p:blipFill>
          <a:blip r:embed="rId3" cstate="email">
            <a:alphaModFix amt="48000"/>
            <a:extLst>
              <a:ext uri="{28A0092B-C50C-407E-A947-70E740481C1C}">
                <a14:useLocalDpi xmlns:a14="http://schemas.microsoft.com/office/drawing/2010/main"/>
              </a:ext>
            </a:extLst>
          </a:blip>
          <a:srcRect/>
          <a:stretch>
            <a:fillRect/>
          </a:stretch>
        </p:blipFill>
        <p:spPr>
          <a:xfrm rot="3810920">
            <a:off x="7092435" y="-9844809"/>
            <a:ext cx="14794298" cy="13962119"/>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2745414" y="2331433"/>
            <a:ext cx="4393855" cy="5624134"/>
          </a:xfrm>
          <a:prstGeom prst="rect">
            <a:avLst/>
          </a:prstGeom>
        </p:spPr>
      </p:pic>
      <p:sp>
        <p:nvSpPr>
          <p:cNvPr id="5" name="TextBox 5"/>
          <p:cNvSpPr txBox="1"/>
          <p:nvPr/>
        </p:nvSpPr>
        <p:spPr>
          <a:xfrm>
            <a:off x="8518408" y="3300413"/>
            <a:ext cx="8136257" cy="3771900"/>
          </a:xfrm>
          <a:prstGeom prst="rect">
            <a:avLst/>
          </a:prstGeom>
        </p:spPr>
        <p:txBody>
          <a:bodyPr lIns="0" tIns="0" rIns="0" bIns="0" rtlCol="0" anchor="t">
            <a:spAutoFit/>
          </a:bodyPr>
          <a:lstStyle/>
          <a:p>
            <a:pPr algn="ctr">
              <a:lnSpc>
                <a:spcPts val="9899"/>
              </a:lnSpc>
            </a:pPr>
            <a:r>
              <a:rPr lang="en-US" sz="8999">
                <a:solidFill>
                  <a:srgbClr val="404041"/>
                </a:solidFill>
                <a:latin typeface="HK Grotesk Medium Bold"/>
              </a:rPr>
              <a:t>Solutions &amp; </a:t>
            </a:r>
          </a:p>
          <a:p>
            <a:pPr algn="ctr">
              <a:lnSpc>
                <a:spcPts val="9899"/>
              </a:lnSpc>
            </a:pPr>
            <a:r>
              <a:rPr lang="en-US" sz="8999">
                <a:solidFill>
                  <a:srgbClr val="404041"/>
                </a:solidFill>
                <a:latin typeface="HK Grotesk Medium Bold"/>
              </a:rPr>
              <a:t>Experience Prototypes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7600028" y="3597922"/>
            <a:ext cx="9230856" cy="1010369"/>
            <a:chOff x="0" y="0"/>
            <a:chExt cx="12307808" cy="1347159"/>
          </a:xfrm>
        </p:grpSpPr>
        <p:sp>
          <p:nvSpPr>
            <p:cNvPr id="3" name="TextBox 3"/>
            <p:cNvSpPr txBox="1"/>
            <p:nvPr/>
          </p:nvSpPr>
          <p:spPr>
            <a:xfrm>
              <a:off x="0" y="-66675"/>
              <a:ext cx="12307808" cy="817669"/>
            </a:xfrm>
            <a:prstGeom prst="rect">
              <a:avLst/>
            </a:prstGeom>
          </p:spPr>
          <p:txBody>
            <a:bodyPr lIns="0" tIns="0" rIns="0" bIns="0" rtlCol="0" anchor="t">
              <a:spAutoFit/>
            </a:bodyPr>
            <a:lstStyle/>
            <a:p>
              <a:pPr>
                <a:lnSpc>
                  <a:spcPts val="5179"/>
                </a:lnSpc>
              </a:pPr>
              <a:endParaRPr/>
            </a:p>
          </p:txBody>
        </p:sp>
        <p:sp>
          <p:nvSpPr>
            <p:cNvPr id="4" name="TextBox 4"/>
            <p:cNvSpPr txBox="1"/>
            <p:nvPr/>
          </p:nvSpPr>
          <p:spPr>
            <a:xfrm>
              <a:off x="0" y="897367"/>
              <a:ext cx="12307808" cy="449792"/>
            </a:xfrm>
            <a:prstGeom prst="rect">
              <a:avLst/>
            </a:prstGeom>
          </p:spPr>
          <p:txBody>
            <a:bodyPr lIns="0" tIns="0" rIns="0" bIns="0" rtlCol="0" anchor="t">
              <a:spAutoFit/>
            </a:bodyPr>
            <a:lstStyle/>
            <a:p>
              <a:pPr>
                <a:lnSpc>
                  <a:spcPts val="2800"/>
                </a:lnSpc>
              </a:pPr>
              <a:endParaRPr/>
            </a:p>
          </p:txBody>
        </p:sp>
      </p:grpSp>
      <p:sp>
        <p:nvSpPr>
          <p:cNvPr id="5" name="TextBox 5"/>
          <p:cNvSpPr txBox="1"/>
          <p:nvPr/>
        </p:nvSpPr>
        <p:spPr>
          <a:xfrm>
            <a:off x="1269684" y="1682692"/>
            <a:ext cx="14237966" cy="1510031"/>
          </a:xfrm>
          <a:prstGeom prst="rect">
            <a:avLst/>
          </a:prstGeom>
        </p:spPr>
        <p:txBody>
          <a:bodyPr lIns="0" tIns="0" rIns="0" bIns="0" rtlCol="0" anchor="t">
            <a:spAutoFit/>
          </a:bodyPr>
          <a:lstStyle/>
          <a:p>
            <a:pPr>
              <a:lnSpc>
                <a:spcPts val="6019"/>
              </a:lnSpc>
              <a:spcBef>
                <a:spcPct val="0"/>
              </a:spcBef>
            </a:pPr>
            <a:r>
              <a:rPr lang="en-US" sz="4299">
                <a:solidFill>
                  <a:srgbClr val="404041">
                    <a:alpha val="60784"/>
                  </a:srgbClr>
                </a:solidFill>
                <a:latin typeface="HK Grotesk Medium Italics"/>
              </a:rPr>
              <a:t>How might we encourage people to learn and empathize with issues that do not affect themselves?</a:t>
            </a:r>
            <a:r>
              <a:rPr lang="en-US" sz="4299">
                <a:solidFill>
                  <a:srgbClr val="404041">
                    <a:alpha val="60784"/>
                  </a:srgbClr>
                </a:solidFill>
                <a:latin typeface="Arimo Italics"/>
              </a:rPr>
              <a:t> </a:t>
            </a:r>
          </a:p>
        </p:txBody>
      </p:sp>
      <p:sp>
        <p:nvSpPr>
          <p:cNvPr id="6" name="TextBox 6"/>
          <p:cNvSpPr txBox="1"/>
          <p:nvPr/>
        </p:nvSpPr>
        <p:spPr>
          <a:xfrm>
            <a:off x="2352285" y="4513041"/>
            <a:ext cx="13583429" cy="2516506"/>
          </a:xfrm>
          <a:prstGeom prst="rect">
            <a:avLst/>
          </a:prstGeom>
        </p:spPr>
        <p:txBody>
          <a:bodyPr lIns="0" tIns="0" rIns="0" bIns="0" rtlCol="0" anchor="t">
            <a:spAutoFit/>
          </a:bodyPr>
          <a:lstStyle/>
          <a:p>
            <a:pPr algn="ctr">
              <a:lnSpc>
                <a:spcPts val="6719"/>
              </a:lnSpc>
              <a:spcBef>
                <a:spcPct val="0"/>
              </a:spcBef>
            </a:pPr>
            <a:r>
              <a:rPr lang="en-US" sz="4799">
                <a:solidFill>
                  <a:srgbClr val="404041"/>
                </a:solidFill>
                <a:latin typeface="HK Grotesk Medium"/>
              </a:rPr>
              <a:t>Create a platform that allows users to anonymously ask non-politically correct questions they would be uncomfortable asking in person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436699" y="3812855"/>
            <a:ext cx="3776522" cy="3933877"/>
          </a:xfrm>
          <a:prstGeom prst="rect">
            <a:avLst/>
          </a:prstGeom>
        </p:spPr>
      </p:pic>
      <p:sp>
        <p:nvSpPr>
          <p:cNvPr id="3" name="TextBox 3"/>
          <p:cNvSpPr txBox="1"/>
          <p:nvPr/>
        </p:nvSpPr>
        <p:spPr>
          <a:xfrm>
            <a:off x="6822354" y="3746180"/>
            <a:ext cx="10436946" cy="6039485"/>
          </a:xfrm>
          <a:prstGeom prst="rect">
            <a:avLst/>
          </a:prstGeom>
        </p:spPr>
        <p:txBody>
          <a:bodyPr lIns="0" tIns="0" rIns="0" bIns="0" rtlCol="0" anchor="t">
            <a:spAutoFit/>
          </a:bodyPr>
          <a:lstStyle/>
          <a:p>
            <a:pPr>
              <a:lnSpc>
                <a:spcPts val="5179"/>
              </a:lnSpc>
            </a:pPr>
            <a:r>
              <a:rPr lang="en-US" sz="3699">
                <a:solidFill>
                  <a:srgbClr val="404041"/>
                </a:solidFill>
                <a:latin typeface="HK Grotesk Medium Bold"/>
              </a:rPr>
              <a:t>Assumption: </a:t>
            </a:r>
          </a:p>
          <a:p>
            <a:pPr>
              <a:lnSpc>
                <a:spcPts val="4199"/>
              </a:lnSpc>
            </a:pPr>
            <a:r>
              <a:rPr lang="en-US" sz="2999">
                <a:solidFill>
                  <a:srgbClr val="404041"/>
                </a:solidFill>
                <a:latin typeface="HK Grotesk Medium"/>
              </a:rPr>
              <a:t>People are uncomfortable asking personal questions about racial experiences in person but are willing to anonymously.</a:t>
            </a:r>
          </a:p>
          <a:p>
            <a:pPr>
              <a:lnSpc>
                <a:spcPts val="3798"/>
              </a:lnSpc>
            </a:pPr>
            <a:endParaRPr lang="en-US" sz="2999">
              <a:solidFill>
                <a:srgbClr val="404041"/>
              </a:solidFill>
              <a:latin typeface="HK Grotesk Medium"/>
            </a:endParaRPr>
          </a:p>
          <a:p>
            <a:pPr>
              <a:lnSpc>
                <a:spcPts val="5179"/>
              </a:lnSpc>
            </a:pPr>
            <a:r>
              <a:rPr lang="en-US" sz="3699">
                <a:solidFill>
                  <a:srgbClr val="404041"/>
                </a:solidFill>
                <a:latin typeface="HK Grotesk Medium Bold"/>
              </a:rPr>
              <a:t>What we did:</a:t>
            </a:r>
          </a:p>
          <a:p>
            <a:pPr marL="647700" lvl="1" indent="-323850">
              <a:lnSpc>
                <a:spcPts val="4199"/>
              </a:lnSpc>
              <a:buFont typeface="Arial"/>
              <a:buChar char="•"/>
            </a:pPr>
            <a:r>
              <a:rPr lang="en-US" sz="2999">
                <a:solidFill>
                  <a:srgbClr val="679BBB"/>
                </a:solidFill>
                <a:latin typeface="HK Grotesk Medium"/>
              </a:rPr>
              <a:t>moderated a conversation </a:t>
            </a:r>
            <a:r>
              <a:rPr lang="en-US" sz="2999">
                <a:solidFill>
                  <a:srgbClr val="404041"/>
                </a:solidFill>
                <a:latin typeface="HK Grotesk Medium"/>
              </a:rPr>
              <a:t>between two people </a:t>
            </a:r>
            <a:r>
              <a:rPr lang="en-US" sz="2999">
                <a:solidFill>
                  <a:srgbClr val="679BBB"/>
                </a:solidFill>
                <a:latin typeface="HK Grotesk Medium Bold"/>
              </a:rPr>
              <a:t>anonymously</a:t>
            </a:r>
            <a:r>
              <a:rPr lang="en-US" sz="2999">
                <a:solidFill>
                  <a:srgbClr val="404041"/>
                </a:solidFill>
                <a:latin typeface="HK Grotesk Medium"/>
              </a:rPr>
              <a:t> through text on Jamboard</a:t>
            </a:r>
          </a:p>
          <a:p>
            <a:pPr marL="647700" lvl="1" indent="-323850">
              <a:lnSpc>
                <a:spcPts val="4199"/>
              </a:lnSpc>
              <a:buFont typeface="Arial"/>
              <a:buChar char="•"/>
            </a:pPr>
            <a:r>
              <a:rPr lang="en-US" sz="2999">
                <a:solidFill>
                  <a:srgbClr val="404041"/>
                </a:solidFill>
                <a:latin typeface="HK Grotesk Medium"/>
              </a:rPr>
              <a:t>guiding questions</a:t>
            </a:r>
          </a:p>
          <a:p>
            <a:pPr marL="647700" lvl="1" indent="-323850">
              <a:lnSpc>
                <a:spcPts val="4199"/>
              </a:lnSpc>
              <a:buFont typeface="Arial"/>
              <a:buChar char="•"/>
            </a:pPr>
            <a:r>
              <a:rPr lang="en-US" sz="2999">
                <a:solidFill>
                  <a:srgbClr val="404041"/>
                </a:solidFill>
                <a:latin typeface="HK Grotesk Medium"/>
              </a:rPr>
              <a:t> strangers discussed </a:t>
            </a:r>
            <a:r>
              <a:rPr lang="en-US" sz="2999">
                <a:solidFill>
                  <a:srgbClr val="679BBB"/>
                </a:solidFill>
                <a:latin typeface="HK Grotesk Medium"/>
              </a:rPr>
              <a:t>racial, cultural, and other identity</a:t>
            </a:r>
            <a:r>
              <a:rPr lang="en-US" sz="2999">
                <a:solidFill>
                  <a:srgbClr val="404041"/>
                </a:solidFill>
                <a:latin typeface="HK Grotesk Medium"/>
              </a:rPr>
              <a:t> topics</a:t>
            </a:r>
          </a:p>
          <a:p>
            <a:pPr marL="647700" lvl="1" indent="-323850">
              <a:lnSpc>
                <a:spcPts val="4199"/>
              </a:lnSpc>
              <a:buFont typeface="Arial"/>
              <a:buChar char="•"/>
            </a:pPr>
            <a:r>
              <a:rPr lang="en-US" sz="2999">
                <a:solidFill>
                  <a:srgbClr val="404041"/>
                </a:solidFill>
                <a:latin typeface="HK Grotesk Medium"/>
              </a:rPr>
              <a:t>short 5 minute interview</a:t>
            </a:r>
          </a:p>
        </p:txBody>
      </p:sp>
      <p:sp>
        <p:nvSpPr>
          <p:cNvPr id="4" name="TextBox 4"/>
          <p:cNvSpPr txBox="1"/>
          <p:nvPr/>
        </p:nvSpPr>
        <p:spPr>
          <a:xfrm>
            <a:off x="9139238" y="4819967"/>
            <a:ext cx="9525" cy="580390"/>
          </a:xfrm>
          <a:prstGeom prst="rect">
            <a:avLst/>
          </a:prstGeom>
        </p:spPr>
        <p:txBody>
          <a:bodyPr lIns="0" tIns="0" rIns="0" bIns="0" rtlCol="0" anchor="t">
            <a:spAutoFit/>
          </a:bodyPr>
          <a:lstStyle/>
          <a:p>
            <a:pPr algn="ctr">
              <a:lnSpc>
                <a:spcPts val="4759"/>
              </a:lnSpc>
            </a:pPr>
            <a:endParaRPr/>
          </a:p>
        </p:txBody>
      </p:sp>
      <p:grpSp>
        <p:nvGrpSpPr>
          <p:cNvPr id="5" name="Group 5"/>
          <p:cNvGrpSpPr/>
          <p:nvPr/>
        </p:nvGrpSpPr>
        <p:grpSpPr>
          <a:xfrm>
            <a:off x="1028700" y="1081723"/>
            <a:ext cx="13728185" cy="2513331"/>
            <a:chOff x="0" y="0"/>
            <a:chExt cx="18304247" cy="3351108"/>
          </a:xfrm>
        </p:grpSpPr>
        <p:sp>
          <p:nvSpPr>
            <p:cNvPr id="6" name="TextBox 6"/>
            <p:cNvSpPr txBox="1"/>
            <p:nvPr/>
          </p:nvSpPr>
          <p:spPr>
            <a:xfrm>
              <a:off x="0" y="76200"/>
              <a:ext cx="18304247" cy="17526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Experience Prototype 1</a:t>
              </a:r>
            </a:p>
          </p:txBody>
        </p:sp>
        <p:sp>
          <p:nvSpPr>
            <p:cNvPr id="7" name="TextBox 7"/>
            <p:cNvSpPr txBox="1"/>
            <p:nvPr/>
          </p:nvSpPr>
          <p:spPr>
            <a:xfrm>
              <a:off x="0" y="2297642"/>
              <a:ext cx="18304247" cy="1053467"/>
            </a:xfrm>
            <a:prstGeom prst="rect">
              <a:avLst/>
            </a:prstGeom>
          </p:spPr>
          <p:txBody>
            <a:bodyPr lIns="0" tIns="0" rIns="0" bIns="0" rtlCol="0" anchor="t">
              <a:spAutoFit/>
            </a:bodyPr>
            <a:lstStyle/>
            <a:p>
              <a:pPr>
                <a:lnSpc>
                  <a:spcPts val="6719"/>
                </a:lnSpc>
              </a:pPr>
              <a:r>
                <a:rPr lang="en-US" sz="4799">
                  <a:solidFill>
                    <a:srgbClr val="404041"/>
                  </a:solidFill>
                  <a:latin typeface="Open Sans"/>
                </a:rPr>
                <a:t>Asking about Identity Anonymously </a:t>
              </a:r>
            </a:p>
          </p:txBody>
        </p:sp>
      </p:grpSp>
      <p:sp>
        <p:nvSpPr>
          <p:cNvPr id="8" name="TextBox 8"/>
          <p:cNvSpPr txBox="1"/>
          <p:nvPr/>
        </p:nvSpPr>
        <p:spPr>
          <a:xfrm>
            <a:off x="832186" y="7699108"/>
            <a:ext cx="4985549" cy="2174875"/>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Bold"/>
              </a:rPr>
              <a:t>Emily</a:t>
            </a:r>
            <a:r>
              <a:rPr lang="en-US" sz="2499">
                <a:solidFill>
                  <a:srgbClr val="404041"/>
                </a:solidFill>
                <a:latin typeface="HK Grotesk Medium"/>
              </a:rPr>
              <a:t>, 20, Vietnamese-American, </a:t>
            </a:r>
          </a:p>
          <a:p>
            <a:pPr algn="ctr">
              <a:lnSpc>
                <a:spcPts val="3499"/>
              </a:lnSpc>
            </a:pPr>
            <a:r>
              <a:rPr lang="en-US" sz="2499">
                <a:solidFill>
                  <a:srgbClr val="404041"/>
                </a:solidFill>
                <a:latin typeface="HK Grotesk Medium"/>
              </a:rPr>
              <a:t>Web Design Major </a:t>
            </a:r>
          </a:p>
          <a:p>
            <a:pPr algn="ctr">
              <a:lnSpc>
                <a:spcPts val="3499"/>
              </a:lnSpc>
            </a:pPr>
            <a:r>
              <a:rPr lang="en-US" sz="2499">
                <a:solidFill>
                  <a:srgbClr val="404041"/>
                </a:solidFill>
                <a:latin typeface="HK Grotesk Medium"/>
              </a:rPr>
              <a:t>&amp; </a:t>
            </a:r>
          </a:p>
          <a:p>
            <a:pPr algn="ctr">
              <a:lnSpc>
                <a:spcPts val="3499"/>
              </a:lnSpc>
            </a:pPr>
            <a:r>
              <a:rPr lang="en-US" sz="2499">
                <a:solidFill>
                  <a:srgbClr val="404041"/>
                </a:solidFill>
                <a:latin typeface="HK Grotesk Medium Bold"/>
              </a:rPr>
              <a:t>Jessica</a:t>
            </a:r>
            <a:r>
              <a:rPr lang="en-US" sz="2499">
                <a:solidFill>
                  <a:srgbClr val="404041"/>
                </a:solidFill>
                <a:latin typeface="HK Grotesk Medium"/>
              </a:rPr>
              <a:t>, 20, Ghanaian-American, Education Major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7600028" y="4061125"/>
            <a:ext cx="9659272" cy="904324"/>
            <a:chOff x="0" y="0"/>
            <a:chExt cx="12879029" cy="1205765"/>
          </a:xfrm>
        </p:grpSpPr>
        <p:sp>
          <p:nvSpPr>
            <p:cNvPr id="3" name="TextBox 3"/>
            <p:cNvSpPr txBox="1"/>
            <p:nvPr/>
          </p:nvSpPr>
          <p:spPr>
            <a:xfrm>
              <a:off x="0" y="-66675"/>
              <a:ext cx="12879029" cy="676275"/>
            </a:xfrm>
            <a:prstGeom prst="rect">
              <a:avLst/>
            </a:prstGeom>
          </p:spPr>
          <p:txBody>
            <a:bodyPr lIns="0" tIns="0" rIns="0" bIns="0" rtlCol="0" anchor="t">
              <a:spAutoFit/>
            </a:bodyPr>
            <a:lstStyle/>
            <a:p>
              <a:pPr>
                <a:lnSpc>
                  <a:spcPts val="4200"/>
                </a:lnSpc>
              </a:pPr>
              <a:endParaRPr/>
            </a:p>
          </p:txBody>
        </p:sp>
        <p:sp>
          <p:nvSpPr>
            <p:cNvPr id="4" name="TextBox 4"/>
            <p:cNvSpPr txBox="1"/>
            <p:nvPr/>
          </p:nvSpPr>
          <p:spPr>
            <a:xfrm>
              <a:off x="0" y="755973"/>
              <a:ext cx="12879029" cy="449792"/>
            </a:xfrm>
            <a:prstGeom prst="rect">
              <a:avLst/>
            </a:prstGeom>
          </p:spPr>
          <p:txBody>
            <a:bodyPr lIns="0" tIns="0" rIns="0" bIns="0" rtlCol="0" anchor="t">
              <a:spAutoFit/>
            </a:bodyPr>
            <a:lstStyle/>
            <a:p>
              <a:pPr>
                <a:lnSpc>
                  <a:spcPts val="2800"/>
                </a:lnSpc>
              </a:pPr>
              <a:endParaRPr/>
            </a:p>
          </p:txBody>
        </p:sp>
      </p:grpSp>
      <p:grpSp>
        <p:nvGrpSpPr>
          <p:cNvPr id="5" name="Group 5"/>
          <p:cNvGrpSpPr/>
          <p:nvPr/>
        </p:nvGrpSpPr>
        <p:grpSpPr>
          <a:xfrm>
            <a:off x="1605703" y="622709"/>
            <a:ext cx="15364346" cy="9664291"/>
            <a:chOff x="0" y="0"/>
            <a:chExt cx="20485795" cy="12885721"/>
          </a:xfrm>
        </p:grpSpPr>
        <p:grpSp>
          <p:nvGrpSpPr>
            <p:cNvPr id="6" name="Group 6"/>
            <p:cNvGrpSpPr/>
            <p:nvPr/>
          </p:nvGrpSpPr>
          <p:grpSpPr>
            <a:xfrm>
              <a:off x="383923" y="386076"/>
              <a:ext cx="19740758" cy="10323775"/>
              <a:chOff x="0" y="0"/>
              <a:chExt cx="3659673" cy="1913890"/>
            </a:xfrm>
          </p:grpSpPr>
          <p:sp>
            <p:nvSpPr>
              <p:cNvPr id="7" name="Freeform 7"/>
              <p:cNvSpPr/>
              <p:nvPr/>
            </p:nvSpPr>
            <p:spPr>
              <a:xfrm>
                <a:off x="0" y="0"/>
                <a:ext cx="3659673" cy="1913890"/>
              </a:xfrm>
              <a:custGeom>
                <a:avLst/>
                <a:gdLst/>
                <a:ahLst/>
                <a:cxnLst/>
                <a:rect l="l" t="t" r="r" b="b"/>
                <a:pathLst>
                  <a:path w="3659673" h="1913890">
                    <a:moveTo>
                      <a:pt x="0" y="0"/>
                    </a:moveTo>
                    <a:lnTo>
                      <a:pt x="3659673" y="0"/>
                    </a:lnTo>
                    <a:lnTo>
                      <a:pt x="3659673" y="1913890"/>
                    </a:lnTo>
                    <a:lnTo>
                      <a:pt x="0" y="1913890"/>
                    </a:lnTo>
                    <a:close/>
                  </a:path>
                </a:pathLst>
              </a:custGeom>
              <a:solidFill>
                <a:srgbClr val="9BCAE7"/>
              </a:solidFill>
            </p:spPr>
          </p:sp>
        </p:grpSp>
        <p:pic>
          <p:nvPicPr>
            <p:cNvPr id="8" name="Picture 8"/>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0" y="0"/>
              <a:ext cx="20485795" cy="12885721"/>
            </a:xfrm>
            <a:prstGeom prst="rect">
              <a:avLst/>
            </a:prstGeom>
          </p:spPr>
        </p:pic>
      </p:grpSp>
      <p:pic>
        <p:nvPicPr>
          <p:cNvPr id="9" name="Picture 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733855" y="1028700"/>
            <a:ext cx="13467025" cy="75654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2004384" y="3783737"/>
            <a:ext cx="811774" cy="861922"/>
          </a:xfrm>
          <a:prstGeom prst="rect">
            <a:avLst/>
          </a:prstGeom>
        </p:spPr>
      </p:pic>
      <p:pic>
        <p:nvPicPr>
          <p:cNvPr id="3" name="Picture 3"/>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6440253" y="3830442"/>
            <a:ext cx="991967" cy="815217"/>
          </a:xfrm>
          <a:prstGeom prst="rect">
            <a:avLst/>
          </a:prstGeom>
        </p:spPr>
      </p:pic>
      <p:pic>
        <p:nvPicPr>
          <p:cNvPr id="4" name="Picture 4"/>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a:fillRect/>
          </a:stretch>
        </p:blipFill>
        <p:spPr>
          <a:xfrm>
            <a:off x="11072426" y="3439641"/>
            <a:ext cx="344468" cy="1398854"/>
          </a:xfrm>
          <a:prstGeom prst="rect">
            <a:avLst/>
          </a:prstGeom>
        </p:spPr>
      </p:pic>
      <p:pic>
        <p:nvPicPr>
          <p:cNvPr id="5" name="Picture 5"/>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a:fillRect/>
          </a:stretch>
        </p:blipFill>
        <p:spPr>
          <a:xfrm>
            <a:off x="14923755" y="3783737"/>
            <a:ext cx="1336128" cy="1013181"/>
          </a:xfrm>
          <a:prstGeom prst="rect">
            <a:avLst/>
          </a:prstGeom>
        </p:spPr>
      </p:pic>
      <p:sp>
        <p:nvSpPr>
          <p:cNvPr id="6" name="TextBox 6"/>
          <p:cNvSpPr txBox="1"/>
          <p:nvPr/>
        </p:nvSpPr>
        <p:spPr>
          <a:xfrm>
            <a:off x="9353445" y="4578984"/>
            <a:ext cx="9525" cy="580390"/>
          </a:xfrm>
          <a:prstGeom prst="rect">
            <a:avLst/>
          </a:prstGeom>
        </p:spPr>
        <p:txBody>
          <a:bodyPr lIns="0" tIns="0" rIns="0" bIns="0" rtlCol="0" anchor="t">
            <a:spAutoFit/>
          </a:bodyPr>
          <a:lstStyle/>
          <a:p>
            <a:pPr algn="ctr">
              <a:lnSpc>
                <a:spcPts val="4759"/>
              </a:lnSpc>
            </a:pPr>
            <a:endParaRPr/>
          </a:p>
        </p:txBody>
      </p:sp>
      <p:sp>
        <p:nvSpPr>
          <p:cNvPr id="7" name="TextBox 7"/>
          <p:cNvSpPr txBox="1"/>
          <p:nvPr/>
        </p:nvSpPr>
        <p:spPr>
          <a:xfrm>
            <a:off x="1028700" y="1104900"/>
            <a:ext cx="13728185" cy="12954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Results</a:t>
            </a:r>
          </a:p>
        </p:txBody>
      </p:sp>
      <p:grpSp>
        <p:nvGrpSpPr>
          <p:cNvPr id="8" name="Group 8"/>
          <p:cNvGrpSpPr/>
          <p:nvPr/>
        </p:nvGrpSpPr>
        <p:grpSpPr>
          <a:xfrm>
            <a:off x="814492" y="5243787"/>
            <a:ext cx="3191558" cy="2021924"/>
            <a:chOff x="0" y="0"/>
            <a:chExt cx="4255410" cy="2695899"/>
          </a:xfrm>
        </p:grpSpPr>
        <p:sp>
          <p:nvSpPr>
            <p:cNvPr id="9" name="TextBox 9"/>
            <p:cNvSpPr txBox="1"/>
            <p:nvPr/>
          </p:nvSpPr>
          <p:spPr>
            <a:xfrm>
              <a:off x="0" y="-66675"/>
              <a:ext cx="4255410"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What worked</a:t>
              </a:r>
            </a:p>
          </p:txBody>
        </p:sp>
        <p:sp>
          <p:nvSpPr>
            <p:cNvPr id="10" name="TextBox 10"/>
            <p:cNvSpPr txBox="1"/>
            <p:nvPr/>
          </p:nvSpPr>
          <p:spPr>
            <a:xfrm>
              <a:off x="0" y="980340"/>
              <a:ext cx="4255410" cy="17155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text platform</a:t>
              </a:r>
            </a:p>
            <a:p>
              <a:pPr algn="ctr">
                <a:lnSpc>
                  <a:spcPts val="3499"/>
                </a:lnSpc>
              </a:pPr>
              <a:r>
                <a:rPr lang="en-US" sz="2499">
                  <a:solidFill>
                    <a:srgbClr val="404041"/>
                  </a:solidFill>
                  <a:latin typeface="HK Grotesk Medium"/>
                </a:rPr>
                <a:t> </a:t>
              </a:r>
            </a:p>
            <a:p>
              <a:pPr algn="ctr">
                <a:lnSpc>
                  <a:spcPts val="3499"/>
                </a:lnSpc>
              </a:pPr>
              <a:r>
                <a:rPr lang="en-US" sz="2499">
                  <a:solidFill>
                    <a:srgbClr val="404041"/>
                  </a:solidFill>
                  <a:latin typeface="Arimo"/>
                </a:rPr>
                <a:t>guiding questions</a:t>
              </a:r>
            </a:p>
          </p:txBody>
        </p:sp>
      </p:grpSp>
      <p:grpSp>
        <p:nvGrpSpPr>
          <p:cNvPr id="11" name="Group 11"/>
          <p:cNvGrpSpPr/>
          <p:nvPr/>
        </p:nvGrpSpPr>
        <p:grpSpPr>
          <a:xfrm>
            <a:off x="5054547" y="5243787"/>
            <a:ext cx="3763378" cy="1583774"/>
            <a:chOff x="0" y="0"/>
            <a:chExt cx="5017838" cy="2111699"/>
          </a:xfrm>
        </p:grpSpPr>
        <p:sp>
          <p:nvSpPr>
            <p:cNvPr id="12" name="TextBox 12"/>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What didn't work</a:t>
              </a:r>
            </a:p>
          </p:txBody>
        </p:sp>
        <p:sp>
          <p:nvSpPr>
            <p:cNvPr id="13" name="TextBox 13"/>
            <p:cNvSpPr txBox="1"/>
            <p:nvPr/>
          </p:nvSpPr>
          <p:spPr>
            <a:xfrm>
              <a:off x="0" y="980340"/>
              <a:ext cx="5017838" cy="11313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having a live moderator present</a:t>
              </a:r>
            </a:p>
          </p:txBody>
        </p:sp>
      </p:grpSp>
      <p:grpSp>
        <p:nvGrpSpPr>
          <p:cNvPr id="14" name="Group 14"/>
          <p:cNvGrpSpPr/>
          <p:nvPr/>
        </p:nvGrpSpPr>
        <p:grpSpPr>
          <a:xfrm>
            <a:off x="9362970" y="5243787"/>
            <a:ext cx="3763378" cy="4212674"/>
            <a:chOff x="0" y="0"/>
            <a:chExt cx="5017838" cy="5616899"/>
          </a:xfrm>
        </p:grpSpPr>
        <p:sp>
          <p:nvSpPr>
            <p:cNvPr id="15" name="TextBox 15"/>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Surprises</a:t>
              </a:r>
            </a:p>
          </p:txBody>
        </p:sp>
        <p:sp>
          <p:nvSpPr>
            <p:cNvPr id="16" name="TextBox 16"/>
            <p:cNvSpPr txBox="1"/>
            <p:nvPr/>
          </p:nvSpPr>
          <p:spPr>
            <a:xfrm>
              <a:off x="0" y="980340"/>
              <a:ext cx="5017838" cy="46365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race of other participant mattered</a:t>
              </a:r>
            </a:p>
            <a:p>
              <a:pPr algn="ctr">
                <a:lnSpc>
                  <a:spcPts val="3499"/>
                </a:lnSpc>
              </a:pPr>
              <a:endParaRPr lang="en-US" sz="2499">
                <a:solidFill>
                  <a:srgbClr val="404041"/>
                </a:solidFill>
                <a:latin typeface="HK Grotesk Medium"/>
              </a:endParaRPr>
            </a:p>
            <a:p>
              <a:pPr algn="ctr">
                <a:lnSpc>
                  <a:spcPts val="3499"/>
                </a:lnSpc>
              </a:pPr>
              <a:r>
                <a:rPr lang="en-US" sz="2499">
                  <a:solidFill>
                    <a:srgbClr val="404041"/>
                  </a:solidFill>
                  <a:latin typeface="HK Grotesk Medium"/>
                </a:rPr>
                <a:t>POC felt comfortable with another POC</a:t>
              </a:r>
            </a:p>
            <a:p>
              <a:pPr algn="ctr">
                <a:lnSpc>
                  <a:spcPts val="3499"/>
                </a:lnSpc>
              </a:pPr>
              <a:endParaRPr lang="en-US" sz="2499">
                <a:solidFill>
                  <a:srgbClr val="404041"/>
                </a:solidFill>
                <a:latin typeface="HK Grotesk Medium"/>
              </a:endParaRPr>
            </a:p>
            <a:p>
              <a:pPr algn="ctr">
                <a:lnSpc>
                  <a:spcPts val="3499"/>
                </a:lnSpc>
              </a:pPr>
              <a:r>
                <a:rPr lang="en-US" sz="2499">
                  <a:solidFill>
                    <a:srgbClr val="404041"/>
                  </a:solidFill>
                  <a:latin typeface="HK Grotesk Medium"/>
                </a:rPr>
                <a:t>remained guarded even with anonymity</a:t>
              </a:r>
            </a:p>
          </p:txBody>
        </p:sp>
      </p:grpSp>
      <p:grpSp>
        <p:nvGrpSpPr>
          <p:cNvPr id="17" name="Group 17"/>
          <p:cNvGrpSpPr/>
          <p:nvPr/>
        </p:nvGrpSpPr>
        <p:grpSpPr>
          <a:xfrm>
            <a:off x="13710130" y="5243787"/>
            <a:ext cx="3763378" cy="2898224"/>
            <a:chOff x="0" y="0"/>
            <a:chExt cx="5017838" cy="3864299"/>
          </a:xfrm>
        </p:grpSpPr>
        <p:sp>
          <p:nvSpPr>
            <p:cNvPr id="18" name="TextBox 18"/>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Learnings</a:t>
              </a:r>
            </a:p>
          </p:txBody>
        </p:sp>
        <p:sp>
          <p:nvSpPr>
            <p:cNvPr id="19" name="TextBox 19"/>
            <p:cNvSpPr txBox="1"/>
            <p:nvPr/>
          </p:nvSpPr>
          <p:spPr>
            <a:xfrm>
              <a:off x="0" y="980340"/>
              <a:ext cx="5017838" cy="28839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participants care to know background of other participant</a:t>
              </a:r>
            </a:p>
            <a:p>
              <a:pPr algn="ctr">
                <a:lnSpc>
                  <a:spcPts val="3499"/>
                </a:lnSpc>
              </a:pPr>
              <a:endParaRPr lang="en-US" sz="2499">
                <a:solidFill>
                  <a:srgbClr val="404041"/>
                </a:solidFill>
                <a:latin typeface="HK Grotesk Medium"/>
              </a:endParaRPr>
            </a:p>
            <a:p>
              <a:pPr algn="ctr">
                <a:lnSpc>
                  <a:spcPts val="3499"/>
                </a:lnSpc>
              </a:pPr>
              <a:r>
                <a:rPr lang="en-US" sz="2499">
                  <a:solidFill>
                    <a:srgbClr val="404041"/>
                  </a:solidFill>
                  <a:latin typeface="HK Grotesk Medium"/>
                </a:rPr>
                <a:t>background= security </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2188782" y="4277104"/>
            <a:ext cx="1732791" cy="1732791"/>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3972795" y="3990650"/>
            <a:ext cx="1701586" cy="1770181"/>
          </a:xfrm>
          <a:prstGeom prst="rect">
            <a:avLst/>
          </a:prstGeom>
        </p:spPr>
      </p:pic>
      <p:sp>
        <p:nvSpPr>
          <p:cNvPr id="4" name="TextBox 4"/>
          <p:cNvSpPr txBox="1"/>
          <p:nvPr/>
        </p:nvSpPr>
        <p:spPr>
          <a:xfrm>
            <a:off x="9139237" y="4552208"/>
            <a:ext cx="9525" cy="580390"/>
          </a:xfrm>
          <a:prstGeom prst="rect">
            <a:avLst/>
          </a:prstGeom>
        </p:spPr>
        <p:txBody>
          <a:bodyPr lIns="0" tIns="0" rIns="0" bIns="0" rtlCol="0" anchor="t">
            <a:spAutoFit/>
          </a:bodyPr>
          <a:lstStyle/>
          <a:p>
            <a:pPr algn="ctr">
              <a:lnSpc>
                <a:spcPts val="4759"/>
              </a:lnSpc>
            </a:pPr>
            <a:endParaRPr/>
          </a:p>
        </p:txBody>
      </p:sp>
      <p:sp>
        <p:nvSpPr>
          <p:cNvPr id="5" name="TextBox 5"/>
          <p:cNvSpPr txBox="1"/>
          <p:nvPr/>
        </p:nvSpPr>
        <p:spPr>
          <a:xfrm>
            <a:off x="1028700" y="1104900"/>
            <a:ext cx="13728185" cy="12954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Results</a:t>
            </a:r>
          </a:p>
        </p:txBody>
      </p:sp>
      <p:sp>
        <p:nvSpPr>
          <p:cNvPr id="6" name="TextBox 6"/>
          <p:cNvSpPr txBox="1"/>
          <p:nvPr/>
        </p:nvSpPr>
        <p:spPr>
          <a:xfrm>
            <a:off x="1684712" y="2993339"/>
            <a:ext cx="6277753" cy="639348"/>
          </a:xfrm>
          <a:prstGeom prst="rect">
            <a:avLst/>
          </a:prstGeom>
        </p:spPr>
        <p:txBody>
          <a:bodyPr lIns="0" tIns="0" rIns="0" bIns="0" rtlCol="0" anchor="t">
            <a:spAutoFit/>
          </a:bodyPr>
          <a:lstStyle/>
          <a:p>
            <a:pPr algn="ctr">
              <a:lnSpc>
                <a:spcPts val="5116"/>
              </a:lnSpc>
            </a:pPr>
            <a:r>
              <a:rPr lang="en-US" sz="3654">
                <a:solidFill>
                  <a:srgbClr val="404041"/>
                </a:solidFill>
                <a:latin typeface="HK Grotesk Medium Bold"/>
              </a:rPr>
              <a:t>Were the assumptions valid?</a:t>
            </a:r>
          </a:p>
        </p:txBody>
      </p:sp>
      <p:sp>
        <p:nvSpPr>
          <p:cNvPr id="7" name="TextBox 7"/>
          <p:cNvSpPr txBox="1"/>
          <p:nvPr/>
        </p:nvSpPr>
        <p:spPr>
          <a:xfrm>
            <a:off x="2323472" y="6573079"/>
            <a:ext cx="5019282" cy="15906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Participants felt more comfortable asking questions about identities anonymously </a:t>
            </a:r>
          </a:p>
        </p:txBody>
      </p:sp>
      <p:sp>
        <p:nvSpPr>
          <p:cNvPr id="8" name="TextBox 8"/>
          <p:cNvSpPr txBox="1"/>
          <p:nvPr/>
        </p:nvSpPr>
        <p:spPr>
          <a:xfrm>
            <a:off x="10611193" y="3035787"/>
            <a:ext cx="4887970"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New assumptions? </a:t>
            </a:r>
          </a:p>
        </p:txBody>
      </p:sp>
      <p:sp>
        <p:nvSpPr>
          <p:cNvPr id="9" name="TextBox 9"/>
          <p:cNvSpPr txBox="1"/>
          <p:nvPr/>
        </p:nvSpPr>
        <p:spPr>
          <a:xfrm>
            <a:off x="10343433" y="6573079"/>
            <a:ext cx="5423490" cy="21240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Participants feel more comfortable speaking about racial experiences with other POC if they are also POC.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7600028" y="3597922"/>
            <a:ext cx="9230856" cy="1010369"/>
            <a:chOff x="0" y="0"/>
            <a:chExt cx="12307808" cy="1347159"/>
          </a:xfrm>
        </p:grpSpPr>
        <p:sp>
          <p:nvSpPr>
            <p:cNvPr id="3" name="TextBox 3"/>
            <p:cNvSpPr txBox="1"/>
            <p:nvPr/>
          </p:nvSpPr>
          <p:spPr>
            <a:xfrm>
              <a:off x="0" y="-66675"/>
              <a:ext cx="12307808" cy="817669"/>
            </a:xfrm>
            <a:prstGeom prst="rect">
              <a:avLst/>
            </a:prstGeom>
          </p:spPr>
          <p:txBody>
            <a:bodyPr lIns="0" tIns="0" rIns="0" bIns="0" rtlCol="0" anchor="t">
              <a:spAutoFit/>
            </a:bodyPr>
            <a:lstStyle/>
            <a:p>
              <a:pPr>
                <a:lnSpc>
                  <a:spcPts val="5179"/>
                </a:lnSpc>
              </a:pPr>
              <a:endParaRPr/>
            </a:p>
          </p:txBody>
        </p:sp>
        <p:sp>
          <p:nvSpPr>
            <p:cNvPr id="4" name="TextBox 4"/>
            <p:cNvSpPr txBox="1"/>
            <p:nvPr/>
          </p:nvSpPr>
          <p:spPr>
            <a:xfrm>
              <a:off x="0" y="897367"/>
              <a:ext cx="12307808" cy="449792"/>
            </a:xfrm>
            <a:prstGeom prst="rect">
              <a:avLst/>
            </a:prstGeom>
          </p:spPr>
          <p:txBody>
            <a:bodyPr lIns="0" tIns="0" rIns="0" bIns="0" rtlCol="0" anchor="t">
              <a:spAutoFit/>
            </a:bodyPr>
            <a:lstStyle/>
            <a:p>
              <a:pPr>
                <a:lnSpc>
                  <a:spcPts val="2800"/>
                </a:lnSpc>
              </a:pPr>
              <a:endParaRPr/>
            </a:p>
          </p:txBody>
        </p:sp>
      </p:grpSp>
      <p:sp>
        <p:nvSpPr>
          <p:cNvPr id="5" name="TextBox 5"/>
          <p:cNvSpPr txBox="1"/>
          <p:nvPr/>
        </p:nvSpPr>
        <p:spPr>
          <a:xfrm>
            <a:off x="1269684" y="1682692"/>
            <a:ext cx="14237966" cy="1510031"/>
          </a:xfrm>
          <a:prstGeom prst="rect">
            <a:avLst/>
          </a:prstGeom>
        </p:spPr>
        <p:txBody>
          <a:bodyPr lIns="0" tIns="0" rIns="0" bIns="0" rtlCol="0" anchor="t">
            <a:spAutoFit/>
          </a:bodyPr>
          <a:lstStyle/>
          <a:p>
            <a:pPr>
              <a:lnSpc>
                <a:spcPts val="6019"/>
              </a:lnSpc>
              <a:spcBef>
                <a:spcPct val="0"/>
              </a:spcBef>
            </a:pPr>
            <a:r>
              <a:rPr lang="en-US" sz="4299">
                <a:solidFill>
                  <a:srgbClr val="404041">
                    <a:alpha val="60784"/>
                  </a:srgbClr>
                </a:solidFill>
                <a:latin typeface="HK Grotesk Medium Italics"/>
              </a:rPr>
              <a:t>How might we encourage people to learn and empathize with issues that do not affect themselves?</a:t>
            </a:r>
            <a:r>
              <a:rPr lang="en-US" sz="4299">
                <a:solidFill>
                  <a:srgbClr val="404041">
                    <a:alpha val="60784"/>
                  </a:srgbClr>
                </a:solidFill>
                <a:latin typeface="Arimo Italics"/>
              </a:rPr>
              <a:t> </a:t>
            </a:r>
          </a:p>
        </p:txBody>
      </p:sp>
      <p:sp>
        <p:nvSpPr>
          <p:cNvPr id="6" name="TextBox 6"/>
          <p:cNvSpPr txBox="1"/>
          <p:nvPr/>
        </p:nvSpPr>
        <p:spPr>
          <a:xfrm>
            <a:off x="2352285" y="4513041"/>
            <a:ext cx="13583429" cy="3364231"/>
          </a:xfrm>
          <a:prstGeom prst="rect">
            <a:avLst/>
          </a:prstGeom>
        </p:spPr>
        <p:txBody>
          <a:bodyPr lIns="0" tIns="0" rIns="0" bIns="0" rtlCol="0" anchor="t">
            <a:spAutoFit/>
          </a:bodyPr>
          <a:lstStyle/>
          <a:p>
            <a:pPr algn="ctr">
              <a:lnSpc>
                <a:spcPts val="6719"/>
              </a:lnSpc>
              <a:spcBef>
                <a:spcPct val="0"/>
              </a:spcBef>
            </a:pPr>
            <a:r>
              <a:rPr lang="en-US" sz="4799">
                <a:solidFill>
                  <a:srgbClr val="404041"/>
                </a:solidFill>
                <a:latin typeface="HK Grotesk Medium"/>
              </a:rPr>
              <a:t>Leverage their friends and family; make an educational app that helps guide you through how to talk to a family member/friend about polarizing issues.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778428" y="4297571"/>
            <a:ext cx="4214086" cy="3603044"/>
          </a:xfrm>
          <a:prstGeom prst="rect">
            <a:avLst/>
          </a:prstGeom>
        </p:spPr>
      </p:pic>
      <p:sp>
        <p:nvSpPr>
          <p:cNvPr id="3" name="TextBox 3"/>
          <p:cNvSpPr txBox="1"/>
          <p:nvPr/>
        </p:nvSpPr>
        <p:spPr>
          <a:xfrm>
            <a:off x="7063338" y="3795740"/>
            <a:ext cx="9928202" cy="6039485"/>
          </a:xfrm>
          <a:prstGeom prst="rect">
            <a:avLst/>
          </a:prstGeom>
        </p:spPr>
        <p:txBody>
          <a:bodyPr lIns="0" tIns="0" rIns="0" bIns="0" rtlCol="0" anchor="t">
            <a:spAutoFit/>
          </a:bodyPr>
          <a:lstStyle/>
          <a:p>
            <a:pPr>
              <a:lnSpc>
                <a:spcPts val="5179"/>
              </a:lnSpc>
            </a:pPr>
            <a:r>
              <a:rPr lang="en-US" sz="3699">
                <a:solidFill>
                  <a:srgbClr val="404041"/>
                </a:solidFill>
                <a:latin typeface="HK Grotesk Medium Bold"/>
              </a:rPr>
              <a:t>Assumption: </a:t>
            </a:r>
          </a:p>
          <a:p>
            <a:pPr>
              <a:lnSpc>
                <a:spcPts val="4199"/>
              </a:lnSpc>
            </a:pPr>
            <a:r>
              <a:rPr lang="en-US" sz="2999">
                <a:solidFill>
                  <a:srgbClr val="404041"/>
                </a:solidFill>
                <a:latin typeface="HK Grotesk Medium"/>
              </a:rPr>
              <a:t>People would find conversations about polarizing issues easier once they have some guidance.</a:t>
            </a:r>
          </a:p>
          <a:p>
            <a:pPr>
              <a:lnSpc>
                <a:spcPts val="3798"/>
              </a:lnSpc>
            </a:pPr>
            <a:endParaRPr lang="en-US" sz="2999">
              <a:solidFill>
                <a:srgbClr val="404041"/>
              </a:solidFill>
              <a:latin typeface="HK Grotesk Medium"/>
            </a:endParaRPr>
          </a:p>
          <a:p>
            <a:pPr>
              <a:lnSpc>
                <a:spcPts val="5179"/>
              </a:lnSpc>
            </a:pPr>
            <a:r>
              <a:rPr lang="en-US" sz="3699">
                <a:solidFill>
                  <a:srgbClr val="404041"/>
                </a:solidFill>
                <a:latin typeface="HK Grotesk Medium Bold"/>
              </a:rPr>
              <a:t>What we did:</a:t>
            </a:r>
          </a:p>
          <a:p>
            <a:pPr marL="647700" lvl="1" indent="-323850">
              <a:lnSpc>
                <a:spcPts val="4199"/>
              </a:lnSpc>
              <a:buFont typeface="Arial"/>
              <a:buChar char="•"/>
            </a:pPr>
            <a:r>
              <a:rPr lang="en-US" sz="2999">
                <a:solidFill>
                  <a:srgbClr val="404041"/>
                </a:solidFill>
                <a:latin typeface="HK Grotesk Medium"/>
              </a:rPr>
              <a:t>pre-interview </a:t>
            </a:r>
          </a:p>
          <a:p>
            <a:pPr marL="647700" lvl="1" indent="-323850">
              <a:lnSpc>
                <a:spcPts val="4199"/>
              </a:lnSpc>
              <a:buFont typeface="Arial"/>
              <a:buChar char="•"/>
            </a:pPr>
            <a:r>
              <a:rPr lang="en-US" sz="2999">
                <a:solidFill>
                  <a:srgbClr val="404041"/>
                </a:solidFill>
                <a:latin typeface="HK Grotesk Medium"/>
              </a:rPr>
              <a:t>Guidance Cards</a:t>
            </a:r>
          </a:p>
          <a:p>
            <a:pPr marL="647700" lvl="1" indent="-323850">
              <a:lnSpc>
                <a:spcPts val="4199"/>
              </a:lnSpc>
              <a:buFont typeface="Arial"/>
              <a:buChar char="•"/>
            </a:pPr>
            <a:r>
              <a:rPr lang="en-US" sz="2999">
                <a:solidFill>
                  <a:srgbClr val="D69593"/>
                </a:solidFill>
                <a:latin typeface="HK Grotesk Medium Bold"/>
              </a:rPr>
              <a:t>Mock conversation</a:t>
            </a:r>
            <a:r>
              <a:rPr lang="en-US" sz="2999">
                <a:solidFill>
                  <a:srgbClr val="404041"/>
                </a:solidFill>
                <a:latin typeface="HK Grotesk Medium"/>
              </a:rPr>
              <a:t> with participant's "parent" about a polarizing issue, experimenter served as the stand-in "parent."</a:t>
            </a:r>
          </a:p>
          <a:p>
            <a:pPr marL="647700" lvl="1" indent="-323850">
              <a:lnSpc>
                <a:spcPts val="4199"/>
              </a:lnSpc>
              <a:buFont typeface="Arial"/>
              <a:buChar char="•"/>
            </a:pPr>
            <a:r>
              <a:rPr lang="en-US" sz="2999">
                <a:solidFill>
                  <a:srgbClr val="404041"/>
                </a:solidFill>
                <a:latin typeface="HK Grotesk Medium"/>
              </a:rPr>
              <a:t>post-interview</a:t>
            </a:r>
          </a:p>
        </p:txBody>
      </p:sp>
      <p:sp>
        <p:nvSpPr>
          <p:cNvPr id="4" name="TextBox 4"/>
          <p:cNvSpPr txBox="1"/>
          <p:nvPr/>
        </p:nvSpPr>
        <p:spPr>
          <a:xfrm>
            <a:off x="9139238" y="4819967"/>
            <a:ext cx="9525" cy="580390"/>
          </a:xfrm>
          <a:prstGeom prst="rect">
            <a:avLst/>
          </a:prstGeom>
        </p:spPr>
        <p:txBody>
          <a:bodyPr lIns="0" tIns="0" rIns="0" bIns="0" rtlCol="0" anchor="t">
            <a:spAutoFit/>
          </a:bodyPr>
          <a:lstStyle/>
          <a:p>
            <a:pPr algn="ctr">
              <a:lnSpc>
                <a:spcPts val="4759"/>
              </a:lnSpc>
            </a:pPr>
            <a:endParaRPr/>
          </a:p>
        </p:txBody>
      </p:sp>
      <p:grpSp>
        <p:nvGrpSpPr>
          <p:cNvPr id="5" name="Group 5"/>
          <p:cNvGrpSpPr/>
          <p:nvPr/>
        </p:nvGrpSpPr>
        <p:grpSpPr>
          <a:xfrm>
            <a:off x="1028700" y="1081723"/>
            <a:ext cx="13728185" cy="2513331"/>
            <a:chOff x="0" y="0"/>
            <a:chExt cx="18304247" cy="3351108"/>
          </a:xfrm>
        </p:grpSpPr>
        <p:sp>
          <p:nvSpPr>
            <p:cNvPr id="6" name="TextBox 6"/>
            <p:cNvSpPr txBox="1"/>
            <p:nvPr/>
          </p:nvSpPr>
          <p:spPr>
            <a:xfrm>
              <a:off x="0" y="76200"/>
              <a:ext cx="18304247" cy="17526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Experience Prototype 2 </a:t>
              </a:r>
            </a:p>
          </p:txBody>
        </p:sp>
        <p:sp>
          <p:nvSpPr>
            <p:cNvPr id="7" name="TextBox 7"/>
            <p:cNvSpPr txBox="1"/>
            <p:nvPr/>
          </p:nvSpPr>
          <p:spPr>
            <a:xfrm>
              <a:off x="0" y="2297642"/>
              <a:ext cx="18304247" cy="1053467"/>
            </a:xfrm>
            <a:prstGeom prst="rect">
              <a:avLst/>
            </a:prstGeom>
          </p:spPr>
          <p:txBody>
            <a:bodyPr lIns="0" tIns="0" rIns="0" bIns="0" rtlCol="0" anchor="t">
              <a:spAutoFit/>
            </a:bodyPr>
            <a:lstStyle/>
            <a:p>
              <a:pPr>
                <a:lnSpc>
                  <a:spcPts val="6719"/>
                </a:lnSpc>
              </a:pPr>
              <a:r>
                <a:rPr lang="en-US" sz="4799">
                  <a:solidFill>
                    <a:srgbClr val="404041"/>
                  </a:solidFill>
                  <a:latin typeface="Open Sans"/>
                </a:rPr>
                <a:t>Polarizing Parley with a Parent </a:t>
              </a:r>
            </a:p>
          </p:txBody>
        </p:sp>
      </p:grpSp>
      <p:sp>
        <p:nvSpPr>
          <p:cNvPr id="8" name="TextBox 8"/>
          <p:cNvSpPr txBox="1"/>
          <p:nvPr/>
        </p:nvSpPr>
        <p:spPr>
          <a:xfrm>
            <a:off x="1392696" y="8616843"/>
            <a:ext cx="4985549" cy="860425"/>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Bella, Filipino-American, Education Coach @ Guild Education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7600028" y="4061125"/>
            <a:ext cx="9659272" cy="904324"/>
            <a:chOff x="0" y="0"/>
            <a:chExt cx="12879029" cy="1205765"/>
          </a:xfrm>
        </p:grpSpPr>
        <p:sp>
          <p:nvSpPr>
            <p:cNvPr id="3" name="TextBox 3"/>
            <p:cNvSpPr txBox="1"/>
            <p:nvPr/>
          </p:nvSpPr>
          <p:spPr>
            <a:xfrm>
              <a:off x="0" y="-66675"/>
              <a:ext cx="12879029" cy="676275"/>
            </a:xfrm>
            <a:prstGeom prst="rect">
              <a:avLst/>
            </a:prstGeom>
          </p:spPr>
          <p:txBody>
            <a:bodyPr lIns="0" tIns="0" rIns="0" bIns="0" rtlCol="0" anchor="t">
              <a:spAutoFit/>
            </a:bodyPr>
            <a:lstStyle/>
            <a:p>
              <a:pPr>
                <a:lnSpc>
                  <a:spcPts val="4200"/>
                </a:lnSpc>
              </a:pPr>
              <a:endParaRPr/>
            </a:p>
          </p:txBody>
        </p:sp>
        <p:sp>
          <p:nvSpPr>
            <p:cNvPr id="4" name="TextBox 4"/>
            <p:cNvSpPr txBox="1"/>
            <p:nvPr/>
          </p:nvSpPr>
          <p:spPr>
            <a:xfrm>
              <a:off x="0" y="755973"/>
              <a:ext cx="12879029" cy="449792"/>
            </a:xfrm>
            <a:prstGeom prst="rect">
              <a:avLst/>
            </a:prstGeom>
          </p:spPr>
          <p:txBody>
            <a:bodyPr lIns="0" tIns="0" rIns="0" bIns="0" rtlCol="0" anchor="t">
              <a:spAutoFit/>
            </a:bodyPr>
            <a:lstStyle/>
            <a:p>
              <a:pPr>
                <a:lnSpc>
                  <a:spcPts val="2800"/>
                </a:lnSpc>
              </a:pPr>
              <a:endParaRPr/>
            </a:p>
          </p:txBody>
        </p:sp>
      </p:grpSp>
      <p:grpSp>
        <p:nvGrpSpPr>
          <p:cNvPr id="5" name="Group 5"/>
          <p:cNvGrpSpPr/>
          <p:nvPr/>
        </p:nvGrpSpPr>
        <p:grpSpPr>
          <a:xfrm>
            <a:off x="1461827" y="311355"/>
            <a:ext cx="15364346" cy="9664291"/>
            <a:chOff x="0" y="0"/>
            <a:chExt cx="20485795" cy="12885721"/>
          </a:xfrm>
        </p:grpSpPr>
        <p:grpSp>
          <p:nvGrpSpPr>
            <p:cNvPr id="6" name="Group 6"/>
            <p:cNvGrpSpPr/>
            <p:nvPr/>
          </p:nvGrpSpPr>
          <p:grpSpPr>
            <a:xfrm>
              <a:off x="383923" y="386076"/>
              <a:ext cx="19740758" cy="10323775"/>
              <a:chOff x="0" y="0"/>
              <a:chExt cx="3659673" cy="1913890"/>
            </a:xfrm>
          </p:grpSpPr>
          <p:sp>
            <p:nvSpPr>
              <p:cNvPr id="7" name="Freeform 7"/>
              <p:cNvSpPr/>
              <p:nvPr/>
            </p:nvSpPr>
            <p:spPr>
              <a:xfrm>
                <a:off x="0" y="0"/>
                <a:ext cx="3659673" cy="1913890"/>
              </a:xfrm>
              <a:custGeom>
                <a:avLst/>
                <a:gdLst/>
                <a:ahLst/>
                <a:cxnLst/>
                <a:rect l="l" t="t" r="r" b="b"/>
                <a:pathLst>
                  <a:path w="3659673" h="1913890">
                    <a:moveTo>
                      <a:pt x="0" y="0"/>
                    </a:moveTo>
                    <a:lnTo>
                      <a:pt x="3659673" y="0"/>
                    </a:lnTo>
                    <a:lnTo>
                      <a:pt x="3659673" y="1913890"/>
                    </a:lnTo>
                    <a:lnTo>
                      <a:pt x="0" y="1913890"/>
                    </a:lnTo>
                    <a:close/>
                  </a:path>
                </a:pathLst>
              </a:custGeom>
              <a:solidFill>
                <a:srgbClr val="9BCAE7"/>
              </a:solidFill>
            </p:spPr>
          </p:sp>
        </p:grpSp>
        <p:pic>
          <p:nvPicPr>
            <p:cNvPr id="8" name="Picture 8"/>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0" y="0"/>
              <a:ext cx="20485795" cy="12885721"/>
            </a:xfrm>
            <a:prstGeom prst="rect">
              <a:avLst/>
            </a:prstGeom>
          </p:spPr>
        </p:pic>
        <p:pic>
          <p:nvPicPr>
            <p:cNvPr id="9" name="Picture 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48271" y="1187258"/>
              <a:ext cx="19189252" cy="8830639"/>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2004384" y="3783737"/>
            <a:ext cx="811774" cy="861922"/>
          </a:xfrm>
          <a:prstGeom prst="rect">
            <a:avLst/>
          </a:prstGeom>
        </p:spPr>
      </p:pic>
      <p:pic>
        <p:nvPicPr>
          <p:cNvPr id="3" name="Picture 3"/>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6440253" y="3830442"/>
            <a:ext cx="991967" cy="815217"/>
          </a:xfrm>
          <a:prstGeom prst="rect">
            <a:avLst/>
          </a:prstGeom>
        </p:spPr>
      </p:pic>
      <p:pic>
        <p:nvPicPr>
          <p:cNvPr id="4" name="Picture 4"/>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a:fillRect/>
          </a:stretch>
        </p:blipFill>
        <p:spPr>
          <a:xfrm>
            <a:off x="11072426" y="3439641"/>
            <a:ext cx="344468" cy="1398854"/>
          </a:xfrm>
          <a:prstGeom prst="rect">
            <a:avLst/>
          </a:prstGeom>
        </p:spPr>
      </p:pic>
      <p:pic>
        <p:nvPicPr>
          <p:cNvPr id="5" name="Picture 5"/>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a:fillRect/>
          </a:stretch>
        </p:blipFill>
        <p:spPr>
          <a:xfrm>
            <a:off x="14923755" y="3783737"/>
            <a:ext cx="1336128" cy="1013181"/>
          </a:xfrm>
          <a:prstGeom prst="rect">
            <a:avLst/>
          </a:prstGeom>
        </p:spPr>
      </p:pic>
      <p:sp>
        <p:nvSpPr>
          <p:cNvPr id="6" name="TextBox 6"/>
          <p:cNvSpPr txBox="1"/>
          <p:nvPr/>
        </p:nvSpPr>
        <p:spPr>
          <a:xfrm>
            <a:off x="9353445" y="4578984"/>
            <a:ext cx="9525" cy="580390"/>
          </a:xfrm>
          <a:prstGeom prst="rect">
            <a:avLst/>
          </a:prstGeom>
        </p:spPr>
        <p:txBody>
          <a:bodyPr lIns="0" tIns="0" rIns="0" bIns="0" rtlCol="0" anchor="t">
            <a:spAutoFit/>
          </a:bodyPr>
          <a:lstStyle/>
          <a:p>
            <a:pPr algn="ctr">
              <a:lnSpc>
                <a:spcPts val="4759"/>
              </a:lnSpc>
            </a:pPr>
            <a:endParaRPr/>
          </a:p>
        </p:txBody>
      </p:sp>
      <p:sp>
        <p:nvSpPr>
          <p:cNvPr id="7" name="TextBox 7"/>
          <p:cNvSpPr txBox="1"/>
          <p:nvPr/>
        </p:nvSpPr>
        <p:spPr>
          <a:xfrm>
            <a:off x="1028700" y="1104900"/>
            <a:ext cx="13728185" cy="12954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Results</a:t>
            </a:r>
          </a:p>
        </p:txBody>
      </p:sp>
      <p:grpSp>
        <p:nvGrpSpPr>
          <p:cNvPr id="8" name="Group 8"/>
          <p:cNvGrpSpPr/>
          <p:nvPr/>
        </p:nvGrpSpPr>
        <p:grpSpPr>
          <a:xfrm>
            <a:off x="814492" y="5243787"/>
            <a:ext cx="3512869" cy="2898224"/>
            <a:chOff x="0" y="0"/>
            <a:chExt cx="4683826" cy="3864299"/>
          </a:xfrm>
        </p:grpSpPr>
        <p:sp>
          <p:nvSpPr>
            <p:cNvPr id="9" name="TextBox 9"/>
            <p:cNvSpPr txBox="1"/>
            <p:nvPr/>
          </p:nvSpPr>
          <p:spPr>
            <a:xfrm>
              <a:off x="0" y="-66675"/>
              <a:ext cx="4683826"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What worked</a:t>
              </a:r>
            </a:p>
          </p:txBody>
        </p:sp>
        <p:sp>
          <p:nvSpPr>
            <p:cNvPr id="10" name="TextBox 10"/>
            <p:cNvSpPr txBox="1"/>
            <p:nvPr/>
          </p:nvSpPr>
          <p:spPr>
            <a:xfrm>
              <a:off x="0" y="980340"/>
              <a:ext cx="4683826" cy="28839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guidance questions used by participant </a:t>
              </a:r>
            </a:p>
            <a:p>
              <a:pPr algn="ctr">
                <a:lnSpc>
                  <a:spcPts val="3499"/>
                </a:lnSpc>
              </a:pPr>
              <a:r>
                <a:rPr lang="en-US" sz="2499">
                  <a:solidFill>
                    <a:srgbClr val="404041"/>
                  </a:solidFill>
                  <a:latin typeface="HK Grotesk Medium"/>
                </a:rPr>
                <a:t> </a:t>
              </a:r>
            </a:p>
            <a:p>
              <a:pPr algn="ctr">
                <a:lnSpc>
                  <a:spcPts val="3499"/>
                </a:lnSpc>
              </a:pPr>
              <a:r>
                <a:rPr lang="en-US" sz="2499">
                  <a:solidFill>
                    <a:srgbClr val="404041"/>
                  </a:solidFill>
                  <a:latin typeface="HK Grotesk Medium"/>
                </a:rPr>
                <a:t>produced a "productive" conversation</a:t>
              </a:r>
            </a:p>
          </p:txBody>
        </p:sp>
      </p:grpSp>
      <p:grpSp>
        <p:nvGrpSpPr>
          <p:cNvPr id="11" name="Group 11"/>
          <p:cNvGrpSpPr/>
          <p:nvPr/>
        </p:nvGrpSpPr>
        <p:grpSpPr>
          <a:xfrm>
            <a:off x="5054547" y="5243787"/>
            <a:ext cx="3442066" cy="1145624"/>
            <a:chOff x="0" y="0"/>
            <a:chExt cx="4589422" cy="1527499"/>
          </a:xfrm>
        </p:grpSpPr>
        <p:sp>
          <p:nvSpPr>
            <p:cNvPr id="12" name="TextBox 12"/>
            <p:cNvSpPr txBox="1"/>
            <p:nvPr/>
          </p:nvSpPr>
          <p:spPr>
            <a:xfrm>
              <a:off x="0" y="-66675"/>
              <a:ext cx="4589422"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What didn't work</a:t>
              </a:r>
            </a:p>
          </p:txBody>
        </p:sp>
        <p:sp>
          <p:nvSpPr>
            <p:cNvPr id="13" name="TextBox 13"/>
            <p:cNvSpPr txBox="1"/>
            <p:nvPr/>
          </p:nvSpPr>
          <p:spPr>
            <a:xfrm>
              <a:off x="0" y="980340"/>
              <a:ext cx="4589422" cy="5471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inauthentic conversation</a:t>
              </a:r>
            </a:p>
          </p:txBody>
        </p:sp>
      </p:grpSp>
      <p:grpSp>
        <p:nvGrpSpPr>
          <p:cNvPr id="14" name="Group 14"/>
          <p:cNvGrpSpPr/>
          <p:nvPr/>
        </p:nvGrpSpPr>
        <p:grpSpPr>
          <a:xfrm>
            <a:off x="9362970" y="5243787"/>
            <a:ext cx="3763378" cy="3774524"/>
            <a:chOff x="0" y="0"/>
            <a:chExt cx="5017838" cy="5032699"/>
          </a:xfrm>
        </p:grpSpPr>
        <p:sp>
          <p:nvSpPr>
            <p:cNvPr id="15" name="TextBox 15"/>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Surprises</a:t>
              </a:r>
            </a:p>
          </p:txBody>
        </p:sp>
        <p:sp>
          <p:nvSpPr>
            <p:cNvPr id="16" name="TextBox 16"/>
            <p:cNvSpPr txBox="1"/>
            <p:nvPr/>
          </p:nvSpPr>
          <p:spPr>
            <a:xfrm>
              <a:off x="0" y="980340"/>
              <a:ext cx="5017838" cy="40523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“I am very emotionally driven and looking at those cards helped me process. I was able to ask about how you’re feeling that way instead of just disagreeing immediately"</a:t>
              </a:r>
            </a:p>
          </p:txBody>
        </p:sp>
      </p:grpSp>
      <p:grpSp>
        <p:nvGrpSpPr>
          <p:cNvPr id="17" name="Group 17"/>
          <p:cNvGrpSpPr/>
          <p:nvPr/>
        </p:nvGrpSpPr>
        <p:grpSpPr>
          <a:xfrm>
            <a:off x="13710130" y="5243787"/>
            <a:ext cx="3763378" cy="2460074"/>
            <a:chOff x="0" y="0"/>
            <a:chExt cx="5017838" cy="3280099"/>
          </a:xfrm>
        </p:grpSpPr>
        <p:sp>
          <p:nvSpPr>
            <p:cNvPr id="18" name="TextBox 18"/>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Learnings</a:t>
              </a:r>
            </a:p>
          </p:txBody>
        </p:sp>
        <p:sp>
          <p:nvSpPr>
            <p:cNvPr id="19" name="TextBox 19"/>
            <p:cNvSpPr txBox="1"/>
            <p:nvPr/>
          </p:nvSpPr>
          <p:spPr>
            <a:xfrm>
              <a:off x="0" y="980340"/>
              <a:ext cx="5017838" cy="22997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the goal is to have productive and informative conversations, not to change the other's mind </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9139237" y="4552208"/>
            <a:ext cx="9525" cy="580390"/>
          </a:xfrm>
          <a:prstGeom prst="rect">
            <a:avLst/>
          </a:prstGeom>
        </p:spPr>
        <p:txBody>
          <a:bodyPr lIns="0" tIns="0" rIns="0" bIns="0" rtlCol="0" anchor="t">
            <a:spAutoFit/>
          </a:bodyPr>
          <a:lstStyle/>
          <a:p>
            <a:pPr algn="ctr">
              <a:lnSpc>
                <a:spcPts val="4759"/>
              </a:lnSpc>
            </a:pPr>
            <a:endParaRPr/>
          </a:p>
        </p:txBody>
      </p:sp>
      <p:sp>
        <p:nvSpPr>
          <p:cNvPr id="3" name="TextBox 3"/>
          <p:cNvSpPr txBox="1"/>
          <p:nvPr/>
        </p:nvSpPr>
        <p:spPr>
          <a:xfrm>
            <a:off x="1028700" y="1104900"/>
            <a:ext cx="13728185" cy="12954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Results</a:t>
            </a:r>
          </a:p>
        </p:txBody>
      </p:sp>
      <p:sp>
        <p:nvSpPr>
          <p:cNvPr id="4" name="TextBox 4"/>
          <p:cNvSpPr txBox="1"/>
          <p:nvPr/>
        </p:nvSpPr>
        <p:spPr>
          <a:xfrm>
            <a:off x="1684712" y="2993339"/>
            <a:ext cx="6277753" cy="639348"/>
          </a:xfrm>
          <a:prstGeom prst="rect">
            <a:avLst/>
          </a:prstGeom>
        </p:spPr>
        <p:txBody>
          <a:bodyPr lIns="0" tIns="0" rIns="0" bIns="0" rtlCol="0" anchor="t">
            <a:spAutoFit/>
          </a:bodyPr>
          <a:lstStyle/>
          <a:p>
            <a:pPr algn="ctr">
              <a:lnSpc>
                <a:spcPts val="5116"/>
              </a:lnSpc>
            </a:pPr>
            <a:r>
              <a:rPr lang="en-US" sz="3654">
                <a:solidFill>
                  <a:srgbClr val="404041"/>
                </a:solidFill>
                <a:latin typeface="HK Grotesk Medium Bold"/>
              </a:rPr>
              <a:t>Were the assumptions valid?</a:t>
            </a:r>
          </a:p>
        </p:txBody>
      </p:sp>
      <p:sp>
        <p:nvSpPr>
          <p:cNvPr id="5" name="TextBox 5"/>
          <p:cNvSpPr txBox="1"/>
          <p:nvPr/>
        </p:nvSpPr>
        <p:spPr>
          <a:xfrm>
            <a:off x="1912308" y="6573079"/>
            <a:ext cx="5822562" cy="15906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Guidance was helpful in navigating conversations about polarizing issues. </a:t>
            </a:r>
          </a:p>
        </p:txBody>
      </p:sp>
      <p:sp>
        <p:nvSpPr>
          <p:cNvPr id="6" name="TextBox 6"/>
          <p:cNvSpPr txBox="1"/>
          <p:nvPr/>
        </p:nvSpPr>
        <p:spPr>
          <a:xfrm>
            <a:off x="10611193" y="3035787"/>
            <a:ext cx="4887970"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New assumptions? </a:t>
            </a:r>
          </a:p>
        </p:txBody>
      </p:sp>
      <p:sp>
        <p:nvSpPr>
          <p:cNvPr id="7" name="TextBox 7"/>
          <p:cNvSpPr txBox="1"/>
          <p:nvPr/>
        </p:nvSpPr>
        <p:spPr>
          <a:xfrm>
            <a:off x="10343433" y="6573079"/>
            <a:ext cx="5423490" cy="15906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People become emotional when their parents disagree with them on polarizing topics. </a:t>
            </a:r>
          </a:p>
        </p:txBody>
      </p:sp>
      <p:pic>
        <p:nvPicPr>
          <p:cNvPr id="8" name="Picture 8"/>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2188782" y="4277104"/>
            <a:ext cx="1732791" cy="1732791"/>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3972795" y="3990650"/>
            <a:ext cx="1701586" cy="177018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7600028" y="3597922"/>
            <a:ext cx="9230856" cy="1010369"/>
            <a:chOff x="0" y="0"/>
            <a:chExt cx="12307808" cy="1347159"/>
          </a:xfrm>
        </p:grpSpPr>
        <p:sp>
          <p:nvSpPr>
            <p:cNvPr id="3" name="TextBox 3"/>
            <p:cNvSpPr txBox="1"/>
            <p:nvPr/>
          </p:nvSpPr>
          <p:spPr>
            <a:xfrm>
              <a:off x="0" y="-66675"/>
              <a:ext cx="12307808" cy="817669"/>
            </a:xfrm>
            <a:prstGeom prst="rect">
              <a:avLst/>
            </a:prstGeom>
          </p:spPr>
          <p:txBody>
            <a:bodyPr lIns="0" tIns="0" rIns="0" bIns="0" rtlCol="0" anchor="t">
              <a:spAutoFit/>
            </a:bodyPr>
            <a:lstStyle/>
            <a:p>
              <a:pPr>
                <a:lnSpc>
                  <a:spcPts val="5179"/>
                </a:lnSpc>
              </a:pPr>
              <a:endParaRPr/>
            </a:p>
          </p:txBody>
        </p:sp>
        <p:sp>
          <p:nvSpPr>
            <p:cNvPr id="4" name="TextBox 4"/>
            <p:cNvSpPr txBox="1"/>
            <p:nvPr/>
          </p:nvSpPr>
          <p:spPr>
            <a:xfrm>
              <a:off x="0" y="897367"/>
              <a:ext cx="12307808" cy="449792"/>
            </a:xfrm>
            <a:prstGeom prst="rect">
              <a:avLst/>
            </a:prstGeom>
          </p:spPr>
          <p:txBody>
            <a:bodyPr lIns="0" tIns="0" rIns="0" bIns="0" rtlCol="0" anchor="t">
              <a:spAutoFit/>
            </a:bodyPr>
            <a:lstStyle/>
            <a:p>
              <a:pPr>
                <a:lnSpc>
                  <a:spcPts val="2800"/>
                </a:lnSpc>
              </a:pPr>
              <a:endParaRPr/>
            </a:p>
          </p:txBody>
        </p:sp>
      </p:grpSp>
      <p:sp>
        <p:nvSpPr>
          <p:cNvPr id="5" name="TextBox 5"/>
          <p:cNvSpPr txBox="1"/>
          <p:nvPr/>
        </p:nvSpPr>
        <p:spPr>
          <a:xfrm>
            <a:off x="1028700" y="1574260"/>
            <a:ext cx="15442886" cy="3034031"/>
          </a:xfrm>
          <a:prstGeom prst="rect">
            <a:avLst/>
          </a:prstGeom>
        </p:spPr>
        <p:txBody>
          <a:bodyPr lIns="0" tIns="0" rIns="0" bIns="0" rtlCol="0" anchor="t">
            <a:spAutoFit/>
          </a:bodyPr>
          <a:lstStyle/>
          <a:p>
            <a:pPr>
              <a:lnSpc>
                <a:spcPts val="6019"/>
              </a:lnSpc>
              <a:spcBef>
                <a:spcPct val="0"/>
              </a:spcBef>
            </a:pPr>
            <a:r>
              <a:rPr lang="en-US" sz="4299">
                <a:solidFill>
                  <a:srgbClr val="404041">
                    <a:alpha val="60784"/>
                  </a:srgbClr>
                </a:solidFill>
                <a:latin typeface="HK Grotesk Medium Italics"/>
              </a:rPr>
              <a:t>How might we leverage the internet to create educational spaces outside the classroom for children to learn to recognize and develop sensitivity to the needs of people with identities different than their own?</a:t>
            </a:r>
          </a:p>
        </p:txBody>
      </p:sp>
      <p:sp>
        <p:nvSpPr>
          <p:cNvPr id="6" name="TextBox 6"/>
          <p:cNvSpPr txBox="1"/>
          <p:nvPr/>
        </p:nvSpPr>
        <p:spPr>
          <a:xfrm>
            <a:off x="2352285" y="5235993"/>
            <a:ext cx="13583429" cy="2516506"/>
          </a:xfrm>
          <a:prstGeom prst="rect">
            <a:avLst/>
          </a:prstGeom>
        </p:spPr>
        <p:txBody>
          <a:bodyPr lIns="0" tIns="0" rIns="0" bIns="0" rtlCol="0" anchor="t">
            <a:spAutoFit/>
          </a:bodyPr>
          <a:lstStyle/>
          <a:p>
            <a:pPr algn="ctr">
              <a:lnSpc>
                <a:spcPts val="6719"/>
              </a:lnSpc>
              <a:spcBef>
                <a:spcPct val="0"/>
              </a:spcBef>
            </a:pPr>
            <a:r>
              <a:rPr lang="en-US" sz="4799">
                <a:solidFill>
                  <a:srgbClr val="404041"/>
                </a:solidFill>
                <a:latin typeface="HK Grotesk Medium"/>
              </a:rPr>
              <a:t>Develop an app for cooking cuisine from different cultures which also helps you learn about the story behind dishes.</a:t>
            </a:r>
            <a:r>
              <a:rPr lang="en-US" sz="4799">
                <a:solidFill>
                  <a:srgbClr val="404041"/>
                </a:solidFill>
                <a:latin typeface="Arimo"/>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55060" y="3358823"/>
            <a:ext cx="7774719" cy="4843002"/>
          </a:xfrm>
          <a:prstGeom prst="rect">
            <a:avLst/>
          </a:prstGeom>
        </p:spPr>
      </p:pic>
      <p:sp>
        <p:nvSpPr>
          <p:cNvPr id="3" name="TextBox 3"/>
          <p:cNvSpPr txBox="1"/>
          <p:nvPr/>
        </p:nvSpPr>
        <p:spPr>
          <a:xfrm>
            <a:off x="6527818" y="4295940"/>
            <a:ext cx="10731482" cy="3905885"/>
          </a:xfrm>
          <a:prstGeom prst="rect">
            <a:avLst/>
          </a:prstGeom>
        </p:spPr>
        <p:txBody>
          <a:bodyPr lIns="0" tIns="0" rIns="0" bIns="0" rtlCol="0" anchor="t">
            <a:spAutoFit/>
          </a:bodyPr>
          <a:lstStyle/>
          <a:p>
            <a:pPr>
              <a:lnSpc>
                <a:spcPts val="5179"/>
              </a:lnSpc>
            </a:pPr>
            <a:r>
              <a:rPr lang="en-US" sz="3699">
                <a:solidFill>
                  <a:srgbClr val="404041"/>
                </a:solidFill>
                <a:latin typeface="HK Grotesk Medium Bold"/>
              </a:rPr>
              <a:t>Assumption: </a:t>
            </a:r>
          </a:p>
          <a:p>
            <a:pPr>
              <a:lnSpc>
                <a:spcPts val="4199"/>
              </a:lnSpc>
            </a:pPr>
            <a:r>
              <a:rPr lang="en-US" sz="2999">
                <a:solidFill>
                  <a:srgbClr val="404041"/>
                </a:solidFill>
                <a:latin typeface="HK Grotesk Medium Bold"/>
              </a:rPr>
              <a:t>P</a:t>
            </a:r>
            <a:r>
              <a:rPr lang="en-US" sz="2999">
                <a:solidFill>
                  <a:srgbClr val="404041"/>
                </a:solidFill>
                <a:latin typeface="HK Grotesk Medium"/>
              </a:rPr>
              <a:t>eople want to learn more about the culture behind the foods they eat</a:t>
            </a:r>
          </a:p>
          <a:p>
            <a:pPr>
              <a:lnSpc>
                <a:spcPts val="3798"/>
              </a:lnSpc>
            </a:pPr>
            <a:endParaRPr lang="en-US" sz="2999">
              <a:solidFill>
                <a:srgbClr val="404041"/>
              </a:solidFill>
              <a:latin typeface="HK Grotesk Medium"/>
            </a:endParaRPr>
          </a:p>
          <a:p>
            <a:pPr>
              <a:lnSpc>
                <a:spcPts val="5179"/>
              </a:lnSpc>
            </a:pPr>
            <a:r>
              <a:rPr lang="en-US" sz="3699">
                <a:solidFill>
                  <a:srgbClr val="404041"/>
                </a:solidFill>
                <a:latin typeface="HK Grotesk Medium Bold"/>
              </a:rPr>
              <a:t>What we did:</a:t>
            </a:r>
          </a:p>
          <a:p>
            <a:pPr>
              <a:lnSpc>
                <a:spcPts val="4199"/>
              </a:lnSpc>
            </a:pPr>
            <a:r>
              <a:rPr lang="en-US" sz="2999">
                <a:solidFill>
                  <a:srgbClr val="404041"/>
                </a:solidFill>
                <a:latin typeface="HK Grotesk Medium"/>
              </a:rPr>
              <a:t>Give people an </a:t>
            </a:r>
            <a:r>
              <a:rPr lang="en-US" sz="2999">
                <a:solidFill>
                  <a:srgbClr val="A96E7F"/>
                </a:solidFill>
                <a:latin typeface="HK Grotesk Medium Bold"/>
              </a:rPr>
              <a:t>~ethnic~ snack</a:t>
            </a:r>
            <a:r>
              <a:rPr lang="en-US" sz="2999">
                <a:solidFill>
                  <a:srgbClr val="404041"/>
                </a:solidFill>
                <a:latin typeface="HK Grotesk Medium"/>
              </a:rPr>
              <a:t> and have a conversation about it to see if they’ll ask about the </a:t>
            </a:r>
            <a:r>
              <a:rPr lang="en-US" sz="2999">
                <a:solidFill>
                  <a:srgbClr val="A96E7F"/>
                </a:solidFill>
                <a:latin typeface="HK Grotesk Medium Bold"/>
              </a:rPr>
              <a:t>culture behind it</a:t>
            </a:r>
          </a:p>
        </p:txBody>
      </p:sp>
      <p:sp>
        <p:nvSpPr>
          <p:cNvPr id="4" name="TextBox 4"/>
          <p:cNvSpPr txBox="1"/>
          <p:nvPr/>
        </p:nvSpPr>
        <p:spPr>
          <a:xfrm>
            <a:off x="9139238" y="4819967"/>
            <a:ext cx="9525" cy="580390"/>
          </a:xfrm>
          <a:prstGeom prst="rect">
            <a:avLst/>
          </a:prstGeom>
        </p:spPr>
        <p:txBody>
          <a:bodyPr lIns="0" tIns="0" rIns="0" bIns="0" rtlCol="0" anchor="t">
            <a:spAutoFit/>
          </a:bodyPr>
          <a:lstStyle/>
          <a:p>
            <a:pPr algn="ctr">
              <a:lnSpc>
                <a:spcPts val="4759"/>
              </a:lnSpc>
            </a:pPr>
            <a:endParaRPr/>
          </a:p>
        </p:txBody>
      </p:sp>
      <p:grpSp>
        <p:nvGrpSpPr>
          <p:cNvPr id="5" name="Group 5"/>
          <p:cNvGrpSpPr/>
          <p:nvPr/>
        </p:nvGrpSpPr>
        <p:grpSpPr>
          <a:xfrm>
            <a:off x="1038225" y="1081723"/>
            <a:ext cx="13728185" cy="2513331"/>
            <a:chOff x="0" y="0"/>
            <a:chExt cx="18304247" cy="3351108"/>
          </a:xfrm>
        </p:grpSpPr>
        <p:sp>
          <p:nvSpPr>
            <p:cNvPr id="6" name="TextBox 6"/>
            <p:cNvSpPr txBox="1"/>
            <p:nvPr/>
          </p:nvSpPr>
          <p:spPr>
            <a:xfrm>
              <a:off x="0" y="76200"/>
              <a:ext cx="18304247" cy="17526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Experience Prototype 3 </a:t>
              </a:r>
            </a:p>
          </p:txBody>
        </p:sp>
        <p:sp>
          <p:nvSpPr>
            <p:cNvPr id="7" name="TextBox 7"/>
            <p:cNvSpPr txBox="1"/>
            <p:nvPr/>
          </p:nvSpPr>
          <p:spPr>
            <a:xfrm>
              <a:off x="0" y="2297642"/>
              <a:ext cx="18304247" cy="1053467"/>
            </a:xfrm>
            <a:prstGeom prst="rect">
              <a:avLst/>
            </a:prstGeom>
          </p:spPr>
          <p:txBody>
            <a:bodyPr lIns="0" tIns="0" rIns="0" bIns="0" rtlCol="0" anchor="t">
              <a:spAutoFit/>
            </a:bodyPr>
            <a:lstStyle/>
            <a:p>
              <a:pPr>
                <a:lnSpc>
                  <a:spcPts val="6719"/>
                </a:lnSpc>
              </a:pPr>
              <a:r>
                <a:rPr lang="en-US" sz="4799">
                  <a:solidFill>
                    <a:srgbClr val="404041"/>
                  </a:solidFill>
                  <a:latin typeface="Open Sans"/>
                </a:rPr>
                <a:t>Conversations through Cuisine</a:t>
              </a:r>
            </a:p>
          </p:txBody>
        </p:sp>
      </p:grpSp>
      <p:sp>
        <p:nvSpPr>
          <p:cNvPr id="8" name="TextBox 8"/>
          <p:cNvSpPr txBox="1"/>
          <p:nvPr/>
        </p:nvSpPr>
        <p:spPr>
          <a:xfrm>
            <a:off x="1028700" y="7959725"/>
            <a:ext cx="4985549" cy="1298575"/>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Bold"/>
              </a:rPr>
              <a:t>Carol, 24, Software Engineer</a:t>
            </a:r>
          </a:p>
          <a:p>
            <a:pPr algn="ctr">
              <a:lnSpc>
                <a:spcPts val="3499"/>
              </a:lnSpc>
            </a:pPr>
            <a:r>
              <a:rPr lang="en-US" sz="2499">
                <a:solidFill>
                  <a:srgbClr val="404041"/>
                </a:solidFill>
                <a:latin typeface="HK Grotesk Medium"/>
              </a:rPr>
              <a:t>&amp; </a:t>
            </a:r>
          </a:p>
          <a:p>
            <a:pPr algn="ctr">
              <a:lnSpc>
                <a:spcPts val="3499"/>
              </a:lnSpc>
            </a:pPr>
            <a:r>
              <a:rPr lang="en-US" sz="2499">
                <a:solidFill>
                  <a:srgbClr val="404041"/>
                </a:solidFill>
                <a:latin typeface="HK Grotesk Medium Bold"/>
              </a:rPr>
              <a:t>Mary, 23, Product Manager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alphaModFix amt="65000"/>
            <a:extLst>
              <a:ext uri="{28A0092B-C50C-407E-A947-70E740481C1C}">
                <a14:useLocalDpi xmlns:a14="http://schemas.microsoft.com/office/drawing/2010/main"/>
              </a:ext>
            </a:extLst>
          </a:blip>
          <a:srcRect/>
          <a:stretch>
            <a:fillRect/>
          </a:stretch>
        </p:blipFill>
        <p:spPr>
          <a:xfrm>
            <a:off x="4780117" y="3512283"/>
            <a:ext cx="14899920" cy="15725509"/>
          </a:xfrm>
          <a:prstGeom prst="rect">
            <a:avLst/>
          </a:prstGeom>
        </p:spPr>
      </p:pic>
      <p:pic>
        <p:nvPicPr>
          <p:cNvPr id="3" name="Picture 3"/>
          <p:cNvPicPr>
            <a:picLocks noChangeAspect="1"/>
          </p:cNvPicPr>
          <p:nvPr/>
        </p:nvPicPr>
        <p:blipFill>
          <a:blip r:embed="rId3" cstate="email">
            <a:alphaModFix amt="48000"/>
            <a:extLst>
              <a:ext uri="{28A0092B-C50C-407E-A947-70E740481C1C}">
                <a14:useLocalDpi xmlns:a14="http://schemas.microsoft.com/office/drawing/2010/main"/>
              </a:ext>
            </a:extLst>
          </a:blip>
          <a:srcRect/>
          <a:stretch>
            <a:fillRect/>
          </a:stretch>
        </p:blipFill>
        <p:spPr>
          <a:xfrm>
            <a:off x="-8999934" y="-4703819"/>
            <a:ext cx="14794298" cy="13962119"/>
          </a:xfrm>
          <a:prstGeom prst="rect">
            <a:avLst/>
          </a:prstGeom>
        </p:spPr>
      </p:pic>
      <p:pic>
        <p:nvPicPr>
          <p:cNvPr id="4" name="Picture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199866" y="1028700"/>
            <a:ext cx="6521676" cy="8163750"/>
          </a:xfrm>
          <a:prstGeom prst="rect">
            <a:avLst/>
          </a:prstGeom>
        </p:spPr>
      </p:pic>
      <p:pic>
        <p:nvPicPr>
          <p:cNvPr id="5" name="Picture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0089488" y="1028700"/>
            <a:ext cx="6324834" cy="815339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2004384" y="3783737"/>
            <a:ext cx="811774" cy="861922"/>
          </a:xfrm>
          <a:prstGeom prst="rect">
            <a:avLst/>
          </a:prstGeom>
        </p:spPr>
      </p:pic>
      <p:pic>
        <p:nvPicPr>
          <p:cNvPr id="3" name="Picture 3"/>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6440253" y="3830442"/>
            <a:ext cx="991967" cy="815217"/>
          </a:xfrm>
          <a:prstGeom prst="rect">
            <a:avLst/>
          </a:prstGeom>
        </p:spPr>
      </p:pic>
      <p:pic>
        <p:nvPicPr>
          <p:cNvPr id="4" name="Picture 4"/>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a:fillRect/>
          </a:stretch>
        </p:blipFill>
        <p:spPr>
          <a:xfrm>
            <a:off x="11072426" y="3439641"/>
            <a:ext cx="344468" cy="1398854"/>
          </a:xfrm>
          <a:prstGeom prst="rect">
            <a:avLst/>
          </a:prstGeom>
        </p:spPr>
      </p:pic>
      <p:pic>
        <p:nvPicPr>
          <p:cNvPr id="5" name="Picture 5"/>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a:fillRect/>
          </a:stretch>
        </p:blipFill>
        <p:spPr>
          <a:xfrm>
            <a:off x="14923755" y="3783737"/>
            <a:ext cx="1336128" cy="1013181"/>
          </a:xfrm>
          <a:prstGeom prst="rect">
            <a:avLst/>
          </a:prstGeom>
        </p:spPr>
      </p:pic>
      <p:sp>
        <p:nvSpPr>
          <p:cNvPr id="6" name="TextBox 6"/>
          <p:cNvSpPr txBox="1"/>
          <p:nvPr/>
        </p:nvSpPr>
        <p:spPr>
          <a:xfrm>
            <a:off x="9353445" y="4578984"/>
            <a:ext cx="9525" cy="580390"/>
          </a:xfrm>
          <a:prstGeom prst="rect">
            <a:avLst/>
          </a:prstGeom>
        </p:spPr>
        <p:txBody>
          <a:bodyPr lIns="0" tIns="0" rIns="0" bIns="0" rtlCol="0" anchor="t">
            <a:spAutoFit/>
          </a:bodyPr>
          <a:lstStyle/>
          <a:p>
            <a:pPr algn="ctr">
              <a:lnSpc>
                <a:spcPts val="4759"/>
              </a:lnSpc>
            </a:pPr>
            <a:endParaRPr/>
          </a:p>
        </p:txBody>
      </p:sp>
      <p:sp>
        <p:nvSpPr>
          <p:cNvPr id="7" name="TextBox 7"/>
          <p:cNvSpPr txBox="1"/>
          <p:nvPr/>
        </p:nvSpPr>
        <p:spPr>
          <a:xfrm>
            <a:off x="1028700" y="1104900"/>
            <a:ext cx="13728185" cy="12954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Results</a:t>
            </a:r>
          </a:p>
        </p:txBody>
      </p:sp>
      <p:grpSp>
        <p:nvGrpSpPr>
          <p:cNvPr id="8" name="Group 8"/>
          <p:cNvGrpSpPr/>
          <p:nvPr/>
        </p:nvGrpSpPr>
        <p:grpSpPr>
          <a:xfrm>
            <a:off x="814492" y="5243787"/>
            <a:ext cx="3191558" cy="2460074"/>
            <a:chOff x="0" y="0"/>
            <a:chExt cx="4255410" cy="3280099"/>
          </a:xfrm>
        </p:grpSpPr>
        <p:sp>
          <p:nvSpPr>
            <p:cNvPr id="9" name="TextBox 9"/>
            <p:cNvSpPr txBox="1"/>
            <p:nvPr/>
          </p:nvSpPr>
          <p:spPr>
            <a:xfrm>
              <a:off x="0" y="-66675"/>
              <a:ext cx="4255410"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What worked</a:t>
              </a:r>
            </a:p>
          </p:txBody>
        </p:sp>
        <p:sp>
          <p:nvSpPr>
            <p:cNvPr id="10" name="TextBox 10"/>
            <p:cNvSpPr txBox="1"/>
            <p:nvPr/>
          </p:nvSpPr>
          <p:spPr>
            <a:xfrm>
              <a:off x="0" y="980340"/>
              <a:ext cx="4255410" cy="22997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eating cultural foods led to an increased connection to that culture</a:t>
              </a:r>
            </a:p>
          </p:txBody>
        </p:sp>
      </p:grpSp>
      <p:grpSp>
        <p:nvGrpSpPr>
          <p:cNvPr id="11" name="Group 11"/>
          <p:cNvGrpSpPr/>
          <p:nvPr/>
        </p:nvGrpSpPr>
        <p:grpSpPr>
          <a:xfrm>
            <a:off x="5054547" y="5243787"/>
            <a:ext cx="3763378" cy="2898224"/>
            <a:chOff x="0" y="0"/>
            <a:chExt cx="5017838" cy="3864299"/>
          </a:xfrm>
        </p:grpSpPr>
        <p:sp>
          <p:nvSpPr>
            <p:cNvPr id="12" name="TextBox 12"/>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What didn't work</a:t>
              </a:r>
            </a:p>
          </p:txBody>
        </p:sp>
        <p:sp>
          <p:nvSpPr>
            <p:cNvPr id="13" name="TextBox 13"/>
            <p:cNvSpPr txBox="1"/>
            <p:nvPr/>
          </p:nvSpPr>
          <p:spPr>
            <a:xfrm>
              <a:off x="0" y="980340"/>
              <a:ext cx="5017838" cy="28839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participants did not inquire about the culture, but instead about details specific to the dish  (i.e. taste, price)</a:t>
              </a:r>
            </a:p>
          </p:txBody>
        </p:sp>
      </p:grpSp>
      <p:grpSp>
        <p:nvGrpSpPr>
          <p:cNvPr id="14" name="Group 14"/>
          <p:cNvGrpSpPr/>
          <p:nvPr/>
        </p:nvGrpSpPr>
        <p:grpSpPr>
          <a:xfrm>
            <a:off x="9362970" y="5243787"/>
            <a:ext cx="3763378" cy="3774524"/>
            <a:chOff x="0" y="0"/>
            <a:chExt cx="5017838" cy="5032699"/>
          </a:xfrm>
        </p:grpSpPr>
        <p:sp>
          <p:nvSpPr>
            <p:cNvPr id="15" name="TextBox 15"/>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Surprises</a:t>
              </a:r>
            </a:p>
          </p:txBody>
        </p:sp>
        <p:sp>
          <p:nvSpPr>
            <p:cNvPr id="16" name="TextBox 16"/>
            <p:cNvSpPr txBox="1"/>
            <p:nvPr/>
          </p:nvSpPr>
          <p:spPr>
            <a:xfrm>
              <a:off x="0" y="980340"/>
              <a:ext cx="5017838" cy="40523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when asked what the foods reminded participants of, responses differed based on the food. Ramen led to personal stories, and chickpeas led to culture-specific stories. </a:t>
              </a:r>
            </a:p>
          </p:txBody>
        </p:sp>
      </p:grpSp>
      <p:grpSp>
        <p:nvGrpSpPr>
          <p:cNvPr id="17" name="Group 17"/>
          <p:cNvGrpSpPr/>
          <p:nvPr/>
        </p:nvGrpSpPr>
        <p:grpSpPr>
          <a:xfrm>
            <a:off x="13710130" y="5243787"/>
            <a:ext cx="3763378" cy="3774524"/>
            <a:chOff x="0" y="0"/>
            <a:chExt cx="5017838" cy="5032699"/>
          </a:xfrm>
        </p:grpSpPr>
        <p:sp>
          <p:nvSpPr>
            <p:cNvPr id="18" name="TextBox 18"/>
            <p:cNvSpPr txBox="1"/>
            <p:nvPr/>
          </p:nvSpPr>
          <p:spPr>
            <a:xfrm>
              <a:off x="0" y="-66675"/>
              <a:ext cx="5017838" cy="773642"/>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Learnings</a:t>
              </a:r>
            </a:p>
          </p:txBody>
        </p:sp>
        <p:sp>
          <p:nvSpPr>
            <p:cNvPr id="19" name="TextBox 19"/>
            <p:cNvSpPr txBox="1"/>
            <p:nvPr/>
          </p:nvSpPr>
          <p:spPr>
            <a:xfrm>
              <a:off x="0" y="980340"/>
              <a:ext cx="5017838" cy="4052358"/>
            </a:xfrm>
            <a:prstGeom prst="rect">
              <a:avLst/>
            </a:prstGeom>
          </p:spPr>
          <p:txBody>
            <a:bodyPr lIns="0" tIns="0" rIns="0" bIns="0" rtlCol="0" anchor="t">
              <a:spAutoFit/>
            </a:bodyPr>
            <a:lstStyle/>
            <a:p>
              <a:pPr algn="ctr">
                <a:lnSpc>
                  <a:spcPts val="3499"/>
                </a:lnSpc>
              </a:pPr>
              <a:r>
                <a:rPr lang="en-US" sz="2499">
                  <a:solidFill>
                    <a:srgbClr val="404041"/>
                  </a:solidFill>
                  <a:latin typeface="HK Grotesk Medium"/>
                </a:rPr>
                <a:t>the experience of cooking the food is different than that of tasting it. </a:t>
              </a:r>
            </a:p>
            <a:p>
              <a:pPr algn="ctr">
                <a:lnSpc>
                  <a:spcPts val="3499"/>
                </a:lnSpc>
              </a:pPr>
              <a:endParaRPr lang="en-US" sz="2499">
                <a:solidFill>
                  <a:srgbClr val="404041"/>
                </a:solidFill>
                <a:latin typeface="HK Grotesk Medium"/>
              </a:endParaRPr>
            </a:p>
            <a:p>
              <a:pPr algn="ctr">
                <a:lnSpc>
                  <a:spcPts val="3499"/>
                </a:lnSpc>
              </a:pPr>
              <a:r>
                <a:rPr lang="en-US" sz="2499">
                  <a:solidFill>
                    <a:srgbClr val="404041"/>
                  </a:solidFill>
                  <a:latin typeface="HK Grotesk Medium"/>
                </a:rPr>
                <a:t>better design may have included participants cooking the food </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135765" y="4487488"/>
            <a:ext cx="1375647" cy="1312023"/>
          </a:xfrm>
          <a:prstGeom prst="rect">
            <a:avLst/>
          </a:prstGeom>
        </p:spPr>
      </p:pic>
      <p:sp>
        <p:nvSpPr>
          <p:cNvPr id="3" name="TextBox 3"/>
          <p:cNvSpPr txBox="1"/>
          <p:nvPr/>
        </p:nvSpPr>
        <p:spPr>
          <a:xfrm>
            <a:off x="9139237" y="4552208"/>
            <a:ext cx="9525" cy="580390"/>
          </a:xfrm>
          <a:prstGeom prst="rect">
            <a:avLst/>
          </a:prstGeom>
        </p:spPr>
        <p:txBody>
          <a:bodyPr lIns="0" tIns="0" rIns="0" bIns="0" rtlCol="0" anchor="t">
            <a:spAutoFit/>
          </a:bodyPr>
          <a:lstStyle/>
          <a:p>
            <a:pPr algn="ctr">
              <a:lnSpc>
                <a:spcPts val="4759"/>
              </a:lnSpc>
            </a:pPr>
            <a:endParaRPr/>
          </a:p>
        </p:txBody>
      </p:sp>
      <p:sp>
        <p:nvSpPr>
          <p:cNvPr id="4" name="TextBox 4"/>
          <p:cNvSpPr txBox="1"/>
          <p:nvPr/>
        </p:nvSpPr>
        <p:spPr>
          <a:xfrm>
            <a:off x="1028700" y="1104900"/>
            <a:ext cx="13728185" cy="1295400"/>
          </a:xfrm>
          <a:prstGeom prst="rect">
            <a:avLst/>
          </a:prstGeom>
        </p:spPr>
        <p:txBody>
          <a:bodyPr lIns="0" tIns="0" rIns="0" bIns="0" rtlCol="0" anchor="t">
            <a:spAutoFit/>
          </a:bodyPr>
          <a:lstStyle/>
          <a:p>
            <a:pPr>
              <a:lnSpc>
                <a:spcPts val="9900"/>
              </a:lnSpc>
            </a:pPr>
            <a:r>
              <a:rPr lang="en-US" sz="9000">
                <a:solidFill>
                  <a:srgbClr val="404041"/>
                </a:solidFill>
                <a:latin typeface="HK Grotesk Medium Bold"/>
              </a:rPr>
              <a:t>Results</a:t>
            </a:r>
          </a:p>
        </p:txBody>
      </p:sp>
      <p:sp>
        <p:nvSpPr>
          <p:cNvPr id="5" name="TextBox 5"/>
          <p:cNvSpPr txBox="1"/>
          <p:nvPr/>
        </p:nvSpPr>
        <p:spPr>
          <a:xfrm>
            <a:off x="1684712" y="2993339"/>
            <a:ext cx="6277753" cy="639348"/>
          </a:xfrm>
          <a:prstGeom prst="rect">
            <a:avLst/>
          </a:prstGeom>
        </p:spPr>
        <p:txBody>
          <a:bodyPr lIns="0" tIns="0" rIns="0" bIns="0" rtlCol="0" anchor="t">
            <a:spAutoFit/>
          </a:bodyPr>
          <a:lstStyle/>
          <a:p>
            <a:pPr algn="ctr">
              <a:lnSpc>
                <a:spcPts val="5116"/>
              </a:lnSpc>
            </a:pPr>
            <a:r>
              <a:rPr lang="en-US" sz="3654">
                <a:solidFill>
                  <a:srgbClr val="404041"/>
                </a:solidFill>
                <a:latin typeface="HK Grotesk Medium Bold"/>
              </a:rPr>
              <a:t>Were the assumptions valid?</a:t>
            </a:r>
          </a:p>
        </p:txBody>
      </p:sp>
      <p:sp>
        <p:nvSpPr>
          <p:cNvPr id="6" name="TextBox 6"/>
          <p:cNvSpPr txBox="1"/>
          <p:nvPr/>
        </p:nvSpPr>
        <p:spPr>
          <a:xfrm>
            <a:off x="1912308" y="6573079"/>
            <a:ext cx="5822562" cy="15906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Tasting cuisine from a culture did not increase desire to learn about the culture.</a:t>
            </a:r>
          </a:p>
        </p:txBody>
      </p:sp>
      <p:sp>
        <p:nvSpPr>
          <p:cNvPr id="7" name="TextBox 7"/>
          <p:cNvSpPr txBox="1"/>
          <p:nvPr/>
        </p:nvSpPr>
        <p:spPr>
          <a:xfrm>
            <a:off x="10611193" y="3035787"/>
            <a:ext cx="4887970" cy="596900"/>
          </a:xfrm>
          <a:prstGeom prst="rect">
            <a:avLst/>
          </a:prstGeom>
        </p:spPr>
        <p:txBody>
          <a:bodyPr lIns="0" tIns="0" rIns="0" bIns="0" rtlCol="0" anchor="t">
            <a:spAutoFit/>
          </a:bodyPr>
          <a:lstStyle/>
          <a:p>
            <a:pPr algn="ctr">
              <a:lnSpc>
                <a:spcPts val="4899"/>
              </a:lnSpc>
            </a:pPr>
            <a:r>
              <a:rPr lang="en-US" sz="3499">
                <a:solidFill>
                  <a:srgbClr val="404041"/>
                </a:solidFill>
                <a:latin typeface="HK Grotesk Medium Bold"/>
              </a:rPr>
              <a:t>New assumptions? </a:t>
            </a:r>
          </a:p>
        </p:txBody>
      </p:sp>
      <p:sp>
        <p:nvSpPr>
          <p:cNvPr id="8" name="TextBox 8"/>
          <p:cNvSpPr txBox="1"/>
          <p:nvPr/>
        </p:nvSpPr>
        <p:spPr>
          <a:xfrm>
            <a:off x="10343433" y="6573079"/>
            <a:ext cx="5423490" cy="2124075"/>
          </a:xfrm>
          <a:prstGeom prst="rect">
            <a:avLst/>
          </a:prstGeom>
        </p:spPr>
        <p:txBody>
          <a:bodyPr lIns="0" tIns="0" rIns="0" bIns="0" rtlCol="0" anchor="t">
            <a:spAutoFit/>
          </a:bodyPr>
          <a:lstStyle/>
          <a:p>
            <a:pPr algn="ctr">
              <a:lnSpc>
                <a:spcPts val="4200"/>
              </a:lnSpc>
            </a:pPr>
            <a:r>
              <a:rPr lang="en-US" sz="3000">
                <a:solidFill>
                  <a:srgbClr val="404041"/>
                </a:solidFill>
                <a:latin typeface="HK Grotesk Medium"/>
              </a:rPr>
              <a:t>The experience of cooking food makes people want to learn more about the culture behind the foods.</a:t>
            </a:r>
          </a:p>
        </p:txBody>
      </p:sp>
      <p:pic>
        <p:nvPicPr>
          <p:cNvPr id="9" name="Picture 9"/>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12188782" y="4277104"/>
            <a:ext cx="1732791" cy="173279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rot="7148596">
            <a:off x="12744808" y="3436282"/>
            <a:ext cx="4395364" cy="2133750"/>
          </a:xfrm>
          <a:prstGeom prst="rect">
            <a:avLst/>
          </a:prstGeom>
        </p:spPr>
      </p:pic>
      <p:grpSp>
        <p:nvGrpSpPr>
          <p:cNvPr id="3" name="Group 3"/>
          <p:cNvGrpSpPr/>
          <p:nvPr/>
        </p:nvGrpSpPr>
        <p:grpSpPr>
          <a:xfrm>
            <a:off x="1732622" y="2660757"/>
            <a:ext cx="10511618" cy="7009849"/>
            <a:chOff x="0" y="0"/>
            <a:chExt cx="14015490" cy="9346465"/>
          </a:xfrm>
        </p:grpSpPr>
        <p:sp>
          <p:nvSpPr>
            <p:cNvPr id="4" name="TextBox 4"/>
            <p:cNvSpPr txBox="1"/>
            <p:nvPr/>
          </p:nvSpPr>
          <p:spPr>
            <a:xfrm>
              <a:off x="0" y="-76200"/>
              <a:ext cx="14015490" cy="880534"/>
            </a:xfrm>
            <a:prstGeom prst="rect">
              <a:avLst/>
            </a:prstGeom>
          </p:spPr>
          <p:txBody>
            <a:bodyPr lIns="0" tIns="0" rIns="0" bIns="0" rtlCol="0" anchor="t">
              <a:spAutoFit/>
            </a:bodyPr>
            <a:lstStyle/>
            <a:p>
              <a:pPr>
                <a:lnSpc>
                  <a:spcPts val="5599"/>
                </a:lnSpc>
              </a:pPr>
              <a:r>
                <a:rPr lang="en-US" sz="3999">
                  <a:solidFill>
                    <a:srgbClr val="404041"/>
                  </a:solidFill>
                  <a:latin typeface="HK Grotesk Medium Bold"/>
                </a:rPr>
                <a:t>Key Takeaways</a:t>
              </a:r>
            </a:p>
          </p:txBody>
        </p:sp>
        <p:sp>
          <p:nvSpPr>
            <p:cNvPr id="5" name="TextBox 5"/>
            <p:cNvSpPr txBox="1"/>
            <p:nvPr/>
          </p:nvSpPr>
          <p:spPr>
            <a:xfrm>
              <a:off x="0" y="1204707"/>
              <a:ext cx="14015490" cy="8141758"/>
            </a:xfrm>
            <a:prstGeom prst="rect">
              <a:avLst/>
            </a:prstGeom>
          </p:spPr>
          <p:txBody>
            <a:bodyPr lIns="0" tIns="0" rIns="0" bIns="0" rtlCol="0" anchor="t">
              <a:spAutoFit/>
            </a:bodyPr>
            <a:lstStyle/>
            <a:p>
              <a:pPr>
                <a:lnSpc>
                  <a:spcPts val="3499"/>
                </a:lnSpc>
              </a:pPr>
              <a:r>
                <a:rPr lang="en-US" sz="2499">
                  <a:solidFill>
                    <a:srgbClr val="404041"/>
                  </a:solidFill>
                  <a:latin typeface="HK Grotesk Medium"/>
                </a:rPr>
                <a:t>People feel more comfortable asking questions about the experiences of people with different identities anonymously.</a:t>
              </a:r>
            </a:p>
            <a:p>
              <a:pPr>
                <a:lnSpc>
                  <a:spcPts val="3499"/>
                </a:lnSpc>
              </a:pPr>
              <a:endParaRPr lang="en-US" sz="2499">
                <a:solidFill>
                  <a:srgbClr val="404041"/>
                </a:solidFill>
                <a:latin typeface="HK Grotesk Medium"/>
              </a:endParaRPr>
            </a:p>
            <a:p>
              <a:pPr>
                <a:lnSpc>
                  <a:spcPts val="3499"/>
                </a:lnSpc>
              </a:pPr>
              <a:r>
                <a:rPr lang="en-US" sz="2499">
                  <a:solidFill>
                    <a:srgbClr val="404041"/>
                  </a:solidFill>
                  <a:latin typeface="HK Grotesk Medium"/>
                </a:rPr>
                <a:t>Safety is key! Prevent trolls. </a:t>
              </a:r>
            </a:p>
            <a:p>
              <a:pPr>
                <a:lnSpc>
                  <a:spcPts val="3499"/>
                </a:lnSpc>
              </a:pPr>
              <a:endParaRPr lang="en-US" sz="2499">
                <a:solidFill>
                  <a:srgbClr val="404041"/>
                </a:solidFill>
                <a:latin typeface="HK Grotesk Medium"/>
              </a:endParaRPr>
            </a:p>
            <a:p>
              <a:pPr>
                <a:lnSpc>
                  <a:spcPts val="3499"/>
                </a:lnSpc>
              </a:pPr>
              <a:r>
                <a:rPr lang="en-US" sz="2499">
                  <a:solidFill>
                    <a:srgbClr val="404041"/>
                  </a:solidFill>
                  <a:latin typeface="HK Grotesk Medium"/>
                </a:rPr>
                <a:t>POC users appreciate speaking with other POC users. </a:t>
              </a:r>
            </a:p>
            <a:p>
              <a:pPr>
                <a:lnSpc>
                  <a:spcPts val="3499"/>
                </a:lnSpc>
              </a:pPr>
              <a:endParaRPr lang="en-US" sz="2499">
                <a:solidFill>
                  <a:srgbClr val="404041"/>
                </a:solidFill>
                <a:latin typeface="HK Grotesk Medium"/>
              </a:endParaRPr>
            </a:p>
            <a:p>
              <a:pPr>
                <a:lnSpc>
                  <a:spcPts val="3499"/>
                </a:lnSpc>
              </a:pPr>
              <a:r>
                <a:rPr lang="en-US" sz="2499">
                  <a:solidFill>
                    <a:srgbClr val="404041"/>
                  </a:solidFill>
                  <a:latin typeface="HK Grotesk Medium"/>
                </a:rPr>
                <a:t>Guiding questions are helpful when navigating difficult conversations about polarizing topics.</a:t>
              </a:r>
            </a:p>
            <a:p>
              <a:pPr>
                <a:lnSpc>
                  <a:spcPts val="3499"/>
                </a:lnSpc>
              </a:pPr>
              <a:endParaRPr lang="en-US" sz="2499">
                <a:solidFill>
                  <a:srgbClr val="404041"/>
                </a:solidFill>
                <a:latin typeface="HK Grotesk Medium"/>
              </a:endParaRPr>
            </a:p>
            <a:p>
              <a:pPr>
                <a:lnSpc>
                  <a:spcPts val="3499"/>
                </a:lnSpc>
              </a:pPr>
              <a:r>
                <a:rPr lang="en-US" sz="2499">
                  <a:solidFill>
                    <a:srgbClr val="404041"/>
                  </a:solidFill>
                  <a:latin typeface="HK Grotesk Medium"/>
                </a:rPr>
                <a:t>Productive and informative conversations &gt; Changing their beliefs </a:t>
              </a:r>
            </a:p>
            <a:p>
              <a:pPr>
                <a:lnSpc>
                  <a:spcPts val="3499"/>
                </a:lnSpc>
              </a:pPr>
              <a:endParaRPr lang="en-US" sz="2499">
                <a:solidFill>
                  <a:srgbClr val="404041"/>
                </a:solidFill>
                <a:latin typeface="HK Grotesk Medium"/>
              </a:endParaRPr>
            </a:p>
            <a:p>
              <a:pPr>
                <a:lnSpc>
                  <a:spcPts val="3499"/>
                </a:lnSpc>
              </a:pPr>
              <a:r>
                <a:rPr lang="en-US" sz="2499">
                  <a:solidFill>
                    <a:srgbClr val="404041"/>
                  </a:solidFill>
                  <a:latin typeface="HK Grotesk Medium"/>
                </a:rPr>
                <a:t>Inauthentic conversations are not helpful. </a:t>
              </a:r>
            </a:p>
            <a:p>
              <a:pPr>
                <a:lnSpc>
                  <a:spcPts val="3499"/>
                </a:lnSpc>
              </a:pPr>
              <a:r>
                <a:rPr lang="en-US" sz="2499">
                  <a:solidFill>
                    <a:srgbClr val="404041"/>
                  </a:solidFill>
                  <a:latin typeface="HK Grotesk Medium"/>
                </a:rPr>
                <a:t> </a:t>
              </a:r>
            </a:p>
          </p:txBody>
        </p:sp>
      </p:grpSp>
      <p:sp>
        <p:nvSpPr>
          <p:cNvPr id="6" name="TextBox 6"/>
          <p:cNvSpPr txBox="1"/>
          <p:nvPr/>
        </p:nvSpPr>
        <p:spPr>
          <a:xfrm>
            <a:off x="1732622" y="1114425"/>
            <a:ext cx="5514081" cy="1358900"/>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Summary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3278231" y="3425148"/>
            <a:ext cx="3981069" cy="4114800"/>
          </a:xfrm>
          <a:prstGeom prst="rect">
            <a:avLst/>
          </a:prstGeom>
        </p:spPr>
      </p:pic>
      <p:grpSp>
        <p:nvGrpSpPr>
          <p:cNvPr id="3" name="Group 3"/>
          <p:cNvGrpSpPr/>
          <p:nvPr/>
        </p:nvGrpSpPr>
        <p:grpSpPr>
          <a:xfrm>
            <a:off x="1732622" y="3306678"/>
            <a:ext cx="8958610" cy="4351740"/>
            <a:chOff x="0" y="0"/>
            <a:chExt cx="11944814" cy="5802320"/>
          </a:xfrm>
        </p:grpSpPr>
        <p:sp>
          <p:nvSpPr>
            <p:cNvPr id="4" name="TextBox 4"/>
            <p:cNvSpPr txBox="1"/>
            <p:nvPr/>
          </p:nvSpPr>
          <p:spPr>
            <a:xfrm>
              <a:off x="0" y="-85725"/>
              <a:ext cx="11944814" cy="912073"/>
            </a:xfrm>
            <a:prstGeom prst="rect">
              <a:avLst/>
            </a:prstGeom>
          </p:spPr>
          <p:txBody>
            <a:bodyPr lIns="0" tIns="0" rIns="0" bIns="0" rtlCol="0" anchor="t">
              <a:spAutoFit/>
            </a:bodyPr>
            <a:lstStyle/>
            <a:p>
              <a:pPr>
                <a:lnSpc>
                  <a:spcPts val="5739"/>
                </a:lnSpc>
              </a:pPr>
              <a:r>
                <a:rPr lang="en-US" sz="4099">
                  <a:solidFill>
                    <a:srgbClr val="404041"/>
                  </a:solidFill>
                  <a:latin typeface="HK Grotesk Medium Bold"/>
                </a:rPr>
                <a:t>Next Steps</a:t>
              </a:r>
            </a:p>
          </p:txBody>
        </p:sp>
        <p:sp>
          <p:nvSpPr>
            <p:cNvPr id="5" name="TextBox 5"/>
            <p:cNvSpPr txBox="1"/>
            <p:nvPr/>
          </p:nvSpPr>
          <p:spPr>
            <a:xfrm>
              <a:off x="0" y="1217196"/>
              <a:ext cx="11944814" cy="4585124"/>
            </a:xfrm>
            <a:prstGeom prst="rect">
              <a:avLst/>
            </a:prstGeom>
          </p:spPr>
          <p:txBody>
            <a:bodyPr lIns="0" tIns="0" rIns="0" bIns="0" rtlCol="0" anchor="t">
              <a:spAutoFit/>
            </a:bodyPr>
            <a:lstStyle/>
            <a:p>
              <a:pPr>
                <a:lnSpc>
                  <a:spcPts val="3919"/>
                </a:lnSpc>
              </a:pPr>
              <a:r>
                <a:rPr lang="en-US" sz="2799">
                  <a:solidFill>
                    <a:srgbClr val="404041"/>
                  </a:solidFill>
                  <a:latin typeface="HK Grotesk Medium"/>
                </a:rPr>
                <a:t>Identify how we can help users feel safe while asking controversial questions anonymously</a:t>
              </a:r>
            </a:p>
            <a:p>
              <a:pPr>
                <a:lnSpc>
                  <a:spcPts val="3919"/>
                </a:lnSpc>
              </a:pPr>
              <a:endParaRPr lang="en-US" sz="2799">
                <a:solidFill>
                  <a:srgbClr val="404041"/>
                </a:solidFill>
                <a:latin typeface="HK Grotesk Medium"/>
              </a:endParaRPr>
            </a:p>
            <a:p>
              <a:pPr>
                <a:lnSpc>
                  <a:spcPts val="3919"/>
                </a:lnSpc>
              </a:pPr>
              <a:r>
                <a:rPr lang="en-US" sz="2799">
                  <a:solidFill>
                    <a:srgbClr val="404041"/>
                  </a:solidFill>
                  <a:latin typeface="HK Grotesk Medium"/>
                </a:rPr>
                <a:t>Identify how we can guide conversations to be productive while maintaining authenticity</a:t>
              </a:r>
            </a:p>
            <a:p>
              <a:pPr>
                <a:lnSpc>
                  <a:spcPts val="3919"/>
                </a:lnSpc>
              </a:pPr>
              <a:endParaRPr lang="en-US" sz="2799">
                <a:solidFill>
                  <a:srgbClr val="404041"/>
                </a:solidFill>
                <a:latin typeface="HK Grotesk Medium"/>
              </a:endParaRPr>
            </a:p>
            <a:p>
              <a:pPr>
                <a:lnSpc>
                  <a:spcPts val="3919"/>
                </a:lnSpc>
              </a:pPr>
              <a:r>
                <a:rPr lang="en-US" sz="2799">
                  <a:solidFill>
                    <a:srgbClr val="404041"/>
                  </a:solidFill>
                  <a:latin typeface="HK Grotesk Medium"/>
                </a:rPr>
                <a:t> </a:t>
              </a:r>
            </a:p>
          </p:txBody>
        </p:sp>
      </p:grpSp>
      <p:sp>
        <p:nvSpPr>
          <p:cNvPr id="6" name="TextBox 6"/>
          <p:cNvSpPr txBox="1"/>
          <p:nvPr/>
        </p:nvSpPr>
        <p:spPr>
          <a:xfrm>
            <a:off x="1732622" y="1114425"/>
            <a:ext cx="5514081" cy="1358900"/>
          </a:xfrm>
          <a:prstGeom prst="rect">
            <a:avLst/>
          </a:prstGeom>
        </p:spPr>
        <p:txBody>
          <a:bodyPr lIns="0" tIns="0" rIns="0" bIns="0" rtlCol="0" anchor="t">
            <a:spAutoFit/>
          </a:bodyPr>
          <a:lstStyle/>
          <a:p>
            <a:pPr>
              <a:lnSpc>
                <a:spcPts val="10450"/>
              </a:lnSpc>
            </a:pPr>
            <a:r>
              <a:rPr lang="en-US" sz="9500">
                <a:solidFill>
                  <a:srgbClr val="404041"/>
                </a:solidFill>
                <a:latin typeface="HK Grotesk Medium Bold"/>
              </a:rPr>
              <a:t>Summary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alphaModFix amt="43999"/>
            <a:extLst>
              <a:ext uri="{28A0092B-C50C-407E-A947-70E740481C1C}">
                <a14:useLocalDpi xmlns:a14="http://schemas.microsoft.com/office/drawing/2010/main"/>
              </a:ext>
            </a:extLst>
          </a:blip>
          <a:srcRect/>
          <a:stretch>
            <a:fillRect/>
          </a:stretch>
        </p:blipFill>
        <p:spPr>
          <a:xfrm>
            <a:off x="4216417" y="-8549601"/>
            <a:ext cx="15391647" cy="14455322"/>
          </a:xfrm>
          <a:prstGeom prst="rect">
            <a:avLst/>
          </a:prstGeom>
        </p:spPr>
      </p:pic>
      <p:pic>
        <p:nvPicPr>
          <p:cNvPr id="3" name="Picture 3"/>
          <p:cNvPicPr>
            <a:picLocks noChangeAspect="1"/>
          </p:cNvPicPr>
          <p:nvPr/>
        </p:nvPicPr>
        <p:blipFill>
          <a:blip r:embed="rId3" cstate="email">
            <a:alphaModFix amt="48000"/>
            <a:extLst>
              <a:ext uri="{28A0092B-C50C-407E-A947-70E740481C1C}">
                <a14:useLocalDpi xmlns:a14="http://schemas.microsoft.com/office/drawing/2010/main"/>
              </a:ext>
            </a:extLst>
          </a:blip>
          <a:srcRect/>
          <a:stretch>
            <a:fillRect/>
          </a:stretch>
        </p:blipFill>
        <p:spPr>
          <a:xfrm>
            <a:off x="-8999934" y="-4703819"/>
            <a:ext cx="14794298" cy="13962119"/>
          </a:xfrm>
          <a:prstGeom prst="rect">
            <a:avLst/>
          </a:prstGeom>
        </p:spPr>
      </p:pic>
      <p:pic>
        <p:nvPicPr>
          <p:cNvPr id="4" name="Picture 4"/>
          <p:cNvPicPr>
            <a:picLocks noChangeAspect="1"/>
          </p:cNvPicPr>
          <p:nvPr/>
        </p:nvPicPr>
        <p:blipFill>
          <a:blip r:embed="rId4" cstate="email">
            <a:alphaModFix amt="65000"/>
            <a:extLst>
              <a:ext uri="{28A0092B-C50C-407E-A947-70E740481C1C}">
                <a14:useLocalDpi xmlns:a14="http://schemas.microsoft.com/office/drawing/2010/main"/>
              </a:ext>
            </a:extLst>
          </a:blip>
          <a:srcRect/>
          <a:stretch>
            <a:fillRect/>
          </a:stretch>
        </p:blipFill>
        <p:spPr>
          <a:xfrm>
            <a:off x="10089488" y="3400759"/>
            <a:ext cx="11278814" cy="11903762"/>
          </a:xfrm>
          <a:prstGeom prst="rect">
            <a:avLst/>
          </a:prstGeom>
        </p:spPr>
      </p:pic>
      <p:sp>
        <p:nvSpPr>
          <p:cNvPr id="5" name="TextBox 5"/>
          <p:cNvSpPr txBox="1"/>
          <p:nvPr/>
        </p:nvSpPr>
        <p:spPr>
          <a:xfrm>
            <a:off x="4312756" y="4306887"/>
            <a:ext cx="9662488" cy="1787525"/>
          </a:xfrm>
          <a:prstGeom prst="rect">
            <a:avLst/>
          </a:prstGeom>
        </p:spPr>
        <p:txBody>
          <a:bodyPr lIns="0" tIns="0" rIns="0" bIns="0" rtlCol="0" anchor="t">
            <a:spAutoFit/>
          </a:bodyPr>
          <a:lstStyle/>
          <a:p>
            <a:pPr algn="ctr">
              <a:lnSpc>
                <a:spcPts val="13750"/>
              </a:lnSpc>
            </a:pPr>
            <a:r>
              <a:rPr lang="en-US" sz="12500">
                <a:solidFill>
                  <a:srgbClr val="404041"/>
                </a:solidFill>
                <a:latin typeface="HK Grotesk Medium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1687</Words>
  <Application>Microsoft Macintosh PowerPoint</Application>
  <PresentationFormat>Custom</PresentationFormat>
  <Paragraphs>191</Paragraphs>
  <Slides>33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HK Grotesk Light Bold Italics</vt:lpstr>
      <vt:lpstr>Open Sans</vt:lpstr>
      <vt:lpstr>HK Grotesk Medium Bold</vt:lpstr>
      <vt:lpstr>Calibri</vt:lpstr>
      <vt:lpstr>Arimo</vt:lpstr>
      <vt:lpstr>Arimo Italics</vt:lpstr>
      <vt:lpstr>Arial</vt:lpstr>
      <vt:lpstr>Arimo Bold</vt:lpstr>
      <vt:lpstr>HK Grotesk Medium</vt:lpstr>
      <vt:lpstr>HK Grotesk Medium Italics</vt:lpstr>
      <vt:lpstr>HK Grotesk Medium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 and Experience Prototypes</dc:title>
  <cp:lastModifiedBy>Lainey Yifei Wang</cp:lastModifiedBy>
  <cp:revision>4</cp:revision>
  <dcterms:created xsi:type="dcterms:W3CDTF">2006-08-16T00:00:00Z</dcterms:created>
  <dcterms:modified xsi:type="dcterms:W3CDTF">2022-03-02T08:59:34Z</dcterms:modified>
  <dc:identifier>DAE2CDBeXCE</dc:identifier>
</cp:coreProperties>
</file>