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7"/>
    <p:sldId id="257" r:id="rId18"/>
    <p:sldId id="258" r:id="rId19"/>
    <p:sldId id="259" r:id="rId20"/>
    <p:sldId id="260" r:id="rId21"/>
    <p:sldId id="261" r:id="rId22"/>
    <p:sldId id="262" r:id="rId23"/>
    <p:sldId id="263" r:id="rId24"/>
    <p:sldId id="264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3" r:id="rId34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League Spartan" charset="1" panose="00000800000000000000"/>
      <p:regular r:id="rId10"/>
    </p:embeddedFont>
    <p:embeddedFont>
      <p:font typeface="DM Sans" charset="1" panose="00000000000000000000"/>
      <p:regular r:id="rId11"/>
    </p:embeddedFont>
    <p:embeddedFont>
      <p:font typeface="DM Sans Bold" charset="1" panose="00000000000000000000"/>
      <p:regular r:id="rId12"/>
    </p:embeddedFont>
    <p:embeddedFont>
      <p:font typeface="DM Sans Italics" charset="1" panose="00000000000000000000"/>
      <p:regular r:id="rId13"/>
    </p:embeddedFont>
    <p:embeddedFont>
      <p:font typeface="DM Sans Bold Italics" charset="1" panose="00000000000000000000"/>
      <p:regular r:id="rId14"/>
    </p:embeddedFont>
    <p:embeddedFont>
      <p:font typeface="Now" charset="1" panose="00000500000000000000"/>
      <p:regular r:id="rId15"/>
    </p:embeddedFont>
    <p:embeddedFont>
      <p:font typeface="Now Bold" charset="1" panose="000006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slides/slide1.xml" Type="http://schemas.openxmlformats.org/officeDocument/2006/relationships/slide"/><Relationship Id="rId18" Target="slides/slide2.xml" Type="http://schemas.openxmlformats.org/officeDocument/2006/relationships/slide"/><Relationship Id="rId19" Target="slides/slide3.xml" Type="http://schemas.openxmlformats.org/officeDocument/2006/relationships/slide"/><Relationship Id="rId2" Target="presProps.xml" Type="http://schemas.openxmlformats.org/officeDocument/2006/relationships/presProps"/><Relationship Id="rId20" Target="slides/slide4.xml" Type="http://schemas.openxmlformats.org/officeDocument/2006/relationships/slide"/><Relationship Id="rId21" Target="slides/slide5.xml" Type="http://schemas.openxmlformats.org/officeDocument/2006/relationships/slide"/><Relationship Id="rId22" Target="slides/slide6.xml" Type="http://schemas.openxmlformats.org/officeDocument/2006/relationships/slide"/><Relationship Id="rId23" Target="slides/slide7.xml" Type="http://schemas.openxmlformats.org/officeDocument/2006/relationships/slide"/><Relationship Id="rId24" Target="slides/slide8.xml" Type="http://schemas.openxmlformats.org/officeDocument/2006/relationships/slide"/><Relationship Id="rId25" Target="slides/slide9.xml" Type="http://schemas.openxmlformats.org/officeDocument/2006/relationships/slide"/><Relationship Id="rId26" Target="slides/slide10.xml" Type="http://schemas.openxmlformats.org/officeDocument/2006/relationships/slide"/><Relationship Id="rId27" Target="slides/slide11.xml" Type="http://schemas.openxmlformats.org/officeDocument/2006/relationships/slide"/><Relationship Id="rId28" Target="slides/slide12.xml" Type="http://schemas.openxmlformats.org/officeDocument/2006/relationships/slide"/><Relationship Id="rId29" Target="slides/slide13.xml" Type="http://schemas.openxmlformats.org/officeDocument/2006/relationships/slide"/><Relationship Id="rId3" Target="viewProps.xml" Type="http://schemas.openxmlformats.org/officeDocument/2006/relationships/viewProps"/><Relationship Id="rId30" Target="slides/slide14.xml" Type="http://schemas.openxmlformats.org/officeDocument/2006/relationships/slide"/><Relationship Id="rId31" Target="slides/slide15.xml" Type="http://schemas.openxmlformats.org/officeDocument/2006/relationships/slide"/><Relationship Id="rId32" Target="slides/slide16.xml" Type="http://schemas.openxmlformats.org/officeDocument/2006/relationships/slide"/><Relationship Id="rId33" Target="slides/slide17.xml" Type="http://schemas.openxmlformats.org/officeDocument/2006/relationships/slide"/><Relationship Id="rId34" Target="slides/slide18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svg" Type="http://schemas.openxmlformats.org/officeDocument/2006/relationships/image"/><Relationship Id="rId11" Target="../media/image11.png" Type="http://schemas.openxmlformats.org/officeDocument/2006/relationships/image"/><Relationship Id="rId12" Target="../media/image12.svg" Type="http://schemas.openxmlformats.org/officeDocument/2006/relationships/image"/><Relationship Id="rId13" Target="../media/image13.jpeg" Type="http://schemas.openxmlformats.org/officeDocument/2006/relationships/image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7.png" Type="http://schemas.openxmlformats.org/officeDocument/2006/relationships/image"/><Relationship Id="rId8" Target="../media/image8.svg" Type="http://schemas.openxmlformats.org/officeDocument/2006/relationships/image"/><Relationship Id="rId9" Target="../media/image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jpeg" Type="http://schemas.openxmlformats.org/officeDocument/2006/relationships/image"/><Relationship Id="rId11" Target="../media/image23.jpeg" Type="http://schemas.openxmlformats.org/officeDocument/2006/relationships/image"/><Relationship Id="rId12" Target="../media/image24.jpeg" Type="http://schemas.openxmlformats.org/officeDocument/2006/relationships/image"/><Relationship Id="rId13" Target="../media/image25.png" Type="http://schemas.openxmlformats.org/officeDocument/2006/relationships/image"/><Relationship Id="rId14" Target="../media/image26.svg" Type="http://schemas.openxmlformats.org/officeDocument/2006/relationships/image"/><Relationship Id="rId15" Target="../media/image27.png" Type="http://schemas.openxmlformats.org/officeDocument/2006/relationships/image"/><Relationship Id="rId16" Target="../media/image28.svg" Type="http://schemas.openxmlformats.org/officeDocument/2006/relationships/image"/><Relationship Id="rId2" Target="../media/image14.jpeg" Type="http://schemas.openxmlformats.org/officeDocument/2006/relationships/image"/><Relationship Id="rId3" Target="../media/image15.jpeg" Type="http://schemas.openxmlformats.org/officeDocument/2006/relationships/image"/><Relationship Id="rId4" Target="../media/image16.jpeg" Type="http://schemas.openxmlformats.org/officeDocument/2006/relationships/image"/><Relationship Id="rId5" Target="../media/image17.jpeg" Type="http://schemas.openxmlformats.org/officeDocument/2006/relationships/image"/><Relationship Id="rId6" Target="../media/image18.jpeg" Type="http://schemas.openxmlformats.org/officeDocument/2006/relationships/image"/><Relationship Id="rId7" Target="../media/image19.jpeg" Type="http://schemas.openxmlformats.org/officeDocument/2006/relationships/image"/><Relationship Id="rId8" Target="../media/image20.jpeg" Type="http://schemas.openxmlformats.org/officeDocument/2006/relationships/image"/><Relationship Id="rId9" Target="../media/image21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jpeg" Type="http://schemas.openxmlformats.org/officeDocument/2006/relationships/image"/><Relationship Id="rId2" Target="../media/image14.jpeg" Type="http://schemas.openxmlformats.org/officeDocument/2006/relationships/image"/><Relationship Id="rId3" Target="../media/image15.jpeg" Type="http://schemas.openxmlformats.org/officeDocument/2006/relationships/image"/><Relationship Id="rId4" Target="../media/image16.jpeg" Type="http://schemas.openxmlformats.org/officeDocument/2006/relationships/image"/><Relationship Id="rId5" Target="../media/image24.jpe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17.jpeg" Type="http://schemas.openxmlformats.org/officeDocument/2006/relationships/image"/><Relationship Id="rId9" Target="../media/image18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Relationship Id="rId3" Target="../media/image23.jpe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19.jpeg" Type="http://schemas.openxmlformats.org/officeDocument/2006/relationships/image"/><Relationship Id="rId7" Target="../media/image22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20.jpeg" Type="http://schemas.openxmlformats.org/officeDocument/2006/relationships/image"/><Relationship Id="rId4" Target="../media/image21.jpe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7.png" Type="http://schemas.openxmlformats.org/officeDocument/2006/relationships/image"/><Relationship Id="rId11" Target="../media/image38.svg" Type="http://schemas.openxmlformats.org/officeDocument/2006/relationships/image"/><Relationship Id="rId2" Target="../media/image29.png" Type="http://schemas.openxmlformats.org/officeDocument/2006/relationships/image"/><Relationship Id="rId3" Target="../media/image30.svg" Type="http://schemas.openxmlformats.org/officeDocument/2006/relationships/image"/><Relationship Id="rId4" Target="../media/image31.png" Type="http://schemas.openxmlformats.org/officeDocument/2006/relationships/image"/><Relationship Id="rId5" Target="../media/image32.svg" Type="http://schemas.openxmlformats.org/officeDocument/2006/relationships/image"/><Relationship Id="rId6" Target="../media/image33.png" Type="http://schemas.openxmlformats.org/officeDocument/2006/relationships/image"/><Relationship Id="rId7" Target="../media/image34.svg" Type="http://schemas.openxmlformats.org/officeDocument/2006/relationships/image"/><Relationship Id="rId8" Target="../media/image35.png" Type="http://schemas.openxmlformats.org/officeDocument/2006/relationships/image"/><Relationship Id="rId9" Target="../media/image36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png" Type="http://schemas.openxmlformats.org/officeDocument/2006/relationships/image"/><Relationship Id="rId3" Target="../media/image40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12.svg" Type="http://schemas.openxmlformats.org/officeDocument/2006/relationships/image"/><Relationship Id="rId12" Target="../media/image44.png" Type="http://schemas.openxmlformats.org/officeDocument/2006/relationships/image"/><Relationship Id="rId2" Target="../media/image42.png" Type="http://schemas.openxmlformats.org/officeDocument/2006/relationships/image"/><Relationship Id="rId3" Target="../media/image43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12.svg" Type="http://schemas.openxmlformats.org/officeDocument/2006/relationships/image"/><Relationship Id="rId12" Target="../media/image45.png" Type="http://schemas.openxmlformats.org/officeDocument/2006/relationships/image"/><Relationship Id="rId13" Target="../media/image46.svg" Type="http://schemas.openxmlformats.org/officeDocument/2006/relationships/image"/><Relationship Id="rId14" Target="../media/image14.jpeg" Type="http://schemas.openxmlformats.org/officeDocument/2006/relationships/image"/><Relationship Id="rId2" Target="../media/image42.png" Type="http://schemas.openxmlformats.org/officeDocument/2006/relationships/image"/><Relationship Id="rId3" Target="../media/image43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12.svg" Type="http://schemas.openxmlformats.org/officeDocument/2006/relationships/image"/><Relationship Id="rId12" Target="../media/image45.png" Type="http://schemas.openxmlformats.org/officeDocument/2006/relationships/image"/><Relationship Id="rId13" Target="../media/image46.svg" Type="http://schemas.openxmlformats.org/officeDocument/2006/relationships/image"/><Relationship Id="rId14" Target="../media/image17.jpeg" Type="http://schemas.openxmlformats.org/officeDocument/2006/relationships/image"/><Relationship Id="rId2" Target="../media/image42.png" Type="http://schemas.openxmlformats.org/officeDocument/2006/relationships/image"/><Relationship Id="rId3" Target="../media/image43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12.svg" Type="http://schemas.openxmlformats.org/officeDocument/2006/relationships/image"/><Relationship Id="rId12" Target="../media/image45.png" Type="http://schemas.openxmlformats.org/officeDocument/2006/relationships/image"/><Relationship Id="rId13" Target="../media/image46.svg" Type="http://schemas.openxmlformats.org/officeDocument/2006/relationships/image"/><Relationship Id="rId14" Target="../media/image20.jpeg" Type="http://schemas.openxmlformats.org/officeDocument/2006/relationships/image"/><Relationship Id="rId2" Target="../media/image42.png" Type="http://schemas.openxmlformats.org/officeDocument/2006/relationships/image"/><Relationship Id="rId3" Target="../media/image43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2406" t="14991" r="0" b="0"/>
          <a:stretch>
            <a:fillRect/>
          </a:stretch>
        </p:blipFill>
        <p:spPr>
          <a:xfrm flipH="false" flipV="false" rot="0">
            <a:off x="3859656" y="-115644"/>
            <a:ext cx="18081213" cy="10499709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104932" y="981075"/>
            <a:ext cx="2754724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45454"/>
                </a:solidFill>
                <a:latin typeface="DM Sans Bold"/>
              </a:rPr>
              <a:t>TheGivingTree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8946431"/>
            <a:ext cx="8115300" cy="273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240"/>
              </a:lnSpc>
            </a:pPr>
            <a:r>
              <a:rPr lang="en-US" spc="80" sz="1600">
                <a:solidFill>
                  <a:srgbClr val="000000"/>
                </a:solidFill>
                <a:latin typeface="DM Sans Bold"/>
              </a:rPr>
              <a:t>CS 147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258385"/>
            <a:ext cx="8115300" cy="273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240"/>
              </a:lnSpc>
            </a:pPr>
            <a:r>
              <a:rPr lang="en-US" sz="1600">
                <a:solidFill>
                  <a:srgbClr val="AFA692"/>
                </a:solidFill>
                <a:latin typeface="DM Sans"/>
              </a:rPr>
              <a:t>Systemic Justice and Equity</a:t>
            </a:r>
          </a:p>
        </p:txBody>
      </p:sp>
      <p:sp>
        <p:nvSpPr>
          <p:cNvPr name="AutoShape 6" id="6"/>
          <p:cNvSpPr/>
          <p:nvPr/>
        </p:nvSpPr>
        <p:spPr>
          <a:xfrm rot="-5400000">
            <a:off x="10838517" y="5374593"/>
            <a:ext cx="10990000" cy="0"/>
          </a:xfrm>
          <a:prstGeom prst="line">
            <a:avLst/>
          </a:prstGeom>
          <a:ln cap="rnd" w="9525">
            <a:solidFill>
              <a:srgbClr val="D2D1D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 rot="-10800000">
            <a:off x="-182948" y="1956282"/>
            <a:ext cx="18653897" cy="0"/>
          </a:xfrm>
          <a:prstGeom prst="line">
            <a:avLst/>
          </a:prstGeom>
          <a:ln cap="rnd" w="9525">
            <a:solidFill>
              <a:srgbClr val="D2D1D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8" id="8"/>
          <p:cNvGrpSpPr/>
          <p:nvPr/>
        </p:nvGrpSpPr>
        <p:grpSpPr>
          <a:xfrm rot="0">
            <a:off x="1028700" y="1956282"/>
            <a:ext cx="10956777" cy="4820295"/>
            <a:chOff x="0" y="0"/>
            <a:chExt cx="14609036" cy="6427060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5253581"/>
              <a:ext cx="10594826" cy="117347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600"/>
                </a:lnSpc>
              </a:pPr>
              <a:r>
                <a:rPr lang="en-US" sz="2400">
                  <a:solidFill>
                    <a:srgbClr val="545454"/>
                  </a:solidFill>
                  <a:latin typeface="DM Sans"/>
                </a:rPr>
                <a:t>Lainey Wang, Britney Tran, Nancy Hoang, Fernanda Kramer 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190500"/>
              <a:ext cx="14609036" cy="49318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9499"/>
                </a:lnSpc>
              </a:pPr>
              <a:r>
                <a:rPr lang="en-US" spc="-474" sz="9499">
                  <a:solidFill>
                    <a:srgbClr val="000000"/>
                  </a:solidFill>
                  <a:latin typeface="DM Sans Bold"/>
                </a:rPr>
                <a:t>Low-fi Prototyping &amp; Pilot Usability Testing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-5400000">
            <a:off x="-2555957" y="5138738"/>
            <a:ext cx="10990000" cy="0"/>
          </a:xfrm>
          <a:prstGeom prst="line">
            <a:avLst/>
          </a:prstGeom>
          <a:ln cap="rnd" w="9525">
            <a:solidFill>
              <a:srgbClr val="D2D1D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" id="3"/>
          <p:cNvSpPr txBox="true"/>
          <p:nvPr/>
        </p:nvSpPr>
        <p:spPr>
          <a:xfrm rot="0">
            <a:off x="3650842" y="3263212"/>
            <a:ext cx="5182561" cy="3378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800"/>
              </a:lnSpc>
            </a:pPr>
            <a:r>
              <a:rPr lang="en-US" spc="-400" sz="8000">
                <a:solidFill>
                  <a:srgbClr val="000000"/>
                </a:solidFill>
                <a:latin typeface="DM Sans Bold"/>
              </a:rPr>
              <a:t>Team Mission Statement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182984" y="3823599"/>
            <a:ext cx="6456746" cy="2124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</a:pPr>
            <a:r>
              <a:rPr lang="en-US" spc="-60" sz="3000">
                <a:solidFill>
                  <a:srgbClr val="000000"/>
                </a:solidFill>
                <a:latin typeface="Now Bold"/>
              </a:rPr>
              <a:t>Our mission is to help donors donate easily and effectively to the causes they care about and track their donations over time.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650842" y="1799472"/>
            <a:ext cx="2754724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AFA692"/>
                </a:solidFill>
                <a:latin typeface="DM Sans Bold"/>
              </a:rPr>
              <a:t>TheGivingTree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-5400000">
            <a:off x="-2555957" y="5138738"/>
            <a:ext cx="10990000" cy="0"/>
          </a:xfrm>
          <a:prstGeom prst="line">
            <a:avLst/>
          </a:prstGeom>
          <a:ln cap="rnd" w="9525">
            <a:solidFill>
              <a:srgbClr val="D2D1D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" id="3"/>
          <p:cNvSpPr txBox="true"/>
          <p:nvPr/>
        </p:nvSpPr>
        <p:spPr>
          <a:xfrm rot="0">
            <a:off x="3650842" y="4044950"/>
            <a:ext cx="5182561" cy="226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800"/>
              </a:lnSpc>
            </a:pPr>
            <a:r>
              <a:rPr lang="en-US" spc="-400" sz="8000">
                <a:solidFill>
                  <a:srgbClr val="000000"/>
                </a:solidFill>
                <a:latin typeface="DM Sans Bold"/>
              </a:rPr>
              <a:t>Value Proposition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653002" y="4619625"/>
            <a:ext cx="6456746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</a:pPr>
            <a:r>
              <a:rPr lang="en-US" spc="-60" sz="3000">
                <a:solidFill>
                  <a:srgbClr val="000000"/>
                </a:solidFill>
                <a:latin typeface="Now Bold"/>
              </a:rPr>
              <a:t>Make your donations go further.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650842" y="1799472"/>
            <a:ext cx="2754724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C5A57"/>
                </a:solidFill>
                <a:latin typeface="DM Sans Bold"/>
              </a:rPr>
              <a:t>TheGivingTree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2C9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4521445" y="1607241"/>
            <a:ext cx="5218938" cy="82296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11608" y="4276799"/>
            <a:ext cx="380945" cy="380945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47725" y="4312916"/>
            <a:ext cx="308711" cy="308711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47725" y="4776642"/>
            <a:ext cx="308711" cy="308711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47725" y="5238904"/>
            <a:ext cx="308711" cy="308711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47725" y="5701489"/>
            <a:ext cx="308711" cy="308711"/>
          </a:xfrm>
          <a:prstGeom prst="rect">
            <a:avLst/>
          </a:prstGeom>
        </p:spPr>
      </p:pic>
      <p:sp>
        <p:nvSpPr>
          <p:cNvPr name="AutoShape 8" id="8"/>
          <p:cNvSpPr/>
          <p:nvPr/>
        </p:nvSpPr>
        <p:spPr>
          <a:xfrm rot="-5400000">
            <a:off x="-2555957" y="5138737"/>
            <a:ext cx="10990000" cy="0"/>
          </a:xfrm>
          <a:prstGeom prst="line">
            <a:avLst/>
          </a:prstGeom>
          <a:ln cap="rnd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9" id="9"/>
          <p:cNvSpPr txBox="true"/>
          <p:nvPr/>
        </p:nvSpPr>
        <p:spPr>
          <a:xfrm rot="0">
            <a:off x="9965694" y="1793922"/>
            <a:ext cx="7293606" cy="2673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0450"/>
              </a:lnSpc>
            </a:pPr>
            <a:r>
              <a:rPr lang="en-US" spc="-475" sz="9500">
                <a:solidFill>
                  <a:srgbClr val="FDFDFD"/>
                </a:solidFill>
                <a:latin typeface="DM Sans Bold"/>
              </a:rPr>
              <a:t>Selected Interface</a:t>
            </a:r>
          </a:p>
        </p:txBody>
      </p: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4661061" y="1755422"/>
            <a:ext cx="3210184" cy="6420367"/>
            <a:chOff x="0" y="0"/>
            <a:chExt cx="3175000" cy="6350000"/>
          </a:xfrm>
        </p:grpSpPr>
        <p:sp>
          <p:nvSpPr>
            <p:cNvPr name="Freeform 11" id="11"/>
            <p:cNvSpPr/>
            <p:nvPr/>
          </p:nvSpPr>
          <p:spPr>
            <a:xfrm>
              <a:off x="0" y="0"/>
              <a:ext cx="3175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3175000">
                  <a:moveTo>
                    <a:pt x="2667000" y="6350000"/>
                  </a:moveTo>
                  <a:lnTo>
                    <a:pt x="508000" y="6350000"/>
                  </a:lnTo>
                  <a:cubicBezTo>
                    <a:pt x="227330" y="6350000"/>
                    <a:pt x="0" y="6122670"/>
                    <a:pt x="0" y="5842000"/>
                  </a:cubicBezTo>
                  <a:lnTo>
                    <a:pt x="0" y="508000"/>
                  </a:lnTo>
                  <a:cubicBezTo>
                    <a:pt x="0" y="227330"/>
                    <a:pt x="227330" y="0"/>
                    <a:pt x="508000" y="0"/>
                  </a:cubicBezTo>
                  <a:lnTo>
                    <a:pt x="2667000" y="0"/>
                  </a:lnTo>
                  <a:cubicBezTo>
                    <a:pt x="2947670" y="0"/>
                    <a:pt x="3175000" y="227330"/>
                    <a:pt x="3175000" y="508000"/>
                  </a:cubicBezTo>
                  <a:lnTo>
                    <a:pt x="3175000" y="5842000"/>
                  </a:lnTo>
                  <a:cubicBezTo>
                    <a:pt x="3175000" y="6122670"/>
                    <a:pt x="2947670" y="6350000"/>
                    <a:pt x="2667000" y="6350000"/>
                  </a:cubicBezTo>
                  <a:close/>
                </a:path>
              </a:pathLst>
            </a:custGeom>
            <a:blipFill>
              <a:blip r:embed="rId13"/>
              <a:stretch>
                <a:fillRect l="-99953" r="-99953" t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>
              <a:off x="0" y="0"/>
              <a:ext cx="3175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3175000">
                  <a:moveTo>
                    <a:pt x="2667000" y="19050"/>
                  </a:moveTo>
                  <a:cubicBezTo>
                    <a:pt x="2936240" y="19050"/>
                    <a:pt x="3155950" y="238760"/>
                    <a:pt x="3155950" y="508000"/>
                  </a:cubicBezTo>
                  <a:lnTo>
                    <a:pt x="3155950" y="5842000"/>
                  </a:lnTo>
                  <a:cubicBezTo>
                    <a:pt x="3155950" y="6111240"/>
                    <a:pt x="2936240" y="6330950"/>
                    <a:pt x="2667000" y="6330950"/>
                  </a:cubicBezTo>
                  <a:lnTo>
                    <a:pt x="508000" y="6330950"/>
                  </a:lnTo>
                  <a:cubicBezTo>
                    <a:pt x="238760" y="6330950"/>
                    <a:pt x="19050" y="6111240"/>
                    <a:pt x="19050" y="5842000"/>
                  </a:cubicBezTo>
                  <a:lnTo>
                    <a:pt x="19050" y="508000"/>
                  </a:lnTo>
                  <a:cubicBezTo>
                    <a:pt x="19050" y="238760"/>
                    <a:pt x="238760" y="19050"/>
                    <a:pt x="508000" y="19050"/>
                  </a:cubicBezTo>
                  <a:lnTo>
                    <a:pt x="2667000" y="19050"/>
                  </a:lnTo>
                  <a:moveTo>
                    <a:pt x="2667000" y="0"/>
                  </a:moveTo>
                  <a:lnTo>
                    <a:pt x="508000" y="0"/>
                  </a:lnTo>
                  <a:cubicBezTo>
                    <a:pt x="227330" y="0"/>
                    <a:pt x="0" y="227330"/>
                    <a:pt x="0" y="508000"/>
                  </a:cubicBezTo>
                  <a:lnTo>
                    <a:pt x="0" y="5842000"/>
                  </a:lnTo>
                  <a:cubicBezTo>
                    <a:pt x="0" y="6122670"/>
                    <a:pt x="227330" y="6350000"/>
                    <a:pt x="508000" y="6350000"/>
                  </a:cubicBezTo>
                  <a:lnTo>
                    <a:pt x="2667000" y="6350000"/>
                  </a:lnTo>
                  <a:cubicBezTo>
                    <a:pt x="2947670" y="6350000"/>
                    <a:pt x="3175000" y="6122670"/>
                    <a:pt x="3175000" y="5842000"/>
                  </a:cubicBezTo>
                  <a:lnTo>
                    <a:pt x="3175000" y="508000"/>
                  </a:lnTo>
                  <a:cubicBezTo>
                    <a:pt x="3175000" y="227330"/>
                    <a:pt x="2947670" y="0"/>
                    <a:pt x="2667000" y="0"/>
                  </a:cubicBezTo>
                  <a:lnTo>
                    <a:pt x="2667000" y="0"/>
                  </a:lnTo>
                  <a:close/>
                </a:path>
              </a:pathLst>
            </a:custGeom>
            <a:solidFill>
              <a:srgbClr val="020202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0855915" y="4917980"/>
            <a:ext cx="6403385" cy="2613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545454"/>
                </a:solidFill>
                <a:latin typeface="DM Sans"/>
              </a:rPr>
              <a:t>Balances display size for functionality &amp; allowing users to donate on-the-go.  </a:t>
            </a:r>
          </a:p>
          <a:p>
            <a:pPr>
              <a:lnSpc>
                <a:spcPts val="3499"/>
              </a:lnSpc>
            </a:pPr>
          </a:p>
          <a:p>
            <a:pPr>
              <a:lnSpc>
                <a:spcPts val="3499"/>
              </a:lnSpc>
            </a:pPr>
            <a:r>
              <a:rPr lang="en-US" sz="2499">
                <a:solidFill>
                  <a:srgbClr val="545454"/>
                </a:solidFill>
                <a:latin typeface="DM Sans"/>
              </a:rPr>
              <a:t>Familiar visual interface</a:t>
            </a:r>
          </a:p>
          <a:p>
            <a:pPr>
              <a:lnSpc>
                <a:spcPts val="3499"/>
              </a:lnSpc>
            </a:pPr>
          </a:p>
          <a:p>
            <a:pPr>
              <a:lnSpc>
                <a:spcPts val="3499"/>
              </a:lnSpc>
            </a:pPr>
            <a:r>
              <a:rPr lang="en-US" sz="2499">
                <a:solidFill>
                  <a:srgbClr val="545454"/>
                </a:solidFill>
                <a:latin typeface="DM Sans"/>
              </a:rPr>
              <a:t>Broader reach and increased accessibility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965694" y="4947602"/>
            <a:ext cx="467670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sz="2200">
                <a:solidFill>
                  <a:srgbClr val="545454"/>
                </a:solidFill>
                <a:latin typeface="League Spartan"/>
              </a:rPr>
              <a:t>01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965694" y="6236876"/>
            <a:ext cx="467670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sz="2200">
                <a:solidFill>
                  <a:srgbClr val="545454"/>
                </a:solidFill>
                <a:latin typeface="League Spartan"/>
              </a:rPr>
              <a:t>02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965694" y="7142725"/>
            <a:ext cx="467670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sz="2200">
                <a:solidFill>
                  <a:srgbClr val="545454"/>
                </a:solidFill>
                <a:latin typeface="League Spartan"/>
              </a:rPr>
              <a:t>03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794210" y="2298086"/>
            <a:ext cx="2438266" cy="3674191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6498966" y="2298086"/>
            <a:ext cx="2465134" cy="3674191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9304177" y="2298086"/>
            <a:ext cx="2453835" cy="3674191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12124722" y="2298086"/>
            <a:ext cx="2462919" cy="3674191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4933727" y="2298086"/>
            <a:ext cx="2462919" cy="3674191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rcRect l="0" t="0" r="0" b="0"/>
          <a:stretch>
            <a:fillRect/>
          </a:stretch>
        </p:blipFill>
        <p:spPr>
          <a:xfrm flipH="false" flipV="false" rot="0">
            <a:off x="15366376" y="6311527"/>
            <a:ext cx="2453931" cy="3674191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0">
            <a:off x="1690613" y="6311527"/>
            <a:ext cx="2460759" cy="3674191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9"/>
          <a:srcRect l="0" t="0" r="0" b="0"/>
          <a:stretch>
            <a:fillRect/>
          </a:stretch>
        </p:blipFill>
        <p:spPr>
          <a:xfrm flipH="false" flipV="false" rot="0">
            <a:off x="4471494" y="6311527"/>
            <a:ext cx="2463145" cy="3674191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10"/>
          <a:srcRect l="0" t="0" r="0" b="0"/>
          <a:stretch>
            <a:fillRect/>
          </a:stretch>
        </p:blipFill>
        <p:spPr>
          <a:xfrm flipH="false" flipV="false" rot="0">
            <a:off x="12535810" y="6311527"/>
            <a:ext cx="2460635" cy="3674191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11"/>
          <a:srcRect l="0" t="0" r="0" b="0"/>
          <a:stretch>
            <a:fillRect/>
          </a:stretch>
        </p:blipFill>
        <p:spPr>
          <a:xfrm flipH="false" flipV="false" rot="0">
            <a:off x="9684201" y="6311527"/>
            <a:ext cx="2440521" cy="3674191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2"/>
          <a:srcRect l="0" t="0" r="0" b="0"/>
          <a:stretch>
            <a:fillRect/>
          </a:stretch>
        </p:blipFill>
        <p:spPr>
          <a:xfrm flipH="false" flipV="false" rot="0">
            <a:off x="3683612" y="2298086"/>
            <a:ext cx="2415628" cy="3674191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080306" y="3797620"/>
            <a:ext cx="739861" cy="337562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8748974" y="3797620"/>
            <a:ext cx="739861" cy="337562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1612182" y="3797620"/>
            <a:ext cx="739861" cy="337562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4415989" y="3797620"/>
            <a:ext cx="739861" cy="337562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957569" y="7811061"/>
            <a:ext cx="739861" cy="337562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1795949" y="7811061"/>
            <a:ext cx="739861" cy="337562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400000">
            <a:off x="16218916" y="5849296"/>
            <a:ext cx="739861" cy="337562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5400000">
            <a:off x="987790" y="6077296"/>
            <a:ext cx="807843" cy="597803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4626515" y="7811061"/>
            <a:ext cx="739861" cy="337562"/>
          </a:xfrm>
          <a:prstGeom prst="rect">
            <a:avLst/>
          </a:prstGeom>
        </p:spPr>
      </p:pic>
      <p:sp>
        <p:nvSpPr>
          <p:cNvPr name="TextBox 22" id="22"/>
          <p:cNvSpPr txBox="true"/>
          <p:nvPr/>
        </p:nvSpPr>
        <p:spPr>
          <a:xfrm rot="0">
            <a:off x="1028700" y="738217"/>
            <a:ext cx="13600025" cy="920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150"/>
              </a:lnSpc>
            </a:pPr>
            <a:r>
              <a:rPr lang="en-US" spc="-325" sz="6500">
                <a:solidFill>
                  <a:srgbClr val="000000"/>
                </a:solidFill>
                <a:latin typeface="DM Sans Bold"/>
              </a:rPr>
              <a:t>Low-Fi Prototype Structure </a:t>
            </a:r>
          </a:p>
        </p:txBody>
      </p:sp>
      <p:pic>
        <p:nvPicPr>
          <p:cNvPr name="Picture 23" id="23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962686" y="3797620"/>
            <a:ext cx="739861" cy="337562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1720801" y="5796690"/>
            <a:ext cx="807843" cy="597803"/>
          </a:xfrm>
          <a:prstGeom prst="rect">
            <a:avLst/>
          </a:prstGeom>
        </p:spPr>
      </p:pic>
      <p:sp>
        <p:nvSpPr>
          <p:cNvPr name="TextBox 25" id="25"/>
          <p:cNvSpPr txBox="true"/>
          <p:nvPr/>
        </p:nvSpPr>
        <p:spPr>
          <a:xfrm rot="0">
            <a:off x="1028700" y="1620867"/>
            <a:ext cx="6784765" cy="431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500"/>
              </a:lnSpc>
            </a:pPr>
            <a:r>
              <a:rPr lang="en-US" spc="125" sz="2500">
                <a:solidFill>
                  <a:srgbClr val="B2C9DD"/>
                </a:solidFill>
                <a:latin typeface="DM Sans Bold"/>
              </a:rPr>
              <a:t>MARVEL APP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2C9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738217"/>
            <a:ext cx="13600025" cy="920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150"/>
              </a:lnSpc>
            </a:pPr>
            <a:r>
              <a:rPr lang="en-US" spc="-325" sz="6500">
                <a:solidFill>
                  <a:srgbClr val="000000"/>
                </a:solidFill>
                <a:latin typeface="DM Sans Bold"/>
              </a:rPr>
              <a:t>Simple Task: Donate to a charity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203767" y="8201025"/>
            <a:ext cx="11873411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pc="-60" sz="3000">
                <a:solidFill>
                  <a:srgbClr val="545454"/>
                </a:solidFill>
                <a:latin typeface="DM Sans Italics"/>
              </a:rPr>
              <a:t>"Can you show me how you would go about donating $10 dollars to Ocean Alliance, an Animal Rights organization?"</a:t>
            </a:r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362938" y="3293609"/>
            <a:ext cx="2198030" cy="3312183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5505619" y="3293609"/>
            <a:ext cx="2222250" cy="3312183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8034440" y="3293609"/>
            <a:ext cx="2212065" cy="3312183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2967655" y="3297506"/>
            <a:ext cx="2177623" cy="3312183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423791" y="4645398"/>
            <a:ext cx="666964" cy="304302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7533940" y="4645398"/>
            <a:ext cx="666964" cy="304302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022177" y="4645398"/>
            <a:ext cx="666964" cy="304302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785337" y="6734116"/>
            <a:ext cx="1353231" cy="259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23"/>
              </a:lnSpc>
            </a:pPr>
            <a:r>
              <a:rPr lang="en-US" spc="-30" sz="1516">
                <a:solidFill>
                  <a:srgbClr val="5C5A57"/>
                </a:solidFill>
                <a:latin typeface="DM Sans Bold"/>
              </a:rPr>
              <a:t>Home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379851" y="6734116"/>
            <a:ext cx="1353231" cy="259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23"/>
              </a:lnSpc>
            </a:pPr>
            <a:r>
              <a:rPr lang="en-US" spc="-30" sz="1516">
                <a:solidFill>
                  <a:srgbClr val="5C5A57"/>
                </a:solidFill>
                <a:latin typeface="DM Sans Bold"/>
              </a:rPr>
              <a:t>Browse Causes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653098" y="6734116"/>
            <a:ext cx="1927293" cy="259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23"/>
              </a:lnSpc>
            </a:pPr>
            <a:r>
              <a:rPr lang="en-US" spc="-30" sz="1516">
                <a:solidFill>
                  <a:srgbClr val="5C5A57"/>
                </a:solidFill>
                <a:latin typeface="DM Sans Bold"/>
              </a:rPr>
              <a:t>Browse Charities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925788" y="6734116"/>
            <a:ext cx="2429370" cy="259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23"/>
              </a:lnSpc>
            </a:pPr>
            <a:r>
              <a:rPr lang="en-US" spc="-30" sz="1516">
                <a:solidFill>
                  <a:srgbClr val="5C5A57"/>
                </a:solidFill>
                <a:latin typeface="DM Sans Bold"/>
              </a:rPr>
              <a:t>Charity for Animal Rights </a:t>
            </a: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0">
            <a:off x="10511510" y="3297506"/>
            <a:ext cx="2219971" cy="3311761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rcRect l="0" t="0" r="0" b="0"/>
          <a:stretch>
            <a:fillRect/>
          </a:stretch>
        </p:blipFill>
        <p:spPr>
          <a:xfrm flipH="false" flipV="false" rot="0">
            <a:off x="13043428" y="3297506"/>
            <a:ext cx="2219971" cy="3311761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049528" y="4649122"/>
            <a:ext cx="666879" cy="304264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576760" y="4649122"/>
            <a:ext cx="666879" cy="304264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0"/>
          <a:srcRect l="0" t="0" r="0" b="0"/>
          <a:stretch>
            <a:fillRect/>
          </a:stretch>
        </p:blipFill>
        <p:spPr>
          <a:xfrm flipH="false" flipV="false" rot="0">
            <a:off x="15586410" y="3297506"/>
            <a:ext cx="2211869" cy="3311761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129886" y="4649122"/>
            <a:ext cx="666879" cy="304264"/>
          </a:xfrm>
          <a:prstGeom prst="rect">
            <a:avLst/>
          </a:prstGeom>
        </p:spPr>
      </p:pic>
      <p:sp>
        <p:nvSpPr>
          <p:cNvPr name="TextBox 21" id="21"/>
          <p:cNvSpPr txBox="true"/>
          <p:nvPr/>
        </p:nvSpPr>
        <p:spPr>
          <a:xfrm rot="0">
            <a:off x="10814283" y="6734532"/>
            <a:ext cx="1614425" cy="258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19"/>
              </a:lnSpc>
            </a:pPr>
            <a:r>
              <a:rPr lang="en-US" spc="-30" sz="1513">
                <a:solidFill>
                  <a:srgbClr val="5C5A57"/>
                </a:solidFill>
                <a:latin typeface="DM Sans Bold"/>
              </a:rPr>
              <a:t>Donation Options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231483" y="6734532"/>
            <a:ext cx="1923817" cy="258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19"/>
              </a:lnSpc>
            </a:pPr>
            <a:r>
              <a:rPr lang="en-US" spc="-30" sz="1513">
                <a:solidFill>
                  <a:srgbClr val="5C5A57"/>
                </a:solidFill>
                <a:latin typeface="DM Sans Bold"/>
              </a:rPr>
              <a:t>Choose $10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5500074" y="6734532"/>
            <a:ext cx="2424989" cy="258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19"/>
              </a:lnSpc>
            </a:pPr>
            <a:r>
              <a:rPr lang="en-US" spc="-30" sz="1513">
                <a:solidFill>
                  <a:srgbClr val="5C5A57"/>
                </a:solidFill>
                <a:latin typeface="DM Sans Bold"/>
              </a:rPr>
              <a:t>Thank You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2C9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738217"/>
            <a:ext cx="15584552" cy="920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150"/>
              </a:lnSpc>
            </a:pPr>
            <a:r>
              <a:rPr lang="en-US" spc="-325" sz="6500">
                <a:solidFill>
                  <a:srgbClr val="000000"/>
                </a:solidFill>
                <a:latin typeface="DM Sans Bold"/>
              </a:rPr>
              <a:t>Medium Task: Set Up Recurring Donations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683835" y="8696325"/>
            <a:ext cx="12920329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pc="-60" sz="3000">
                <a:solidFill>
                  <a:srgbClr val="545454"/>
                </a:solidFill>
                <a:latin typeface="DM Sans Italics"/>
              </a:rPr>
              <a:t>"Can you show me how you would set up recurring donations to Ocean Alliance for every Monday up to and including March 12th?"</a:t>
            </a:r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801692" y="2719943"/>
            <a:ext cx="3249165" cy="4847115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5558568" y="2719943"/>
            <a:ext cx="3219616" cy="4847115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776467" y="4698178"/>
            <a:ext cx="976049" cy="445322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2253253" y="7725718"/>
            <a:ext cx="2346043" cy="382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pc="-44" sz="2200">
                <a:solidFill>
                  <a:srgbClr val="5C5A57"/>
                </a:solidFill>
                <a:latin typeface="DM Sans Bold"/>
              </a:rPr>
              <a:t>Donation Options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770554" y="7725718"/>
            <a:ext cx="2795645" cy="772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pc="-44" sz="2200">
                <a:solidFill>
                  <a:srgbClr val="5C5A57"/>
                </a:solidFill>
                <a:latin typeface="DM Sans Bold"/>
              </a:rPr>
              <a:t>Choose Donation Frequency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089316" y="7725718"/>
            <a:ext cx="3523936" cy="382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pc="-44" sz="2200">
                <a:solidFill>
                  <a:srgbClr val="5C5A57"/>
                </a:solidFill>
                <a:latin typeface="DM Sans Bold"/>
              </a:rPr>
              <a:t>Thank You </a:t>
            </a:r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3232631" y="2719943"/>
            <a:ext cx="3237307" cy="4847115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7"/>
          <a:srcRect l="0" t="0" r="0" b="0"/>
          <a:stretch>
            <a:fillRect/>
          </a:stretch>
        </p:blipFill>
        <p:spPr>
          <a:xfrm flipH="false" flipV="false" rot="0">
            <a:off x="9424048" y="2719943"/>
            <a:ext cx="3246152" cy="4847115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8595378" y="4698178"/>
            <a:ext cx="1063081" cy="485031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524298" y="4698178"/>
            <a:ext cx="1063081" cy="485031"/>
          </a:xfrm>
          <a:prstGeom prst="rect">
            <a:avLst/>
          </a:prstGeom>
        </p:spPr>
      </p:pic>
      <p:sp>
        <p:nvSpPr>
          <p:cNvPr name="TextBox 14" id="14"/>
          <p:cNvSpPr txBox="true"/>
          <p:nvPr/>
        </p:nvSpPr>
        <p:spPr>
          <a:xfrm rot="0">
            <a:off x="9649301" y="7725718"/>
            <a:ext cx="2795645" cy="382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pc="-44" sz="2200">
                <a:solidFill>
                  <a:srgbClr val="5C5A57"/>
                </a:solidFill>
                <a:latin typeface="DM Sans Bold"/>
              </a:rPr>
              <a:t>Confirm Choice 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2C9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738217"/>
            <a:ext cx="15052810" cy="920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150"/>
              </a:lnSpc>
            </a:pPr>
            <a:r>
              <a:rPr lang="en-US" spc="-325" sz="6500">
                <a:solidFill>
                  <a:srgbClr val="000000"/>
                </a:solidFill>
                <a:latin typeface="DM Sans Bold"/>
              </a:rPr>
              <a:t>Complex Task: Download Tax Form 8283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683835" y="8696325"/>
            <a:ext cx="12920329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pc="-60" sz="3000">
                <a:solidFill>
                  <a:srgbClr val="545454"/>
                </a:solidFill>
                <a:latin typeface="DM Sans Italics"/>
              </a:rPr>
              <a:t>"Can you show me how you would go about finding and downloading the Tax Form 8283 for Charitable Donations?"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454861" y="7725718"/>
            <a:ext cx="1962936" cy="382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pc="-44" sz="2200">
                <a:solidFill>
                  <a:srgbClr val="5C5A57"/>
                </a:solidFill>
                <a:latin typeface="DM Sans Bold"/>
              </a:rPr>
              <a:t>Home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821525" y="7725718"/>
            <a:ext cx="2795645" cy="382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pc="-44" sz="2200">
                <a:solidFill>
                  <a:srgbClr val="5C5A57"/>
                </a:solidFill>
                <a:latin typeface="DM Sans Bold"/>
              </a:rPr>
              <a:t>Portfolio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073534" y="7725718"/>
            <a:ext cx="3523936" cy="382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pc="-44" sz="2200">
                <a:solidFill>
                  <a:srgbClr val="5C5A57"/>
                </a:solidFill>
                <a:latin typeface="DM Sans Bold"/>
              </a:rPr>
              <a:t>Tax Form 8283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3771112" y="2755633"/>
            <a:ext cx="3169271" cy="4775733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7539512" y="2755633"/>
            <a:ext cx="3198508" cy="4775733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1315280" y="2755633"/>
            <a:ext cx="3201609" cy="4775733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486113" y="4704736"/>
            <a:ext cx="961675" cy="438764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6694774" y="4704736"/>
            <a:ext cx="961675" cy="4387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1656544" y="5568184"/>
            <a:ext cx="1484488" cy="2167768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8443627" y="2403116"/>
            <a:ext cx="1400746" cy="2056833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355813" y="5520470"/>
            <a:ext cx="1385483" cy="2056833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371916" y="2258498"/>
            <a:ext cx="1418392" cy="2056833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4600435" y="2410921"/>
            <a:ext cx="1381561" cy="2072341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5751617" y="1340168"/>
            <a:ext cx="6784765" cy="431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pc="125" sz="2500">
                <a:solidFill>
                  <a:srgbClr val="B2C9DD"/>
                </a:solidFill>
                <a:latin typeface="DM Sans Bold"/>
              </a:rPr>
              <a:t>PARTICIPANTS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081112" y="352107"/>
            <a:ext cx="12125775" cy="1045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0"/>
              </a:lnSpc>
            </a:pPr>
            <a:r>
              <a:rPr lang="en-US" spc="-365" sz="7300">
                <a:solidFill>
                  <a:srgbClr val="000000"/>
                </a:solidFill>
                <a:latin typeface="DM Sans Bold"/>
              </a:rPr>
              <a:t>Experimental Method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250623" y="4732099"/>
            <a:ext cx="3660979" cy="1742785"/>
            <a:chOff x="0" y="0"/>
            <a:chExt cx="4881305" cy="2323713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-47625"/>
              <a:ext cx="4881305" cy="4497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pc="-40" sz="2000">
                  <a:solidFill>
                    <a:srgbClr val="000000"/>
                  </a:solidFill>
                  <a:latin typeface="DM Sans Bold"/>
                </a:rPr>
                <a:t>P1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464224"/>
              <a:ext cx="4881305" cy="18594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737373"/>
                  </a:solidFill>
                  <a:latin typeface="DM Sans"/>
                </a:rPr>
                <a:t>50s, East-Asian male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737373"/>
                  </a:solidFill>
                  <a:latin typeface="DM Sans"/>
                </a:rPr>
                <a:t>G</a:t>
              </a:r>
              <a:r>
                <a:rPr lang="en-US" sz="2000">
                  <a:solidFill>
                    <a:srgbClr val="737373"/>
                  </a:solidFill>
                  <a:latin typeface="DM Sans"/>
                </a:rPr>
                <a:t>eo-engineer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737373"/>
                  </a:solidFill>
                  <a:latin typeface="DM Sans"/>
                </a:rPr>
                <a:t>Less familiar with technology Does not donate very often 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4218065" y="7994071"/>
            <a:ext cx="3660979" cy="1742785"/>
            <a:chOff x="0" y="0"/>
            <a:chExt cx="4881305" cy="232371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-47625"/>
              <a:ext cx="4881305" cy="4497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pc="-40" sz="2000">
                  <a:solidFill>
                    <a:srgbClr val="000000"/>
                  </a:solidFill>
                  <a:latin typeface="DM Sans Bold"/>
                </a:rPr>
                <a:t>P2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464224"/>
              <a:ext cx="4881305" cy="18594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737373"/>
                  </a:solidFill>
                  <a:latin typeface="DM Sans"/>
                </a:rPr>
                <a:t>Late 20s, Latino male 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737373"/>
                  </a:solidFill>
                  <a:latin typeface="DM Sans"/>
                </a:rPr>
                <a:t>B</a:t>
              </a:r>
              <a:r>
                <a:rPr lang="en-US" sz="2000">
                  <a:solidFill>
                    <a:srgbClr val="737373"/>
                  </a:solidFill>
                  <a:latin typeface="DM Sans"/>
                </a:rPr>
                <a:t>artender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737373"/>
                  </a:solidFill>
                  <a:latin typeface="DM Sans"/>
                </a:rPr>
                <a:t>Very familiar with technology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737373"/>
                  </a:solidFill>
                  <a:latin typeface="DM Sans"/>
                </a:rPr>
                <a:t>D</a:t>
              </a:r>
              <a:r>
                <a:rPr lang="en-US" sz="2000">
                  <a:solidFill>
                    <a:srgbClr val="737373"/>
                  </a:solidFill>
                  <a:latin typeface="DM Sans"/>
                </a:rPr>
                <a:t>oes not donate very often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7323036" y="4876716"/>
            <a:ext cx="3660979" cy="1742785"/>
            <a:chOff x="0" y="0"/>
            <a:chExt cx="4881305" cy="232371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0" y="-47625"/>
              <a:ext cx="4881305" cy="4497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pc="-40" sz="2000">
                  <a:solidFill>
                    <a:srgbClr val="000000"/>
                  </a:solidFill>
                  <a:latin typeface="DM Sans Bold"/>
                </a:rPr>
                <a:t>P3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0" y="464224"/>
              <a:ext cx="4881305" cy="18594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737373"/>
                  </a:solidFill>
                  <a:latin typeface="DM Sans"/>
                </a:rPr>
                <a:t>Early 20s, White male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737373"/>
                  </a:solidFill>
                  <a:latin typeface="DM Sans"/>
                </a:rPr>
                <a:t>Stanford student 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737373"/>
                  </a:solidFill>
                  <a:latin typeface="DM Sans"/>
                </a:rPr>
                <a:t>Very familiar with technology Does not donate very often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0298201" y="7994071"/>
            <a:ext cx="4201174" cy="1742785"/>
            <a:chOff x="0" y="0"/>
            <a:chExt cx="5601565" cy="2323713"/>
          </a:xfrm>
        </p:grpSpPr>
        <p:sp>
          <p:nvSpPr>
            <p:cNvPr name="TextBox 19" id="19"/>
            <p:cNvSpPr txBox="true"/>
            <p:nvPr/>
          </p:nvSpPr>
          <p:spPr>
            <a:xfrm rot="0">
              <a:off x="0" y="-47625"/>
              <a:ext cx="5601565" cy="4497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pc="-40" sz="2000">
                  <a:solidFill>
                    <a:srgbClr val="000000"/>
                  </a:solidFill>
                  <a:latin typeface="DM Sans Bold"/>
                </a:rPr>
                <a:t>P4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0" y="464224"/>
              <a:ext cx="5601565" cy="18594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737373"/>
                  </a:solidFill>
                  <a:latin typeface="DM Sans"/>
                </a:rPr>
                <a:t>40s, White female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737373"/>
                  </a:solidFill>
                  <a:latin typeface="DM Sans"/>
                </a:rPr>
                <a:t>S</a:t>
              </a:r>
              <a:r>
                <a:rPr lang="en-US" sz="2000">
                  <a:solidFill>
                    <a:srgbClr val="737373"/>
                  </a:solidFill>
                  <a:latin typeface="DM Sans"/>
                </a:rPr>
                <a:t>ocial worker 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737373"/>
                  </a:solidFill>
                  <a:latin typeface="DM Sans"/>
                </a:rPr>
                <a:t>Medium familiarity with technology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737373"/>
                  </a:solidFill>
                  <a:latin typeface="DM Sans"/>
                </a:rPr>
                <a:t>Donates very often 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3323131" y="4836808"/>
            <a:ext cx="3936169" cy="1742785"/>
            <a:chOff x="0" y="0"/>
            <a:chExt cx="5248225" cy="2323713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-47625"/>
              <a:ext cx="5248225" cy="4497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pc="-40" sz="2000">
                  <a:solidFill>
                    <a:srgbClr val="000000"/>
                  </a:solidFill>
                  <a:latin typeface="DM Sans Bold"/>
                </a:rPr>
                <a:t>P5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0" y="464224"/>
              <a:ext cx="5248225" cy="18594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737373"/>
                  </a:solidFill>
                  <a:latin typeface="DM Sans"/>
                </a:rPr>
                <a:t>20s, East-Asian female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737373"/>
                  </a:solidFill>
                  <a:latin typeface="DM Sans"/>
                </a:rPr>
                <a:t>College Student</a:t>
              </a:r>
              <a:r>
                <a:rPr lang="en-US" sz="2000">
                  <a:solidFill>
                    <a:srgbClr val="737373"/>
                  </a:solidFill>
                  <a:latin typeface="DM Sans"/>
                </a:rPr>
                <a:t> 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737373"/>
                  </a:solidFill>
                  <a:latin typeface="DM Sans"/>
                </a:rPr>
                <a:t>Very</a:t>
              </a:r>
              <a:r>
                <a:rPr lang="en-US" sz="2000">
                  <a:solidFill>
                    <a:srgbClr val="737373"/>
                  </a:solidFill>
                  <a:latin typeface="DM Sans"/>
                </a:rPr>
                <a:t> familiar with technology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737373"/>
                  </a:solidFill>
                  <a:latin typeface="DM Sans"/>
                </a:rPr>
                <a:t>Does not donate very often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8406232" y="4991335"/>
            <a:ext cx="1475536" cy="304329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2792692" y="3271708"/>
            <a:ext cx="4192007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pc="175" sz="3500">
                <a:solidFill>
                  <a:srgbClr val="545454"/>
                </a:solidFill>
                <a:latin typeface="DM Sans Bold"/>
              </a:rPr>
              <a:t>USABILITY GOALS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081112" y="1095375"/>
            <a:ext cx="12125775" cy="1045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0"/>
              </a:lnSpc>
            </a:pPr>
            <a:r>
              <a:rPr lang="en-US" spc="-365" sz="7300">
                <a:solidFill>
                  <a:srgbClr val="000000"/>
                </a:solidFill>
                <a:latin typeface="DM Sans Bold"/>
              </a:rPr>
              <a:t>Experimental Method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591722" y="3271708"/>
            <a:ext cx="3615166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pc="175" sz="3500">
                <a:solidFill>
                  <a:srgbClr val="545454"/>
                </a:solidFill>
                <a:latin typeface="DM Sans Bold"/>
              </a:rPr>
              <a:t>KEY METRICS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142116" y="4777722"/>
            <a:ext cx="5493158" cy="3190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545454"/>
                </a:solidFill>
                <a:latin typeface="DM Sans Bold"/>
              </a:rPr>
              <a:t>Efficiency:</a:t>
            </a:r>
            <a:r>
              <a:rPr lang="en-US" sz="3000">
                <a:solidFill>
                  <a:srgbClr val="545454"/>
                </a:solidFill>
                <a:latin typeface="DM Sans"/>
              </a:rPr>
              <a:t> minimal task completion time</a:t>
            </a:r>
            <a:r>
              <a:rPr lang="en-US" sz="3000">
                <a:solidFill>
                  <a:srgbClr val="545454"/>
                </a:solidFill>
                <a:latin typeface="DM Sans Bold"/>
              </a:rPr>
              <a:t> </a:t>
            </a:r>
          </a:p>
          <a:p>
            <a:pPr algn="ctr">
              <a:lnSpc>
                <a:spcPts val="4200"/>
              </a:lnSpc>
            </a:pP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545454"/>
                </a:solidFill>
                <a:latin typeface="DM Sans Bold"/>
              </a:rPr>
              <a:t>Robustness: </a:t>
            </a:r>
            <a:r>
              <a:rPr lang="en-US" sz="3000">
                <a:solidFill>
                  <a:srgbClr val="545454"/>
                </a:solidFill>
                <a:latin typeface="DM Sans"/>
              </a:rPr>
              <a:t>minimal error rates and users can recover from errors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652726" y="4777722"/>
            <a:ext cx="5493158" cy="3190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545454"/>
                </a:solidFill>
                <a:latin typeface="DM Sans"/>
              </a:rPr>
              <a:t>Time to complete each task</a:t>
            </a:r>
            <a:r>
              <a:rPr lang="en-US" sz="3000">
                <a:solidFill>
                  <a:srgbClr val="545454"/>
                </a:solidFill>
                <a:latin typeface="DM Sans Bold"/>
              </a:rPr>
              <a:t> </a:t>
            </a:r>
          </a:p>
          <a:p>
            <a:pPr algn="ctr">
              <a:lnSpc>
                <a:spcPts val="4200"/>
              </a:lnSpc>
            </a:pPr>
          </a:p>
          <a:p>
            <a:pPr algn="ctr">
              <a:lnSpc>
                <a:spcPts val="4200"/>
              </a:lnSpc>
            </a:pP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545454"/>
                </a:solidFill>
                <a:latin typeface="DM Sans"/>
              </a:rPr>
              <a:t>Number of times per task the participant presses the wrong button or a non-button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8406232" y="6848265"/>
            <a:ext cx="1475536" cy="30432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501954" y="3974414"/>
            <a:ext cx="4856663" cy="4714986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751617" y="2073911"/>
            <a:ext cx="6784765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pc="150" sz="3000">
                <a:solidFill>
                  <a:srgbClr val="828282"/>
                </a:solidFill>
                <a:latin typeface="DM Sans Bold"/>
              </a:rPr>
              <a:t>PROCEDURE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081112" y="1095375"/>
            <a:ext cx="12125775" cy="1045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0"/>
              </a:lnSpc>
            </a:pPr>
            <a:r>
              <a:rPr lang="en-US" spc="-365" sz="7300">
                <a:solidFill>
                  <a:srgbClr val="000000"/>
                </a:solidFill>
                <a:latin typeface="DM Sans Bold"/>
              </a:rPr>
              <a:t>Experimental Method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552951" y="3578225"/>
            <a:ext cx="8706349" cy="568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545454"/>
                </a:solidFill>
                <a:latin typeface="DM Sans"/>
              </a:rPr>
              <a:t>Explain the scenario for the app, share and demo the prototype</a:t>
            </a:r>
          </a:p>
          <a:p>
            <a:pPr>
              <a:lnSpc>
                <a:spcPts val="3499"/>
              </a:lnSpc>
            </a:pPr>
          </a:p>
          <a:p>
            <a:pPr>
              <a:lnSpc>
                <a:spcPts val="3499"/>
              </a:lnSpc>
            </a:pPr>
            <a:r>
              <a:rPr lang="en-US" sz="2499">
                <a:solidFill>
                  <a:srgbClr val="545454"/>
                </a:solidFill>
                <a:latin typeface="DM Sans"/>
              </a:rPr>
              <a:t>Ask the participant to open the prototype link on their phone and to hug their laptop (so the camera is recording the phone) so we can see what happens </a:t>
            </a:r>
          </a:p>
          <a:p>
            <a:pPr>
              <a:lnSpc>
                <a:spcPts val="3499"/>
              </a:lnSpc>
            </a:pPr>
          </a:p>
          <a:p>
            <a:pPr>
              <a:lnSpc>
                <a:spcPts val="3499"/>
              </a:lnSpc>
            </a:pPr>
            <a:r>
              <a:rPr lang="en-US" sz="2499">
                <a:solidFill>
                  <a:srgbClr val="545454"/>
                </a:solidFill>
                <a:latin typeface="DM Sans"/>
              </a:rPr>
              <a:t>Give participants one task at a time, and ask them to think aloud as they accomplish the tasks. Time participants for each task and observe for critical log</a:t>
            </a:r>
          </a:p>
          <a:p>
            <a:pPr>
              <a:lnSpc>
                <a:spcPts val="3499"/>
              </a:lnSpc>
            </a:pPr>
          </a:p>
          <a:p>
            <a:pPr>
              <a:lnSpc>
                <a:spcPts val="3499"/>
              </a:lnSpc>
            </a:pPr>
            <a:r>
              <a:rPr lang="en-US" sz="2499">
                <a:solidFill>
                  <a:srgbClr val="545454"/>
                </a:solidFill>
                <a:latin typeface="DM Sans"/>
              </a:rPr>
              <a:t>After all tasks are completed, give participant a short exit interview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202167" y="3568700"/>
            <a:ext cx="992409" cy="431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00"/>
              </a:lnSpc>
            </a:pPr>
            <a:r>
              <a:rPr lang="en-US" spc="125" sz="2500">
                <a:solidFill>
                  <a:srgbClr val="545454"/>
                </a:solidFill>
                <a:latin typeface="DM Sans Bold"/>
              </a:rPr>
              <a:t>01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202167" y="4891518"/>
            <a:ext cx="992409" cy="431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00"/>
              </a:lnSpc>
            </a:pPr>
            <a:r>
              <a:rPr lang="en-US" spc="125" sz="2500">
                <a:solidFill>
                  <a:srgbClr val="545454"/>
                </a:solidFill>
                <a:latin typeface="DM Sans Bold"/>
              </a:rPr>
              <a:t>02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202167" y="6632100"/>
            <a:ext cx="992409" cy="431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00"/>
              </a:lnSpc>
            </a:pPr>
            <a:r>
              <a:rPr lang="en-US" spc="125" sz="2500">
                <a:solidFill>
                  <a:srgbClr val="545454"/>
                </a:solidFill>
                <a:latin typeface="DM Sans Bold"/>
              </a:rPr>
              <a:t>03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202167" y="8444925"/>
            <a:ext cx="992409" cy="431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00"/>
              </a:lnSpc>
            </a:pPr>
            <a:r>
              <a:rPr lang="en-US" spc="125" sz="2500">
                <a:solidFill>
                  <a:srgbClr val="545454"/>
                </a:solidFill>
                <a:latin typeface="DM Sans Bold"/>
              </a:rPr>
              <a:t>04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11608" y="3411936"/>
            <a:ext cx="380945" cy="380945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47725" y="3448052"/>
            <a:ext cx="308711" cy="308711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47725" y="3911779"/>
            <a:ext cx="308711" cy="308711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47725" y="4374040"/>
            <a:ext cx="308711" cy="308711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47725" y="4836626"/>
            <a:ext cx="308711" cy="308711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-5400000">
            <a:off x="-2555957" y="5138738"/>
            <a:ext cx="10990000" cy="0"/>
          </a:xfrm>
          <a:prstGeom prst="line">
            <a:avLst/>
          </a:prstGeom>
          <a:ln cap="rnd" w="9525">
            <a:solidFill>
              <a:srgbClr val="A6A6A6"/>
            </a:solidFill>
            <a:prstDash val="solid"/>
            <a:headEnd type="none" len="sm" w="sm"/>
            <a:tailEnd type="none" len="sm" w="sm"/>
          </a:ln>
        </p:spPr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12"/>
          <a:srcRect l="0" t="0" r="0" b="0"/>
          <a:stretch>
            <a:fillRect/>
          </a:stretch>
        </p:blipFill>
        <p:spPr>
          <a:xfrm flipH="false" flipV="false" rot="0">
            <a:off x="3762836" y="2653723"/>
            <a:ext cx="13087102" cy="4983229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4243499" y="1321434"/>
            <a:ext cx="12125775" cy="1045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0"/>
              </a:lnSpc>
            </a:pPr>
            <a:r>
              <a:rPr lang="en-US" spc="-365" sz="7300">
                <a:solidFill>
                  <a:srgbClr val="000000"/>
                </a:solidFill>
                <a:latin typeface="DM Sans Bold"/>
              </a:rPr>
              <a:t>Results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843422" y="8203873"/>
            <a:ext cx="10925930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545454"/>
                </a:solidFill>
                <a:latin typeface="DM Sans"/>
              </a:rPr>
              <a:t>Overall, efficiency and robustness was lowest for the medium task: setting up recurring donations. 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-5400000">
            <a:off x="-2555957" y="5138738"/>
            <a:ext cx="10990000" cy="0"/>
          </a:xfrm>
          <a:prstGeom prst="line">
            <a:avLst/>
          </a:prstGeom>
          <a:ln cap="rnd" w="9525">
            <a:solidFill>
              <a:srgbClr val="737373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9679944" y="1383128"/>
            <a:ext cx="7579356" cy="1347469"/>
            <a:chOff x="0" y="0"/>
            <a:chExt cx="10105808" cy="1796626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380787"/>
              <a:ext cx="10105808" cy="14158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8030"/>
                </a:lnSpc>
              </a:pPr>
              <a:r>
                <a:rPr lang="en-US" spc="-365" sz="7300">
                  <a:solidFill>
                    <a:srgbClr val="000000"/>
                  </a:solidFill>
                  <a:latin typeface="DM Sans Bold"/>
                </a:rPr>
                <a:t>Feedback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-38100"/>
              <a:ext cx="9046354" cy="3522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2240"/>
                </a:lnSpc>
              </a:pPr>
              <a:r>
                <a:rPr lang="en-US" spc="80" sz="1600">
                  <a:solidFill>
                    <a:srgbClr val="B2C9DD"/>
                  </a:solidFill>
                  <a:latin typeface="DM Sans Bold"/>
                </a:rPr>
                <a:t>RESULTS</a:t>
              </a:r>
            </a:p>
          </p:txBody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11608" y="3411936"/>
            <a:ext cx="380945" cy="380945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47725" y="3448052"/>
            <a:ext cx="308711" cy="308711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47725" y="3911779"/>
            <a:ext cx="308711" cy="308711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47725" y="4374040"/>
            <a:ext cx="308711" cy="308711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47725" y="4836626"/>
            <a:ext cx="308711" cy="308711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 rot="0">
            <a:off x="9679944" y="2970641"/>
            <a:ext cx="7009356" cy="2378709"/>
            <a:chOff x="0" y="0"/>
            <a:chExt cx="9345807" cy="3171612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-47625"/>
              <a:ext cx="9345807" cy="50313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220"/>
                </a:lnSpc>
              </a:pPr>
              <a:r>
                <a:rPr lang="en-US" spc="-46" sz="2300">
                  <a:solidFill>
                    <a:srgbClr val="000000"/>
                  </a:solidFill>
                  <a:latin typeface="DM Sans Bold"/>
                </a:rPr>
                <a:t>Home Screen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534881"/>
              <a:ext cx="9345807" cy="26367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219"/>
                </a:lnSpc>
              </a:pPr>
              <a:r>
                <a:rPr lang="en-US" sz="2299">
                  <a:solidFill>
                    <a:srgbClr val="737373"/>
                  </a:solidFill>
                  <a:latin typeface="DM Sans"/>
                </a:rPr>
                <a:t>Some were confused about the relationship between the sprout and donations.</a:t>
              </a:r>
            </a:p>
            <a:p>
              <a:pPr>
                <a:lnSpc>
                  <a:spcPts val="3219"/>
                </a:lnSpc>
              </a:pPr>
            </a:p>
            <a:p>
              <a:pPr>
                <a:lnSpc>
                  <a:spcPts val="3219"/>
                </a:lnSpc>
              </a:pPr>
              <a:r>
                <a:rPr lang="en-US" sz="2299">
                  <a:solidFill>
                    <a:srgbClr val="737373"/>
                  </a:solidFill>
                  <a:latin typeface="DM Sans"/>
                </a:rPr>
                <a:t>One wanted to be able to find causes directly from the home screen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679944" y="5919978"/>
            <a:ext cx="7009356" cy="3178809"/>
            <a:chOff x="0" y="0"/>
            <a:chExt cx="9345807" cy="4238412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0" y="-47625"/>
              <a:ext cx="9345807" cy="50313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220"/>
                </a:lnSpc>
              </a:pPr>
              <a:r>
                <a:rPr lang="en-US" spc="-46" sz="2300">
                  <a:solidFill>
                    <a:srgbClr val="000000"/>
                  </a:solidFill>
                  <a:latin typeface="DM Sans Bold"/>
                </a:rPr>
                <a:t>Navigation Bar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534881"/>
              <a:ext cx="9345807" cy="37035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219"/>
                </a:lnSpc>
              </a:pPr>
              <a:r>
                <a:rPr lang="en-US" sz="2299">
                  <a:solidFill>
                    <a:srgbClr val="737373"/>
                  </a:solidFill>
                  <a:latin typeface="DM Sans"/>
                </a:rPr>
                <a:t>Some were confused about Portfolio icon functionality.</a:t>
              </a:r>
            </a:p>
            <a:p>
              <a:pPr>
                <a:lnSpc>
                  <a:spcPts val="3219"/>
                </a:lnSpc>
              </a:pPr>
            </a:p>
            <a:p>
              <a:pPr>
                <a:lnSpc>
                  <a:spcPts val="3219"/>
                </a:lnSpc>
              </a:pPr>
              <a:r>
                <a:rPr lang="en-US" sz="2299">
                  <a:solidFill>
                    <a:srgbClr val="737373"/>
                  </a:solidFill>
                  <a:latin typeface="DM Sans"/>
                </a:rPr>
                <a:t>All correctly identified intended functionality of Home, Browse, and Settings icons.</a:t>
              </a:r>
            </a:p>
            <a:p>
              <a:pPr>
                <a:lnSpc>
                  <a:spcPts val="3219"/>
                </a:lnSpc>
              </a:pPr>
            </a:p>
            <a:p>
              <a:pPr>
                <a:lnSpc>
                  <a:spcPts val="3219"/>
                </a:lnSpc>
              </a:pPr>
              <a:r>
                <a:rPr lang="en-US" sz="2299">
                  <a:solidFill>
                    <a:srgbClr val="737373"/>
                  </a:solidFill>
                  <a:latin typeface="DM Sans"/>
                </a:rPr>
                <a:t>Some appreciated the familiarity in organization. </a:t>
              </a:r>
            </a:p>
          </p:txBody>
        </p:sp>
      </p:grpSp>
      <p:pic>
        <p:nvPicPr>
          <p:cNvPr name="Picture 17" id="17"/>
          <p:cNvPicPr>
            <a:picLocks noChangeAspect="true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102168" y="1028700"/>
            <a:ext cx="4246414" cy="8673526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4"/>
          <a:srcRect l="5983" t="0" r="5983" b="0"/>
          <a:stretch>
            <a:fillRect/>
          </a:stretch>
        </p:blipFill>
        <p:spPr>
          <a:xfrm flipH="false" flipV="false" rot="0">
            <a:off x="4386227" y="2056863"/>
            <a:ext cx="3678295" cy="62961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-5400000">
            <a:off x="-2555957" y="5138738"/>
            <a:ext cx="10990000" cy="0"/>
          </a:xfrm>
          <a:prstGeom prst="line">
            <a:avLst/>
          </a:prstGeom>
          <a:ln cap="rnd" w="9525">
            <a:solidFill>
              <a:srgbClr val="737373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9679944" y="1383128"/>
            <a:ext cx="7579356" cy="1347469"/>
            <a:chOff x="0" y="0"/>
            <a:chExt cx="10105808" cy="1796626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380787"/>
              <a:ext cx="10105808" cy="14158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8030"/>
                </a:lnSpc>
              </a:pPr>
              <a:r>
                <a:rPr lang="en-US" spc="-365" sz="7300">
                  <a:solidFill>
                    <a:srgbClr val="000000"/>
                  </a:solidFill>
                  <a:latin typeface="DM Sans Bold"/>
                </a:rPr>
                <a:t>Feedback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-38100"/>
              <a:ext cx="9046354" cy="3522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2240"/>
                </a:lnSpc>
              </a:pPr>
              <a:r>
                <a:rPr lang="en-US" spc="80" sz="1600">
                  <a:solidFill>
                    <a:srgbClr val="B2C9DD"/>
                  </a:solidFill>
                  <a:latin typeface="DM Sans Bold"/>
                </a:rPr>
                <a:t>RESULTS</a:t>
              </a:r>
            </a:p>
          </p:txBody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11608" y="3411936"/>
            <a:ext cx="380945" cy="380945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47725" y="3448052"/>
            <a:ext cx="308711" cy="308711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47725" y="3911779"/>
            <a:ext cx="308711" cy="308711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47725" y="4374040"/>
            <a:ext cx="308711" cy="308711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47725" y="4836626"/>
            <a:ext cx="308711" cy="308711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 rot="0">
            <a:off x="9679944" y="2970641"/>
            <a:ext cx="7009356" cy="3107689"/>
            <a:chOff x="0" y="0"/>
            <a:chExt cx="9345807" cy="4143586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-47625"/>
              <a:ext cx="9345807" cy="493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080"/>
                </a:lnSpc>
              </a:pPr>
              <a:r>
                <a:rPr lang="en-US" spc="-44" sz="2200">
                  <a:solidFill>
                    <a:srgbClr val="000000"/>
                  </a:solidFill>
                  <a:latin typeface="DM Sans Bold"/>
                </a:rPr>
                <a:t>Finding and Donating to an Organization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525567"/>
              <a:ext cx="9345807" cy="36180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079"/>
                </a:lnSpc>
              </a:pPr>
              <a:r>
                <a:rPr lang="en-US" sz="2199">
                  <a:solidFill>
                    <a:srgbClr val="737373"/>
                  </a:solidFill>
                  <a:latin typeface="DM Sans"/>
                </a:rPr>
                <a:t>Some liked the straightforwardness and simplicity of finding organization to donate to.</a:t>
              </a:r>
            </a:p>
            <a:p>
              <a:pPr>
                <a:lnSpc>
                  <a:spcPts val="3079"/>
                </a:lnSpc>
              </a:pPr>
            </a:p>
            <a:p>
              <a:pPr>
                <a:lnSpc>
                  <a:spcPts val="3079"/>
                </a:lnSpc>
              </a:pPr>
              <a:r>
                <a:rPr lang="en-US" sz="2199">
                  <a:solidFill>
                    <a:srgbClr val="737373"/>
                  </a:solidFill>
                  <a:latin typeface="DM Sans"/>
                </a:rPr>
                <a:t>Some wanted a search bar to quickly find a specific organization.</a:t>
              </a:r>
            </a:p>
            <a:p>
              <a:pPr>
                <a:lnSpc>
                  <a:spcPts val="3079"/>
                </a:lnSpc>
              </a:pPr>
            </a:p>
            <a:p>
              <a:pPr>
                <a:lnSpc>
                  <a:spcPts val="3079"/>
                </a:lnSpc>
              </a:pPr>
              <a:r>
                <a:rPr lang="en-US" sz="2199">
                  <a:solidFill>
                    <a:srgbClr val="737373"/>
                  </a:solidFill>
                  <a:latin typeface="DM Sans"/>
                </a:rPr>
                <a:t>All found making a one-time donation intuitive. 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679944" y="6594537"/>
            <a:ext cx="7009356" cy="1936114"/>
            <a:chOff x="0" y="0"/>
            <a:chExt cx="9345807" cy="2581486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0" y="-47625"/>
              <a:ext cx="9345807" cy="493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080"/>
                </a:lnSpc>
              </a:pPr>
              <a:r>
                <a:rPr lang="en-US" spc="-44" sz="2200">
                  <a:solidFill>
                    <a:srgbClr val="000000"/>
                  </a:solidFill>
                  <a:latin typeface="DM Sans Bold"/>
                </a:rPr>
                <a:t>Recurring Donations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525567"/>
              <a:ext cx="9345807" cy="20559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079"/>
                </a:lnSpc>
              </a:pPr>
              <a:r>
                <a:rPr lang="en-US" sz="2199">
                  <a:solidFill>
                    <a:srgbClr val="737373"/>
                  </a:solidFill>
                  <a:latin typeface="DM Sans"/>
                </a:rPr>
                <a:t>All  struggled  picking between using the weekly vs custom calendar options. </a:t>
              </a:r>
            </a:p>
            <a:p>
              <a:pPr>
                <a:lnSpc>
                  <a:spcPts val="3079"/>
                </a:lnSpc>
              </a:pPr>
            </a:p>
            <a:p>
              <a:pPr>
                <a:lnSpc>
                  <a:spcPts val="3079"/>
                </a:lnSpc>
              </a:pPr>
              <a:r>
                <a:rPr lang="en-US" sz="2199">
                  <a:solidFill>
                    <a:srgbClr val="737373"/>
                  </a:solidFill>
                  <a:latin typeface="DM Sans"/>
                </a:rPr>
                <a:t>All found setting up recurring donations unintuitive. 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4102168" y="1028700"/>
            <a:ext cx="4246414" cy="8673526"/>
            <a:chOff x="0" y="0"/>
            <a:chExt cx="5661885" cy="11564702"/>
          </a:xfrm>
        </p:grpSpPr>
        <p:pic>
          <p:nvPicPr>
            <p:cNvPr name="Picture 18" id="18"/>
            <p:cNvPicPr>
              <a:picLocks noChangeAspect="true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5661885" cy="11564702"/>
            </a:xfrm>
            <a:prstGeom prst="rect">
              <a:avLst/>
            </a:prstGeom>
          </p:spPr>
        </p:pic>
        <p:pic>
          <p:nvPicPr>
            <p:cNvPr name="Picture 19" id="19"/>
            <p:cNvPicPr>
              <a:picLocks noChangeAspect="true"/>
            </p:cNvPicPr>
            <p:nvPr/>
          </p:nvPicPr>
          <p:blipFill>
            <a:blip r:embed="rId14"/>
            <a:srcRect l="7711" t="2540" r="8321" b="1114"/>
            <a:stretch>
              <a:fillRect/>
            </a:stretch>
          </p:blipFill>
          <p:spPr>
            <a:xfrm flipH="false" flipV="false" rot="0">
              <a:off x="378746" y="1634600"/>
              <a:ext cx="4904393" cy="839490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-5400000">
            <a:off x="-2555957" y="5138738"/>
            <a:ext cx="10990000" cy="0"/>
          </a:xfrm>
          <a:prstGeom prst="line">
            <a:avLst/>
          </a:prstGeom>
          <a:ln cap="rnd" w="9525">
            <a:solidFill>
              <a:srgbClr val="737373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9679944" y="1383128"/>
            <a:ext cx="7579356" cy="1347469"/>
            <a:chOff x="0" y="0"/>
            <a:chExt cx="10105808" cy="1796626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380787"/>
              <a:ext cx="10105808" cy="14158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8030"/>
                </a:lnSpc>
              </a:pPr>
              <a:r>
                <a:rPr lang="en-US" spc="-365" sz="7300">
                  <a:solidFill>
                    <a:srgbClr val="000000"/>
                  </a:solidFill>
                  <a:latin typeface="DM Sans Bold"/>
                </a:rPr>
                <a:t>Feedback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-38100"/>
              <a:ext cx="9046354" cy="3522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2240"/>
                </a:lnSpc>
              </a:pPr>
              <a:r>
                <a:rPr lang="en-US" spc="80" sz="1600">
                  <a:solidFill>
                    <a:srgbClr val="B2C9DD"/>
                  </a:solidFill>
                  <a:latin typeface="DM Sans Bold"/>
                </a:rPr>
                <a:t>RESULTS</a:t>
              </a:r>
            </a:p>
          </p:txBody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11608" y="3411936"/>
            <a:ext cx="380945" cy="380945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47725" y="3448052"/>
            <a:ext cx="308711" cy="308711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47725" y="3911779"/>
            <a:ext cx="308711" cy="308711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47725" y="4374040"/>
            <a:ext cx="308711" cy="308711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47725" y="4836626"/>
            <a:ext cx="308711" cy="308711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 rot="0">
            <a:off x="9679944" y="3128907"/>
            <a:ext cx="7009356" cy="1936114"/>
            <a:chOff x="0" y="0"/>
            <a:chExt cx="9345807" cy="2581486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-47625"/>
              <a:ext cx="9345807" cy="493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080"/>
                </a:lnSpc>
              </a:pPr>
              <a:r>
                <a:rPr lang="en-US" spc="-44" sz="2200">
                  <a:solidFill>
                    <a:srgbClr val="000000"/>
                  </a:solidFill>
                  <a:latin typeface="DM Sans Bold"/>
                </a:rPr>
                <a:t>Portfolio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525567"/>
              <a:ext cx="9345807" cy="20559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079"/>
                </a:lnSpc>
              </a:pPr>
              <a:r>
                <a:rPr lang="en-US" sz="2199">
                  <a:solidFill>
                    <a:srgbClr val="737373"/>
                  </a:solidFill>
                  <a:latin typeface="DM Sans"/>
                </a:rPr>
                <a:t>Most liked the filing system layout.</a:t>
              </a:r>
            </a:p>
            <a:p>
              <a:pPr>
                <a:lnSpc>
                  <a:spcPts val="3079"/>
                </a:lnSpc>
              </a:pPr>
            </a:p>
            <a:p>
              <a:pPr>
                <a:lnSpc>
                  <a:spcPts val="3079"/>
                </a:lnSpc>
              </a:pPr>
              <a:r>
                <a:rPr lang="en-US" sz="2199">
                  <a:solidFill>
                    <a:srgbClr val="737373"/>
                  </a:solidFill>
                  <a:latin typeface="DM Sans"/>
                </a:rPr>
                <a:t>One user expected the Tax Form to be in Settings instead. 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679944" y="5993551"/>
            <a:ext cx="7009356" cy="2326639"/>
            <a:chOff x="0" y="0"/>
            <a:chExt cx="9345807" cy="3102186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0" y="-47625"/>
              <a:ext cx="9345807" cy="493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080"/>
                </a:lnSpc>
              </a:pPr>
              <a:r>
                <a:rPr lang="en-US" spc="-44" sz="2200">
                  <a:solidFill>
                    <a:srgbClr val="000000"/>
                  </a:solidFill>
                  <a:latin typeface="DM Sans Bold"/>
                </a:rPr>
                <a:t>Other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525567"/>
              <a:ext cx="9345807" cy="25766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079"/>
                </a:lnSpc>
              </a:pPr>
              <a:r>
                <a:rPr lang="en-US" sz="2199">
                  <a:solidFill>
                    <a:srgbClr val="737373"/>
                  </a:solidFill>
                  <a:latin typeface="DM Sans"/>
                </a:rPr>
                <a:t>One user wanted back buttons and the ability to swipe between screens.</a:t>
              </a:r>
            </a:p>
            <a:p>
              <a:pPr>
                <a:lnSpc>
                  <a:spcPts val="3079"/>
                </a:lnSpc>
              </a:pPr>
            </a:p>
            <a:p>
              <a:pPr>
                <a:lnSpc>
                  <a:spcPts val="3079"/>
                </a:lnSpc>
              </a:pPr>
              <a:r>
                <a:rPr lang="en-US" sz="2199">
                  <a:solidFill>
                    <a:srgbClr val="737373"/>
                  </a:solidFill>
                  <a:latin typeface="DM Sans"/>
                </a:rPr>
                <a:t>One user wondered where they would input bank information. 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4102168" y="1028700"/>
            <a:ext cx="4246414" cy="8673526"/>
            <a:chOff x="0" y="0"/>
            <a:chExt cx="5661885" cy="11564702"/>
          </a:xfrm>
        </p:grpSpPr>
        <p:pic>
          <p:nvPicPr>
            <p:cNvPr name="Picture 18" id="18"/>
            <p:cNvPicPr>
              <a:picLocks noChangeAspect="true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5661885" cy="11564702"/>
            </a:xfrm>
            <a:prstGeom prst="rect">
              <a:avLst/>
            </a:prstGeom>
          </p:spPr>
        </p:pic>
        <p:pic>
          <p:nvPicPr>
            <p:cNvPr name="Picture 19" id="19"/>
            <p:cNvPicPr>
              <a:picLocks noChangeAspect="true"/>
            </p:cNvPicPr>
            <p:nvPr/>
          </p:nvPicPr>
          <p:blipFill>
            <a:blip r:embed="rId14"/>
            <a:srcRect l="6385" t="0" r="6385" b="0"/>
            <a:stretch>
              <a:fillRect/>
            </a:stretch>
          </p:blipFill>
          <p:spPr>
            <a:xfrm flipH="false" flipV="false" rot="0">
              <a:off x="378746" y="1634600"/>
              <a:ext cx="4904393" cy="839490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bg>
      <p:bgPr>
        <a:solidFill>
          <a:srgbClr val="F2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-5400000">
            <a:off x="-2555957" y="5138738"/>
            <a:ext cx="10990000" cy="0"/>
          </a:xfrm>
          <a:prstGeom prst="line">
            <a:avLst/>
          </a:prstGeom>
          <a:ln cap="rnd" w="9525">
            <a:solidFill>
              <a:srgbClr val="A6A6A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" id="3"/>
          <p:cNvSpPr txBox="true"/>
          <p:nvPr/>
        </p:nvSpPr>
        <p:spPr>
          <a:xfrm rot="0">
            <a:off x="3650842" y="3263212"/>
            <a:ext cx="13600025" cy="1149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800"/>
              </a:lnSpc>
            </a:pPr>
            <a:r>
              <a:rPr lang="en-US" spc="-400" sz="8000">
                <a:solidFill>
                  <a:srgbClr val="000000"/>
                </a:solidFill>
                <a:latin typeface="DM Sans Bold"/>
              </a:rPr>
              <a:t>Suggested UI Changes 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3650842" y="5685155"/>
            <a:ext cx="4238846" cy="1720850"/>
            <a:chOff x="0" y="0"/>
            <a:chExt cx="5651794" cy="2294466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57150"/>
              <a:ext cx="5651794" cy="5566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500"/>
                </a:lnSpc>
              </a:pPr>
              <a:r>
                <a:rPr lang="en-US" spc="-50" sz="2500">
                  <a:solidFill>
                    <a:srgbClr val="000000"/>
                  </a:solidFill>
                  <a:latin typeface="DM Sans Bold"/>
                </a:rPr>
                <a:t>Visual Design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578907"/>
              <a:ext cx="5651794" cy="17155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499"/>
                </a:lnSpc>
              </a:pPr>
              <a:r>
                <a:rPr lang="en-US" sz="2499">
                  <a:solidFill>
                    <a:srgbClr val="737373"/>
                  </a:solidFill>
                  <a:latin typeface="DM Sans"/>
                </a:rPr>
                <a:t>Add more visual cues to make the functionality of the tree and portfolio clear.  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331431" y="5685155"/>
            <a:ext cx="4238846" cy="1720850"/>
            <a:chOff x="0" y="0"/>
            <a:chExt cx="5651794" cy="2294466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57150"/>
              <a:ext cx="5651794" cy="5566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500"/>
                </a:lnSpc>
              </a:pPr>
              <a:r>
                <a:rPr lang="en-US" spc="-50" sz="2500">
                  <a:solidFill>
                    <a:srgbClr val="000000"/>
                  </a:solidFill>
                  <a:latin typeface="DM Sans Bold"/>
                </a:rPr>
                <a:t>Content Design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578907"/>
              <a:ext cx="5651794" cy="17155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499"/>
                </a:lnSpc>
              </a:pPr>
              <a:r>
                <a:rPr lang="en-US" sz="2499">
                  <a:solidFill>
                    <a:srgbClr val="737373"/>
                  </a:solidFill>
                  <a:latin typeface="DM Sans"/>
                </a:rPr>
                <a:t>Add a search bar in the Browse section to look up a cause or organization. 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3012021" y="5685155"/>
            <a:ext cx="4238846" cy="3911600"/>
            <a:chOff x="0" y="0"/>
            <a:chExt cx="5651794" cy="5215466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-57150"/>
              <a:ext cx="5651794" cy="5566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500"/>
                </a:lnSpc>
              </a:pPr>
              <a:r>
                <a:rPr lang="en-US" spc="-50" sz="2500">
                  <a:solidFill>
                    <a:srgbClr val="000000"/>
                  </a:solidFill>
                  <a:latin typeface="DM Sans Bold"/>
                </a:rPr>
                <a:t>Interaction Design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578907"/>
              <a:ext cx="5651794" cy="46365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499"/>
                </a:lnSpc>
              </a:pPr>
              <a:r>
                <a:rPr lang="en-US" sz="2499">
                  <a:solidFill>
                    <a:srgbClr val="737373"/>
                  </a:solidFill>
                  <a:latin typeface="DM Sans"/>
                </a:rPr>
                <a:t>Remove the ability customize donations beyond weekly, bi-weekly, and monthly payments. </a:t>
              </a:r>
            </a:p>
            <a:p>
              <a:pPr>
                <a:lnSpc>
                  <a:spcPts val="3499"/>
                </a:lnSpc>
              </a:pPr>
            </a:p>
            <a:p>
              <a:pPr>
                <a:lnSpc>
                  <a:spcPts val="3499"/>
                </a:lnSpc>
              </a:pPr>
              <a:r>
                <a:rPr lang="en-US" sz="2499">
                  <a:solidFill>
                    <a:srgbClr val="737373"/>
                  </a:solidFill>
                  <a:latin typeface="DM Sans"/>
                </a:rPr>
                <a:t>Add back buttons + ability to swipe between screens. </a:t>
              </a:r>
            </a:p>
            <a:p>
              <a:pPr>
                <a:lnSpc>
                  <a:spcPts val="349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3650842" y="5240656"/>
            <a:ext cx="2227473" cy="349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pc="100" sz="2000">
                <a:solidFill>
                  <a:srgbClr val="AFA692"/>
                </a:solidFill>
                <a:latin typeface="DM Sans"/>
              </a:rPr>
              <a:t>01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331431" y="5240656"/>
            <a:ext cx="2227473" cy="349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pc="100" sz="2000">
                <a:solidFill>
                  <a:srgbClr val="AFA692"/>
                </a:solidFill>
                <a:latin typeface="DM Sans"/>
              </a:rPr>
              <a:t>02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012021" y="5240656"/>
            <a:ext cx="2227473" cy="349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pc="100" sz="2000">
                <a:solidFill>
                  <a:srgbClr val="AFA692"/>
                </a:solidFill>
                <a:latin typeface="DM Sans"/>
              </a:rPr>
              <a:t>03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>
  <p:cSld>
    <p:bg>
      <p:bgPr>
        <a:solidFill>
          <a:srgbClr val="B2C9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-5400000">
            <a:off x="-2555957" y="5138738"/>
            <a:ext cx="10990000" cy="0"/>
          </a:xfrm>
          <a:prstGeom prst="line">
            <a:avLst/>
          </a:prstGeom>
          <a:ln cap="rnd" w="9525">
            <a:solidFill>
              <a:srgbClr val="A6A6A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" id="3"/>
          <p:cNvSpPr txBox="true"/>
          <p:nvPr/>
        </p:nvSpPr>
        <p:spPr>
          <a:xfrm rot="0">
            <a:off x="3650842" y="1506191"/>
            <a:ext cx="13600025" cy="1149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800"/>
              </a:lnSpc>
            </a:pPr>
            <a:r>
              <a:rPr lang="en-US" spc="-400" sz="8000">
                <a:solidFill>
                  <a:srgbClr val="FDFDFD"/>
                </a:solidFill>
                <a:latin typeface="DM Sans Bold"/>
              </a:rPr>
              <a:t>Summary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3650842" y="3776161"/>
            <a:ext cx="5493158" cy="2011679"/>
            <a:chOff x="0" y="0"/>
            <a:chExt cx="7324211" cy="2682239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57150"/>
              <a:ext cx="7324211" cy="5566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500"/>
                </a:lnSpc>
              </a:pPr>
              <a:r>
                <a:rPr lang="en-US" spc="-50" sz="2500">
                  <a:solidFill>
                    <a:srgbClr val="000000"/>
                  </a:solidFill>
                  <a:latin typeface="DM Sans Bold"/>
                </a:rPr>
                <a:t>Mission Statement 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578907"/>
              <a:ext cx="7324211" cy="21033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220"/>
                </a:lnSpc>
              </a:pPr>
              <a:r>
                <a:rPr lang="en-US" sz="2300">
                  <a:solidFill>
                    <a:srgbClr val="404040"/>
                  </a:solidFill>
                  <a:latin typeface="DM Sans"/>
                </a:rPr>
                <a:t>To help donors donate easily and effectively to the causes they care about and track their donations over time.</a:t>
              </a:r>
              <a:r>
                <a:rPr lang="en-US" sz="2300">
                  <a:solidFill>
                    <a:srgbClr val="404040"/>
                  </a:solidFill>
                  <a:latin typeface="Arimo"/>
                </a:rPr>
                <a:t> 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3650842" y="6671706"/>
            <a:ext cx="4744765" cy="2011679"/>
            <a:chOff x="0" y="0"/>
            <a:chExt cx="6326353" cy="2682239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57150"/>
              <a:ext cx="6326353" cy="5566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500"/>
                </a:lnSpc>
              </a:pPr>
              <a:r>
                <a:rPr lang="en-US" spc="-50" sz="2500">
                  <a:solidFill>
                    <a:srgbClr val="000000"/>
                  </a:solidFill>
                  <a:latin typeface="DM Sans Bold"/>
                </a:rPr>
                <a:t>Mobile Interface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578907"/>
              <a:ext cx="6326353" cy="21033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220"/>
                </a:lnSpc>
              </a:pPr>
              <a:r>
                <a:rPr lang="en-US" sz="2300">
                  <a:solidFill>
                    <a:srgbClr val="404040"/>
                  </a:solidFill>
                  <a:latin typeface="DM Sans"/>
                </a:rPr>
                <a:t>Chosen for familiarity, balance between screen size and functionality, and increased reach and accessibility. 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621700" y="4795444"/>
            <a:ext cx="6637600" cy="1992817"/>
            <a:chOff x="0" y="0"/>
            <a:chExt cx="8850134" cy="2657089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-47625"/>
              <a:ext cx="8850134" cy="5271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59"/>
                </a:lnSpc>
              </a:pPr>
              <a:r>
                <a:rPr lang="en-US" spc="-47" sz="2399">
                  <a:solidFill>
                    <a:srgbClr val="000000"/>
                  </a:solidFill>
                  <a:latin typeface="DM Sans Bold"/>
                </a:rPr>
                <a:t>Feedback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553758"/>
              <a:ext cx="8850134" cy="21033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220"/>
                </a:lnSpc>
              </a:pPr>
              <a:r>
                <a:rPr lang="en-US" sz="2300">
                  <a:solidFill>
                    <a:srgbClr val="404040"/>
                  </a:solidFill>
                  <a:latin typeface="DM Sans"/>
                </a:rPr>
                <a:t>Users enjoyed the simplicity of the design.</a:t>
              </a:r>
            </a:p>
            <a:p>
              <a:pPr>
                <a:lnSpc>
                  <a:spcPts val="3220"/>
                </a:lnSpc>
              </a:pPr>
              <a:r>
                <a:rPr lang="en-US" sz="2300">
                  <a:solidFill>
                    <a:srgbClr val="404040"/>
                  </a:solidFill>
                  <a:latin typeface="DM Sans"/>
                </a:rPr>
                <a:t>Most of the app was intuitive.</a:t>
              </a:r>
            </a:p>
            <a:p>
              <a:pPr>
                <a:lnSpc>
                  <a:spcPts val="3220"/>
                </a:lnSpc>
              </a:pPr>
              <a:r>
                <a:rPr lang="en-US" sz="2300">
                  <a:solidFill>
                    <a:srgbClr val="404040"/>
                  </a:solidFill>
                  <a:latin typeface="DM Sans"/>
                </a:rPr>
                <a:t>Users struggled with setting up recurring donations, and found the task unintuitive. 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3650842" y="6227207"/>
            <a:ext cx="2227473" cy="349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pc="100" sz="2000">
                <a:solidFill>
                  <a:srgbClr val="FDFDFD"/>
                </a:solidFill>
                <a:latin typeface="DM Sans"/>
              </a:rPr>
              <a:t>02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621700" y="4385925"/>
            <a:ext cx="2138060" cy="3180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687"/>
              </a:lnSpc>
            </a:pPr>
            <a:r>
              <a:rPr lang="en-US" spc="95" sz="1919">
                <a:solidFill>
                  <a:srgbClr val="FDFDFD"/>
                </a:solidFill>
                <a:latin typeface="DM Sans"/>
              </a:rPr>
              <a:t>04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650842" y="3369752"/>
            <a:ext cx="2227473" cy="349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pc="100" sz="2000">
                <a:solidFill>
                  <a:srgbClr val="FDFDFD"/>
                </a:solidFill>
                <a:latin typeface="DM Sans"/>
              </a:rPr>
              <a:t>01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0621700" y="2293591"/>
            <a:ext cx="4744765" cy="1611629"/>
            <a:chOff x="0" y="0"/>
            <a:chExt cx="6326353" cy="2148839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0" y="-57150"/>
              <a:ext cx="6326353" cy="5566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500"/>
                </a:lnSpc>
              </a:pPr>
              <a:r>
                <a:rPr lang="en-US" spc="-50" sz="2500">
                  <a:solidFill>
                    <a:srgbClr val="000000"/>
                  </a:solidFill>
                  <a:latin typeface="DM Sans Bold"/>
                </a:rPr>
                <a:t>Three Tasks 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0" y="578907"/>
              <a:ext cx="6326353" cy="15699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220"/>
                </a:lnSpc>
              </a:pPr>
              <a:r>
                <a:rPr lang="en-US" sz="2300">
                  <a:solidFill>
                    <a:srgbClr val="404040"/>
                  </a:solidFill>
                  <a:latin typeface="DM Sans"/>
                </a:rPr>
                <a:t>Simple: Donate to a charity</a:t>
              </a:r>
            </a:p>
            <a:p>
              <a:pPr>
                <a:lnSpc>
                  <a:spcPts val="3220"/>
                </a:lnSpc>
              </a:pPr>
              <a:r>
                <a:rPr lang="en-US" sz="2300">
                  <a:solidFill>
                    <a:srgbClr val="404040"/>
                  </a:solidFill>
                  <a:latin typeface="DM Sans"/>
                </a:rPr>
                <a:t>Medium: Recurring donations</a:t>
              </a:r>
            </a:p>
            <a:p>
              <a:pPr>
                <a:lnSpc>
                  <a:spcPts val="3220"/>
                </a:lnSpc>
              </a:pPr>
              <a:r>
                <a:rPr lang="en-US" sz="2300">
                  <a:solidFill>
                    <a:srgbClr val="404040"/>
                  </a:solidFill>
                  <a:latin typeface="DM Sans"/>
                </a:rPr>
                <a:t>Complex: Download Tax Form</a:t>
              </a: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10621700" y="1849091"/>
            <a:ext cx="2227473" cy="349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pc="100" sz="2000">
                <a:solidFill>
                  <a:srgbClr val="FDFDFD"/>
                </a:solidFill>
                <a:latin typeface="DM Sans"/>
              </a:rPr>
              <a:t>03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0621700" y="7719068"/>
            <a:ext cx="6153132" cy="1959897"/>
            <a:chOff x="0" y="0"/>
            <a:chExt cx="8204176" cy="2613195"/>
          </a:xfrm>
        </p:grpSpPr>
        <p:sp>
          <p:nvSpPr>
            <p:cNvPr name="TextBox 21" id="21"/>
            <p:cNvSpPr txBox="true"/>
            <p:nvPr/>
          </p:nvSpPr>
          <p:spPr>
            <a:xfrm rot="0">
              <a:off x="0" y="-47625"/>
              <a:ext cx="8204176" cy="49210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114"/>
                </a:lnSpc>
              </a:pPr>
              <a:r>
                <a:rPr lang="en-US" spc="-44" sz="2224">
                  <a:solidFill>
                    <a:srgbClr val="000000"/>
                  </a:solidFill>
                  <a:latin typeface="DM Sans Bold"/>
                </a:rPr>
                <a:t>UI Changes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0" y="509864"/>
              <a:ext cx="8204176" cy="21033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220"/>
                </a:lnSpc>
              </a:pPr>
              <a:r>
                <a:rPr lang="en-US" sz="2300">
                  <a:solidFill>
                    <a:srgbClr val="404040"/>
                  </a:solidFill>
                  <a:latin typeface="DM Sans"/>
                </a:rPr>
                <a:t>Clarity for the Home Screen Tree and Portfolio icon.</a:t>
              </a:r>
            </a:p>
            <a:p>
              <a:pPr>
                <a:lnSpc>
                  <a:spcPts val="3220"/>
                </a:lnSpc>
              </a:pPr>
              <a:r>
                <a:rPr lang="en-US" sz="2300">
                  <a:solidFill>
                    <a:srgbClr val="404040"/>
                  </a:solidFill>
                  <a:latin typeface="DM Sans"/>
                </a:rPr>
                <a:t>Search bar in Browse.</a:t>
              </a:r>
            </a:p>
            <a:p>
              <a:pPr>
                <a:lnSpc>
                  <a:spcPts val="3220"/>
                </a:lnSpc>
              </a:pPr>
              <a:r>
                <a:rPr lang="en-US" sz="2300">
                  <a:solidFill>
                    <a:srgbClr val="404040"/>
                  </a:solidFill>
                  <a:latin typeface="DM Sans"/>
                </a:rPr>
                <a:t>Remove recurring donations.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10621700" y="7337354"/>
            <a:ext cx="1982006" cy="296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491"/>
              </a:lnSpc>
            </a:pPr>
            <a:r>
              <a:rPr lang="en-US" spc="88" sz="1779">
                <a:solidFill>
                  <a:srgbClr val="FDFDFD"/>
                </a:solidFill>
                <a:latin typeface="DM Sans"/>
              </a:rPr>
              <a:t>05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-5400000">
            <a:off x="-2555957" y="5138738"/>
            <a:ext cx="10990000" cy="0"/>
          </a:xfrm>
          <a:prstGeom prst="line">
            <a:avLst/>
          </a:prstGeom>
          <a:ln cap="rnd" w="9525">
            <a:solidFill>
              <a:srgbClr val="D2D1D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" id="3"/>
          <p:cNvSpPr txBox="true"/>
          <p:nvPr/>
        </p:nvSpPr>
        <p:spPr>
          <a:xfrm rot="0">
            <a:off x="3650842" y="3599284"/>
            <a:ext cx="4712543" cy="1149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800"/>
              </a:lnSpc>
            </a:pPr>
            <a:r>
              <a:rPr lang="en-US" spc="-400" sz="8000">
                <a:solidFill>
                  <a:srgbClr val="000000"/>
                </a:solidFill>
                <a:latin typeface="DM Sans Bold"/>
              </a:rPr>
              <a:t>Thank You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144000" y="5783802"/>
            <a:ext cx="7301527" cy="772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>
                <a:solidFill>
                  <a:srgbClr val="737373"/>
                </a:solidFill>
                <a:latin typeface="DM Sans"/>
              </a:rPr>
              <a:t>https://hci.stanford.edu/courses/cs147/2022/wi/projects/SystemicJusticeAndEquity/theGivingTree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DAE3RbRubL8</dc:identifier>
  <dcterms:modified xsi:type="dcterms:W3CDTF">2011-08-01T06:04:30Z</dcterms:modified>
  <cp:revision>1</cp:revision>
  <dc:title>CS 147 A5</dc:title>
</cp:coreProperties>
</file>