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Quattrocento Sans"/>
      <p:regular r:id="rId24"/>
      <p:bold r:id="rId25"/>
      <p:italic r:id="rId26"/>
      <p:boldItalic r:id="rId27"/>
    </p:embeddedFont>
    <p:embeddedFont>
      <p:font typeface="Comfortaa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QuattrocentoSans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QuattrocentoSans-italic.fntdata"/><Relationship Id="rId25" Type="http://schemas.openxmlformats.org/officeDocument/2006/relationships/font" Target="fonts/QuattrocentoSans-bold.fntdata"/><Relationship Id="rId28" Type="http://schemas.openxmlformats.org/officeDocument/2006/relationships/font" Target="fonts/Comfortaa-regular.fntdata"/><Relationship Id="rId27" Type="http://schemas.openxmlformats.org/officeDocument/2006/relationships/font" Target="fonts/QuattrocentoSans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omfortaa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bfa13c86d1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bfa13c86d1_0_3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bfa13c86d1_0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2bfa13c86d1_0_6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fa13c86d1_0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2bfa13c86d1_0_6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bfa13c86d1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2bfa13c86d1_0_7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bfa13c86d1_0_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2bfa13c86d1_0_7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6aea311ad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26aea311ad5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6aea311ad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26aea311ad5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bfa13c86d1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2bfa13c86d1_0_7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bfa13c86d1_0_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2bfa13c86d1_0_7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6aea311ad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6aea311ad5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6aea311ad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We have made the style of our screens consistent with using this light green and dark green throughout the screens </a:t>
            </a:r>
            <a:endParaRPr/>
          </a:p>
        </p:txBody>
      </p:sp>
      <p:sp>
        <p:nvSpPr>
          <p:cNvPr id="212" name="Google Shape;212;g26aea311ad5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bfa13c86d1_0_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We have made the style of our screens consistent with using this light green and dark green </a:t>
            </a:r>
            <a:r>
              <a:rPr lang="en"/>
              <a:t>throughout</a:t>
            </a:r>
            <a:r>
              <a:rPr lang="en"/>
              <a:t> the screens </a:t>
            </a:r>
            <a:endParaRPr/>
          </a:p>
        </p:txBody>
      </p:sp>
      <p:sp>
        <p:nvSpPr>
          <p:cNvPr id="221" name="Google Shape;221;g2bfa13c86d1_0_7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bfa13c86d1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2bfa13c86d1_0_7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fa13c86d1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2bfa13c86d1_0_7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bfa13c86d1_0_7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2bfa13c86d1_0_7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bfa13c86d1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2bfa13c86d1_0_7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bfa13c86d1_0_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2bfa13c86d1_0_7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8.jpg"/><Relationship Id="rId5" Type="http://schemas.openxmlformats.org/officeDocument/2006/relationships/image" Target="../media/image1.jpg"/><Relationship Id="rId6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rxmX1dgjrtYH29zA7_zT6EjJOI4cmDUO/view" TargetMode="External"/><Relationship Id="rId4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drive.google.com/file/d/1XqtNhIlOlyl9HVsB4AWqqMeHOTl3JN_o/view" TargetMode="External"/><Relationship Id="rId4" Type="http://schemas.openxmlformats.org/officeDocument/2006/relationships/image" Target="../media/image16.jpg"/><Relationship Id="rId5" Type="http://schemas.openxmlformats.org/officeDocument/2006/relationships/image" Target="../media/image22.png"/><Relationship Id="rId6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514350" y="1752536"/>
            <a:ext cx="8115300" cy="22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100">
                <a:solidFill>
                  <a:srgbClr val="253532"/>
                </a:solidFill>
              </a:rPr>
              <a:t>HIGH-FI PROTOTYPE V3</a:t>
            </a:r>
            <a:endParaRPr sz="100"/>
          </a:p>
        </p:txBody>
      </p:sp>
      <p:sp>
        <p:nvSpPr>
          <p:cNvPr id="130" name="Google Shape;130;p25"/>
          <p:cNvSpPr txBox="1"/>
          <p:nvPr/>
        </p:nvSpPr>
        <p:spPr>
          <a:xfrm>
            <a:off x="514350" y="840994"/>
            <a:ext cx="3298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253532"/>
                </a:solidFill>
              </a:rPr>
              <a:t>TheGivingTree</a:t>
            </a:r>
            <a:endParaRPr sz="1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1037881" y="909823"/>
            <a:ext cx="7068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253532"/>
                </a:solidFill>
              </a:rPr>
              <a:t>OUR TEAM MEMBERS</a:t>
            </a:r>
            <a:endParaRPr sz="700"/>
          </a:p>
        </p:txBody>
      </p:sp>
      <p:pic>
        <p:nvPicPr>
          <p:cNvPr id="136" name="Google Shape;136;p26"/>
          <p:cNvPicPr preferRelativeResize="0"/>
          <p:nvPr/>
        </p:nvPicPr>
        <p:blipFill rotWithShape="1">
          <a:blip r:embed="rId3">
            <a:alphaModFix/>
          </a:blip>
          <a:srcRect b="35641" l="12666" r="20737" t="19973"/>
          <a:stretch/>
        </p:blipFill>
        <p:spPr>
          <a:xfrm>
            <a:off x="875483" y="2097462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/>
        </p:nvSpPr>
        <p:spPr>
          <a:xfrm>
            <a:off x="743099" y="3792700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53532"/>
                </a:solidFill>
              </a:rPr>
              <a:t>Alissa Vuillier</a:t>
            </a:r>
            <a:endParaRPr sz="1600">
              <a:solidFill>
                <a:srgbClr val="253532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rPr i="1" lang="en">
                <a:solidFill>
                  <a:srgbClr val="253532"/>
                </a:solidFill>
              </a:rPr>
              <a:t>Designer/Developer</a:t>
            </a:r>
            <a:endParaRPr i="1">
              <a:solidFill>
                <a:srgbClr val="253532"/>
              </a:solidFill>
            </a:endParaRPr>
          </a:p>
        </p:txBody>
      </p:sp>
      <p:pic>
        <p:nvPicPr>
          <p:cNvPr id="138" name="Google Shape;138;p26"/>
          <p:cNvPicPr preferRelativeResize="0"/>
          <p:nvPr/>
        </p:nvPicPr>
        <p:blipFill rotWithShape="1">
          <a:blip r:embed="rId4">
            <a:alphaModFix/>
          </a:blip>
          <a:srcRect b="28760" l="0" r="0" t="4542"/>
          <a:stretch/>
        </p:blipFill>
        <p:spPr>
          <a:xfrm>
            <a:off x="2855208" y="2097462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/>
        </p:nvSpPr>
        <p:spPr>
          <a:xfrm>
            <a:off x="2791524" y="3792700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53532"/>
                </a:solidFill>
              </a:rPr>
              <a:t>Britney Tran</a:t>
            </a:r>
            <a:endParaRPr sz="1600">
              <a:solidFill>
                <a:srgbClr val="253532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253532"/>
                </a:solidFill>
              </a:rPr>
              <a:t>Designer/Developer</a:t>
            </a:r>
            <a:endParaRPr sz="1600">
              <a:solidFill>
                <a:srgbClr val="253532"/>
              </a:solidFill>
            </a:endParaRPr>
          </a:p>
        </p:txBody>
      </p:sp>
      <p:pic>
        <p:nvPicPr>
          <p:cNvPr id="140" name="Google Shape;140;p26"/>
          <p:cNvPicPr preferRelativeResize="0"/>
          <p:nvPr/>
        </p:nvPicPr>
        <p:blipFill rotWithShape="1">
          <a:blip r:embed="rId5">
            <a:alphaModFix/>
          </a:blip>
          <a:srcRect b="26323" l="18751" r="10220" t="26323"/>
          <a:stretch/>
        </p:blipFill>
        <p:spPr>
          <a:xfrm>
            <a:off x="4834933" y="2097462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4653498" y="3792700"/>
            <a:ext cx="1930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53532"/>
                </a:solidFill>
              </a:rPr>
              <a:t>Kayla Patterson</a:t>
            </a:r>
            <a:endParaRPr sz="1600">
              <a:solidFill>
                <a:srgbClr val="253532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253532"/>
                </a:solidFill>
              </a:rPr>
              <a:t>Designer/Developer</a:t>
            </a:r>
            <a:endParaRPr sz="1600">
              <a:solidFill>
                <a:srgbClr val="253532"/>
              </a:solidFill>
            </a:endParaRPr>
          </a:p>
        </p:txBody>
      </p:sp>
      <p:pic>
        <p:nvPicPr>
          <p:cNvPr id="142" name="Google Shape;14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14658" y="2097462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6819675" y="3792700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53532"/>
                </a:solidFill>
              </a:rPr>
              <a:t>Anna Chang</a:t>
            </a:r>
            <a:endParaRPr sz="1600">
              <a:solidFill>
                <a:srgbClr val="253532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253532"/>
                </a:solidFill>
              </a:rPr>
              <a:t>Designer/Developer</a:t>
            </a:r>
            <a:endParaRPr sz="1600">
              <a:solidFill>
                <a:srgbClr val="253532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800">
              <a:solidFill>
                <a:srgbClr val="25353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/>
        </p:nvSpPr>
        <p:spPr>
          <a:xfrm>
            <a:off x="1792400" y="682957"/>
            <a:ext cx="229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53532"/>
                </a:solidFill>
              </a:rPr>
              <a:t>PROBLEM</a:t>
            </a:r>
            <a:endParaRPr sz="1000"/>
          </a:p>
        </p:txBody>
      </p:sp>
      <p:sp>
        <p:nvSpPr>
          <p:cNvPr id="149" name="Google Shape;149;p27"/>
          <p:cNvSpPr txBox="1"/>
          <p:nvPr/>
        </p:nvSpPr>
        <p:spPr>
          <a:xfrm>
            <a:off x="1792400" y="1105425"/>
            <a:ext cx="58179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From finding where to donate, to which charities are most in need, giving is filled with pitfalls for the average donor.  </a:t>
            </a:r>
            <a:endParaRPr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53532"/>
              </a:solidFill>
            </a:endParaRPr>
          </a:p>
        </p:txBody>
      </p:sp>
      <p:sp>
        <p:nvSpPr>
          <p:cNvPr id="150" name="Google Shape;150;p27"/>
          <p:cNvSpPr txBox="1"/>
          <p:nvPr/>
        </p:nvSpPr>
        <p:spPr>
          <a:xfrm>
            <a:off x="1792400" y="2024082"/>
            <a:ext cx="229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53532"/>
                </a:solidFill>
              </a:rPr>
              <a:t>SOLUTION</a:t>
            </a:r>
            <a:endParaRPr sz="1000"/>
          </a:p>
        </p:txBody>
      </p:sp>
      <p:sp>
        <p:nvSpPr>
          <p:cNvPr id="151" name="Google Shape;151;p27"/>
          <p:cNvSpPr txBox="1"/>
          <p:nvPr/>
        </p:nvSpPr>
        <p:spPr>
          <a:xfrm>
            <a:off x="1792400" y="2446550"/>
            <a:ext cx="61764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Our mission is to help donors donate easily and effectively to the causes they care about and track their donations over time.</a:t>
            </a:r>
            <a:endParaRPr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53532"/>
              </a:solidFill>
            </a:endParaRPr>
          </a:p>
        </p:txBody>
      </p:sp>
      <p:cxnSp>
        <p:nvCxnSpPr>
          <p:cNvPr id="152" name="Google Shape;152;p27"/>
          <p:cNvCxnSpPr/>
          <p:nvPr/>
        </p:nvCxnSpPr>
        <p:spPr>
          <a:xfrm>
            <a:off x="793010" y="1131620"/>
            <a:ext cx="406800" cy="0"/>
          </a:xfrm>
          <a:prstGeom prst="straightConnector1">
            <a:avLst/>
          </a:prstGeom>
          <a:noFill/>
          <a:ln cap="flat" cmpd="sng" w="95250">
            <a:solidFill>
              <a:srgbClr val="25353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3" name="Google Shape;153;p27"/>
          <p:cNvCxnSpPr/>
          <p:nvPr/>
        </p:nvCxnSpPr>
        <p:spPr>
          <a:xfrm>
            <a:off x="793010" y="2472745"/>
            <a:ext cx="406800" cy="0"/>
          </a:xfrm>
          <a:prstGeom prst="straightConnector1">
            <a:avLst/>
          </a:prstGeom>
          <a:noFill/>
          <a:ln cap="flat" cmpd="sng" w="95250">
            <a:solidFill>
              <a:srgbClr val="2535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4" name="Google Shape;154;p27"/>
          <p:cNvSpPr txBox="1"/>
          <p:nvPr/>
        </p:nvSpPr>
        <p:spPr>
          <a:xfrm>
            <a:off x="1792400" y="3452057"/>
            <a:ext cx="229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53532"/>
                </a:solidFill>
              </a:rPr>
              <a:t>VALUE PROP</a:t>
            </a:r>
            <a:endParaRPr sz="1000"/>
          </a:p>
        </p:txBody>
      </p:sp>
      <p:sp>
        <p:nvSpPr>
          <p:cNvPr id="155" name="Google Shape;155;p27"/>
          <p:cNvSpPr txBox="1"/>
          <p:nvPr/>
        </p:nvSpPr>
        <p:spPr>
          <a:xfrm>
            <a:off x="1792401" y="3874525"/>
            <a:ext cx="6104700" cy="9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Our platform takes the guesswork out of donating by automatically identifying high-impact nonprofits, helping donors set up recurring donations, and tracking donations long-term.</a:t>
            </a:r>
            <a:endParaRPr sz="2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53532"/>
              </a:solidFill>
            </a:endParaRPr>
          </a:p>
        </p:txBody>
      </p:sp>
      <p:cxnSp>
        <p:nvCxnSpPr>
          <p:cNvPr id="156" name="Google Shape;156;p27"/>
          <p:cNvCxnSpPr/>
          <p:nvPr/>
        </p:nvCxnSpPr>
        <p:spPr>
          <a:xfrm>
            <a:off x="793010" y="3900720"/>
            <a:ext cx="406800" cy="0"/>
          </a:xfrm>
          <a:prstGeom prst="straightConnector1">
            <a:avLst/>
          </a:prstGeom>
          <a:noFill/>
          <a:ln cap="flat" cmpd="sng" w="95250">
            <a:solidFill>
              <a:srgbClr val="25353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3532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/>
        </p:nvSpPr>
        <p:spPr>
          <a:xfrm>
            <a:off x="1073388" y="1804988"/>
            <a:ext cx="6997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solidFill>
                  <a:srgbClr val="EBE8D8"/>
                </a:solidFill>
              </a:rPr>
              <a:t>INTERFACE</a:t>
            </a:r>
            <a:br>
              <a:rPr lang="en" sz="5000" u="sng">
                <a:solidFill>
                  <a:srgbClr val="EBE8D8"/>
                </a:solidFill>
              </a:rPr>
            </a:br>
            <a:r>
              <a:rPr lang="en" sz="5000" u="sng">
                <a:solidFill>
                  <a:srgbClr val="EBE8D8"/>
                </a:solidFill>
              </a:rPr>
              <a:t>CHANGES</a:t>
            </a:r>
            <a:endParaRPr sz="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/>
        </p:nvSpPr>
        <p:spPr>
          <a:xfrm>
            <a:off x="3864177" y="562850"/>
            <a:ext cx="44061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53532"/>
                </a:solidFill>
              </a:rPr>
              <a:t>BEFORE CHANGE #1: Tree Page</a:t>
            </a:r>
            <a:endParaRPr sz="300"/>
          </a:p>
        </p:txBody>
      </p:sp>
      <p:sp>
        <p:nvSpPr>
          <p:cNvPr id="167" name="Google Shape;167;p29"/>
          <p:cNvSpPr txBox="1"/>
          <p:nvPr/>
        </p:nvSpPr>
        <p:spPr>
          <a:xfrm>
            <a:off x="3864175" y="1587900"/>
            <a:ext cx="4094700" cy="3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One tree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that grew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Status bar 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that also 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showing how many donations a user donated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 rotWithShape="1">
          <a:blip r:embed="rId3">
            <a:alphaModFix/>
          </a:blip>
          <a:srcRect b="3592" l="1482" r="75528" t="3341"/>
          <a:stretch/>
        </p:blipFill>
        <p:spPr>
          <a:xfrm>
            <a:off x="1269984" y="562838"/>
            <a:ext cx="1890116" cy="4083425"/>
          </a:xfrm>
          <a:prstGeom prst="rect">
            <a:avLst/>
          </a:prstGeom>
          <a:noFill/>
          <a:ln cap="flat" cmpd="sng" w="38100">
            <a:solidFill>
              <a:srgbClr val="25353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/>
        </p:nvSpPr>
        <p:spPr>
          <a:xfrm>
            <a:off x="3174480" y="816748"/>
            <a:ext cx="706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53532"/>
                </a:solidFill>
              </a:rPr>
              <a:t>CHANGE #1: Tree Page</a:t>
            </a:r>
            <a:endParaRPr sz="300"/>
          </a:p>
        </p:txBody>
      </p:sp>
      <p:sp>
        <p:nvSpPr>
          <p:cNvPr id="174" name="Google Shape;174;p30"/>
          <p:cNvSpPr txBox="1"/>
          <p:nvPr/>
        </p:nvSpPr>
        <p:spPr>
          <a:xfrm>
            <a:off x="4799575" y="1076650"/>
            <a:ext cx="3818100" cy="32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New trees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earned collected based on the number of donations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Follows Duolingo-like path to </a:t>
            </a: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incentivize 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users to keep donating through the app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550" y="667973"/>
            <a:ext cx="2002646" cy="4031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0246" y="667973"/>
            <a:ext cx="2002646" cy="4031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/>
        </p:nvSpPr>
        <p:spPr>
          <a:xfrm>
            <a:off x="5037953" y="815550"/>
            <a:ext cx="34758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53532"/>
                </a:solidFill>
              </a:rPr>
              <a:t>BEFORE </a:t>
            </a:r>
            <a:r>
              <a:rPr lang="en" sz="2800">
                <a:solidFill>
                  <a:srgbClr val="253532"/>
                </a:solidFill>
              </a:rPr>
              <a:t>CHANGE #2: Database</a:t>
            </a:r>
            <a:endParaRPr sz="300"/>
          </a:p>
        </p:txBody>
      </p:sp>
      <p:sp>
        <p:nvSpPr>
          <p:cNvPr id="182" name="Google Shape;182;p31"/>
          <p:cNvSpPr txBox="1"/>
          <p:nvPr/>
        </p:nvSpPr>
        <p:spPr>
          <a:xfrm>
            <a:off x="4974800" y="1872800"/>
            <a:ext cx="3602100" cy="28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Everything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was </a:t>
            </a: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wizard of oz</a:t>
            </a:r>
            <a:endParaRPr sz="1600" u="sng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No data was stored within the Firebase database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○"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Frontend stored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all of the data 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3" name="Google Shape;18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3450" y="832200"/>
            <a:ext cx="1752775" cy="3793382"/>
          </a:xfrm>
          <a:prstGeom prst="rect">
            <a:avLst/>
          </a:prstGeom>
          <a:noFill/>
          <a:ln cap="flat" cmpd="sng" w="38100">
            <a:solidFill>
              <a:srgbClr val="25353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4" name="Google Shape;18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500" y="850400"/>
            <a:ext cx="1752775" cy="3793444"/>
          </a:xfrm>
          <a:prstGeom prst="rect">
            <a:avLst/>
          </a:prstGeom>
          <a:noFill/>
          <a:ln cap="flat" cmpd="sng" w="38100">
            <a:solidFill>
              <a:srgbClr val="25353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/>
          <p:nvPr/>
        </p:nvSpPr>
        <p:spPr>
          <a:xfrm>
            <a:off x="1037856" y="339548"/>
            <a:ext cx="706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53532"/>
                </a:solidFill>
              </a:rPr>
              <a:t>CHANGE #2: Database</a:t>
            </a:r>
            <a:endParaRPr sz="300"/>
          </a:p>
        </p:txBody>
      </p:sp>
      <p:pic>
        <p:nvPicPr>
          <p:cNvPr id="190" name="Google Shape;19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200" y="966100"/>
            <a:ext cx="1923554" cy="375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5135" y="966100"/>
            <a:ext cx="1923554" cy="375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65071" y="966100"/>
            <a:ext cx="1923554" cy="375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2"/>
          <p:cNvSpPr txBox="1"/>
          <p:nvPr/>
        </p:nvSpPr>
        <p:spPr>
          <a:xfrm>
            <a:off x="6696300" y="1041825"/>
            <a:ext cx="2383800" cy="42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Data stored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in Firebase and storage system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Organizations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Donation history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Organizations images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Graph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 txBox="1"/>
          <p:nvPr/>
        </p:nvSpPr>
        <p:spPr>
          <a:xfrm>
            <a:off x="4093000" y="554525"/>
            <a:ext cx="39963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53532"/>
                </a:solidFill>
              </a:rPr>
              <a:t>BEFORE </a:t>
            </a:r>
            <a:r>
              <a:rPr lang="en" sz="2800">
                <a:solidFill>
                  <a:srgbClr val="253532"/>
                </a:solidFill>
              </a:rPr>
              <a:t>CHANGE #3: Researched Orgs</a:t>
            </a:r>
            <a:endParaRPr sz="300"/>
          </a:p>
        </p:txBody>
      </p:sp>
      <p:sp>
        <p:nvSpPr>
          <p:cNvPr id="199" name="Google Shape;199;p33"/>
          <p:cNvSpPr txBox="1"/>
          <p:nvPr/>
        </p:nvSpPr>
        <p:spPr>
          <a:xfrm>
            <a:off x="4093000" y="1542350"/>
            <a:ext cx="3448500" cy="3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There were </a:t>
            </a: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placeholder</a:t>
            </a: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for the organizations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Nothing was stored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in the Firebase database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00" name="Google Shape;200;p33" title="RPReplay_Final1707768285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9925" y="596925"/>
            <a:ext cx="1948726" cy="4080575"/>
          </a:xfrm>
          <a:prstGeom prst="rect">
            <a:avLst/>
          </a:prstGeom>
          <a:noFill/>
          <a:ln cap="flat" cmpd="sng" w="38100">
            <a:solidFill>
              <a:srgbClr val="25353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4"/>
          <p:cNvSpPr txBox="1"/>
          <p:nvPr/>
        </p:nvSpPr>
        <p:spPr>
          <a:xfrm>
            <a:off x="1037881" y="224023"/>
            <a:ext cx="706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53532"/>
                </a:solidFill>
              </a:rPr>
              <a:t>CHANGE #3: Researched Orgs</a:t>
            </a:r>
            <a:endParaRPr sz="300"/>
          </a:p>
        </p:txBody>
      </p:sp>
      <p:sp>
        <p:nvSpPr>
          <p:cNvPr id="206" name="Google Shape;206;p34"/>
          <p:cNvSpPr txBox="1"/>
          <p:nvPr/>
        </p:nvSpPr>
        <p:spPr>
          <a:xfrm>
            <a:off x="6441900" y="1159925"/>
            <a:ext cx="2702100" cy="38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Organizations 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populated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for browsing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Filter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Tabs let users prioritize organizations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Stars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display show different needs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Carousel to show </a:t>
            </a: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images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from orgs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07" name="Google Shape;2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125" y="891875"/>
            <a:ext cx="2056950" cy="414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575" y="905275"/>
            <a:ext cx="2056950" cy="414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5675" y="891875"/>
            <a:ext cx="2056950" cy="414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/>
          <p:nvPr/>
        </p:nvSpPr>
        <p:spPr>
          <a:xfrm>
            <a:off x="1037881" y="224023"/>
            <a:ext cx="706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53532"/>
                </a:solidFill>
              </a:rPr>
              <a:t>BEFORE </a:t>
            </a:r>
            <a:r>
              <a:rPr lang="en" sz="2800">
                <a:solidFill>
                  <a:srgbClr val="253532"/>
                </a:solidFill>
              </a:rPr>
              <a:t>CHANGE #4: Styling</a:t>
            </a:r>
            <a:endParaRPr sz="300"/>
          </a:p>
        </p:txBody>
      </p:sp>
      <p:sp>
        <p:nvSpPr>
          <p:cNvPr id="215" name="Google Shape;215;p35"/>
          <p:cNvSpPr txBox="1"/>
          <p:nvPr/>
        </p:nvSpPr>
        <p:spPr>
          <a:xfrm>
            <a:off x="5877200" y="1158950"/>
            <a:ext cx="3266700" cy="38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We had a purple default color on some screens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Styles were </a:t>
            </a: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not </a:t>
            </a: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consistent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throughout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different screens 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6" name="Google Shape;2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425" y="1014650"/>
            <a:ext cx="1896960" cy="375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710" y="1014650"/>
            <a:ext cx="1735914" cy="3756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5"/>
          <p:cNvPicPr preferRelativeResize="0"/>
          <p:nvPr/>
        </p:nvPicPr>
        <p:blipFill rotWithShape="1">
          <a:blip r:embed="rId5">
            <a:alphaModFix/>
          </a:blip>
          <a:srcRect b="5499" l="0" r="0" t="0"/>
          <a:stretch/>
        </p:blipFill>
        <p:spPr>
          <a:xfrm>
            <a:off x="4087175" y="1056713"/>
            <a:ext cx="1793270" cy="3672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/>
        </p:nvSpPr>
        <p:spPr>
          <a:xfrm>
            <a:off x="1037881" y="224023"/>
            <a:ext cx="706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53532"/>
                </a:solidFill>
              </a:rPr>
              <a:t>CHANGE #4: Styling</a:t>
            </a:r>
            <a:endParaRPr sz="300"/>
          </a:p>
        </p:txBody>
      </p:sp>
      <p:pic>
        <p:nvPicPr>
          <p:cNvPr id="224" name="Google Shape;22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25" y="807525"/>
            <a:ext cx="2098358" cy="42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0350" y="807525"/>
            <a:ext cx="2098349" cy="422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3975" y="807526"/>
            <a:ext cx="2098349" cy="422381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6"/>
          <p:cNvSpPr txBox="1"/>
          <p:nvPr/>
        </p:nvSpPr>
        <p:spPr>
          <a:xfrm>
            <a:off x="6441900" y="1158950"/>
            <a:ext cx="2702100" cy="38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Standardized colors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to make it consistent throughout the app and with our theme in response to feedback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Themes file</a:t>
            </a: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to standardize </a:t>
            </a:r>
            <a:r>
              <a:rPr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buttons and other components </a:t>
            </a:r>
            <a:endParaRPr sz="1600" u="sng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7" title="RPReplay_Final1709718305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32675" y="99425"/>
            <a:ext cx="2699975" cy="494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7"/>
          <p:cNvSpPr txBox="1"/>
          <p:nvPr/>
        </p:nvSpPr>
        <p:spPr>
          <a:xfrm>
            <a:off x="1276825" y="247100"/>
            <a:ext cx="3775500" cy="1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253532"/>
                </a:solidFill>
              </a:rPr>
              <a:t>LIVE </a:t>
            </a:r>
            <a:r>
              <a:rPr lang="en" sz="4500">
                <a:solidFill>
                  <a:srgbClr val="253532"/>
                </a:solidFill>
              </a:rPr>
              <a:t>DEMO AND VIDEO</a:t>
            </a:r>
            <a:br>
              <a:rPr lang="en" sz="4500">
                <a:solidFill>
                  <a:srgbClr val="253532"/>
                </a:solidFill>
              </a:rPr>
            </a:br>
            <a:endParaRPr sz="700"/>
          </a:p>
        </p:txBody>
      </p:sp>
      <p:pic>
        <p:nvPicPr>
          <p:cNvPr id="234" name="Google Shape;234;p37"/>
          <p:cNvPicPr preferRelativeResize="0"/>
          <p:nvPr/>
        </p:nvPicPr>
        <p:blipFill rotWithShape="1">
          <a:blip r:embed="rId5">
            <a:alphaModFix/>
          </a:blip>
          <a:srcRect b="1759" l="2143" r="0" t="2105"/>
          <a:stretch/>
        </p:blipFill>
        <p:spPr>
          <a:xfrm>
            <a:off x="188725" y="2303350"/>
            <a:ext cx="2303051" cy="227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7"/>
          <p:cNvPicPr preferRelativeResize="0"/>
          <p:nvPr/>
        </p:nvPicPr>
        <p:blipFill rotWithShape="1">
          <a:blip r:embed="rId6">
            <a:alphaModFix/>
          </a:blip>
          <a:srcRect b="0" l="0" r="2143" t="1777"/>
          <a:stretch/>
        </p:blipFill>
        <p:spPr>
          <a:xfrm>
            <a:off x="3033144" y="2303350"/>
            <a:ext cx="2261706" cy="2270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7"/>
          <p:cNvSpPr txBox="1"/>
          <p:nvPr/>
        </p:nvSpPr>
        <p:spPr>
          <a:xfrm>
            <a:off x="570450" y="4615075"/>
            <a:ext cx="15396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ios version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7" name="Google Shape;237;p37"/>
          <p:cNvSpPr txBox="1"/>
          <p:nvPr/>
        </p:nvSpPr>
        <p:spPr>
          <a:xfrm>
            <a:off x="3155750" y="4593775"/>
            <a:ext cx="20964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android version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3532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/>
          <p:nvPr/>
        </p:nvSpPr>
        <p:spPr>
          <a:xfrm>
            <a:off x="1073388" y="1804988"/>
            <a:ext cx="6997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solidFill>
                  <a:srgbClr val="EBE8D8"/>
                </a:solidFill>
              </a:rPr>
              <a:t>FUTURE</a:t>
            </a:r>
            <a:br>
              <a:rPr lang="en" sz="5000" u="sng">
                <a:solidFill>
                  <a:srgbClr val="EBE8D8"/>
                </a:solidFill>
              </a:rPr>
            </a:br>
            <a:r>
              <a:rPr lang="en" sz="5000" u="sng">
                <a:solidFill>
                  <a:srgbClr val="EBE8D8"/>
                </a:solidFill>
              </a:rPr>
              <a:t>WORK</a:t>
            </a:r>
            <a:endParaRPr sz="7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9"/>
          <p:cNvSpPr txBox="1"/>
          <p:nvPr/>
        </p:nvSpPr>
        <p:spPr>
          <a:xfrm>
            <a:off x="1037881" y="909823"/>
            <a:ext cx="706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53532"/>
                </a:solidFill>
              </a:rPr>
              <a:t>LEFT UNIMPLEMENTED</a:t>
            </a:r>
            <a:endParaRPr sz="500"/>
          </a:p>
        </p:txBody>
      </p:sp>
      <p:sp>
        <p:nvSpPr>
          <p:cNvPr id="248" name="Google Shape;248;p39"/>
          <p:cNvSpPr txBox="1"/>
          <p:nvPr/>
        </p:nvSpPr>
        <p:spPr>
          <a:xfrm>
            <a:off x="1037881" y="1818398"/>
            <a:ext cx="7068300" cy="15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92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53532"/>
              </a:buClr>
              <a:buSzPts val="1900"/>
              <a:buFont typeface="Comfortaa"/>
              <a:buChar char="●"/>
            </a:pPr>
            <a:r>
              <a:rPr lang="en" sz="1900">
                <a:solidFill>
                  <a:srgbClr val="253532"/>
                </a:solidFill>
                <a:latin typeface="Comfortaa"/>
                <a:ea typeface="Comfortaa"/>
                <a:cs typeface="Comfortaa"/>
                <a:sym typeface="Comfortaa"/>
              </a:rPr>
              <a:t>Search bar and autofill </a:t>
            </a:r>
            <a:endParaRPr i="0" sz="1900" u="none" cap="none" strike="noStrike">
              <a:solidFill>
                <a:srgbClr val="2535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92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53532"/>
              </a:buClr>
              <a:buSzPts val="1900"/>
              <a:buFont typeface="Comfortaa"/>
              <a:buChar char="●"/>
            </a:pPr>
            <a:r>
              <a:rPr lang="en" sz="1900">
                <a:solidFill>
                  <a:srgbClr val="253532"/>
                </a:solidFill>
                <a:latin typeface="Comfortaa"/>
                <a:ea typeface="Comfortaa"/>
                <a:cs typeface="Comfortaa"/>
                <a:sym typeface="Comfortaa"/>
              </a:rPr>
              <a:t>Making payments to the organizations’ Paypals using the Paypal API integration</a:t>
            </a:r>
            <a:endParaRPr sz="1900">
              <a:solidFill>
                <a:srgbClr val="2535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92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53532"/>
              </a:buClr>
              <a:buSzPts val="1900"/>
              <a:buFont typeface="Comfortaa"/>
              <a:buChar char="●"/>
            </a:pPr>
            <a:r>
              <a:rPr lang="en" sz="1900">
                <a:solidFill>
                  <a:srgbClr val="253532"/>
                </a:solidFill>
                <a:latin typeface="Comfortaa"/>
                <a:ea typeface="Comfortaa"/>
                <a:cs typeface="Comfortaa"/>
                <a:sym typeface="Comfortaa"/>
              </a:rPr>
              <a:t>Editable tax forms </a:t>
            </a:r>
            <a:endParaRPr sz="1900">
              <a:solidFill>
                <a:srgbClr val="25353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8D8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0"/>
          <p:cNvSpPr txBox="1"/>
          <p:nvPr/>
        </p:nvSpPr>
        <p:spPr>
          <a:xfrm>
            <a:off x="1037881" y="909823"/>
            <a:ext cx="706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3000">
                <a:solidFill>
                  <a:srgbClr val="253532"/>
                </a:solidFill>
              </a:rPr>
              <a:t>NEXT STEPS FOR IMPLEMENTATIONS</a:t>
            </a:r>
            <a:endParaRPr sz="500"/>
          </a:p>
        </p:txBody>
      </p:sp>
      <p:sp>
        <p:nvSpPr>
          <p:cNvPr id="254" name="Google Shape;254;p40"/>
          <p:cNvSpPr txBox="1"/>
          <p:nvPr/>
        </p:nvSpPr>
        <p:spPr>
          <a:xfrm>
            <a:off x="1037881" y="1818398"/>
            <a:ext cx="7068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925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53532"/>
              </a:buClr>
              <a:buSzPts val="1900"/>
              <a:buFont typeface="Comfortaa"/>
              <a:buChar char="●"/>
            </a:pPr>
            <a:r>
              <a:rPr lang="en" sz="1900">
                <a:solidFill>
                  <a:srgbClr val="253532"/>
                </a:solidFill>
                <a:latin typeface="Comfortaa"/>
                <a:ea typeface="Comfortaa"/>
                <a:cs typeface="Comfortaa"/>
                <a:sym typeface="Comfortaa"/>
              </a:rPr>
              <a:t>Implement s</a:t>
            </a:r>
            <a:r>
              <a:rPr lang="en" sz="1900">
                <a:solidFill>
                  <a:srgbClr val="253532"/>
                </a:solidFill>
                <a:latin typeface="Comfortaa"/>
                <a:ea typeface="Comfortaa"/>
                <a:cs typeface="Comfortaa"/>
                <a:sym typeface="Comfortaa"/>
              </a:rPr>
              <a:t>earch bar allowing users to find individual organizations </a:t>
            </a:r>
            <a:endParaRPr sz="1900">
              <a:solidFill>
                <a:srgbClr val="2535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925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53532"/>
              </a:buClr>
              <a:buSzPts val="1900"/>
              <a:buFont typeface="Comfortaa"/>
              <a:buChar char="●"/>
            </a:pPr>
            <a:r>
              <a:rPr lang="en" sz="1900">
                <a:solidFill>
                  <a:srgbClr val="253532"/>
                </a:solidFill>
                <a:latin typeface="Comfortaa"/>
                <a:ea typeface="Comfortaa"/>
                <a:cs typeface="Comfortaa"/>
                <a:sym typeface="Comfortaa"/>
              </a:rPr>
              <a:t>Store credit card information in Firebase </a:t>
            </a:r>
            <a:endParaRPr sz="1900">
              <a:solidFill>
                <a:srgbClr val="2535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925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53532"/>
              </a:buClr>
              <a:buSzPts val="1900"/>
              <a:buFont typeface="Comfortaa"/>
              <a:buChar char="○"/>
            </a:pPr>
            <a:r>
              <a:rPr lang="en" sz="1900">
                <a:solidFill>
                  <a:srgbClr val="253532"/>
                </a:solidFill>
                <a:latin typeface="Comfortaa"/>
                <a:ea typeface="Comfortaa"/>
                <a:cs typeface="Comfortaa"/>
                <a:sym typeface="Comfortaa"/>
              </a:rPr>
              <a:t>Security is implemented within Firebase </a:t>
            </a:r>
            <a:endParaRPr sz="1900">
              <a:solidFill>
                <a:srgbClr val="25353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925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53532"/>
              </a:buClr>
              <a:buSzPts val="1900"/>
              <a:buFont typeface="Comfortaa"/>
              <a:buChar char="●"/>
            </a:pPr>
            <a:r>
              <a:rPr lang="en" sz="1900">
                <a:solidFill>
                  <a:srgbClr val="253532"/>
                </a:solidFill>
                <a:latin typeface="Comfortaa"/>
                <a:ea typeface="Comfortaa"/>
                <a:cs typeface="Comfortaa"/>
                <a:sym typeface="Comfortaa"/>
              </a:rPr>
              <a:t>Utilize PDF library in React to be able to write on the pdf and display amounts from database </a:t>
            </a:r>
            <a:endParaRPr sz="1900">
              <a:solidFill>
                <a:srgbClr val="25353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3532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1"/>
          <p:cNvSpPr txBox="1"/>
          <p:nvPr/>
        </p:nvSpPr>
        <p:spPr>
          <a:xfrm>
            <a:off x="1447400" y="1956859"/>
            <a:ext cx="62493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u="sng">
                <a:solidFill>
                  <a:srgbClr val="EBE8D8"/>
                </a:solidFill>
              </a:rPr>
              <a:t>THANK YOU</a:t>
            </a:r>
            <a:endParaRPr sz="900" u="sng"/>
          </a:p>
        </p:txBody>
      </p:sp>
      <p:sp>
        <p:nvSpPr>
          <p:cNvPr id="260" name="Google Shape;260;p41"/>
          <p:cNvSpPr txBox="1"/>
          <p:nvPr/>
        </p:nvSpPr>
        <p:spPr>
          <a:xfrm>
            <a:off x="1362075" y="3052842"/>
            <a:ext cx="6419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EBE8D8"/>
                </a:solidFill>
                <a:latin typeface="Comfortaa"/>
                <a:ea typeface="Comfortaa"/>
                <a:cs typeface="Comfortaa"/>
                <a:sym typeface="Comfortaa"/>
              </a:rPr>
              <a:t>Any questions?</a:t>
            </a:r>
            <a:endParaRPr sz="1300">
              <a:solidFill>
                <a:srgbClr val="EBE8D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