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y="5143500" cx="9144000"/>
  <p:notesSz cx="6858000" cy="9144000"/>
  <p:embeddedFontLst>
    <p:embeddedFont>
      <p:font typeface="Lora"/>
      <p:regular r:id="rId45"/>
      <p:bold r:id="rId46"/>
      <p:italic r:id="rId47"/>
      <p:boldItalic r:id="rId48"/>
    </p:embeddedFont>
    <p:embeddedFont>
      <p:font typeface="Quattrocento Sans"/>
      <p:regular r:id="rId49"/>
      <p:bold r:id="rId50"/>
      <p:italic r:id="rId51"/>
      <p:boldItalic r:id="rId52"/>
    </p:embeddedFont>
    <p:embeddedFont>
      <p:font typeface="Comfortaa"/>
      <p:regular r:id="rId53"/>
      <p:bold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font" Target="fonts/Lora-bold.fntdata"/><Relationship Id="rId45" Type="http://schemas.openxmlformats.org/officeDocument/2006/relationships/font" Target="fonts/Lora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Lora-boldItalic.fntdata"/><Relationship Id="rId47" Type="http://schemas.openxmlformats.org/officeDocument/2006/relationships/font" Target="fonts/Lora-italic.fntdata"/><Relationship Id="rId49" Type="http://schemas.openxmlformats.org/officeDocument/2006/relationships/font" Target="fonts/QuattrocentoSans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QuattrocentoSans-italic.fntdata"/><Relationship Id="rId50" Type="http://schemas.openxmlformats.org/officeDocument/2006/relationships/font" Target="fonts/QuattrocentoSans-bold.fntdata"/><Relationship Id="rId53" Type="http://schemas.openxmlformats.org/officeDocument/2006/relationships/font" Target="fonts/Comfortaa-regular.fntdata"/><Relationship Id="rId52" Type="http://schemas.openxmlformats.org/officeDocument/2006/relationships/font" Target="fonts/QuattrocentoSans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54" Type="http://schemas.openxmlformats.org/officeDocument/2006/relationships/font" Target="fonts/Comfortaa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b05458f4ff_2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b05458f4ff_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b05458f4ff_2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b05458f4ff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b05458f4ff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b05458f4ff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b05458f4ff_2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b05458f4ff_2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b05458f4ff_2_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b05458f4ff_2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b05458f4ff_2_1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b05458f4ff_2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(add animation to show solution after problem)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show your concept video/parts of it if helpful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b05458f4ff_2_1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b05458f4ff_2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(add animation to show solution after problem)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show your concept video/parts of it if helpful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b05458f4ff_2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b05458f4ff_2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b05458f4ff_2_1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b05458f4ff_2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 of talk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b05458f4ff_2_1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b05458f4ff_2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Needfinding, sketches, low-fi, medium-fi, high-fi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rationale/evidence behind key design decisions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b05458f4ff_2_1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b05458f4ff_2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b05458f4ff_2_1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b05458f4ff_2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b05458f4ff_2_1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b05458f4ff_2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Needfinding, sketches, low-fi, medium-fi, high-fi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rationale/evidence behind key design decisions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b05458f4ff_2_1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b05458f4ff_2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b05458f4ff_2_1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b05458f4ff_2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Representative tasks – show what can be accomplished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are these tasks important to the user?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b05458f4ff_2_2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b05458f4ff_2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Needfinding, sketches, low-fi, medium-fi, high-fi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rationale/evidence behind key design decisions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b05458f4ff_2_2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b05458f4ff_2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b05458f4ff_2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b05458f4ff_2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b05458f4ff_2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b05458f4ff_2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b05458f4ff_2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b05458f4ff_2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b05458f4ff_2_2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b05458f4ff_2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Needfinding, sketches, low-fi, medium-fi, high-fi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rationale/evidence behind key design decisions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b05458f4ff_2_2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b05458f4ff_2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b05458f4ff_2_2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b05458f4ff_2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b05458f4ff_2_2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b05458f4ff_2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2b05458f4ff_2_2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2b05458f4ff_2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Needfinding, sketches, low-fi, medium-fi, high-fi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rationale/evidence behind key design decisions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b05458f4ff_2_2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2b05458f4ff_2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b05458f4ff_2_2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b05458f4ff_2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b05458f4ff_2_2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b05458f4ff_2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b05458f4ff_2_2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2b05458f4ff_2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b05458f4ff_2_2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b05458f4ff_2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b05458f4ff_2_2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2b05458f4ff_2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Demos can be either live or pre-recorded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b05458f4ff_2_3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b05458f4ff_2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Demos can be either live or pre-recorded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b05458f4ff_2_3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b05458f4ff_2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Demos can be either live or pre-recorded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b05458f4ff_2_3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2b05458f4ff_2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Demos can be either live or pre-recorded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b05458f4ff_2_3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b05458f4ff_2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b05458f4ff_2_3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b05458f4ff_2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missing &amp; how did you fake it?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b05458f4ff_2_3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2b05458f4ff_2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additions would make it even better? Why?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b05458f4ff_2_3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b05458f4ff_2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56" name="Google Shape;56;p14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" name="Google Shape;57;p14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highlight>
                  <a:srgbClr val="B6D7A8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9pPr>
          </a:lstStyle>
          <a:p/>
        </p:txBody>
      </p:sp>
      <p:cxnSp>
        <p:nvCxnSpPr>
          <p:cNvPr id="60" name="Google Shape;60;p15"/>
          <p:cNvCxnSpPr/>
          <p:nvPr/>
        </p:nvCxnSpPr>
        <p:spPr>
          <a:xfrm>
            <a:off x="-6025" y="2571762"/>
            <a:ext cx="19845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5"/>
          <p:cNvSpPr/>
          <p:nvPr/>
        </p:nvSpPr>
        <p:spPr>
          <a:xfrm>
            <a:off x="1117950" y="2288250"/>
            <a:ext cx="567000" cy="5670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5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cxnSp>
        <p:nvCxnSpPr>
          <p:cNvPr id="63" name="Google Shape;63;p15"/>
          <p:cNvCxnSpPr/>
          <p:nvPr/>
        </p:nvCxnSpPr>
        <p:spPr>
          <a:xfrm>
            <a:off x="5898975" y="2571750"/>
            <a:ext cx="32511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2105050" y="2238000"/>
            <a:ext cx="4933800" cy="8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SzPts val="2400"/>
              <a:buFont typeface="Lora"/>
              <a:buChar char="◉"/>
              <a:defRPr i="1" sz="2400">
                <a:latin typeface="Lora"/>
                <a:ea typeface="Lora"/>
                <a:cs typeface="Lora"/>
                <a:sym typeface="Lora"/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  <a:defRPr i="1">
                <a:latin typeface="Lora"/>
                <a:ea typeface="Lora"/>
                <a:cs typeface="Lora"/>
                <a:sym typeface="Lora"/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■"/>
              <a:defRPr i="1">
                <a:latin typeface="Lora"/>
                <a:ea typeface="Lora"/>
                <a:cs typeface="Lora"/>
                <a:sym typeface="Lora"/>
              </a:defRPr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●"/>
              <a:defRPr i="1" sz="2400">
                <a:latin typeface="Lora"/>
                <a:ea typeface="Lora"/>
                <a:cs typeface="Lora"/>
                <a:sym typeface="Lora"/>
              </a:defRPr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○"/>
              <a:defRPr i="1" sz="2400">
                <a:latin typeface="Lora"/>
                <a:ea typeface="Lora"/>
                <a:cs typeface="Lora"/>
                <a:sym typeface="Lora"/>
              </a:defRPr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■"/>
              <a:defRPr i="1" sz="2400">
                <a:latin typeface="Lora"/>
                <a:ea typeface="Lora"/>
                <a:cs typeface="Lora"/>
                <a:sym typeface="Lora"/>
              </a:defRPr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●"/>
              <a:defRPr i="1" sz="2400">
                <a:latin typeface="Lora"/>
                <a:ea typeface="Lora"/>
                <a:cs typeface="Lora"/>
                <a:sym typeface="Lora"/>
              </a:defRPr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○"/>
              <a:defRPr i="1" sz="2400">
                <a:latin typeface="Lora"/>
                <a:ea typeface="Lora"/>
                <a:cs typeface="Lora"/>
                <a:sym typeface="Lora"/>
              </a:defRPr>
            </a:lvl8pPr>
            <a:lvl9pPr indent="-381000" lvl="8" marL="4114800" rtl="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■"/>
              <a:defRPr i="1" sz="2400"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cxnSp>
        <p:nvCxnSpPr>
          <p:cNvPr id="67" name="Google Shape;67;p16"/>
          <p:cNvCxnSpPr/>
          <p:nvPr/>
        </p:nvCxnSpPr>
        <p:spPr>
          <a:xfrm>
            <a:off x="4584075" y="3676500"/>
            <a:ext cx="0" cy="148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6"/>
          <p:cNvSpPr/>
          <p:nvPr/>
        </p:nvSpPr>
        <p:spPr>
          <a:xfrm>
            <a:off x="428850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6"/>
          <p:cNvSpPr txBox="1"/>
          <p:nvPr/>
        </p:nvSpPr>
        <p:spPr>
          <a:xfrm>
            <a:off x="3593400" y="3412652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Lora"/>
                <a:ea typeface="Lora"/>
                <a:cs typeface="Lora"/>
                <a:sym typeface="Lora"/>
              </a:rPr>
              <a:t>“</a:t>
            </a:r>
            <a:endParaRPr b="1" sz="3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4297650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Google Shape;72;p17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" name="Google Shape;73;p17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7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Clr>
                <a:srgbClr val="B6D7A8"/>
              </a:buClr>
              <a:buSzPts val="24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B6D7A8"/>
              </a:buClr>
              <a:buSzPts val="2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cxnSp>
        <p:nvCxnSpPr>
          <p:cNvPr id="76" name="Google Shape;76;p17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cxnSp>
        <p:nvCxnSpPr>
          <p:cNvPr id="82" name="Google Shape;82;p18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8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4" name="Google Shape;84;p18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" name="Google Shape;85;p1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1381250" y="1651075"/>
            <a:ext cx="2334000" cy="31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2" type="body"/>
          </p:nvPr>
        </p:nvSpPr>
        <p:spPr>
          <a:xfrm>
            <a:off x="3834912" y="1651075"/>
            <a:ext cx="2334000" cy="31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3" type="body"/>
          </p:nvPr>
        </p:nvSpPr>
        <p:spPr>
          <a:xfrm>
            <a:off x="6288573" y="1651075"/>
            <a:ext cx="2334000" cy="31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cxnSp>
        <p:nvCxnSpPr>
          <p:cNvPr id="91" name="Google Shape;91;p19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" name="Google Shape;92;p19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3" name="Google Shape;93;p19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cxnSp>
        <p:nvCxnSpPr>
          <p:cNvPr id="97" name="Google Shape;97;p20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" name="Google Shape;98;p20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9" name="Google Shape;99;p20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idx="1" type="body"/>
          </p:nvPr>
        </p:nvSpPr>
        <p:spPr>
          <a:xfrm>
            <a:off x="1990450" y="4037375"/>
            <a:ext cx="51630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400"/>
              <a:buFont typeface="Lora"/>
              <a:buNone/>
              <a:defRPr i="1" sz="1400">
                <a:latin typeface="Lora"/>
                <a:ea typeface="Lora"/>
                <a:cs typeface="Lora"/>
                <a:sym typeface="Lora"/>
              </a:defRPr>
            </a:lvl1pPr>
          </a:lstStyle>
          <a:p/>
        </p:txBody>
      </p:sp>
      <p:cxnSp>
        <p:nvCxnSpPr>
          <p:cNvPr id="103" name="Google Shape;103;p21"/>
          <p:cNvCxnSpPr/>
          <p:nvPr/>
        </p:nvCxnSpPr>
        <p:spPr>
          <a:xfrm>
            <a:off x="-6025" y="4666129"/>
            <a:ext cx="9162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" name="Google Shape;104;p21"/>
          <p:cNvSpPr/>
          <p:nvPr/>
        </p:nvSpPr>
        <p:spPr>
          <a:xfrm>
            <a:off x="4457400" y="4551496"/>
            <a:ext cx="229200" cy="229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4297650" y="4780700"/>
            <a:ext cx="548700" cy="36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22"/>
          <p:cNvCxnSpPr/>
          <p:nvPr/>
        </p:nvCxnSpPr>
        <p:spPr>
          <a:xfrm>
            <a:off x="-6025" y="4513729"/>
            <a:ext cx="9162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" name="Google Shape;108;p22"/>
          <p:cNvSpPr/>
          <p:nvPr/>
        </p:nvSpPr>
        <p:spPr>
          <a:xfrm>
            <a:off x="4293700" y="4235405"/>
            <a:ext cx="556500" cy="556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2"/>
          <p:cNvSpPr txBox="1"/>
          <p:nvPr>
            <p:ph idx="12" type="sldNum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Char char="◉"/>
              <a:defRPr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○"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■"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1381250" y="896549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rt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rt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rt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rt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rt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rt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rt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Relationship Id="rId4" Type="http://schemas.openxmlformats.org/officeDocument/2006/relationships/image" Target="../media/image13.jpg"/><Relationship Id="rId5" Type="http://schemas.openxmlformats.org/officeDocument/2006/relationships/image" Target="../media/image2.jpg"/><Relationship Id="rId6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Relationship Id="rId5" Type="http://schemas.openxmlformats.org/officeDocument/2006/relationships/image" Target="../media/image15.png"/><Relationship Id="rId6" Type="http://schemas.openxmlformats.org/officeDocument/2006/relationships/image" Target="../media/image1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25.png"/><Relationship Id="rId6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://drive.google.com/file/d/1V7zqKQw1NOZ1aV7k4gjqb59HnSQxHbgc/view" TargetMode="External"/><Relationship Id="rId4" Type="http://schemas.openxmlformats.org/officeDocument/2006/relationships/image" Target="../media/image23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/>
          <p:nvPr>
            <p:ph idx="4294967295" type="ctrTitle"/>
          </p:nvPr>
        </p:nvSpPr>
        <p:spPr>
          <a:xfrm>
            <a:off x="1123800" y="1553025"/>
            <a:ext cx="6896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highlight>
                  <a:srgbClr val="D9EAD3"/>
                </a:highlight>
              </a:rPr>
              <a:t>TheGivingTree</a:t>
            </a:r>
            <a:endParaRPr sz="6000">
              <a:highlight>
                <a:srgbClr val="D9EAD3"/>
              </a:highlight>
            </a:endParaRPr>
          </a:p>
        </p:txBody>
      </p:sp>
      <p:sp>
        <p:nvSpPr>
          <p:cNvPr id="117" name="Google Shape;117;p24"/>
          <p:cNvSpPr txBox="1"/>
          <p:nvPr>
            <p:ph idx="4294967295" type="subTitle"/>
          </p:nvPr>
        </p:nvSpPr>
        <p:spPr>
          <a:xfrm>
            <a:off x="1951500" y="2805680"/>
            <a:ext cx="5241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i="1" lang="en" sz="1800"/>
              <a:t>Make your donations go further.</a:t>
            </a:r>
            <a:endParaRPr i="1" sz="1800"/>
          </a:p>
        </p:txBody>
      </p:sp>
      <p:sp>
        <p:nvSpPr>
          <p:cNvPr id="118" name="Google Shape;118;p2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sp>
        <p:nvSpPr>
          <p:cNvPr id="124" name="Google Shape;124;p25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Let’s start with the first set of slides</a:t>
            </a:r>
            <a:endParaRPr>
              <a:solidFill>
                <a:srgbClr val="B6D7A8"/>
              </a:solidFill>
            </a:endParaRPr>
          </a:p>
        </p:txBody>
      </p:sp>
      <p:sp>
        <p:nvSpPr>
          <p:cNvPr id="125" name="Google Shape;125;p2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6" name="Google Shape;126;p2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6"/>
          <p:cNvPicPr preferRelativeResize="0"/>
          <p:nvPr/>
        </p:nvPicPr>
        <p:blipFill rotWithShape="1">
          <a:blip r:embed="rId3">
            <a:alphaModFix/>
          </a:blip>
          <a:srcRect b="35641" l="12666" r="20737" t="19973"/>
          <a:stretch/>
        </p:blipFill>
        <p:spPr>
          <a:xfrm>
            <a:off x="855308" y="1395187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2" name="Google Shape;132;p26"/>
          <p:cNvSpPr txBox="1"/>
          <p:nvPr/>
        </p:nvSpPr>
        <p:spPr>
          <a:xfrm>
            <a:off x="722924" y="3014225"/>
            <a:ext cx="16266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Alissa Vuillier</a:t>
            </a:r>
            <a:b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1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DESIGNER/DEVELOPER</a:t>
            </a:r>
            <a:endParaRPr sz="1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33" name="Google Shape;133;p26"/>
          <p:cNvPicPr preferRelativeResize="0"/>
          <p:nvPr/>
        </p:nvPicPr>
        <p:blipFill rotWithShape="1">
          <a:blip r:embed="rId4">
            <a:alphaModFix/>
          </a:blip>
          <a:srcRect b="28760" l="0" r="0" t="4542"/>
          <a:stretch/>
        </p:blipFill>
        <p:spPr>
          <a:xfrm>
            <a:off x="2835033" y="1395187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4" name="Google Shape;134;p26"/>
          <p:cNvSpPr txBox="1"/>
          <p:nvPr/>
        </p:nvSpPr>
        <p:spPr>
          <a:xfrm>
            <a:off x="2771349" y="3014225"/>
            <a:ext cx="16266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Britney Tran</a:t>
            </a:r>
            <a:b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1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DESIGNER/DEVELOPER</a:t>
            </a:r>
            <a:endParaRPr sz="1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35" name="Google Shape;135;p26"/>
          <p:cNvPicPr preferRelativeResize="0"/>
          <p:nvPr/>
        </p:nvPicPr>
        <p:blipFill rotWithShape="1">
          <a:blip r:embed="rId5">
            <a:alphaModFix/>
          </a:blip>
          <a:srcRect b="26323" l="18751" r="10220" t="26323"/>
          <a:stretch/>
        </p:blipFill>
        <p:spPr>
          <a:xfrm>
            <a:off x="4814758" y="1395187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6" name="Google Shape;136;p26"/>
          <p:cNvSpPr txBox="1"/>
          <p:nvPr/>
        </p:nvSpPr>
        <p:spPr>
          <a:xfrm>
            <a:off x="4819783" y="3014213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Kayla Patterson</a:t>
            </a:r>
            <a:b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1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DEVELOPER</a:t>
            </a:r>
            <a:endParaRPr sz="1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37" name="Google Shape;137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94483" y="1395187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8" name="Google Shape;138;p26"/>
          <p:cNvSpPr txBox="1"/>
          <p:nvPr/>
        </p:nvSpPr>
        <p:spPr>
          <a:xfrm>
            <a:off x="6799508" y="3014213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Anna Chang</a:t>
            </a:r>
            <a:b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1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DESIGNER</a:t>
            </a:r>
            <a:endParaRPr sz="12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sz="1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/>
        </p:nvSpPr>
        <p:spPr>
          <a:xfrm>
            <a:off x="722924" y="3014225"/>
            <a:ext cx="16266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Nancy Hoang</a:t>
            </a:r>
            <a:b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1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PROJECT MANAGER/DESIGNER</a:t>
            </a:r>
            <a:endParaRPr sz="1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2771349" y="3014225"/>
            <a:ext cx="16266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Fernanda Kramer</a:t>
            </a:r>
            <a:b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1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DESIGNER/DEVELOPER</a:t>
            </a:r>
            <a:endParaRPr sz="1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4662775" y="3014225"/>
            <a:ext cx="16266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Britney Tran</a:t>
            </a:r>
            <a:b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1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DESIGNER/DEVELOPER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6484475" y="3014225"/>
            <a:ext cx="1801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Lainey Wang</a:t>
            </a:r>
            <a:b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1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DESIGNER/DEVELOPER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sz="1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3758699" y="297925"/>
            <a:ext cx="16266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400"/>
              </a:spcAft>
              <a:buNone/>
            </a:pPr>
            <a:b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i="1" lang="en" sz="1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FORMER MEMBERS</a:t>
            </a:r>
            <a:endParaRPr i="1" sz="1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48" name="Google Shape;14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038" y="1257775"/>
            <a:ext cx="7201920" cy="167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154" name="Google Shape;154;p28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Let’s start with the first set of slides</a:t>
            </a:r>
            <a:endParaRPr>
              <a:solidFill>
                <a:srgbClr val="B6D7A8"/>
              </a:solidFill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6" name="Google Shape;156;p2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2" name="Google Shape;162;p29"/>
          <p:cNvSpPr/>
          <p:nvPr/>
        </p:nvSpPr>
        <p:spPr>
          <a:xfrm>
            <a:off x="11275" y="936200"/>
            <a:ext cx="9144000" cy="473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3" name="Google Shape;163;p29"/>
          <p:cNvSpPr txBox="1"/>
          <p:nvPr>
            <p:ph idx="1" type="body"/>
          </p:nvPr>
        </p:nvSpPr>
        <p:spPr>
          <a:xfrm>
            <a:off x="854738" y="914950"/>
            <a:ext cx="7379700" cy="353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B6D7A8"/>
                </a:highlight>
              </a:rPr>
              <a:t>Problem</a:t>
            </a:r>
            <a:endParaRPr b="1">
              <a:highlight>
                <a:srgbClr val="B6D7A8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Comfortaa"/>
                <a:ea typeface="Comfortaa"/>
                <a:cs typeface="Comfortaa"/>
                <a:sym typeface="Comfortaa"/>
              </a:rPr>
              <a:t>From finding where to donate, to which charities are most in need, giving is filled with pitfalls for the average donor.  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9" name="Google Shape;169;p30"/>
          <p:cNvSpPr/>
          <p:nvPr/>
        </p:nvSpPr>
        <p:spPr>
          <a:xfrm>
            <a:off x="11275" y="936200"/>
            <a:ext cx="9144000" cy="473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0" name="Google Shape;170;p30"/>
          <p:cNvSpPr txBox="1"/>
          <p:nvPr>
            <p:ph idx="1" type="body"/>
          </p:nvPr>
        </p:nvSpPr>
        <p:spPr>
          <a:xfrm>
            <a:off x="854738" y="914950"/>
            <a:ext cx="7379700" cy="353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B6D7A8"/>
                </a:highlight>
              </a:rPr>
              <a:t>Problem</a:t>
            </a:r>
            <a:endParaRPr b="1">
              <a:highlight>
                <a:srgbClr val="B6D7A8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Comfortaa"/>
                <a:ea typeface="Comfortaa"/>
                <a:cs typeface="Comfortaa"/>
                <a:sym typeface="Comfortaa"/>
              </a:rPr>
              <a:t>From finding where to donate, to which charities are most in need, giving is filled with pitfalls for the average donor.  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1" name="Google Shape;171;p30"/>
          <p:cNvSpPr txBox="1"/>
          <p:nvPr>
            <p:ph idx="2" type="body"/>
          </p:nvPr>
        </p:nvSpPr>
        <p:spPr>
          <a:xfrm>
            <a:off x="840338" y="2471800"/>
            <a:ext cx="7408500" cy="353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B6D7A8"/>
                </a:highlight>
              </a:rPr>
              <a:t>Solution</a:t>
            </a:r>
            <a:endParaRPr b="1">
              <a:highlight>
                <a:srgbClr val="B6D7A8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Comfortaa"/>
                <a:ea typeface="Comfortaa"/>
                <a:cs typeface="Comfortaa"/>
                <a:sym typeface="Comfortaa"/>
              </a:rPr>
              <a:t>Our mission is to help donors donate easily and effectively to the causes they care about and track their donations over time.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Comfortaa"/>
                <a:ea typeface="Comfortaa"/>
                <a:cs typeface="Comfortaa"/>
                <a:sym typeface="Comfortaa"/>
              </a:rPr>
              <a:t>We want to create a platform that takes the guesswork out of donating by automatically identifying high-impact nonprofits that users can donate to, letting them set up recurring donations, and managing donations long-term.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</a:t>
            </a:r>
            <a:endParaRPr/>
          </a:p>
        </p:txBody>
      </p:sp>
      <p:sp>
        <p:nvSpPr>
          <p:cNvPr id="177" name="Google Shape;177;p31"/>
          <p:cNvSpPr txBox="1"/>
          <p:nvPr>
            <p:ph idx="1" type="body"/>
          </p:nvPr>
        </p:nvSpPr>
        <p:spPr>
          <a:xfrm>
            <a:off x="525525" y="1553500"/>
            <a:ext cx="81675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rgbClr val="93C47D"/>
              </a:buClr>
              <a:buSzPts val="2000"/>
              <a:buAutoNum type="arabicPeriod"/>
            </a:pPr>
            <a:r>
              <a:rPr b="1" lang="en"/>
              <a:t>Equity</a:t>
            </a:r>
            <a:r>
              <a:rPr lang="en"/>
              <a:t>: financial equity, wealth redistribution, sharing knowledge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rgbClr val="93C47D"/>
              </a:buClr>
              <a:buSzPts val="2000"/>
              <a:buAutoNum type="arabicPeriod"/>
            </a:pPr>
            <a:r>
              <a:rPr b="1" lang="en"/>
              <a:t>Efficiency</a:t>
            </a:r>
            <a:r>
              <a:rPr lang="en"/>
              <a:t>: minimizing complexity of donating and help charities that are effectively using donations or are in need of money 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rgbClr val="93C47D"/>
              </a:buClr>
              <a:buSzPts val="2000"/>
              <a:buAutoNum type="arabicPeriod"/>
            </a:pPr>
            <a:r>
              <a:rPr b="1" lang="en"/>
              <a:t>Education</a:t>
            </a:r>
            <a:r>
              <a:rPr lang="en"/>
              <a:t>: Learning about which organizations are legitimate, and financial benefits of donating 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/>
          <p:nvPr/>
        </p:nvSpPr>
        <p:spPr>
          <a:xfrm>
            <a:off x="0" y="559600"/>
            <a:ext cx="1381200" cy="772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3" name="Google Shape;183;p32"/>
          <p:cNvSpPr txBox="1"/>
          <p:nvPr>
            <p:ph type="title"/>
          </p:nvPr>
        </p:nvSpPr>
        <p:spPr>
          <a:xfrm>
            <a:off x="554450" y="727900"/>
            <a:ext cx="8588100" cy="4356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chemeClr val="lt1"/>
                </a:highlight>
              </a:rPr>
              <a:t>Outline</a:t>
            </a:r>
            <a:endParaRPr sz="2400">
              <a:highlight>
                <a:schemeClr val="lt1"/>
              </a:highlight>
            </a:endParaRPr>
          </a:p>
        </p:txBody>
      </p:sp>
      <p:sp>
        <p:nvSpPr>
          <p:cNvPr id="184" name="Google Shape;184;p32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32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2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7" name="Google Shape;187;p32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188" name="Google Shape;188;p32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9" name="Google Shape;189;p32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90" name="Google Shape;190;p32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191" name="Google Shape;191;p32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2" name="Google Shape;192;p32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93" name="Google Shape;193;p32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194" name="Google Shape;194;p32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5" name="Google Shape;195;p32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96" name="Google Shape;196;p32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197" name="Google Shape;197;p32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8" name="Google Shape;198;p32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99" name="Google Shape;199;p32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200" name="Google Shape;200;p32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1" name="Google Shape;201;p32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02" name="Google Shape;202;p32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203" name="Google Shape;203;p32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4" name="Google Shape;204;p32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205" name="Google Shape;205;p32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Needfinding</a:t>
            </a:r>
            <a:endParaRPr sz="1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Prototypes</a:t>
            </a:r>
            <a:endParaRPr sz="1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Demo</a:t>
            </a:r>
            <a:endParaRPr sz="1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Ideation</a:t>
            </a:r>
            <a:endParaRPr sz="1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Current UI</a:t>
            </a:r>
            <a:endParaRPr sz="1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Future Enhancements</a:t>
            </a:r>
            <a:endParaRPr sz="1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</a:t>
            </a:r>
            <a:endParaRPr/>
          </a:p>
        </p:txBody>
      </p:sp>
      <p:sp>
        <p:nvSpPr>
          <p:cNvPr id="216" name="Google Shape;216;p33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Let’s start with the first set of slides</a:t>
            </a:r>
            <a:endParaRPr>
              <a:solidFill>
                <a:srgbClr val="B6D7A8"/>
              </a:solidFill>
            </a:endParaRPr>
          </a:p>
        </p:txBody>
      </p:sp>
      <p:sp>
        <p:nvSpPr>
          <p:cNvPr id="217" name="Google Shape;217;p33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3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8" name="Google Shape;218;p3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/>
          <p:nvPr>
            <p:ph idx="1" type="body"/>
          </p:nvPr>
        </p:nvSpPr>
        <p:spPr>
          <a:xfrm>
            <a:off x="6271450" y="1622650"/>
            <a:ext cx="25527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◉"/>
            </a:pPr>
            <a:r>
              <a:rPr lang="en" sz="1200"/>
              <a:t>Direct marketer for nonprofit in Bay Area</a:t>
            </a:r>
            <a:endParaRPr sz="1200"/>
          </a:p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SzPts val="1200"/>
              <a:buChar char="◉"/>
            </a:pPr>
            <a:r>
              <a:rPr lang="en" sz="1200"/>
              <a:t>Explained challenge: donor consistency</a:t>
            </a:r>
            <a:endParaRPr sz="1200"/>
          </a:p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SzPts val="1200"/>
              <a:buChar char="◉"/>
            </a:pPr>
            <a:r>
              <a:rPr lang="en" sz="1200"/>
              <a:t>Many donors give in lump sums </a:t>
            </a:r>
            <a:endParaRPr sz="1200"/>
          </a:p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SzPts val="1200"/>
              <a:buChar char="◉"/>
            </a:pPr>
            <a:r>
              <a:rPr lang="en" sz="1200"/>
              <a:t>Involvement</a:t>
            </a:r>
            <a:r>
              <a:rPr lang="en" sz="1200"/>
              <a:t> in youth organizations → stressed importance of consistent food, shelter, education </a:t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24" name="Google Shape;224;p3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5" name="Google Shape;225;p34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</a:t>
            </a:r>
            <a:endParaRPr/>
          </a:p>
        </p:txBody>
      </p:sp>
      <p:pic>
        <p:nvPicPr>
          <p:cNvPr id="226" name="Google Shape;22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475" y="1622662"/>
            <a:ext cx="5306150" cy="29847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5"/>
          <p:cNvSpPr txBox="1"/>
          <p:nvPr>
            <p:ph idx="1" type="body"/>
          </p:nvPr>
        </p:nvSpPr>
        <p:spPr>
          <a:xfrm>
            <a:off x="831925" y="1492250"/>
            <a:ext cx="65823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Donors know causes they want to donate towards, struggled towards finding organization 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Overfunding </a:t>
            </a:r>
            <a:endParaRPr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Improper use of donations </a:t>
            </a:r>
            <a:endParaRPr/>
          </a:p>
          <a:p>
            <a:pPr indent="-355600" lvl="1" marL="914400" rtl="0" algn="l">
              <a:spcBef>
                <a:spcPts val="1000"/>
              </a:spcBef>
              <a:spcAft>
                <a:spcPts val="1000"/>
              </a:spcAft>
              <a:buSzPts val="2000"/>
              <a:buChar char="○"/>
            </a:pPr>
            <a:r>
              <a:rPr lang="en"/>
              <a:t>Finding legitimacy of organization</a:t>
            </a:r>
            <a:endParaRPr/>
          </a:p>
        </p:txBody>
      </p:sp>
      <p:sp>
        <p:nvSpPr>
          <p:cNvPr id="232" name="Google Shape;232;p3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3" name="Google Shape;233;p35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Ideation</a:t>
            </a:r>
            <a:endParaRPr/>
          </a:p>
        </p:txBody>
      </p:sp>
      <p:sp>
        <p:nvSpPr>
          <p:cNvPr id="239" name="Google Shape;239;p36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Let’s start with the first set of slides</a:t>
            </a:r>
            <a:endParaRPr>
              <a:solidFill>
                <a:srgbClr val="B6D7A8"/>
              </a:solidFill>
            </a:endParaRPr>
          </a:p>
        </p:txBody>
      </p:sp>
      <p:sp>
        <p:nvSpPr>
          <p:cNvPr id="240" name="Google Shape;240;p36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4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41" name="Google Shape;241;p3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7" name="Google Shape;247;p37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Sketches</a:t>
            </a:r>
            <a:endParaRPr/>
          </a:p>
        </p:txBody>
      </p:sp>
      <p:pic>
        <p:nvPicPr>
          <p:cNvPr id="248" name="Google Shape;24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500" y="1599251"/>
            <a:ext cx="2466675" cy="315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8175" y="1775250"/>
            <a:ext cx="3023574" cy="290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17849" y="1900175"/>
            <a:ext cx="2627451" cy="2233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8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Tasks</a:t>
            </a:r>
            <a:endParaRPr/>
          </a:p>
        </p:txBody>
      </p:sp>
      <p:sp>
        <p:nvSpPr>
          <p:cNvPr id="256" name="Google Shape;256;p38"/>
          <p:cNvSpPr/>
          <p:nvPr/>
        </p:nvSpPr>
        <p:spPr>
          <a:xfrm>
            <a:off x="1118617" y="2081175"/>
            <a:ext cx="1685100" cy="1685100"/>
          </a:xfrm>
          <a:prstGeom prst="ellipse">
            <a:avLst/>
          </a:prstGeom>
          <a:noFill/>
          <a:ln cap="flat" cmpd="sng" w="114300">
            <a:solidFill>
              <a:srgbClr val="B6D7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ora"/>
                <a:ea typeface="Lora"/>
                <a:cs typeface="Lora"/>
                <a:sym typeface="Lora"/>
              </a:rPr>
              <a:t>Browse Causes</a:t>
            </a:r>
            <a:endParaRPr b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57" name="Google Shape;257;p38"/>
          <p:cNvSpPr/>
          <p:nvPr/>
        </p:nvSpPr>
        <p:spPr>
          <a:xfrm>
            <a:off x="6340283" y="2081175"/>
            <a:ext cx="1685100" cy="1685100"/>
          </a:xfrm>
          <a:prstGeom prst="ellipse">
            <a:avLst/>
          </a:prstGeom>
          <a:noFill/>
          <a:ln cap="flat" cmpd="sng" w="114300">
            <a:solidFill>
              <a:srgbClr val="B6D7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ora"/>
                <a:ea typeface="Lora"/>
                <a:cs typeface="Lora"/>
                <a:sym typeface="Lora"/>
              </a:rPr>
              <a:t>Tax Forms</a:t>
            </a:r>
            <a:endParaRPr b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58" name="Google Shape;258;p38"/>
          <p:cNvSpPr/>
          <p:nvPr/>
        </p:nvSpPr>
        <p:spPr>
          <a:xfrm>
            <a:off x="3729425" y="2081175"/>
            <a:ext cx="1685100" cy="1685100"/>
          </a:xfrm>
          <a:prstGeom prst="ellipse">
            <a:avLst/>
          </a:prstGeom>
          <a:noFill/>
          <a:ln cap="flat" cmpd="sng" w="114300">
            <a:solidFill>
              <a:srgbClr val="B6D7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ora"/>
                <a:ea typeface="Lora"/>
                <a:cs typeface="Lora"/>
                <a:sym typeface="Lora"/>
              </a:rPr>
              <a:t>Recurring</a:t>
            </a:r>
            <a:r>
              <a:rPr b="1" lang="en">
                <a:latin typeface="Lora"/>
                <a:ea typeface="Lora"/>
                <a:cs typeface="Lora"/>
                <a:sym typeface="Lora"/>
              </a:rPr>
              <a:t> Donations</a:t>
            </a:r>
            <a:endParaRPr b="1"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259" name="Google Shape;259;p38"/>
          <p:cNvCxnSpPr>
            <a:endCxn id="258" idx="2"/>
          </p:cNvCxnSpPr>
          <p:nvPr/>
        </p:nvCxnSpPr>
        <p:spPr>
          <a:xfrm>
            <a:off x="2803625" y="2923725"/>
            <a:ext cx="925800" cy="0"/>
          </a:xfrm>
          <a:prstGeom prst="straightConnector1">
            <a:avLst/>
          </a:prstGeom>
          <a:noFill/>
          <a:ln cap="flat" cmpd="sng" w="38100">
            <a:solidFill>
              <a:srgbClr val="B6D7A8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60" name="Google Shape;260;p38"/>
          <p:cNvCxnSpPr>
            <a:endCxn id="257" idx="2"/>
          </p:cNvCxnSpPr>
          <p:nvPr/>
        </p:nvCxnSpPr>
        <p:spPr>
          <a:xfrm>
            <a:off x="5414483" y="2923725"/>
            <a:ext cx="925800" cy="0"/>
          </a:xfrm>
          <a:prstGeom prst="straightConnector1">
            <a:avLst/>
          </a:prstGeom>
          <a:noFill/>
          <a:ln cap="flat" cmpd="sng" w="38100">
            <a:solidFill>
              <a:srgbClr val="B6D7A8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261" name="Google Shape;261;p3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2" name="Google Shape;262;p38"/>
          <p:cNvSpPr txBox="1"/>
          <p:nvPr/>
        </p:nvSpPr>
        <p:spPr>
          <a:xfrm>
            <a:off x="461175" y="40351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accent5"/>
                </a:solidFill>
                <a:latin typeface="Lora"/>
                <a:ea typeface="Lora"/>
                <a:cs typeface="Lora"/>
                <a:sym typeface="Lora"/>
              </a:rPr>
              <a:t>simple</a:t>
            </a:r>
            <a:endParaRPr i="1">
              <a:solidFill>
                <a:schemeClr val="accent5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63" name="Google Shape;263;p38"/>
          <p:cNvSpPr txBox="1"/>
          <p:nvPr/>
        </p:nvSpPr>
        <p:spPr>
          <a:xfrm>
            <a:off x="5682825" y="40351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accent5"/>
                </a:solidFill>
                <a:latin typeface="Lora"/>
                <a:ea typeface="Lora"/>
                <a:cs typeface="Lora"/>
                <a:sym typeface="Lora"/>
              </a:rPr>
              <a:t>complex</a:t>
            </a:r>
            <a:endParaRPr i="1">
              <a:solidFill>
                <a:schemeClr val="accent5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64" name="Google Shape;264;p38"/>
          <p:cNvSpPr txBox="1"/>
          <p:nvPr/>
        </p:nvSpPr>
        <p:spPr>
          <a:xfrm>
            <a:off x="3072000" y="40351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accent5"/>
                </a:solidFill>
                <a:latin typeface="Lora"/>
                <a:ea typeface="Lora"/>
                <a:cs typeface="Lora"/>
                <a:sym typeface="Lora"/>
              </a:rPr>
              <a:t>medium</a:t>
            </a:r>
            <a:endParaRPr i="1">
              <a:solidFill>
                <a:schemeClr val="accent5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Low-Fi </a:t>
            </a:r>
            <a:r>
              <a:rPr lang="en"/>
              <a:t>Prototype</a:t>
            </a:r>
            <a:endParaRPr/>
          </a:p>
        </p:txBody>
      </p:sp>
      <p:sp>
        <p:nvSpPr>
          <p:cNvPr id="270" name="Google Shape;270;p39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Let’s start with the first set of slides</a:t>
            </a:r>
            <a:endParaRPr>
              <a:solidFill>
                <a:srgbClr val="B6D7A8"/>
              </a:solidFill>
            </a:endParaRPr>
          </a:p>
        </p:txBody>
      </p:sp>
      <p:sp>
        <p:nvSpPr>
          <p:cNvPr id="271" name="Google Shape;271;p39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5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72" name="Google Shape;272;p3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8" name="Google Shape;278;p40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Low-Fi</a:t>
            </a:r>
            <a:endParaRPr/>
          </a:p>
        </p:txBody>
      </p:sp>
      <p:pic>
        <p:nvPicPr>
          <p:cNvPr id="279" name="Google Shape;279;p40"/>
          <p:cNvPicPr preferRelativeResize="0"/>
          <p:nvPr/>
        </p:nvPicPr>
        <p:blipFill rotWithShape="1">
          <a:blip r:embed="rId3">
            <a:alphaModFix/>
          </a:blip>
          <a:srcRect b="0" l="961" r="961" t="14376"/>
          <a:stretch/>
        </p:blipFill>
        <p:spPr>
          <a:xfrm>
            <a:off x="191976" y="689300"/>
            <a:ext cx="8760050" cy="400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1"/>
          <p:cNvSpPr txBox="1"/>
          <p:nvPr>
            <p:ph type="title"/>
          </p:nvPr>
        </p:nvSpPr>
        <p:spPr>
          <a:xfrm>
            <a:off x="1381250" y="896100"/>
            <a:ext cx="36606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Made: Home Page</a:t>
            </a:r>
            <a:endParaRPr/>
          </a:p>
        </p:txBody>
      </p:sp>
      <p:sp>
        <p:nvSpPr>
          <p:cNvPr id="285" name="Google Shape;285;p41"/>
          <p:cNvSpPr txBox="1"/>
          <p:nvPr>
            <p:ph idx="1" type="body"/>
          </p:nvPr>
        </p:nvSpPr>
        <p:spPr>
          <a:xfrm>
            <a:off x="6085125" y="1616475"/>
            <a:ext cx="21057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◉"/>
            </a:pPr>
            <a:r>
              <a:rPr lang="en" sz="1600"/>
              <a:t>Donations that stimulate tree’s growth 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Char char="◉"/>
            </a:pPr>
            <a:r>
              <a:rPr lang="en" sz="1600"/>
              <a:t>Navigation bar’s “Profile” icon instead of “Portfolio” icon</a:t>
            </a:r>
            <a:endParaRPr sz="1600"/>
          </a:p>
        </p:txBody>
      </p:sp>
      <p:pic>
        <p:nvPicPr>
          <p:cNvPr id="286" name="Google Shape;28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775" y="1605037"/>
            <a:ext cx="5003276" cy="313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 txBox="1"/>
          <p:nvPr>
            <p:ph type="title"/>
          </p:nvPr>
        </p:nvSpPr>
        <p:spPr>
          <a:xfrm>
            <a:off x="1381250" y="896100"/>
            <a:ext cx="4585800" cy="4356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Made: Organizations Page</a:t>
            </a:r>
            <a:endParaRPr/>
          </a:p>
        </p:txBody>
      </p:sp>
      <p:sp>
        <p:nvSpPr>
          <p:cNvPr id="292" name="Google Shape;292;p42"/>
          <p:cNvSpPr txBox="1"/>
          <p:nvPr>
            <p:ph idx="1" type="body"/>
          </p:nvPr>
        </p:nvSpPr>
        <p:spPr>
          <a:xfrm>
            <a:off x="6345925" y="1616475"/>
            <a:ext cx="21057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◉"/>
            </a:pPr>
            <a:r>
              <a:rPr lang="en" sz="1600"/>
              <a:t>Back button 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◉"/>
            </a:pPr>
            <a:r>
              <a:rPr lang="en" sz="1600"/>
              <a:t>Sort function for ‘Education and Efficiency’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Char char="◉"/>
            </a:pPr>
            <a:r>
              <a:rPr lang="en" sz="1600"/>
              <a:t>Upfront donate button </a:t>
            </a:r>
            <a:endParaRPr sz="1600"/>
          </a:p>
        </p:txBody>
      </p:sp>
      <p:pic>
        <p:nvPicPr>
          <p:cNvPr id="293" name="Google Shape;29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375" y="1616475"/>
            <a:ext cx="5154625" cy="320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3"/>
          <p:cNvSpPr txBox="1"/>
          <p:nvPr>
            <p:ph type="title"/>
          </p:nvPr>
        </p:nvSpPr>
        <p:spPr>
          <a:xfrm>
            <a:off x="1381250" y="896100"/>
            <a:ext cx="4360200" cy="4356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Made: Donations Page</a:t>
            </a:r>
            <a:endParaRPr/>
          </a:p>
        </p:txBody>
      </p:sp>
      <p:sp>
        <p:nvSpPr>
          <p:cNvPr id="299" name="Google Shape;299;p43"/>
          <p:cNvSpPr txBox="1"/>
          <p:nvPr>
            <p:ph idx="1" type="body"/>
          </p:nvPr>
        </p:nvSpPr>
        <p:spPr>
          <a:xfrm>
            <a:off x="6345925" y="1616475"/>
            <a:ext cx="21057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◉"/>
            </a:pPr>
            <a:r>
              <a:rPr lang="en" sz="1600"/>
              <a:t>Prioritized simplicity over customization</a:t>
            </a:r>
            <a:endParaRPr sz="1600"/>
          </a:p>
        </p:txBody>
      </p:sp>
      <p:pic>
        <p:nvPicPr>
          <p:cNvPr id="300" name="Google Shape;30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8750" y="1616475"/>
            <a:ext cx="4960975" cy="321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4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Medium-Fi Prototype</a:t>
            </a:r>
            <a:endParaRPr sz="2700"/>
          </a:p>
        </p:txBody>
      </p:sp>
      <p:sp>
        <p:nvSpPr>
          <p:cNvPr id="306" name="Google Shape;306;p44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Let’s start with the first set of slides</a:t>
            </a:r>
            <a:endParaRPr>
              <a:solidFill>
                <a:srgbClr val="B6D7A8"/>
              </a:solidFill>
            </a:endParaRPr>
          </a:p>
        </p:txBody>
      </p:sp>
      <p:sp>
        <p:nvSpPr>
          <p:cNvPr id="307" name="Google Shape;307;p44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6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08" name="Google Shape;308;p4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4" name="Google Shape;314;p45"/>
          <p:cNvSpPr txBox="1"/>
          <p:nvPr>
            <p:ph type="title"/>
          </p:nvPr>
        </p:nvSpPr>
        <p:spPr>
          <a:xfrm>
            <a:off x="1381250" y="896100"/>
            <a:ext cx="5127000" cy="4356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Task: Browse Causes </a:t>
            </a:r>
            <a:endParaRPr i="1" sz="1600">
              <a:solidFill>
                <a:schemeClr val="accent5"/>
              </a:solidFill>
            </a:endParaRPr>
          </a:p>
        </p:txBody>
      </p:sp>
      <p:pic>
        <p:nvPicPr>
          <p:cNvPr id="315" name="Google Shape;315;p45"/>
          <p:cNvPicPr preferRelativeResize="0"/>
          <p:nvPr/>
        </p:nvPicPr>
        <p:blipFill rotWithShape="1">
          <a:blip r:embed="rId3">
            <a:alphaModFix/>
          </a:blip>
          <a:srcRect b="0" l="2620" r="1750" t="0"/>
          <a:stretch/>
        </p:blipFill>
        <p:spPr>
          <a:xfrm>
            <a:off x="1097275" y="1546950"/>
            <a:ext cx="6949451" cy="320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1" name="Google Shape;321;p46"/>
          <p:cNvSpPr txBox="1"/>
          <p:nvPr>
            <p:ph type="title"/>
          </p:nvPr>
        </p:nvSpPr>
        <p:spPr>
          <a:xfrm>
            <a:off x="1381250" y="896100"/>
            <a:ext cx="4348800" cy="4356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Medium Task: Donate</a:t>
            </a:r>
            <a:endParaRPr/>
          </a:p>
        </p:txBody>
      </p:sp>
      <p:pic>
        <p:nvPicPr>
          <p:cNvPr id="322" name="Google Shape;322;p46"/>
          <p:cNvPicPr preferRelativeResize="0"/>
          <p:nvPr/>
        </p:nvPicPr>
        <p:blipFill rotWithShape="1">
          <a:blip r:embed="rId3">
            <a:alphaModFix/>
          </a:blip>
          <a:srcRect b="3614" l="3903" r="4888" t="0"/>
          <a:stretch/>
        </p:blipFill>
        <p:spPr>
          <a:xfrm>
            <a:off x="1134800" y="1568175"/>
            <a:ext cx="6874401" cy="337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8" name="Google Shape;328;p47"/>
          <p:cNvSpPr txBox="1"/>
          <p:nvPr>
            <p:ph type="title"/>
          </p:nvPr>
        </p:nvSpPr>
        <p:spPr>
          <a:xfrm>
            <a:off x="1381250" y="896100"/>
            <a:ext cx="6018300" cy="4356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 Task: Generate Tax Forms</a:t>
            </a:r>
            <a:endParaRPr/>
          </a:p>
        </p:txBody>
      </p:sp>
      <p:pic>
        <p:nvPicPr>
          <p:cNvPr id="329" name="Google Shape;32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9788" y="1539925"/>
            <a:ext cx="6221225" cy="326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8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High-Fi Prototype</a:t>
            </a:r>
            <a:endParaRPr/>
          </a:p>
        </p:txBody>
      </p:sp>
      <p:sp>
        <p:nvSpPr>
          <p:cNvPr id="335" name="Google Shape;335;p48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Let’s start with the first set of slides</a:t>
            </a:r>
            <a:endParaRPr>
              <a:solidFill>
                <a:srgbClr val="B6D7A8"/>
              </a:solidFill>
            </a:endParaRPr>
          </a:p>
        </p:txBody>
      </p:sp>
      <p:sp>
        <p:nvSpPr>
          <p:cNvPr id="336" name="Google Shape;336;p48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7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37" name="Google Shape;337;p4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3" name="Google Shape;343;p49"/>
          <p:cNvSpPr txBox="1"/>
          <p:nvPr>
            <p:ph type="title"/>
          </p:nvPr>
        </p:nvSpPr>
        <p:spPr>
          <a:xfrm>
            <a:off x="1381250" y="896100"/>
            <a:ext cx="4800000" cy="4356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Task: Browse Causes</a:t>
            </a:r>
            <a:endParaRPr/>
          </a:p>
        </p:txBody>
      </p:sp>
      <p:pic>
        <p:nvPicPr>
          <p:cNvPr id="344" name="Google Shape;34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088" y="1542550"/>
            <a:ext cx="6185824" cy="330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0" name="Google Shape;350;p50"/>
          <p:cNvSpPr txBox="1"/>
          <p:nvPr>
            <p:ph type="title"/>
          </p:nvPr>
        </p:nvSpPr>
        <p:spPr>
          <a:xfrm>
            <a:off x="1381250" y="896100"/>
            <a:ext cx="45552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Medium Task: Donate</a:t>
            </a:r>
            <a:endParaRPr/>
          </a:p>
        </p:txBody>
      </p:sp>
      <p:pic>
        <p:nvPicPr>
          <p:cNvPr id="351" name="Google Shape;351;p50"/>
          <p:cNvPicPr preferRelativeResize="0"/>
          <p:nvPr/>
        </p:nvPicPr>
        <p:blipFill rotWithShape="1">
          <a:blip r:embed="rId3">
            <a:alphaModFix/>
          </a:blip>
          <a:srcRect b="49599" l="0" r="0" t="0"/>
          <a:stretch/>
        </p:blipFill>
        <p:spPr>
          <a:xfrm>
            <a:off x="1465880" y="1519725"/>
            <a:ext cx="6212234" cy="323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7" name="Google Shape;357;p51"/>
          <p:cNvSpPr txBox="1"/>
          <p:nvPr>
            <p:ph type="title"/>
          </p:nvPr>
        </p:nvSpPr>
        <p:spPr>
          <a:xfrm>
            <a:off x="1381250" y="896100"/>
            <a:ext cx="45552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Medium Task: Donate</a:t>
            </a:r>
            <a:endParaRPr/>
          </a:p>
        </p:txBody>
      </p:sp>
      <p:pic>
        <p:nvPicPr>
          <p:cNvPr id="358" name="Google Shape;358;p51"/>
          <p:cNvPicPr preferRelativeResize="0"/>
          <p:nvPr/>
        </p:nvPicPr>
        <p:blipFill rotWithShape="1">
          <a:blip r:embed="rId3">
            <a:alphaModFix/>
          </a:blip>
          <a:srcRect b="0" l="0" r="0" t="49599"/>
          <a:stretch/>
        </p:blipFill>
        <p:spPr>
          <a:xfrm>
            <a:off x="1465880" y="1519725"/>
            <a:ext cx="6212234" cy="323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2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4" name="Google Shape;364;p52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 Task: Generate Tax Forms</a:t>
            </a:r>
            <a:endParaRPr/>
          </a:p>
        </p:txBody>
      </p:sp>
      <p:pic>
        <p:nvPicPr>
          <p:cNvPr id="365" name="Google Shape;365;p52"/>
          <p:cNvPicPr preferRelativeResize="0"/>
          <p:nvPr/>
        </p:nvPicPr>
        <p:blipFill rotWithShape="1">
          <a:blip r:embed="rId3">
            <a:alphaModFix/>
          </a:blip>
          <a:srcRect b="27717" l="947" r="50195" t="20791"/>
          <a:stretch/>
        </p:blipFill>
        <p:spPr>
          <a:xfrm>
            <a:off x="699275" y="1831250"/>
            <a:ext cx="2461274" cy="267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52"/>
          <p:cNvPicPr preferRelativeResize="0"/>
          <p:nvPr/>
        </p:nvPicPr>
        <p:blipFill rotWithShape="1">
          <a:blip r:embed="rId3">
            <a:alphaModFix/>
          </a:blip>
          <a:srcRect b="48992" l="49567" r="2908" t="0"/>
          <a:stretch/>
        </p:blipFill>
        <p:spPr>
          <a:xfrm>
            <a:off x="3160542" y="1831250"/>
            <a:ext cx="2416833" cy="267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52"/>
          <p:cNvPicPr preferRelativeResize="0"/>
          <p:nvPr/>
        </p:nvPicPr>
        <p:blipFill rotWithShape="1">
          <a:blip r:embed="rId3">
            <a:alphaModFix/>
          </a:blip>
          <a:srcRect b="0" l="48573" r="1536" t="49013"/>
          <a:stretch/>
        </p:blipFill>
        <p:spPr>
          <a:xfrm>
            <a:off x="5577375" y="1831250"/>
            <a:ext cx="2537875" cy="267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3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UI</a:t>
            </a:r>
            <a:endParaRPr/>
          </a:p>
        </p:txBody>
      </p:sp>
      <p:sp>
        <p:nvSpPr>
          <p:cNvPr id="373" name="Google Shape;373;p53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Let’s start with the first set of slides</a:t>
            </a:r>
            <a:endParaRPr>
              <a:solidFill>
                <a:srgbClr val="B6D7A8"/>
              </a:solidFill>
            </a:endParaRPr>
          </a:p>
        </p:txBody>
      </p:sp>
      <p:sp>
        <p:nvSpPr>
          <p:cNvPr id="374" name="Google Shape;374;p53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4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75" name="Google Shape;375;p5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1" name="Google Shape;381;p54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Task: Browse Causes</a:t>
            </a:r>
            <a:endParaRPr/>
          </a:p>
        </p:txBody>
      </p:sp>
      <p:pic>
        <p:nvPicPr>
          <p:cNvPr id="382" name="Google Shape;38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950" y="1457350"/>
            <a:ext cx="1771024" cy="34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2600" y="1462075"/>
            <a:ext cx="1771024" cy="3481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4738" y="1465264"/>
            <a:ext cx="1771024" cy="3475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6875" y="1455787"/>
            <a:ext cx="1771025" cy="3494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1" name="Google Shape;391;p55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Medium Task: Donate</a:t>
            </a:r>
            <a:endParaRPr/>
          </a:p>
        </p:txBody>
      </p:sp>
      <p:pic>
        <p:nvPicPr>
          <p:cNvPr id="392" name="Google Shape;39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00" y="1480091"/>
            <a:ext cx="1771025" cy="3491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0975" y="1406313"/>
            <a:ext cx="1771025" cy="356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1834" y="1406325"/>
            <a:ext cx="1811916" cy="3564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63288" y="1472150"/>
            <a:ext cx="1764745" cy="3506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1" name="Google Shape;401;p56"/>
          <p:cNvSpPr txBox="1"/>
          <p:nvPr>
            <p:ph type="title"/>
          </p:nvPr>
        </p:nvSpPr>
        <p:spPr>
          <a:xfrm>
            <a:off x="1381250" y="896100"/>
            <a:ext cx="49491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Complex Task: Generate Tax Forms</a:t>
            </a:r>
            <a:endParaRPr sz="1700"/>
          </a:p>
        </p:txBody>
      </p:sp>
      <p:pic>
        <p:nvPicPr>
          <p:cNvPr id="402" name="Google Shape;40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288" y="1519488"/>
            <a:ext cx="1674850" cy="3212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6533" y="1519697"/>
            <a:ext cx="1652006" cy="3212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86934" y="1510775"/>
            <a:ext cx="1651982" cy="3212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23898" y="1519697"/>
            <a:ext cx="1674849" cy="3230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83730" y="1527179"/>
            <a:ext cx="1651982" cy="3215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2" name="Google Shape;412;p57" title="videodemo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8450" y="261113"/>
            <a:ext cx="3907101" cy="4621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8"/>
          <p:cNvSpPr txBox="1"/>
          <p:nvPr>
            <p:ph type="ctrTitle"/>
          </p:nvPr>
        </p:nvSpPr>
        <p:spPr>
          <a:xfrm>
            <a:off x="2022225" y="1693525"/>
            <a:ext cx="4283100" cy="1159800"/>
          </a:xfrm>
          <a:prstGeom prst="rect">
            <a:avLst/>
          </a:prstGeom>
          <a:solidFill>
            <a:schemeClr val="lt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</a:t>
            </a:r>
            <a:r>
              <a:rPr lang="en"/>
              <a:t>uture Enhancements</a:t>
            </a:r>
            <a:endParaRPr/>
          </a:p>
        </p:txBody>
      </p:sp>
      <p:sp>
        <p:nvSpPr>
          <p:cNvPr id="418" name="Google Shape;418;p58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Let’s start with the first set of slides</a:t>
            </a:r>
            <a:endParaRPr>
              <a:solidFill>
                <a:srgbClr val="B6D7A8"/>
              </a:solidFill>
            </a:endParaRPr>
          </a:p>
        </p:txBody>
      </p:sp>
      <p:sp>
        <p:nvSpPr>
          <p:cNvPr id="419" name="Google Shape;419;p58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6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20" name="Google Shape;420;p5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9"/>
          <p:cNvSpPr txBox="1"/>
          <p:nvPr>
            <p:ph idx="1" type="body"/>
          </p:nvPr>
        </p:nvSpPr>
        <p:spPr>
          <a:xfrm>
            <a:off x="843800" y="1547625"/>
            <a:ext cx="7400100" cy="3112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◉"/>
            </a:pPr>
            <a:r>
              <a:rPr lang="en" sz="2000"/>
              <a:t>Wizard of Oz: recommended organizations, sorting feature, growth of tree  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◉"/>
            </a:pPr>
            <a:r>
              <a:rPr lang="en" sz="2000"/>
              <a:t>Hardcoded: Organization titles/descriptions/logos 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◉"/>
            </a:pPr>
            <a:r>
              <a:rPr lang="en" sz="2000"/>
              <a:t>Hardcoded: Tax forms 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◉"/>
            </a:pPr>
            <a:r>
              <a:rPr lang="en" sz="2000"/>
              <a:t>User login 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◉"/>
            </a:pPr>
            <a:r>
              <a:rPr lang="en" sz="2000"/>
              <a:t>Inputting</a:t>
            </a:r>
            <a:r>
              <a:rPr lang="en" sz="2000"/>
              <a:t> payment information → transaction pipeline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◉"/>
            </a:pPr>
            <a:r>
              <a:rPr lang="en" sz="2000"/>
              <a:t>Reward system has fixed limit </a:t>
            </a:r>
            <a:endParaRPr sz="20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5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7" name="Google Shape;427;p59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missing? 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0"/>
          <p:cNvSpPr txBox="1"/>
          <p:nvPr>
            <p:ph idx="1" type="body"/>
          </p:nvPr>
        </p:nvSpPr>
        <p:spPr>
          <a:xfrm>
            <a:off x="883500" y="1598025"/>
            <a:ext cx="68010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◉"/>
            </a:pPr>
            <a:r>
              <a:rPr lang="en" sz="2000"/>
              <a:t>Tutorial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◉"/>
            </a:pPr>
            <a:r>
              <a:rPr lang="en" sz="2000"/>
              <a:t>Notification System </a:t>
            </a:r>
            <a:endParaRPr sz="2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433" name="Google Shape;433;p6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4" name="Google Shape;434;p60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will we add?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1"/>
          <p:cNvSpPr txBox="1"/>
          <p:nvPr>
            <p:ph idx="4294967295" type="subTitle"/>
          </p:nvPr>
        </p:nvSpPr>
        <p:spPr>
          <a:xfrm>
            <a:off x="2371500" y="2093775"/>
            <a:ext cx="502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1" lang="en" sz="3600">
                <a:latin typeface="Lora"/>
                <a:ea typeface="Lora"/>
                <a:cs typeface="Lora"/>
                <a:sym typeface="Lora"/>
              </a:rPr>
              <a:t>Any </a:t>
            </a:r>
            <a:r>
              <a:rPr b="1" i="1" lang="en" sz="3600">
                <a:highlight>
                  <a:srgbClr val="D9EAD3"/>
                </a:highlight>
                <a:latin typeface="Lora"/>
                <a:ea typeface="Lora"/>
                <a:cs typeface="Lora"/>
                <a:sym typeface="Lora"/>
              </a:rPr>
              <a:t>questions</a:t>
            </a:r>
            <a:r>
              <a:rPr b="1" i="1" lang="en" sz="3600">
                <a:latin typeface="Lora"/>
                <a:ea typeface="Lora"/>
                <a:cs typeface="Lora"/>
                <a:sym typeface="Lora"/>
              </a:rPr>
              <a:t> ?</a:t>
            </a:r>
            <a:endParaRPr b="1"/>
          </a:p>
        </p:txBody>
      </p:sp>
      <p:cxnSp>
        <p:nvCxnSpPr>
          <p:cNvPr id="440" name="Google Shape;440;p61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1" name="Google Shape;441;p61"/>
          <p:cNvSpPr txBox="1"/>
          <p:nvPr>
            <p:ph idx="4294967295" type="ctrTitle"/>
          </p:nvPr>
        </p:nvSpPr>
        <p:spPr>
          <a:xfrm>
            <a:off x="2371625" y="816550"/>
            <a:ext cx="4908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cxnSp>
        <p:nvCxnSpPr>
          <p:cNvPr id="442" name="Google Shape;442;p61"/>
          <p:cNvCxnSpPr/>
          <p:nvPr/>
        </p:nvCxnSpPr>
        <p:spPr>
          <a:xfrm>
            <a:off x="5589800" y="1428750"/>
            <a:ext cx="35541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3" name="Google Shape;443;p61"/>
          <p:cNvSpPr/>
          <p:nvPr/>
        </p:nvSpPr>
        <p:spPr>
          <a:xfrm>
            <a:off x="831925" y="859175"/>
            <a:ext cx="1139100" cy="11391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4" name="Google Shape;444;p61"/>
          <p:cNvGrpSpPr/>
          <p:nvPr/>
        </p:nvGrpSpPr>
        <p:grpSpPr>
          <a:xfrm>
            <a:off x="1148888" y="1190759"/>
            <a:ext cx="505722" cy="475767"/>
            <a:chOff x="5972700" y="2330200"/>
            <a:chExt cx="411625" cy="387275"/>
          </a:xfrm>
        </p:grpSpPr>
        <p:sp>
          <p:nvSpPr>
            <p:cNvPr id="445" name="Google Shape;445;p61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61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7" name="Google Shape;447;p6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Viola template">
  <a:themeElements>
    <a:clrScheme name="Custom 347">
      <a:dk1>
        <a:srgbClr val="000000"/>
      </a:dk1>
      <a:lt1>
        <a:srgbClr val="FFFFFF"/>
      </a:lt1>
      <a:dk2>
        <a:srgbClr val="8A8682"/>
      </a:dk2>
      <a:lt2>
        <a:srgbClr val="F0EEE9"/>
      </a:lt2>
      <a:accent1>
        <a:srgbClr val="FFCD00"/>
      </a:accent1>
      <a:accent2>
        <a:srgbClr val="F6921D"/>
      </a:accent2>
      <a:accent3>
        <a:srgbClr val="A7693A"/>
      </a:accent3>
      <a:accent4>
        <a:srgbClr val="D8D6D2"/>
      </a:accent4>
      <a:accent5>
        <a:srgbClr val="979593"/>
      </a:accent5>
      <a:accent6>
        <a:srgbClr val="6F6868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