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5143500" cx="9144000"/>
  <p:notesSz cx="6858000" cy="9144000"/>
  <p:embeddedFontLst>
    <p:embeddedFont>
      <p:font typeface="Lora"/>
      <p:regular r:id="rId44"/>
      <p:bold r:id="rId45"/>
      <p:italic r:id="rId46"/>
      <p:boldItalic r:id="rId47"/>
    </p:embeddedFont>
    <p:embeddedFont>
      <p:font typeface="Helvetica Neue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8AB0EB-2309-4992-9585-690C47B16141}">
  <a:tblStyle styleId="{128AB0EB-2309-4992-9585-690C47B161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Lora-regular.fntdata"/><Relationship Id="rId43" Type="http://schemas.openxmlformats.org/officeDocument/2006/relationships/slide" Target="slides/slide37.xml"/><Relationship Id="rId46" Type="http://schemas.openxmlformats.org/officeDocument/2006/relationships/font" Target="fonts/Lora-italic.fntdata"/><Relationship Id="rId45" Type="http://schemas.openxmlformats.org/officeDocument/2006/relationships/font" Target="fonts/Lor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HelveticaNeue-regular.fntdata"/><Relationship Id="rId47" Type="http://schemas.openxmlformats.org/officeDocument/2006/relationships/font" Target="fonts/Lora-boldItalic.fntdata"/><Relationship Id="rId49" Type="http://schemas.openxmlformats.org/officeDocument/2006/relationships/font" Target="fonts/HelveticaNeue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HelveticaNeue-boldItalic.fntdata"/><Relationship Id="rId5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0c2362edb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20c2362edb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20c2362edb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20c2362edb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0c2362edb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0c2362edb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a5f55e22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a5f55e22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First major change: inherent structure of interpretations of audio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Previously: linear process to create altio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Drawing is main interpretation to toggle between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2a5f55e225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2a5f55e22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First major change: inherent structure of interpretations of audio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Previously: linear process to create altio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Drawing is main interpretation to toggle between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a5f55e225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2a5f55e225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a5f55e225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a5f55e225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2a5f55e225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2a5f55e225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a5f55e225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a5f55e225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2a5f55e225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2a5f55e225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24f0d91c47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24f0d91c47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a5f55e2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2a5f55e2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participants total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Since weren’t able to test hi fi prototype wanted to get better sense of features w community members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2a5f55e22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2a5f55e22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participants total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Since weren’t able to test hi fi prototype wanted to get better sense of features w community members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24f0d91c4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24f0d91c4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Testing technology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24f0d91c4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24f0d91c4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24f0d91c47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24f0d91c47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Onboarding: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“correct” answers to questions asked, to ensure clarity of onboarding flow.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View Content: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success in finding annotations, to make sure it is clear where to find annotations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misclicks, to understand what elements may be confusing for users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completion, to observe how difficult this process is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 of visible enjoyment, to observe how much users enjoy this process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Interpret ALTiO: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Success in interpreting and posting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 of visible enjoyment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interpretation methods interacted with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of time to add annotations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completion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Engage with Community: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misclicks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clicks of different elements on pages (discoverability/curiosity)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finding correct screen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24f0d91c4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24f0d91c4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24f0d91c4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24f0d91c4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24f0d91c4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24f0d91c4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24f0d91c47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24f0d91c47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24f0d91c47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24f0d91c47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2206e65cc6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2206e65cc6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questions asked each participant at end of onboarding flow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On avg ⅔ right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 with 3 right had to reread, and spent </a:t>
            </a:r>
            <a:r>
              <a:rPr lang="en"/>
              <a:t>significantly</a:t>
            </a:r>
            <a:r>
              <a:rPr lang="en"/>
              <a:t> more time on this section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Each had some confusion about purpose of app after first read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2a5f55e22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2a5f55e22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questions asked each participant at end of onboarding flow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On avg ⅔ right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 with 3 right had to reread, and spent significantly more time on this section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Each had some confusion about purpose of app after first read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2206e65cc6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2206e65cc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2bd81df8c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2bd81df8c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24f0d91c4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24f0d91c4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Play </a:t>
            </a:r>
            <a:r>
              <a:rPr lang="en"/>
              <a:t>button</a:t>
            </a:r>
            <a:r>
              <a:rPr lang="en"/>
              <a:t> on audio card eventually implemented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2bd81df8c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2bd81df8c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24f0d91c4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124f0d91c4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2206e65cc6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2206e65cc6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2206e65cc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2206e65cc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2bd81df8c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2bd81df8c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12bd81df8c7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12bd81df8c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2bd81df8c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2bd81df8c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24f0d91c47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124f0d91c47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2206e65cc6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2206e65cc6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20c2362edb_2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20c2362edb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9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9.png"/><Relationship Id="rId6" Type="http://schemas.openxmlformats.org/officeDocument/2006/relationships/image" Target="../media/image6.png"/><Relationship Id="rId7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Relationship Id="rId4" Type="http://schemas.openxmlformats.org/officeDocument/2006/relationships/image" Target="../media/image38.png"/><Relationship Id="rId5" Type="http://schemas.openxmlformats.org/officeDocument/2006/relationships/image" Target="../media/image21.png"/><Relationship Id="rId6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23.png"/><Relationship Id="rId7" Type="http://schemas.openxmlformats.org/officeDocument/2006/relationships/image" Target="../media/image29.png"/><Relationship Id="rId8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3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1.png"/><Relationship Id="rId4" Type="http://schemas.openxmlformats.org/officeDocument/2006/relationships/image" Target="../media/image5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Relationship Id="rId4" Type="http://schemas.openxmlformats.org/officeDocument/2006/relationships/image" Target="../media/image43.png"/><Relationship Id="rId5" Type="http://schemas.openxmlformats.org/officeDocument/2006/relationships/image" Target="../media/image47.png"/><Relationship Id="rId6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Relationship Id="rId5" Type="http://schemas.openxmlformats.org/officeDocument/2006/relationships/image" Target="../media/image42.png"/><Relationship Id="rId6" Type="http://schemas.openxmlformats.org/officeDocument/2006/relationships/image" Target="../media/image39.png"/><Relationship Id="rId7" Type="http://schemas.openxmlformats.org/officeDocument/2006/relationships/image" Target="../media/image44.png"/><Relationship Id="rId8" Type="http://schemas.openxmlformats.org/officeDocument/2006/relationships/image" Target="../media/image4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50.png"/><Relationship Id="rId5" Type="http://schemas.openxmlformats.org/officeDocument/2006/relationships/image" Target="../media/image5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49.png"/><Relationship Id="rId7" Type="http://schemas.openxmlformats.org/officeDocument/2006/relationships/image" Target="../media/image5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53.png"/><Relationship Id="rId5" Type="http://schemas.openxmlformats.org/officeDocument/2006/relationships/image" Target="../media/image51.png"/><Relationship Id="rId6" Type="http://schemas.openxmlformats.org/officeDocument/2006/relationships/image" Target="../media/image5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2142000" y="1555125"/>
            <a:ext cx="462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ora"/>
                <a:ea typeface="Lora"/>
                <a:cs typeface="Lora"/>
                <a:sym typeface="Lora"/>
              </a:rPr>
              <a:t>Deaf and hard of hearing people are often left out of key nuanced information that is conveyed through audio in digital spaces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2142000" y="3053875"/>
            <a:ext cx="4860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is a social media platform that encourages and provides drawings as visual supplements for interpreting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 options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for everyone to experience content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142000" y="1120200"/>
            <a:ext cx="18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PROBLEM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142000" y="2618950"/>
            <a:ext cx="184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SOLUTION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6000"/>
            <a:ext cx="8839204" cy="469151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2157550" y="3049675"/>
            <a:ext cx="5225400" cy="15477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142004" y="3053339"/>
            <a:ext cx="492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is a social media platform that encourages and provides visual interpretations of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options for everyone to experience content 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121275" y="264250"/>
            <a:ext cx="4233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Outline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502275" y="1231750"/>
            <a:ext cx="6405000" cy="30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Testing Methodology</a:t>
            </a:r>
            <a:b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1 -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Onboarding</a:t>
            </a:r>
            <a:endParaRPr b="1" sz="1800"/>
          </a:p>
        </p:txBody>
      </p:sp>
      <p:sp>
        <p:nvSpPr>
          <p:cNvPr id="82" name="Google Shape;82;p17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012" y="2394234"/>
            <a:ext cx="913711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16" y="2394241"/>
            <a:ext cx="913703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7949" y="2394241"/>
            <a:ext cx="913703" cy="19773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340700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0945" y="2394244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82" y="2394237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8435" y="2394241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87176" y="2394242"/>
            <a:ext cx="913685" cy="1977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35890" y="2394249"/>
            <a:ext cx="913685" cy="1977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84631" y="2394233"/>
            <a:ext cx="913685" cy="1977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2 -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Home Screen</a:t>
            </a:r>
            <a:endParaRPr b="1" sz="1800"/>
          </a:p>
        </p:txBody>
      </p:sp>
      <p:sp>
        <p:nvSpPr>
          <p:cNvPr id="100" name="Google Shape;100;p18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76" y="2193325"/>
            <a:ext cx="1269878" cy="27481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950" y="2193341"/>
            <a:ext cx="1269886" cy="274812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" name="Google Shape;103;p18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7350" y="2193330"/>
            <a:ext cx="1287239" cy="274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0709" y="2193324"/>
            <a:ext cx="1287717" cy="274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58459" y="2193334"/>
            <a:ext cx="1287717" cy="2748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/>
        </p:nvSpPr>
        <p:spPr>
          <a:xfrm>
            <a:off x="44077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3 -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“Create” Flow</a:t>
            </a:r>
            <a:endParaRPr b="1" sz="1800"/>
          </a:p>
        </p:txBody>
      </p:sp>
      <p:sp>
        <p:nvSpPr>
          <p:cNvPr id="114" name="Google Shape;114;p1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950" y="2086159"/>
            <a:ext cx="1260369" cy="272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5641" y="2086150"/>
            <a:ext cx="1260369" cy="27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/>
        </p:nvSpPr>
        <p:spPr>
          <a:xfrm>
            <a:off x="396071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6125" y="2086150"/>
            <a:ext cx="1260355" cy="272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0388" y="2086154"/>
            <a:ext cx="1260355" cy="272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4 -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Creative CC Flow</a:t>
            </a:r>
            <a:endParaRPr b="1" sz="1800"/>
          </a:p>
        </p:txBody>
      </p:sp>
      <p:sp>
        <p:nvSpPr>
          <p:cNvPr id="127" name="Google Shape;127;p20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048" y="2088325"/>
            <a:ext cx="1321717" cy="286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1843" y="2088325"/>
            <a:ext cx="1321717" cy="2860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517991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500" y="2088325"/>
            <a:ext cx="1321722" cy="28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9222" y="2088329"/>
            <a:ext cx="1321722" cy="28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5 -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Search View</a:t>
            </a:r>
            <a:endParaRPr b="1" sz="1800"/>
          </a:p>
        </p:txBody>
      </p:sp>
      <p:sp>
        <p:nvSpPr>
          <p:cNvPr id="140" name="Google Shape;140;p21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1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4750" y="1824375"/>
            <a:ext cx="1485050" cy="32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7550" y="1748174"/>
            <a:ext cx="1485050" cy="321377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42553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6 -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Profile View</a:t>
            </a:r>
            <a:endParaRPr b="1" sz="1800"/>
          </a:p>
        </p:txBody>
      </p:sp>
      <p:sp>
        <p:nvSpPr>
          <p:cNvPr id="151" name="Google Shape;151;p22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53" name="Google Shape;1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175" y="1716848"/>
            <a:ext cx="1543200" cy="3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300" y="1748175"/>
            <a:ext cx="1521253" cy="329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3717" y="1748178"/>
            <a:ext cx="1521253" cy="329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4204763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292950" y="1009275"/>
            <a:ext cx="246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7 -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Create Account</a:t>
            </a:r>
            <a:endParaRPr b="1" sz="1800"/>
          </a:p>
        </p:txBody>
      </p:sp>
      <p:sp>
        <p:nvSpPr>
          <p:cNvPr id="163" name="Google Shape;163;p23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3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10" y="2306327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702" y="2306328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1597" y="2306326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5401" y="2333676"/>
            <a:ext cx="1057887" cy="2289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1990" y="2333692"/>
            <a:ext cx="1057871" cy="228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18834" y="2333692"/>
            <a:ext cx="1057877" cy="228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42223" y="2333687"/>
            <a:ext cx="1057877" cy="228934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46363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 design:</a:t>
            </a:r>
            <a:endParaRPr b="1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Testing Methodology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5"/>
          <p:cNvSpPr txBox="1"/>
          <p:nvPr>
            <p:ph idx="1" type="body"/>
          </p:nvPr>
        </p:nvSpPr>
        <p:spPr>
          <a:xfrm>
            <a:off x="593025" y="3118825"/>
            <a:ext cx="2510400" cy="18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Stanford Junior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Hearing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 Design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25"/>
          <p:cNvSpPr txBox="1"/>
          <p:nvPr>
            <p:ph idx="1" type="body"/>
          </p:nvPr>
        </p:nvSpPr>
        <p:spPr>
          <a:xfrm>
            <a:off x="821618" y="2637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006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85" name="Google Shape;185;p25"/>
          <p:cNvSpPr txBox="1"/>
          <p:nvPr>
            <p:ph idx="1" type="body"/>
          </p:nvPr>
        </p:nvSpPr>
        <p:spPr>
          <a:xfrm>
            <a:off x="3717443" y="2637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007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86" name="Google Shape;186;p25"/>
          <p:cNvSpPr txBox="1"/>
          <p:nvPr>
            <p:ph idx="1" type="body"/>
          </p:nvPr>
        </p:nvSpPr>
        <p:spPr>
          <a:xfrm>
            <a:off x="6563643" y="2637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008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6145250" y="3096800"/>
            <a:ext cx="2595600" cy="18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Stanford Junior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Hearing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Science and Technology in Society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3387825" y="3118825"/>
            <a:ext cx="2510400" cy="18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Working woman in her 50s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Deaf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625" y="924550"/>
            <a:ext cx="1514700" cy="1615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0" name="Google Shape;19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2550" y="924550"/>
            <a:ext cx="1581000" cy="1615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1" name="Google Shape;19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6438" y="924552"/>
            <a:ext cx="1615800" cy="1615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Participants Cont.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6"/>
          <p:cNvSpPr txBox="1"/>
          <p:nvPr>
            <p:ph idx="1" type="body"/>
          </p:nvPr>
        </p:nvSpPr>
        <p:spPr>
          <a:xfrm>
            <a:off x="1538400" y="3112700"/>
            <a:ext cx="2510400" cy="16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Recent College Graduate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Hearing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Medical Lab Sciences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1766993" y="2637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009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99" name="Google Shape;199;p26"/>
          <p:cNvSpPr txBox="1"/>
          <p:nvPr>
            <p:ph idx="1" type="body"/>
          </p:nvPr>
        </p:nvSpPr>
        <p:spPr>
          <a:xfrm>
            <a:off x="5043818" y="2637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010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4790400" y="3100969"/>
            <a:ext cx="2510400" cy="16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Stanford Freshman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Hearing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Symbolic Systems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2801" y="979112"/>
            <a:ext cx="1581000" cy="1612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3264" y="979100"/>
            <a:ext cx="1673700" cy="1612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Apparatus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350" y="2229738"/>
            <a:ext cx="2023300" cy="20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/>
        </p:nvSpPr>
        <p:spPr>
          <a:xfrm>
            <a:off x="436038" y="1360050"/>
            <a:ext cx="172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INTERVIEWS CONDUCTED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3560338" y="1363125"/>
            <a:ext cx="172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APP </a:t>
            </a:r>
            <a:br>
              <a:rPr b="1" lang="en" sz="1800">
                <a:solidFill>
                  <a:schemeClr val="dk1"/>
                </a:solidFill>
              </a:rPr>
            </a:br>
            <a:r>
              <a:rPr b="1" lang="en" sz="1800">
                <a:solidFill>
                  <a:schemeClr val="dk1"/>
                </a:solidFill>
              </a:rPr>
              <a:t>ACCESS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6684652" y="1360050"/>
            <a:ext cx="196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SCREEN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RECORDINGS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212" name="Google Shape;212;p27"/>
          <p:cNvPicPr preferRelativeResize="0"/>
          <p:nvPr/>
        </p:nvPicPr>
        <p:blipFill rotWithShape="1">
          <a:blip r:embed="rId4">
            <a:alphaModFix/>
          </a:blip>
          <a:srcRect b="25586" l="36298" r="35884" t="28052"/>
          <a:stretch/>
        </p:blipFill>
        <p:spPr>
          <a:xfrm>
            <a:off x="6505350" y="2300000"/>
            <a:ext cx="2023299" cy="188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8924" y="2790575"/>
            <a:ext cx="2368925" cy="157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4075" y="2300000"/>
            <a:ext cx="1424000" cy="14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Procedure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28"/>
          <p:cNvSpPr txBox="1"/>
          <p:nvPr>
            <p:ph idx="1" type="body"/>
          </p:nvPr>
        </p:nvSpPr>
        <p:spPr>
          <a:xfrm>
            <a:off x="311700" y="1184400"/>
            <a:ext cx="8520600" cy="34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instructed participants to download Expo Go on their device, then log in with provided credentials to access our app by scanning a QR code.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briefly introduced our app and purpose, as well as how the testing procedure would look. At this point we began recording if possible.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asked</a:t>
            </a: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users to complete the first task that we introduced. After completion, we asked a few questions about their personal experience throughout the process.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repeated this with each task, and finally concluded the interview.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Test Measures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29"/>
          <p:cNvSpPr txBox="1"/>
          <p:nvPr>
            <p:ph idx="1" type="body"/>
          </p:nvPr>
        </p:nvSpPr>
        <p:spPr>
          <a:xfrm>
            <a:off x="267625" y="1006275"/>
            <a:ext cx="8520600" cy="42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 QUIZ SCORE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Does the user </a:t>
            </a: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understand the basic goals and functions of the app from the onboarding screens?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NOTABLE CHALLENGES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the user achieve the app’s goals with minimal frustration?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NOVELTY &amp; FUN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they enjoy using the app?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30"/>
          <p:cNvSpPr txBox="1"/>
          <p:nvPr>
            <p:ph idx="1" type="body"/>
          </p:nvPr>
        </p:nvSpPr>
        <p:spPr>
          <a:xfrm>
            <a:off x="321075" y="1603350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click through and read through the onboarding flow.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302325" y="107382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</a:t>
            </a:r>
            <a:r>
              <a:rPr b="1" lang="en" sz="1800"/>
              <a:t>1 - Onboarding</a:t>
            </a:r>
            <a:endParaRPr b="1" sz="1800"/>
          </a:p>
        </p:txBody>
      </p:sp>
      <p:sp>
        <p:nvSpPr>
          <p:cNvPr id="234" name="Google Shape;234;p30"/>
          <p:cNvSpPr txBox="1"/>
          <p:nvPr>
            <p:ph idx="1" type="body"/>
          </p:nvPr>
        </p:nvSpPr>
        <p:spPr>
          <a:xfrm>
            <a:off x="321075" y="1888908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For users to be able to understand the purpose of the app and what an “ALTiO” is.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25" y="2399251"/>
            <a:ext cx="1172933" cy="253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3734" y="2399255"/>
            <a:ext cx="1172933" cy="253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5143" y="2399260"/>
            <a:ext cx="1172933" cy="253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6552" y="2399261"/>
            <a:ext cx="1172932" cy="2538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7960" y="2399269"/>
            <a:ext cx="1172932" cy="2538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59368" y="2399250"/>
            <a:ext cx="1172932" cy="2538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1"/>
          <p:cNvSpPr txBox="1"/>
          <p:nvPr>
            <p:ph idx="1" type="body"/>
          </p:nvPr>
        </p:nvSpPr>
        <p:spPr>
          <a:xfrm>
            <a:off x="311700" y="1483700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navigate to an “ALTiO” interpretation for a post and view its annotations.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292950" y="9541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2 - View Content</a:t>
            </a:r>
            <a:endParaRPr b="1" sz="1800"/>
          </a:p>
        </p:txBody>
      </p:sp>
      <p:sp>
        <p:nvSpPr>
          <p:cNvPr id="248" name="Google Shape;248;p31"/>
          <p:cNvSpPr txBox="1"/>
          <p:nvPr>
            <p:ph idx="1" type="body"/>
          </p:nvPr>
        </p:nvSpPr>
        <p:spPr>
          <a:xfrm>
            <a:off x="311700" y="1769250"/>
            <a:ext cx="79563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successfully navigate to an interpretation relatively easily, and that it is an enjoyable process.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31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5300" y="2296351"/>
            <a:ext cx="1197324" cy="259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6150" y="2296346"/>
            <a:ext cx="1197324" cy="2592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p32"/>
          <p:cNvSpPr txBox="1"/>
          <p:nvPr>
            <p:ph idx="1" type="body"/>
          </p:nvPr>
        </p:nvSpPr>
        <p:spPr>
          <a:xfrm>
            <a:off x="321075" y="1462875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create a post with an ALTiO interpretation.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302325" y="933350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3 - Post ALTiO</a:t>
            </a:r>
            <a:endParaRPr b="1" sz="1800"/>
          </a:p>
        </p:txBody>
      </p:sp>
      <p:sp>
        <p:nvSpPr>
          <p:cNvPr id="259" name="Google Shape;259;p32"/>
          <p:cNvSpPr txBox="1"/>
          <p:nvPr>
            <p:ph idx="1" type="body"/>
          </p:nvPr>
        </p:nvSpPr>
        <p:spPr>
          <a:xfrm>
            <a:off x="321075" y="1748433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successfully create a post with ease and enjoyment.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7500" y="2275525"/>
            <a:ext cx="1260355" cy="272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8388" y="2275529"/>
            <a:ext cx="1260355" cy="272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07953" y="2275540"/>
            <a:ext cx="1260350" cy="2727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4878" y="2275540"/>
            <a:ext cx="1260350" cy="2727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3"/>
          <p:cNvSpPr txBox="1"/>
          <p:nvPr>
            <p:ph idx="1" type="body"/>
          </p:nvPr>
        </p:nvSpPr>
        <p:spPr>
          <a:xfrm>
            <a:off x="311700" y="1587125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navigate to find more interpretations of Funky audio.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3"/>
          <p:cNvSpPr txBox="1"/>
          <p:nvPr/>
        </p:nvSpPr>
        <p:spPr>
          <a:xfrm>
            <a:off x="292950" y="1057600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4 - Engage with Community</a:t>
            </a:r>
            <a:endParaRPr b="1" sz="1800"/>
          </a:p>
        </p:txBody>
      </p:sp>
      <p:sp>
        <p:nvSpPr>
          <p:cNvPr id="272" name="Google Shape;272;p33"/>
          <p:cNvSpPr txBox="1"/>
          <p:nvPr>
            <p:ph idx="1" type="body"/>
          </p:nvPr>
        </p:nvSpPr>
        <p:spPr>
          <a:xfrm>
            <a:off x="311700" y="1844483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find other interpretations of audio with ease, and the user is curious about other areas of the app.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1616" y="2351892"/>
            <a:ext cx="1220747" cy="2641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5003" y="2351896"/>
            <a:ext cx="1220747" cy="2641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98249" y="2351898"/>
            <a:ext cx="1220747" cy="2641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Onboarding Quiz Score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5"/>
          <p:cNvSpPr txBox="1"/>
          <p:nvPr>
            <p:ph idx="1" type="body"/>
          </p:nvPr>
        </p:nvSpPr>
        <p:spPr>
          <a:xfrm>
            <a:off x="490793" y="15567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006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88" name="Google Shape;288;p35"/>
          <p:cNvSpPr txBox="1"/>
          <p:nvPr>
            <p:ph idx="1" type="body"/>
          </p:nvPr>
        </p:nvSpPr>
        <p:spPr>
          <a:xfrm>
            <a:off x="490793" y="2071532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007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89" name="Google Shape;289;p35"/>
          <p:cNvSpPr txBox="1"/>
          <p:nvPr>
            <p:ph idx="1" type="body"/>
          </p:nvPr>
        </p:nvSpPr>
        <p:spPr>
          <a:xfrm>
            <a:off x="490793" y="2602247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008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90" name="Google Shape;290;p35"/>
          <p:cNvSpPr txBox="1"/>
          <p:nvPr>
            <p:ph idx="1" type="body"/>
          </p:nvPr>
        </p:nvSpPr>
        <p:spPr>
          <a:xfrm>
            <a:off x="-172475" y="694275"/>
            <a:ext cx="6862800" cy="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Based on what you saw in the onboarding, what can you do in this app? 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purpose of this app?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an altio?</a:t>
            </a:r>
            <a:endParaRPr i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" name="Google Shape;291;p35"/>
          <p:cNvSpPr txBox="1"/>
          <p:nvPr>
            <p:ph idx="1" type="body"/>
          </p:nvPr>
        </p:nvSpPr>
        <p:spPr>
          <a:xfrm>
            <a:off x="490793" y="37316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010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92" name="Google Shape;292;p35"/>
          <p:cNvSpPr txBox="1"/>
          <p:nvPr>
            <p:ph idx="1" type="body"/>
          </p:nvPr>
        </p:nvSpPr>
        <p:spPr>
          <a:xfrm>
            <a:off x="490793" y="315898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009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93" name="Google Shape;293;p35"/>
          <p:cNvSpPr txBox="1"/>
          <p:nvPr/>
        </p:nvSpPr>
        <p:spPr>
          <a:xfrm>
            <a:off x="2335800" y="1556775"/>
            <a:ext cx="71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2/3</a:t>
            </a:r>
            <a:endParaRPr/>
          </a:p>
        </p:txBody>
      </p:sp>
      <p:sp>
        <p:nvSpPr>
          <p:cNvPr id="294" name="Google Shape;294;p35"/>
          <p:cNvSpPr txBox="1"/>
          <p:nvPr/>
        </p:nvSpPr>
        <p:spPr>
          <a:xfrm>
            <a:off x="2335800" y="2071525"/>
            <a:ext cx="71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2/3</a:t>
            </a:r>
            <a:endParaRPr/>
          </a:p>
        </p:txBody>
      </p:sp>
      <p:sp>
        <p:nvSpPr>
          <p:cNvPr id="295" name="Google Shape;295;p35"/>
          <p:cNvSpPr txBox="1"/>
          <p:nvPr/>
        </p:nvSpPr>
        <p:spPr>
          <a:xfrm>
            <a:off x="2335800" y="2615250"/>
            <a:ext cx="71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/3</a:t>
            </a:r>
            <a:endParaRPr/>
          </a:p>
        </p:txBody>
      </p:sp>
      <p:sp>
        <p:nvSpPr>
          <p:cNvPr id="296" name="Google Shape;296;p35"/>
          <p:cNvSpPr txBox="1"/>
          <p:nvPr/>
        </p:nvSpPr>
        <p:spPr>
          <a:xfrm>
            <a:off x="2335800" y="3174950"/>
            <a:ext cx="71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/3</a:t>
            </a:r>
            <a:endParaRPr/>
          </a:p>
        </p:txBody>
      </p:sp>
      <p:sp>
        <p:nvSpPr>
          <p:cNvPr id="297" name="Google Shape;297;p35"/>
          <p:cNvSpPr txBox="1"/>
          <p:nvPr/>
        </p:nvSpPr>
        <p:spPr>
          <a:xfrm>
            <a:off x="2335800" y="3744025"/>
            <a:ext cx="71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2/3</a:t>
            </a:r>
            <a:endParaRPr/>
          </a:p>
        </p:txBody>
      </p:sp>
      <p:sp>
        <p:nvSpPr>
          <p:cNvPr id="298" name="Google Shape;298;p35"/>
          <p:cNvSpPr txBox="1"/>
          <p:nvPr/>
        </p:nvSpPr>
        <p:spPr>
          <a:xfrm>
            <a:off x="4046900" y="1556775"/>
            <a:ext cx="21144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Every incorrectly answered question was for number 3. In our new onboarding, we don’t have an explicit screen that 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defines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altio, but we do it more subtly seen here:</a:t>
            </a:r>
            <a:endParaRPr/>
          </a:p>
        </p:txBody>
      </p:sp>
      <p:pic>
        <p:nvPicPr>
          <p:cNvPr id="299" name="Google Shape;29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6400" y="152400"/>
            <a:ext cx="22359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Notable Challenges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6"/>
          <p:cNvSpPr txBox="1"/>
          <p:nvPr>
            <p:ph idx="1" type="body"/>
          </p:nvPr>
        </p:nvSpPr>
        <p:spPr>
          <a:xfrm>
            <a:off x="4056918" y="28475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006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06" name="Google Shape;306;p36"/>
          <p:cNvSpPr txBox="1"/>
          <p:nvPr>
            <p:ph idx="1" type="body"/>
          </p:nvPr>
        </p:nvSpPr>
        <p:spPr>
          <a:xfrm>
            <a:off x="4056918" y="1104317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007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07" name="Google Shape;307;p36"/>
          <p:cNvSpPr txBox="1"/>
          <p:nvPr>
            <p:ph idx="1" type="body"/>
          </p:nvPr>
        </p:nvSpPr>
        <p:spPr>
          <a:xfrm>
            <a:off x="4056918" y="1939832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008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08" name="Google Shape;308;p36"/>
          <p:cNvSpPr txBox="1"/>
          <p:nvPr>
            <p:ph idx="1" type="body"/>
          </p:nvPr>
        </p:nvSpPr>
        <p:spPr>
          <a:xfrm>
            <a:off x="-172475" y="694275"/>
            <a:ext cx="6862800" cy="9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Noting incidents where users explicitly stated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confusion, dissatisfaction, or questions regarding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apps high level </a:t>
            </a: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functionality (not a simple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coding bug)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6"/>
          <p:cNvSpPr txBox="1"/>
          <p:nvPr>
            <p:ph idx="1" type="body"/>
          </p:nvPr>
        </p:nvSpPr>
        <p:spPr>
          <a:xfrm>
            <a:off x="4056918" y="367885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010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10" name="Google Shape;310;p36"/>
          <p:cNvSpPr txBox="1"/>
          <p:nvPr>
            <p:ph idx="1" type="body"/>
          </p:nvPr>
        </p:nvSpPr>
        <p:spPr>
          <a:xfrm>
            <a:off x="4056918" y="28013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009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11" name="Google Shape;311;p36"/>
          <p:cNvSpPr txBox="1"/>
          <p:nvPr/>
        </p:nvSpPr>
        <p:spPr>
          <a:xfrm>
            <a:off x="6331850" y="284750"/>
            <a:ext cx="8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/>
          </a:p>
        </p:txBody>
      </p:sp>
      <p:sp>
        <p:nvSpPr>
          <p:cNvPr id="312" name="Google Shape;312;p36"/>
          <p:cNvSpPr txBox="1"/>
          <p:nvPr/>
        </p:nvSpPr>
        <p:spPr>
          <a:xfrm>
            <a:off x="6331850" y="1104295"/>
            <a:ext cx="8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/>
          </a:p>
        </p:txBody>
      </p:sp>
      <p:sp>
        <p:nvSpPr>
          <p:cNvPr id="313" name="Google Shape;313;p36"/>
          <p:cNvSpPr txBox="1"/>
          <p:nvPr/>
        </p:nvSpPr>
        <p:spPr>
          <a:xfrm>
            <a:off x="6331850" y="1952836"/>
            <a:ext cx="8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314" name="Google Shape;314;p36"/>
          <p:cNvSpPr txBox="1"/>
          <p:nvPr/>
        </p:nvSpPr>
        <p:spPr>
          <a:xfrm>
            <a:off x="6331850" y="2817330"/>
            <a:ext cx="8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315" name="Google Shape;315;p36"/>
          <p:cNvSpPr txBox="1"/>
          <p:nvPr/>
        </p:nvSpPr>
        <p:spPr>
          <a:xfrm>
            <a:off x="6331850" y="3691200"/>
            <a:ext cx="8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316" name="Google Shape;316;p36"/>
          <p:cNvSpPr txBox="1"/>
          <p:nvPr>
            <p:ph idx="1" type="body"/>
          </p:nvPr>
        </p:nvSpPr>
        <p:spPr>
          <a:xfrm>
            <a:off x="372900" y="1793425"/>
            <a:ext cx="2949300" cy="29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Examples: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321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“Creative CC is not user friendly to change what I want.”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321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“If I’m using it in class and the song reloads for each I would be concerned”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321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 really don’t understand the app, I don’t know what it’s doing. I don’t understand the two pictures next to each other, no signing or anything”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321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 clicked on explanations and saw them, but don’t understand what they have to do with hamster or rabbit (don’t see how they are related)”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7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Instances of Visible Enjoyment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37"/>
          <p:cNvSpPr txBox="1"/>
          <p:nvPr>
            <p:ph idx="1" type="body"/>
          </p:nvPr>
        </p:nvSpPr>
        <p:spPr>
          <a:xfrm>
            <a:off x="39676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006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23" name="Google Shape;323;p37"/>
          <p:cNvSpPr txBox="1"/>
          <p:nvPr>
            <p:ph idx="1" type="body"/>
          </p:nvPr>
        </p:nvSpPr>
        <p:spPr>
          <a:xfrm>
            <a:off x="438075" y="1463450"/>
            <a:ext cx="2376900" cy="27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  like [the topics for you] aesthetic”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“It’s like a super artsy tiktok”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37"/>
          <p:cNvSpPr txBox="1"/>
          <p:nvPr>
            <p:ph idx="1" type="body"/>
          </p:nvPr>
        </p:nvSpPr>
        <p:spPr>
          <a:xfrm>
            <a:off x="311511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007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25" name="Google Shape;325;p37"/>
          <p:cNvSpPr txBox="1"/>
          <p:nvPr>
            <p:ph idx="1" type="body"/>
          </p:nvPr>
        </p:nvSpPr>
        <p:spPr>
          <a:xfrm>
            <a:off x="3115125" y="1463450"/>
            <a:ext cx="2493300" cy="3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“[The process is] challenging, but [the interpretation] is cool and allows me to explain what i just posted. I do like that, it’s nice”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“You could do this with teaching sign”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Overall really excited about the capabilities of this app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6" name="Google Shape;326;p37"/>
          <p:cNvSpPr txBox="1"/>
          <p:nvPr>
            <p:ph idx="1" type="body"/>
          </p:nvPr>
        </p:nvSpPr>
        <p:spPr>
          <a:xfrm>
            <a:off x="606171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008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27" name="Google Shape;327;p37"/>
          <p:cNvSpPr txBox="1"/>
          <p:nvPr>
            <p:ph idx="1" type="body"/>
          </p:nvPr>
        </p:nvSpPr>
        <p:spPr>
          <a:xfrm>
            <a:off x="6061725" y="1463450"/>
            <a:ext cx="2596800" cy="28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Notes that she gets scared when she draws, so the info. pop-up was helpful for confidence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8" name="Google Shape;328;p37"/>
          <p:cNvPicPr preferRelativeResize="0"/>
          <p:nvPr/>
        </p:nvPicPr>
        <p:blipFill rotWithShape="1">
          <a:blip r:embed="rId3">
            <a:alphaModFix/>
          </a:blip>
          <a:srcRect b="56644" l="85364" r="0" t="0"/>
          <a:stretch/>
        </p:blipFill>
        <p:spPr>
          <a:xfrm>
            <a:off x="7697923" y="226000"/>
            <a:ext cx="1293676" cy="2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Instances of Visible Enjoyment Cont.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38"/>
          <p:cNvSpPr txBox="1"/>
          <p:nvPr>
            <p:ph idx="1" type="body"/>
          </p:nvPr>
        </p:nvSpPr>
        <p:spPr>
          <a:xfrm>
            <a:off x="39676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009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35" name="Google Shape;335;p38"/>
          <p:cNvSpPr txBox="1"/>
          <p:nvPr>
            <p:ph idx="1" type="body"/>
          </p:nvPr>
        </p:nvSpPr>
        <p:spPr>
          <a:xfrm>
            <a:off x="438075" y="1463450"/>
            <a:ext cx="2376900" cy="34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</a:t>
            </a: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like the color because it’s not out and popping out at you, not white. Font is really nice too”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“This is actually a very important thing, especially since I know ASL and it’s hard communicating This is so cool, I like it.”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083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“Cool because it’s not something you usually experience in a song, but this gives you an idea of it”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38"/>
          <p:cNvSpPr txBox="1"/>
          <p:nvPr>
            <p:ph idx="1" type="body"/>
          </p:nvPr>
        </p:nvSpPr>
        <p:spPr>
          <a:xfrm>
            <a:off x="311511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010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37" name="Google Shape;337;p38"/>
          <p:cNvSpPr txBox="1"/>
          <p:nvPr>
            <p:ph idx="1" type="body"/>
          </p:nvPr>
        </p:nvSpPr>
        <p:spPr>
          <a:xfrm>
            <a:off x="3115125" y="1463450"/>
            <a:ext cx="2493300" cy="29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“Oh, no uploads for Solar Power. I’ll add an upload for it.”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8" name="Google Shape;338;p38"/>
          <p:cNvPicPr preferRelativeResize="0"/>
          <p:nvPr/>
        </p:nvPicPr>
        <p:blipFill rotWithShape="1">
          <a:blip r:embed="rId3">
            <a:alphaModFix/>
          </a:blip>
          <a:srcRect b="56644" l="85364" r="0" t="0"/>
          <a:stretch/>
        </p:blipFill>
        <p:spPr>
          <a:xfrm>
            <a:off x="7697923" y="226000"/>
            <a:ext cx="1293676" cy="2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9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Critical Incidents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44" name="Google Shape;344;p39"/>
          <p:cNvGraphicFramePr/>
          <p:nvPr/>
        </p:nvGraphicFramePr>
        <p:xfrm>
          <a:off x="357375" y="1121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1965950"/>
                <a:gridCol w="622700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Believed play button on audio card is for pausing and beginning song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Couldn’t determine if hashtags were clickable or not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Profile unavailable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Was confused about posting videos due to lack of context from onboarding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Couldn’t toggle between interpretations on home screen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Still was unsure on </a:t>
                      </a:r>
                      <a:r>
                        <a:rPr lang="en" sz="1000"/>
                        <a:t>what</a:t>
                      </a:r>
                      <a:r>
                        <a:rPr lang="en" sz="1000"/>
                        <a:t> creative CC was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45" name="Google Shape;345;p39"/>
          <p:cNvGraphicFramePr/>
          <p:nvPr/>
        </p:nvGraphicFramePr>
        <p:xfrm>
          <a:off x="3300513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1294325"/>
                <a:gridCol w="1294325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Misinterpreted features of app after onboarding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Incorrect “altio” definition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“I don’t know who is talking and what it’s related to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Initially didn’t understand the </a:t>
                      </a:r>
                      <a:r>
                        <a:rPr lang="en" sz="1000"/>
                        <a:t>interpretations</a:t>
                      </a:r>
                      <a:r>
                        <a:rPr lang="en" sz="1000"/>
                        <a:t> next to content on home feed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Assumed lyrics were attached to a song but didn’t understand their connection to interpretation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46" name="Google Shape;346;p39"/>
          <p:cNvGraphicFramePr/>
          <p:nvPr/>
        </p:nvGraphicFramePr>
        <p:xfrm>
          <a:off x="6243650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2398550"/>
                <a:gridCol w="382850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Was distracted during drawing by bugged audio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Pressed ‘x’ instead of return during annotating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Couldn’t view post behind keyboard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Couldn’t access info button during task 2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Annotations on home feed not implemented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Didn’t know where the top of the home feed posts was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47" name="Google Shape;347;p39"/>
          <p:cNvSpPr txBox="1"/>
          <p:nvPr>
            <p:ph idx="1" type="body"/>
          </p:nvPr>
        </p:nvSpPr>
        <p:spPr>
          <a:xfrm>
            <a:off x="7318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006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48" name="Google Shape;348;p39"/>
          <p:cNvSpPr txBox="1"/>
          <p:nvPr>
            <p:ph idx="1" type="body"/>
          </p:nvPr>
        </p:nvSpPr>
        <p:spPr>
          <a:xfrm>
            <a:off x="367500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007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49" name="Google Shape;349;p39"/>
          <p:cNvSpPr txBox="1"/>
          <p:nvPr>
            <p:ph idx="1" type="body"/>
          </p:nvPr>
        </p:nvSpPr>
        <p:spPr>
          <a:xfrm>
            <a:off x="66181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008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50" name="Google Shape;350;p39"/>
          <p:cNvSpPr txBox="1"/>
          <p:nvPr>
            <p:ph idx="1" type="body"/>
          </p:nvPr>
        </p:nvSpPr>
        <p:spPr>
          <a:xfrm>
            <a:off x="3300525" y="302000"/>
            <a:ext cx="343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Scale from 0-4, 0 being least severe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0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Critical Incidents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56" name="Google Shape;356;p40"/>
          <p:cNvGraphicFramePr/>
          <p:nvPr/>
        </p:nvGraphicFramePr>
        <p:xfrm>
          <a:off x="357375" y="1121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1965950"/>
                <a:gridCol w="622700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Tapped annotation on side and it ran off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Audio bugged and not playing on home feed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Thought “Done” meant post was over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Wasn’t able to exit to Home without posting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Video and Drawing in Search were not clickable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Type ran below keyboard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57" name="Google Shape;357;p40"/>
          <p:cNvGraphicFramePr/>
          <p:nvPr/>
        </p:nvGraphicFramePr>
        <p:xfrm>
          <a:off x="3079013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1520000"/>
                <a:gridCol w="1520000"/>
              </a:tblGrid>
              <a:tr h="64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Did not double tap the right button for annotations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522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Didn’t have volume on during ASL interpreting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48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Tried to drag annotations to move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79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Made it to onboarding without choosing a interpretation preference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123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“Coming from instagram [there’s] a lot of extra steps, but then again if I’m using this app I would be using it to make accessible content”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58" name="Google Shape;358;p40"/>
          <p:cNvSpPr txBox="1"/>
          <p:nvPr>
            <p:ph idx="1" type="body"/>
          </p:nvPr>
        </p:nvSpPr>
        <p:spPr>
          <a:xfrm>
            <a:off x="7318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009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59" name="Google Shape;359;p40"/>
          <p:cNvSpPr txBox="1"/>
          <p:nvPr>
            <p:ph idx="1" type="body"/>
          </p:nvPr>
        </p:nvSpPr>
        <p:spPr>
          <a:xfrm>
            <a:off x="367500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010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360" name="Google Shape;360;p40"/>
          <p:cNvSpPr txBox="1"/>
          <p:nvPr>
            <p:ph idx="1" type="body"/>
          </p:nvPr>
        </p:nvSpPr>
        <p:spPr>
          <a:xfrm>
            <a:off x="3300525" y="302000"/>
            <a:ext cx="343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Scale from 0-4, 0 being least severe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361" name="Google Shape;361;p40"/>
          <p:cNvSpPr txBox="1"/>
          <p:nvPr>
            <p:ph idx="1" type="body"/>
          </p:nvPr>
        </p:nvSpPr>
        <p:spPr>
          <a:xfrm>
            <a:off x="65617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TOTAL </a:t>
            </a:r>
            <a:endParaRPr b="1" sz="1400">
              <a:solidFill>
                <a:schemeClr val="dk1"/>
              </a:solidFill>
            </a:endParaRPr>
          </a:p>
        </p:txBody>
      </p:sp>
      <p:graphicFrame>
        <p:nvGraphicFramePr>
          <p:cNvPr id="362" name="Google Shape;362;p40"/>
          <p:cNvGraphicFramePr/>
          <p:nvPr/>
        </p:nvGraphicFramePr>
        <p:xfrm>
          <a:off x="6243663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{128AB0EB-2309-4992-9585-690C47B16141}</a:tableStyleId>
              </a:tblPr>
              <a:tblGrid>
                <a:gridCol w="1294325"/>
                <a:gridCol w="1294325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Severity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Number of Incidents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2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42"/>
          <p:cNvSpPr txBox="1"/>
          <p:nvPr>
            <p:ph idx="1" type="body"/>
          </p:nvPr>
        </p:nvSpPr>
        <p:spPr>
          <a:xfrm>
            <a:off x="5037825" y="1613100"/>
            <a:ext cx="3794400" cy="19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NEED MORE CLARIFICATION FROM THE BEGINNING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Potential solutions: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18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Have preview screens of what creating a post will look like so people learn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18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Clarify interpreting videos vs. audio; It's important that users know what kinds of content they can post on this app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74" name="Google Shape;374;p42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5" name="Google Shape;375;p42"/>
          <p:cNvSpPr txBox="1"/>
          <p:nvPr>
            <p:ph idx="1" type="body"/>
          </p:nvPr>
        </p:nvSpPr>
        <p:spPr>
          <a:xfrm>
            <a:off x="311700" y="1850400"/>
            <a:ext cx="32943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Despite being more concise, onboarding didn’t prepare users for the app’s content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6" name="Google Shape;376;p42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2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3" name="Google Shape;383;p43"/>
          <p:cNvSpPr txBox="1"/>
          <p:nvPr>
            <p:ph idx="1" type="body"/>
          </p:nvPr>
        </p:nvSpPr>
        <p:spPr>
          <a:xfrm>
            <a:off x="4882875" y="1758750"/>
            <a:ext cx="4073100" cy="21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MAKE ONBOARDING 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DIRECTED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Potential solution: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interactive tasks for tutorial content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84" name="Google Shape;384;p43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5" name="Google Shape;385;p43"/>
          <p:cNvSpPr txBox="1"/>
          <p:nvPr>
            <p:ph idx="1" type="body"/>
          </p:nvPr>
        </p:nvSpPr>
        <p:spPr>
          <a:xfrm>
            <a:off x="311700" y="1850400"/>
            <a:ext cx="34467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home screen was overwhelming to most users in terms of clickable objects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86" name="Google Shape;386;p43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3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4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44"/>
          <p:cNvSpPr txBox="1"/>
          <p:nvPr>
            <p:ph idx="1" type="body"/>
          </p:nvPr>
        </p:nvSpPr>
        <p:spPr>
          <a:xfrm>
            <a:off x="5037825" y="1613100"/>
            <a:ext cx="3794400" cy="19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EXPLAIN INTERPRETING BY REORDERING SETTINGS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Have the onboarding sequence explain the types of interpretation </a:t>
            </a:r>
            <a:r>
              <a:rPr i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before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choosing preferences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Short description of each kind of interpretation method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94" name="Google Shape;394;p44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5" name="Google Shape;395;p44"/>
          <p:cNvSpPr txBox="1"/>
          <p:nvPr>
            <p:ph idx="1" type="body"/>
          </p:nvPr>
        </p:nvSpPr>
        <p:spPr>
          <a:xfrm>
            <a:off x="311700" y="1850400"/>
            <a:ext cx="32943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 users didn’t understand the concept of “preferred alternative content” in sign-up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6" name="Google Shape;396;p44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4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5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p45"/>
          <p:cNvSpPr txBox="1"/>
          <p:nvPr>
            <p:ph idx="1" type="body"/>
          </p:nvPr>
        </p:nvSpPr>
        <p:spPr>
          <a:xfrm>
            <a:off x="5037825" y="1613100"/>
            <a:ext cx="3794400" cy="19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POP-UPS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Only show pop-ups to first-time users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Make info buttons more concise (UX writing!) and standardized throughout the app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404" name="Google Shape;404;p45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5" name="Google Shape;405;p45"/>
          <p:cNvSpPr txBox="1"/>
          <p:nvPr>
            <p:ph idx="1" type="body"/>
          </p:nvPr>
        </p:nvSpPr>
        <p:spPr>
          <a:xfrm>
            <a:off x="311700" y="1850400"/>
            <a:ext cx="32943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 were put off by the pop-ups that explain app features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6" name="Google Shape;406;p45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5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6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3" name="Google Shape;413;p46"/>
          <p:cNvSpPr txBox="1"/>
          <p:nvPr>
            <p:ph idx="1" type="body"/>
          </p:nvPr>
        </p:nvSpPr>
        <p:spPr>
          <a:xfrm>
            <a:off x="5037825" y="1613100"/>
            <a:ext cx="3794400" cy="19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GIVE USERS OPTIONS FOR CHANGING THEIR POSTS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432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Once you have uploaded Draw, ASL, or Creative CC you should be able to change it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432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Cancel a post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432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 back or redo buttons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414" name="Google Shape;414;p46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5" name="Google Shape;415;p46"/>
          <p:cNvSpPr txBox="1"/>
          <p:nvPr>
            <p:ph idx="1" type="body"/>
          </p:nvPr>
        </p:nvSpPr>
        <p:spPr>
          <a:xfrm>
            <a:off x="311700" y="1850400"/>
            <a:ext cx="32943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 wanted to edit their interpretation uploads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6" name="Google Shape;416;p46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6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/>
          <p:nvPr>
            <p:ph type="title"/>
          </p:nvPr>
        </p:nvSpPr>
        <p:spPr>
          <a:xfrm>
            <a:off x="311700" y="208550"/>
            <a:ext cx="327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Looking forward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3" name="Google Shape;423;p47"/>
          <p:cNvSpPr txBox="1"/>
          <p:nvPr>
            <p:ph idx="1" type="body"/>
          </p:nvPr>
        </p:nvSpPr>
        <p:spPr>
          <a:xfrm>
            <a:off x="311700" y="859300"/>
            <a:ext cx="8520600" cy="37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ALTIO LEARNING CURVE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Learning our way toward the most concise </a:t>
            </a:r>
            <a:r>
              <a:rPr i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didactic onboarding sequence. We want people to know as much as possible before they even reach the home screen, but how can we do that naturally?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DO WE LOWER THE BAR FOR WHAT IT MEANS TO BE CREATIVE?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008: ““I get self-conscious about my drawing…”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009: “I’m not really a good artist so I’ll see what I can do…”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 this something we want to cater to, or lean into a demographic?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EXPLORE EXPANDING DRAW FEATURES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Fill, stickers, color wheel, scrolling indication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Drawing upload?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4" name="Google Shape;424;p47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7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Directives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1" name="Google Shape;431;p48"/>
          <p:cNvSpPr txBox="1"/>
          <p:nvPr>
            <p:ph idx="1" type="body"/>
          </p:nvPr>
        </p:nvSpPr>
        <p:spPr>
          <a:xfrm>
            <a:off x="311700" y="833050"/>
            <a:ext cx="8520600" cy="41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INTERACTIVE ONBOARDING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MAKING HOME FEED AS APPROACHABLE AS POSSIBLE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 “VIDEO UPLOADS” IN ONBOARDING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ADDING FLEXIBILITY IN CREATE FLOW (CANCEL, EDIT, BACK)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IMPROVING KEYBOARD FUNCTIONALITY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INTEGRATE SPOTIFY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MATCHING HIGH-FI AND FIGMA SCREENS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UPDATED ASSETS (E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XPLAIN BUBBLES, TEXT STYLES, PLAY BUTTONS)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CLEAN STYLING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2" name="Google Shape;432;p48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7415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8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425" y="514925"/>
            <a:ext cx="3599452" cy="411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9"/>
          <p:cNvSpPr txBox="1"/>
          <p:nvPr/>
        </p:nvSpPr>
        <p:spPr>
          <a:xfrm>
            <a:off x="1683600" y="2277750"/>
            <a:ext cx="26280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2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sz="342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