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441" r:id="rId2"/>
    <p:sldId id="539" r:id="rId3"/>
    <p:sldId id="540" r:id="rId4"/>
    <p:sldId id="541" r:id="rId5"/>
    <p:sldId id="542" r:id="rId6"/>
    <p:sldId id="543" r:id="rId7"/>
    <p:sldId id="544" r:id="rId8"/>
    <p:sldId id="545" r:id="rId9"/>
    <p:sldId id="552" r:id="rId10"/>
    <p:sldId id="546" r:id="rId11"/>
    <p:sldId id="553" r:id="rId12"/>
    <p:sldId id="555" r:id="rId13"/>
    <p:sldId id="547" r:id="rId14"/>
    <p:sldId id="548" r:id="rId15"/>
    <p:sldId id="549" r:id="rId16"/>
    <p:sldId id="550" r:id="rId17"/>
    <p:sldId id="551" r:id="rId18"/>
    <p:sldId id="554" r:id="rId19"/>
    <p:sldId id="538" r:id="rId20"/>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000000"/>
    <a:srgbClr val="009900"/>
    <a:srgbClr val="66FF66"/>
    <a:srgbClr val="969696"/>
    <a:srgbClr val="FFFF66"/>
    <a:srgbClr val="FF0000"/>
    <a:srgbClr val="CCFFFF"/>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895"/>
  </p:normalViewPr>
  <p:slideViewPr>
    <p:cSldViewPr showGuides="1">
      <p:cViewPr varScale="1">
        <p:scale>
          <a:sx n="103" d="100"/>
          <a:sy n="103" d="100"/>
        </p:scale>
        <p:origin x="89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3E06776-8100-FA49-ACB1-3996B62C86B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357E10-6DEA-7946-B175-EBE560F31CAB}"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1ED4C2-B461-B147-AF77-FEF4CFE59A06}" type="slidenum">
              <a:rPr lang="en-US">
                <a:solidFill>
                  <a:prstClr val="black"/>
                </a:solidFill>
              </a:rPr>
              <a:pPr/>
              <a:t>2</a:t>
            </a:fld>
            <a:endParaRPr lang="en-US">
              <a:solidFill>
                <a:prstClr val="black"/>
              </a:solidFill>
            </a:endParaRPr>
          </a:p>
        </p:txBody>
      </p:sp>
      <p:sp>
        <p:nvSpPr>
          <p:cNvPr id="6195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95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97450-7C49-0E4E-8CA8-3D07A7AA2BCD}" type="slidenum">
              <a:rPr lang="en-US">
                <a:solidFill>
                  <a:prstClr val="black"/>
                </a:solidFill>
              </a:rPr>
              <a:pPr/>
              <a:t>3</a:t>
            </a:fld>
            <a:endParaRPr lang="en-US">
              <a:solidFill>
                <a:prstClr val="black"/>
              </a:solidFill>
            </a:endParaRPr>
          </a:p>
        </p:txBody>
      </p:sp>
      <p:sp>
        <p:nvSpPr>
          <p:cNvPr id="748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8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97450-7C49-0E4E-8CA8-3D07A7AA2BCD}" type="slidenum">
              <a:rPr lang="en-US">
                <a:solidFill>
                  <a:prstClr val="black"/>
                </a:solidFill>
              </a:rPr>
              <a:pPr/>
              <a:t>4</a:t>
            </a:fld>
            <a:endParaRPr lang="en-US">
              <a:solidFill>
                <a:prstClr val="black"/>
              </a:solidFill>
            </a:endParaRPr>
          </a:p>
        </p:txBody>
      </p:sp>
      <p:sp>
        <p:nvSpPr>
          <p:cNvPr id="748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8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97450-7C49-0E4E-8CA8-3D07A7AA2BCD}" type="slidenum">
              <a:rPr lang="en-US">
                <a:solidFill>
                  <a:prstClr val="black"/>
                </a:solidFill>
              </a:rPr>
              <a:pPr/>
              <a:t>5</a:t>
            </a:fld>
            <a:endParaRPr lang="en-US">
              <a:solidFill>
                <a:prstClr val="black"/>
              </a:solidFill>
            </a:endParaRPr>
          </a:p>
        </p:txBody>
      </p:sp>
      <p:sp>
        <p:nvSpPr>
          <p:cNvPr id="748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8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6</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97450-7C49-0E4E-8CA8-3D07A7AA2BCD}" type="slidenum">
              <a:rPr lang="en-US">
                <a:solidFill>
                  <a:prstClr val="black"/>
                </a:solidFill>
              </a:rPr>
              <a:pPr/>
              <a:t>7</a:t>
            </a:fld>
            <a:endParaRPr lang="en-US">
              <a:solidFill>
                <a:prstClr val="black"/>
              </a:solidFill>
            </a:endParaRPr>
          </a:p>
        </p:txBody>
      </p:sp>
      <p:sp>
        <p:nvSpPr>
          <p:cNvPr id="748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8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8</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9</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10</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11</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12</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553517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341F4B-5E72-6747-B349-2BC975741DED}" type="slidenum">
              <a:rPr lang="en-US">
                <a:solidFill>
                  <a:prstClr val="black"/>
                </a:solidFill>
              </a:rPr>
              <a:pPr/>
              <a:t>13</a:t>
            </a:fld>
            <a:endParaRPr lang="en-US">
              <a:solidFill>
                <a:prstClr val="black"/>
              </a:solidFill>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0EC59-17A9-844B-AA90-98DAA654071A}" type="slidenum">
              <a:rPr lang="en-US">
                <a:solidFill>
                  <a:prstClr val="black"/>
                </a:solidFill>
              </a:rPr>
              <a:pPr/>
              <a:t>14</a:t>
            </a:fld>
            <a:endParaRPr lang="en-US">
              <a:solidFill>
                <a:prstClr val="black"/>
              </a:solidFill>
            </a:endParaRPr>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DAD653-654C-8943-A33E-614E4B059E70}" type="slidenum">
              <a:rPr lang="en-US">
                <a:solidFill>
                  <a:prstClr val="black"/>
                </a:solidFill>
              </a:rPr>
              <a:pPr/>
              <a:t>15</a:t>
            </a:fld>
            <a:endParaRPr lang="en-US">
              <a:solidFill>
                <a:prstClr val="black"/>
              </a:solidFill>
            </a:endParaRPr>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97450-7C49-0E4E-8CA8-3D07A7AA2BCD}" type="slidenum">
              <a:rPr lang="en-US">
                <a:solidFill>
                  <a:prstClr val="black"/>
                </a:solidFill>
              </a:rPr>
              <a:pPr/>
              <a:t>16</a:t>
            </a:fld>
            <a:endParaRPr lang="en-US">
              <a:solidFill>
                <a:prstClr val="black"/>
              </a:solidFill>
            </a:endParaRPr>
          </a:p>
        </p:txBody>
      </p:sp>
      <p:sp>
        <p:nvSpPr>
          <p:cNvPr id="748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48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17</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solidFill>
                  <a:prstClr val="black"/>
                </a:solidFill>
              </a:rPr>
              <a:pPr/>
              <a:t>18</a:t>
            </a:fld>
            <a:endParaRPr lang="en-US">
              <a:solidFill>
                <a:prstClr val="black"/>
              </a:solidFill>
            </a:endParaRPr>
          </a:p>
        </p:txBody>
      </p:sp>
      <p:sp>
        <p:nvSpPr>
          <p:cNvPr id="8048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86B4C8B-B617-454C-A582-33F08F3905C5}" type="slidenum">
              <a:rPr lang="en-US"/>
              <a:pPr/>
              <a:t>19</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20F1D4D-78B9-0148-A287-C49A9C8B3B0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7F90308-D6A5-1C43-B00B-09485636B30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BBA6E73-39A8-B144-AA2C-6B7642A377C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BB32CAE-9900-5C46-A5A0-B78374CBEF2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723F7CA-E40A-B34E-947C-D0DB52C9E22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B70983C4-A7F9-E444-A3C6-D44403BFE7F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5B69680E-A0DD-664F-8CE6-FBCCEA01D0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05D456C-E6A6-B846-AB16-0A8FCE306B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85EA6A1-1BAB-0348-8C1A-B4C4EAAF67B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3B0EAD2-0D9B-BD4C-873F-3F79865E885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222E301-ED27-E048-B276-FCFEC6E65DC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EF65E665-BF67-B942-8112-8882EBF3F0C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nfoq.com/presentations/Thinking-Parallel-Programmin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52400"/>
            <a:ext cx="9144000" cy="1143000"/>
          </a:xfrm>
        </p:spPr>
        <p:txBody>
          <a:bodyPr/>
          <a:lstStyle/>
          <a:p>
            <a:r>
              <a:rPr lang="en-US" sz="5400" dirty="0">
                <a:solidFill>
                  <a:srgbClr val="FF0000"/>
                </a:solidFill>
              </a:rPr>
              <a:t>Extending Toddler</a:t>
            </a:r>
          </a:p>
        </p:txBody>
      </p:sp>
      <p:sp>
        <p:nvSpPr>
          <p:cNvPr id="52" name="Rectangle 51"/>
          <p:cNvSpPr/>
          <p:nvPr/>
        </p:nvSpPr>
        <p:spPr bwMode="auto">
          <a:xfrm>
            <a:off x="914400" y="1507514"/>
            <a:ext cx="7620000" cy="329308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449576" name="Text Box 40"/>
          <p:cNvSpPr txBox="1">
            <a:spLocks noChangeArrowheads="1"/>
          </p:cNvSpPr>
          <p:nvPr/>
        </p:nvSpPr>
        <p:spPr bwMode="auto">
          <a:xfrm>
            <a:off x="0" y="5192828"/>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Chris Gregg, based on slides by Eric Roberts</a:t>
            </a:r>
          </a:p>
          <a:p>
            <a:pPr algn="ctr">
              <a:lnSpc>
                <a:spcPct val="85000"/>
              </a:lnSpc>
            </a:pPr>
            <a:r>
              <a:rPr lang="en-US" sz="3200" b="0" dirty="0"/>
              <a:t>CS 208E</a:t>
            </a:r>
          </a:p>
          <a:p>
            <a:pPr algn="ctr">
              <a:lnSpc>
                <a:spcPct val="85000"/>
              </a:lnSpc>
            </a:pPr>
            <a:r>
              <a:rPr lang="en-US" sz="3200" b="0"/>
              <a:t>October 15, 2021</a:t>
            </a:r>
            <a:endParaRPr lang="en-US" sz="3200" b="0" dirty="0"/>
          </a:p>
        </p:txBody>
      </p:sp>
      <p:grpSp>
        <p:nvGrpSpPr>
          <p:cNvPr id="51" name="Group 50"/>
          <p:cNvGrpSpPr/>
          <p:nvPr/>
        </p:nvGrpSpPr>
        <p:grpSpPr>
          <a:xfrm>
            <a:off x="1018740" y="1600200"/>
            <a:ext cx="7391400" cy="3095821"/>
            <a:chOff x="762000" y="1600200"/>
            <a:chExt cx="7391400" cy="3095821"/>
          </a:xfrm>
        </p:grpSpPr>
        <p:grpSp>
          <p:nvGrpSpPr>
            <p:cNvPr id="7" name="Group 35"/>
            <p:cNvGrpSpPr/>
            <p:nvPr/>
          </p:nvGrpSpPr>
          <p:grpSpPr>
            <a:xfrm>
              <a:off x="762000" y="1600200"/>
              <a:ext cx="7391400" cy="369332"/>
              <a:chOff x="838200" y="2266890"/>
              <a:chExt cx="7391400" cy="369332"/>
            </a:xfrm>
          </p:grpSpPr>
          <p:sp>
            <p:nvSpPr>
              <p:cNvPr id="20" name="TextBox 19"/>
              <p:cNvSpPr txBox="1"/>
              <p:nvPr/>
            </p:nvSpPr>
            <p:spPr>
              <a:xfrm>
                <a:off x="838200" y="2266890"/>
                <a:ext cx="762000" cy="369332"/>
              </a:xfrm>
              <a:prstGeom prst="rect">
                <a:avLst/>
              </a:prstGeom>
              <a:noFill/>
            </p:spPr>
            <p:txBody>
              <a:bodyPr wrap="square" rtlCol="0">
                <a:spAutoFit/>
              </a:bodyPr>
              <a:lstStyle/>
              <a:p>
                <a:r>
                  <a:rPr lang="en-US" sz="1800" dirty="0">
                    <a:solidFill>
                      <a:srgbClr val="000000"/>
                    </a:solidFill>
                    <a:latin typeface="Courier New"/>
                    <a:cs typeface="Courier New"/>
                  </a:rPr>
                  <a:t>-1</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21" name="TextBox 20"/>
              <p:cNvSpPr txBox="1"/>
              <p:nvPr/>
            </p:nvSpPr>
            <p:spPr>
              <a:xfrm>
                <a:off x="1828800" y="22668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LOADX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22" name="TextBox 21"/>
              <p:cNvSpPr txBox="1"/>
              <p:nvPr/>
            </p:nvSpPr>
            <p:spPr>
              <a:xfrm>
                <a:off x="3657600" y="22668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Loads the value from address </a:t>
                </a:r>
                <a:r>
                  <a:rPr lang="en-US" sz="1800" b="0" i="1" dirty="0">
                    <a:solidFill>
                      <a:srgbClr val="000000"/>
                    </a:solidFill>
                    <a:latin typeface="Times New Roman"/>
                    <a:cs typeface="Times New Roman"/>
                  </a:rPr>
                  <a:t>xx</a:t>
                </a:r>
                <a:r>
                  <a:rPr lang="en-US" sz="1800" b="0" dirty="0">
                    <a:solidFill>
                      <a:srgbClr val="000000"/>
                    </a:solidFill>
                    <a:latin typeface="Times New Roman"/>
                    <a:cs typeface="Times New Roman"/>
                  </a:rPr>
                  <a:t> into </a:t>
                </a:r>
                <a:r>
                  <a:rPr lang="en-US" dirty="0">
                    <a:solidFill>
                      <a:srgbClr val="000000"/>
                    </a:solidFill>
                    <a:latin typeface="Helvetica Neue"/>
                    <a:cs typeface="Helvetica Neue"/>
                  </a:rPr>
                  <a:t>XR</a:t>
                </a:r>
              </a:p>
            </p:txBody>
          </p:sp>
        </p:grpSp>
        <p:grpSp>
          <p:nvGrpSpPr>
            <p:cNvPr id="8" name="Group 39"/>
            <p:cNvGrpSpPr/>
            <p:nvPr/>
          </p:nvGrpSpPr>
          <p:grpSpPr>
            <a:xfrm>
              <a:off x="762000" y="1903143"/>
              <a:ext cx="7391400" cy="369332"/>
              <a:chOff x="838200" y="2647890"/>
              <a:chExt cx="7391400" cy="369332"/>
            </a:xfrm>
          </p:grpSpPr>
          <p:sp>
            <p:nvSpPr>
              <p:cNvPr id="17" name="TextBox 16"/>
              <p:cNvSpPr txBox="1"/>
              <p:nvPr/>
            </p:nvSpPr>
            <p:spPr>
              <a:xfrm>
                <a:off x="838200" y="2647890"/>
                <a:ext cx="762000" cy="369332"/>
              </a:xfrm>
              <a:prstGeom prst="rect">
                <a:avLst/>
              </a:prstGeom>
              <a:noFill/>
            </p:spPr>
            <p:txBody>
              <a:bodyPr wrap="square" rtlCol="0">
                <a:spAutoFit/>
              </a:bodyPr>
              <a:lstStyle/>
              <a:p>
                <a:r>
                  <a:rPr lang="en-US" sz="1800" dirty="0">
                    <a:solidFill>
                      <a:srgbClr val="000000"/>
                    </a:solidFill>
                    <a:latin typeface="Courier New"/>
                    <a:cs typeface="Courier New"/>
                  </a:rPr>
                  <a:t>-2</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18" name="TextBox 17"/>
              <p:cNvSpPr txBox="1"/>
              <p:nvPr/>
            </p:nvSpPr>
            <p:spPr>
              <a:xfrm>
                <a:off x="1828800" y="26478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STOREX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19" name="TextBox 18"/>
              <p:cNvSpPr txBox="1"/>
              <p:nvPr/>
            </p:nvSpPr>
            <p:spPr>
              <a:xfrm>
                <a:off x="3657600" y="26478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Stores the value from </a:t>
                </a:r>
                <a:r>
                  <a:rPr lang="en-US" dirty="0">
                    <a:solidFill>
                      <a:srgbClr val="000000"/>
                    </a:solidFill>
                    <a:latin typeface="Helvetica Neue"/>
                    <a:cs typeface="Helvetica Neue"/>
                  </a:rPr>
                  <a:t>XR</a:t>
                </a:r>
                <a:r>
                  <a:rPr lang="en-US" sz="1800" b="0" dirty="0">
                    <a:solidFill>
                      <a:srgbClr val="000000"/>
                    </a:solidFill>
                    <a:latin typeface="Times New Roman"/>
                    <a:cs typeface="Times New Roman"/>
                  </a:rPr>
                  <a:t> into address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grpSp>
        <p:grpSp>
          <p:nvGrpSpPr>
            <p:cNvPr id="9" name="Group 40"/>
            <p:cNvGrpSpPr/>
            <p:nvPr/>
          </p:nvGrpSpPr>
          <p:grpSpPr>
            <a:xfrm>
              <a:off x="762000" y="2206086"/>
              <a:ext cx="7391400" cy="369332"/>
              <a:chOff x="838200" y="3028890"/>
              <a:chExt cx="7391400" cy="369332"/>
            </a:xfrm>
          </p:grpSpPr>
          <p:sp>
            <p:nvSpPr>
              <p:cNvPr id="14" name="TextBox 13"/>
              <p:cNvSpPr txBox="1"/>
              <p:nvPr/>
            </p:nvSpPr>
            <p:spPr>
              <a:xfrm>
                <a:off x="838200" y="3028890"/>
                <a:ext cx="762000" cy="369332"/>
              </a:xfrm>
              <a:prstGeom prst="rect">
                <a:avLst/>
              </a:prstGeom>
              <a:noFill/>
            </p:spPr>
            <p:txBody>
              <a:bodyPr wrap="square" rtlCol="0">
                <a:spAutoFit/>
              </a:bodyPr>
              <a:lstStyle/>
              <a:p>
                <a:r>
                  <a:rPr lang="en-US" sz="1800" dirty="0">
                    <a:solidFill>
                      <a:srgbClr val="000000"/>
                    </a:solidFill>
                    <a:latin typeface="Courier New"/>
                    <a:cs typeface="Courier New"/>
                  </a:rPr>
                  <a:t>-3</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15" name="TextBox 14"/>
              <p:cNvSpPr txBox="1"/>
              <p:nvPr/>
            </p:nvSpPr>
            <p:spPr>
              <a:xfrm>
                <a:off x="1828800" y="30288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LOAD </a:t>
                </a:r>
                <a:r>
                  <a:rPr lang="en-US" sz="1800" b="0" i="1" dirty="0" err="1">
                    <a:solidFill>
                      <a:srgbClr val="000000"/>
                    </a:solidFill>
                    <a:latin typeface="Times New Roman"/>
                    <a:cs typeface="Times New Roman"/>
                  </a:rPr>
                  <a:t>xx</a:t>
                </a:r>
                <a:r>
                  <a:rPr lang="en-US" sz="1800" dirty="0" err="1">
                    <a:solidFill>
                      <a:srgbClr val="000000"/>
                    </a:solidFill>
                    <a:latin typeface="Courier New"/>
                    <a:cs typeface="Courier New"/>
                  </a:rPr>
                  <a:t>(XR</a:t>
                </a:r>
                <a:r>
                  <a:rPr lang="en-US" sz="1800" dirty="0">
                    <a:solidFill>
                      <a:srgbClr val="000000"/>
                    </a:solidFill>
                    <a:latin typeface="Courier New"/>
                    <a:cs typeface="Courier New"/>
                  </a:rPr>
                  <a:t>)</a:t>
                </a:r>
              </a:p>
            </p:txBody>
          </p:sp>
          <p:sp>
            <p:nvSpPr>
              <p:cNvPr id="16" name="TextBox 15"/>
              <p:cNvSpPr txBox="1"/>
              <p:nvPr/>
            </p:nvSpPr>
            <p:spPr>
              <a:xfrm>
                <a:off x="3657600" y="30288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Loads </a:t>
                </a:r>
                <a:r>
                  <a:rPr lang="en-US" dirty="0">
                    <a:solidFill>
                      <a:srgbClr val="000000"/>
                    </a:solidFill>
                    <a:latin typeface="Helvetica Neue"/>
                    <a:cs typeface="Helvetica Neue"/>
                  </a:rPr>
                  <a:t>AC</a:t>
                </a:r>
                <a:r>
                  <a:rPr lang="en-US" sz="1800" b="0" dirty="0">
                    <a:solidFill>
                      <a:srgbClr val="000000"/>
                    </a:solidFill>
                    <a:latin typeface="Times New Roman"/>
                    <a:cs typeface="Times New Roman"/>
                  </a:rPr>
                  <a:t> with the contents of </a:t>
                </a:r>
                <a:r>
                  <a:rPr lang="en-US" sz="1800" b="0" i="1" dirty="0">
                    <a:solidFill>
                      <a:srgbClr val="000000"/>
                    </a:solidFill>
                    <a:latin typeface="Times New Roman"/>
                    <a:cs typeface="Times New Roman"/>
                  </a:rPr>
                  <a:t>xx </a:t>
                </a:r>
                <a:r>
                  <a:rPr lang="en-US" sz="1800" b="0" dirty="0">
                    <a:solidFill>
                      <a:srgbClr val="000000"/>
                    </a:solidFill>
                    <a:latin typeface="Times New Roman"/>
                    <a:cs typeface="Times New Roman"/>
                  </a:rPr>
                  <a:t>+ </a:t>
                </a:r>
                <a:r>
                  <a:rPr lang="en-US" dirty="0">
                    <a:solidFill>
                      <a:srgbClr val="000000"/>
                    </a:solidFill>
                    <a:latin typeface="Helvetica Neue"/>
                    <a:cs typeface="Helvetica Neue"/>
                  </a:rPr>
                  <a:t>XR</a:t>
                </a:r>
                <a:endParaRPr lang="en-US" sz="1800" dirty="0">
                  <a:solidFill>
                    <a:srgbClr val="000000"/>
                  </a:solidFill>
                  <a:latin typeface="Courier New"/>
                  <a:cs typeface="Courier New"/>
                </a:endParaRPr>
              </a:p>
            </p:txBody>
          </p:sp>
        </p:grpSp>
        <p:grpSp>
          <p:nvGrpSpPr>
            <p:cNvPr id="10" name="Group 41"/>
            <p:cNvGrpSpPr/>
            <p:nvPr/>
          </p:nvGrpSpPr>
          <p:grpSpPr>
            <a:xfrm>
              <a:off x="762000" y="2509029"/>
              <a:ext cx="7391400" cy="369332"/>
              <a:chOff x="838200" y="3409890"/>
              <a:chExt cx="7391400" cy="369332"/>
            </a:xfrm>
          </p:grpSpPr>
          <p:sp>
            <p:nvSpPr>
              <p:cNvPr id="11" name="TextBox 10"/>
              <p:cNvSpPr txBox="1"/>
              <p:nvPr/>
            </p:nvSpPr>
            <p:spPr>
              <a:xfrm>
                <a:off x="838200" y="3409890"/>
                <a:ext cx="762000" cy="369332"/>
              </a:xfrm>
              <a:prstGeom prst="rect">
                <a:avLst/>
              </a:prstGeom>
              <a:noFill/>
            </p:spPr>
            <p:txBody>
              <a:bodyPr wrap="square" rtlCol="0">
                <a:spAutoFit/>
              </a:bodyPr>
              <a:lstStyle/>
              <a:p>
                <a:r>
                  <a:rPr lang="en-US" sz="1800" dirty="0">
                    <a:solidFill>
                      <a:srgbClr val="000000"/>
                    </a:solidFill>
                    <a:latin typeface="Courier New"/>
                    <a:cs typeface="Courier New"/>
                  </a:rPr>
                  <a:t>-4</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12" name="TextBox 11"/>
              <p:cNvSpPr txBox="1"/>
              <p:nvPr/>
            </p:nvSpPr>
            <p:spPr>
              <a:xfrm>
                <a:off x="1828800" y="34098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STORE </a:t>
                </a:r>
                <a:r>
                  <a:rPr lang="en-US" sz="1800" b="0" i="1" dirty="0" err="1">
                    <a:solidFill>
                      <a:srgbClr val="000000"/>
                    </a:solidFill>
                    <a:latin typeface="Times New Roman"/>
                    <a:cs typeface="Times New Roman"/>
                  </a:rPr>
                  <a:t>xx</a:t>
                </a:r>
                <a:r>
                  <a:rPr lang="en-US" sz="1800" dirty="0" err="1">
                    <a:solidFill>
                      <a:srgbClr val="000000"/>
                    </a:solidFill>
                    <a:latin typeface="Courier New"/>
                    <a:cs typeface="Courier New"/>
                  </a:rPr>
                  <a:t>(XR</a:t>
                </a:r>
                <a:r>
                  <a:rPr lang="en-US" sz="1800" dirty="0">
                    <a:solidFill>
                      <a:srgbClr val="000000"/>
                    </a:solidFill>
                    <a:latin typeface="Courier New"/>
                    <a:cs typeface="Courier New"/>
                  </a:rPr>
                  <a:t>)</a:t>
                </a:r>
              </a:p>
            </p:txBody>
          </p:sp>
          <p:sp>
            <p:nvSpPr>
              <p:cNvPr id="13" name="TextBox 12"/>
              <p:cNvSpPr txBox="1"/>
              <p:nvPr/>
            </p:nvSpPr>
            <p:spPr>
              <a:xfrm>
                <a:off x="3657600" y="34098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Stores </a:t>
                </a:r>
                <a:r>
                  <a:rPr lang="en-US" dirty="0">
                    <a:solidFill>
                      <a:srgbClr val="000000"/>
                    </a:solidFill>
                    <a:latin typeface="Helvetica Neue"/>
                    <a:cs typeface="Helvetica Neue"/>
                  </a:rPr>
                  <a:t>AC</a:t>
                </a:r>
                <a:r>
                  <a:rPr lang="en-US" sz="1800" b="0" dirty="0">
                    <a:solidFill>
                      <a:srgbClr val="000000"/>
                    </a:solidFill>
                    <a:latin typeface="Times New Roman"/>
                    <a:cs typeface="Times New Roman"/>
                  </a:rPr>
                  <a:t> into address </a:t>
                </a:r>
                <a:r>
                  <a:rPr lang="en-US" sz="1800" b="0" i="1" dirty="0">
                    <a:solidFill>
                      <a:srgbClr val="000000"/>
                    </a:solidFill>
                    <a:latin typeface="Times New Roman"/>
                    <a:cs typeface="Times New Roman"/>
                  </a:rPr>
                  <a:t>xx</a:t>
                </a:r>
                <a:r>
                  <a:rPr lang="en-US" sz="1800" b="0" dirty="0">
                    <a:solidFill>
                      <a:srgbClr val="000000"/>
                    </a:solidFill>
                    <a:latin typeface="Times New Roman"/>
                    <a:cs typeface="Times New Roman"/>
                  </a:rPr>
                  <a:t> + </a:t>
                </a:r>
                <a:r>
                  <a:rPr lang="en-US" dirty="0">
                    <a:solidFill>
                      <a:srgbClr val="000000"/>
                    </a:solidFill>
                    <a:latin typeface="Helvetica Neue"/>
                    <a:cs typeface="Helvetica Neue"/>
                  </a:rPr>
                  <a:t>XR</a:t>
                </a:r>
                <a:endParaRPr lang="en-US" sz="1800" dirty="0">
                  <a:solidFill>
                    <a:srgbClr val="000000"/>
                  </a:solidFill>
                  <a:latin typeface="Courier New"/>
                  <a:cs typeface="Courier New"/>
                </a:endParaRPr>
              </a:p>
            </p:txBody>
          </p:sp>
        </p:grpSp>
        <p:grpSp>
          <p:nvGrpSpPr>
            <p:cNvPr id="24" name="Group 33"/>
            <p:cNvGrpSpPr/>
            <p:nvPr/>
          </p:nvGrpSpPr>
          <p:grpSpPr>
            <a:xfrm>
              <a:off x="762000" y="4023744"/>
              <a:ext cx="7391400" cy="369332"/>
              <a:chOff x="838200" y="1447800"/>
              <a:chExt cx="7391400" cy="369332"/>
            </a:xfrm>
          </p:grpSpPr>
          <p:sp>
            <p:nvSpPr>
              <p:cNvPr id="29" name="TextBox 28"/>
              <p:cNvSpPr txBox="1"/>
              <p:nvPr/>
            </p:nvSpPr>
            <p:spPr>
              <a:xfrm>
                <a:off x="838200" y="1447800"/>
                <a:ext cx="990600" cy="369332"/>
              </a:xfrm>
              <a:prstGeom prst="rect">
                <a:avLst/>
              </a:prstGeom>
              <a:noFill/>
            </p:spPr>
            <p:txBody>
              <a:bodyPr wrap="square" rtlCol="0">
                <a:spAutoFit/>
              </a:bodyPr>
              <a:lstStyle/>
              <a:p>
                <a:r>
                  <a:rPr lang="en-US" sz="1800" dirty="0">
                    <a:solidFill>
                      <a:srgbClr val="000000"/>
                    </a:solidFill>
                    <a:latin typeface="Courier New"/>
                    <a:cs typeface="Courier New"/>
                  </a:rPr>
                  <a:t>-8</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30" name="TextBox 29"/>
              <p:cNvSpPr txBox="1"/>
              <p:nvPr/>
            </p:nvSpPr>
            <p:spPr>
              <a:xfrm>
                <a:off x="1828800" y="1447800"/>
                <a:ext cx="3124200" cy="369332"/>
              </a:xfrm>
              <a:prstGeom prst="rect">
                <a:avLst/>
              </a:prstGeom>
              <a:noFill/>
            </p:spPr>
            <p:txBody>
              <a:bodyPr wrap="square" rtlCol="0">
                <a:spAutoFit/>
              </a:bodyPr>
              <a:lstStyle/>
              <a:p>
                <a:r>
                  <a:rPr lang="en-US" sz="1800" dirty="0">
                    <a:solidFill>
                      <a:srgbClr val="000000"/>
                    </a:solidFill>
                    <a:latin typeface="Courier New"/>
                    <a:cs typeface="Courier New"/>
                  </a:rPr>
                  <a:t>INCHAR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31" name="TextBox 30"/>
              <p:cNvSpPr txBox="1"/>
              <p:nvPr/>
            </p:nvSpPr>
            <p:spPr>
              <a:xfrm>
                <a:off x="3657600" y="144780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Reads a character code into address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grpSp>
        <p:grpSp>
          <p:nvGrpSpPr>
            <p:cNvPr id="25" name="Group 34"/>
            <p:cNvGrpSpPr/>
            <p:nvPr/>
          </p:nvGrpSpPr>
          <p:grpSpPr>
            <a:xfrm>
              <a:off x="762000" y="4326689"/>
              <a:ext cx="7391400" cy="369332"/>
              <a:chOff x="838200" y="1828800"/>
              <a:chExt cx="7391400" cy="369332"/>
            </a:xfrm>
          </p:grpSpPr>
          <p:sp>
            <p:nvSpPr>
              <p:cNvPr id="26" name="TextBox 25"/>
              <p:cNvSpPr txBox="1"/>
              <p:nvPr/>
            </p:nvSpPr>
            <p:spPr>
              <a:xfrm>
                <a:off x="838200" y="1828800"/>
                <a:ext cx="914400" cy="369332"/>
              </a:xfrm>
              <a:prstGeom prst="rect">
                <a:avLst/>
              </a:prstGeom>
              <a:noFill/>
            </p:spPr>
            <p:txBody>
              <a:bodyPr wrap="square" rtlCol="0">
                <a:spAutoFit/>
              </a:bodyPr>
              <a:lstStyle/>
              <a:p>
                <a:r>
                  <a:rPr lang="en-US" sz="1800" dirty="0">
                    <a:solidFill>
                      <a:srgbClr val="000000"/>
                    </a:solidFill>
                    <a:latin typeface="Courier New"/>
                    <a:cs typeface="Courier New"/>
                  </a:rPr>
                  <a:t>-9</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27" name="TextBox 26"/>
              <p:cNvSpPr txBox="1"/>
              <p:nvPr/>
            </p:nvSpPr>
            <p:spPr>
              <a:xfrm>
                <a:off x="1828800" y="1828800"/>
                <a:ext cx="3124200" cy="369332"/>
              </a:xfrm>
              <a:prstGeom prst="rect">
                <a:avLst/>
              </a:prstGeom>
              <a:noFill/>
            </p:spPr>
            <p:txBody>
              <a:bodyPr wrap="square" rtlCol="0">
                <a:spAutoFit/>
              </a:bodyPr>
              <a:lstStyle/>
              <a:p>
                <a:r>
                  <a:rPr lang="en-US" sz="1800" dirty="0">
                    <a:solidFill>
                      <a:srgbClr val="000000"/>
                    </a:solidFill>
                    <a:latin typeface="Courier New"/>
                    <a:cs typeface="Courier New"/>
                  </a:rPr>
                  <a:t>OUTCHAR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28" name="TextBox 27"/>
              <p:cNvSpPr txBox="1"/>
              <p:nvPr/>
            </p:nvSpPr>
            <p:spPr>
              <a:xfrm>
                <a:off x="3657600" y="182880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Prints the character code in address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grpSp>
        <p:grpSp>
          <p:nvGrpSpPr>
            <p:cNvPr id="50" name="Group 49"/>
            <p:cNvGrpSpPr/>
            <p:nvPr/>
          </p:nvGrpSpPr>
          <p:grpSpPr>
            <a:xfrm>
              <a:off x="762000" y="2811972"/>
              <a:ext cx="7391400" cy="369332"/>
              <a:chOff x="762000" y="3146428"/>
              <a:chExt cx="7391400" cy="369332"/>
            </a:xfrm>
          </p:grpSpPr>
          <p:sp>
            <p:nvSpPr>
              <p:cNvPr id="33" name="TextBox 32"/>
              <p:cNvSpPr txBox="1"/>
              <p:nvPr/>
            </p:nvSpPr>
            <p:spPr>
              <a:xfrm>
                <a:off x="762000" y="3146428"/>
                <a:ext cx="838200" cy="369332"/>
              </a:xfrm>
              <a:prstGeom prst="rect">
                <a:avLst/>
              </a:prstGeom>
              <a:noFill/>
            </p:spPr>
            <p:txBody>
              <a:bodyPr wrap="square" rtlCol="0">
                <a:spAutoFit/>
              </a:bodyPr>
              <a:lstStyle/>
              <a:p>
                <a:r>
                  <a:rPr lang="en-US" sz="1800" dirty="0">
                    <a:solidFill>
                      <a:srgbClr val="000000"/>
                    </a:solidFill>
                    <a:latin typeface="Courier New"/>
                    <a:cs typeface="Courier New"/>
                  </a:rPr>
                  <a:t>-500</a:t>
                </a:r>
              </a:p>
            </p:txBody>
          </p:sp>
          <p:sp>
            <p:nvSpPr>
              <p:cNvPr id="34" name="TextBox 33"/>
              <p:cNvSpPr txBox="1"/>
              <p:nvPr/>
            </p:nvSpPr>
            <p:spPr>
              <a:xfrm>
                <a:off x="1752600" y="3146428"/>
                <a:ext cx="3124200" cy="369332"/>
              </a:xfrm>
              <a:prstGeom prst="rect">
                <a:avLst/>
              </a:prstGeom>
              <a:noFill/>
            </p:spPr>
            <p:txBody>
              <a:bodyPr wrap="square" rtlCol="0">
                <a:spAutoFit/>
              </a:bodyPr>
              <a:lstStyle/>
              <a:p>
                <a:r>
                  <a:rPr lang="en-US" sz="1800" dirty="0">
                    <a:solidFill>
                      <a:srgbClr val="000000"/>
                    </a:solidFill>
                    <a:latin typeface="Courier New"/>
                    <a:cs typeface="Courier New"/>
                  </a:rPr>
                  <a:t>RETURN</a:t>
                </a:r>
              </a:p>
            </p:txBody>
          </p:sp>
          <p:sp>
            <p:nvSpPr>
              <p:cNvPr id="35" name="TextBox 34"/>
              <p:cNvSpPr txBox="1"/>
              <p:nvPr/>
            </p:nvSpPr>
            <p:spPr>
              <a:xfrm>
                <a:off x="3581400" y="3146428"/>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Returns from a function</a:t>
                </a:r>
                <a:endParaRPr lang="en-US" sz="1800" dirty="0">
                  <a:solidFill>
                    <a:srgbClr val="000000"/>
                  </a:solidFill>
                  <a:latin typeface="Courier New"/>
                  <a:cs typeface="Courier New"/>
                </a:endParaRPr>
              </a:p>
            </p:txBody>
          </p:sp>
        </p:grpSp>
        <p:grpSp>
          <p:nvGrpSpPr>
            <p:cNvPr id="37" name="Group 61"/>
            <p:cNvGrpSpPr/>
            <p:nvPr/>
          </p:nvGrpSpPr>
          <p:grpSpPr>
            <a:xfrm>
              <a:off x="762000" y="3114915"/>
              <a:ext cx="7391400" cy="369332"/>
              <a:chOff x="838200" y="4324290"/>
              <a:chExt cx="7391400" cy="369332"/>
            </a:xfrm>
          </p:grpSpPr>
          <p:sp>
            <p:nvSpPr>
              <p:cNvPr id="46" name="TextBox 45"/>
              <p:cNvSpPr txBox="1"/>
              <p:nvPr/>
            </p:nvSpPr>
            <p:spPr>
              <a:xfrm>
                <a:off x="838200" y="4324290"/>
                <a:ext cx="762000" cy="369332"/>
              </a:xfrm>
              <a:prstGeom prst="rect">
                <a:avLst/>
              </a:prstGeom>
              <a:noFill/>
            </p:spPr>
            <p:txBody>
              <a:bodyPr wrap="square" rtlCol="0">
                <a:spAutoFit/>
              </a:bodyPr>
              <a:lstStyle/>
              <a:p>
                <a:r>
                  <a:rPr lang="en-US" sz="1800" dirty="0">
                    <a:solidFill>
                      <a:srgbClr val="000000"/>
                    </a:solidFill>
                    <a:latin typeface="Courier New"/>
                    <a:cs typeface="Courier New"/>
                  </a:rPr>
                  <a:t>-5</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47" name="TextBox 46"/>
              <p:cNvSpPr txBox="1"/>
              <p:nvPr/>
            </p:nvSpPr>
            <p:spPr>
              <a:xfrm>
                <a:off x="1828800" y="43242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CALL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48" name="TextBox 47"/>
              <p:cNvSpPr txBox="1"/>
              <p:nvPr/>
            </p:nvSpPr>
            <p:spPr>
              <a:xfrm>
                <a:off x="3657600" y="43242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Call the function at address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grpSp>
        <p:grpSp>
          <p:nvGrpSpPr>
            <p:cNvPr id="38" name="Group 63"/>
            <p:cNvGrpSpPr/>
            <p:nvPr/>
          </p:nvGrpSpPr>
          <p:grpSpPr>
            <a:xfrm>
              <a:off x="762000" y="3417858"/>
              <a:ext cx="7391400" cy="369332"/>
              <a:chOff x="838200" y="4705290"/>
              <a:chExt cx="7391400" cy="369332"/>
            </a:xfrm>
          </p:grpSpPr>
          <p:sp>
            <p:nvSpPr>
              <p:cNvPr id="43" name="TextBox 42"/>
              <p:cNvSpPr txBox="1"/>
              <p:nvPr/>
            </p:nvSpPr>
            <p:spPr>
              <a:xfrm>
                <a:off x="838200" y="4705290"/>
                <a:ext cx="838200" cy="369332"/>
              </a:xfrm>
              <a:prstGeom prst="rect">
                <a:avLst/>
              </a:prstGeom>
              <a:noFill/>
            </p:spPr>
            <p:txBody>
              <a:bodyPr wrap="square" rtlCol="0">
                <a:spAutoFit/>
              </a:bodyPr>
              <a:lstStyle/>
              <a:p>
                <a:r>
                  <a:rPr lang="en-US" sz="1800" dirty="0">
                    <a:solidFill>
                      <a:srgbClr val="000000"/>
                    </a:solidFill>
                    <a:latin typeface="Courier New"/>
                    <a:cs typeface="Courier New"/>
                  </a:rPr>
                  <a:t>-6</a:t>
                </a:r>
                <a:r>
                  <a:rPr lang="en-US" sz="1800" b="0" i="1" dirty="0">
                    <a:solidFill>
                      <a:srgbClr val="000000"/>
                    </a:solidFill>
                    <a:latin typeface="Times New Roman"/>
                    <a:cs typeface="Times New Roman"/>
                  </a:rPr>
                  <a:t>xx</a:t>
                </a:r>
                <a:endParaRPr lang="en-US" sz="1800" b="0" dirty="0">
                  <a:solidFill>
                    <a:srgbClr val="000000"/>
                  </a:solidFill>
                  <a:latin typeface="Times New Roman"/>
                  <a:cs typeface="Times New Roman"/>
                </a:endParaRPr>
              </a:p>
            </p:txBody>
          </p:sp>
          <p:sp>
            <p:nvSpPr>
              <p:cNvPr id="44" name="TextBox 43"/>
              <p:cNvSpPr txBox="1"/>
              <p:nvPr/>
            </p:nvSpPr>
            <p:spPr>
              <a:xfrm>
                <a:off x="1828800" y="47052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PUSH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45" name="TextBox 44"/>
              <p:cNvSpPr txBox="1"/>
              <p:nvPr/>
            </p:nvSpPr>
            <p:spPr>
              <a:xfrm>
                <a:off x="3657600" y="47052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Push the contents of </a:t>
                </a:r>
                <a:r>
                  <a:rPr lang="en-US" sz="1800" b="0" i="1" dirty="0">
                    <a:solidFill>
                      <a:srgbClr val="000000"/>
                    </a:solidFill>
                    <a:latin typeface="Times New Roman"/>
                    <a:cs typeface="Times New Roman"/>
                  </a:rPr>
                  <a:t>xx</a:t>
                </a:r>
                <a:r>
                  <a:rPr lang="en-US" sz="1800" b="0" dirty="0">
                    <a:solidFill>
                      <a:srgbClr val="000000"/>
                    </a:solidFill>
                    <a:latin typeface="Times New Roman"/>
                    <a:cs typeface="Times New Roman"/>
                  </a:rPr>
                  <a:t> on the stack</a:t>
                </a:r>
                <a:endParaRPr lang="en-US" sz="1800" dirty="0">
                  <a:solidFill>
                    <a:srgbClr val="000000"/>
                  </a:solidFill>
                  <a:latin typeface="Courier New"/>
                  <a:cs typeface="Courier New"/>
                </a:endParaRPr>
              </a:p>
            </p:txBody>
          </p:sp>
        </p:grpSp>
        <p:grpSp>
          <p:nvGrpSpPr>
            <p:cNvPr id="39" name="Group 80"/>
            <p:cNvGrpSpPr/>
            <p:nvPr/>
          </p:nvGrpSpPr>
          <p:grpSpPr>
            <a:xfrm>
              <a:off x="762000" y="3720801"/>
              <a:ext cx="7391400" cy="369332"/>
              <a:chOff x="838200" y="4705290"/>
              <a:chExt cx="7391400" cy="369332"/>
            </a:xfrm>
          </p:grpSpPr>
          <p:sp>
            <p:nvSpPr>
              <p:cNvPr id="40" name="TextBox 39"/>
              <p:cNvSpPr txBox="1"/>
              <p:nvPr/>
            </p:nvSpPr>
            <p:spPr>
              <a:xfrm>
                <a:off x="838200" y="4705290"/>
                <a:ext cx="838200" cy="369332"/>
              </a:xfrm>
              <a:prstGeom prst="rect">
                <a:avLst/>
              </a:prstGeom>
              <a:noFill/>
            </p:spPr>
            <p:txBody>
              <a:bodyPr wrap="square" rtlCol="0">
                <a:spAutoFit/>
              </a:bodyPr>
              <a:lstStyle/>
              <a:p>
                <a:r>
                  <a:rPr lang="en-US" sz="1800" dirty="0">
                    <a:solidFill>
                      <a:srgbClr val="000000"/>
                    </a:solidFill>
                    <a:latin typeface="Courier New"/>
                    <a:cs typeface="Courier New"/>
                  </a:rPr>
                  <a:t>-7</a:t>
                </a:r>
                <a:r>
                  <a:rPr lang="en-US" sz="1800" b="0" i="1" dirty="0">
                    <a:solidFill>
                      <a:srgbClr val="000000"/>
                    </a:solidFill>
                    <a:latin typeface="Times New Roman"/>
                    <a:cs typeface="Times New Roman"/>
                  </a:rPr>
                  <a:t>xx</a:t>
                </a:r>
                <a:endParaRPr lang="en-US" sz="1800" b="0" dirty="0">
                  <a:solidFill>
                    <a:srgbClr val="000000"/>
                  </a:solidFill>
                  <a:latin typeface="Times New Roman"/>
                  <a:cs typeface="Times New Roman"/>
                </a:endParaRPr>
              </a:p>
            </p:txBody>
          </p:sp>
          <p:sp>
            <p:nvSpPr>
              <p:cNvPr id="41" name="TextBox 40"/>
              <p:cNvSpPr txBox="1"/>
              <p:nvPr/>
            </p:nvSpPr>
            <p:spPr>
              <a:xfrm>
                <a:off x="1828800" y="4705290"/>
                <a:ext cx="3124200" cy="369332"/>
              </a:xfrm>
              <a:prstGeom prst="rect">
                <a:avLst/>
              </a:prstGeom>
              <a:noFill/>
            </p:spPr>
            <p:txBody>
              <a:bodyPr wrap="square" rtlCol="0">
                <a:spAutoFit/>
              </a:bodyPr>
              <a:lstStyle/>
              <a:p>
                <a:r>
                  <a:rPr lang="en-US" sz="1800" dirty="0">
                    <a:solidFill>
                      <a:srgbClr val="000000"/>
                    </a:solidFill>
                    <a:latin typeface="Courier New"/>
                    <a:cs typeface="Courier New"/>
                  </a:rPr>
                  <a:t>POP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sp>
            <p:nvSpPr>
              <p:cNvPr id="42" name="TextBox 41"/>
              <p:cNvSpPr txBox="1"/>
              <p:nvPr/>
            </p:nvSpPr>
            <p:spPr>
              <a:xfrm>
                <a:off x="3657600" y="4705290"/>
                <a:ext cx="4572000" cy="369332"/>
              </a:xfrm>
              <a:prstGeom prst="rect">
                <a:avLst/>
              </a:prstGeom>
              <a:noFill/>
            </p:spPr>
            <p:txBody>
              <a:bodyPr wrap="square" rtlCol="0">
                <a:spAutoFit/>
              </a:bodyPr>
              <a:lstStyle/>
              <a:p>
                <a:r>
                  <a:rPr lang="en-US" sz="1800" b="0" dirty="0">
                    <a:solidFill>
                      <a:srgbClr val="000000"/>
                    </a:solidFill>
                    <a:latin typeface="Times New Roman"/>
                    <a:cs typeface="Times New Roman"/>
                  </a:rPr>
                  <a:t>Pops the top element on the stack into </a:t>
                </a:r>
                <a:r>
                  <a:rPr lang="en-US" sz="1800" b="0" i="1" dirty="0">
                    <a:solidFill>
                      <a:srgbClr val="000000"/>
                    </a:solidFill>
                    <a:latin typeface="Times New Roman"/>
                    <a:cs typeface="Times New Roman"/>
                  </a:rPr>
                  <a:t>xx</a:t>
                </a:r>
                <a:endParaRPr lang="en-US" sz="1800" dirty="0">
                  <a:solidFill>
                    <a:srgbClr val="000000"/>
                  </a:solidFill>
                  <a:latin typeface="Courier New"/>
                  <a:cs typeface="Courier New"/>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9" name="Rectangle 3"/>
          <p:cNvSpPr>
            <a:spLocks noGrp="1" noChangeArrowheads="1"/>
          </p:cNvSpPr>
          <p:nvPr>
            <p:ph type="title"/>
          </p:nvPr>
        </p:nvSpPr>
        <p:spPr>
          <a:xfrm>
            <a:off x="0" y="76200"/>
            <a:ext cx="9144000" cy="1143000"/>
          </a:xfrm>
          <a:ln/>
        </p:spPr>
        <p:txBody>
          <a:bodyPr/>
          <a:lstStyle/>
          <a:p>
            <a:r>
              <a:rPr lang="en-US" sz="4000" dirty="0">
                <a:solidFill>
                  <a:srgbClr val="FF0000"/>
                </a:solidFill>
              </a:rPr>
              <a:t>The Concept of a Stack</a:t>
            </a:r>
          </a:p>
        </p:txBody>
      </p:sp>
      <p:pic>
        <p:nvPicPr>
          <p:cNvPr id="618498" name="Picture 2" descr="PurplePlate"/>
          <p:cNvPicPr>
            <a:picLocks noChangeAspect="1" noChangeArrowheads="1"/>
          </p:cNvPicPr>
          <p:nvPr/>
        </p:nvPicPr>
        <p:blipFill>
          <a:blip r:embed="rId3"/>
          <a:srcRect/>
          <a:stretch>
            <a:fillRect/>
          </a:stretch>
        </p:blipFill>
        <p:spPr bwMode="auto">
          <a:xfrm>
            <a:off x="6376988" y="2082800"/>
            <a:ext cx="1763712" cy="271463"/>
          </a:xfrm>
          <a:prstGeom prst="rect">
            <a:avLst/>
          </a:prstGeom>
          <a:noFill/>
        </p:spPr>
      </p:pic>
      <p:pic>
        <p:nvPicPr>
          <p:cNvPr id="618500" name="Picture 4" descr="StackBackground"/>
          <p:cNvPicPr>
            <a:picLocks noChangeAspect="1" noChangeArrowheads="1"/>
          </p:cNvPicPr>
          <p:nvPr/>
        </p:nvPicPr>
        <p:blipFill>
          <a:blip r:embed="rId4"/>
          <a:srcRect/>
          <a:stretch>
            <a:fillRect/>
          </a:stretch>
        </p:blipFill>
        <p:spPr bwMode="auto">
          <a:xfrm>
            <a:off x="6248400" y="2352675"/>
            <a:ext cx="2057400" cy="3175000"/>
          </a:xfrm>
          <a:prstGeom prst="rect">
            <a:avLst/>
          </a:prstGeom>
          <a:noFill/>
        </p:spPr>
      </p:pic>
      <p:grpSp>
        <p:nvGrpSpPr>
          <p:cNvPr id="2" name="Group 5"/>
          <p:cNvGrpSpPr>
            <a:grpSpLocks/>
          </p:cNvGrpSpPr>
          <p:nvPr/>
        </p:nvGrpSpPr>
        <p:grpSpPr bwMode="auto">
          <a:xfrm>
            <a:off x="6376988" y="1803400"/>
            <a:ext cx="1763712" cy="550863"/>
            <a:chOff x="4017" y="1128"/>
            <a:chExt cx="1111" cy="347"/>
          </a:xfrm>
        </p:grpSpPr>
        <p:pic>
          <p:nvPicPr>
            <p:cNvPr id="618502" name="Picture 6" descr="BluePlate"/>
            <p:cNvPicPr>
              <a:picLocks noChangeAspect="1" noChangeArrowheads="1"/>
            </p:cNvPicPr>
            <p:nvPr/>
          </p:nvPicPr>
          <p:blipFill>
            <a:blip r:embed="rId5"/>
            <a:srcRect/>
            <a:stretch>
              <a:fillRect/>
            </a:stretch>
          </p:blipFill>
          <p:spPr bwMode="auto">
            <a:xfrm>
              <a:off x="4017" y="1128"/>
              <a:ext cx="1111" cy="171"/>
            </a:xfrm>
            <a:prstGeom prst="rect">
              <a:avLst/>
            </a:prstGeom>
            <a:noFill/>
          </p:spPr>
        </p:pic>
        <p:pic>
          <p:nvPicPr>
            <p:cNvPr id="618503" name="Picture 7" descr="PurplePlate"/>
            <p:cNvPicPr>
              <a:picLocks noChangeAspect="1" noChangeArrowheads="1"/>
            </p:cNvPicPr>
            <p:nvPr/>
          </p:nvPicPr>
          <p:blipFill>
            <a:blip r:embed="rId3"/>
            <a:srcRect/>
            <a:stretch>
              <a:fillRect/>
            </a:stretch>
          </p:blipFill>
          <p:spPr bwMode="auto">
            <a:xfrm>
              <a:off x="4017" y="1304"/>
              <a:ext cx="1111" cy="171"/>
            </a:xfrm>
            <a:prstGeom prst="rect">
              <a:avLst/>
            </a:prstGeom>
            <a:noFill/>
          </p:spPr>
        </p:pic>
      </p:grpSp>
      <p:sp>
        <p:nvSpPr>
          <p:cNvPr id="618504" name="Rectangle 8"/>
          <p:cNvSpPr>
            <a:spLocks noChangeArrowheads="1"/>
          </p:cNvSpPr>
          <p:nvPr/>
        </p:nvSpPr>
        <p:spPr bwMode="auto">
          <a:xfrm>
            <a:off x="482600" y="1143000"/>
            <a:ext cx="5384800" cy="5562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A </a:t>
            </a:r>
            <a:r>
              <a:rPr lang="en-US" sz="2400" i="1" dirty="0">
                <a:solidFill>
                  <a:srgbClr val="000000"/>
                </a:solidFill>
              </a:rPr>
              <a:t>stack</a:t>
            </a:r>
            <a:r>
              <a:rPr lang="en-US" sz="2400" b="0" i="1" dirty="0">
                <a:solidFill>
                  <a:srgbClr val="000000"/>
                </a:solidFill>
              </a:rPr>
              <a:t> </a:t>
            </a:r>
            <a:r>
              <a:rPr lang="en-US" sz="2400" b="0" dirty="0">
                <a:solidFill>
                  <a:srgbClr val="000000"/>
                </a:solidFill>
              </a:rPr>
              <a:t>is a data structure in which  the elements are accessible only in a </a:t>
            </a:r>
            <a:r>
              <a:rPr lang="en-US" sz="2400" i="1" dirty="0">
                <a:solidFill>
                  <a:srgbClr val="000000"/>
                </a:solidFill>
              </a:rPr>
              <a:t>last-in/first-out </a:t>
            </a:r>
            <a:r>
              <a:rPr lang="en-US" sz="2400" b="0" dirty="0">
                <a:solidFill>
                  <a:srgbClr val="000000"/>
                </a:solidFill>
              </a:rPr>
              <a:t>order. The operations on a stack are </a:t>
            </a:r>
            <a:r>
              <a:rPr lang="en-US" sz="2000" dirty="0">
                <a:solidFill>
                  <a:srgbClr val="000000"/>
                </a:solidFill>
                <a:latin typeface="Courier New" charset="0"/>
              </a:rPr>
              <a:t>push</a:t>
            </a:r>
            <a:r>
              <a:rPr lang="en-US" sz="2400" b="0" dirty="0">
                <a:solidFill>
                  <a:srgbClr val="000000"/>
                </a:solidFill>
              </a:rPr>
              <a:t>, which adds a value to the top of the stack, and </a:t>
            </a:r>
            <a:r>
              <a:rPr lang="en-US" sz="2000" dirty="0">
                <a:solidFill>
                  <a:srgbClr val="000000"/>
                </a:solidFill>
                <a:latin typeface="Courier New" charset="0"/>
              </a:rPr>
              <a:t>pop</a:t>
            </a:r>
            <a:r>
              <a:rPr lang="en-US" sz="2400" b="0" dirty="0">
                <a:solidFill>
                  <a:srgbClr val="000000"/>
                </a:solidFill>
              </a:rPr>
              <a:t>, which removes and returns the top value.</a:t>
            </a:r>
          </a:p>
          <a:p>
            <a:pPr marL="342900" indent="-342900" algn="just">
              <a:lnSpc>
                <a:spcPct val="90000"/>
              </a:lnSpc>
              <a:spcAft>
                <a:spcPct val="50000"/>
              </a:spcAft>
              <a:buFontTx/>
              <a:buChar char="•"/>
            </a:pPr>
            <a:r>
              <a:rPr lang="en-US" sz="2400" b="0" dirty="0">
                <a:solidFill>
                  <a:srgbClr val="000000"/>
                </a:solidFill>
              </a:rPr>
              <a:t>One of the most common metaphors for the stack concept is a spring-loaded storage tray for dishes.  Adding a new dish to the stack pushes any previous dishes downward.  Taking the top dish away allows the dishes to pop back up.</a:t>
            </a:r>
          </a:p>
          <a:p>
            <a:pPr marL="342900" indent="-342900" algn="just">
              <a:lnSpc>
                <a:spcPct val="90000"/>
              </a:lnSpc>
              <a:spcAft>
                <a:spcPct val="50000"/>
              </a:spcAft>
              <a:buFontTx/>
              <a:buChar char="•"/>
            </a:pPr>
            <a:r>
              <a:rPr lang="en-US" sz="2400" b="0" dirty="0">
                <a:solidFill>
                  <a:srgbClr val="000000"/>
                </a:solidFill>
              </a:rPr>
              <a:t>Stacks are important in von Neumann machines because function calls obey a last-in/first-out discipline.</a:t>
            </a:r>
          </a:p>
        </p:txBody>
      </p:sp>
      <p:pic>
        <p:nvPicPr>
          <p:cNvPr id="618505" name="Picture 9" descr="CoilSpring"/>
          <p:cNvPicPr>
            <a:picLocks noChangeAspect="1" noChangeArrowheads="1"/>
          </p:cNvPicPr>
          <p:nvPr/>
        </p:nvPicPr>
        <p:blipFill>
          <a:blip r:embed="rId6"/>
          <a:srcRect/>
          <a:stretch>
            <a:fillRect/>
          </a:stretch>
        </p:blipFill>
        <p:spPr bwMode="auto">
          <a:xfrm>
            <a:off x="6705600" y="2884488"/>
            <a:ext cx="1155700" cy="2616200"/>
          </a:xfrm>
          <a:prstGeom prst="rect">
            <a:avLst/>
          </a:prstGeom>
          <a:noFill/>
        </p:spPr>
      </p:pic>
      <p:pic>
        <p:nvPicPr>
          <p:cNvPr id="618506" name="Picture 10" descr="BBP"/>
          <p:cNvPicPr>
            <a:picLocks noChangeAspect="1" noChangeArrowheads="1"/>
          </p:cNvPicPr>
          <p:nvPr/>
        </p:nvPicPr>
        <p:blipFill>
          <a:blip r:embed="rId7"/>
          <a:srcRect/>
          <a:stretch>
            <a:fillRect/>
          </a:stretch>
        </p:blipFill>
        <p:spPr bwMode="auto">
          <a:xfrm>
            <a:off x="6376988" y="2082800"/>
            <a:ext cx="1763712" cy="271463"/>
          </a:xfrm>
          <a:prstGeom prst="rect">
            <a:avLst/>
          </a:prstGeom>
          <a:noFill/>
        </p:spPr>
      </p:pic>
      <p:grpSp>
        <p:nvGrpSpPr>
          <p:cNvPr id="3" name="Group 11"/>
          <p:cNvGrpSpPr>
            <a:grpSpLocks/>
          </p:cNvGrpSpPr>
          <p:nvPr/>
        </p:nvGrpSpPr>
        <p:grpSpPr bwMode="auto">
          <a:xfrm>
            <a:off x="6376988" y="1803400"/>
            <a:ext cx="1763712" cy="550863"/>
            <a:chOff x="4017" y="1128"/>
            <a:chExt cx="1111" cy="347"/>
          </a:xfrm>
        </p:grpSpPr>
        <p:pic>
          <p:nvPicPr>
            <p:cNvPr id="618508" name="Picture 12" descr="GreenPlate"/>
            <p:cNvPicPr>
              <a:picLocks noChangeAspect="1" noChangeArrowheads="1"/>
            </p:cNvPicPr>
            <p:nvPr/>
          </p:nvPicPr>
          <p:blipFill>
            <a:blip r:embed="rId8"/>
            <a:srcRect/>
            <a:stretch>
              <a:fillRect/>
            </a:stretch>
          </p:blipFill>
          <p:spPr bwMode="auto">
            <a:xfrm>
              <a:off x="4017" y="1128"/>
              <a:ext cx="1111" cy="171"/>
            </a:xfrm>
            <a:prstGeom prst="rect">
              <a:avLst/>
            </a:prstGeom>
            <a:noFill/>
          </p:spPr>
        </p:pic>
        <p:pic>
          <p:nvPicPr>
            <p:cNvPr id="618509" name="Picture 13" descr="BBP"/>
            <p:cNvPicPr>
              <a:picLocks noChangeAspect="1" noChangeArrowheads="1"/>
            </p:cNvPicPr>
            <p:nvPr/>
          </p:nvPicPr>
          <p:blipFill>
            <a:blip r:embed="rId7"/>
            <a:srcRect/>
            <a:stretch>
              <a:fillRect/>
            </a:stretch>
          </p:blipFill>
          <p:spPr bwMode="auto">
            <a:xfrm>
              <a:off x="4017" y="1304"/>
              <a:ext cx="1111" cy="171"/>
            </a:xfrm>
            <a:prstGeom prst="rect">
              <a:avLst/>
            </a:prstGeom>
            <a:noFill/>
          </p:spPr>
        </p:pic>
      </p:grpSp>
      <p:pic>
        <p:nvPicPr>
          <p:cNvPr id="618510" name="Picture 14" descr="GBP"/>
          <p:cNvPicPr>
            <a:picLocks noChangeAspect="1" noChangeArrowheads="1"/>
          </p:cNvPicPr>
          <p:nvPr/>
        </p:nvPicPr>
        <p:blipFill>
          <a:blip r:embed="rId9"/>
          <a:srcRect/>
          <a:stretch>
            <a:fillRect/>
          </a:stretch>
        </p:blipFill>
        <p:spPr bwMode="auto">
          <a:xfrm>
            <a:off x="6376988" y="2082800"/>
            <a:ext cx="1763712" cy="271463"/>
          </a:xfrm>
          <a:prstGeom prst="rect">
            <a:avLst/>
          </a:prstGeom>
          <a:noFill/>
        </p:spPr>
      </p:pic>
      <p:sp>
        <p:nvSpPr>
          <p:cNvPr id="618511" name="Rectangle 15"/>
          <p:cNvSpPr>
            <a:spLocks noChangeArrowheads="1"/>
          </p:cNvSpPr>
          <p:nvPr/>
        </p:nvSpPr>
        <p:spPr bwMode="auto">
          <a:xfrm>
            <a:off x="6172200" y="5537201"/>
            <a:ext cx="2209800" cy="1320800"/>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solidFill>
                <a:srgbClr val="000000"/>
              </a:solidFill>
            </a:endParaRPr>
          </a:p>
        </p:txBody>
      </p:sp>
      <p:pic>
        <p:nvPicPr>
          <p:cNvPr id="618523" name="Picture 27" descr="BluePlate"/>
          <p:cNvPicPr>
            <a:picLocks noChangeAspect="1" noChangeArrowheads="1"/>
          </p:cNvPicPr>
          <p:nvPr/>
        </p:nvPicPr>
        <p:blipFill>
          <a:blip r:embed="rId5"/>
          <a:srcRect/>
          <a:stretch>
            <a:fillRect/>
          </a:stretch>
        </p:blipFill>
        <p:spPr bwMode="auto">
          <a:xfrm>
            <a:off x="6375400" y="2362200"/>
            <a:ext cx="1763713" cy="271463"/>
          </a:xfrm>
          <a:prstGeom prst="rect">
            <a:avLst/>
          </a:prstGeom>
          <a:noFill/>
        </p:spPr>
      </p:pic>
      <p:pic>
        <p:nvPicPr>
          <p:cNvPr id="618521" name="Picture 25" descr="PurplePlate"/>
          <p:cNvPicPr>
            <a:picLocks noChangeAspect="1" noChangeArrowheads="1"/>
          </p:cNvPicPr>
          <p:nvPr/>
        </p:nvPicPr>
        <p:blipFill>
          <a:blip r:embed="rId3"/>
          <a:srcRect/>
          <a:stretch>
            <a:fillRect/>
          </a:stretch>
        </p:blipFill>
        <p:spPr bwMode="auto">
          <a:xfrm>
            <a:off x="6388100" y="2616200"/>
            <a:ext cx="1763713" cy="271463"/>
          </a:xfrm>
          <a:prstGeom prst="rect">
            <a:avLst/>
          </a:prstGeom>
          <a:noFill/>
        </p:spPr>
      </p:pic>
      <p:pic>
        <p:nvPicPr>
          <p:cNvPr id="618512" name="Picture 16" descr="StackSidePanel"/>
          <p:cNvPicPr>
            <a:picLocks noChangeArrowheads="1"/>
          </p:cNvPicPr>
          <p:nvPr/>
        </p:nvPicPr>
        <p:blipFill>
          <a:blip r:embed="rId10"/>
          <a:srcRect/>
          <a:stretch>
            <a:fillRect/>
          </a:stretch>
        </p:blipFill>
        <p:spPr bwMode="auto">
          <a:xfrm>
            <a:off x="8140700" y="2346325"/>
            <a:ext cx="165100" cy="3181350"/>
          </a:xfrm>
          <a:prstGeom prst="rect">
            <a:avLst/>
          </a:prstGeom>
          <a:noFill/>
        </p:spPr>
      </p:pic>
      <p:pic>
        <p:nvPicPr>
          <p:cNvPr id="618513" name="Picture 17" descr="StackSidePanel"/>
          <p:cNvPicPr>
            <a:picLocks noChangeArrowheads="1"/>
          </p:cNvPicPr>
          <p:nvPr/>
        </p:nvPicPr>
        <p:blipFill>
          <a:blip r:embed="rId10"/>
          <a:srcRect/>
          <a:stretch>
            <a:fillRect/>
          </a:stretch>
        </p:blipFill>
        <p:spPr bwMode="auto">
          <a:xfrm>
            <a:off x="6248400" y="2346325"/>
            <a:ext cx="165100" cy="3181350"/>
          </a:xfrm>
          <a:prstGeom prst="rect">
            <a:avLst/>
          </a:prstGeom>
          <a:noFill/>
        </p:spPr>
      </p:pic>
      <p:pic>
        <p:nvPicPr>
          <p:cNvPr id="618524" name="Picture 28" descr="StackDoor"/>
          <p:cNvPicPr>
            <a:picLocks noChangeArrowheads="1"/>
          </p:cNvPicPr>
          <p:nvPr/>
        </p:nvPicPr>
        <p:blipFill>
          <a:blip r:embed="rId11"/>
          <a:srcRect/>
          <a:stretch>
            <a:fillRect/>
          </a:stretch>
        </p:blipFill>
        <p:spPr bwMode="auto">
          <a:xfrm>
            <a:off x="6388100" y="2346325"/>
            <a:ext cx="1773238" cy="31813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50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504">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499"/>
                                          </p:stCondLst>
                                        </p:cTn>
                                        <p:tgtEl>
                                          <p:spTgt spid="61851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499"/>
                                          </p:stCondLst>
                                        </p:cTn>
                                        <p:tgtEl>
                                          <p:spTgt spid="61851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499"/>
                                          </p:stCondLst>
                                        </p:cTn>
                                        <p:tgtEl>
                                          <p:spTgt spid="618524"/>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61850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85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85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85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84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par>
                          <p:cTn id="35" fill="hold">
                            <p:stCondLst>
                              <p:cond delay="0"/>
                            </p:stCondLst>
                            <p:childTnLst>
                              <p:par>
                                <p:cTn id="36" presetID="1" presetClass="exit" presetSubtype="0" fill="hold" nodeType="afterEffect">
                                  <p:stCondLst>
                                    <p:cond delay="0"/>
                                  </p:stCondLst>
                                  <p:childTnLst>
                                    <p:set>
                                      <p:cBhvr>
                                        <p:cTn id="37" dur="1" fill="hold">
                                          <p:stCondLst>
                                            <p:cond delay="0"/>
                                          </p:stCondLst>
                                        </p:cTn>
                                        <p:tgtEl>
                                          <p:spTgt spid="618498"/>
                                        </p:tgtEl>
                                        <p:attrNameLst>
                                          <p:attrName>style.visibility</p:attrName>
                                        </p:attrNameLst>
                                      </p:cBhvr>
                                      <p:to>
                                        <p:strVal val="hidden"/>
                                      </p:to>
                                    </p:set>
                                  </p:childTnLst>
                                </p:cTn>
                              </p:par>
                            </p:childTnLst>
                          </p:cTn>
                        </p:par>
                        <p:par>
                          <p:cTn id="38" fill="hold">
                            <p:stCondLst>
                              <p:cond delay="0"/>
                            </p:stCondLst>
                            <p:childTnLst>
                              <p:par>
                                <p:cTn id="39" presetID="7" presetClass="exit" presetSubtype="4" fill="hold" nodeType="afterEffect">
                                  <p:stCondLst>
                                    <p:cond delay="0"/>
                                  </p:stCondLst>
                                  <p:childTnLst>
                                    <p:anim calcmode="lin" valueType="num">
                                      <p:cBhvr additive="base">
                                        <p:cTn id="40" dur="5000"/>
                                        <p:tgtEl>
                                          <p:spTgt spid="2"/>
                                        </p:tgtEl>
                                        <p:attrNameLst>
                                          <p:attrName>ppt_x</p:attrName>
                                        </p:attrNameLst>
                                      </p:cBhvr>
                                      <p:tavLst>
                                        <p:tav tm="0">
                                          <p:val>
                                            <p:strVal val="ppt_x"/>
                                          </p:val>
                                        </p:tav>
                                        <p:tav tm="100000">
                                          <p:val>
                                            <p:strVal val="ppt_x"/>
                                          </p:val>
                                        </p:tav>
                                      </p:tavLst>
                                    </p:anim>
                                    <p:anim calcmode="lin" valueType="num">
                                      <p:cBhvr additive="base">
                                        <p:cTn id="41" dur="5000"/>
                                        <p:tgtEl>
                                          <p:spTgt spid="2"/>
                                        </p:tgtEl>
                                        <p:attrNameLst>
                                          <p:attrName>ppt_y</p:attrName>
                                        </p:attrNameLst>
                                      </p:cBhvr>
                                      <p:tavLst>
                                        <p:tav tm="0">
                                          <p:val>
                                            <p:strVal val="ppt_y"/>
                                          </p:val>
                                        </p:tav>
                                        <p:tav tm="100000">
                                          <p:val>
                                            <p:strVal val="1+ppt_h/2"/>
                                          </p:val>
                                        </p:tav>
                                      </p:tavLst>
                                    </p:anim>
                                    <p:set>
                                      <p:cBhvr>
                                        <p:cTn id="42" dur="1" fill="hold">
                                          <p:stCondLst>
                                            <p:cond delay="4999"/>
                                          </p:stCondLst>
                                        </p:cTn>
                                        <p:tgtEl>
                                          <p:spTgt spid="2"/>
                                        </p:tgtEl>
                                        <p:attrNameLst>
                                          <p:attrName>style.visibility</p:attrName>
                                        </p:attrNameLst>
                                      </p:cBhvr>
                                      <p:to>
                                        <p:strVal val="hidden"/>
                                      </p:to>
                                    </p:set>
                                  </p:childTnLst>
                                </p:cTn>
                              </p:par>
                              <p:par>
                                <p:cTn id="43" presetID="1" presetClass="entr" presetSubtype="0" fill="hold" nodeType="withEffect">
                                  <p:stCondLst>
                                    <p:cond delay="200"/>
                                  </p:stCondLst>
                                  <p:childTnLst>
                                    <p:set>
                                      <p:cBhvr>
                                        <p:cTn id="44" dur="1" fill="hold">
                                          <p:stCondLst>
                                            <p:cond delay="0"/>
                                          </p:stCondLst>
                                        </p:cTn>
                                        <p:tgtEl>
                                          <p:spTgt spid="61850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499"/>
                                          </p:stCondLst>
                                        </p:cTn>
                                        <p:tgtEl>
                                          <p:spTgt spid="3"/>
                                        </p:tgtEl>
                                        <p:attrNameLst>
                                          <p:attrName>style.visibility</p:attrName>
                                        </p:attrNameLst>
                                      </p:cBhvr>
                                      <p:to>
                                        <p:strVal val="visible"/>
                                      </p:to>
                                    </p:set>
                                  </p:childTnLst>
                                </p:cTn>
                              </p:par>
                            </p:childTnLst>
                          </p:cTn>
                        </p:par>
                        <p:par>
                          <p:cTn id="49" fill="hold">
                            <p:stCondLst>
                              <p:cond delay="500"/>
                            </p:stCondLst>
                            <p:childTnLst>
                              <p:par>
                                <p:cTn id="50" presetID="1" presetClass="exit" presetSubtype="0" fill="hold" nodeType="afterEffect">
                                  <p:stCondLst>
                                    <p:cond delay="0"/>
                                  </p:stCondLst>
                                  <p:childTnLst>
                                    <p:set>
                                      <p:cBhvr>
                                        <p:cTn id="51" dur="1" fill="hold">
                                          <p:stCondLst>
                                            <p:cond delay="0"/>
                                          </p:stCondLst>
                                        </p:cTn>
                                        <p:tgtEl>
                                          <p:spTgt spid="618506"/>
                                        </p:tgtEl>
                                        <p:attrNameLst>
                                          <p:attrName>style.visibility</p:attrName>
                                        </p:attrNameLst>
                                      </p:cBhvr>
                                      <p:to>
                                        <p:strVal val="hidden"/>
                                      </p:to>
                                    </p:set>
                                  </p:childTnLst>
                                </p:cTn>
                              </p:par>
                            </p:childTnLst>
                          </p:cTn>
                        </p:par>
                        <p:par>
                          <p:cTn id="52" fill="hold">
                            <p:stCondLst>
                              <p:cond delay="500"/>
                            </p:stCondLst>
                            <p:childTnLst>
                              <p:par>
                                <p:cTn id="53" presetID="7" presetClass="exit" presetSubtype="4" fill="hold" nodeType="afterEffect">
                                  <p:stCondLst>
                                    <p:cond delay="0"/>
                                  </p:stCondLst>
                                  <p:childTnLst>
                                    <p:anim calcmode="lin" valueType="num">
                                      <p:cBhvr additive="base">
                                        <p:cTn id="54" dur="5000"/>
                                        <p:tgtEl>
                                          <p:spTgt spid="3"/>
                                        </p:tgtEl>
                                        <p:attrNameLst>
                                          <p:attrName>ppt_x</p:attrName>
                                        </p:attrNameLst>
                                      </p:cBhvr>
                                      <p:tavLst>
                                        <p:tav tm="0">
                                          <p:val>
                                            <p:strVal val="ppt_x"/>
                                          </p:val>
                                        </p:tav>
                                        <p:tav tm="100000">
                                          <p:val>
                                            <p:strVal val="ppt_x"/>
                                          </p:val>
                                        </p:tav>
                                      </p:tavLst>
                                    </p:anim>
                                    <p:anim calcmode="lin" valueType="num">
                                      <p:cBhvr additive="base">
                                        <p:cTn id="55" dur="5000"/>
                                        <p:tgtEl>
                                          <p:spTgt spid="3"/>
                                        </p:tgtEl>
                                        <p:attrNameLst>
                                          <p:attrName>ppt_y</p:attrName>
                                        </p:attrNameLst>
                                      </p:cBhvr>
                                      <p:tavLst>
                                        <p:tav tm="0">
                                          <p:val>
                                            <p:strVal val="ppt_y"/>
                                          </p:val>
                                        </p:tav>
                                        <p:tav tm="100000">
                                          <p:val>
                                            <p:strVal val="1+ppt_h/2"/>
                                          </p:val>
                                        </p:tav>
                                      </p:tavLst>
                                    </p:anim>
                                    <p:set>
                                      <p:cBhvr>
                                        <p:cTn id="56" dur="1" fill="hold">
                                          <p:stCondLst>
                                            <p:cond delay="4999"/>
                                          </p:stCondLst>
                                        </p:cTn>
                                        <p:tgtEl>
                                          <p:spTgt spid="3"/>
                                        </p:tgtEl>
                                        <p:attrNameLst>
                                          <p:attrName>style.visibility</p:attrName>
                                        </p:attrNameLst>
                                      </p:cBhvr>
                                      <p:to>
                                        <p:strVal val="hidden"/>
                                      </p:to>
                                    </p:set>
                                  </p:childTnLst>
                                </p:cTn>
                              </p:par>
                              <p:par>
                                <p:cTn id="57" presetID="1" presetClass="entr" presetSubtype="0" fill="hold" nodeType="withEffect">
                                  <p:stCondLst>
                                    <p:cond delay="200"/>
                                  </p:stCondLst>
                                  <p:childTnLst>
                                    <p:set>
                                      <p:cBhvr>
                                        <p:cTn id="58" dur="1" fill="hold">
                                          <p:stCondLst>
                                            <p:cond delay="0"/>
                                          </p:stCondLst>
                                        </p:cTn>
                                        <p:tgtEl>
                                          <p:spTgt spid="6185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2" presetClass="exit" presetSubtype="8" fill="hold" nodeType="clickEffect">
                                  <p:stCondLst>
                                    <p:cond delay="0"/>
                                  </p:stCondLst>
                                  <p:childTnLst>
                                    <p:animEffect transition="out" filter="wipe(left)">
                                      <p:cBhvr>
                                        <p:cTn id="62" dur="500"/>
                                        <p:tgtEl>
                                          <p:spTgt spid="618524"/>
                                        </p:tgtEl>
                                      </p:cBhvr>
                                    </p:animEffect>
                                    <p:set>
                                      <p:cBhvr>
                                        <p:cTn id="63" dur="1" fill="hold">
                                          <p:stCondLst>
                                            <p:cond delay="499"/>
                                          </p:stCondLst>
                                        </p:cTn>
                                        <p:tgtEl>
                                          <p:spTgt spid="618524"/>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618524"/>
                                        </p:tgtEl>
                                        <p:attrNameLst>
                                          <p:attrName>style.visibility</p:attrName>
                                        </p:attrNameLst>
                                      </p:cBhvr>
                                      <p:to>
                                        <p:strVal val="visible"/>
                                      </p:to>
                                    </p:set>
                                    <p:animEffect transition="in" filter="wipe(left)">
                                      <p:cBhvr>
                                        <p:cTn id="68" dur="500"/>
                                        <p:tgtEl>
                                          <p:spTgt spid="618524"/>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618506"/>
                                        </p:tgtEl>
                                        <p:attrNameLst>
                                          <p:attrName>style.visibility</p:attrName>
                                        </p:attrNameLst>
                                      </p:cBhvr>
                                      <p:to>
                                        <p:strVal val="visible"/>
                                      </p:to>
                                    </p:set>
                                    <p:animEffect transition="in" filter="fade">
                                      <p:cBhvr>
                                        <p:cTn id="73" dur="1000"/>
                                        <p:tgtEl>
                                          <p:spTgt spid="618506"/>
                                        </p:tgtEl>
                                      </p:cBhvr>
                                    </p:animEffect>
                                    <p:anim calcmode="lin" valueType="num">
                                      <p:cBhvr>
                                        <p:cTn id="74" dur="1000" fill="hold"/>
                                        <p:tgtEl>
                                          <p:spTgt spid="618506"/>
                                        </p:tgtEl>
                                        <p:attrNameLst>
                                          <p:attrName>ppt_x</p:attrName>
                                        </p:attrNameLst>
                                      </p:cBhvr>
                                      <p:tavLst>
                                        <p:tav tm="0">
                                          <p:val>
                                            <p:strVal val="#ppt_x"/>
                                          </p:val>
                                        </p:tav>
                                        <p:tav tm="100000">
                                          <p:val>
                                            <p:strVal val="#ppt_x"/>
                                          </p:val>
                                        </p:tav>
                                      </p:tavLst>
                                    </p:anim>
                                    <p:anim calcmode="lin" valueType="num">
                                      <p:cBhvr>
                                        <p:cTn id="75" dur="1000" fill="hold"/>
                                        <p:tgtEl>
                                          <p:spTgt spid="618506"/>
                                        </p:tgtEl>
                                        <p:attrNameLst>
                                          <p:attrName>ppt_y</p:attrName>
                                        </p:attrNameLst>
                                      </p:cBhvr>
                                      <p:tavLst>
                                        <p:tav tm="0">
                                          <p:val>
                                            <p:strVal val="#ppt_y+.1"/>
                                          </p:val>
                                        </p:tav>
                                        <p:tav tm="100000">
                                          <p:val>
                                            <p:strVal val="#ppt_y"/>
                                          </p:val>
                                        </p:tav>
                                      </p:tavLst>
                                    </p:anim>
                                  </p:childTnLst>
                                </p:cTn>
                              </p:par>
                              <p:par>
                                <p:cTn id="76" presetID="1" presetClass="exit" presetSubtype="0" fill="hold" nodeType="withEffect">
                                  <p:stCondLst>
                                    <p:cond delay="100"/>
                                  </p:stCondLst>
                                  <p:childTnLst>
                                    <p:set>
                                      <p:cBhvr>
                                        <p:cTn id="77" dur="1" fill="hold">
                                          <p:stCondLst>
                                            <p:cond delay="0"/>
                                          </p:stCondLst>
                                        </p:cTn>
                                        <p:tgtEl>
                                          <p:spTgt spid="6185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50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Toddler System Stack</a:t>
            </a:r>
            <a:endParaRPr lang="en-US" dirty="0">
              <a:solidFill>
                <a:srgbClr val="FF0000"/>
              </a:solidFill>
            </a:endParaRPr>
          </a:p>
        </p:txBody>
      </p:sp>
      <p:sp>
        <p:nvSpPr>
          <p:cNvPr id="48" name="Rectangle 8"/>
          <p:cNvSpPr>
            <a:spLocks noChangeArrowheads="1"/>
          </p:cNvSpPr>
          <p:nvPr/>
        </p:nvSpPr>
        <p:spPr bwMode="auto">
          <a:xfrm>
            <a:off x="482600" y="1219200"/>
            <a:ext cx="8128000" cy="5181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Like all modern hardware, the Toddler machine implements a stack in hardware to simplify dividing programs up into independent functions.</a:t>
            </a:r>
          </a:p>
          <a:p>
            <a:pPr marL="342900" indent="-342900" algn="just">
              <a:lnSpc>
                <a:spcPct val="90000"/>
              </a:lnSpc>
              <a:spcAft>
                <a:spcPct val="50000"/>
              </a:spcAft>
              <a:buFontTx/>
              <a:buChar char="•"/>
            </a:pPr>
            <a:r>
              <a:rPr lang="en-US" sz="2400" b="0" dirty="0">
                <a:solidFill>
                  <a:srgbClr val="000000"/>
                </a:solidFill>
              </a:rPr>
              <a:t>The Toddler stack lives at the highest addresses in memory, so the bottom of a stack is at address 99, and the stack grows toward lower memory addresses.</a:t>
            </a:r>
          </a:p>
          <a:p>
            <a:pPr marL="342900" indent="-342900" algn="just">
              <a:lnSpc>
                <a:spcPct val="90000"/>
              </a:lnSpc>
              <a:spcAft>
                <a:spcPct val="50000"/>
              </a:spcAft>
              <a:buFontTx/>
              <a:buChar char="•"/>
            </a:pPr>
            <a:r>
              <a:rPr lang="en-US" sz="2400" b="0" dirty="0">
                <a:solidFill>
                  <a:srgbClr val="000000"/>
                </a:solidFill>
              </a:rPr>
              <a:t>The address of the element at the top of the stack is stored in the register </a:t>
            </a:r>
            <a:r>
              <a:rPr lang="en-US" sz="1800" dirty="0">
                <a:solidFill>
                  <a:srgbClr val="000000"/>
                </a:solidFill>
                <a:latin typeface="Helvetica Neue"/>
                <a:cs typeface="Helvetica Neue"/>
              </a:rPr>
              <a:t>SP</a:t>
            </a:r>
            <a:r>
              <a:rPr lang="en-US" sz="2400" b="0" dirty="0">
                <a:solidFill>
                  <a:srgbClr val="000000"/>
                </a:solidFill>
              </a:rPr>
              <a:t>.  If the </a:t>
            </a:r>
            <a:r>
              <a:rPr lang="en-US" sz="1800" dirty="0">
                <a:solidFill>
                  <a:srgbClr val="000000"/>
                </a:solidFill>
                <a:latin typeface="Helvetica Neue"/>
                <a:cs typeface="Helvetica Neue"/>
              </a:rPr>
              <a:t>SP</a:t>
            </a:r>
            <a:r>
              <a:rPr lang="en-US" sz="2400" b="0" dirty="0">
                <a:solidFill>
                  <a:srgbClr val="000000"/>
                </a:solidFill>
              </a:rPr>
              <a:t> is 00, that means the stack is empty.</a:t>
            </a:r>
          </a:p>
          <a:p>
            <a:pPr marL="342900" indent="-342900" algn="just">
              <a:lnSpc>
                <a:spcPct val="90000"/>
              </a:lnSpc>
              <a:spcAft>
                <a:spcPct val="50000"/>
              </a:spcAft>
              <a:buFontTx/>
              <a:buChar char="•"/>
            </a:pPr>
            <a:r>
              <a:rPr lang="en-US" sz="2400" b="0" dirty="0">
                <a:solidFill>
                  <a:srgbClr val="000000"/>
                </a:solidFill>
              </a:rPr>
              <a:t>Pushing a value on the stack corresponds to subtracting one from the </a:t>
            </a:r>
            <a:r>
              <a:rPr lang="en-US" sz="1800" dirty="0">
                <a:solidFill>
                  <a:srgbClr val="000000"/>
                </a:solidFill>
                <a:latin typeface="Helvetica Neue"/>
                <a:cs typeface="Helvetica Neue"/>
              </a:rPr>
              <a:t>SP</a:t>
            </a:r>
            <a:r>
              <a:rPr lang="en-US" sz="2400" b="0" dirty="0">
                <a:solidFill>
                  <a:srgbClr val="000000"/>
                </a:solidFill>
              </a:rPr>
              <a:t> and then storing a value in the resulting address.</a:t>
            </a:r>
          </a:p>
          <a:p>
            <a:pPr marL="342900" indent="-342900" algn="just">
              <a:lnSpc>
                <a:spcPct val="90000"/>
              </a:lnSpc>
              <a:spcAft>
                <a:spcPct val="50000"/>
              </a:spcAft>
              <a:buFontTx/>
              <a:buChar char="•"/>
            </a:pPr>
            <a:r>
              <a:rPr lang="en-US" sz="2400" b="0" dirty="0">
                <a:solidFill>
                  <a:srgbClr val="000000"/>
                </a:solidFill>
              </a:rPr>
              <a:t>Popping the top value from the stack reverses the process by taking the current contents of the word addressed by </a:t>
            </a:r>
            <a:r>
              <a:rPr lang="en-US" sz="1800" dirty="0">
                <a:solidFill>
                  <a:srgbClr val="000000"/>
                </a:solidFill>
                <a:latin typeface="Helvetica Neue"/>
                <a:cs typeface="Helvetica Neue"/>
              </a:rPr>
              <a:t>SP</a:t>
            </a:r>
            <a:r>
              <a:rPr lang="en-US" sz="2400" b="0" dirty="0">
                <a:solidFill>
                  <a:srgbClr val="000000"/>
                </a:solidFill>
              </a:rPr>
              <a:t> and then adding one to </a:t>
            </a:r>
            <a:r>
              <a:rPr lang="en-US" sz="1800" dirty="0">
                <a:solidFill>
                  <a:srgbClr val="000000"/>
                </a:solidFill>
                <a:latin typeface="Helvetica Neue"/>
                <a:cs typeface="Helvetica Neue"/>
              </a:rPr>
              <a:t>SP</a:t>
            </a:r>
            <a:r>
              <a:rPr lang="en-US" sz="2400" b="0" dirty="0">
                <a:solidFill>
                  <a:srgbClr val="00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Functions and Stacks</a:t>
            </a:r>
            <a:endParaRPr lang="en-US" dirty="0">
              <a:solidFill>
                <a:srgbClr val="FF0000"/>
              </a:solidFill>
            </a:endParaRPr>
          </a:p>
        </p:txBody>
      </p:sp>
      <p:sp>
        <p:nvSpPr>
          <p:cNvPr id="48" name="Rectangle 8"/>
          <p:cNvSpPr>
            <a:spLocks noChangeArrowheads="1"/>
          </p:cNvSpPr>
          <p:nvPr/>
        </p:nvSpPr>
        <p:spPr bwMode="auto">
          <a:xfrm>
            <a:off x="482600" y="1219200"/>
            <a:ext cx="8128000" cy="5181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CALL</a:t>
            </a:r>
            <a:r>
              <a:rPr lang="en-US" sz="2400" b="0" dirty="0">
                <a:solidFill>
                  <a:srgbClr val="000000"/>
                </a:solidFill>
              </a:rPr>
              <a:t> instruction pushes the current value of the </a:t>
            </a:r>
            <a:r>
              <a:rPr lang="en-US" sz="1800" dirty="0">
                <a:solidFill>
                  <a:srgbClr val="000000"/>
                </a:solidFill>
                <a:latin typeface="Helvetica Neue"/>
                <a:cs typeface="Helvetica Neue"/>
              </a:rPr>
              <a:t>PC</a:t>
            </a:r>
            <a:r>
              <a:rPr lang="en-US" sz="2400" b="0" dirty="0">
                <a:solidFill>
                  <a:srgbClr val="000000"/>
                </a:solidFill>
              </a:rPr>
              <a:t> (which has already been incremented to refer to the next instruction) on the stack.  This value is called the </a:t>
            </a:r>
            <a:r>
              <a:rPr lang="en-US" sz="2400" i="1" dirty="0">
                <a:solidFill>
                  <a:srgbClr val="000000"/>
                </a:solidFill>
              </a:rPr>
              <a:t>return address</a:t>
            </a:r>
            <a:r>
              <a:rPr lang="en-US" sz="2400" b="0" i="1" dirty="0">
                <a:solidFill>
                  <a:srgbClr val="000000"/>
                </a:solidFill>
              </a:rPr>
              <a:t>.</a:t>
            </a:r>
            <a:endParaRPr lang="en-US" sz="2400" b="0" dirty="0">
              <a:solidFill>
                <a:srgbClr val="000000"/>
              </a:solidFill>
            </a:endParaRPr>
          </a:p>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RETURN</a:t>
            </a:r>
            <a:r>
              <a:rPr lang="en-US" sz="2400" b="0" dirty="0">
                <a:solidFill>
                  <a:srgbClr val="000000"/>
                </a:solidFill>
              </a:rPr>
              <a:t> instruction pops the top value on the stack into the </a:t>
            </a:r>
            <a:r>
              <a:rPr lang="en-US" sz="1800" dirty="0">
                <a:solidFill>
                  <a:srgbClr val="000000"/>
                </a:solidFill>
                <a:latin typeface="Helvetica Neue"/>
                <a:cs typeface="Helvetica Neue"/>
              </a:rPr>
              <a:t>PC</a:t>
            </a:r>
            <a:r>
              <a:rPr lang="en-US" sz="2400" b="0" dirty="0">
                <a:solidFill>
                  <a:srgbClr val="000000"/>
                </a:solidFill>
              </a:rPr>
              <a:t>, which has the effect of returning to the point just after the </a:t>
            </a:r>
            <a:r>
              <a:rPr lang="en-US" sz="2000" dirty="0">
                <a:solidFill>
                  <a:srgbClr val="000000"/>
                </a:solidFill>
                <a:latin typeface="Courier New"/>
                <a:cs typeface="Courier New"/>
              </a:rPr>
              <a:t>CALL</a:t>
            </a:r>
            <a:r>
              <a:rPr lang="en-US" sz="2400" b="0" dirty="0">
                <a:solidFill>
                  <a:srgbClr val="000000"/>
                </a:solidFill>
              </a:rPr>
              <a:t> instruction.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Extended </a:t>
            </a:r>
            <a:r>
              <a:rPr lang="en-US" dirty="0">
                <a:solidFill>
                  <a:srgbClr val="FF0000"/>
                </a:solidFill>
              </a:rPr>
              <a:t>Instruction Set</a:t>
            </a:r>
          </a:p>
        </p:txBody>
      </p:sp>
      <p:grpSp>
        <p:nvGrpSpPr>
          <p:cNvPr id="2" name="Group 46"/>
          <p:cNvGrpSpPr/>
          <p:nvPr/>
        </p:nvGrpSpPr>
        <p:grpSpPr>
          <a:xfrm>
            <a:off x="762000" y="1600200"/>
            <a:ext cx="7848600" cy="1559781"/>
            <a:chOff x="762000" y="1600200"/>
            <a:chExt cx="7848600" cy="1559781"/>
          </a:xfrm>
        </p:grpSpPr>
        <p:grpSp>
          <p:nvGrpSpPr>
            <p:cNvPr id="3" name="Group 35"/>
            <p:cNvGrpSpPr/>
            <p:nvPr/>
          </p:nvGrpSpPr>
          <p:grpSpPr>
            <a:xfrm>
              <a:off x="762000" y="1600200"/>
              <a:ext cx="7848600" cy="400110"/>
              <a:chOff x="838200" y="2266890"/>
              <a:chExt cx="7848600" cy="400110"/>
            </a:xfrm>
          </p:grpSpPr>
          <p:sp>
            <p:nvSpPr>
              <p:cNvPr id="63" name="TextBox 62"/>
              <p:cNvSpPr txBox="1"/>
              <p:nvPr/>
            </p:nvSpPr>
            <p:spPr>
              <a:xfrm>
                <a:off x="838200" y="2266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-1</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68" name="TextBox 67"/>
              <p:cNvSpPr txBox="1"/>
              <p:nvPr/>
            </p:nvSpPr>
            <p:spPr>
              <a:xfrm>
                <a:off x="1828800" y="2266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LOADX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0" name="TextBox 69"/>
              <p:cNvSpPr txBox="1"/>
              <p:nvPr/>
            </p:nvSpPr>
            <p:spPr>
              <a:xfrm>
                <a:off x="3962400" y="2266890"/>
                <a:ext cx="4724400" cy="400110"/>
              </a:xfrm>
              <a:prstGeom prst="rect">
                <a:avLst/>
              </a:prstGeom>
              <a:noFill/>
            </p:spPr>
            <p:txBody>
              <a:bodyPr wrap="square" rtlCol="0">
                <a:spAutoFit/>
              </a:bodyPr>
              <a:lstStyle/>
              <a:p>
                <a:r>
                  <a:rPr lang="en-US" sz="2000" b="0" dirty="0">
                    <a:solidFill>
                      <a:srgbClr val="000000"/>
                    </a:solidFill>
                    <a:latin typeface="Times New Roman"/>
                    <a:cs typeface="Times New Roman"/>
                  </a:rPr>
                  <a:t>Loads the value from address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into </a:t>
                </a:r>
                <a:r>
                  <a:rPr lang="en-US" sz="1600" dirty="0">
                    <a:solidFill>
                      <a:srgbClr val="000000"/>
                    </a:solidFill>
                    <a:latin typeface="Helvetica Neue"/>
                    <a:cs typeface="Helvetica Neue"/>
                  </a:rPr>
                  <a:t>XR</a:t>
                </a:r>
              </a:p>
            </p:txBody>
          </p:sp>
        </p:grpSp>
        <p:grpSp>
          <p:nvGrpSpPr>
            <p:cNvPr id="4" name="Group 39"/>
            <p:cNvGrpSpPr/>
            <p:nvPr/>
          </p:nvGrpSpPr>
          <p:grpSpPr>
            <a:xfrm>
              <a:off x="762000" y="1986757"/>
              <a:ext cx="7696200" cy="400110"/>
              <a:chOff x="838200" y="2647890"/>
              <a:chExt cx="7696200" cy="400110"/>
            </a:xfrm>
          </p:grpSpPr>
          <p:sp>
            <p:nvSpPr>
              <p:cNvPr id="66" name="TextBox 65"/>
              <p:cNvSpPr txBox="1"/>
              <p:nvPr/>
            </p:nvSpPr>
            <p:spPr>
              <a:xfrm>
                <a:off x="838200" y="2647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-2</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1" name="TextBox 70"/>
              <p:cNvSpPr txBox="1"/>
              <p:nvPr/>
            </p:nvSpPr>
            <p:spPr>
              <a:xfrm>
                <a:off x="1828800" y="2647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STOREX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3" name="TextBox 72"/>
              <p:cNvSpPr txBox="1"/>
              <p:nvPr/>
            </p:nvSpPr>
            <p:spPr>
              <a:xfrm>
                <a:off x="3962400" y="2647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Stores the value from </a:t>
                </a:r>
                <a:r>
                  <a:rPr lang="en-US" sz="1600" dirty="0">
                    <a:solidFill>
                      <a:srgbClr val="000000"/>
                    </a:solidFill>
                    <a:latin typeface="Helvetica Neue"/>
                    <a:cs typeface="Helvetica Neue"/>
                  </a:rPr>
                  <a:t>XR</a:t>
                </a:r>
                <a:r>
                  <a:rPr lang="en-US" sz="2000" b="0" dirty="0">
                    <a:solidFill>
                      <a:srgbClr val="000000"/>
                    </a:solidFill>
                    <a:latin typeface="Times New Roman"/>
                    <a:cs typeface="Times New Roman"/>
                  </a:rPr>
                  <a:t> into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5" name="Group 40"/>
            <p:cNvGrpSpPr/>
            <p:nvPr/>
          </p:nvGrpSpPr>
          <p:grpSpPr>
            <a:xfrm>
              <a:off x="762000" y="2373314"/>
              <a:ext cx="7696200" cy="400110"/>
              <a:chOff x="838200" y="3028890"/>
              <a:chExt cx="7696200" cy="400110"/>
            </a:xfrm>
          </p:grpSpPr>
          <p:sp>
            <p:nvSpPr>
              <p:cNvPr id="69" name="TextBox 68"/>
              <p:cNvSpPr txBox="1"/>
              <p:nvPr/>
            </p:nvSpPr>
            <p:spPr>
              <a:xfrm>
                <a:off x="838200" y="3028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-3</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4" name="TextBox 73"/>
              <p:cNvSpPr txBox="1"/>
              <p:nvPr/>
            </p:nvSpPr>
            <p:spPr>
              <a:xfrm>
                <a:off x="1828800" y="3028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LOAD </a:t>
                </a:r>
                <a:r>
                  <a:rPr lang="en-US" sz="2000" b="0" i="1" dirty="0" err="1">
                    <a:solidFill>
                      <a:srgbClr val="000000"/>
                    </a:solidFill>
                    <a:latin typeface="Times New Roman"/>
                    <a:cs typeface="Times New Roman"/>
                  </a:rPr>
                  <a:t>xx</a:t>
                </a:r>
                <a:r>
                  <a:rPr lang="en-US" sz="2000" dirty="0" err="1">
                    <a:solidFill>
                      <a:srgbClr val="000000"/>
                    </a:solidFill>
                    <a:latin typeface="Courier New"/>
                    <a:cs typeface="Courier New"/>
                  </a:rPr>
                  <a:t>(XR</a:t>
                </a:r>
                <a:r>
                  <a:rPr lang="en-US" sz="2000" dirty="0">
                    <a:solidFill>
                      <a:srgbClr val="000000"/>
                    </a:solidFill>
                    <a:latin typeface="Courier New"/>
                    <a:cs typeface="Courier New"/>
                  </a:rPr>
                  <a:t>)</a:t>
                </a:r>
              </a:p>
            </p:txBody>
          </p:sp>
          <p:sp>
            <p:nvSpPr>
              <p:cNvPr id="76" name="TextBox 75"/>
              <p:cNvSpPr txBox="1"/>
              <p:nvPr/>
            </p:nvSpPr>
            <p:spPr>
              <a:xfrm>
                <a:off x="3962400" y="3028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Loads </a:t>
                </a:r>
                <a:r>
                  <a:rPr lang="en-US" sz="1600" dirty="0">
                    <a:solidFill>
                      <a:srgbClr val="000000"/>
                    </a:solidFill>
                    <a:latin typeface="Helvetica Neue"/>
                    <a:cs typeface="Helvetica Neue"/>
                  </a:rPr>
                  <a:t>AC</a:t>
                </a:r>
                <a:r>
                  <a:rPr lang="en-US" sz="2000" b="0" dirty="0">
                    <a:solidFill>
                      <a:srgbClr val="000000"/>
                    </a:solidFill>
                    <a:latin typeface="Times New Roman"/>
                    <a:cs typeface="Times New Roman"/>
                  </a:rPr>
                  <a:t> with the contents of </a:t>
                </a:r>
                <a:r>
                  <a:rPr lang="en-US" sz="2000" b="0" i="1" dirty="0">
                    <a:solidFill>
                      <a:srgbClr val="000000"/>
                    </a:solidFill>
                    <a:latin typeface="Times New Roman"/>
                    <a:cs typeface="Times New Roman"/>
                  </a:rPr>
                  <a:t>xx </a:t>
                </a:r>
                <a:r>
                  <a:rPr lang="en-US" sz="2000" b="0" dirty="0">
                    <a:solidFill>
                      <a:srgbClr val="000000"/>
                    </a:solidFill>
                    <a:latin typeface="Times New Roman"/>
                    <a:cs typeface="Times New Roman"/>
                  </a:rPr>
                  <a:t>+ </a:t>
                </a:r>
                <a:r>
                  <a:rPr lang="en-US" sz="1600" dirty="0">
                    <a:solidFill>
                      <a:srgbClr val="000000"/>
                    </a:solidFill>
                    <a:latin typeface="Helvetica Neue"/>
                    <a:cs typeface="Helvetica Neue"/>
                  </a:rPr>
                  <a:t>XR</a:t>
                </a:r>
                <a:endParaRPr lang="en-US" sz="2000" dirty="0">
                  <a:solidFill>
                    <a:srgbClr val="000000"/>
                  </a:solidFill>
                  <a:latin typeface="Courier New"/>
                  <a:cs typeface="Courier New"/>
                </a:endParaRPr>
              </a:p>
            </p:txBody>
          </p:sp>
        </p:grpSp>
        <p:grpSp>
          <p:nvGrpSpPr>
            <p:cNvPr id="6" name="Group 41"/>
            <p:cNvGrpSpPr/>
            <p:nvPr/>
          </p:nvGrpSpPr>
          <p:grpSpPr>
            <a:xfrm>
              <a:off x="762000" y="2759871"/>
              <a:ext cx="7696200" cy="400110"/>
              <a:chOff x="838200" y="3409890"/>
              <a:chExt cx="7696200" cy="400110"/>
            </a:xfrm>
          </p:grpSpPr>
          <p:sp>
            <p:nvSpPr>
              <p:cNvPr id="72" name="TextBox 71"/>
              <p:cNvSpPr txBox="1"/>
              <p:nvPr/>
            </p:nvSpPr>
            <p:spPr>
              <a:xfrm>
                <a:off x="838200" y="3409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-4</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7" name="TextBox 76"/>
              <p:cNvSpPr txBox="1"/>
              <p:nvPr/>
            </p:nvSpPr>
            <p:spPr>
              <a:xfrm>
                <a:off x="1828800" y="3409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STORE </a:t>
                </a:r>
                <a:r>
                  <a:rPr lang="en-US" sz="2000" b="0" i="1" dirty="0" err="1">
                    <a:solidFill>
                      <a:srgbClr val="000000"/>
                    </a:solidFill>
                    <a:latin typeface="Times New Roman"/>
                    <a:cs typeface="Times New Roman"/>
                  </a:rPr>
                  <a:t>xx</a:t>
                </a:r>
                <a:r>
                  <a:rPr lang="en-US" sz="2000" dirty="0" err="1">
                    <a:solidFill>
                      <a:srgbClr val="000000"/>
                    </a:solidFill>
                    <a:latin typeface="Courier New"/>
                    <a:cs typeface="Courier New"/>
                  </a:rPr>
                  <a:t>(XR</a:t>
                </a:r>
                <a:r>
                  <a:rPr lang="en-US" sz="2000" dirty="0">
                    <a:solidFill>
                      <a:srgbClr val="000000"/>
                    </a:solidFill>
                    <a:latin typeface="Courier New"/>
                    <a:cs typeface="Courier New"/>
                  </a:rPr>
                  <a:t>)</a:t>
                </a:r>
              </a:p>
            </p:txBody>
          </p:sp>
          <p:sp>
            <p:nvSpPr>
              <p:cNvPr id="79" name="TextBox 78"/>
              <p:cNvSpPr txBox="1"/>
              <p:nvPr/>
            </p:nvSpPr>
            <p:spPr>
              <a:xfrm>
                <a:off x="3962400" y="3409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Stores </a:t>
                </a:r>
                <a:r>
                  <a:rPr lang="en-US" sz="1600" dirty="0">
                    <a:solidFill>
                      <a:srgbClr val="000000"/>
                    </a:solidFill>
                    <a:latin typeface="Helvetica Neue"/>
                    <a:cs typeface="Helvetica Neue"/>
                  </a:rPr>
                  <a:t>AC</a:t>
                </a:r>
                <a:r>
                  <a:rPr lang="en-US" sz="2000" b="0" dirty="0">
                    <a:solidFill>
                      <a:srgbClr val="000000"/>
                    </a:solidFill>
                    <a:latin typeface="Times New Roman"/>
                    <a:cs typeface="Times New Roman"/>
                  </a:rPr>
                  <a:t> into address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 </a:t>
                </a:r>
                <a:r>
                  <a:rPr lang="en-US" sz="1600" dirty="0">
                    <a:solidFill>
                      <a:srgbClr val="000000"/>
                    </a:solidFill>
                    <a:latin typeface="Helvetica Neue"/>
                    <a:cs typeface="Helvetica Neue"/>
                  </a:rPr>
                  <a:t>XR</a:t>
                </a:r>
                <a:endParaRPr lang="en-US" sz="2000" dirty="0">
                  <a:solidFill>
                    <a:srgbClr val="000000"/>
                  </a:solidFill>
                  <a:latin typeface="Courier New"/>
                  <a:cs typeface="Courier New"/>
                </a:endParaRPr>
              </a:p>
            </p:txBody>
          </p:sp>
        </p:grpSp>
      </p:grpSp>
      <p:grpSp>
        <p:nvGrpSpPr>
          <p:cNvPr id="7" name="Group 47"/>
          <p:cNvGrpSpPr/>
          <p:nvPr/>
        </p:nvGrpSpPr>
        <p:grpSpPr>
          <a:xfrm>
            <a:off x="762000" y="4692656"/>
            <a:ext cx="7696200" cy="786668"/>
            <a:chOff x="762000" y="4692656"/>
            <a:chExt cx="7696200" cy="786668"/>
          </a:xfrm>
        </p:grpSpPr>
        <p:grpSp>
          <p:nvGrpSpPr>
            <p:cNvPr id="8" name="Group 33"/>
            <p:cNvGrpSpPr/>
            <p:nvPr/>
          </p:nvGrpSpPr>
          <p:grpSpPr>
            <a:xfrm>
              <a:off x="762000" y="4692656"/>
              <a:ext cx="7696200" cy="400110"/>
              <a:chOff x="838200" y="1447800"/>
              <a:chExt cx="7696200" cy="400110"/>
            </a:xfrm>
          </p:grpSpPr>
          <p:sp>
            <p:nvSpPr>
              <p:cNvPr id="84" name="TextBox 83"/>
              <p:cNvSpPr txBox="1"/>
              <p:nvPr/>
            </p:nvSpPr>
            <p:spPr>
              <a:xfrm>
                <a:off x="838200" y="1447800"/>
                <a:ext cx="990600" cy="400110"/>
              </a:xfrm>
              <a:prstGeom prst="rect">
                <a:avLst/>
              </a:prstGeom>
              <a:noFill/>
            </p:spPr>
            <p:txBody>
              <a:bodyPr wrap="square" rtlCol="0">
                <a:spAutoFit/>
              </a:bodyPr>
              <a:lstStyle/>
              <a:p>
                <a:r>
                  <a:rPr lang="en-US" sz="2000" dirty="0">
                    <a:solidFill>
                      <a:srgbClr val="000000"/>
                    </a:solidFill>
                    <a:latin typeface="Courier New"/>
                    <a:cs typeface="Courier New"/>
                  </a:rPr>
                  <a:t>-8</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0" name="TextBox 29"/>
              <p:cNvSpPr txBox="1"/>
              <p:nvPr/>
            </p:nvSpPr>
            <p:spPr>
              <a:xfrm>
                <a:off x="1828800" y="1447800"/>
                <a:ext cx="3124200" cy="400110"/>
              </a:xfrm>
              <a:prstGeom prst="rect">
                <a:avLst/>
              </a:prstGeom>
              <a:noFill/>
            </p:spPr>
            <p:txBody>
              <a:bodyPr wrap="square" rtlCol="0">
                <a:spAutoFit/>
              </a:bodyPr>
              <a:lstStyle/>
              <a:p>
                <a:r>
                  <a:rPr lang="en-US" sz="2000" dirty="0">
                    <a:solidFill>
                      <a:srgbClr val="000000"/>
                    </a:solidFill>
                    <a:latin typeface="Courier New"/>
                    <a:cs typeface="Courier New"/>
                  </a:rPr>
                  <a:t>INCHAR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1" name="TextBox 30"/>
              <p:cNvSpPr txBox="1"/>
              <p:nvPr/>
            </p:nvSpPr>
            <p:spPr>
              <a:xfrm>
                <a:off x="3962400" y="144780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Reads a character code into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9" name="Group 34"/>
            <p:cNvGrpSpPr/>
            <p:nvPr/>
          </p:nvGrpSpPr>
          <p:grpSpPr>
            <a:xfrm>
              <a:off x="762000" y="5079214"/>
              <a:ext cx="7696200" cy="400110"/>
              <a:chOff x="838200" y="1828800"/>
              <a:chExt cx="7696200" cy="400110"/>
            </a:xfrm>
          </p:grpSpPr>
          <p:sp>
            <p:nvSpPr>
              <p:cNvPr id="87" name="TextBox 86"/>
              <p:cNvSpPr txBox="1"/>
              <p:nvPr/>
            </p:nvSpPr>
            <p:spPr>
              <a:xfrm>
                <a:off x="838200" y="1828800"/>
                <a:ext cx="914400" cy="400110"/>
              </a:xfrm>
              <a:prstGeom prst="rect">
                <a:avLst/>
              </a:prstGeom>
              <a:noFill/>
            </p:spPr>
            <p:txBody>
              <a:bodyPr wrap="square" rtlCol="0">
                <a:spAutoFit/>
              </a:bodyPr>
              <a:lstStyle/>
              <a:p>
                <a:r>
                  <a:rPr lang="en-US" sz="2000" dirty="0">
                    <a:solidFill>
                      <a:srgbClr val="000000"/>
                    </a:solidFill>
                    <a:latin typeface="Courier New"/>
                    <a:cs typeface="Courier New"/>
                  </a:rPr>
                  <a:t>-9</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2" name="TextBox 31"/>
              <p:cNvSpPr txBox="1"/>
              <p:nvPr/>
            </p:nvSpPr>
            <p:spPr>
              <a:xfrm>
                <a:off x="1828800" y="1828800"/>
                <a:ext cx="3124200" cy="400110"/>
              </a:xfrm>
              <a:prstGeom prst="rect">
                <a:avLst/>
              </a:prstGeom>
              <a:noFill/>
            </p:spPr>
            <p:txBody>
              <a:bodyPr wrap="square" rtlCol="0">
                <a:spAutoFit/>
              </a:bodyPr>
              <a:lstStyle/>
              <a:p>
                <a:r>
                  <a:rPr lang="en-US" sz="2000" dirty="0">
                    <a:solidFill>
                      <a:srgbClr val="000000"/>
                    </a:solidFill>
                    <a:latin typeface="Courier New"/>
                    <a:cs typeface="Courier New"/>
                  </a:rPr>
                  <a:t>OUTCHAR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3" name="TextBox 32"/>
              <p:cNvSpPr txBox="1"/>
              <p:nvPr/>
            </p:nvSpPr>
            <p:spPr>
              <a:xfrm>
                <a:off x="3962400" y="182880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Prints the character code in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grpSp>
        <p:nvGrpSpPr>
          <p:cNvPr id="10" name="Group 42"/>
          <p:cNvGrpSpPr/>
          <p:nvPr/>
        </p:nvGrpSpPr>
        <p:grpSpPr>
          <a:xfrm>
            <a:off x="762000" y="3146428"/>
            <a:ext cx="7696200" cy="400110"/>
            <a:chOff x="838200" y="3409890"/>
            <a:chExt cx="7696200" cy="400110"/>
          </a:xfrm>
        </p:grpSpPr>
        <p:sp>
          <p:nvSpPr>
            <p:cNvPr id="44" name="TextBox 43"/>
            <p:cNvSpPr txBox="1"/>
            <p:nvPr/>
          </p:nvSpPr>
          <p:spPr>
            <a:xfrm>
              <a:off x="838200" y="3409890"/>
              <a:ext cx="838200" cy="400110"/>
            </a:xfrm>
            <a:prstGeom prst="rect">
              <a:avLst/>
            </a:prstGeom>
            <a:noFill/>
          </p:spPr>
          <p:txBody>
            <a:bodyPr wrap="square" rtlCol="0">
              <a:spAutoFit/>
            </a:bodyPr>
            <a:lstStyle/>
            <a:p>
              <a:r>
                <a:rPr lang="en-US" sz="2000" dirty="0">
                  <a:solidFill>
                    <a:srgbClr val="000000"/>
                  </a:solidFill>
                  <a:latin typeface="Courier New"/>
                  <a:cs typeface="Courier New"/>
                </a:rPr>
                <a:t>-500</a:t>
              </a:r>
            </a:p>
          </p:txBody>
        </p:sp>
        <p:sp>
          <p:nvSpPr>
            <p:cNvPr id="45" name="TextBox 44"/>
            <p:cNvSpPr txBox="1"/>
            <p:nvPr/>
          </p:nvSpPr>
          <p:spPr>
            <a:xfrm>
              <a:off x="1828800" y="3409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RETURN</a:t>
              </a:r>
            </a:p>
          </p:txBody>
        </p:sp>
        <p:sp>
          <p:nvSpPr>
            <p:cNvPr id="46" name="TextBox 45"/>
            <p:cNvSpPr txBox="1"/>
            <p:nvPr/>
          </p:nvSpPr>
          <p:spPr>
            <a:xfrm>
              <a:off x="3962400" y="3409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Returns from a function</a:t>
              </a:r>
              <a:endParaRPr lang="en-US" sz="2000" dirty="0">
                <a:solidFill>
                  <a:srgbClr val="000000"/>
                </a:solidFill>
                <a:latin typeface="Courier New"/>
                <a:cs typeface="Courier New"/>
              </a:endParaRPr>
            </a:p>
          </p:txBody>
        </p:sp>
      </p:grpSp>
      <p:grpSp>
        <p:nvGrpSpPr>
          <p:cNvPr id="11" name="Group 46"/>
          <p:cNvGrpSpPr/>
          <p:nvPr/>
        </p:nvGrpSpPr>
        <p:grpSpPr>
          <a:xfrm>
            <a:off x="762000" y="3532985"/>
            <a:ext cx="7696200" cy="1173224"/>
            <a:chOff x="762000" y="3532985"/>
            <a:chExt cx="7696200" cy="1173224"/>
          </a:xfrm>
        </p:grpSpPr>
        <p:grpSp>
          <p:nvGrpSpPr>
            <p:cNvPr id="12" name="Group 61"/>
            <p:cNvGrpSpPr/>
            <p:nvPr/>
          </p:nvGrpSpPr>
          <p:grpSpPr>
            <a:xfrm>
              <a:off x="762000" y="3532985"/>
              <a:ext cx="7696200" cy="400110"/>
              <a:chOff x="838200" y="4324290"/>
              <a:chExt cx="7696200" cy="400110"/>
            </a:xfrm>
          </p:grpSpPr>
          <p:sp>
            <p:nvSpPr>
              <p:cNvPr id="75" name="TextBox 74"/>
              <p:cNvSpPr txBox="1"/>
              <p:nvPr/>
            </p:nvSpPr>
            <p:spPr>
              <a:xfrm>
                <a:off x="838200" y="4324290"/>
                <a:ext cx="762000" cy="400110"/>
              </a:xfrm>
              <a:prstGeom prst="rect">
                <a:avLst/>
              </a:prstGeom>
              <a:noFill/>
            </p:spPr>
            <p:txBody>
              <a:bodyPr wrap="square" rtlCol="0">
                <a:spAutoFit/>
              </a:bodyPr>
              <a:lstStyle/>
              <a:p>
                <a:r>
                  <a:rPr lang="en-US" sz="2000" dirty="0">
                    <a:solidFill>
                      <a:srgbClr val="000000"/>
                    </a:solidFill>
                    <a:latin typeface="Courier New"/>
                    <a:cs typeface="Courier New"/>
                  </a:rPr>
                  <a:t>-5</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0" name="TextBox 79"/>
              <p:cNvSpPr txBox="1"/>
              <p:nvPr/>
            </p:nvSpPr>
            <p:spPr>
              <a:xfrm>
                <a:off x="1828800" y="4324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CALL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2" name="TextBox 81"/>
              <p:cNvSpPr txBox="1"/>
              <p:nvPr/>
            </p:nvSpPr>
            <p:spPr>
              <a:xfrm>
                <a:off x="3962400" y="4324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Call the function at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13" name="Group 63"/>
            <p:cNvGrpSpPr/>
            <p:nvPr/>
          </p:nvGrpSpPr>
          <p:grpSpPr>
            <a:xfrm>
              <a:off x="762000" y="3919542"/>
              <a:ext cx="7696200" cy="400110"/>
              <a:chOff x="838200" y="4705290"/>
              <a:chExt cx="7696200" cy="400110"/>
            </a:xfrm>
          </p:grpSpPr>
          <p:sp>
            <p:nvSpPr>
              <p:cNvPr id="78" name="TextBox 77"/>
              <p:cNvSpPr txBox="1"/>
              <p:nvPr/>
            </p:nvSpPr>
            <p:spPr>
              <a:xfrm>
                <a:off x="838200" y="4705290"/>
                <a:ext cx="838200" cy="400110"/>
              </a:xfrm>
              <a:prstGeom prst="rect">
                <a:avLst/>
              </a:prstGeom>
              <a:noFill/>
            </p:spPr>
            <p:txBody>
              <a:bodyPr wrap="square" rtlCol="0">
                <a:spAutoFit/>
              </a:bodyPr>
              <a:lstStyle/>
              <a:p>
                <a:r>
                  <a:rPr lang="en-US" sz="2000" dirty="0">
                    <a:solidFill>
                      <a:srgbClr val="000000"/>
                    </a:solidFill>
                    <a:latin typeface="Courier New"/>
                    <a:cs typeface="Courier New"/>
                  </a:rPr>
                  <a:t>-6</a:t>
                </a:r>
                <a:r>
                  <a:rPr lang="en-US" sz="2000" b="0" i="1" dirty="0">
                    <a:solidFill>
                      <a:srgbClr val="000000"/>
                    </a:solidFill>
                    <a:latin typeface="Times New Roman"/>
                    <a:cs typeface="Times New Roman"/>
                  </a:rPr>
                  <a:t>xx</a:t>
                </a:r>
                <a:endParaRPr lang="en-US" sz="2000" b="0" dirty="0">
                  <a:solidFill>
                    <a:srgbClr val="000000"/>
                  </a:solidFill>
                  <a:latin typeface="Times New Roman"/>
                  <a:cs typeface="Times New Roman"/>
                </a:endParaRPr>
              </a:p>
            </p:txBody>
          </p:sp>
          <p:sp>
            <p:nvSpPr>
              <p:cNvPr id="83" name="TextBox 82"/>
              <p:cNvSpPr txBox="1"/>
              <p:nvPr/>
            </p:nvSpPr>
            <p:spPr>
              <a:xfrm>
                <a:off x="1828800" y="4705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PUSH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5" name="TextBox 84"/>
              <p:cNvSpPr txBox="1"/>
              <p:nvPr/>
            </p:nvSpPr>
            <p:spPr>
              <a:xfrm>
                <a:off x="3962400" y="4705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Push the contents of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on the stack</a:t>
                </a:r>
                <a:endParaRPr lang="en-US" sz="2000" dirty="0">
                  <a:solidFill>
                    <a:srgbClr val="000000"/>
                  </a:solidFill>
                  <a:latin typeface="Courier New"/>
                  <a:cs typeface="Courier New"/>
                </a:endParaRPr>
              </a:p>
            </p:txBody>
          </p:sp>
        </p:grpSp>
        <p:grpSp>
          <p:nvGrpSpPr>
            <p:cNvPr id="14" name="Group 80"/>
            <p:cNvGrpSpPr/>
            <p:nvPr/>
          </p:nvGrpSpPr>
          <p:grpSpPr>
            <a:xfrm>
              <a:off x="762000" y="4306099"/>
              <a:ext cx="7696200" cy="400110"/>
              <a:chOff x="838200" y="4705290"/>
              <a:chExt cx="7696200" cy="400110"/>
            </a:xfrm>
          </p:grpSpPr>
          <p:sp>
            <p:nvSpPr>
              <p:cNvPr id="86" name="TextBox 85"/>
              <p:cNvSpPr txBox="1"/>
              <p:nvPr/>
            </p:nvSpPr>
            <p:spPr>
              <a:xfrm>
                <a:off x="838200" y="4705290"/>
                <a:ext cx="838200" cy="400110"/>
              </a:xfrm>
              <a:prstGeom prst="rect">
                <a:avLst/>
              </a:prstGeom>
              <a:noFill/>
            </p:spPr>
            <p:txBody>
              <a:bodyPr wrap="square" rtlCol="0">
                <a:spAutoFit/>
              </a:bodyPr>
              <a:lstStyle/>
              <a:p>
                <a:r>
                  <a:rPr lang="en-US" sz="2000" dirty="0">
                    <a:solidFill>
                      <a:srgbClr val="000000"/>
                    </a:solidFill>
                    <a:latin typeface="Courier New"/>
                    <a:cs typeface="Courier New"/>
                  </a:rPr>
                  <a:t>-7</a:t>
                </a:r>
                <a:r>
                  <a:rPr lang="en-US" sz="2000" b="0" i="1" dirty="0">
                    <a:solidFill>
                      <a:srgbClr val="000000"/>
                    </a:solidFill>
                    <a:latin typeface="Times New Roman"/>
                    <a:cs typeface="Times New Roman"/>
                  </a:rPr>
                  <a:t>xx</a:t>
                </a:r>
                <a:endParaRPr lang="en-US" sz="2000" b="0" dirty="0">
                  <a:solidFill>
                    <a:srgbClr val="000000"/>
                  </a:solidFill>
                  <a:latin typeface="Times New Roman"/>
                  <a:cs typeface="Times New Roman"/>
                </a:endParaRPr>
              </a:p>
            </p:txBody>
          </p:sp>
          <p:sp>
            <p:nvSpPr>
              <p:cNvPr id="88" name="TextBox 87"/>
              <p:cNvSpPr txBox="1"/>
              <p:nvPr/>
            </p:nvSpPr>
            <p:spPr>
              <a:xfrm>
                <a:off x="1828800" y="4705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POP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93" name="TextBox 92"/>
              <p:cNvSpPr txBox="1"/>
              <p:nvPr/>
            </p:nvSpPr>
            <p:spPr>
              <a:xfrm>
                <a:off x="3962400" y="4705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Pops the top element on the stack into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sp>
        <p:nvSpPr>
          <p:cNvPr id="48" name="Rectangle 47"/>
          <p:cNvSpPr/>
          <p:nvPr/>
        </p:nvSpPr>
        <p:spPr bwMode="auto">
          <a:xfrm>
            <a:off x="457200" y="3181210"/>
            <a:ext cx="8231306" cy="77156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Multiply as a Function</a:t>
            </a:r>
            <a:endParaRPr lang="en-US" sz="4000" dirty="0">
              <a:solidFill>
                <a:schemeClr val="tx1"/>
              </a:solidFill>
            </a:endParaRPr>
          </a:p>
        </p:txBody>
      </p:sp>
      <p:sp>
        <p:nvSpPr>
          <p:cNvPr id="803843"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Rewrite the </a:t>
            </a:r>
            <a:r>
              <a:rPr lang="en-US" sz="2000" dirty="0" err="1">
                <a:solidFill>
                  <a:srgbClr val="000000"/>
                </a:solidFill>
                <a:latin typeface="Courier New"/>
                <a:cs typeface="Courier New"/>
              </a:rPr>
              <a:t>Multiply.td</a:t>
            </a:r>
            <a:r>
              <a:rPr lang="en-US" sz="2400" b="0" dirty="0">
                <a:solidFill>
                  <a:srgbClr val="000000"/>
                </a:solidFill>
              </a:rPr>
              <a:t> program so that it defines a function called </a:t>
            </a:r>
            <a:r>
              <a:rPr lang="en-US" sz="2000" dirty="0" err="1">
                <a:solidFill>
                  <a:srgbClr val="000000"/>
                </a:solidFill>
                <a:latin typeface="Courier New"/>
                <a:cs typeface="Courier New"/>
              </a:rPr>
              <a:t>mult</a:t>
            </a:r>
            <a:r>
              <a:rPr lang="en-US" sz="2400" b="0" dirty="0">
                <a:solidFill>
                  <a:srgbClr val="000000"/>
                </a:solidFill>
              </a:rPr>
              <a:t> that takes values in the variables </a:t>
            </a:r>
            <a:r>
              <a:rPr lang="en-US" sz="2000" dirty="0">
                <a:solidFill>
                  <a:srgbClr val="000000"/>
                </a:solidFill>
                <a:latin typeface="Courier New"/>
                <a:cs typeface="Courier New"/>
              </a:rPr>
              <a:t>n1</a:t>
            </a:r>
            <a:r>
              <a:rPr lang="en-US" sz="2400" b="0" dirty="0">
                <a:solidFill>
                  <a:srgbClr val="000000"/>
                </a:solidFill>
              </a:rPr>
              <a:t> and </a:t>
            </a:r>
            <a:r>
              <a:rPr lang="en-US" sz="2000" dirty="0">
                <a:solidFill>
                  <a:srgbClr val="000000"/>
                </a:solidFill>
                <a:latin typeface="Courier New"/>
                <a:cs typeface="Courier New"/>
              </a:rPr>
              <a:t>n2</a:t>
            </a:r>
            <a:r>
              <a:rPr lang="en-US" sz="2400" b="0" dirty="0">
                <a:solidFill>
                  <a:srgbClr val="000000"/>
                </a:solidFill>
              </a:rPr>
              <a:t> and returns its answer in a variable called </a:t>
            </a:r>
            <a:r>
              <a:rPr lang="en-US" sz="2000" dirty="0">
                <a:solidFill>
                  <a:srgbClr val="000000"/>
                </a:solidFill>
                <a:latin typeface="Courier New"/>
                <a:cs typeface="Courier New"/>
              </a:rPr>
              <a:t>result</a:t>
            </a:r>
            <a:r>
              <a:rPr lang="en-US" sz="2400" b="0" dirty="0">
                <a:solidFill>
                  <a:srgbClr val="000000"/>
                </a:solidFill>
              </a:rPr>
              <a:t>. </a:t>
            </a:r>
            <a:endParaRPr lang="en-US" sz="2400" dirty="0">
              <a:solidFill>
                <a:srgbClr val="000000"/>
              </a:solidFill>
              <a:latin typeface="Courier New"/>
              <a:cs typeface="Courier New"/>
            </a:endParaRPr>
          </a:p>
        </p:txBody>
      </p:sp>
      <p:grpSp>
        <p:nvGrpSpPr>
          <p:cNvPr id="2" name="Group 6"/>
          <p:cNvGrpSpPr/>
          <p:nvPr/>
        </p:nvGrpSpPr>
        <p:grpSpPr>
          <a:xfrm>
            <a:off x="2700700" y="3783235"/>
            <a:ext cx="3733800" cy="1972355"/>
            <a:chOff x="3962400" y="4614500"/>
            <a:chExt cx="3733800" cy="1972355"/>
          </a:xfrm>
        </p:grpSpPr>
        <p:pic>
          <p:nvPicPr>
            <p:cNvPr id="8" name="Picture 7" descr="Console-3.00.png"/>
            <p:cNvPicPr>
              <a:picLocks noChangeAspect="1"/>
            </p:cNvPicPr>
            <p:nvPr/>
          </p:nvPicPr>
          <p:blipFill>
            <a:blip r:embed="rId3"/>
            <a:srcRect r="59155"/>
            <a:stretch>
              <a:fillRect/>
            </a:stretch>
          </p:blipFill>
          <p:spPr>
            <a:xfrm>
              <a:off x="3962400" y="4648200"/>
              <a:ext cx="2209800" cy="1938655"/>
            </a:xfrm>
            <a:prstGeom prst="rect">
              <a:avLst/>
            </a:prstGeom>
          </p:spPr>
        </p:pic>
        <p:pic>
          <p:nvPicPr>
            <p:cNvPr id="9" name="Picture 8" descr="Console-3.00.png"/>
            <p:cNvPicPr>
              <a:picLocks noChangeAspect="1"/>
            </p:cNvPicPr>
            <p:nvPr/>
          </p:nvPicPr>
          <p:blipFill>
            <a:blip r:embed="rId3"/>
            <a:srcRect l="64789"/>
            <a:stretch>
              <a:fillRect/>
            </a:stretch>
          </p:blipFill>
          <p:spPr>
            <a:xfrm>
              <a:off x="5791200" y="4648200"/>
              <a:ext cx="1905000" cy="1938655"/>
            </a:xfrm>
            <a:prstGeom prst="rect">
              <a:avLst/>
            </a:prstGeom>
          </p:spPr>
        </p:pic>
        <p:sp>
          <p:nvSpPr>
            <p:cNvPr id="10" name="TextBox 9"/>
            <p:cNvSpPr txBox="1"/>
            <p:nvPr/>
          </p:nvSpPr>
          <p:spPr>
            <a:xfrm>
              <a:off x="3962400" y="4614500"/>
              <a:ext cx="3733800" cy="261610"/>
            </a:xfrm>
            <a:prstGeom prst="rect">
              <a:avLst/>
            </a:prstGeom>
            <a:noFill/>
          </p:spPr>
          <p:txBody>
            <a:bodyPr wrap="square" rtlCol="0">
              <a:spAutoFit/>
            </a:bodyPr>
            <a:lstStyle/>
            <a:p>
              <a:pPr algn="ctr"/>
              <a:r>
                <a:rPr lang="en-US" sz="1050" b="0" dirty="0">
                  <a:solidFill>
                    <a:srgbClr val="000000"/>
                  </a:solidFill>
                  <a:latin typeface="Lucida Grande"/>
                  <a:cs typeface="Lucida Grande"/>
                </a:rPr>
                <a:t>Console</a:t>
              </a:r>
              <a:endParaRPr lang="en-US" sz="1200" b="0" dirty="0">
                <a:solidFill>
                  <a:srgbClr val="000000"/>
                </a:solidFill>
                <a:latin typeface="Lucida Grande"/>
                <a:cs typeface="Lucida Grande"/>
              </a:endParaRPr>
            </a:p>
          </p:txBody>
        </p:sp>
      </p:grpSp>
      <p:sp>
        <p:nvSpPr>
          <p:cNvPr id="15" name="TextBox 14"/>
          <p:cNvSpPr txBox="1"/>
          <p:nvPr/>
        </p:nvSpPr>
        <p:spPr>
          <a:xfrm>
            <a:off x="2665090" y="3971245"/>
            <a:ext cx="856960" cy="307777"/>
          </a:xfrm>
          <a:prstGeom prst="rect">
            <a:avLst/>
          </a:prstGeom>
          <a:noFill/>
        </p:spPr>
        <p:txBody>
          <a:bodyPr wrap="square" rtlCol="0">
            <a:spAutoFit/>
          </a:bodyPr>
          <a:lstStyle/>
          <a:p>
            <a:r>
              <a:rPr lang="en-US" dirty="0">
                <a:solidFill>
                  <a:srgbClr val="000000"/>
                </a:solidFill>
                <a:latin typeface="Courier New"/>
                <a:cs typeface="Courier New"/>
              </a:rPr>
              <a:t> ?</a:t>
            </a:r>
          </a:p>
        </p:txBody>
      </p:sp>
      <p:sp>
        <p:nvSpPr>
          <p:cNvPr id="17" name="TextBox 16"/>
          <p:cNvSpPr txBox="1"/>
          <p:nvPr/>
        </p:nvSpPr>
        <p:spPr>
          <a:xfrm>
            <a:off x="2667000" y="4155390"/>
            <a:ext cx="856960" cy="307777"/>
          </a:xfrm>
          <a:prstGeom prst="rect">
            <a:avLst/>
          </a:prstGeom>
          <a:noFill/>
        </p:spPr>
        <p:txBody>
          <a:bodyPr wrap="square" rtlCol="0">
            <a:spAutoFit/>
          </a:bodyPr>
          <a:lstStyle/>
          <a:p>
            <a:r>
              <a:rPr lang="en-US" dirty="0">
                <a:solidFill>
                  <a:srgbClr val="000000"/>
                </a:solidFill>
                <a:latin typeface="Courier New"/>
                <a:cs typeface="Courier New"/>
              </a:rPr>
              <a:t>720</a:t>
            </a:r>
          </a:p>
        </p:txBody>
      </p:sp>
      <p:sp>
        <p:nvSpPr>
          <p:cNvPr id="24" name="TextBox 23"/>
          <p:cNvSpPr txBox="1"/>
          <p:nvPr/>
        </p:nvSpPr>
        <p:spPr>
          <a:xfrm>
            <a:off x="2665090" y="3971245"/>
            <a:ext cx="856960" cy="307777"/>
          </a:xfrm>
          <a:prstGeom prst="rect">
            <a:avLst/>
          </a:prstGeom>
          <a:noFill/>
        </p:spPr>
        <p:txBody>
          <a:bodyPr wrap="square" rtlCol="0">
            <a:spAutoFit/>
          </a:bodyPr>
          <a:lstStyle/>
          <a:p>
            <a:r>
              <a:rPr lang="en-US" dirty="0">
                <a:solidFill>
                  <a:srgbClr val="0000FF"/>
                </a:solidFill>
                <a:latin typeface="Courier New"/>
                <a:cs typeface="Courier New"/>
              </a:rPr>
              <a:t>   6</a:t>
            </a:r>
          </a:p>
        </p:txBody>
      </p:sp>
      <p:sp>
        <p:nvSpPr>
          <p:cNvPr id="13" name="Rectangle 3"/>
          <p:cNvSpPr>
            <a:spLocks noChangeArrowheads="1"/>
          </p:cNvSpPr>
          <p:nvPr/>
        </p:nvSpPr>
        <p:spPr bwMode="auto">
          <a:xfrm>
            <a:off x="480940" y="231057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Use that function to write a program called </a:t>
            </a:r>
            <a:r>
              <a:rPr lang="en-US" sz="2000" dirty="0" err="1">
                <a:solidFill>
                  <a:srgbClr val="000000"/>
                </a:solidFill>
                <a:latin typeface="Courier New"/>
                <a:cs typeface="Courier New"/>
              </a:rPr>
              <a:t>Factorial.td</a:t>
            </a:r>
            <a:r>
              <a:rPr lang="en-US" sz="2400" b="0" dirty="0">
                <a:solidFill>
                  <a:srgbClr val="000000"/>
                </a:solidFill>
              </a:rPr>
              <a:t> that computes the factorial of an integer.  The largest factorial that fits in three digits is 6!, so a sample run might look like this:</a:t>
            </a:r>
            <a:endParaRPr lang="en-US" sz="2400" dirty="0">
              <a:solidFill>
                <a:srgbClr val="000000"/>
              </a:solidFill>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200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Extended </a:t>
            </a:r>
            <a:r>
              <a:rPr lang="en-US" dirty="0">
                <a:solidFill>
                  <a:srgbClr val="FF0000"/>
                </a:solidFill>
              </a:rPr>
              <a:t>Instruction Set</a:t>
            </a:r>
          </a:p>
        </p:txBody>
      </p:sp>
      <p:grpSp>
        <p:nvGrpSpPr>
          <p:cNvPr id="2" name="Group 46"/>
          <p:cNvGrpSpPr/>
          <p:nvPr/>
        </p:nvGrpSpPr>
        <p:grpSpPr>
          <a:xfrm>
            <a:off x="762000" y="1600200"/>
            <a:ext cx="7848600" cy="1559781"/>
            <a:chOff x="762000" y="1600200"/>
            <a:chExt cx="7848600" cy="1559781"/>
          </a:xfrm>
        </p:grpSpPr>
        <p:grpSp>
          <p:nvGrpSpPr>
            <p:cNvPr id="3" name="Group 35"/>
            <p:cNvGrpSpPr/>
            <p:nvPr/>
          </p:nvGrpSpPr>
          <p:grpSpPr>
            <a:xfrm>
              <a:off x="762000" y="1600200"/>
              <a:ext cx="7848600" cy="400110"/>
              <a:chOff x="838200" y="2266890"/>
              <a:chExt cx="7848600" cy="400110"/>
            </a:xfrm>
          </p:grpSpPr>
          <p:sp>
            <p:nvSpPr>
              <p:cNvPr id="63" name="TextBox 62"/>
              <p:cNvSpPr txBox="1"/>
              <p:nvPr/>
            </p:nvSpPr>
            <p:spPr>
              <a:xfrm>
                <a:off x="838200" y="2266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-1</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68" name="TextBox 67"/>
              <p:cNvSpPr txBox="1"/>
              <p:nvPr/>
            </p:nvSpPr>
            <p:spPr>
              <a:xfrm>
                <a:off x="1828800" y="2266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LOADX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0" name="TextBox 69"/>
              <p:cNvSpPr txBox="1"/>
              <p:nvPr/>
            </p:nvSpPr>
            <p:spPr>
              <a:xfrm>
                <a:off x="3962400" y="2266890"/>
                <a:ext cx="4724400" cy="400110"/>
              </a:xfrm>
              <a:prstGeom prst="rect">
                <a:avLst/>
              </a:prstGeom>
              <a:noFill/>
            </p:spPr>
            <p:txBody>
              <a:bodyPr wrap="square" rtlCol="0">
                <a:spAutoFit/>
              </a:bodyPr>
              <a:lstStyle/>
              <a:p>
                <a:r>
                  <a:rPr lang="en-US" sz="2000" b="0" dirty="0">
                    <a:solidFill>
                      <a:srgbClr val="000000"/>
                    </a:solidFill>
                    <a:latin typeface="Times New Roman"/>
                    <a:cs typeface="Times New Roman"/>
                  </a:rPr>
                  <a:t>Loads the value from address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into </a:t>
                </a:r>
                <a:r>
                  <a:rPr lang="en-US" sz="1600" dirty="0">
                    <a:solidFill>
                      <a:srgbClr val="000000"/>
                    </a:solidFill>
                    <a:latin typeface="Helvetica Neue"/>
                    <a:cs typeface="Helvetica Neue"/>
                  </a:rPr>
                  <a:t>XR</a:t>
                </a:r>
              </a:p>
            </p:txBody>
          </p:sp>
        </p:grpSp>
        <p:grpSp>
          <p:nvGrpSpPr>
            <p:cNvPr id="4" name="Group 39"/>
            <p:cNvGrpSpPr/>
            <p:nvPr/>
          </p:nvGrpSpPr>
          <p:grpSpPr>
            <a:xfrm>
              <a:off x="762000" y="1986757"/>
              <a:ext cx="7696200" cy="400110"/>
              <a:chOff x="838200" y="2647890"/>
              <a:chExt cx="7696200" cy="400110"/>
            </a:xfrm>
          </p:grpSpPr>
          <p:sp>
            <p:nvSpPr>
              <p:cNvPr id="66" name="TextBox 65"/>
              <p:cNvSpPr txBox="1"/>
              <p:nvPr/>
            </p:nvSpPr>
            <p:spPr>
              <a:xfrm>
                <a:off x="838200" y="2647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-2</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1" name="TextBox 70"/>
              <p:cNvSpPr txBox="1"/>
              <p:nvPr/>
            </p:nvSpPr>
            <p:spPr>
              <a:xfrm>
                <a:off x="1828800" y="2647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STOREX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3" name="TextBox 72"/>
              <p:cNvSpPr txBox="1"/>
              <p:nvPr/>
            </p:nvSpPr>
            <p:spPr>
              <a:xfrm>
                <a:off x="3962400" y="2647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Stores the value from </a:t>
                </a:r>
                <a:r>
                  <a:rPr lang="en-US" sz="1600" dirty="0">
                    <a:solidFill>
                      <a:srgbClr val="000000"/>
                    </a:solidFill>
                    <a:latin typeface="Helvetica Neue"/>
                    <a:cs typeface="Helvetica Neue"/>
                  </a:rPr>
                  <a:t>XR</a:t>
                </a:r>
                <a:r>
                  <a:rPr lang="en-US" sz="2000" b="0" dirty="0">
                    <a:solidFill>
                      <a:srgbClr val="000000"/>
                    </a:solidFill>
                    <a:latin typeface="Times New Roman"/>
                    <a:cs typeface="Times New Roman"/>
                  </a:rPr>
                  <a:t> into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5" name="Group 40"/>
            <p:cNvGrpSpPr/>
            <p:nvPr/>
          </p:nvGrpSpPr>
          <p:grpSpPr>
            <a:xfrm>
              <a:off x="762000" y="2373314"/>
              <a:ext cx="7696200" cy="400110"/>
              <a:chOff x="838200" y="3028890"/>
              <a:chExt cx="7696200" cy="400110"/>
            </a:xfrm>
          </p:grpSpPr>
          <p:sp>
            <p:nvSpPr>
              <p:cNvPr id="69" name="TextBox 68"/>
              <p:cNvSpPr txBox="1"/>
              <p:nvPr/>
            </p:nvSpPr>
            <p:spPr>
              <a:xfrm>
                <a:off x="838200" y="3028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-3</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4" name="TextBox 73"/>
              <p:cNvSpPr txBox="1"/>
              <p:nvPr/>
            </p:nvSpPr>
            <p:spPr>
              <a:xfrm>
                <a:off x="1828800" y="3028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LOAD </a:t>
                </a:r>
                <a:r>
                  <a:rPr lang="en-US" sz="2000" b="0" i="1" dirty="0" err="1">
                    <a:solidFill>
                      <a:srgbClr val="000000"/>
                    </a:solidFill>
                    <a:latin typeface="Times New Roman"/>
                    <a:cs typeface="Times New Roman"/>
                  </a:rPr>
                  <a:t>xx</a:t>
                </a:r>
                <a:r>
                  <a:rPr lang="en-US" sz="2000" dirty="0" err="1">
                    <a:solidFill>
                      <a:srgbClr val="000000"/>
                    </a:solidFill>
                    <a:latin typeface="Courier New"/>
                    <a:cs typeface="Courier New"/>
                  </a:rPr>
                  <a:t>(XR</a:t>
                </a:r>
                <a:r>
                  <a:rPr lang="en-US" sz="2000" dirty="0">
                    <a:solidFill>
                      <a:srgbClr val="000000"/>
                    </a:solidFill>
                    <a:latin typeface="Courier New"/>
                    <a:cs typeface="Courier New"/>
                  </a:rPr>
                  <a:t>)</a:t>
                </a:r>
              </a:p>
            </p:txBody>
          </p:sp>
          <p:sp>
            <p:nvSpPr>
              <p:cNvPr id="76" name="TextBox 75"/>
              <p:cNvSpPr txBox="1"/>
              <p:nvPr/>
            </p:nvSpPr>
            <p:spPr>
              <a:xfrm>
                <a:off x="3962400" y="3028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Loads </a:t>
                </a:r>
                <a:r>
                  <a:rPr lang="en-US" sz="1600" dirty="0">
                    <a:solidFill>
                      <a:srgbClr val="000000"/>
                    </a:solidFill>
                    <a:latin typeface="Helvetica Neue"/>
                    <a:cs typeface="Helvetica Neue"/>
                  </a:rPr>
                  <a:t>AC</a:t>
                </a:r>
                <a:r>
                  <a:rPr lang="en-US" sz="2000" b="0" dirty="0">
                    <a:solidFill>
                      <a:srgbClr val="000000"/>
                    </a:solidFill>
                    <a:latin typeface="Times New Roman"/>
                    <a:cs typeface="Times New Roman"/>
                  </a:rPr>
                  <a:t> with the contents of </a:t>
                </a:r>
                <a:r>
                  <a:rPr lang="en-US" sz="2000" b="0" i="1" dirty="0">
                    <a:solidFill>
                      <a:srgbClr val="000000"/>
                    </a:solidFill>
                    <a:latin typeface="Times New Roman"/>
                    <a:cs typeface="Times New Roman"/>
                  </a:rPr>
                  <a:t>xx </a:t>
                </a:r>
                <a:r>
                  <a:rPr lang="en-US" sz="2000" b="0" dirty="0">
                    <a:solidFill>
                      <a:srgbClr val="000000"/>
                    </a:solidFill>
                    <a:latin typeface="Times New Roman"/>
                    <a:cs typeface="Times New Roman"/>
                  </a:rPr>
                  <a:t>+ </a:t>
                </a:r>
                <a:r>
                  <a:rPr lang="en-US" sz="1600" dirty="0">
                    <a:solidFill>
                      <a:srgbClr val="000000"/>
                    </a:solidFill>
                    <a:latin typeface="Helvetica Neue"/>
                    <a:cs typeface="Helvetica Neue"/>
                  </a:rPr>
                  <a:t>XR</a:t>
                </a:r>
                <a:endParaRPr lang="en-US" sz="2000" dirty="0">
                  <a:solidFill>
                    <a:srgbClr val="000000"/>
                  </a:solidFill>
                  <a:latin typeface="Courier New"/>
                  <a:cs typeface="Courier New"/>
                </a:endParaRPr>
              </a:p>
            </p:txBody>
          </p:sp>
        </p:grpSp>
        <p:grpSp>
          <p:nvGrpSpPr>
            <p:cNvPr id="6" name="Group 41"/>
            <p:cNvGrpSpPr/>
            <p:nvPr/>
          </p:nvGrpSpPr>
          <p:grpSpPr>
            <a:xfrm>
              <a:off x="762000" y="2759871"/>
              <a:ext cx="7696200" cy="400110"/>
              <a:chOff x="838200" y="3409890"/>
              <a:chExt cx="7696200" cy="400110"/>
            </a:xfrm>
          </p:grpSpPr>
          <p:sp>
            <p:nvSpPr>
              <p:cNvPr id="72" name="TextBox 71"/>
              <p:cNvSpPr txBox="1"/>
              <p:nvPr/>
            </p:nvSpPr>
            <p:spPr>
              <a:xfrm>
                <a:off x="838200" y="3409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-4</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7" name="TextBox 76"/>
              <p:cNvSpPr txBox="1"/>
              <p:nvPr/>
            </p:nvSpPr>
            <p:spPr>
              <a:xfrm>
                <a:off x="1828800" y="3409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STORE </a:t>
                </a:r>
                <a:r>
                  <a:rPr lang="en-US" sz="2000" b="0" i="1" dirty="0" err="1">
                    <a:solidFill>
                      <a:srgbClr val="000000"/>
                    </a:solidFill>
                    <a:latin typeface="Times New Roman"/>
                    <a:cs typeface="Times New Roman"/>
                  </a:rPr>
                  <a:t>xx</a:t>
                </a:r>
                <a:r>
                  <a:rPr lang="en-US" sz="2000" dirty="0" err="1">
                    <a:solidFill>
                      <a:srgbClr val="000000"/>
                    </a:solidFill>
                    <a:latin typeface="Courier New"/>
                    <a:cs typeface="Courier New"/>
                  </a:rPr>
                  <a:t>(XR</a:t>
                </a:r>
                <a:r>
                  <a:rPr lang="en-US" sz="2000" dirty="0">
                    <a:solidFill>
                      <a:srgbClr val="000000"/>
                    </a:solidFill>
                    <a:latin typeface="Courier New"/>
                    <a:cs typeface="Courier New"/>
                  </a:rPr>
                  <a:t>)</a:t>
                </a:r>
              </a:p>
            </p:txBody>
          </p:sp>
          <p:sp>
            <p:nvSpPr>
              <p:cNvPr id="79" name="TextBox 78"/>
              <p:cNvSpPr txBox="1"/>
              <p:nvPr/>
            </p:nvSpPr>
            <p:spPr>
              <a:xfrm>
                <a:off x="3962400" y="3409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Stores </a:t>
                </a:r>
                <a:r>
                  <a:rPr lang="en-US" sz="1600" dirty="0">
                    <a:solidFill>
                      <a:srgbClr val="000000"/>
                    </a:solidFill>
                    <a:latin typeface="Helvetica Neue"/>
                    <a:cs typeface="Helvetica Neue"/>
                  </a:rPr>
                  <a:t>AC</a:t>
                </a:r>
                <a:r>
                  <a:rPr lang="en-US" sz="2000" b="0" dirty="0">
                    <a:solidFill>
                      <a:srgbClr val="000000"/>
                    </a:solidFill>
                    <a:latin typeface="Times New Roman"/>
                    <a:cs typeface="Times New Roman"/>
                  </a:rPr>
                  <a:t> into address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 </a:t>
                </a:r>
                <a:r>
                  <a:rPr lang="en-US" sz="1600" dirty="0">
                    <a:solidFill>
                      <a:srgbClr val="000000"/>
                    </a:solidFill>
                    <a:latin typeface="Helvetica Neue"/>
                    <a:cs typeface="Helvetica Neue"/>
                  </a:rPr>
                  <a:t>XR</a:t>
                </a:r>
                <a:endParaRPr lang="en-US" sz="2000" dirty="0">
                  <a:solidFill>
                    <a:srgbClr val="000000"/>
                  </a:solidFill>
                  <a:latin typeface="Courier New"/>
                  <a:cs typeface="Courier New"/>
                </a:endParaRPr>
              </a:p>
            </p:txBody>
          </p:sp>
        </p:grpSp>
      </p:grpSp>
      <p:grpSp>
        <p:nvGrpSpPr>
          <p:cNvPr id="7" name="Group 47"/>
          <p:cNvGrpSpPr/>
          <p:nvPr/>
        </p:nvGrpSpPr>
        <p:grpSpPr>
          <a:xfrm>
            <a:off x="762000" y="4692656"/>
            <a:ext cx="7696200" cy="786668"/>
            <a:chOff x="762000" y="4692656"/>
            <a:chExt cx="7696200" cy="786668"/>
          </a:xfrm>
        </p:grpSpPr>
        <p:grpSp>
          <p:nvGrpSpPr>
            <p:cNvPr id="8" name="Group 33"/>
            <p:cNvGrpSpPr/>
            <p:nvPr/>
          </p:nvGrpSpPr>
          <p:grpSpPr>
            <a:xfrm>
              <a:off x="762000" y="4692656"/>
              <a:ext cx="7696200" cy="400110"/>
              <a:chOff x="838200" y="1447800"/>
              <a:chExt cx="7696200" cy="400110"/>
            </a:xfrm>
          </p:grpSpPr>
          <p:sp>
            <p:nvSpPr>
              <p:cNvPr id="84" name="TextBox 83"/>
              <p:cNvSpPr txBox="1"/>
              <p:nvPr/>
            </p:nvSpPr>
            <p:spPr>
              <a:xfrm>
                <a:off x="838200" y="1447800"/>
                <a:ext cx="990600" cy="400110"/>
              </a:xfrm>
              <a:prstGeom prst="rect">
                <a:avLst/>
              </a:prstGeom>
              <a:noFill/>
            </p:spPr>
            <p:txBody>
              <a:bodyPr wrap="square" rtlCol="0">
                <a:spAutoFit/>
              </a:bodyPr>
              <a:lstStyle/>
              <a:p>
                <a:r>
                  <a:rPr lang="en-US" sz="2000" dirty="0">
                    <a:solidFill>
                      <a:srgbClr val="000000"/>
                    </a:solidFill>
                    <a:latin typeface="Courier New"/>
                    <a:cs typeface="Courier New"/>
                  </a:rPr>
                  <a:t>-8</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0" name="TextBox 29"/>
              <p:cNvSpPr txBox="1"/>
              <p:nvPr/>
            </p:nvSpPr>
            <p:spPr>
              <a:xfrm>
                <a:off x="1828800" y="1447800"/>
                <a:ext cx="3124200" cy="400110"/>
              </a:xfrm>
              <a:prstGeom prst="rect">
                <a:avLst/>
              </a:prstGeom>
              <a:noFill/>
            </p:spPr>
            <p:txBody>
              <a:bodyPr wrap="square" rtlCol="0">
                <a:spAutoFit/>
              </a:bodyPr>
              <a:lstStyle/>
              <a:p>
                <a:r>
                  <a:rPr lang="en-US" sz="2000" dirty="0">
                    <a:solidFill>
                      <a:srgbClr val="000000"/>
                    </a:solidFill>
                    <a:latin typeface="Courier New"/>
                    <a:cs typeface="Courier New"/>
                  </a:rPr>
                  <a:t>INCHAR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1" name="TextBox 30"/>
              <p:cNvSpPr txBox="1"/>
              <p:nvPr/>
            </p:nvSpPr>
            <p:spPr>
              <a:xfrm>
                <a:off x="3962400" y="144780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Reads a character code into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9" name="Group 34"/>
            <p:cNvGrpSpPr/>
            <p:nvPr/>
          </p:nvGrpSpPr>
          <p:grpSpPr>
            <a:xfrm>
              <a:off x="762000" y="5079214"/>
              <a:ext cx="7696200" cy="400110"/>
              <a:chOff x="838200" y="1828800"/>
              <a:chExt cx="7696200" cy="400110"/>
            </a:xfrm>
          </p:grpSpPr>
          <p:sp>
            <p:nvSpPr>
              <p:cNvPr id="87" name="TextBox 86"/>
              <p:cNvSpPr txBox="1"/>
              <p:nvPr/>
            </p:nvSpPr>
            <p:spPr>
              <a:xfrm>
                <a:off x="838200" y="1828800"/>
                <a:ext cx="914400" cy="400110"/>
              </a:xfrm>
              <a:prstGeom prst="rect">
                <a:avLst/>
              </a:prstGeom>
              <a:noFill/>
            </p:spPr>
            <p:txBody>
              <a:bodyPr wrap="square" rtlCol="0">
                <a:spAutoFit/>
              </a:bodyPr>
              <a:lstStyle/>
              <a:p>
                <a:r>
                  <a:rPr lang="en-US" sz="2000" dirty="0">
                    <a:solidFill>
                      <a:srgbClr val="000000"/>
                    </a:solidFill>
                    <a:latin typeface="Courier New"/>
                    <a:cs typeface="Courier New"/>
                  </a:rPr>
                  <a:t>-9</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2" name="TextBox 31"/>
              <p:cNvSpPr txBox="1"/>
              <p:nvPr/>
            </p:nvSpPr>
            <p:spPr>
              <a:xfrm>
                <a:off x="1828800" y="1828800"/>
                <a:ext cx="3124200" cy="400110"/>
              </a:xfrm>
              <a:prstGeom prst="rect">
                <a:avLst/>
              </a:prstGeom>
              <a:noFill/>
            </p:spPr>
            <p:txBody>
              <a:bodyPr wrap="square" rtlCol="0">
                <a:spAutoFit/>
              </a:bodyPr>
              <a:lstStyle/>
              <a:p>
                <a:r>
                  <a:rPr lang="en-US" sz="2000" dirty="0">
                    <a:solidFill>
                      <a:srgbClr val="000000"/>
                    </a:solidFill>
                    <a:latin typeface="Courier New"/>
                    <a:cs typeface="Courier New"/>
                  </a:rPr>
                  <a:t>OUTCHAR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3" name="TextBox 32"/>
              <p:cNvSpPr txBox="1"/>
              <p:nvPr/>
            </p:nvSpPr>
            <p:spPr>
              <a:xfrm>
                <a:off x="3962400" y="182880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Prints the character code in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grpSp>
        <p:nvGrpSpPr>
          <p:cNvPr id="10" name="Group 42"/>
          <p:cNvGrpSpPr/>
          <p:nvPr/>
        </p:nvGrpSpPr>
        <p:grpSpPr>
          <a:xfrm>
            <a:off x="762000" y="3146428"/>
            <a:ext cx="7696200" cy="400110"/>
            <a:chOff x="838200" y="3409890"/>
            <a:chExt cx="7696200" cy="400110"/>
          </a:xfrm>
        </p:grpSpPr>
        <p:sp>
          <p:nvSpPr>
            <p:cNvPr id="44" name="TextBox 43"/>
            <p:cNvSpPr txBox="1"/>
            <p:nvPr/>
          </p:nvSpPr>
          <p:spPr>
            <a:xfrm>
              <a:off x="838200" y="3409890"/>
              <a:ext cx="838200" cy="400110"/>
            </a:xfrm>
            <a:prstGeom prst="rect">
              <a:avLst/>
            </a:prstGeom>
            <a:noFill/>
          </p:spPr>
          <p:txBody>
            <a:bodyPr wrap="square" rtlCol="0">
              <a:spAutoFit/>
            </a:bodyPr>
            <a:lstStyle/>
            <a:p>
              <a:r>
                <a:rPr lang="en-US" sz="2000" dirty="0">
                  <a:solidFill>
                    <a:srgbClr val="000000"/>
                  </a:solidFill>
                  <a:latin typeface="Courier New"/>
                  <a:cs typeface="Courier New"/>
                </a:rPr>
                <a:t>-500</a:t>
              </a:r>
            </a:p>
          </p:txBody>
        </p:sp>
        <p:sp>
          <p:nvSpPr>
            <p:cNvPr id="45" name="TextBox 44"/>
            <p:cNvSpPr txBox="1"/>
            <p:nvPr/>
          </p:nvSpPr>
          <p:spPr>
            <a:xfrm>
              <a:off x="1828800" y="3409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RETURN</a:t>
              </a:r>
            </a:p>
          </p:txBody>
        </p:sp>
        <p:sp>
          <p:nvSpPr>
            <p:cNvPr id="46" name="TextBox 45"/>
            <p:cNvSpPr txBox="1"/>
            <p:nvPr/>
          </p:nvSpPr>
          <p:spPr>
            <a:xfrm>
              <a:off x="3962400" y="3409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Returns from a function</a:t>
              </a:r>
              <a:endParaRPr lang="en-US" sz="2000" dirty="0">
                <a:solidFill>
                  <a:srgbClr val="000000"/>
                </a:solidFill>
                <a:latin typeface="Courier New"/>
                <a:cs typeface="Courier New"/>
              </a:endParaRPr>
            </a:p>
          </p:txBody>
        </p:sp>
      </p:grpSp>
      <p:grpSp>
        <p:nvGrpSpPr>
          <p:cNvPr id="11" name="Group 46"/>
          <p:cNvGrpSpPr/>
          <p:nvPr/>
        </p:nvGrpSpPr>
        <p:grpSpPr>
          <a:xfrm>
            <a:off x="762000" y="3532985"/>
            <a:ext cx="7696200" cy="1173224"/>
            <a:chOff x="762000" y="3532985"/>
            <a:chExt cx="7696200" cy="1173224"/>
          </a:xfrm>
        </p:grpSpPr>
        <p:grpSp>
          <p:nvGrpSpPr>
            <p:cNvPr id="12" name="Group 61"/>
            <p:cNvGrpSpPr/>
            <p:nvPr/>
          </p:nvGrpSpPr>
          <p:grpSpPr>
            <a:xfrm>
              <a:off x="762000" y="3532985"/>
              <a:ext cx="7696200" cy="400110"/>
              <a:chOff x="838200" y="4324290"/>
              <a:chExt cx="7696200" cy="400110"/>
            </a:xfrm>
          </p:grpSpPr>
          <p:sp>
            <p:nvSpPr>
              <p:cNvPr id="75" name="TextBox 74"/>
              <p:cNvSpPr txBox="1"/>
              <p:nvPr/>
            </p:nvSpPr>
            <p:spPr>
              <a:xfrm>
                <a:off x="838200" y="4324290"/>
                <a:ext cx="762000" cy="400110"/>
              </a:xfrm>
              <a:prstGeom prst="rect">
                <a:avLst/>
              </a:prstGeom>
              <a:noFill/>
            </p:spPr>
            <p:txBody>
              <a:bodyPr wrap="square" rtlCol="0">
                <a:spAutoFit/>
              </a:bodyPr>
              <a:lstStyle/>
              <a:p>
                <a:r>
                  <a:rPr lang="en-US" sz="2000" dirty="0">
                    <a:solidFill>
                      <a:srgbClr val="000000"/>
                    </a:solidFill>
                    <a:latin typeface="Courier New"/>
                    <a:cs typeface="Courier New"/>
                  </a:rPr>
                  <a:t>-5</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0" name="TextBox 79"/>
              <p:cNvSpPr txBox="1"/>
              <p:nvPr/>
            </p:nvSpPr>
            <p:spPr>
              <a:xfrm>
                <a:off x="1828800" y="4324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CALL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2" name="TextBox 81"/>
              <p:cNvSpPr txBox="1"/>
              <p:nvPr/>
            </p:nvSpPr>
            <p:spPr>
              <a:xfrm>
                <a:off x="3962400" y="4324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Call the function at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13" name="Group 63"/>
            <p:cNvGrpSpPr/>
            <p:nvPr/>
          </p:nvGrpSpPr>
          <p:grpSpPr>
            <a:xfrm>
              <a:off x="762000" y="3919542"/>
              <a:ext cx="7696200" cy="400110"/>
              <a:chOff x="838200" y="4705290"/>
              <a:chExt cx="7696200" cy="400110"/>
            </a:xfrm>
          </p:grpSpPr>
          <p:sp>
            <p:nvSpPr>
              <p:cNvPr id="78" name="TextBox 77"/>
              <p:cNvSpPr txBox="1"/>
              <p:nvPr/>
            </p:nvSpPr>
            <p:spPr>
              <a:xfrm>
                <a:off x="838200" y="4705290"/>
                <a:ext cx="838200" cy="400110"/>
              </a:xfrm>
              <a:prstGeom prst="rect">
                <a:avLst/>
              </a:prstGeom>
              <a:noFill/>
            </p:spPr>
            <p:txBody>
              <a:bodyPr wrap="square" rtlCol="0">
                <a:spAutoFit/>
              </a:bodyPr>
              <a:lstStyle/>
              <a:p>
                <a:r>
                  <a:rPr lang="en-US" sz="2000" dirty="0">
                    <a:solidFill>
                      <a:srgbClr val="000000"/>
                    </a:solidFill>
                    <a:latin typeface="Courier New"/>
                    <a:cs typeface="Courier New"/>
                  </a:rPr>
                  <a:t>-6</a:t>
                </a:r>
                <a:r>
                  <a:rPr lang="en-US" sz="2000" b="0" i="1" dirty="0">
                    <a:solidFill>
                      <a:srgbClr val="000000"/>
                    </a:solidFill>
                    <a:latin typeface="Times New Roman"/>
                    <a:cs typeface="Times New Roman"/>
                  </a:rPr>
                  <a:t>xx</a:t>
                </a:r>
                <a:endParaRPr lang="en-US" sz="2000" b="0" dirty="0">
                  <a:solidFill>
                    <a:srgbClr val="000000"/>
                  </a:solidFill>
                  <a:latin typeface="Times New Roman"/>
                  <a:cs typeface="Times New Roman"/>
                </a:endParaRPr>
              </a:p>
            </p:txBody>
          </p:sp>
          <p:sp>
            <p:nvSpPr>
              <p:cNvPr id="83" name="TextBox 82"/>
              <p:cNvSpPr txBox="1"/>
              <p:nvPr/>
            </p:nvSpPr>
            <p:spPr>
              <a:xfrm>
                <a:off x="1828800" y="4705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PUSH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5" name="TextBox 84"/>
              <p:cNvSpPr txBox="1"/>
              <p:nvPr/>
            </p:nvSpPr>
            <p:spPr>
              <a:xfrm>
                <a:off x="3962400" y="4705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Push the contents of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on the stack</a:t>
                </a:r>
                <a:endParaRPr lang="en-US" sz="2000" dirty="0">
                  <a:solidFill>
                    <a:srgbClr val="000000"/>
                  </a:solidFill>
                  <a:latin typeface="Courier New"/>
                  <a:cs typeface="Courier New"/>
                </a:endParaRPr>
              </a:p>
            </p:txBody>
          </p:sp>
        </p:grpSp>
        <p:grpSp>
          <p:nvGrpSpPr>
            <p:cNvPr id="14" name="Group 80"/>
            <p:cNvGrpSpPr/>
            <p:nvPr/>
          </p:nvGrpSpPr>
          <p:grpSpPr>
            <a:xfrm>
              <a:off x="762000" y="4306099"/>
              <a:ext cx="7696200" cy="400110"/>
              <a:chOff x="838200" y="4705290"/>
              <a:chExt cx="7696200" cy="400110"/>
            </a:xfrm>
          </p:grpSpPr>
          <p:sp>
            <p:nvSpPr>
              <p:cNvPr id="86" name="TextBox 85"/>
              <p:cNvSpPr txBox="1"/>
              <p:nvPr/>
            </p:nvSpPr>
            <p:spPr>
              <a:xfrm>
                <a:off x="838200" y="4705290"/>
                <a:ext cx="838200" cy="400110"/>
              </a:xfrm>
              <a:prstGeom prst="rect">
                <a:avLst/>
              </a:prstGeom>
              <a:noFill/>
            </p:spPr>
            <p:txBody>
              <a:bodyPr wrap="square" rtlCol="0">
                <a:spAutoFit/>
              </a:bodyPr>
              <a:lstStyle/>
              <a:p>
                <a:r>
                  <a:rPr lang="en-US" sz="2000" dirty="0">
                    <a:solidFill>
                      <a:srgbClr val="000000"/>
                    </a:solidFill>
                    <a:latin typeface="Courier New"/>
                    <a:cs typeface="Courier New"/>
                  </a:rPr>
                  <a:t>-7</a:t>
                </a:r>
                <a:r>
                  <a:rPr lang="en-US" sz="2000" b="0" i="1" dirty="0">
                    <a:solidFill>
                      <a:srgbClr val="000000"/>
                    </a:solidFill>
                    <a:latin typeface="Times New Roman"/>
                    <a:cs typeface="Times New Roman"/>
                  </a:rPr>
                  <a:t>xx</a:t>
                </a:r>
                <a:endParaRPr lang="en-US" sz="2000" b="0" dirty="0">
                  <a:solidFill>
                    <a:srgbClr val="000000"/>
                  </a:solidFill>
                  <a:latin typeface="Times New Roman"/>
                  <a:cs typeface="Times New Roman"/>
                </a:endParaRPr>
              </a:p>
            </p:txBody>
          </p:sp>
          <p:sp>
            <p:nvSpPr>
              <p:cNvPr id="88" name="TextBox 87"/>
              <p:cNvSpPr txBox="1"/>
              <p:nvPr/>
            </p:nvSpPr>
            <p:spPr>
              <a:xfrm>
                <a:off x="1828800" y="4705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POP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93" name="TextBox 92"/>
              <p:cNvSpPr txBox="1"/>
              <p:nvPr/>
            </p:nvSpPr>
            <p:spPr>
              <a:xfrm>
                <a:off x="3962400" y="4705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Pops the top element on the stack into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sp>
        <p:nvSpPr>
          <p:cNvPr id="47" name="Rectangle 46"/>
          <p:cNvSpPr/>
          <p:nvPr/>
        </p:nvSpPr>
        <p:spPr bwMode="auto">
          <a:xfrm>
            <a:off x="457200" y="4736270"/>
            <a:ext cx="8231306" cy="77156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Class Example: Hello, World</a:t>
            </a:r>
            <a:endParaRPr lang="en-US" sz="4000" dirty="0">
              <a:solidFill>
                <a:schemeClr val="tx1"/>
              </a:solidFill>
            </a:endParaRPr>
          </a:p>
        </p:txBody>
      </p:sp>
      <p:sp>
        <p:nvSpPr>
          <p:cNvPr id="803843" name="Rectangle 3"/>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INCHAR</a:t>
            </a:r>
            <a:r>
              <a:rPr lang="en-US" sz="2400" b="0" dirty="0">
                <a:solidFill>
                  <a:srgbClr val="000000"/>
                </a:solidFill>
              </a:rPr>
              <a:t> and</a:t>
            </a:r>
            <a:r>
              <a:rPr lang="en-US" sz="2000" b="0" dirty="0">
                <a:solidFill>
                  <a:srgbClr val="000000"/>
                </a:solidFill>
              </a:rPr>
              <a:t> </a:t>
            </a:r>
            <a:r>
              <a:rPr lang="en-US" sz="2000" dirty="0">
                <a:solidFill>
                  <a:srgbClr val="000000"/>
                </a:solidFill>
                <a:latin typeface="Courier New"/>
                <a:cs typeface="Courier New"/>
              </a:rPr>
              <a:t>OUTCHAR</a:t>
            </a:r>
            <a:r>
              <a:rPr lang="en-US" sz="2400" b="0" dirty="0">
                <a:solidFill>
                  <a:srgbClr val="000000"/>
                </a:solidFill>
              </a:rPr>
              <a:t> instructions are similar to </a:t>
            </a:r>
            <a:r>
              <a:rPr lang="en-US" sz="2000" dirty="0">
                <a:solidFill>
                  <a:srgbClr val="000000"/>
                </a:solidFill>
                <a:latin typeface="Courier New"/>
                <a:cs typeface="Courier New"/>
              </a:rPr>
              <a:t>INPUT</a:t>
            </a:r>
            <a:r>
              <a:rPr lang="en-US" sz="2400" b="0" dirty="0">
                <a:solidFill>
                  <a:srgbClr val="000000"/>
                </a:solidFill>
              </a:rPr>
              <a:t> and</a:t>
            </a:r>
            <a:r>
              <a:rPr lang="en-US" sz="2000" b="0" dirty="0">
                <a:solidFill>
                  <a:srgbClr val="000000"/>
                </a:solidFill>
              </a:rPr>
              <a:t> </a:t>
            </a:r>
            <a:r>
              <a:rPr lang="en-US" sz="2000" dirty="0">
                <a:solidFill>
                  <a:srgbClr val="000000"/>
                </a:solidFill>
                <a:latin typeface="Courier New"/>
                <a:cs typeface="Courier New"/>
              </a:rPr>
              <a:t>OUTPUT</a:t>
            </a:r>
            <a:r>
              <a:rPr lang="en-US" sz="2400" b="0" dirty="0">
                <a:solidFill>
                  <a:srgbClr val="000000"/>
                </a:solidFill>
              </a:rPr>
              <a:t> except that they read and write the numeric representation of a single character.</a:t>
            </a:r>
          </a:p>
          <a:p>
            <a:pPr marL="342900" indent="-342900" algn="just">
              <a:lnSpc>
                <a:spcPct val="90000"/>
              </a:lnSpc>
              <a:spcAft>
                <a:spcPct val="50000"/>
              </a:spcAft>
              <a:buFontTx/>
              <a:buChar char="•"/>
            </a:pPr>
            <a:r>
              <a:rPr lang="en-US" sz="2400" b="0" dirty="0">
                <a:solidFill>
                  <a:srgbClr val="000000"/>
                </a:solidFill>
              </a:rPr>
              <a:t>The rest of this lecture develops three implementations of a program that prints the string “hello, world” on the console. </a:t>
            </a:r>
            <a:endParaRPr lang="en-US" sz="2400" dirty="0">
              <a:solidFill>
                <a:srgbClr val="000000"/>
              </a:solidFill>
              <a:latin typeface="Courier New"/>
              <a:cs typeface="Courier New"/>
            </a:endParaRPr>
          </a:p>
        </p:txBody>
      </p:sp>
      <p:grpSp>
        <p:nvGrpSpPr>
          <p:cNvPr id="2" name="Group 6"/>
          <p:cNvGrpSpPr/>
          <p:nvPr/>
        </p:nvGrpSpPr>
        <p:grpSpPr>
          <a:xfrm>
            <a:off x="2700700" y="3276600"/>
            <a:ext cx="3733800" cy="1972355"/>
            <a:chOff x="3962400" y="4614500"/>
            <a:chExt cx="3733800" cy="1972355"/>
          </a:xfrm>
        </p:grpSpPr>
        <p:pic>
          <p:nvPicPr>
            <p:cNvPr id="8" name="Picture 7" descr="Console-3.00.png"/>
            <p:cNvPicPr>
              <a:picLocks noChangeAspect="1"/>
            </p:cNvPicPr>
            <p:nvPr/>
          </p:nvPicPr>
          <p:blipFill>
            <a:blip r:embed="rId3"/>
            <a:srcRect r="59155"/>
            <a:stretch>
              <a:fillRect/>
            </a:stretch>
          </p:blipFill>
          <p:spPr>
            <a:xfrm>
              <a:off x="3962400" y="4648200"/>
              <a:ext cx="2209800" cy="1938655"/>
            </a:xfrm>
            <a:prstGeom prst="rect">
              <a:avLst/>
            </a:prstGeom>
          </p:spPr>
        </p:pic>
        <p:pic>
          <p:nvPicPr>
            <p:cNvPr id="9" name="Picture 8" descr="Console-3.00.png"/>
            <p:cNvPicPr>
              <a:picLocks noChangeAspect="1"/>
            </p:cNvPicPr>
            <p:nvPr/>
          </p:nvPicPr>
          <p:blipFill>
            <a:blip r:embed="rId3"/>
            <a:srcRect l="64789"/>
            <a:stretch>
              <a:fillRect/>
            </a:stretch>
          </p:blipFill>
          <p:spPr>
            <a:xfrm>
              <a:off x="5791200" y="4648200"/>
              <a:ext cx="1905000" cy="1938655"/>
            </a:xfrm>
            <a:prstGeom prst="rect">
              <a:avLst/>
            </a:prstGeom>
          </p:spPr>
        </p:pic>
        <p:sp>
          <p:nvSpPr>
            <p:cNvPr id="10" name="TextBox 9"/>
            <p:cNvSpPr txBox="1"/>
            <p:nvPr/>
          </p:nvSpPr>
          <p:spPr>
            <a:xfrm>
              <a:off x="3962400" y="4614500"/>
              <a:ext cx="3733800" cy="261610"/>
            </a:xfrm>
            <a:prstGeom prst="rect">
              <a:avLst/>
            </a:prstGeom>
            <a:noFill/>
          </p:spPr>
          <p:txBody>
            <a:bodyPr wrap="square" rtlCol="0">
              <a:spAutoFit/>
            </a:bodyPr>
            <a:lstStyle/>
            <a:p>
              <a:pPr algn="ctr"/>
              <a:r>
                <a:rPr lang="en-US" sz="1050" b="0" dirty="0">
                  <a:solidFill>
                    <a:srgbClr val="000000"/>
                  </a:solidFill>
                  <a:latin typeface="Lucida Grande"/>
                  <a:cs typeface="Lucida Grande"/>
                </a:rPr>
                <a:t>Console</a:t>
              </a:r>
              <a:endParaRPr lang="en-US" sz="1200" b="0" dirty="0">
                <a:solidFill>
                  <a:srgbClr val="000000"/>
                </a:solidFill>
                <a:latin typeface="Lucida Grande"/>
                <a:cs typeface="Lucida Grande"/>
              </a:endParaRPr>
            </a:p>
          </p:txBody>
        </p:sp>
      </p:grpSp>
      <p:sp>
        <p:nvSpPr>
          <p:cNvPr id="17" name="TextBox 16"/>
          <p:cNvSpPr txBox="1"/>
          <p:nvPr/>
        </p:nvSpPr>
        <p:spPr>
          <a:xfrm>
            <a:off x="2667000" y="3470705"/>
            <a:ext cx="2362200" cy="307777"/>
          </a:xfrm>
          <a:prstGeom prst="rect">
            <a:avLst/>
          </a:prstGeom>
          <a:noFill/>
        </p:spPr>
        <p:txBody>
          <a:bodyPr wrap="square" rtlCol="0">
            <a:spAutoFit/>
          </a:bodyPr>
          <a:lstStyle/>
          <a:p>
            <a:r>
              <a:rPr lang="en-US" dirty="0">
                <a:solidFill>
                  <a:srgbClr val="000000"/>
                </a:solidFill>
                <a:latin typeface="Courier New"/>
                <a:cs typeface="Courier New"/>
              </a:rPr>
              <a:t>hello, world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384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200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3" grpId="0" uiExpand="1" build="p"/>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Hello World: The Brute Force Version</a:t>
            </a:r>
            <a:endParaRPr lang="en-US" sz="4000" dirty="0">
              <a:solidFill>
                <a:schemeClr val="tx1"/>
              </a:solidFill>
            </a:endParaRPr>
          </a:p>
        </p:txBody>
      </p:sp>
      <p:sp>
        <p:nvSpPr>
          <p:cNvPr id="11" name="Rectangle 10"/>
          <p:cNvSpPr/>
          <p:nvPr/>
        </p:nvSpPr>
        <p:spPr bwMode="auto">
          <a:xfrm>
            <a:off x="609600" y="1143000"/>
            <a:ext cx="7924800" cy="5334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2" name="TextBox 11"/>
          <p:cNvSpPr txBox="1"/>
          <p:nvPr/>
        </p:nvSpPr>
        <p:spPr>
          <a:xfrm>
            <a:off x="762000" y="1146070"/>
            <a:ext cx="7620000" cy="4401204"/>
          </a:xfrm>
          <a:prstGeom prst="rect">
            <a:avLst/>
          </a:prstGeom>
          <a:noFill/>
        </p:spPr>
        <p:txBody>
          <a:bodyPr wrap="square" rtlCol="0">
            <a:spAutoFit/>
          </a:bodyPr>
          <a:lstStyle/>
          <a:p>
            <a:r>
              <a:rPr lang="en-US" dirty="0">
                <a:solidFill>
                  <a:srgbClr val="0000FF"/>
                </a:solidFill>
                <a:latin typeface="Courier New"/>
                <a:cs typeface="Courier New"/>
              </a:rPr>
              <a:t>/*</a:t>
            </a:r>
          </a:p>
          <a:p>
            <a:r>
              <a:rPr lang="en-US" dirty="0">
                <a:solidFill>
                  <a:srgbClr val="0000FF"/>
                </a:solidFill>
                <a:latin typeface="Courier New"/>
                <a:cs typeface="Courier New"/>
              </a:rPr>
              <a:t> * File: HelloWorld1.td</a:t>
            </a:r>
          </a:p>
          <a:p>
            <a:r>
              <a:rPr lang="en-US" dirty="0">
                <a:solidFill>
                  <a:srgbClr val="0000FF"/>
                </a:solidFill>
                <a:latin typeface="Courier New"/>
                <a:cs typeface="Courier New"/>
              </a:rPr>
              <a:t> * --------------------</a:t>
            </a:r>
          </a:p>
          <a:p>
            <a:r>
              <a:rPr lang="en-US" dirty="0">
                <a:solidFill>
                  <a:srgbClr val="0000FF"/>
                </a:solidFill>
                <a:latin typeface="Courier New"/>
                <a:cs typeface="Courier New"/>
              </a:rPr>
              <a:t> * Writes out "hello, world" character by character.</a:t>
            </a:r>
          </a:p>
          <a:p>
            <a:r>
              <a:rPr lang="en-US" dirty="0">
                <a:solidFill>
                  <a:srgbClr val="0000FF"/>
                </a:solidFill>
                <a:latin typeface="Courier New"/>
                <a:cs typeface="Courier New"/>
              </a:rPr>
              <a:t> */</a:t>
            </a:r>
          </a:p>
          <a:p>
            <a:endParaRPr lang="en-US" dirty="0">
              <a:latin typeface="Courier New"/>
              <a:cs typeface="Courier New"/>
            </a:endParaRPr>
          </a:p>
          <a:p>
            <a:r>
              <a:rPr lang="en-US" dirty="0">
                <a:latin typeface="Courier New"/>
                <a:cs typeface="Courier New"/>
              </a:rPr>
              <a:t>start:  OUTCHAR #104      </a:t>
            </a:r>
            <a:r>
              <a:rPr lang="en-US" dirty="0">
                <a:solidFill>
                  <a:srgbClr val="0000FF"/>
                </a:solidFill>
                <a:latin typeface="Courier New"/>
                <a:cs typeface="Courier New"/>
              </a:rPr>
              <a:t>/* The code for the character '</a:t>
            </a:r>
            <a:r>
              <a:rPr lang="en-US" dirty="0" err="1">
                <a:solidFill>
                  <a:srgbClr val="0000FF"/>
                </a:solidFill>
                <a:latin typeface="Courier New"/>
                <a:cs typeface="Courier New"/>
              </a:rPr>
              <a:t>h</a:t>
            </a:r>
            <a:r>
              <a:rPr lang="en-US" dirty="0">
                <a:solidFill>
                  <a:srgbClr val="0000FF"/>
                </a:solidFill>
                <a:latin typeface="Courier New"/>
                <a:cs typeface="Courier New"/>
              </a:rPr>
              <a:t>' */</a:t>
            </a:r>
          </a:p>
          <a:p>
            <a:r>
              <a:rPr lang="en-US" dirty="0">
                <a:latin typeface="Courier New"/>
                <a:cs typeface="Courier New"/>
              </a:rPr>
              <a:t>        OUTCHAR #101      </a:t>
            </a:r>
            <a:r>
              <a:rPr lang="en-US" dirty="0">
                <a:solidFill>
                  <a:srgbClr val="0000FF"/>
                </a:solidFill>
                <a:latin typeface="Courier New"/>
                <a:cs typeface="Courier New"/>
              </a:rPr>
              <a:t>/* '</a:t>
            </a:r>
            <a:r>
              <a:rPr lang="en-US" dirty="0" err="1">
                <a:solidFill>
                  <a:srgbClr val="0000FF"/>
                </a:solidFill>
                <a:latin typeface="Courier New"/>
                <a:cs typeface="Courier New"/>
              </a:rPr>
              <a:t>e</a:t>
            </a:r>
            <a:r>
              <a:rPr lang="en-US" dirty="0">
                <a:solidFill>
                  <a:srgbClr val="0000FF"/>
                </a:solidFill>
                <a:latin typeface="Courier New"/>
                <a:cs typeface="Courier New"/>
              </a:rPr>
              <a:t>' */</a:t>
            </a:r>
          </a:p>
          <a:p>
            <a:r>
              <a:rPr lang="en-US" dirty="0">
                <a:latin typeface="Courier New"/>
                <a:cs typeface="Courier New"/>
              </a:rPr>
              <a:t>        OUTCHAR #108      </a:t>
            </a:r>
            <a:r>
              <a:rPr lang="en-US" dirty="0">
                <a:solidFill>
                  <a:srgbClr val="0000FF"/>
                </a:solidFill>
                <a:latin typeface="Courier New"/>
                <a:cs typeface="Courier New"/>
              </a:rPr>
              <a:t>/* '</a:t>
            </a:r>
            <a:r>
              <a:rPr lang="en-US" dirty="0" err="1">
                <a:solidFill>
                  <a:srgbClr val="0000FF"/>
                </a:solidFill>
                <a:latin typeface="Courier New"/>
                <a:cs typeface="Courier New"/>
              </a:rPr>
              <a:t>l</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#108      </a:t>
            </a:r>
            <a:r>
              <a:rPr lang="en-US" dirty="0">
                <a:solidFill>
                  <a:srgbClr val="0000FF"/>
                </a:solidFill>
                <a:latin typeface="Courier New"/>
                <a:cs typeface="Courier New"/>
              </a:rPr>
              <a:t>/* '</a:t>
            </a:r>
            <a:r>
              <a:rPr lang="en-US" dirty="0" err="1">
                <a:solidFill>
                  <a:srgbClr val="0000FF"/>
                </a:solidFill>
                <a:latin typeface="Courier New"/>
                <a:cs typeface="Courier New"/>
              </a:rPr>
              <a:t>l</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#111      </a:t>
            </a:r>
            <a:r>
              <a:rPr lang="en-US" dirty="0">
                <a:solidFill>
                  <a:srgbClr val="0000FF"/>
                </a:solidFill>
                <a:latin typeface="Courier New"/>
                <a:cs typeface="Courier New"/>
              </a:rPr>
              <a:t>/* '</a:t>
            </a:r>
            <a:r>
              <a:rPr lang="en-US" dirty="0" err="1">
                <a:solidFill>
                  <a:srgbClr val="0000FF"/>
                </a:solidFill>
                <a:latin typeface="Courier New"/>
                <a:cs typeface="Courier New"/>
              </a:rPr>
              <a:t>o</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#44       </a:t>
            </a:r>
            <a:r>
              <a:rPr lang="en-US" dirty="0">
                <a:solidFill>
                  <a:srgbClr val="0000FF"/>
                </a:solidFill>
                <a:latin typeface="Courier New"/>
                <a:cs typeface="Courier New"/>
              </a:rPr>
              <a:t>/* ',' */</a:t>
            </a:r>
            <a:endParaRPr lang="en-US" dirty="0">
              <a:latin typeface="Courier New"/>
              <a:cs typeface="Courier New"/>
            </a:endParaRPr>
          </a:p>
          <a:p>
            <a:r>
              <a:rPr lang="en-US" dirty="0">
                <a:latin typeface="Courier New"/>
                <a:cs typeface="Courier New"/>
              </a:rPr>
              <a:t>        OUTCHAR #32       </a:t>
            </a:r>
            <a:r>
              <a:rPr lang="en-US" dirty="0">
                <a:solidFill>
                  <a:srgbClr val="0000FF"/>
                </a:solidFill>
                <a:latin typeface="Courier New"/>
                <a:cs typeface="Courier New"/>
              </a:rPr>
              <a:t>/* ' ' */</a:t>
            </a:r>
            <a:endParaRPr lang="en-US" dirty="0">
              <a:latin typeface="Courier New"/>
              <a:cs typeface="Courier New"/>
            </a:endParaRPr>
          </a:p>
          <a:p>
            <a:r>
              <a:rPr lang="en-US" dirty="0">
                <a:latin typeface="Courier New"/>
                <a:cs typeface="Courier New"/>
              </a:rPr>
              <a:t>        OUTCHAR #119      </a:t>
            </a:r>
            <a:r>
              <a:rPr lang="en-US" dirty="0">
                <a:solidFill>
                  <a:srgbClr val="0000FF"/>
                </a:solidFill>
                <a:latin typeface="Courier New"/>
                <a:cs typeface="Courier New"/>
              </a:rPr>
              <a:t>/* '</a:t>
            </a:r>
            <a:r>
              <a:rPr lang="en-US" dirty="0" err="1">
                <a:solidFill>
                  <a:srgbClr val="0000FF"/>
                </a:solidFill>
                <a:latin typeface="Courier New"/>
                <a:cs typeface="Courier New"/>
              </a:rPr>
              <a:t>w</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#111      </a:t>
            </a:r>
            <a:r>
              <a:rPr lang="en-US" dirty="0">
                <a:solidFill>
                  <a:srgbClr val="0000FF"/>
                </a:solidFill>
                <a:latin typeface="Courier New"/>
                <a:cs typeface="Courier New"/>
              </a:rPr>
              <a:t>/* '</a:t>
            </a:r>
            <a:r>
              <a:rPr lang="en-US" dirty="0" err="1">
                <a:solidFill>
                  <a:srgbClr val="0000FF"/>
                </a:solidFill>
                <a:latin typeface="Courier New"/>
                <a:cs typeface="Courier New"/>
              </a:rPr>
              <a:t>o</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#114      </a:t>
            </a:r>
            <a:r>
              <a:rPr lang="en-US" dirty="0">
                <a:solidFill>
                  <a:srgbClr val="0000FF"/>
                </a:solidFill>
                <a:latin typeface="Courier New"/>
                <a:cs typeface="Courier New"/>
              </a:rPr>
              <a:t>/* '</a:t>
            </a:r>
            <a:r>
              <a:rPr lang="en-US" dirty="0" err="1">
                <a:solidFill>
                  <a:srgbClr val="0000FF"/>
                </a:solidFill>
                <a:latin typeface="Courier New"/>
                <a:cs typeface="Courier New"/>
              </a:rPr>
              <a:t>r</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#108      </a:t>
            </a:r>
            <a:r>
              <a:rPr lang="en-US" dirty="0">
                <a:solidFill>
                  <a:srgbClr val="0000FF"/>
                </a:solidFill>
                <a:latin typeface="Courier New"/>
                <a:cs typeface="Courier New"/>
              </a:rPr>
              <a:t>/* '</a:t>
            </a:r>
            <a:r>
              <a:rPr lang="en-US" dirty="0" err="1">
                <a:solidFill>
                  <a:srgbClr val="0000FF"/>
                </a:solidFill>
                <a:latin typeface="Courier New"/>
                <a:cs typeface="Courier New"/>
              </a:rPr>
              <a:t>l</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#100      </a:t>
            </a:r>
            <a:r>
              <a:rPr lang="en-US" dirty="0">
                <a:solidFill>
                  <a:srgbClr val="0000FF"/>
                </a:solidFill>
                <a:latin typeface="Courier New"/>
                <a:cs typeface="Courier New"/>
              </a:rPr>
              <a:t>/* '</a:t>
            </a:r>
            <a:r>
              <a:rPr lang="en-US" dirty="0" err="1">
                <a:solidFill>
                  <a:srgbClr val="0000FF"/>
                </a:solidFill>
                <a:latin typeface="Courier New"/>
                <a:cs typeface="Courier New"/>
              </a:rPr>
              <a:t>d</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OUTCHAR #10       </a:t>
            </a:r>
            <a:r>
              <a:rPr lang="en-US" dirty="0">
                <a:solidFill>
                  <a:srgbClr val="0000FF"/>
                </a:solidFill>
                <a:latin typeface="Courier New"/>
                <a:cs typeface="Courier New"/>
              </a:rPr>
              <a:t>/* The newline character ('\</a:t>
            </a:r>
            <a:r>
              <a:rPr lang="en-US" dirty="0" err="1">
                <a:solidFill>
                  <a:srgbClr val="0000FF"/>
                </a:solidFill>
                <a:latin typeface="Courier New"/>
                <a:cs typeface="Courier New"/>
              </a:rPr>
              <a:t>n</a:t>
            </a:r>
            <a:r>
              <a:rPr lang="en-US" dirty="0">
                <a:solidFill>
                  <a:srgbClr val="0000FF"/>
                </a:solidFill>
                <a:latin typeface="Courier New"/>
                <a:cs typeface="Courier New"/>
              </a:rPr>
              <a:t>') */</a:t>
            </a:r>
            <a:endParaRPr lang="en-US" dirty="0">
              <a:latin typeface="Courier New"/>
              <a:cs typeface="Courier New"/>
            </a:endParaRPr>
          </a:p>
          <a:p>
            <a:r>
              <a:rPr lang="en-US" dirty="0">
                <a:latin typeface="Courier New"/>
                <a:cs typeface="Courier New"/>
              </a:rPr>
              <a:t>        HALT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Self-Modifying Code</a:t>
            </a:r>
            <a:endParaRPr lang="en-US" sz="4000" dirty="0">
              <a:solidFill>
                <a:schemeClr val="tx1"/>
              </a:solidFill>
            </a:endParaRPr>
          </a:p>
        </p:txBody>
      </p:sp>
      <p:sp>
        <p:nvSpPr>
          <p:cNvPr id="803843" name="Rectangle 3"/>
          <p:cNvSpPr>
            <a:spLocks noChangeArrowheads="1"/>
          </p:cNvSpPr>
          <p:nvPr/>
        </p:nvSpPr>
        <p:spPr bwMode="auto">
          <a:xfrm>
            <a:off x="482600" y="1155700"/>
            <a:ext cx="8128000" cy="5168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One of the defining features of the von Neumann architecture is that instructions and data are stored in the same memory.  That fact makes it possible for programs to modify their own instructions by treating them just like any other numeric data.</a:t>
            </a:r>
          </a:p>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HelloWorld2.td</a:t>
            </a:r>
            <a:r>
              <a:rPr lang="en-US" sz="2400" b="0" dirty="0">
                <a:solidFill>
                  <a:srgbClr val="000000"/>
                </a:solidFill>
              </a:rPr>
              <a:t> program uses this technique to create an instruction that prints a character from the address that is the start of the string </a:t>
            </a:r>
            <a:r>
              <a:rPr lang="en-US" sz="2000" dirty="0">
                <a:solidFill>
                  <a:srgbClr val="000000"/>
                </a:solidFill>
                <a:latin typeface="Courier New"/>
                <a:cs typeface="Courier New"/>
              </a:rPr>
              <a:t>"hello,</a:t>
            </a:r>
            <a:r>
              <a:rPr lang="en-US" sz="2000" dirty="0">
                <a:solidFill>
                  <a:srgbClr val="000000"/>
                </a:solidFill>
                <a:latin typeface="Times New Roman"/>
                <a:cs typeface="Times New Roman"/>
              </a:rPr>
              <a:t> </a:t>
            </a:r>
            <a:r>
              <a:rPr lang="en-US" sz="2000" dirty="0">
                <a:solidFill>
                  <a:srgbClr val="000000"/>
                </a:solidFill>
                <a:latin typeface="Courier New"/>
                <a:cs typeface="Courier New"/>
              </a:rPr>
              <a:t>world"</a:t>
            </a:r>
            <a:r>
              <a:rPr lang="en-US" sz="2400" b="0" dirty="0">
                <a:solidFill>
                  <a:srgbClr val="000000"/>
                </a:solidFill>
              </a:rPr>
              <a:t> plus the value of the index </a:t>
            </a:r>
            <a:r>
              <a:rPr lang="en-US" sz="2000" dirty="0" err="1">
                <a:solidFill>
                  <a:srgbClr val="000000"/>
                </a:solidFill>
                <a:latin typeface="Courier New"/>
                <a:cs typeface="Courier New"/>
              </a:rPr>
              <a:t>i</a:t>
            </a:r>
            <a:r>
              <a:rPr lang="en-US" sz="2400" b="0" dirty="0">
                <a:solidFill>
                  <a:srgbClr val="000000"/>
                </a:solidFill>
              </a:rPr>
              <a:t>.  It then stores that instruction in the program and executes it.</a:t>
            </a:r>
            <a:endParaRPr lang="en-US" sz="2400" dirty="0">
              <a:solidFill>
                <a:srgbClr val="000000"/>
              </a:solidFill>
              <a:latin typeface="Courier New"/>
              <a:cs typeface="Courier New"/>
            </a:endParaRPr>
          </a:p>
          <a:p>
            <a:pPr marL="342900" indent="-342900" algn="just">
              <a:lnSpc>
                <a:spcPct val="90000"/>
              </a:lnSpc>
              <a:spcAft>
                <a:spcPct val="50000"/>
              </a:spcAft>
              <a:buFontTx/>
              <a:buChar char="•"/>
            </a:pPr>
            <a:r>
              <a:rPr lang="en-US" sz="2400" b="0" dirty="0">
                <a:solidFill>
                  <a:srgbClr val="000000"/>
                </a:solidFill>
              </a:rPr>
              <a:t>Programs that change their own instructions are said to be </a:t>
            </a:r>
            <a:r>
              <a:rPr lang="en-US" sz="2400" i="1" dirty="0">
                <a:solidFill>
                  <a:srgbClr val="000000"/>
                </a:solidFill>
              </a:rPr>
              <a:t>self-modifying</a:t>
            </a:r>
            <a:r>
              <a:rPr lang="en-US" sz="2400" b="0" i="1" dirty="0">
                <a:solidFill>
                  <a:srgbClr val="000000"/>
                </a:solidFill>
              </a:rPr>
              <a:t>.</a:t>
            </a:r>
            <a:r>
              <a:rPr lang="en-US" sz="2400" b="0" dirty="0">
                <a:solidFill>
                  <a:srgbClr val="000000"/>
                </a:solidFill>
              </a:rPr>
              <a:t>  In early machines, this strategy was often the only way to accomplish certain operations.  Today, it is generally seen as a dangerous programming practice.</a:t>
            </a:r>
            <a:endParaRPr lang="en-US" sz="2400" dirty="0">
              <a:solidFill>
                <a:srgbClr val="000000"/>
              </a:solidFill>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38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3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Hello World: Self-Modifying Code</a:t>
            </a:r>
            <a:endParaRPr lang="en-US" sz="4000" dirty="0">
              <a:solidFill>
                <a:schemeClr val="tx1"/>
              </a:solidFill>
            </a:endParaRPr>
          </a:p>
        </p:txBody>
      </p:sp>
      <p:sp>
        <p:nvSpPr>
          <p:cNvPr id="11" name="Rectangle 10"/>
          <p:cNvSpPr/>
          <p:nvPr/>
        </p:nvSpPr>
        <p:spPr bwMode="auto">
          <a:xfrm>
            <a:off x="609600" y="1142999"/>
            <a:ext cx="7924800" cy="543308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2" name="TextBox 11"/>
          <p:cNvSpPr txBox="1"/>
          <p:nvPr/>
        </p:nvSpPr>
        <p:spPr>
          <a:xfrm>
            <a:off x="762000" y="1169810"/>
            <a:ext cx="7620000" cy="5463035"/>
          </a:xfrm>
          <a:prstGeom prst="rect">
            <a:avLst/>
          </a:prstGeom>
          <a:noFill/>
        </p:spPr>
        <p:txBody>
          <a:bodyPr wrap="square" rtlCol="0">
            <a:spAutoFit/>
          </a:bodyPr>
          <a:lstStyle/>
          <a:p>
            <a:r>
              <a:rPr lang="en-US" sz="1300" dirty="0">
                <a:solidFill>
                  <a:srgbClr val="0000FF"/>
                </a:solidFill>
                <a:latin typeface="Courier New"/>
                <a:cs typeface="Courier New"/>
              </a:rPr>
              <a:t>/*</a:t>
            </a:r>
          </a:p>
          <a:p>
            <a:r>
              <a:rPr lang="en-US" sz="1300" dirty="0">
                <a:solidFill>
                  <a:srgbClr val="0000FF"/>
                </a:solidFill>
                <a:latin typeface="Courier New"/>
                <a:cs typeface="Courier New"/>
              </a:rPr>
              <a:t> * File: HelloWorld2.td</a:t>
            </a:r>
          </a:p>
          <a:p>
            <a:r>
              <a:rPr lang="en-US" sz="1300" dirty="0">
                <a:solidFill>
                  <a:srgbClr val="0000FF"/>
                </a:solidFill>
                <a:latin typeface="Courier New"/>
                <a:cs typeface="Courier New"/>
              </a:rPr>
              <a:t> * --------------------</a:t>
            </a:r>
          </a:p>
          <a:p>
            <a:r>
              <a:rPr lang="en-US" sz="1300" dirty="0">
                <a:solidFill>
                  <a:srgbClr val="0000FF"/>
                </a:solidFill>
                <a:latin typeface="Courier New"/>
                <a:cs typeface="Courier New"/>
              </a:rPr>
              <a:t> * Writes out "hello, world" using self-modifying code.</a:t>
            </a:r>
          </a:p>
          <a:p>
            <a:r>
              <a:rPr lang="en-US" sz="1300" dirty="0">
                <a:solidFill>
                  <a:srgbClr val="0000FF"/>
                </a:solidFill>
                <a:latin typeface="Courier New"/>
                <a:cs typeface="Courier New"/>
              </a:rPr>
              <a:t> */</a:t>
            </a:r>
          </a:p>
          <a:p>
            <a:endParaRPr lang="en-US" sz="1000" dirty="0">
              <a:latin typeface="Courier New"/>
              <a:cs typeface="Courier New"/>
            </a:endParaRPr>
          </a:p>
          <a:p>
            <a:r>
              <a:rPr lang="en-US" sz="1300" dirty="0">
                <a:latin typeface="Courier New"/>
                <a:cs typeface="Courier New"/>
              </a:rPr>
              <a:t>start:  LOAD #</a:t>
            </a:r>
            <a:r>
              <a:rPr lang="en-US" sz="1300" dirty="0" err="1">
                <a:latin typeface="Courier New"/>
                <a:cs typeface="Courier New"/>
              </a:rPr>
              <a:t>msg</a:t>
            </a:r>
            <a:r>
              <a:rPr lang="en-US" sz="1300" dirty="0">
                <a:latin typeface="Courier New"/>
                <a:cs typeface="Courier New"/>
              </a:rPr>
              <a:t>         </a:t>
            </a:r>
            <a:r>
              <a:rPr lang="en-US" sz="1300" dirty="0">
                <a:solidFill>
                  <a:srgbClr val="0000FF"/>
                </a:solidFill>
                <a:latin typeface="Courier New"/>
                <a:cs typeface="Courier New"/>
              </a:rPr>
              <a:t>/* Load the address of the string */</a:t>
            </a:r>
          </a:p>
          <a:p>
            <a:r>
              <a:rPr lang="en-US" sz="1300" dirty="0">
                <a:latin typeface="Courier New"/>
                <a:cs typeface="Courier New"/>
              </a:rPr>
              <a:t>        CALL </a:t>
            </a:r>
            <a:r>
              <a:rPr lang="en-US" sz="1300" dirty="0" err="1">
                <a:latin typeface="Courier New"/>
                <a:cs typeface="Courier New"/>
              </a:rPr>
              <a:t>strout</a:t>
            </a:r>
            <a:r>
              <a:rPr lang="en-US" sz="1300" dirty="0">
                <a:latin typeface="Courier New"/>
                <a:cs typeface="Courier New"/>
              </a:rPr>
              <a:t>       </a:t>
            </a:r>
            <a:r>
              <a:rPr lang="en-US" sz="1300" dirty="0">
                <a:solidFill>
                  <a:srgbClr val="0000FF"/>
                </a:solidFill>
                <a:latin typeface="Courier New"/>
                <a:cs typeface="Courier New"/>
              </a:rPr>
              <a:t>/* Call the function to output a string */</a:t>
            </a:r>
          </a:p>
          <a:p>
            <a:r>
              <a:rPr lang="en-US" sz="1300" dirty="0">
                <a:latin typeface="Courier New"/>
                <a:cs typeface="Courier New"/>
              </a:rPr>
              <a:t>        HALT              </a:t>
            </a:r>
            <a:r>
              <a:rPr lang="en-US" sz="1300" dirty="0">
                <a:solidFill>
                  <a:srgbClr val="0000FF"/>
                </a:solidFill>
                <a:latin typeface="Courier New"/>
                <a:cs typeface="Courier New"/>
              </a:rPr>
              <a:t>/* And halt */</a:t>
            </a:r>
            <a:endParaRPr lang="en-US" sz="1300" dirty="0">
              <a:latin typeface="Courier New"/>
              <a:cs typeface="Courier New"/>
            </a:endParaRPr>
          </a:p>
          <a:p>
            <a:endParaRPr lang="en-US" sz="1000" dirty="0">
              <a:latin typeface="Courier New"/>
              <a:cs typeface="Courier New"/>
            </a:endParaRPr>
          </a:p>
          <a:p>
            <a:r>
              <a:rPr lang="en-US" sz="1300" dirty="0" err="1">
                <a:latin typeface="Courier New"/>
                <a:cs typeface="Courier New"/>
              </a:rPr>
              <a:t>strout</a:t>
            </a:r>
            <a:r>
              <a:rPr lang="en-US" sz="1300" dirty="0">
                <a:latin typeface="Courier New"/>
                <a:cs typeface="Courier New"/>
              </a:rPr>
              <a:t>: STORE </a:t>
            </a:r>
            <a:r>
              <a:rPr lang="en-US" sz="1300" dirty="0" err="1">
                <a:latin typeface="Courier New"/>
                <a:cs typeface="Courier New"/>
              </a:rPr>
              <a:t>addr</a:t>
            </a:r>
            <a:r>
              <a:rPr lang="en-US" sz="1300" dirty="0">
                <a:latin typeface="Courier New"/>
                <a:cs typeface="Courier New"/>
              </a:rPr>
              <a:t>        </a:t>
            </a:r>
            <a:r>
              <a:rPr lang="en-US" sz="1300" dirty="0">
                <a:solidFill>
                  <a:srgbClr val="0000FF"/>
                </a:solidFill>
                <a:latin typeface="Courier New"/>
                <a:cs typeface="Courier New"/>
              </a:rPr>
              <a:t>/* Store current address */</a:t>
            </a:r>
            <a:endParaRPr lang="en-US" sz="1300" dirty="0">
              <a:latin typeface="Courier New"/>
              <a:cs typeface="Courier New"/>
            </a:endParaRPr>
          </a:p>
          <a:p>
            <a:r>
              <a:rPr lang="en-US" sz="1300" dirty="0">
                <a:latin typeface="Courier New"/>
                <a:cs typeface="Courier New"/>
              </a:rPr>
              <a:t>        LOAD </a:t>
            </a:r>
            <a:r>
              <a:rPr lang="en-US" sz="1300" dirty="0" err="1">
                <a:latin typeface="Courier New"/>
                <a:cs typeface="Courier New"/>
              </a:rPr>
              <a:t>ldins</a:t>
            </a:r>
            <a:r>
              <a:rPr lang="en-US" sz="1300" dirty="0">
                <a:latin typeface="Courier New"/>
                <a:cs typeface="Courier New"/>
              </a:rPr>
              <a:t>        </a:t>
            </a:r>
            <a:r>
              <a:rPr lang="en-US" sz="1300" dirty="0">
                <a:solidFill>
                  <a:srgbClr val="0000FF"/>
                </a:solidFill>
                <a:latin typeface="Courier New"/>
                <a:cs typeface="Courier New"/>
              </a:rPr>
              <a:t>/* Load a word with a LOAD 0 instruction */</a:t>
            </a:r>
            <a:endParaRPr lang="en-US" sz="1300" dirty="0">
              <a:latin typeface="Courier New"/>
              <a:cs typeface="Courier New"/>
            </a:endParaRPr>
          </a:p>
          <a:p>
            <a:r>
              <a:rPr lang="en-US" sz="1300" dirty="0">
                <a:latin typeface="Courier New"/>
                <a:cs typeface="Courier New"/>
              </a:rPr>
              <a:t>        ADD </a:t>
            </a:r>
            <a:r>
              <a:rPr lang="en-US" sz="1300" dirty="0" err="1">
                <a:latin typeface="Courier New"/>
                <a:cs typeface="Courier New"/>
              </a:rPr>
              <a:t>addr</a:t>
            </a:r>
            <a:r>
              <a:rPr lang="en-US" sz="1300" dirty="0">
                <a:latin typeface="Courier New"/>
                <a:cs typeface="Courier New"/>
              </a:rPr>
              <a:t>          </a:t>
            </a:r>
            <a:r>
              <a:rPr lang="en-US" sz="1300" dirty="0">
                <a:solidFill>
                  <a:srgbClr val="0000FF"/>
                </a:solidFill>
                <a:latin typeface="Courier New"/>
                <a:cs typeface="Courier New"/>
              </a:rPr>
              <a:t>/* Add the address offset */</a:t>
            </a:r>
            <a:endParaRPr lang="en-US" sz="1300" dirty="0">
              <a:latin typeface="Courier New"/>
              <a:cs typeface="Courier New"/>
            </a:endParaRPr>
          </a:p>
          <a:p>
            <a:r>
              <a:rPr lang="en-US" sz="1300" dirty="0">
                <a:latin typeface="Courier New"/>
                <a:cs typeface="Courier New"/>
              </a:rPr>
              <a:t>        STORE patch       </a:t>
            </a:r>
            <a:r>
              <a:rPr lang="en-US" sz="1300" dirty="0">
                <a:solidFill>
                  <a:srgbClr val="0000FF"/>
                </a:solidFill>
                <a:latin typeface="Courier New"/>
                <a:cs typeface="Courier New"/>
              </a:rPr>
              <a:t>/* Store the LOAD in the next word */</a:t>
            </a:r>
            <a:endParaRPr lang="en-US" sz="1300" dirty="0">
              <a:latin typeface="Courier New"/>
              <a:cs typeface="Courier New"/>
            </a:endParaRPr>
          </a:p>
          <a:p>
            <a:r>
              <a:rPr lang="en-US" sz="1300" dirty="0">
                <a:latin typeface="Courier New"/>
                <a:cs typeface="Courier New"/>
              </a:rPr>
              <a:t>patch:  0                 </a:t>
            </a:r>
            <a:r>
              <a:rPr lang="en-US" sz="1300" dirty="0">
                <a:solidFill>
                  <a:srgbClr val="0000FF"/>
                </a:solidFill>
                <a:latin typeface="Courier New"/>
                <a:cs typeface="Courier New"/>
              </a:rPr>
              <a:t>/* This will get filled in */</a:t>
            </a:r>
            <a:endParaRPr lang="en-US" sz="1300" dirty="0">
              <a:latin typeface="Courier New"/>
              <a:cs typeface="Courier New"/>
            </a:endParaRPr>
          </a:p>
          <a:p>
            <a:r>
              <a:rPr lang="en-US" sz="1300" dirty="0">
                <a:latin typeface="Courier New"/>
                <a:cs typeface="Courier New"/>
              </a:rPr>
              <a:t>        JUMPZ ret         </a:t>
            </a:r>
            <a:r>
              <a:rPr lang="en-US" sz="1300" dirty="0">
                <a:solidFill>
                  <a:srgbClr val="0000FF"/>
                </a:solidFill>
                <a:latin typeface="Courier New"/>
                <a:cs typeface="Courier New"/>
              </a:rPr>
              <a:t>/* A zero character marks the end */</a:t>
            </a:r>
            <a:endParaRPr lang="en-US" sz="1300" dirty="0">
              <a:latin typeface="Courier New"/>
              <a:cs typeface="Courier New"/>
            </a:endParaRPr>
          </a:p>
          <a:p>
            <a:r>
              <a:rPr lang="en-US" sz="1300" dirty="0">
                <a:latin typeface="Courier New"/>
                <a:cs typeface="Courier New"/>
              </a:rPr>
              <a:t>        STORE </a:t>
            </a:r>
            <a:r>
              <a:rPr lang="en-US" sz="1300" dirty="0" err="1">
                <a:latin typeface="Courier New"/>
                <a:cs typeface="Courier New"/>
              </a:rPr>
              <a:t>ch</a:t>
            </a:r>
            <a:r>
              <a:rPr lang="en-US" sz="1300" dirty="0">
                <a:latin typeface="Courier New"/>
                <a:cs typeface="Courier New"/>
              </a:rPr>
              <a:t>          </a:t>
            </a:r>
            <a:r>
              <a:rPr lang="en-US" sz="1300" dirty="0">
                <a:solidFill>
                  <a:srgbClr val="0000FF"/>
                </a:solidFill>
                <a:latin typeface="Courier New"/>
                <a:cs typeface="Courier New"/>
              </a:rPr>
              <a:t>/* Store the character */</a:t>
            </a:r>
            <a:endParaRPr lang="en-US" sz="1300" dirty="0">
              <a:latin typeface="Courier New"/>
              <a:cs typeface="Courier New"/>
            </a:endParaRPr>
          </a:p>
          <a:p>
            <a:r>
              <a:rPr lang="en-US" sz="1300" dirty="0">
                <a:latin typeface="Courier New"/>
                <a:cs typeface="Courier New"/>
              </a:rPr>
              <a:t>        OUTCHAR </a:t>
            </a:r>
            <a:r>
              <a:rPr lang="en-US" sz="1300" dirty="0" err="1">
                <a:latin typeface="Courier New"/>
                <a:cs typeface="Courier New"/>
              </a:rPr>
              <a:t>ch</a:t>
            </a:r>
            <a:r>
              <a:rPr lang="en-US" sz="1300" dirty="0">
                <a:latin typeface="Courier New"/>
                <a:cs typeface="Courier New"/>
              </a:rPr>
              <a:t>        </a:t>
            </a:r>
            <a:r>
              <a:rPr lang="en-US" sz="1300" dirty="0">
                <a:solidFill>
                  <a:srgbClr val="0000FF"/>
                </a:solidFill>
                <a:latin typeface="Courier New"/>
                <a:cs typeface="Courier New"/>
              </a:rPr>
              <a:t>/* Write it out */</a:t>
            </a:r>
            <a:endParaRPr lang="en-US" sz="1300" dirty="0">
              <a:latin typeface="Courier New"/>
              <a:cs typeface="Courier New"/>
            </a:endParaRPr>
          </a:p>
          <a:p>
            <a:r>
              <a:rPr lang="en-US" sz="1300" dirty="0">
                <a:latin typeface="Courier New"/>
                <a:cs typeface="Courier New"/>
              </a:rPr>
              <a:t>        LOAD </a:t>
            </a:r>
            <a:r>
              <a:rPr lang="en-US" sz="1300" dirty="0" err="1">
                <a:latin typeface="Courier New"/>
                <a:cs typeface="Courier New"/>
              </a:rPr>
              <a:t>addr</a:t>
            </a:r>
            <a:r>
              <a:rPr lang="en-US" sz="1300" dirty="0">
                <a:latin typeface="Courier New"/>
                <a:cs typeface="Courier New"/>
              </a:rPr>
              <a:t>         </a:t>
            </a:r>
            <a:r>
              <a:rPr lang="en-US" sz="1300" dirty="0">
                <a:solidFill>
                  <a:srgbClr val="0000FF"/>
                </a:solidFill>
                <a:latin typeface="Courier New"/>
                <a:cs typeface="Courier New"/>
              </a:rPr>
              <a:t>/* Get the current address */</a:t>
            </a:r>
            <a:endParaRPr lang="en-US" sz="1300" dirty="0">
              <a:latin typeface="Courier New"/>
              <a:cs typeface="Courier New"/>
            </a:endParaRPr>
          </a:p>
          <a:p>
            <a:r>
              <a:rPr lang="en-US" sz="1300" dirty="0">
                <a:latin typeface="Courier New"/>
                <a:cs typeface="Courier New"/>
              </a:rPr>
              <a:t>        ADD #1            </a:t>
            </a:r>
            <a:r>
              <a:rPr lang="en-US" sz="1300" dirty="0">
                <a:solidFill>
                  <a:srgbClr val="0000FF"/>
                </a:solidFill>
                <a:latin typeface="Courier New"/>
                <a:cs typeface="Courier New"/>
              </a:rPr>
              <a:t>/* Move to the next one */</a:t>
            </a:r>
          </a:p>
          <a:p>
            <a:r>
              <a:rPr lang="en-US" sz="1300" dirty="0">
                <a:latin typeface="Courier New"/>
                <a:cs typeface="Courier New"/>
              </a:rPr>
              <a:t>        JUMP </a:t>
            </a:r>
            <a:r>
              <a:rPr lang="en-US" sz="1300" dirty="0" err="1">
                <a:latin typeface="Courier New"/>
                <a:cs typeface="Courier New"/>
              </a:rPr>
              <a:t>strout</a:t>
            </a:r>
            <a:r>
              <a:rPr lang="en-US" sz="1300" dirty="0">
                <a:latin typeface="Courier New"/>
                <a:cs typeface="Courier New"/>
              </a:rPr>
              <a:t>       </a:t>
            </a:r>
            <a:r>
              <a:rPr lang="en-US" sz="1300" dirty="0">
                <a:solidFill>
                  <a:srgbClr val="0000FF"/>
                </a:solidFill>
                <a:latin typeface="Courier New"/>
                <a:cs typeface="Courier New"/>
              </a:rPr>
              <a:t>/* And go back for more */</a:t>
            </a:r>
          </a:p>
          <a:p>
            <a:r>
              <a:rPr lang="en-US" sz="1300" dirty="0">
                <a:latin typeface="Courier New"/>
                <a:cs typeface="Courier New"/>
              </a:rPr>
              <a:t>ret:    RETURN            </a:t>
            </a:r>
            <a:r>
              <a:rPr lang="en-US" sz="1300" dirty="0">
                <a:solidFill>
                  <a:srgbClr val="0000FF"/>
                </a:solidFill>
                <a:latin typeface="Courier New"/>
                <a:cs typeface="Courier New"/>
              </a:rPr>
              <a:t>/* Return from the </a:t>
            </a:r>
            <a:r>
              <a:rPr lang="en-US" sz="1300" dirty="0" err="1">
                <a:solidFill>
                  <a:srgbClr val="0000FF"/>
                </a:solidFill>
                <a:latin typeface="Courier New"/>
                <a:cs typeface="Courier New"/>
              </a:rPr>
              <a:t>strout</a:t>
            </a:r>
            <a:r>
              <a:rPr lang="en-US" sz="1300" dirty="0">
                <a:solidFill>
                  <a:srgbClr val="0000FF"/>
                </a:solidFill>
                <a:latin typeface="Courier New"/>
                <a:cs typeface="Courier New"/>
              </a:rPr>
              <a:t> function */</a:t>
            </a:r>
          </a:p>
          <a:p>
            <a:endParaRPr lang="en-US" sz="1000" dirty="0">
              <a:latin typeface="Courier New"/>
              <a:cs typeface="Courier New"/>
            </a:endParaRPr>
          </a:p>
          <a:p>
            <a:r>
              <a:rPr lang="en-US" sz="1300" dirty="0" err="1">
                <a:latin typeface="Courier New"/>
                <a:cs typeface="Courier New"/>
              </a:rPr>
              <a:t>msg</a:t>
            </a:r>
            <a:r>
              <a:rPr lang="en-US" sz="1300" dirty="0">
                <a:latin typeface="Courier New"/>
                <a:cs typeface="Courier New"/>
              </a:rPr>
              <a:t>:    "hello, world"</a:t>
            </a:r>
          </a:p>
          <a:p>
            <a:r>
              <a:rPr lang="en-US" sz="1300" dirty="0" err="1">
                <a:latin typeface="Courier New"/>
                <a:cs typeface="Courier New"/>
              </a:rPr>
              <a:t>ldins</a:t>
            </a:r>
            <a:r>
              <a:rPr lang="en-US" sz="1300" dirty="0">
                <a:latin typeface="Courier New"/>
                <a:cs typeface="Courier New"/>
              </a:rPr>
              <a:t>:  LOAD 0</a:t>
            </a:r>
          </a:p>
          <a:p>
            <a:r>
              <a:rPr lang="en-US" sz="1300" dirty="0" err="1">
                <a:latin typeface="Courier New"/>
                <a:cs typeface="Courier New"/>
              </a:rPr>
              <a:t>addr</a:t>
            </a:r>
            <a:r>
              <a:rPr lang="en-US" sz="1300" dirty="0">
                <a:latin typeface="Courier New"/>
                <a:cs typeface="Courier New"/>
              </a:rPr>
              <a:t>:   0</a:t>
            </a:r>
          </a:p>
          <a:p>
            <a:r>
              <a:rPr lang="en-US" sz="1300" dirty="0" err="1">
                <a:latin typeface="Courier New"/>
                <a:cs typeface="Courier New"/>
              </a:rPr>
              <a:t>ch</a:t>
            </a:r>
            <a:r>
              <a:rPr lang="en-US" sz="1300" dirty="0">
                <a:latin typeface="Courier New"/>
                <a:cs typeface="Courier New"/>
              </a:rPr>
              <a:t>:     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2743200"/>
            <a:ext cx="9144000" cy="1143000"/>
          </a:xfrm>
          <a:noFill/>
          <a:ln/>
        </p:spPr>
        <p:txBody>
          <a:bodyPr/>
          <a:lstStyle/>
          <a:p>
            <a:r>
              <a:rPr lang="en-US" sz="4000" dirty="0">
                <a:solidFill>
                  <a:schemeClr val="accent6">
                    <a:lumMod val="75000"/>
                  </a:schemeClr>
                </a:solidFill>
                <a:hlinkClick r:id="rId3">
                  <a:extLst>
                    <a:ext uri="{A12FA001-AC4F-418D-AE19-62706E023703}">
                      <ahyp:hlinkClr xmlns:ahyp="http://schemas.microsoft.com/office/drawing/2018/hyperlinkcolor" val="tx"/>
                    </a:ext>
                  </a:extLst>
                </a:hlinkClick>
              </a:rPr>
              <a:t>The Ugliest Program I Ever Wrote</a:t>
            </a:r>
            <a:br>
              <a:rPr lang="en-US" sz="4000" dirty="0">
                <a:solidFill>
                  <a:schemeClr val="accent6">
                    <a:lumMod val="75000"/>
                  </a:schemeClr>
                </a:solidFill>
                <a:hlinkClick r:id="rId3">
                  <a:extLst>
                    <a:ext uri="{A12FA001-AC4F-418D-AE19-62706E023703}">
                      <ahyp:hlinkClr xmlns:ahyp="http://schemas.microsoft.com/office/drawing/2018/hyperlinkcolor" val="tx"/>
                    </a:ext>
                  </a:extLst>
                </a:hlinkClick>
              </a:rPr>
            </a:br>
            <a:r>
              <a:rPr lang="en-US" sz="4000" dirty="0">
                <a:solidFill>
                  <a:schemeClr val="accent6">
                    <a:lumMod val="75000"/>
                  </a:schemeClr>
                </a:solidFill>
                <a:hlinkClick r:id="rId3">
                  <a:extLst>
                    <a:ext uri="{A12FA001-AC4F-418D-AE19-62706E023703}">
                      <ahyp:hlinkClr xmlns:ahyp="http://schemas.microsoft.com/office/drawing/2018/hyperlinkcolor" val="tx"/>
                    </a:ext>
                  </a:extLst>
                </a:hlinkClick>
              </a:rPr>
              <a:t>Guy Steele</a:t>
            </a:r>
            <a:endParaRPr lang="en-US" sz="4000" dirty="0">
              <a:solidFill>
                <a:schemeClr val="accent6">
                  <a:lumMod val="75000"/>
                </a:schemeClr>
              </a:solidFill>
            </a:endParaRPr>
          </a:p>
        </p:txBody>
      </p:sp>
    </p:spTree>
    <p:extLst>
      <p:ext uri="{BB962C8B-B14F-4D97-AF65-F5344CB8AC3E}">
        <p14:creationId xmlns:p14="http://schemas.microsoft.com/office/powerpoint/2010/main" val="1430448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Internet Worm</a:t>
            </a:r>
            <a:endParaRPr lang="en-US" sz="3600" dirty="0">
              <a:solidFill>
                <a:srgbClr val="FF0000"/>
              </a:solidFill>
            </a:endParaRPr>
          </a:p>
        </p:txBody>
      </p:sp>
      <p:pic>
        <p:nvPicPr>
          <p:cNvPr id="135171" name="Picture 3"/>
          <p:cNvPicPr>
            <a:picLocks noChangeAspect="1" noChangeArrowheads="1"/>
          </p:cNvPicPr>
          <p:nvPr/>
        </p:nvPicPr>
        <p:blipFill>
          <a:blip r:embed="rId3"/>
          <a:srcRect b="1648"/>
          <a:stretch>
            <a:fillRect/>
          </a:stretch>
        </p:blipFill>
        <p:spPr bwMode="auto">
          <a:xfrm>
            <a:off x="832145" y="1259606"/>
            <a:ext cx="7406640" cy="4912594"/>
          </a:xfrm>
          <a:prstGeom prst="rect">
            <a:avLst/>
          </a:prstGeom>
          <a:noFill/>
          <a:ln w="9525">
            <a:solidFill>
              <a:schemeClr val="tx1"/>
            </a:solidFill>
            <a:miter lim="800000"/>
            <a:headEnd/>
            <a:tailEnd/>
          </a:ln>
        </p:spPr>
      </p:pic>
      <p:sp>
        <p:nvSpPr>
          <p:cNvPr id="135172" name="Rectangle 4"/>
          <p:cNvSpPr>
            <a:spLocks noChangeArrowheads="1"/>
          </p:cNvSpPr>
          <p:nvPr/>
        </p:nvSpPr>
        <p:spPr bwMode="auto">
          <a:xfrm>
            <a:off x="4495800" y="2209800"/>
            <a:ext cx="2286000" cy="6096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Robert Morris Jr.</a:t>
            </a:r>
            <a:endParaRPr lang="en-US" sz="3600">
              <a:solidFill>
                <a:srgbClr val="FF0000"/>
              </a:solidFill>
            </a:endParaRPr>
          </a:p>
        </p:txBody>
      </p:sp>
      <p:pic>
        <p:nvPicPr>
          <p:cNvPr id="128003" name="Picture 3"/>
          <p:cNvPicPr>
            <a:picLocks noChangeAspect="1" noChangeArrowheads="1"/>
          </p:cNvPicPr>
          <p:nvPr/>
        </p:nvPicPr>
        <p:blipFill>
          <a:blip r:embed="rId3"/>
          <a:srcRect/>
          <a:stretch>
            <a:fillRect/>
          </a:stretch>
        </p:blipFill>
        <p:spPr bwMode="auto">
          <a:xfrm>
            <a:off x="2386013" y="990600"/>
            <a:ext cx="4313237" cy="5562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p:cNvSpPr txBox="1">
            <a:spLocks noChangeArrowheads="1"/>
          </p:cNvSpPr>
          <p:nvPr/>
        </p:nvSpPr>
        <p:spPr bwMode="auto">
          <a:xfrm>
            <a:off x="533400" y="1447800"/>
            <a:ext cx="8077200" cy="2425279"/>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dirty="0">
                <a:solidFill>
                  <a:srgbClr val="000000"/>
                </a:solidFill>
              </a:rPr>
              <a:t>One of Morris’s techniques was to exploit a bug in a system utility called </a:t>
            </a:r>
            <a:r>
              <a:rPr lang="en-US" sz="2200" dirty="0" err="1">
                <a:solidFill>
                  <a:srgbClr val="000000"/>
                </a:solidFill>
                <a:latin typeface="Courier New"/>
              </a:rPr>
              <a:t>fingerd</a:t>
            </a:r>
            <a:r>
              <a:rPr lang="en-US" sz="2400" b="0" dirty="0">
                <a:solidFill>
                  <a:srgbClr val="000000"/>
                </a:solidFill>
              </a:rPr>
              <a:t>, which was responsible for giving information about the users of a system.  The </a:t>
            </a:r>
            <a:r>
              <a:rPr lang="en-US" sz="2000" dirty="0" err="1">
                <a:solidFill>
                  <a:srgbClr val="000000"/>
                </a:solidFill>
                <a:latin typeface="Courier New"/>
                <a:cs typeface="Courier New"/>
              </a:rPr>
              <a:t>fingerd</a:t>
            </a:r>
            <a:r>
              <a:rPr lang="en-US" sz="2400" b="0" dirty="0">
                <a:solidFill>
                  <a:srgbClr val="000000"/>
                </a:solidFill>
              </a:rPr>
              <a:t> code was susceptible to a </a:t>
            </a:r>
            <a:r>
              <a:rPr lang="en-US" sz="2400" i="1" dirty="0">
                <a:solidFill>
                  <a:srgbClr val="000000"/>
                </a:solidFill>
              </a:rPr>
              <a:t>buffer</a:t>
            </a:r>
            <a:r>
              <a:rPr lang="en-US" sz="2400" dirty="0">
                <a:solidFill>
                  <a:srgbClr val="000000"/>
                </a:solidFill>
              </a:rPr>
              <a:t> </a:t>
            </a:r>
            <a:r>
              <a:rPr lang="en-US" sz="2400" i="1" dirty="0">
                <a:solidFill>
                  <a:srgbClr val="000000"/>
                </a:solidFill>
              </a:rPr>
              <a:t>overflow</a:t>
            </a:r>
            <a:r>
              <a:rPr lang="en-US" sz="2400" b="0" dirty="0">
                <a:solidFill>
                  <a:srgbClr val="000000"/>
                </a:solidFill>
              </a:rPr>
              <a:t> attack, in which the hacker writes data past the end of an array.  Failing to test the array bounds makes it possible to insert the worm’s own code on the system stack.</a:t>
            </a:r>
          </a:p>
        </p:txBody>
      </p:sp>
      <p:grpSp>
        <p:nvGrpSpPr>
          <p:cNvPr id="2" name="Group 3"/>
          <p:cNvGrpSpPr>
            <a:grpSpLocks/>
          </p:cNvGrpSpPr>
          <p:nvPr/>
        </p:nvGrpSpPr>
        <p:grpSpPr bwMode="auto">
          <a:xfrm>
            <a:off x="457200" y="1295400"/>
            <a:ext cx="8382000" cy="5283200"/>
            <a:chOff x="288" y="816"/>
            <a:chExt cx="5280" cy="3328"/>
          </a:xfrm>
        </p:grpSpPr>
        <p:sp>
          <p:nvSpPr>
            <p:cNvPr id="134148" name="AutoShape 4"/>
            <p:cNvSpPr>
              <a:spLocks noChangeArrowheads="1"/>
            </p:cNvSpPr>
            <p:nvPr/>
          </p:nvSpPr>
          <p:spPr bwMode="auto">
            <a:xfrm>
              <a:off x="3840" y="3600"/>
              <a:ext cx="1536"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dirty="0">
                <a:solidFill>
                  <a:srgbClr val="000000"/>
                </a:solidFill>
              </a:endParaRPr>
            </a:p>
          </p:txBody>
        </p:sp>
        <p:sp>
          <p:nvSpPr>
            <p:cNvPr id="134149" name="AutoShape 5"/>
            <p:cNvSpPr>
              <a:spLocks noChangeArrowheads="1"/>
            </p:cNvSpPr>
            <p:nvPr/>
          </p:nvSpPr>
          <p:spPr bwMode="auto">
            <a:xfrm>
              <a:off x="4536" y="3648"/>
              <a:ext cx="144" cy="192"/>
            </a:xfrm>
            <a:prstGeom prst="upArrow">
              <a:avLst>
                <a:gd name="adj1" fmla="val 29167"/>
                <a:gd name="adj2" fmla="val 37500"/>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en-US" b="0">
                <a:solidFill>
                  <a:srgbClr val="000000"/>
                </a:solidFill>
              </a:endParaRPr>
            </a:p>
          </p:txBody>
        </p:sp>
        <p:sp>
          <p:nvSpPr>
            <p:cNvPr id="134150" name="Text Box 6"/>
            <p:cNvSpPr txBox="1">
              <a:spLocks noChangeArrowheads="1"/>
            </p:cNvSpPr>
            <p:nvPr/>
          </p:nvSpPr>
          <p:spPr bwMode="auto">
            <a:xfrm>
              <a:off x="3840" y="3856"/>
              <a:ext cx="1536" cy="288"/>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400" b="0" i="1">
                  <a:solidFill>
                    <a:srgbClr val="000000"/>
                  </a:solidFill>
                </a:rPr>
                <a:t>stack</a:t>
              </a:r>
            </a:p>
          </p:txBody>
        </p:sp>
        <p:sp>
          <p:nvSpPr>
            <p:cNvPr id="134151" name="Rectangle 7"/>
            <p:cNvSpPr>
              <a:spLocks noChangeArrowheads="1"/>
            </p:cNvSpPr>
            <p:nvPr/>
          </p:nvSpPr>
          <p:spPr bwMode="auto">
            <a:xfrm>
              <a:off x="288" y="816"/>
              <a:ext cx="5280" cy="1721"/>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r>
                <a:rPr lang="en-US" dirty="0">
                  <a:solidFill>
                    <a:srgbClr val="000000"/>
                  </a:solidFill>
                </a:rPr>
                <a:t>	</a:t>
              </a:r>
            </a:p>
          </p:txBody>
        </p:sp>
        <p:sp>
          <p:nvSpPr>
            <p:cNvPr id="134152" name="Text Box 8"/>
            <p:cNvSpPr txBox="1">
              <a:spLocks noChangeArrowheads="1"/>
            </p:cNvSpPr>
            <p:nvPr/>
          </p:nvSpPr>
          <p:spPr bwMode="auto">
            <a:xfrm>
              <a:off x="336" y="912"/>
              <a:ext cx="2928" cy="900"/>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a:solidFill>
                    <a:srgbClr val="000000"/>
                  </a:solidFill>
                </a:rPr>
                <a:t>Storage for local variables in Unix is provided by a stack, which grows toward low memory addresses as functions are called. </a:t>
              </a:r>
            </a:p>
          </p:txBody>
        </p:sp>
      </p:grpSp>
      <p:sp>
        <p:nvSpPr>
          <p:cNvPr id="134153" name="Rectangle 9"/>
          <p:cNvSpPr>
            <a:spLocks noGrp="1" noChangeArrowheads="1"/>
          </p:cNvSpPr>
          <p:nvPr>
            <p:ph type="title"/>
          </p:nvPr>
        </p:nvSpPr>
        <p:spPr>
          <a:xfrm>
            <a:off x="0" y="76200"/>
            <a:ext cx="9144000" cy="1143000"/>
          </a:xfrm>
          <a:noFill/>
          <a:ln/>
        </p:spPr>
        <p:txBody>
          <a:bodyPr/>
          <a:lstStyle/>
          <a:p>
            <a:r>
              <a:rPr lang="en-US" sz="3900" dirty="0">
                <a:solidFill>
                  <a:srgbClr val="FF0000"/>
                </a:solidFill>
              </a:rPr>
              <a:t>How the Morris Worm Worked</a:t>
            </a:r>
            <a:endParaRPr lang="en-US" sz="3600" dirty="0">
              <a:solidFill>
                <a:srgbClr val="FF0000"/>
              </a:solidFill>
            </a:endParaRPr>
          </a:p>
        </p:txBody>
      </p:sp>
      <p:grpSp>
        <p:nvGrpSpPr>
          <p:cNvPr id="3" name="Group 10"/>
          <p:cNvGrpSpPr>
            <a:grpSpLocks/>
          </p:cNvGrpSpPr>
          <p:nvPr/>
        </p:nvGrpSpPr>
        <p:grpSpPr bwMode="auto">
          <a:xfrm>
            <a:off x="533400" y="1600200"/>
            <a:ext cx="8001000" cy="2944813"/>
            <a:chOff x="336" y="1008"/>
            <a:chExt cx="5040" cy="1855"/>
          </a:xfrm>
        </p:grpSpPr>
        <p:sp>
          <p:nvSpPr>
            <p:cNvPr id="134155" name="AutoShape 11"/>
            <p:cNvSpPr>
              <a:spLocks noChangeArrowheads="1"/>
            </p:cNvSpPr>
            <p:nvPr/>
          </p:nvSpPr>
          <p:spPr bwMode="auto">
            <a:xfrm>
              <a:off x="3840"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56" name="AutoShape 12"/>
            <p:cNvSpPr>
              <a:spLocks noChangeArrowheads="1"/>
            </p:cNvSpPr>
            <p:nvPr/>
          </p:nvSpPr>
          <p:spPr bwMode="auto">
            <a:xfrm>
              <a:off x="4224"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57" name="AutoShape 13"/>
            <p:cNvSpPr>
              <a:spLocks noChangeArrowheads="1"/>
            </p:cNvSpPr>
            <p:nvPr/>
          </p:nvSpPr>
          <p:spPr bwMode="auto">
            <a:xfrm>
              <a:off x="4608"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58" name="AutoShape 14"/>
            <p:cNvSpPr>
              <a:spLocks noChangeArrowheads="1"/>
            </p:cNvSpPr>
            <p:nvPr/>
          </p:nvSpPr>
          <p:spPr bwMode="auto">
            <a:xfrm>
              <a:off x="4992"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59" name="AutoShape 15"/>
            <p:cNvSpPr>
              <a:spLocks noChangeArrowheads="1"/>
            </p:cNvSpPr>
            <p:nvPr/>
          </p:nvSpPr>
          <p:spPr bwMode="auto">
            <a:xfrm>
              <a:off x="3840"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0" name="AutoShape 16"/>
            <p:cNvSpPr>
              <a:spLocks noChangeArrowheads="1"/>
            </p:cNvSpPr>
            <p:nvPr/>
          </p:nvSpPr>
          <p:spPr bwMode="auto">
            <a:xfrm>
              <a:off x="4224"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1" name="AutoShape 17"/>
            <p:cNvSpPr>
              <a:spLocks noChangeArrowheads="1"/>
            </p:cNvSpPr>
            <p:nvPr/>
          </p:nvSpPr>
          <p:spPr bwMode="auto">
            <a:xfrm>
              <a:off x="4608"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2" name="AutoShape 18"/>
            <p:cNvSpPr>
              <a:spLocks noChangeArrowheads="1"/>
            </p:cNvSpPr>
            <p:nvPr/>
          </p:nvSpPr>
          <p:spPr bwMode="auto">
            <a:xfrm>
              <a:off x="4992"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3" name="AutoShape 19"/>
            <p:cNvSpPr>
              <a:spLocks noChangeArrowheads="1"/>
            </p:cNvSpPr>
            <p:nvPr/>
          </p:nvSpPr>
          <p:spPr bwMode="auto">
            <a:xfrm>
              <a:off x="3840"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4" name="AutoShape 20"/>
            <p:cNvSpPr>
              <a:spLocks noChangeArrowheads="1"/>
            </p:cNvSpPr>
            <p:nvPr/>
          </p:nvSpPr>
          <p:spPr bwMode="auto">
            <a:xfrm>
              <a:off x="4224"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5" name="AutoShape 21"/>
            <p:cNvSpPr>
              <a:spLocks noChangeArrowheads="1"/>
            </p:cNvSpPr>
            <p:nvPr/>
          </p:nvSpPr>
          <p:spPr bwMode="auto">
            <a:xfrm>
              <a:off x="4608"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6" name="AutoShape 22"/>
            <p:cNvSpPr>
              <a:spLocks noChangeArrowheads="1"/>
            </p:cNvSpPr>
            <p:nvPr/>
          </p:nvSpPr>
          <p:spPr bwMode="auto">
            <a:xfrm>
              <a:off x="4992"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7" name="AutoShape 23"/>
            <p:cNvSpPr>
              <a:spLocks noChangeArrowheads="1"/>
            </p:cNvSpPr>
            <p:nvPr/>
          </p:nvSpPr>
          <p:spPr bwMode="auto">
            <a:xfrm>
              <a:off x="3840"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8" name="AutoShape 24"/>
            <p:cNvSpPr>
              <a:spLocks noChangeArrowheads="1"/>
            </p:cNvSpPr>
            <p:nvPr/>
          </p:nvSpPr>
          <p:spPr bwMode="auto">
            <a:xfrm>
              <a:off x="4224"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69" name="AutoShape 25"/>
            <p:cNvSpPr>
              <a:spLocks noChangeArrowheads="1"/>
            </p:cNvSpPr>
            <p:nvPr/>
          </p:nvSpPr>
          <p:spPr bwMode="auto">
            <a:xfrm>
              <a:off x="4608"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70" name="AutoShape 26"/>
            <p:cNvSpPr>
              <a:spLocks noChangeArrowheads="1"/>
            </p:cNvSpPr>
            <p:nvPr/>
          </p:nvSpPr>
          <p:spPr bwMode="auto">
            <a:xfrm>
              <a:off x="4992"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71" name="AutoShape 27"/>
            <p:cNvSpPr>
              <a:spLocks noChangeArrowheads="1"/>
            </p:cNvSpPr>
            <p:nvPr/>
          </p:nvSpPr>
          <p:spPr bwMode="auto">
            <a:xfrm>
              <a:off x="3840"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72" name="AutoShape 28"/>
            <p:cNvSpPr>
              <a:spLocks noChangeArrowheads="1"/>
            </p:cNvSpPr>
            <p:nvPr/>
          </p:nvSpPr>
          <p:spPr bwMode="auto">
            <a:xfrm>
              <a:off x="4224"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73" name="AutoShape 29"/>
            <p:cNvSpPr>
              <a:spLocks noChangeArrowheads="1"/>
            </p:cNvSpPr>
            <p:nvPr/>
          </p:nvSpPr>
          <p:spPr bwMode="auto">
            <a:xfrm>
              <a:off x="4608"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74" name="AutoShape 30"/>
            <p:cNvSpPr>
              <a:spLocks noChangeArrowheads="1"/>
            </p:cNvSpPr>
            <p:nvPr/>
          </p:nvSpPr>
          <p:spPr bwMode="auto">
            <a:xfrm>
              <a:off x="4992"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b="0" dirty="0">
                <a:solidFill>
                  <a:srgbClr val="000000"/>
                </a:solidFill>
                <a:latin typeface="Courier New"/>
              </a:endParaRPr>
            </a:p>
          </p:txBody>
        </p:sp>
        <p:sp>
          <p:nvSpPr>
            <p:cNvPr id="134175" name="AutoShape 31"/>
            <p:cNvSpPr>
              <a:spLocks noChangeArrowheads="1"/>
            </p:cNvSpPr>
            <p:nvPr/>
          </p:nvSpPr>
          <p:spPr bwMode="auto">
            <a:xfrm>
              <a:off x="3840" y="2448"/>
              <a:ext cx="1536"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b="0">
                <a:solidFill>
                  <a:srgbClr val="000000"/>
                </a:solidFill>
              </a:endParaRPr>
            </a:p>
          </p:txBody>
        </p:sp>
        <p:sp>
          <p:nvSpPr>
            <p:cNvPr id="134176" name="Text Box 32"/>
            <p:cNvSpPr txBox="1">
              <a:spLocks noChangeArrowheads="1"/>
            </p:cNvSpPr>
            <p:nvPr/>
          </p:nvSpPr>
          <p:spPr bwMode="auto">
            <a:xfrm>
              <a:off x="3840" y="2448"/>
              <a:ext cx="1536" cy="288"/>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400" b="0" i="1" dirty="0">
                  <a:solidFill>
                    <a:srgbClr val="000000"/>
                  </a:solidFill>
                </a:rPr>
                <a:t>return address</a:t>
              </a:r>
            </a:p>
          </p:txBody>
        </p:sp>
        <p:sp>
          <p:nvSpPr>
            <p:cNvPr id="134177" name="Text Box 33"/>
            <p:cNvSpPr txBox="1">
              <a:spLocks noChangeArrowheads="1"/>
            </p:cNvSpPr>
            <p:nvPr/>
          </p:nvSpPr>
          <p:spPr bwMode="auto">
            <a:xfrm>
              <a:off x="336" y="1859"/>
              <a:ext cx="2928" cy="1004"/>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dirty="0">
                  <a:solidFill>
                    <a:srgbClr val="000000"/>
                  </a:solidFill>
                </a:rPr>
                <a:t>The </a:t>
              </a:r>
              <a:r>
                <a:rPr lang="en-US" sz="2200" dirty="0" err="1">
                  <a:solidFill>
                    <a:srgbClr val="000000"/>
                  </a:solidFill>
                  <a:latin typeface="Courier New"/>
                </a:rPr>
                <a:t>fingerd</a:t>
              </a:r>
              <a:r>
                <a:rPr lang="en-US" sz="2400" b="0" dirty="0">
                  <a:solidFill>
                    <a:srgbClr val="000000"/>
                  </a:solidFill>
                </a:rPr>
                <a:t> code allocates a stack buffer to hold the user name, which might be declared like this:</a:t>
              </a:r>
            </a:p>
            <a:p>
              <a:pPr algn="just">
                <a:lnSpc>
                  <a:spcPct val="90000"/>
                </a:lnSpc>
              </a:pPr>
              <a:endParaRPr lang="en-US" sz="1200" b="0" dirty="0">
                <a:solidFill>
                  <a:srgbClr val="000000"/>
                </a:solidFill>
              </a:endParaRPr>
            </a:p>
            <a:p>
              <a:pPr algn="just">
                <a:lnSpc>
                  <a:spcPct val="90000"/>
                </a:lnSpc>
              </a:pPr>
              <a:r>
                <a:rPr lang="en-US" sz="2200" b="0" dirty="0">
                  <a:solidFill>
                    <a:srgbClr val="000000"/>
                  </a:solidFill>
                  <a:latin typeface="Courier New"/>
                </a:rPr>
                <a:t>   </a:t>
              </a:r>
              <a:r>
                <a:rPr lang="en-US" sz="2200" dirty="0">
                  <a:solidFill>
                    <a:srgbClr val="000000"/>
                  </a:solidFill>
                  <a:latin typeface="Courier New"/>
                </a:rPr>
                <a:t>char buffer[20];</a:t>
              </a:r>
              <a:r>
                <a:rPr lang="en-US" sz="2400" b="0" dirty="0">
                  <a:solidFill>
                    <a:srgbClr val="000000"/>
                  </a:solidFill>
                </a:rPr>
                <a:t> </a:t>
              </a:r>
            </a:p>
          </p:txBody>
        </p:sp>
      </p:grpSp>
      <p:grpSp>
        <p:nvGrpSpPr>
          <p:cNvPr id="4" name="Group 34"/>
          <p:cNvGrpSpPr>
            <a:grpSpLocks/>
          </p:cNvGrpSpPr>
          <p:nvPr/>
        </p:nvGrpSpPr>
        <p:grpSpPr bwMode="auto">
          <a:xfrm>
            <a:off x="6096000" y="4343400"/>
            <a:ext cx="2438400" cy="1828800"/>
            <a:chOff x="3840" y="2736"/>
            <a:chExt cx="1536" cy="1152"/>
          </a:xfrm>
        </p:grpSpPr>
        <p:sp>
          <p:nvSpPr>
            <p:cNvPr id="134179" name="AutoShape 35"/>
            <p:cNvSpPr>
              <a:spLocks noChangeArrowheads="1"/>
            </p:cNvSpPr>
            <p:nvPr/>
          </p:nvSpPr>
          <p:spPr bwMode="auto">
            <a:xfrm>
              <a:off x="3840" y="2736"/>
              <a:ext cx="1536" cy="1152"/>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134180" name="Text Box 36"/>
            <p:cNvSpPr txBox="1">
              <a:spLocks noChangeArrowheads="1"/>
            </p:cNvSpPr>
            <p:nvPr/>
          </p:nvSpPr>
          <p:spPr bwMode="auto">
            <a:xfrm>
              <a:off x="3840" y="3080"/>
              <a:ext cx="1536" cy="459"/>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2400" b="0" i="1">
                  <a:solidFill>
                    <a:srgbClr val="000000"/>
                  </a:solidFill>
                </a:rPr>
                <a:t>stack frames</a:t>
              </a:r>
            </a:p>
            <a:p>
              <a:pPr algn="ctr">
                <a:lnSpc>
                  <a:spcPct val="85000"/>
                </a:lnSpc>
              </a:pPr>
              <a:r>
                <a:rPr lang="en-US" sz="2400" b="0" i="1">
                  <a:solidFill>
                    <a:srgbClr val="000000"/>
                  </a:solidFill>
                </a:rPr>
                <a:t>from earlier calls</a:t>
              </a:r>
            </a:p>
          </p:txBody>
        </p:sp>
      </p:grpSp>
      <p:sp>
        <p:nvSpPr>
          <p:cNvPr id="134181" name="AutoShape 37"/>
          <p:cNvSpPr>
            <a:spLocks noChangeArrowheads="1"/>
          </p:cNvSpPr>
          <p:nvPr/>
        </p:nvSpPr>
        <p:spPr bwMode="auto">
          <a:xfrm>
            <a:off x="60960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e</a:t>
            </a:r>
            <a:endParaRPr lang="en-US" sz="2200" dirty="0">
              <a:solidFill>
                <a:srgbClr val="000000"/>
              </a:solidFill>
              <a:latin typeface="Courier New"/>
            </a:endParaRPr>
          </a:p>
        </p:txBody>
      </p:sp>
      <p:sp>
        <p:nvSpPr>
          <p:cNvPr id="134182" name="AutoShape 38"/>
          <p:cNvSpPr>
            <a:spLocks noChangeArrowheads="1"/>
          </p:cNvSpPr>
          <p:nvPr/>
        </p:nvSpPr>
        <p:spPr bwMode="auto">
          <a:xfrm>
            <a:off x="67056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r</a:t>
            </a:r>
            <a:endParaRPr lang="en-US" sz="2200" dirty="0">
              <a:solidFill>
                <a:srgbClr val="000000"/>
              </a:solidFill>
              <a:latin typeface="Courier New"/>
            </a:endParaRPr>
          </a:p>
        </p:txBody>
      </p:sp>
      <p:sp>
        <p:nvSpPr>
          <p:cNvPr id="134183" name="AutoShape 39"/>
          <p:cNvSpPr>
            <a:spLocks noChangeArrowheads="1"/>
          </p:cNvSpPr>
          <p:nvPr/>
        </p:nvSpPr>
        <p:spPr bwMode="auto">
          <a:xfrm>
            <a:off x="73152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o</a:t>
            </a:r>
            <a:endParaRPr lang="en-US" sz="2200" dirty="0">
              <a:solidFill>
                <a:srgbClr val="000000"/>
              </a:solidFill>
              <a:latin typeface="Courier New"/>
            </a:endParaRPr>
          </a:p>
        </p:txBody>
      </p:sp>
      <p:sp>
        <p:nvSpPr>
          <p:cNvPr id="134184" name="AutoShape 40"/>
          <p:cNvSpPr>
            <a:spLocks noChangeArrowheads="1"/>
          </p:cNvSpPr>
          <p:nvPr/>
        </p:nvSpPr>
        <p:spPr bwMode="auto">
          <a:xfrm>
            <a:off x="79248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b</a:t>
            </a:r>
            <a:endParaRPr lang="en-US" sz="2200" dirty="0">
              <a:solidFill>
                <a:srgbClr val="000000"/>
              </a:solidFill>
              <a:latin typeface="Courier New"/>
            </a:endParaRPr>
          </a:p>
        </p:txBody>
      </p:sp>
      <p:sp>
        <p:nvSpPr>
          <p:cNvPr id="134185" name="AutoShape 41"/>
          <p:cNvSpPr>
            <a:spLocks noChangeArrowheads="1"/>
          </p:cNvSpPr>
          <p:nvPr/>
        </p:nvSpPr>
        <p:spPr bwMode="auto">
          <a:xfrm>
            <a:off x="60960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e</a:t>
            </a:r>
            <a:endParaRPr lang="en-US" sz="2200" dirty="0">
              <a:solidFill>
                <a:srgbClr val="000000"/>
              </a:solidFill>
              <a:latin typeface="Courier New"/>
            </a:endParaRPr>
          </a:p>
        </p:txBody>
      </p:sp>
      <p:sp>
        <p:nvSpPr>
          <p:cNvPr id="134186" name="AutoShape 42"/>
          <p:cNvSpPr>
            <a:spLocks noChangeArrowheads="1"/>
          </p:cNvSpPr>
          <p:nvPr/>
        </p:nvSpPr>
        <p:spPr bwMode="auto">
          <a:xfrm>
            <a:off x="67056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r</a:t>
            </a:r>
            <a:endParaRPr lang="en-US" sz="2200" dirty="0">
              <a:solidFill>
                <a:srgbClr val="000000"/>
              </a:solidFill>
              <a:latin typeface="Courier New"/>
            </a:endParaRPr>
          </a:p>
        </p:txBody>
      </p:sp>
      <p:sp>
        <p:nvSpPr>
          <p:cNvPr id="134187" name="AutoShape 43"/>
          <p:cNvSpPr>
            <a:spLocks noChangeArrowheads="1"/>
          </p:cNvSpPr>
          <p:nvPr/>
        </p:nvSpPr>
        <p:spPr bwMode="auto">
          <a:xfrm>
            <a:off x="73152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t</a:t>
            </a:r>
            <a:endParaRPr lang="en-US" sz="2200" dirty="0">
              <a:solidFill>
                <a:srgbClr val="000000"/>
              </a:solidFill>
              <a:latin typeface="Courier New"/>
            </a:endParaRPr>
          </a:p>
        </p:txBody>
      </p:sp>
      <p:sp>
        <p:nvSpPr>
          <p:cNvPr id="134188" name="AutoShape 44"/>
          <p:cNvSpPr>
            <a:spLocks noChangeArrowheads="1"/>
          </p:cNvSpPr>
          <p:nvPr/>
        </p:nvSpPr>
        <p:spPr bwMode="auto">
          <a:xfrm>
            <a:off x="79248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s</a:t>
            </a:r>
            <a:endParaRPr lang="en-US" sz="2200" dirty="0">
              <a:solidFill>
                <a:srgbClr val="000000"/>
              </a:solidFill>
              <a:latin typeface="Courier New"/>
            </a:endParaRPr>
          </a:p>
        </p:txBody>
      </p:sp>
      <p:sp>
        <p:nvSpPr>
          <p:cNvPr id="134189" name="AutoShape 45"/>
          <p:cNvSpPr>
            <a:spLocks noChangeArrowheads="1"/>
          </p:cNvSpPr>
          <p:nvPr/>
        </p:nvSpPr>
        <p:spPr bwMode="auto">
          <a:xfrm>
            <a:off x="6096000" y="25146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800" dirty="0">
                <a:solidFill>
                  <a:srgbClr val="000000"/>
                </a:solidFill>
                <a:latin typeface="Courier New"/>
              </a:rPr>
              <a:t>\0</a:t>
            </a:r>
            <a:endParaRPr lang="en-US" sz="2200" dirty="0">
              <a:solidFill>
                <a:srgbClr val="000000"/>
              </a:solidFill>
              <a:latin typeface="Courier New"/>
            </a:endParaRPr>
          </a:p>
        </p:txBody>
      </p:sp>
      <p:grpSp>
        <p:nvGrpSpPr>
          <p:cNvPr id="5" name="Group 46"/>
          <p:cNvGrpSpPr>
            <a:grpSpLocks/>
          </p:cNvGrpSpPr>
          <p:nvPr/>
        </p:nvGrpSpPr>
        <p:grpSpPr bwMode="auto">
          <a:xfrm>
            <a:off x="6042025" y="1577975"/>
            <a:ext cx="2505075" cy="2765425"/>
            <a:chOff x="3806" y="994"/>
            <a:chExt cx="1578" cy="1742"/>
          </a:xfrm>
        </p:grpSpPr>
        <p:sp>
          <p:nvSpPr>
            <p:cNvPr id="134191" name="Rectangle 47"/>
            <p:cNvSpPr>
              <a:spLocks noChangeArrowheads="1"/>
            </p:cNvSpPr>
            <p:nvPr/>
          </p:nvSpPr>
          <p:spPr bwMode="auto">
            <a:xfrm>
              <a:off x="3806" y="994"/>
              <a:ext cx="1578" cy="1742"/>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134192" name="Line 48"/>
            <p:cNvSpPr>
              <a:spLocks noChangeShapeType="1"/>
            </p:cNvSpPr>
            <p:nvPr/>
          </p:nvSpPr>
          <p:spPr bwMode="auto">
            <a:xfrm>
              <a:off x="3840" y="2736"/>
              <a:ext cx="1536" cy="0"/>
            </a:xfrm>
            <a:prstGeom prst="line">
              <a:avLst/>
            </a:prstGeom>
            <a:noFill/>
            <a:ln w="9525">
              <a:solidFill>
                <a:schemeClr val="tx1"/>
              </a:solidFill>
              <a:round/>
              <a:headEnd/>
              <a:tailEnd/>
            </a:ln>
            <a:effectLst/>
          </p:spPr>
          <p:txBody>
            <a:bodyPr wrap="none" anchor="ctr">
              <a:prstTxWarp prst="textNoShape">
                <a:avLst/>
              </a:prstTxWarp>
            </a:bodyPr>
            <a:lstStyle/>
            <a:p>
              <a:endParaRPr lang="en-US">
                <a:solidFill>
                  <a:srgbClr val="000000"/>
                </a:solidFill>
              </a:endParaRPr>
            </a:p>
          </p:txBody>
        </p:sp>
      </p:grpSp>
      <p:sp>
        <p:nvSpPr>
          <p:cNvPr id="134193" name="Text Box 49"/>
          <p:cNvSpPr txBox="1">
            <a:spLocks noChangeArrowheads="1"/>
          </p:cNvSpPr>
          <p:nvPr/>
        </p:nvSpPr>
        <p:spPr bwMode="auto">
          <a:xfrm>
            <a:off x="533400" y="4613275"/>
            <a:ext cx="4648200" cy="1428083"/>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a:solidFill>
                  <a:srgbClr val="000000"/>
                </a:solidFill>
              </a:rPr>
              <a:t>What’s supposed to happen is that the name is read into the buffer and is then processed by some function, which eventually returns. </a:t>
            </a:r>
          </a:p>
        </p:txBody>
      </p:sp>
      <p:grpSp>
        <p:nvGrpSpPr>
          <p:cNvPr id="6" name="Group 94"/>
          <p:cNvGrpSpPr>
            <a:grpSpLocks/>
          </p:cNvGrpSpPr>
          <p:nvPr/>
        </p:nvGrpSpPr>
        <p:grpSpPr bwMode="auto">
          <a:xfrm>
            <a:off x="533400" y="1295400"/>
            <a:ext cx="8001000" cy="5257800"/>
            <a:chOff x="336" y="816"/>
            <a:chExt cx="5040" cy="3312"/>
          </a:xfrm>
        </p:grpSpPr>
        <p:grpSp>
          <p:nvGrpSpPr>
            <p:cNvPr id="7" name="Group 50"/>
            <p:cNvGrpSpPr>
              <a:grpSpLocks/>
            </p:cNvGrpSpPr>
            <p:nvPr/>
          </p:nvGrpSpPr>
          <p:grpSpPr bwMode="auto">
            <a:xfrm>
              <a:off x="336" y="816"/>
              <a:ext cx="3072" cy="3312"/>
              <a:chOff x="336" y="816"/>
              <a:chExt cx="3072" cy="3312"/>
            </a:xfrm>
          </p:grpSpPr>
          <p:sp>
            <p:nvSpPr>
              <p:cNvPr id="134195" name="Rectangle 51"/>
              <p:cNvSpPr>
                <a:spLocks noChangeArrowheads="1"/>
              </p:cNvSpPr>
              <p:nvPr/>
            </p:nvSpPr>
            <p:spPr bwMode="auto">
              <a:xfrm>
                <a:off x="336" y="816"/>
                <a:ext cx="3072" cy="3312"/>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b="0" dirty="0">
                  <a:solidFill>
                    <a:srgbClr val="000000"/>
                  </a:solidFill>
                </a:endParaRPr>
              </a:p>
            </p:txBody>
          </p:sp>
          <p:sp>
            <p:nvSpPr>
              <p:cNvPr id="134196" name="Text Box 52"/>
              <p:cNvSpPr txBox="1">
                <a:spLocks noChangeArrowheads="1"/>
              </p:cNvSpPr>
              <p:nvPr/>
            </p:nvSpPr>
            <p:spPr bwMode="auto">
              <a:xfrm>
                <a:off x="336" y="912"/>
                <a:ext cx="2928" cy="900"/>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dirty="0">
                    <a:solidFill>
                      <a:srgbClr val="000000"/>
                    </a:solidFill>
                  </a:rPr>
                  <a:t>If the user, however, enters a name string that overflows the buffer, the bytes in that name will overwrite the data on the stack. </a:t>
                </a:r>
              </a:p>
            </p:txBody>
          </p:sp>
        </p:grpSp>
        <p:sp>
          <p:nvSpPr>
            <p:cNvPr id="134197" name="AutoShape 53"/>
            <p:cNvSpPr>
              <a:spLocks noChangeArrowheads="1"/>
            </p:cNvSpPr>
            <p:nvPr/>
          </p:nvSpPr>
          <p:spPr bwMode="auto">
            <a:xfrm>
              <a:off x="3840"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198" name="AutoShape 54"/>
            <p:cNvSpPr>
              <a:spLocks noChangeArrowheads="1"/>
            </p:cNvSpPr>
            <p:nvPr/>
          </p:nvSpPr>
          <p:spPr bwMode="auto">
            <a:xfrm>
              <a:off x="4224"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199" name="AutoShape 55"/>
            <p:cNvSpPr>
              <a:spLocks noChangeArrowheads="1"/>
            </p:cNvSpPr>
            <p:nvPr/>
          </p:nvSpPr>
          <p:spPr bwMode="auto">
            <a:xfrm>
              <a:off x="4608"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0" name="AutoShape 56"/>
            <p:cNvSpPr>
              <a:spLocks noChangeArrowheads="1"/>
            </p:cNvSpPr>
            <p:nvPr/>
          </p:nvSpPr>
          <p:spPr bwMode="auto">
            <a:xfrm>
              <a:off x="4992" y="1008"/>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1" name="AutoShape 57"/>
            <p:cNvSpPr>
              <a:spLocks noChangeArrowheads="1"/>
            </p:cNvSpPr>
            <p:nvPr/>
          </p:nvSpPr>
          <p:spPr bwMode="auto">
            <a:xfrm>
              <a:off x="3840"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2" name="AutoShape 58"/>
            <p:cNvSpPr>
              <a:spLocks noChangeArrowheads="1"/>
            </p:cNvSpPr>
            <p:nvPr/>
          </p:nvSpPr>
          <p:spPr bwMode="auto">
            <a:xfrm>
              <a:off x="4224"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3" name="AutoShape 59"/>
            <p:cNvSpPr>
              <a:spLocks noChangeArrowheads="1"/>
            </p:cNvSpPr>
            <p:nvPr/>
          </p:nvSpPr>
          <p:spPr bwMode="auto">
            <a:xfrm>
              <a:off x="4608"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4" name="AutoShape 60"/>
            <p:cNvSpPr>
              <a:spLocks noChangeArrowheads="1"/>
            </p:cNvSpPr>
            <p:nvPr/>
          </p:nvSpPr>
          <p:spPr bwMode="auto">
            <a:xfrm>
              <a:off x="4992" y="1296"/>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5" name="AutoShape 61"/>
            <p:cNvSpPr>
              <a:spLocks noChangeArrowheads="1"/>
            </p:cNvSpPr>
            <p:nvPr/>
          </p:nvSpPr>
          <p:spPr bwMode="auto">
            <a:xfrm>
              <a:off x="3840"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6" name="AutoShape 62"/>
            <p:cNvSpPr>
              <a:spLocks noChangeArrowheads="1"/>
            </p:cNvSpPr>
            <p:nvPr/>
          </p:nvSpPr>
          <p:spPr bwMode="auto">
            <a:xfrm>
              <a:off x="4224"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7" name="AutoShape 63"/>
            <p:cNvSpPr>
              <a:spLocks noChangeArrowheads="1"/>
            </p:cNvSpPr>
            <p:nvPr/>
          </p:nvSpPr>
          <p:spPr bwMode="auto">
            <a:xfrm>
              <a:off x="4608"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8" name="AutoShape 64"/>
            <p:cNvSpPr>
              <a:spLocks noChangeArrowheads="1"/>
            </p:cNvSpPr>
            <p:nvPr/>
          </p:nvSpPr>
          <p:spPr bwMode="auto">
            <a:xfrm>
              <a:off x="4992" y="1584"/>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09" name="AutoShape 65"/>
            <p:cNvSpPr>
              <a:spLocks noChangeArrowheads="1"/>
            </p:cNvSpPr>
            <p:nvPr/>
          </p:nvSpPr>
          <p:spPr bwMode="auto">
            <a:xfrm>
              <a:off x="3840"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0" name="AutoShape 66"/>
            <p:cNvSpPr>
              <a:spLocks noChangeArrowheads="1"/>
            </p:cNvSpPr>
            <p:nvPr/>
          </p:nvSpPr>
          <p:spPr bwMode="auto">
            <a:xfrm>
              <a:off x="4224"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1" name="AutoShape 67"/>
            <p:cNvSpPr>
              <a:spLocks noChangeArrowheads="1"/>
            </p:cNvSpPr>
            <p:nvPr/>
          </p:nvSpPr>
          <p:spPr bwMode="auto">
            <a:xfrm>
              <a:off x="4608"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2" name="AutoShape 68"/>
            <p:cNvSpPr>
              <a:spLocks noChangeArrowheads="1"/>
            </p:cNvSpPr>
            <p:nvPr/>
          </p:nvSpPr>
          <p:spPr bwMode="auto">
            <a:xfrm>
              <a:off x="4992" y="1872"/>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3" name="AutoShape 69"/>
            <p:cNvSpPr>
              <a:spLocks noChangeArrowheads="1"/>
            </p:cNvSpPr>
            <p:nvPr/>
          </p:nvSpPr>
          <p:spPr bwMode="auto">
            <a:xfrm>
              <a:off x="3840"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4" name="AutoShape 70"/>
            <p:cNvSpPr>
              <a:spLocks noChangeArrowheads="1"/>
            </p:cNvSpPr>
            <p:nvPr/>
          </p:nvSpPr>
          <p:spPr bwMode="auto">
            <a:xfrm>
              <a:off x="4224"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5" name="AutoShape 71"/>
            <p:cNvSpPr>
              <a:spLocks noChangeArrowheads="1"/>
            </p:cNvSpPr>
            <p:nvPr/>
          </p:nvSpPr>
          <p:spPr bwMode="auto">
            <a:xfrm>
              <a:off x="4608"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6" name="AutoShape 72"/>
            <p:cNvSpPr>
              <a:spLocks noChangeArrowheads="1"/>
            </p:cNvSpPr>
            <p:nvPr/>
          </p:nvSpPr>
          <p:spPr bwMode="auto">
            <a:xfrm>
              <a:off x="4992" y="2160"/>
              <a:ext cx="384"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200" dirty="0">
                <a:solidFill>
                  <a:srgbClr val="000000"/>
                </a:solidFill>
                <a:latin typeface="Courier New"/>
              </a:endParaRPr>
            </a:p>
          </p:txBody>
        </p:sp>
        <p:sp>
          <p:nvSpPr>
            <p:cNvPr id="134217" name="AutoShape 73"/>
            <p:cNvSpPr>
              <a:spLocks noChangeArrowheads="1"/>
            </p:cNvSpPr>
            <p:nvPr/>
          </p:nvSpPr>
          <p:spPr bwMode="auto">
            <a:xfrm>
              <a:off x="3840" y="2448"/>
              <a:ext cx="1536" cy="288"/>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b="0" i="1" dirty="0">
                  <a:solidFill>
                    <a:srgbClr val="000000"/>
                  </a:solidFill>
                </a:rPr>
                <a:t>return address</a:t>
              </a:r>
            </a:p>
          </p:txBody>
        </p:sp>
      </p:grpSp>
      <p:sp>
        <p:nvSpPr>
          <p:cNvPr id="134218" name="AutoShape 74"/>
          <p:cNvSpPr>
            <a:spLocks noChangeArrowheads="1"/>
          </p:cNvSpPr>
          <p:nvPr/>
        </p:nvSpPr>
        <p:spPr bwMode="auto">
          <a:xfrm>
            <a:off x="60960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t</a:t>
            </a:r>
            <a:endParaRPr lang="en-US" sz="2200" dirty="0">
              <a:solidFill>
                <a:srgbClr val="000000"/>
              </a:solidFill>
              <a:latin typeface="Courier New"/>
            </a:endParaRPr>
          </a:p>
        </p:txBody>
      </p:sp>
      <p:sp>
        <p:nvSpPr>
          <p:cNvPr id="134219" name="AutoShape 75"/>
          <p:cNvSpPr>
            <a:spLocks noChangeArrowheads="1"/>
          </p:cNvSpPr>
          <p:nvPr/>
        </p:nvSpPr>
        <p:spPr bwMode="auto">
          <a:xfrm>
            <a:off x="67056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h</a:t>
            </a:r>
            <a:endParaRPr lang="en-US" sz="2200" dirty="0">
              <a:solidFill>
                <a:srgbClr val="000000"/>
              </a:solidFill>
              <a:latin typeface="Courier New"/>
            </a:endParaRPr>
          </a:p>
        </p:txBody>
      </p:sp>
      <p:sp>
        <p:nvSpPr>
          <p:cNvPr id="134220" name="AutoShape 76"/>
          <p:cNvSpPr>
            <a:spLocks noChangeArrowheads="1"/>
          </p:cNvSpPr>
          <p:nvPr/>
        </p:nvSpPr>
        <p:spPr bwMode="auto">
          <a:xfrm>
            <a:off x="73152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i</a:t>
            </a:r>
            <a:endParaRPr lang="en-US" sz="2200" dirty="0">
              <a:solidFill>
                <a:srgbClr val="000000"/>
              </a:solidFill>
              <a:latin typeface="Courier New"/>
            </a:endParaRPr>
          </a:p>
        </p:txBody>
      </p:sp>
      <p:sp>
        <p:nvSpPr>
          <p:cNvPr id="134221" name="AutoShape 77"/>
          <p:cNvSpPr>
            <a:spLocks noChangeArrowheads="1"/>
          </p:cNvSpPr>
          <p:nvPr/>
        </p:nvSpPr>
        <p:spPr bwMode="auto">
          <a:xfrm>
            <a:off x="7924800" y="16002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s</a:t>
            </a:r>
            <a:endParaRPr lang="en-US" sz="2200" dirty="0">
              <a:solidFill>
                <a:srgbClr val="000000"/>
              </a:solidFill>
              <a:latin typeface="Courier New"/>
            </a:endParaRPr>
          </a:p>
        </p:txBody>
      </p:sp>
      <p:sp>
        <p:nvSpPr>
          <p:cNvPr id="134222" name="AutoShape 78"/>
          <p:cNvSpPr>
            <a:spLocks noChangeArrowheads="1"/>
          </p:cNvSpPr>
          <p:nvPr/>
        </p:nvSpPr>
        <p:spPr bwMode="auto">
          <a:xfrm>
            <a:off x="60960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t>
            </a:r>
          </a:p>
        </p:txBody>
      </p:sp>
      <p:sp>
        <p:nvSpPr>
          <p:cNvPr id="134223" name="AutoShape 79"/>
          <p:cNvSpPr>
            <a:spLocks noChangeArrowheads="1"/>
          </p:cNvSpPr>
          <p:nvPr/>
        </p:nvSpPr>
        <p:spPr bwMode="auto">
          <a:xfrm>
            <a:off x="67056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i</a:t>
            </a:r>
            <a:endParaRPr lang="en-US" sz="2200" dirty="0">
              <a:solidFill>
                <a:srgbClr val="000000"/>
              </a:solidFill>
              <a:latin typeface="Courier New"/>
            </a:endParaRPr>
          </a:p>
        </p:txBody>
      </p:sp>
      <p:sp>
        <p:nvSpPr>
          <p:cNvPr id="134224" name="AutoShape 80"/>
          <p:cNvSpPr>
            <a:spLocks noChangeArrowheads="1"/>
          </p:cNvSpPr>
          <p:nvPr/>
        </p:nvSpPr>
        <p:spPr bwMode="auto">
          <a:xfrm>
            <a:off x="73152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s</a:t>
            </a:r>
            <a:endParaRPr lang="en-US" sz="2200" dirty="0">
              <a:solidFill>
                <a:srgbClr val="000000"/>
              </a:solidFill>
              <a:latin typeface="Courier New"/>
            </a:endParaRPr>
          </a:p>
        </p:txBody>
      </p:sp>
      <p:sp>
        <p:nvSpPr>
          <p:cNvPr id="134225" name="AutoShape 81"/>
          <p:cNvSpPr>
            <a:spLocks noChangeArrowheads="1"/>
          </p:cNvSpPr>
          <p:nvPr/>
        </p:nvSpPr>
        <p:spPr bwMode="auto">
          <a:xfrm>
            <a:off x="7924800" y="20574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t>
            </a:r>
          </a:p>
        </p:txBody>
      </p:sp>
      <p:sp>
        <p:nvSpPr>
          <p:cNvPr id="134226" name="AutoShape 82"/>
          <p:cNvSpPr>
            <a:spLocks noChangeArrowheads="1"/>
          </p:cNvSpPr>
          <p:nvPr/>
        </p:nvSpPr>
        <p:spPr bwMode="auto">
          <a:xfrm>
            <a:off x="6096000" y="25146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t>
            </a:r>
          </a:p>
        </p:txBody>
      </p:sp>
      <p:sp>
        <p:nvSpPr>
          <p:cNvPr id="134227" name="AutoShape 83"/>
          <p:cNvSpPr>
            <a:spLocks noChangeArrowheads="1"/>
          </p:cNvSpPr>
          <p:nvPr/>
        </p:nvSpPr>
        <p:spPr bwMode="auto">
          <a:xfrm>
            <a:off x="6705600" y="25146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a:t>
            </a:r>
          </a:p>
        </p:txBody>
      </p:sp>
      <p:sp>
        <p:nvSpPr>
          <p:cNvPr id="134228" name="AutoShape 84"/>
          <p:cNvSpPr>
            <a:spLocks noChangeArrowheads="1"/>
          </p:cNvSpPr>
          <p:nvPr/>
        </p:nvSpPr>
        <p:spPr bwMode="auto">
          <a:xfrm>
            <a:off x="7315200" y="25146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t>
            </a:r>
          </a:p>
        </p:txBody>
      </p:sp>
      <p:sp>
        <p:nvSpPr>
          <p:cNvPr id="134229" name="AutoShape 85"/>
          <p:cNvSpPr>
            <a:spLocks noChangeArrowheads="1"/>
          </p:cNvSpPr>
          <p:nvPr/>
        </p:nvSpPr>
        <p:spPr bwMode="auto">
          <a:xfrm>
            <a:off x="7924800" y="25146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t>
            </a:r>
          </a:p>
        </p:txBody>
      </p:sp>
      <p:sp>
        <p:nvSpPr>
          <p:cNvPr id="134230" name="AutoShape 86"/>
          <p:cNvSpPr>
            <a:spLocks noChangeArrowheads="1"/>
          </p:cNvSpPr>
          <p:nvPr/>
        </p:nvSpPr>
        <p:spPr bwMode="auto">
          <a:xfrm>
            <a:off x="6096000" y="29718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l</a:t>
            </a:r>
            <a:endParaRPr lang="en-US" sz="2200" dirty="0">
              <a:solidFill>
                <a:srgbClr val="000000"/>
              </a:solidFill>
              <a:latin typeface="Courier New"/>
            </a:endParaRPr>
          </a:p>
        </p:txBody>
      </p:sp>
      <p:sp>
        <p:nvSpPr>
          <p:cNvPr id="134231" name="AutoShape 87"/>
          <p:cNvSpPr>
            <a:spLocks noChangeArrowheads="1"/>
          </p:cNvSpPr>
          <p:nvPr/>
        </p:nvSpPr>
        <p:spPr bwMode="auto">
          <a:xfrm>
            <a:off x="6705600" y="29718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o</a:t>
            </a:r>
            <a:endParaRPr lang="en-US" sz="2200" dirty="0">
              <a:solidFill>
                <a:srgbClr val="000000"/>
              </a:solidFill>
              <a:latin typeface="Courier New"/>
            </a:endParaRPr>
          </a:p>
        </p:txBody>
      </p:sp>
      <p:sp>
        <p:nvSpPr>
          <p:cNvPr id="134232" name="AutoShape 88"/>
          <p:cNvSpPr>
            <a:spLocks noChangeArrowheads="1"/>
          </p:cNvSpPr>
          <p:nvPr/>
        </p:nvSpPr>
        <p:spPr bwMode="auto">
          <a:xfrm>
            <a:off x="7315200" y="29718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n</a:t>
            </a:r>
            <a:endParaRPr lang="en-US" sz="2200" dirty="0">
              <a:solidFill>
                <a:srgbClr val="000000"/>
              </a:solidFill>
              <a:latin typeface="Courier New"/>
            </a:endParaRPr>
          </a:p>
        </p:txBody>
      </p:sp>
      <p:sp>
        <p:nvSpPr>
          <p:cNvPr id="134233" name="AutoShape 89"/>
          <p:cNvSpPr>
            <a:spLocks noChangeArrowheads="1"/>
          </p:cNvSpPr>
          <p:nvPr/>
        </p:nvSpPr>
        <p:spPr bwMode="auto">
          <a:xfrm>
            <a:off x="7924800" y="29718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g</a:t>
            </a:r>
            <a:endParaRPr lang="en-US" sz="2200" dirty="0">
              <a:solidFill>
                <a:srgbClr val="000000"/>
              </a:solidFill>
              <a:latin typeface="Courier New"/>
            </a:endParaRPr>
          </a:p>
        </p:txBody>
      </p:sp>
      <p:sp>
        <p:nvSpPr>
          <p:cNvPr id="134234" name="AutoShape 90"/>
          <p:cNvSpPr>
            <a:spLocks noChangeArrowheads="1"/>
          </p:cNvSpPr>
          <p:nvPr/>
        </p:nvSpPr>
        <p:spPr bwMode="auto">
          <a:xfrm>
            <a:off x="6096000" y="34290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n</a:t>
            </a:r>
            <a:endParaRPr lang="en-US" sz="2200" dirty="0">
              <a:solidFill>
                <a:srgbClr val="000000"/>
              </a:solidFill>
              <a:latin typeface="Courier New"/>
            </a:endParaRPr>
          </a:p>
        </p:txBody>
      </p:sp>
      <p:sp>
        <p:nvSpPr>
          <p:cNvPr id="134235" name="AutoShape 91"/>
          <p:cNvSpPr>
            <a:spLocks noChangeArrowheads="1"/>
          </p:cNvSpPr>
          <p:nvPr/>
        </p:nvSpPr>
        <p:spPr bwMode="auto">
          <a:xfrm>
            <a:off x="6705600" y="34290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a:solidFill>
                  <a:srgbClr val="000000"/>
                </a:solidFill>
                <a:latin typeface="Courier New"/>
              </a:rPr>
              <a:t>a</a:t>
            </a:r>
          </a:p>
        </p:txBody>
      </p:sp>
      <p:sp>
        <p:nvSpPr>
          <p:cNvPr id="134236" name="AutoShape 92"/>
          <p:cNvSpPr>
            <a:spLocks noChangeArrowheads="1"/>
          </p:cNvSpPr>
          <p:nvPr/>
        </p:nvSpPr>
        <p:spPr bwMode="auto">
          <a:xfrm>
            <a:off x="7315200" y="34290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m</a:t>
            </a:r>
            <a:endParaRPr lang="en-US" sz="2200" dirty="0">
              <a:solidFill>
                <a:srgbClr val="000000"/>
              </a:solidFill>
              <a:latin typeface="Courier New"/>
            </a:endParaRPr>
          </a:p>
        </p:txBody>
      </p:sp>
      <p:sp>
        <p:nvSpPr>
          <p:cNvPr id="134237" name="AutoShape 93"/>
          <p:cNvSpPr>
            <a:spLocks noChangeArrowheads="1"/>
          </p:cNvSpPr>
          <p:nvPr/>
        </p:nvSpPr>
        <p:spPr bwMode="auto">
          <a:xfrm>
            <a:off x="7924800" y="3429000"/>
            <a:ext cx="6096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200" dirty="0" err="1">
                <a:solidFill>
                  <a:srgbClr val="000000"/>
                </a:solidFill>
                <a:latin typeface="Courier New"/>
              </a:rPr>
              <a:t>e</a:t>
            </a:r>
            <a:endParaRPr lang="en-US" sz="2200" dirty="0">
              <a:solidFill>
                <a:srgbClr val="000000"/>
              </a:solidFill>
              <a:latin typeface="Courier New"/>
            </a:endParaRPr>
          </a:p>
        </p:txBody>
      </p:sp>
      <p:sp>
        <p:nvSpPr>
          <p:cNvPr id="134239" name="AutoShape 95"/>
          <p:cNvSpPr>
            <a:spLocks noChangeArrowheads="1"/>
          </p:cNvSpPr>
          <p:nvPr/>
        </p:nvSpPr>
        <p:spPr bwMode="auto">
          <a:xfrm>
            <a:off x="6096000" y="3886200"/>
            <a:ext cx="2438400" cy="4572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b="0" i="1" dirty="0">
                <a:solidFill>
                  <a:srgbClr val="000000"/>
                </a:solidFill>
              </a:rPr>
              <a:t>new return address</a:t>
            </a:r>
          </a:p>
        </p:txBody>
      </p:sp>
      <p:sp>
        <p:nvSpPr>
          <p:cNvPr id="134240" name="AutoShape 96"/>
          <p:cNvSpPr>
            <a:spLocks noChangeArrowheads="1"/>
          </p:cNvSpPr>
          <p:nvPr/>
        </p:nvSpPr>
        <p:spPr bwMode="auto">
          <a:xfrm>
            <a:off x="6096000" y="4343400"/>
            <a:ext cx="2438400" cy="1828800"/>
          </a:xfrm>
          <a:prstGeom prst="flowChartProcess">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400" b="0" i="1">
                <a:solidFill>
                  <a:srgbClr val="000000"/>
                </a:solidFill>
              </a:rPr>
              <a:t>new code</a:t>
            </a:r>
          </a:p>
        </p:txBody>
      </p:sp>
      <p:grpSp>
        <p:nvGrpSpPr>
          <p:cNvPr id="8" name="Group 102"/>
          <p:cNvGrpSpPr>
            <a:grpSpLocks/>
          </p:cNvGrpSpPr>
          <p:nvPr/>
        </p:nvGrpSpPr>
        <p:grpSpPr bwMode="auto">
          <a:xfrm>
            <a:off x="533400" y="1566863"/>
            <a:ext cx="8013701" cy="3690938"/>
            <a:chOff x="336" y="987"/>
            <a:chExt cx="5048" cy="2325"/>
          </a:xfrm>
        </p:grpSpPr>
        <p:cxnSp>
          <p:nvCxnSpPr>
            <p:cNvPr id="134241" name="AutoShape 97"/>
            <p:cNvCxnSpPr>
              <a:cxnSpLocks noChangeShapeType="1"/>
              <a:stCxn id="134239" idx="3"/>
              <a:endCxn id="134240" idx="3"/>
            </p:cNvCxnSpPr>
            <p:nvPr/>
          </p:nvCxnSpPr>
          <p:spPr bwMode="auto">
            <a:xfrm>
              <a:off x="5376" y="2592"/>
              <a:ext cx="1" cy="720"/>
            </a:xfrm>
            <a:prstGeom prst="curvedConnector3">
              <a:avLst>
                <a:gd name="adj1" fmla="val 24500000"/>
              </a:avLst>
            </a:prstGeom>
            <a:noFill/>
            <a:ln w="9525">
              <a:solidFill>
                <a:schemeClr val="tx1"/>
              </a:solidFill>
              <a:round/>
              <a:headEnd/>
              <a:tailEnd type="triangle" w="med" len="med"/>
            </a:ln>
            <a:effectLst/>
          </p:spPr>
        </p:cxnSp>
        <p:sp>
          <p:nvSpPr>
            <p:cNvPr id="134242" name="Text Box 98"/>
            <p:cNvSpPr txBox="1">
              <a:spLocks noChangeArrowheads="1"/>
            </p:cNvSpPr>
            <p:nvPr/>
          </p:nvSpPr>
          <p:spPr bwMode="auto">
            <a:xfrm>
              <a:off x="336" y="1872"/>
              <a:ext cx="2928" cy="900"/>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a:solidFill>
                    <a:srgbClr val="000000"/>
                  </a:solidFill>
                </a:rPr>
                <a:t>Now when the function returns, it will jump into the code written as part of the name, thereby executing the worm’s instructions.</a:t>
              </a:r>
            </a:p>
          </p:txBody>
        </p:sp>
        <p:sp>
          <p:nvSpPr>
            <p:cNvPr id="134244" name="Rectangle 100"/>
            <p:cNvSpPr>
              <a:spLocks noChangeArrowheads="1"/>
            </p:cNvSpPr>
            <p:nvPr/>
          </p:nvSpPr>
          <p:spPr bwMode="auto">
            <a:xfrm>
              <a:off x="3791" y="987"/>
              <a:ext cx="1593" cy="1749"/>
            </a:xfrm>
            <a:prstGeom prst="rect">
              <a:avLst/>
            </a:prstGeom>
            <a:solidFill>
              <a:srgbClr val="CCFFFF"/>
            </a:solidFill>
            <a:ln w="9525">
              <a:solidFill>
                <a:srgbClr val="CCFFFF"/>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134245" name="Line 101"/>
            <p:cNvSpPr>
              <a:spLocks noChangeShapeType="1"/>
            </p:cNvSpPr>
            <p:nvPr/>
          </p:nvSpPr>
          <p:spPr bwMode="auto">
            <a:xfrm>
              <a:off x="3840" y="2736"/>
              <a:ext cx="1536" cy="0"/>
            </a:xfrm>
            <a:prstGeom prst="line">
              <a:avLst/>
            </a:prstGeom>
            <a:noFill/>
            <a:ln w="9525">
              <a:solidFill>
                <a:schemeClr val="tx1"/>
              </a:solidFill>
              <a:round/>
              <a:headEnd/>
              <a:tailEnd/>
            </a:ln>
            <a:effectLst/>
          </p:spPr>
          <p:txBody>
            <a:bodyPr wrap="none" anchor="ctr">
              <a:prstTxWarp prst="textNoShape">
                <a:avLst/>
              </a:prstTxWarp>
            </a:bodyPr>
            <a:lstStyle/>
            <a:p>
              <a:endParaRPr lang="en-US">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5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25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25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250"/>
                                          </p:stCondLst>
                                        </p:cTn>
                                        <p:tgtEl>
                                          <p:spTgt spid="1341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250"/>
                                          </p:stCondLst>
                                        </p:cTn>
                                        <p:tgtEl>
                                          <p:spTgt spid="134181"/>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10"/>
                                  </p:stCondLst>
                                  <p:childTnLst>
                                    <p:set>
                                      <p:cBhvr>
                                        <p:cTn id="25" dur="1" fill="hold">
                                          <p:stCondLst>
                                            <p:cond delay="250"/>
                                          </p:stCondLst>
                                        </p:cTn>
                                        <p:tgtEl>
                                          <p:spTgt spid="134182"/>
                                        </p:tgtEl>
                                        <p:attrNameLst>
                                          <p:attrName>style.visibility</p:attrName>
                                        </p:attrNameLst>
                                      </p:cBhvr>
                                      <p:to>
                                        <p:strVal val="visible"/>
                                      </p:to>
                                    </p:set>
                                  </p:childTnLst>
                                </p:cTn>
                              </p:par>
                            </p:childTnLst>
                          </p:cTn>
                        </p:par>
                        <p:par>
                          <p:cTn id="26" fill="hold">
                            <p:stCondLst>
                              <p:cond delay="1050"/>
                            </p:stCondLst>
                            <p:childTnLst>
                              <p:par>
                                <p:cTn id="27" presetID="1" presetClass="entr" presetSubtype="0" fill="hold" grpId="0" nodeType="afterEffect">
                                  <p:stCondLst>
                                    <p:cond delay="10"/>
                                  </p:stCondLst>
                                  <p:childTnLst>
                                    <p:set>
                                      <p:cBhvr>
                                        <p:cTn id="28" dur="1" fill="hold">
                                          <p:stCondLst>
                                            <p:cond delay="250"/>
                                          </p:stCondLst>
                                        </p:cTn>
                                        <p:tgtEl>
                                          <p:spTgt spid="134183"/>
                                        </p:tgtEl>
                                        <p:attrNameLst>
                                          <p:attrName>style.visibility</p:attrName>
                                        </p:attrNameLst>
                                      </p:cBhvr>
                                      <p:to>
                                        <p:strVal val="visible"/>
                                      </p:to>
                                    </p:set>
                                  </p:childTnLst>
                                </p:cTn>
                              </p:par>
                            </p:childTnLst>
                          </p:cTn>
                        </p:par>
                        <p:par>
                          <p:cTn id="29" fill="hold">
                            <p:stCondLst>
                              <p:cond delay="1600"/>
                            </p:stCondLst>
                            <p:childTnLst>
                              <p:par>
                                <p:cTn id="30" presetID="1" presetClass="entr" presetSubtype="0" fill="hold" grpId="0" nodeType="afterEffect">
                                  <p:stCondLst>
                                    <p:cond delay="10"/>
                                  </p:stCondLst>
                                  <p:childTnLst>
                                    <p:set>
                                      <p:cBhvr>
                                        <p:cTn id="31" dur="1" fill="hold">
                                          <p:stCondLst>
                                            <p:cond delay="250"/>
                                          </p:stCondLst>
                                        </p:cTn>
                                        <p:tgtEl>
                                          <p:spTgt spid="134184"/>
                                        </p:tgtEl>
                                        <p:attrNameLst>
                                          <p:attrName>style.visibility</p:attrName>
                                        </p:attrNameLst>
                                      </p:cBhvr>
                                      <p:to>
                                        <p:strVal val="visible"/>
                                      </p:to>
                                    </p:set>
                                  </p:childTnLst>
                                </p:cTn>
                              </p:par>
                            </p:childTnLst>
                          </p:cTn>
                        </p:par>
                        <p:par>
                          <p:cTn id="32" fill="hold">
                            <p:stCondLst>
                              <p:cond delay="2150"/>
                            </p:stCondLst>
                            <p:childTnLst>
                              <p:par>
                                <p:cTn id="33" presetID="1" presetClass="entr" presetSubtype="0" fill="hold" grpId="0" nodeType="afterEffect">
                                  <p:stCondLst>
                                    <p:cond delay="10"/>
                                  </p:stCondLst>
                                  <p:childTnLst>
                                    <p:set>
                                      <p:cBhvr>
                                        <p:cTn id="34" dur="1" fill="hold">
                                          <p:stCondLst>
                                            <p:cond delay="250"/>
                                          </p:stCondLst>
                                        </p:cTn>
                                        <p:tgtEl>
                                          <p:spTgt spid="134185"/>
                                        </p:tgtEl>
                                        <p:attrNameLst>
                                          <p:attrName>style.visibility</p:attrName>
                                        </p:attrNameLst>
                                      </p:cBhvr>
                                      <p:to>
                                        <p:strVal val="visible"/>
                                      </p:to>
                                    </p:set>
                                  </p:childTnLst>
                                </p:cTn>
                              </p:par>
                            </p:childTnLst>
                          </p:cTn>
                        </p:par>
                        <p:par>
                          <p:cTn id="35" fill="hold">
                            <p:stCondLst>
                              <p:cond delay="2750"/>
                            </p:stCondLst>
                            <p:childTnLst>
                              <p:par>
                                <p:cTn id="36" presetID="1" presetClass="entr" presetSubtype="0" fill="hold" grpId="0" nodeType="afterEffect">
                                  <p:stCondLst>
                                    <p:cond delay="10"/>
                                  </p:stCondLst>
                                  <p:childTnLst>
                                    <p:set>
                                      <p:cBhvr>
                                        <p:cTn id="37" dur="1" fill="hold">
                                          <p:stCondLst>
                                            <p:cond delay="250"/>
                                          </p:stCondLst>
                                        </p:cTn>
                                        <p:tgtEl>
                                          <p:spTgt spid="134186"/>
                                        </p:tgtEl>
                                        <p:attrNameLst>
                                          <p:attrName>style.visibility</p:attrName>
                                        </p:attrNameLst>
                                      </p:cBhvr>
                                      <p:to>
                                        <p:strVal val="visible"/>
                                      </p:to>
                                    </p:set>
                                  </p:childTnLst>
                                </p:cTn>
                              </p:par>
                            </p:childTnLst>
                          </p:cTn>
                        </p:par>
                        <p:par>
                          <p:cTn id="38" fill="hold">
                            <p:stCondLst>
                              <p:cond delay="3300"/>
                            </p:stCondLst>
                            <p:childTnLst>
                              <p:par>
                                <p:cTn id="39" presetID="1" presetClass="entr" presetSubtype="0" fill="hold" grpId="0" nodeType="afterEffect">
                                  <p:stCondLst>
                                    <p:cond delay="10"/>
                                  </p:stCondLst>
                                  <p:childTnLst>
                                    <p:set>
                                      <p:cBhvr>
                                        <p:cTn id="40" dur="1" fill="hold">
                                          <p:stCondLst>
                                            <p:cond delay="250"/>
                                          </p:stCondLst>
                                        </p:cTn>
                                        <p:tgtEl>
                                          <p:spTgt spid="134187"/>
                                        </p:tgtEl>
                                        <p:attrNameLst>
                                          <p:attrName>style.visibility</p:attrName>
                                        </p:attrNameLst>
                                      </p:cBhvr>
                                      <p:to>
                                        <p:strVal val="visible"/>
                                      </p:to>
                                    </p:set>
                                  </p:childTnLst>
                                </p:cTn>
                              </p:par>
                            </p:childTnLst>
                          </p:cTn>
                        </p:par>
                        <p:par>
                          <p:cTn id="41" fill="hold">
                            <p:stCondLst>
                              <p:cond delay="3900"/>
                            </p:stCondLst>
                            <p:childTnLst>
                              <p:par>
                                <p:cTn id="42" presetID="1" presetClass="entr" presetSubtype="0" fill="hold" grpId="0" nodeType="afterEffect">
                                  <p:stCondLst>
                                    <p:cond delay="10"/>
                                  </p:stCondLst>
                                  <p:childTnLst>
                                    <p:set>
                                      <p:cBhvr>
                                        <p:cTn id="43" dur="1" fill="hold">
                                          <p:stCondLst>
                                            <p:cond delay="250"/>
                                          </p:stCondLst>
                                        </p:cTn>
                                        <p:tgtEl>
                                          <p:spTgt spid="134188"/>
                                        </p:tgtEl>
                                        <p:attrNameLst>
                                          <p:attrName>style.visibility</p:attrName>
                                        </p:attrNameLst>
                                      </p:cBhvr>
                                      <p:to>
                                        <p:strVal val="visible"/>
                                      </p:to>
                                    </p:set>
                                  </p:childTnLst>
                                </p:cTn>
                              </p:par>
                            </p:childTnLst>
                          </p:cTn>
                        </p:par>
                        <p:par>
                          <p:cTn id="44" fill="hold">
                            <p:stCondLst>
                              <p:cond delay="4500"/>
                            </p:stCondLst>
                            <p:childTnLst>
                              <p:par>
                                <p:cTn id="45" presetID="1" presetClass="entr" presetSubtype="0" fill="hold" grpId="0" nodeType="afterEffect">
                                  <p:stCondLst>
                                    <p:cond delay="10"/>
                                  </p:stCondLst>
                                  <p:childTnLst>
                                    <p:set>
                                      <p:cBhvr>
                                        <p:cTn id="46" dur="1" fill="hold">
                                          <p:stCondLst>
                                            <p:cond delay="250"/>
                                          </p:stCondLst>
                                        </p:cTn>
                                        <p:tgtEl>
                                          <p:spTgt spid="13418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250"/>
                                          </p:stCondLst>
                                        </p:cTn>
                                        <p:tgtEl>
                                          <p:spTgt spid="5"/>
                                        </p:tgtEl>
                                        <p:attrNameLst>
                                          <p:attrName>style.visibility</p:attrName>
                                        </p:attrNameLst>
                                      </p:cBhvr>
                                      <p:to>
                                        <p:strVal val="visible"/>
                                      </p:to>
                                    </p:set>
                                  </p:childTnLst>
                                </p:cTn>
                              </p:par>
                            </p:childTnLst>
                          </p:cTn>
                        </p:par>
                        <p:par>
                          <p:cTn id="51" fill="hold">
                            <p:stCondLst>
                              <p:cond delay="500"/>
                            </p:stCondLst>
                            <p:childTnLst>
                              <p:par>
                                <p:cTn id="52" presetID="1" presetClass="entr" presetSubtype="0" fill="hold" nodeType="afterEffect">
                                  <p:stCondLst>
                                    <p:cond delay="0"/>
                                  </p:stCondLst>
                                  <p:childTnLst>
                                    <p:set>
                                      <p:cBhvr>
                                        <p:cTn id="53" dur="1" fill="hold">
                                          <p:stCondLst>
                                            <p:cond delay="250"/>
                                          </p:stCondLst>
                                        </p:cTn>
                                        <p:tgtEl>
                                          <p:spTgt spid="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250"/>
                                          </p:stCondLst>
                                        </p:cTn>
                                        <p:tgtEl>
                                          <p:spTgt spid="134218"/>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10"/>
                                  </p:stCondLst>
                                  <p:childTnLst>
                                    <p:set>
                                      <p:cBhvr>
                                        <p:cTn id="60" dur="1" fill="hold">
                                          <p:stCondLst>
                                            <p:cond delay="250"/>
                                          </p:stCondLst>
                                        </p:cTn>
                                        <p:tgtEl>
                                          <p:spTgt spid="134219"/>
                                        </p:tgtEl>
                                        <p:attrNameLst>
                                          <p:attrName>style.visibility</p:attrName>
                                        </p:attrNameLst>
                                      </p:cBhvr>
                                      <p:to>
                                        <p:strVal val="visible"/>
                                      </p:to>
                                    </p:set>
                                  </p:childTnLst>
                                </p:cTn>
                              </p:par>
                            </p:childTnLst>
                          </p:cTn>
                        </p:par>
                        <p:par>
                          <p:cTn id="61" fill="hold">
                            <p:stCondLst>
                              <p:cond delay="1100"/>
                            </p:stCondLst>
                            <p:childTnLst>
                              <p:par>
                                <p:cTn id="62" presetID="1" presetClass="entr" presetSubtype="0" fill="hold" grpId="0" nodeType="afterEffect">
                                  <p:stCondLst>
                                    <p:cond delay="10"/>
                                  </p:stCondLst>
                                  <p:childTnLst>
                                    <p:set>
                                      <p:cBhvr>
                                        <p:cTn id="63" dur="1" fill="hold">
                                          <p:stCondLst>
                                            <p:cond delay="250"/>
                                          </p:stCondLst>
                                        </p:cTn>
                                        <p:tgtEl>
                                          <p:spTgt spid="134220"/>
                                        </p:tgtEl>
                                        <p:attrNameLst>
                                          <p:attrName>style.visibility</p:attrName>
                                        </p:attrNameLst>
                                      </p:cBhvr>
                                      <p:to>
                                        <p:strVal val="visible"/>
                                      </p:to>
                                    </p:set>
                                  </p:childTnLst>
                                </p:cTn>
                              </p:par>
                            </p:childTnLst>
                          </p:cTn>
                        </p:par>
                        <p:par>
                          <p:cTn id="64" fill="hold">
                            <p:stCondLst>
                              <p:cond delay="1700"/>
                            </p:stCondLst>
                            <p:childTnLst>
                              <p:par>
                                <p:cTn id="65" presetID="1" presetClass="entr" presetSubtype="0" fill="hold" grpId="0" nodeType="afterEffect">
                                  <p:stCondLst>
                                    <p:cond delay="10"/>
                                  </p:stCondLst>
                                  <p:childTnLst>
                                    <p:set>
                                      <p:cBhvr>
                                        <p:cTn id="66" dur="1" fill="hold">
                                          <p:stCondLst>
                                            <p:cond delay="250"/>
                                          </p:stCondLst>
                                        </p:cTn>
                                        <p:tgtEl>
                                          <p:spTgt spid="134221"/>
                                        </p:tgtEl>
                                        <p:attrNameLst>
                                          <p:attrName>style.visibility</p:attrName>
                                        </p:attrNameLst>
                                      </p:cBhvr>
                                      <p:to>
                                        <p:strVal val="visible"/>
                                      </p:to>
                                    </p:set>
                                  </p:childTnLst>
                                </p:cTn>
                              </p:par>
                            </p:childTnLst>
                          </p:cTn>
                        </p:par>
                        <p:par>
                          <p:cTn id="67" fill="hold">
                            <p:stCondLst>
                              <p:cond delay="2300"/>
                            </p:stCondLst>
                            <p:childTnLst>
                              <p:par>
                                <p:cTn id="68" presetID="1" presetClass="entr" presetSubtype="0" fill="hold" grpId="0" nodeType="afterEffect">
                                  <p:stCondLst>
                                    <p:cond delay="10"/>
                                  </p:stCondLst>
                                  <p:childTnLst>
                                    <p:set>
                                      <p:cBhvr>
                                        <p:cTn id="69" dur="1" fill="hold">
                                          <p:stCondLst>
                                            <p:cond delay="250"/>
                                          </p:stCondLst>
                                        </p:cTn>
                                        <p:tgtEl>
                                          <p:spTgt spid="134222"/>
                                        </p:tgtEl>
                                        <p:attrNameLst>
                                          <p:attrName>style.visibility</p:attrName>
                                        </p:attrNameLst>
                                      </p:cBhvr>
                                      <p:to>
                                        <p:strVal val="visible"/>
                                      </p:to>
                                    </p:set>
                                  </p:childTnLst>
                                </p:cTn>
                              </p:par>
                            </p:childTnLst>
                          </p:cTn>
                        </p:par>
                        <p:par>
                          <p:cTn id="70" fill="hold">
                            <p:stCondLst>
                              <p:cond delay="2900"/>
                            </p:stCondLst>
                            <p:childTnLst>
                              <p:par>
                                <p:cTn id="71" presetID="1" presetClass="entr" presetSubtype="0" fill="hold" grpId="0" nodeType="afterEffect">
                                  <p:stCondLst>
                                    <p:cond delay="10"/>
                                  </p:stCondLst>
                                  <p:childTnLst>
                                    <p:set>
                                      <p:cBhvr>
                                        <p:cTn id="72" dur="1" fill="hold">
                                          <p:stCondLst>
                                            <p:cond delay="250"/>
                                          </p:stCondLst>
                                        </p:cTn>
                                        <p:tgtEl>
                                          <p:spTgt spid="134223"/>
                                        </p:tgtEl>
                                        <p:attrNameLst>
                                          <p:attrName>style.visibility</p:attrName>
                                        </p:attrNameLst>
                                      </p:cBhvr>
                                      <p:to>
                                        <p:strVal val="visible"/>
                                      </p:to>
                                    </p:set>
                                  </p:childTnLst>
                                </p:cTn>
                              </p:par>
                            </p:childTnLst>
                          </p:cTn>
                        </p:par>
                        <p:par>
                          <p:cTn id="73" fill="hold">
                            <p:stCondLst>
                              <p:cond delay="3500"/>
                            </p:stCondLst>
                            <p:childTnLst>
                              <p:par>
                                <p:cTn id="74" presetID="1" presetClass="entr" presetSubtype="0" fill="hold" grpId="0" nodeType="afterEffect">
                                  <p:stCondLst>
                                    <p:cond delay="10"/>
                                  </p:stCondLst>
                                  <p:childTnLst>
                                    <p:set>
                                      <p:cBhvr>
                                        <p:cTn id="75" dur="1" fill="hold">
                                          <p:stCondLst>
                                            <p:cond delay="250"/>
                                          </p:stCondLst>
                                        </p:cTn>
                                        <p:tgtEl>
                                          <p:spTgt spid="134224"/>
                                        </p:tgtEl>
                                        <p:attrNameLst>
                                          <p:attrName>style.visibility</p:attrName>
                                        </p:attrNameLst>
                                      </p:cBhvr>
                                      <p:to>
                                        <p:strVal val="visible"/>
                                      </p:to>
                                    </p:set>
                                  </p:childTnLst>
                                </p:cTn>
                              </p:par>
                            </p:childTnLst>
                          </p:cTn>
                        </p:par>
                        <p:par>
                          <p:cTn id="76" fill="hold">
                            <p:stCondLst>
                              <p:cond delay="4100"/>
                            </p:stCondLst>
                            <p:childTnLst>
                              <p:par>
                                <p:cTn id="77" presetID="1" presetClass="entr" presetSubtype="0" fill="hold" grpId="0" nodeType="afterEffect">
                                  <p:stCondLst>
                                    <p:cond delay="10"/>
                                  </p:stCondLst>
                                  <p:childTnLst>
                                    <p:set>
                                      <p:cBhvr>
                                        <p:cTn id="78" dur="1" fill="hold">
                                          <p:stCondLst>
                                            <p:cond delay="250"/>
                                          </p:stCondLst>
                                        </p:cTn>
                                        <p:tgtEl>
                                          <p:spTgt spid="134225"/>
                                        </p:tgtEl>
                                        <p:attrNameLst>
                                          <p:attrName>style.visibility</p:attrName>
                                        </p:attrNameLst>
                                      </p:cBhvr>
                                      <p:to>
                                        <p:strVal val="visible"/>
                                      </p:to>
                                    </p:set>
                                  </p:childTnLst>
                                </p:cTn>
                              </p:par>
                            </p:childTnLst>
                          </p:cTn>
                        </p:par>
                        <p:par>
                          <p:cTn id="79" fill="hold">
                            <p:stCondLst>
                              <p:cond delay="4700"/>
                            </p:stCondLst>
                            <p:childTnLst>
                              <p:par>
                                <p:cTn id="80" presetID="1" presetClass="entr" presetSubtype="0" fill="hold" grpId="0" nodeType="afterEffect">
                                  <p:stCondLst>
                                    <p:cond delay="10"/>
                                  </p:stCondLst>
                                  <p:childTnLst>
                                    <p:set>
                                      <p:cBhvr>
                                        <p:cTn id="81" dur="1" fill="hold">
                                          <p:stCondLst>
                                            <p:cond delay="250"/>
                                          </p:stCondLst>
                                        </p:cTn>
                                        <p:tgtEl>
                                          <p:spTgt spid="134226"/>
                                        </p:tgtEl>
                                        <p:attrNameLst>
                                          <p:attrName>style.visibility</p:attrName>
                                        </p:attrNameLst>
                                      </p:cBhvr>
                                      <p:to>
                                        <p:strVal val="visible"/>
                                      </p:to>
                                    </p:set>
                                  </p:childTnLst>
                                </p:cTn>
                              </p:par>
                            </p:childTnLst>
                          </p:cTn>
                        </p:par>
                        <p:par>
                          <p:cTn id="82" fill="hold">
                            <p:stCondLst>
                              <p:cond delay="5300"/>
                            </p:stCondLst>
                            <p:childTnLst>
                              <p:par>
                                <p:cTn id="83" presetID="1" presetClass="entr" presetSubtype="0" fill="hold" grpId="0" nodeType="afterEffect">
                                  <p:stCondLst>
                                    <p:cond delay="10"/>
                                  </p:stCondLst>
                                  <p:childTnLst>
                                    <p:set>
                                      <p:cBhvr>
                                        <p:cTn id="84" dur="1" fill="hold">
                                          <p:stCondLst>
                                            <p:cond delay="250"/>
                                          </p:stCondLst>
                                        </p:cTn>
                                        <p:tgtEl>
                                          <p:spTgt spid="134227"/>
                                        </p:tgtEl>
                                        <p:attrNameLst>
                                          <p:attrName>style.visibility</p:attrName>
                                        </p:attrNameLst>
                                      </p:cBhvr>
                                      <p:to>
                                        <p:strVal val="visible"/>
                                      </p:to>
                                    </p:set>
                                  </p:childTnLst>
                                </p:cTn>
                              </p:par>
                            </p:childTnLst>
                          </p:cTn>
                        </p:par>
                        <p:par>
                          <p:cTn id="85" fill="hold">
                            <p:stCondLst>
                              <p:cond delay="5900"/>
                            </p:stCondLst>
                            <p:childTnLst>
                              <p:par>
                                <p:cTn id="86" presetID="1" presetClass="entr" presetSubtype="0" fill="hold" grpId="0" nodeType="afterEffect">
                                  <p:stCondLst>
                                    <p:cond delay="10"/>
                                  </p:stCondLst>
                                  <p:childTnLst>
                                    <p:set>
                                      <p:cBhvr>
                                        <p:cTn id="87" dur="1" fill="hold">
                                          <p:stCondLst>
                                            <p:cond delay="250"/>
                                          </p:stCondLst>
                                        </p:cTn>
                                        <p:tgtEl>
                                          <p:spTgt spid="134228"/>
                                        </p:tgtEl>
                                        <p:attrNameLst>
                                          <p:attrName>style.visibility</p:attrName>
                                        </p:attrNameLst>
                                      </p:cBhvr>
                                      <p:to>
                                        <p:strVal val="visible"/>
                                      </p:to>
                                    </p:set>
                                  </p:childTnLst>
                                </p:cTn>
                              </p:par>
                            </p:childTnLst>
                          </p:cTn>
                        </p:par>
                        <p:par>
                          <p:cTn id="88" fill="hold">
                            <p:stCondLst>
                              <p:cond delay="6500"/>
                            </p:stCondLst>
                            <p:childTnLst>
                              <p:par>
                                <p:cTn id="89" presetID="1" presetClass="entr" presetSubtype="0" fill="hold" grpId="0" nodeType="afterEffect">
                                  <p:stCondLst>
                                    <p:cond delay="10"/>
                                  </p:stCondLst>
                                  <p:childTnLst>
                                    <p:set>
                                      <p:cBhvr>
                                        <p:cTn id="90" dur="1" fill="hold">
                                          <p:stCondLst>
                                            <p:cond delay="250"/>
                                          </p:stCondLst>
                                        </p:cTn>
                                        <p:tgtEl>
                                          <p:spTgt spid="134229"/>
                                        </p:tgtEl>
                                        <p:attrNameLst>
                                          <p:attrName>style.visibility</p:attrName>
                                        </p:attrNameLst>
                                      </p:cBhvr>
                                      <p:to>
                                        <p:strVal val="visible"/>
                                      </p:to>
                                    </p:set>
                                  </p:childTnLst>
                                </p:cTn>
                              </p:par>
                            </p:childTnLst>
                          </p:cTn>
                        </p:par>
                        <p:par>
                          <p:cTn id="91" fill="hold">
                            <p:stCondLst>
                              <p:cond delay="7100"/>
                            </p:stCondLst>
                            <p:childTnLst>
                              <p:par>
                                <p:cTn id="92" presetID="1" presetClass="entr" presetSubtype="0" fill="hold" grpId="0" nodeType="afterEffect">
                                  <p:stCondLst>
                                    <p:cond delay="10"/>
                                  </p:stCondLst>
                                  <p:childTnLst>
                                    <p:set>
                                      <p:cBhvr>
                                        <p:cTn id="93" dur="1" fill="hold">
                                          <p:stCondLst>
                                            <p:cond delay="250"/>
                                          </p:stCondLst>
                                        </p:cTn>
                                        <p:tgtEl>
                                          <p:spTgt spid="134230"/>
                                        </p:tgtEl>
                                        <p:attrNameLst>
                                          <p:attrName>style.visibility</p:attrName>
                                        </p:attrNameLst>
                                      </p:cBhvr>
                                      <p:to>
                                        <p:strVal val="visible"/>
                                      </p:to>
                                    </p:set>
                                  </p:childTnLst>
                                </p:cTn>
                              </p:par>
                            </p:childTnLst>
                          </p:cTn>
                        </p:par>
                        <p:par>
                          <p:cTn id="94" fill="hold">
                            <p:stCondLst>
                              <p:cond delay="7700"/>
                            </p:stCondLst>
                            <p:childTnLst>
                              <p:par>
                                <p:cTn id="95" presetID="1" presetClass="entr" presetSubtype="0" fill="hold" grpId="0" nodeType="afterEffect">
                                  <p:stCondLst>
                                    <p:cond delay="10"/>
                                  </p:stCondLst>
                                  <p:childTnLst>
                                    <p:set>
                                      <p:cBhvr>
                                        <p:cTn id="96" dur="1" fill="hold">
                                          <p:stCondLst>
                                            <p:cond delay="250"/>
                                          </p:stCondLst>
                                        </p:cTn>
                                        <p:tgtEl>
                                          <p:spTgt spid="134231"/>
                                        </p:tgtEl>
                                        <p:attrNameLst>
                                          <p:attrName>style.visibility</p:attrName>
                                        </p:attrNameLst>
                                      </p:cBhvr>
                                      <p:to>
                                        <p:strVal val="visible"/>
                                      </p:to>
                                    </p:set>
                                  </p:childTnLst>
                                </p:cTn>
                              </p:par>
                            </p:childTnLst>
                          </p:cTn>
                        </p:par>
                        <p:par>
                          <p:cTn id="97" fill="hold">
                            <p:stCondLst>
                              <p:cond delay="8300"/>
                            </p:stCondLst>
                            <p:childTnLst>
                              <p:par>
                                <p:cTn id="98" presetID="1" presetClass="entr" presetSubtype="0" fill="hold" grpId="0" nodeType="afterEffect">
                                  <p:stCondLst>
                                    <p:cond delay="10"/>
                                  </p:stCondLst>
                                  <p:childTnLst>
                                    <p:set>
                                      <p:cBhvr>
                                        <p:cTn id="99" dur="1" fill="hold">
                                          <p:stCondLst>
                                            <p:cond delay="250"/>
                                          </p:stCondLst>
                                        </p:cTn>
                                        <p:tgtEl>
                                          <p:spTgt spid="134232"/>
                                        </p:tgtEl>
                                        <p:attrNameLst>
                                          <p:attrName>style.visibility</p:attrName>
                                        </p:attrNameLst>
                                      </p:cBhvr>
                                      <p:to>
                                        <p:strVal val="visible"/>
                                      </p:to>
                                    </p:set>
                                  </p:childTnLst>
                                </p:cTn>
                              </p:par>
                            </p:childTnLst>
                          </p:cTn>
                        </p:par>
                        <p:par>
                          <p:cTn id="100" fill="hold">
                            <p:stCondLst>
                              <p:cond delay="8900"/>
                            </p:stCondLst>
                            <p:childTnLst>
                              <p:par>
                                <p:cTn id="101" presetID="1" presetClass="entr" presetSubtype="0" fill="hold" grpId="0" nodeType="afterEffect">
                                  <p:stCondLst>
                                    <p:cond delay="10"/>
                                  </p:stCondLst>
                                  <p:childTnLst>
                                    <p:set>
                                      <p:cBhvr>
                                        <p:cTn id="102" dur="1" fill="hold">
                                          <p:stCondLst>
                                            <p:cond delay="250"/>
                                          </p:stCondLst>
                                        </p:cTn>
                                        <p:tgtEl>
                                          <p:spTgt spid="134233"/>
                                        </p:tgtEl>
                                        <p:attrNameLst>
                                          <p:attrName>style.visibility</p:attrName>
                                        </p:attrNameLst>
                                      </p:cBhvr>
                                      <p:to>
                                        <p:strVal val="visible"/>
                                      </p:to>
                                    </p:set>
                                  </p:childTnLst>
                                </p:cTn>
                              </p:par>
                            </p:childTnLst>
                          </p:cTn>
                        </p:par>
                        <p:par>
                          <p:cTn id="103" fill="hold">
                            <p:stCondLst>
                              <p:cond delay="9500"/>
                            </p:stCondLst>
                            <p:childTnLst>
                              <p:par>
                                <p:cTn id="104" presetID="1" presetClass="entr" presetSubtype="0" fill="hold" grpId="0" nodeType="afterEffect">
                                  <p:stCondLst>
                                    <p:cond delay="10"/>
                                  </p:stCondLst>
                                  <p:childTnLst>
                                    <p:set>
                                      <p:cBhvr>
                                        <p:cTn id="105" dur="1" fill="hold">
                                          <p:stCondLst>
                                            <p:cond delay="250"/>
                                          </p:stCondLst>
                                        </p:cTn>
                                        <p:tgtEl>
                                          <p:spTgt spid="134234"/>
                                        </p:tgtEl>
                                        <p:attrNameLst>
                                          <p:attrName>style.visibility</p:attrName>
                                        </p:attrNameLst>
                                      </p:cBhvr>
                                      <p:to>
                                        <p:strVal val="visible"/>
                                      </p:to>
                                    </p:set>
                                  </p:childTnLst>
                                </p:cTn>
                              </p:par>
                            </p:childTnLst>
                          </p:cTn>
                        </p:par>
                        <p:par>
                          <p:cTn id="106" fill="hold">
                            <p:stCondLst>
                              <p:cond delay="10100"/>
                            </p:stCondLst>
                            <p:childTnLst>
                              <p:par>
                                <p:cTn id="107" presetID="1" presetClass="entr" presetSubtype="0" fill="hold" grpId="0" nodeType="afterEffect">
                                  <p:stCondLst>
                                    <p:cond delay="10"/>
                                  </p:stCondLst>
                                  <p:childTnLst>
                                    <p:set>
                                      <p:cBhvr>
                                        <p:cTn id="108" dur="1" fill="hold">
                                          <p:stCondLst>
                                            <p:cond delay="250"/>
                                          </p:stCondLst>
                                        </p:cTn>
                                        <p:tgtEl>
                                          <p:spTgt spid="134235"/>
                                        </p:tgtEl>
                                        <p:attrNameLst>
                                          <p:attrName>style.visibility</p:attrName>
                                        </p:attrNameLst>
                                      </p:cBhvr>
                                      <p:to>
                                        <p:strVal val="visible"/>
                                      </p:to>
                                    </p:set>
                                  </p:childTnLst>
                                </p:cTn>
                              </p:par>
                            </p:childTnLst>
                          </p:cTn>
                        </p:par>
                        <p:par>
                          <p:cTn id="109" fill="hold">
                            <p:stCondLst>
                              <p:cond delay="10700"/>
                            </p:stCondLst>
                            <p:childTnLst>
                              <p:par>
                                <p:cTn id="110" presetID="1" presetClass="entr" presetSubtype="0" fill="hold" grpId="0" nodeType="afterEffect">
                                  <p:stCondLst>
                                    <p:cond delay="10"/>
                                  </p:stCondLst>
                                  <p:childTnLst>
                                    <p:set>
                                      <p:cBhvr>
                                        <p:cTn id="111" dur="1" fill="hold">
                                          <p:stCondLst>
                                            <p:cond delay="250"/>
                                          </p:stCondLst>
                                        </p:cTn>
                                        <p:tgtEl>
                                          <p:spTgt spid="134236"/>
                                        </p:tgtEl>
                                        <p:attrNameLst>
                                          <p:attrName>style.visibility</p:attrName>
                                        </p:attrNameLst>
                                      </p:cBhvr>
                                      <p:to>
                                        <p:strVal val="visible"/>
                                      </p:to>
                                    </p:set>
                                  </p:childTnLst>
                                </p:cTn>
                              </p:par>
                            </p:childTnLst>
                          </p:cTn>
                        </p:par>
                        <p:par>
                          <p:cTn id="112" fill="hold">
                            <p:stCondLst>
                              <p:cond delay="11300"/>
                            </p:stCondLst>
                            <p:childTnLst>
                              <p:par>
                                <p:cTn id="113" presetID="1" presetClass="entr" presetSubtype="0" fill="hold" grpId="0" nodeType="afterEffect">
                                  <p:stCondLst>
                                    <p:cond delay="10"/>
                                  </p:stCondLst>
                                  <p:childTnLst>
                                    <p:set>
                                      <p:cBhvr>
                                        <p:cTn id="114" dur="1" fill="hold">
                                          <p:stCondLst>
                                            <p:cond delay="250"/>
                                          </p:stCondLst>
                                        </p:cTn>
                                        <p:tgtEl>
                                          <p:spTgt spid="134237"/>
                                        </p:tgtEl>
                                        <p:attrNameLst>
                                          <p:attrName>style.visibility</p:attrName>
                                        </p:attrNameLst>
                                      </p:cBhvr>
                                      <p:to>
                                        <p:strVal val="visible"/>
                                      </p:to>
                                    </p:set>
                                  </p:childTnLst>
                                </p:cTn>
                              </p:par>
                            </p:childTnLst>
                          </p:cTn>
                        </p:par>
                        <p:par>
                          <p:cTn id="115" fill="hold">
                            <p:stCondLst>
                              <p:cond delay="11900"/>
                            </p:stCondLst>
                            <p:childTnLst>
                              <p:par>
                                <p:cTn id="116" presetID="1" presetClass="entr" presetSubtype="0" fill="hold" grpId="0" nodeType="afterEffect">
                                  <p:stCondLst>
                                    <p:cond delay="200"/>
                                  </p:stCondLst>
                                  <p:childTnLst>
                                    <p:set>
                                      <p:cBhvr>
                                        <p:cTn id="117" dur="1" fill="hold">
                                          <p:stCondLst>
                                            <p:cond delay="250"/>
                                          </p:stCondLst>
                                        </p:cTn>
                                        <p:tgtEl>
                                          <p:spTgt spid="134239"/>
                                        </p:tgtEl>
                                        <p:attrNameLst>
                                          <p:attrName>style.visibility</p:attrName>
                                        </p:attrNameLst>
                                      </p:cBhvr>
                                      <p:to>
                                        <p:strVal val="visible"/>
                                      </p:to>
                                    </p:set>
                                  </p:childTnLst>
                                </p:cTn>
                              </p:par>
                            </p:childTnLst>
                          </p:cTn>
                        </p:par>
                        <p:par>
                          <p:cTn id="118" fill="hold">
                            <p:stCondLst>
                              <p:cond delay="12600"/>
                            </p:stCondLst>
                            <p:childTnLst>
                              <p:par>
                                <p:cTn id="119" presetID="1" presetClass="entr" presetSubtype="0" fill="hold" grpId="0" nodeType="afterEffect">
                                  <p:stCondLst>
                                    <p:cond delay="200"/>
                                  </p:stCondLst>
                                  <p:childTnLst>
                                    <p:set>
                                      <p:cBhvr>
                                        <p:cTn id="120" dur="1" fill="hold">
                                          <p:stCondLst>
                                            <p:cond delay="250"/>
                                          </p:stCondLst>
                                        </p:cTn>
                                        <p:tgtEl>
                                          <p:spTgt spid="134240"/>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25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81" grpId="0" animBg="1" autoUpdateAnimBg="0"/>
      <p:bldP spid="134182" grpId="0" animBg="1" autoUpdateAnimBg="0"/>
      <p:bldP spid="134183" grpId="0" animBg="1" autoUpdateAnimBg="0"/>
      <p:bldP spid="134184" grpId="0" animBg="1" autoUpdateAnimBg="0"/>
      <p:bldP spid="134185" grpId="0" animBg="1" autoUpdateAnimBg="0"/>
      <p:bldP spid="134186" grpId="0" animBg="1" autoUpdateAnimBg="0"/>
      <p:bldP spid="134187" grpId="0" animBg="1" autoUpdateAnimBg="0"/>
      <p:bldP spid="134188" grpId="0" animBg="1" autoUpdateAnimBg="0"/>
      <p:bldP spid="134189" grpId="0" animBg="1" autoUpdateAnimBg="0"/>
      <p:bldP spid="134193" grpId="0" autoUpdateAnimBg="0"/>
      <p:bldP spid="134218" grpId="0" animBg="1" autoUpdateAnimBg="0"/>
      <p:bldP spid="134219" grpId="0" animBg="1" autoUpdateAnimBg="0"/>
      <p:bldP spid="134220" grpId="0" animBg="1" autoUpdateAnimBg="0"/>
      <p:bldP spid="134221" grpId="0" animBg="1" autoUpdateAnimBg="0"/>
      <p:bldP spid="134222" grpId="0" animBg="1" autoUpdateAnimBg="0"/>
      <p:bldP spid="134223" grpId="0" animBg="1" autoUpdateAnimBg="0"/>
      <p:bldP spid="134224" grpId="0" animBg="1" autoUpdateAnimBg="0"/>
      <p:bldP spid="134225" grpId="0" animBg="1" autoUpdateAnimBg="0"/>
      <p:bldP spid="134226" grpId="0" animBg="1" autoUpdateAnimBg="0"/>
      <p:bldP spid="134227" grpId="0" animBg="1" autoUpdateAnimBg="0"/>
      <p:bldP spid="134228" grpId="0" animBg="1" autoUpdateAnimBg="0"/>
      <p:bldP spid="134229" grpId="0" animBg="1" autoUpdateAnimBg="0"/>
      <p:bldP spid="134230" grpId="0" animBg="1" autoUpdateAnimBg="0"/>
      <p:bldP spid="134231" grpId="0" animBg="1" autoUpdateAnimBg="0"/>
      <p:bldP spid="134232" grpId="0" animBg="1" autoUpdateAnimBg="0"/>
      <p:bldP spid="134233" grpId="0" animBg="1" autoUpdateAnimBg="0"/>
      <p:bldP spid="134234" grpId="0" animBg="1" autoUpdateAnimBg="0"/>
      <p:bldP spid="134235" grpId="0" animBg="1" autoUpdateAnimBg="0"/>
      <p:bldP spid="134236" grpId="0" animBg="1" autoUpdateAnimBg="0"/>
      <p:bldP spid="134237" grpId="0" animBg="1" autoUpdateAnimBg="0"/>
      <p:bldP spid="134239" grpId="0" animBg="1" autoUpdateAnimBg="0"/>
      <p:bldP spid="134240"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Extended </a:t>
            </a:r>
            <a:r>
              <a:rPr lang="en-US" dirty="0">
                <a:solidFill>
                  <a:srgbClr val="FF0000"/>
                </a:solidFill>
              </a:rPr>
              <a:t>Instruction Set</a:t>
            </a:r>
          </a:p>
        </p:txBody>
      </p:sp>
      <p:grpSp>
        <p:nvGrpSpPr>
          <p:cNvPr id="2" name="Group 46"/>
          <p:cNvGrpSpPr/>
          <p:nvPr/>
        </p:nvGrpSpPr>
        <p:grpSpPr>
          <a:xfrm>
            <a:off x="762000" y="1600200"/>
            <a:ext cx="7848600" cy="1559781"/>
            <a:chOff x="762000" y="1600200"/>
            <a:chExt cx="7848600" cy="1559781"/>
          </a:xfrm>
        </p:grpSpPr>
        <p:grpSp>
          <p:nvGrpSpPr>
            <p:cNvPr id="3" name="Group 35"/>
            <p:cNvGrpSpPr/>
            <p:nvPr/>
          </p:nvGrpSpPr>
          <p:grpSpPr>
            <a:xfrm>
              <a:off x="762000" y="1600200"/>
              <a:ext cx="7848600" cy="400110"/>
              <a:chOff x="838200" y="2266890"/>
              <a:chExt cx="7848600" cy="400110"/>
            </a:xfrm>
          </p:grpSpPr>
          <p:sp>
            <p:nvSpPr>
              <p:cNvPr id="63" name="TextBox 62"/>
              <p:cNvSpPr txBox="1"/>
              <p:nvPr/>
            </p:nvSpPr>
            <p:spPr>
              <a:xfrm>
                <a:off x="838200" y="2266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-1</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68" name="TextBox 67"/>
              <p:cNvSpPr txBox="1"/>
              <p:nvPr/>
            </p:nvSpPr>
            <p:spPr>
              <a:xfrm>
                <a:off x="1828800" y="2266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LOADX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0" name="TextBox 69"/>
              <p:cNvSpPr txBox="1"/>
              <p:nvPr/>
            </p:nvSpPr>
            <p:spPr>
              <a:xfrm>
                <a:off x="3962400" y="2266890"/>
                <a:ext cx="4724400" cy="400110"/>
              </a:xfrm>
              <a:prstGeom prst="rect">
                <a:avLst/>
              </a:prstGeom>
              <a:noFill/>
            </p:spPr>
            <p:txBody>
              <a:bodyPr wrap="square" rtlCol="0">
                <a:spAutoFit/>
              </a:bodyPr>
              <a:lstStyle/>
              <a:p>
                <a:r>
                  <a:rPr lang="en-US" sz="2000" b="0" dirty="0">
                    <a:solidFill>
                      <a:srgbClr val="000000"/>
                    </a:solidFill>
                    <a:latin typeface="Times New Roman"/>
                    <a:cs typeface="Times New Roman"/>
                  </a:rPr>
                  <a:t>Loads the value from address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into </a:t>
                </a:r>
                <a:r>
                  <a:rPr lang="en-US" sz="1600" dirty="0">
                    <a:solidFill>
                      <a:srgbClr val="000000"/>
                    </a:solidFill>
                    <a:latin typeface="Helvetica Neue"/>
                    <a:cs typeface="Helvetica Neue"/>
                  </a:rPr>
                  <a:t>XR</a:t>
                </a:r>
              </a:p>
            </p:txBody>
          </p:sp>
        </p:grpSp>
        <p:grpSp>
          <p:nvGrpSpPr>
            <p:cNvPr id="4" name="Group 39"/>
            <p:cNvGrpSpPr/>
            <p:nvPr/>
          </p:nvGrpSpPr>
          <p:grpSpPr>
            <a:xfrm>
              <a:off x="762000" y="1986757"/>
              <a:ext cx="7696200" cy="400110"/>
              <a:chOff x="838200" y="2647890"/>
              <a:chExt cx="7696200" cy="400110"/>
            </a:xfrm>
          </p:grpSpPr>
          <p:sp>
            <p:nvSpPr>
              <p:cNvPr id="66" name="TextBox 65"/>
              <p:cNvSpPr txBox="1"/>
              <p:nvPr/>
            </p:nvSpPr>
            <p:spPr>
              <a:xfrm>
                <a:off x="838200" y="2647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-2</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1" name="TextBox 70"/>
              <p:cNvSpPr txBox="1"/>
              <p:nvPr/>
            </p:nvSpPr>
            <p:spPr>
              <a:xfrm>
                <a:off x="1828800" y="2647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STOREX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3" name="TextBox 72"/>
              <p:cNvSpPr txBox="1"/>
              <p:nvPr/>
            </p:nvSpPr>
            <p:spPr>
              <a:xfrm>
                <a:off x="3962400" y="2647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Stores the value from </a:t>
                </a:r>
                <a:r>
                  <a:rPr lang="en-US" sz="1600" dirty="0">
                    <a:solidFill>
                      <a:srgbClr val="000000"/>
                    </a:solidFill>
                    <a:latin typeface="Helvetica Neue"/>
                    <a:cs typeface="Helvetica Neue"/>
                  </a:rPr>
                  <a:t>XR</a:t>
                </a:r>
                <a:r>
                  <a:rPr lang="en-US" sz="2000" b="0" dirty="0">
                    <a:solidFill>
                      <a:srgbClr val="000000"/>
                    </a:solidFill>
                    <a:latin typeface="Times New Roman"/>
                    <a:cs typeface="Times New Roman"/>
                  </a:rPr>
                  <a:t> into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5" name="Group 40"/>
            <p:cNvGrpSpPr/>
            <p:nvPr/>
          </p:nvGrpSpPr>
          <p:grpSpPr>
            <a:xfrm>
              <a:off x="762000" y="2373314"/>
              <a:ext cx="7696200" cy="400110"/>
              <a:chOff x="838200" y="3028890"/>
              <a:chExt cx="7696200" cy="400110"/>
            </a:xfrm>
          </p:grpSpPr>
          <p:sp>
            <p:nvSpPr>
              <p:cNvPr id="69" name="TextBox 68"/>
              <p:cNvSpPr txBox="1"/>
              <p:nvPr/>
            </p:nvSpPr>
            <p:spPr>
              <a:xfrm>
                <a:off x="838200" y="3028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-3</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4" name="TextBox 73"/>
              <p:cNvSpPr txBox="1"/>
              <p:nvPr/>
            </p:nvSpPr>
            <p:spPr>
              <a:xfrm>
                <a:off x="1828800" y="3028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LOAD </a:t>
                </a:r>
                <a:r>
                  <a:rPr lang="en-US" sz="2000" b="0" i="1" dirty="0" err="1">
                    <a:solidFill>
                      <a:srgbClr val="000000"/>
                    </a:solidFill>
                    <a:latin typeface="Times New Roman"/>
                    <a:cs typeface="Times New Roman"/>
                  </a:rPr>
                  <a:t>xx</a:t>
                </a:r>
                <a:r>
                  <a:rPr lang="en-US" sz="2000" dirty="0" err="1">
                    <a:solidFill>
                      <a:srgbClr val="000000"/>
                    </a:solidFill>
                    <a:latin typeface="Courier New"/>
                    <a:cs typeface="Courier New"/>
                  </a:rPr>
                  <a:t>(XR</a:t>
                </a:r>
                <a:r>
                  <a:rPr lang="en-US" sz="2000" dirty="0">
                    <a:solidFill>
                      <a:srgbClr val="000000"/>
                    </a:solidFill>
                    <a:latin typeface="Courier New"/>
                    <a:cs typeface="Courier New"/>
                  </a:rPr>
                  <a:t>)</a:t>
                </a:r>
              </a:p>
            </p:txBody>
          </p:sp>
          <p:sp>
            <p:nvSpPr>
              <p:cNvPr id="76" name="TextBox 75"/>
              <p:cNvSpPr txBox="1"/>
              <p:nvPr/>
            </p:nvSpPr>
            <p:spPr>
              <a:xfrm>
                <a:off x="3962400" y="3028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Loads </a:t>
                </a:r>
                <a:r>
                  <a:rPr lang="en-US" sz="1600" dirty="0">
                    <a:solidFill>
                      <a:srgbClr val="000000"/>
                    </a:solidFill>
                    <a:latin typeface="Helvetica Neue"/>
                    <a:cs typeface="Helvetica Neue"/>
                  </a:rPr>
                  <a:t>AC</a:t>
                </a:r>
                <a:r>
                  <a:rPr lang="en-US" sz="2000" b="0" dirty="0">
                    <a:solidFill>
                      <a:srgbClr val="000000"/>
                    </a:solidFill>
                    <a:latin typeface="Times New Roman"/>
                    <a:cs typeface="Times New Roman"/>
                  </a:rPr>
                  <a:t> with the contents of </a:t>
                </a:r>
                <a:r>
                  <a:rPr lang="en-US" sz="2000" b="0" i="1" dirty="0">
                    <a:solidFill>
                      <a:srgbClr val="000000"/>
                    </a:solidFill>
                    <a:latin typeface="Times New Roman"/>
                    <a:cs typeface="Times New Roman"/>
                  </a:rPr>
                  <a:t>xx </a:t>
                </a:r>
                <a:r>
                  <a:rPr lang="en-US" sz="2000" b="0" dirty="0">
                    <a:solidFill>
                      <a:srgbClr val="000000"/>
                    </a:solidFill>
                    <a:latin typeface="Times New Roman"/>
                    <a:cs typeface="Times New Roman"/>
                  </a:rPr>
                  <a:t>+ </a:t>
                </a:r>
                <a:r>
                  <a:rPr lang="en-US" sz="1600" dirty="0">
                    <a:solidFill>
                      <a:srgbClr val="000000"/>
                    </a:solidFill>
                    <a:latin typeface="Helvetica Neue"/>
                    <a:cs typeface="Helvetica Neue"/>
                  </a:rPr>
                  <a:t>XR</a:t>
                </a:r>
                <a:endParaRPr lang="en-US" sz="2000" dirty="0">
                  <a:solidFill>
                    <a:srgbClr val="000000"/>
                  </a:solidFill>
                  <a:latin typeface="Courier New"/>
                  <a:cs typeface="Courier New"/>
                </a:endParaRPr>
              </a:p>
            </p:txBody>
          </p:sp>
        </p:grpSp>
        <p:grpSp>
          <p:nvGrpSpPr>
            <p:cNvPr id="6" name="Group 41"/>
            <p:cNvGrpSpPr/>
            <p:nvPr/>
          </p:nvGrpSpPr>
          <p:grpSpPr>
            <a:xfrm>
              <a:off x="762000" y="2759871"/>
              <a:ext cx="7696200" cy="400110"/>
              <a:chOff x="838200" y="3409890"/>
              <a:chExt cx="7696200" cy="400110"/>
            </a:xfrm>
          </p:grpSpPr>
          <p:sp>
            <p:nvSpPr>
              <p:cNvPr id="72" name="TextBox 71"/>
              <p:cNvSpPr txBox="1"/>
              <p:nvPr/>
            </p:nvSpPr>
            <p:spPr>
              <a:xfrm>
                <a:off x="838200" y="3409890"/>
                <a:ext cx="762000" cy="400110"/>
              </a:xfrm>
              <a:prstGeom prst="rect">
                <a:avLst/>
              </a:prstGeom>
              <a:noFill/>
            </p:spPr>
            <p:txBody>
              <a:bodyPr wrap="square" rtlCol="0">
                <a:spAutoFit/>
              </a:bodyPr>
              <a:lstStyle/>
              <a:p>
                <a:r>
                  <a:rPr lang="en-US" sz="2000" dirty="0">
                    <a:solidFill>
                      <a:srgbClr val="000000"/>
                    </a:solidFill>
                    <a:latin typeface="Courier New"/>
                    <a:cs typeface="Courier New"/>
                  </a:rPr>
                  <a:t>-4</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77" name="TextBox 76"/>
              <p:cNvSpPr txBox="1"/>
              <p:nvPr/>
            </p:nvSpPr>
            <p:spPr>
              <a:xfrm>
                <a:off x="1828800" y="3409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STORE </a:t>
                </a:r>
                <a:r>
                  <a:rPr lang="en-US" sz="2000" b="0" i="1" dirty="0" err="1">
                    <a:solidFill>
                      <a:srgbClr val="000000"/>
                    </a:solidFill>
                    <a:latin typeface="Times New Roman"/>
                    <a:cs typeface="Times New Roman"/>
                  </a:rPr>
                  <a:t>xx</a:t>
                </a:r>
                <a:r>
                  <a:rPr lang="en-US" sz="2000" dirty="0" err="1">
                    <a:solidFill>
                      <a:srgbClr val="000000"/>
                    </a:solidFill>
                    <a:latin typeface="Courier New"/>
                    <a:cs typeface="Courier New"/>
                  </a:rPr>
                  <a:t>(XR</a:t>
                </a:r>
                <a:r>
                  <a:rPr lang="en-US" sz="2000" dirty="0">
                    <a:solidFill>
                      <a:srgbClr val="000000"/>
                    </a:solidFill>
                    <a:latin typeface="Courier New"/>
                    <a:cs typeface="Courier New"/>
                  </a:rPr>
                  <a:t>)</a:t>
                </a:r>
              </a:p>
            </p:txBody>
          </p:sp>
          <p:sp>
            <p:nvSpPr>
              <p:cNvPr id="79" name="TextBox 78"/>
              <p:cNvSpPr txBox="1"/>
              <p:nvPr/>
            </p:nvSpPr>
            <p:spPr>
              <a:xfrm>
                <a:off x="3962400" y="3409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Stores </a:t>
                </a:r>
                <a:r>
                  <a:rPr lang="en-US" sz="1600" dirty="0">
                    <a:solidFill>
                      <a:srgbClr val="000000"/>
                    </a:solidFill>
                    <a:latin typeface="Helvetica Neue"/>
                    <a:cs typeface="Helvetica Neue"/>
                  </a:rPr>
                  <a:t>AC</a:t>
                </a:r>
                <a:r>
                  <a:rPr lang="en-US" sz="2000" b="0" dirty="0">
                    <a:solidFill>
                      <a:srgbClr val="000000"/>
                    </a:solidFill>
                    <a:latin typeface="Times New Roman"/>
                    <a:cs typeface="Times New Roman"/>
                  </a:rPr>
                  <a:t> into address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 </a:t>
                </a:r>
                <a:r>
                  <a:rPr lang="en-US" sz="1600" dirty="0">
                    <a:solidFill>
                      <a:srgbClr val="000000"/>
                    </a:solidFill>
                    <a:latin typeface="Helvetica Neue"/>
                    <a:cs typeface="Helvetica Neue"/>
                  </a:rPr>
                  <a:t>XR</a:t>
                </a:r>
                <a:endParaRPr lang="en-US" sz="2000" dirty="0">
                  <a:solidFill>
                    <a:srgbClr val="000000"/>
                  </a:solidFill>
                  <a:latin typeface="Courier New"/>
                  <a:cs typeface="Courier New"/>
                </a:endParaRPr>
              </a:p>
            </p:txBody>
          </p:sp>
        </p:grpSp>
      </p:grpSp>
      <p:grpSp>
        <p:nvGrpSpPr>
          <p:cNvPr id="7" name="Group 47"/>
          <p:cNvGrpSpPr/>
          <p:nvPr/>
        </p:nvGrpSpPr>
        <p:grpSpPr>
          <a:xfrm>
            <a:off x="762000" y="4692656"/>
            <a:ext cx="7696200" cy="786668"/>
            <a:chOff x="762000" y="4692656"/>
            <a:chExt cx="7696200" cy="786668"/>
          </a:xfrm>
        </p:grpSpPr>
        <p:grpSp>
          <p:nvGrpSpPr>
            <p:cNvPr id="8" name="Group 33"/>
            <p:cNvGrpSpPr/>
            <p:nvPr/>
          </p:nvGrpSpPr>
          <p:grpSpPr>
            <a:xfrm>
              <a:off x="762000" y="4692656"/>
              <a:ext cx="7696200" cy="400110"/>
              <a:chOff x="838200" y="1447800"/>
              <a:chExt cx="7696200" cy="400110"/>
            </a:xfrm>
          </p:grpSpPr>
          <p:sp>
            <p:nvSpPr>
              <p:cNvPr id="84" name="TextBox 83"/>
              <p:cNvSpPr txBox="1"/>
              <p:nvPr/>
            </p:nvSpPr>
            <p:spPr>
              <a:xfrm>
                <a:off x="838200" y="1447800"/>
                <a:ext cx="990600" cy="400110"/>
              </a:xfrm>
              <a:prstGeom prst="rect">
                <a:avLst/>
              </a:prstGeom>
              <a:noFill/>
            </p:spPr>
            <p:txBody>
              <a:bodyPr wrap="square" rtlCol="0">
                <a:spAutoFit/>
              </a:bodyPr>
              <a:lstStyle/>
              <a:p>
                <a:r>
                  <a:rPr lang="en-US" sz="2000" dirty="0">
                    <a:solidFill>
                      <a:srgbClr val="000000"/>
                    </a:solidFill>
                    <a:latin typeface="Courier New"/>
                    <a:cs typeface="Courier New"/>
                  </a:rPr>
                  <a:t>-8</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0" name="TextBox 29"/>
              <p:cNvSpPr txBox="1"/>
              <p:nvPr/>
            </p:nvSpPr>
            <p:spPr>
              <a:xfrm>
                <a:off x="1828800" y="1447800"/>
                <a:ext cx="3124200" cy="400110"/>
              </a:xfrm>
              <a:prstGeom prst="rect">
                <a:avLst/>
              </a:prstGeom>
              <a:noFill/>
            </p:spPr>
            <p:txBody>
              <a:bodyPr wrap="square" rtlCol="0">
                <a:spAutoFit/>
              </a:bodyPr>
              <a:lstStyle/>
              <a:p>
                <a:r>
                  <a:rPr lang="en-US" sz="2000" dirty="0">
                    <a:solidFill>
                      <a:srgbClr val="000000"/>
                    </a:solidFill>
                    <a:latin typeface="Courier New"/>
                    <a:cs typeface="Courier New"/>
                  </a:rPr>
                  <a:t>INCHAR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1" name="TextBox 30"/>
              <p:cNvSpPr txBox="1"/>
              <p:nvPr/>
            </p:nvSpPr>
            <p:spPr>
              <a:xfrm>
                <a:off x="3962400" y="144780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Reads a character code into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9" name="Group 34"/>
            <p:cNvGrpSpPr/>
            <p:nvPr/>
          </p:nvGrpSpPr>
          <p:grpSpPr>
            <a:xfrm>
              <a:off x="762000" y="5079214"/>
              <a:ext cx="7696200" cy="400110"/>
              <a:chOff x="838200" y="1828800"/>
              <a:chExt cx="7696200" cy="400110"/>
            </a:xfrm>
          </p:grpSpPr>
          <p:sp>
            <p:nvSpPr>
              <p:cNvPr id="87" name="TextBox 86"/>
              <p:cNvSpPr txBox="1"/>
              <p:nvPr/>
            </p:nvSpPr>
            <p:spPr>
              <a:xfrm>
                <a:off x="838200" y="1828800"/>
                <a:ext cx="914400" cy="400110"/>
              </a:xfrm>
              <a:prstGeom prst="rect">
                <a:avLst/>
              </a:prstGeom>
              <a:noFill/>
            </p:spPr>
            <p:txBody>
              <a:bodyPr wrap="square" rtlCol="0">
                <a:spAutoFit/>
              </a:bodyPr>
              <a:lstStyle/>
              <a:p>
                <a:r>
                  <a:rPr lang="en-US" sz="2000" dirty="0">
                    <a:solidFill>
                      <a:srgbClr val="000000"/>
                    </a:solidFill>
                    <a:latin typeface="Courier New"/>
                    <a:cs typeface="Courier New"/>
                  </a:rPr>
                  <a:t>-9</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2" name="TextBox 31"/>
              <p:cNvSpPr txBox="1"/>
              <p:nvPr/>
            </p:nvSpPr>
            <p:spPr>
              <a:xfrm>
                <a:off x="1828800" y="1828800"/>
                <a:ext cx="3124200" cy="400110"/>
              </a:xfrm>
              <a:prstGeom prst="rect">
                <a:avLst/>
              </a:prstGeom>
              <a:noFill/>
            </p:spPr>
            <p:txBody>
              <a:bodyPr wrap="square" rtlCol="0">
                <a:spAutoFit/>
              </a:bodyPr>
              <a:lstStyle/>
              <a:p>
                <a:r>
                  <a:rPr lang="en-US" sz="2000" dirty="0">
                    <a:solidFill>
                      <a:srgbClr val="000000"/>
                    </a:solidFill>
                    <a:latin typeface="Courier New"/>
                    <a:cs typeface="Courier New"/>
                  </a:rPr>
                  <a:t>OUTCHAR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33" name="TextBox 32"/>
              <p:cNvSpPr txBox="1"/>
              <p:nvPr/>
            </p:nvSpPr>
            <p:spPr>
              <a:xfrm>
                <a:off x="3962400" y="182880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Prints the character code in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grpSp>
        <p:nvGrpSpPr>
          <p:cNvPr id="10" name="Group 42"/>
          <p:cNvGrpSpPr/>
          <p:nvPr/>
        </p:nvGrpSpPr>
        <p:grpSpPr>
          <a:xfrm>
            <a:off x="762000" y="3146428"/>
            <a:ext cx="7696200" cy="400110"/>
            <a:chOff x="838200" y="3409890"/>
            <a:chExt cx="7696200" cy="400110"/>
          </a:xfrm>
        </p:grpSpPr>
        <p:sp>
          <p:nvSpPr>
            <p:cNvPr id="44" name="TextBox 43"/>
            <p:cNvSpPr txBox="1"/>
            <p:nvPr/>
          </p:nvSpPr>
          <p:spPr>
            <a:xfrm>
              <a:off x="838200" y="3409890"/>
              <a:ext cx="838200" cy="400110"/>
            </a:xfrm>
            <a:prstGeom prst="rect">
              <a:avLst/>
            </a:prstGeom>
            <a:noFill/>
          </p:spPr>
          <p:txBody>
            <a:bodyPr wrap="square" rtlCol="0">
              <a:spAutoFit/>
            </a:bodyPr>
            <a:lstStyle/>
            <a:p>
              <a:r>
                <a:rPr lang="en-US" sz="2000" dirty="0">
                  <a:solidFill>
                    <a:srgbClr val="000000"/>
                  </a:solidFill>
                  <a:latin typeface="Courier New"/>
                  <a:cs typeface="Courier New"/>
                </a:rPr>
                <a:t>-500</a:t>
              </a:r>
            </a:p>
          </p:txBody>
        </p:sp>
        <p:sp>
          <p:nvSpPr>
            <p:cNvPr id="45" name="TextBox 44"/>
            <p:cNvSpPr txBox="1"/>
            <p:nvPr/>
          </p:nvSpPr>
          <p:spPr>
            <a:xfrm>
              <a:off x="1828800" y="34098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RETURN</a:t>
              </a:r>
            </a:p>
          </p:txBody>
        </p:sp>
        <p:sp>
          <p:nvSpPr>
            <p:cNvPr id="46" name="TextBox 45"/>
            <p:cNvSpPr txBox="1"/>
            <p:nvPr/>
          </p:nvSpPr>
          <p:spPr>
            <a:xfrm>
              <a:off x="3962400" y="34098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Returns from a function</a:t>
              </a:r>
              <a:endParaRPr lang="en-US" sz="2000" dirty="0">
                <a:solidFill>
                  <a:srgbClr val="000000"/>
                </a:solidFill>
                <a:latin typeface="Courier New"/>
                <a:cs typeface="Courier New"/>
              </a:endParaRPr>
            </a:p>
          </p:txBody>
        </p:sp>
      </p:grpSp>
      <p:grpSp>
        <p:nvGrpSpPr>
          <p:cNvPr id="11" name="Group 46"/>
          <p:cNvGrpSpPr/>
          <p:nvPr/>
        </p:nvGrpSpPr>
        <p:grpSpPr>
          <a:xfrm>
            <a:off x="762000" y="3532985"/>
            <a:ext cx="7696200" cy="1173224"/>
            <a:chOff x="762000" y="3532985"/>
            <a:chExt cx="7696200" cy="1173224"/>
          </a:xfrm>
        </p:grpSpPr>
        <p:grpSp>
          <p:nvGrpSpPr>
            <p:cNvPr id="12" name="Group 61"/>
            <p:cNvGrpSpPr/>
            <p:nvPr/>
          </p:nvGrpSpPr>
          <p:grpSpPr>
            <a:xfrm>
              <a:off x="762000" y="3532985"/>
              <a:ext cx="7696200" cy="400110"/>
              <a:chOff x="838200" y="4324290"/>
              <a:chExt cx="7696200" cy="400110"/>
            </a:xfrm>
          </p:grpSpPr>
          <p:sp>
            <p:nvSpPr>
              <p:cNvPr id="75" name="TextBox 74"/>
              <p:cNvSpPr txBox="1"/>
              <p:nvPr/>
            </p:nvSpPr>
            <p:spPr>
              <a:xfrm>
                <a:off x="838200" y="4324290"/>
                <a:ext cx="762000" cy="400110"/>
              </a:xfrm>
              <a:prstGeom prst="rect">
                <a:avLst/>
              </a:prstGeom>
              <a:noFill/>
            </p:spPr>
            <p:txBody>
              <a:bodyPr wrap="square" rtlCol="0">
                <a:spAutoFit/>
              </a:bodyPr>
              <a:lstStyle/>
              <a:p>
                <a:r>
                  <a:rPr lang="en-US" sz="2000" dirty="0">
                    <a:solidFill>
                      <a:srgbClr val="000000"/>
                    </a:solidFill>
                    <a:latin typeface="Courier New"/>
                    <a:cs typeface="Courier New"/>
                  </a:rPr>
                  <a:t>-5</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0" name="TextBox 79"/>
              <p:cNvSpPr txBox="1"/>
              <p:nvPr/>
            </p:nvSpPr>
            <p:spPr>
              <a:xfrm>
                <a:off x="1828800" y="4324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CALL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2" name="TextBox 81"/>
              <p:cNvSpPr txBox="1"/>
              <p:nvPr/>
            </p:nvSpPr>
            <p:spPr>
              <a:xfrm>
                <a:off x="3962400" y="4324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Call the function at address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nvGrpSpPr>
            <p:cNvPr id="13" name="Group 63"/>
            <p:cNvGrpSpPr/>
            <p:nvPr/>
          </p:nvGrpSpPr>
          <p:grpSpPr>
            <a:xfrm>
              <a:off x="762000" y="3919542"/>
              <a:ext cx="7696200" cy="400110"/>
              <a:chOff x="838200" y="4705290"/>
              <a:chExt cx="7696200" cy="400110"/>
            </a:xfrm>
          </p:grpSpPr>
          <p:sp>
            <p:nvSpPr>
              <p:cNvPr id="78" name="TextBox 77"/>
              <p:cNvSpPr txBox="1"/>
              <p:nvPr/>
            </p:nvSpPr>
            <p:spPr>
              <a:xfrm>
                <a:off x="838200" y="4705290"/>
                <a:ext cx="838200" cy="400110"/>
              </a:xfrm>
              <a:prstGeom prst="rect">
                <a:avLst/>
              </a:prstGeom>
              <a:noFill/>
            </p:spPr>
            <p:txBody>
              <a:bodyPr wrap="square" rtlCol="0">
                <a:spAutoFit/>
              </a:bodyPr>
              <a:lstStyle/>
              <a:p>
                <a:r>
                  <a:rPr lang="en-US" sz="2000" dirty="0">
                    <a:solidFill>
                      <a:srgbClr val="000000"/>
                    </a:solidFill>
                    <a:latin typeface="Courier New"/>
                    <a:cs typeface="Courier New"/>
                  </a:rPr>
                  <a:t>-6</a:t>
                </a:r>
                <a:r>
                  <a:rPr lang="en-US" sz="2000" b="0" i="1" dirty="0">
                    <a:solidFill>
                      <a:srgbClr val="000000"/>
                    </a:solidFill>
                    <a:latin typeface="Times New Roman"/>
                    <a:cs typeface="Times New Roman"/>
                  </a:rPr>
                  <a:t>xx</a:t>
                </a:r>
                <a:endParaRPr lang="en-US" sz="2000" b="0" dirty="0">
                  <a:solidFill>
                    <a:srgbClr val="000000"/>
                  </a:solidFill>
                  <a:latin typeface="Times New Roman"/>
                  <a:cs typeface="Times New Roman"/>
                </a:endParaRPr>
              </a:p>
            </p:txBody>
          </p:sp>
          <p:sp>
            <p:nvSpPr>
              <p:cNvPr id="83" name="TextBox 82"/>
              <p:cNvSpPr txBox="1"/>
              <p:nvPr/>
            </p:nvSpPr>
            <p:spPr>
              <a:xfrm>
                <a:off x="1828800" y="4705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PUSH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85" name="TextBox 84"/>
              <p:cNvSpPr txBox="1"/>
              <p:nvPr/>
            </p:nvSpPr>
            <p:spPr>
              <a:xfrm>
                <a:off x="3962400" y="4705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Push the contents of </a:t>
                </a:r>
                <a:r>
                  <a:rPr lang="en-US" sz="2000" b="0" i="1" dirty="0">
                    <a:solidFill>
                      <a:srgbClr val="000000"/>
                    </a:solidFill>
                    <a:latin typeface="Times New Roman"/>
                    <a:cs typeface="Times New Roman"/>
                  </a:rPr>
                  <a:t>xx</a:t>
                </a:r>
                <a:r>
                  <a:rPr lang="en-US" sz="2000" b="0" dirty="0">
                    <a:solidFill>
                      <a:srgbClr val="000000"/>
                    </a:solidFill>
                    <a:latin typeface="Times New Roman"/>
                    <a:cs typeface="Times New Roman"/>
                  </a:rPr>
                  <a:t> on the stack</a:t>
                </a:r>
                <a:endParaRPr lang="en-US" sz="2000" dirty="0">
                  <a:solidFill>
                    <a:srgbClr val="000000"/>
                  </a:solidFill>
                  <a:latin typeface="Courier New"/>
                  <a:cs typeface="Courier New"/>
                </a:endParaRPr>
              </a:p>
            </p:txBody>
          </p:sp>
        </p:grpSp>
        <p:grpSp>
          <p:nvGrpSpPr>
            <p:cNvPr id="14" name="Group 80"/>
            <p:cNvGrpSpPr/>
            <p:nvPr/>
          </p:nvGrpSpPr>
          <p:grpSpPr>
            <a:xfrm>
              <a:off x="762000" y="4306099"/>
              <a:ext cx="7696200" cy="400110"/>
              <a:chOff x="838200" y="4705290"/>
              <a:chExt cx="7696200" cy="400110"/>
            </a:xfrm>
          </p:grpSpPr>
          <p:sp>
            <p:nvSpPr>
              <p:cNvPr id="86" name="TextBox 85"/>
              <p:cNvSpPr txBox="1"/>
              <p:nvPr/>
            </p:nvSpPr>
            <p:spPr>
              <a:xfrm>
                <a:off x="838200" y="4705290"/>
                <a:ext cx="838200" cy="400110"/>
              </a:xfrm>
              <a:prstGeom prst="rect">
                <a:avLst/>
              </a:prstGeom>
              <a:noFill/>
            </p:spPr>
            <p:txBody>
              <a:bodyPr wrap="square" rtlCol="0">
                <a:spAutoFit/>
              </a:bodyPr>
              <a:lstStyle/>
              <a:p>
                <a:r>
                  <a:rPr lang="en-US" sz="2000" dirty="0">
                    <a:solidFill>
                      <a:srgbClr val="000000"/>
                    </a:solidFill>
                    <a:latin typeface="Courier New"/>
                    <a:cs typeface="Courier New"/>
                  </a:rPr>
                  <a:t>-7</a:t>
                </a:r>
                <a:r>
                  <a:rPr lang="en-US" sz="2000" b="0" i="1" dirty="0">
                    <a:solidFill>
                      <a:srgbClr val="000000"/>
                    </a:solidFill>
                    <a:latin typeface="Times New Roman"/>
                    <a:cs typeface="Times New Roman"/>
                  </a:rPr>
                  <a:t>xx</a:t>
                </a:r>
                <a:endParaRPr lang="en-US" sz="2000" b="0" dirty="0">
                  <a:solidFill>
                    <a:srgbClr val="000000"/>
                  </a:solidFill>
                  <a:latin typeface="Times New Roman"/>
                  <a:cs typeface="Times New Roman"/>
                </a:endParaRPr>
              </a:p>
            </p:txBody>
          </p:sp>
          <p:sp>
            <p:nvSpPr>
              <p:cNvPr id="88" name="TextBox 87"/>
              <p:cNvSpPr txBox="1"/>
              <p:nvPr/>
            </p:nvSpPr>
            <p:spPr>
              <a:xfrm>
                <a:off x="1828800" y="4705290"/>
                <a:ext cx="3124200" cy="400110"/>
              </a:xfrm>
              <a:prstGeom prst="rect">
                <a:avLst/>
              </a:prstGeom>
              <a:noFill/>
            </p:spPr>
            <p:txBody>
              <a:bodyPr wrap="square" rtlCol="0">
                <a:spAutoFit/>
              </a:bodyPr>
              <a:lstStyle/>
              <a:p>
                <a:r>
                  <a:rPr lang="en-US" sz="2000" dirty="0">
                    <a:solidFill>
                      <a:srgbClr val="000000"/>
                    </a:solidFill>
                    <a:latin typeface="Courier New"/>
                    <a:cs typeface="Courier New"/>
                  </a:rPr>
                  <a:t>POP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sp>
            <p:nvSpPr>
              <p:cNvPr id="93" name="TextBox 92"/>
              <p:cNvSpPr txBox="1"/>
              <p:nvPr/>
            </p:nvSpPr>
            <p:spPr>
              <a:xfrm>
                <a:off x="3962400" y="4705290"/>
                <a:ext cx="4572000" cy="400110"/>
              </a:xfrm>
              <a:prstGeom prst="rect">
                <a:avLst/>
              </a:prstGeom>
              <a:noFill/>
            </p:spPr>
            <p:txBody>
              <a:bodyPr wrap="square" rtlCol="0">
                <a:spAutoFit/>
              </a:bodyPr>
              <a:lstStyle/>
              <a:p>
                <a:r>
                  <a:rPr lang="en-US" sz="2000" b="0" dirty="0">
                    <a:solidFill>
                      <a:srgbClr val="000000"/>
                    </a:solidFill>
                    <a:latin typeface="Times New Roman"/>
                    <a:cs typeface="Times New Roman"/>
                  </a:rPr>
                  <a:t>Pops the top element on the stack into </a:t>
                </a:r>
                <a:r>
                  <a:rPr lang="en-US" sz="2000" b="0" i="1" dirty="0">
                    <a:solidFill>
                      <a:srgbClr val="000000"/>
                    </a:solidFill>
                    <a:latin typeface="Times New Roman"/>
                    <a:cs typeface="Times New Roman"/>
                  </a:rPr>
                  <a:t>xx</a:t>
                </a:r>
                <a:endParaRPr lang="en-US" sz="2000" dirty="0">
                  <a:solidFill>
                    <a:srgbClr val="000000"/>
                  </a:solidFill>
                  <a:latin typeface="Courier New"/>
                  <a:cs typeface="Courier New"/>
                </a:endParaRPr>
              </a:p>
            </p:txBody>
          </p:sp>
        </p:grpSp>
      </p:grpSp>
      <p:sp>
        <p:nvSpPr>
          <p:cNvPr id="49" name="Rectangle 48"/>
          <p:cNvSpPr/>
          <p:nvPr/>
        </p:nvSpPr>
        <p:spPr bwMode="auto">
          <a:xfrm>
            <a:off x="457200" y="1619358"/>
            <a:ext cx="8231306" cy="157372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Index Registers</a:t>
            </a:r>
            <a:endParaRPr lang="en-US" sz="4000" dirty="0">
              <a:solidFill>
                <a:schemeClr val="tx1"/>
              </a:solidFill>
            </a:endParaRPr>
          </a:p>
        </p:txBody>
      </p:sp>
      <p:sp>
        <p:nvSpPr>
          <p:cNvPr id="803843" name="Rectangle 3"/>
          <p:cNvSpPr>
            <a:spLocks noChangeArrowheads="1"/>
          </p:cNvSpPr>
          <p:nvPr/>
        </p:nvSpPr>
        <p:spPr bwMode="auto">
          <a:xfrm>
            <a:off x="482600" y="1155700"/>
            <a:ext cx="8128000" cy="3187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HelloWorld3.td</a:t>
            </a:r>
            <a:r>
              <a:rPr lang="en-US" sz="2400" b="0" dirty="0">
                <a:solidFill>
                  <a:srgbClr val="000000"/>
                </a:solidFill>
              </a:rPr>
              <a:t> program avoids the self-modifying strategy by using the Toddler machine’s </a:t>
            </a:r>
            <a:r>
              <a:rPr lang="en-US" sz="2400" i="1" dirty="0">
                <a:solidFill>
                  <a:srgbClr val="000000"/>
                </a:solidFill>
              </a:rPr>
              <a:t>index register </a:t>
            </a:r>
            <a:r>
              <a:rPr lang="en-US" sz="2400" b="0" dirty="0">
                <a:solidFill>
                  <a:srgbClr val="000000"/>
                </a:solidFill>
              </a:rPr>
              <a:t>(XR), which automatically adds the contents of the index register to the address given in a </a:t>
            </a:r>
            <a:r>
              <a:rPr lang="en-US" sz="2000" dirty="0">
                <a:solidFill>
                  <a:srgbClr val="000000"/>
                </a:solidFill>
                <a:latin typeface="Courier New"/>
                <a:cs typeface="Courier New"/>
              </a:rPr>
              <a:t>LOAD</a:t>
            </a:r>
            <a:r>
              <a:rPr lang="en-US" sz="2400" b="0" dirty="0">
                <a:solidFill>
                  <a:srgbClr val="000000"/>
                </a:solidFill>
              </a:rPr>
              <a:t> or </a:t>
            </a:r>
            <a:r>
              <a:rPr lang="en-US" sz="2000" dirty="0">
                <a:solidFill>
                  <a:srgbClr val="000000"/>
                </a:solidFill>
                <a:latin typeface="Courier New"/>
                <a:cs typeface="Courier New"/>
              </a:rPr>
              <a:t>STORE</a:t>
            </a:r>
            <a:r>
              <a:rPr lang="en-US" sz="2400" b="0" dirty="0">
                <a:solidFill>
                  <a:srgbClr val="000000"/>
                </a:solidFill>
              </a:rPr>
              <a:t> instruction.</a:t>
            </a:r>
          </a:p>
          <a:p>
            <a:pPr marL="342900" indent="-342900" algn="just">
              <a:lnSpc>
                <a:spcPct val="90000"/>
              </a:lnSpc>
              <a:spcAft>
                <a:spcPct val="50000"/>
              </a:spcAft>
              <a:buFontTx/>
              <a:buChar char="•"/>
            </a:pPr>
            <a:r>
              <a:rPr lang="en-US" sz="2400" b="0" dirty="0">
                <a:solidFill>
                  <a:srgbClr val="000000"/>
                </a:solidFill>
              </a:rPr>
              <a:t>The </a:t>
            </a:r>
            <a:r>
              <a:rPr lang="en-US" sz="2000" dirty="0">
                <a:solidFill>
                  <a:srgbClr val="000000"/>
                </a:solidFill>
                <a:latin typeface="Courier New"/>
                <a:cs typeface="Courier New"/>
              </a:rPr>
              <a:t>LOADX</a:t>
            </a:r>
            <a:r>
              <a:rPr lang="en-US" sz="2400" b="0" dirty="0">
                <a:solidFill>
                  <a:srgbClr val="000000"/>
                </a:solidFill>
              </a:rPr>
              <a:t> and </a:t>
            </a:r>
            <a:r>
              <a:rPr lang="en-US" sz="2000" dirty="0">
                <a:solidFill>
                  <a:srgbClr val="000000"/>
                </a:solidFill>
                <a:latin typeface="Courier New"/>
                <a:cs typeface="Courier New"/>
              </a:rPr>
              <a:t>STOREX</a:t>
            </a:r>
            <a:r>
              <a:rPr lang="en-US" sz="2400" b="0" dirty="0">
                <a:solidFill>
                  <a:srgbClr val="000000"/>
                </a:solidFill>
              </a:rPr>
              <a:t> instructions load and store the contents of the XR itself.  Supplying the (XR) suffix on a </a:t>
            </a:r>
            <a:r>
              <a:rPr lang="en-US" sz="2000" dirty="0">
                <a:solidFill>
                  <a:srgbClr val="000000"/>
                </a:solidFill>
                <a:latin typeface="Courier New"/>
                <a:cs typeface="Courier New"/>
              </a:rPr>
              <a:t>LOAD</a:t>
            </a:r>
            <a:r>
              <a:rPr lang="en-US" sz="2400" b="0" dirty="0">
                <a:solidFill>
                  <a:srgbClr val="000000"/>
                </a:solidFill>
              </a:rPr>
              <a:t> or </a:t>
            </a:r>
            <a:r>
              <a:rPr lang="en-US" sz="2000" dirty="0">
                <a:solidFill>
                  <a:srgbClr val="000000"/>
                </a:solidFill>
                <a:latin typeface="Courier New"/>
                <a:cs typeface="Courier New"/>
              </a:rPr>
              <a:t>STORE</a:t>
            </a:r>
            <a:r>
              <a:rPr lang="en-US" b="0" dirty="0">
                <a:solidFill>
                  <a:srgbClr val="000000"/>
                </a:solidFill>
              </a:rPr>
              <a:t> </a:t>
            </a:r>
            <a:r>
              <a:rPr lang="en-US" sz="2400" b="0" dirty="0">
                <a:solidFill>
                  <a:srgbClr val="000000"/>
                </a:solidFill>
              </a:rPr>
              <a:t>instruction changes what memory address is referenced.</a:t>
            </a:r>
            <a:endParaRPr lang="en-US" sz="2400" dirty="0">
              <a:solidFill>
                <a:srgbClr val="000000"/>
              </a:solidFill>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38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Hello World: Using the Index Register</a:t>
            </a:r>
            <a:endParaRPr lang="en-US" sz="4000" dirty="0">
              <a:solidFill>
                <a:schemeClr val="tx1"/>
              </a:solidFill>
            </a:endParaRPr>
          </a:p>
        </p:txBody>
      </p:sp>
      <p:sp>
        <p:nvSpPr>
          <p:cNvPr id="11" name="Rectangle 10"/>
          <p:cNvSpPr/>
          <p:nvPr/>
        </p:nvSpPr>
        <p:spPr bwMode="auto">
          <a:xfrm>
            <a:off x="609600" y="1142999"/>
            <a:ext cx="7924800" cy="543308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2" name="TextBox 11"/>
          <p:cNvSpPr txBox="1"/>
          <p:nvPr/>
        </p:nvSpPr>
        <p:spPr>
          <a:xfrm>
            <a:off x="762000" y="1169810"/>
            <a:ext cx="7620000" cy="5139868"/>
          </a:xfrm>
          <a:prstGeom prst="rect">
            <a:avLst/>
          </a:prstGeom>
          <a:noFill/>
        </p:spPr>
        <p:txBody>
          <a:bodyPr wrap="square" rtlCol="0">
            <a:spAutoFit/>
          </a:bodyPr>
          <a:lstStyle/>
          <a:p>
            <a:r>
              <a:rPr lang="en-US" dirty="0">
                <a:solidFill>
                  <a:srgbClr val="0000FF"/>
                </a:solidFill>
                <a:latin typeface="Courier New"/>
                <a:cs typeface="Courier New"/>
              </a:rPr>
              <a:t>/*</a:t>
            </a:r>
          </a:p>
          <a:p>
            <a:r>
              <a:rPr lang="en-US" dirty="0">
                <a:solidFill>
                  <a:srgbClr val="0000FF"/>
                </a:solidFill>
                <a:latin typeface="Courier New"/>
                <a:cs typeface="Courier New"/>
              </a:rPr>
              <a:t> * File: HelloWorld3.td</a:t>
            </a:r>
          </a:p>
          <a:p>
            <a:r>
              <a:rPr lang="en-US" dirty="0">
                <a:solidFill>
                  <a:srgbClr val="0000FF"/>
                </a:solidFill>
                <a:latin typeface="Courier New"/>
                <a:cs typeface="Courier New"/>
              </a:rPr>
              <a:t> * --------------------</a:t>
            </a:r>
          </a:p>
          <a:p>
            <a:r>
              <a:rPr lang="en-US" dirty="0">
                <a:solidFill>
                  <a:srgbClr val="0000FF"/>
                </a:solidFill>
                <a:latin typeface="Courier New"/>
                <a:cs typeface="Courier New"/>
              </a:rPr>
              <a:t> * Writes out "hello, world" using the index register.</a:t>
            </a:r>
          </a:p>
          <a:p>
            <a:r>
              <a:rPr lang="en-US" dirty="0">
                <a:solidFill>
                  <a:srgbClr val="0000FF"/>
                </a:solidFill>
                <a:latin typeface="Courier New"/>
                <a:cs typeface="Courier New"/>
              </a:rPr>
              <a:t> */</a:t>
            </a:r>
          </a:p>
          <a:p>
            <a:endParaRPr lang="en-US" sz="1000" dirty="0">
              <a:latin typeface="Courier New"/>
              <a:cs typeface="Courier New"/>
            </a:endParaRPr>
          </a:p>
          <a:p>
            <a:r>
              <a:rPr lang="en-US" dirty="0">
                <a:latin typeface="Courier New"/>
                <a:cs typeface="Courier New"/>
              </a:rPr>
              <a:t>start:  LOAD #</a:t>
            </a:r>
            <a:r>
              <a:rPr lang="en-US" dirty="0" err="1">
                <a:latin typeface="Courier New"/>
                <a:cs typeface="Courier New"/>
              </a:rPr>
              <a:t>msg</a:t>
            </a:r>
            <a:r>
              <a:rPr lang="en-US" dirty="0">
                <a:latin typeface="Courier New"/>
                <a:cs typeface="Courier New"/>
              </a:rPr>
              <a:t>         </a:t>
            </a:r>
            <a:r>
              <a:rPr lang="en-US" dirty="0">
                <a:solidFill>
                  <a:srgbClr val="0000FF"/>
                </a:solidFill>
                <a:latin typeface="Courier New"/>
                <a:cs typeface="Courier New"/>
              </a:rPr>
              <a:t>/* Load the address of the string */</a:t>
            </a:r>
          </a:p>
          <a:p>
            <a:r>
              <a:rPr lang="en-US" dirty="0">
                <a:latin typeface="Courier New"/>
                <a:cs typeface="Courier New"/>
              </a:rPr>
              <a:t>        CALL </a:t>
            </a:r>
            <a:r>
              <a:rPr lang="en-US" dirty="0" err="1">
                <a:latin typeface="Courier New"/>
                <a:cs typeface="Courier New"/>
              </a:rPr>
              <a:t>strout</a:t>
            </a:r>
            <a:r>
              <a:rPr lang="en-US" dirty="0">
                <a:latin typeface="Courier New"/>
                <a:cs typeface="Courier New"/>
              </a:rPr>
              <a:t>       </a:t>
            </a:r>
            <a:r>
              <a:rPr lang="en-US" dirty="0">
                <a:solidFill>
                  <a:srgbClr val="0000FF"/>
                </a:solidFill>
                <a:latin typeface="Courier New"/>
                <a:cs typeface="Courier New"/>
              </a:rPr>
              <a:t>/* Call the function to output a string */</a:t>
            </a:r>
          </a:p>
          <a:p>
            <a:r>
              <a:rPr lang="en-US" dirty="0">
                <a:latin typeface="Courier New"/>
                <a:cs typeface="Courier New"/>
              </a:rPr>
              <a:t>        HALT              </a:t>
            </a:r>
            <a:r>
              <a:rPr lang="en-US" dirty="0">
                <a:solidFill>
                  <a:srgbClr val="0000FF"/>
                </a:solidFill>
                <a:latin typeface="Courier New"/>
                <a:cs typeface="Courier New"/>
              </a:rPr>
              <a:t>/* And halt */</a:t>
            </a:r>
            <a:endParaRPr lang="en-US" dirty="0">
              <a:latin typeface="Courier New"/>
              <a:cs typeface="Courier New"/>
            </a:endParaRPr>
          </a:p>
          <a:p>
            <a:endParaRPr lang="en-US" sz="1000" dirty="0">
              <a:latin typeface="Courier New"/>
              <a:cs typeface="Courier New"/>
            </a:endParaRPr>
          </a:p>
          <a:p>
            <a:r>
              <a:rPr lang="en-US" dirty="0" err="1">
                <a:latin typeface="Courier New"/>
                <a:cs typeface="Courier New"/>
              </a:rPr>
              <a:t>strout</a:t>
            </a:r>
            <a:r>
              <a:rPr lang="en-US" dirty="0">
                <a:latin typeface="Courier New"/>
                <a:cs typeface="Courier New"/>
              </a:rPr>
              <a:t>: STORE </a:t>
            </a:r>
            <a:r>
              <a:rPr lang="en-US" dirty="0" err="1">
                <a:latin typeface="Courier New"/>
                <a:cs typeface="Courier New"/>
              </a:rPr>
              <a:t>addr</a:t>
            </a:r>
            <a:r>
              <a:rPr lang="en-US" dirty="0">
                <a:latin typeface="Courier New"/>
                <a:cs typeface="Courier New"/>
              </a:rPr>
              <a:t>        </a:t>
            </a:r>
            <a:r>
              <a:rPr lang="en-US" dirty="0">
                <a:solidFill>
                  <a:srgbClr val="0000FF"/>
                </a:solidFill>
                <a:latin typeface="Courier New"/>
                <a:cs typeface="Courier New"/>
              </a:rPr>
              <a:t>/* Store current address */</a:t>
            </a:r>
            <a:endParaRPr lang="en-US" dirty="0">
              <a:latin typeface="Courier New"/>
              <a:cs typeface="Courier New"/>
            </a:endParaRPr>
          </a:p>
          <a:p>
            <a:r>
              <a:rPr lang="en-US" dirty="0">
                <a:latin typeface="Courier New"/>
                <a:cs typeface="Courier New"/>
              </a:rPr>
              <a:t>        LOADX </a:t>
            </a:r>
            <a:r>
              <a:rPr lang="en-US" dirty="0" err="1">
                <a:latin typeface="Courier New"/>
                <a:cs typeface="Courier New"/>
              </a:rPr>
              <a:t>addr</a:t>
            </a:r>
            <a:r>
              <a:rPr lang="en-US" dirty="0">
                <a:latin typeface="Courier New"/>
                <a:cs typeface="Courier New"/>
              </a:rPr>
              <a:t>        </a:t>
            </a:r>
            <a:r>
              <a:rPr lang="en-US" dirty="0">
                <a:solidFill>
                  <a:srgbClr val="0000FF"/>
                </a:solidFill>
                <a:latin typeface="Courier New"/>
                <a:cs typeface="Courier New"/>
              </a:rPr>
              <a:t>/* Load that address into the XR */</a:t>
            </a:r>
            <a:endParaRPr lang="en-US" dirty="0">
              <a:latin typeface="Courier New"/>
              <a:cs typeface="Courier New"/>
            </a:endParaRPr>
          </a:p>
          <a:p>
            <a:r>
              <a:rPr lang="en-US" dirty="0">
                <a:latin typeface="Courier New"/>
                <a:cs typeface="Courier New"/>
              </a:rPr>
              <a:t>        LOADX 0(XR)       </a:t>
            </a:r>
            <a:r>
              <a:rPr lang="en-US" dirty="0">
                <a:solidFill>
                  <a:srgbClr val="0000FF"/>
                </a:solidFill>
                <a:latin typeface="Courier New"/>
                <a:cs typeface="Courier New"/>
              </a:rPr>
              <a:t>/* Load the value at that address */</a:t>
            </a:r>
            <a:endParaRPr lang="en-US" dirty="0">
              <a:latin typeface="Courier New"/>
              <a:cs typeface="Courier New"/>
            </a:endParaRPr>
          </a:p>
          <a:p>
            <a:r>
              <a:rPr lang="en-US" dirty="0">
                <a:latin typeface="Courier New"/>
                <a:cs typeface="Courier New"/>
              </a:rPr>
              <a:t>        JUMPZ ret         </a:t>
            </a:r>
            <a:r>
              <a:rPr lang="en-US" dirty="0">
                <a:solidFill>
                  <a:srgbClr val="0000FF"/>
                </a:solidFill>
                <a:latin typeface="Courier New"/>
                <a:cs typeface="Courier New"/>
              </a:rPr>
              <a:t>/* A zero character marks the end */</a:t>
            </a:r>
            <a:endParaRPr lang="en-US" dirty="0">
              <a:latin typeface="Courier New"/>
              <a:cs typeface="Courier New"/>
            </a:endParaRPr>
          </a:p>
          <a:p>
            <a:r>
              <a:rPr lang="en-US" dirty="0">
                <a:latin typeface="Courier New"/>
                <a:cs typeface="Courier New"/>
              </a:rPr>
              <a:t>        STORE </a:t>
            </a:r>
            <a:r>
              <a:rPr lang="en-US" dirty="0" err="1">
                <a:latin typeface="Courier New"/>
                <a:cs typeface="Courier New"/>
              </a:rPr>
              <a:t>ch</a:t>
            </a:r>
            <a:r>
              <a:rPr lang="en-US" dirty="0">
                <a:latin typeface="Courier New"/>
                <a:cs typeface="Courier New"/>
              </a:rPr>
              <a:t>          </a:t>
            </a:r>
            <a:r>
              <a:rPr lang="en-US" dirty="0">
                <a:solidFill>
                  <a:srgbClr val="0000FF"/>
                </a:solidFill>
                <a:latin typeface="Courier New"/>
                <a:cs typeface="Courier New"/>
              </a:rPr>
              <a:t>/* Store the character */</a:t>
            </a:r>
            <a:endParaRPr lang="en-US" dirty="0">
              <a:latin typeface="Courier New"/>
              <a:cs typeface="Courier New"/>
            </a:endParaRPr>
          </a:p>
          <a:p>
            <a:r>
              <a:rPr lang="en-US" dirty="0">
                <a:latin typeface="Courier New"/>
                <a:cs typeface="Courier New"/>
              </a:rPr>
              <a:t>        OUTCHAR </a:t>
            </a:r>
            <a:r>
              <a:rPr lang="en-US" dirty="0" err="1">
                <a:latin typeface="Courier New"/>
                <a:cs typeface="Courier New"/>
              </a:rPr>
              <a:t>ch</a:t>
            </a:r>
            <a:r>
              <a:rPr lang="en-US" dirty="0">
                <a:latin typeface="Courier New"/>
                <a:cs typeface="Courier New"/>
              </a:rPr>
              <a:t>        </a:t>
            </a:r>
            <a:r>
              <a:rPr lang="en-US" dirty="0">
                <a:solidFill>
                  <a:srgbClr val="0000FF"/>
                </a:solidFill>
                <a:latin typeface="Courier New"/>
                <a:cs typeface="Courier New"/>
              </a:rPr>
              <a:t>/* Write it out */</a:t>
            </a:r>
            <a:endParaRPr lang="en-US" dirty="0">
              <a:latin typeface="Courier New"/>
              <a:cs typeface="Courier New"/>
            </a:endParaRPr>
          </a:p>
          <a:p>
            <a:r>
              <a:rPr lang="en-US" dirty="0">
                <a:latin typeface="Courier New"/>
                <a:cs typeface="Courier New"/>
              </a:rPr>
              <a:t>        LOAD </a:t>
            </a:r>
            <a:r>
              <a:rPr lang="en-US" dirty="0" err="1">
                <a:latin typeface="Courier New"/>
                <a:cs typeface="Courier New"/>
              </a:rPr>
              <a:t>addr</a:t>
            </a:r>
            <a:r>
              <a:rPr lang="en-US" dirty="0">
                <a:latin typeface="Courier New"/>
                <a:cs typeface="Courier New"/>
              </a:rPr>
              <a:t>         </a:t>
            </a:r>
            <a:r>
              <a:rPr lang="en-US" dirty="0">
                <a:solidFill>
                  <a:srgbClr val="0000FF"/>
                </a:solidFill>
                <a:latin typeface="Courier New"/>
                <a:cs typeface="Courier New"/>
              </a:rPr>
              <a:t>/* Get the current address */</a:t>
            </a:r>
            <a:endParaRPr lang="en-US" dirty="0">
              <a:latin typeface="Courier New"/>
              <a:cs typeface="Courier New"/>
            </a:endParaRPr>
          </a:p>
          <a:p>
            <a:r>
              <a:rPr lang="en-US" dirty="0">
                <a:latin typeface="Courier New"/>
                <a:cs typeface="Courier New"/>
              </a:rPr>
              <a:t>        ADD #1            </a:t>
            </a:r>
            <a:r>
              <a:rPr lang="en-US" dirty="0">
                <a:solidFill>
                  <a:srgbClr val="0000FF"/>
                </a:solidFill>
                <a:latin typeface="Courier New"/>
                <a:cs typeface="Courier New"/>
              </a:rPr>
              <a:t>/* Move to the next one */</a:t>
            </a:r>
          </a:p>
          <a:p>
            <a:r>
              <a:rPr lang="en-US" dirty="0">
                <a:latin typeface="Courier New"/>
                <a:cs typeface="Courier New"/>
              </a:rPr>
              <a:t>        JUMP </a:t>
            </a:r>
            <a:r>
              <a:rPr lang="en-US" dirty="0" err="1">
                <a:latin typeface="Courier New"/>
                <a:cs typeface="Courier New"/>
              </a:rPr>
              <a:t>strout</a:t>
            </a:r>
            <a:r>
              <a:rPr lang="en-US" dirty="0">
                <a:latin typeface="Courier New"/>
                <a:cs typeface="Courier New"/>
              </a:rPr>
              <a:t>       </a:t>
            </a:r>
            <a:r>
              <a:rPr lang="en-US" dirty="0">
                <a:solidFill>
                  <a:srgbClr val="0000FF"/>
                </a:solidFill>
                <a:latin typeface="Courier New"/>
                <a:cs typeface="Courier New"/>
              </a:rPr>
              <a:t>/* And go back for more */</a:t>
            </a:r>
          </a:p>
          <a:p>
            <a:r>
              <a:rPr lang="en-US" dirty="0">
                <a:latin typeface="Courier New"/>
                <a:cs typeface="Courier New"/>
              </a:rPr>
              <a:t>ret:    RETURN            </a:t>
            </a:r>
            <a:r>
              <a:rPr lang="en-US" dirty="0">
                <a:solidFill>
                  <a:srgbClr val="0000FF"/>
                </a:solidFill>
                <a:latin typeface="Courier New"/>
                <a:cs typeface="Courier New"/>
              </a:rPr>
              <a:t>/* Return from the </a:t>
            </a:r>
            <a:r>
              <a:rPr lang="en-US" dirty="0" err="1">
                <a:solidFill>
                  <a:srgbClr val="0000FF"/>
                </a:solidFill>
                <a:latin typeface="Courier New"/>
                <a:cs typeface="Courier New"/>
              </a:rPr>
              <a:t>strout</a:t>
            </a:r>
            <a:r>
              <a:rPr lang="en-US" dirty="0">
                <a:solidFill>
                  <a:srgbClr val="0000FF"/>
                </a:solidFill>
                <a:latin typeface="Courier New"/>
                <a:cs typeface="Courier New"/>
              </a:rPr>
              <a:t> function */</a:t>
            </a:r>
          </a:p>
          <a:p>
            <a:endParaRPr lang="en-US" sz="1000" dirty="0">
              <a:latin typeface="Courier New"/>
              <a:cs typeface="Courier New"/>
            </a:endParaRPr>
          </a:p>
          <a:p>
            <a:r>
              <a:rPr lang="en-US" dirty="0" err="1">
                <a:latin typeface="Courier New"/>
                <a:cs typeface="Courier New"/>
              </a:rPr>
              <a:t>msg</a:t>
            </a:r>
            <a:r>
              <a:rPr lang="en-US" dirty="0">
                <a:latin typeface="Courier New"/>
                <a:cs typeface="Courier New"/>
              </a:rPr>
              <a:t>:    "hello, world"</a:t>
            </a:r>
          </a:p>
          <a:p>
            <a:r>
              <a:rPr lang="en-US" dirty="0" err="1">
                <a:latin typeface="Courier New"/>
                <a:cs typeface="Courier New"/>
              </a:rPr>
              <a:t>addr</a:t>
            </a:r>
            <a:r>
              <a:rPr lang="en-US" dirty="0">
                <a:latin typeface="Courier New"/>
                <a:cs typeface="Courier New"/>
              </a:rPr>
              <a:t>:   0</a:t>
            </a:r>
          </a:p>
          <a:p>
            <a:r>
              <a:rPr lang="en-US" dirty="0" err="1">
                <a:latin typeface="Courier New"/>
                <a:cs typeface="Courier New"/>
              </a:rPr>
              <a:t>ch</a:t>
            </a:r>
            <a:r>
              <a:rPr lang="en-US" dirty="0">
                <a:latin typeface="Courier New"/>
                <a:cs typeface="Courier New"/>
              </a:rPr>
              <a:t>:     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title"/>
          </p:nvPr>
        </p:nvSpPr>
        <p:spPr>
          <a:xfrm>
            <a:off x="0" y="2667000"/>
            <a:ext cx="9144000" cy="1143000"/>
          </a:xfrm>
          <a:noFill/>
        </p:spPr>
        <p:txBody>
          <a:bodyPr/>
          <a:lstStyle/>
          <a:p>
            <a:r>
              <a:rPr lang="en-US" sz="3600" dirty="0">
                <a:solidFill>
                  <a:srgbClr val="FF0000"/>
                </a:solidFill>
                <a:latin typeface="Times New Roman"/>
                <a:cs typeface="Times New Roman"/>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23434</TotalTime>
  <Words>1992</Words>
  <Application>Microsoft Macintosh PowerPoint</Application>
  <PresentationFormat>On-screen Show (4:3)</PresentationFormat>
  <Paragraphs>302</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Courier New</vt:lpstr>
      <vt:lpstr>Helvetica Neue</vt:lpstr>
      <vt:lpstr>Lucida Grande</vt:lpstr>
      <vt:lpstr>Times New Roman</vt:lpstr>
      <vt:lpstr>Blank Presentation</vt:lpstr>
      <vt:lpstr>Extending Toddler</vt:lpstr>
      <vt:lpstr>The Concept of a Stack</vt:lpstr>
      <vt:lpstr>The Toddler System Stack</vt:lpstr>
      <vt:lpstr>Functions and Stacks</vt:lpstr>
      <vt:lpstr>The Extended Instruction Set</vt:lpstr>
      <vt:lpstr>Exercise: Multiply as a Function</vt:lpstr>
      <vt:lpstr>The Extended Instruction Set</vt:lpstr>
      <vt:lpstr>Class Example: Hello, World</vt:lpstr>
      <vt:lpstr>Hello World: The Brute Force Version</vt:lpstr>
      <vt:lpstr>Self-Modifying Code</vt:lpstr>
      <vt:lpstr>Hello World: Self-Modifying Code</vt:lpstr>
      <vt:lpstr>The Ugliest Program I Ever Wrote Guy Steele</vt:lpstr>
      <vt:lpstr>The Internet Worm</vt:lpstr>
      <vt:lpstr>Robert Morris Jr.</vt:lpstr>
      <vt:lpstr>How the Morris Worm Worked</vt:lpstr>
      <vt:lpstr>The Extended Instruction Set</vt:lpstr>
      <vt:lpstr>Index Registers</vt:lpstr>
      <vt:lpstr>Hello World: Using the Index Register</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Chris Gregg</cp:lastModifiedBy>
  <cp:revision>246</cp:revision>
  <dcterms:created xsi:type="dcterms:W3CDTF">2016-10-15T14:08:16Z</dcterms:created>
  <dcterms:modified xsi:type="dcterms:W3CDTF">2021-10-15T16:44:58Z</dcterms:modified>
</cp:coreProperties>
</file>