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7"/>
  </p:notesMasterIdLst>
  <p:sldIdLst>
    <p:sldId id="441" r:id="rId2"/>
    <p:sldId id="442" r:id="rId3"/>
    <p:sldId id="443" r:id="rId4"/>
    <p:sldId id="480" r:id="rId5"/>
    <p:sldId id="444" r:id="rId6"/>
    <p:sldId id="445" r:id="rId7"/>
    <p:sldId id="446" r:id="rId8"/>
    <p:sldId id="447" r:id="rId9"/>
    <p:sldId id="448" r:id="rId10"/>
    <p:sldId id="449" r:id="rId11"/>
    <p:sldId id="450" r:id="rId12"/>
    <p:sldId id="451" r:id="rId13"/>
    <p:sldId id="452" r:id="rId14"/>
    <p:sldId id="453" r:id="rId15"/>
    <p:sldId id="454" r:id="rId16"/>
    <p:sldId id="455" r:id="rId17"/>
    <p:sldId id="456" r:id="rId18"/>
    <p:sldId id="465" r:id="rId19"/>
    <p:sldId id="467" r:id="rId20"/>
    <p:sldId id="466" r:id="rId21"/>
    <p:sldId id="468" r:id="rId22"/>
    <p:sldId id="469" r:id="rId23"/>
    <p:sldId id="471" r:id="rId24"/>
    <p:sldId id="473" r:id="rId25"/>
    <p:sldId id="457" r:id="rId26"/>
    <p:sldId id="475" r:id="rId27"/>
    <p:sldId id="476" r:id="rId28"/>
    <p:sldId id="477" r:id="rId29"/>
    <p:sldId id="478" r:id="rId30"/>
    <p:sldId id="479" r:id="rId31"/>
    <p:sldId id="461" r:id="rId32"/>
    <p:sldId id="462" r:id="rId33"/>
    <p:sldId id="463" r:id="rId34"/>
    <p:sldId id="464" r:id="rId35"/>
    <p:sldId id="369" r:id="rId36"/>
  </p:sldIdLst>
  <p:sldSz cx="9144000" cy="6858000" type="screen4x3"/>
  <p:notesSz cx="9144000" cy="6858000"/>
  <p:defaultTextStyle>
    <a:defPPr>
      <a:defRPr lang="en-US"/>
    </a:defPPr>
    <a:lvl1pPr algn="l" rtl="0" eaLnBrk="0" fontAlgn="base" hangingPunct="0">
      <a:spcBef>
        <a:spcPct val="0"/>
      </a:spcBef>
      <a:spcAft>
        <a:spcPct val="0"/>
      </a:spcAft>
      <a:defRPr sz="1400" b="1" kern="1200">
        <a:solidFill>
          <a:schemeClr val="tx1"/>
        </a:solidFill>
        <a:latin typeface="Times New Roman"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charset="0"/>
        <a:ea typeface="+mn-ea"/>
        <a:cs typeface="+mn-cs"/>
      </a:defRPr>
    </a:lvl5pPr>
    <a:lvl6pPr marL="2286000" algn="l" defTabSz="457200" rtl="0" eaLnBrk="1" latinLnBrk="0" hangingPunct="1">
      <a:defRPr sz="1400" b="1" kern="1200">
        <a:solidFill>
          <a:schemeClr val="tx1"/>
        </a:solidFill>
        <a:latin typeface="Times New Roman" charset="0"/>
        <a:ea typeface="+mn-ea"/>
        <a:cs typeface="+mn-cs"/>
      </a:defRPr>
    </a:lvl6pPr>
    <a:lvl7pPr marL="2743200" algn="l" defTabSz="457200" rtl="0" eaLnBrk="1" latinLnBrk="0" hangingPunct="1">
      <a:defRPr sz="1400" b="1" kern="1200">
        <a:solidFill>
          <a:schemeClr val="tx1"/>
        </a:solidFill>
        <a:latin typeface="Times New Roman" charset="0"/>
        <a:ea typeface="+mn-ea"/>
        <a:cs typeface="+mn-cs"/>
      </a:defRPr>
    </a:lvl7pPr>
    <a:lvl8pPr marL="3200400" algn="l" defTabSz="457200" rtl="0" eaLnBrk="1" latinLnBrk="0" hangingPunct="1">
      <a:defRPr sz="1400" b="1" kern="1200">
        <a:solidFill>
          <a:schemeClr val="tx1"/>
        </a:solidFill>
        <a:latin typeface="Times New Roman" charset="0"/>
        <a:ea typeface="+mn-ea"/>
        <a:cs typeface="+mn-cs"/>
      </a:defRPr>
    </a:lvl8pPr>
    <a:lvl9pPr marL="3657600" algn="l" defTabSz="457200" rtl="0" eaLnBrk="1" latinLnBrk="0" hangingPunct="1">
      <a:defRPr sz="1400" b="1"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FF99"/>
    <a:srgbClr val="9999FF"/>
    <a:srgbClr val="FFFFFF"/>
    <a:srgbClr val="FF3399"/>
    <a:srgbClr val="FFE893"/>
    <a:srgbClr val="CCFFFF"/>
    <a:srgbClr val="33CC00"/>
    <a:srgbClr val="008000"/>
    <a:srgbClr val="0000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32810"/>
    <p:restoredTop sz="90957"/>
  </p:normalViewPr>
  <p:slideViewPr>
    <p:cSldViewPr showGuides="1">
      <p:cViewPr varScale="1">
        <p:scale>
          <a:sx n="86" d="100"/>
          <a:sy n="86" d="100"/>
        </p:scale>
        <p:origin x="208" y="5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9728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97284" name="Rectangle 4"/>
          <p:cNvSpPr>
            <a:spLocks noGrp="1" noRot="1" noChangeAspect="1" noChangeArrowheads="1" noTextEdit="1"/>
          </p:cNvSpPr>
          <p:nvPr>
            <p:ph type="sldImg" idx="2"/>
          </p:nvPr>
        </p:nvSpPr>
        <p:spPr bwMode="auto">
          <a:xfrm>
            <a:off x="2844800" y="533400"/>
            <a:ext cx="3454400" cy="2590800"/>
          </a:xfrm>
          <a:prstGeom prst="rect">
            <a:avLst/>
          </a:prstGeom>
          <a:noFill/>
          <a:ln w="9525">
            <a:solidFill>
              <a:srgbClr val="000000"/>
            </a:solidFill>
            <a:miter lim="800000"/>
            <a:headEnd/>
            <a:tailEnd/>
          </a:ln>
          <a:effectLst/>
        </p:spPr>
      </p:sp>
      <p:sp>
        <p:nvSpPr>
          <p:cNvPr id="9728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9728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9A57BCEE-8C4B-8E4E-81D8-6EC521F12AFF}"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AC5BB7-B39A-BF45-B497-A25D1CB7F7A0}" type="slidenum">
              <a:rPr lang="en-US"/>
              <a:pPr/>
              <a:t>1</a:t>
            </a:fld>
            <a:endParaRPr lang="en-US"/>
          </a:p>
        </p:txBody>
      </p:sp>
      <p:sp>
        <p:nvSpPr>
          <p:cNvPr id="460802" name="Rectangle 2"/>
          <p:cNvSpPr>
            <a:spLocks noGrp="1" noRot="1" noChangeAspect="1" noChangeArrowheads="1" noTextEdit="1"/>
          </p:cNvSpPr>
          <p:nvPr>
            <p:ph type="sldImg"/>
          </p:nvPr>
        </p:nvSpPr>
        <p:spPr>
          <a:ln/>
        </p:spPr>
      </p:sp>
      <p:sp>
        <p:nvSpPr>
          <p:cNvPr id="460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CFDCA1-D0EE-0D4A-B447-D93F5FB9105E}" type="slidenum">
              <a:rPr lang="en-US"/>
              <a:pPr/>
              <a:t>2</a:t>
            </a:fld>
            <a:endParaRPr lang="en-US"/>
          </a:p>
        </p:txBody>
      </p:sp>
      <p:sp>
        <p:nvSpPr>
          <p:cNvPr id="733186"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CFDCA1-D0EE-0D4A-B447-D93F5FB9105E}" type="slidenum">
              <a:rPr lang="en-US"/>
              <a:pPr/>
              <a:t>3</a:t>
            </a:fld>
            <a:endParaRPr lang="en-US"/>
          </a:p>
        </p:txBody>
      </p:sp>
      <p:sp>
        <p:nvSpPr>
          <p:cNvPr id="733186"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12DD3E-A25C-C448-B16E-8188034790A8}" type="slidenum">
              <a:rPr lang="en-US"/>
              <a:pPr/>
              <a:t>5</a:t>
            </a:fld>
            <a:endParaRPr lang="en-US"/>
          </a:p>
        </p:txBody>
      </p:sp>
      <p:sp>
        <p:nvSpPr>
          <p:cNvPr id="780290"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780291"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4F24F8-0CFB-A84D-A41D-EB6EE8314EA8}" type="slidenum">
              <a:rPr lang="en-US"/>
              <a:pPr/>
              <a:t>6</a:t>
            </a:fld>
            <a:endParaRPr lang="en-US"/>
          </a:p>
        </p:txBody>
      </p:sp>
      <p:sp>
        <p:nvSpPr>
          <p:cNvPr id="644098"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4409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4ABCCB-93BA-8440-9607-F0B00D6871B8}" type="slidenum">
              <a:rPr lang="en-US"/>
              <a:pPr/>
              <a:t>7</a:t>
            </a:fld>
            <a:endParaRPr lang="en-US"/>
          </a:p>
        </p:txBody>
      </p:sp>
      <p:sp>
        <p:nvSpPr>
          <p:cNvPr id="6461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461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B80296-7B8D-A649-956B-FB37459F1A07}" type="slidenum">
              <a:rPr lang="en-US"/>
              <a:pPr/>
              <a:t>8</a:t>
            </a:fld>
            <a:endParaRPr lang="en-US"/>
          </a:p>
        </p:txBody>
      </p:sp>
      <p:sp>
        <p:nvSpPr>
          <p:cNvPr id="64819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4819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7B66BC-BDA9-DF4D-8349-6789443643D6}" type="slidenum">
              <a:rPr lang="en-US"/>
              <a:pPr/>
              <a:t>9</a:t>
            </a:fld>
            <a:endParaRPr lang="en-US"/>
          </a:p>
        </p:txBody>
      </p:sp>
      <p:sp>
        <p:nvSpPr>
          <p:cNvPr id="650242"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50243"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CDD9A-03C0-994B-8D46-DEE283CEE1BC}" type="slidenum">
              <a:rPr lang="en-US"/>
              <a:pPr/>
              <a:t>10</a:t>
            </a:fld>
            <a:endParaRPr lang="en-US"/>
          </a:p>
        </p:txBody>
      </p:sp>
      <p:sp>
        <p:nvSpPr>
          <p:cNvPr id="697346"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9734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0CF4F3-CFB2-4B41-817E-147007A5711B}" type="slidenum">
              <a:rPr lang="en-US"/>
              <a:pPr/>
              <a:t>11</a:t>
            </a:fld>
            <a:endParaRPr lang="en-US"/>
          </a:p>
        </p:txBody>
      </p:sp>
      <p:sp>
        <p:nvSpPr>
          <p:cNvPr id="699394" name="Rectangle 2"/>
          <p:cNvSpPr>
            <a:spLocks noGrp="1" noRot="1" noChangeAspect="1" noChangeArrowheads="1"/>
          </p:cNvSpPr>
          <p:nvPr>
            <p:ph type="sldImg"/>
          </p:nvPr>
        </p:nvSpPr>
        <p:spPr bwMode="auto">
          <a:xfrm>
            <a:off x="2844800" y="533400"/>
            <a:ext cx="3454400" cy="2590800"/>
          </a:xfrm>
          <a:prstGeom prst="rect">
            <a:avLst/>
          </a:prstGeom>
          <a:solidFill>
            <a:srgbClr val="FFFFFF"/>
          </a:solidFill>
          <a:ln>
            <a:solidFill>
              <a:srgbClr val="000000"/>
            </a:solidFill>
            <a:miter lim="800000"/>
            <a:headEnd/>
            <a:tailEnd/>
          </a:ln>
        </p:spPr>
      </p:sp>
      <p:sp>
        <p:nvSpPr>
          <p:cNvPr id="699395"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B3EA82-5B0E-B640-8CAA-F2E543A67F93}" type="slidenum">
              <a:rPr lang="en-US"/>
              <a:pPr/>
              <a:t>12</a:t>
            </a:fld>
            <a:endParaRPr lang="en-US"/>
          </a:p>
        </p:txBody>
      </p:sp>
      <p:sp>
        <p:nvSpPr>
          <p:cNvPr id="731138"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113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B3EA82-5B0E-B640-8CAA-F2E543A67F93}" type="slidenum">
              <a:rPr lang="en-US"/>
              <a:pPr/>
              <a:t>13</a:t>
            </a:fld>
            <a:endParaRPr lang="en-US"/>
          </a:p>
        </p:txBody>
      </p:sp>
      <p:sp>
        <p:nvSpPr>
          <p:cNvPr id="731138"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113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B3EA82-5B0E-B640-8CAA-F2E543A67F93}" type="slidenum">
              <a:rPr lang="en-US"/>
              <a:pPr/>
              <a:t>14</a:t>
            </a:fld>
            <a:endParaRPr lang="en-US"/>
          </a:p>
        </p:txBody>
      </p:sp>
      <p:sp>
        <p:nvSpPr>
          <p:cNvPr id="731138"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1139"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CFDCA1-D0EE-0D4A-B447-D93F5FB9105E}" type="slidenum">
              <a:rPr lang="en-US"/>
              <a:pPr/>
              <a:t>15</a:t>
            </a:fld>
            <a:endParaRPr lang="en-US"/>
          </a:p>
        </p:txBody>
      </p:sp>
      <p:sp>
        <p:nvSpPr>
          <p:cNvPr id="733186"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CFDCA1-D0EE-0D4A-B447-D93F5FB9105E}" type="slidenum">
              <a:rPr lang="en-US"/>
              <a:pPr/>
              <a:t>16</a:t>
            </a:fld>
            <a:endParaRPr lang="en-US"/>
          </a:p>
        </p:txBody>
      </p:sp>
      <p:sp>
        <p:nvSpPr>
          <p:cNvPr id="733186"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CFDCA1-D0EE-0D4A-B447-D93F5FB9105E}" type="slidenum">
              <a:rPr lang="en-US"/>
              <a:pPr/>
              <a:t>17</a:t>
            </a:fld>
            <a:endParaRPr lang="en-US"/>
          </a:p>
        </p:txBody>
      </p:sp>
      <p:sp>
        <p:nvSpPr>
          <p:cNvPr id="733186"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CFDCA1-D0EE-0D4A-B447-D93F5FB9105E}" type="slidenum">
              <a:rPr lang="en-US"/>
              <a:pPr/>
              <a:t>18</a:t>
            </a:fld>
            <a:endParaRPr lang="en-US"/>
          </a:p>
        </p:txBody>
      </p:sp>
      <p:sp>
        <p:nvSpPr>
          <p:cNvPr id="733186"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CFDCA1-D0EE-0D4A-B447-D93F5FB9105E}" type="slidenum">
              <a:rPr lang="en-US"/>
              <a:pPr/>
              <a:t>19</a:t>
            </a:fld>
            <a:endParaRPr lang="en-US"/>
          </a:p>
        </p:txBody>
      </p:sp>
      <p:sp>
        <p:nvSpPr>
          <p:cNvPr id="733186"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CFDCA1-D0EE-0D4A-B447-D93F5FB9105E}" type="slidenum">
              <a:rPr lang="en-US"/>
              <a:pPr/>
              <a:t>20</a:t>
            </a:fld>
            <a:endParaRPr lang="en-US"/>
          </a:p>
        </p:txBody>
      </p:sp>
      <p:sp>
        <p:nvSpPr>
          <p:cNvPr id="733186"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CFDCA1-D0EE-0D4A-B447-D93F5FB9105E}" type="slidenum">
              <a:rPr lang="en-US"/>
              <a:pPr/>
              <a:t>21</a:t>
            </a:fld>
            <a:endParaRPr lang="en-US"/>
          </a:p>
        </p:txBody>
      </p:sp>
      <p:sp>
        <p:nvSpPr>
          <p:cNvPr id="733186"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CFDCA1-D0EE-0D4A-B447-D93F5FB9105E}" type="slidenum">
              <a:rPr lang="en-US"/>
              <a:pPr/>
              <a:t>22</a:t>
            </a:fld>
            <a:endParaRPr lang="en-US"/>
          </a:p>
        </p:txBody>
      </p:sp>
      <p:sp>
        <p:nvSpPr>
          <p:cNvPr id="733186"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CFDCA1-D0EE-0D4A-B447-D93F5FB9105E}" type="slidenum">
              <a:rPr lang="en-US"/>
              <a:pPr/>
              <a:t>23</a:t>
            </a:fld>
            <a:endParaRPr lang="en-US"/>
          </a:p>
        </p:txBody>
      </p:sp>
      <p:sp>
        <p:nvSpPr>
          <p:cNvPr id="733186"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CFDCA1-D0EE-0D4A-B447-D93F5FB9105E}" type="slidenum">
              <a:rPr lang="en-US"/>
              <a:pPr/>
              <a:t>24</a:t>
            </a:fld>
            <a:endParaRPr lang="en-US"/>
          </a:p>
        </p:txBody>
      </p:sp>
      <p:sp>
        <p:nvSpPr>
          <p:cNvPr id="733186"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CFDCA1-D0EE-0D4A-B447-D93F5FB9105E}" type="slidenum">
              <a:rPr lang="en-US"/>
              <a:pPr/>
              <a:t>25</a:t>
            </a:fld>
            <a:endParaRPr lang="en-US"/>
          </a:p>
        </p:txBody>
      </p:sp>
      <p:sp>
        <p:nvSpPr>
          <p:cNvPr id="733186"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CFDCA1-D0EE-0D4A-B447-D93F5FB9105E}" type="slidenum">
              <a:rPr lang="en-US"/>
              <a:pPr/>
              <a:t>26</a:t>
            </a:fld>
            <a:endParaRPr lang="en-US"/>
          </a:p>
        </p:txBody>
      </p:sp>
      <p:sp>
        <p:nvSpPr>
          <p:cNvPr id="733186"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CFDCA1-D0EE-0D4A-B447-D93F5FB9105E}" type="slidenum">
              <a:rPr lang="en-US"/>
              <a:pPr/>
              <a:t>27</a:t>
            </a:fld>
            <a:endParaRPr lang="en-US"/>
          </a:p>
        </p:txBody>
      </p:sp>
      <p:sp>
        <p:nvSpPr>
          <p:cNvPr id="733186"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CFDCA1-D0EE-0D4A-B447-D93F5FB9105E}" type="slidenum">
              <a:rPr lang="en-US"/>
              <a:pPr/>
              <a:t>28</a:t>
            </a:fld>
            <a:endParaRPr lang="en-US"/>
          </a:p>
        </p:txBody>
      </p:sp>
      <p:sp>
        <p:nvSpPr>
          <p:cNvPr id="733186"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CFDCA1-D0EE-0D4A-B447-D93F5FB9105E}" type="slidenum">
              <a:rPr lang="en-US"/>
              <a:pPr/>
              <a:t>29</a:t>
            </a:fld>
            <a:endParaRPr lang="en-US"/>
          </a:p>
        </p:txBody>
      </p:sp>
      <p:sp>
        <p:nvSpPr>
          <p:cNvPr id="733186"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CFDCA1-D0EE-0D4A-B447-D93F5FB9105E}" type="slidenum">
              <a:rPr lang="en-US"/>
              <a:pPr/>
              <a:t>30</a:t>
            </a:fld>
            <a:endParaRPr lang="en-US"/>
          </a:p>
        </p:txBody>
      </p:sp>
      <p:sp>
        <p:nvSpPr>
          <p:cNvPr id="733186"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CFDCA1-D0EE-0D4A-B447-D93F5FB9105E}" type="slidenum">
              <a:rPr lang="en-US"/>
              <a:pPr/>
              <a:t>31</a:t>
            </a:fld>
            <a:endParaRPr lang="en-US"/>
          </a:p>
        </p:txBody>
      </p:sp>
      <p:sp>
        <p:nvSpPr>
          <p:cNvPr id="733186"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CFDCA1-D0EE-0D4A-B447-D93F5FB9105E}" type="slidenum">
              <a:rPr lang="en-US"/>
              <a:pPr/>
              <a:t>32</a:t>
            </a:fld>
            <a:endParaRPr lang="en-US"/>
          </a:p>
        </p:txBody>
      </p:sp>
      <p:sp>
        <p:nvSpPr>
          <p:cNvPr id="733186"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CFDCA1-D0EE-0D4A-B447-D93F5FB9105E}" type="slidenum">
              <a:rPr lang="en-US"/>
              <a:pPr/>
              <a:t>33</a:t>
            </a:fld>
            <a:endParaRPr lang="en-US"/>
          </a:p>
        </p:txBody>
      </p:sp>
      <p:sp>
        <p:nvSpPr>
          <p:cNvPr id="733186"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CFDCA1-D0EE-0D4A-B447-D93F5FB9105E}" type="slidenum">
              <a:rPr lang="en-US"/>
              <a:pPr/>
              <a:t>34</a:t>
            </a:fld>
            <a:endParaRPr lang="en-US"/>
          </a:p>
        </p:txBody>
      </p:sp>
      <p:sp>
        <p:nvSpPr>
          <p:cNvPr id="733186" name="Rectangle 2"/>
          <p:cNvSpPr>
            <a:spLocks noGrp="1" noRot="1" noChangeAspect="1" noChangeArrowheads="1"/>
          </p:cNvSpPr>
          <p:nvPr>
            <p:ph type="sldImg"/>
          </p:nvPr>
        </p:nvSpPr>
        <p:spPr bwMode="auto">
          <a:xfrm>
            <a:off x="2846388" y="533400"/>
            <a:ext cx="3455987" cy="2590800"/>
          </a:xfrm>
          <a:prstGeom prst="rect">
            <a:avLst/>
          </a:prstGeom>
          <a:solidFill>
            <a:srgbClr val="FFFFFF"/>
          </a:solidFill>
          <a:ln>
            <a:solidFill>
              <a:srgbClr val="000000"/>
            </a:solidFill>
            <a:miter lim="800000"/>
            <a:headEnd/>
            <a:tailEnd/>
          </a:ln>
        </p:spPr>
      </p:sp>
      <p:sp>
        <p:nvSpPr>
          <p:cNvPr id="733187" name="Rectangle 3"/>
          <p:cNvSpPr>
            <a:spLocks noGrp="1" noChangeArrowheads="1"/>
          </p:cNvSpPr>
          <p:nvPr>
            <p:ph type="body" idx="1"/>
          </p:nvPr>
        </p:nvSpPr>
        <p:spPr bwMode="auto">
          <a:xfrm>
            <a:off x="1219200" y="3276600"/>
            <a:ext cx="6705600" cy="3048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91BE84-3E9B-EF44-B1F1-D48235A44CC4}" type="slidenum">
              <a:rPr lang="en-US"/>
              <a:pPr/>
              <a:t>35</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E0181E40-C678-7947-AD39-E3406D76E71C}"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B95F74F9-CE4E-4E4B-9C08-69BA971E8C4B}"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EF121E38-BBCE-554C-8A65-375CE0AA669D}"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783A9A67-28F1-1340-BA2A-90A03721AC6F}"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E4EC00F5-D8CE-7F4B-90E2-0E33980B8544}"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F12E0AAD-6296-9647-A77F-177DECA560A3}"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CE87F50C-7491-DF41-8589-B8A84A0B22C7}"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B565BC25-794F-494F-96F3-131AC86092A5}"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B7F4B628-88E9-E74C-A55B-828FC1919E98}"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499141E7-53B8-F641-B400-5CAC20D26DD7}"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99E12FD2-54B0-9A45-A783-22C470ADD02D}"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3925B175-EACA-754E-9E0B-D92433CF6806}"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MyeV2_tGqvw"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www.youtube.com/watch?v=OY41QYPI8cw"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youtube.com/watch?v=-wlUDJZb6-Q"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p:cNvSpPr>
            <a:spLocks noGrp="1" noChangeArrowheads="1"/>
          </p:cNvSpPr>
          <p:nvPr>
            <p:ph type="ctrTitle"/>
          </p:nvPr>
        </p:nvSpPr>
        <p:spPr>
          <a:xfrm>
            <a:off x="0" y="304800"/>
            <a:ext cx="9144000" cy="1143000"/>
          </a:xfrm>
        </p:spPr>
        <p:txBody>
          <a:bodyPr/>
          <a:lstStyle/>
          <a:p>
            <a:r>
              <a:rPr lang="en-US" sz="6000" dirty="0">
                <a:solidFill>
                  <a:srgbClr val="FF0000"/>
                </a:solidFill>
              </a:rPr>
              <a:t>The </a:t>
            </a:r>
            <a:r>
              <a:rPr lang="en-US" sz="5400" b="1" dirty="0">
                <a:solidFill>
                  <a:srgbClr val="FF0000"/>
                </a:solidFill>
                <a:latin typeface="Helvetica Neue"/>
                <a:cs typeface="Helvetica Neue"/>
              </a:rPr>
              <a:t>P</a:t>
            </a:r>
            <a:r>
              <a:rPr lang="en-US" sz="6000" dirty="0">
                <a:solidFill>
                  <a:srgbClr val="FF0000"/>
                </a:solidFill>
              </a:rPr>
              <a:t> = </a:t>
            </a:r>
            <a:r>
              <a:rPr lang="en-US" sz="5400" b="1" dirty="0">
                <a:solidFill>
                  <a:srgbClr val="FF0000"/>
                </a:solidFill>
                <a:latin typeface="Helvetica Neue"/>
                <a:cs typeface="Helvetica Neue"/>
              </a:rPr>
              <a:t>NP</a:t>
            </a:r>
            <a:r>
              <a:rPr lang="en-US" sz="6000" dirty="0">
                <a:solidFill>
                  <a:srgbClr val="FF0000"/>
                </a:solidFill>
              </a:rPr>
              <a:t> Question</a:t>
            </a:r>
          </a:p>
        </p:txBody>
      </p:sp>
      <p:sp>
        <p:nvSpPr>
          <p:cNvPr id="449576" name="Text Box 40"/>
          <p:cNvSpPr txBox="1">
            <a:spLocks noChangeArrowheads="1"/>
          </p:cNvSpPr>
          <p:nvPr/>
        </p:nvSpPr>
        <p:spPr bwMode="auto">
          <a:xfrm>
            <a:off x="0" y="5116628"/>
            <a:ext cx="9144000" cy="1360372"/>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a:t>Chris Gregg, based on slides by Eric Roberts</a:t>
            </a:r>
          </a:p>
          <a:p>
            <a:pPr algn="ctr">
              <a:lnSpc>
                <a:spcPct val="85000"/>
              </a:lnSpc>
            </a:pPr>
            <a:r>
              <a:rPr lang="en-US" sz="3200" b="0" dirty="0"/>
              <a:t>CS 208E</a:t>
            </a:r>
          </a:p>
          <a:p>
            <a:pPr algn="ctr">
              <a:lnSpc>
                <a:spcPct val="85000"/>
              </a:lnSpc>
            </a:pPr>
            <a:r>
              <a:rPr lang="en-US" sz="3200" b="0" dirty="0"/>
              <a:t>October 24	, 2021</a:t>
            </a:r>
          </a:p>
        </p:txBody>
      </p:sp>
      <p:grpSp>
        <p:nvGrpSpPr>
          <p:cNvPr id="7" name="Group 9"/>
          <p:cNvGrpSpPr/>
          <p:nvPr/>
        </p:nvGrpSpPr>
        <p:grpSpPr>
          <a:xfrm>
            <a:off x="1143000" y="1905000"/>
            <a:ext cx="2743200" cy="2743200"/>
            <a:chOff x="2819400" y="1983015"/>
            <a:chExt cx="2743200" cy="2743200"/>
          </a:xfrm>
        </p:grpSpPr>
        <p:sp>
          <p:nvSpPr>
            <p:cNvPr id="8" name="Oval 7"/>
            <p:cNvSpPr/>
            <p:nvPr/>
          </p:nvSpPr>
          <p:spPr bwMode="auto">
            <a:xfrm>
              <a:off x="2819400" y="1983015"/>
              <a:ext cx="2743200" cy="2743200"/>
            </a:xfrm>
            <a:prstGeom prst="ellipse">
              <a:avLst/>
            </a:prstGeom>
            <a:solidFill>
              <a:srgbClr val="FFCC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9" name="TextBox 8"/>
            <p:cNvSpPr txBox="1"/>
            <p:nvPr/>
          </p:nvSpPr>
          <p:spPr>
            <a:xfrm>
              <a:off x="2819400" y="2005390"/>
              <a:ext cx="2743200" cy="400110"/>
            </a:xfrm>
            <a:prstGeom prst="rect">
              <a:avLst/>
            </a:prstGeom>
            <a:noFill/>
          </p:spPr>
          <p:txBody>
            <a:bodyPr wrap="square" rtlCol="0">
              <a:spAutoFit/>
            </a:bodyPr>
            <a:lstStyle/>
            <a:p>
              <a:pPr algn="ctr"/>
              <a:r>
                <a:rPr lang="en-US" sz="2000" dirty="0">
                  <a:latin typeface="Helvetica Neue"/>
                  <a:cs typeface="Helvetica Neue"/>
                </a:rPr>
                <a:t>NP</a:t>
              </a:r>
            </a:p>
          </p:txBody>
        </p:sp>
      </p:grpSp>
      <p:sp>
        <p:nvSpPr>
          <p:cNvPr id="10" name="Oval 9"/>
          <p:cNvSpPr/>
          <p:nvPr/>
        </p:nvSpPr>
        <p:spPr bwMode="auto">
          <a:xfrm>
            <a:off x="1600200" y="2362200"/>
            <a:ext cx="1828800" cy="1828800"/>
          </a:xfrm>
          <a:prstGeom prst="ellipse">
            <a:avLst/>
          </a:prstGeom>
          <a:solidFill>
            <a:srgbClr val="33CC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1" name="TextBox 10"/>
          <p:cNvSpPr txBox="1"/>
          <p:nvPr/>
        </p:nvSpPr>
        <p:spPr>
          <a:xfrm>
            <a:off x="685800" y="2341275"/>
            <a:ext cx="3657600" cy="400110"/>
          </a:xfrm>
          <a:prstGeom prst="rect">
            <a:avLst/>
          </a:prstGeom>
          <a:noFill/>
        </p:spPr>
        <p:txBody>
          <a:bodyPr wrap="square" rtlCol="0">
            <a:spAutoFit/>
          </a:bodyPr>
          <a:lstStyle/>
          <a:p>
            <a:pPr algn="ctr"/>
            <a:r>
              <a:rPr lang="en-US" sz="2000" dirty="0">
                <a:latin typeface="Helvetica Neue"/>
                <a:cs typeface="Helvetica Neue"/>
              </a:rPr>
              <a:t>P</a:t>
            </a:r>
          </a:p>
        </p:txBody>
      </p:sp>
      <p:grpSp>
        <p:nvGrpSpPr>
          <p:cNvPr id="12" name="Group 9"/>
          <p:cNvGrpSpPr/>
          <p:nvPr/>
        </p:nvGrpSpPr>
        <p:grpSpPr>
          <a:xfrm>
            <a:off x="5334000" y="1905000"/>
            <a:ext cx="2743200" cy="2743200"/>
            <a:chOff x="2819400" y="1983015"/>
            <a:chExt cx="2743200" cy="2743200"/>
          </a:xfrm>
        </p:grpSpPr>
        <p:sp>
          <p:nvSpPr>
            <p:cNvPr id="13" name="Oval 12"/>
            <p:cNvSpPr/>
            <p:nvPr/>
          </p:nvSpPr>
          <p:spPr bwMode="auto">
            <a:xfrm>
              <a:off x="2819400" y="1983015"/>
              <a:ext cx="2743200" cy="2743200"/>
            </a:xfrm>
            <a:prstGeom prst="ellipse">
              <a:avLst/>
            </a:prstGeom>
            <a:solidFill>
              <a:srgbClr val="33CC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4" name="TextBox 13"/>
            <p:cNvSpPr txBox="1"/>
            <p:nvPr/>
          </p:nvSpPr>
          <p:spPr>
            <a:xfrm>
              <a:off x="2819400" y="2053770"/>
              <a:ext cx="2743200" cy="400110"/>
            </a:xfrm>
            <a:prstGeom prst="rect">
              <a:avLst/>
            </a:prstGeom>
            <a:noFill/>
          </p:spPr>
          <p:txBody>
            <a:bodyPr wrap="square" rtlCol="0">
              <a:spAutoFit/>
            </a:bodyPr>
            <a:lstStyle/>
            <a:p>
              <a:pPr algn="ctr"/>
              <a:r>
                <a:rPr lang="en-US" sz="2000" dirty="0">
                  <a:latin typeface="Helvetica Neue"/>
                  <a:cs typeface="Helvetica Neue"/>
                </a:rPr>
                <a:t>P </a:t>
              </a:r>
              <a:r>
                <a:rPr lang="en-US" sz="2000" b="0" i="1" dirty="0">
                  <a:latin typeface="Times New Roman"/>
                  <a:cs typeface="Times New Roman"/>
                </a:rPr>
                <a:t>and</a:t>
              </a:r>
              <a:r>
                <a:rPr lang="en-US" sz="2000" dirty="0">
                  <a:latin typeface="Helvetica Neue"/>
                  <a:cs typeface="Helvetica Neue"/>
                </a:rPr>
                <a:t> NP</a:t>
              </a:r>
            </a:p>
          </p:txBody>
        </p:sp>
      </p:grpSp>
      <p:sp>
        <p:nvSpPr>
          <p:cNvPr id="17" name="TextBox 16"/>
          <p:cNvSpPr txBox="1"/>
          <p:nvPr/>
        </p:nvSpPr>
        <p:spPr>
          <a:xfrm>
            <a:off x="3886200" y="2963335"/>
            <a:ext cx="1447800" cy="646331"/>
          </a:xfrm>
          <a:prstGeom prst="rect">
            <a:avLst/>
          </a:prstGeom>
          <a:noFill/>
        </p:spPr>
        <p:txBody>
          <a:bodyPr wrap="square" rtlCol="0">
            <a:spAutoFit/>
          </a:bodyPr>
          <a:lstStyle/>
          <a:p>
            <a:pPr algn="ctr"/>
            <a:r>
              <a:rPr lang="en-US" sz="3600" b="0" dirty="0">
                <a:solidFill>
                  <a:srgbClr val="FF0000"/>
                </a:solidFill>
              </a:rPr>
              <a:t>or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The </a:t>
            </a:r>
            <a:r>
              <a:rPr lang="en-US" sz="3600" b="1" dirty="0">
                <a:solidFill>
                  <a:srgbClr val="FF0000"/>
                </a:solidFill>
                <a:latin typeface="Helvetica Neue"/>
                <a:cs typeface="Helvetica Neue"/>
              </a:rPr>
              <a:t>P</a:t>
            </a:r>
            <a:r>
              <a:rPr lang="en-US" sz="4000" dirty="0">
                <a:solidFill>
                  <a:srgbClr val="FF0000"/>
                </a:solidFill>
              </a:rPr>
              <a:t> = </a:t>
            </a:r>
            <a:r>
              <a:rPr lang="en-US" sz="3600" b="1" dirty="0">
                <a:solidFill>
                  <a:srgbClr val="FF0000"/>
                </a:solidFill>
                <a:latin typeface="Helvetica Neue"/>
                <a:cs typeface="Helvetica Neue"/>
              </a:rPr>
              <a:t>NP</a:t>
            </a:r>
            <a:r>
              <a:rPr lang="en-US" sz="4000" dirty="0">
                <a:solidFill>
                  <a:srgbClr val="FF0000"/>
                </a:solidFill>
              </a:rPr>
              <a:t> Question</a:t>
            </a:r>
            <a:endParaRPr lang="en-US" sz="3600" dirty="0">
              <a:solidFill>
                <a:srgbClr val="FF0000"/>
              </a:solidFill>
            </a:endParaRPr>
          </a:p>
        </p:txBody>
      </p:sp>
      <p:pic>
        <p:nvPicPr>
          <p:cNvPr id="732218" name="Picture 58" descr="MillenniumProblems"/>
          <p:cNvPicPr>
            <a:picLocks noChangeAspect="1" noChangeArrowheads="1"/>
          </p:cNvPicPr>
          <p:nvPr/>
        </p:nvPicPr>
        <p:blipFill>
          <a:blip r:embed="rId3"/>
          <a:srcRect/>
          <a:stretch>
            <a:fillRect/>
          </a:stretch>
        </p:blipFill>
        <p:spPr bwMode="auto">
          <a:xfrm>
            <a:off x="533400" y="1219200"/>
            <a:ext cx="8276189" cy="5029200"/>
          </a:xfrm>
          <a:prstGeom prst="rect">
            <a:avLst/>
          </a:prstGeom>
          <a:noFill/>
        </p:spPr>
      </p:pic>
      <p:sp>
        <p:nvSpPr>
          <p:cNvPr id="732220" name="Oval 60"/>
          <p:cNvSpPr>
            <a:spLocks noChangeArrowheads="1"/>
          </p:cNvSpPr>
          <p:nvPr/>
        </p:nvSpPr>
        <p:spPr bwMode="auto">
          <a:xfrm>
            <a:off x="5786355" y="2895600"/>
            <a:ext cx="914400" cy="381000"/>
          </a:xfrm>
          <a:prstGeom prst="ellipse">
            <a:avLst/>
          </a:prstGeom>
          <a:noFill/>
          <a:ln w="22225">
            <a:solidFill>
              <a:srgbClr val="FF0000"/>
            </a:solidFill>
            <a:round/>
            <a:headEnd/>
            <a:tailEnd/>
          </a:ln>
          <a:effectLst/>
        </p:spPr>
        <p:txBody>
          <a:bodyPr wrap="none" anchor="ctr">
            <a:prstTxWarp prst="textNoShape">
              <a:avLst/>
            </a:prstTxWarp>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32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222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Definitions</a:t>
            </a:r>
            <a:endParaRPr lang="en-US" sz="3600" dirty="0">
              <a:solidFill>
                <a:srgbClr val="FF0000"/>
              </a:solidFill>
            </a:endParaRPr>
          </a:p>
        </p:txBody>
      </p:sp>
      <p:sp>
        <p:nvSpPr>
          <p:cNvPr id="732219" name="Rectangle 59"/>
          <p:cNvSpPr>
            <a:spLocks noChangeArrowheads="1"/>
          </p:cNvSpPr>
          <p:nvPr/>
        </p:nvSpPr>
        <p:spPr bwMode="auto">
          <a:xfrm>
            <a:off x="482600" y="1155700"/>
            <a:ext cx="8128000" cy="54737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The class </a:t>
            </a:r>
            <a:r>
              <a:rPr lang="en-US" sz="2000" dirty="0">
                <a:latin typeface="Helvetica Neue"/>
                <a:cs typeface="Helvetica Neue"/>
              </a:rPr>
              <a:t>P</a:t>
            </a:r>
            <a:r>
              <a:rPr lang="en-US" sz="2400" b="0" dirty="0"/>
              <a:t> consists of all decision problems that can be solved in polynomial time by a deterministic Turing machine.</a:t>
            </a:r>
          </a:p>
          <a:p>
            <a:pPr marL="342900" indent="-342900" algn="just">
              <a:lnSpc>
                <a:spcPct val="90000"/>
              </a:lnSpc>
              <a:spcAft>
                <a:spcPts val="800"/>
              </a:spcAft>
              <a:buFontTx/>
              <a:buChar char="•"/>
            </a:pPr>
            <a:r>
              <a:rPr lang="en-US" sz="2400" b="0" dirty="0"/>
              <a:t>The class </a:t>
            </a:r>
            <a:r>
              <a:rPr lang="en-US" sz="2000" dirty="0">
                <a:latin typeface="Helvetica Neue"/>
                <a:cs typeface="Helvetica Neue"/>
              </a:rPr>
              <a:t>NP</a:t>
            </a:r>
            <a:r>
              <a:rPr lang="en-US" sz="2400" b="0" dirty="0"/>
              <a:t> consists of all decision problems that can be solved in polynomial time by a nondeterministic Turing machine.</a:t>
            </a:r>
          </a:p>
          <a:p>
            <a:pPr marL="800100" lvl="1" indent="-342900" algn="just">
              <a:lnSpc>
                <a:spcPct val="90000"/>
              </a:lnSpc>
              <a:spcAft>
                <a:spcPts val="800"/>
              </a:spcAft>
              <a:buFont typeface="Lucida Grande"/>
              <a:buChar char="–"/>
            </a:pPr>
            <a:r>
              <a:rPr lang="en-US" sz="2200" b="0" dirty="0"/>
              <a:t>A </a:t>
            </a:r>
            <a:r>
              <a:rPr lang="en-US" sz="2200" i="1" dirty="0"/>
              <a:t>decision problem</a:t>
            </a:r>
            <a:r>
              <a:rPr lang="en-US" sz="2200" dirty="0"/>
              <a:t> </a:t>
            </a:r>
            <a:r>
              <a:rPr lang="en-US" sz="2200" b="0" dirty="0"/>
              <a:t>is one that has only a yes-or-no answer.</a:t>
            </a:r>
          </a:p>
          <a:p>
            <a:pPr marL="800100" lvl="1" indent="-342900" algn="just">
              <a:lnSpc>
                <a:spcPct val="90000"/>
              </a:lnSpc>
              <a:spcAft>
                <a:spcPts val="800"/>
              </a:spcAft>
              <a:buFont typeface="Lucida Grande"/>
              <a:buChar char="–"/>
            </a:pPr>
            <a:r>
              <a:rPr lang="en-US" sz="2200" i="1" dirty="0"/>
              <a:t>Polynomial time</a:t>
            </a:r>
            <a:r>
              <a:rPr lang="en-US" sz="2200" b="0" dirty="0"/>
              <a:t> is a measure of computational complexity that is bounded by a polynomial.</a:t>
            </a:r>
          </a:p>
          <a:p>
            <a:pPr marL="800100" lvl="1" indent="-342900" algn="just">
              <a:lnSpc>
                <a:spcPct val="90000"/>
              </a:lnSpc>
              <a:spcAft>
                <a:spcPts val="800"/>
              </a:spcAft>
              <a:buFont typeface="Lucida Grande"/>
              <a:buChar char="–"/>
            </a:pPr>
            <a:r>
              <a:rPr lang="en-US" sz="2200" b="0" dirty="0"/>
              <a:t>A </a:t>
            </a:r>
            <a:r>
              <a:rPr lang="en-US" sz="2200" i="1" dirty="0"/>
              <a:t>deterministic</a:t>
            </a:r>
            <a:r>
              <a:rPr lang="en-US" sz="2200" b="0" dirty="0"/>
              <a:t> Turing machine follows only one execution path at a time.</a:t>
            </a:r>
          </a:p>
          <a:p>
            <a:pPr marL="800100" lvl="1" indent="-342900" algn="just">
              <a:lnSpc>
                <a:spcPct val="90000"/>
              </a:lnSpc>
              <a:spcAft>
                <a:spcPts val="1600"/>
              </a:spcAft>
              <a:buFont typeface="Lucida Grande"/>
              <a:buChar char="–"/>
            </a:pPr>
            <a:r>
              <a:rPr lang="en-US" sz="2200" b="0" dirty="0"/>
              <a:t>A </a:t>
            </a:r>
            <a:r>
              <a:rPr lang="en-US" sz="2200" i="1" dirty="0"/>
              <a:t>nondeterministic</a:t>
            </a:r>
            <a:r>
              <a:rPr lang="en-US" sz="2200" dirty="0"/>
              <a:t> </a:t>
            </a:r>
            <a:r>
              <a:rPr lang="en-US" sz="2200" b="0" dirty="0"/>
              <a:t>Turing machine can follow multiple paths in parallel.</a:t>
            </a:r>
          </a:p>
          <a:p>
            <a:pPr marL="342900" indent="-342900" algn="just">
              <a:lnSpc>
                <a:spcPct val="90000"/>
              </a:lnSpc>
              <a:spcAft>
                <a:spcPct val="50000"/>
              </a:spcAft>
              <a:buFont typeface="Arial"/>
              <a:buChar char="•"/>
            </a:pPr>
            <a:r>
              <a:rPr lang="en-US" sz="2400" b="0" dirty="0"/>
              <a:t>The </a:t>
            </a:r>
            <a:r>
              <a:rPr lang="en-US" sz="2000" dirty="0">
                <a:latin typeface="Helvetica Neue"/>
                <a:cs typeface="Helvetica Neue"/>
              </a:rPr>
              <a:t>P</a:t>
            </a:r>
            <a:r>
              <a:rPr lang="en-US" sz="1200" b="0" dirty="0"/>
              <a:t> </a:t>
            </a:r>
            <a:r>
              <a:rPr lang="en-US" sz="2400" b="0" dirty="0"/>
              <a:t>=</a:t>
            </a:r>
            <a:r>
              <a:rPr lang="en-US" sz="1100" b="0" dirty="0"/>
              <a:t> </a:t>
            </a:r>
            <a:r>
              <a:rPr lang="en-US" sz="2000" dirty="0">
                <a:latin typeface="Helvetica Neue"/>
                <a:cs typeface="Helvetica Neue"/>
              </a:rPr>
              <a:t>NP</a:t>
            </a:r>
            <a:r>
              <a:rPr lang="en-US" sz="2400" b="0" dirty="0"/>
              <a:t> question is whether these two classes are the same.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221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221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3221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3221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3221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322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2219"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ED020-4704-2E4A-A087-FC1BF94E9F33}"/>
              </a:ext>
            </a:extLst>
          </p:cNvPr>
          <p:cNvSpPr>
            <a:spLocks noGrp="1"/>
          </p:cNvSpPr>
          <p:nvPr>
            <p:ph type="title"/>
          </p:nvPr>
        </p:nvSpPr>
        <p:spPr/>
        <p:txBody>
          <a:bodyPr/>
          <a:lstStyle/>
          <a:p>
            <a:r>
              <a:rPr lang="en-US" dirty="0">
                <a:solidFill>
                  <a:srgbClr val="FF0000"/>
                </a:solidFill>
              </a:rPr>
              <a:t>Preview: Computational Complexity</a:t>
            </a:r>
          </a:p>
        </p:txBody>
      </p:sp>
      <p:sp>
        <p:nvSpPr>
          <p:cNvPr id="3" name="Rectangle 2">
            <a:extLst>
              <a:ext uri="{FF2B5EF4-FFF2-40B4-BE49-F238E27FC236}">
                <a16:creationId xmlns:a16="http://schemas.microsoft.com/office/drawing/2014/main" id="{396E3C2C-25C5-7844-8197-BF355AA6A165}"/>
              </a:ext>
            </a:extLst>
          </p:cNvPr>
          <p:cNvSpPr/>
          <p:nvPr/>
        </p:nvSpPr>
        <p:spPr>
          <a:xfrm>
            <a:off x="1143000" y="2905780"/>
            <a:ext cx="6858000" cy="1077218"/>
          </a:xfrm>
          <a:prstGeom prst="rect">
            <a:avLst/>
          </a:prstGeom>
        </p:spPr>
        <p:txBody>
          <a:bodyPr wrap="square">
            <a:spAutoFit/>
          </a:bodyPr>
          <a:lstStyle/>
          <a:p>
            <a:r>
              <a:rPr lang="en-US" sz="3200" dirty="0">
                <a:solidFill>
                  <a:schemeClr val="accent6"/>
                </a:solidFill>
                <a:hlinkClick r:id="rId2">
                  <a:extLst>
                    <a:ext uri="{A12FA001-AC4F-418D-AE19-62706E023703}">
                      <ahyp:hlinkClr xmlns:ahyp="http://schemas.microsoft.com/office/drawing/2018/hyperlinkcolor" val="tx"/>
                    </a:ext>
                  </a:extLst>
                </a:hlinkClick>
              </a:rPr>
              <a:t>https://www.youtube.com/watch?v=MyeV2_tGqvw</a:t>
            </a:r>
            <a:r>
              <a:rPr lang="en-US" sz="3200" dirty="0">
                <a:solidFill>
                  <a:schemeClr val="accent6"/>
                </a:solidFill>
              </a:rPr>
              <a:t> </a:t>
            </a:r>
          </a:p>
        </p:txBody>
      </p:sp>
    </p:spTree>
    <p:extLst>
      <p:ext uri="{BB962C8B-B14F-4D97-AF65-F5344CB8AC3E}">
        <p14:creationId xmlns:p14="http://schemas.microsoft.com/office/powerpoint/2010/main" val="837571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26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Graphs of the Complexity Classes</a:t>
            </a:r>
          </a:p>
        </p:txBody>
      </p:sp>
      <p:pic>
        <p:nvPicPr>
          <p:cNvPr id="779270" name="Picture 6" descr="Constant"/>
          <p:cNvPicPr>
            <a:picLocks noChangeAspect="1" noChangeArrowheads="1"/>
          </p:cNvPicPr>
          <p:nvPr/>
        </p:nvPicPr>
        <p:blipFill>
          <a:blip r:embed="rId3"/>
          <a:srcRect/>
          <a:stretch>
            <a:fillRect/>
          </a:stretch>
        </p:blipFill>
        <p:spPr bwMode="auto">
          <a:xfrm>
            <a:off x="482600" y="1219200"/>
            <a:ext cx="8509000" cy="5048250"/>
          </a:xfrm>
          <a:prstGeom prst="rect">
            <a:avLst/>
          </a:prstGeom>
          <a:noFill/>
        </p:spPr>
      </p:pic>
      <p:pic>
        <p:nvPicPr>
          <p:cNvPr id="779271" name="Picture 7" descr="Logarithmic"/>
          <p:cNvPicPr>
            <a:picLocks noChangeAspect="1" noChangeArrowheads="1"/>
          </p:cNvPicPr>
          <p:nvPr/>
        </p:nvPicPr>
        <p:blipFill>
          <a:blip r:embed="rId4"/>
          <a:srcRect/>
          <a:stretch>
            <a:fillRect/>
          </a:stretch>
        </p:blipFill>
        <p:spPr bwMode="auto">
          <a:xfrm>
            <a:off x="482600" y="1219200"/>
            <a:ext cx="8509000" cy="5048250"/>
          </a:xfrm>
          <a:prstGeom prst="rect">
            <a:avLst/>
          </a:prstGeom>
          <a:noFill/>
        </p:spPr>
      </p:pic>
      <p:pic>
        <p:nvPicPr>
          <p:cNvPr id="779272" name="Picture 8" descr="Linear"/>
          <p:cNvPicPr>
            <a:picLocks noChangeAspect="1" noChangeArrowheads="1"/>
          </p:cNvPicPr>
          <p:nvPr/>
        </p:nvPicPr>
        <p:blipFill>
          <a:blip r:embed="rId5"/>
          <a:srcRect/>
          <a:stretch>
            <a:fillRect/>
          </a:stretch>
        </p:blipFill>
        <p:spPr bwMode="auto">
          <a:xfrm>
            <a:off x="482600" y="1219200"/>
            <a:ext cx="8509000" cy="5048250"/>
          </a:xfrm>
          <a:prstGeom prst="rect">
            <a:avLst/>
          </a:prstGeom>
          <a:noFill/>
        </p:spPr>
      </p:pic>
      <p:pic>
        <p:nvPicPr>
          <p:cNvPr id="779273" name="Picture 9" descr="NlogN"/>
          <p:cNvPicPr>
            <a:picLocks noChangeAspect="1" noChangeArrowheads="1"/>
          </p:cNvPicPr>
          <p:nvPr/>
        </p:nvPicPr>
        <p:blipFill>
          <a:blip r:embed="rId6"/>
          <a:srcRect/>
          <a:stretch>
            <a:fillRect/>
          </a:stretch>
        </p:blipFill>
        <p:spPr bwMode="auto">
          <a:xfrm>
            <a:off x="482600" y="1219200"/>
            <a:ext cx="8509000" cy="5048250"/>
          </a:xfrm>
          <a:prstGeom prst="rect">
            <a:avLst/>
          </a:prstGeom>
          <a:noFill/>
        </p:spPr>
      </p:pic>
      <p:pic>
        <p:nvPicPr>
          <p:cNvPr id="779274" name="Picture 10" descr="Quadratic"/>
          <p:cNvPicPr>
            <a:picLocks noChangeAspect="1" noChangeArrowheads="1"/>
          </p:cNvPicPr>
          <p:nvPr/>
        </p:nvPicPr>
        <p:blipFill>
          <a:blip r:embed="rId7"/>
          <a:srcRect/>
          <a:stretch>
            <a:fillRect/>
          </a:stretch>
        </p:blipFill>
        <p:spPr bwMode="auto">
          <a:xfrm>
            <a:off x="482600" y="1219200"/>
            <a:ext cx="8509000" cy="5048250"/>
          </a:xfrm>
          <a:prstGeom prst="rect">
            <a:avLst/>
          </a:prstGeom>
          <a:noFill/>
        </p:spPr>
      </p:pic>
      <p:pic>
        <p:nvPicPr>
          <p:cNvPr id="779275" name="Picture 11" descr="Exponential"/>
          <p:cNvPicPr>
            <a:picLocks noChangeAspect="1" noChangeArrowheads="1"/>
          </p:cNvPicPr>
          <p:nvPr/>
        </p:nvPicPr>
        <p:blipFill>
          <a:blip r:embed="rId8"/>
          <a:srcRect/>
          <a:stretch>
            <a:fillRect/>
          </a:stretch>
        </p:blipFill>
        <p:spPr bwMode="auto">
          <a:xfrm>
            <a:off x="482600" y="1219200"/>
            <a:ext cx="8509000" cy="5048250"/>
          </a:xfrm>
          <a:prstGeom prst="rect">
            <a:avLst/>
          </a:prstGeom>
          <a:noFill/>
        </p:spPr>
      </p:pic>
      <p:pic>
        <p:nvPicPr>
          <p:cNvPr id="779276" name="Picture 12" descr="Zoom1"/>
          <p:cNvPicPr>
            <a:picLocks noChangeAspect="1" noChangeArrowheads="1"/>
          </p:cNvPicPr>
          <p:nvPr/>
        </p:nvPicPr>
        <p:blipFill>
          <a:blip r:embed="rId9"/>
          <a:srcRect/>
          <a:stretch>
            <a:fillRect/>
          </a:stretch>
        </p:blipFill>
        <p:spPr bwMode="auto">
          <a:xfrm>
            <a:off x="482600" y="1219200"/>
            <a:ext cx="8509000" cy="5048250"/>
          </a:xfrm>
          <a:prstGeom prst="rect">
            <a:avLst/>
          </a:prstGeom>
          <a:noFill/>
        </p:spPr>
      </p:pic>
      <p:pic>
        <p:nvPicPr>
          <p:cNvPr id="779277" name="Picture 13" descr="Zoom2"/>
          <p:cNvPicPr>
            <a:picLocks noChangeAspect="1" noChangeArrowheads="1"/>
          </p:cNvPicPr>
          <p:nvPr/>
        </p:nvPicPr>
        <p:blipFill>
          <a:blip r:embed="rId10"/>
          <a:srcRect/>
          <a:stretch>
            <a:fillRect/>
          </a:stretch>
        </p:blipFill>
        <p:spPr bwMode="auto">
          <a:xfrm>
            <a:off x="482600" y="1219200"/>
            <a:ext cx="8509000" cy="5048250"/>
          </a:xfrm>
          <a:prstGeom prst="rect">
            <a:avLst/>
          </a:prstGeom>
          <a:noFill/>
        </p:spPr>
      </p:pic>
      <p:sp>
        <p:nvSpPr>
          <p:cNvPr id="779278" name="Text Box 14"/>
          <p:cNvSpPr txBox="1">
            <a:spLocks noChangeArrowheads="1"/>
          </p:cNvSpPr>
          <p:nvPr/>
        </p:nvSpPr>
        <p:spPr bwMode="auto">
          <a:xfrm rot="-5400000">
            <a:off x="-2205037" y="3543300"/>
            <a:ext cx="5035550" cy="336550"/>
          </a:xfrm>
          <a:prstGeom prst="rect">
            <a:avLst/>
          </a:prstGeom>
          <a:noFill/>
          <a:ln w="9525">
            <a:noFill/>
            <a:miter lim="800000"/>
            <a:headEnd/>
            <a:tailEnd/>
          </a:ln>
          <a:effectLst/>
        </p:spPr>
        <p:txBody>
          <a:bodyPr>
            <a:prstTxWarp prst="textNoShape">
              <a:avLst/>
            </a:prstTxWarp>
            <a:spAutoFit/>
          </a:bodyPr>
          <a:lstStyle/>
          <a:p>
            <a:pPr algn="ctr"/>
            <a:r>
              <a:rPr lang="en-US" sz="1600" b="0">
                <a:latin typeface="Helvetica Neue" charset="0"/>
              </a:rPr>
              <a:t>running time</a:t>
            </a:r>
          </a:p>
        </p:txBody>
      </p:sp>
      <p:sp>
        <p:nvSpPr>
          <p:cNvPr id="779279" name="Text Box 15"/>
          <p:cNvSpPr txBox="1">
            <a:spLocks noChangeArrowheads="1"/>
          </p:cNvSpPr>
          <p:nvPr/>
        </p:nvSpPr>
        <p:spPr bwMode="auto">
          <a:xfrm>
            <a:off x="508000" y="6248400"/>
            <a:ext cx="7118350" cy="336550"/>
          </a:xfrm>
          <a:prstGeom prst="rect">
            <a:avLst/>
          </a:prstGeom>
          <a:noFill/>
          <a:ln w="9525">
            <a:noFill/>
            <a:miter lim="800000"/>
            <a:headEnd/>
            <a:tailEnd/>
          </a:ln>
          <a:effectLst/>
        </p:spPr>
        <p:txBody>
          <a:bodyPr>
            <a:prstTxWarp prst="textNoShape">
              <a:avLst/>
            </a:prstTxWarp>
            <a:spAutoFit/>
          </a:bodyPr>
          <a:lstStyle/>
          <a:p>
            <a:pPr algn="ctr"/>
            <a:r>
              <a:rPr lang="en-US" sz="1600" b="0">
                <a:latin typeface="Helvetica Neue" charset="0"/>
              </a:rPr>
              <a:t>problem size</a:t>
            </a:r>
          </a:p>
        </p:txBody>
      </p:sp>
      <p:sp>
        <p:nvSpPr>
          <p:cNvPr id="779280" name="Line 16"/>
          <p:cNvSpPr>
            <a:spLocks noChangeShapeType="1"/>
          </p:cNvSpPr>
          <p:nvPr/>
        </p:nvSpPr>
        <p:spPr bwMode="auto">
          <a:xfrm>
            <a:off x="4737100" y="6426200"/>
            <a:ext cx="596900" cy="0"/>
          </a:xfrm>
          <a:prstGeom prst="line">
            <a:avLst/>
          </a:prstGeom>
          <a:noFill/>
          <a:ln w="9525">
            <a:solidFill>
              <a:schemeClr val="tx1"/>
            </a:solidFill>
            <a:round/>
            <a:headEnd/>
            <a:tailEnd type="triangle" w="med" len="med"/>
          </a:ln>
          <a:effectLst/>
        </p:spPr>
        <p:txBody>
          <a:bodyPr wrap="none" anchor="ctr">
            <a:prstTxWarp prst="textNoShape">
              <a:avLst/>
            </a:prstTxWarp>
          </a:bodyPr>
          <a:lstStyle/>
          <a:p>
            <a:endParaRPr lang="en-US"/>
          </a:p>
        </p:txBody>
      </p:sp>
      <p:sp>
        <p:nvSpPr>
          <p:cNvPr id="779281" name="Line 17"/>
          <p:cNvSpPr>
            <a:spLocks noChangeShapeType="1"/>
          </p:cNvSpPr>
          <p:nvPr/>
        </p:nvSpPr>
        <p:spPr bwMode="auto">
          <a:xfrm rot="-5400000">
            <a:off x="31750" y="2800350"/>
            <a:ext cx="596900" cy="0"/>
          </a:xfrm>
          <a:prstGeom prst="line">
            <a:avLst/>
          </a:prstGeom>
          <a:noFill/>
          <a:ln w="9525">
            <a:solidFill>
              <a:schemeClr val="tx1"/>
            </a:solidFill>
            <a:round/>
            <a:headEnd/>
            <a:tailEnd type="triangle" w="med" len="med"/>
          </a:ln>
          <a:effectLst/>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792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7792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77927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77927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77927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77927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7792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Recursion</a:t>
            </a:r>
            <a:endParaRPr lang="en-US" sz="4000" dirty="0">
              <a:solidFill>
                <a:schemeClr val="tx1"/>
              </a:solidFill>
            </a:endParaRPr>
          </a:p>
        </p:txBody>
      </p:sp>
      <p:sp>
        <p:nvSpPr>
          <p:cNvPr id="643075" name="Rectangle 3"/>
          <p:cNvSpPr>
            <a:spLocks noChangeArrowheads="1"/>
          </p:cNvSpPr>
          <p:nvPr/>
        </p:nvSpPr>
        <p:spPr bwMode="auto">
          <a:xfrm>
            <a:off x="482600" y="1155700"/>
            <a:ext cx="8128000" cy="4787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One of the most important great ideas in computer science is the concept of </a:t>
            </a:r>
            <a:r>
              <a:rPr lang="en-US" sz="2400" i="1" dirty="0"/>
              <a:t>recursion</a:t>
            </a:r>
            <a:r>
              <a:rPr lang="en-US" sz="2400" b="0" i="1" dirty="0"/>
              <a:t>,</a:t>
            </a:r>
            <a:r>
              <a:rPr lang="en-US" sz="2400" b="0" dirty="0"/>
              <a:t> which is the process of solving a problem by dividing it into smaller </a:t>
            </a:r>
            <a:r>
              <a:rPr lang="en-US" sz="2400" b="0" dirty="0" err="1"/>
              <a:t>subproblems</a:t>
            </a:r>
            <a:r>
              <a:rPr lang="en-US" sz="2400" b="0" dirty="0"/>
              <a:t> </a:t>
            </a:r>
            <a:r>
              <a:rPr lang="en-US" sz="2400" i="1" dirty="0"/>
              <a:t>of the same form</a:t>
            </a:r>
            <a:r>
              <a:rPr lang="en-US" sz="2400" b="0" dirty="0"/>
              <a:t>.  The italicized phrase is the essential characteristic of recursion; without it, all you have is a description of stepwise refinement of the sort we teach in courses like CS</a:t>
            </a:r>
            <a:r>
              <a:rPr lang="en-US" sz="1200" b="0" dirty="0"/>
              <a:t> </a:t>
            </a:r>
            <a:r>
              <a:rPr lang="en-US" sz="2400" b="0" dirty="0"/>
              <a:t>106A.</a:t>
            </a:r>
          </a:p>
          <a:p>
            <a:pPr marL="342900" indent="-342900" algn="just">
              <a:lnSpc>
                <a:spcPct val="90000"/>
              </a:lnSpc>
              <a:spcAft>
                <a:spcPct val="50000"/>
              </a:spcAft>
              <a:buFontTx/>
              <a:buChar char="•"/>
            </a:pPr>
            <a:r>
              <a:rPr lang="en-US" sz="2400" b="0" dirty="0"/>
              <a:t>The fact that recursive decomposition generates </a:t>
            </a:r>
            <a:r>
              <a:rPr lang="en-US" sz="2400" b="0" dirty="0" err="1"/>
              <a:t>subproblems</a:t>
            </a:r>
            <a:r>
              <a:rPr lang="en-US" sz="2400" b="0" dirty="0"/>
              <a:t> that have the same form as the original problem means that recursive programs will use the same function or method to solve </a:t>
            </a:r>
            <a:r>
              <a:rPr lang="en-US" sz="2400" b="0" dirty="0" err="1"/>
              <a:t>subproblems</a:t>
            </a:r>
            <a:r>
              <a:rPr lang="en-US" sz="2400" b="0" dirty="0"/>
              <a:t> at different levels of the solution.  In terms of the structure of the code, the defining characteristic of recursion is having functions that call themselves, directly or indirectly, as the decomposition process proceeds.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307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07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A Simple Illustration of Recursion</a:t>
            </a:r>
            <a:endParaRPr lang="en-US" sz="4000" dirty="0">
              <a:solidFill>
                <a:schemeClr val="tx1"/>
              </a:solidFill>
            </a:endParaRPr>
          </a:p>
        </p:txBody>
      </p:sp>
      <p:sp>
        <p:nvSpPr>
          <p:cNvPr id="645123" name="Rectangle 3"/>
          <p:cNvSpPr>
            <a:spLocks noChangeArrowheads="1"/>
          </p:cNvSpPr>
          <p:nvPr/>
        </p:nvSpPr>
        <p:spPr bwMode="auto">
          <a:xfrm>
            <a:off x="482600" y="1155700"/>
            <a:ext cx="8128000" cy="5549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Suppose that you are the national fundraising director for a charitable organization and need to raise $1,000,000.</a:t>
            </a:r>
          </a:p>
          <a:p>
            <a:pPr marL="342900" indent="-342900" algn="just">
              <a:lnSpc>
                <a:spcPct val="90000"/>
              </a:lnSpc>
              <a:spcAft>
                <a:spcPct val="50000"/>
              </a:spcAft>
              <a:buFontTx/>
              <a:buChar char="•"/>
            </a:pPr>
            <a:r>
              <a:rPr lang="en-US" sz="2400" b="0" dirty="0"/>
              <a:t>One possible approach is to find a wealthy donor and ask for a single $1,000,000 contribution.  The problem with that strategy is that individuals with the necessary combination of means and generosity are difficult to find.  Donors are much more likely to make contributions in the $100 range.</a:t>
            </a:r>
          </a:p>
          <a:p>
            <a:pPr marL="342900" indent="-342900" algn="just">
              <a:lnSpc>
                <a:spcPct val="90000"/>
              </a:lnSpc>
              <a:spcAft>
                <a:spcPct val="50000"/>
              </a:spcAft>
              <a:buFontTx/>
              <a:buChar char="•"/>
            </a:pPr>
            <a:r>
              <a:rPr lang="en-US" sz="2400" b="0" dirty="0"/>
              <a:t>Another strategy would be to ask 10,000 friends for $100 each.  Unfortunately, most of us don’t have 10,000 friends.</a:t>
            </a:r>
          </a:p>
          <a:p>
            <a:pPr marL="342900" indent="-342900" algn="just">
              <a:lnSpc>
                <a:spcPct val="90000"/>
              </a:lnSpc>
              <a:spcAft>
                <a:spcPct val="50000"/>
              </a:spcAft>
              <a:buFontTx/>
              <a:buChar char="•"/>
            </a:pPr>
            <a:r>
              <a:rPr lang="en-US" sz="2400" b="0" dirty="0"/>
              <a:t>Recursion offers a more promising strategy.  All you need to do is find ten regional coordinators and ask each one to raise $100,000.  Those regional coordinators in turn delegate the task to ten local coordinators, each with a goal of $10,000, and so on until the donations can be raised individually.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5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51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4512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2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17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A Simple Illustration of Recursion</a:t>
            </a:r>
            <a:endParaRPr lang="en-US" sz="4000" dirty="0">
              <a:solidFill>
                <a:schemeClr val="tx1"/>
              </a:solidFill>
            </a:endParaRPr>
          </a:p>
        </p:txBody>
      </p:sp>
      <p:sp>
        <p:nvSpPr>
          <p:cNvPr id="647171" name="Text Box 3"/>
          <p:cNvSpPr txBox="1">
            <a:spLocks noChangeArrowheads="1"/>
          </p:cNvSpPr>
          <p:nvPr/>
        </p:nvSpPr>
        <p:spPr bwMode="auto">
          <a:xfrm>
            <a:off x="533400" y="1143000"/>
            <a:ext cx="8077200" cy="763286"/>
          </a:xfrm>
          <a:prstGeom prst="rect">
            <a:avLst/>
          </a:prstGeom>
          <a:noFill/>
          <a:ln w="9525">
            <a:noFill/>
            <a:miter lim="800000"/>
            <a:headEnd/>
            <a:tailEnd/>
          </a:ln>
          <a:effectLst/>
        </p:spPr>
        <p:txBody>
          <a:bodyPr>
            <a:prstTxWarp prst="textNoShape">
              <a:avLst/>
            </a:prstTxWarp>
            <a:spAutoFit/>
          </a:bodyPr>
          <a:lstStyle/>
          <a:p>
            <a:pPr algn="just">
              <a:lnSpc>
                <a:spcPct val="90000"/>
              </a:lnSpc>
            </a:pPr>
            <a:r>
              <a:rPr lang="en-US" sz="2400" b="0" dirty="0"/>
              <a:t>The following diagram illustrates the recursive strategy for raising $1,000,000 described on the previous slide:</a:t>
            </a:r>
            <a:endParaRPr lang="en-US" sz="2400" dirty="0"/>
          </a:p>
        </p:txBody>
      </p:sp>
      <p:sp>
        <p:nvSpPr>
          <p:cNvPr id="647172" name="Rectangle 4"/>
          <p:cNvSpPr>
            <a:spLocks noChangeArrowheads="1"/>
          </p:cNvSpPr>
          <p:nvPr/>
        </p:nvSpPr>
        <p:spPr bwMode="auto">
          <a:xfrm>
            <a:off x="3987800" y="1993900"/>
            <a:ext cx="1181100" cy="5334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90000"/>
              </a:lnSpc>
            </a:pPr>
            <a:r>
              <a:rPr lang="en-US" sz="1600" b="0"/>
              <a:t>Goal:</a:t>
            </a:r>
          </a:p>
          <a:p>
            <a:pPr algn="ctr">
              <a:lnSpc>
                <a:spcPct val="90000"/>
              </a:lnSpc>
            </a:pPr>
            <a:r>
              <a:rPr lang="en-US" sz="1600" b="0"/>
              <a:t>$1,000,000</a:t>
            </a:r>
          </a:p>
        </p:txBody>
      </p:sp>
      <p:grpSp>
        <p:nvGrpSpPr>
          <p:cNvPr id="2" name="Group 5"/>
          <p:cNvGrpSpPr>
            <a:grpSpLocks/>
          </p:cNvGrpSpPr>
          <p:nvPr/>
        </p:nvGrpSpPr>
        <p:grpSpPr bwMode="auto">
          <a:xfrm>
            <a:off x="584200" y="2527300"/>
            <a:ext cx="7988300" cy="1168400"/>
            <a:chOff x="368" y="1592"/>
            <a:chExt cx="5032" cy="736"/>
          </a:xfrm>
        </p:grpSpPr>
        <p:sp>
          <p:nvSpPr>
            <p:cNvPr id="647174" name="Rectangle 6"/>
            <p:cNvSpPr>
              <a:spLocks noChangeArrowheads="1"/>
            </p:cNvSpPr>
            <p:nvPr/>
          </p:nvSpPr>
          <p:spPr bwMode="auto">
            <a:xfrm>
              <a:off x="368" y="2040"/>
              <a:ext cx="47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$100,000</a:t>
              </a:r>
            </a:p>
          </p:txBody>
        </p:sp>
        <p:sp>
          <p:nvSpPr>
            <p:cNvPr id="647175" name="Rectangle 7"/>
            <p:cNvSpPr>
              <a:spLocks noChangeArrowheads="1"/>
            </p:cNvSpPr>
            <p:nvPr/>
          </p:nvSpPr>
          <p:spPr bwMode="auto">
            <a:xfrm>
              <a:off x="874" y="2040"/>
              <a:ext cx="47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$100,000</a:t>
              </a:r>
            </a:p>
          </p:txBody>
        </p:sp>
        <p:sp>
          <p:nvSpPr>
            <p:cNvPr id="647176" name="Rectangle 8"/>
            <p:cNvSpPr>
              <a:spLocks noChangeArrowheads="1"/>
            </p:cNvSpPr>
            <p:nvPr/>
          </p:nvSpPr>
          <p:spPr bwMode="auto">
            <a:xfrm>
              <a:off x="1380" y="2040"/>
              <a:ext cx="47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$100,000</a:t>
              </a:r>
            </a:p>
          </p:txBody>
        </p:sp>
        <p:sp>
          <p:nvSpPr>
            <p:cNvPr id="647177" name="Rectangle 9"/>
            <p:cNvSpPr>
              <a:spLocks noChangeArrowheads="1"/>
            </p:cNvSpPr>
            <p:nvPr/>
          </p:nvSpPr>
          <p:spPr bwMode="auto">
            <a:xfrm>
              <a:off x="1886" y="2040"/>
              <a:ext cx="47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$100,000</a:t>
              </a:r>
            </a:p>
          </p:txBody>
        </p:sp>
        <p:sp>
          <p:nvSpPr>
            <p:cNvPr id="647178" name="Rectangle 10"/>
            <p:cNvSpPr>
              <a:spLocks noChangeArrowheads="1"/>
            </p:cNvSpPr>
            <p:nvPr/>
          </p:nvSpPr>
          <p:spPr bwMode="auto">
            <a:xfrm>
              <a:off x="2392" y="2040"/>
              <a:ext cx="47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$100,000</a:t>
              </a:r>
            </a:p>
          </p:txBody>
        </p:sp>
        <p:sp>
          <p:nvSpPr>
            <p:cNvPr id="647179" name="Rectangle 11"/>
            <p:cNvSpPr>
              <a:spLocks noChangeArrowheads="1"/>
            </p:cNvSpPr>
            <p:nvPr/>
          </p:nvSpPr>
          <p:spPr bwMode="auto">
            <a:xfrm>
              <a:off x="2898" y="2040"/>
              <a:ext cx="47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$100,000</a:t>
              </a:r>
            </a:p>
          </p:txBody>
        </p:sp>
        <p:sp>
          <p:nvSpPr>
            <p:cNvPr id="647180" name="Rectangle 12"/>
            <p:cNvSpPr>
              <a:spLocks noChangeArrowheads="1"/>
            </p:cNvSpPr>
            <p:nvPr/>
          </p:nvSpPr>
          <p:spPr bwMode="auto">
            <a:xfrm>
              <a:off x="3404" y="2040"/>
              <a:ext cx="47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$100,000</a:t>
              </a:r>
            </a:p>
          </p:txBody>
        </p:sp>
        <p:sp>
          <p:nvSpPr>
            <p:cNvPr id="647181" name="Rectangle 13"/>
            <p:cNvSpPr>
              <a:spLocks noChangeArrowheads="1"/>
            </p:cNvSpPr>
            <p:nvPr/>
          </p:nvSpPr>
          <p:spPr bwMode="auto">
            <a:xfrm>
              <a:off x="3910" y="2040"/>
              <a:ext cx="47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$100,000</a:t>
              </a:r>
            </a:p>
          </p:txBody>
        </p:sp>
        <p:sp>
          <p:nvSpPr>
            <p:cNvPr id="647182" name="Rectangle 14"/>
            <p:cNvSpPr>
              <a:spLocks noChangeArrowheads="1"/>
            </p:cNvSpPr>
            <p:nvPr/>
          </p:nvSpPr>
          <p:spPr bwMode="auto">
            <a:xfrm>
              <a:off x="4416" y="2040"/>
              <a:ext cx="47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$100,000</a:t>
              </a:r>
            </a:p>
          </p:txBody>
        </p:sp>
        <p:sp>
          <p:nvSpPr>
            <p:cNvPr id="647183" name="Rectangle 15"/>
            <p:cNvSpPr>
              <a:spLocks noChangeArrowheads="1"/>
            </p:cNvSpPr>
            <p:nvPr/>
          </p:nvSpPr>
          <p:spPr bwMode="auto">
            <a:xfrm>
              <a:off x="4922" y="2040"/>
              <a:ext cx="47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$100,000</a:t>
              </a:r>
            </a:p>
          </p:txBody>
        </p:sp>
        <p:cxnSp>
          <p:nvCxnSpPr>
            <p:cNvPr id="647184" name="AutoShape 16"/>
            <p:cNvCxnSpPr>
              <a:cxnSpLocks noChangeShapeType="1"/>
              <a:stCxn id="647174" idx="0"/>
              <a:endCxn id="647172" idx="2"/>
            </p:cNvCxnSpPr>
            <p:nvPr/>
          </p:nvCxnSpPr>
          <p:spPr bwMode="auto">
            <a:xfrm flipV="1">
              <a:off x="607" y="1592"/>
              <a:ext cx="2277" cy="448"/>
            </a:xfrm>
            <a:prstGeom prst="straightConnector1">
              <a:avLst/>
            </a:prstGeom>
            <a:noFill/>
            <a:ln w="9525">
              <a:solidFill>
                <a:schemeClr val="tx1"/>
              </a:solidFill>
              <a:round/>
              <a:headEnd/>
              <a:tailEnd/>
            </a:ln>
            <a:effectLst/>
          </p:spPr>
        </p:cxnSp>
        <p:cxnSp>
          <p:nvCxnSpPr>
            <p:cNvPr id="647185" name="AutoShape 17"/>
            <p:cNvCxnSpPr>
              <a:cxnSpLocks noChangeShapeType="1"/>
              <a:stCxn id="647175" idx="0"/>
              <a:endCxn id="647172" idx="2"/>
            </p:cNvCxnSpPr>
            <p:nvPr/>
          </p:nvCxnSpPr>
          <p:spPr bwMode="auto">
            <a:xfrm flipV="1">
              <a:off x="1113" y="1592"/>
              <a:ext cx="1771" cy="448"/>
            </a:xfrm>
            <a:prstGeom prst="straightConnector1">
              <a:avLst/>
            </a:prstGeom>
            <a:noFill/>
            <a:ln w="9525">
              <a:solidFill>
                <a:schemeClr val="tx1"/>
              </a:solidFill>
              <a:round/>
              <a:headEnd/>
              <a:tailEnd/>
            </a:ln>
            <a:effectLst/>
          </p:spPr>
        </p:cxnSp>
        <p:cxnSp>
          <p:nvCxnSpPr>
            <p:cNvPr id="647186" name="AutoShape 18"/>
            <p:cNvCxnSpPr>
              <a:cxnSpLocks noChangeShapeType="1"/>
              <a:stCxn id="647176" idx="0"/>
              <a:endCxn id="647172" idx="2"/>
            </p:cNvCxnSpPr>
            <p:nvPr/>
          </p:nvCxnSpPr>
          <p:spPr bwMode="auto">
            <a:xfrm flipV="1">
              <a:off x="1619" y="1592"/>
              <a:ext cx="1265" cy="448"/>
            </a:xfrm>
            <a:prstGeom prst="straightConnector1">
              <a:avLst/>
            </a:prstGeom>
            <a:noFill/>
            <a:ln w="9525">
              <a:solidFill>
                <a:schemeClr val="tx1"/>
              </a:solidFill>
              <a:round/>
              <a:headEnd/>
              <a:tailEnd/>
            </a:ln>
            <a:effectLst/>
          </p:spPr>
        </p:cxnSp>
        <p:cxnSp>
          <p:nvCxnSpPr>
            <p:cNvPr id="647187" name="AutoShape 19"/>
            <p:cNvCxnSpPr>
              <a:cxnSpLocks noChangeShapeType="1"/>
              <a:stCxn id="647177" idx="0"/>
              <a:endCxn id="647172" idx="2"/>
            </p:cNvCxnSpPr>
            <p:nvPr/>
          </p:nvCxnSpPr>
          <p:spPr bwMode="auto">
            <a:xfrm flipV="1">
              <a:off x="2125" y="1592"/>
              <a:ext cx="759" cy="448"/>
            </a:xfrm>
            <a:prstGeom prst="straightConnector1">
              <a:avLst/>
            </a:prstGeom>
            <a:noFill/>
            <a:ln w="9525">
              <a:solidFill>
                <a:schemeClr val="tx1"/>
              </a:solidFill>
              <a:round/>
              <a:headEnd/>
              <a:tailEnd/>
            </a:ln>
            <a:effectLst/>
          </p:spPr>
        </p:cxnSp>
        <p:cxnSp>
          <p:nvCxnSpPr>
            <p:cNvPr id="647188" name="AutoShape 20"/>
            <p:cNvCxnSpPr>
              <a:cxnSpLocks noChangeShapeType="1"/>
              <a:stCxn id="647178" idx="0"/>
              <a:endCxn id="647172" idx="2"/>
            </p:cNvCxnSpPr>
            <p:nvPr/>
          </p:nvCxnSpPr>
          <p:spPr bwMode="auto">
            <a:xfrm flipV="1">
              <a:off x="2631" y="1592"/>
              <a:ext cx="253" cy="448"/>
            </a:xfrm>
            <a:prstGeom prst="straightConnector1">
              <a:avLst/>
            </a:prstGeom>
            <a:noFill/>
            <a:ln w="9525">
              <a:solidFill>
                <a:schemeClr val="tx1"/>
              </a:solidFill>
              <a:round/>
              <a:headEnd/>
              <a:tailEnd/>
            </a:ln>
            <a:effectLst/>
          </p:spPr>
        </p:cxnSp>
        <p:cxnSp>
          <p:nvCxnSpPr>
            <p:cNvPr id="647189" name="AutoShape 21"/>
            <p:cNvCxnSpPr>
              <a:cxnSpLocks noChangeShapeType="1"/>
              <a:stCxn id="647179" idx="0"/>
              <a:endCxn id="647172" idx="2"/>
            </p:cNvCxnSpPr>
            <p:nvPr/>
          </p:nvCxnSpPr>
          <p:spPr bwMode="auto">
            <a:xfrm flipH="1" flipV="1">
              <a:off x="2884" y="1592"/>
              <a:ext cx="253" cy="448"/>
            </a:xfrm>
            <a:prstGeom prst="straightConnector1">
              <a:avLst/>
            </a:prstGeom>
            <a:noFill/>
            <a:ln w="9525">
              <a:solidFill>
                <a:schemeClr val="tx1"/>
              </a:solidFill>
              <a:round/>
              <a:headEnd/>
              <a:tailEnd/>
            </a:ln>
            <a:effectLst/>
          </p:spPr>
        </p:cxnSp>
        <p:cxnSp>
          <p:nvCxnSpPr>
            <p:cNvPr id="647190" name="AutoShape 22"/>
            <p:cNvCxnSpPr>
              <a:cxnSpLocks noChangeShapeType="1"/>
              <a:stCxn id="647180" idx="0"/>
              <a:endCxn id="647172" idx="2"/>
            </p:cNvCxnSpPr>
            <p:nvPr/>
          </p:nvCxnSpPr>
          <p:spPr bwMode="auto">
            <a:xfrm flipH="1" flipV="1">
              <a:off x="2884" y="1592"/>
              <a:ext cx="759" cy="448"/>
            </a:xfrm>
            <a:prstGeom prst="straightConnector1">
              <a:avLst/>
            </a:prstGeom>
            <a:noFill/>
            <a:ln w="9525">
              <a:solidFill>
                <a:schemeClr val="tx1"/>
              </a:solidFill>
              <a:round/>
              <a:headEnd/>
              <a:tailEnd/>
            </a:ln>
            <a:effectLst/>
          </p:spPr>
        </p:cxnSp>
        <p:cxnSp>
          <p:nvCxnSpPr>
            <p:cNvPr id="647191" name="AutoShape 23"/>
            <p:cNvCxnSpPr>
              <a:cxnSpLocks noChangeShapeType="1"/>
              <a:stCxn id="647181" idx="0"/>
              <a:endCxn id="647172" idx="2"/>
            </p:cNvCxnSpPr>
            <p:nvPr/>
          </p:nvCxnSpPr>
          <p:spPr bwMode="auto">
            <a:xfrm flipH="1" flipV="1">
              <a:off x="2884" y="1592"/>
              <a:ext cx="1265" cy="448"/>
            </a:xfrm>
            <a:prstGeom prst="straightConnector1">
              <a:avLst/>
            </a:prstGeom>
            <a:noFill/>
            <a:ln w="9525">
              <a:solidFill>
                <a:schemeClr val="tx1"/>
              </a:solidFill>
              <a:round/>
              <a:headEnd/>
              <a:tailEnd/>
            </a:ln>
            <a:effectLst/>
          </p:spPr>
        </p:cxnSp>
        <p:cxnSp>
          <p:nvCxnSpPr>
            <p:cNvPr id="647192" name="AutoShape 24"/>
            <p:cNvCxnSpPr>
              <a:cxnSpLocks noChangeShapeType="1"/>
              <a:stCxn id="647182" idx="0"/>
              <a:endCxn id="647172" idx="2"/>
            </p:cNvCxnSpPr>
            <p:nvPr/>
          </p:nvCxnSpPr>
          <p:spPr bwMode="auto">
            <a:xfrm flipH="1" flipV="1">
              <a:off x="2884" y="1592"/>
              <a:ext cx="1771" cy="448"/>
            </a:xfrm>
            <a:prstGeom prst="straightConnector1">
              <a:avLst/>
            </a:prstGeom>
            <a:noFill/>
            <a:ln w="9525">
              <a:solidFill>
                <a:schemeClr val="tx1"/>
              </a:solidFill>
              <a:round/>
              <a:headEnd/>
              <a:tailEnd/>
            </a:ln>
            <a:effectLst/>
          </p:spPr>
        </p:cxnSp>
        <p:cxnSp>
          <p:nvCxnSpPr>
            <p:cNvPr id="647193" name="AutoShape 25"/>
            <p:cNvCxnSpPr>
              <a:cxnSpLocks noChangeShapeType="1"/>
              <a:stCxn id="647183" idx="0"/>
              <a:endCxn id="647172" idx="2"/>
            </p:cNvCxnSpPr>
            <p:nvPr/>
          </p:nvCxnSpPr>
          <p:spPr bwMode="auto">
            <a:xfrm flipH="1" flipV="1">
              <a:off x="2884" y="1592"/>
              <a:ext cx="2277" cy="448"/>
            </a:xfrm>
            <a:prstGeom prst="straightConnector1">
              <a:avLst/>
            </a:prstGeom>
            <a:noFill/>
            <a:ln w="9525">
              <a:solidFill>
                <a:schemeClr val="tx1"/>
              </a:solidFill>
              <a:round/>
              <a:headEnd/>
              <a:tailEnd/>
            </a:ln>
            <a:effectLst/>
          </p:spPr>
        </p:cxnSp>
      </p:grpSp>
      <p:grpSp>
        <p:nvGrpSpPr>
          <p:cNvPr id="3" name="Group 26"/>
          <p:cNvGrpSpPr>
            <a:grpSpLocks/>
          </p:cNvGrpSpPr>
          <p:nvPr/>
        </p:nvGrpSpPr>
        <p:grpSpPr bwMode="auto">
          <a:xfrm>
            <a:off x="736600" y="3695700"/>
            <a:ext cx="7569200" cy="990600"/>
            <a:chOff x="464" y="2328"/>
            <a:chExt cx="4768" cy="624"/>
          </a:xfrm>
        </p:grpSpPr>
        <p:sp>
          <p:nvSpPr>
            <p:cNvPr id="647195" name="Rectangle 27"/>
            <p:cNvSpPr>
              <a:spLocks noChangeArrowheads="1"/>
            </p:cNvSpPr>
            <p:nvPr/>
          </p:nvSpPr>
          <p:spPr bwMode="auto">
            <a:xfrm>
              <a:off x="464" y="2664"/>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a:t>
              </a:r>
            </a:p>
          </p:txBody>
        </p:sp>
        <p:sp>
          <p:nvSpPr>
            <p:cNvPr id="647196" name="Rectangle 28"/>
            <p:cNvSpPr>
              <a:spLocks noChangeArrowheads="1"/>
            </p:cNvSpPr>
            <p:nvPr/>
          </p:nvSpPr>
          <p:spPr bwMode="auto">
            <a:xfrm>
              <a:off x="944" y="2664"/>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a:t>
              </a:r>
            </a:p>
          </p:txBody>
        </p:sp>
        <p:sp>
          <p:nvSpPr>
            <p:cNvPr id="647197" name="Rectangle 29"/>
            <p:cNvSpPr>
              <a:spLocks noChangeArrowheads="1"/>
            </p:cNvSpPr>
            <p:nvPr/>
          </p:nvSpPr>
          <p:spPr bwMode="auto">
            <a:xfrm>
              <a:off x="1424" y="2664"/>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a:t>
              </a:r>
            </a:p>
          </p:txBody>
        </p:sp>
        <p:sp>
          <p:nvSpPr>
            <p:cNvPr id="647198" name="Rectangle 30"/>
            <p:cNvSpPr>
              <a:spLocks noChangeArrowheads="1"/>
            </p:cNvSpPr>
            <p:nvPr/>
          </p:nvSpPr>
          <p:spPr bwMode="auto">
            <a:xfrm>
              <a:off x="1904" y="2664"/>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a:t>
              </a:r>
            </a:p>
          </p:txBody>
        </p:sp>
        <p:sp>
          <p:nvSpPr>
            <p:cNvPr id="647199" name="Rectangle 31"/>
            <p:cNvSpPr>
              <a:spLocks noChangeArrowheads="1"/>
            </p:cNvSpPr>
            <p:nvPr/>
          </p:nvSpPr>
          <p:spPr bwMode="auto">
            <a:xfrm>
              <a:off x="2384" y="2664"/>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a:t>
              </a:r>
            </a:p>
          </p:txBody>
        </p:sp>
        <p:sp>
          <p:nvSpPr>
            <p:cNvPr id="647200" name="Rectangle 32"/>
            <p:cNvSpPr>
              <a:spLocks noChangeArrowheads="1"/>
            </p:cNvSpPr>
            <p:nvPr/>
          </p:nvSpPr>
          <p:spPr bwMode="auto">
            <a:xfrm>
              <a:off x="2864" y="2664"/>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a:t>
              </a:r>
            </a:p>
          </p:txBody>
        </p:sp>
        <p:sp>
          <p:nvSpPr>
            <p:cNvPr id="647201" name="Rectangle 33"/>
            <p:cNvSpPr>
              <a:spLocks noChangeArrowheads="1"/>
            </p:cNvSpPr>
            <p:nvPr/>
          </p:nvSpPr>
          <p:spPr bwMode="auto">
            <a:xfrm>
              <a:off x="3344" y="2664"/>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a:t>
              </a:r>
            </a:p>
          </p:txBody>
        </p:sp>
        <p:sp>
          <p:nvSpPr>
            <p:cNvPr id="647202" name="Rectangle 34"/>
            <p:cNvSpPr>
              <a:spLocks noChangeArrowheads="1"/>
            </p:cNvSpPr>
            <p:nvPr/>
          </p:nvSpPr>
          <p:spPr bwMode="auto">
            <a:xfrm>
              <a:off x="3824" y="2664"/>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a:t>
              </a:r>
            </a:p>
          </p:txBody>
        </p:sp>
        <p:sp>
          <p:nvSpPr>
            <p:cNvPr id="647203" name="Rectangle 35"/>
            <p:cNvSpPr>
              <a:spLocks noChangeArrowheads="1"/>
            </p:cNvSpPr>
            <p:nvPr/>
          </p:nvSpPr>
          <p:spPr bwMode="auto">
            <a:xfrm>
              <a:off x="4304" y="2664"/>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a:t>
              </a:r>
            </a:p>
          </p:txBody>
        </p:sp>
        <p:sp>
          <p:nvSpPr>
            <p:cNvPr id="647204" name="Rectangle 36"/>
            <p:cNvSpPr>
              <a:spLocks noChangeArrowheads="1"/>
            </p:cNvSpPr>
            <p:nvPr/>
          </p:nvSpPr>
          <p:spPr bwMode="auto">
            <a:xfrm>
              <a:off x="4784" y="2664"/>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$10,000</a:t>
              </a:r>
            </a:p>
          </p:txBody>
        </p:sp>
        <p:cxnSp>
          <p:nvCxnSpPr>
            <p:cNvPr id="647205" name="AutoShape 37"/>
            <p:cNvCxnSpPr>
              <a:cxnSpLocks noChangeShapeType="1"/>
              <a:stCxn id="647195" idx="0"/>
              <a:endCxn id="647177" idx="2"/>
            </p:cNvCxnSpPr>
            <p:nvPr/>
          </p:nvCxnSpPr>
          <p:spPr bwMode="auto">
            <a:xfrm flipV="1">
              <a:off x="688" y="2328"/>
              <a:ext cx="1437" cy="336"/>
            </a:xfrm>
            <a:prstGeom prst="straightConnector1">
              <a:avLst/>
            </a:prstGeom>
            <a:noFill/>
            <a:ln w="9525">
              <a:solidFill>
                <a:schemeClr val="tx1"/>
              </a:solidFill>
              <a:round/>
              <a:headEnd/>
              <a:tailEnd/>
            </a:ln>
            <a:effectLst/>
          </p:spPr>
        </p:cxnSp>
        <p:cxnSp>
          <p:nvCxnSpPr>
            <p:cNvPr id="647206" name="AutoShape 38"/>
            <p:cNvCxnSpPr>
              <a:cxnSpLocks noChangeShapeType="1"/>
              <a:stCxn id="647196" idx="0"/>
              <a:endCxn id="647177" idx="2"/>
            </p:cNvCxnSpPr>
            <p:nvPr/>
          </p:nvCxnSpPr>
          <p:spPr bwMode="auto">
            <a:xfrm flipV="1">
              <a:off x="1168" y="2328"/>
              <a:ext cx="957" cy="336"/>
            </a:xfrm>
            <a:prstGeom prst="straightConnector1">
              <a:avLst/>
            </a:prstGeom>
            <a:noFill/>
            <a:ln w="9525">
              <a:solidFill>
                <a:schemeClr val="tx1"/>
              </a:solidFill>
              <a:round/>
              <a:headEnd/>
              <a:tailEnd/>
            </a:ln>
            <a:effectLst/>
          </p:spPr>
        </p:cxnSp>
        <p:cxnSp>
          <p:nvCxnSpPr>
            <p:cNvPr id="647207" name="AutoShape 39"/>
            <p:cNvCxnSpPr>
              <a:cxnSpLocks noChangeShapeType="1"/>
              <a:stCxn id="647197" idx="0"/>
              <a:endCxn id="647177" idx="2"/>
            </p:cNvCxnSpPr>
            <p:nvPr/>
          </p:nvCxnSpPr>
          <p:spPr bwMode="auto">
            <a:xfrm flipV="1">
              <a:off x="1648" y="2328"/>
              <a:ext cx="477" cy="336"/>
            </a:xfrm>
            <a:prstGeom prst="straightConnector1">
              <a:avLst/>
            </a:prstGeom>
            <a:noFill/>
            <a:ln w="9525">
              <a:solidFill>
                <a:schemeClr val="tx1"/>
              </a:solidFill>
              <a:round/>
              <a:headEnd/>
              <a:tailEnd/>
            </a:ln>
            <a:effectLst/>
          </p:spPr>
        </p:cxnSp>
        <p:cxnSp>
          <p:nvCxnSpPr>
            <p:cNvPr id="647208" name="AutoShape 40"/>
            <p:cNvCxnSpPr>
              <a:cxnSpLocks noChangeShapeType="1"/>
              <a:stCxn id="647198" idx="0"/>
              <a:endCxn id="647177" idx="2"/>
            </p:cNvCxnSpPr>
            <p:nvPr/>
          </p:nvCxnSpPr>
          <p:spPr bwMode="auto">
            <a:xfrm flipH="1" flipV="1">
              <a:off x="2125" y="2328"/>
              <a:ext cx="3" cy="336"/>
            </a:xfrm>
            <a:prstGeom prst="straightConnector1">
              <a:avLst/>
            </a:prstGeom>
            <a:noFill/>
            <a:ln w="9525">
              <a:solidFill>
                <a:schemeClr val="tx1"/>
              </a:solidFill>
              <a:round/>
              <a:headEnd/>
              <a:tailEnd/>
            </a:ln>
            <a:effectLst/>
          </p:spPr>
        </p:cxnSp>
        <p:cxnSp>
          <p:nvCxnSpPr>
            <p:cNvPr id="647209" name="AutoShape 41"/>
            <p:cNvCxnSpPr>
              <a:cxnSpLocks noChangeShapeType="1"/>
              <a:stCxn id="647199" idx="0"/>
              <a:endCxn id="647177" idx="2"/>
            </p:cNvCxnSpPr>
            <p:nvPr/>
          </p:nvCxnSpPr>
          <p:spPr bwMode="auto">
            <a:xfrm flipH="1" flipV="1">
              <a:off x="2125" y="2328"/>
              <a:ext cx="483" cy="336"/>
            </a:xfrm>
            <a:prstGeom prst="straightConnector1">
              <a:avLst/>
            </a:prstGeom>
            <a:noFill/>
            <a:ln w="9525">
              <a:solidFill>
                <a:schemeClr val="tx1"/>
              </a:solidFill>
              <a:round/>
              <a:headEnd/>
              <a:tailEnd/>
            </a:ln>
            <a:effectLst/>
          </p:spPr>
        </p:cxnSp>
        <p:cxnSp>
          <p:nvCxnSpPr>
            <p:cNvPr id="647210" name="AutoShape 42"/>
            <p:cNvCxnSpPr>
              <a:cxnSpLocks noChangeShapeType="1"/>
              <a:stCxn id="647200" idx="0"/>
              <a:endCxn id="647177" idx="2"/>
            </p:cNvCxnSpPr>
            <p:nvPr/>
          </p:nvCxnSpPr>
          <p:spPr bwMode="auto">
            <a:xfrm flipH="1" flipV="1">
              <a:off x="2125" y="2328"/>
              <a:ext cx="963" cy="336"/>
            </a:xfrm>
            <a:prstGeom prst="straightConnector1">
              <a:avLst/>
            </a:prstGeom>
            <a:noFill/>
            <a:ln w="9525">
              <a:solidFill>
                <a:schemeClr val="tx1"/>
              </a:solidFill>
              <a:round/>
              <a:headEnd/>
              <a:tailEnd/>
            </a:ln>
            <a:effectLst/>
          </p:spPr>
        </p:cxnSp>
        <p:cxnSp>
          <p:nvCxnSpPr>
            <p:cNvPr id="647211" name="AutoShape 43"/>
            <p:cNvCxnSpPr>
              <a:cxnSpLocks noChangeShapeType="1"/>
              <a:stCxn id="647201" idx="0"/>
              <a:endCxn id="647177" idx="2"/>
            </p:cNvCxnSpPr>
            <p:nvPr/>
          </p:nvCxnSpPr>
          <p:spPr bwMode="auto">
            <a:xfrm flipH="1" flipV="1">
              <a:off x="2125" y="2328"/>
              <a:ext cx="1443" cy="336"/>
            </a:xfrm>
            <a:prstGeom prst="straightConnector1">
              <a:avLst/>
            </a:prstGeom>
            <a:noFill/>
            <a:ln w="9525">
              <a:solidFill>
                <a:schemeClr val="tx1"/>
              </a:solidFill>
              <a:round/>
              <a:headEnd/>
              <a:tailEnd/>
            </a:ln>
            <a:effectLst/>
          </p:spPr>
        </p:cxnSp>
        <p:cxnSp>
          <p:nvCxnSpPr>
            <p:cNvPr id="647212" name="AutoShape 44"/>
            <p:cNvCxnSpPr>
              <a:cxnSpLocks noChangeShapeType="1"/>
              <a:stCxn id="647202" idx="0"/>
              <a:endCxn id="647177" idx="2"/>
            </p:cNvCxnSpPr>
            <p:nvPr/>
          </p:nvCxnSpPr>
          <p:spPr bwMode="auto">
            <a:xfrm flipH="1" flipV="1">
              <a:off x="2125" y="2328"/>
              <a:ext cx="1923" cy="336"/>
            </a:xfrm>
            <a:prstGeom prst="straightConnector1">
              <a:avLst/>
            </a:prstGeom>
            <a:noFill/>
            <a:ln w="9525">
              <a:solidFill>
                <a:schemeClr val="tx1"/>
              </a:solidFill>
              <a:round/>
              <a:headEnd/>
              <a:tailEnd/>
            </a:ln>
            <a:effectLst/>
          </p:spPr>
        </p:cxnSp>
        <p:cxnSp>
          <p:nvCxnSpPr>
            <p:cNvPr id="647213" name="AutoShape 45"/>
            <p:cNvCxnSpPr>
              <a:cxnSpLocks noChangeShapeType="1"/>
              <a:stCxn id="647203" idx="0"/>
              <a:endCxn id="647177" idx="2"/>
            </p:cNvCxnSpPr>
            <p:nvPr/>
          </p:nvCxnSpPr>
          <p:spPr bwMode="auto">
            <a:xfrm flipH="1" flipV="1">
              <a:off x="2125" y="2328"/>
              <a:ext cx="2403" cy="336"/>
            </a:xfrm>
            <a:prstGeom prst="straightConnector1">
              <a:avLst/>
            </a:prstGeom>
            <a:noFill/>
            <a:ln w="9525">
              <a:solidFill>
                <a:schemeClr val="tx1"/>
              </a:solidFill>
              <a:round/>
              <a:headEnd/>
              <a:tailEnd/>
            </a:ln>
            <a:effectLst/>
          </p:spPr>
        </p:cxnSp>
        <p:cxnSp>
          <p:nvCxnSpPr>
            <p:cNvPr id="647214" name="AutoShape 46"/>
            <p:cNvCxnSpPr>
              <a:cxnSpLocks noChangeShapeType="1"/>
              <a:stCxn id="647204" idx="0"/>
              <a:endCxn id="647177" idx="2"/>
            </p:cNvCxnSpPr>
            <p:nvPr/>
          </p:nvCxnSpPr>
          <p:spPr bwMode="auto">
            <a:xfrm flipH="1" flipV="1">
              <a:off x="2125" y="2328"/>
              <a:ext cx="2883" cy="336"/>
            </a:xfrm>
            <a:prstGeom prst="straightConnector1">
              <a:avLst/>
            </a:prstGeom>
            <a:noFill/>
            <a:ln w="9525">
              <a:solidFill>
                <a:schemeClr val="tx1"/>
              </a:solidFill>
              <a:round/>
              <a:headEnd/>
              <a:tailEnd/>
            </a:ln>
            <a:effectLst/>
          </p:spPr>
        </p:cxnSp>
      </p:grpSp>
      <p:grpSp>
        <p:nvGrpSpPr>
          <p:cNvPr id="4" name="Group 47"/>
          <p:cNvGrpSpPr>
            <a:grpSpLocks/>
          </p:cNvGrpSpPr>
          <p:nvPr/>
        </p:nvGrpSpPr>
        <p:grpSpPr bwMode="auto">
          <a:xfrm>
            <a:off x="736600" y="4686300"/>
            <a:ext cx="7569200" cy="914400"/>
            <a:chOff x="464" y="2952"/>
            <a:chExt cx="4768" cy="576"/>
          </a:xfrm>
        </p:grpSpPr>
        <p:sp>
          <p:nvSpPr>
            <p:cNvPr id="647216" name="Rectangle 48"/>
            <p:cNvSpPr>
              <a:spLocks noChangeArrowheads="1"/>
            </p:cNvSpPr>
            <p:nvPr/>
          </p:nvSpPr>
          <p:spPr bwMode="auto">
            <a:xfrm>
              <a:off x="464" y="3240"/>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a:t>
              </a:r>
            </a:p>
          </p:txBody>
        </p:sp>
        <p:sp>
          <p:nvSpPr>
            <p:cNvPr id="647217" name="Rectangle 49"/>
            <p:cNvSpPr>
              <a:spLocks noChangeArrowheads="1"/>
            </p:cNvSpPr>
            <p:nvPr/>
          </p:nvSpPr>
          <p:spPr bwMode="auto">
            <a:xfrm>
              <a:off x="944" y="3240"/>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a:t>
              </a:r>
            </a:p>
          </p:txBody>
        </p:sp>
        <p:sp>
          <p:nvSpPr>
            <p:cNvPr id="647218" name="Rectangle 50"/>
            <p:cNvSpPr>
              <a:spLocks noChangeArrowheads="1"/>
            </p:cNvSpPr>
            <p:nvPr/>
          </p:nvSpPr>
          <p:spPr bwMode="auto">
            <a:xfrm>
              <a:off x="1424" y="3240"/>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a:t>
              </a:r>
            </a:p>
          </p:txBody>
        </p:sp>
        <p:sp>
          <p:nvSpPr>
            <p:cNvPr id="647219" name="Rectangle 51"/>
            <p:cNvSpPr>
              <a:spLocks noChangeArrowheads="1"/>
            </p:cNvSpPr>
            <p:nvPr/>
          </p:nvSpPr>
          <p:spPr bwMode="auto">
            <a:xfrm>
              <a:off x="2384" y="3240"/>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a:t>
              </a:r>
            </a:p>
          </p:txBody>
        </p:sp>
        <p:sp>
          <p:nvSpPr>
            <p:cNvPr id="647220" name="Rectangle 52"/>
            <p:cNvSpPr>
              <a:spLocks noChangeArrowheads="1"/>
            </p:cNvSpPr>
            <p:nvPr/>
          </p:nvSpPr>
          <p:spPr bwMode="auto">
            <a:xfrm>
              <a:off x="2864" y="3240"/>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a:t>
              </a:r>
            </a:p>
          </p:txBody>
        </p:sp>
        <p:sp>
          <p:nvSpPr>
            <p:cNvPr id="647221" name="Rectangle 53"/>
            <p:cNvSpPr>
              <a:spLocks noChangeArrowheads="1"/>
            </p:cNvSpPr>
            <p:nvPr/>
          </p:nvSpPr>
          <p:spPr bwMode="auto">
            <a:xfrm>
              <a:off x="3344" y="3240"/>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a:t>
              </a:r>
            </a:p>
          </p:txBody>
        </p:sp>
        <p:sp>
          <p:nvSpPr>
            <p:cNvPr id="647222" name="Rectangle 54"/>
            <p:cNvSpPr>
              <a:spLocks noChangeArrowheads="1"/>
            </p:cNvSpPr>
            <p:nvPr/>
          </p:nvSpPr>
          <p:spPr bwMode="auto">
            <a:xfrm>
              <a:off x="3824" y="3240"/>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a:t>
              </a:r>
            </a:p>
          </p:txBody>
        </p:sp>
        <p:sp>
          <p:nvSpPr>
            <p:cNvPr id="647223" name="Rectangle 55"/>
            <p:cNvSpPr>
              <a:spLocks noChangeArrowheads="1"/>
            </p:cNvSpPr>
            <p:nvPr/>
          </p:nvSpPr>
          <p:spPr bwMode="auto">
            <a:xfrm>
              <a:off x="4304" y="3240"/>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a:t>
              </a:r>
            </a:p>
          </p:txBody>
        </p:sp>
        <p:sp>
          <p:nvSpPr>
            <p:cNvPr id="647224" name="Rectangle 56"/>
            <p:cNvSpPr>
              <a:spLocks noChangeArrowheads="1"/>
            </p:cNvSpPr>
            <p:nvPr/>
          </p:nvSpPr>
          <p:spPr bwMode="auto">
            <a:xfrm>
              <a:off x="4784" y="3240"/>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a:t>
              </a:r>
            </a:p>
          </p:txBody>
        </p:sp>
        <p:cxnSp>
          <p:nvCxnSpPr>
            <p:cNvPr id="647225" name="AutoShape 57"/>
            <p:cNvCxnSpPr>
              <a:cxnSpLocks noChangeShapeType="1"/>
              <a:stCxn id="647216" idx="0"/>
              <a:endCxn id="647198" idx="2"/>
            </p:cNvCxnSpPr>
            <p:nvPr/>
          </p:nvCxnSpPr>
          <p:spPr bwMode="auto">
            <a:xfrm flipV="1">
              <a:off x="688" y="2952"/>
              <a:ext cx="1440" cy="288"/>
            </a:xfrm>
            <a:prstGeom prst="straightConnector1">
              <a:avLst/>
            </a:prstGeom>
            <a:noFill/>
            <a:ln w="9525">
              <a:solidFill>
                <a:schemeClr val="tx1"/>
              </a:solidFill>
              <a:round/>
              <a:headEnd/>
              <a:tailEnd/>
            </a:ln>
            <a:effectLst/>
          </p:spPr>
        </p:cxnSp>
        <p:cxnSp>
          <p:nvCxnSpPr>
            <p:cNvPr id="647226" name="AutoShape 58"/>
            <p:cNvCxnSpPr>
              <a:cxnSpLocks noChangeShapeType="1"/>
              <a:stCxn id="647217" idx="0"/>
              <a:endCxn id="647198" idx="2"/>
            </p:cNvCxnSpPr>
            <p:nvPr/>
          </p:nvCxnSpPr>
          <p:spPr bwMode="auto">
            <a:xfrm flipV="1">
              <a:off x="1168" y="2952"/>
              <a:ext cx="960" cy="288"/>
            </a:xfrm>
            <a:prstGeom prst="straightConnector1">
              <a:avLst/>
            </a:prstGeom>
            <a:noFill/>
            <a:ln w="9525">
              <a:solidFill>
                <a:schemeClr val="tx1"/>
              </a:solidFill>
              <a:round/>
              <a:headEnd/>
              <a:tailEnd/>
            </a:ln>
            <a:effectLst/>
          </p:spPr>
        </p:cxnSp>
        <p:cxnSp>
          <p:nvCxnSpPr>
            <p:cNvPr id="647227" name="AutoShape 59"/>
            <p:cNvCxnSpPr>
              <a:cxnSpLocks noChangeShapeType="1"/>
              <a:stCxn id="647218" idx="0"/>
              <a:endCxn id="647198" idx="2"/>
            </p:cNvCxnSpPr>
            <p:nvPr/>
          </p:nvCxnSpPr>
          <p:spPr bwMode="auto">
            <a:xfrm flipV="1">
              <a:off x="1648" y="2952"/>
              <a:ext cx="480" cy="288"/>
            </a:xfrm>
            <a:prstGeom prst="straightConnector1">
              <a:avLst/>
            </a:prstGeom>
            <a:noFill/>
            <a:ln w="9525">
              <a:solidFill>
                <a:schemeClr val="tx1"/>
              </a:solidFill>
              <a:round/>
              <a:headEnd/>
              <a:tailEnd/>
            </a:ln>
            <a:effectLst/>
          </p:spPr>
        </p:cxnSp>
        <p:cxnSp>
          <p:nvCxnSpPr>
            <p:cNvPr id="647228" name="AutoShape 60"/>
            <p:cNvCxnSpPr>
              <a:cxnSpLocks noChangeShapeType="1"/>
              <a:stCxn id="647235" idx="0"/>
              <a:endCxn id="647198" idx="2"/>
            </p:cNvCxnSpPr>
            <p:nvPr/>
          </p:nvCxnSpPr>
          <p:spPr bwMode="auto">
            <a:xfrm flipV="1">
              <a:off x="2128" y="2952"/>
              <a:ext cx="0" cy="288"/>
            </a:xfrm>
            <a:prstGeom prst="straightConnector1">
              <a:avLst/>
            </a:prstGeom>
            <a:noFill/>
            <a:ln w="9525">
              <a:solidFill>
                <a:schemeClr val="tx1"/>
              </a:solidFill>
              <a:round/>
              <a:headEnd/>
              <a:tailEnd/>
            </a:ln>
            <a:effectLst/>
          </p:spPr>
        </p:cxnSp>
        <p:cxnSp>
          <p:nvCxnSpPr>
            <p:cNvPr id="647229" name="AutoShape 61"/>
            <p:cNvCxnSpPr>
              <a:cxnSpLocks noChangeShapeType="1"/>
              <a:stCxn id="647219" idx="0"/>
              <a:endCxn id="647198" idx="2"/>
            </p:cNvCxnSpPr>
            <p:nvPr/>
          </p:nvCxnSpPr>
          <p:spPr bwMode="auto">
            <a:xfrm flipH="1" flipV="1">
              <a:off x="2128" y="2952"/>
              <a:ext cx="480" cy="288"/>
            </a:xfrm>
            <a:prstGeom prst="straightConnector1">
              <a:avLst/>
            </a:prstGeom>
            <a:noFill/>
            <a:ln w="9525">
              <a:solidFill>
                <a:schemeClr val="tx1"/>
              </a:solidFill>
              <a:round/>
              <a:headEnd/>
              <a:tailEnd/>
            </a:ln>
            <a:effectLst/>
          </p:spPr>
        </p:cxnSp>
        <p:cxnSp>
          <p:nvCxnSpPr>
            <p:cNvPr id="647230" name="AutoShape 62"/>
            <p:cNvCxnSpPr>
              <a:cxnSpLocks noChangeShapeType="1"/>
              <a:stCxn id="647220" idx="0"/>
              <a:endCxn id="647198" idx="2"/>
            </p:cNvCxnSpPr>
            <p:nvPr/>
          </p:nvCxnSpPr>
          <p:spPr bwMode="auto">
            <a:xfrm flipH="1" flipV="1">
              <a:off x="2128" y="2952"/>
              <a:ext cx="960" cy="288"/>
            </a:xfrm>
            <a:prstGeom prst="straightConnector1">
              <a:avLst/>
            </a:prstGeom>
            <a:noFill/>
            <a:ln w="9525">
              <a:solidFill>
                <a:schemeClr val="tx1"/>
              </a:solidFill>
              <a:round/>
              <a:headEnd/>
              <a:tailEnd/>
            </a:ln>
            <a:effectLst/>
          </p:spPr>
        </p:cxnSp>
        <p:cxnSp>
          <p:nvCxnSpPr>
            <p:cNvPr id="647231" name="AutoShape 63"/>
            <p:cNvCxnSpPr>
              <a:cxnSpLocks noChangeShapeType="1"/>
              <a:stCxn id="647221" idx="0"/>
              <a:endCxn id="647198" idx="2"/>
            </p:cNvCxnSpPr>
            <p:nvPr/>
          </p:nvCxnSpPr>
          <p:spPr bwMode="auto">
            <a:xfrm flipH="1" flipV="1">
              <a:off x="2128" y="2952"/>
              <a:ext cx="1440" cy="288"/>
            </a:xfrm>
            <a:prstGeom prst="straightConnector1">
              <a:avLst/>
            </a:prstGeom>
            <a:noFill/>
            <a:ln w="9525">
              <a:solidFill>
                <a:schemeClr val="tx1"/>
              </a:solidFill>
              <a:round/>
              <a:headEnd/>
              <a:tailEnd/>
            </a:ln>
            <a:effectLst/>
          </p:spPr>
        </p:cxnSp>
        <p:cxnSp>
          <p:nvCxnSpPr>
            <p:cNvPr id="647232" name="AutoShape 64"/>
            <p:cNvCxnSpPr>
              <a:cxnSpLocks noChangeShapeType="1"/>
              <a:stCxn id="647222" idx="0"/>
              <a:endCxn id="647198" idx="2"/>
            </p:cNvCxnSpPr>
            <p:nvPr/>
          </p:nvCxnSpPr>
          <p:spPr bwMode="auto">
            <a:xfrm flipH="1" flipV="1">
              <a:off x="2128" y="2952"/>
              <a:ext cx="1920" cy="288"/>
            </a:xfrm>
            <a:prstGeom prst="straightConnector1">
              <a:avLst/>
            </a:prstGeom>
            <a:noFill/>
            <a:ln w="9525">
              <a:solidFill>
                <a:schemeClr val="tx1"/>
              </a:solidFill>
              <a:round/>
              <a:headEnd/>
              <a:tailEnd/>
            </a:ln>
            <a:effectLst/>
          </p:spPr>
        </p:cxnSp>
        <p:cxnSp>
          <p:nvCxnSpPr>
            <p:cNvPr id="647233" name="AutoShape 65"/>
            <p:cNvCxnSpPr>
              <a:cxnSpLocks noChangeShapeType="1"/>
              <a:stCxn id="647223" idx="0"/>
              <a:endCxn id="647198" idx="2"/>
            </p:cNvCxnSpPr>
            <p:nvPr/>
          </p:nvCxnSpPr>
          <p:spPr bwMode="auto">
            <a:xfrm flipH="1" flipV="1">
              <a:off x="2128" y="2952"/>
              <a:ext cx="2400" cy="288"/>
            </a:xfrm>
            <a:prstGeom prst="straightConnector1">
              <a:avLst/>
            </a:prstGeom>
            <a:noFill/>
            <a:ln w="9525">
              <a:solidFill>
                <a:schemeClr val="tx1"/>
              </a:solidFill>
              <a:round/>
              <a:headEnd/>
              <a:tailEnd/>
            </a:ln>
            <a:effectLst/>
          </p:spPr>
        </p:cxnSp>
        <p:cxnSp>
          <p:nvCxnSpPr>
            <p:cNvPr id="647234" name="AutoShape 66"/>
            <p:cNvCxnSpPr>
              <a:cxnSpLocks noChangeShapeType="1"/>
              <a:stCxn id="647224" idx="0"/>
              <a:endCxn id="647198" idx="2"/>
            </p:cNvCxnSpPr>
            <p:nvPr/>
          </p:nvCxnSpPr>
          <p:spPr bwMode="auto">
            <a:xfrm flipH="1" flipV="1">
              <a:off x="2128" y="2952"/>
              <a:ext cx="2880" cy="288"/>
            </a:xfrm>
            <a:prstGeom prst="straightConnector1">
              <a:avLst/>
            </a:prstGeom>
            <a:noFill/>
            <a:ln w="9525">
              <a:solidFill>
                <a:schemeClr val="tx1"/>
              </a:solidFill>
              <a:round/>
              <a:headEnd/>
              <a:tailEnd/>
            </a:ln>
            <a:effectLst/>
          </p:spPr>
        </p:cxnSp>
        <p:sp>
          <p:nvSpPr>
            <p:cNvPr id="647235" name="Rectangle 67"/>
            <p:cNvSpPr>
              <a:spLocks noChangeArrowheads="1"/>
            </p:cNvSpPr>
            <p:nvPr/>
          </p:nvSpPr>
          <p:spPr bwMode="auto">
            <a:xfrm>
              <a:off x="1904" y="3240"/>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$1000</a:t>
              </a:r>
            </a:p>
          </p:txBody>
        </p:sp>
      </p:grpSp>
      <p:grpSp>
        <p:nvGrpSpPr>
          <p:cNvPr id="5" name="Group 68"/>
          <p:cNvGrpSpPr>
            <a:grpSpLocks/>
          </p:cNvGrpSpPr>
          <p:nvPr/>
        </p:nvGrpSpPr>
        <p:grpSpPr bwMode="auto">
          <a:xfrm>
            <a:off x="736600" y="5600700"/>
            <a:ext cx="7569200" cy="850900"/>
            <a:chOff x="464" y="3528"/>
            <a:chExt cx="4768" cy="536"/>
          </a:xfrm>
        </p:grpSpPr>
        <p:sp>
          <p:nvSpPr>
            <p:cNvPr id="647237" name="Rectangle 69"/>
            <p:cNvSpPr>
              <a:spLocks noChangeArrowheads="1"/>
            </p:cNvSpPr>
            <p:nvPr/>
          </p:nvSpPr>
          <p:spPr bwMode="auto">
            <a:xfrm>
              <a:off x="464" y="3776"/>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a:t>
              </a:r>
            </a:p>
          </p:txBody>
        </p:sp>
        <p:sp>
          <p:nvSpPr>
            <p:cNvPr id="647238" name="Rectangle 70"/>
            <p:cNvSpPr>
              <a:spLocks noChangeArrowheads="1"/>
            </p:cNvSpPr>
            <p:nvPr/>
          </p:nvSpPr>
          <p:spPr bwMode="auto">
            <a:xfrm>
              <a:off x="944" y="3776"/>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a:t>
              </a:r>
            </a:p>
          </p:txBody>
        </p:sp>
        <p:sp>
          <p:nvSpPr>
            <p:cNvPr id="647239" name="Rectangle 71"/>
            <p:cNvSpPr>
              <a:spLocks noChangeArrowheads="1"/>
            </p:cNvSpPr>
            <p:nvPr/>
          </p:nvSpPr>
          <p:spPr bwMode="auto">
            <a:xfrm>
              <a:off x="1424" y="3776"/>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a:t>
              </a:r>
            </a:p>
          </p:txBody>
        </p:sp>
        <p:sp>
          <p:nvSpPr>
            <p:cNvPr id="647240" name="Rectangle 72"/>
            <p:cNvSpPr>
              <a:spLocks noChangeArrowheads="1"/>
            </p:cNvSpPr>
            <p:nvPr/>
          </p:nvSpPr>
          <p:spPr bwMode="auto">
            <a:xfrm>
              <a:off x="1904" y="3776"/>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a:t>
              </a:r>
            </a:p>
          </p:txBody>
        </p:sp>
        <p:sp>
          <p:nvSpPr>
            <p:cNvPr id="647241" name="Rectangle 73"/>
            <p:cNvSpPr>
              <a:spLocks noChangeArrowheads="1"/>
            </p:cNvSpPr>
            <p:nvPr/>
          </p:nvSpPr>
          <p:spPr bwMode="auto">
            <a:xfrm>
              <a:off x="2384" y="3776"/>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a:t>
              </a:r>
            </a:p>
          </p:txBody>
        </p:sp>
        <p:sp>
          <p:nvSpPr>
            <p:cNvPr id="647242" name="Rectangle 74"/>
            <p:cNvSpPr>
              <a:spLocks noChangeArrowheads="1"/>
            </p:cNvSpPr>
            <p:nvPr/>
          </p:nvSpPr>
          <p:spPr bwMode="auto">
            <a:xfrm>
              <a:off x="2864" y="3776"/>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a:t>
              </a:r>
            </a:p>
          </p:txBody>
        </p:sp>
        <p:sp>
          <p:nvSpPr>
            <p:cNvPr id="647243" name="Rectangle 75"/>
            <p:cNvSpPr>
              <a:spLocks noChangeArrowheads="1"/>
            </p:cNvSpPr>
            <p:nvPr/>
          </p:nvSpPr>
          <p:spPr bwMode="auto">
            <a:xfrm>
              <a:off x="3344" y="3776"/>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a:t>
              </a:r>
            </a:p>
          </p:txBody>
        </p:sp>
        <p:sp>
          <p:nvSpPr>
            <p:cNvPr id="647244" name="Rectangle 76"/>
            <p:cNvSpPr>
              <a:spLocks noChangeArrowheads="1"/>
            </p:cNvSpPr>
            <p:nvPr/>
          </p:nvSpPr>
          <p:spPr bwMode="auto">
            <a:xfrm>
              <a:off x="3824" y="3776"/>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a:t>
              </a:r>
            </a:p>
          </p:txBody>
        </p:sp>
        <p:sp>
          <p:nvSpPr>
            <p:cNvPr id="647245" name="Rectangle 77"/>
            <p:cNvSpPr>
              <a:spLocks noChangeArrowheads="1"/>
            </p:cNvSpPr>
            <p:nvPr/>
          </p:nvSpPr>
          <p:spPr bwMode="auto">
            <a:xfrm>
              <a:off x="4304" y="3776"/>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a:t>
              </a:r>
            </a:p>
          </p:txBody>
        </p:sp>
        <p:sp>
          <p:nvSpPr>
            <p:cNvPr id="647246" name="Rectangle 78"/>
            <p:cNvSpPr>
              <a:spLocks noChangeArrowheads="1"/>
            </p:cNvSpPr>
            <p:nvPr/>
          </p:nvSpPr>
          <p:spPr bwMode="auto">
            <a:xfrm>
              <a:off x="4784" y="3776"/>
              <a:ext cx="44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lnSpc>
                  <a:spcPct val="85000"/>
                </a:lnSpc>
              </a:pPr>
              <a:r>
                <a:rPr lang="en-US" b="0"/>
                <a:t>Goal:</a:t>
              </a:r>
            </a:p>
            <a:p>
              <a:pPr algn="ctr">
                <a:lnSpc>
                  <a:spcPct val="85000"/>
                </a:lnSpc>
              </a:pPr>
              <a:r>
                <a:rPr lang="en-US" b="0"/>
                <a:t>$100</a:t>
              </a:r>
            </a:p>
          </p:txBody>
        </p:sp>
        <p:cxnSp>
          <p:nvCxnSpPr>
            <p:cNvPr id="647247" name="AutoShape 79"/>
            <p:cNvCxnSpPr>
              <a:cxnSpLocks noChangeShapeType="1"/>
              <a:stCxn id="647237" idx="0"/>
              <a:endCxn id="647235" idx="2"/>
            </p:cNvCxnSpPr>
            <p:nvPr/>
          </p:nvCxnSpPr>
          <p:spPr bwMode="auto">
            <a:xfrm flipV="1">
              <a:off x="688" y="3528"/>
              <a:ext cx="1440" cy="248"/>
            </a:xfrm>
            <a:prstGeom prst="straightConnector1">
              <a:avLst/>
            </a:prstGeom>
            <a:noFill/>
            <a:ln w="9525">
              <a:solidFill>
                <a:schemeClr val="tx1"/>
              </a:solidFill>
              <a:round/>
              <a:headEnd/>
              <a:tailEnd/>
            </a:ln>
            <a:effectLst/>
          </p:spPr>
        </p:cxnSp>
        <p:cxnSp>
          <p:nvCxnSpPr>
            <p:cNvPr id="647248" name="AutoShape 80"/>
            <p:cNvCxnSpPr>
              <a:cxnSpLocks noChangeShapeType="1"/>
              <a:stCxn id="647238" idx="0"/>
              <a:endCxn id="647235" idx="2"/>
            </p:cNvCxnSpPr>
            <p:nvPr/>
          </p:nvCxnSpPr>
          <p:spPr bwMode="auto">
            <a:xfrm flipV="1">
              <a:off x="1168" y="3528"/>
              <a:ext cx="960" cy="248"/>
            </a:xfrm>
            <a:prstGeom prst="straightConnector1">
              <a:avLst/>
            </a:prstGeom>
            <a:noFill/>
            <a:ln w="9525">
              <a:solidFill>
                <a:schemeClr val="tx1"/>
              </a:solidFill>
              <a:round/>
              <a:headEnd/>
              <a:tailEnd/>
            </a:ln>
            <a:effectLst/>
          </p:spPr>
        </p:cxnSp>
        <p:cxnSp>
          <p:nvCxnSpPr>
            <p:cNvPr id="647249" name="AutoShape 81"/>
            <p:cNvCxnSpPr>
              <a:cxnSpLocks noChangeShapeType="1"/>
              <a:stCxn id="647239" idx="0"/>
              <a:endCxn id="647235" idx="2"/>
            </p:cNvCxnSpPr>
            <p:nvPr/>
          </p:nvCxnSpPr>
          <p:spPr bwMode="auto">
            <a:xfrm flipV="1">
              <a:off x="1648" y="3528"/>
              <a:ext cx="480" cy="248"/>
            </a:xfrm>
            <a:prstGeom prst="straightConnector1">
              <a:avLst/>
            </a:prstGeom>
            <a:noFill/>
            <a:ln w="9525">
              <a:solidFill>
                <a:schemeClr val="tx1"/>
              </a:solidFill>
              <a:round/>
              <a:headEnd/>
              <a:tailEnd/>
            </a:ln>
            <a:effectLst/>
          </p:spPr>
        </p:cxnSp>
        <p:cxnSp>
          <p:nvCxnSpPr>
            <p:cNvPr id="647250" name="AutoShape 82"/>
            <p:cNvCxnSpPr>
              <a:cxnSpLocks noChangeShapeType="1"/>
              <a:stCxn id="647240" idx="0"/>
              <a:endCxn id="647235" idx="2"/>
            </p:cNvCxnSpPr>
            <p:nvPr/>
          </p:nvCxnSpPr>
          <p:spPr bwMode="auto">
            <a:xfrm flipV="1">
              <a:off x="2128" y="3528"/>
              <a:ext cx="0" cy="248"/>
            </a:xfrm>
            <a:prstGeom prst="straightConnector1">
              <a:avLst/>
            </a:prstGeom>
            <a:noFill/>
            <a:ln w="9525">
              <a:solidFill>
                <a:schemeClr val="tx1"/>
              </a:solidFill>
              <a:round/>
              <a:headEnd/>
              <a:tailEnd/>
            </a:ln>
            <a:effectLst/>
          </p:spPr>
        </p:cxnSp>
        <p:cxnSp>
          <p:nvCxnSpPr>
            <p:cNvPr id="647251" name="AutoShape 83"/>
            <p:cNvCxnSpPr>
              <a:cxnSpLocks noChangeShapeType="1"/>
              <a:stCxn id="647241" idx="0"/>
              <a:endCxn id="647235" idx="2"/>
            </p:cNvCxnSpPr>
            <p:nvPr/>
          </p:nvCxnSpPr>
          <p:spPr bwMode="auto">
            <a:xfrm flipH="1" flipV="1">
              <a:off x="2128" y="3528"/>
              <a:ext cx="480" cy="248"/>
            </a:xfrm>
            <a:prstGeom prst="straightConnector1">
              <a:avLst/>
            </a:prstGeom>
            <a:noFill/>
            <a:ln w="9525">
              <a:solidFill>
                <a:schemeClr val="tx1"/>
              </a:solidFill>
              <a:round/>
              <a:headEnd/>
              <a:tailEnd/>
            </a:ln>
            <a:effectLst/>
          </p:spPr>
        </p:cxnSp>
        <p:cxnSp>
          <p:nvCxnSpPr>
            <p:cNvPr id="647252" name="AutoShape 84"/>
            <p:cNvCxnSpPr>
              <a:cxnSpLocks noChangeShapeType="1"/>
              <a:stCxn id="647242" idx="0"/>
              <a:endCxn id="647235" idx="2"/>
            </p:cNvCxnSpPr>
            <p:nvPr/>
          </p:nvCxnSpPr>
          <p:spPr bwMode="auto">
            <a:xfrm flipH="1" flipV="1">
              <a:off x="2128" y="3528"/>
              <a:ext cx="960" cy="248"/>
            </a:xfrm>
            <a:prstGeom prst="straightConnector1">
              <a:avLst/>
            </a:prstGeom>
            <a:noFill/>
            <a:ln w="9525">
              <a:solidFill>
                <a:schemeClr val="tx1"/>
              </a:solidFill>
              <a:round/>
              <a:headEnd/>
              <a:tailEnd/>
            </a:ln>
            <a:effectLst/>
          </p:spPr>
        </p:cxnSp>
        <p:cxnSp>
          <p:nvCxnSpPr>
            <p:cNvPr id="647253" name="AutoShape 85"/>
            <p:cNvCxnSpPr>
              <a:cxnSpLocks noChangeShapeType="1"/>
              <a:stCxn id="647243" idx="0"/>
              <a:endCxn id="647235" idx="2"/>
            </p:cNvCxnSpPr>
            <p:nvPr/>
          </p:nvCxnSpPr>
          <p:spPr bwMode="auto">
            <a:xfrm flipH="1" flipV="1">
              <a:off x="2128" y="3528"/>
              <a:ext cx="1440" cy="248"/>
            </a:xfrm>
            <a:prstGeom prst="straightConnector1">
              <a:avLst/>
            </a:prstGeom>
            <a:noFill/>
            <a:ln w="9525">
              <a:solidFill>
                <a:schemeClr val="tx1"/>
              </a:solidFill>
              <a:round/>
              <a:headEnd/>
              <a:tailEnd/>
            </a:ln>
            <a:effectLst/>
          </p:spPr>
        </p:cxnSp>
        <p:cxnSp>
          <p:nvCxnSpPr>
            <p:cNvPr id="647254" name="AutoShape 86"/>
            <p:cNvCxnSpPr>
              <a:cxnSpLocks noChangeShapeType="1"/>
              <a:stCxn id="647244" idx="0"/>
              <a:endCxn id="647235" idx="2"/>
            </p:cNvCxnSpPr>
            <p:nvPr/>
          </p:nvCxnSpPr>
          <p:spPr bwMode="auto">
            <a:xfrm flipH="1" flipV="1">
              <a:off x="2128" y="3528"/>
              <a:ext cx="1920" cy="248"/>
            </a:xfrm>
            <a:prstGeom prst="straightConnector1">
              <a:avLst/>
            </a:prstGeom>
            <a:noFill/>
            <a:ln w="9525">
              <a:solidFill>
                <a:schemeClr val="tx1"/>
              </a:solidFill>
              <a:round/>
              <a:headEnd/>
              <a:tailEnd/>
            </a:ln>
            <a:effectLst/>
          </p:spPr>
        </p:cxnSp>
        <p:cxnSp>
          <p:nvCxnSpPr>
            <p:cNvPr id="647255" name="AutoShape 87"/>
            <p:cNvCxnSpPr>
              <a:cxnSpLocks noChangeShapeType="1"/>
              <a:stCxn id="647245" idx="0"/>
              <a:endCxn id="647235" idx="2"/>
            </p:cNvCxnSpPr>
            <p:nvPr/>
          </p:nvCxnSpPr>
          <p:spPr bwMode="auto">
            <a:xfrm flipH="1" flipV="1">
              <a:off x="2128" y="3528"/>
              <a:ext cx="2400" cy="248"/>
            </a:xfrm>
            <a:prstGeom prst="straightConnector1">
              <a:avLst/>
            </a:prstGeom>
            <a:noFill/>
            <a:ln w="9525">
              <a:solidFill>
                <a:schemeClr val="tx1"/>
              </a:solidFill>
              <a:round/>
              <a:headEnd/>
              <a:tailEnd/>
            </a:ln>
            <a:effectLst/>
          </p:spPr>
        </p:cxnSp>
        <p:cxnSp>
          <p:nvCxnSpPr>
            <p:cNvPr id="647256" name="AutoShape 88"/>
            <p:cNvCxnSpPr>
              <a:cxnSpLocks noChangeShapeType="1"/>
              <a:stCxn id="647246" idx="0"/>
              <a:endCxn id="647235" idx="2"/>
            </p:cNvCxnSpPr>
            <p:nvPr/>
          </p:nvCxnSpPr>
          <p:spPr bwMode="auto">
            <a:xfrm flipH="1" flipV="1">
              <a:off x="2128" y="3528"/>
              <a:ext cx="2880" cy="248"/>
            </a:xfrm>
            <a:prstGeom prst="straightConnector1">
              <a:avLst/>
            </a:prstGeom>
            <a:noFill/>
            <a:ln w="9525">
              <a:solidFill>
                <a:schemeClr val="tx1"/>
              </a:solidFill>
              <a:round/>
              <a:headEnd/>
              <a:tailEnd/>
            </a:ln>
            <a:effectLst/>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A </a:t>
            </a:r>
            <a:r>
              <a:rPr lang="en-US" sz="4000" dirty="0" err="1">
                <a:solidFill>
                  <a:srgbClr val="FF0000"/>
                </a:solidFill>
              </a:rPr>
              <a:t>Pseudocode</a:t>
            </a:r>
            <a:r>
              <a:rPr lang="en-US" sz="4000" dirty="0">
                <a:solidFill>
                  <a:srgbClr val="FF0000"/>
                </a:solidFill>
              </a:rPr>
              <a:t> Fundraising Strategy</a:t>
            </a:r>
            <a:endParaRPr lang="en-US" sz="4000" dirty="0">
              <a:solidFill>
                <a:schemeClr val="tx1"/>
              </a:solidFill>
            </a:endParaRPr>
          </a:p>
        </p:txBody>
      </p:sp>
      <p:sp>
        <p:nvSpPr>
          <p:cNvPr id="649219" name="Text Box 3"/>
          <p:cNvSpPr txBox="1">
            <a:spLocks noChangeArrowheads="1"/>
          </p:cNvSpPr>
          <p:nvPr/>
        </p:nvSpPr>
        <p:spPr bwMode="auto">
          <a:xfrm>
            <a:off x="533400" y="1143000"/>
            <a:ext cx="8077200" cy="729430"/>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dirty="0"/>
              <a:t>If you were to implement the fundraising strategy in the form of a JavaScript function, it would look something like this:</a:t>
            </a:r>
            <a:endParaRPr lang="en-US" sz="2400" dirty="0"/>
          </a:p>
        </p:txBody>
      </p:sp>
      <p:sp>
        <p:nvSpPr>
          <p:cNvPr id="649220" name="Rectangle 4"/>
          <p:cNvSpPr>
            <a:spLocks noChangeArrowheads="1"/>
          </p:cNvSpPr>
          <p:nvPr/>
        </p:nvSpPr>
        <p:spPr bwMode="auto">
          <a:xfrm>
            <a:off x="1524000" y="1993900"/>
            <a:ext cx="6172200" cy="24257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r>
              <a:rPr lang="en-US" sz="1600" dirty="0">
                <a:latin typeface="Courier New" charset="0"/>
              </a:rPr>
              <a:t>function </a:t>
            </a:r>
            <a:r>
              <a:rPr lang="en-US" sz="1600" dirty="0" err="1">
                <a:latin typeface="Courier New" charset="0"/>
              </a:rPr>
              <a:t>collectContributions(n</a:t>
            </a:r>
            <a:r>
              <a:rPr lang="en-US" sz="1600" dirty="0">
                <a:latin typeface="Courier New" charset="0"/>
              </a:rPr>
              <a:t>) {</a:t>
            </a:r>
          </a:p>
          <a:p>
            <a:r>
              <a:rPr lang="en-US" sz="1600" dirty="0">
                <a:latin typeface="Courier New" charset="0"/>
              </a:rPr>
              <a:t>   if (</a:t>
            </a:r>
            <a:r>
              <a:rPr lang="en-US" sz="1600" dirty="0" err="1">
                <a:latin typeface="Courier New" charset="0"/>
              </a:rPr>
              <a:t>n</a:t>
            </a:r>
            <a:r>
              <a:rPr lang="en-US" sz="1600" dirty="0">
                <a:latin typeface="Courier New" charset="0"/>
              </a:rPr>
              <a:t> &lt;= 100) {</a:t>
            </a:r>
          </a:p>
          <a:p>
            <a:r>
              <a:rPr lang="en-US" sz="1600" dirty="0">
                <a:latin typeface="Courier New" charset="0"/>
              </a:rPr>
              <a:t>      </a:t>
            </a:r>
            <a:r>
              <a:rPr lang="en-US" sz="1600" b="0" i="1" dirty="0"/>
              <a:t>Collect the money from a single donor.</a:t>
            </a:r>
            <a:endParaRPr lang="en-US" sz="1600" dirty="0">
              <a:latin typeface="Courier New" charset="0"/>
            </a:endParaRPr>
          </a:p>
          <a:p>
            <a:r>
              <a:rPr lang="en-US" sz="1600" dirty="0">
                <a:latin typeface="Courier New" charset="0"/>
              </a:rPr>
              <a:t>   } else {</a:t>
            </a:r>
          </a:p>
          <a:p>
            <a:r>
              <a:rPr lang="en-US" sz="1600" dirty="0">
                <a:latin typeface="Courier New" charset="0"/>
              </a:rPr>
              <a:t>      </a:t>
            </a:r>
            <a:r>
              <a:rPr lang="en-US" sz="1600" b="0" i="1" dirty="0"/>
              <a:t>Find 10 volunteers.</a:t>
            </a:r>
            <a:endParaRPr lang="en-US" sz="1600" dirty="0">
              <a:latin typeface="Courier New" charset="0"/>
            </a:endParaRPr>
          </a:p>
          <a:p>
            <a:r>
              <a:rPr lang="en-US" sz="1600" dirty="0">
                <a:latin typeface="Courier New" charset="0"/>
              </a:rPr>
              <a:t>      </a:t>
            </a:r>
            <a:r>
              <a:rPr lang="en-US" sz="1600" b="0" i="1" dirty="0"/>
              <a:t>Get each volunteer to collect n/10 dollars.</a:t>
            </a:r>
            <a:endParaRPr lang="en-US" sz="1600" dirty="0">
              <a:latin typeface="Courier New" charset="0"/>
            </a:endParaRPr>
          </a:p>
          <a:p>
            <a:r>
              <a:rPr lang="en-US" sz="1600" dirty="0">
                <a:latin typeface="Courier New" charset="0"/>
              </a:rPr>
              <a:t>      </a:t>
            </a:r>
            <a:r>
              <a:rPr lang="en-US" sz="1600" b="0" i="1" dirty="0"/>
              <a:t>Combine the money raised by the volunteers.</a:t>
            </a:r>
            <a:endParaRPr lang="en-US" sz="1600" dirty="0">
              <a:latin typeface="Courier New" charset="0"/>
            </a:endParaRPr>
          </a:p>
          <a:p>
            <a:r>
              <a:rPr lang="en-US" sz="1600" dirty="0">
                <a:latin typeface="Courier New" charset="0"/>
              </a:rPr>
              <a:t>   }</a:t>
            </a:r>
          </a:p>
          <a:p>
            <a:r>
              <a:rPr lang="en-US" sz="1600" dirty="0">
                <a:latin typeface="Courier New" charset="0"/>
              </a:rPr>
              <a:t>}</a:t>
            </a:r>
          </a:p>
        </p:txBody>
      </p:sp>
      <p:grpSp>
        <p:nvGrpSpPr>
          <p:cNvPr id="2" name="Group 5"/>
          <p:cNvGrpSpPr>
            <a:grpSpLocks/>
          </p:cNvGrpSpPr>
          <p:nvPr/>
        </p:nvGrpSpPr>
        <p:grpSpPr bwMode="auto">
          <a:xfrm>
            <a:off x="533400" y="4572000"/>
            <a:ext cx="8077200" cy="1763713"/>
            <a:chOff x="336" y="2880"/>
            <a:chExt cx="5088" cy="1111"/>
          </a:xfrm>
        </p:grpSpPr>
        <p:sp>
          <p:nvSpPr>
            <p:cNvPr id="649222" name="Text Box 6"/>
            <p:cNvSpPr txBox="1">
              <a:spLocks noChangeArrowheads="1"/>
            </p:cNvSpPr>
            <p:nvPr/>
          </p:nvSpPr>
          <p:spPr bwMode="auto">
            <a:xfrm>
              <a:off x="336" y="2880"/>
              <a:ext cx="508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a:t>What makes this strategy recursive is that the line</a:t>
              </a:r>
              <a:endParaRPr lang="en-US" sz="2400"/>
            </a:p>
          </p:txBody>
        </p:sp>
        <p:sp>
          <p:nvSpPr>
            <p:cNvPr id="649223" name="Rectangle 7"/>
            <p:cNvSpPr>
              <a:spLocks noChangeArrowheads="1"/>
            </p:cNvSpPr>
            <p:nvPr/>
          </p:nvSpPr>
          <p:spPr bwMode="auto">
            <a:xfrm>
              <a:off x="1608" y="3177"/>
              <a:ext cx="2551" cy="231"/>
            </a:xfrm>
            <a:prstGeom prst="rect">
              <a:avLst/>
            </a:prstGeom>
            <a:noFill/>
            <a:ln w="9525">
              <a:noFill/>
              <a:miter lim="800000"/>
              <a:headEnd/>
              <a:tailEnd/>
            </a:ln>
            <a:effectLst/>
          </p:spPr>
          <p:txBody>
            <a:bodyPr wrap="none">
              <a:prstTxWarp prst="textNoShape">
                <a:avLst/>
              </a:prstTxWarp>
              <a:spAutoFit/>
            </a:bodyPr>
            <a:lstStyle/>
            <a:p>
              <a:r>
                <a:rPr lang="en-US" sz="1800" b="0" i="1"/>
                <a:t>Get each volunteer to collect n/10 dollars.</a:t>
              </a:r>
            </a:p>
          </p:txBody>
        </p:sp>
        <p:sp>
          <p:nvSpPr>
            <p:cNvPr id="649224" name="Text Box 8"/>
            <p:cNvSpPr txBox="1">
              <a:spLocks noChangeArrowheads="1"/>
            </p:cNvSpPr>
            <p:nvPr/>
          </p:nvSpPr>
          <p:spPr bwMode="auto">
            <a:xfrm>
              <a:off x="336" y="3456"/>
              <a:ext cx="5088" cy="254"/>
            </a:xfrm>
            <a:prstGeom prst="rect">
              <a:avLst/>
            </a:prstGeom>
            <a:noFill/>
            <a:ln w="9525">
              <a:noFill/>
              <a:miter lim="800000"/>
              <a:headEnd/>
              <a:tailEnd/>
            </a:ln>
            <a:effectLst/>
          </p:spPr>
          <p:txBody>
            <a:bodyPr>
              <a:prstTxWarp prst="textNoShape">
                <a:avLst/>
              </a:prstTxWarp>
              <a:spAutoFit/>
            </a:bodyPr>
            <a:lstStyle/>
            <a:p>
              <a:pPr algn="just">
                <a:lnSpc>
                  <a:spcPct val="85000"/>
                </a:lnSpc>
              </a:pPr>
              <a:r>
                <a:rPr lang="en-US" sz="2400" b="0"/>
                <a:t>will be implemented using the following recursive call:</a:t>
              </a:r>
              <a:endParaRPr lang="en-US" sz="2400"/>
            </a:p>
          </p:txBody>
        </p:sp>
        <p:sp>
          <p:nvSpPr>
            <p:cNvPr id="649225" name="Rectangle 9"/>
            <p:cNvSpPr>
              <a:spLocks noChangeArrowheads="1"/>
            </p:cNvSpPr>
            <p:nvPr/>
          </p:nvSpPr>
          <p:spPr bwMode="auto">
            <a:xfrm>
              <a:off x="1608" y="3760"/>
              <a:ext cx="2622" cy="231"/>
            </a:xfrm>
            <a:prstGeom prst="rect">
              <a:avLst/>
            </a:prstGeom>
            <a:noFill/>
            <a:ln w="9525">
              <a:noFill/>
              <a:miter lim="800000"/>
              <a:headEnd/>
              <a:tailEnd/>
            </a:ln>
            <a:effectLst/>
          </p:spPr>
          <p:txBody>
            <a:bodyPr wrap="none">
              <a:prstTxWarp prst="textNoShape">
                <a:avLst/>
              </a:prstTxWarp>
              <a:spAutoFit/>
            </a:bodyPr>
            <a:lstStyle/>
            <a:p>
              <a:r>
                <a:rPr lang="en-US" sz="1800" dirty="0" err="1">
                  <a:latin typeface="Courier New" charset="0"/>
                </a:rPr>
                <a:t>collectContributions(n</a:t>
              </a:r>
              <a:r>
                <a:rPr lang="en-US" sz="1800" dirty="0">
                  <a:latin typeface="Courier New" charset="0"/>
                </a:rPr>
                <a:t> / 10);</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2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A Recursive View of Mazes</a:t>
            </a:r>
            <a:endParaRPr lang="en-US" sz="4000" dirty="0">
              <a:solidFill>
                <a:schemeClr val="tx1"/>
              </a:solidFill>
            </a:endParaRPr>
          </a:p>
        </p:txBody>
      </p:sp>
      <p:pic>
        <p:nvPicPr>
          <p:cNvPr id="696323" name="Picture 3" descr="SampleMaze"/>
          <p:cNvPicPr>
            <a:picLocks noChangeAspect="1" noChangeArrowheads="1"/>
          </p:cNvPicPr>
          <p:nvPr/>
        </p:nvPicPr>
        <p:blipFill>
          <a:blip r:embed="rId3"/>
          <a:srcRect/>
          <a:stretch>
            <a:fillRect/>
          </a:stretch>
        </p:blipFill>
        <p:spPr bwMode="auto">
          <a:xfrm>
            <a:off x="5441950" y="1319590"/>
            <a:ext cx="3244850" cy="3298825"/>
          </a:xfrm>
          <a:prstGeom prst="rect">
            <a:avLst/>
          </a:prstGeom>
          <a:noFill/>
        </p:spPr>
      </p:pic>
      <p:sp>
        <p:nvSpPr>
          <p:cNvPr id="696324" name="Text Box 4"/>
          <p:cNvSpPr txBox="1">
            <a:spLocks noChangeArrowheads="1"/>
          </p:cNvSpPr>
          <p:nvPr/>
        </p:nvSpPr>
        <p:spPr bwMode="auto">
          <a:xfrm>
            <a:off x="6859588" y="2702153"/>
            <a:ext cx="3810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dirty="0" err="1">
                <a:sym typeface="Symbol" charset="2"/>
              </a:rPr>
              <a:t></a:t>
            </a:r>
            <a:endParaRPr lang="en-US" sz="2400" dirty="0"/>
          </a:p>
        </p:txBody>
      </p:sp>
      <p:sp>
        <p:nvSpPr>
          <p:cNvPr id="696327" name="Rectangle 7"/>
          <p:cNvSpPr>
            <a:spLocks noChangeArrowheads="1"/>
          </p:cNvSpPr>
          <p:nvPr/>
        </p:nvSpPr>
        <p:spPr bwMode="auto">
          <a:xfrm>
            <a:off x="458788" y="1231900"/>
            <a:ext cx="4854575" cy="54737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Solving a maze algorithmically is simplest if you use recursion, but  coding that solution requires you to find the right recursive insight. </a:t>
            </a:r>
          </a:p>
          <a:p>
            <a:pPr marL="342900" indent="-342900" algn="just">
              <a:lnSpc>
                <a:spcPct val="90000"/>
              </a:lnSpc>
              <a:spcAft>
                <a:spcPct val="50000"/>
              </a:spcAft>
              <a:buFontTx/>
              <a:buChar char="•"/>
            </a:pPr>
            <a:r>
              <a:rPr lang="en-US" sz="2400" b="0" dirty="0"/>
              <a:t>Consider the maze shown at the right.  How can </a:t>
            </a:r>
            <a:r>
              <a:rPr lang="en-US" sz="2400" b="0" dirty="0" err="1"/>
              <a:t>Theseus</a:t>
            </a:r>
            <a:r>
              <a:rPr lang="en-US" sz="2400" b="0" dirty="0"/>
              <a:t> transform the problem into one of solving a simpler maze?</a:t>
            </a:r>
          </a:p>
          <a:p>
            <a:pPr marL="342900" indent="-342900" algn="just">
              <a:lnSpc>
                <a:spcPct val="90000"/>
              </a:lnSpc>
              <a:spcAft>
                <a:spcPct val="50000"/>
              </a:spcAft>
              <a:buFontTx/>
              <a:buChar char="•"/>
            </a:pPr>
            <a:r>
              <a:rPr lang="en-US" sz="2400" b="0" dirty="0"/>
              <a:t>The insight you need is that a maze is solvable only if it is possible to solve one of the simpler mazes that results from shifting the starting location to an adjacent square and taking the current square out of the maze completely.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632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9632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27"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0"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A Recursive View of Mazes</a:t>
            </a:r>
            <a:endParaRPr lang="en-US" sz="4000" dirty="0">
              <a:solidFill>
                <a:schemeClr val="tx1"/>
              </a:solidFill>
            </a:endParaRPr>
          </a:p>
        </p:txBody>
      </p:sp>
      <p:pic>
        <p:nvPicPr>
          <p:cNvPr id="698371" name="Picture 3" descr="SampleMaze"/>
          <p:cNvPicPr>
            <a:picLocks noChangeAspect="1" noChangeArrowheads="1"/>
          </p:cNvPicPr>
          <p:nvPr/>
        </p:nvPicPr>
        <p:blipFill>
          <a:blip r:embed="rId3"/>
          <a:srcRect/>
          <a:stretch>
            <a:fillRect/>
          </a:stretch>
        </p:blipFill>
        <p:spPr bwMode="auto">
          <a:xfrm>
            <a:off x="5441950" y="1319590"/>
            <a:ext cx="3244850" cy="3298825"/>
          </a:xfrm>
          <a:prstGeom prst="rect">
            <a:avLst/>
          </a:prstGeom>
          <a:noFill/>
        </p:spPr>
      </p:pic>
      <p:sp>
        <p:nvSpPr>
          <p:cNvPr id="698372" name="Text Box 4"/>
          <p:cNvSpPr txBox="1">
            <a:spLocks noChangeArrowheads="1"/>
          </p:cNvSpPr>
          <p:nvPr/>
        </p:nvSpPr>
        <p:spPr bwMode="auto">
          <a:xfrm>
            <a:off x="6859588" y="2702153"/>
            <a:ext cx="3810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dirty="0" err="1">
                <a:sym typeface="Symbol" charset="2"/>
              </a:rPr>
              <a:t></a:t>
            </a:r>
            <a:endParaRPr lang="en-US" sz="2400" dirty="0"/>
          </a:p>
        </p:txBody>
      </p:sp>
      <p:sp>
        <p:nvSpPr>
          <p:cNvPr id="698373" name="Rectangle 5"/>
          <p:cNvSpPr>
            <a:spLocks noChangeArrowheads="1"/>
          </p:cNvSpPr>
          <p:nvPr/>
        </p:nvSpPr>
        <p:spPr bwMode="auto">
          <a:xfrm>
            <a:off x="458788" y="1231900"/>
            <a:ext cx="4854575" cy="53213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Thus, the original maze is solvable only if one of the three mazes at the bottom of this slide is solvable.</a:t>
            </a:r>
          </a:p>
          <a:p>
            <a:pPr marL="342900" indent="-342900" algn="just">
              <a:lnSpc>
                <a:spcPct val="90000"/>
              </a:lnSpc>
              <a:spcAft>
                <a:spcPct val="50000"/>
              </a:spcAft>
              <a:buFontTx/>
              <a:buChar char="•"/>
            </a:pPr>
            <a:r>
              <a:rPr lang="en-US" sz="2400" b="0" dirty="0"/>
              <a:t>Each of these mazes is “simpler” because it contains fewer squares.</a:t>
            </a:r>
          </a:p>
          <a:p>
            <a:pPr marL="342900" indent="-342900" algn="just">
              <a:lnSpc>
                <a:spcPct val="90000"/>
              </a:lnSpc>
              <a:spcAft>
                <a:spcPct val="20000"/>
              </a:spcAft>
              <a:buFontTx/>
              <a:buChar char="•"/>
            </a:pPr>
            <a:r>
              <a:rPr lang="en-US" sz="2400" b="0" dirty="0"/>
              <a:t>The simple cases are:</a:t>
            </a:r>
          </a:p>
          <a:p>
            <a:pPr marL="742950" lvl="1" indent="-285750" algn="just">
              <a:lnSpc>
                <a:spcPct val="90000"/>
              </a:lnSpc>
              <a:spcAft>
                <a:spcPct val="20000"/>
              </a:spcAft>
              <a:buFontTx/>
              <a:buChar char="–"/>
            </a:pPr>
            <a:r>
              <a:rPr lang="en-US" sz="2200" b="0" dirty="0" err="1">
                <a:ea typeface="ＭＳ Ｐゴシック" charset="-128"/>
              </a:rPr>
              <a:t>Theseus</a:t>
            </a:r>
            <a:r>
              <a:rPr lang="en-US" sz="2200" b="0" dirty="0">
                <a:ea typeface="ＭＳ Ｐゴシック" charset="-128"/>
              </a:rPr>
              <a:t> is outside the maze</a:t>
            </a:r>
          </a:p>
          <a:p>
            <a:pPr marL="742950" lvl="1" indent="-285750" algn="just">
              <a:lnSpc>
                <a:spcPct val="90000"/>
              </a:lnSpc>
              <a:spcAft>
                <a:spcPct val="20000"/>
              </a:spcAft>
              <a:buFontTx/>
              <a:buChar char="–"/>
            </a:pPr>
            <a:r>
              <a:rPr lang="en-US" sz="2200" b="0" dirty="0">
                <a:ea typeface="ＭＳ Ｐゴシック" charset="-128"/>
              </a:rPr>
              <a:t>There are no directions left to try </a:t>
            </a:r>
            <a:r>
              <a:rPr lang="en-US" sz="2000" b="0" dirty="0">
                <a:ea typeface="ＭＳ Ｐゴシック" charset="-128"/>
              </a:rPr>
              <a:t> </a:t>
            </a:r>
          </a:p>
        </p:txBody>
      </p:sp>
      <p:pic>
        <p:nvPicPr>
          <p:cNvPr id="698375" name="Picture 7" descr="SampleMazeSmaller"/>
          <p:cNvPicPr>
            <a:picLocks noChangeAspect="1" noChangeArrowheads="1"/>
          </p:cNvPicPr>
          <p:nvPr/>
        </p:nvPicPr>
        <p:blipFill>
          <a:blip r:embed="rId4"/>
          <a:srcRect/>
          <a:stretch>
            <a:fillRect/>
          </a:stretch>
        </p:blipFill>
        <p:spPr bwMode="auto">
          <a:xfrm>
            <a:off x="1447800" y="4953000"/>
            <a:ext cx="1571625" cy="1571625"/>
          </a:xfrm>
          <a:prstGeom prst="rect">
            <a:avLst/>
          </a:prstGeom>
          <a:noFill/>
        </p:spPr>
      </p:pic>
      <p:pic>
        <p:nvPicPr>
          <p:cNvPr id="698376" name="Picture 8" descr="SampleMazeSmaller"/>
          <p:cNvPicPr>
            <a:picLocks noChangeAspect="1" noChangeArrowheads="1"/>
          </p:cNvPicPr>
          <p:nvPr/>
        </p:nvPicPr>
        <p:blipFill>
          <a:blip r:embed="rId4"/>
          <a:srcRect/>
          <a:stretch>
            <a:fillRect/>
          </a:stretch>
        </p:blipFill>
        <p:spPr bwMode="auto">
          <a:xfrm>
            <a:off x="3786188" y="4953000"/>
            <a:ext cx="1571625" cy="1571625"/>
          </a:xfrm>
          <a:prstGeom prst="rect">
            <a:avLst/>
          </a:prstGeom>
          <a:noFill/>
        </p:spPr>
      </p:pic>
      <p:pic>
        <p:nvPicPr>
          <p:cNvPr id="698377" name="Picture 9" descr="SampleMazeSmaller"/>
          <p:cNvPicPr>
            <a:picLocks noChangeAspect="1" noChangeArrowheads="1"/>
          </p:cNvPicPr>
          <p:nvPr/>
        </p:nvPicPr>
        <p:blipFill>
          <a:blip r:embed="rId4"/>
          <a:srcRect/>
          <a:stretch>
            <a:fillRect/>
          </a:stretch>
        </p:blipFill>
        <p:spPr bwMode="auto">
          <a:xfrm>
            <a:off x="6124575" y="4953000"/>
            <a:ext cx="1571625" cy="1571625"/>
          </a:xfrm>
          <a:prstGeom prst="rect">
            <a:avLst/>
          </a:prstGeom>
          <a:noFill/>
        </p:spPr>
      </p:pic>
      <p:sp>
        <p:nvSpPr>
          <p:cNvPr id="698378" name="Text Box 10"/>
          <p:cNvSpPr txBox="1">
            <a:spLocks noChangeArrowheads="1"/>
          </p:cNvSpPr>
          <p:nvPr/>
        </p:nvSpPr>
        <p:spPr bwMode="auto">
          <a:xfrm>
            <a:off x="2070100" y="5329465"/>
            <a:ext cx="3810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600" b="0">
                <a:sym typeface="Symbol" charset="2"/>
              </a:rPr>
              <a:t></a:t>
            </a:r>
            <a:endParaRPr lang="en-US" sz="1600"/>
          </a:p>
        </p:txBody>
      </p:sp>
      <p:sp>
        <p:nvSpPr>
          <p:cNvPr id="698379" name="Text Box 11"/>
          <p:cNvSpPr txBox="1">
            <a:spLocks noChangeArrowheads="1"/>
          </p:cNvSpPr>
          <p:nvPr/>
        </p:nvSpPr>
        <p:spPr bwMode="auto">
          <a:xfrm>
            <a:off x="4178300" y="5551715"/>
            <a:ext cx="3810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600" b="0">
                <a:sym typeface="Symbol" charset="2"/>
              </a:rPr>
              <a:t></a:t>
            </a:r>
            <a:endParaRPr lang="en-US" sz="1600"/>
          </a:p>
        </p:txBody>
      </p:sp>
      <p:sp>
        <p:nvSpPr>
          <p:cNvPr id="698380" name="Text Box 12"/>
          <p:cNvSpPr txBox="1">
            <a:spLocks noChangeArrowheads="1"/>
          </p:cNvSpPr>
          <p:nvPr/>
        </p:nvSpPr>
        <p:spPr bwMode="auto">
          <a:xfrm>
            <a:off x="6743700" y="5767615"/>
            <a:ext cx="3810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600" b="0">
                <a:sym typeface="Symbol" charset="2"/>
              </a:rPr>
              <a:t></a:t>
            </a:r>
            <a:endParaRPr lang="en-US" sz="16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837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8373">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698373">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69837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8373"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0114"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Recursion and Backtracking</a:t>
            </a:r>
            <a:endParaRPr lang="en-US" sz="3600" dirty="0">
              <a:solidFill>
                <a:srgbClr val="FF0000"/>
              </a:solidFill>
            </a:endParaRPr>
          </a:p>
        </p:txBody>
      </p:sp>
      <p:sp>
        <p:nvSpPr>
          <p:cNvPr id="730166" name="Rectangle 54"/>
          <p:cNvSpPr>
            <a:spLocks noChangeArrowheads="1"/>
          </p:cNvSpPr>
          <p:nvPr/>
        </p:nvSpPr>
        <p:spPr bwMode="auto">
          <a:xfrm>
            <a:off x="482600" y="1155700"/>
            <a:ext cx="8128000" cy="9017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The complete recursive solution operates as follows:</a:t>
            </a:r>
          </a:p>
        </p:txBody>
      </p:sp>
      <p:sp>
        <p:nvSpPr>
          <p:cNvPr id="264" name="Rectangle 3"/>
          <p:cNvSpPr>
            <a:spLocks/>
          </p:cNvSpPr>
          <p:nvPr/>
        </p:nvSpPr>
        <p:spPr bwMode="auto">
          <a:xfrm>
            <a:off x="2794000" y="2178050"/>
            <a:ext cx="3556000" cy="3556000"/>
          </a:xfrm>
          <a:prstGeom prst="rect">
            <a:avLst/>
          </a:prstGeom>
          <a:solidFill>
            <a:srgbClr val="FFFFFF"/>
          </a:solidFill>
          <a:ln w="9525">
            <a:solidFill>
              <a:srgbClr val="FFFFFF"/>
            </a:solidFill>
            <a:miter lim="800000"/>
            <a:headEnd/>
            <a:tailEnd/>
          </a:ln>
          <a:effectLst/>
        </p:spPr>
        <p:txBody>
          <a:bodyPr anchor="ctr">
            <a:prstTxWarp prst="textNoShape">
              <a:avLst/>
            </a:prstTxWarp>
          </a:bodyPr>
          <a:lstStyle/>
          <a:p>
            <a:endParaRPr lang="en-US"/>
          </a:p>
        </p:txBody>
      </p:sp>
      <p:sp>
        <p:nvSpPr>
          <p:cNvPr id="265" name="Line 4"/>
          <p:cNvSpPr>
            <a:spLocks noChangeShapeType="1"/>
          </p:cNvSpPr>
          <p:nvPr/>
        </p:nvSpPr>
        <p:spPr bwMode="auto">
          <a:xfrm>
            <a:off x="2794000" y="5226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66" name="Line 5"/>
          <p:cNvSpPr>
            <a:spLocks noChangeShapeType="1"/>
          </p:cNvSpPr>
          <p:nvPr/>
        </p:nvSpPr>
        <p:spPr bwMode="auto">
          <a:xfrm>
            <a:off x="2794000" y="5734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67" name="Line 6"/>
          <p:cNvSpPr>
            <a:spLocks noChangeShapeType="1"/>
          </p:cNvSpPr>
          <p:nvPr/>
        </p:nvSpPr>
        <p:spPr bwMode="auto">
          <a:xfrm>
            <a:off x="3302000" y="5226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68" name="Line 7"/>
          <p:cNvSpPr>
            <a:spLocks noChangeShapeType="1"/>
          </p:cNvSpPr>
          <p:nvPr/>
        </p:nvSpPr>
        <p:spPr bwMode="auto">
          <a:xfrm>
            <a:off x="3302000" y="5734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69" name="Line 8"/>
          <p:cNvSpPr>
            <a:spLocks noChangeShapeType="1"/>
          </p:cNvSpPr>
          <p:nvPr/>
        </p:nvSpPr>
        <p:spPr bwMode="auto">
          <a:xfrm>
            <a:off x="3810000" y="5734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70" name="Line 9"/>
          <p:cNvSpPr>
            <a:spLocks noChangeShapeType="1"/>
          </p:cNvSpPr>
          <p:nvPr/>
        </p:nvSpPr>
        <p:spPr bwMode="auto">
          <a:xfrm>
            <a:off x="3810000" y="5226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71" name="Line 10"/>
          <p:cNvSpPr>
            <a:spLocks noChangeShapeType="1"/>
          </p:cNvSpPr>
          <p:nvPr/>
        </p:nvSpPr>
        <p:spPr bwMode="auto">
          <a:xfrm>
            <a:off x="4826000" y="5226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72" name="Line 11"/>
          <p:cNvSpPr>
            <a:spLocks noChangeShapeType="1"/>
          </p:cNvSpPr>
          <p:nvPr/>
        </p:nvSpPr>
        <p:spPr bwMode="auto">
          <a:xfrm>
            <a:off x="4318000" y="5226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73" name="Line 12"/>
          <p:cNvSpPr>
            <a:spLocks noChangeShapeType="1"/>
          </p:cNvSpPr>
          <p:nvPr/>
        </p:nvSpPr>
        <p:spPr bwMode="auto">
          <a:xfrm>
            <a:off x="4826000" y="5734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74" name="Line 13"/>
          <p:cNvSpPr>
            <a:spLocks noChangeShapeType="1"/>
          </p:cNvSpPr>
          <p:nvPr/>
        </p:nvSpPr>
        <p:spPr bwMode="auto">
          <a:xfrm>
            <a:off x="5334000" y="5734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75" name="Line 14"/>
          <p:cNvSpPr>
            <a:spLocks noChangeShapeType="1"/>
          </p:cNvSpPr>
          <p:nvPr/>
        </p:nvSpPr>
        <p:spPr bwMode="auto">
          <a:xfrm>
            <a:off x="5334000" y="5226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76" name="Line 15"/>
          <p:cNvSpPr>
            <a:spLocks noChangeShapeType="1"/>
          </p:cNvSpPr>
          <p:nvPr/>
        </p:nvSpPr>
        <p:spPr bwMode="auto">
          <a:xfrm>
            <a:off x="5842000" y="5734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77" name="Line 16"/>
          <p:cNvSpPr>
            <a:spLocks noChangeShapeType="1"/>
          </p:cNvSpPr>
          <p:nvPr/>
        </p:nvSpPr>
        <p:spPr bwMode="auto">
          <a:xfrm>
            <a:off x="6350000" y="5226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78" name="Line 17"/>
          <p:cNvSpPr>
            <a:spLocks noChangeShapeType="1"/>
          </p:cNvSpPr>
          <p:nvPr/>
        </p:nvSpPr>
        <p:spPr bwMode="auto">
          <a:xfrm>
            <a:off x="5842000" y="5226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79" name="Line 18"/>
          <p:cNvSpPr>
            <a:spLocks noChangeShapeType="1"/>
          </p:cNvSpPr>
          <p:nvPr/>
        </p:nvSpPr>
        <p:spPr bwMode="auto">
          <a:xfrm>
            <a:off x="2794000" y="4718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80" name="Line 19"/>
          <p:cNvSpPr>
            <a:spLocks noChangeShapeType="1"/>
          </p:cNvSpPr>
          <p:nvPr/>
        </p:nvSpPr>
        <p:spPr bwMode="auto">
          <a:xfrm>
            <a:off x="3810000" y="4718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81" name="Line 20"/>
          <p:cNvSpPr>
            <a:spLocks noChangeShapeType="1"/>
          </p:cNvSpPr>
          <p:nvPr/>
        </p:nvSpPr>
        <p:spPr bwMode="auto">
          <a:xfrm>
            <a:off x="3302000" y="4718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82" name="Line 21"/>
          <p:cNvSpPr>
            <a:spLocks noChangeShapeType="1"/>
          </p:cNvSpPr>
          <p:nvPr/>
        </p:nvSpPr>
        <p:spPr bwMode="auto">
          <a:xfrm>
            <a:off x="4318000" y="4718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83" name="Line 22"/>
          <p:cNvSpPr>
            <a:spLocks noChangeShapeType="1"/>
          </p:cNvSpPr>
          <p:nvPr/>
        </p:nvSpPr>
        <p:spPr bwMode="auto">
          <a:xfrm>
            <a:off x="5334000" y="4718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84" name="Line 23"/>
          <p:cNvSpPr>
            <a:spLocks noChangeShapeType="1"/>
          </p:cNvSpPr>
          <p:nvPr/>
        </p:nvSpPr>
        <p:spPr bwMode="auto">
          <a:xfrm>
            <a:off x="4826000" y="4718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85" name="Line 24"/>
          <p:cNvSpPr>
            <a:spLocks noChangeShapeType="1"/>
          </p:cNvSpPr>
          <p:nvPr/>
        </p:nvSpPr>
        <p:spPr bwMode="auto">
          <a:xfrm>
            <a:off x="6350000" y="4718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86" name="Line 25"/>
          <p:cNvSpPr>
            <a:spLocks noChangeShapeType="1"/>
          </p:cNvSpPr>
          <p:nvPr/>
        </p:nvSpPr>
        <p:spPr bwMode="auto">
          <a:xfrm>
            <a:off x="2794000" y="4210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87" name="Line 26"/>
          <p:cNvSpPr>
            <a:spLocks noChangeShapeType="1"/>
          </p:cNvSpPr>
          <p:nvPr/>
        </p:nvSpPr>
        <p:spPr bwMode="auto">
          <a:xfrm>
            <a:off x="3302000" y="4210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88" name="Line 27"/>
          <p:cNvSpPr>
            <a:spLocks noChangeShapeType="1"/>
          </p:cNvSpPr>
          <p:nvPr/>
        </p:nvSpPr>
        <p:spPr bwMode="auto">
          <a:xfrm>
            <a:off x="4318000" y="4210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89" name="Line 28"/>
          <p:cNvSpPr>
            <a:spLocks noChangeShapeType="1"/>
          </p:cNvSpPr>
          <p:nvPr/>
        </p:nvSpPr>
        <p:spPr bwMode="auto">
          <a:xfrm>
            <a:off x="3810000" y="4210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90" name="Line 29"/>
          <p:cNvSpPr>
            <a:spLocks noChangeShapeType="1"/>
          </p:cNvSpPr>
          <p:nvPr/>
        </p:nvSpPr>
        <p:spPr bwMode="auto">
          <a:xfrm>
            <a:off x="4826000" y="4210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91" name="Line 30"/>
          <p:cNvSpPr>
            <a:spLocks noChangeShapeType="1"/>
          </p:cNvSpPr>
          <p:nvPr/>
        </p:nvSpPr>
        <p:spPr bwMode="auto">
          <a:xfrm>
            <a:off x="5842000" y="4210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92" name="Line 31"/>
          <p:cNvSpPr>
            <a:spLocks noChangeShapeType="1"/>
          </p:cNvSpPr>
          <p:nvPr/>
        </p:nvSpPr>
        <p:spPr bwMode="auto">
          <a:xfrm>
            <a:off x="6350000" y="4210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93" name="Line 32"/>
          <p:cNvSpPr>
            <a:spLocks noChangeShapeType="1"/>
          </p:cNvSpPr>
          <p:nvPr/>
        </p:nvSpPr>
        <p:spPr bwMode="auto">
          <a:xfrm>
            <a:off x="2794000" y="3702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94" name="Line 33"/>
          <p:cNvSpPr>
            <a:spLocks noChangeShapeType="1"/>
          </p:cNvSpPr>
          <p:nvPr/>
        </p:nvSpPr>
        <p:spPr bwMode="auto">
          <a:xfrm>
            <a:off x="3302000" y="3702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95" name="Line 34"/>
          <p:cNvSpPr>
            <a:spLocks noChangeShapeType="1"/>
          </p:cNvSpPr>
          <p:nvPr/>
        </p:nvSpPr>
        <p:spPr bwMode="auto">
          <a:xfrm>
            <a:off x="3302000" y="3702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96" name="Line 35"/>
          <p:cNvSpPr>
            <a:spLocks noChangeShapeType="1"/>
          </p:cNvSpPr>
          <p:nvPr/>
        </p:nvSpPr>
        <p:spPr bwMode="auto">
          <a:xfrm>
            <a:off x="3810000" y="3702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97" name="Line 36"/>
          <p:cNvSpPr>
            <a:spLocks noChangeShapeType="1"/>
          </p:cNvSpPr>
          <p:nvPr/>
        </p:nvSpPr>
        <p:spPr bwMode="auto">
          <a:xfrm>
            <a:off x="4826000" y="3702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98" name="Line 37"/>
          <p:cNvSpPr>
            <a:spLocks noChangeShapeType="1"/>
          </p:cNvSpPr>
          <p:nvPr/>
        </p:nvSpPr>
        <p:spPr bwMode="auto">
          <a:xfrm>
            <a:off x="5842000" y="3702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99" name="Line 38"/>
          <p:cNvSpPr>
            <a:spLocks noChangeShapeType="1"/>
          </p:cNvSpPr>
          <p:nvPr/>
        </p:nvSpPr>
        <p:spPr bwMode="auto">
          <a:xfrm>
            <a:off x="5334000" y="3702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00" name="Line 39"/>
          <p:cNvSpPr>
            <a:spLocks noChangeShapeType="1"/>
          </p:cNvSpPr>
          <p:nvPr/>
        </p:nvSpPr>
        <p:spPr bwMode="auto">
          <a:xfrm>
            <a:off x="6350000" y="3702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01" name="Line 40"/>
          <p:cNvSpPr>
            <a:spLocks noChangeShapeType="1"/>
          </p:cNvSpPr>
          <p:nvPr/>
        </p:nvSpPr>
        <p:spPr bwMode="auto">
          <a:xfrm>
            <a:off x="2794000" y="3194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02" name="Line 41"/>
          <p:cNvSpPr>
            <a:spLocks noChangeShapeType="1"/>
          </p:cNvSpPr>
          <p:nvPr/>
        </p:nvSpPr>
        <p:spPr bwMode="auto">
          <a:xfrm>
            <a:off x="3302000" y="3194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03" name="Line 42"/>
          <p:cNvSpPr>
            <a:spLocks noChangeShapeType="1"/>
          </p:cNvSpPr>
          <p:nvPr/>
        </p:nvSpPr>
        <p:spPr bwMode="auto">
          <a:xfrm>
            <a:off x="3810000" y="3194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04" name="Line 43"/>
          <p:cNvSpPr>
            <a:spLocks noChangeShapeType="1"/>
          </p:cNvSpPr>
          <p:nvPr/>
        </p:nvSpPr>
        <p:spPr bwMode="auto">
          <a:xfrm>
            <a:off x="4318000" y="3194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05" name="Line 44"/>
          <p:cNvSpPr>
            <a:spLocks noChangeShapeType="1"/>
          </p:cNvSpPr>
          <p:nvPr/>
        </p:nvSpPr>
        <p:spPr bwMode="auto">
          <a:xfrm>
            <a:off x="4826000" y="3194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06" name="Line 45"/>
          <p:cNvSpPr>
            <a:spLocks noChangeShapeType="1"/>
          </p:cNvSpPr>
          <p:nvPr/>
        </p:nvSpPr>
        <p:spPr bwMode="auto">
          <a:xfrm>
            <a:off x="5334000" y="3194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07" name="Line 46"/>
          <p:cNvSpPr>
            <a:spLocks noChangeShapeType="1"/>
          </p:cNvSpPr>
          <p:nvPr/>
        </p:nvSpPr>
        <p:spPr bwMode="auto">
          <a:xfrm>
            <a:off x="4826000" y="3194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08" name="Line 47"/>
          <p:cNvSpPr>
            <a:spLocks noChangeShapeType="1"/>
          </p:cNvSpPr>
          <p:nvPr/>
        </p:nvSpPr>
        <p:spPr bwMode="auto">
          <a:xfrm>
            <a:off x="6350000" y="3194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09" name="Line 48"/>
          <p:cNvSpPr>
            <a:spLocks noChangeShapeType="1"/>
          </p:cNvSpPr>
          <p:nvPr/>
        </p:nvSpPr>
        <p:spPr bwMode="auto">
          <a:xfrm>
            <a:off x="2794000" y="2686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10" name="Line 49"/>
          <p:cNvSpPr>
            <a:spLocks noChangeShapeType="1"/>
          </p:cNvSpPr>
          <p:nvPr/>
        </p:nvSpPr>
        <p:spPr bwMode="auto">
          <a:xfrm>
            <a:off x="3810000" y="2686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11" name="Line 50"/>
          <p:cNvSpPr>
            <a:spLocks noChangeShapeType="1"/>
          </p:cNvSpPr>
          <p:nvPr/>
        </p:nvSpPr>
        <p:spPr bwMode="auto">
          <a:xfrm>
            <a:off x="3810000" y="2686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12" name="Line 51"/>
          <p:cNvSpPr>
            <a:spLocks noChangeShapeType="1"/>
          </p:cNvSpPr>
          <p:nvPr/>
        </p:nvSpPr>
        <p:spPr bwMode="auto">
          <a:xfrm>
            <a:off x="4826000" y="2686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13" name="Line 52"/>
          <p:cNvSpPr>
            <a:spLocks noChangeShapeType="1"/>
          </p:cNvSpPr>
          <p:nvPr/>
        </p:nvSpPr>
        <p:spPr bwMode="auto">
          <a:xfrm>
            <a:off x="4318000" y="2686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14" name="Line 53"/>
          <p:cNvSpPr>
            <a:spLocks noChangeShapeType="1"/>
          </p:cNvSpPr>
          <p:nvPr/>
        </p:nvSpPr>
        <p:spPr bwMode="auto">
          <a:xfrm>
            <a:off x="5842000" y="2686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15" name="Line 54"/>
          <p:cNvSpPr>
            <a:spLocks noChangeShapeType="1"/>
          </p:cNvSpPr>
          <p:nvPr/>
        </p:nvSpPr>
        <p:spPr bwMode="auto">
          <a:xfrm>
            <a:off x="5334000" y="2686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16" name="Line 55"/>
          <p:cNvSpPr>
            <a:spLocks noChangeShapeType="1"/>
          </p:cNvSpPr>
          <p:nvPr/>
        </p:nvSpPr>
        <p:spPr bwMode="auto">
          <a:xfrm>
            <a:off x="6350000" y="2686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17" name="Line 56"/>
          <p:cNvSpPr>
            <a:spLocks noChangeShapeType="1"/>
          </p:cNvSpPr>
          <p:nvPr/>
        </p:nvSpPr>
        <p:spPr bwMode="auto">
          <a:xfrm>
            <a:off x="2794000" y="2178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18" name="Line 57"/>
          <p:cNvSpPr>
            <a:spLocks noChangeShapeType="1"/>
          </p:cNvSpPr>
          <p:nvPr/>
        </p:nvSpPr>
        <p:spPr bwMode="auto">
          <a:xfrm>
            <a:off x="3302000" y="2178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19" name="Line 58"/>
          <p:cNvSpPr>
            <a:spLocks noChangeShapeType="1"/>
          </p:cNvSpPr>
          <p:nvPr/>
        </p:nvSpPr>
        <p:spPr bwMode="auto">
          <a:xfrm>
            <a:off x="2794000" y="2178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20" name="Line 59"/>
          <p:cNvSpPr>
            <a:spLocks noChangeShapeType="1"/>
          </p:cNvSpPr>
          <p:nvPr/>
        </p:nvSpPr>
        <p:spPr bwMode="auto">
          <a:xfrm>
            <a:off x="3302000" y="2178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21" name="Line 60"/>
          <p:cNvSpPr>
            <a:spLocks noChangeShapeType="1"/>
          </p:cNvSpPr>
          <p:nvPr/>
        </p:nvSpPr>
        <p:spPr bwMode="auto">
          <a:xfrm>
            <a:off x="3810000" y="2178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22" name="Line 61"/>
          <p:cNvSpPr>
            <a:spLocks noChangeShapeType="1"/>
          </p:cNvSpPr>
          <p:nvPr/>
        </p:nvSpPr>
        <p:spPr bwMode="auto">
          <a:xfrm>
            <a:off x="4318000" y="2178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23" name="Line 62"/>
          <p:cNvSpPr>
            <a:spLocks noChangeShapeType="1"/>
          </p:cNvSpPr>
          <p:nvPr/>
        </p:nvSpPr>
        <p:spPr bwMode="auto">
          <a:xfrm>
            <a:off x="5334000" y="2178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24" name="Line 63"/>
          <p:cNvSpPr>
            <a:spLocks noChangeShapeType="1"/>
          </p:cNvSpPr>
          <p:nvPr/>
        </p:nvSpPr>
        <p:spPr bwMode="auto">
          <a:xfrm>
            <a:off x="4826000" y="2178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25" name="Line 64"/>
          <p:cNvSpPr>
            <a:spLocks noChangeShapeType="1"/>
          </p:cNvSpPr>
          <p:nvPr/>
        </p:nvSpPr>
        <p:spPr bwMode="auto">
          <a:xfrm>
            <a:off x="5334000" y="2178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26" name="Line 65"/>
          <p:cNvSpPr>
            <a:spLocks noChangeShapeType="1"/>
          </p:cNvSpPr>
          <p:nvPr/>
        </p:nvSpPr>
        <p:spPr bwMode="auto">
          <a:xfrm>
            <a:off x="6350000" y="217805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27" name="Line 66"/>
          <p:cNvSpPr>
            <a:spLocks noChangeShapeType="1"/>
          </p:cNvSpPr>
          <p:nvPr/>
        </p:nvSpPr>
        <p:spPr bwMode="auto">
          <a:xfrm>
            <a:off x="5842000" y="217805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28" name="Text Box 67"/>
          <p:cNvSpPr txBox="1">
            <a:spLocks noChangeArrowheads="1"/>
          </p:cNvSpPr>
          <p:nvPr/>
        </p:nvSpPr>
        <p:spPr bwMode="auto">
          <a:xfrm>
            <a:off x="4416425" y="3751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29" name="Text Box 68"/>
          <p:cNvSpPr txBox="1">
            <a:spLocks noChangeArrowheads="1"/>
          </p:cNvSpPr>
          <p:nvPr/>
        </p:nvSpPr>
        <p:spPr bwMode="auto">
          <a:xfrm>
            <a:off x="4416425" y="3243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30" name="Text Box 69"/>
          <p:cNvSpPr txBox="1">
            <a:spLocks noChangeArrowheads="1"/>
          </p:cNvSpPr>
          <p:nvPr/>
        </p:nvSpPr>
        <p:spPr bwMode="auto">
          <a:xfrm>
            <a:off x="4416425" y="2735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31" name="Text Box 70"/>
          <p:cNvSpPr txBox="1">
            <a:spLocks noChangeArrowheads="1"/>
          </p:cNvSpPr>
          <p:nvPr/>
        </p:nvSpPr>
        <p:spPr bwMode="auto">
          <a:xfrm>
            <a:off x="3908425" y="2735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32" name="Text Box 71"/>
          <p:cNvSpPr txBox="1">
            <a:spLocks noChangeArrowheads="1"/>
          </p:cNvSpPr>
          <p:nvPr/>
        </p:nvSpPr>
        <p:spPr bwMode="auto">
          <a:xfrm>
            <a:off x="3908425" y="3243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33" name="Text Box 72"/>
          <p:cNvSpPr txBox="1">
            <a:spLocks noChangeArrowheads="1"/>
          </p:cNvSpPr>
          <p:nvPr/>
        </p:nvSpPr>
        <p:spPr bwMode="auto">
          <a:xfrm>
            <a:off x="4416425" y="4259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34" name="Text Box 73"/>
          <p:cNvSpPr txBox="1">
            <a:spLocks noChangeArrowheads="1"/>
          </p:cNvSpPr>
          <p:nvPr/>
        </p:nvSpPr>
        <p:spPr bwMode="auto">
          <a:xfrm>
            <a:off x="4924425" y="4259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35" name="Text Box 74"/>
          <p:cNvSpPr txBox="1">
            <a:spLocks noChangeArrowheads="1"/>
          </p:cNvSpPr>
          <p:nvPr/>
        </p:nvSpPr>
        <p:spPr bwMode="auto">
          <a:xfrm>
            <a:off x="5432425" y="4259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36" name="Text Box 75"/>
          <p:cNvSpPr txBox="1">
            <a:spLocks noChangeArrowheads="1"/>
          </p:cNvSpPr>
          <p:nvPr/>
        </p:nvSpPr>
        <p:spPr bwMode="auto">
          <a:xfrm>
            <a:off x="5432425" y="3751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37" name="Text Box 76"/>
          <p:cNvSpPr txBox="1">
            <a:spLocks noChangeArrowheads="1"/>
          </p:cNvSpPr>
          <p:nvPr/>
        </p:nvSpPr>
        <p:spPr bwMode="auto">
          <a:xfrm>
            <a:off x="4924425" y="3751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38" name="Text Box 77"/>
          <p:cNvSpPr txBox="1">
            <a:spLocks noChangeArrowheads="1"/>
          </p:cNvSpPr>
          <p:nvPr/>
        </p:nvSpPr>
        <p:spPr bwMode="auto">
          <a:xfrm>
            <a:off x="4924425" y="3243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39" name="Text Box 78"/>
          <p:cNvSpPr txBox="1">
            <a:spLocks noChangeArrowheads="1"/>
          </p:cNvSpPr>
          <p:nvPr/>
        </p:nvSpPr>
        <p:spPr bwMode="auto">
          <a:xfrm>
            <a:off x="5432425" y="4767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40" name="Text Box 79"/>
          <p:cNvSpPr txBox="1">
            <a:spLocks noChangeArrowheads="1"/>
          </p:cNvSpPr>
          <p:nvPr/>
        </p:nvSpPr>
        <p:spPr bwMode="auto">
          <a:xfrm>
            <a:off x="5940425" y="4767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41" name="Text Box 80"/>
          <p:cNvSpPr txBox="1">
            <a:spLocks noChangeArrowheads="1"/>
          </p:cNvSpPr>
          <p:nvPr/>
        </p:nvSpPr>
        <p:spPr bwMode="auto">
          <a:xfrm>
            <a:off x="5940425" y="4259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42" name="Text Box 81"/>
          <p:cNvSpPr txBox="1">
            <a:spLocks noChangeArrowheads="1"/>
          </p:cNvSpPr>
          <p:nvPr/>
        </p:nvSpPr>
        <p:spPr bwMode="auto">
          <a:xfrm>
            <a:off x="5940425" y="3751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43" name="Text Box 82"/>
          <p:cNvSpPr txBox="1">
            <a:spLocks noChangeArrowheads="1"/>
          </p:cNvSpPr>
          <p:nvPr/>
        </p:nvSpPr>
        <p:spPr bwMode="auto">
          <a:xfrm>
            <a:off x="5940425" y="3243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44" name="Text Box 83"/>
          <p:cNvSpPr txBox="1">
            <a:spLocks noChangeArrowheads="1"/>
          </p:cNvSpPr>
          <p:nvPr/>
        </p:nvSpPr>
        <p:spPr bwMode="auto">
          <a:xfrm>
            <a:off x="5940425" y="2735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45" name="Text Box 84"/>
          <p:cNvSpPr txBox="1">
            <a:spLocks noChangeArrowheads="1"/>
          </p:cNvSpPr>
          <p:nvPr/>
        </p:nvSpPr>
        <p:spPr bwMode="auto">
          <a:xfrm>
            <a:off x="5940425" y="2227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46" name="Text Box 85"/>
          <p:cNvSpPr txBox="1">
            <a:spLocks noChangeArrowheads="1"/>
          </p:cNvSpPr>
          <p:nvPr/>
        </p:nvSpPr>
        <p:spPr bwMode="auto">
          <a:xfrm>
            <a:off x="5432425" y="2227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47" name="Text Box 86"/>
          <p:cNvSpPr txBox="1">
            <a:spLocks noChangeArrowheads="1"/>
          </p:cNvSpPr>
          <p:nvPr/>
        </p:nvSpPr>
        <p:spPr bwMode="auto">
          <a:xfrm>
            <a:off x="5432425" y="3243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48" name="Text Box 87"/>
          <p:cNvSpPr txBox="1">
            <a:spLocks noChangeArrowheads="1"/>
          </p:cNvSpPr>
          <p:nvPr/>
        </p:nvSpPr>
        <p:spPr bwMode="auto">
          <a:xfrm>
            <a:off x="5432425" y="2735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49" name="Text Box 88"/>
          <p:cNvSpPr txBox="1">
            <a:spLocks noChangeArrowheads="1"/>
          </p:cNvSpPr>
          <p:nvPr/>
        </p:nvSpPr>
        <p:spPr bwMode="auto">
          <a:xfrm>
            <a:off x="4924425" y="2735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50" name="Text Box 89"/>
          <p:cNvSpPr txBox="1">
            <a:spLocks noChangeArrowheads="1"/>
          </p:cNvSpPr>
          <p:nvPr/>
        </p:nvSpPr>
        <p:spPr bwMode="auto">
          <a:xfrm>
            <a:off x="4924425" y="2227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51" name="Text Box 90"/>
          <p:cNvSpPr txBox="1">
            <a:spLocks noChangeArrowheads="1"/>
          </p:cNvSpPr>
          <p:nvPr/>
        </p:nvSpPr>
        <p:spPr bwMode="auto">
          <a:xfrm>
            <a:off x="4416425" y="2227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52" name="Text Box 91"/>
          <p:cNvSpPr txBox="1">
            <a:spLocks noChangeArrowheads="1"/>
          </p:cNvSpPr>
          <p:nvPr/>
        </p:nvSpPr>
        <p:spPr bwMode="auto">
          <a:xfrm>
            <a:off x="3908425" y="2227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53" name="Text Box 92"/>
          <p:cNvSpPr txBox="1">
            <a:spLocks noChangeArrowheads="1"/>
          </p:cNvSpPr>
          <p:nvPr/>
        </p:nvSpPr>
        <p:spPr bwMode="auto">
          <a:xfrm>
            <a:off x="3400425" y="2227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54" name="Text Box 93"/>
          <p:cNvSpPr txBox="1">
            <a:spLocks noChangeArrowheads="1"/>
          </p:cNvSpPr>
          <p:nvPr/>
        </p:nvSpPr>
        <p:spPr bwMode="auto">
          <a:xfrm>
            <a:off x="3400425" y="2735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55" name="Text Box 94"/>
          <p:cNvSpPr txBox="1">
            <a:spLocks noChangeArrowheads="1"/>
          </p:cNvSpPr>
          <p:nvPr/>
        </p:nvSpPr>
        <p:spPr bwMode="auto">
          <a:xfrm>
            <a:off x="3400425" y="3243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56" name="Text Box 95"/>
          <p:cNvSpPr txBox="1">
            <a:spLocks noChangeArrowheads="1"/>
          </p:cNvSpPr>
          <p:nvPr/>
        </p:nvSpPr>
        <p:spPr bwMode="auto">
          <a:xfrm>
            <a:off x="2892425" y="2735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57" name="Text Box 96"/>
          <p:cNvSpPr txBox="1">
            <a:spLocks noChangeArrowheads="1"/>
          </p:cNvSpPr>
          <p:nvPr/>
        </p:nvSpPr>
        <p:spPr bwMode="auto">
          <a:xfrm>
            <a:off x="2892425" y="2227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58" name="Text Box 97"/>
          <p:cNvSpPr txBox="1">
            <a:spLocks noChangeArrowheads="1"/>
          </p:cNvSpPr>
          <p:nvPr/>
        </p:nvSpPr>
        <p:spPr bwMode="auto">
          <a:xfrm>
            <a:off x="2892425" y="3243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59" name="Text Box 98"/>
          <p:cNvSpPr txBox="1">
            <a:spLocks noChangeArrowheads="1"/>
          </p:cNvSpPr>
          <p:nvPr/>
        </p:nvSpPr>
        <p:spPr bwMode="auto">
          <a:xfrm>
            <a:off x="2892425" y="3751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60" name="Text Box 99"/>
          <p:cNvSpPr txBox="1">
            <a:spLocks noChangeArrowheads="1"/>
          </p:cNvSpPr>
          <p:nvPr/>
        </p:nvSpPr>
        <p:spPr bwMode="auto">
          <a:xfrm>
            <a:off x="2892425" y="4259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61" name="Text Box 100"/>
          <p:cNvSpPr txBox="1">
            <a:spLocks noChangeArrowheads="1"/>
          </p:cNvSpPr>
          <p:nvPr/>
        </p:nvSpPr>
        <p:spPr bwMode="auto">
          <a:xfrm>
            <a:off x="2892425" y="4767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62" name="Text Box 101"/>
          <p:cNvSpPr txBox="1">
            <a:spLocks noChangeArrowheads="1"/>
          </p:cNvSpPr>
          <p:nvPr/>
        </p:nvSpPr>
        <p:spPr bwMode="auto">
          <a:xfrm>
            <a:off x="3400425" y="4767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63" name="Text Box 102"/>
          <p:cNvSpPr txBox="1">
            <a:spLocks noChangeArrowheads="1"/>
          </p:cNvSpPr>
          <p:nvPr/>
        </p:nvSpPr>
        <p:spPr bwMode="auto">
          <a:xfrm>
            <a:off x="3400425" y="5275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64" name="Text Box 103"/>
          <p:cNvSpPr txBox="1">
            <a:spLocks noChangeArrowheads="1"/>
          </p:cNvSpPr>
          <p:nvPr/>
        </p:nvSpPr>
        <p:spPr bwMode="auto">
          <a:xfrm>
            <a:off x="3908425" y="5275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65" name="Text Box 104"/>
          <p:cNvSpPr txBox="1">
            <a:spLocks noChangeArrowheads="1"/>
          </p:cNvSpPr>
          <p:nvPr/>
        </p:nvSpPr>
        <p:spPr bwMode="auto">
          <a:xfrm>
            <a:off x="4416425" y="5275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66" name="Text Box 105"/>
          <p:cNvSpPr txBox="1">
            <a:spLocks noChangeArrowheads="1"/>
          </p:cNvSpPr>
          <p:nvPr/>
        </p:nvSpPr>
        <p:spPr bwMode="auto">
          <a:xfrm>
            <a:off x="4416425" y="578326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00"/>
                                  </p:stCondLst>
                                  <p:childTnLst>
                                    <p:set>
                                      <p:cBhvr>
                                        <p:cTn id="9" dur="1" fill="hold">
                                          <p:stCondLst>
                                            <p:cond delay="0"/>
                                          </p:stCondLst>
                                        </p:cTn>
                                        <p:tgtEl>
                                          <p:spTgt spid="329"/>
                                        </p:tgtEl>
                                        <p:attrNameLst>
                                          <p:attrName>style.visibility</p:attrName>
                                        </p:attrNameLst>
                                      </p:cBhvr>
                                      <p:to>
                                        <p:strVal val="visible"/>
                                      </p:to>
                                    </p:set>
                                  </p:childTnLst>
                                </p:cTn>
                              </p:par>
                            </p:childTnLst>
                          </p:cTn>
                        </p:par>
                        <p:par>
                          <p:cTn id="10" fill="hold">
                            <p:stCondLst>
                              <p:cond delay="100"/>
                            </p:stCondLst>
                            <p:childTnLst>
                              <p:par>
                                <p:cTn id="11" presetID="1" presetClass="entr" presetSubtype="0" fill="hold" nodeType="afterEffect">
                                  <p:stCondLst>
                                    <p:cond delay="100"/>
                                  </p:stCondLst>
                                  <p:childTnLst>
                                    <p:set>
                                      <p:cBhvr>
                                        <p:cTn id="12" dur="1" fill="hold">
                                          <p:stCondLst>
                                            <p:cond delay="0"/>
                                          </p:stCondLst>
                                        </p:cTn>
                                        <p:tgtEl>
                                          <p:spTgt spid="330"/>
                                        </p:tgtEl>
                                        <p:attrNameLst>
                                          <p:attrName>style.visibility</p:attrName>
                                        </p:attrNameLst>
                                      </p:cBhvr>
                                      <p:to>
                                        <p:strVal val="visible"/>
                                      </p:to>
                                    </p:set>
                                  </p:childTnLst>
                                </p:cTn>
                              </p:par>
                            </p:childTnLst>
                          </p:cTn>
                        </p:par>
                        <p:par>
                          <p:cTn id="13" fill="hold">
                            <p:stCondLst>
                              <p:cond delay="200"/>
                            </p:stCondLst>
                            <p:childTnLst>
                              <p:par>
                                <p:cTn id="14" presetID="1" presetClass="entr" presetSubtype="0" fill="hold" nodeType="afterEffect">
                                  <p:stCondLst>
                                    <p:cond delay="100"/>
                                  </p:stCondLst>
                                  <p:childTnLst>
                                    <p:set>
                                      <p:cBhvr>
                                        <p:cTn id="15" dur="1" fill="hold">
                                          <p:stCondLst>
                                            <p:cond delay="0"/>
                                          </p:stCondLst>
                                        </p:cTn>
                                        <p:tgtEl>
                                          <p:spTgt spid="331"/>
                                        </p:tgtEl>
                                        <p:attrNameLst>
                                          <p:attrName>style.visibility</p:attrName>
                                        </p:attrNameLst>
                                      </p:cBhvr>
                                      <p:to>
                                        <p:strVal val="visible"/>
                                      </p:to>
                                    </p:set>
                                  </p:childTnLst>
                                </p:cTn>
                              </p:par>
                            </p:childTnLst>
                          </p:cTn>
                        </p:par>
                        <p:par>
                          <p:cTn id="16" fill="hold">
                            <p:stCondLst>
                              <p:cond delay="300"/>
                            </p:stCondLst>
                            <p:childTnLst>
                              <p:par>
                                <p:cTn id="17" presetID="1" presetClass="entr" presetSubtype="0" fill="hold" nodeType="afterEffect">
                                  <p:stCondLst>
                                    <p:cond delay="100"/>
                                  </p:stCondLst>
                                  <p:childTnLst>
                                    <p:set>
                                      <p:cBhvr>
                                        <p:cTn id="18" dur="1" fill="hold">
                                          <p:stCondLst>
                                            <p:cond delay="0"/>
                                          </p:stCondLst>
                                        </p:cTn>
                                        <p:tgtEl>
                                          <p:spTgt spid="332"/>
                                        </p:tgtEl>
                                        <p:attrNameLst>
                                          <p:attrName>style.visibility</p:attrName>
                                        </p:attrNameLst>
                                      </p:cBhvr>
                                      <p:to>
                                        <p:strVal val="visible"/>
                                      </p:to>
                                    </p:set>
                                  </p:childTnLst>
                                </p:cTn>
                              </p:par>
                            </p:childTnLst>
                          </p:cTn>
                        </p:par>
                        <p:par>
                          <p:cTn id="19" fill="hold">
                            <p:stCondLst>
                              <p:cond delay="400"/>
                            </p:stCondLst>
                            <p:childTnLst>
                              <p:par>
                                <p:cTn id="20" presetID="1" presetClass="exit" presetSubtype="0" fill="hold" nodeType="afterEffect">
                                  <p:stCondLst>
                                    <p:cond delay="100"/>
                                  </p:stCondLst>
                                  <p:childTnLst>
                                    <p:set>
                                      <p:cBhvr>
                                        <p:cTn id="21" dur="1" fill="hold">
                                          <p:stCondLst>
                                            <p:cond delay="0"/>
                                          </p:stCondLst>
                                        </p:cTn>
                                        <p:tgtEl>
                                          <p:spTgt spid="332"/>
                                        </p:tgtEl>
                                        <p:attrNameLst>
                                          <p:attrName>style.visibility</p:attrName>
                                        </p:attrNameLst>
                                      </p:cBhvr>
                                      <p:to>
                                        <p:strVal val="hidden"/>
                                      </p:to>
                                    </p:set>
                                  </p:childTnLst>
                                </p:cTn>
                              </p:par>
                            </p:childTnLst>
                          </p:cTn>
                        </p:par>
                        <p:par>
                          <p:cTn id="22" fill="hold">
                            <p:stCondLst>
                              <p:cond delay="500"/>
                            </p:stCondLst>
                            <p:childTnLst>
                              <p:par>
                                <p:cTn id="23" presetID="1" presetClass="exit" presetSubtype="0" fill="hold" nodeType="afterEffect">
                                  <p:stCondLst>
                                    <p:cond delay="100"/>
                                  </p:stCondLst>
                                  <p:childTnLst>
                                    <p:set>
                                      <p:cBhvr>
                                        <p:cTn id="24" dur="1" fill="hold">
                                          <p:stCondLst>
                                            <p:cond delay="0"/>
                                          </p:stCondLst>
                                        </p:cTn>
                                        <p:tgtEl>
                                          <p:spTgt spid="331"/>
                                        </p:tgtEl>
                                        <p:attrNameLst>
                                          <p:attrName>style.visibility</p:attrName>
                                        </p:attrNameLst>
                                      </p:cBhvr>
                                      <p:to>
                                        <p:strVal val="hidden"/>
                                      </p:to>
                                    </p:set>
                                  </p:childTnLst>
                                </p:cTn>
                              </p:par>
                            </p:childTnLst>
                          </p:cTn>
                        </p:par>
                        <p:par>
                          <p:cTn id="25" fill="hold">
                            <p:stCondLst>
                              <p:cond delay="600"/>
                            </p:stCondLst>
                            <p:childTnLst>
                              <p:par>
                                <p:cTn id="26" presetID="1" presetClass="exit" presetSubtype="0" fill="hold" nodeType="afterEffect">
                                  <p:stCondLst>
                                    <p:cond delay="100"/>
                                  </p:stCondLst>
                                  <p:childTnLst>
                                    <p:set>
                                      <p:cBhvr>
                                        <p:cTn id="27" dur="1" fill="hold">
                                          <p:stCondLst>
                                            <p:cond delay="0"/>
                                          </p:stCondLst>
                                        </p:cTn>
                                        <p:tgtEl>
                                          <p:spTgt spid="330"/>
                                        </p:tgtEl>
                                        <p:attrNameLst>
                                          <p:attrName>style.visibility</p:attrName>
                                        </p:attrNameLst>
                                      </p:cBhvr>
                                      <p:to>
                                        <p:strVal val="hidden"/>
                                      </p:to>
                                    </p:set>
                                  </p:childTnLst>
                                </p:cTn>
                              </p:par>
                            </p:childTnLst>
                          </p:cTn>
                        </p:par>
                        <p:par>
                          <p:cTn id="28" fill="hold">
                            <p:stCondLst>
                              <p:cond delay="700"/>
                            </p:stCondLst>
                            <p:childTnLst>
                              <p:par>
                                <p:cTn id="29" presetID="1" presetClass="exit" presetSubtype="0" fill="hold" nodeType="afterEffect">
                                  <p:stCondLst>
                                    <p:cond delay="100"/>
                                  </p:stCondLst>
                                  <p:childTnLst>
                                    <p:set>
                                      <p:cBhvr>
                                        <p:cTn id="30" dur="1" fill="hold">
                                          <p:stCondLst>
                                            <p:cond delay="0"/>
                                          </p:stCondLst>
                                        </p:cTn>
                                        <p:tgtEl>
                                          <p:spTgt spid="329"/>
                                        </p:tgtEl>
                                        <p:attrNameLst>
                                          <p:attrName>style.visibility</p:attrName>
                                        </p:attrNameLst>
                                      </p:cBhvr>
                                      <p:to>
                                        <p:strVal val="hidden"/>
                                      </p:to>
                                    </p:set>
                                  </p:childTnLst>
                                </p:cTn>
                              </p:par>
                            </p:childTnLst>
                          </p:cTn>
                        </p:par>
                        <p:par>
                          <p:cTn id="31" fill="hold">
                            <p:stCondLst>
                              <p:cond delay="800"/>
                            </p:stCondLst>
                            <p:childTnLst>
                              <p:par>
                                <p:cTn id="32" presetID="1" presetClass="entr" presetSubtype="0" fill="hold" nodeType="afterEffect">
                                  <p:stCondLst>
                                    <p:cond delay="100"/>
                                  </p:stCondLst>
                                  <p:childTnLst>
                                    <p:set>
                                      <p:cBhvr>
                                        <p:cTn id="33" dur="1" fill="hold">
                                          <p:stCondLst>
                                            <p:cond delay="0"/>
                                          </p:stCondLst>
                                        </p:cTn>
                                        <p:tgtEl>
                                          <p:spTgt spid="333"/>
                                        </p:tgtEl>
                                        <p:attrNameLst>
                                          <p:attrName>style.visibility</p:attrName>
                                        </p:attrNameLst>
                                      </p:cBhvr>
                                      <p:to>
                                        <p:strVal val="visible"/>
                                      </p:to>
                                    </p:set>
                                  </p:childTnLst>
                                </p:cTn>
                              </p:par>
                            </p:childTnLst>
                          </p:cTn>
                        </p:par>
                        <p:par>
                          <p:cTn id="34" fill="hold">
                            <p:stCondLst>
                              <p:cond delay="900"/>
                            </p:stCondLst>
                            <p:childTnLst>
                              <p:par>
                                <p:cTn id="35" presetID="1" presetClass="entr" presetSubtype="0" fill="hold" nodeType="afterEffect">
                                  <p:stCondLst>
                                    <p:cond delay="100"/>
                                  </p:stCondLst>
                                  <p:childTnLst>
                                    <p:set>
                                      <p:cBhvr>
                                        <p:cTn id="36" dur="1" fill="hold">
                                          <p:stCondLst>
                                            <p:cond delay="0"/>
                                          </p:stCondLst>
                                        </p:cTn>
                                        <p:tgtEl>
                                          <p:spTgt spid="334"/>
                                        </p:tgtEl>
                                        <p:attrNameLst>
                                          <p:attrName>style.visibility</p:attrName>
                                        </p:attrNameLst>
                                      </p:cBhvr>
                                      <p:to>
                                        <p:strVal val="visible"/>
                                      </p:to>
                                    </p:set>
                                  </p:childTnLst>
                                </p:cTn>
                              </p:par>
                            </p:childTnLst>
                          </p:cTn>
                        </p:par>
                        <p:par>
                          <p:cTn id="37" fill="hold">
                            <p:stCondLst>
                              <p:cond delay="1000"/>
                            </p:stCondLst>
                            <p:childTnLst>
                              <p:par>
                                <p:cTn id="38" presetID="1" presetClass="entr" presetSubtype="0" fill="hold" nodeType="afterEffect">
                                  <p:stCondLst>
                                    <p:cond delay="100"/>
                                  </p:stCondLst>
                                  <p:childTnLst>
                                    <p:set>
                                      <p:cBhvr>
                                        <p:cTn id="39" dur="1" fill="hold">
                                          <p:stCondLst>
                                            <p:cond delay="0"/>
                                          </p:stCondLst>
                                        </p:cTn>
                                        <p:tgtEl>
                                          <p:spTgt spid="335"/>
                                        </p:tgtEl>
                                        <p:attrNameLst>
                                          <p:attrName>style.visibility</p:attrName>
                                        </p:attrNameLst>
                                      </p:cBhvr>
                                      <p:to>
                                        <p:strVal val="visible"/>
                                      </p:to>
                                    </p:set>
                                  </p:childTnLst>
                                </p:cTn>
                              </p:par>
                            </p:childTnLst>
                          </p:cTn>
                        </p:par>
                        <p:par>
                          <p:cTn id="40" fill="hold">
                            <p:stCondLst>
                              <p:cond delay="1100"/>
                            </p:stCondLst>
                            <p:childTnLst>
                              <p:par>
                                <p:cTn id="41" presetID="1" presetClass="entr" presetSubtype="0" fill="hold" nodeType="afterEffect">
                                  <p:stCondLst>
                                    <p:cond delay="100"/>
                                  </p:stCondLst>
                                  <p:childTnLst>
                                    <p:set>
                                      <p:cBhvr>
                                        <p:cTn id="42" dur="1" fill="hold">
                                          <p:stCondLst>
                                            <p:cond delay="0"/>
                                          </p:stCondLst>
                                        </p:cTn>
                                        <p:tgtEl>
                                          <p:spTgt spid="336"/>
                                        </p:tgtEl>
                                        <p:attrNameLst>
                                          <p:attrName>style.visibility</p:attrName>
                                        </p:attrNameLst>
                                      </p:cBhvr>
                                      <p:to>
                                        <p:strVal val="visible"/>
                                      </p:to>
                                    </p:set>
                                  </p:childTnLst>
                                </p:cTn>
                              </p:par>
                            </p:childTnLst>
                          </p:cTn>
                        </p:par>
                        <p:par>
                          <p:cTn id="43" fill="hold">
                            <p:stCondLst>
                              <p:cond delay="1200"/>
                            </p:stCondLst>
                            <p:childTnLst>
                              <p:par>
                                <p:cTn id="44" presetID="1" presetClass="entr" presetSubtype="0" fill="hold" nodeType="afterEffect">
                                  <p:stCondLst>
                                    <p:cond delay="100"/>
                                  </p:stCondLst>
                                  <p:childTnLst>
                                    <p:set>
                                      <p:cBhvr>
                                        <p:cTn id="45" dur="1" fill="hold">
                                          <p:stCondLst>
                                            <p:cond delay="0"/>
                                          </p:stCondLst>
                                        </p:cTn>
                                        <p:tgtEl>
                                          <p:spTgt spid="337"/>
                                        </p:tgtEl>
                                        <p:attrNameLst>
                                          <p:attrName>style.visibility</p:attrName>
                                        </p:attrNameLst>
                                      </p:cBhvr>
                                      <p:to>
                                        <p:strVal val="visible"/>
                                      </p:to>
                                    </p:set>
                                  </p:childTnLst>
                                </p:cTn>
                              </p:par>
                            </p:childTnLst>
                          </p:cTn>
                        </p:par>
                        <p:par>
                          <p:cTn id="46" fill="hold">
                            <p:stCondLst>
                              <p:cond delay="1300"/>
                            </p:stCondLst>
                            <p:childTnLst>
                              <p:par>
                                <p:cTn id="47" presetID="1" presetClass="entr" presetSubtype="0" fill="hold" nodeType="afterEffect">
                                  <p:stCondLst>
                                    <p:cond delay="100"/>
                                  </p:stCondLst>
                                  <p:childTnLst>
                                    <p:set>
                                      <p:cBhvr>
                                        <p:cTn id="48" dur="1" fill="hold">
                                          <p:stCondLst>
                                            <p:cond delay="0"/>
                                          </p:stCondLst>
                                        </p:cTn>
                                        <p:tgtEl>
                                          <p:spTgt spid="338"/>
                                        </p:tgtEl>
                                        <p:attrNameLst>
                                          <p:attrName>style.visibility</p:attrName>
                                        </p:attrNameLst>
                                      </p:cBhvr>
                                      <p:to>
                                        <p:strVal val="visible"/>
                                      </p:to>
                                    </p:set>
                                  </p:childTnLst>
                                </p:cTn>
                              </p:par>
                            </p:childTnLst>
                          </p:cTn>
                        </p:par>
                        <p:par>
                          <p:cTn id="49" fill="hold">
                            <p:stCondLst>
                              <p:cond delay="1400"/>
                            </p:stCondLst>
                            <p:childTnLst>
                              <p:par>
                                <p:cTn id="50" presetID="1" presetClass="exit" presetSubtype="0" fill="hold" nodeType="afterEffect">
                                  <p:stCondLst>
                                    <p:cond delay="100"/>
                                  </p:stCondLst>
                                  <p:childTnLst>
                                    <p:set>
                                      <p:cBhvr>
                                        <p:cTn id="51" dur="1" fill="hold">
                                          <p:stCondLst>
                                            <p:cond delay="0"/>
                                          </p:stCondLst>
                                        </p:cTn>
                                        <p:tgtEl>
                                          <p:spTgt spid="338"/>
                                        </p:tgtEl>
                                        <p:attrNameLst>
                                          <p:attrName>style.visibility</p:attrName>
                                        </p:attrNameLst>
                                      </p:cBhvr>
                                      <p:to>
                                        <p:strVal val="hidden"/>
                                      </p:to>
                                    </p:set>
                                  </p:childTnLst>
                                </p:cTn>
                              </p:par>
                            </p:childTnLst>
                          </p:cTn>
                        </p:par>
                        <p:par>
                          <p:cTn id="52" fill="hold">
                            <p:stCondLst>
                              <p:cond delay="1500"/>
                            </p:stCondLst>
                            <p:childTnLst>
                              <p:par>
                                <p:cTn id="53" presetID="1" presetClass="exit" presetSubtype="0" fill="hold" nodeType="afterEffect">
                                  <p:stCondLst>
                                    <p:cond delay="100"/>
                                  </p:stCondLst>
                                  <p:childTnLst>
                                    <p:set>
                                      <p:cBhvr>
                                        <p:cTn id="54" dur="1" fill="hold">
                                          <p:stCondLst>
                                            <p:cond delay="0"/>
                                          </p:stCondLst>
                                        </p:cTn>
                                        <p:tgtEl>
                                          <p:spTgt spid="337"/>
                                        </p:tgtEl>
                                        <p:attrNameLst>
                                          <p:attrName>style.visibility</p:attrName>
                                        </p:attrNameLst>
                                      </p:cBhvr>
                                      <p:to>
                                        <p:strVal val="hidden"/>
                                      </p:to>
                                    </p:set>
                                  </p:childTnLst>
                                </p:cTn>
                              </p:par>
                            </p:childTnLst>
                          </p:cTn>
                        </p:par>
                        <p:par>
                          <p:cTn id="55" fill="hold">
                            <p:stCondLst>
                              <p:cond delay="1600"/>
                            </p:stCondLst>
                            <p:childTnLst>
                              <p:par>
                                <p:cTn id="56" presetID="1" presetClass="exit" presetSubtype="0" fill="hold" nodeType="afterEffect">
                                  <p:stCondLst>
                                    <p:cond delay="100"/>
                                  </p:stCondLst>
                                  <p:childTnLst>
                                    <p:set>
                                      <p:cBhvr>
                                        <p:cTn id="57" dur="1" fill="hold">
                                          <p:stCondLst>
                                            <p:cond delay="0"/>
                                          </p:stCondLst>
                                        </p:cTn>
                                        <p:tgtEl>
                                          <p:spTgt spid="336"/>
                                        </p:tgtEl>
                                        <p:attrNameLst>
                                          <p:attrName>style.visibility</p:attrName>
                                        </p:attrNameLst>
                                      </p:cBhvr>
                                      <p:to>
                                        <p:strVal val="hidden"/>
                                      </p:to>
                                    </p:set>
                                  </p:childTnLst>
                                </p:cTn>
                              </p:par>
                            </p:childTnLst>
                          </p:cTn>
                        </p:par>
                        <p:par>
                          <p:cTn id="58" fill="hold">
                            <p:stCondLst>
                              <p:cond delay="1700"/>
                            </p:stCondLst>
                            <p:childTnLst>
                              <p:par>
                                <p:cTn id="59" presetID="1" presetClass="entr" presetSubtype="0" fill="hold" nodeType="afterEffect">
                                  <p:stCondLst>
                                    <p:cond delay="100"/>
                                  </p:stCondLst>
                                  <p:childTnLst>
                                    <p:set>
                                      <p:cBhvr>
                                        <p:cTn id="60" dur="1" fill="hold">
                                          <p:stCondLst>
                                            <p:cond delay="0"/>
                                          </p:stCondLst>
                                        </p:cTn>
                                        <p:tgtEl>
                                          <p:spTgt spid="339"/>
                                        </p:tgtEl>
                                        <p:attrNameLst>
                                          <p:attrName>style.visibility</p:attrName>
                                        </p:attrNameLst>
                                      </p:cBhvr>
                                      <p:to>
                                        <p:strVal val="visible"/>
                                      </p:to>
                                    </p:set>
                                  </p:childTnLst>
                                </p:cTn>
                              </p:par>
                            </p:childTnLst>
                          </p:cTn>
                        </p:par>
                        <p:par>
                          <p:cTn id="61" fill="hold">
                            <p:stCondLst>
                              <p:cond delay="1800"/>
                            </p:stCondLst>
                            <p:childTnLst>
                              <p:par>
                                <p:cTn id="62" presetID="1" presetClass="entr" presetSubtype="0" fill="hold" nodeType="afterEffect">
                                  <p:stCondLst>
                                    <p:cond delay="100"/>
                                  </p:stCondLst>
                                  <p:childTnLst>
                                    <p:set>
                                      <p:cBhvr>
                                        <p:cTn id="63" dur="1" fill="hold">
                                          <p:stCondLst>
                                            <p:cond delay="0"/>
                                          </p:stCondLst>
                                        </p:cTn>
                                        <p:tgtEl>
                                          <p:spTgt spid="340"/>
                                        </p:tgtEl>
                                        <p:attrNameLst>
                                          <p:attrName>style.visibility</p:attrName>
                                        </p:attrNameLst>
                                      </p:cBhvr>
                                      <p:to>
                                        <p:strVal val="visible"/>
                                      </p:to>
                                    </p:set>
                                  </p:childTnLst>
                                </p:cTn>
                              </p:par>
                            </p:childTnLst>
                          </p:cTn>
                        </p:par>
                        <p:par>
                          <p:cTn id="64" fill="hold">
                            <p:stCondLst>
                              <p:cond delay="1900"/>
                            </p:stCondLst>
                            <p:childTnLst>
                              <p:par>
                                <p:cTn id="65" presetID="1" presetClass="entr" presetSubtype="0" fill="hold" nodeType="afterEffect">
                                  <p:stCondLst>
                                    <p:cond delay="100"/>
                                  </p:stCondLst>
                                  <p:childTnLst>
                                    <p:set>
                                      <p:cBhvr>
                                        <p:cTn id="66" dur="1" fill="hold">
                                          <p:stCondLst>
                                            <p:cond delay="0"/>
                                          </p:stCondLst>
                                        </p:cTn>
                                        <p:tgtEl>
                                          <p:spTgt spid="341"/>
                                        </p:tgtEl>
                                        <p:attrNameLst>
                                          <p:attrName>style.visibility</p:attrName>
                                        </p:attrNameLst>
                                      </p:cBhvr>
                                      <p:to>
                                        <p:strVal val="visible"/>
                                      </p:to>
                                    </p:set>
                                  </p:childTnLst>
                                </p:cTn>
                              </p:par>
                            </p:childTnLst>
                          </p:cTn>
                        </p:par>
                        <p:par>
                          <p:cTn id="67" fill="hold">
                            <p:stCondLst>
                              <p:cond delay="2000"/>
                            </p:stCondLst>
                            <p:childTnLst>
                              <p:par>
                                <p:cTn id="68" presetID="1" presetClass="entr" presetSubtype="0" fill="hold" nodeType="afterEffect">
                                  <p:stCondLst>
                                    <p:cond delay="100"/>
                                  </p:stCondLst>
                                  <p:childTnLst>
                                    <p:set>
                                      <p:cBhvr>
                                        <p:cTn id="69" dur="1" fill="hold">
                                          <p:stCondLst>
                                            <p:cond delay="0"/>
                                          </p:stCondLst>
                                        </p:cTn>
                                        <p:tgtEl>
                                          <p:spTgt spid="342"/>
                                        </p:tgtEl>
                                        <p:attrNameLst>
                                          <p:attrName>style.visibility</p:attrName>
                                        </p:attrNameLst>
                                      </p:cBhvr>
                                      <p:to>
                                        <p:strVal val="visible"/>
                                      </p:to>
                                    </p:set>
                                  </p:childTnLst>
                                </p:cTn>
                              </p:par>
                            </p:childTnLst>
                          </p:cTn>
                        </p:par>
                        <p:par>
                          <p:cTn id="70" fill="hold">
                            <p:stCondLst>
                              <p:cond delay="2100"/>
                            </p:stCondLst>
                            <p:childTnLst>
                              <p:par>
                                <p:cTn id="71" presetID="1" presetClass="entr" presetSubtype="0" fill="hold" nodeType="afterEffect">
                                  <p:stCondLst>
                                    <p:cond delay="100"/>
                                  </p:stCondLst>
                                  <p:childTnLst>
                                    <p:set>
                                      <p:cBhvr>
                                        <p:cTn id="72" dur="1" fill="hold">
                                          <p:stCondLst>
                                            <p:cond delay="0"/>
                                          </p:stCondLst>
                                        </p:cTn>
                                        <p:tgtEl>
                                          <p:spTgt spid="343"/>
                                        </p:tgtEl>
                                        <p:attrNameLst>
                                          <p:attrName>style.visibility</p:attrName>
                                        </p:attrNameLst>
                                      </p:cBhvr>
                                      <p:to>
                                        <p:strVal val="visible"/>
                                      </p:to>
                                    </p:set>
                                  </p:childTnLst>
                                </p:cTn>
                              </p:par>
                            </p:childTnLst>
                          </p:cTn>
                        </p:par>
                        <p:par>
                          <p:cTn id="73" fill="hold">
                            <p:stCondLst>
                              <p:cond delay="2200"/>
                            </p:stCondLst>
                            <p:childTnLst>
                              <p:par>
                                <p:cTn id="74" presetID="1" presetClass="entr" presetSubtype="0" fill="hold" nodeType="afterEffect">
                                  <p:stCondLst>
                                    <p:cond delay="100"/>
                                  </p:stCondLst>
                                  <p:childTnLst>
                                    <p:set>
                                      <p:cBhvr>
                                        <p:cTn id="75" dur="1" fill="hold">
                                          <p:stCondLst>
                                            <p:cond delay="0"/>
                                          </p:stCondLst>
                                        </p:cTn>
                                        <p:tgtEl>
                                          <p:spTgt spid="344"/>
                                        </p:tgtEl>
                                        <p:attrNameLst>
                                          <p:attrName>style.visibility</p:attrName>
                                        </p:attrNameLst>
                                      </p:cBhvr>
                                      <p:to>
                                        <p:strVal val="visible"/>
                                      </p:to>
                                    </p:set>
                                  </p:childTnLst>
                                </p:cTn>
                              </p:par>
                            </p:childTnLst>
                          </p:cTn>
                        </p:par>
                        <p:par>
                          <p:cTn id="76" fill="hold">
                            <p:stCondLst>
                              <p:cond delay="2300"/>
                            </p:stCondLst>
                            <p:childTnLst>
                              <p:par>
                                <p:cTn id="77" presetID="1" presetClass="entr" presetSubtype="0" fill="hold" nodeType="afterEffect">
                                  <p:stCondLst>
                                    <p:cond delay="100"/>
                                  </p:stCondLst>
                                  <p:childTnLst>
                                    <p:set>
                                      <p:cBhvr>
                                        <p:cTn id="78" dur="1" fill="hold">
                                          <p:stCondLst>
                                            <p:cond delay="0"/>
                                          </p:stCondLst>
                                        </p:cTn>
                                        <p:tgtEl>
                                          <p:spTgt spid="345"/>
                                        </p:tgtEl>
                                        <p:attrNameLst>
                                          <p:attrName>style.visibility</p:attrName>
                                        </p:attrNameLst>
                                      </p:cBhvr>
                                      <p:to>
                                        <p:strVal val="visible"/>
                                      </p:to>
                                    </p:set>
                                  </p:childTnLst>
                                </p:cTn>
                              </p:par>
                            </p:childTnLst>
                          </p:cTn>
                        </p:par>
                        <p:par>
                          <p:cTn id="79" fill="hold">
                            <p:stCondLst>
                              <p:cond delay="2400"/>
                            </p:stCondLst>
                            <p:childTnLst>
                              <p:par>
                                <p:cTn id="80" presetID="1" presetClass="entr" presetSubtype="0" fill="hold" nodeType="afterEffect">
                                  <p:stCondLst>
                                    <p:cond delay="100"/>
                                  </p:stCondLst>
                                  <p:childTnLst>
                                    <p:set>
                                      <p:cBhvr>
                                        <p:cTn id="81" dur="1" fill="hold">
                                          <p:stCondLst>
                                            <p:cond delay="0"/>
                                          </p:stCondLst>
                                        </p:cTn>
                                        <p:tgtEl>
                                          <p:spTgt spid="346"/>
                                        </p:tgtEl>
                                        <p:attrNameLst>
                                          <p:attrName>style.visibility</p:attrName>
                                        </p:attrNameLst>
                                      </p:cBhvr>
                                      <p:to>
                                        <p:strVal val="visible"/>
                                      </p:to>
                                    </p:set>
                                  </p:childTnLst>
                                </p:cTn>
                              </p:par>
                            </p:childTnLst>
                          </p:cTn>
                        </p:par>
                        <p:par>
                          <p:cTn id="82" fill="hold">
                            <p:stCondLst>
                              <p:cond delay="2500"/>
                            </p:stCondLst>
                            <p:childTnLst>
                              <p:par>
                                <p:cTn id="83" presetID="1" presetClass="exit" presetSubtype="0" fill="hold" nodeType="afterEffect">
                                  <p:stCondLst>
                                    <p:cond delay="100"/>
                                  </p:stCondLst>
                                  <p:childTnLst>
                                    <p:set>
                                      <p:cBhvr>
                                        <p:cTn id="84" dur="1" fill="hold">
                                          <p:stCondLst>
                                            <p:cond delay="0"/>
                                          </p:stCondLst>
                                        </p:cTn>
                                        <p:tgtEl>
                                          <p:spTgt spid="346"/>
                                        </p:tgtEl>
                                        <p:attrNameLst>
                                          <p:attrName>style.visibility</p:attrName>
                                        </p:attrNameLst>
                                      </p:cBhvr>
                                      <p:to>
                                        <p:strVal val="hidden"/>
                                      </p:to>
                                    </p:set>
                                  </p:childTnLst>
                                </p:cTn>
                              </p:par>
                            </p:childTnLst>
                          </p:cTn>
                        </p:par>
                        <p:par>
                          <p:cTn id="85" fill="hold">
                            <p:stCondLst>
                              <p:cond delay="2600"/>
                            </p:stCondLst>
                            <p:childTnLst>
                              <p:par>
                                <p:cTn id="86" presetID="1" presetClass="exit" presetSubtype="0" fill="hold" nodeType="afterEffect">
                                  <p:stCondLst>
                                    <p:cond delay="100"/>
                                  </p:stCondLst>
                                  <p:childTnLst>
                                    <p:set>
                                      <p:cBhvr>
                                        <p:cTn id="87" dur="1" fill="hold">
                                          <p:stCondLst>
                                            <p:cond delay="0"/>
                                          </p:stCondLst>
                                        </p:cTn>
                                        <p:tgtEl>
                                          <p:spTgt spid="345"/>
                                        </p:tgtEl>
                                        <p:attrNameLst>
                                          <p:attrName>style.visibility</p:attrName>
                                        </p:attrNameLst>
                                      </p:cBhvr>
                                      <p:to>
                                        <p:strVal val="hidden"/>
                                      </p:to>
                                    </p:set>
                                  </p:childTnLst>
                                </p:cTn>
                              </p:par>
                            </p:childTnLst>
                          </p:cTn>
                        </p:par>
                        <p:par>
                          <p:cTn id="88" fill="hold">
                            <p:stCondLst>
                              <p:cond delay="2700"/>
                            </p:stCondLst>
                            <p:childTnLst>
                              <p:par>
                                <p:cTn id="89" presetID="1" presetClass="exit" presetSubtype="0" fill="hold" nodeType="afterEffect">
                                  <p:stCondLst>
                                    <p:cond delay="100"/>
                                  </p:stCondLst>
                                  <p:childTnLst>
                                    <p:set>
                                      <p:cBhvr>
                                        <p:cTn id="90" dur="1" fill="hold">
                                          <p:stCondLst>
                                            <p:cond delay="0"/>
                                          </p:stCondLst>
                                        </p:cTn>
                                        <p:tgtEl>
                                          <p:spTgt spid="344"/>
                                        </p:tgtEl>
                                        <p:attrNameLst>
                                          <p:attrName>style.visibility</p:attrName>
                                        </p:attrNameLst>
                                      </p:cBhvr>
                                      <p:to>
                                        <p:strVal val="hidden"/>
                                      </p:to>
                                    </p:set>
                                  </p:childTnLst>
                                </p:cTn>
                              </p:par>
                            </p:childTnLst>
                          </p:cTn>
                        </p:par>
                        <p:par>
                          <p:cTn id="91" fill="hold">
                            <p:stCondLst>
                              <p:cond delay="2800"/>
                            </p:stCondLst>
                            <p:childTnLst>
                              <p:par>
                                <p:cTn id="92" presetID="1" presetClass="entr" presetSubtype="0" fill="hold" nodeType="afterEffect">
                                  <p:stCondLst>
                                    <p:cond delay="100"/>
                                  </p:stCondLst>
                                  <p:childTnLst>
                                    <p:set>
                                      <p:cBhvr>
                                        <p:cTn id="93" dur="1" fill="hold">
                                          <p:stCondLst>
                                            <p:cond delay="0"/>
                                          </p:stCondLst>
                                        </p:cTn>
                                        <p:tgtEl>
                                          <p:spTgt spid="347"/>
                                        </p:tgtEl>
                                        <p:attrNameLst>
                                          <p:attrName>style.visibility</p:attrName>
                                        </p:attrNameLst>
                                      </p:cBhvr>
                                      <p:to>
                                        <p:strVal val="visible"/>
                                      </p:to>
                                    </p:set>
                                  </p:childTnLst>
                                </p:cTn>
                              </p:par>
                            </p:childTnLst>
                          </p:cTn>
                        </p:par>
                        <p:par>
                          <p:cTn id="94" fill="hold">
                            <p:stCondLst>
                              <p:cond delay="2900"/>
                            </p:stCondLst>
                            <p:childTnLst>
                              <p:par>
                                <p:cTn id="95" presetID="1" presetClass="entr" presetSubtype="0" fill="hold" nodeType="afterEffect">
                                  <p:stCondLst>
                                    <p:cond delay="100"/>
                                  </p:stCondLst>
                                  <p:childTnLst>
                                    <p:set>
                                      <p:cBhvr>
                                        <p:cTn id="96" dur="1" fill="hold">
                                          <p:stCondLst>
                                            <p:cond delay="0"/>
                                          </p:stCondLst>
                                        </p:cTn>
                                        <p:tgtEl>
                                          <p:spTgt spid="348"/>
                                        </p:tgtEl>
                                        <p:attrNameLst>
                                          <p:attrName>style.visibility</p:attrName>
                                        </p:attrNameLst>
                                      </p:cBhvr>
                                      <p:to>
                                        <p:strVal val="visible"/>
                                      </p:to>
                                    </p:set>
                                  </p:childTnLst>
                                </p:cTn>
                              </p:par>
                            </p:childTnLst>
                          </p:cTn>
                        </p:par>
                        <p:par>
                          <p:cTn id="97" fill="hold">
                            <p:stCondLst>
                              <p:cond delay="3000"/>
                            </p:stCondLst>
                            <p:childTnLst>
                              <p:par>
                                <p:cTn id="98" presetID="1" presetClass="entr" presetSubtype="0" fill="hold" nodeType="afterEffect">
                                  <p:stCondLst>
                                    <p:cond delay="100"/>
                                  </p:stCondLst>
                                  <p:childTnLst>
                                    <p:set>
                                      <p:cBhvr>
                                        <p:cTn id="99" dur="1" fill="hold">
                                          <p:stCondLst>
                                            <p:cond delay="0"/>
                                          </p:stCondLst>
                                        </p:cTn>
                                        <p:tgtEl>
                                          <p:spTgt spid="349"/>
                                        </p:tgtEl>
                                        <p:attrNameLst>
                                          <p:attrName>style.visibility</p:attrName>
                                        </p:attrNameLst>
                                      </p:cBhvr>
                                      <p:to>
                                        <p:strVal val="visible"/>
                                      </p:to>
                                    </p:set>
                                  </p:childTnLst>
                                </p:cTn>
                              </p:par>
                            </p:childTnLst>
                          </p:cTn>
                        </p:par>
                        <p:par>
                          <p:cTn id="100" fill="hold">
                            <p:stCondLst>
                              <p:cond delay="3100"/>
                            </p:stCondLst>
                            <p:childTnLst>
                              <p:par>
                                <p:cTn id="101" presetID="1" presetClass="entr" presetSubtype="0" fill="hold" nodeType="afterEffect">
                                  <p:stCondLst>
                                    <p:cond delay="100"/>
                                  </p:stCondLst>
                                  <p:childTnLst>
                                    <p:set>
                                      <p:cBhvr>
                                        <p:cTn id="102" dur="1" fill="hold">
                                          <p:stCondLst>
                                            <p:cond delay="0"/>
                                          </p:stCondLst>
                                        </p:cTn>
                                        <p:tgtEl>
                                          <p:spTgt spid="350"/>
                                        </p:tgtEl>
                                        <p:attrNameLst>
                                          <p:attrName>style.visibility</p:attrName>
                                        </p:attrNameLst>
                                      </p:cBhvr>
                                      <p:to>
                                        <p:strVal val="visible"/>
                                      </p:to>
                                    </p:set>
                                  </p:childTnLst>
                                </p:cTn>
                              </p:par>
                            </p:childTnLst>
                          </p:cTn>
                        </p:par>
                        <p:par>
                          <p:cTn id="103" fill="hold">
                            <p:stCondLst>
                              <p:cond delay="3200"/>
                            </p:stCondLst>
                            <p:childTnLst>
                              <p:par>
                                <p:cTn id="104" presetID="1" presetClass="entr" presetSubtype="0" fill="hold" nodeType="afterEffect">
                                  <p:stCondLst>
                                    <p:cond delay="100"/>
                                  </p:stCondLst>
                                  <p:childTnLst>
                                    <p:set>
                                      <p:cBhvr>
                                        <p:cTn id="105" dur="1" fill="hold">
                                          <p:stCondLst>
                                            <p:cond delay="0"/>
                                          </p:stCondLst>
                                        </p:cTn>
                                        <p:tgtEl>
                                          <p:spTgt spid="351"/>
                                        </p:tgtEl>
                                        <p:attrNameLst>
                                          <p:attrName>style.visibility</p:attrName>
                                        </p:attrNameLst>
                                      </p:cBhvr>
                                      <p:to>
                                        <p:strVal val="visible"/>
                                      </p:to>
                                    </p:set>
                                  </p:childTnLst>
                                </p:cTn>
                              </p:par>
                            </p:childTnLst>
                          </p:cTn>
                        </p:par>
                        <p:par>
                          <p:cTn id="106" fill="hold">
                            <p:stCondLst>
                              <p:cond delay="3300"/>
                            </p:stCondLst>
                            <p:childTnLst>
                              <p:par>
                                <p:cTn id="107" presetID="1" presetClass="entr" presetSubtype="0" fill="hold" nodeType="afterEffect">
                                  <p:stCondLst>
                                    <p:cond delay="100"/>
                                  </p:stCondLst>
                                  <p:childTnLst>
                                    <p:set>
                                      <p:cBhvr>
                                        <p:cTn id="108" dur="1" fill="hold">
                                          <p:stCondLst>
                                            <p:cond delay="0"/>
                                          </p:stCondLst>
                                        </p:cTn>
                                        <p:tgtEl>
                                          <p:spTgt spid="352"/>
                                        </p:tgtEl>
                                        <p:attrNameLst>
                                          <p:attrName>style.visibility</p:attrName>
                                        </p:attrNameLst>
                                      </p:cBhvr>
                                      <p:to>
                                        <p:strVal val="visible"/>
                                      </p:to>
                                    </p:set>
                                  </p:childTnLst>
                                </p:cTn>
                              </p:par>
                            </p:childTnLst>
                          </p:cTn>
                        </p:par>
                        <p:par>
                          <p:cTn id="109" fill="hold">
                            <p:stCondLst>
                              <p:cond delay="3400"/>
                            </p:stCondLst>
                            <p:childTnLst>
                              <p:par>
                                <p:cTn id="110" presetID="1" presetClass="entr" presetSubtype="0" fill="hold" nodeType="afterEffect">
                                  <p:stCondLst>
                                    <p:cond delay="100"/>
                                  </p:stCondLst>
                                  <p:childTnLst>
                                    <p:set>
                                      <p:cBhvr>
                                        <p:cTn id="111" dur="1" fill="hold">
                                          <p:stCondLst>
                                            <p:cond delay="0"/>
                                          </p:stCondLst>
                                        </p:cTn>
                                        <p:tgtEl>
                                          <p:spTgt spid="353"/>
                                        </p:tgtEl>
                                        <p:attrNameLst>
                                          <p:attrName>style.visibility</p:attrName>
                                        </p:attrNameLst>
                                      </p:cBhvr>
                                      <p:to>
                                        <p:strVal val="visible"/>
                                      </p:to>
                                    </p:set>
                                  </p:childTnLst>
                                </p:cTn>
                              </p:par>
                            </p:childTnLst>
                          </p:cTn>
                        </p:par>
                        <p:par>
                          <p:cTn id="112" fill="hold">
                            <p:stCondLst>
                              <p:cond delay="3500"/>
                            </p:stCondLst>
                            <p:childTnLst>
                              <p:par>
                                <p:cTn id="113" presetID="1" presetClass="entr" presetSubtype="0" fill="hold" nodeType="afterEffect">
                                  <p:stCondLst>
                                    <p:cond delay="100"/>
                                  </p:stCondLst>
                                  <p:childTnLst>
                                    <p:set>
                                      <p:cBhvr>
                                        <p:cTn id="114" dur="1" fill="hold">
                                          <p:stCondLst>
                                            <p:cond delay="0"/>
                                          </p:stCondLst>
                                        </p:cTn>
                                        <p:tgtEl>
                                          <p:spTgt spid="354"/>
                                        </p:tgtEl>
                                        <p:attrNameLst>
                                          <p:attrName>style.visibility</p:attrName>
                                        </p:attrNameLst>
                                      </p:cBhvr>
                                      <p:to>
                                        <p:strVal val="visible"/>
                                      </p:to>
                                    </p:set>
                                  </p:childTnLst>
                                </p:cTn>
                              </p:par>
                            </p:childTnLst>
                          </p:cTn>
                        </p:par>
                        <p:par>
                          <p:cTn id="115" fill="hold">
                            <p:stCondLst>
                              <p:cond delay="3600"/>
                            </p:stCondLst>
                            <p:childTnLst>
                              <p:par>
                                <p:cTn id="116" presetID="1" presetClass="entr" presetSubtype="0" fill="hold" nodeType="afterEffect">
                                  <p:stCondLst>
                                    <p:cond delay="100"/>
                                  </p:stCondLst>
                                  <p:childTnLst>
                                    <p:set>
                                      <p:cBhvr>
                                        <p:cTn id="117" dur="1" fill="hold">
                                          <p:stCondLst>
                                            <p:cond delay="0"/>
                                          </p:stCondLst>
                                        </p:cTn>
                                        <p:tgtEl>
                                          <p:spTgt spid="355"/>
                                        </p:tgtEl>
                                        <p:attrNameLst>
                                          <p:attrName>style.visibility</p:attrName>
                                        </p:attrNameLst>
                                      </p:cBhvr>
                                      <p:to>
                                        <p:strVal val="visible"/>
                                      </p:to>
                                    </p:set>
                                  </p:childTnLst>
                                </p:cTn>
                              </p:par>
                            </p:childTnLst>
                          </p:cTn>
                        </p:par>
                        <p:par>
                          <p:cTn id="118" fill="hold">
                            <p:stCondLst>
                              <p:cond delay="3700"/>
                            </p:stCondLst>
                            <p:childTnLst>
                              <p:par>
                                <p:cTn id="119" presetID="1" presetClass="exit" presetSubtype="0" fill="hold" nodeType="afterEffect">
                                  <p:stCondLst>
                                    <p:cond delay="100"/>
                                  </p:stCondLst>
                                  <p:childTnLst>
                                    <p:set>
                                      <p:cBhvr>
                                        <p:cTn id="120" dur="1" fill="hold">
                                          <p:stCondLst>
                                            <p:cond delay="0"/>
                                          </p:stCondLst>
                                        </p:cTn>
                                        <p:tgtEl>
                                          <p:spTgt spid="355"/>
                                        </p:tgtEl>
                                        <p:attrNameLst>
                                          <p:attrName>style.visibility</p:attrName>
                                        </p:attrNameLst>
                                      </p:cBhvr>
                                      <p:to>
                                        <p:strVal val="hidden"/>
                                      </p:to>
                                    </p:set>
                                  </p:childTnLst>
                                </p:cTn>
                              </p:par>
                            </p:childTnLst>
                          </p:cTn>
                        </p:par>
                        <p:par>
                          <p:cTn id="121" fill="hold">
                            <p:stCondLst>
                              <p:cond delay="3800"/>
                            </p:stCondLst>
                            <p:childTnLst>
                              <p:par>
                                <p:cTn id="122" presetID="1" presetClass="entr" presetSubtype="0" fill="hold" nodeType="afterEffect">
                                  <p:stCondLst>
                                    <p:cond delay="100"/>
                                  </p:stCondLst>
                                  <p:childTnLst>
                                    <p:set>
                                      <p:cBhvr>
                                        <p:cTn id="123" dur="1" fill="hold">
                                          <p:stCondLst>
                                            <p:cond delay="0"/>
                                          </p:stCondLst>
                                        </p:cTn>
                                        <p:tgtEl>
                                          <p:spTgt spid="356"/>
                                        </p:tgtEl>
                                        <p:attrNameLst>
                                          <p:attrName>style.visibility</p:attrName>
                                        </p:attrNameLst>
                                      </p:cBhvr>
                                      <p:to>
                                        <p:strVal val="visible"/>
                                      </p:to>
                                    </p:set>
                                  </p:childTnLst>
                                </p:cTn>
                              </p:par>
                            </p:childTnLst>
                          </p:cTn>
                        </p:par>
                        <p:par>
                          <p:cTn id="124" fill="hold">
                            <p:stCondLst>
                              <p:cond delay="3900"/>
                            </p:stCondLst>
                            <p:childTnLst>
                              <p:par>
                                <p:cTn id="125" presetID="1" presetClass="entr" presetSubtype="0" fill="hold" nodeType="afterEffect">
                                  <p:stCondLst>
                                    <p:cond delay="100"/>
                                  </p:stCondLst>
                                  <p:childTnLst>
                                    <p:set>
                                      <p:cBhvr>
                                        <p:cTn id="126" dur="1" fill="hold">
                                          <p:stCondLst>
                                            <p:cond delay="0"/>
                                          </p:stCondLst>
                                        </p:cTn>
                                        <p:tgtEl>
                                          <p:spTgt spid="357"/>
                                        </p:tgtEl>
                                        <p:attrNameLst>
                                          <p:attrName>style.visibility</p:attrName>
                                        </p:attrNameLst>
                                      </p:cBhvr>
                                      <p:to>
                                        <p:strVal val="visible"/>
                                      </p:to>
                                    </p:set>
                                  </p:childTnLst>
                                </p:cTn>
                              </p:par>
                            </p:childTnLst>
                          </p:cTn>
                        </p:par>
                        <p:par>
                          <p:cTn id="127" fill="hold">
                            <p:stCondLst>
                              <p:cond delay="4000"/>
                            </p:stCondLst>
                            <p:childTnLst>
                              <p:par>
                                <p:cTn id="128" presetID="1" presetClass="exit" presetSubtype="0" fill="hold" nodeType="afterEffect">
                                  <p:stCondLst>
                                    <p:cond delay="100"/>
                                  </p:stCondLst>
                                  <p:childTnLst>
                                    <p:set>
                                      <p:cBhvr>
                                        <p:cTn id="129" dur="1" fill="hold">
                                          <p:stCondLst>
                                            <p:cond delay="0"/>
                                          </p:stCondLst>
                                        </p:cTn>
                                        <p:tgtEl>
                                          <p:spTgt spid="357"/>
                                        </p:tgtEl>
                                        <p:attrNameLst>
                                          <p:attrName>style.visibility</p:attrName>
                                        </p:attrNameLst>
                                      </p:cBhvr>
                                      <p:to>
                                        <p:strVal val="hidden"/>
                                      </p:to>
                                    </p:set>
                                  </p:childTnLst>
                                </p:cTn>
                              </p:par>
                            </p:childTnLst>
                          </p:cTn>
                        </p:par>
                        <p:par>
                          <p:cTn id="130" fill="hold">
                            <p:stCondLst>
                              <p:cond delay="4100"/>
                            </p:stCondLst>
                            <p:childTnLst>
                              <p:par>
                                <p:cTn id="131" presetID="1" presetClass="entr" presetSubtype="0" fill="hold" nodeType="afterEffect">
                                  <p:stCondLst>
                                    <p:cond delay="100"/>
                                  </p:stCondLst>
                                  <p:childTnLst>
                                    <p:set>
                                      <p:cBhvr>
                                        <p:cTn id="132" dur="1" fill="hold">
                                          <p:stCondLst>
                                            <p:cond delay="0"/>
                                          </p:stCondLst>
                                        </p:cTn>
                                        <p:tgtEl>
                                          <p:spTgt spid="358"/>
                                        </p:tgtEl>
                                        <p:attrNameLst>
                                          <p:attrName>style.visibility</p:attrName>
                                        </p:attrNameLst>
                                      </p:cBhvr>
                                      <p:to>
                                        <p:strVal val="visible"/>
                                      </p:to>
                                    </p:set>
                                  </p:childTnLst>
                                </p:cTn>
                              </p:par>
                            </p:childTnLst>
                          </p:cTn>
                        </p:par>
                        <p:par>
                          <p:cTn id="133" fill="hold">
                            <p:stCondLst>
                              <p:cond delay="4200"/>
                            </p:stCondLst>
                            <p:childTnLst>
                              <p:par>
                                <p:cTn id="134" presetID="1" presetClass="entr" presetSubtype="0" fill="hold" nodeType="afterEffect">
                                  <p:stCondLst>
                                    <p:cond delay="100"/>
                                  </p:stCondLst>
                                  <p:childTnLst>
                                    <p:set>
                                      <p:cBhvr>
                                        <p:cTn id="135" dur="1" fill="hold">
                                          <p:stCondLst>
                                            <p:cond delay="0"/>
                                          </p:stCondLst>
                                        </p:cTn>
                                        <p:tgtEl>
                                          <p:spTgt spid="359"/>
                                        </p:tgtEl>
                                        <p:attrNameLst>
                                          <p:attrName>style.visibility</p:attrName>
                                        </p:attrNameLst>
                                      </p:cBhvr>
                                      <p:to>
                                        <p:strVal val="visible"/>
                                      </p:to>
                                    </p:set>
                                  </p:childTnLst>
                                </p:cTn>
                              </p:par>
                            </p:childTnLst>
                          </p:cTn>
                        </p:par>
                        <p:par>
                          <p:cTn id="136" fill="hold">
                            <p:stCondLst>
                              <p:cond delay="4300"/>
                            </p:stCondLst>
                            <p:childTnLst>
                              <p:par>
                                <p:cTn id="137" presetID="1" presetClass="entr" presetSubtype="0" fill="hold" nodeType="afterEffect">
                                  <p:stCondLst>
                                    <p:cond delay="100"/>
                                  </p:stCondLst>
                                  <p:childTnLst>
                                    <p:set>
                                      <p:cBhvr>
                                        <p:cTn id="138" dur="1" fill="hold">
                                          <p:stCondLst>
                                            <p:cond delay="0"/>
                                          </p:stCondLst>
                                        </p:cTn>
                                        <p:tgtEl>
                                          <p:spTgt spid="360"/>
                                        </p:tgtEl>
                                        <p:attrNameLst>
                                          <p:attrName>style.visibility</p:attrName>
                                        </p:attrNameLst>
                                      </p:cBhvr>
                                      <p:to>
                                        <p:strVal val="visible"/>
                                      </p:to>
                                    </p:set>
                                  </p:childTnLst>
                                </p:cTn>
                              </p:par>
                            </p:childTnLst>
                          </p:cTn>
                        </p:par>
                        <p:par>
                          <p:cTn id="139" fill="hold">
                            <p:stCondLst>
                              <p:cond delay="4400"/>
                            </p:stCondLst>
                            <p:childTnLst>
                              <p:par>
                                <p:cTn id="140" presetID="1" presetClass="entr" presetSubtype="0" fill="hold" nodeType="afterEffect">
                                  <p:stCondLst>
                                    <p:cond delay="100"/>
                                  </p:stCondLst>
                                  <p:childTnLst>
                                    <p:set>
                                      <p:cBhvr>
                                        <p:cTn id="141" dur="1" fill="hold">
                                          <p:stCondLst>
                                            <p:cond delay="0"/>
                                          </p:stCondLst>
                                        </p:cTn>
                                        <p:tgtEl>
                                          <p:spTgt spid="361"/>
                                        </p:tgtEl>
                                        <p:attrNameLst>
                                          <p:attrName>style.visibility</p:attrName>
                                        </p:attrNameLst>
                                      </p:cBhvr>
                                      <p:to>
                                        <p:strVal val="visible"/>
                                      </p:to>
                                    </p:set>
                                  </p:childTnLst>
                                </p:cTn>
                              </p:par>
                            </p:childTnLst>
                          </p:cTn>
                        </p:par>
                        <p:par>
                          <p:cTn id="142" fill="hold">
                            <p:stCondLst>
                              <p:cond delay="4500"/>
                            </p:stCondLst>
                            <p:childTnLst>
                              <p:par>
                                <p:cTn id="143" presetID="1" presetClass="entr" presetSubtype="0" fill="hold" nodeType="afterEffect">
                                  <p:stCondLst>
                                    <p:cond delay="100"/>
                                  </p:stCondLst>
                                  <p:childTnLst>
                                    <p:set>
                                      <p:cBhvr>
                                        <p:cTn id="144" dur="1" fill="hold">
                                          <p:stCondLst>
                                            <p:cond delay="0"/>
                                          </p:stCondLst>
                                        </p:cTn>
                                        <p:tgtEl>
                                          <p:spTgt spid="362"/>
                                        </p:tgtEl>
                                        <p:attrNameLst>
                                          <p:attrName>style.visibility</p:attrName>
                                        </p:attrNameLst>
                                      </p:cBhvr>
                                      <p:to>
                                        <p:strVal val="visible"/>
                                      </p:to>
                                    </p:set>
                                  </p:childTnLst>
                                </p:cTn>
                              </p:par>
                            </p:childTnLst>
                          </p:cTn>
                        </p:par>
                        <p:par>
                          <p:cTn id="145" fill="hold">
                            <p:stCondLst>
                              <p:cond delay="4600"/>
                            </p:stCondLst>
                            <p:childTnLst>
                              <p:par>
                                <p:cTn id="146" presetID="1" presetClass="entr" presetSubtype="0" fill="hold" nodeType="afterEffect">
                                  <p:stCondLst>
                                    <p:cond delay="100"/>
                                  </p:stCondLst>
                                  <p:childTnLst>
                                    <p:set>
                                      <p:cBhvr>
                                        <p:cTn id="147" dur="1" fill="hold">
                                          <p:stCondLst>
                                            <p:cond delay="0"/>
                                          </p:stCondLst>
                                        </p:cTn>
                                        <p:tgtEl>
                                          <p:spTgt spid="363"/>
                                        </p:tgtEl>
                                        <p:attrNameLst>
                                          <p:attrName>style.visibility</p:attrName>
                                        </p:attrNameLst>
                                      </p:cBhvr>
                                      <p:to>
                                        <p:strVal val="visible"/>
                                      </p:to>
                                    </p:set>
                                  </p:childTnLst>
                                </p:cTn>
                              </p:par>
                            </p:childTnLst>
                          </p:cTn>
                        </p:par>
                        <p:par>
                          <p:cTn id="148" fill="hold">
                            <p:stCondLst>
                              <p:cond delay="4700"/>
                            </p:stCondLst>
                            <p:childTnLst>
                              <p:par>
                                <p:cTn id="149" presetID="1" presetClass="entr" presetSubtype="0" fill="hold" nodeType="afterEffect">
                                  <p:stCondLst>
                                    <p:cond delay="100"/>
                                  </p:stCondLst>
                                  <p:childTnLst>
                                    <p:set>
                                      <p:cBhvr>
                                        <p:cTn id="150" dur="1" fill="hold">
                                          <p:stCondLst>
                                            <p:cond delay="0"/>
                                          </p:stCondLst>
                                        </p:cTn>
                                        <p:tgtEl>
                                          <p:spTgt spid="364"/>
                                        </p:tgtEl>
                                        <p:attrNameLst>
                                          <p:attrName>style.visibility</p:attrName>
                                        </p:attrNameLst>
                                      </p:cBhvr>
                                      <p:to>
                                        <p:strVal val="visible"/>
                                      </p:to>
                                    </p:set>
                                  </p:childTnLst>
                                </p:cTn>
                              </p:par>
                            </p:childTnLst>
                          </p:cTn>
                        </p:par>
                        <p:par>
                          <p:cTn id="151" fill="hold">
                            <p:stCondLst>
                              <p:cond delay="4800"/>
                            </p:stCondLst>
                            <p:childTnLst>
                              <p:par>
                                <p:cTn id="152" presetID="1" presetClass="entr" presetSubtype="0" fill="hold" nodeType="afterEffect">
                                  <p:stCondLst>
                                    <p:cond delay="100"/>
                                  </p:stCondLst>
                                  <p:childTnLst>
                                    <p:set>
                                      <p:cBhvr>
                                        <p:cTn id="153" dur="1" fill="hold">
                                          <p:stCondLst>
                                            <p:cond delay="0"/>
                                          </p:stCondLst>
                                        </p:cTn>
                                        <p:tgtEl>
                                          <p:spTgt spid="365"/>
                                        </p:tgtEl>
                                        <p:attrNameLst>
                                          <p:attrName>style.visibility</p:attrName>
                                        </p:attrNameLst>
                                      </p:cBhvr>
                                      <p:to>
                                        <p:strVal val="visible"/>
                                      </p:to>
                                    </p:set>
                                  </p:childTnLst>
                                </p:cTn>
                              </p:par>
                            </p:childTnLst>
                          </p:cTn>
                        </p:par>
                        <p:par>
                          <p:cTn id="154" fill="hold">
                            <p:stCondLst>
                              <p:cond delay="4900"/>
                            </p:stCondLst>
                            <p:childTnLst>
                              <p:par>
                                <p:cTn id="155" presetID="1" presetClass="entr" presetSubtype="0" fill="hold" nodeType="afterEffect">
                                  <p:stCondLst>
                                    <p:cond delay="100"/>
                                  </p:stCondLst>
                                  <p:childTnLst>
                                    <p:set>
                                      <p:cBhvr>
                                        <p:cTn id="156" dur="1" fill="hold">
                                          <p:stCondLst>
                                            <p:cond delay="0"/>
                                          </p:stCondLst>
                                        </p:cTn>
                                        <p:tgtEl>
                                          <p:spTgt spid="3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0114"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Exponential Backtracking</a:t>
            </a:r>
            <a:endParaRPr lang="en-US" sz="3600" dirty="0">
              <a:solidFill>
                <a:srgbClr val="FF0000"/>
              </a:solidFill>
            </a:endParaRPr>
          </a:p>
        </p:txBody>
      </p:sp>
      <p:sp>
        <p:nvSpPr>
          <p:cNvPr id="730166" name="Rectangle 54"/>
          <p:cNvSpPr>
            <a:spLocks noChangeArrowheads="1"/>
          </p:cNvSpPr>
          <p:nvPr/>
        </p:nvSpPr>
        <p:spPr bwMode="auto">
          <a:xfrm>
            <a:off x="482600" y="1155700"/>
            <a:ext cx="8128000" cy="9017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The time required for the standard backtracking algorithm grows exponentially if there are large open areas in the maze:</a:t>
            </a:r>
          </a:p>
        </p:txBody>
      </p:sp>
      <p:sp>
        <p:nvSpPr>
          <p:cNvPr id="287" name="Rectangle 54"/>
          <p:cNvSpPr>
            <a:spLocks noChangeArrowheads="1"/>
          </p:cNvSpPr>
          <p:nvPr/>
        </p:nvSpPr>
        <p:spPr bwMode="auto">
          <a:xfrm>
            <a:off x="485020" y="5029200"/>
            <a:ext cx="8128000" cy="11430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This exponential behavior is not fundamental to the maze algorithm.  If the program doesn’t unmark the squares as it backtracks, the program can find the exit in linear time.</a:t>
            </a:r>
          </a:p>
        </p:txBody>
      </p:sp>
      <p:sp>
        <p:nvSpPr>
          <p:cNvPr id="327" name="Rectangle 3"/>
          <p:cNvSpPr>
            <a:spLocks/>
          </p:cNvSpPr>
          <p:nvPr/>
        </p:nvSpPr>
        <p:spPr bwMode="auto">
          <a:xfrm>
            <a:off x="3556000" y="2630710"/>
            <a:ext cx="2032000" cy="2032000"/>
          </a:xfrm>
          <a:prstGeom prst="rect">
            <a:avLst/>
          </a:prstGeom>
          <a:solidFill>
            <a:srgbClr val="FFFFFF"/>
          </a:solidFill>
          <a:ln w="9525">
            <a:solidFill>
              <a:srgbClr val="FFFFFF"/>
            </a:solidFill>
            <a:miter lim="800000"/>
            <a:headEnd/>
            <a:tailEnd/>
          </a:ln>
          <a:effectLst/>
        </p:spPr>
        <p:txBody>
          <a:bodyPr anchor="ctr">
            <a:prstTxWarp prst="textNoShape">
              <a:avLst/>
            </a:prstTxWarp>
          </a:bodyPr>
          <a:lstStyle/>
          <a:p>
            <a:endParaRPr lang="en-US"/>
          </a:p>
        </p:txBody>
      </p:sp>
      <p:sp>
        <p:nvSpPr>
          <p:cNvPr id="328" name="Line 4"/>
          <p:cNvSpPr>
            <a:spLocks noChangeShapeType="1"/>
          </p:cNvSpPr>
          <p:nvPr/>
        </p:nvSpPr>
        <p:spPr bwMode="auto">
          <a:xfrm>
            <a:off x="3556000" y="415471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29" name="Line 5"/>
          <p:cNvSpPr>
            <a:spLocks noChangeShapeType="1"/>
          </p:cNvSpPr>
          <p:nvPr/>
        </p:nvSpPr>
        <p:spPr bwMode="auto">
          <a:xfrm>
            <a:off x="3556000" y="466271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30" name="Line 6"/>
          <p:cNvSpPr>
            <a:spLocks noChangeShapeType="1"/>
          </p:cNvSpPr>
          <p:nvPr/>
        </p:nvSpPr>
        <p:spPr bwMode="auto">
          <a:xfrm>
            <a:off x="4064000" y="466271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31" name="Line 7"/>
          <p:cNvSpPr>
            <a:spLocks noChangeShapeType="1"/>
          </p:cNvSpPr>
          <p:nvPr/>
        </p:nvSpPr>
        <p:spPr bwMode="auto">
          <a:xfrm>
            <a:off x="4064000" y="415471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32" name="Line 8"/>
          <p:cNvSpPr>
            <a:spLocks noChangeShapeType="1"/>
          </p:cNvSpPr>
          <p:nvPr/>
        </p:nvSpPr>
        <p:spPr bwMode="auto">
          <a:xfrm>
            <a:off x="4572000" y="466271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33" name="Line 9"/>
          <p:cNvSpPr>
            <a:spLocks noChangeShapeType="1"/>
          </p:cNvSpPr>
          <p:nvPr/>
        </p:nvSpPr>
        <p:spPr bwMode="auto">
          <a:xfrm>
            <a:off x="4572000" y="415471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34" name="Line 10"/>
          <p:cNvSpPr>
            <a:spLocks noChangeShapeType="1"/>
          </p:cNvSpPr>
          <p:nvPr/>
        </p:nvSpPr>
        <p:spPr bwMode="auto">
          <a:xfrm>
            <a:off x="5080000" y="466271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35" name="Line 11"/>
          <p:cNvSpPr>
            <a:spLocks noChangeShapeType="1"/>
          </p:cNvSpPr>
          <p:nvPr/>
        </p:nvSpPr>
        <p:spPr bwMode="auto">
          <a:xfrm>
            <a:off x="5588000" y="415471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36" name="Line 12"/>
          <p:cNvSpPr>
            <a:spLocks noChangeShapeType="1"/>
          </p:cNvSpPr>
          <p:nvPr/>
        </p:nvSpPr>
        <p:spPr bwMode="auto">
          <a:xfrm>
            <a:off x="3556000" y="364671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37" name="Line 13"/>
          <p:cNvSpPr>
            <a:spLocks noChangeShapeType="1"/>
          </p:cNvSpPr>
          <p:nvPr/>
        </p:nvSpPr>
        <p:spPr bwMode="auto">
          <a:xfrm>
            <a:off x="4064000" y="364671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38" name="Line 14"/>
          <p:cNvSpPr>
            <a:spLocks noChangeShapeType="1"/>
          </p:cNvSpPr>
          <p:nvPr/>
        </p:nvSpPr>
        <p:spPr bwMode="auto">
          <a:xfrm>
            <a:off x="5588000" y="364671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39" name="Line 15"/>
          <p:cNvSpPr>
            <a:spLocks noChangeShapeType="1"/>
          </p:cNvSpPr>
          <p:nvPr/>
        </p:nvSpPr>
        <p:spPr bwMode="auto">
          <a:xfrm>
            <a:off x="3556000" y="313871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40" name="Line 16"/>
          <p:cNvSpPr>
            <a:spLocks noChangeShapeType="1"/>
          </p:cNvSpPr>
          <p:nvPr/>
        </p:nvSpPr>
        <p:spPr bwMode="auto">
          <a:xfrm>
            <a:off x="4064000" y="313871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41" name="Line 17"/>
          <p:cNvSpPr>
            <a:spLocks noChangeShapeType="1"/>
          </p:cNvSpPr>
          <p:nvPr/>
        </p:nvSpPr>
        <p:spPr bwMode="auto">
          <a:xfrm>
            <a:off x="5588000" y="313871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42" name="Line 18"/>
          <p:cNvSpPr>
            <a:spLocks noChangeShapeType="1"/>
          </p:cNvSpPr>
          <p:nvPr/>
        </p:nvSpPr>
        <p:spPr bwMode="auto">
          <a:xfrm>
            <a:off x="3556000" y="263071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43" name="Line 19"/>
          <p:cNvSpPr>
            <a:spLocks noChangeShapeType="1"/>
          </p:cNvSpPr>
          <p:nvPr/>
        </p:nvSpPr>
        <p:spPr bwMode="auto">
          <a:xfrm>
            <a:off x="4064000" y="263071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44" name="Line 20"/>
          <p:cNvSpPr>
            <a:spLocks noChangeShapeType="1"/>
          </p:cNvSpPr>
          <p:nvPr/>
        </p:nvSpPr>
        <p:spPr bwMode="auto">
          <a:xfrm>
            <a:off x="4064000" y="263071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45" name="Line 21"/>
          <p:cNvSpPr>
            <a:spLocks noChangeShapeType="1"/>
          </p:cNvSpPr>
          <p:nvPr/>
        </p:nvSpPr>
        <p:spPr bwMode="auto">
          <a:xfrm>
            <a:off x="4572000" y="263071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46" name="Line 22"/>
          <p:cNvSpPr>
            <a:spLocks noChangeShapeType="1"/>
          </p:cNvSpPr>
          <p:nvPr/>
        </p:nvSpPr>
        <p:spPr bwMode="auto">
          <a:xfrm>
            <a:off x="5588000" y="2630710"/>
            <a:ext cx="0" cy="508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47" name="Line 23"/>
          <p:cNvSpPr>
            <a:spLocks noChangeShapeType="1"/>
          </p:cNvSpPr>
          <p:nvPr/>
        </p:nvSpPr>
        <p:spPr bwMode="auto">
          <a:xfrm>
            <a:off x="5080000" y="2630710"/>
            <a:ext cx="508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48" name="Text Box 24"/>
          <p:cNvSpPr txBox="1">
            <a:spLocks noChangeArrowheads="1"/>
          </p:cNvSpPr>
          <p:nvPr/>
        </p:nvSpPr>
        <p:spPr bwMode="auto">
          <a:xfrm>
            <a:off x="5178425" y="420392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49" name="Text Box 25"/>
          <p:cNvSpPr txBox="1">
            <a:spLocks noChangeArrowheads="1"/>
          </p:cNvSpPr>
          <p:nvPr/>
        </p:nvSpPr>
        <p:spPr bwMode="auto">
          <a:xfrm>
            <a:off x="5178425" y="369592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50" name="Text Box 26"/>
          <p:cNvSpPr txBox="1">
            <a:spLocks noChangeArrowheads="1"/>
          </p:cNvSpPr>
          <p:nvPr/>
        </p:nvSpPr>
        <p:spPr bwMode="auto">
          <a:xfrm>
            <a:off x="5178425" y="318792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51" name="Text Box 27"/>
          <p:cNvSpPr txBox="1">
            <a:spLocks noChangeArrowheads="1"/>
          </p:cNvSpPr>
          <p:nvPr/>
        </p:nvSpPr>
        <p:spPr bwMode="auto">
          <a:xfrm>
            <a:off x="5178425" y="267992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52" name="Text Box 28"/>
          <p:cNvSpPr txBox="1">
            <a:spLocks noChangeArrowheads="1"/>
          </p:cNvSpPr>
          <p:nvPr/>
        </p:nvSpPr>
        <p:spPr bwMode="auto">
          <a:xfrm>
            <a:off x="4670425" y="267992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53" name="Text Box 29"/>
          <p:cNvSpPr txBox="1">
            <a:spLocks noChangeArrowheads="1"/>
          </p:cNvSpPr>
          <p:nvPr/>
        </p:nvSpPr>
        <p:spPr bwMode="auto">
          <a:xfrm>
            <a:off x="4670425" y="318792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54" name="Text Box 30"/>
          <p:cNvSpPr txBox="1">
            <a:spLocks noChangeArrowheads="1"/>
          </p:cNvSpPr>
          <p:nvPr/>
        </p:nvSpPr>
        <p:spPr bwMode="auto">
          <a:xfrm>
            <a:off x="4670425" y="369592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55" name="Text Box 31"/>
          <p:cNvSpPr txBox="1">
            <a:spLocks noChangeArrowheads="1"/>
          </p:cNvSpPr>
          <p:nvPr/>
        </p:nvSpPr>
        <p:spPr bwMode="auto">
          <a:xfrm>
            <a:off x="4162425" y="369592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56" name="Text Box 32"/>
          <p:cNvSpPr txBox="1">
            <a:spLocks noChangeArrowheads="1"/>
          </p:cNvSpPr>
          <p:nvPr/>
        </p:nvSpPr>
        <p:spPr bwMode="auto">
          <a:xfrm>
            <a:off x="4162425" y="318792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57" name="Text Box 33"/>
          <p:cNvSpPr txBox="1">
            <a:spLocks noChangeArrowheads="1"/>
          </p:cNvSpPr>
          <p:nvPr/>
        </p:nvSpPr>
        <p:spPr bwMode="auto">
          <a:xfrm>
            <a:off x="4162425" y="267992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58" name="Text Box 34"/>
          <p:cNvSpPr txBox="1">
            <a:spLocks noChangeArrowheads="1"/>
          </p:cNvSpPr>
          <p:nvPr/>
        </p:nvSpPr>
        <p:spPr bwMode="auto">
          <a:xfrm>
            <a:off x="4670425" y="420392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59" name="Text Box 35"/>
          <p:cNvSpPr txBox="1">
            <a:spLocks noChangeArrowheads="1"/>
          </p:cNvSpPr>
          <p:nvPr/>
        </p:nvSpPr>
        <p:spPr bwMode="auto">
          <a:xfrm>
            <a:off x="4162425" y="420392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60" name="Text Box 36"/>
          <p:cNvSpPr txBox="1">
            <a:spLocks noChangeArrowheads="1"/>
          </p:cNvSpPr>
          <p:nvPr/>
        </p:nvSpPr>
        <p:spPr bwMode="auto">
          <a:xfrm>
            <a:off x="3654425" y="420392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61" name="Text Box 37"/>
          <p:cNvSpPr txBox="1">
            <a:spLocks noChangeArrowheads="1"/>
          </p:cNvSpPr>
          <p:nvPr/>
        </p:nvSpPr>
        <p:spPr bwMode="auto">
          <a:xfrm>
            <a:off x="3654425" y="369592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62" name="Text Box 38"/>
          <p:cNvSpPr txBox="1">
            <a:spLocks noChangeArrowheads="1"/>
          </p:cNvSpPr>
          <p:nvPr/>
        </p:nvSpPr>
        <p:spPr bwMode="auto">
          <a:xfrm>
            <a:off x="3654425" y="318792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63" name="Text Box 39"/>
          <p:cNvSpPr txBox="1">
            <a:spLocks noChangeArrowheads="1"/>
          </p:cNvSpPr>
          <p:nvPr/>
        </p:nvSpPr>
        <p:spPr bwMode="auto">
          <a:xfrm>
            <a:off x="3654425" y="267992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64" name="Text Box 40"/>
          <p:cNvSpPr txBox="1">
            <a:spLocks noChangeArrowheads="1"/>
          </p:cNvSpPr>
          <p:nvPr/>
        </p:nvSpPr>
        <p:spPr bwMode="auto">
          <a:xfrm>
            <a:off x="3654425" y="217192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
        <p:nvSpPr>
          <p:cNvPr id="365" name="Text Box 41"/>
          <p:cNvSpPr txBox="1">
            <a:spLocks noChangeArrowheads="1"/>
          </p:cNvSpPr>
          <p:nvPr/>
        </p:nvSpPr>
        <p:spPr bwMode="auto">
          <a:xfrm>
            <a:off x="3654425" y="2171923"/>
            <a:ext cx="328613" cy="312737"/>
          </a:xfrm>
          <a:prstGeom prst="rect">
            <a:avLst/>
          </a:prstGeom>
          <a:noFill/>
          <a:ln w="9525">
            <a:noFill/>
            <a:miter lim="800000"/>
            <a:headEnd/>
            <a:tailEnd/>
          </a:ln>
          <a:effectLst/>
        </p:spPr>
        <p:txBody>
          <a:bodyPr>
            <a:prstTxWarp prst="textNoShape">
              <a:avLst/>
            </a:prstTxWarp>
          </a:bodyPr>
          <a:lstStyle/>
          <a:p>
            <a:pPr eaLnBrk="1" hangingPunct="1"/>
            <a:r>
              <a:rPr lang="en-US" sz="1400">
                <a:solidFill>
                  <a:srgbClr val="FF0000"/>
                </a:solidFill>
                <a:latin typeface="Helvetica Neue" charset="0"/>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00"/>
                                  </p:stCondLst>
                                  <p:childTnLst>
                                    <p:set>
                                      <p:cBhvr>
                                        <p:cTn id="9" dur="1" fill="hold">
                                          <p:stCondLst>
                                            <p:cond delay="0"/>
                                          </p:stCondLst>
                                        </p:cTn>
                                        <p:tgtEl>
                                          <p:spTgt spid="349"/>
                                        </p:tgtEl>
                                        <p:attrNameLst>
                                          <p:attrName>style.visibility</p:attrName>
                                        </p:attrNameLst>
                                      </p:cBhvr>
                                      <p:to>
                                        <p:strVal val="visible"/>
                                      </p:to>
                                    </p:set>
                                  </p:childTnLst>
                                </p:cTn>
                              </p:par>
                            </p:childTnLst>
                          </p:cTn>
                        </p:par>
                        <p:par>
                          <p:cTn id="10" fill="hold">
                            <p:stCondLst>
                              <p:cond delay="100"/>
                            </p:stCondLst>
                            <p:childTnLst>
                              <p:par>
                                <p:cTn id="11" presetID="1" presetClass="entr" presetSubtype="0" fill="hold" nodeType="afterEffect">
                                  <p:stCondLst>
                                    <p:cond delay="100"/>
                                  </p:stCondLst>
                                  <p:childTnLst>
                                    <p:set>
                                      <p:cBhvr>
                                        <p:cTn id="12" dur="1" fill="hold">
                                          <p:stCondLst>
                                            <p:cond delay="0"/>
                                          </p:stCondLst>
                                        </p:cTn>
                                        <p:tgtEl>
                                          <p:spTgt spid="350"/>
                                        </p:tgtEl>
                                        <p:attrNameLst>
                                          <p:attrName>style.visibility</p:attrName>
                                        </p:attrNameLst>
                                      </p:cBhvr>
                                      <p:to>
                                        <p:strVal val="visible"/>
                                      </p:to>
                                    </p:set>
                                  </p:childTnLst>
                                </p:cTn>
                              </p:par>
                            </p:childTnLst>
                          </p:cTn>
                        </p:par>
                        <p:par>
                          <p:cTn id="13" fill="hold">
                            <p:stCondLst>
                              <p:cond delay="200"/>
                            </p:stCondLst>
                            <p:childTnLst>
                              <p:par>
                                <p:cTn id="14" presetID="1" presetClass="entr" presetSubtype="0" fill="hold" nodeType="afterEffect">
                                  <p:stCondLst>
                                    <p:cond delay="100"/>
                                  </p:stCondLst>
                                  <p:childTnLst>
                                    <p:set>
                                      <p:cBhvr>
                                        <p:cTn id="15" dur="1" fill="hold">
                                          <p:stCondLst>
                                            <p:cond delay="0"/>
                                          </p:stCondLst>
                                        </p:cTn>
                                        <p:tgtEl>
                                          <p:spTgt spid="351"/>
                                        </p:tgtEl>
                                        <p:attrNameLst>
                                          <p:attrName>style.visibility</p:attrName>
                                        </p:attrNameLst>
                                      </p:cBhvr>
                                      <p:to>
                                        <p:strVal val="visible"/>
                                      </p:to>
                                    </p:set>
                                  </p:childTnLst>
                                </p:cTn>
                              </p:par>
                            </p:childTnLst>
                          </p:cTn>
                        </p:par>
                        <p:par>
                          <p:cTn id="16" fill="hold">
                            <p:stCondLst>
                              <p:cond delay="300"/>
                            </p:stCondLst>
                            <p:childTnLst>
                              <p:par>
                                <p:cTn id="17" presetID="1" presetClass="entr" presetSubtype="0" fill="hold" nodeType="afterEffect">
                                  <p:stCondLst>
                                    <p:cond delay="100"/>
                                  </p:stCondLst>
                                  <p:childTnLst>
                                    <p:set>
                                      <p:cBhvr>
                                        <p:cTn id="18" dur="1" fill="hold">
                                          <p:stCondLst>
                                            <p:cond delay="0"/>
                                          </p:stCondLst>
                                        </p:cTn>
                                        <p:tgtEl>
                                          <p:spTgt spid="352"/>
                                        </p:tgtEl>
                                        <p:attrNameLst>
                                          <p:attrName>style.visibility</p:attrName>
                                        </p:attrNameLst>
                                      </p:cBhvr>
                                      <p:to>
                                        <p:strVal val="visible"/>
                                      </p:to>
                                    </p:set>
                                  </p:childTnLst>
                                </p:cTn>
                              </p:par>
                            </p:childTnLst>
                          </p:cTn>
                        </p:par>
                        <p:par>
                          <p:cTn id="19" fill="hold">
                            <p:stCondLst>
                              <p:cond delay="400"/>
                            </p:stCondLst>
                            <p:childTnLst>
                              <p:par>
                                <p:cTn id="20" presetID="1" presetClass="entr" presetSubtype="0" fill="hold" nodeType="afterEffect">
                                  <p:stCondLst>
                                    <p:cond delay="100"/>
                                  </p:stCondLst>
                                  <p:childTnLst>
                                    <p:set>
                                      <p:cBhvr>
                                        <p:cTn id="21" dur="1" fill="hold">
                                          <p:stCondLst>
                                            <p:cond delay="0"/>
                                          </p:stCondLst>
                                        </p:cTn>
                                        <p:tgtEl>
                                          <p:spTgt spid="353"/>
                                        </p:tgtEl>
                                        <p:attrNameLst>
                                          <p:attrName>style.visibility</p:attrName>
                                        </p:attrNameLst>
                                      </p:cBhvr>
                                      <p:to>
                                        <p:strVal val="visible"/>
                                      </p:to>
                                    </p:set>
                                  </p:childTnLst>
                                </p:cTn>
                              </p:par>
                            </p:childTnLst>
                          </p:cTn>
                        </p:par>
                        <p:par>
                          <p:cTn id="22" fill="hold">
                            <p:stCondLst>
                              <p:cond delay="500"/>
                            </p:stCondLst>
                            <p:childTnLst>
                              <p:par>
                                <p:cTn id="23" presetID="1" presetClass="entr" presetSubtype="0" fill="hold" nodeType="afterEffect">
                                  <p:stCondLst>
                                    <p:cond delay="100"/>
                                  </p:stCondLst>
                                  <p:childTnLst>
                                    <p:set>
                                      <p:cBhvr>
                                        <p:cTn id="24" dur="1" fill="hold">
                                          <p:stCondLst>
                                            <p:cond delay="0"/>
                                          </p:stCondLst>
                                        </p:cTn>
                                        <p:tgtEl>
                                          <p:spTgt spid="354"/>
                                        </p:tgtEl>
                                        <p:attrNameLst>
                                          <p:attrName>style.visibility</p:attrName>
                                        </p:attrNameLst>
                                      </p:cBhvr>
                                      <p:to>
                                        <p:strVal val="visible"/>
                                      </p:to>
                                    </p:set>
                                  </p:childTnLst>
                                </p:cTn>
                              </p:par>
                            </p:childTnLst>
                          </p:cTn>
                        </p:par>
                        <p:par>
                          <p:cTn id="25" fill="hold">
                            <p:stCondLst>
                              <p:cond delay="600"/>
                            </p:stCondLst>
                            <p:childTnLst>
                              <p:par>
                                <p:cTn id="26" presetID="1" presetClass="entr" presetSubtype="0" fill="hold" nodeType="afterEffect">
                                  <p:stCondLst>
                                    <p:cond delay="100"/>
                                  </p:stCondLst>
                                  <p:childTnLst>
                                    <p:set>
                                      <p:cBhvr>
                                        <p:cTn id="27" dur="1" fill="hold">
                                          <p:stCondLst>
                                            <p:cond delay="0"/>
                                          </p:stCondLst>
                                        </p:cTn>
                                        <p:tgtEl>
                                          <p:spTgt spid="355"/>
                                        </p:tgtEl>
                                        <p:attrNameLst>
                                          <p:attrName>style.visibility</p:attrName>
                                        </p:attrNameLst>
                                      </p:cBhvr>
                                      <p:to>
                                        <p:strVal val="visible"/>
                                      </p:to>
                                    </p:set>
                                  </p:childTnLst>
                                </p:cTn>
                              </p:par>
                            </p:childTnLst>
                          </p:cTn>
                        </p:par>
                        <p:par>
                          <p:cTn id="28" fill="hold">
                            <p:stCondLst>
                              <p:cond delay="700"/>
                            </p:stCondLst>
                            <p:childTnLst>
                              <p:par>
                                <p:cTn id="29" presetID="1" presetClass="entr" presetSubtype="0" fill="hold" nodeType="afterEffect">
                                  <p:stCondLst>
                                    <p:cond delay="100"/>
                                  </p:stCondLst>
                                  <p:childTnLst>
                                    <p:set>
                                      <p:cBhvr>
                                        <p:cTn id="30" dur="1" fill="hold">
                                          <p:stCondLst>
                                            <p:cond delay="0"/>
                                          </p:stCondLst>
                                        </p:cTn>
                                        <p:tgtEl>
                                          <p:spTgt spid="356"/>
                                        </p:tgtEl>
                                        <p:attrNameLst>
                                          <p:attrName>style.visibility</p:attrName>
                                        </p:attrNameLst>
                                      </p:cBhvr>
                                      <p:to>
                                        <p:strVal val="visible"/>
                                      </p:to>
                                    </p:set>
                                  </p:childTnLst>
                                </p:cTn>
                              </p:par>
                            </p:childTnLst>
                          </p:cTn>
                        </p:par>
                        <p:par>
                          <p:cTn id="31" fill="hold">
                            <p:stCondLst>
                              <p:cond delay="800"/>
                            </p:stCondLst>
                            <p:childTnLst>
                              <p:par>
                                <p:cTn id="32" presetID="1" presetClass="entr" presetSubtype="0" fill="hold" nodeType="afterEffect">
                                  <p:stCondLst>
                                    <p:cond delay="100"/>
                                  </p:stCondLst>
                                  <p:childTnLst>
                                    <p:set>
                                      <p:cBhvr>
                                        <p:cTn id="33" dur="1" fill="hold">
                                          <p:stCondLst>
                                            <p:cond delay="0"/>
                                          </p:stCondLst>
                                        </p:cTn>
                                        <p:tgtEl>
                                          <p:spTgt spid="357"/>
                                        </p:tgtEl>
                                        <p:attrNameLst>
                                          <p:attrName>style.visibility</p:attrName>
                                        </p:attrNameLst>
                                      </p:cBhvr>
                                      <p:to>
                                        <p:strVal val="visible"/>
                                      </p:to>
                                    </p:set>
                                  </p:childTnLst>
                                </p:cTn>
                              </p:par>
                            </p:childTnLst>
                          </p:cTn>
                        </p:par>
                        <p:par>
                          <p:cTn id="34" fill="hold">
                            <p:stCondLst>
                              <p:cond delay="900"/>
                            </p:stCondLst>
                            <p:childTnLst>
                              <p:par>
                                <p:cTn id="35" presetID="1" presetClass="exit" presetSubtype="0" fill="hold" nodeType="afterEffect">
                                  <p:stCondLst>
                                    <p:cond delay="100"/>
                                  </p:stCondLst>
                                  <p:childTnLst>
                                    <p:set>
                                      <p:cBhvr>
                                        <p:cTn id="36" dur="1" fill="hold">
                                          <p:stCondLst>
                                            <p:cond delay="0"/>
                                          </p:stCondLst>
                                        </p:cTn>
                                        <p:tgtEl>
                                          <p:spTgt spid="357"/>
                                        </p:tgtEl>
                                        <p:attrNameLst>
                                          <p:attrName>style.visibility</p:attrName>
                                        </p:attrNameLst>
                                      </p:cBhvr>
                                      <p:to>
                                        <p:strVal val="hidden"/>
                                      </p:to>
                                    </p:set>
                                  </p:childTnLst>
                                </p:cTn>
                              </p:par>
                            </p:childTnLst>
                          </p:cTn>
                        </p:par>
                        <p:par>
                          <p:cTn id="37" fill="hold">
                            <p:stCondLst>
                              <p:cond delay="1000"/>
                            </p:stCondLst>
                            <p:childTnLst>
                              <p:par>
                                <p:cTn id="38" presetID="1" presetClass="exit" presetSubtype="0" fill="hold" nodeType="afterEffect">
                                  <p:stCondLst>
                                    <p:cond delay="100"/>
                                  </p:stCondLst>
                                  <p:childTnLst>
                                    <p:set>
                                      <p:cBhvr>
                                        <p:cTn id="39" dur="1" fill="hold">
                                          <p:stCondLst>
                                            <p:cond delay="0"/>
                                          </p:stCondLst>
                                        </p:cTn>
                                        <p:tgtEl>
                                          <p:spTgt spid="356"/>
                                        </p:tgtEl>
                                        <p:attrNameLst>
                                          <p:attrName>style.visibility</p:attrName>
                                        </p:attrNameLst>
                                      </p:cBhvr>
                                      <p:to>
                                        <p:strVal val="hidden"/>
                                      </p:to>
                                    </p:set>
                                  </p:childTnLst>
                                </p:cTn>
                              </p:par>
                            </p:childTnLst>
                          </p:cTn>
                        </p:par>
                        <p:par>
                          <p:cTn id="40" fill="hold">
                            <p:stCondLst>
                              <p:cond delay="1100"/>
                            </p:stCondLst>
                            <p:childTnLst>
                              <p:par>
                                <p:cTn id="41" presetID="1" presetClass="exit" presetSubtype="0" fill="hold" nodeType="afterEffect">
                                  <p:stCondLst>
                                    <p:cond delay="100"/>
                                  </p:stCondLst>
                                  <p:childTnLst>
                                    <p:set>
                                      <p:cBhvr>
                                        <p:cTn id="42" dur="1" fill="hold">
                                          <p:stCondLst>
                                            <p:cond delay="0"/>
                                          </p:stCondLst>
                                        </p:cTn>
                                        <p:tgtEl>
                                          <p:spTgt spid="355"/>
                                        </p:tgtEl>
                                        <p:attrNameLst>
                                          <p:attrName>style.visibility</p:attrName>
                                        </p:attrNameLst>
                                      </p:cBhvr>
                                      <p:to>
                                        <p:strVal val="hidden"/>
                                      </p:to>
                                    </p:set>
                                  </p:childTnLst>
                                </p:cTn>
                              </p:par>
                            </p:childTnLst>
                          </p:cTn>
                        </p:par>
                        <p:par>
                          <p:cTn id="43" fill="hold">
                            <p:stCondLst>
                              <p:cond delay="1200"/>
                            </p:stCondLst>
                            <p:childTnLst>
                              <p:par>
                                <p:cTn id="44" presetID="1" presetClass="exit" presetSubtype="0" fill="hold" nodeType="afterEffect">
                                  <p:stCondLst>
                                    <p:cond delay="100"/>
                                  </p:stCondLst>
                                  <p:childTnLst>
                                    <p:set>
                                      <p:cBhvr>
                                        <p:cTn id="45" dur="1" fill="hold">
                                          <p:stCondLst>
                                            <p:cond delay="0"/>
                                          </p:stCondLst>
                                        </p:cTn>
                                        <p:tgtEl>
                                          <p:spTgt spid="354"/>
                                        </p:tgtEl>
                                        <p:attrNameLst>
                                          <p:attrName>style.visibility</p:attrName>
                                        </p:attrNameLst>
                                      </p:cBhvr>
                                      <p:to>
                                        <p:strVal val="hidden"/>
                                      </p:to>
                                    </p:set>
                                  </p:childTnLst>
                                </p:cTn>
                              </p:par>
                            </p:childTnLst>
                          </p:cTn>
                        </p:par>
                        <p:par>
                          <p:cTn id="46" fill="hold">
                            <p:stCondLst>
                              <p:cond delay="1300"/>
                            </p:stCondLst>
                            <p:childTnLst>
                              <p:par>
                                <p:cTn id="47" presetID="1" presetClass="entr" presetSubtype="0" fill="hold" nodeType="afterEffect">
                                  <p:stCondLst>
                                    <p:cond delay="100"/>
                                  </p:stCondLst>
                                  <p:childTnLst>
                                    <p:set>
                                      <p:cBhvr>
                                        <p:cTn id="48" dur="1" fill="hold">
                                          <p:stCondLst>
                                            <p:cond delay="0"/>
                                          </p:stCondLst>
                                        </p:cTn>
                                        <p:tgtEl>
                                          <p:spTgt spid="356"/>
                                        </p:tgtEl>
                                        <p:attrNameLst>
                                          <p:attrName>style.visibility</p:attrName>
                                        </p:attrNameLst>
                                      </p:cBhvr>
                                      <p:to>
                                        <p:strVal val="visible"/>
                                      </p:to>
                                    </p:set>
                                  </p:childTnLst>
                                </p:cTn>
                              </p:par>
                            </p:childTnLst>
                          </p:cTn>
                        </p:par>
                        <p:par>
                          <p:cTn id="49" fill="hold">
                            <p:stCondLst>
                              <p:cond delay="1400"/>
                            </p:stCondLst>
                            <p:childTnLst>
                              <p:par>
                                <p:cTn id="50" presetID="1" presetClass="entr" presetSubtype="0" fill="hold" nodeType="afterEffect">
                                  <p:stCondLst>
                                    <p:cond delay="100"/>
                                  </p:stCondLst>
                                  <p:childTnLst>
                                    <p:set>
                                      <p:cBhvr>
                                        <p:cTn id="51" dur="1" fill="hold">
                                          <p:stCondLst>
                                            <p:cond delay="0"/>
                                          </p:stCondLst>
                                        </p:cTn>
                                        <p:tgtEl>
                                          <p:spTgt spid="357"/>
                                        </p:tgtEl>
                                        <p:attrNameLst>
                                          <p:attrName>style.visibility</p:attrName>
                                        </p:attrNameLst>
                                      </p:cBhvr>
                                      <p:to>
                                        <p:strVal val="visible"/>
                                      </p:to>
                                    </p:set>
                                  </p:childTnLst>
                                </p:cTn>
                              </p:par>
                            </p:childTnLst>
                          </p:cTn>
                        </p:par>
                        <p:par>
                          <p:cTn id="52" fill="hold">
                            <p:stCondLst>
                              <p:cond delay="1500"/>
                            </p:stCondLst>
                            <p:childTnLst>
                              <p:par>
                                <p:cTn id="53" presetID="1" presetClass="exit" presetSubtype="0" fill="hold" nodeType="afterEffect">
                                  <p:stCondLst>
                                    <p:cond delay="100"/>
                                  </p:stCondLst>
                                  <p:childTnLst>
                                    <p:set>
                                      <p:cBhvr>
                                        <p:cTn id="54" dur="1" fill="hold">
                                          <p:stCondLst>
                                            <p:cond delay="0"/>
                                          </p:stCondLst>
                                        </p:cTn>
                                        <p:tgtEl>
                                          <p:spTgt spid="357"/>
                                        </p:tgtEl>
                                        <p:attrNameLst>
                                          <p:attrName>style.visibility</p:attrName>
                                        </p:attrNameLst>
                                      </p:cBhvr>
                                      <p:to>
                                        <p:strVal val="hidden"/>
                                      </p:to>
                                    </p:set>
                                  </p:childTnLst>
                                </p:cTn>
                              </p:par>
                            </p:childTnLst>
                          </p:cTn>
                        </p:par>
                        <p:par>
                          <p:cTn id="55" fill="hold">
                            <p:stCondLst>
                              <p:cond delay="1600"/>
                            </p:stCondLst>
                            <p:childTnLst>
                              <p:par>
                                <p:cTn id="56" presetID="1" presetClass="entr" presetSubtype="0" fill="hold" nodeType="afterEffect">
                                  <p:stCondLst>
                                    <p:cond delay="100"/>
                                  </p:stCondLst>
                                  <p:childTnLst>
                                    <p:set>
                                      <p:cBhvr>
                                        <p:cTn id="57" dur="1" fill="hold">
                                          <p:stCondLst>
                                            <p:cond delay="0"/>
                                          </p:stCondLst>
                                        </p:cTn>
                                        <p:tgtEl>
                                          <p:spTgt spid="355"/>
                                        </p:tgtEl>
                                        <p:attrNameLst>
                                          <p:attrName>style.visibility</p:attrName>
                                        </p:attrNameLst>
                                      </p:cBhvr>
                                      <p:to>
                                        <p:strVal val="visible"/>
                                      </p:to>
                                    </p:set>
                                  </p:childTnLst>
                                </p:cTn>
                              </p:par>
                            </p:childTnLst>
                          </p:cTn>
                        </p:par>
                        <p:par>
                          <p:cTn id="58" fill="hold">
                            <p:stCondLst>
                              <p:cond delay="1700"/>
                            </p:stCondLst>
                            <p:childTnLst>
                              <p:par>
                                <p:cTn id="59" presetID="1" presetClass="entr" presetSubtype="0" fill="hold" nodeType="afterEffect">
                                  <p:stCondLst>
                                    <p:cond delay="100"/>
                                  </p:stCondLst>
                                  <p:childTnLst>
                                    <p:set>
                                      <p:cBhvr>
                                        <p:cTn id="60" dur="1" fill="hold">
                                          <p:stCondLst>
                                            <p:cond delay="0"/>
                                          </p:stCondLst>
                                        </p:cTn>
                                        <p:tgtEl>
                                          <p:spTgt spid="354"/>
                                        </p:tgtEl>
                                        <p:attrNameLst>
                                          <p:attrName>style.visibility</p:attrName>
                                        </p:attrNameLst>
                                      </p:cBhvr>
                                      <p:to>
                                        <p:strVal val="visible"/>
                                      </p:to>
                                    </p:set>
                                  </p:childTnLst>
                                </p:cTn>
                              </p:par>
                            </p:childTnLst>
                          </p:cTn>
                        </p:par>
                        <p:par>
                          <p:cTn id="61" fill="hold">
                            <p:stCondLst>
                              <p:cond delay="1800"/>
                            </p:stCondLst>
                            <p:childTnLst>
                              <p:par>
                                <p:cTn id="62" presetID="1" presetClass="exit" presetSubtype="0" fill="hold" nodeType="afterEffect">
                                  <p:stCondLst>
                                    <p:cond delay="100"/>
                                  </p:stCondLst>
                                  <p:childTnLst>
                                    <p:set>
                                      <p:cBhvr>
                                        <p:cTn id="63" dur="1" fill="hold">
                                          <p:stCondLst>
                                            <p:cond delay="0"/>
                                          </p:stCondLst>
                                        </p:cTn>
                                        <p:tgtEl>
                                          <p:spTgt spid="354"/>
                                        </p:tgtEl>
                                        <p:attrNameLst>
                                          <p:attrName>style.visibility</p:attrName>
                                        </p:attrNameLst>
                                      </p:cBhvr>
                                      <p:to>
                                        <p:strVal val="hidden"/>
                                      </p:to>
                                    </p:set>
                                  </p:childTnLst>
                                </p:cTn>
                              </p:par>
                            </p:childTnLst>
                          </p:cTn>
                        </p:par>
                        <p:par>
                          <p:cTn id="64" fill="hold">
                            <p:stCondLst>
                              <p:cond delay="1900"/>
                            </p:stCondLst>
                            <p:childTnLst>
                              <p:par>
                                <p:cTn id="65" presetID="1" presetClass="exit" presetSubtype="0" fill="hold" nodeType="afterEffect">
                                  <p:stCondLst>
                                    <p:cond delay="100"/>
                                  </p:stCondLst>
                                  <p:childTnLst>
                                    <p:set>
                                      <p:cBhvr>
                                        <p:cTn id="66" dur="1" fill="hold">
                                          <p:stCondLst>
                                            <p:cond delay="0"/>
                                          </p:stCondLst>
                                        </p:cTn>
                                        <p:tgtEl>
                                          <p:spTgt spid="355"/>
                                        </p:tgtEl>
                                        <p:attrNameLst>
                                          <p:attrName>style.visibility</p:attrName>
                                        </p:attrNameLst>
                                      </p:cBhvr>
                                      <p:to>
                                        <p:strVal val="hidden"/>
                                      </p:to>
                                    </p:set>
                                  </p:childTnLst>
                                </p:cTn>
                              </p:par>
                            </p:childTnLst>
                          </p:cTn>
                        </p:par>
                        <p:par>
                          <p:cTn id="67" fill="hold">
                            <p:stCondLst>
                              <p:cond delay="2000"/>
                            </p:stCondLst>
                            <p:childTnLst>
                              <p:par>
                                <p:cTn id="68" presetID="1" presetClass="exit" presetSubtype="0" fill="hold" nodeType="afterEffect">
                                  <p:stCondLst>
                                    <p:cond delay="100"/>
                                  </p:stCondLst>
                                  <p:childTnLst>
                                    <p:set>
                                      <p:cBhvr>
                                        <p:cTn id="69" dur="1" fill="hold">
                                          <p:stCondLst>
                                            <p:cond delay="0"/>
                                          </p:stCondLst>
                                        </p:cTn>
                                        <p:tgtEl>
                                          <p:spTgt spid="356"/>
                                        </p:tgtEl>
                                        <p:attrNameLst>
                                          <p:attrName>style.visibility</p:attrName>
                                        </p:attrNameLst>
                                      </p:cBhvr>
                                      <p:to>
                                        <p:strVal val="hidden"/>
                                      </p:to>
                                    </p:set>
                                  </p:childTnLst>
                                </p:cTn>
                              </p:par>
                            </p:childTnLst>
                          </p:cTn>
                        </p:par>
                        <p:par>
                          <p:cTn id="70" fill="hold">
                            <p:stCondLst>
                              <p:cond delay="2100"/>
                            </p:stCondLst>
                            <p:childTnLst>
                              <p:par>
                                <p:cTn id="71" presetID="1" presetClass="exit" presetSubtype="0" fill="hold" nodeType="afterEffect">
                                  <p:stCondLst>
                                    <p:cond delay="100"/>
                                  </p:stCondLst>
                                  <p:childTnLst>
                                    <p:set>
                                      <p:cBhvr>
                                        <p:cTn id="72" dur="1" fill="hold">
                                          <p:stCondLst>
                                            <p:cond delay="0"/>
                                          </p:stCondLst>
                                        </p:cTn>
                                        <p:tgtEl>
                                          <p:spTgt spid="353"/>
                                        </p:tgtEl>
                                        <p:attrNameLst>
                                          <p:attrName>style.visibility</p:attrName>
                                        </p:attrNameLst>
                                      </p:cBhvr>
                                      <p:to>
                                        <p:strVal val="hidden"/>
                                      </p:to>
                                    </p:set>
                                  </p:childTnLst>
                                </p:cTn>
                              </p:par>
                            </p:childTnLst>
                          </p:cTn>
                        </p:par>
                        <p:par>
                          <p:cTn id="73" fill="hold">
                            <p:stCondLst>
                              <p:cond delay="2200"/>
                            </p:stCondLst>
                            <p:childTnLst>
                              <p:par>
                                <p:cTn id="74" presetID="1" presetClass="entr" presetSubtype="0" fill="hold" nodeType="afterEffect">
                                  <p:stCondLst>
                                    <p:cond delay="100"/>
                                  </p:stCondLst>
                                  <p:childTnLst>
                                    <p:set>
                                      <p:cBhvr>
                                        <p:cTn id="75" dur="1" fill="hold">
                                          <p:stCondLst>
                                            <p:cond delay="0"/>
                                          </p:stCondLst>
                                        </p:cTn>
                                        <p:tgtEl>
                                          <p:spTgt spid="357"/>
                                        </p:tgtEl>
                                        <p:attrNameLst>
                                          <p:attrName>style.visibility</p:attrName>
                                        </p:attrNameLst>
                                      </p:cBhvr>
                                      <p:to>
                                        <p:strVal val="visible"/>
                                      </p:to>
                                    </p:set>
                                  </p:childTnLst>
                                </p:cTn>
                              </p:par>
                            </p:childTnLst>
                          </p:cTn>
                        </p:par>
                        <p:par>
                          <p:cTn id="76" fill="hold">
                            <p:stCondLst>
                              <p:cond delay="2300"/>
                            </p:stCondLst>
                            <p:childTnLst>
                              <p:par>
                                <p:cTn id="77" presetID="1" presetClass="entr" presetSubtype="0" fill="hold" nodeType="afterEffect">
                                  <p:stCondLst>
                                    <p:cond delay="100"/>
                                  </p:stCondLst>
                                  <p:childTnLst>
                                    <p:set>
                                      <p:cBhvr>
                                        <p:cTn id="78" dur="1" fill="hold">
                                          <p:stCondLst>
                                            <p:cond delay="0"/>
                                          </p:stCondLst>
                                        </p:cTn>
                                        <p:tgtEl>
                                          <p:spTgt spid="356"/>
                                        </p:tgtEl>
                                        <p:attrNameLst>
                                          <p:attrName>style.visibility</p:attrName>
                                        </p:attrNameLst>
                                      </p:cBhvr>
                                      <p:to>
                                        <p:strVal val="visible"/>
                                      </p:to>
                                    </p:set>
                                  </p:childTnLst>
                                </p:cTn>
                              </p:par>
                            </p:childTnLst>
                          </p:cTn>
                        </p:par>
                        <p:par>
                          <p:cTn id="79" fill="hold">
                            <p:stCondLst>
                              <p:cond delay="2400"/>
                            </p:stCondLst>
                            <p:childTnLst>
                              <p:par>
                                <p:cTn id="80" presetID="1" presetClass="entr" presetSubtype="0" fill="hold" nodeType="afterEffect">
                                  <p:stCondLst>
                                    <p:cond delay="100"/>
                                  </p:stCondLst>
                                  <p:childTnLst>
                                    <p:set>
                                      <p:cBhvr>
                                        <p:cTn id="81" dur="1" fill="hold">
                                          <p:stCondLst>
                                            <p:cond delay="0"/>
                                          </p:stCondLst>
                                        </p:cTn>
                                        <p:tgtEl>
                                          <p:spTgt spid="353"/>
                                        </p:tgtEl>
                                        <p:attrNameLst>
                                          <p:attrName>style.visibility</p:attrName>
                                        </p:attrNameLst>
                                      </p:cBhvr>
                                      <p:to>
                                        <p:strVal val="visible"/>
                                      </p:to>
                                    </p:set>
                                  </p:childTnLst>
                                </p:cTn>
                              </p:par>
                            </p:childTnLst>
                          </p:cTn>
                        </p:par>
                        <p:par>
                          <p:cTn id="82" fill="hold">
                            <p:stCondLst>
                              <p:cond delay="2500"/>
                            </p:stCondLst>
                            <p:childTnLst>
                              <p:par>
                                <p:cTn id="83" presetID="1" presetClass="entr" presetSubtype="0" fill="hold" nodeType="afterEffect">
                                  <p:stCondLst>
                                    <p:cond delay="100"/>
                                  </p:stCondLst>
                                  <p:childTnLst>
                                    <p:set>
                                      <p:cBhvr>
                                        <p:cTn id="84" dur="1" fill="hold">
                                          <p:stCondLst>
                                            <p:cond delay="0"/>
                                          </p:stCondLst>
                                        </p:cTn>
                                        <p:tgtEl>
                                          <p:spTgt spid="354"/>
                                        </p:tgtEl>
                                        <p:attrNameLst>
                                          <p:attrName>style.visibility</p:attrName>
                                        </p:attrNameLst>
                                      </p:cBhvr>
                                      <p:to>
                                        <p:strVal val="visible"/>
                                      </p:to>
                                    </p:set>
                                  </p:childTnLst>
                                </p:cTn>
                              </p:par>
                            </p:childTnLst>
                          </p:cTn>
                        </p:par>
                        <p:par>
                          <p:cTn id="85" fill="hold">
                            <p:stCondLst>
                              <p:cond delay="2600"/>
                            </p:stCondLst>
                            <p:childTnLst>
                              <p:par>
                                <p:cTn id="86" presetID="1" presetClass="entr" presetSubtype="0" fill="hold" nodeType="afterEffect">
                                  <p:stCondLst>
                                    <p:cond delay="100"/>
                                  </p:stCondLst>
                                  <p:childTnLst>
                                    <p:set>
                                      <p:cBhvr>
                                        <p:cTn id="87" dur="1" fill="hold">
                                          <p:stCondLst>
                                            <p:cond delay="0"/>
                                          </p:stCondLst>
                                        </p:cTn>
                                        <p:tgtEl>
                                          <p:spTgt spid="355"/>
                                        </p:tgtEl>
                                        <p:attrNameLst>
                                          <p:attrName>style.visibility</p:attrName>
                                        </p:attrNameLst>
                                      </p:cBhvr>
                                      <p:to>
                                        <p:strVal val="visible"/>
                                      </p:to>
                                    </p:set>
                                  </p:childTnLst>
                                </p:cTn>
                              </p:par>
                            </p:childTnLst>
                          </p:cTn>
                        </p:par>
                        <p:par>
                          <p:cTn id="88" fill="hold">
                            <p:stCondLst>
                              <p:cond delay="2700"/>
                            </p:stCondLst>
                            <p:childTnLst>
                              <p:par>
                                <p:cTn id="89" presetID="1" presetClass="exit" presetSubtype="0" fill="hold" nodeType="afterEffect">
                                  <p:stCondLst>
                                    <p:cond delay="100"/>
                                  </p:stCondLst>
                                  <p:childTnLst>
                                    <p:set>
                                      <p:cBhvr>
                                        <p:cTn id="90" dur="1" fill="hold">
                                          <p:stCondLst>
                                            <p:cond delay="0"/>
                                          </p:stCondLst>
                                        </p:cTn>
                                        <p:tgtEl>
                                          <p:spTgt spid="355"/>
                                        </p:tgtEl>
                                        <p:attrNameLst>
                                          <p:attrName>style.visibility</p:attrName>
                                        </p:attrNameLst>
                                      </p:cBhvr>
                                      <p:to>
                                        <p:strVal val="hidden"/>
                                      </p:to>
                                    </p:set>
                                  </p:childTnLst>
                                </p:cTn>
                              </p:par>
                            </p:childTnLst>
                          </p:cTn>
                        </p:par>
                        <p:par>
                          <p:cTn id="91" fill="hold">
                            <p:stCondLst>
                              <p:cond delay="2800"/>
                            </p:stCondLst>
                            <p:childTnLst>
                              <p:par>
                                <p:cTn id="92" presetID="1" presetClass="exit" presetSubtype="0" fill="hold" nodeType="afterEffect">
                                  <p:stCondLst>
                                    <p:cond delay="100"/>
                                  </p:stCondLst>
                                  <p:childTnLst>
                                    <p:set>
                                      <p:cBhvr>
                                        <p:cTn id="93" dur="1" fill="hold">
                                          <p:stCondLst>
                                            <p:cond delay="0"/>
                                          </p:stCondLst>
                                        </p:cTn>
                                        <p:tgtEl>
                                          <p:spTgt spid="354"/>
                                        </p:tgtEl>
                                        <p:attrNameLst>
                                          <p:attrName>style.visibility</p:attrName>
                                        </p:attrNameLst>
                                      </p:cBhvr>
                                      <p:to>
                                        <p:strVal val="hidden"/>
                                      </p:to>
                                    </p:set>
                                  </p:childTnLst>
                                </p:cTn>
                              </p:par>
                            </p:childTnLst>
                          </p:cTn>
                        </p:par>
                        <p:par>
                          <p:cTn id="94" fill="hold">
                            <p:stCondLst>
                              <p:cond delay="2900"/>
                            </p:stCondLst>
                            <p:childTnLst>
                              <p:par>
                                <p:cTn id="95" presetID="1" presetClass="exit" presetSubtype="0" fill="hold" nodeType="afterEffect">
                                  <p:stCondLst>
                                    <p:cond delay="100"/>
                                  </p:stCondLst>
                                  <p:childTnLst>
                                    <p:set>
                                      <p:cBhvr>
                                        <p:cTn id="96" dur="1" fill="hold">
                                          <p:stCondLst>
                                            <p:cond delay="0"/>
                                          </p:stCondLst>
                                        </p:cTn>
                                        <p:tgtEl>
                                          <p:spTgt spid="353"/>
                                        </p:tgtEl>
                                        <p:attrNameLst>
                                          <p:attrName>style.visibility</p:attrName>
                                        </p:attrNameLst>
                                      </p:cBhvr>
                                      <p:to>
                                        <p:strVal val="hidden"/>
                                      </p:to>
                                    </p:set>
                                  </p:childTnLst>
                                </p:cTn>
                              </p:par>
                            </p:childTnLst>
                          </p:cTn>
                        </p:par>
                        <p:par>
                          <p:cTn id="97" fill="hold">
                            <p:stCondLst>
                              <p:cond delay="3000"/>
                            </p:stCondLst>
                            <p:childTnLst>
                              <p:par>
                                <p:cTn id="98" presetID="1" presetClass="entr" presetSubtype="0" fill="hold" nodeType="afterEffect">
                                  <p:stCondLst>
                                    <p:cond delay="100"/>
                                  </p:stCondLst>
                                  <p:childTnLst>
                                    <p:set>
                                      <p:cBhvr>
                                        <p:cTn id="99" dur="1" fill="hold">
                                          <p:stCondLst>
                                            <p:cond delay="0"/>
                                          </p:stCondLst>
                                        </p:cTn>
                                        <p:tgtEl>
                                          <p:spTgt spid="355"/>
                                        </p:tgtEl>
                                        <p:attrNameLst>
                                          <p:attrName>style.visibility</p:attrName>
                                        </p:attrNameLst>
                                      </p:cBhvr>
                                      <p:to>
                                        <p:strVal val="visible"/>
                                      </p:to>
                                    </p:set>
                                  </p:childTnLst>
                                </p:cTn>
                              </p:par>
                            </p:childTnLst>
                          </p:cTn>
                        </p:par>
                        <p:par>
                          <p:cTn id="100" fill="hold">
                            <p:stCondLst>
                              <p:cond delay="3100"/>
                            </p:stCondLst>
                            <p:childTnLst>
                              <p:par>
                                <p:cTn id="101" presetID="1" presetClass="entr" presetSubtype="0" fill="hold" nodeType="afterEffect">
                                  <p:stCondLst>
                                    <p:cond delay="100"/>
                                  </p:stCondLst>
                                  <p:childTnLst>
                                    <p:set>
                                      <p:cBhvr>
                                        <p:cTn id="102" dur="1" fill="hold">
                                          <p:stCondLst>
                                            <p:cond delay="0"/>
                                          </p:stCondLst>
                                        </p:cTn>
                                        <p:tgtEl>
                                          <p:spTgt spid="354"/>
                                        </p:tgtEl>
                                        <p:attrNameLst>
                                          <p:attrName>style.visibility</p:attrName>
                                        </p:attrNameLst>
                                      </p:cBhvr>
                                      <p:to>
                                        <p:strVal val="visible"/>
                                      </p:to>
                                    </p:set>
                                  </p:childTnLst>
                                </p:cTn>
                              </p:par>
                            </p:childTnLst>
                          </p:cTn>
                        </p:par>
                        <p:par>
                          <p:cTn id="103" fill="hold">
                            <p:stCondLst>
                              <p:cond delay="3200"/>
                            </p:stCondLst>
                            <p:childTnLst>
                              <p:par>
                                <p:cTn id="104" presetID="1" presetClass="entr" presetSubtype="0" fill="hold" nodeType="afterEffect">
                                  <p:stCondLst>
                                    <p:cond delay="100"/>
                                  </p:stCondLst>
                                  <p:childTnLst>
                                    <p:set>
                                      <p:cBhvr>
                                        <p:cTn id="105" dur="1" fill="hold">
                                          <p:stCondLst>
                                            <p:cond delay="0"/>
                                          </p:stCondLst>
                                        </p:cTn>
                                        <p:tgtEl>
                                          <p:spTgt spid="353"/>
                                        </p:tgtEl>
                                        <p:attrNameLst>
                                          <p:attrName>style.visibility</p:attrName>
                                        </p:attrNameLst>
                                      </p:cBhvr>
                                      <p:to>
                                        <p:strVal val="visible"/>
                                      </p:to>
                                    </p:set>
                                  </p:childTnLst>
                                </p:cTn>
                              </p:par>
                            </p:childTnLst>
                          </p:cTn>
                        </p:par>
                        <p:par>
                          <p:cTn id="106" fill="hold">
                            <p:stCondLst>
                              <p:cond delay="3300"/>
                            </p:stCondLst>
                            <p:childTnLst>
                              <p:par>
                                <p:cTn id="107" presetID="1" presetClass="exit" presetSubtype="0" fill="hold" nodeType="afterEffect">
                                  <p:stCondLst>
                                    <p:cond delay="100"/>
                                  </p:stCondLst>
                                  <p:childTnLst>
                                    <p:set>
                                      <p:cBhvr>
                                        <p:cTn id="108" dur="1" fill="hold">
                                          <p:stCondLst>
                                            <p:cond delay="0"/>
                                          </p:stCondLst>
                                        </p:cTn>
                                        <p:tgtEl>
                                          <p:spTgt spid="353"/>
                                        </p:tgtEl>
                                        <p:attrNameLst>
                                          <p:attrName>style.visibility</p:attrName>
                                        </p:attrNameLst>
                                      </p:cBhvr>
                                      <p:to>
                                        <p:strVal val="hidden"/>
                                      </p:to>
                                    </p:set>
                                  </p:childTnLst>
                                </p:cTn>
                              </p:par>
                            </p:childTnLst>
                          </p:cTn>
                        </p:par>
                        <p:par>
                          <p:cTn id="109" fill="hold">
                            <p:stCondLst>
                              <p:cond delay="3400"/>
                            </p:stCondLst>
                            <p:childTnLst>
                              <p:par>
                                <p:cTn id="110" presetID="1" presetClass="exit" presetSubtype="0" fill="hold" nodeType="afterEffect">
                                  <p:stCondLst>
                                    <p:cond delay="100"/>
                                  </p:stCondLst>
                                  <p:childTnLst>
                                    <p:set>
                                      <p:cBhvr>
                                        <p:cTn id="111" dur="1" fill="hold">
                                          <p:stCondLst>
                                            <p:cond delay="0"/>
                                          </p:stCondLst>
                                        </p:cTn>
                                        <p:tgtEl>
                                          <p:spTgt spid="354"/>
                                        </p:tgtEl>
                                        <p:attrNameLst>
                                          <p:attrName>style.visibility</p:attrName>
                                        </p:attrNameLst>
                                      </p:cBhvr>
                                      <p:to>
                                        <p:strVal val="hidden"/>
                                      </p:to>
                                    </p:set>
                                  </p:childTnLst>
                                </p:cTn>
                              </p:par>
                            </p:childTnLst>
                          </p:cTn>
                        </p:par>
                        <p:par>
                          <p:cTn id="112" fill="hold">
                            <p:stCondLst>
                              <p:cond delay="3500"/>
                            </p:stCondLst>
                            <p:childTnLst>
                              <p:par>
                                <p:cTn id="113" presetID="1" presetClass="exit" presetSubtype="0" fill="hold" nodeType="afterEffect">
                                  <p:stCondLst>
                                    <p:cond delay="100"/>
                                  </p:stCondLst>
                                  <p:childTnLst>
                                    <p:set>
                                      <p:cBhvr>
                                        <p:cTn id="114" dur="1" fill="hold">
                                          <p:stCondLst>
                                            <p:cond delay="0"/>
                                          </p:stCondLst>
                                        </p:cTn>
                                        <p:tgtEl>
                                          <p:spTgt spid="355"/>
                                        </p:tgtEl>
                                        <p:attrNameLst>
                                          <p:attrName>style.visibility</p:attrName>
                                        </p:attrNameLst>
                                      </p:cBhvr>
                                      <p:to>
                                        <p:strVal val="hidden"/>
                                      </p:to>
                                    </p:set>
                                  </p:childTnLst>
                                </p:cTn>
                              </p:par>
                            </p:childTnLst>
                          </p:cTn>
                        </p:par>
                        <p:par>
                          <p:cTn id="115" fill="hold">
                            <p:stCondLst>
                              <p:cond delay="3600"/>
                            </p:stCondLst>
                            <p:childTnLst>
                              <p:par>
                                <p:cTn id="116" presetID="1" presetClass="exit" presetSubtype="0" fill="hold" nodeType="afterEffect">
                                  <p:stCondLst>
                                    <p:cond delay="100"/>
                                  </p:stCondLst>
                                  <p:childTnLst>
                                    <p:set>
                                      <p:cBhvr>
                                        <p:cTn id="117" dur="1" fill="hold">
                                          <p:stCondLst>
                                            <p:cond delay="0"/>
                                          </p:stCondLst>
                                        </p:cTn>
                                        <p:tgtEl>
                                          <p:spTgt spid="356"/>
                                        </p:tgtEl>
                                        <p:attrNameLst>
                                          <p:attrName>style.visibility</p:attrName>
                                        </p:attrNameLst>
                                      </p:cBhvr>
                                      <p:to>
                                        <p:strVal val="hidden"/>
                                      </p:to>
                                    </p:set>
                                  </p:childTnLst>
                                </p:cTn>
                              </p:par>
                            </p:childTnLst>
                          </p:cTn>
                        </p:par>
                        <p:par>
                          <p:cTn id="118" fill="hold">
                            <p:stCondLst>
                              <p:cond delay="3700"/>
                            </p:stCondLst>
                            <p:childTnLst>
                              <p:par>
                                <p:cTn id="119" presetID="1" presetClass="exit" presetSubtype="0" fill="hold" nodeType="afterEffect">
                                  <p:stCondLst>
                                    <p:cond delay="100"/>
                                  </p:stCondLst>
                                  <p:childTnLst>
                                    <p:set>
                                      <p:cBhvr>
                                        <p:cTn id="120" dur="1" fill="hold">
                                          <p:stCondLst>
                                            <p:cond delay="0"/>
                                          </p:stCondLst>
                                        </p:cTn>
                                        <p:tgtEl>
                                          <p:spTgt spid="357"/>
                                        </p:tgtEl>
                                        <p:attrNameLst>
                                          <p:attrName>style.visibility</p:attrName>
                                        </p:attrNameLst>
                                      </p:cBhvr>
                                      <p:to>
                                        <p:strVal val="hidden"/>
                                      </p:to>
                                    </p:set>
                                  </p:childTnLst>
                                </p:cTn>
                              </p:par>
                            </p:childTnLst>
                          </p:cTn>
                        </p:par>
                        <p:par>
                          <p:cTn id="121" fill="hold">
                            <p:stCondLst>
                              <p:cond delay="3800"/>
                            </p:stCondLst>
                            <p:childTnLst>
                              <p:par>
                                <p:cTn id="122" presetID="1" presetClass="exit" presetSubtype="0" fill="hold" nodeType="afterEffect">
                                  <p:stCondLst>
                                    <p:cond delay="100"/>
                                  </p:stCondLst>
                                  <p:childTnLst>
                                    <p:set>
                                      <p:cBhvr>
                                        <p:cTn id="123" dur="1" fill="hold">
                                          <p:stCondLst>
                                            <p:cond delay="0"/>
                                          </p:stCondLst>
                                        </p:cTn>
                                        <p:tgtEl>
                                          <p:spTgt spid="352"/>
                                        </p:tgtEl>
                                        <p:attrNameLst>
                                          <p:attrName>style.visibility</p:attrName>
                                        </p:attrNameLst>
                                      </p:cBhvr>
                                      <p:to>
                                        <p:strVal val="hidden"/>
                                      </p:to>
                                    </p:set>
                                  </p:childTnLst>
                                </p:cTn>
                              </p:par>
                            </p:childTnLst>
                          </p:cTn>
                        </p:par>
                        <p:par>
                          <p:cTn id="124" fill="hold">
                            <p:stCondLst>
                              <p:cond delay="3900"/>
                            </p:stCondLst>
                            <p:childTnLst>
                              <p:par>
                                <p:cTn id="125" presetID="1" presetClass="exit" presetSubtype="0" fill="hold" nodeType="afterEffect">
                                  <p:stCondLst>
                                    <p:cond delay="100"/>
                                  </p:stCondLst>
                                  <p:childTnLst>
                                    <p:set>
                                      <p:cBhvr>
                                        <p:cTn id="126" dur="1" fill="hold">
                                          <p:stCondLst>
                                            <p:cond delay="0"/>
                                          </p:stCondLst>
                                        </p:cTn>
                                        <p:tgtEl>
                                          <p:spTgt spid="351"/>
                                        </p:tgtEl>
                                        <p:attrNameLst>
                                          <p:attrName>style.visibility</p:attrName>
                                        </p:attrNameLst>
                                      </p:cBhvr>
                                      <p:to>
                                        <p:strVal val="hidden"/>
                                      </p:to>
                                    </p:set>
                                  </p:childTnLst>
                                </p:cTn>
                              </p:par>
                            </p:childTnLst>
                          </p:cTn>
                        </p:par>
                        <p:par>
                          <p:cTn id="127" fill="hold">
                            <p:stCondLst>
                              <p:cond delay="4000"/>
                            </p:stCondLst>
                            <p:childTnLst>
                              <p:par>
                                <p:cTn id="128" presetID="1" presetClass="entr" presetSubtype="0" fill="hold" nodeType="afterEffect">
                                  <p:stCondLst>
                                    <p:cond delay="100"/>
                                  </p:stCondLst>
                                  <p:childTnLst>
                                    <p:set>
                                      <p:cBhvr>
                                        <p:cTn id="129" dur="1" fill="hold">
                                          <p:stCondLst>
                                            <p:cond delay="0"/>
                                          </p:stCondLst>
                                        </p:cTn>
                                        <p:tgtEl>
                                          <p:spTgt spid="353"/>
                                        </p:tgtEl>
                                        <p:attrNameLst>
                                          <p:attrName>style.visibility</p:attrName>
                                        </p:attrNameLst>
                                      </p:cBhvr>
                                      <p:to>
                                        <p:strVal val="visible"/>
                                      </p:to>
                                    </p:set>
                                  </p:childTnLst>
                                </p:cTn>
                              </p:par>
                            </p:childTnLst>
                          </p:cTn>
                        </p:par>
                        <p:par>
                          <p:cTn id="130" fill="hold">
                            <p:stCondLst>
                              <p:cond delay="4100"/>
                            </p:stCondLst>
                            <p:childTnLst>
                              <p:par>
                                <p:cTn id="131" presetID="1" presetClass="entr" presetSubtype="0" fill="hold" nodeType="afterEffect">
                                  <p:stCondLst>
                                    <p:cond delay="100"/>
                                  </p:stCondLst>
                                  <p:childTnLst>
                                    <p:set>
                                      <p:cBhvr>
                                        <p:cTn id="132" dur="1" fill="hold">
                                          <p:stCondLst>
                                            <p:cond delay="0"/>
                                          </p:stCondLst>
                                        </p:cTn>
                                        <p:tgtEl>
                                          <p:spTgt spid="352"/>
                                        </p:tgtEl>
                                        <p:attrNameLst>
                                          <p:attrName>style.visibility</p:attrName>
                                        </p:attrNameLst>
                                      </p:cBhvr>
                                      <p:to>
                                        <p:strVal val="visible"/>
                                      </p:to>
                                    </p:set>
                                  </p:childTnLst>
                                </p:cTn>
                              </p:par>
                            </p:childTnLst>
                          </p:cTn>
                        </p:par>
                        <p:par>
                          <p:cTn id="133" fill="hold">
                            <p:stCondLst>
                              <p:cond delay="4200"/>
                            </p:stCondLst>
                            <p:childTnLst>
                              <p:par>
                                <p:cTn id="134" presetID="1" presetClass="entr" presetSubtype="0" fill="hold" nodeType="afterEffect">
                                  <p:stCondLst>
                                    <p:cond delay="100"/>
                                  </p:stCondLst>
                                  <p:childTnLst>
                                    <p:set>
                                      <p:cBhvr>
                                        <p:cTn id="135" dur="1" fill="hold">
                                          <p:stCondLst>
                                            <p:cond delay="0"/>
                                          </p:stCondLst>
                                        </p:cTn>
                                        <p:tgtEl>
                                          <p:spTgt spid="351"/>
                                        </p:tgtEl>
                                        <p:attrNameLst>
                                          <p:attrName>style.visibility</p:attrName>
                                        </p:attrNameLst>
                                      </p:cBhvr>
                                      <p:to>
                                        <p:strVal val="visible"/>
                                      </p:to>
                                    </p:set>
                                  </p:childTnLst>
                                </p:cTn>
                              </p:par>
                            </p:childTnLst>
                          </p:cTn>
                        </p:par>
                        <p:par>
                          <p:cTn id="136" fill="hold">
                            <p:stCondLst>
                              <p:cond delay="4300"/>
                            </p:stCondLst>
                            <p:childTnLst>
                              <p:par>
                                <p:cTn id="137" presetID="1" presetClass="exit" presetSubtype="0" fill="hold" nodeType="afterEffect">
                                  <p:stCondLst>
                                    <p:cond delay="100"/>
                                  </p:stCondLst>
                                  <p:childTnLst>
                                    <p:set>
                                      <p:cBhvr>
                                        <p:cTn id="138" dur="1" fill="hold">
                                          <p:stCondLst>
                                            <p:cond delay="0"/>
                                          </p:stCondLst>
                                        </p:cTn>
                                        <p:tgtEl>
                                          <p:spTgt spid="351"/>
                                        </p:tgtEl>
                                        <p:attrNameLst>
                                          <p:attrName>style.visibility</p:attrName>
                                        </p:attrNameLst>
                                      </p:cBhvr>
                                      <p:to>
                                        <p:strVal val="hidden"/>
                                      </p:to>
                                    </p:set>
                                  </p:childTnLst>
                                </p:cTn>
                              </p:par>
                            </p:childTnLst>
                          </p:cTn>
                        </p:par>
                        <p:par>
                          <p:cTn id="139" fill="hold">
                            <p:stCondLst>
                              <p:cond delay="4400"/>
                            </p:stCondLst>
                            <p:childTnLst>
                              <p:par>
                                <p:cTn id="140" presetID="1" presetClass="entr" presetSubtype="0" fill="hold" nodeType="afterEffect">
                                  <p:stCondLst>
                                    <p:cond delay="100"/>
                                  </p:stCondLst>
                                  <p:childTnLst>
                                    <p:set>
                                      <p:cBhvr>
                                        <p:cTn id="141" dur="1" fill="hold">
                                          <p:stCondLst>
                                            <p:cond delay="0"/>
                                          </p:stCondLst>
                                        </p:cTn>
                                        <p:tgtEl>
                                          <p:spTgt spid="357"/>
                                        </p:tgtEl>
                                        <p:attrNameLst>
                                          <p:attrName>style.visibility</p:attrName>
                                        </p:attrNameLst>
                                      </p:cBhvr>
                                      <p:to>
                                        <p:strVal val="visible"/>
                                      </p:to>
                                    </p:set>
                                  </p:childTnLst>
                                </p:cTn>
                              </p:par>
                            </p:childTnLst>
                          </p:cTn>
                        </p:par>
                        <p:par>
                          <p:cTn id="142" fill="hold">
                            <p:stCondLst>
                              <p:cond delay="4500"/>
                            </p:stCondLst>
                            <p:childTnLst>
                              <p:par>
                                <p:cTn id="143" presetID="1" presetClass="entr" presetSubtype="0" fill="hold" nodeType="afterEffect">
                                  <p:stCondLst>
                                    <p:cond delay="100"/>
                                  </p:stCondLst>
                                  <p:childTnLst>
                                    <p:set>
                                      <p:cBhvr>
                                        <p:cTn id="144" dur="1" fill="hold">
                                          <p:stCondLst>
                                            <p:cond delay="0"/>
                                          </p:stCondLst>
                                        </p:cTn>
                                        <p:tgtEl>
                                          <p:spTgt spid="356"/>
                                        </p:tgtEl>
                                        <p:attrNameLst>
                                          <p:attrName>style.visibility</p:attrName>
                                        </p:attrNameLst>
                                      </p:cBhvr>
                                      <p:to>
                                        <p:strVal val="visible"/>
                                      </p:to>
                                    </p:set>
                                  </p:childTnLst>
                                </p:cTn>
                              </p:par>
                            </p:childTnLst>
                          </p:cTn>
                        </p:par>
                        <p:par>
                          <p:cTn id="145" fill="hold">
                            <p:stCondLst>
                              <p:cond delay="4600"/>
                            </p:stCondLst>
                            <p:childTnLst>
                              <p:par>
                                <p:cTn id="146" presetID="1" presetClass="entr" presetSubtype="0" fill="hold" nodeType="afterEffect">
                                  <p:stCondLst>
                                    <p:cond delay="100"/>
                                  </p:stCondLst>
                                  <p:childTnLst>
                                    <p:set>
                                      <p:cBhvr>
                                        <p:cTn id="147" dur="1" fill="hold">
                                          <p:stCondLst>
                                            <p:cond delay="0"/>
                                          </p:stCondLst>
                                        </p:cTn>
                                        <p:tgtEl>
                                          <p:spTgt spid="355"/>
                                        </p:tgtEl>
                                        <p:attrNameLst>
                                          <p:attrName>style.visibility</p:attrName>
                                        </p:attrNameLst>
                                      </p:cBhvr>
                                      <p:to>
                                        <p:strVal val="visible"/>
                                      </p:to>
                                    </p:set>
                                  </p:childTnLst>
                                </p:cTn>
                              </p:par>
                            </p:childTnLst>
                          </p:cTn>
                        </p:par>
                        <p:par>
                          <p:cTn id="148" fill="hold">
                            <p:stCondLst>
                              <p:cond delay="4700"/>
                            </p:stCondLst>
                            <p:childTnLst>
                              <p:par>
                                <p:cTn id="149" presetID="1" presetClass="entr" presetSubtype="0" fill="hold" nodeType="afterEffect">
                                  <p:stCondLst>
                                    <p:cond delay="100"/>
                                  </p:stCondLst>
                                  <p:childTnLst>
                                    <p:set>
                                      <p:cBhvr>
                                        <p:cTn id="150" dur="1" fill="hold">
                                          <p:stCondLst>
                                            <p:cond delay="0"/>
                                          </p:stCondLst>
                                        </p:cTn>
                                        <p:tgtEl>
                                          <p:spTgt spid="354"/>
                                        </p:tgtEl>
                                        <p:attrNameLst>
                                          <p:attrName>style.visibility</p:attrName>
                                        </p:attrNameLst>
                                      </p:cBhvr>
                                      <p:to>
                                        <p:strVal val="visible"/>
                                      </p:to>
                                    </p:set>
                                  </p:childTnLst>
                                </p:cTn>
                              </p:par>
                            </p:childTnLst>
                          </p:cTn>
                        </p:par>
                        <p:par>
                          <p:cTn id="151" fill="hold">
                            <p:stCondLst>
                              <p:cond delay="4800"/>
                            </p:stCondLst>
                            <p:childTnLst>
                              <p:par>
                                <p:cTn id="152" presetID="1" presetClass="exit" presetSubtype="0" fill="hold" nodeType="afterEffect">
                                  <p:stCondLst>
                                    <p:cond delay="100"/>
                                  </p:stCondLst>
                                  <p:childTnLst>
                                    <p:set>
                                      <p:cBhvr>
                                        <p:cTn id="153" dur="1" fill="hold">
                                          <p:stCondLst>
                                            <p:cond delay="0"/>
                                          </p:stCondLst>
                                        </p:cTn>
                                        <p:tgtEl>
                                          <p:spTgt spid="354"/>
                                        </p:tgtEl>
                                        <p:attrNameLst>
                                          <p:attrName>style.visibility</p:attrName>
                                        </p:attrNameLst>
                                      </p:cBhvr>
                                      <p:to>
                                        <p:strVal val="hidden"/>
                                      </p:to>
                                    </p:set>
                                  </p:childTnLst>
                                </p:cTn>
                              </p:par>
                            </p:childTnLst>
                          </p:cTn>
                        </p:par>
                        <p:par>
                          <p:cTn id="154" fill="hold">
                            <p:stCondLst>
                              <p:cond delay="4900"/>
                            </p:stCondLst>
                            <p:childTnLst>
                              <p:par>
                                <p:cTn id="155" presetID="1" presetClass="exit" presetSubtype="0" fill="hold" nodeType="afterEffect">
                                  <p:stCondLst>
                                    <p:cond delay="100"/>
                                  </p:stCondLst>
                                  <p:childTnLst>
                                    <p:set>
                                      <p:cBhvr>
                                        <p:cTn id="156" dur="1" fill="hold">
                                          <p:stCondLst>
                                            <p:cond delay="0"/>
                                          </p:stCondLst>
                                        </p:cTn>
                                        <p:tgtEl>
                                          <p:spTgt spid="355"/>
                                        </p:tgtEl>
                                        <p:attrNameLst>
                                          <p:attrName>style.visibility</p:attrName>
                                        </p:attrNameLst>
                                      </p:cBhvr>
                                      <p:to>
                                        <p:strVal val="hidden"/>
                                      </p:to>
                                    </p:set>
                                  </p:childTnLst>
                                </p:cTn>
                              </p:par>
                            </p:childTnLst>
                          </p:cTn>
                        </p:par>
                        <p:par>
                          <p:cTn id="157" fill="hold">
                            <p:stCondLst>
                              <p:cond delay="5000"/>
                            </p:stCondLst>
                            <p:childTnLst>
                              <p:par>
                                <p:cTn id="158" presetID="1" presetClass="exit" presetSubtype="0" fill="hold" nodeType="afterEffect">
                                  <p:stCondLst>
                                    <p:cond delay="100"/>
                                  </p:stCondLst>
                                  <p:childTnLst>
                                    <p:set>
                                      <p:cBhvr>
                                        <p:cTn id="159" dur="1" fill="hold">
                                          <p:stCondLst>
                                            <p:cond delay="0"/>
                                          </p:stCondLst>
                                        </p:cTn>
                                        <p:tgtEl>
                                          <p:spTgt spid="356"/>
                                        </p:tgtEl>
                                        <p:attrNameLst>
                                          <p:attrName>style.visibility</p:attrName>
                                        </p:attrNameLst>
                                      </p:cBhvr>
                                      <p:to>
                                        <p:strVal val="hidden"/>
                                      </p:to>
                                    </p:set>
                                  </p:childTnLst>
                                </p:cTn>
                              </p:par>
                            </p:childTnLst>
                          </p:cTn>
                        </p:par>
                        <p:par>
                          <p:cTn id="160" fill="hold">
                            <p:stCondLst>
                              <p:cond delay="5100"/>
                            </p:stCondLst>
                            <p:childTnLst>
                              <p:par>
                                <p:cTn id="161" presetID="1" presetClass="exit" presetSubtype="0" fill="hold" nodeType="afterEffect">
                                  <p:stCondLst>
                                    <p:cond delay="100"/>
                                  </p:stCondLst>
                                  <p:childTnLst>
                                    <p:set>
                                      <p:cBhvr>
                                        <p:cTn id="162" dur="1" fill="hold">
                                          <p:stCondLst>
                                            <p:cond delay="0"/>
                                          </p:stCondLst>
                                        </p:cTn>
                                        <p:tgtEl>
                                          <p:spTgt spid="357"/>
                                        </p:tgtEl>
                                        <p:attrNameLst>
                                          <p:attrName>style.visibility</p:attrName>
                                        </p:attrNameLst>
                                      </p:cBhvr>
                                      <p:to>
                                        <p:strVal val="hidden"/>
                                      </p:to>
                                    </p:set>
                                  </p:childTnLst>
                                </p:cTn>
                              </p:par>
                            </p:childTnLst>
                          </p:cTn>
                        </p:par>
                        <p:par>
                          <p:cTn id="163" fill="hold">
                            <p:stCondLst>
                              <p:cond delay="5200"/>
                            </p:stCondLst>
                            <p:childTnLst>
                              <p:par>
                                <p:cTn id="164" presetID="1" presetClass="exit" presetSubtype="0" fill="hold" nodeType="afterEffect">
                                  <p:stCondLst>
                                    <p:cond delay="100"/>
                                  </p:stCondLst>
                                  <p:childTnLst>
                                    <p:set>
                                      <p:cBhvr>
                                        <p:cTn id="165" dur="1" fill="hold">
                                          <p:stCondLst>
                                            <p:cond delay="0"/>
                                          </p:stCondLst>
                                        </p:cTn>
                                        <p:tgtEl>
                                          <p:spTgt spid="352"/>
                                        </p:tgtEl>
                                        <p:attrNameLst>
                                          <p:attrName>style.visibility</p:attrName>
                                        </p:attrNameLst>
                                      </p:cBhvr>
                                      <p:to>
                                        <p:strVal val="hidden"/>
                                      </p:to>
                                    </p:set>
                                  </p:childTnLst>
                                </p:cTn>
                              </p:par>
                            </p:childTnLst>
                          </p:cTn>
                        </p:par>
                        <p:par>
                          <p:cTn id="166" fill="hold">
                            <p:stCondLst>
                              <p:cond delay="5300"/>
                            </p:stCondLst>
                            <p:childTnLst>
                              <p:par>
                                <p:cTn id="167" presetID="1" presetClass="entr" presetSubtype="0" fill="hold" nodeType="afterEffect">
                                  <p:stCondLst>
                                    <p:cond delay="100"/>
                                  </p:stCondLst>
                                  <p:childTnLst>
                                    <p:set>
                                      <p:cBhvr>
                                        <p:cTn id="168" dur="1" fill="hold">
                                          <p:stCondLst>
                                            <p:cond delay="0"/>
                                          </p:stCondLst>
                                        </p:cTn>
                                        <p:tgtEl>
                                          <p:spTgt spid="354"/>
                                        </p:tgtEl>
                                        <p:attrNameLst>
                                          <p:attrName>style.visibility</p:attrName>
                                        </p:attrNameLst>
                                      </p:cBhvr>
                                      <p:to>
                                        <p:strVal val="visible"/>
                                      </p:to>
                                    </p:set>
                                  </p:childTnLst>
                                </p:cTn>
                              </p:par>
                            </p:childTnLst>
                          </p:cTn>
                        </p:par>
                        <p:par>
                          <p:cTn id="169" fill="hold">
                            <p:stCondLst>
                              <p:cond delay="5400"/>
                            </p:stCondLst>
                            <p:childTnLst>
                              <p:par>
                                <p:cTn id="170" presetID="1" presetClass="entr" presetSubtype="0" fill="hold" nodeType="afterEffect">
                                  <p:stCondLst>
                                    <p:cond delay="100"/>
                                  </p:stCondLst>
                                  <p:childTnLst>
                                    <p:set>
                                      <p:cBhvr>
                                        <p:cTn id="171" dur="1" fill="hold">
                                          <p:stCondLst>
                                            <p:cond delay="0"/>
                                          </p:stCondLst>
                                        </p:cTn>
                                        <p:tgtEl>
                                          <p:spTgt spid="355"/>
                                        </p:tgtEl>
                                        <p:attrNameLst>
                                          <p:attrName>style.visibility</p:attrName>
                                        </p:attrNameLst>
                                      </p:cBhvr>
                                      <p:to>
                                        <p:strVal val="visible"/>
                                      </p:to>
                                    </p:set>
                                  </p:childTnLst>
                                </p:cTn>
                              </p:par>
                            </p:childTnLst>
                          </p:cTn>
                        </p:par>
                        <p:par>
                          <p:cTn id="172" fill="hold">
                            <p:stCondLst>
                              <p:cond delay="5500"/>
                            </p:stCondLst>
                            <p:childTnLst>
                              <p:par>
                                <p:cTn id="173" presetID="1" presetClass="entr" presetSubtype="0" fill="hold" nodeType="afterEffect">
                                  <p:stCondLst>
                                    <p:cond delay="100"/>
                                  </p:stCondLst>
                                  <p:childTnLst>
                                    <p:set>
                                      <p:cBhvr>
                                        <p:cTn id="174" dur="1" fill="hold">
                                          <p:stCondLst>
                                            <p:cond delay="0"/>
                                          </p:stCondLst>
                                        </p:cTn>
                                        <p:tgtEl>
                                          <p:spTgt spid="356"/>
                                        </p:tgtEl>
                                        <p:attrNameLst>
                                          <p:attrName>style.visibility</p:attrName>
                                        </p:attrNameLst>
                                      </p:cBhvr>
                                      <p:to>
                                        <p:strVal val="visible"/>
                                      </p:to>
                                    </p:set>
                                  </p:childTnLst>
                                </p:cTn>
                              </p:par>
                            </p:childTnLst>
                          </p:cTn>
                        </p:par>
                        <p:par>
                          <p:cTn id="175" fill="hold">
                            <p:stCondLst>
                              <p:cond delay="5600"/>
                            </p:stCondLst>
                            <p:childTnLst>
                              <p:par>
                                <p:cTn id="176" presetID="1" presetClass="entr" presetSubtype="0" fill="hold" nodeType="afterEffect">
                                  <p:stCondLst>
                                    <p:cond delay="100"/>
                                  </p:stCondLst>
                                  <p:childTnLst>
                                    <p:set>
                                      <p:cBhvr>
                                        <p:cTn id="177" dur="1" fill="hold">
                                          <p:stCondLst>
                                            <p:cond delay="0"/>
                                          </p:stCondLst>
                                        </p:cTn>
                                        <p:tgtEl>
                                          <p:spTgt spid="357"/>
                                        </p:tgtEl>
                                        <p:attrNameLst>
                                          <p:attrName>style.visibility</p:attrName>
                                        </p:attrNameLst>
                                      </p:cBhvr>
                                      <p:to>
                                        <p:strVal val="visible"/>
                                      </p:to>
                                    </p:set>
                                  </p:childTnLst>
                                </p:cTn>
                              </p:par>
                            </p:childTnLst>
                          </p:cTn>
                        </p:par>
                        <p:par>
                          <p:cTn id="178" fill="hold">
                            <p:stCondLst>
                              <p:cond delay="5700"/>
                            </p:stCondLst>
                            <p:childTnLst>
                              <p:par>
                                <p:cTn id="179" presetID="1" presetClass="entr" presetSubtype="0" fill="hold" nodeType="afterEffect">
                                  <p:stCondLst>
                                    <p:cond delay="100"/>
                                  </p:stCondLst>
                                  <p:childTnLst>
                                    <p:set>
                                      <p:cBhvr>
                                        <p:cTn id="180" dur="1" fill="hold">
                                          <p:stCondLst>
                                            <p:cond delay="0"/>
                                          </p:stCondLst>
                                        </p:cTn>
                                        <p:tgtEl>
                                          <p:spTgt spid="352"/>
                                        </p:tgtEl>
                                        <p:attrNameLst>
                                          <p:attrName>style.visibility</p:attrName>
                                        </p:attrNameLst>
                                      </p:cBhvr>
                                      <p:to>
                                        <p:strVal val="visible"/>
                                      </p:to>
                                    </p:set>
                                  </p:childTnLst>
                                </p:cTn>
                              </p:par>
                            </p:childTnLst>
                          </p:cTn>
                        </p:par>
                        <p:par>
                          <p:cTn id="181" fill="hold">
                            <p:stCondLst>
                              <p:cond delay="5800"/>
                            </p:stCondLst>
                            <p:childTnLst>
                              <p:par>
                                <p:cTn id="182" presetID="1" presetClass="entr" presetSubtype="0" fill="hold" nodeType="afterEffect">
                                  <p:stCondLst>
                                    <p:cond delay="100"/>
                                  </p:stCondLst>
                                  <p:childTnLst>
                                    <p:set>
                                      <p:cBhvr>
                                        <p:cTn id="183" dur="1" fill="hold">
                                          <p:stCondLst>
                                            <p:cond delay="0"/>
                                          </p:stCondLst>
                                        </p:cTn>
                                        <p:tgtEl>
                                          <p:spTgt spid="351"/>
                                        </p:tgtEl>
                                        <p:attrNameLst>
                                          <p:attrName>style.visibility</p:attrName>
                                        </p:attrNameLst>
                                      </p:cBhvr>
                                      <p:to>
                                        <p:strVal val="visible"/>
                                      </p:to>
                                    </p:set>
                                  </p:childTnLst>
                                </p:cTn>
                              </p:par>
                            </p:childTnLst>
                          </p:cTn>
                        </p:par>
                        <p:par>
                          <p:cTn id="184" fill="hold">
                            <p:stCondLst>
                              <p:cond delay="5900"/>
                            </p:stCondLst>
                            <p:childTnLst>
                              <p:par>
                                <p:cTn id="185" presetID="1" presetClass="exit" presetSubtype="0" fill="hold" nodeType="afterEffect">
                                  <p:stCondLst>
                                    <p:cond delay="100"/>
                                  </p:stCondLst>
                                  <p:childTnLst>
                                    <p:set>
                                      <p:cBhvr>
                                        <p:cTn id="186" dur="1" fill="hold">
                                          <p:stCondLst>
                                            <p:cond delay="0"/>
                                          </p:stCondLst>
                                        </p:cTn>
                                        <p:tgtEl>
                                          <p:spTgt spid="351"/>
                                        </p:tgtEl>
                                        <p:attrNameLst>
                                          <p:attrName>style.visibility</p:attrName>
                                        </p:attrNameLst>
                                      </p:cBhvr>
                                      <p:to>
                                        <p:strVal val="hidden"/>
                                      </p:to>
                                    </p:set>
                                  </p:childTnLst>
                                </p:cTn>
                              </p:par>
                            </p:childTnLst>
                          </p:cTn>
                        </p:par>
                        <p:par>
                          <p:cTn id="187" fill="hold">
                            <p:stCondLst>
                              <p:cond delay="6000"/>
                            </p:stCondLst>
                            <p:childTnLst>
                              <p:par>
                                <p:cTn id="188" presetID="1" presetClass="exit" presetSubtype="0" fill="hold" nodeType="afterEffect">
                                  <p:stCondLst>
                                    <p:cond delay="100"/>
                                  </p:stCondLst>
                                  <p:childTnLst>
                                    <p:set>
                                      <p:cBhvr>
                                        <p:cTn id="189" dur="1" fill="hold">
                                          <p:stCondLst>
                                            <p:cond delay="0"/>
                                          </p:stCondLst>
                                        </p:cTn>
                                        <p:tgtEl>
                                          <p:spTgt spid="352"/>
                                        </p:tgtEl>
                                        <p:attrNameLst>
                                          <p:attrName>style.visibility</p:attrName>
                                        </p:attrNameLst>
                                      </p:cBhvr>
                                      <p:to>
                                        <p:strVal val="hidden"/>
                                      </p:to>
                                    </p:set>
                                  </p:childTnLst>
                                </p:cTn>
                              </p:par>
                            </p:childTnLst>
                          </p:cTn>
                        </p:par>
                        <p:par>
                          <p:cTn id="190" fill="hold">
                            <p:stCondLst>
                              <p:cond delay="6100"/>
                            </p:stCondLst>
                            <p:childTnLst>
                              <p:par>
                                <p:cTn id="191" presetID="1" presetClass="exit" presetSubtype="0" fill="hold" nodeType="afterEffect">
                                  <p:stCondLst>
                                    <p:cond delay="100"/>
                                  </p:stCondLst>
                                  <p:childTnLst>
                                    <p:set>
                                      <p:cBhvr>
                                        <p:cTn id="192" dur="1" fill="hold">
                                          <p:stCondLst>
                                            <p:cond delay="0"/>
                                          </p:stCondLst>
                                        </p:cTn>
                                        <p:tgtEl>
                                          <p:spTgt spid="357"/>
                                        </p:tgtEl>
                                        <p:attrNameLst>
                                          <p:attrName>style.visibility</p:attrName>
                                        </p:attrNameLst>
                                      </p:cBhvr>
                                      <p:to>
                                        <p:strVal val="hidden"/>
                                      </p:to>
                                    </p:set>
                                  </p:childTnLst>
                                </p:cTn>
                              </p:par>
                            </p:childTnLst>
                          </p:cTn>
                        </p:par>
                        <p:par>
                          <p:cTn id="193" fill="hold">
                            <p:stCondLst>
                              <p:cond delay="6200"/>
                            </p:stCondLst>
                            <p:childTnLst>
                              <p:par>
                                <p:cTn id="194" presetID="1" presetClass="exit" presetSubtype="0" fill="hold" nodeType="afterEffect">
                                  <p:stCondLst>
                                    <p:cond delay="100"/>
                                  </p:stCondLst>
                                  <p:childTnLst>
                                    <p:set>
                                      <p:cBhvr>
                                        <p:cTn id="195" dur="1" fill="hold">
                                          <p:stCondLst>
                                            <p:cond delay="0"/>
                                          </p:stCondLst>
                                        </p:cTn>
                                        <p:tgtEl>
                                          <p:spTgt spid="356"/>
                                        </p:tgtEl>
                                        <p:attrNameLst>
                                          <p:attrName>style.visibility</p:attrName>
                                        </p:attrNameLst>
                                      </p:cBhvr>
                                      <p:to>
                                        <p:strVal val="hidden"/>
                                      </p:to>
                                    </p:set>
                                  </p:childTnLst>
                                </p:cTn>
                              </p:par>
                            </p:childTnLst>
                          </p:cTn>
                        </p:par>
                        <p:par>
                          <p:cTn id="196" fill="hold">
                            <p:stCondLst>
                              <p:cond delay="6300"/>
                            </p:stCondLst>
                            <p:childTnLst>
                              <p:par>
                                <p:cTn id="197" presetID="1" presetClass="exit" presetSubtype="0" fill="hold" nodeType="afterEffect">
                                  <p:stCondLst>
                                    <p:cond delay="100"/>
                                  </p:stCondLst>
                                  <p:childTnLst>
                                    <p:set>
                                      <p:cBhvr>
                                        <p:cTn id="198" dur="1" fill="hold">
                                          <p:stCondLst>
                                            <p:cond delay="0"/>
                                          </p:stCondLst>
                                        </p:cTn>
                                        <p:tgtEl>
                                          <p:spTgt spid="355"/>
                                        </p:tgtEl>
                                        <p:attrNameLst>
                                          <p:attrName>style.visibility</p:attrName>
                                        </p:attrNameLst>
                                      </p:cBhvr>
                                      <p:to>
                                        <p:strVal val="hidden"/>
                                      </p:to>
                                    </p:set>
                                  </p:childTnLst>
                                </p:cTn>
                              </p:par>
                            </p:childTnLst>
                          </p:cTn>
                        </p:par>
                        <p:par>
                          <p:cTn id="199" fill="hold">
                            <p:stCondLst>
                              <p:cond delay="6400"/>
                            </p:stCondLst>
                            <p:childTnLst>
                              <p:par>
                                <p:cTn id="200" presetID="1" presetClass="exit" presetSubtype="0" fill="hold" nodeType="afterEffect">
                                  <p:stCondLst>
                                    <p:cond delay="100"/>
                                  </p:stCondLst>
                                  <p:childTnLst>
                                    <p:set>
                                      <p:cBhvr>
                                        <p:cTn id="201" dur="1" fill="hold">
                                          <p:stCondLst>
                                            <p:cond delay="0"/>
                                          </p:stCondLst>
                                        </p:cTn>
                                        <p:tgtEl>
                                          <p:spTgt spid="354"/>
                                        </p:tgtEl>
                                        <p:attrNameLst>
                                          <p:attrName>style.visibility</p:attrName>
                                        </p:attrNameLst>
                                      </p:cBhvr>
                                      <p:to>
                                        <p:strVal val="hidden"/>
                                      </p:to>
                                    </p:set>
                                  </p:childTnLst>
                                </p:cTn>
                              </p:par>
                            </p:childTnLst>
                          </p:cTn>
                        </p:par>
                        <p:par>
                          <p:cTn id="202" fill="hold">
                            <p:stCondLst>
                              <p:cond delay="6500"/>
                            </p:stCondLst>
                            <p:childTnLst>
                              <p:par>
                                <p:cTn id="203" presetID="1" presetClass="entr" presetSubtype="0" fill="hold" nodeType="afterEffect">
                                  <p:stCondLst>
                                    <p:cond delay="100"/>
                                  </p:stCondLst>
                                  <p:childTnLst>
                                    <p:set>
                                      <p:cBhvr>
                                        <p:cTn id="204" dur="1" fill="hold">
                                          <p:stCondLst>
                                            <p:cond delay="0"/>
                                          </p:stCondLst>
                                        </p:cTn>
                                        <p:tgtEl>
                                          <p:spTgt spid="356"/>
                                        </p:tgtEl>
                                        <p:attrNameLst>
                                          <p:attrName>style.visibility</p:attrName>
                                        </p:attrNameLst>
                                      </p:cBhvr>
                                      <p:to>
                                        <p:strVal val="visible"/>
                                      </p:to>
                                    </p:set>
                                  </p:childTnLst>
                                </p:cTn>
                              </p:par>
                            </p:childTnLst>
                          </p:cTn>
                        </p:par>
                        <p:par>
                          <p:cTn id="205" fill="hold">
                            <p:stCondLst>
                              <p:cond delay="6600"/>
                            </p:stCondLst>
                            <p:childTnLst>
                              <p:par>
                                <p:cTn id="206" presetID="1" presetClass="entr" presetSubtype="0" fill="hold" nodeType="afterEffect">
                                  <p:stCondLst>
                                    <p:cond delay="100"/>
                                  </p:stCondLst>
                                  <p:childTnLst>
                                    <p:set>
                                      <p:cBhvr>
                                        <p:cTn id="207" dur="1" fill="hold">
                                          <p:stCondLst>
                                            <p:cond delay="0"/>
                                          </p:stCondLst>
                                        </p:cTn>
                                        <p:tgtEl>
                                          <p:spTgt spid="357"/>
                                        </p:tgtEl>
                                        <p:attrNameLst>
                                          <p:attrName>style.visibility</p:attrName>
                                        </p:attrNameLst>
                                      </p:cBhvr>
                                      <p:to>
                                        <p:strVal val="visible"/>
                                      </p:to>
                                    </p:set>
                                  </p:childTnLst>
                                </p:cTn>
                              </p:par>
                            </p:childTnLst>
                          </p:cTn>
                        </p:par>
                        <p:par>
                          <p:cTn id="208" fill="hold">
                            <p:stCondLst>
                              <p:cond delay="6700"/>
                            </p:stCondLst>
                            <p:childTnLst>
                              <p:par>
                                <p:cTn id="209" presetID="1" presetClass="entr" presetSubtype="0" fill="hold" nodeType="afterEffect">
                                  <p:stCondLst>
                                    <p:cond delay="100"/>
                                  </p:stCondLst>
                                  <p:childTnLst>
                                    <p:set>
                                      <p:cBhvr>
                                        <p:cTn id="210" dur="1" fill="hold">
                                          <p:stCondLst>
                                            <p:cond delay="0"/>
                                          </p:stCondLst>
                                        </p:cTn>
                                        <p:tgtEl>
                                          <p:spTgt spid="352"/>
                                        </p:tgtEl>
                                        <p:attrNameLst>
                                          <p:attrName>style.visibility</p:attrName>
                                        </p:attrNameLst>
                                      </p:cBhvr>
                                      <p:to>
                                        <p:strVal val="visible"/>
                                      </p:to>
                                    </p:set>
                                  </p:childTnLst>
                                </p:cTn>
                              </p:par>
                            </p:childTnLst>
                          </p:cTn>
                        </p:par>
                        <p:par>
                          <p:cTn id="211" fill="hold">
                            <p:stCondLst>
                              <p:cond delay="6800"/>
                            </p:stCondLst>
                            <p:childTnLst>
                              <p:par>
                                <p:cTn id="212" presetID="1" presetClass="entr" presetSubtype="0" fill="hold" nodeType="afterEffect">
                                  <p:stCondLst>
                                    <p:cond delay="100"/>
                                  </p:stCondLst>
                                  <p:childTnLst>
                                    <p:set>
                                      <p:cBhvr>
                                        <p:cTn id="213" dur="1" fill="hold">
                                          <p:stCondLst>
                                            <p:cond delay="0"/>
                                          </p:stCondLst>
                                        </p:cTn>
                                        <p:tgtEl>
                                          <p:spTgt spid="351"/>
                                        </p:tgtEl>
                                        <p:attrNameLst>
                                          <p:attrName>style.visibility</p:attrName>
                                        </p:attrNameLst>
                                      </p:cBhvr>
                                      <p:to>
                                        <p:strVal val="visible"/>
                                      </p:to>
                                    </p:set>
                                  </p:childTnLst>
                                </p:cTn>
                              </p:par>
                            </p:childTnLst>
                          </p:cTn>
                        </p:par>
                        <p:par>
                          <p:cTn id="214" fill="hold">
                            <p:stCondLst>
                              <p:cond delay="6900"/>
                            </p:stCondLst>
                            <p:childTnLst>
                              <p:par>
                                <p:cTn id="215" presetID="1" presetClass="exit" presetSubtype="0" fill="hold" nodeType="afterEffect">
                                  <p:stCondLst>
                                    <p:cond delay="100"/>
                                  </p:stCondLst>
                                  <p:childTnLst>
                                    <p:set>
                                      <p:cBhvr>
                                        <p:cTn id="216" dur="1" fill="hold">
                                          <p:stCondLst>
                                            <p:cond delay="0"/>
                                          </p:stCondLst>
                                        </p:cTn>
                                        <p:tgtEl>
                                          <p:spTgt spid="351"/>
                                        </p:tgtEl>
                                        <p:attrNameLst>
                                          <p:attrName>style.visibility</p:attrName>
                                        </p:attrNameLst>
                                      </p:cBhvr>
                                      <p:to>
                                        <p:strVal val="hidden"/>
                                      </p:to>
                                    </p:set>
                                  </p:childTnLst>
                                </p:cTn>
                              </p:par>
                            </p:childTnLst>
                          </p:cTn>
                        </p:par>
                        <p:par>
                          <p:cTn id="217" fill="hold">
                            <p:stCondLst>
                              <p:cond delay="7000"/>
                            </p:stCondLst>
                            <p:childTnLst>
                              <p:par>
                                <p:cTn id="218" presetID="1" presetClass="exit" presetSubtype="0" fill="hold" nodeType="afterEffect">
                                  <p:stCondLst>
                                    <p:cond delay="100"/>
                                  </p:stCondLst>
                                  <p:childTnLst>
                                    <p:set>
                                      <p:cBhvr>
                                        <p:cTn id="219" dur="1" fill="hold">
                                          <p:stCondLst>
                                            <p:cond delay="0"/>
                                          </p:stCondLst>
                                        </p:cTn>
                                        <p:tgtEl>
                                          <p:spTgt spid="352"/>
                                        </p:tgtEl>
                                        <p:attrNameLst>
                                          <p:attrName>style.visibility</p:attrName>
                                        </p:attrNameLst>
                                      </p:cBhvr>
                                      <p:to>
                                        <p:strVal val="hidden"/>
                                      </p:to>
                                    </p:set>
                                  </p:childTnLst>
                                </p:cTn>
                              </p:par>
                            </p:childTnLst>
                          </p:cTn>
                        </p:par>
                        <p:par>
                          <p:cTn id="220" fill="hold">
                            <p:stCondLst>
                              <p:cond delay="7100"/>
                            </p:stCondLst>
                            <p:childTnLst>
                              <p:par>
                                <p:cTn id="221" presetID="1" presetClass="exit" presetSubtype="0" fill="hold" nodeType="afterEffect">
                                  <p:stCondLst>
                                    <p:cond delay="100"/>
                                  </p:stCondLst>
                                  <p:childTnLst>
                                    <p:set>
                                      <p:cBhvr>
                                        <p:cTn id="222" dur="1" fill="hold">
                                          <p:stCondLst>
                                            <p:cond delay="0"/>
                                          </p:stCondLst>
                                        </p:cTn>
                                        <p:tgtEl>
                                          <p:spTgt spid="357"/>
                                        </p:tgtEl>
                                        <p:attrNameLst>
                                          <p:attrName>style.visibility</p:attrName>
                                        </p:attrNameLst>
                                      </p:cBhvr>
                                      <p:to>
                                        <p:strVal val="hidden"/>
                                      </p:to>
                                    </p:set>
                                  </p:childTnLst>
                                </p:cTn>
                              </p:par>
                            </p:childTnLst>
                          </p:cTn>
                        </p:par>
                        <p:par>
                          <p:cTn id="223" fill="hold">
                            <p:stCondLst>
                              <p:cond delay="7200"/>
                            </p:stCondLst>
                            <p:childTnLst>
                              <p:par>
                                <p:cTn id="224" presetID="1" presetClass="entr" presetSubtype="0" fill="hold" nodeType="afterEffect">
                                  <p:stCondLst>
                                    <p:cond delay="100"/>
                                  </p:stCondLst>
                                  <p:childTnLst>
                                    <p:set>
                                      <p:cBhvr>
                                        <p:cTn id="225" dur="1" fill="hold">
                                          <p:stCondLst>
                                            <p:cond delay="0"/>
                                          </p:stCondLst>
                                        </p:cTn>
                                        <p:tgtEl>
                                          <p:spTgt spid="355"/>
                                        </p:tgtEl>
                                        <p:attrNameLst>
                                          <p:attrName>style.visibility</p:attrName>
                                        </p:attrNameLst>
                                      </p:cBhvr>
                                      <p:to>
                                        <p:strVal val="visible"/>
                                      </p:to>
                                    </p:set>
                                  </p:childTnLst>
                                </p:cTn>
                              </p:par>
                            </p:childTnLst>
                          </p:cTn>
                        </p:par>
                        <p:par>
                          <p:cTn id="226" fill="hold">
                            <p:stCondLst>
                              <p:cond delay="7300"/>
                            </p:stCondLst>
                            <p:childTnLst>
                              <p:par>
                                <p:cTn id="227" presetID="1" presetClass="entr" presetSubtype="0" fill="hold" nodeType="afterEffect">
                                  <p:stCondLst>
                                    <p:cond delay="100"/>
                                  </p:stCondLst>
                                  <p:childTnLst>
                                    <p:set>
                                      <p:cBhvr>
                                        <p:cTn id="228" dur="1" fill="hold">
                                          <p:stCondLst>
                                            <p:cond delay="0"/>
                                          </p:stCondLst>
                                        </p:cTn>
                                        <p:tgtEl>
                                          <p:spTgt spid="354"/>
                                        </p:tgtEl>
                                        <p:attrNameLst>
                                          <p:attrName>style.visibility</p:attrName>
                                        </p:attrNameLst>
                                      </p:cBhvr>
                                      <p:to>
                                        <p:strVal val="visible"/>
                                      </p:to>
                                    </p:set>
                                  </p:childTnLst>
                                </p:cTn>
                              </p:par>
                            </p:childTnLst>
                          </p:cTn>
                        </p:par>
                        <p:par>
                          <p:cTn id="229" fill="hold">
                            <p:stCondLst>
                              <p:cond delay="7400"/>
                            </p:stCondLst>
                            <p:childTnLst>
                              <p:par>
                                <p:cTn id="230" presetID="1" presetClass="exit" presetSubtype="0" fill="hold" nodeType="afterEffect">
                                  <p:stCondLst>
                                    <p:cond delay="100"/>
                                  </p:stCondLst>
                                  <p:childTnLst>
                                    <p:set>
                                      <p:cBhvr>
                                        <p:cTn id="231" dur="1" fill="hold">
                                          <p:stCondLst>
                                            <p:cond delay="0"/>
                                          </p:stCondLst>
                                        </p:cTn>
                                        <p:tgtEl>
                                          <p:spTgt spid="354"/>
                                        </p:tgtEl>
                                        <p:attrNameLst>
                                          <p:attrName>style.visibility</p:attrName>
                                        </p:attrNameLst>
                                      </p:cBhvr>
                                      <p:to>
                                        <p:strVal val="hidden"/>
                                      </p:to>
                                    </p:set>
                                  </p:childTnLst>
                                </p:cTn>
                              </p:par>
                            </p:childTnLst>
                          </p:cTn>
                        </p:par>
                        <p:par>
                          <p:cTn id="232" fill="hold">
                            <p:stCondLst>
                              <p:cond delay="7500"/>
                            </p:stCondLst>
                            <p:childTnLst>
                              <p:par>
                                <p:cTn id="233" presetID="1" presetClass="exit" presetSubtype="0" fill="hold" nodeType="afterEffect">
                                  <p:stCondLst>
                                    <p:cond delay="100"/>
                                  </p:stCondLst>
                                  <p:childTnLst>
                                    <p:set>
                                      <p:cBhvr>
                                        <p:cTn id="234" dur="1" fill="hold">
                                          <p:stCondLst>
                                            <p:cond delay="0"/>
                                          </p:stCondLst>
                                        </p:cTn>
                                        <p:tgtEl>
                                          <p:spTgt spid="355"/>
                                        </p:tgtEl>
                                        <p:attrNameLst>
                                          <p:attrName>style.visibility</p:attrName>
                                        </p:attrNameLst>
                                      </p:cBhvr>
                                      <p:to>
                                        <p:strVal val="hidden"/>
                                      </p:to>
                                    </p:set>
                                  </p:childTnLst>
                                </p:cTn>
                              </p:par>
                            </p:childTnLst>
                          </p:cTn>
                        </p:par>
                        <p:par>
                          <p:cTn id="235" fill="hold">
                            <p:stCondLst>
                              <p:cond delay="7600"/>
                            </p:stCondLst>
                            <p:childTnLst>
                              <p:par>
                                <p:cTn id="236" presetID="1" presetClass="exit" presetSubtype="0" fill="hold" nodeType="afterEffect">
                                  <p:stCondLst>
                                    <p:cond delay="100"/>
                                  </p:stCondLst>
                                  <p:childTnLst>
                                    <p:set>
                                      <p:cBhvr>
                                        <p:cTn id="237" dur="1" fill="hold">
                                          <p:stCondLst>
                                            <p:cond delay="0"/>
                                          </p:stCondLst>
                                        </p:cTn>
                                        <p:tgtEl>
                                          <p:spTgt spid="356"/>
                                        </p:tgtEl>
                                        <p:attrNameLst>
                                          <p:attrName>style.visibility</p:attrName>
                                        </p:attrNameLst>
                                      </p:cBhvr>
                                      <p:to>
                                        <p:strVal val="hidden"/>
                                      </p:to>
                                    </p:set>
                                  </p:childTnLst>
                                </p:cTn>
                              </p:par>
                            </p:childTnLst>
                          </p:cTn>
                        </p:par>
                        <p:par>
                          <p:cTn id="238" fill="hold">
                            <p:stCondLst>
                              <p:cond delay="7700"/>
                            </p:stCondLst>
                            <p:childTnLst>
                              <p:par>
                                <p:cTn id="239" presetID="1" presetClass="exit" presetSubtype="0" fill="hold" nodeType="afterEffect">
                                  <p:stCondLst>
                                    <p:cond delay="100"/>
                                  </p:stCondLst>
                                  <p:childTnLst>
                                    <p:set>
                                      <p:cBhvr>
                                        <p:cTn id="240" dur="1" fill="hold">
                                          <p:stCondLst>
                                            <p:cond delay="0"/>
                                          </p:stCondLst>
                                        </p:cTn>
                                        <p:tgtEl>
                                          <p:spTgt spid="353"/>
                                        </p:tgtEl>
                                        <p:attrNameLst>
                                          <p:attrName>style.visibility</p:attrName>
                                        </p:attrNameLst>
                                      </p:cBhvr>
                                      <p:to>
                                        <p:strVal val="hidden"/>
                                      </p:to>
                                    </p:set>
                                  </p:childTnLst>
                                </p:cTn>
                              </p:par>
                            </p:childTnLst>
                          </p:cTn>
                        </p:par>
                        <p:par>
                          <p:cTn id="241" fill="hold">
                            <p:stCondLst>
                              <p:cond delay="7800"/>
                            </p:stCondLst>
                            <p:childTnLst>
                              <p:par>
                                <p:cTn id="242" presetID="1" presetClass="exit" presetSubtype="0" fill="hold" nodeType="afterEffect">
                                  <p:stCondLst>
                                    <p:cond delay="100"/>
                                  </p:stCondLst>
                                  <p:childTnLst>
                                    <p:set>
                                      <p:cBhvr>
                                        <p:cTn id="243" dur="1" fill="hold">
                                          <p:stCondLst>
                                            <p:cond delay="0"/>
                                          </p:stCondLst>
                                        </p:cTn>
                                        <p:tgtEl>
                                          <p:spTgt spid="350"/>
                                        </p:tgtEl>
                                        <p:attrNameLst>
                                          <p:attrName>style.visibility</p:attrName>
                                        </p:attrNameLst>
                                      </p:cBhvr>
                                      <p:to>
                                        <p:strVal val="hidden"/>
                                      </p:to>
                                    </p:set>
                                  </p:childTnLst>
                                </p:cTn>
                              </p:par>
                            </p:childTnLst>
                          </p:cTn>
                        </p:par>
                        <p:par>
                          <p:cTn id="244" fill="hold">
                            <p:stCondLst>
                              <p:cond delay="7900"/>
                            </p:stCondLst>
                            <p:childTnLst>
                              <p:par>
                                <p:cTn id="245" presetID="1" presetClass="entr" presetSubtype="0" fill="hold" nodeType="afterEffect">
                                  <p:stCondLst>
                                    <p:cond delay="100"/>
                                  </p:stCondLst>
                                  <p:childTnLst>
                                    <p:set>
                                      <p:cBhvr>
                                        <p:cTn id="246" dur="1" fill="hold">
                                          <p:stCondLst>
                                            <p:cond delay="0"/>
                                          </p:stCondLst>
                                        </p:cTn>
                                        <p:tgtEl>
                                          <p:spTgt spid="354"/>
                                        </p:tgtEl>
                                        <p:attrNameLst>
                                          <p:attrName>style.visibility</p:attrName>
                                        </p:attrNameLst>
                                      </p:cBhvr>
                                      <p:to>
                                        <p:strVal val="visible"/>
                                      </p:to>
                                    </p:set>
                                  </p:childTnLst>
                                </p:cTn>
                              </p:par>
                            </p:childTnLst>
                          </p:cTn>
                        </p:par>
                        <p:par>
                          <p:cTn id="247" fill="hold">
                            <p:stCondLst>
                              <p:cond delay="8000"/>
                            </p:stCondLst>
                            <p:childTnLst>
                              <p:par>
                                <p:cTn id="248" presetID="1" presetClass="entr" presetSubtype="0" fill="hold" nodeType="afterEffect">
                                  <p:stCondLst>
                                    <p:cond delay="100"/>
                                  </p:stCondLst>
                                  <p:childTnLst>
                                    <p:set>
                                      <p:cBhvr>
                                        <p:cTn id="249" dur="1" fill="hold">
                                          <p:stCondLst>
                                            <p:cond delay="0"/>
                                          </p:stCondLst>
                                        </p:cTn>
                                        <p:tgtEl>
                                          <p:spTgt spid="353"/>
                                        </p:tgtEl>
                                        <p:attrNameLst>
                                          <p:attrName>style.visibility</p:attrName>
                                        </p:attrNameLst>
                                      </p:cBhvr>
                                      <p:to>
                                        <p:strVal val="visible"/>
                                      </p:to>
                                    </p:set>
                                  </p:childTnLst>
                                </p:cTn>
                              </p:par>
                            </p:childTnLst>
                          </p:cTn>
                        </p:par>
                        <p:par>
                          <p:cTn id="250" fill="hold">
                            <p:stCondLst>
                              <p:cond delay="8100"/>
                            </p:stCondLst>
                            <p:childTnLst>
                              <p:par>
                                <p:cTn id="251" presetID="1" presetClass="entr" presetSubtype="0" fill="hold" nodeType="afterEffect">
                                  <p:stCondLst>
                                    <p:cond delay="100"/>
                                  </p:stCondLst>
                                  <p:childTnLst>
                                    <p:set>
                                      <p:cBhvr>
                                        <p:cTn id="252" dur="1" fill="hold">
                                          <p:stCondLst>
                                            <p:cond delay="0"/>
                                          </p:stCondLst>
                                        </p:cTn>
                                        <p:tgtEl>
                                          <p:spTgt spid="352"/>
                                        </p:tgtEl>
                                        <p:attrNameLst>
                                          <p:attrName>style.visibility</p:attrName>
                                        </p:attrNameLst>
                                      </p:cBhvr>
                                      <p:to>
                                        <p:strVal val="visible"/>
                                      </p:to>
                                    </p:set>
                                  </p:childTnLst>
                                </p:cTn>
                              </p:par>
                            </p:childTnLst>
                          </p:cTn>
                        </p:par>
                        <p:par>
                          <p:cTn id="253" fill="hold">
                            <p:stCondLst>
                              <p:cond delay="8200"/>
                            </p:stCondLst>
                            <p:childTnLst>
                              <p:par>
                                <p:cTn id="254" presetID="1" presetClass="entr" presetSubtype="0" fill="hold" nodeType="afterEffect">
                                  <p:stCondLst>
                                    <p:cond delay="100"/>
                                  </p:stCondLst>
                                  <p:childTnLst>
                                    <p:set>
                                      <p:cBhvr>
                                        <p:cTn id="255" dur="1" fill="hold">
                                          <p:stCondLst>
                                            <p:cond delay="0"/>
                                          </p:stCondLst>
                                        </p:cTn>
                                        <p:tgtEl>
                                          <p:spTgt spid="351"/>
                                        </p:tgtEl>
                                        <p:attrNameLst>
                                          <p:attrName>style.visibility</p:attrName>
                                        </p:attrNameLst>
                                      </p:cBhvr>
                                      <p:to>
                                        <p:strVal val="visible"/>
                                      </p:to>
                                    </p:set>
                                  </p:childTnLst>
                                </p:cTn>
                              </p:par>
                            </p:childTnLst>
                          </p:cTn>
                        </p:par>
                        <p:par>
                          <p:cTn id="256" fill="hold">
                            <p:stCondLst>
                              <p:cond delay="8300"/>
                            </p:stCondLst>
                            <p:childTnLst>
                              <p:par>
                                <p:cTn id="257" presetID="1" presetClass="entr" presetSubtype="0" fill="hold" nodeType="afterEffect">
                                  <p:stCondLst>
                                    <p:cond delay="100"/>
                                  </p:stCondLst>
                                  <p:childTnLst>
                                    <p:set>
                                      <p:cBhvr>
                                        <p:cTn id="258" dur="1" fill="hold">
                                          <p:stCondLst>
                                            <p:cond delay="0"/>
                                          </p:stCondLst>
                                        </p:cTn>
                                        <p:tgtEl>
                                          <p:spTgt spid="350"/>
                                        </p:tgtEl>
                                        <p:attrNameLst>
                                          <p:attrName>style.visibility</p:attrName>
                                        </p:attrNameLst>
                                      </p:cBhvr>
                                      <p:to>
                                        <p:strVal val="visible"/>
                                      </p:to>
                                    </p:set>
                                  </p:childTnLst>
                                </p:cTn>
                              </p:par>
                            </p:childTnLst>
                          </p:cTn>
                        </p:par>
                        <p:par>
                          <p:cTn id="259" fill="hold">
                            <p:stCondLst>
                              <p:cond delay="8400"/>
                            </p:stCondLst>
                            <p:childTnLst>
                              <p:par>
                                <p:cTn id="260" presetID="1" presetClass="exit" presetSubtype="0" fill="hold" nodeType="afterEffect">
                                  <p:stCondLst>
                                    <p:cond delay="100"/>
                                  </p:stCondLst>
                                  <p:childTnLst>
                                    <p:set>
                                      <p:cBhvr>
                                        <p:cTn id="261" dur="1" fill="hold">
                                          <p:stCondLst>
                                            <p:cond delay="0"/>
                                          </p:stCondLst>
                                        </p:cTn>
                                        <p:tgtEl>
                                          <p:spTgt spid="350"/>
                                        </p:tgtEl>
                                        <p:attrNameLst>
                                          <p:attrName>style.visibility</p:attrName>
                                        </p:attrNameLst>
                                      </p:cBhvr>
                                      <p:to>
                                        <p:strVal val="hidden"/>
                                      </p:to>
                                    </p:set>
                                  </p:childTnLst>
                                </p:cTn>
                              </p:par>
                            </p:childTnLst>
                          </p:cTn>
                        </p:par>
                        <p:par>
                          <p:cTn id="262" fill="hold">
                            <p:stCondLst>
                              <p:cond delay="8500"/>
                            </p:stCondLst>
                            <p:childTnLst>
                              <p:par>
                                <p:cTn id="263" presetID="1" presetClass="exit" presetSubtype="0" fill="hold" nodeType="afterEffect">
                                  <p:stCondLst>
                                    <p:cond delay="100"/>
                                  </p:stCondLst>
                                  <p:childTnLst>
                                    <p:set>
                                      <p:cBhvr>
                                        <p:cTn id="264" dur="1" fill="hold">
                                          <p:stCondLst>
                                            <p:cond delay="0"/>
                                          </p:stCondLst>
                                        </p:cTn>
                                        <p:tgtEl>
                                          <p:spTgt spid="351"/>
                                        </p:tgtEl>
                                        <p:attrNameLst>
                                          <p:attrName>style.visibility</p:attrName>
                                        </p:attrNameLst>
                                      </p:cBhvr>
                                      <p:to>
                                        <p:strVal val="hidden"/>
                                      </p:to>
                                    </p:set>
                                  </p:childTnLst>
                                </p:cTn>
                              </p:par>
                            </p:childTnLst>
                          </p:cTn>
                        </p:par>
                        <p:par>
                          <p:cTn id="265" fill="hold">
                            <p:stCondLst>
                              <p:cond delay="8600"/>
                            </p:stCondLst>
                            <p:childTnLst>
                              <p:par>
                                <p:cTn id="266" presetID="1" presetClass="entr" presetSubtype="0" fill="hold" nodeType="afterEffect">
                                  <p:stCondLst>
                                    <p:cond delay="100"/>
                                  </p:stCondLst>
                                  <p:childTnLst>
                                    <p:set>
                                      <p:cBhvr>
                                        <p:cTn id="267" dur="1" fill="hold">
                                          <p:stCondLst>
                                            <p:cond delay="0"/>
                                          </p:stCondLst>
                                        </p:cTn>
                                        <p:tgtEl>
                                          <p:spTgt spid="357"/>
                                        </p:tgtEl>
                                        <p:attrNameLst>
                                          <p:attrName>style.visibility</p:attrName>
                                        </p:attrNameLst>
                                      </p:cBhvr>
                                      <p:to>
                                        <p:strVal val="visible"/>
                                      </p:to>
                                    </p:set>
                                  </p:childTnLst>
                                </p:cTn>
                              </p:par>
                            </p:childTnLst>
                          </p:cTn>
                        </p:par>
                        <p:par>
                          <p:cTn id="268" fill="hold">
                            <p:stCondLst>
                              <p:cond delay="8700"/>
                            </p:stCondLst>
                            <p:childTnLst>
                              <p:par>
                                <p:cTn id="269" presetID="1" presetClass="entr" presetSubtype="0" fill="hold" nodeType="afterEffect">
                                  <p:stCondLst>
                                    <p:cond delay="100"/>
                                  </p:stCondLst>
                                  <p:childTnLst>
                                    <p:set>
                                      <p:cBhvr>
                                        <p:cTn id="270" dur="1" fill="hold">
                                          <p:stCondLst>
                                            <p:cond delay="0"/>
                                          </p:stCondLst>
                                        </p:cTn>
                                        <p:tgtEl>
                                          <p:spTgt spid="356"/>
                                        </p:tgtEl>
                                        <p:attrNameLst>
                                          <p:attrName>style.visibility</p:attrName>
                                        </p:attrNameLst>
                                      </p:cBhvr>
                                      <p:to>
                                        <p:strVal val="visible"/>
                                      </p:to>
                                    </p:set>
                                  </p:childTnLst>
                                </p:cTn>
                              </p:par>
                            </p:childTnLst>
                          </p:cTn>
                        </p:par>
                        <p:par>
                          <p:cTn id="271" fill="hold">
                            <p:stCondLst>
                              <p:cond delay="8800"/>
                            </p:stCondLst>
                            <p:childTnLst>
                              <p:par>
                                <p:cTn id="272" presetID="1" presetClass="entr" presetSubtype="0" fill="hold" nodeType="afterEffect">
                                  <p:stCondLst>
                                    <p:cond delay="100"/>
                                  </p:stCondLst>
                                  <p:childTnLst>
                                    <p:set>
                                      <p:cBhvr>
                                        <p:cTn id="273" dur="1" fill="hold">
                                          <p:stCondLst>
                                            <p:cond delay="0"/>
                                          </p:stCondLst>
                                        </p:cTn>
                                        <p:tgtEl>
                                          <p:spTgt spid="355"/>
                                        </p:tgtEl>
                                        <p:attrNameLst>
                                          <p:attrName>style.visibility</p:attrName>
                                        </p:attrNameLst>
                                      </p:cBhvr>
                                      <p:to>
                                        <p:strVal val="visible"/>
                                      </p:to>
                                    </p:set>
                                  </p:childTnLst>
                                </p:cTn>
                              </p:par>
                            </p:childTnLst>
                          </p:cTn>
                        </p:par>
                        <p:par>
                          <p:cTn id="274" fill="hold">
                            <p:stCondLst>
                              <p:cond delay="8900"/>
                            </p:stCondLst>
                            <p:childTnLst>
                              <p:par>
                                <p:cTn id="275" presetID="1" presetClass="exit" presetSubtype="0" fill="hold" nodeType="afterEffect">
                                  <p:stCondLst>
                                    <p:cond delay="100"/>
                                  </p:stCondLst>
                                  <p:childTnLst>
                                    <p:set>
                                      <p:cBhvr>
                                        <p:cTn id="276" dur="1" fill="hold">
                                          <p:stCondLst>
                                            <p:cond delay="0"/>
                                          </p:stCondLst>
                                        </p:cTn>
                                        <p:tgtEl>
                                          <p:spTgt spid="355"/>
                                        </p:tgtEl>
                                        <p:attrNameLst>
                                          <p:attrName>style.visibility</p:attrName>
                                        </p:attrNameLst>
                                      </p:cBhvr>
                                      <p:to>
                                        <p:strVal val="hidden"/>
                                      </p:to>
                                    </p:set>
                                  </p:childTnLst>
                                </p:cTn>
                              </p:par>
                            </p:childTnLst>
                          </p:cTn>
                        </p:par>
                        <p:par>
                          <p:cTn id="277" fill="hold">
                            <p:stCondLst>
                              <p:cond delay="9000"/>
                            </p:stCondLst>
                            <p:childTnLst>
                              <p:par>
                                <p:cTn id="278" presetID="1" presetClass="exit" presetSubtype="0" fill="hold" nodeType="afterEffect">
                                  <p:stCondLst>
                                    <p:cond delay="100"/>
                                  </p:stCondLst>
                                  <p:childTnLst>
                                    <p:set>
                                      <p:cBhvr>
                                        <p:cTn id="279" dur="1" fill="hold">
                                          <p:stCondLst>
                                            <p:cond delay="0"/>
                                          </p:stCondLst>
                                        </p:cTn>
                                        <p:tgtEl>
                                          <p:spTgt spid="356"/>
                                        </p:tgtEl>
                                        <p:attrNameLst>
                                          <p:attrName>style.visibility</p:attrName>
                                        </p:attrNameLst>
                                      </p:cBhvr>
                                      <p:to>
                                        <p:strVal val="hidden"/>
                                      </p:to>
                                    </p:set>
                                  </p:childTnLst>
                                </p:cTn>
                              </p:par>
                            </p:childTnLst>
                          </p:cTn>
                        </p:par>
                        <p:par>
                          <p:cTn id="280" fill="hold">
                            <p:stCondLst>
                              <p:cond delay="9100"/>
                            </p:stCondLst>
                            <p:childTnLst>
                              <p:par>
                                <p:cTn id="281" presetID="1" presetClass="exit" presetSubtype="0" fill="hold" nodeType="afterEffect">
                                  <p:stCondLst>
                                    <p:cond delay="100"/>
                                  </p:stCondLst>
                                  <p:childTnLst>
                                    <p:set>
                                      <p:cBhvr>
                                        <p:cTn id="282" dur="1" fill="hold">
                                          <p:stCondLst>
                                            <p:cond delay="0"/>
                                          </p:stCondLst>
                                        </p:cTn>
                                        <p:tgtEl>
                                          <p:spTgt spid="357"/>
                                        </p:tgtEl>
                                        <p:attrNameLst>
                                          <p:attrName>style.visibility</p:attrName>
                                        </p:attrNameLst>
                                      </p:cBhvr>
                                      <p:to>
                                        <p:strVal val="hidden"/>
                                      </p:to>
                                    </p:set>
                                  </p:childTnLst>
                                </p:cTn>
                              </p:par>
                            </p:childTnLst>
                          </p:cTn>
                        </p:par>
                        <p:par>
                          <p:cTn id="283" fill="hold">
                            <p:stCondLst>
                              <p:cond delay="9200"/>
                            </p:stCondLst>
                            <p:childTnLst>
                              <p:par>
                                <p:cTn id="284" presetID="1" presetClass="exit" presetSubtype="0" fill="hold" nodeType="afterEffect">
                                  <p:stCondLst>
                                    <p:cond delay="100"/>
                                  </p:stCondLst>
                                  <p:childTnLst>
                                    <p:set>
                                      <p:cBhvr>
                                        <p:cTn id="285" dur="1" fill="hold">
                                          <p:stCondLst>
                                            <p:cond delay="0"/>
                                          </p:stCondLst>
                                        </p:cTn>
                                        <p:tgtEl>
                                          <p:spTgt spid="352"/>
                                        </p:tgtEl>
                                        <p:attrNameLst>
                                          <p:attrName>style.visibility</p:attrName>
                                        </p:attrNameLst>
                                      </p:cBhvr>
                                      <p:to>
                                        <p:strVal val="hidden"/>
                                      </p:to>
                                    </p:set>
                                  </p:childTnLst>
                                </p:cTn>
                              </p:par>
                            </p:childTnLst>
                          </p:cTn>
                        </p:par>
                        <p:par>
                          <p:cTn id="286" fill="hold">
                            <p:stCondLst>
                              <p:cond delay="9300"/>
                            </p:stCondLst>
                            <p:childTnLst>
                              <p:par>
                                <p:cTn id="287" presetID="1" presetClass="entr" presetSubtype="0" fill="hold" nodeType="afterEffect">
                                  <p:stCondLst>
                                    <p:cond delay="100"/>
                                  </p:stCondLst>
                                  <p:childTnLst>
                                    <p:set>
                                      <p:cBhvr>
                                        <p:cTn id="288" dur="1" fill="hold">
                                          <p:stCondLst>
                                            <p:cond delay="0"/>
                                          </p:stCondLst>
                                        </p:cTn>
                                        <p:tgtEl>
                                          <p:spTgt spid="350"/>
                                        </p:tgtEl>
                                        <p:attrNameLst>
                                          <p:attrName>style.visibility</p:attrName>
                                        </p:attrNameLst>
                                      </p:cBhvr>
                                      <p:to>
                                        <p:strVal val="visible"/>
                                      </p:to>
                                    </p:set>
                                  </p:childTnLst>
                                </p:cTn>
                              </p:par>
                            </p:childTnLst>
                          </p:cTn>
                        </p:par>
                        <p:par>
                          <p:cTn id="289" fill="hold">
                            <p:stCondLst>
                              <p:cond delay="9400"/>
                            </p:stCondLst>
                            <p:childTnLst>
                              <p:par>
                                <p:cTn id="290" presetID="1" presetClass="entr" presetSubtype="0" fill="hold" nodeType="afterEffect">
                                  <p:stCondLst>
                                    <p:cond delay="100"/>
                                  </p:stCondLst>
                                  <p:childTnLst>
                                    <p:set>
                                      <p:cBhvr>
                                        <p:cTn id="291" dur="1" fill="hold">
                                          <p:stCondLst>
                                            <p:cond delay="0"/>
                                          </p:stCondLst>
                                        </p:cTn>
                                        <p:tgtEl>
                                          <p:spTgt spid="351"/>
                                        </p:tgtEl>
                                        <p:attrNameLst>
                                          <p:attrName>style.visibility</p:attrName>
                                        </p:attrNameLst>
                                      </p:cBhvr>
                                      <p:to>
                                        <p:strVal val="visible"/>
                                      </p:to>
                                    </p:set>
                                  </p:childTnLst>
                                </p:cTn>
                              </p:par>
                            </p:childTnLst>
                          </p:cTn>
                        </p:par>
                        <p:par>
                          <p:cTn id="292" fill="hold">
                            <p:stCondLst>
                              <p:cond delay="9500"/>
                            </p:stCondLst>
                            <p:childTnLst>
                              <p:par>
                                <p:cTn id="293" presetID="1" presetClass="entr" presetSubtype="0" fill="hold" nodeType="afterEffect">
                                  <p:stCondLst>
                                    <p:cond delay="100"/>
                                  </p:stCondLst>
                                  <p:childTnLst>
                                    <p:set>
                                      <p:cBhvr>
                                        <p:cTn id="294" dur="1" fill="hold">
                                          <p:stCondLst>
                                            <p:cond delay="0"/>
                                          </p:stCondLst>
                                        </p:cTn>
                                        <p:tgtEl>
                                          <p:spTgt spid="352"/>
                                        </p:tgtEl>
                                        <p:attrNameLst>
                                          <p:attrName>style.visibility</p:attrName>
                                        </p:attrNameLst>
                                      </p:cBhvr>
                                      <p:to>
                                        <p:strVal val="visible"/>
                                      </p:to>
                                    </p:set>
                                  </p:childTnLst>
                                </p:cTn>
                              </p:par>
                            </p:childTnLst>
                          </p:cTn>
                        </p:par>
                        <p:par>
                          <p:cTn id="295" fill="hold">
                            <p:stCondLst>
                              <p:cond delay="9600"/>
                            </p:stCondLst>
                            <p:childTnLst>
                              <p:par>
                                <p:cTn id="296" presetID="1" presetClass="entr" presetSubtype="0" fill="hold" nodeType="afterEffect">
                                  <p:stCondLst>
                                    <p:cond delay="100"/>
                                  </p:stCondLst>
                                  <p:childTnLst>
                                    <p:set>
                                      <p:cBhvr>
                                        <p:cTn id="297" dur="1" fill="hold">
                                          <p:stCondLst>
                                            <p:cond delay="0"/>
                                          </p:stCondLst>
                                        </p:cTn>
                                        <p:tgtEl>
                                          <p:spTgt spid="357"/>
                                        </p:tgtEl>
                                        <p:attrNameLst>
                                          <p:attrName>style.visibility</p:attrName>
                                        </p:attrNameLst>
                                      </p:cBhvr>
                                      <p:to>
                                        <p:strVal val="visible"/>
                                      </p:to>
                                    </p:set>
                                  </p:childTnLst>
                                </p:cTn>
                              </p:par>
                            </p:childTnLst>
                          </p:cTn>
                        </p:par>
                        <p:par>
                          <p:cTn id="298" fill="hold">
                            <p:stCondLst>
                              <p:cond delay="9700"/>
                            </p:stCondLst>
                            <p:childTnLst>
                              <p:par>
                                <p:cTn id="299" presetID="1" presetClass="entr" presetSubtype="0" fill="hold" nodeType="afterEffect">
                                  <p:stCondLst>
                                    <p:cond delay="100"/>
                                  </p:stCondLst>
                                  <p:childTnLst>
                                    <p:set>
                                      <p:cBhvr>
                                        <p:cTn id="300" dur="1" fill="hold">
                                          <p:stCondLst>
                                            <p:cond delay="0"/>
                                          </p:stCondLst>
                                        </p:cTn>
                                        <p:tgtEl>
                                          <p:spTgt spid="356"/>
                                        </p:tgtEl>
                                        <p:attrNameLst>
                                          <p:attrName>style.visibility</p:attrName>
                                        </p:attrNameLst>
                                      </p:cBhvr>
                                      <p:to>
                                        <p:strVal val="visible"/>
                                      </p:to>
                                    </p:set>
                                  </p:childTnLst>
                                </p:cTn>
                              </p:par>
                            </p:childTnLst>
                          </p:cTn>
                        </p:par>
                        <p:par>
                          <p:cTn id="301" fill="hold">
                            <p:stCondLst>
                              <p:cond delay="9800"/>
                            </p:stCondLst>
                            <p:childTnLst>
                              <p:par>
                                <p:cTn id="302" presetID="1" presetClass="entr" presetSubtype="0" fill="hold" nodeType="afterEffect">
                                  <p:stCondLst>
                                    <p:cond delay="100"/>
                                  </p:stCondLst>
                                  <p:childTnLst>
                                    <p:set>
                                      <p:cBhvr>
                                        <p:cTn id="303" dur="1" fill="hold">
                                          <p:stCondLst>
                                            <p:cond delay="0"/>
                                          </p:stCondLst>
                                        </p:cTn>
                                        <p:tgtEl>
                                          <p:spTgt spid="355"/>
                                        </p:tgtEl>
                                        <p:attrNameLst>
                                          <p:attrName>style.visibility</p:attrName>
                                        </p:attrNameLst>
                                      </p:cBhvr>
                                      <p:to>
                                        <p:strVal val="visible"/>
                                      </p:to>
                                    </p:set>
                                  </p:childTnLst>
                                </p:cTn>
                              </p:par>
                            </p:childTnLst>
                          </p:cTn>
                        </p:par>
                        <p:par>
                          <p:cTn id="304" fill="hold">
                            <p:stCondLst>
                              <p:cond delay="9900"/>
                            </p:stCondLst>
                            <p:childTnLst>
                              <p:par>
                                <p:cTn id="305" presetID="1" presetClass="exit" presetSubtype="0" fill="hold" nodeType="afterEffect">
                                  <p:stCondLst>
                                    <p:cond delay="100"/>
                                  </p:stCondLst>
                                  <p:childTnLst>
                                    <p:set>
                                      <p:cBhvr>
                                        <p:cTn id="306" dur="1" fill="hold">
                                          <p:stCondLst>
                                            <p:cond delay="0"/>
                                          </p:stCondLst>
                                        </p:cTn>
                                        <p:tgtEl>
                                          <p:spTgt spid="355"/>
                                        </p:tgtEl>
                                        <p:attrNameLst>
                                          <p:attrName>style.visibility</p:attrName>
                                        </p:attrNameLst>
                                      </p:cBhvr>
                                      <p:to>
                                        <p:strVal val="hidden"/>
                                      </p:to>
                                    </p:set>
                                  </p:childTnLst>
                                </p:cTn>
                              </p:par>
                            </p:childTnLst>
                          </p:cTn>
                        </p:par>
                        <p:par>
                          <p:cTn id="307" fill="hold">
                            <p:stCondLst>
                              <p:cond delay="10000"/>
                            </p:stCondLst>
                            <p:childTnLst>
                              <p:par>
                                <p:cTn id="308" presetID="1" presetClass="exit" presetSubtype="0" fill="hold" nodeType="afterEffect">
                                  <p:stCondLst>
                                    <p:cond delay="100"/>
                                  </p:stCondLst>
                                  <p:childTnLst>
                                    <p:set>
                                      <p:cBhvr>
                                        <p:cTn id="309" dur="1" fill="hold">
                                          <p:stCondLst>
                                            <p:cond delay="0"/>
                                          </p:stCondLst>
                                        </p:cTn>
                                        <p:tgtEl>
                                          <p:spTgt spid="356"/>
                                        </p:tgtEl>
                                        <p:attrNameLst>
                                          <p:attrName>style.visibility</p:attrName>
                                        </p:attrNameLst>
                                      </p:cBhvr>
                                      <p:to>
                                        <p:strVal val="hidden"/>
                                      </p:to>
                                    </p:set>
                                  </p:childTnLst>
                                </p:cTn>
                              </p:par>
                            </p:childTnLst>
                          </p:cTn>
                        </p:par>
                        <p:par>
                          <p:cTn id="310" fill="hold">
                            <p:stCondLst>
                              <p:cond delay="10100"/>
                            </p:stCondLst>
                            <p:childTnLst>
                              <p:par>
                                <p:cTn id="311" presetID="1" presetClass="exit" presetSubtype="0" fill="hold" nodeType="afterEffect">
                                  <p:stCondLst>
                                    <p:cond delay="100"/>
                                  </p:stCondLst>
                                  <p:childTnLst>
                                    <p:set>
                                      <p:cBhvr>
                                        <p:cTn id="312" dur="1" fill="hold">
                                          <p:stCondLst>
                                            <p:cond delay="0"/>
                                          </p:stCondLst>
                                        </p:cTn>
                                        <p:tgtEl>
                                          <p:spTgt spid="357"/>
                                        </p:tgtEl>
                                        <p:attrNameLst>
                                          <p:attrName>style.visibility</p:attrName>
                                        </p:attrNameLst>
                                      </p:cBhvr>
                                      <p:to>
                                        <p:strVal val="hidden"/>
                                      </p:to>
                                    </p:set>
                                  </p:childTnLst>
                                </p:cTn>
                              </p:par>
                            </p:childTnLst>
                          </p:cTn>
                        </p:par>
                        <p:par>
                          <p:cTn id="313" fill="hold">
                            <p:stCondLst>
                              <p:cond delay="10200"/>
                            </p:stCondLst>
                            <p:childTnLst>
                              <p:par>
                                <p:cTn id="314" presetID="1" presetClass="exit" presetSubtype="0" fill="hold" nodeType="afterEffect">
                                  <p:stCondLst>
                                    <p:cond delay="100"/>
                                  </p:stCondLst>
                                  <p:childTnLst>
                                    <p:set>
                                      <p:cBhvr>
                                        <p:cTn id="315" dur="1" fill="hold">
                                          <p:stCondLst>
                                            <p:cond delay="0"/>
                                          </p:stCondLst>
                                        </p:cTn>
                                        <p:tgtEl>
                                          <p:spTgt spid="352"/>
                                        </p:tgtEl>
                                        <p:attrNameLst>
                                          <p:attrName>style.visibility</p:attrName>
                                        </p:attrNameLst>
                                      </p:cBhvr>
                                      <p:to>
                                        <p:strVal val="hidden"/>
                                      </p:to>
                                    </p:set>
                                  </p:childTnLst>
                                </p:cTn>
                              </p:par>
                            </p:childTnLst>
                          </p:cTn>
                        </p:par>
                        <p:par>
                          <p:cTn id="316" fill="hold">
                            <p:stCondLst>
                              <p:cond delay="10300"/>
                            </p:stCondLst>
                            <p:childTnLst>
                              <p:par>
                                <p:cTn id="317" presetID="1" presetClass="exit" presetSubtype="0" fill="hold" nodeType="afterEffect">
                                  <p:stCondLst>
                                    <p:cond delay="100"/>
                                  </p:stCondLst>
                                  <p:childTnLst>
                                    <p:set>
                                      <p:cBhvr>
                                        <p:cTn id="318" dur="1" fill="hold">
                                          <p:stCondLst>
                                            <p:cond delay="0"/>
                                          </p:stCondLst>
                                        </p:cTn>
                                        <p:tgtEl>
                                          <p:spTgt spid="351"/>
                                        </p:tgtEl>
                                        <p:attrNameLst>
                                          <p:attrName>style.visibility</p:attrName>
                                        </p:attrNameLst>
                                      </p:cBhvr>
                                      <p:to>
                                        <p:strVal val="hidden"/>
                                      </p:to>
                                    </p:set>
                                  </p:childTnLst>
                                </p:cTn>
                              </p:par>
                            </p:childTnLst>
                          </p:cTn>
                        </p:par>
                        <p:par>
                          <p:cTn id="319" fill="hold">
                            <p:stCondLst>
                              <p:cond delay="10400"/>
                            </p:stCondLst>
                            <p:childTnLst>
                              <p:par>
                                <p:cTn id="320" presetID="1" presetClass="exit" presetSubtype="0" fill="hold" nodeType="afterEffect">
                                  <p:stCondLst>
                                    <p:cond delay="100"/>
                                  </p:stCondLst>
                                  <p:childTnLst>
                                    <p:set>
                                      <p:cBhvr>
                                        <p:cTn id="321" dur="1" fill="hold">
                                          <p:stCondLst>
                                            <p:cond delay="0"/>
                                          </p:stCondLst>
                                        </p:cTn>
                                        <p:tgtEl>
                                          <p:spTgt spid="350"/>
                                        </p:tgtEl>
                                        <p:attrNameLst>
                                          <p:attrName>style.visibility</p:attrName>
                                        </p:attrNameLst>
                                      </p:cBhvr>
                                      <p:to>
                                        <p:strVal val="hidden"/>
                                      </p:to>
                                    </p:set>
                                  </p:childTnLst>
                                </p:cTn>
                              </p:par>
                            </p:childTnLst>
                          </p:cTn>
                        </p:par>
                        <p:par>
                          <p:cTn id="322" fill="hold">
                            <p:stCondLst>
                              <p:cond delay="10500"/>
                            </p:stCondLst>
                            <p:childTnLst>
                              <p:par>
                                <p:cTn id="323" presetID="1" presetClass="entr" presetSubtype="0" fill="hold" nodeType="afterEffect">
                                  <p:stCondLst>
                                    <p:cond delay="100"/>
                                  </p:stCondLst>
                                  <p:childTnLst>
                                    <p:set>
                                      <p:cBhvr>
                                        <p:cTn id="324" dur="1" fill="hold">
                                          <p:stCondLst>
                                            <p:cond delay="0"/>
                                          </p:stCondLst>
                                        </p:cTn>
                                        <p:tgtEl>
                                          <p:spTgt spid="356"/>
                                        </p:tgtEl>
                                        <p:attrNameLst>
                                          <p:attrName>style.visibility</p:attrName>
                                        </p:attrNameLst>
                                      </p:cBhvr>
                                      <p:to>
                                        <p:strVal val="visible"/>
                                      </p:to>
                                    </p:set>
                                  </p:childTnLst>
                                </p:cTn>
                              </p:par>
                            </p:childTnLst>
                          </p:cTn>
                        </p:par>
                        <p:par>
                          <p:cTn id="325" fill="hold">
                            <p:stCondLst>
                              <p:cond delay="10600"/>
                            </p:stCondLst>
                            <p:childTnLst>
                              <p:par>
                                <p:cTn id="326" presetID="1" presetClass="entr" presetSubtype="0" fill="hold" nodeType="afterEffect">
                                  <p:stCondLst>
                                    <p:cond delay="100"/>
                                  </p:stCondLst>
                                  <p:childTnLst>
                                    <p:set>
                                      <p:cBhvr>
                                        <p:cTn id="327" dur="1" fill="hold">
                                          <p:stCondLst>
                                            <p:cond delay="0"/>
                                          </p:stCondLst>
                                        </p:cTn>
                                        <p:tgtEl>
                                          <p:spTgt spid="357"/>
                                        </p:tgtEl>
                                        <p:attrNameLst>
                                          <p:attrName>style.visibility</p:attrName>
                                        </p:attrNameLst>
                                      </p:cBhvr>
                                      <p:to>
                                        <p:strVal val="visible"/>
                                      </p:to>
                                    </p:set>
                                  </p:childTnLst>
                                </p:cTn>
                              </p:par>
                            </p:childTnLst>
                          </p:cTn>
                        </p:par>
                        <p:par>
                          <p:cTn id="328" fill="hold">
                            <p:stCondLst>
                              <p:cond delay="10700"/>
                            </p:stCondLst>
                            <p:childTnLst>
                              <p:par>
                                <p:cTn id="329" presetID="1" presetClass="entr" presetSubtype="0" fill="hold" nodeType="afterEffect">
                                  <p:stCondLst>
                                    <p:cond delay="100"/>
                                  </p:stCondLst>
                                  <p:childTnLst>
                                    <p:set>
                                      <p:cBhvr>
                                        <p:cTn id="330" dur="1" fill="hold">
                                          <p:stCondLst>
                                            <p:cond delay="0"/>
                                          </p:stCondLst>
                                        </p:cTn>
                                        <p:tgtEl>
                                          <p:spTgt spid="352"/>
                                        </p:tgtEl>
                                        <p:attrNameLst>
                                          <p:attrName>style.visibility</p:attrName>
                                        </p:attrNameLst>
                                      </p:cBhvr>
                                      <p:to>
                                        <p:strVal val="visible"/>
                                      </p:to>
                                    </p:set>
                                  </p:childTnLst>
                                </p:cTn>
                              </p:par>
                            </p:childTnLst>
                          </p:cTn>
                        </p:par>
                        <p:par>
                          <p:cTn id="331" fill="hold">
                            <p:stCondLst>
                              <p:cond delay="10800"/>
                            </p:stCondLst>
                            <p:childTnLst>
                              <p:par>
                                <p:cTn id="332" presetID="1" presetClass="entr" presetSubtype="0" fill="hold" nodeType="afterEffect">
                                  <p:stCondLst>
                                    <p:cond delay="100"/>
                                  </p:stCondLst>
                                  <p:childTnLst>
                                    <p:set>
                                      <p:cBhvr>
                                        <p:cTn id="333" dur="1" fill="hold">
                                          <p:stCondLst>
                                            <p:cond delay="0"/>
                                          </p:stCondLst>
                                        </p:cTn>
                                        <p:tgtEl>
                                          <p:spTgt spid="351"/>
                                        </p:tgtEl>
                                        <p:attrNameLst>
                                          <p:attrName>style.visibility</p:attrName>
                                        </p:attrNameLst>
                                      </p:cBhvr>
                                      <p:to>
                                        <p:strVal val="visible"/>
                                      </p:to>
                                    </p:set>
                                  </p:childTnLst>
                                </p:cTn>
                              </p:par>
                            </p:childTnLst>
                          </p:cTn>
                        </p:par>
                        <p:par>
                          <p:cTn id="334" fill="hold">
                            <p:stCondLst>
                              <p:cond delay="10900"/>
                            </p:stCondLst>
                            <p:childTnLst>
                              <p:par>
                                <p:cTn id="335" presetID="1" presetClass="entr" presetSubtype="0" fill="hold" nodeType="afterEffect">
                                  <p:stCondLst>
                                    <p:cond delay="100"/>
                                  </p:stCondLst>
                                  <p:childTnLst>
                                    <p:set>
                                      <p:cBhvr>
                                        <p:cTn id="336" dur="1" fill="hold">
                                          <p:stCondLst>
                                            <p:cond delay="0"/>
                                          </p:stCondLst>
                                        </p:cTn>
                                        <p:tgtEl>
                                          <p:spTgt spid="350"/>
                                        </p:tgtEl>
                                        <p:attrNameLst>
                                          <p:attrName>style.visibility</p:attrName>
                                        </p:attrNameLst>
                                      </p:cBhvr>
                                      <p:to>
                                        <p:strVal val="visible"/>
                                      </p:to>
                                    </p:set>
                                  </p:childTnLst>
                                </p:cTn>
                              </p:par>
                            </p:childTnLst>
                          </p:cTn>
                        </p:par>
                        <p:par>
                          <p:cTn id="337" fill="hold">
                            <p:stCondLst>
                              <p:cond delay="11000"/>
                            </p:stCondLst>
                            <p:childTnLst>
                              <p:par>
                                <p:cTn id="338" presetID="1" presetClass="exit" presetSubtype="0" fill="hold" nodeType="afterEffect">
                                  <p:stCondLst>
                                    <p:cond delay="100"/>
                                  </p:stCondLst>
                                  <p:childTnLst>
                                    <p:set>
                                      <p:cBhvr>
                                        <p:cTn id="339" dur="1" fill="hold">
                                          <p:stCondLst>
                                            <p:cond delay="0"/>
                                          </p:stCondLst>
                                        </p:cTn>
                                        <p:tgtEl>
                                          <p:spTgt spid="350"/>
                                        </p:tgtEl>
                                        <p:attrNameLst>
                                          <p:attrName>style.visibility</p:attrName>
                                        </p:attrNameLst>
                                      </p:cBhvr>
                                      <p:to>
                                        <p:strVal val="hidden"/>
                                      </p:to>
                                    </p:set>
                                  </p:childTnLst>
                                </p:cTn>
                              </p:par>
                            </p:childTnLst>
                          </p:cTn>
                        </p:par>
                        <p:par>
                          <p:cTn id="340" fill="hold">
                            <p:stCondLst>
                              <p:cond delay="11100"/>
                            </p:stCondLst>
                            <p:childTnLst>
                              <p:par>
                                <p:cTn id="341" presetID="1" presetClass="exit" presetSubtype="0" fill="hold" nodeType="afterEffect">
                                  <p:stCondLst>
                                    <p:cond delay="100"/>
                                  </p:stCondLst>
                                  <p:childTnLst>
                                    <p:set>
                                      <p:cBhvr>
                                        <p:cTn id="342" dur="1" fill="hold">
                                          <p:stCondLst>
                                            <p:cond delay="0"/>
                                          </p:stCondLst>
                                        </p:cTn>
                                        <p:tgtEl>
                                          <p:spTgt spid="351"/>
                                        </p:tgtEl>
                                        <p:attrNameLst>
                                          <p:attrName>style.visibility</p:attrName>
                                        </p:attrNameLst>
                                      </p:cBhvr>
                                      <p:to>
                                        <p:strVal val="hidden"/>
                                      </p:to>
                                    </p:set>
                                  </p:childTnLst>
                                </p:cTn>
                              </p:par>
                            </p:childTnLst>
                          </p:cTn>
                        </p:par>
                        <p:par>
                          <p:cTn id="343" fill="hold">
                            <p:stCondLst>
                              <p:cond delay="11200"/>
                            </p:stCondLst>
                            <p:childTnLst>
                              <p:par>
                                <p:cTn id="344" presetID="1" presetClass="exit" presetSubtype="0" fill="hold" nodeType="afterEffect">
                                  <p:stCondLst>
                                    <p:cond delay="100"/>
                                  </p:stCondLst>
                                  <p:childTnLst>
                                    <p:set>
                                      <p:cBhvr>
                                        <p:cTn id="345" dur="1" fill="hold">
                                          <p:stCondLst>
                                            <p:cond delay="0"/>
                                          </p:stCondLst>
                                        </p:cTn>
                                        <p:tgtEl>
                                          <p:spTgt spid="352"/>
                                        </p:tgtEl>
                                        <p:attrNameLst>
                                          <p:attrName>style.visibility</p:attrName>
                                        </p:attrNameLst>
                                      </p:cBhvr>
                                      <p:to>
                                        <p:strVal val="hidden"/>
                                      </p:to>
                                    </p:set>
                                  </p:childTnLst>
                                </p:cTn>
                              </p:par>
                            </p:childTnLst>
                          </p:cTn>
                        </p:par>
                        <p:par>
                          <p:cTn id="346" fill="hold">
                            <p:stCondLst>
                              <p:cond delay="11300"/>
                            </p:stCondLst>
                            <p:childTnLst>
                              <p:par>
                                <p:cTn id="347" presetID="1" presetClass="exit" presetSubtype="0" fill="hold" nodeType="afterEffect">
                                  <p:stCondLst>
                                    <p:cond delay="100"/>
                                  </p:stCondLst>
                                  <p:childTnLst>
                                    <p:set>
                                      <p:cBhvr>
                                        <p:cTn id="348" dur="1" fill="hold">
                                          <p:stCondLst>
                                            <p:cond delay="0"/>
                                          </p:stCondLst>
                                        </p:cTn>
                                        <p:tgtEl>
                                          <p:spTgt spid="357"/>
                                        </p:tgtEl>
                                        <p:attrNameLst>
                                          <p:attrName>style.visibility</p:attrName>
                                        </p:attrNameLst>
                                      </p:cBhvr>
                                      <p:to>
                                        <p:strVal val="hidden"/>
                                      </p:to>
                                    </p:set>
                                  </p:childTnLst>
                                </p:cTn>
                              </p:par>
                            </p:childTnLst>
                          </p:cTn>
                        </p:par>
                        <p:par>
                          <p:cTn id="349" fill="hold">
                            <p:stCondLst>
                              <p:cond delay="11400"/>
                            </p:stCondLst>
                            <p:childTnLst>
                              <p:par>
                                <p:cTn id="350" presetID="1" presetClass="entr" presetSubtype="0" fill="hold" nodeType="afterEffect">
                                  <p:stCondLst>
                                    <p:cond delay="100"/>
                                  </p:stCondLst>
                                  <p:childTnLst>
                                    <p:set>
                                      <p:cBhvr>
                                        <p:cTn id="351" dur="1" fill="hold">
                                          <p:stCondLst>
                                            <p:cond delay="0"/>
                                          </p:stCondLst>
                                        </p:cTn>
                                        <p:tgtEl>
                                          <p:spTgt spid="355"/>
                                        </p:tgtEl>
                                        <p:attrNameLst>
                                          <p:attrName>style.visibility</p:attrName>
                                        </p:attrNameLst>
                                      </p:cBhvr>
                                      <p:to>
                                        <p:strVal val="visible"/>
                                      </p:to>
                                    </p:set>
                                  </p:childTnLst>
                                </p:cTn>
                              </p:par>
                            </p:childTnLst>
                          </p:cTn>
                        </p:par>
                        <p:par>
                          <p:cTn id="352" fill="hold">
                            <p:stCondLst>
                              <p:cond delay="11500"/>
                            </p:stCondLst>
                            <p:childTnLst>
                              <p:par>
                                <p:cTn id="353" presetID="1" presetClass="exit" presetSubtype="0" fill="hold" nodeType="afterEffect">
                                  <p:stCondLst>
                                    <p:cond delay="100"/>
                                  </p:stCondLst>
                                  <p:childTnLst>
                                    <p:set>
                                      <p:cBhvr>
                                        <p:cTn id="354" dur="1" fill="hold">
                                          <p:stCondLst>
                                            <p:cond delay="0"/>
                                          </p:stCondLst>
                                        </p:cTn>
                                        <p:tgtEl>
                                          <p:spTgt spid="355"/>
                                        </p:tgtEl>
                                        <p:attrNameLst>
                                          <p:attrName>style.visibility</p:attrName>
                                        </p:attrNameLst>
                                      </p:cBhvr>
                                      <p:to>
                                        <p:strVal val="hidden"/>
                                      </p:to>
                                    </p:set>
                                  </p:childTnLst>
                                </p:cTn>
                              </p:par>
                            </p:childTnLst>
                          </p:cTn>
                        </p:par>
                        <p:par>
                          <p:cTn id="355" fill="hold">
                            <p:stCondLst>
                              <p:cond delay="11600"/>
                            </p:stCondLst>
                            <p:childTnLst>
                              <p:par>
                                <p:cTn id="356" presetID="1" presetClass="exit" presetSubtype="0" fill="hold" nodeType="afterEffect">
                                  <p:stCondLst>
                                    <p:cond delay="100"/>
                                  </p:stCondLst>
                                  <p:childTnLst>
                                    <p:set>
                                      <p:cBhvr>
                                        <p:cTn id="357" dur="1" fill="hold">
                                          <p:stCondLst>
                                            <p:cond delay="0"/>
                                          </p:stCondLst>
                                        </p:cTn>
                                        <p:tgtEl>
                                          <p:spTgt spid="356"/>
                                        </p:tgtEl>
                                        <p:attrNameLst>
                                          <p:attrName>style.visibility</p:attrName>
                                        </p:attrNameLst>
                                      </p:cBhvr>
                                      <p:to>
                                        <p:strVal val="hidden"/>
                                      </p:to>
                                    </p:set>
                                  </p:childTnLst>
                                </p:cTn>
                              </p:par>
                            </p:childTnLst>
                          </p:cTn>
                        </p:par>
                        <p:par>
                          <p:cTn id="358" fill="hold">
                            <p:stCondLst>
                              <p:cond delay="11700"/>
                            </p:stCondLst>
                            <p:childTnLst>
                              <p:par>
                                <p:cTn id="359" presetID="1" presetClass="exit" presetSubtype="0" fill="hold" nodeType="afterEffect">
                                  <p:stCondLst>
                                    <p:cond delay="100"/>
                                  </p:stCondLst>
                                  <p:childTnLst>
                                    <p:set>
                                      <p:cBhvr>
                                        <p:cTn id="360" dur="1" fill="hold">
                                          <p:stCondLst>
                                            <p:cond delay="0"/>
                                          </p:stCondLst>
                                        </p:cTn>
                                        <p:tgtEl>
                                          <p:spTgt spid="353"/>
                                        </p:tgtEl>
                                        <p:attrNameLst>
                                          <p:attrName>style.visibility</p:attrName>
                                        </p:attrNameLst>
                                      </p:cBhvr>
                                      <p:to>
                                        <p:strVal val="hidden"/>
                                      </p:to>
                                    </p:set>
                                  </p:childTnLst>
                                </p:cTn>
                              </p:par>
                            </p:childTnLst>
                          </p:cTn>
                        </p:par>
                        <p:par>
                          <p:cTn id="361" fill="hold">
                            <p:stCondLst>
                              <p:cond delay="11800"/>
                            </p:stCondLst>
                            <p:childTnLst>
                              <p:par>
                                <p:cTn id="362" presetID="1" presetClass="entr" presetSubtype="0" fill="hold" nodeType="afterEffect">
                                  <p:stCondLst>
                                    <p:cond delay="100"/>
                                  </p:stCondLst>
                                  <p:childTnLst>
                                    <p:set>
                                      <p:cBhvr>
                                        <p:cTn id="363" dur="1" fill="hold">
                                          <p:stCondLst>
                                            <p:cond delay="0"/>
                                          </p:stCondLst>
                                        </p:cTn>
                                        <p:tgtEl>
                                          <p:spTgt spid="355"/>
                                        </p:tgtEl>
                                        <p:attrNameLst>
                                          <p:attrName>style.visibility</p:attrName>
                                        </p:attrNameLst>
                                      </p:cBhvr>
                                      <p:to>
                                        <p:strVal val="visible"/>
                                      </p:to>
                                    </p:set>
                                  </p:childTnLst>
                                </p:cTn>
                              </p:par>
                            </p:childTnLst>
                          </p:cTn>
                        </p:par>
                        <p:par>
                          <p:cTn id="364" fill="hold">
                            <p:stCondLst>
                              <p:cond delay="11900"/>
                            </p:stCondLst>
                            <p:childTnLst>
                              <p:par>
                                <p:cTn id="365" presetID="1" presetClass="entr" presetSubtype="0" fill="hold" nodeType="afterEffect">
                                  <p:stCondLst>
                                    <p:cond delay="100"/>
                                  </p:stCondLst>
                                  <p:childTnLst>
                                    <p:set>
                                      <p:cBhvr>
                                        <p:cTn id="366" dur="1" fill="hold">
                                          <p:stCondLst>
                                            <p:cond delay="0"/>
                                          </p:stCondLst>
                                        </p:cTn>
                                        <p:tgtEl>
                                          <p:spTgt spid="356"/>
                                        </p:tgtEl>
                                        <p:attrNameLst>
                                          <p:attrName>style.visibility</p:attrName>
                                        </p:attrNameLst>
                                      </p:cBhvr>
                                      <p:to>
                                        <p:strVal val="visible"/>
                                      </p:to>
                                    </p:set>
                                  </p:childTnLst>
                                </p:cTn>
                              </p:par>
                            </p:childTnLst>
                          </p:cTn>
                        </p:par>
                        <p:par>
                          <p:cTn id="367" fill="hold">
                            <p:stCondLst>
                              <p:cond delay="12000"/>
                            </p:stCondLst>
                            <p:childTnLst>
                              <p:par>
                                <p:cTn id="368" presetID="1" presetClass="entr" presetSubtype="0" fill="hold" nodeType="afterEffect">
                                  <p:stCondLst>
                                    <p:cond delay="100"/>
                                  </p:stCondLst>
                                  <p:childTnLst>
                                    <p:set>
                                      <p:cBhvr>
                                        <p:cTn id="369" dur="1" fill="hold">
                                          <p:stCondLst>
                                            <p:cond delay="0"/>
                                          </p:stCondLst>
                                        </p:cTn>
                                        <p:tgtEl>
                                          <p:spTgt spid="357"/>
                                        </p:tgtEl>
                                        <p:attrNameLst>
                                          <p:attrName>style.visibility</p:attrName>
                                        </p:attrNameLst>
                                      </p:cBhvr>
                                      <p:to>
                                        <p:strVal val="visible"/>
                                      </p:to>
                                    </p:set>
                                  </p:childTnLst>
                                </p:cTn>
                              </p:par>
                            </p:childTnLst>
                          </p:cTn>
                        </p:par>
                        <p:par>
                          <p:cTn id="370" fill="hold">
                            <p:stCondLst>
                              <p:cond delay="12100"/>
                            </p:stCondLst>
                            <p:childTnLst>
                              <p:par>
                                <p:cTn id="371" presetID="1" presetClass="entr" presetSubtype="0" fill="hold" nodeType="afterEffect">
                                  <p:stCondLst>
                                    <p:cond delay="100"/>
                                  </p:stCondLst>
                                  <p:childTnLst>
                                    <p:set>
                                      <p:cBhvr>
                                        <p:cTn id="372" dur="1" fill="hold">
                                          <p:stCondLst>
                                            <p:cond delay="0"/>
                                          </p:stCondLst>
                                        </p:cTn>
                                        <p:tgtEl>
                                          <p:spTgt spid="352"/>
                                        </p:tgtEl>
                                        <p:attrNameLst>
                                          <p:attrName>style.visibility</p:attrName>
                                        </p:attrNameLst>
                                      </p:cBhvr>
                                      <p:to>
                                        <p:strVal val="visible"/>
                                      </p:to>
                                    </p:set>
                                  </p:childTnLst>
                                </p:cTn>
                              </p:par>
                            </p:childTnLst>
                          </p:cTn>
                        </p:par>
                        <p:par>
                          <p:cTn id="373" fill="hold">
                            <p:stCondLst>
                              <p:cond delay="12200"/>
                            </p:stCondLst>
                            <p:childTnLst>
                              <p:par>
                                <p:cTn id="374" presetID="1" presetClass="entr" presetSubtype="0" fill="hold" nodeType="afterEffect">
                                  <p:stCondLst>
                                    <p:cond delay="100"/>
                                  </p:stCondLst>
                                  <p:childTnLst>
                                    <p:set>
                                      <p:cBhvr>
                                        <p:cTn id="375" dur="1" fill="hold">
                                          <p:stCondLst>
                                            <p:cond delay="0"/>
                                          </p:stCondLst>
                                        </p:cTn>
                                        <p:tgtEl>
                                          <p:spTgt spid="351"/>
                                        </p:tgtEl>
                                        <p:attrNameLst>
                                          <p:attrName>style.visibility</p:attrName>
                                        </p:attrNameLst>
                                      </p:cBhvr>
                                      <p:to>
                                        <p:strVal val="visible"/>
                                      </p:to>
                                    </p:set>
                                  </p:childTnLst>
                                </p:cTn>
                              </p:par>
                            </p:childTnLst>
                          </p:cTn>
                        </p:par>
                        <p:par>
                          <p:cTn id="376" fill="hold">
                            <p:stCondLst>
                              <p:cond delay="12300"/>
                            </p:stCondLst>
                            <p:childTnLst>
                              <p:par>
                                <p:cTn id="377" presetID="1" presetClass="entr" presetSubtype="0" fill="hold" nodeType="afterEffect">
                                  <p:stCondLst>
                                    <p:cond delay="100"/>
                                  </p:stCondLst>
                                  <p:childTnLst>
                                    <p:set>
                                      <p:cBhvr>
                                        <p:cTn id="378" dur="1" fill="hold">
                                          <p:stCondLst>
                                            <p:cond delay="0"/>
                                          </p:stCondLst>
                                        </p:cTn>
                                        <p:tgtEl>
                                          <p:spTgt spid="350"/>
                                        </p:tgtEl>
                                        <p:attrNameLst>
                                          <p:attrName>style.visibility</p:attrName>
                                        </p:attrNameLst>
                                      </p:cBhvr>
                                      <p:to>
                                        <p:strVal val="visible"/>
                                      </p:to>
                                    </p:set>
                                  </p:childTnLst>
                                </p:cTn>
                              </p:par>
                            </p:childTnLst>
                          </p:cTn>
                        </p:par>
                        <p:par>
                          <p:cTn id="379" fill="hold">
                            <p:stCondLst>
                              <p:cond delay="12400"/>
                            </p:stCondLst>
                            <p:childTnLst>
                              <p:par>
                                <p:cTn id="380" presetID="1" presetClass="entr" presetSubtype="0" fill="hold" nodeType="afterEffect">
                                  <p:stCondLst>
                                    <p:cond delay="100"/>
                                  </p:stCondLst>
                                  <p:childTnLst>
                                    <p:set>
                                      <p:cBhvr>
                                        <p:cTn id="381" dur="1" fill="hold">
                                          <p:stCondLst>
                                            <p:cond delay="0"/>
                                          </p:stCondLst>
                                        </p:cTn>
                                        <p:tgtEl>
                                          <p:spTgt spid="353"/>
                                        </p:tgtEl>
                                        <p:attrNameLst>
                                          <p:attrName>style.visibility</p:attrName>
                                        </p:attrNameLst>
                                      </p:cBhvr>
                                      <p:to>
                                        <p:strVal val="visible"/>
                                      </p:to>
                                    </p:set>
                                  </p:childTnLst>
                                </p:cTn>
                              </p:par>
                            </p:childTnLst>
                          </p:cTn>
                        </p:par>
                        <p:par>
                          <p:cTn id="382" fill="hold">
                            <p:stCondLst>
                              <p:cond delay="12500"/>
                            </p:stCondLst>
                            <p:childTnLst>
                              <p:par>
                                <p:cTn id="383" presetID="1" presetClass="exit" presetSubtype="0" fill="hold" nodeType="afterEffect">
                                  <p:stCondLst>
                                    <p:cond delay="100"/>
                                  </p:stCondLst>
                                  <p:childTnLst>
                                    <p:set>
                                      <p:cBhvr>
                                        <p:cTn id="384" dur="1" fill="hold">
                                          <p:stCondLst>
                                            <p:cond delay="0"/>
                                          </p:stCondLst>
                                        </p:cTn>
                                        <p:tgtEl>
                                          <p:spTgt spid="353"/>
                                        </p:tgtEl>
                                        <p:attrNameLst>
                                          <p:attrName>style.visibility</p:attrName>
                                        </p:attrNameLst>
                                      </p:cBhvr>
                                      <p:to>
                                        <p:strVal val="hidden"/>
                                      </p:to>
                                    </p:set>
                                  </p:childTnLst>
                                </p:cTn>
                              </p:par>
                            </p:childTnLst>
                          </p:cTn>
                        </p:par>
                        <p:par>
                          <p:cTn id="385" fill="hold">
                            <p:stCondLst>
                              <p:cond delay="12600"/>
                            </p:stCondLst>
                            <p:childTnLst>
                              <p:par>
                                <p:cTn id="386" presetID="1" presetClass="exit" presetSubtype="0" fill="hold" nodeType="afterEffect">
                                  <p:stCondLst>
                                    <p:cond delay="100"/>
                                  </p:stCondLst>
                                  <p:childTnLst>
                                    <p:set>
                                      <p:cBhvr>
                                        <p:cTn id="387" dur="1" fill="hold">
                                          <p:stCondLst>
                                            <p:cond delay="0"/>
                                          </p:stCondLst>
                                        </p:cTn>
                                        <p:tgtEl>
                                          <p:spTgt spid="350"/>
                                        </p:tgtEl>
                                        <p:attrNameLst>
                                          <p:attrName>style.visibility</p:attrName>
                                        </p:attrNameLst>
                                      </p:cBhvr>
                                      <p:to>
                                        <p:strVal val="hidden"/>
                                      </p:to>
                                    </p:set>
                                  </p:childTnLst>
                                </p:cTn>
                              </p:par>
                            </p:childTnLst>
                          </p:cTn>
                        </p:par>
                        <p:par>
                          <p:cTn id="388" fill="hold">
                            <p:stCondLst>
                              <p:cond delay="12700"/>
                            </p:stCondLst>
                            <p:childTnLst>
                              <p:par>
                                <p:cTn id="389" presetID="1" presetClass="exit" presetSubtype="0" fill="hold" nodeType="afterEffect">
                                  <p:stCondLst>
                                    <p:cond delay="100"/>
                                  </p:stCondLst>
                                  <p:childTnLst>
                                    <p:set>
                                      <p:cBhvr>
                                        <p:cTn id="390" dur="1" fill="hold">
                                          <p:stCondLst>
                                            <p:cond delay="0"/>
                                          </p:stCondLst>
                                        </p:cTn>
                                        <p:tgtEl>
                                          <p:spTgt spid="351"/>
                                        </p:tgtEl>
                                        <p:attrNameLst>
                                          <p:attrName>style.visibility</p:attrName>
                                        </p:attrNameLst>
                                      </p:cBhvr>
                                      <p:to>
                                        <p:strVal val="hidden"/>
                                      </p:to>
                                    </p:set>
                                  </p:childTnLst>
                                </p:cTn>
                              </p:par>
                            </p:childTnLst>
                          </p:cTn>
                        </p:par>
                        <p:par>
                          <p:cTn id="391" fill="hold">
                            <p:stCondLst>
                              <p:cond delay="12800"/>
                            </p:stCondLst>
                            <p:childTnLst>
                              <p:par>
                                <p:cTn id="392" presetID="1" presetClass="entr" presetSubtype="0" fill="hold" nodeType="afterEffect">
                                  <p:stCondLst>
                                    <p:cond delay="100"/>
                                  </p:stCondLst>
                                  <p:childTnLst>
                                    <p:set>
                                      <p:cBhvr>
                                        <p:cTn id="393" dur="1" fill="hold">
                                          <p:stCondLst>
                                            <p:cond delay="0"/>
                                          </p:stCondLst>
                                        </p:cTn>
                                        <p:tgtEl>
                                          <p:spTgt spid="353"/>
                                        </p:tgtEl>
                                        <p:attrNameLst>
                                          <p:attrName>style.visibility</p:attrName>
                                        </p:attrNameLst>
                                      </p:cBhvr>
                                      <p:to>
                                        <p:strVal val="visible"/>
                                      </p:to>
                                    </p:set>
                                  </p:childTnLst>
                                </p:cTn>
                              </p:par>
                            </p:childTnLst>
                          </p:cTn>
                        </p:par>
                        <p:par>
                          <p:cTn id="394" fill="hold">
                            <p:stCondLst>
                              <p:cond delay="12900"/>
                            </p:stCondLst>
                            <p:childTnLst>
                              <p:par>
                                <p:cTn id="395" presetID="1" presetClass="entr" presetSubtype="0" fill="hold" nodeType="afterEffect">
                                  <p:stCondLst>
                                    <p:cond delay="100"/>
                                  </p:stCondLst>
                                  <p:childTnLst>
                                    <p:set>
                                      <p:cBhvr>
                                        <p:cTn id="396" dur="1" fill="hold">
                                          <p:stCondLst>
                                            <p:cond delay="0"/>
                                          </p:stCondLst>
                                        </p:cTn>
                                        <p:tgtEl>
                                          <p:spTgt spid="350"/>
                                        </p:tgtEl>
                                        <p:attrNameLst>
                                          <p:attrName>style.visibility</p:attrName>
                                        </p:attrNameLst>
                                      </p:cBhvr>
                                      <p:to>
                                        <p:strVal val="visible"/>
                                      </p:to>
                                    </p:set>
                                  </p:childTnLst>
                                </p:cTn>
                              </p:par>
                            </p:childTnLst>
                          </p:cTn>
                        </p:par>
                        <p:par>
                          <p:cTn id="397" fill="hold">
                            <p:stCondLst>
                              <p:cond delay="13000"/>
                            </p:stCondLst>
                            <p:childTnLst>
                              <p:par>
                                <p:cTn id="398" presetID="1" presetClass="entr" presetSubtype="0" fill="hold" nodeType="afterEffect">
                                  <p:stCondLst>
                                    <p:cond delay="100"/>
                                  </p:stCondLst>
                                  <p:childTnLst>
                                    <p:set>
                                      <p:cBhvr>
                                        <p:cTn id="399" dur="1" fill="hold">
                                          <p:stCondLst>
                                            <p:cond delay="0"/>
                                          </p:stCondLst>
                                        </p:cTn>
                                        <p:tgtEl>
                                          <p:spTgt spid="351"/>
                                        </p:tgtEl>
                                        <p:attrNameLst>
                                          <p:attrName>style.visibility</p:attrName>
                                        </p:attrNameLst>
                                      </p:cBhvr>
                                      <p:to>
                                        <p:strVal val="visible"/>
                                      </p:to>
                                    </p:set>
                                  </p:childTnLst>
                                </p:cTn>
                              </p:par>
                            </p:childTnLst>
                          </p:cTn>
                        </p:par>
                        <p:par>
                          <p:cTn id="400" fill="hold">
                            <p:stCondLst>
                              <p:cond delay="13100"/>
                            </p:stCondLst>
                            <p:childTnLst>
                              <p:par>
                                <p:cTn id="401" presetID="1" presetClass="exit" presetSubtype="0" fill="hold" nodeType="afterEffect">
                                  <p:stCondLst>
                                    <p:cond delay="100"/>
                                  </p:stCondLst>
                                  <p:childTnLst>
                                    <p:set>
                                      <p:cBhvr>
                                        <p:cTn id="402" dur="1" fill="hold">
                                          <p:stCondLst>
                                            <p:cond delay="0"/>
                                          </p:stCondLst>
                                        </p:cTn>
                                        <p:tgtEl>
                                          <p:spTgt spid="351"/>
                                        </p:tgtEl>
                                        <p:attrNameLst>
                                          <p:attrName>style.visibility</p:attrName>
                                        </p:attrNameLst>
                                      </p:cBhvr>
                                      <p:to>
                                        <p:strVal val="hidden"/>
                                      </p:to>
                                    </p:set>
                                  </p:childTnLst>
                                </p:cTn>
                              </p:par>
                            </p:childTnLst>
                          </p:cTn>
                        </p:par>
                        <p:par>
                          <p:cTn id="403" fill="hold">
                            <p:stCondLst>
                              <p:cond delay="13200"/>
                            </p:stCondLst>
                            <p:childTnLst>
                              <p:par>
                                <p:cTn id="404" presetID="1" presetClass="exit" presetSubtype="0" fill="hold" nodeType="afterEffect">
                                  <p:stCondLst>
                                    <p:cond delay="100"/>
                                  </p:stCondLst>
                                  <p:childTnLst>
                                    <p:set>
                                      <p:cBhvr>
                                        <p:cTn id="405" dur="1" fill="hold">
                                          <p:stCondLst>
                                            <p:cond delay="0"/>
                                          </p:stCondLst>
                                        </p:cTn>
                                        <p:tgtEl>
                                          <p:spTgt spid="350"/>
                                        </p:tgtEl>
                                        <p:attrNameLst>
                                          <p:attrName>style.visibility</p:attrName>
                                        </p:attrNameLst>
                                      </p:cBhvr>
                                      <p:to>
                                        <p:strVal val="hidden"/>
                                      </p:to>
                                    </p:set>
                                  </p:childTnLst>
                                </p:cTn>
                              </p:par>
                            </p:childTnLst>
                          </p:cTn>
                        </p:par>
                        <p:par>
                          <p:cTn id="406" fill="hold">
                            <p:stCondLst>
                              <p:cond delay="13300"/>
                            </p:stCondLst>
                            <p:childTnLst>
                              <p:par>
                                <p:cTn id="407" presetID="1" presetClass="exit" presetSubtype="0" fill="hold" nodeType="afterEffect">
                                  <p:stCondLst>
                                    <p:cond delay="100"/>
                                  </p:stCondLst>
                                  <p:childTnLst>
                                    <p:set>
                                      <p:cBhvr>
                                        <p:cTn id="408" dur="1" fill="hold">
                                          <p:stCondLst>
                                            <p:cond delay="0"/>
                                          </p:stCondLst>
                                        </p:cTn>
                                        <p:tgtEl>
                                          <p:spTgt spid="353"/>
                                        </p:tgtEl>
                                        <p:attrNameLst>
                                          <p:attrName>style.visibility</p:attrName>
                                        </p:attrNameLst>
                                      </p:cBhvr>
                                      <p:to>
                                        <p:strVal val="hidden"/>
                                      </p:to>
                                    </p:set>
                                  </p:childTnLst>
                                </p:cTn>
                              </p:par>
                            </p:childTnLst>
                          </p:cTn>
                        </p:par>
                        <p:par>
                          <p:cTn id="409" fill="hold">
                            <p:stCondLst>
                              <p:cond delay="13400"/>
                            </p:stCondLst>
                            <p:childTnLst>
                              <p:par>
                                <p:cTn id="410" presetID="1" presetClass="exit" presetSubtype="0" fill="hold" nodeType="afterEffect">
                                  <p:stCondLst>
                                    <p:cond delay="100"/>
                                  </p:stCondLst>
                                  <p:childTnLst>
                                    <p:set>
                                      <p:cBhvr>
                                        <p:cTn id="411" dur="1" fill="hold">
                                          <p:stCondLst>
                                            <p:cond delay="0"/>
                                          </p:stCondLst>
                                        </p:cTn>
                                        <p:tgtEl>
                                          <p:spTgt spid="352"/>
                                        </p:tgtEl>
                                        <p:attrNameLst>
                                          <p:attrName>style.visibility</p:attrName>
                                        </p:attrNameLst>
                                      </p:cBhvr>
                                      <p:to>
                                        <p:strVal val="hidden"/>
                                      </p:to>
                                    </p:set>
                                  </p:childTnLst>
                                </p:cTn>
                              </p:par>
                            </p:childTnLst>
                          </p:cTn>
                        </p:par>
                        <p:par>
                          <p:cTn id="412" fill="hold">
                            <p:stCondLst>
                              <p:cond delay="13500"/>
                            </p:stCondLst>
                            <p:childTnLst>
                              <p:par>
                                <p:cTn id="413" presetID="1" presetClass="exit" presetSubtype="0" fill="hold" nodeType="afterEffect">
                                  <p:stCondLst>
                                    <p:cond delay="100"/>
                                  </p:stCondLst>
                                  <p:childTnLst>
                                    <p:set>
                                      <p:cBhvr>
                                        <p:cTn id="414" dur="1" fill="hold">
                                          <p:stCondLst>
                                            <p:cond delay="0"/>
                                          </p:stCondLst>
                                        </p:cTn>
                                        <p:tgtEl>
                                          <p:spTgt spid="357"/>
                                        </p:tgtEl>
                                        <p:attrNameLst>
                                          <p:attrName>style.visibility</p:attrName>
                                        </p:attrNameLst>
                                      </p:cBhvr>
                                      <p:to>
                                        <p:strVal val="hidden"/>
                                      </p:to>
                                    </p:set>
                                  </p:childTnLst>
                                </p:cTn>
                              </p:par>
                            </p:childTnLst>
                          </p:cTn>
                        </p:par>
                        <p:par>
                          <p:cTn id="415" fill="hold">
                            <p:stCondLst>
                              <p:cond delay="13600"/>
                            </p:stCondLst>
                            <p:childTnLst>
                              <p:par>
                                <p:cTn id="416" presetID="1" presetClass="entr" presetSubtype="0" fill="hold" nodeType="afterEffect">
                                  <p:stCondLst>
                                    <p:cond delay="100"/>
                                  </p:stCondLst>
                                  <p:childTnLst>
                                    <p:set>
                                      <p:cBhvr>
                                        <p:cTn id="417" dur="1" fill="hold">
                                          <p:stCondLst>
                                            <p:cond delay="0"/>
                                          </p:stCondLst>
                                        </p:cTn>
                                        <p:tgtEl>
                                          <p:spTgt spid="353"/>
                                        </p:tgtEl>
                                        <p:attrNameLst>
                                          <p:attrName>style.visibility</p:attrName>
                                        </p:attrNameLst>
                                      </p:cBhvr>
                                      <p:to>
                                        <p:strVal val="visible"/>
                                      </p:to>
                                    </p:set>
                                  </p:childTnLst>
                                </p:cTn>
                              </p:par>
                            </p:childTnLst>
                          </p:cTn>
                        </p:par>
                        <p:par>
                          <p:cTn id="418" fill="hold">
                            <p:stCondLst>
                              <p:cond delay="13700"/>
                            </p:stCondLst>
                            <p:childTnLst>
                              <p:par>
                                <p:cTn id="419" presetID="1" presetClass="entr" presetSubtype="0" fill="hold" nodeType="afterEffect">
                                  <p:stCondLst>
                                    <p:cond delay="100"/>
                                  </p:stCondLst>
                                  <p:childTnLst>
                                    <p:set>
                                      <p:cBhvr>
                                        <p:cTn id="420" dur="1" fill="hold">
                                          <p:stCondLst>
                                            <p:cond delay="0"/>
                                          </p:stCondLst>
                                        </p:cTn>
                                        <p:tgtEl>
                                          <p:spTgt spid="352"/>
                                        </p:tgtEl>
                                        <p:attrNameLst>
                                          <p:attrName>style.visibility</p:attrName>
                                        </p:attrNameLst>
                                      </p:cBhvr>
                                      <p:to>
                                        <p:strVal val="visible"/>
                                      </p:to>
                                    </p:set>
                                  </p:childTnLst>
                                </p:cTn>
                              </p:par>
                            </p:childTnLst>
                          </p:cTn>
                        </p:par>
                        <p:par>
                          <p:cTn id="421" fill="hold">
                            <p:stCondLst>
                              <p:cond delay="13800"/>
                            </p:stCondLst>
                            <p:childTnLst>
                              <p:par>
                                <p:cTn id="422" presetID="1" presetClass="entr" presetSubtype="0" fill="hold" nodeType="afterEffect">
                                  <p:stCondLst>
                                    <p:cond delay="100"/>
                                  </p:stCondLst>
                                  <p:childTnLst>
                                    <p:set>
                                      <p:cBhvr>
                                        <p:cTn id="423" dur="1" fill="hold">
                                          <p:stCondLst>
                                            <p:cond delay="0"/>
                                          </p:stCondLst>
                                        </p:cTn>
                                        <p:tgtEl>
                                          <p:spTgt spid="351"/>
                                        </p:tgtEl>
                                        <p:attrNameLst>
                                          <p:attrName>style.visibility</p:attrName>
                                        </p:attrNameLst>
                                      </p:cBhvr>
                                      <p:to>
                                        <p:strVal val="visible"/>
                                      </p:to>
                                    </p:set>
                                  </p:childTnLst>
                                </p:cTn>
                              </p:par>
                            </p:childTnLst>
                          </p:cTn>
                        </p:par>
                        <p:par>
                          <p:cTn id="424" fill="hold">
                            <p:stCondLst>
                              <p:cond delay="13900"/>
                            </p:stCondLst>
                            <p:childTnLst>
                              <p:par>
                                <p:cTn id="425" presetID="1" presetClass="entr" presetSubtype="0" fill="hold" nodeType="afterEffect">
                                  <p:stCondLst>
                                    <p:cond delay="100"/>
                                  </p:stCondLst>
                                  <p:childTnLst>
                                    <p:set>
                                      <p:cBhvr>
                                        <p:cTn id="426" dur="1" fill="hold">
                                          <p:stCondLst>
                                            <p:cond delay="0"/>
                                          </p:stCondLst>
                                        </p:cTn>
                                        <p:tgtEl>
                                          <p:spTgt spid="350"/>
                                        </p:tgtEl>
                                        <p:attrNameLst>
                                          <p:attrName>style.visibility</p:attrName>
                                        </p:attrNameLst>
                                      </p:cBhvr>
                                      <p:to>
                                        <p:strVal val="visible"/>
                                      </p:to>
                                    </p:set>
                                  </p:childTnLst>
                                </p:cTn>
                              </p:par>
                            </p:childTnLst>
                          </p:cTn>
                        </p:par>
                        <p:par>
                          <p:cTn id="427" fill="hold">
                            <p:stCondLst>
                              <p:cond delay="14000"/>
                            </p:stCondLst>
                            <p:childTnLst>
                              <p:par>
                                <p:cTn id="428" presetID="1" presetClass="exit" presetSubtype="0" fill="hold" nodeType="afterEffect">
                                  <p:stCondLst>
                                    <p:cond delay="100"/>
                                  </p:stCondLst>
                                  <p:childTnLst>
                                    <p:set>
                                      <p:cBhvr>
                                        <p:cTn id="429" dur="1" fill="hold">
                                          <p:stCondLst>
                                            <p:cond delay="0"/>
                                          </p:stCondLst>
                                        </p:cTn>
                                        <p:tgtEl>
                                          <p:spTgt spid="350"/>
                                        </p:tgtEl>
                                        <p:attrNameLst>
                                          <p:attrName>style.visibility</p:attrName>
                                        </p:attrNameLst>
                                      </p:cBhvr>
                                      <p:to>
                                        <p:strVal val="hidden"/>
                                      </p:to>
                                    </p:set>
                                  </p:childTnLst>
                                </p:cTn>
                              </p:par>
                            </p:childTnLst>
                          </p:cTn>
                        </p:par>
                        <p:par>
                          <p:cTn id="430" fill="hold">
                            <p:stCondLst>
                              <p:cond delay="14100"/>
                            </p:stCondLst>
                            <p:childTnLst>
                              <p:par>
                                <p:cTn id="431" presetID="1" presetClass="exit" presetSubtype="0" fill="hold" nodeType="afterEffect">
                                  <p:stCondLst>
                                    <p:cond delay="100"/>
                                  </p:stCondLst>
                                  <p:childTnLst>
                                    <p:set>
                                      <p:cBhvr>
                                        <p:cTn id="432" dur="1" fill="hold">
                                          <p:stCondLst>
                                            <p:cond delay="0"/>
                                          </p:stCondLst>
                                        </p:cTn>
                                        <p:tgtEl>
                                          <p:spTgt spid="351"/>
                                        </p:tgtEl>
                                        <p:attrNameLst>
                                          <p:attrName>style.visibility</p:attrName>
                                        </p:attrNameLst>
                                      </p:cBhvr>
                                      <p:to>
                                        <p:strVal val="hidden"/>
                                      </p:to>
                                    </p:set>
                                  </p:childTnLst>
                                </p:cTn>
                              </p:par>
                            </p:childTnLst>
                          </p:cTn>
                        </p:par>
                        <p:par>
                          <p:cTn id="433" fill="hold">
                            <p:stCondLst>
                              <p:cond delay="14200"/>
                            </p:stCondLst>
                            <p:childTnLst>
                              <p:par>
                                <p:cTn id="434" presetID="1" presetClass="entr" presetSubtype="0" fill="hold" nodeType="afterEffect">
                                  <p:stCondLst>
                                    <p:cond delay="100"/>
                                  </p:stCondLst>
                                  <p:childTnLst>
                                    <p:set>
                                      <p:cBhvr>
                                        <p:cTn id="435" dur="1" fill="hold">
                                          <p:stCondLst>
                                            <p:cond delay="0"/>
                                          </p:stCondLst>
                                        </p:cTn>
                                        <p:tgtEl>
                                          <p:spTgt spid="357"/>
                                        </p:tgtEl>
                                        <p:attrNameLst>
                                          <p:attrName>style.visibility</p:attrName>
                                        </p:attrNameLst>
                                      </p:cBhvr>
                                      <p:to>
                                        <p:strVal val="visible"/>
                                      </p:to>
                                    </p:set>
                                  </p:childTnLst>
                                </p:cTn>
                              </p:par>
                            </p:childTnLst>
                          </p:cTn>
                        </p:par>
                        <p:par>
                          <p:cTn id="436" fill="hold">
                            <p:stCondLst>
                              <p:cond delay="14300"/>
                            </p:stCondLst>
                            <p:childTnLst>
                              <p:par>
                                <p:cTn id="437" presetID="1" presetClass="exit" presetSubtype="0" fill="hold" nodeType="afterEffect">
                                  <p:stCondLst>
                                    <p:cond delay="100"/>
                                  </p:stCondLst>
                                  <p:childTnLst>
                                    <p:set>
                                      <p:cBhvr>
                                        <p:cTn id="438" dur="1" fill="hold">
                                          <p:stCondLst>
                                            <p:cond delay="0"/>
                                          </p:stCondLst>
                                        </p:cTn>
                                        <p:tgtEl>
                                          <p:spTgt spid="357"/>
                                        </p:tgtEl>
                                        <p:attrNameLst>
                                          <p:attrName>style.visibility</p:attrName>
                                        </p:attrNameLst>
                                      </p:cBhvr>
                                      <p:to>
                                        <p:strVal val="hidden"/>
                                      </p:to>
                                    </p:set>
                                  </p:childTnLst>
                                </p:cTn>
                              </p:par>
                            </p:childTnLst>
                          </p:cTn>
                        </p:par>
                        <p:par>
                          <p:cTn id="439" fill="hold">
                            <p:stCondLst>
                              <p:cond delay="14400"/>
                            </p:stCondLst>
                            <p:childTnLst>
                              <p:par>
                                <p:cTn id="440" presetID="1" presetClass="exit" presetSubtype="0" fill="hold" nodeType="afterEffect">
                                  <p:stCondLst>
                                    <p:cond delay="100"/>
                                  </p:stCondLst>
                                  <p:childTnLst>
                                    <p:set>
                                      <p:cBhvr>
                                        <p:cTn id="441" dur="1" fill="hold">
                                          <p:stCondLst>
                                            <p:cond delay="0"/>
                                          </p:stCondLst>
                                        </p:cTn>
                                        <p:tgtEl>
                                          <p:spTgt spid="352"/>
                                        </p:tgtEl>
                                        <p:attrNameLst>
                                          <p:attrName>style.visibility</p:attrName>
                                        </p:attrNameLst>
                                      </p:cBhvr>
                                      <p:to>
                                        <p:strVal val="hidden"/>
                                      </p:to>
                                    </p:set>
                                  </p:childTnLst>
                                </p:cTn>
                              </p:par>
                            </p:childTnLst>
                          </p:cTn>
                        </p:par>
                        <p:par>
                          <p:cTn id="442" fill="hold">
                            <p:stCondLst>
                              <p:cond delay="14500"/>
                            </p:stCondLst>
                            <p:childTnLst>
                              <p:par>
                                <p:cTn id="443" presetID="1" presetClass="entr" presetSubtype="0" fill="hold" nodeType="afterEffect">
                                  <p:stCondLst>
                                    <p:cond delay="100"/>
                                  </p:stCondLst>
                                  <p:childTnLst>
                                    <p:set>
                                      <p:cBhvr>
                                        <p:cTn id="444" dur="1" fill="hold">
                                          <p:stCondLst>
                                            <p:cond delay="0"/>
                                          </p:stCondLst>
                                        </p:cTn>
                                        <p:tgtEl>
                                          <p:spTgt spid="350"/>
                                        </p:tgtEl>
                                        <p:attrNameLst>
                                          <p:attrName>style.visibility</p:attrName>
                                        </p:attrNameLst>
                                      </p:cBhvr>
                                      <p:to>
                                        <p:strVal val="visible"/>
                                      </p:to>
                                    </p:set>
                                  </p:childTnLst>
                                </p:cTn>
                              </p:par>
                            </p:childTnLst>
                          </p:cTn>
                        </p:par>
                        <p:par>
                          <p:cTn id="445" fill="hold">
                            <p:stCondLst>
                              <p:cond delay="14600"/>
                            </p:stCondLst>
                            <p:childTnLst>
                              <p:par>
                                <p:cTn id="446" presetID="1" presetClass="entr" presetSubtype="0" fill="hold" nodeType="afterEffect">
                                  <p:stCondLst>
                                    <p:cond delay="100"/>
                                  </p:stCondLst>
                                  <p:childTnLst>
                                    <p:set>
                                      <p:cBhvr>
                                        <p:cTn id="447" dur="1" fill="hold">
                                          <p:stCondLst>
                                            <p:cond delay="0"/>
                                          </p:stCondLst>
                                        </p:cTn>
                                        <p:tgtEl>
                                          <p:spTgt spid="351"/>
                                        </p:tgtEl>
                                        <p:attrNameLst>
                                          <p:attrName>style.visibility</p:attrName>
                                        </p:attrNameLst>
                                      </p:cBhvr>
                                      <p:to>
                                        <p:strVal val="visible"/>
                                      </p:to>
                                    </p:set>
                                  </p:childTnLst>
                                </p:cTn>
                              </p:par>
                            </p:childTnLst>
                          </p:cTn>
                        </p:par>
                        <p:par>
                          <p:cTn id="448" fill="hold">
                            <p:stCondLst>
                              <p:cond delay="14700"/>
                            </p:stCondLst>
                            <p:childTnLst>
                              <p:par>
                                <p:cTn id="449" presetID="1" presetClass="entr" presetSubtype="0" fill="hold" nodeType="afterEffect">
                                  <p:stCondLst>
                                    <p:cond delay="100"/>
                                  </p:stCondLst>
                                  <p:childTnLst>
                                    <p:set>
                                      <p:cBhvr>
                                        <p:cTn id="450" dur="1" fill="hold">
                                          <p:stCondLst>
                                            <p:cond delay="0"/>
                                          </p:stCondLst>
                                        </p:cTn>
                                        <p:tgtEl>
                                          <p:spTgt spid="352"/>
                                        </p:tgtEl>
                                        <p:attrNameLst>
                                          <p:attrName>style.visibility</p:attrName>
                                        </p:attrNameLst>
                                      </p:cBhvr>
                                      <p:to>
                                        <p:strVal val="visible"/>
                                      </p:to>
                                    </p:set>
                                  </p:childTnLst>
                                </p:cTn>
                              </p:par>
                            </p:childTnLst>
                          </p:cTn>
                        </p:par>
                        <p:par>
                          <p:cTn id="451" fill="hold">
                            <p:stCondLst>
                              <p:cond delay="14800"/>
                            </p:stCondLst>
                            <p:childTnLst>
                              <p:par>
                                <p:cTn id="452" presetID="1" presetClass="entr" presetSubtype="0" fill="hold" nodeType="afterEffect">
                                  <p:stCondLst>
                                    <p:cond delay="100"/>
                                  </p:stCondLst>
                                  <p:childTnLst>
                                    <p:set>
                                      <p:cBhvr>
                                        <p:cTn id="453" dur="1" fill="hold">
                                          <p:stCondLst>
                                            <p:cond delay="0"/>
                                          </p:stCondLst>
                                        </p:cTn>
                                        <p:tgtEl>
                                          <p:spTgt spid="357"/>
                                        </p:tgtEl>
                                        <p:attrNameLst>
                                          <p:attrName>style.visibility</p:attrName>
                                        </p:attrNameLst>
                                      </p:cBhvr>
                                      <p:to>
                                        <p:strVal val="visible"/>
                                      </p:to>
                                    </p:set>
                                  </p:childTnLst>
                                </p:cTn>
                              </p:par>
                            </p:childTnLst>
                          </p:cTn>
                        </p:par>
                        <p:par>
                          <p:cTn id="454" fill="hold">
                            <p:stCondLst>
                              <p:cond delay="14900"/>
                            </p:stCondLst>
                            <p:childTnLst>
                              <p:par>
                                <p:cTn id="455" presetID="1" presetClass="exit" presetSubtype="0" fill="hold" nodeType="afterEffect">
                                  <p:stCondLst>
                                    <p:cond delay="100"/>
                                  </p:stCondLst>
                                  <p:childTnLst>
                                    <p:set>
                                      <p:cBhvr>
                                        <p:cTn id="456" dur="1" fill="hold">
                                          <p:stCondLst>
                                            <p:cond delay="0"/>
                                          </p:stCondLst>
                                        </p:cTn>
                                        <p:tgtEl>
                                          <p:spTgt spid="357"/>
                                        </p:tgtEl>
                                        <p:attrNameLst>
                                          <p:attrName>style.visibility</p:attrName>
                                        </p:attrNameLst>
                                      </p:cBhvr>
                                      <p:to>
                                        <p:strVal val="hidden"/>
                                      </p:to>
                                    </p:set>
                                  </p:childTnLst>
                                </p:cTn>
                              </p:par>
                            </p:childTnLst>
                          </p:cTn>
                        </p:par>
                        <p:par>
                          <p:cTn id="457" fill="hold">
                            <p:stCondLst>
                              <p:cond delay="15000"/>
                            </p:stCondLst>
                            <p:childTnLst>
                              <p:par>
                                <p:cTn id="458" presetID="1" presetClass="exit" presetSubtype="0" fill="hold" nodeType="afterEffect">
                                  <p:stCondLst>
                                    <p:cond delay="100"/>
                                  </p:stCondLst>
                                  <p:childTnLst>
                                    <p:set>
                                      <p:cBhvr>
                                        <p:cTn id="459" dur="1" fill="hold">
                                          <p:stCondLst>
                                            <p:cond delay="0"/>
                                          </p:stCondLst>
                                        </p:cTn>
                                        <p:tgtEl>
                                          <p:spTgt spid="352"/>
                                        </p:tgtEl>
                                        <p:attrNameLst>
                                          <p:attrName>style.visibility</p:attrName>
                                        </p:attrNameLst>
                                      </p:cBhvr>
                                      <p:to>
                                        <p:strVal val="hidden"/>
                                      </p:to>
                                    </p:set>
                                  </p:childTnLst>
                                </p:cTn>
                              </p:par>
                            </p:childTnLst>
                          </p:cTn>
                        </p:par>
                        <p:par>
                          <p:cTn id="460" fill="hold">
                            <p:stCondLst>
                              <p:cond delay="15100"/>
                            </p:stCondLst>
                            <p:childTnLst>
                              <p:par>
                                <p:cTn id="461" presetID="1" presetClass="exit" presetSubtype="0" fill="hold" nodeType="afterEffect">
                                  <p:stCondLst>
                                    <p:cond delay="100"/>
                                  </p:stCondLst>
                                  <p:childTnLst>
                                    <p:set>
                                      <p:cBhvr>
                                        <p:cTn id="462" dur="1" fill="hold">
                                          <p:stCondLst>
                                            <p:cond delay="0"/>
                                          </p:stCondLst>
                                        </p:cTn>
                                        <p:tgtEl>
                                          <p:spTgt spid="351"/>
                                        </p:tgtEl>
                                        <p:attrNameLst>
                                          <p:attrName>style.visibility</p:attrName>
                                        </p:attrNameLst>
                                      </p:cBhvr>
                                      <p:to>
                                        <p:strVal val="hidden"/>
                                      </p:to>
                                    </p:set>
                                  </p:childTnLst>
                                </p:cTn>
                              </p:par>
                            </p:childTnLst>
                          </p:cTn>
                        </p:par>
                        <p:par>
                          <p:cTn id="463" fill="hold">
                            <p:stCondLst>
                              <p:cond delay="15200"/>
                            </p:stCondLst>
                            <p:childTnLst>
                              <p:par>
                                <p:cTn id="464" presetID="1" presetClass="exit" presetSubtype="0" fill="hold" nodeType="afterEffect">
                                  <p:stCondLst>
                                    <p:cond delay="100"/>
                                  </p:stCondLst>
                                  <p:childTnLst>
                                    <p:set>
                                      <p:cBhvr>
                                        <p:cTn id="465" dur="1" fill="hold">
                                          <p:stCondLst>
                                            <p:cond delay="0"/>
                                          </p:stCondLst>
                                        </p:cTn>
                                        <p:tgtEl>
                                          <p:spTgt spid="350"/>
                                        </p:tgtEl>
                                        <p:attrNameLst>
                                          <p:attrName>style.visibility</p:attrName>
                                        </p:attrNameLst>
                                      </p:cBhvr>
                                      <p:to>
                                        <p:strVal val="hidden"/>
                                      </p:to>
                                    </p:set>
                                  </p:childTnLst>
                                </p:cTn>
                              </p:par>
                            </p:childTnLst>
                          </p:cTn>
                        </p:par>
                        <p:par>
                          <p:cTn id="466" fill="hold">
                            <p:stCondLst>
                              <p:cond delay="15300"/>
                            </p:stCondLst>
                            <p:childTnLst>
                              <p:par>
                                <p:cTn id="467" presetID="1" presetClass="exit" presetSubtype="0" fill="hold" nodeType="afterEffect">
                                  <p:stCondLst>
                                    <p:cond delay="100"/>
                                  </p:stCondLst>
                                  <p:childTnLst>
                                    <p:set>
                                      <p:cBhvr>
                                        <p:cTn id="468" dur="1" fill="hold">
                                          <p:stCondLst>
                                            <p:cond delay="0"/>
                                          </p:stCondLst>
                                        </p:cTn>
                                        <p:tgtEl>
                                          <p:spTgt spid="353"/>
                                        </p:tgtEl>
                                        <p:attrNameLst>
                                          <p:attrName>style.visibility</p:attrName>
                                        </p:attrNameLst>
                                      </p:cBhvr>
                                      <p:to>
                                        <p:strVal val="hidden"/>
                                      </p:to>
                                    </p:set>
                                  </p:childTnLst>
                                </p:cTn>
                              </p:par>
                            </p:childTnLst>
                          </p:cTn>
                        </p:par>
                        <p:par>
                          <p:cTn id="469" fill="hold">
                            <p:stCondLst>
                              <p:cond delay="15400"/>
                            </p:stCondLst>
                            <p:childTnLst>
                              <p:par>
                                <p:cTn id="470" presetID="1" presetClass="exit" presetSubtype="0" fill="hold" nodeType="afterEffect">
                                  <p:stCondLst>
                                    <p:cond delay="100"/>
                                  </p:stCondLst>
                                  <p:childTnLst>
                                    <p:set>
                                      <p:cBhvr>
                                        <p:cTn id="471" dur="1" fill="hold">
                                          <p:stCondLst>
                                            <p:cond delay="0"/>
                                          </p:stCondLst>
                                        </p:cTn>
                                        <p:tgtEl>
                                          <p:spTgt spid="356"/>
                                        </p:tgtEl>
                                        <p:attrNameLst>
                                          <p:attrName>style.visibility</p:attrName>
                                        </p:attrNameLst>
                                      </p:cBhvr>
                                      <p:to>
                                        <p:strVal val="hidden"/>
                                      </p:to>
                                    </p:set>
                                  </p:childTnLst>
                                </p:cTn>
                              </p:par>
                            </p:childTnLst>
                          </p:cTn>
                        </p:par>
                        <p:par>
                          <p:cTn id="472" fill="hold">
                            <p:stCondLst>
                              <p:cond delay="15500"/>
                            </p:stCondLst>
                            <p:childTnLst>
                              <p:par>
                                <p:cTn id="473" presetID="1" presetClass="exit" presetSubtype="0" fill="hold" nodeType="afterEffect">
                                  <p:stCondLst>
                                    <p:cond delay="100"/>
                                  </p:stCondLst>
                                  <p:childTnLst>
                                    <p:set>
                                      <p:cBhvr>
                                        <p:cTn id="474" dur="1" fill="hold">
                                          <p:stCondLst>
                                            <p:cond delay="0"/>
                                          </p:stCondLst>
                                        </p:cTn>
                                        <p:tgtEl>
                                          <p:spTgt spid="355"/>
                                        </p:tgtEl>
                                        <p:attrNameLst>
                                          <p:attrName>style.visibility</p:attrName>
                                        </p:attrNameLst>
                                      </p:cBhvr>
                                      <p:to>
                                        <p:strVal val="hidden"/>
                                      </p:to>
                                    </p:set>
                                  </p:childTnLst>
                                </p:cTn>
                              </p:par>
                            </p:childTnLst>
                          </p:cTn>
                        </p:par>
                        <p:par>
                          <p:cTn id="475" fill="hold">
                            <p:stCondLst>
                              <p:cond delay="15600"/>
                            </p:stCondLst>
                            <p:childTnLst>
                              <p:par>
                                <p:cTn id="476" presetID="1" presetClass="exit" presetSubtype="0" fill="hold" nodeType="afterEffect">
                                  <p:stCondLst>
                                    <p:cond delay="100"/>
                                  </p:stCondLst>
                                  <p:childTnLst>
                                    <p:set>
                                      <p:cBhvr>
                                        <p:cTn id="477" dur="1" fill="hold">
                                          <p:stCondLst>
                                            <p:cond delay="0"/>
                                          </p:stCondLst>
                                        </p:cTn>
                                        <p:tgtEl>
                                          <p:spTgt spid="354"/>
                                        </p:tgtEl>
                                        <p:attrNameLst>
                                          <p:attrName>style.visibility</p:attrName>
                                        </p:attrNameLst>
                                      </p:cBhvr>
                                      <p:to>
                                        <p:strVal val="hidden"/>
                                      </p:to>
                                    </p:set>
                                  </p:childTnLst>
                                </p:cTn>
                              </p:par>
                            </p:childTnLst>
                          </p:cTn>
                        </p:par>
                        <p:par>
                          <p:cTn id="478" fill="hold">
                            <p:stCondLst>
                              <p:cond delay="15700"/>
                            </p:stCondLst>
                            <p:childTnLst>
                              <p:par>
                                <p:cTn id="479" presetID="1" presetClass="exit" presetSubtype="0" fill="hold" nodeType="afterEffect">
                                  <p:stCondLst>
                                    <p:cond delay="100"/>
                                  </p:stCondLst>
                                  <p:childTnLst>
                                    <p:set>
                                      <p:cBhvr>
                                        <p:cTn id="480" dur="1" fill="hold">
                                          <p:stCondLst>
                                            <p:cond delay="0"/>
                                          </p:stCondLst>
                                        </p:cTn>
                                        <p:tgtEl>
                                          <p:spTgt spid="349"/>
                                        </p:tgtEl>
                                        <p:attrNameLst>
                                          <p:attrName>style.visibility</p:attrName>
                                        </p:attrNameLst>
                                      </p:cBhvr>
                                      <p:to>
                                        <p:strVal val="hidden"/>
                                      </p:to>
                                    </p:set>
                                  </p:childTnLst>
                                </p:cTn>
                              </p:par>
                            </p:childTnLst>
                          </p:cTn>
                        </p:par>
                        <p:par>
                          <p:cTn id="481" fill="hold">
                            <p:stCondLst>
                              <p:cond delay="15800"/>
                            </p:stCondLst>
                            <p:childTnLst>
                              <p:par>
                                <p:cTn id="482" presetID="1" presetClass="entr" presetSubtype="0" fill="hold" nodeType="afterEffect">
                                  <p:stCondLst>
                                    <p:cond delay="100"/>
                                  </p:stCondLst>
                                  <p:childTnLst>
                                    <p:set>
                                      <p:cBhvr>
                                        <p:cTn id="483" dur="1" fill="hold">
                                          <p:stCondLst>
                                            <p:cond delay="0"/>
                                          </p:stCondLst>
                                        </p:cTn>
                                        <p:tgtEl>
                                          <p:spTgt spid="358"/>
                                        </p:tgtEl>
                                        <p:attrNameLst>
                                          <p:attrName>style.visibility</p:attrName>
                                        </p:attrNameLst>
                                      </p:cBhvr>
                                      <p:to>
                                        <p:strVal val="visible"/>
                                      </p:to>
                                    </p:set>
                                  </p:childTnLst>
                                </p:cTn>
                              </p:par>
                            </p:childTnLst>
                          </p:cTn>
                        </p:par>
                        <p:par>
                          <p:cTn id="484" fill="hold">
                            <p:stCondLst>
                              <p:cond delay="15900"/>
                            </p:stCondLst>
                            <p:childTnLst>
                              <p:par>
                                <p:cTn id="485" presetID="1" presetClass="entr" presetSubtype="0" fill="hold" nodeType="afterEffect">
                                  <p:stCondLst>
                                    <p:cond delay="100"/>
                                  </p:stCondLst>
                                  <p:childTnLst>
                                    <p:set>
                                      <p:cBhvr>
                                        <p:cTn id="486" dur="1" fill="hold">
                                          <p:stCondLst>
                                            <p:cond delay="0"/>
                                          </p:stCondLst>
                                        </p:cTn>
                                        <p:tgtEl>
                                          <p:spTgt spid="359"/>
                                        </p:tgtEl>
                                        <p:attrNameLst>
                                          <p:attrName>style.visibility</p:attrName>
                                        </p:attrNameLst>
                                      </p:cBhvr>
                                      <p:to>
                                        <p:strVal val="visible"/>
                                      </p:to>
                                    </p:set>
                                  </p:childTnLst>
                                </p:cTn>
                              </p:par>
                            </p:childTnLst>
                          </p:cTn>
                        </p:par>
                        <p:par>
                          <p:cTn id="487" fill="hold">
                            <p:stCondLst>
                              <p:cond delay="16000"/>
                            </p:stCondLst>
                            <p:childTnLst>
                              <p:par>
                                <p:cTn id="488" presetID="1" presetClass="entr" presetSubtype="0" fill="hold" nodeType="afterEffect">
                                  <p:stCondLst>
                                    <p:cond delay="100"/>
                                  </p:stCondLst>
                                  <p:childTnLst>
                                    <p:set>
                                      <p:cBhvr>
                                        <p:cTn id="489" dur="1" fill="hold">
                                          <p:stCondLst>
                                            <p:cond delay="0"/>
                                          </p:stCondLst>
                                        </p:cTn>
                                        <p:tgtEl>
                                          <p:spTgt spid="360"/>
                                        </p:tgtEl>
                                        <p:attrNameLst>
                                          <p:attrName>style.visibility</p:attrName>
                                        </p:attrNameLst>
                                      </p:cBhvr>
                                      <p:to>
                                        <p:strVal val="visible"/>
                                      </p:to>
                                    </p:set>
                                  </p:childTnLst>
                                </p:cTn>
                              </p:par>
                            </p:childTnLst>
                          </p:cTn>
                        </p:par>
                        <p:par>
                          <p:cTn id="490" fill="hold">
                            <p:stCondLst>
                              <p:cond delay="16100"/>
                            </p:stCondLst>
                            <p:childTnLst>
                              <p:par>
                                <p:cTn id="491" presetID="1" presetClass="entr" presetSubtype="0" fill="hold" nodeType="afterEffect">
                                  <p:stCondLst>
                                    <p:cond delay="100"/>
                                  </p:stCondLst>
                                  <p:childTnLst>
                                    <p:set>
                                      <p:cBhvr>
                                        <p:cTn id="492" dur="1" fill="hold">
                                          <p:stCondLst>
                                            <p:cond delay="0"/>
                                          </p:stCondLst>
                                        </p:cTn>
                                        <p:tgtEl>
                                          <p:spTgt spid="361"/>
                                        </p:tgtEl>
                                        <p:attrNameLst>
                                          <p:attrName>style.visibility</p:attrName>
                                        </p:attrNameLst>
                                      </p:cBhvr>
                                      <p:to>
                                        <p:strVal val="visible"/>
                                      </p:to>
                                    </p:set>
                                  </p:childTnLst>
                                </p:cTn>
                              </p:par>
                            </p:childTnLst>
                          </p:cTn>
                        </p:par>
                        <p:par>
                          <p:cTn id="493" fill="hold">
                            <p:stCondLst>
                              <p:cond delay="16200"/>
                            </p:stCondLst>
                            <p:childTnLst>
                              <p:par>
                                <p:cTn id="494" presetID="1" presetClass="entr" presetSubtype="0" fill="hold" nodeType="afterEffect">
                                  <p:stCondLst>
                                    <p:cond delay="100"/>
                                  </p:stCondLst>
                                  <p:childTnLst>
                                    <p:set>
                                      <p:cBhvr>
                                        <p:cTn id="495" dur="1" fill="hold">
                                          <p:stCondLst>
                                            <p:cond delay="0"/>
                                          </p:stCondLst>
                                        </p:cTn>
                                        <p:tgtEl>
                                          <p:spTgt spid="362"/>
                                        </p:tgtEl>
                                        <p:attrNameLst>
                                          <p:attrName>style.visibility</p:attrName>
                                        </p:attrNameLst>
                                      </p:cBhvr>
                                      <p:to>
                                        <p:strVal val="visible"/>
                                      </p:to>
                                    </p:set>
                                  </p:childTnLst>
                                </p:cTn>
                              </p:par>
                            </p:childTnLst>
                          </p:cTn>
                        </p:par>
                        <p:par>
                          <p:cTn id="496" fill="hold">
                            <p:stCondLst>
                              <p:cond delay="16300"/>
                            </p:stCondLst>
                            <p:childTnLst>
                              <p:par>
                                <p:cTn id="497" presetID="1" presetClass="entr" presetSubtype="0" fill="hold" nodeType="afterEffect">
                                  <p:stCondLst>
                                    <p:cond delay="100"/>
                                  </p:stCondLst>
                                  <p:childTnLst>
                                    <p:set>
                                      <p:cBhvr>
                                        <p:cTn id="498" dur="1" fill="hold">
                                          <p:stCondLst>
                                            <p:cond delay="0"/>
                                          </p:stCondLst>
                                        </p:cTn>
                                        <p:tgtEl>
                                          <p:spTgt spid="363"/>
                                        </p:tgtEl>
                                        <p:attrNameLst>
                                          <p:attrName>style.visibility</p:attrName>
                                        </p:attrNameLst>
                                      </p:cBhvr>
                                      <p:to>
                                        <p:strVal val="visible"/>
                                      </p:to>
                                    </p:set>
                                  </p:childTnLst>
                                </p:cTn>
                              </p:par>
                            </p:childTnLst>
                          </p:cTn>
                        </p:par>
                        <p:par>
                          <p:cTn id="499" fill="hold">
                            <p:stCondLst>
                              <p:cond delay="16400"/>
                            </p:stCondLst>
                            <p:childTnLst>
                              <p:par>
                                <p:cTn id="500" presetID="1" presetClass="entr" presetSubtype="0" fill="hold" nodeType="afterEffect">
                                  <p:stCondLst>
                                    <p:cond delay="100"/>
                                  </p:stCondLst>
                                  <p:childTnLst>
                                    <p:set>
                                      <p:cBhvr>
                                        <p:cTn id="501" dur="1" fill="hold">
                                          <p:stCondLst>
                                            <p:cond delay="0"/>
                                          </p:stCondLst>
                                        </p:cTn>
                                        <p:tgtEl>
                                          <p:spTgt spid="364"/>
                                        </p:tgtEl>
                                        <p:attrNameLst>
                                          <p:attrName>style.visibility</p:attrName>
                                        </p:attrNameLst>
                                      </p:cBhvr>
                                      <p:to>
                                        <p:strVal val="visible"/>
                                      </p:to>
                                    </p:set>
                                  </p:childTnLst>
                                </p:cTn>
                              </p:par>
                            </p:childTnLst>
                          </p:cTn>
                        </p:par>
                      </p:childTnLst>
                    </p:cTn>
                  </p:par>
                  <p:par>
                    <p:cTn id="502" fill="hold">
                      <p:stCondLst>
                        <p:cond delay="indefinite"/>
                      </p:stCondLst>
                      <p:childTnLst>
                        <p:par>
                          <p:cTn id="503" fill="hold">
                            <p:stCondLst>
                              <p:cond delay="0"/>
                            </p:stCondLst>
                            <p:childTnLst>
                              <p:par>
                                <p:cTn id="504" presetID="1" presetClass="entr" presetSubtype="0" fill="hold" grpId="0" nodeType="clickEffect">
                                  <p:stCondLst>
                                    <p:cond delay="0"/>
                                  </p:stCondLst>
                                  <p:childTnLst>
                                    <p:set>
                                      <p:cBhvr>
                                        <p:cTn id="505" dur="1" fill="hold">
                                          <p:stCondLst>
                                            <p:cond delay="0"/>
                                          </p:stCondLst>
                                        </p:cTn>
                                        <p:tgtEl>
                                          <p:spTgt spid="287"/>
                                        </p:tgtEl>
                                        <p:attrNameLst>
                                          <p:attrName>style.visibility</p:attrName>
                                        </p:attrNameLst>
                                      </p:cBhvr>
                                      <p:to>
                                        <p:strVal val="visible"/>
                                      </p:to>
                                    </p:set>
                                  </p:childTnLst>
                                </p:cTn>
                              </p:par>
                            </p:childTnLst>
                          </p:cTn>
                        </p:par>
                        <p:par>
                          <p:cTn id="506" fill="hold">
                            <p:stCondLst>
                              <p:cond delay="0"/>
                            </p:stCondLst>
                            <p:childTnLst>
                              <p:par>
                                <p:cTn id="507" presetID="1" presetClass="exit" presetSubtype="0" fill="hold" nodeType="afterEffect">
                                  <p:stCondLst>
                                    <p:cond delay="0"/>
                                  </p:stCondLst>
                                  <p:childTnLst>
                                    <p:set>
                                      <p:cBhvr>
                                        <p:cTn id="508" dur="1" fill="hold">
                                          <p:stCondLst>
                                            <p:cond delay="0"/>
                                          </p:stCondLst>
                                        </p:cTn>
                                        <p:tgtEl>
                                          <p:spTgt spid="364"/>
                                        </p:tgtEl>
                                        <p:attrNameLst>
                                          <p:attrName>style.visibility</p:attrName>
                                        </p:attrNameLst>
                                      </p:cBhvr>
                                      <p:to>
                                        <p:strVal val="hidden"/>
                                      </p:to>
                                    </p:set>
                                  </p:childTnLst>
                                </p:cTn>
                              </p:par>
                              <p:par>
                                <p:cTn id="509" presetID="1" presetClass="exit" presetSubtype="0" fill="hold" nodeType="withEffect">
                                  <p:stCondLst>
                                    <p:cond delay="0"/>
                                  </p:stCondLst>
                                  <p:childTnLst>
                                    <p:set>
                                      <p:cBhvr>
                                        <p:cTn id="510" dur="1" fill="hold">
                                          <p:stCondLst>
                                            <p:cond delay="0"/>
                                          </p:stCondLst>
                                        </p:cTn>
                                        <p:tgtEl>
                                          <p:spTgt spid="360"/>
                                        </p:tgtEl>
                                        <p:attrNameLst>
                                          <p:attrName>style.visibility</p:attrName>
                                        </p:attrNameLst>
                                      </p:cBhvr>
                                      <p:to>
                                        <p:strVal val="hidden"/>
                                      </p:to>
                                    </p:set>
                                  </p:childTnLst>
                                </p:cTn>
                              </p:par>
                              <p:par>
                                <p:cTn id="511" presetID="1" presetClass="exit" presetSubtype="0" fill="hold" nodeType="withEffect">
                                  <p:stCondLst>
                                    <p:cond delay="0"/>
                                  </p:stCondLst>
                                  <p:childTnLst>
                                    <p:set>
                                      <p:cBhvr>
                                        <p:cTn id="512" dur="1" fill="hold">
                                          <p:stCondLst>
                                            <p:cond delay="0"/>
                                          </p:stCondLst>
                                        </p:cTn>
                                        <p:tgtEl>
                                          <p:spTgt spid="361"/>
                                        </p:tgtEl>
                                        <p:attrNameLst>
                                          <p:attrName>style.visibility</p:attrName>
                                        </p:attrNameLst>
                                      </p:cBhvr>
                                      <p:to>
                                        <p:strVal val="hidden"/>
                                      </p:to>
                                    </p:set>
                                  </p:childTnLst>
                                </p:cTn>
                              </p:par>
                              <p:par>
                                <p:cTn id="513" presetID="1" presetClass="exit" presetSubtype="0" fill="hold" nodeType="withEffect">
                                  <p:stCondLst>
                                    <p:cond delay="0"/>
                                  </p:stCondLst>
                                  <p:childTnLst>
                                    <p:set>
                                      <p:cBhvr>
                                        <p:cTn id="514" dur="1" fill="hold">
                                          <p:stCondLst>
                                            <p:cond delay="0"/>
                                          </p:stCondLst>
                                        </p:cTn>
                                        <p:tgtEl>
                                          <p:spTgt spid="362"/>
                                        </p:tgtEl>
                                        <p:attrNameLst>
                                          <p:attrName>style.visibility</p:attrName>
                                        </p:attrNameLst>
                                      </p:cBhvr>
                                      <p:to>
                                        <p:strVal val="hidden"/>
                                      </p:to>
                                    </p:set>
                                  </p:childTnLst>
                                </p:cTn>
                              </p:par>
                              <p:par>
                                <p:cTn id="515" presetID="1" presetClass="exit" presetSubtype="0" fill="hold" nodeType="withEffect">
                                  <p:stCondLst>
                                    <p:cond delay="0"/>
                                  </p:stCondLst>
                                  <p:childTnLst>
                                    <p:set>
                                      <p:cBhvr>
                                        <p:cTn id="516" dur="1" fill="hold">
                                          <p:stCondLst>
                                            <p:cond delay="0"/>
                                          </p:stCondLst>
                                        </p:cTn>
                                        <p:tgtEl>
                                          <p:spTgt spid="363"/>
                                        </p:tgtEl>
                                        <p:attrNameLst>
                                          <p:attrName>style.visibility</p:attrName>
                                        </p:attrNameLst>
                                      </p:cBhvr>
                                      <p:to>
                                        <p:strVal val="hidden"/>
                                      </p:to>
                                    </p:set>
                                  </p:childTnLst>
                                </p:cTn>
                              </p:par>
                              <p:par>
                                <p:cTn id="517" presetID="1" presetClass="exit" presetSubtype="0" fill="hold" nodeType="withEffect">
                                  <p:stCondLst>
                                    <p:cond delay="0"/>
                                  </p:stCondLst>
                                  <p:childTnLst>
                                    <p:set>
                                      <p:cBhvr>
                                        <p:cTn id="518" dur="1" fill="hold">
                                          <p:stCondLst>
                                            <p:cond delay="0"/>
                                          </p:stCondLst>
                                        </p:cTn>
                                        <p:tgtEl>
                                          <p:spTgt spid="359"/>
                                        </p:tgtEl>
                                        <p:attrNameLst>
                                          <p:attrName>style.visibility</p:attrName>
                                        </p:attrNameLst>
                                      </p:cBhvr>
                                      <p:to>
                                        <p:strVal val="hidden"/>
                                      </p:to>
                                    </p:set>
                                  </p:childTnLst>
                                </p:cTn>
                              </p:par>
                              <p:par>
                                <p:cTn id="519" presetID="1" presetClass="exit" presetSubtype="0" fill="hold" nodeType="withEffect">
                                  <p:stCondLst>
                                    <p:cond delay="0"/>
                                  </p:stCondLst>
                                  <p:childTnLst>
                                    <p:set>
                                      <p:cBhvr>
                                        <p:cTn id="520" dur="1" fill="hold">
                                          <p:stCondLst>
                                            <p:cond delay="0"/>
                                          </p:stCondLst>
                                        </p:cTn>
                                        <p:tgtEl>
                                          <p:spTgt spid="358"/>
                                        </p:tgtEl>
                                        <p:attrNameLst>
                                          <p:attrName>style.visibility</p:attrName>
                                        </p:attrNameLst>
                                      </p:cBhvr>
                                      <p:to>
                                        <p:strVal val="hidden"/>
                                      </p:to>
                                    </p:set>
                                  </p:childTnLst>
                                </p:cTn>
                              </p:par>
                              <p:par>
                                <p:cTn id="521" presetID="1" presetClass="exit" presetSubtype="0" fill="hold" nodeType="withEffect">
                                  <p:stCondLst>
                                    <p:cond delay="0"/>
                                  </p:stCondLst>
                                  <p:childTnLst>
                                    <p:set>
                                      <p:cBhvr>
                                        <p:cTn id="522" dur="1" fill="hold">
                                          <p:stCondLst>
                                            <p:cond delay="0"/>
                                          </p:stCondLst>
                                        </p:cTn>
                                        <p:tgtEl>
                                          <p:spTgt spid="348"/>
                                        </p:tgtEl>
                                        <p:attrNameLst>
                                          <p:attrName>style.visibility</p:attrName>
                                        </p:attrNameLst>
                                      </p:cBhvr>
                                      <p:to>
                                        <p:strVal val="hidden"/>
                                      </p:to>
                                    </p:set>
                                  </p:childTnLst>
                                </p:cTn>
                              </p:par>
                            </p:childTnLst>
                          </p:cTn>
                        </p:par>
                      </p:childTnLst>
                    </p:cTn>
                  </p:par>
                  <p:par>
                    <p:cTn id="523" fill="hold">
                      <p:stCondLst>
                        <p:cond delay="indefinite"/>
                      </p:stCondLst>
                      <p:childTnLst>
                        <p:par>
                          <p:cTn id="524" fill="hold">
                            <p:stCondLst>
                              <p:cond delay="0"/>
                            </p:stCondLst>
                            <p:childTnLst>
                              <p:par>
                                <p:cTn id="525" presetID="1" presetClass="entr" presetSubtype="0" fill="hold" nodeType="clickEffect">
                                  <p:stCondLst>
                                    <p:cond delay="0"/>
                                  </p:stCondLst>
                                  <p:childTnLst>
                                    <p:set>
                                      <p:cBhvr>
                                        <p:cTn id="526" dur="1" fill="hold">
                                          <p:stCondLst>
                                            <p:cond delay="0"/>
                                          </p:stCondLst>
                                        </p:cTn>
                                        <p:tgtEl>
                                          <p:spTgt spid="348"/>
                                        </p:tgtEl>
                                        <p:attrNameLst>
                                          <p:attrName>style.visibility</p:attrName>
                                        </p:attrNameLst>
                                      </p:cBhvr>
                                      <p:to>
                                        <p:strVal val="visible"/>
                                      </p:to>
                                    </p:set>
                                  </p:childTnLst>
                                </p:cTn>
                              </p:par>
                            </p:childTnLst>
                          </p:cTn>
                        </p:par>
                        <p:par>
                          <p:cTn id="527" fill="hold">
                            <p:stCondLst>
                              <p:cond delay="0"/>
                            </p:stCondLst>
                            <p:childTnLst>
                              <p:par>
                                <p:cTn id="528" presetID="1" presetClass="entr" presetSubtype="0" fill="hold" nodeType="afterEffect">
                                  <p:stCondLst>
                                    <p:cond delay="100"/>
                                  </p:stCondLst>
                                  <p:childTnLst>
                                    <p:set>
                                      <p:cBhvr>
                                        <p:cTn id="529" dur="1" fill="hold">
                                          <p:stCondLst>
                                            <p:cond delay="0"/>
                                          </p:stCondLst>
                                        </p:cTn>
                                        <p:tgtEl>
                                          <p:spTgt spid="349"/>
                                        </p:tgtEl>
                                        <p:attrNameLst>
                                          <p:attrName>style.visibility</p:attrName>
                                        </p:attrNameLst>
                                      </p:cBhvr>
                                      <p:to>
                                        <p:strVal val="visible"/>
                                      </p:to>
                                    </p:set>
                                  </p:childTnLst>
                                </p:cTn>
                              </p:par>
                            </p:childTnLst>
                          </p:cTn>
                        </p:par>
                        <p:par>
                          <p:cTn id="530" fill="hold">
                            <p:stCondLst>
                              <p:cond delay="100"/>
                            </p:stCondLst>
                            <p:childTnLst>
                              <p:par>
                                <p:cTn id="531" presetID="1" presetClass="entr" presetSubtype="0" fill="hold" nodeType="afterEffect">
                                  <p:stCondLst>
                                    <p:cond delay="100"/>
                                  </p:stCondLst>
                                  <p:childTnLst>
                                    <p:set>
                                      <p:cBhvr>
                                        <p:cTn id="532" dur="1" fill="hold">
                                          <p:stCondLst>
                                            <p:cond delay="0"/>
                                          </p:stCondLst>
                                        </p:cTn>
                                        <p:tgtEl>
                                          <p:spTgt spid="350"/>
                                        </p:tgtEl>
                                        <p:attrNameLst>
                                          <p:attrName>style.visibility</p:attrName>
                                        </p:attrNameLst>
                                      </p:cBhvr>
                                      <p:to>
                                        <p:strVal val="visible"/>
                                      </p:to>
                                    </p:set>
                                  </p:childTnLst>
                                </p:cTn>
                              </p:par>
                            </p:childTnLst>
                          </p:cTn>
                        </p:par>
                        <p:par>
                          <p:cTn id="533" fill="hold">
                            <p:stCondLst>
                              <p:cond delay="200"/>
                            </p:stCondLst>
                            <p:childTnLst>
                              <p:par>
                                <p:cTn id="534" presetID="1" presetClass="entr" presetSubtype="0" fill="hold" nodeType="afterEffect">
                                  <p:stCondLst>
                                    <p:cond delay="100"/>
                                  </p:stCondLst>
                                  <p:childTnLst>
                                    <p:set>
                                      <p:cBhvr>
                                        <p:cTn id="535" dur="1" fill="hold">
                                          <p:stCondLst>
                                            <p:cond delay="0"/>
                                          </p:stCondLst>
                                        </p:cTn>
                                        <p:tgtEl>
                                          <p:spTgt spid="351"/>
                                        </p:tgtEl>
                                        <p:attrNameLst>
                                          <p:attrName>style.visibility</p:attrName>
                                        </p:attrNameLst>
                                      </p:cBhvr>
                                      <p:to>
                                        <p:strVal val="visible"/>
                                      </p:to>
                                    </p:set>
                                  </p:childTnLst>
                                </p:cTn>
                              </p:par>
                            </p:childTnLst>
                          </p:cTn>
                        </p:par>
                        <p:par>
                          <p:cTn id="536" fill="hold">
                            <p:stCondLst>
                              <p:cond delay="300"/>
                            </p:stCondLst>
                            <p:childTnLst>
                              <p:par>
                                <p:cTn id="537" presetID="1" presetClass="entr" presetSubtype="0" fill="hold" nodeType="afterEffect">
                                  <p:stCondLst>
                                    <p:cond delay="100"/>
                                  </p:stCondLst>
                                  <p:childTnLst>
                                    <p:set>
                                      <p:cBhvr>
                                        <p:cTn id="538" dur="1" fill="hold">
                                          <p:stCondLst>
                                            <p:cond delay="0"/>
                                          </p:stCondLst>
                                        </p:cTn>
                                        <p:tgtEl>
                                          <p:spTgt spid="352"/>
                                        </p:tgtEl>
                                        <p:attrNameLst>
                                          <p:attrName>style.visibility</p:attrName>
                                        </p:attrNameLst>
                                      </p:cBhvr>
                                      <p:to>
                                        <p:strVal val="visible"/>
                                      </p:to>
                                    </p:set>
                                  </p:childTnLst>
                                </p:cTn>
                              </p:par>
                            </p:childTnLst>
                          </p:cTn>
                        </p:par>
                        <p:par>
                          <p:cTn id="539" fill="hold">
                            <p:stCondLst>
                              <p:cond delay="400"/>
                            </p:stCondLst>
                            <p:childTnLst>
                              <p:par>
                                <p:cTn id="540" presetID="1" presetClass="entr" presetSubtype="0" fill="hold" nodeType="afterEffect">
                                  <p:stCondLst>
                                    <p:cond delay="100"/>
                                  </p:stCondLst>
                                  <p:childTnLst>
                                    <p:set>
                                      <p:cBhvr>
                                        <p:cTn id="541" dur="1" fill="hold">
                                          <p:stCondLst>
                                            <p:cond delay="0"/>
                                          </p:stCondLst>
                                        </p:cTn>
                                        <p:tgtEl>
                                          <p:spTgt spid="353"/>
                                        </p:tgtEl>
                                        <p:attrNameLst>
                                          <p:attrName>style.visibility</p:attrName>
                                        </p:attrNameLst>
                                      </p:cBhvr>
                                      <p:to>
                                        <p:strVal val="visible"/>
                                      </p:to>
                                    </p:set>
                                  </p:childTnLst>
                                </p:cTn>
                              </p:par>
                            </p:childTnLst>
                          </p:cTn>
                        </p:par>
                        <p:par>
                          <p:cTn id="542" fill="hold">
                            <p:stCondLst>
                              <p:cond delay="500"/>
                            </p:stCondLst>
                            <p:childTnLst>
                              <p:par>
                                <p:cTn id="543" presetID="1" presetClass="entr" presetSubtype="0" fill="hold" nodeType="afterEffect">
                                  <p:stCondLst>
                                    <p:cond delay="100"/>
                                  </p:stCondLst>
                                  <p:childTnLst>
                                    <p:set>
                                      <p:cBhvr>
                                        <p:cTn id="544" dur="1" fill="hold">
                                          <p:stCondLst>
                                            <p:cond delay="0"/>
                                          </p:stCondLst>
                                        </p:cTn>
                                        <p:tgtEl>
                                          <p:spTgt spid="354"/>
                                        </p:tgtEl>
                                        <p:attrNameLst>
                                          <p:attrName>style.visibility</p:attrName>
                                        </p:attrNameLst>
                                      </p:cBhvr>
                                      <p:to>
                                        <p:strVal val="visible"/>
                                      </p:to>
                                    </p:set>
                                  </p:childTnLst>
                                </p:cTn>
                              </p:par>
                            </p:childTnLst>
                          </p:cTn>
                        </p:par>
                        <p:par>
                          <p:cTn id="545" fill="hold">
                            <p:stCondLst>
                              <p:cond delay="600"/>
                            </p:stCondLst>
                            <p:childTnLst>
                              <p:par>
                                <p:cTn id="546" presetID="1" presetClass="entr" presetSubtype="0" fill="hold" nodeType="afterEffect">
                                  <p:stCondLst>
                                    <p:cond delay="100"/>
                                  </p:stCondLst>
                                  <p:childTnLst>
                                    <p:set>
                                      <p:cBhvr>
                                        <p:cTn id="547" dur="1" fill="hold">
                                          <p:stCondLst>
                                            <p:cond delay="0"/>
                                          </p:stCondLst>
                                        </p:cTn>
                                        <p:tgtEl>
                                          <p:spTgt spid="355"/>
                                        </p:tgtEl>
                                        <p:attrNameLst>
                                          <p:attrName>style.visibility</p:attrName>
                                        </p:attrNameLst>
                                      </p:cBhvr>
                                      <p:to>
                                        <p:strVal val="visible"/>
                                      </p:to>
                                    </p:set>
                                  </p:childTnLst>
                                </p:cTn>
                              </p:par>
                            </p:childTnLst>
                          </p:cTn>
                        </p:par>
                        <p:par>
                          <p:cTn id="548" fill="hold">
                            <p:stCondLst>
                              <p:cond delay="700"/>
                            </p:stCondLst>
                            <p:childTnLst>
                              <p:par>
                                <p:cTn id="549" presetID="1" presetClass="entr" presetSubtype="0" fill="hold" nodeType="afterEffect">
                                  <p:stCondLst>
                                    <p:cond delay="100"/>
                                  </p:stCondLst>
                                  <p:childTnLst>
                                    <p:set>
                                      <p:cBhvr>
                                        <p:cTn id="550" dur="1" fill="hold">
                                          <p:stCondLst>
                                            <p:cond delay="0"/>
                                          </p:stCondLst>
                                        </p:cTn>
                                        <p:tgtEl>
                                          <p:spTgt spid="356"/>
                                        </p:tgtEl>
                                        <p:attrNameLst>
                                          <p:attrName>style.visibility</p:attrName>
                                        </p:attrNameLst>
                                      </p:cBhvr>
                                      <p:to>
                                        <p:strVal val="visible"/>
                                      </p:to>
                                    </p:set>
                                  </p:childTnLst>
                                </p:cTn>
                              </p:par>
                            </p:childTnLst>
                          </p:cTn>
                        </p:par>
                        <p:par>
                          <p:cTn id="551" fill="hold">
                            <p:stCondLst>
                              <p:cond delay="800"/>
                            </p:stCondLst>
                            <p:childTnLst>
                              <p:par>
                                <p:cTn id="552" presetID="1" presetClass="entr" presetSubtype="0" fill="hold" nodeType="afterEffect">
                                  <p:stCondLst>
                                    <p:cond delay="100"/>
                                  </p:stCondLst>
                                  <p:childTnLst>
                                    <p:set>
                                      <p:cBhvr>
                                        <p:cTn id="553" dur="1" fill="hold">
                                          <p:stCondLst>
                                            <p:cond delay="0"/>
                                          </p:stCondLst>
                                        </p:cTn>
                                        <p:tgtEl>
                                          <p:spTgt spid="357"/>
                                        </p:tgtEl>
                                        <p:attrNameLst>
                                          <p:attrName>style.visibility</p:attrName>
                                        </p:attrNameLst>
                                      </p:cBhvr>
                                      <p:to>
                                        <p:strVal val="visible"/>
                                      </p:to>
                                    </p:set>
                                  </p:childTnLst>
                                </p:cTn>
                              </p:par>
                            </p:childTnLst>
                          </p:cTn>
                        </p:par>
                        <p:par>
                          <p:cTn id="554" fill="hold">
                            <p:stCondLst>
                              <p:cond delay="900"/>
                            </p:stCondLst>
                            <p:childTnLst>
                              <p:par>
                                <p:cTn id="555" presetID="1" presetClass="entr" presetSubtype="0" fill="hold" nodeType="afterEffect">
                                  <p:stCondLst>
                                    <p:cond delay="100"/>
                                  </p:stCondLst>
                                  <p:childTnLst>
                                    <p:set>
                                      <p:cBhvr>
                                        <p:cTn id="556" dur="1" fill="hold">
                                          <p:stCondLst>
                                            <p:cond delay="0"/>
                                          </p:stCondLst>
                                        </p:cTn>
                                        <p:tgtEl>
                                          <p:spTgt spid="358"/>
                                        </p:tgtEl>
                                        <p:attrNameLst>
                                          <p:attrName>style.visibility</p:attrName>
                                        </p:attrNameLst>
                                      </p:cBhvr>
                                      <p:to>
                                        <p:strVal val="visible"/>
                                      </p:to>
                                    </p:set>
                                  </p:childTnLst>
                                </p:cTn>
                              </p:par>
                            </p:childTnLst>
                          </p:cTn>
                        </p:par>
                        <p:par>
                          <p:cTn id="557" fill="hold">
                            <p:stCondLst>
                              <p:cond delay="1000"/>
                            </p:stCondLst>
                            <p:childTnLst>
                              <p:par>
                                <p:cTn id="558" presetID="1" presetClass="entr" presetSubtype="0" fill="hold" nodeType="afterEffect">
                                  <p:stCondLst>
                                    <p:cond delay="100"/>
                                  </p:stCondLst>
                                  <p:childTnLst>
                                    <p:set>
                                      <p:cBhvr>
                                        <p:cTn id="559" dur="1" fill="hold">
                                          <p:stCondLst>
                                            <p:cond delay="0"/>
                                          </p:stCondLst>
                                        </p:cTn>
                                        <p:tgtEl>
                                          <p:spTgt spid="359"/>
                                        </p:tgtEl>
                                        <p:attrNameLst>
                                          <p:attrName>style.visibility</p:attrName>
                                        </p:attrNameLst>
                                      </p:cBhvr>
                                      <p:to>
                                        <p:strVal val="visible"/>
                                      </p:to>
                                    </p:set>
                                  </p:childTnLst>
                                </p:cTn>
                              </p:par>
                            </p:childTnLst>
                          </p:cTn>
                        </p:par>
                        <p:par>
                          <p:cTn id="560" fill="hold">
                            <p:stCondLst>
                              <p:cond delay="1100"/>
                            </p:stCondLst>
                            <p:childTnLst>
                              <p:par>
                                <p:cTn id="561" presetID="1" presetClass="entr" presetSubtype="0" fill="hold" nodeType="afterEffect">
                                  <p:stCondLst>
                                    <p:cond delay="100"/>
                                  </p:stCondLst>
                                  <p:childTnLst>
                                    <p:set>
                                      <p:cBhvr>
                                        <p:cTn id="562" dur="1" fill="hold">
                                          <p:stCondLst>
                                            <p:cond delay="0"/>
                                          </p:stCondLst>
                                        </p:cTn>
                                        <p:tgtEl>
                                          <p:spTgt spid="360"/>
                                        </p:tgtEl>
                                        <p:attrNameLst>
                                          <p:attrName>style.visibility</p:attrName>
                                        </p:attrNameLst>
                                      </p:cBhvr>
                                      <p:to>
                                        <p:strVal val="visible"/>
                                      </p:to>
                                    </p:set>
                                  </p:childTnLst>
                                </p:cTn>
                              </p:par>
                            </p:childTnLst>
                          </p:cTn>
                        </p:par>
                        <p:par>
                          <p:cTn id="563" fill="hold">
                            <p:stCondLst>
                              <p:cond delay="1200"/>
                            </p:stCondLst>
                            <p:childTnLst>
                              <p:par>
                                <p:cTn id="564" presetID="1" presetClass="entr" presetSubtype="0" fill="hold" nodeType="afterEffect">
                                  <p:stCondLst>
                                    <p:cond delay="100"/>
                                  </p:stCondLst>
                                  <p:childTnLst>
                                    <p:set>
                                      <p:cBhvr>
                                        <p:cTn id="565" dur="1" fill="hold">
                                          <p:stCondLst>
                                            <p:cond delay="0"/>
                                          </p:stCondLst>
                                        </p:cTn>
                                        <p:tgtEl>
                                          <p:spTgt spid="361"/>
                                        </p:tgtEl>
                                        <p:attrNameLst>
                                          <p:attrName>style.visibility</p:attrName>
                                        </p:attrNameLst>
                                      </p:cBhvr>
                                      <p:to>
                                        <p:strVal val="visible"/>
                                      </p:to>
                                    </p:set>
                                  </p:childTnLst>
                                </p:cTn>
                              </p:par>
                            </p:childTnLst>
                          </p:cTn>
                        </p:par>
                        <p:par>
                          <p:cTn id="566" fill="hold">
                            <p:stCondLst>
                              <p:cond delay="1300"/>
                            </p:stCondLst>
                            <p:childTnLst>
                              <p:par>
                                <p:cTn id="567" presetID="1" presetClass="entr" presetSubtype="0" fill="hold" nodeType="afterEffect">
                                  <p:stCondLst>
                                    <p:cond delay="100"/>
                                  </p:stCondLst>
                                  <p:childTnLst>
                                    <p:set>
                                      <p:cBhvr>
                                        <p:cTn id="568" dur="1" fill="hold">
                                          <p:stCondLst>
                                            <p:cond delay="0"/>
                                          </p:stCondLst>
                                        </p:cTn>
                                        <p:tgtEl>
                                          <p:spTgt spid="362"/>
                                        </p:tgtEl>
                                        <p:attrNameLst>
                                          <p:attrName>style.visibility</p:attrName>
                                        </p:attrNameLst>
                                      </p:cBhvr>
                                      <p:to>
                                        <p:strVal val="visible"/>
                                      </p:to>
                                    </p:set>
                                  </p:childTnLst>
                                </p:cTn>
                              </p:par>
                            </p:childTnLst>
                          </p:cTn>
                        </p:par>
                        <p:par>
                          <p:cTn id="569" fill="hold">
                            <p:stCondLst>
                              <p:cond delay="1400"/>
                            </p:stCondLst>
                            <p:childTnLst>
                              <p:par>
                                <p:cTn id="570" presetID="1" presetClass="entr" presetSubtype="0" fill="hold" nodeType="afterEffect">
                                  <p:stCondLst>
                                    <p:cond delay="100"/>
                                  </p:stCondLst>
                                  <p:childTnLst>
                                    <p:set>
                                      <p:cBhvr>
                                        <p:cTn id="571" dur="1" fill="hold">
                                          <p:stCondLst>
                                            <p:cond delay="0"/>
                                          </p:stCondLst>
                                        </p:cTn>
                                        <p:tgtEl>
                                          <p:spTgt spid="363"/>
                                        </p:tgtEl>
                                        <p:attrNameLst>
                                          <p:attrName>style.visibility</p:attrName>
                                        </p:attrNameLst>
                                      </p:cBhvr>
                                      <p:to>
                                        <p:strVal val="visible"/>
                                      </p:to>
                                    </p:set>
                                  </p:childTnLst>
                                </p:cTn>
                              </p:par>
                            </p:childTnLst>
                          </p:cTn>
                        </p:par>
                        <p:par>
                          <p:cTn id="572" fill="hold">
                            <p:stCondLst>
                              <p:cond delay="1500"/>
                            </p:stCondLst>
                            <p:childTnLst>
                              <p:par>
                                <p:cTn id="573" presetID="1" presetClass="entr" presetSubtype="0" fill="hold" nodeType="afterEffect">
                                  <p:stCondLst>
                                    <p:cond delay="100"/>
                                  </p:stCondLst>
                                  <p:childTnLst>
                                    <p:set>
                                      <p:cBhvr>
                                        <p:cTn id="574" dur="1" fill="hold">
                                          <p:stCondLst>
                                            <p:cond delay="0"/>
                                          </p:stCondLst>
                                        </p:cTn>
                                        <p:tgtEl>
                                          <p:spTgt spid="3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0114"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Exploiting </a:t>
            </a:r>
            <a:r>
              <a:rPr lang="en-US" sz="4000" dirty="0" err="1">
                <a:solidFill>
                  <a:srgbClr val="FF0000"/>
                </a:solidFill>
              </a:rPr>
              <a:t>Nondeterminism</a:t>
            </a:r>
            <a:endParaRPr lang="en-US" sz="3600" dirty="0">
              <a:solidFill>
                <a:srgbClr val="FF0000"/>
              </a:solidFill>
            </a:endParaRPr>
          </a:p>
        </p:txBody>
      </p:sp>
      <p:pic>
        <p:nvPicPr>
          <p:cNvPr id="730115" name="Picture 3" descr="Maze7x7"/>
          <p:cNvPicPr>
            <a:picLocks noChangeAspect="1" noChangeArrowheads="1"/>
          </p:cNvPicPr>
          <p:nvPr/>
        </p:nvPicPr>
        <p:blipFill>
          <a:blip r:embed="rId3"/>
          <a:srcRect/>
          <a:stretch>
            <a:fillRect/>
          </a:stretch>
        </p:blipFill>
        <p:spPr bwMode="auto">
          <a:xfrm>
            <a:off x="3429000" y="2918807"/>
            <a:ext cx="2286000" cy="2286000"/>
          </a:xfrm>
          <a:prstGeom prst="rect">
            <a:avLst/>
          </a:prstGeom>
          <a:noFill/>
        </p:spPr>
      </p:pic>
      <p:sp>
        <p:nvSpPr>
          <p:cNvPr id="730116" name="Text Box 4"/>
          <p:cNvSpPr txBox="1">
            <a:spLocks noChangeArrowheads="1"/>
          </p:cNvSpPr>
          <p:nvPr/>
        </p:nvSpPr>
        <p:spPr bwMode="auto">
          <a:xfrm>
            <a:off x="4432300" y="3859212"/>
            <a:ext cx="304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1</a:t>
            </a:r>
          </a:p>
        </p:txBody>
      </p:sp>
      <p:sp>
        <p:nvSpPr>
          <p:cNvPr id="730167" name="Rectangle 55"/>
          <p:cNvSpPr>
            <a:spLocks noChangeArrowheads="1"/>
          </p:cNvSpPr>
          <p:nvPr/>
        </p:nvSpPr>
        <p:spPr bwMode="auto">
          <a:xfrm>
            <a:off x="482600" y="1230100"/>
            <a:ext cx="8131175" cy="14732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Another approach to solving a maze is to explore all paths concurrently as you proceed. This strategy is analogous to cloning yourself at each intersection and sending one clone down each path.</a:t>
            </a:r>
            <a:endParaRPr lang="en-US" sz="2000" dirty="0">
              <a:latin typeface="Courier New" charset="0"/>
            </a:endParaRPr>
          </a:p>
        </p:txBody>
      </p:sp>
      <p:sp>
        <p:nvSpPr>
          <p:cNvPr id="730168" name="Rectangle 56"/>
          <p:cNvSpPr>
            <a:spLocks noChangeArrowheads="1"/>
          </p:cNvSpPr>
          <p:nvPr/>
        </p:nvSpPr>
        <p:spPr bwMode="auto">
          <a:xfrm>
            <a:off x="555625" y="5598507"/>
            <a:ext cx="8131175" cy="5842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Is this parallel strategy more efficient in the general case?</a:t>
            </a:r>
            <a:endParaRPr lang="en-US" sz="2000" dirty="0">
              <a:latin typeface="Courier New" charset="0"/>
            </a:endParaRPr>
          </a:p>
        </p:txBody>
      </p:sp>
      <p:sp>
        <p:nvSpPr>
          <p:cNvPr id="730169" name="Text Box 57"/>
          <p:cNvSpPr txBox="1">
            <a:spLocks noChangeArrowheads="1"/>
          </p:cNvSpPr>
          <p:nvPr/>
        </p:nvSpPr>
        <p:spPr bwMode="auto">
          <a:xfrm>
            <a:off x="4432300" y="35306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1</a:t>
            </a:r>
          </a:p>
        </p:txBody>
      </p:sp>
      <p:sp>
        <p:nvSpPr>
          <p:cNvPr id="730170" name="Text Box 58"/>
          <p:cNvSpPr txBox="1">
            <a:spLocks noChangeArrowheads="1"/>
          </p:cNvSpPr>
          <p:nvPr/>
        </p:nvSpPr>
        <p:spPr bwMode="auto">
          <a:xfrm>
            <a:off x="4432300" y="32131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1</a:t>
            </a:r>
          </a:p>
        </p:txBody>
      </p:sp>
      <p:sp>
        <p:nvSpPr>
          <p:cNvPr id="730171" name="Text Box 59"/>
          <p:cNvSpPr txBox="1">
            <a:spLocks noChangeArrowheads="1"/>
          </p:cNvSpPr>
          <p:nvPr/>
        </p:nvSpPr>
        <p:spPr bwMode="auto">
          <a:xfrm>
            <a:off x="4102100" y="32131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1</a:t>
            </a:r>
          </a:p>
        </p:txBody>
      </p:sp>
      <p:sp>
        <p:nvSpPr>
          <p:cNvPr id="730172" name="Text Box 60"/>
          <p:cNvSpPr txBox="1">
            <a:spLocks noChangeArrowheads="1"/>
          </p:cNvSpPr>
          <p:nvPr/>
        </p:nvSpPr>
        <p:spPr bwMode="auto">
          <a:xfrm>
            <a:off x="4102100" y="35306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1</a:t>
            </a:r>
          </a:p>
        </p:txBody>
      </p:sp>
      <p:sp>
        <p:nvSpPr>
          <p:cNvPr id="730173" name="Text Box 61"/>
          <p:cNvSpPr txBox="1">
            <a:spLocks noChangeArrowheads="1"/>
          </p:cNvSpPr>
          <p:nvPr/>
        </p:nvSpPr>
        <p:spPr bwMode="auto">
          <a:xfrm>
            <a:off x="4432300" y="41783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2</a:t>
            </a:r>
          </a:p>
        </p:txBody>
      </p:sp>
      <p:sp>
        <p:nvSpPr>
          <p:cNvPr id="730174" name="Text Box 62"/>
          <p:cNvSpPr txBox="1">
            <a:spLocks noChangeArrowheads="1"/>
          </p:cNvSpPr>
          <p:nvPr/>
        </p:nvSpPr>
        <p:spPr bwMode="auto">
          <a:xfrm>
            <a:off x="4762500" y="41783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2</a:t>
            </a:r>
          </a:p>
        </p:txBody>
      </p:sp>
      <p:sp>
        <p:nvSpPr>
          <p:cNvPr id="730175" name="Text Box 63"/>
          <p:cNvSpPr txBox="1">
            <a:spLocks noChangeArrowheads="1"/>
          </p:cNvSpPr>
          <p:nvPr/>
        </p:nvSpPr>
        <p:spPr bwMode="auto">
          <a:xfrm>
            <a:off x="5080000" y="41783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2</a:t>
            </a:r>
          </a:p>
        </p:txBody>
      </p:sp>
      <p:sp>
        <p:nvSpPr>
          <p:cNvPr id="730176" name="Text Box 64"/>
          <p:cNvSpPr txBox="1">
            <a:spLocks noChangeArrowheads="1"/>
          </p:cNvSpPr>
          <p:nvPr/>
        </p:nvSpPr>
        <p:spPr bwMode="auto">
          <a:xfrm>
            <a:off x="5080000" y="3859212"/>
            <a:ext cx="304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2</a:t>
            </a:r>
          </a:p>
        </p:txBody>
      </p:sp>
      <p:sp>
        <p:nvSpPr>
          <p:cNvPr id="730177" name="Text Box 65"/>
          <p:cNvSpPr txBox="1">
            <a:spLocks noChangeArrowheads="1"/>
          </p:cNvSpPr>
          <p:nvPr/>
        </p:nvSpPr>
        <p:spPr bwMode="auto">
          <a:xfrm>
            <a:off x="4762500" y="3859212"/>
            <a:ext cx="304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2</a:t>
            </a:r>
          </a:p>
        </p:txBody>
      </p:sp>
      <p:sp>
        <p:nvSpPr>
          <p:cNvPr id="730178" name="Text Box 66"/>
          <p:cNvSpPr txBox="1">
            <a:spLocks noChangeArrowheads="1"/>
          </p:cNvSpPr>
          <p:nvPr/>
        </p:nvSpPr>
        <p:spPr bwMode="auto">
          <a:xfrm>
            <a:off x="4762500" y="35306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2</a:t>
            </a:r>
          </a:p>
        </p:txBody>
      </p:sp>
      <p:sp>
        <p:nvSpPr>
          <p:cNvPr id="730179" name="Text Box 67"/>
          <p:cNvSpPr txBox="1">
            <a:spLocks noChangeArrowheads="1"/>
          </p:cNvSpPr>
          <p:nvPr/>
        </p:nvSpPr>
        <p:spPr bwMode="auto">
          <a:xfrm>
            <a:off x="4102100" y="3859212"/>
            <a:ext cx="304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3</a:t>
            </a:r>
          </a:p>
        </p:txBody>
      </p:sp>
      <p:sp>
        <p:nvSpPr>
          <p:cNvPr id="730180" name="Text Box 68"/>
          <p:cNvSpPr txBox="1">
            <a:spLocks noChangeArrowheads="1"/>
          </p:cNvSpPr>
          <p:nvPr/>
        </p:nvSpPr>
        <p:spPr bwMode="auto">
          <a:xfrm>
            <a:off x="3784600" y="3859212"/>
            <a:ext cx="304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3</a:t>
            </a:r>
          </a:p>
        </p:txBody>
      </p:sp>
      <p:sp>
        <p:nvSpPr>
          <p:cNvPr id="730181" name="Text Box 69"/>
          <p:cNvSpPr txBox="1">
            <a:spLocks noChangeArrowheads="1"/>
          </p:cNvSpPr>
          <p:nvPr/>
        </p:nvSpPr>
        <p:spPr bwMode="auto">
          <a:xfrm>
            <a:off x="3784600" y="41783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3</a:t>
            </a:r>
          </a:p>
        </p:txBody>
      </p:sp>
      <p:sp>
        <p:nvSpPr>
          <p:cNvPr id="730182" name="Text Box 70"/>
          <p:cNvSpPr txBox="1">
            <a:spLocks noChangeArrowheads="1"/>
          </p:cNvSpPr>
          <p:nvPr/>
        </p:nvSpPr>
        <p:spPr bwMode="auto">
          <a:xfrm>
            <a:off x="4102100" y="41783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3</a:t>
            </a:r>
          </a:p>
        </p:txBody>
      </p:sp>
      <p:sp>
        <p:nvSpPr>
          <p:cNvPr id="730183" name="Text Box 71"/>
          <p:cNvSpPr txBox="1">
            <a:spLocks noChangeArrowheads="1"/>
          </p:cNvSpPr>
          <p:nvPr/>
        </p:nvSpPr>
        <p:spPr bwMode="auto">
          <a:xfrm>
            <a:off x="4102100" y="45085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3</a:t>
            </a:r>
          </a:p>
        </p:txBody>
      </p:sp>
      <p:sp>
        <p:nvSpPr>
          <p:cNvPr id="730184" name="Text Box 72"/>
          <p:cNvSpPr txBox="1">
            <a:spLocks noChangeArrowheads="1"/>
          </p:cNvSpPr>
          <p:nvPr/>
        </p:nvSpPr>
        <p:spPr bwMode="auto">
          <a:xfrm>
            <a:off x="4432300" y="45085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3</a:t>
            </a:r>
          </a:p>
        </p:txBody>
      </p:sp>
      <p:sp>
        <p:nvSpPr>
          <p:cNvPr id="730185" name="Text Box 73"/>
          <p:cNvSpPr txBox="1">
            <a:spLocks noChangeArrowheads="1"/>
          </p:cNvSpPr>
          <p:nvPr/>
        </p:nvSpPr>
        <p:spPr bwMode="auto">
          <a:xfrm>
            <a:off x="4762500" y="45085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3</a:t>
            </a:r>
          </a:p>
        </p:txBody>
      </p:sp>
      <p:sp>
        <p:nvSpPr>
          <p:cNvPr id="730186" name="Text Box 74"/>
          <p:cNvSpPr txBox="1">
            <a:spLocks noChangeArrowheads="1"/>
          </p:cNvSpPr>
          <p:nvPr/>
        </p:nvSpPr>
        <p:spPr bwMode="auto">
          <a:xfrm>
            <a:off x="4762500" y="48387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3</a:t>
            </a:r>
          </a:p>
        </p:txBody>
      </p:sp>
      <p:sp>
        <p:nvSpPr>
          <p:cNvPr id="730187" name="Text Box 75"/>
          <p:cNvSpPr txBox="1">
            <a:spLocks noChangeArrowheads="1"/>
          </p:cNvSpPr>
          <p:nvPr/>
        </p:nvSpPr>
        <p:spPr bwMode="auto">
          <a:xfrm>
            <a:off x="5080000" y="48387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3</a:t>
            </a:r>
          </a:p>
        </p:txBody>
      </p:sp>
      <p:sp>
        <p:nvSpPr>
          <p:cNvPr id="730188" name="Text Box 76"/>
          <p:cNvSpPr txBox="1">
            <a:spLocks noChangeArrowheads="1"/>
          </p:cNvSpPr>
          <p:nvPr/>
        </p:nvSpPr>
        <p:spPr bwMode="auto">
          <a:xfrm>
            <a:off x="5397500" y="48387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3</a:t>
            </a:r>
          </a:p>
        </p:txBody>
      </p:sp>
      <p:sp>
        <p:nvSpPr>
          <p:cNvPr id="730189" name="Text Box 77"/>
          <p:cNvSpPr txBox="1">
            <a:spLocks noChangeArrowheads="1"/>
          </p:cNvSpPr>
          <p:nvPr/>
        </p:nvSpPr>
        <p:spPr bwMode="auto">
          <a:xfrm>
            <a:off x="5080000" y="45085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4</a:t>
            </a:r>
          </a:p>
        </p:txBody>
      </p:sp>
      <p:sp>
        <p:nvSpPr>
          <p:cNvPr id="730190" name="Text Box 78"/>
          <p:cNvSpPr txBox="1">
            <a:spLocks noChangeArrowheads="1"/>
          </p:cNvSpPr>
          <p:nvPr/>
        </p:nvSpPr>
        <p:spPr bwMode="auto">
          <a:xfrm>
            <a:off x="5397500" y="45085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4</a:t>
            </a:r>
          </a:p>
        </p:txBody>
      </p:sp>
      <p:sp>
        <p:nvSpPr>
          <p:cNvPr id="730191" name="Text Box 79"/>
          <p:cNvSpPr txBox="1">
            <a:spLocks noChangeArrowheads="1"/>
          </p:cNvSpPr>
          <p:nvPr/>
        </p:nvSpPr>
        <p:spPr bwMode="auto">
          <a:xfrm>
            <a:off x="5397500" y="41783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4</a:t>
            </a:r>
          </a:p>
        </p:txBody>
      </p:sp>
      <p:sp>
        <p:nvSpPr>
          <p:cNvPr id="730192" name="Text Box 80"/>
          <p:cNvSpPr txBox="1">
            <a:spLocks noChangeArrowheads="1"/>
          </p:cNvSpPr>
          <p:nvPr/>
        </p:nvSpPr>
        <p:spPr bwMode="auto">
          <a:xfrm>
            <a:off x="5397500" y="3859212"/>
            <a:ext cx="304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4</a:t>
            </a:r>
          </a:p>
        </p:txBody>
      </p:sp>
      <p:sp>
        <p:nvSpPr>
          <p:cNvPr id="730193" name="Text Box 81"/>
          <p:cNvSpPr txBox="1">
            <a:spLocks noChangeArrowheads="1"/>
          </p:cNvSpPr>
          <p:nvPr/>
        </p:nvSpPr>
        <p:spPr bwMode="auto">
          <a:xfrm>
            <a:off x="5397500" y="35306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4</a:t>
            </a:r>
          </a:p>
        </p:txBody>
      </p:sp>
      <p:sp>
        <p:nvSpPr>
          <p:cNvPr id="730194" name="Text Box 82"/>
          <p:cNvSpPr txBox="1">
            <a:spLocks noChangeArrowheads="1"/>
          </p:cNvSpPr>
          <p:nvPr/>
        </p:nvSpPr>
        <p:spPr bwMode="auto">
          <a:xfrm>
            <a:off x="5397500" y="32131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4</a:t>
            </a:r>
          </a:p>
        </p:txBody>
      </p:sp>
      <p:sp>
        <p:nvSpPr>
          <p:cNvPr id="730195" name="Text Box 83"/>
          <p:cNvSpPr txBox="1">
            <a:spLocks noChangeArrowheads="1"/>
          </p:cNvSpPr>
          <p:nvPr/>
        </p:nvSpPr>
        <p:spPr bwMode="auto">
          <a:xfrm>
            <a:off x="5397500" y="28956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4</a:t>
            </a:r>
          </a:p>
        </p:txBody>
      </p:sp>
      <p:sp>
        <p:nvSpPr>
          <p:cNvPr id="730196" name="Text Box 84"/>
          <p:cNvSpPr txBox="1">
            <a:spLocks noChangeArrowheads="1"/>
          </p:cNvSpPr>
          <p:nvPr/>
        </p:nvSpPr>
        <p:spPr bwMode="auto">
          <a:xfrm>
            <a:off x="5080000" y="28956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4</a:t>
            </a:r>
          </a:p>
        </p:txBody>
      </p:sp>
      <p:sp>
        <p:nvSpPr>
          <p:cNvPr id="730197" name="Text Box 85"/>
          <p:cNvSpPr txBox="1">
            <a:spLocks noChangeArrowheads="1"/>
          </p:cNvSpPr>
          <p:nvPr/>
        </p:nvSpPr>
        <p:spPr bwMode="auto">
          <a:xfrm>
            <a:off x="5080000" y="35306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5</a:t>
            </a:r>
          </a:p>
        </p:txBody>
      </p:sp>
      <p:sp>
        <p:nvSpPr>
          <p:cNvPr id="730198" name="Text Box 86"/>
          <p:cNvSpPr txBox="1">
            <a:spLocks noChangeArrowheads="1"/>
          </p:cNvSpPr>
          <p:nvPr/>
        </p:nvSpPr>
        <p:spPr bwMode="auto">
          <a:xfrm>
            <a:off x="5080000" y="32131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5</a:t>
            </a:r>
          </a:p>
        </p:txBody>
      </p:sp>
      <p:sp>
        <p:nvSpPr>
          <p:cNvPr id="730199" name="Text Box 87"/>
          <p:cNvSpPr txBox="1">
            <a:spLocks noChangeArrowheads="1"/>
          </p:cNvSpPr>
          <p:nvPr/>
        </p:nvSpPr>
        <p:spPr bwMode="auto">
          <a:xfrm>
            <a:off x="4762500" y="32131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5</a:t>
            </a:r>
          </a:p>
        </p:txBody>
      </p:sp>
      <p:sp>
        <p:nvSpPr>
          <p:cNvPr id="730200" name="Text Box 88"/>
          <p:cNvSpPr txBox="1">
            <a:spLocks noChangeArrowheads="1"/>
          </p:cNvSpPr>
          <p:nvPr/>
        </p:nvSpPr>
        <p:spPr bwMode="auto">
          <a:xfrm>
            <a:off x="4762500" y="28956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5</a:t>
            </a:r>
          </a:p>
        </p:txBody>
      </p:sp>
      <p:sp>
        <p:nvSpPr>
          <p:cNvPr id="730201" name="Text Box 89"/>
          <p:cNvSpPr txBox="1">
            <a:spLocks noChangeArrowheads="1"/>
          </p:cNvSpPr>
          <p:nvPr/>
        </p:nvSpPr>
        <p:spPr bwMode="auto">
          <a:xfrm>
            <a:off x="4432300" y="28956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5</a:t>
            </a:r>
          </a:p>
        </p:txBody>
      </p:sp>
      <p:sp>
        <p:nvSpPr>
          <p:cNvPr id="730202" name="Text Box 90"/>
          <p:cNvSpPr txBox="1">
            <a:spLocks noChangeArrowheads="1"/>
          </p:cNvSpPr>
          <p:nvPr/>
        </p:nvSpPr>
        <p:spPr bwMode="auto">
          <a:xfrm>
            <a:off x="4102100" y="28956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5</a:t>
            </a:r>
          </a:p>
        </p:txBody>
      </p:sp>
      <p:sp>
        <p:nvSpPr>
          <p:cNvPr id="730203" name="Text Box 91"/>
          <p:cNvSpPr txBox="1">
            <a:spLocks noChangeArrowheads="1"/>
          </p:cNvSpPr>
          <p:nvPr/>
        </p:nvSpPr>
        <p:spPr bwMode="auto">
          <a:xfrm>
            <a:off x="3784600" y="28956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5</a:t>
            </a:r>
          </a:p>
        </p:txBody>
      </p:sp>
      <p:sp>
        <p:nvSpPr>
          <p:cNvPr id="730204" name="Text Box 92"/>
          <p:cNvSpPr txBox="1">
            <a:spLocks noChangeArrowheads="1"/>
          </p:cNvSpPr>
          <p:nvPr/>
        </p:nvSpPr>
        <p:spPr bwMode="auto">
          <a:xfrm>
            <a:off x="3784600" y="32131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5</a:t>
            </a:r>
          </a:p>
        </p:txBody>
      </p:sp>
      <p:sp>
        <p:nvSpPr>
          <p:cNvPr id="730205" name="Text Box 93"/>
          <p:cNvSpPr txBox="1">
            <a:spLocks noChangeArrowheads="1"/>
          </p:cNvSpPr>
          <p:nvPr/>
        </p:nvSpPr>
        <p:spPr bwMode="auto">
          <a:xfrm>
            <a:off x="3784600" y="35306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5</a:t>
            </a:r>
          </a:p>
        </p:txBody>
      </p:sp>
      <p:sp>
        <p:nvSpPr>
          <p:cNvPr id="730206" name="Text Box 94"/>
          <p:cNvSpPr txBox="1">
            <a:spLocks noChangeArrowheads="1"/>
          </p:cNvSpPr>
          <p:nvPr/>
        </p:nvSpPr>
        <p:spPr bwMode="auto">
          <a:xfrm>
            <a:off x="3467100" y="32131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6</a:t>
            </a:r>
          </a:p>
        </p:txBody>
      </p:sp>
      <p:sp>
        <p:nvSpPr>
          <p:cNvPr id="730207" name="Text Box 95"/>
          <p:cNvSpPr txBox="1">
            <a:spLocks noChangeArrowheads="1"/>
          </p:cNvSpPr>
          <p:nvPr/>
        </p:nvSpPr>
        <p:spPr bwMode="auto">
          <a:xfrm>
            <a:off x="3467100" y="28956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6</a:t>
            </a:r>
          </a:p>
        </p:txBody>
      </p:sp>
      <p:sp>
        <p:nvSpPr>
          <p:cNvPr id="730208" name="Text Box 96"/>
          <p:cNvSpPr txBox="1">
            <a:spLocks noChangeArrowheads="1"/>
          </p:cNvSpPr>
          <p:nvPr/>
        </p:nvSpPr>
        <p:spPr bwMode="auto">
          <a:xfrm>
            <a:off x="3467100" y="35306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7</a:t>
            </a:r>
          </a:p>
        </p:txBody>
      </p:sp>
      <p:sp>
        <p:nvSpPr>
          <p:cNvPr id="730209" name="Text Box 97"/>
          <p:cNvSpPr txBox="1">
            <a:spLocks noChangeArrowheads="1"/>
          </p:cNvSpPr>
          <p:nvPr/>
        </p:nvSpPr>
        <p:spPr bwMode="auto">
          <a:xfrm>
            <a:off x="3467100" y="3859212"/>
            <a:ext cx="304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7</a:t>
            </a:r>
          </a:p>
        </p:txBody>
      </p:sp>
      <p:sp>
        <p:nvSpPr>
          <p:cNvPr id="730210" name="Text Box 98"/>
          <p:cNvSpPr txBox="1">
            <a:spLocks noChangeArrowheads="1"/>
          </p:cNvSpPr>
          <p:nvPr/>
        </p:nvSpPr>
        <p:spPr bwMode="auto">
          <a:xfrm>
            <a:off x="3467100" y="41783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7</a:t>
            </a:r>
          </a:p>
        </p:txBody>
      </p:sp>
      <p:sp>
        <p:nvSpPr>
          <p:cNvPr id="730211" name="Text Box 99"/>
          <p:cNvSpPr txBox="1">
            <a:spLocks noChangeArrowheads="1"/>
          </p:cNvSpPr>
          <p:nvPr/>
        </p:nvSpPr>
        <p:spPr bwMode="auto">
          <a:xfrm>
            <a:off x="3467100" y="45085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7</a:t>
            </a:r>
          </a:p>
        </p:txBody>
      </p:sp>
      <p:sp>
        <p:nvSpPr>
          <p:cNvPr id="730212" name="Text Box 100"/>
          <p:cNvSpPr txBox="1">
            <a:spLocks noChangeArrowheads="1"/>
          </p:cNvSpPr>
          <p:nvPr/>
        </p:nvSpPr>
        <p:spPr bwMode="auto">
          <a:xfrm>
            <a:off x="3784600" y="45085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7</a:t>
            </a:r>
          </a:p>
        </p:txBody>
      </p:sp>
      <p:sp>
        <p:nvSpPr>
          <p:cNvPr id="730213" name="Text Box 101"/>
          <p:cNvSpPr txBox="1">
            <a:spLocks noChangeArrowheads="1"/>
          </p:cNvSpPr>
          <p:nvPr/>
        </p:nvSpPr>
        <p:spPr bwMode="auto">
          <a:xfrm>
            <a:off x="3784600" y="48387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7</a:t>
            </a:r>
          </a:p>
        </p:txBody>
      </p:sp>
      <p:sp>
        <p:nvSpPr>
          <p:cNvPr id="730214" name="Text Box 102"/>
          <p:cNvSpPr txBox="1">
            <a:spLocks noChangeArrowheads="1"/>
          </p:cNvSpPr>
          <p:nvPr/>
        </p:nvSpPr>
        <p:spPr bwMode="auto">
          <a:xfrm>
            <a:off x="4102100" y="48387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7</a:t>
            </a:r>
          </a:p>
        </p:txBody>
      </p:sp>
      <p:sp>
        <p:nvSpPr>
          <p:cNvPr id="730215" name="Text Box 103"/>
          <p:cNvSpPr txBox="1">
            <a:spLocks noChangeArrowheads="1"/>
          </p:cNvSpPr>
          <p:nvPr/>
        </p:nvSpPr>
        <p:spPr bwMode="auto">
          <a:xfrm>
            <a:off x="4432300" y="48387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7</a:t>
            </a:r>
          </a:p>
        </p:txBody>
      </p:sp>
      <p:sp>
        <p:nvSpPr>
          <p:cNvPr id="730216" name="Text Box 104"/>
          <p:cNvSpPr txBox="1">
            <a:spLocks noChangeArrowheads="1"/>
          </p:cNvSpPr>
          <p:nvPr/>
        </p:nvSpPr>
        <p:spPr bwMode="auto">
          <a:xfrm>
            <a:off x="4432300" y="51689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7</a:t>
            </a:r>
          </a:p>
        </p:txBody>
      </p:sp>
      <p:sp>
        <p:nvSpPr>
          <p:cNvPr id="730217" name="Text Box 105"/>
          <p:cNvSpPr txBox="1">
            <a:spLocks noChangeArrowheads="1"/>
          </p:cNvSpPr>
          <p:nvPr/>
        </p:nvSpPr>
        <p:spPr bwMode="auto">
          <a:xfrm>
            <a:off x="3467100" y="4838700"/>
            <a:ext cx="3048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a:solidFill>
                  <a:srgbClr val="FF0000"/>
                </a:solidFill>
              </a:rPr>
              <a:t>8</a:t>
            </a:r>
          </a:p>
        </p:txBody>
      </p:sp>
      <p:sp>
        <p:nvSpPr>
          <p:cNvPr id="730218" name="Text Box 106"/>
          <p:cNvSpPr txBox="1">
            <a:spLocks noChangeArrowheads="1"/>
          </p:cNvSpPr>
          <p:nvPr/>
        </p:nvSpPr>
        <p:spPr bwMode="auto">
          <a:xfrm>
            <a:off x="4394200" y="3860800"/>
            <a:ext cx="381000"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sym typeface="Symbol" charset="2"/>
              </a:rPr>
              <a:t></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730115"/>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1" nodeType="afterEffect">
                                  <p:stCondLst>
                                    <p:cond delay="0"/>
                                  </p:stCondLst>
                                  <p:childTnLst>
                                    <p:set>
                                      <p:cBhvr>
                                        <p:cTn id="9" dur="1" fill="hold">
                                          <p:stCondLst>
                                            <p:cond delay="0"/>
                                          </p:stCondLst>
                                        </p:cTn>
                                        <p:tgtEl>
                                          <p:spTgt spid="73021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730116">
                                            <p:txEl>
                                              <p:pRg st="0" end="0"/>
                                            </p:txEl>
                                          </p:spTgt>
                                        </p:tgtEl>
                                        <p:attrNameLst>
                                          <p:attrName>style.visibility</p:attrName>
                                        </p:attrNameLst>
                                      </p:cBhvr>
                                      <p:to>
                                        <p:strVal val="visible"/>
                                      </p:to>
                                    </p:set>
                                  </p:childTnLst>
                                </p:cTn>
                              </p:par>
                              <p:par>
                                <p:cTn id="14" presetID="1" presetClass="exit" presetSubtype="0" fill="hold" grpId="0" nodeType="withEffect">
                                  <p:stCondLst>
                                    <p:cond delay="0"/>
                                  </p:stCondLst>
                                  <p:childTnLst>
                                    <p:set>
                                      <p:cBhvr>
                                        <p:cTn id="15" dur="1" fill="hold">
                                          <p:stCondLst>
                                            <p:cond delay="0"/>
                                          </p:stCondLst>
                                        </p:cTn>
                                        <p:tgtEl>
                                          <p:spTgt spid="730218"/>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730169"/>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730173"/>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73017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730170"/>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730174"/>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73018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730171"/>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730175"/>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730181"/>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730172"/>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730176"/>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730182"/>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73018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730177"/>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730183"/>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730190"/>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730178"/>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730184"/>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730191"/>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nodeType="clickEffect">
                                  <p:stCondLst>
                                    <p:cond delay="0"/>
                                  </p:stCondLst>
                                  <p:childTnLst>
                                    <p:set>
                                      <p:cBhvr>
                                        <p:cTn id="69" dur="1" fill="hold">
                                          <p:stCondLst>
                                            <p:cond delay="0"/>
                                          </p:stCondLst>
                                        </p:cTn>
                                        <p:tgtEl>
                                          <p:spTgt spid="730185"/>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730192"/>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730186"/>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730193"/>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nodeType="clickEffect">
                                  <p:stCondLst>
                                    <p:cond delay="0"/>
                                  </p:stCondLst>
                                  <p:childTnLst>
                                    <p:set>
                                      <p:cBhvr>
                                        <p:cTn id="81" dur="1" fill="hold">
                                          <p:stCondLst>
                                            <p:cond delay="0"/>
                                          </p:stCondLst>
                                        </p:cTn>
                                        <p:tgtEl>
                                          <p:spTgt spid="730187"/>
                                        </p:tgtEl>
                                        <p:attrNameLst>
                                          <p:attrName>style.visibility</p:attrName>
                                        </p:attrNameLst>
                                      </p:cBhvr>
                                      <p:to>
                                        <p:strVal val="visible"/>
                                      </p:to>
                                    </p:set>
                                  </p:childTnLst>
                                </p:cTn>
                              </p:par>
                              <p:par>
                                <p:cTn id="82" presetID="1" presetClass="entr" presetSubtype="0" fill="hold" nodeType="withEffect">
                                  <p:stCondLst>
                                    <p:cond delay="0"/>
                                  </p:stCondLst>
                                  <p:childTnLst>
                                    <p:set>
                                      <p:cBhvr>
                                        <p:cTn id="83" dur="1" fill="hold">
                                          <p:stCondLst>
                                            <p:cond delay="0"/>
                                          </p:stCondLst>
                                        </p:cTn>
                                        <p:tgtEl>
                                          <p:spTgt spid="730194"/>
                                        </p:tgtEl>
                                        <p:attrNameLst>
                                          <p:attrName>style.visibility</p:attrName>
                                        </p:attrNameLst>
                                      </p:cBhvr>
                                      <p:to>
                                        <p:strVal val="visible"/>
                                      </p:to>
                                    </p:set>
                                  </p:childTnLst>
                                </p:cTn>
                              </p:par>
                              <p:par>
                                <p:cTn id="84" presetID="1" presetClass="entr" presetSubtype="0" fill="hold" nodeType="withEffect">
                                  <p:stCondLst>
                                    <p:cond delay="0"/>
                                  </p:stCondLst>
                                  <p:childTnLst>
                                    <p:set>
                                      <p:cBhvr>
                                        <p:cTn id="85" dur="1" fill="hold">
                                          <p:stCondLst>
                                            <p:cond delay="0"/>
                                          </p:stCondLst>
                                        </p:cTn>
                                        <p:tgtEl>
                                          <p:spTgt spid="730197"/>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nodeType="clickEffect">
                                  <p:stCondLst>
                                    <p:cond delay="0"/>
                                  </p:stCondLst>
                                  <p:childTnLst>
                                    <p:set>
                                      <p:cBhvr>
                                        <p:cTn id="89" dur="1" fill="hold">
                                          <p:stCondLst>
                                            <p:cond delay="0"/>
                                          </p:stCondLst>
                                        </p:cTn>
                                        <p:tgtEl>
                                          <p:spTgt spid="730188"/>
                                        </p:tgtEl>
                                        <p:attrNameLst>
                                          <p:attrName>style.visibility</p:attrName>
                                        </p:attrNameLst>
                                      </p:cBhvr>
                                      <p:to>
                                        <p:strVal val="visible"/>
                                      </p:to>
                                    </p:set>
                                  </p:childTnLst>
                                </p:cTn>
                              </p:par>
                              <p:par>
                                <p:cTn id="90" presetID="1" presetClass="entr" presetSubtype="0" fill="hold" nodeType="withEffect">
                                  <p:stCondLst>
                                    <p:cond delay="0"/>
                                  </p:stCondLst>
                                  <p:childTnLst>
                                    <p:set>
                                      <p:cBhvr>
                                        <p:cTn id="91" dur="1" fill="hold">
                                          <p:stCondLst>
                                            <p:cond delay="0"/>
                                          </p:stCondLst>
                                        </p:cTn>
                                        <p:tgtEl>
                                          <p:spTgt spid="730195"/>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730198"/>
                                        </p:tgtEl>
                                        <p:attrNameLst>
                                          <p:attrName>style.visibility</p:attrName>
                                        </p:attrNameLst>
                                      </p:cBhvr>
                                      <p:to>
                                        <p:strVal val="visible"/>
                                      </p:to>
                                    </p:set>
                                  </p:childTnLst>
                                </p:cTn>
                              </p:par>
                            </p:childTnLst>
                          </p:cTn>
                        </p:par>
                      </p:childTnLst>
                    </p:cTn>
                  </p:par>
                  <p:par>
                    <p:cTn id="94" fill="hold">
                      <p:stCondLst>
                        <p:cond delay="indefinite"/>
                      </p:stCondLst>
                      <p:childTnLst>
                        <p:par>
                          <p:cTn id="95" fill="hold">
                            <p:stCondLst>
                              <p:cond delay="0"/>
                            </p:stCondLst>
                            <p:childTnLst>
                              <p:par>
                                <p:cTn id="96" presetID="1" presetClass="entr" presetSubtype="0" fill="hold" nodeType="clickEffect">
                                  <p:stCondLst>
                                    <p:cond delay="0"/>
                                  </p:stCondLst>
                                  <p:childTnLst>
                                    <p:set>
                                      <p:cBhvr>
                                        <p:cTn id="97" dur="1" fill="hold">
                                          <p:stCondLst>
                                            <p:cond delay="0"/>
                                          </p:stCondLst>
                                        </p:cTn>
                                        <p:tgtEl>
                                          <p:spTgt spid="730196"/>
                                        </p:tgtEl>
                                        <p:attrNameLst>
                                          <p:attrName>style.visibility</p:attrName>
                                        </p:attrNameLst>
                                      </p:cBhvr>
                                      <p:to>
                                        <p:strVal val="visible"/>
                                      </p:to>
                                    </p:set>
                                  </p:childTnLst>
                                </p:cTn>
                              </p:par>
                              <p:par>
                                <p:cTn id="98" presetID="1" presetClass="entr" presetSubtype="0" fill="hold" nodeType="withEffect">
                                  <p:stCondLst>
                                    <p:cond delay="0"/>
                                  </p:stCondLst>
                                  <p:childTnLst>
                                    <p:set>
                                      <p:cBhvr>
                                        <p:cTn id="99" dur="1" fill="hold">
                                          <p:stCondLst>
                                            <p:cond delay="0"/>
                                          </p:stCondLst>
                                        </p:cTn>
                                        <p:tgtEl>
                                          <p:spTgt spid="730199"/>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nodeType="clickEffect">
                                  <p:stCondLst>
                                    <p:cond delay="0"/>
                                  </p:stCondLst>
                                  <p:childTnLst>
                                    <p:set>
                                      <p:cBhvr>
                                        <p:cTn id="103" dur="1" fill="hold">
                                          <p:stCondLst>
                                            <p:cond delay="0"/>
                                          </p:stCondLst>
                                        </p:cTn>
                                        <p:tgtEl>
                                          <p:spTgt spid="730200"/>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1" presetClass="entr" presetSubtype="0" fill="hold" nodeType="clickEffect">
                                  <p:stCondLst>
                                    <p:cond delay="0"/>
                                  </p:stCondLst>
                                  <p:childTnLst>
                                    <p:set>
                                      <p:cBhvr>
                                        <p:cTn id="107" dur="1" fill="hold">
                                          <p:stCondLst>
                                            <p:cond delay="0"/>
                                          </p:stCondLst>
                                        </p:cTn>
                                        <p:tgtEl>
                                          <p:spTgt spid="730201"/>
                                        </p:tgtEl>
                                        <p:attrNameLst>
                                          <p:attrName>style.visibility</p:attrName>
                                        </p:attrNameLst>
                                      </p:cBhvr>
                                      <p:to>
                                        <p:strVal val="visible"/>
                                      </p:to>
                                    </p:set>
                                  </p:childTnLst>
                                </p:cTn>
                              </p:par>
                            </p:childTnLst>
                          </p:cTn>
                        </p:par>
                      </p:childTnLst>
                    </p:cTn>
                  </p:par>
                  <p:par>
                    <p:cTn id="108" fill="hold">
                      <p:stCondLst>
                        <p:cond delay="indefinite"/>
                      </p:stCondLst>
                      <p:childTnLst>
                        <p:par>
                          <p:cTn id="109" fill="hold">
                            <p:stCondLst>
                              <p:cond delay="0"/>
                            </p:stCondLst>
                            <p:childTnLst>
                              <p:par>
                                <p:cTn id="110" presetID="1" presetClass="entr" presetSubtype="0" fill="hold" nodeType="clickEffect">
                                  <p:stCondLst>
                                    <p:cond delay="0"/>
                                  </p:stCondLst>
                                  <p:childTnLst>
                                    <p:set>
                                      <p:cBhvr>
                                        <p:cTn id="111" dur="1" fill="hold">
                                          <p:stCondLst>
                                            <p:cond delay="0"/>
                                          </p:stCondLst>
                                        </p:cTn>
                                        <p:tgtEl>
                                          <p:spTgt spid="730202"/>
                                        </p:tgtEl>
                                        <p:attrNameLst>
                                          <p:attrName>style.visibility</p:attrName>
                                        </p:attrNameLst>
                                      </p:cBhvr>
                                      <p:to>
                                        <p:strVal val="visible"/>
                                      </p:to>
                                    </p:se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nodeType="clickEffect">
                                  <p:stCondLst>
                                    <p:cond delay="0"/>
                                  </p:stCondLst>
                                  <p:childTnLst>
                                    <p:set>
                                      <p:cBhvr>
                                        <p:cTn id="115" dur="1" fill="hold">
                                          <p:stCondLst>
                                            <p:cond delay="0"/>
                                          </p:stCondLst>
                                        </p:cTn>
                                        <p:tgtEl>
                                          <p:spTgt spid="730203"/>
                                        </p:tgtEl>
                                        <p:attrNameLst>
                                          <p:attrName>style.visibility</p:attrName>
                                        </p:attrNameLst>
                                      </p:cBhvr>
                                      <p:to>
                                        <p:strVal val="visible"/>
                                      </p:to>
                                    </p:set>
                                  </p:childTnLst>
                                </p:cTn>
                              </p:par>
                            </p:childTnLst>
                          </p:cTn>
                        </p:par>
                      </p:childTnLst>
                    </p:cTn>
                  </p:par>
                  <p:par>
                    <p:cTn id="116" fill="hold">
                      <p:stCondLst>
                        <p:cond delay="indefinite"/>
                      </p:stCondLst>
                      <p:childTnLst>
                        <p:par>
                          <p:cTn id="117" fill="hold">
                            <p:stCondLst>
                              <p:cond delay="0"/>
                            </p:stCondLst>
                            <p:childTnLst>
                              <p:par>
                                <p:cTn id="118" presetID="1" presetClass="entr" presetSubtype="0" fill="hold" nodeType="clickEffect">
                                  <p:stCondLst>
                                    <p:cond delay="0"/>
                                  </p:stCondLst>
                                  <p:childTnLst>
                                    <p:set>
                                      <p:cBhvr>
                                        <p:cTn id="119" dur="1" fill="hold">
                                          <p:stCondLst>
                                            <p:cond delay="0"/>
                                          </p:stCondLst>
                                        </p:cTn>
                                        <p:tgtEl>
                                          <p:spTgt spid="730204"/>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1" presetClass="entr" presetSubtype="0" fill="hold" nodeType="clickEffect">
                                  <p:stCondLst>
                                    <p:cond delay="0"/>
                                  </p:stCondLst>
                                  <p:childTnLst>
                                    <p:set>
                                      <p:cBhvr>
                                        <p:cTn id="123" dur="1" fill="hold">
                                          <p:stCondLst>
                                            <p:cond delay="0"/>
                                          </p:stCondLst>
                                        </p:cTn>
                                        <p:tgtEl>
                                          <p:spTgt spid="730205"/>
                                        </p:tgtEl>
                                        <p:attrNameLst>
                                          <p:attrName>style.visibility</p:attrName>
                                        </p:attrNameLst>
                                      </p:cBhvr>
                                      <p:to>
                                        <p:strVal val="visible"/>
                                      </p:to>
                                    </p:set>
                                  </p:childTnLst>
                                </p:cTn>
                              </p:par>
                            </p:childTnLst>
                          </p:cTn>
                        </p:par>
                        <p:par>
                          <p:cTn id="124" fill="hold">
                            <p:stCondLst>
                              <p:cond delay="0"/>
                            </p:stCondLst>
                            <p:childTnLst>
                              <p:par>
                                <p:cTn id="125" presetID="1" presetClass="entr" presetSubtype="0" fill="hold" nodeType="afterEffect">
                                  <p:stCondLst>
                                    <p:cond delay="0"/>
                                  </p:stCondLst>
                                  <p:childTnLst>
                                    <p:set>
                                      <p:cBhvr>
                                        <p:cTn id="126" dur="1" fill="hold">
                                          <p:stCondLst>
                                            <p:cond delay="0"/>
                                          </p:stCondLst>
                                        </p:cTn>
                                        <p:tgtEl>
                                          <p:spTgt spid="730206"/>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nodeType="clickEffect">
                                  <p:stCondLst>
                                    <p:cond delay="0"/>
                                  </p:stCondLst>
                                  <p:childTnLst>
                                    <p:set>
                                      <p:cBhvr>
                                        <p:cTn id="130" dur="1" fill="hold">
                                          <p:stCondLst>
                                            <p:cond delay="0"/>
                                          </p:stCondLst>
                                        </p:cTn>
                                        <p:tgtEl>
                                          <p:spTgt spid="730207"/>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730208"/>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nodeType="clickEffect">
                                  <p:stCondLst>
                                    <p:cond delay="0"/>
                                  </p:stCondLst>
                                  <p:childTnLst>
                                    <p:set>
                                      <p:cBhvr>
                                        <p:cTn id="136" dur="1" fill="hold">
                                          <p:stCondLst>
                                            <p:cond delay="0"/>
                                          </p:stCondLst>
                                        </p:cTn>
                                        <p:tgtEl>
                                          <p:spTgt spid="730209"/>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nodeType="clickEffect">
                                  <p:stCondLst>
                                    <p:cond delay="0"/>
                                  </p:stCondLst>
                                  <p:childTnLst>
                                    <p:set>
                                      <p:cBhvr>
                                        <p:cTn id="140" dur="1" fill="hold">
                                          <p:stCondLst>
                                            <p:cond delay="0"/>
                                          </p:stCondLst>
                                        </p:cTn>
                                        <p:tgtEl>
                                          <p:spTgt spid="730210"/>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nodeType="clickEffect">
                                  <p:stCondLst>
                                    <p:cond delay="0"/>
                                  </p:stCondLst>
                                  <p:childTnLst>
                                    <p:set>
                                      <p:cBhvr>
                                        <p:cTn id="144" dur="1" fill="hold">
                                          <p:stCondLst>
                                            <p:cond delay="0"/>
                                          </p:stCondLst>
                                        </p:cTn>
                                        <p:tgtEl>
                                          <p:spTgt spid="730211"/>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1" presetClass="entr" presetSubtype="0" fill="hold" nodeType="clickEffect">
                                  <p:stCondLst>
                                    <p:cond delay="0"/>
                                  </p:stCondLst>
                                  <p:childTnLst>
                                    <p:set>
                                      <p:cBhvr>
                                        <p:cTn id="148" dur="1" fill="hold">
                                          <p:stCondLst>
                                            <p:cond delay="0"/>
                                          </p:stCondLst>
                                        </p:cTn>
                                        <p:tgtEl>
                                          <p:spTgt spid="730212"/>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730217"/>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nodeType="clickEffect">
                                  <p:stCondLst>
                                    <p:cond delay="0"/>
                                  </p:stCondLst>
                                  <p:childTnLst>
                                    <p:set>
                                      <p:cBhvr>
                                        <p:cTn id="154" dur="1" fill="hold">
                                          <p:stCondLst>
                                            <p:cond delay="0"/>
                                          </p:stCondLst>
                                        </p:cTn>
                                        <p:tgtEl>
                                          <p:spTgt spid="730213"/>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nodeType="clickEffect">
                                  <p:stCondLst>
                                    <p:cond delay="0"/>
                                  </p:stCondLst>
                                  <p:childTnLst>
                                    <p:set>
                                      <p:cBhvr>
                                        <p:cTn id="158" dur="1" fill="hold">
                                          <p:stCondLst>
                                            <p:cond delay="0"/>
                                          </p:stCondLst>
                                        </p:cTn>
                                        <p:tgtEl>
                                          <p:spTgt spid="730214"/>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nodeType="clickEffect">
                                  <p:stCondLst>
                                    <p:cond delay="0"/>
                                  </p:stCondLst>
                                  <p:childTnLst>
                                    <p:set>
                                      <p:cBhvr>
                                        <p:cTn id="162" dur="1" fill="hold">
                                          <p:stCondLst>
                                            <p:cond delay="0"/>
                                          </p:stCondLst>
                                        </p:cTn>
                                        <p:tgtEl>
                                          <p:spTgt spid="730215"/>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nodeType="clickEffect">
                                  <p:stCondLst>
                                    <p:cond delay="0"/>
                                  </p:stCondLst>
                                  <p:childTnLst>
                                    <p:set>
                                      <p:cBhvr>
                                        <p:cTn id="166" dur="1" fill="hold">
                                          <p:stCondLst>
                                            <p:cond delay="0"/>
                                          </p:stCondLst>
                                        </p:cTn>
                                        <p:tgtEl>
                                          <p:spTgt spid="730216"/>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499"/>
                                          </p:stCondLst>
                                        </p:cTn>
                                        <p:tgtEl>
                                          <p:spTgt spid="73016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0116" grpId="0" build="p" autoUpdateAnimBg="0"/>
      <p:bldP spid="730168" grpId="0" build="p" autoUpdateAnimBg="0"/>
      <p:bldP spid="730218" grpId="0"/>
      <p:bldP spid="730218"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Nondeterministic Turing Machines</a:t>
            </a:r>
            <a:endParaRPr lang="en-US" sz="3600" dirty="0">
              <a:solidFill>
                <a:srgbClr val="FF0000"/>
              </a:solidFill>
            </a:endParaRPr>
          </a:p>
        </p:txBody>
      </p:sp>
      <p:sp>
        <p:nvSpPr>
          <p:cNvPr id="732219" name="Rectangle 59"/>
          <p:cNvSpPr>
            <a:spLocks noChangeArrowheads="1"/>
          </p:cNvSpPr>
          <p:nvPr/>
        </p:nvSpPr>
        <p:spPr bwMode="auto">
          <a:xfrm>
            <a:off x="482600" y="1155700"/>
            <a:ext cx="8128000" cy="54737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As with the nondeterministic maze solver,</a:t>
            </a:r>
            <a:r>
              <a:rPr lang="en-US" sz="2300" b="0" dirty="0"/>
              <a:t> </a:t>
            </a:r>
            <a:r>
              <a:rPr lang="en-US" sz="2400" b="0" dirty="0"/>
              <a:t>a nondeterministic Turing machine can explore more than one solution strategy at once.</a:t>
            </a:r>
            <a:endParaRPr lang="en-US" sz="2300" b="0" dirty="0"/>
          </a:p>
          <a:p>
            <a:pPr marL="342900" indent="-342900" algn="just">
              <a:lnSpc>
                <a:spcPct val="90000"/>
              </a:lnSpc>
              <a:spcAft>
                <a:spcPct val="50000"/>
              </a:spcAft>
              <a:buFontTx/>
              <a:buChar char="•"/>
            </a:pPr>
            <a:r>
              <a:rPr lang="en-US" sz="2400" b="0" dirty="0"/>
              <a:t>In its most common formulation, a nondeterministic Turing machine is defined by allowing each instruction to transition to several new states.  In effect, these multiple transitions </a:t>
            </a:r>
            <a:r>
              <a:rPr lang="en-US" sz="2400" b="0" i="1" dirty="0"/>
              <a:t>clone</a:t>
            </a:r>
            <a:r>
              <a:rPr lang="en-US" sz="2400" b="0" dirty="0"/>
              <a:t> the machine, with each of the clones continuing in a different state.</a:t>
            </a:r>
          </a:p>
          <a:p>
            <a:pPr marL="342900" indent="-342900" algn="just">
              <a:lnSpc>
                <a:spcPct val="90000"/>
              </a:lnSpc>
              <a:spcAft>
                <a:spcPct val="50000"/>
              </a:spcAft>
              <a:buFontTx/>
              <a:buChar char="•"/>
            </a:pPr>
            <a:r>
              <a:rPr lang="en-US" sz="2400" b="0" dirty="0"/>
              <a:t>It is conventional to define two new states: </a:t>
            </a:r>
            <a:r>
              <a:rPr lang="en-US" sz="2000" i="1" dirty="0">
                <a:latin typeface="Helvetica Neue"/>
                <a:cs typeface="Helvetica Neue"/>
              </a:rPr>
              <a:t>accept </a:t>
            </a:r>
            <a:r>
              <a:rPr lang="en-US" sz="2400" b="0" dirty="0"/>
              <a:t>and </a:t>
            </a:r>
            <a:r>
              <a:rPr lang="en-US" sz="2000" i="1" dirty="0">
                <a:latin typeface="Helvetica Neue"/>
                <a:cs typeface="Helvetica Neue"/>
              </a:rPr>
              <a:t>reject</a:t>
            </a:r>
            <a:r>
              <a:rPr lang="en-US" sz="2000" b="0" dirty="0"/>
              <a:t>. </a:t>
            </a:r>
            <a:r>
              <a:rPr lang="en-US" sz="2400" b="0" dirty="0"/>
              <a:t>A nondeterministic Turing Machine accepts its input if any of its cloned copies ever reaches the </a:t>
            </a:r>
            <a:r>
              <a:rPr lang="en-US" sz="2000" i="1" dirty="0">
                <a:latin typeface="Helvetica Neue"/>
                <a:cs typeface="Helvetica Neue"/>
              </a:rPr>
              <a:t>accept</a:t>
            </a:r>
            <a:r>
              <a:rPr lang="en-US" sz="2400" dirty="0"/>
              <a:t> </a:t>
            </a:r>
            <a:r>
              <a:rPr lang="en-US" sz="2400" b="0" dirty="0"/>
              <a:t>state.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221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221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2219" grpId="0"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Relationship between </a:t>
            </a:r>
            <a:r>
              <a:rPr lang="en-US" sz="3600" b="1" dirty="0">
                <a:solidFill>
                  <a:srgbClr val="FF0000"/>
                </a:solidFill>
                <a:latin typeface="Helvetica Neue"/>
                <a:cs typeface="Helvetica Neue"/>
              </a:rPr>
              <a:t>P</a:t>
            </a:r>
            <a:r>
              <a:rPr lang="en-US" sz="4000" dirty="0">
                <a:solidFill>
                  <a:srgbClr val="FF0000"/>
                </a:solidFill>
              </a:rPr>
              <a:t> and </a:t>
            </a:r>
            <a:r>
              <a:rPr lang="en-US" sz="3600" b="1" dirty="0">
                <a:solidFill>
                  <a:srgbClr val="FF0000"/>
                </a:solidFill>
                <a:latin typeface="Helvetica Neue"/>
                <a:cs typeface="Helvetica Neue"/>
              </a:rPr>
              <a:t>NP</a:t>
            </a:r>
            <a:r>
              <a:rPr lang="en-US" sz="4000" dirty="0">
                <a:solidFill>
                  <a:srgbClr val="FF0000"/>
                </a:solidFill>
              </a:rPr>
              <a:t>  </a:t>
            </a:r>
            <a:endParaRPr lang="en-US" sz="3600" dirty="0">
              <a:solidFill>
                <a:srgbClr val="FF0000"/>
              </a:solidFill>
            </a:endParaRPr>
          </a:p>
        </p:txBody>
      </p:sp>
      <p:sp>
        <p:nvSpPr>
          <p:cNvPr id="4" name="Oval 3"/>
          <p:cNvSpPr/>
          <p:nvPr/>
        </p:nvSpPr>
        <p:spPr bwMode="auto">
          <a:xfrm>
            <a:off x="1943100" y="1106715"/>
            <a:ext cx="5410200" cy="5410200"/>
          </a:xfrm>
          <a:prstGeom prst="ellipse">
            <a:avLst/>
          </a:prstGeom>
          <a:solidFill>
            <a:srgbClr val="FF66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5" name="TextBox 4"/>
          <p:cNvSpPr txBox="1"/>
          <p:nvPr/>
        </p:nvSpPr>
        <p:spPr>
          <a:xfrm>
            <a:off x="1943100" y="1219200"/>
            <a:ext cx="5410200" cy="338554"/>
          </a:xfrm>
          <a:prstGeom prst="rect">
            <a:avLst/>
          </a:prstGeom>
          <a:noFill/>
        </p:spPr>
        <p:txBody>
          <a:bodyPr wrap="square" rtlCol="0">
            <a:spAutoFit/>
          </a:bodyPr>
          <a:lstStyle/>
          <a:p>
            <a:pPr algn="ctr"/>
            <a:r>
              <a:rPr lang="en-US" sz="1600" b="0" i="1" dirty="0"/>
              <a:t>All decision problems</a:t>
            </a:r>
          </a:p>
        </p:txBody>
      </p:sp>
      <p:grpSp>
        <p:nvGrpSpPr>
          <p:cNvPr id="2" name="Group 9"/>
          <p:cNvGrpSpPr/>
          <p:nvPr/>
        </p:nvGrpSpPr>
        <p:grpSpPr>
          <a:xfrm>
            <a:off x="3276600" y="2440215"/>
            <a:ext cx="2743200" cy="2743200"/>
            <a:chOff x="2819400" y="1983015"/>
            <a:chExt cx="2743200" cy="2743200"/>
          </a:xfrm>
        </p:grpSpPr>
        <p:sp>
          <p:nvSpPr>
            <p:cNvPr id="6" name="Oval 5"/>
            <p:cNvSpPr/>
            <p:nvPr/>
          </p:nvSpPr>
          <p:spPr bwMode="auto">
            <a:xfrm>
              <a:off x="2819400" y="1983015"/>
              <a:ext cx="2743200" cy="2743200"/>
            </a:xfrm>
            <a:prstGeom prst="ellipse">
              <a:avLst/>
            </a:prstGeom>
            <a:solidFill>
              <a:srgbClr val="FFCC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8" name="TextBox 7"/>
            <p:cNvSpPr txBox="1"/>
            <p:nvPr/>
          </p:nvSpPr>
          <p:spPr>
            <a:xfrm>
              <a:off x="2819400" y="2005390"/>
              <a:ext cx="2743200" cy="400110"/>
            </a:xfrm>
            <a:prstGeom prst="rect">
              <a:avLst/>
            </a:prstGeom>
            <a:noFill/>
          </p:spPr>
          <p:txBody>
            <a:bodyPr wrap="square" rtlCol="0">
              <a:spAutoFit/>
            </a:bodyPr>
            <a:lstStyle/>
            <a:p>
              <a:pPr algn="ctr"/>
              <a:r>
                <a:rPr lang="en-US" sz="2000" dirty="0">
                  <a:latin typeface="Helvetica Neue"/>
                  <a:cs typeface="Helvetica Neue"/>
                </a:rPr>
                <a:t>NP</a:t>
              </a:r>
            </a:p>
          </p:txBody>
        </p:sp>
      </p:grpSp>
      <p:sp>
        <p:nvSpPr>
          <p:cNvPr id="7" name="Oval 6"/>
          <p:cNvSpPr/>
          <p:nvPr/>
        </p:nvSpPr>
        <p:spPr bwMode="auto">
          <a:xfrm>
            <a:off x="3733800" y="2897415"/>
            <a:ext cx="1828800" cy="1828800"/>
          </a:xfrm>
          <a:prstGeom prst="ellipse">
            <a:avLst/>
          </a:prstGeom>
          <a:solidFill>
            <a:srgbClr val="33CC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9" name="TextBox 8"/>
          <p:cNvSpPr txBox="1"/>
          <p:nvPr/>
        </p:nvSpPr>
        <p:spPr>
          <a:xfrm>
            <a:off x="2819400" y="2876490"/>
            <a:ext cx="3657600" cy="400110"/>
          </a:xfrm>
          <a:prstGeom prst="rect">
            <a:avLst/>
          </a:prstGeom>
          <a:noFill/>
        </p:spPr>
        <p:txBody>
          <a:bodyPr wrap="square" rtlCol="0">
            <a:spAutoFit/>
          </a:bodyPr>
          <a:lstStyle/>
          <a:p>
            <a:pPr algn="ctr"/>
            <a:r>
              <a:rPr lang="en-US" sz="2000" dirty="0">
                <a:latin typeface="Helvetica Neue"/>
                <a:cs typeface="Helvetica Neue"/>
              </a:rPr>
              <a:t>P</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6" presetClass="emph" presetSubtype="0" fill="hold" grpId="1" nodeType="clickEffect">
                                  <p:stCondLst>
                                    <p:cond delay="0"/>
                                  </p:stCondLst>
                                  <p:childTnLst>
                                    <p:animScale>
                                      <p:cBhvr>
                                        <p:cTn id="17" dur="1000" fill="hold"/>
                                        <p:tgtEl>
                                          <p:spTgt spid="7"/>
                                        </p:tgtEl>
                                      </p:cBhvr>
                                      <p:by x="150000" y="150000"/>
                                    </p:animScale>
                                  </p:childTnLst>
                                </p:cTn>
                              </p:par>
                              <p:par>
                                <p:cTn id="18" presetID="0" presetClass="path" presetSubtype="0" fill="hold" grpId="1" nodeType="withEffect">
                                  <p:stCondLst>
                                    <p:cond delay="0"/>
                                  </p:stCondLst>
                                  <p:childTnLst>
                                    <p:animMotion origin="layout" path="M -3.33333E-6 5.55556E-6 L -0.00173 -0.06411 " pathEditMode="relative" ptsTypes="AA">
                                      <p:cBhvr>
                                        <p:cTn id="19" dur="1000" fill="hold"/>
                                        <p:tgtEl>
                                          <p:spTgt spid="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9" grpId="0"/>
      <p:bldP spid="9"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0" y="0"/>
            <a:ext cx="9144000" cy="1143000"/>
          </a:xfrm>
          <a:noFill/>
          <a:ln/>
        </p:spPr>
        <p:txBody>
          <a:bodyPr/>
          <a:lstStyle/>
          <a:p>
            <a:r>
              <a:rPr lang="en-US" sz="3600" b="1" dirty="0">
                <a:solidFill>
                  <a:srgbClr val="FF0000"/>
                </a:solidFill>
                <a:latin typeface="Helvetica Neue"/>
                <a:cs typeface="Helvetica Neue"/>
              </a:rPr>
              <a:t>NP</a:t>
            </a:r>
            <a:r>
              <a:rPr lang="en-US" sz="4000" dirty="0">
                <a:solidFill>
                  <a:srgbClr val="FF0000"/>
                </a:solidFill>
              </a:rPr>
              <a:t>-Complete Problems</a:t>
            </a:r>
            <a:endParaRPr lang="en-US" sz="3600" dirty="0">
              <a:solidFill>
                <a:srgbClr val="FF0000"/>
              </a:solidFill>
            </a:endParaRPr>
          </a:p>
        </p:txBody>
      </p:sp>
      <p:sp>
        <p:nvSpPr>
          <p:cNvPr id="732219" name="Rectangle 59"/>
          <p:cNvSpPr>
            <a:spLocks noChangeArrowheads="1"/>
          </p:cNvSpPr>
          <p:nvPr/>
        </p:nvSpPr>
        <p:spPr bwMode="auto">
          <a:xfrm>
            <a:off x="482600" y="1155700"/>
            <a:ext cx="5537200" cy="41783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The search for an answer to the </a:t>
            </a:r>
            <a:r>
              <a:rPr lang="en-US" sz="2200" dirty="0">
                <a:latin typeface="Helvetica Neue"/>
                <a:cs typeface="Helvetica Neue"/>
              </a:rPr>
              <a:t>P</a:t>
            </a:r>
            <a:r>
              <a:rPr lang="en-US" sz="2400" b="0" dirty="0"/>
              <a:t>=</a:t>
            </a:r>
            <a:r>
              <a:rPr lang="en-US" sz="2200" dirty="0">
                <a:latin typeface="Helvetica Neue"/>
                <a:cs typeface="Helvetica Neue"/>
              </a:rPr>
              <a:t>NP</a:t>
            </a:r>
            <a:r>
              <a:rPr lang="en-US" sz="2400" b="0" dirty="0"/>
              <a:t> question depends on the notion of      </a:t>
            </a:r>
            <a:r>
              <a:rPr lang="en-US" sz="2200" dirty="0">
                <a:latin typeface="Helvetica Neue"/>
                <a:cs typeface="Helvetica Neue"/>
              </a:rPr>
              <a:t>NP</a:t>
            </a:r>
            <a:r>
              <a:rPr lang="en-US" sz="2400" b="0" dirty="0"/>
              <a:t>-complete problems, which was introduced by Stephen Cook in 1971.  In an informal sense, a problem is          </a:t>
            </a:r>
            <a:r>
              <a:rPr lang="en-US" sz="2200" dirty="0">
                <a:latin typeface="Helvetica Neue"/>
                <a:cs typeface="Helvetica Neue"/>
              </a:rPr>
              <a:t>NP</a:t>
            </a:r>
            <a:r>
              <a:rPr lang="en-US" sz="2400" b="0" dirty="0"/>
              <a:t>-complete if it is provably as difficult to solve as any other problem in </a:t>
            </a:r>
            <a:r>
              <a:rPr lang="en-US" sz="2200" dirty="0">
                <a:latin typeface="Helvetica Neue"/>
                <a:cs typeface="Helvetica Neue"/>
              </a:rPr>
              <a:t>NP</a:t>
            </a:r>
            <a:r>
              <a:rPr lang="en-US" sz="2400" b="0" dirty="0"/>
              <a:t>.</a:t>
            </a:r>
          </a:p>
          <a:p>
            <a:pPr marL="342900" indent="-342900" algn="just">
              <a:lnSpc>
                <a:spcPct val="90000"/>
              </a:lnSpc>
              <a:spcAft>
                <a:spcPct val="50000"/>
              </a:spcAft>
              <a:buFontTx/>
              <a:buChar char="•"/>
            </a:pPr>
            <a:r>
              <a:rPr lang="en-US" sz="2400" b="0" dirty="0"/>
              <a:t>The immediate implication of this definition is that if some </a:t>
            </a:r>
            <a:r>
              <a:rPr lang="en-US" sz="2200" dirty="0">
                <a:solidFill>
                  <a:srgbClr val="000000"/>
                </a:solidFill>
                <a:latin typeface="Helvetica Neue"/>
                <a:cs typeface="Helvetica Neue"/>
              </a:rPr>
              <a:t>NP</a:t>
            </a:r>
            <a:r>
              <a:rPr lang="en-US" sz="2400" b="0" dirty="0"/>
              <a:t>-complete problem can be solved in polynomial time, then </a:t>
            </a:r>
            <a:r>
              <a:rPr lang="en-US" sz="2400" i="1" dirty="0"/>
              <a:t>all</a:t>
            </a:r>
            <a:r>
              <a:rPr lang="en-US" sz="2400" b="0" dirty="0"/>
              <a:t> problems in </a:t>
            </a:r>
            <a:r>
              <a:rPr lang="en-US" sz="2200" dirty="0">
                <a:solidFill>
                  <a:srgbClr val="000000"/>
                </a:solidFill>
                <a:latin typeface="Helvetica Neue"/>
                <a:cs typeface="Helvetica Neue"/>
              </a:rPr>
              <a:t>NP</a:t>
            </a:r>
            <a:r>
              <a:rPr lang="en-US" sz="2400" b="0" dirty="0"/>
              <a:t> can be solved in polynomial time.</a:t>
            </a:r>
          </a:p>
          <a:p>
            <a:pPr marL="342900" indent="-342900" algn="just">
              <a:lnSpc>
                <a:spcPct val="90000"/>
              </a:lnSpc>
              <a:spcAft>
                <a:spcPct val="50000"/>
              </a:spcAft>
              <a:buFontTx/>
              <a:buChar char="•"/>
            </a:pPr>
            <a:endParaRPr lang="en-US" sz="2400" b="0" dirty="0"/>
          </a:p>
        </p:txBody>
      </p:sp>
      <p:sp>
        <p:nvSpPr>
          <p:cNvPr id="4" name="Rectangle 59"/>
          <p:cNvSpPr>
            <a:spLocks noChangeArrowheads="1"/>
          </p:cNvSpPr>
          <p:nvPr/>
        </p:nvSpPr>
        <p:spPr bwMode="auto">
          <a:xfrm>
            <a:off x="469295" y="5451925"/>
            <a:ext cx="8128000" cy="1558475"/>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In practice, one establishes that a problem is </a:t>
            </a:r>
            <a:r>
              <a:rPr lang="en-US" sz="2000" dirty="0">
                <a:solidFill>
                  <a:srgbClr val="000000"/>
                </a:solidFill>
                <a:latin typeface="Helvetica Neue"/>
                <a:cs typeface="Helvetica Neue"/>
              </a:rPr>
              <a:t>NP</a:t>
            </a:r>
            <a:r>
              <a:rPr lang="en-US" sz="2400" b="0" dirty="0"/>
              <a:t>-complete by showing that the computation of any nondeterministic Turing machine can be expressed in that domain.</a:t>
            </a:r>
          </a:p>
        </p:txBody>
      </p:sp>
      <p:pic>
        <p:nvPicPr>
          <p:cNvPr id="5" name="Picture 4" descr="StephenCook.png"/>
          <p:cNvPicPr>
            <a:picLocks noChangeAspect="1"/>
          </p:cNvPicPr>
          <p:nvPr/>
        </p:nvPicPr>
        <p:blipFill>
          <a:blip r:embed="rId3"/>
          <a:srcRect l="2609" t="2159" r="2609" b="2159"/>
          <a:stretch>
            <a:fillRect/>
          </a:stretch>
        </p:blipFill>
        <p:spPr>
          <a:xfrm>
            <a:off x="6240901" y="1287890"/>
            <a:ext cx="2496260" cy="3044226"/>
          </a:xfrm>
          <a:prstGeom prst="rect">
            <a:avLst/>
          </a:prstGeom>
        </p:spPr>
      </p:pic>
      <p:sp>
        <p:nvSpPr>
          <p:cNvPr id="6" name="TextBox 5"/>
          <p:cNvSpPr txBox="1"/>
          <p:nvPr/>
        </p:nvSpPr>
        <p:spPr>
          <a:xfrm>
            <a:off x="6248400" y="4419600"/>
            <a:ext cx="2514600" cy="304800"/>
          </a:xfrm>
          <a:prstGeom prst="rect">
            <a:avLst/>
          </a:prstGeom>
          <a:noFill/>
        </p:spPr>
        <p:txBody>
          <a:bodyPr wrap="square" rtlCol="0">
            <a:spAutoFit/>
          </a:bodyPr>
          <a:lstStyle/>
          <a:p>
            <a:pPr algn="ctr"/>
            <a:r>
              <a:rPr lang="en-US" dirty="0">
                <a:latin typeface="Helvetica Neue"/>
                <a:cs typeface="Helvetica Neue"/>
              </a:rPr>
              <a:t>Stephen Cook (1939–)</a:t>
            </a:r>
          </a:p>
        </p:txBody>
      </p:sp>
      <p:sp>
        <p:nvSpPr>
          <p:cNvPr id="2" name="Rectangle 1">
            <a:extLst>
              <a:ext uri="{FF2B5EF4-FFF2-40B4-BE49-F238E27FC236}">
                <a16:creationId xmlns:a16="http://schemas.microsoft.com/office/drawing/2014/main" id="{97EC2CC5-1178-EA40-A57D-6061A5A1FDB5}"/>
              </a:ext>
            </a:extLst>
          </p:cNvPr>
          <p:cNvSpPr/>
          <p:nvPr/>
        </p:nvSpPr>
        <p:spPr>
          <a:xfrm>
            <a:off x="1181100" y="6457890"/>
            <a:ext cx="6781800" cy="400110"/>
          </a:xfrm>
          <a:prstGeom prst="rect">
            <a:avLst/>
          </a:prstGeom>
        </p:spPr>
        <p:txBody>
          <a:bodyPr wrap="square">
            <a:spAutoFit/>
          </a:bodyPr>
          <a:lstStyle/>
          <a:p>
            <a:r>
              <a:rPr lang="en-US" sz="2000" dirty="0">
                <a:solidFill>
                  <a:schemeClr val="accent6"/>
                </a:solidFill>
                <a:hlinkClick r:id="rId4">
                  <a:extLst>
                    <a:ext uri="{A12FA001-AC4F-418D-AE19-62706E023703}">
                      <ahyp:hlinkClr xmlns:ahyp="http://schemas.microsoft.com/office/drawing/2018/hyperlinkcolor" val="tx"/>
                    </a:ext>
                  </a:extLst>
                </a:hlinkClick>
              </a:rPr>
              <a:t>https://www.youtube.com/watch?v=OY41QYPI8cw</a:t>
            </a:r>
            <a:r>
              <a:rPr lang="en-US" sz="2000" dirty="0">
                <a:solidFill>
                  <a:schemeClr val="accent6"/>
                </a:solidFill>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221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2219" grpId="0" build="p"/>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The Seven Bridges of Konigsberg</a:t>
            </a:r>
            <a:endParaRPr lang="en-US" sz="3600" dirty="0">
              <a:solidFill>
                <a:srgbClr val="FF0000"/>
              </a:solidFill>
            </a:endParaRPr>
          </a:p>
        </p:txBody>
      </p:sp>
      <p:pic>
        <p:nvPicPr>
          <p:cNvPr id="4" name="Picture 3"/>
          <p:cNvPicPr>
            <a:picLocks noChangeAspect="1"/>
          </p:cNvPicPr>
          <p:nvPr/>
        </p:nvPicPr>
        <p:blipFill>
          <a:blip r:embed="rId3"/>
          <a:stretch>
            <a:fillRect/>
          </a:stretch>
        </p:blipFill>
        <p:spPr>
          <a:xfrm>
            <a:off x="1816100" y="1165182"/>
            <a:ext cx="5511800" cy="4473618"/>
          </a:xfrm>
          <a:prstGeom prst="rect">
            <a:avLst/>
          </a:prstGeom>
          <a:ln>
            <a:solidFill>
              <a:srgbClr val="000000"/>
            </a:solidFill>
          </a:ln>
        </p:spPr>
      </p:pic>
      <p:sp>
        <p:nvSpPr>
          <p:cNvPr id="5" name="Rectangle 4"/>
          <p:cNvSpPr/>
          <p:nvPr/>
        </p:nvSpPr>
        <p:spPr>
          <a:xfrm>
            <a:off x="1698165" y="5861165"/>
            <a:ext cx="6477000" cy="318036"/>
          </a:xfrm>
          <a:prstGeom prst="rect">
            <a:avLst/>
          </a:prstGeom>
        </p:spPr>
        <p:txBody>
          <a:bodyPr wrap="square">
            <a:spAutoFit/>
          </a:bodyPr>
          <a:lstStyle/>
          <a:p>
            <a:pPr>
              <a:lnSpc>
                <a:spcPct val="90000"/>
              </a:lnSpc>
            </a:pPr>
            <a:r>
              <a:rPr lang="en-US" sz="1600" b="0" dirty="0" err="1"/>
              <a:t>Bogdan</a:t>
            </a:r>
            <a:r>
              <a:rPr lang="en-US" sz="1600" b="0" dirty="0"/>
              <a:t> </a:t>
            </a:r>
            <a:r>
              <a:rPr lang="en-US" sz="1600" b="0" dirty="0" err="1"/>
              <a:t>Giuşcă</a:t>
            </a:r>
            <a:r>
              <a:rPr lang="en-US" sz="1600" b="0" dirty="0"/>
              <a:t> - Public domain, based on the image, CC BY-SA 3.0,</a:t>
            </a:r>
          </a:p>
        </p:txBody>
      </p:sp>
      <p:sp>
        <p:nvSpPr>
          <p:cNvPr id="7" name="Rectangle 6"/>
          <p:cNvSpPr/>
          <p:nvPr/>
        </p:nvSpPr>
        <p:spPr>
          <a:xfrm>
            <a:off x="936165" y="5861165"/>
            <a:ext cx="838200" cy="318036"/>
          </a:xfrm>
          <a:prstGeom prst="rect">
            <a:avLst/>
          </a:prstGeom>
        </p:spPr>
        <p:txBody>
          <a:bodyPr wrap="square">
            <a:spAutoFit/>
          </a:bodyPr>
          <a:lstStyle/>
          <a:p>
            <a:pPr>
              <a:lnSpc>
                <a:spcPct val="90000"/>
              </a:lnSpc>
            </a:pPr>
            <a:r>
              <a:rPr lang="en-US" sz="1600" b="0" dirty="0"/>
              <a:t>Source:</a:t>
            </a:r>
          </a:p>
        </p:txBody>
      </p:sp>
      <p:sp>
        <p:nvSpPr>
          <p:cNvPr id="8" name="Rectangle 7"/>
          <p:cNvSpPr/>
          <p:nvPr/>
        </p:nvSpPr>
        <p:spPr>
          <a:xfrm>
            <a:off x="1698165" y="6104465"/>
            <a:ext cx="6477000" cy="289823"/>
          </a:xfrm>
          <a:prstGeom prst="rect">
            <a:avLst/>
          </a:prstGeom>
        </p:spPr>
        <p:txBody>
          <a:bodyPr wrap="square">
            <a:spAutoFit/>
          </a:bodyPr>
          <a:lstStyle/>
          <a:p>
            <a:pPr>
              <a:lnSpc>
                <a:spcPct val="90000"/>
              </a:lnSpc>
            </a:pPr>
            <a:r>
              <a:rPr lang="en-US" dirty="0">
                <a:latin typeface="Courier New"/>
                <a:cs typeface="Courier New"/>
              </a:rPr>
              <a:t>https://</a:t>
            </a:r>
            <a:r>
              <a:rPr lang="en-US" dirty="0" err="1">
                <a:latin typeface="Courier New"/>
                <a:cs typeface="Courier New"/>
              </a:rPr>
              <a:t>commons.wikimedia.org/w/index.php?curid</a:t>
            </a:r>
            <a:r>
              <a:rPr lang="en-US" dirty="0">
                <a:latin typeface="Courier New"/>
                <a:cs typeface="Courier New"/>
              </a:rPr>
              <a:t>=112920</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Euler’s Representation of the Bridges</a:t>
            </a:r>
            <a:endParaRPr lang="en-US" sz="3600" dirty="0">
              <a:solidFill>
                <a:srgbClr val="FF0000"/>
              </a:solidFill>
            </a:endParaRPr>
          </a:p>
        </p:txBody>
      </p:sp>
      <p:grpSp>
        <p:nvGrpSpPr>
          <p:cNvPr id="2" name="Group 8"/>
          <p:cNvGrpSpPr/>
          <p:nvPr/>
        </p:nvGrpSpPr>
        <p:grpSpPr>
          <a:xfrm>
            <a:off x="2667000" y="2294465"/>
            <a:ext cx="3689328" cy="3016707"/>
            <a:chOff x="2590800" y="2209800"/>
            <a:chExt cx="3689328" cy="3016707"/>
          </a:xfrm>
        </p:grpSpPr>
        <p:cxnSp>
          <p:nvCxnSpPr>
            <p:cNvPr id="10" name="Curved Connector 40"/>
            <p:cNvCxnSpPr/>
            <p:nvPr/>
          </p:nvCxnSpPr>
          <p:spPr bwMode="auto">
            <a:xfrm rot="5400000" flipH="1" flipV="1">
              <a:off x="3006890" y="2519952"/>
              <a:ext cx="1205311" cy="1123091"/>
            </a:xfrm>
            <a:prstGeom prst="curvedConnector2">
              <a:avLst/>
            </a:prstGeom>
            <a:solidFill>
              <a:schemeClr val="accent1"/>
            </a:solidFill>
            <a:ln w="57150" cap="flat" cmpd="sng" algn="ctr">
              <a:solidFill>
                <a:srgbClr val="009900"/>
              </a:solidFill>
              <a:prstDash val="solid"/>
              <a:round/>
              <a:headEnd type="none" w="med" len="med"/>
              <a:tailEnd type="none" w="med" len="med"/>
            </a:ln>
            <a:effectLst/>
          </p:spPr>
        </p:cxnSp>
        <p:cxnSp>
          <p:nvCxnSpPr>
            <p:cNvPr id="11" name="Straight Connector 10"/>
            <p:cNvCxnSpPr>
              <a:endCxn id="24" idx="1"/>
            </p:cNvCxnSpPr>
            <p:nvPr/>
          </p:nvCxnSpPr>
          <p:spPr>
            <a:xfrm flipV="1">
              <a:off x="3048000" y="2546127"/>
              <a:ext cx="1176612" cy="1083336"/>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590800" y="3393242"/>
              <a:ext cx="415498" cy="461665"/>
            </a:xfrm>
            <a:prstGeom prst="rect">
              <a:avLst/>
            </a:prstGeom>
            <a:noFill/>
          </p:spPr>
          <p:txBody>
            <a:bodyPr wrap="none" rtlCol="0">
              <a:spAutoFit/>
            </a:bodyPr>
            <a:lstStyle/>
            <a:p>
              <a:r>
                <a:rPr lang="en-US" sz="2400" b="1" dirty="0">
                  <a:latin typeface="Helvetica Neue"/>
                  <a:cs typeface="Helvetica Neue"/>
                </a:rPr>
                <a:t>A</a:t>
              </a:r>
            </a:p>
          </p:txBody>
        </p:sp>
        <p:cxnSp>
          <p:nvCxnSpPr>
            <p:cNvPr id="13" name="Curved Connector 30"/>
            <p:cNvCxnSpPr/>
            <p:nvPr/>
          </p:nvCxnSpPr>
          <p:spPr bwMode="auto">
            <a:xfrm rot="16200000" flipH="1">
              <a:off x="3006890" y="3739152"/>
              <a:ext cx="1205311" cy="1123091"/>
            </a:xfrm>
            <a:prstGeom prst="curvedConnector2">
              <a:avLst/>
            </a:prstGeom>
            <a:solidFill>
              <a:schemeClr val="accent1"/>
            </a:solidFill>
            <a:ln w="57150" cap="flat" cmpd="sng" algn="ctr">
              <a:solidFill>
                <a:srgbClr val="009900"/>
              </a:solidFill>
              <a:prstDash val="solid"/>
              <a:round/>
              <a:headEnd type="none" w="med" len="med"/>
              <a:tailEnd type="none" w="med" len="med"/>
            </a:ln>
            <a:effectLst/>
          </p:spPr>
        </p:cxnSp>
        <p:sp>
          <p:nvSpPr>
            <p:cNvPr id="14" name="Oval 13"/>
            <p:cNvSpPr/>
            <p:nvPr/>
          </p:nvSpPr>
          <p:spPr>
            <a:xfrm rot="14203058">
              <a:off x="2956101" y="3529812"/>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46"/>
            <p:cNvGrpSpPr/>
            <p:nvPr/>
          </p:nvGrpSpPr>
          <p:grpSpPr>
            <a:xfrm>
              <a:off x="3100029" y="2209800"/>
              <a:ext cx="3180099" cy="3016707"/>
              <a:chOff x="2566629" y="1254958"/>
              <a:chExt cx="3180099" cy="3016707"/>
            </a:xfrm>
          </p:grpSpPr>
          <p:cxnSp>
            <p:nvCxnSpPr>
              <p:cNvPr id="16" name="Straight Connector 15"/>
              <p:cNvCxnSpPr>
                <a:stCxn id="14" idx="3"/>
                <a:endCxn id="18" idx="2"/>
              </p:cNvCxnSpPr>
              <p:nvPr/>
            </p:nvCxnSpPr>
            <p:spPr>
              <a:xfrm>
                <a:off x="2606629" y="2686778"/>
                <a:ext cx="2574971" cy="36875"/>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3733800" y="1600200"/>
                <a:ext cx="1447800" cy="1066800"/>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8" name="Oval 17"/>
              <p:cNvSpPr/>
              <p:nvPr/>
            </p:nvSpPr>
            <p:spPr>
              <a:xfrm>
                <a:off x="5181600" y="2630715"/>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p:nvPr/>
            </p:nvCxnSpPr>
            <p:spPr>
              <a:xfrm flipV="1">
                <a:off x="3657600" y="2743200"/>
                <a:ext cx="1524000" cy="1200892"/>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3886200" y="1254958"/>
                <a:ext cx="401339" cy="461665"/>
              </a:xfrm>
              <a:prstGeom prst="rect">
                <a:avLst/>
              </a:prstGeom>
              <a:noFill/>
            </p:spPr>
            <p:txBody>
              <a:bodyPr wrap="none" rtlCol="0">
                <a:spAutoFit/>
              </a:bodyPr>
              <a:lstStyle/>
              <a:p>
                <a:r>
                  <a:rPr lang="en-US" sz="2400" dirty="0">
                    <a:latin typeface="Helvetica Neue"/>
                    <a:cs typeface="Helvetica Neue"/>
                  </a:rPr>
                  <a:t>B</a:t>
                </a:r>
                <a:endParaRPr lang="en-US" sz="2400" b="1" dirty="0">
                  <a:latin typeface="Helvetica Neue"/>
                  <a:cs typeface="Helvetica Neue"/>
                </a:endParaRPr>
              </a:p>
            </p:txBody>
          </p:sp>
          <p:sp>
            <p:nvSpPr>
              <p:cNvPr id="21" name="TextBox 20"/>
              <p:cNvSpPr txBox="1"/>
              <p:nvPr/>
            </p:nvSpPr>
            <p:spPr>
              <a:xfrm>
                <a:off x="3810000" y="3810000"/>
                <a:ext cx="415498" cy="461665"/>
              </a:xfrm>
              <a:prstGeom prst="rect">
                <a:avLst/>
              </a:prstGeom>
              <a:noFill/>
            </p:spPr>
            <p:txBody>
              <a:bodyPr wrap="none" rtlCol="0">
                <a:spAutoFit/>
              </a:bodyPr>
              <a:lstStyle/>
              <a:p>
                <a:r>
                  <a:rPr lang="en-US" sz="2400" dirty="0">
                    <a:latin typeface="Helvetica Neue"/>
                    <a:cs typeface="Helvetica Neue"/>
                  </a:rPr>
                  <a:t>C</a:t>
                </a:r>
                <a:endParaRPr lang="en-US" sz="2400" b="1" dirty="0">
                  <a:latin typeface="Helvetica Neue"/>
                  <a:cs typeface="Helvetica Neue"/>
                </a:endParaRPr>
              </a:p>
            </p:txBody>
          </p:sp>
          <p:sp>
            <p:nvSpPr>
              <p:cNvPr id="22" name="TextBox 21"/>
              <p:cNvSpPr txBox="1"/>
              <p:nvPr/>
            </p:nvSpPr>
            <p:spPr>
              <a:xfrm>
                <a:off x="5334000" y="2462590"/>
                <a:ext cx="412728" cy="461665"/>
              </a:xfrm>
              <a:prstGeom prst="rect">
                <a:avLst/>
              </a:prstGeom>
              <a:noFill/>
            </p:spPr>
            <p:txBody>
              <a:bodyPr wrap="none" rtlCol="0">
                <a:spAutoFit/>
              </a:bodyPr>
              <a:lstStyle/>
              <a:p>
                <a:r>
                  <a:rPr lang="en-US" sz="2400" b="1" dirty="0">
                    <a:latin typeface="Helvetica Neue"/>
                    <a:cs typeface="Helvetica Neue"/>
                  </a:rPr>
                  <a:t>D</a:t>
                </a:r>
              </a:p>
            </p:txBody>
          </p:sp>
          <p:cxnSp>
            <p:nvCxnSpPr>
              <p:cNvPr id="23" name="Straight Connector 22"/>
              <p:cNvCxnSpPr>
                <a:endCxn id="14" idx="2"/>
              </p:cNvCxnSpPr>
              <p:nvPr/>
            </p:nvCxnSpPr>
            <p:spPr>
              <a:xfrm flipH="1" flipV="1">
                <a:off x="2566629" y="2745595"/>
                <a:ext cx="1022223" cy="1234260"/>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4" name="Oval 23"/>
              <p:cNvSpPr/>
              <p:nvPr/>
            </p:nvSpPr>
            <p:spPr>
              <a:xfrm rot="14203058">
                <a:off x="3617159" y="1407351"/>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3581400" y="3886200"/>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26" name="Rectangle 59"/>
          <p:cNvSpPr>
            <a:spLocks noChangeArrowheads="1"/>
          </p:cNvSpPr>
          <p:nvPr/>
        </p:nvSpPr>
        <p:spPr bwMode="auto">
          <a:xfrm>
            <a:off x="482600" y="1155700"/>
            <a:ext cx="8128000" cy="12065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Leonhard Euler (1707–1783) represented the Konigsberg bridge problem using a </a:t>
            </a:r>
            <a:r>
              <a:rPr lang="en-US" sz="2400" i="1" dirty="0" err="1"/>
              <a:t>mutigraph</a:t>
            </a:r>
            <a:r>
              <a:rPr lang="en-US" sz="2400" b="0" i="1" dirty="0"/>
              <a:t>,</a:t>
            </a:r>
            <a:r>
              <a:rPr lang="en-US" sz="2400" b="0" dirty="0"/>
              <a:t> which allows vertices to be connected by multiple edges:</a:t>
            </a:r>
            <a:endParaRPr lang="en-US" sz="2300" b="0" dirty="0"/>
          </a:p>
        </p:txBody>
      </p:sp>
      <p:sp>
        <p:nvSpPr>
          <p:cNvPr id="27" name="Rectangle 59"/>
          <p:cNvSpPr>
            <a:spLocks noChangeArrowheads="1"/>
          </p:cNvSpPr>
          <p:nvPr/>
        </p:nvSpPr>
        <p:spPr bwMode="auto">
          <a:xfrm>
            <a:off x="482600" y="5382985"/>
            <a:ext cx="8128000" cy="1017815"/>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An </a:t>
            </a:r>
            <a:r>
              <a:rPr lang="en-US" sz="2400" i="1" dirty="0" err="1"/>
              <a:t>Eulerian</a:t>
            </a:r>
            <a:r>
              <a:rPr lang="en-US" sz="2400" i="1" dirty="0"/>
              <a:t> cycle</a:t>
            </a:r>
            <a:r>
              <a:rPr lang="en-US" sz="2400" b="0" dirty="0"/>
              <a:t> is a path that traverses every edge of the graph exactly once and returns to its starting point.</a:t>
            </a:r>
            <a:endParaRPr lang="en-US" sz="2300" b="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Euler’s Theorem</a:t>
            </a:r>
            <a:endParaRPr lang="en-US" sz="3600" dirty="0">
              <a:solidFill>
                <a:srgbClr val="FF0000"/>
              </a:solidFill>
            </a:endParaRPr>
          </a:p>
        </p:txBody>
      </p:sp>
      <p:sp>
        <p:nvSpPr>
          <p:cNvPr id="26" name="Rectangle 59"/>
          <p:cNvSpPr>
            <a:spLocks noChangeArrowheads="1"/>
          </p:cNvSpPr>
          <p:nvPr/>
        </p:nvSpPr>
        <p:spPr bwMode="auto">
          <a:xfrm>
            <a:off x="482600" y="1155700"/>
            <a:ext cx="8128000" cy="20447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A connected </a:t>
            </a:r>
            <a:r>
              <a:rPr lang="en-US" sz="2400" b="0" dirty="0" err="1"/>
              <a:t>multigraph</a:t>
            </a:r>
            <a:r>
              <a:rPr lang="en-US" sz="2400" b="0" dirty="0"/>
              <a:t> has an </a:t>
            </a:r>
            <a:r>
              <a:rPr lang="en-US" sz="2400" b="0" dirty="0" err="1"/>
              <a:t>Eulerian</a:t>
            </a:r>
            <a:r>
              <a:rPr lang="en-US" sz="2400" b="0" dirty="0"/>
              <a:t> cycle if and only if the degree of each vertex is even.</a:t>
            </a:r>
          </a:p>
          <a:p>
            <a:pPr marL="342900" indent="-342900" algn="just">
              <a:lnSpc>
                <a:spcPct val="90000"/>
              </a:lnSpc>
              <a:spcAft>
                <a:spcPct val="50000"/>
              </a:spcAft>
              <a:buFontTx/>
              <a:buChar char="•"/>
            </a:pPr>
            <a:r>
              <a:rPr lang="en-US" sz="2400" b="0" dirty="0"/>
              <a:t>Euler’s graph of the bridges of Konigsberg therefore has no </a:t>
            </a:r>
            <a:r>
              <a:rPr lang="en-US" sz="2400" b="0" dirty="0" err="1"/>
              <a:t>Eulerian</a:t>
            </a:r>
            <a:r>
              <a:rPr lang="en-US" sz="2400" b="0" dirty="0"/>
              <a:t> cycle because the degree of every vertex is odd:</a:t>
            </a:r>
            <a:endParaRPr lang="en-US" sz="2300" b="0" dirty="0"/>
          </a:p>
        </p:txBody>
      </p:sp>
      <p:grpSp>
        <p:nvGrpSpPr>
          <p:cNvPr id="49" name="Group 48"/>
          <p:cNvGrpSpPr/>
          <p:nvPr/>
        </p:nvGrpSpPr>
        <p:grpSpPr>
          <a:xfrm>
            <a:off x="2667000" y="2726113"/>
            <a:ext cx="3689328" cy="3193297"/>
            <a:chOff x="2667000" y="2750303"/>
            <a:chExt cx="3689328" cy="3193297"/>
          </a:xfrm>
        </p:grpSpPr>
        <p:sp>
          <p:nvSpPr>
            <p:cNvPr id="28" name="TextBox 27"/>
            <p:cNvSpPr txBox="1"/>
            <p:nvPr/>
          </p:nvSpPr>
          <p:spPr>
            <a:xfrm>
              <a:off x="2743200" y="3985228"/>
              <a:ext cx="533400" cy="369332"/>
            </a:xfrm>
            <a:prstGeom prst="rect">
              <a:avLst/>
            </a:prstGeom>
            <a:noFill/>
          </p:spPr>
          <p:txBody>
            <a:bodyPr wrap="square" rtlCol="0">
              <a:spAutoFit/>
            </a:bodyPr>
            <a:lstStyle/>
            <a:p>
              <a:pPr algn="ctr"/>
              <a:r>
                <a:rPr lang="en-US" sz="1800" b="0" dirty="0"/>
                <a:t>5</a:t>
              </a:r>
            </a:p>
          </p:txBody>
        </p:sp>
        <p:sp>
          <p:nvSpPr>
            <p:cNvPr id="29" name="TextBox 28"/>
            <p:cNvSpPr txBox="1"/>
            <p:nvPr/>
          </p:nvSpPr>
          <p:spPr>
            <a:xfrm>
              <a:off x="4062790" y="2750303"/>
              <a:ext cx="533400" cy="369332"/>
            </a:xfrm>
            <a:prstGeom prst="rect">
              <a:avLst/>
            </a:prstGeom>
            <a:noFill/>
          </p:spPr>
          <p:txBody>
            <a:bodyPr wrap="square" rtlCol="0">
              <a:spAutoFit/>
            </a:bodyPr>
            <a:lstStyle/>
            <a:p>
              <a:pPr algn="ctr"/>
              <a:r>
                <a:rPr lang="en-US" sz="1800" b="0" dirty="0"/>
                <a:t>3</a:t>
              </a:r>
            </a:p>
          </p:txBody>
        </p:sp>
        <p:cxnSp>
          <p:nvCxnSpPr>
            <p:cNvPr id="31" name="Curved Connector 40"/>
            <p:cNvCxnSpPr/>
            <p:nvPr/>
          </p:nvCxnSpPr>
          <p:spPr bwMode="auto">
            <a:xfrm rot="5400000" flipH="1" flipV="1">
              <a:off x="3083090" y="3237045"/>
              <a:ext cx="1205311" cy="1123091"/>
            </a:xfrm>
            <a:prstGeom prst="curvedConnector2">
              <a:avLst/>
            </a:prstGeom>
            <a:solidFill>
              <a:schemeClr val="accent1"/>
            </a:solidFill>
            <a:ln w="57150" cap="flat" cmpd="sng" algn="ctr">
              <a:solidFill>
                <a:srgbClr val="009900"/>
              </a:solidFill>
              <a:prstDash val="solid"/>
              <a:round/>
              <a:headEnd type="none" w="med" len="med"/>
              <a:tailEnd type="none" w="med" len="med"/>
            </a:ln>
            <a:effectLst/>
          </p:spPr>
        </p:cxnSp>
        <p:cxnSp>
          <p:nvCxnSpPr>
            <p:cNvPr id="32" name="Straight Connector 31"/>
            <p:cNvCxnSpPr>
              <a:endCxn id="45" idx="1"/>
            </p:cNvCxnSpPr>
            <p:nvPr/>
          </p:nvCxnSpPr>
          <p:spPr>
            <a:xfrm flipV="1">
              <a:off x="3124200" y="3263220"/>
              <a:ext cx="1176612" cy="1083336"/>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2667000" y="4110335"/>
              <a:ext cx="415498" cy="461665"/>
            </a:xfrm>
            <a:prstGeom prst="rect">
              <a:avLst/>
            </a:prstGeom>
            <a:noFill/>
          </p:spPr>
          <p:txBody>
            <a:bodyPr wrap="none" rtlCol="0">
              <a:spAutoFit/>
            </a:bodyPr>
            <a:lstStyle/>
            <a:p>
              <a:r>
                <a:rPr lang="en-US" sz="2400" b="1" dirty="0">
                  <a:latin typeface="Helvetica Neue"/>
                  <a:cs typeface="Helvetica Neue"/>
                </a:rPr>
                <a:t>A</a:t>
              </a:r>
            </a:p>
          </p:txBody>
        </p:sp>
        <p:cxnSp>
          <p:nvCxnSpPr>
            <p:cNvPr id="34" name="Curved Connector 30"/>
            <p:cNvCxnSpPr/>
            <p:nvPr/>
          </p:nvCxnSpPr>
          <p:spPr bwMode="auto">
            <a:xfrm rot="16200000" flipH="1">
              <a:off x="3083090" y="4456245"/>
              <a:ext cx="1205311" cy="1123091"/>
            </a:xfrm>
            <a:prstGeom prst="curvedConnector2">
              <a:avLst/>
            </a:prstGeom>
            <a:solidFill>
              <a:schemeClr val="accent1"/>
            </a:solidFill>
            <a:ln w="57150" cap="flat" cmpd="sng" algn="ctr">
              <a:solidFill>
                <a:srgbClr val="009900"/>
              </a:solidFill>
              <a:prstDash val="solid"/>
              <a:round/>
              <a:headEnd type="none" w="med" len="med"/>
              <a:tailEnd type="none" w="med" len="med"/>
            </a:ln>
            <a:effectLst/>
          </p:spPr>
        </p:cxnSp>
        <p:sp>
          <p:nvSpPr>
            <p:cNvPr id="35" name="Oval 34"/>
            <p:cNvSpPr/>
            <p:nvPr/>
          </p:nvSpPr>
          <p:spPr>
            <a:xfrm rot="14203058">
              <a:off x="3032301" y="4246905"/>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6" name="Group 46"/>
            <p:cNvGrpSpPr/>
            <p:nvPr/>
          </p:nvGrpSpPr>
          <p:grpSpPr>
            <a:xfrm>
              <a:off x="3176229" y="2926893"/>
              <a:ext cx="3180099" cy="3016707"/>
              <a:chOff x="2566629" y="1254958"/>
              <a:chExt cx="3180099" cy="3016707"/>
            </a:xfrm>
          </p:grpSpPr>
          <p:cxnSp>
            <p:nvCxnSpPr>
              <p:cNvPr id="37" name="Straight Connector 36"/>
              <p:cNvCxnSpPr>
                <a:stCxn id="35" idx="3"/>
                <a:endCxn id="39" idx="2"/>
              </p:cNvCxnSpPr>
              <p:nvPr/>
            </p:nvCxnSpPr>
            <p:spPr>
              <a:xfrm>
                <a:off x="2606629" y="2686778"/>
                <a:ext cx="2562876" cy="48970"/>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a:endCxn id="39" idx="2"/>
              </p:cNvCxnSpPr>
              <p:nvPr/>
            </p:nvCxnSpPr>
            <p:spPr>
              <a:xfrm>
                <a:off x="3721705" y="1600200"/>
                <a:ext cx="1447800" cy="1135548"/>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39" name="Oval 38"/>
              <p:cNvSpPr/>
              <p:nvPr/>
            </p:nvSpPr>
            <p:spPr>
              <a:xfrm>
                <a:off x="5169505" y="2642810"/>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0" name="Straight Connector 39"/>
              <p:cNvCxnSpPr/>
              <p:nvPr/>
            </p:nvCxnSpPr>
            <p:spPr>
              <a:xfrm flipV="1">
                <a:off x="3657600" y="2743200"/>
                <a:ext cx="1524000" cy="1200892"/>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3886200" y="1254958"/>
                <a:ext cx="401339" cy="461665"/>
              </a:xfrm>
              <a:prstGeom prst="rect">
                <a:avLst/>
              </a:prstGeom>
              <a:noFill/>
            </p:spPr>
            <p:txBody>
              <a:bodyPr wrap="none" rtlCol="0">
                <a:spAutoFit/>
              </a:bodyPr>
              <a:lstStyle/>
              <a:p>
                <a:r>
                  <a:rPr lang="en-US" sz="2400" dirty="0">
                    <a:latin typeface="Helvetica Neue"/>
                    <a:cs typeface="Helvetica Neue"/>
                  </a:rPr>
                  <a:t>B</a:t>
                </a:r>
                <a:endParaRPr lang="en-US" sz="2400" b="1" dirty="0">
                  <a:latin typeface="Helvetica Neue"/>
                  <a:cs typeface="Helvetica Neue"/>
                </a:endParaRPr>
              </a:p>
            </p:txBody>
          </p:sp>
          <p:sp>
            <p:nvSpPr>
              <p:cNvPr id="42" name="TextBox 41"/>
              <p:cNvSpPr txBox="1"/>
              <p:nvPr/>
            </p:nvSpPr>
            <p:spPr>
              <a:xfrm>
                <a:off x="3810000" y="3810000"/>
                <a:ext cx="415498" cy="461665"/>
              </a:xfrm>
              <a:prstGeom prst="rect">
                <a:avLst/>
              </a:prstGeom>
              <a:noFill/>
            </p:spPr>
            <p:txBody>
              <a:bodyPr wrap="none" rtlCol="0">
                <a:spAutoFit/>
              </a:bodyPr>
              <a:lstStyle/>
              <a:p>
                <a:r>
                  <a:rPr lang="en-US" sz="2400" dirty="0">
                    <a:latin typeface="Helvetica Neue"/>
                    <a:cs typeface="Helvetica Neue"/>
                  </a:rPr>
                  <a:t>C</a:t>
                </a:r>
                <a:endParaRPr lang="en-US" sz="2400" b="1" dirty="0">
                  <a:latin typeface="Helvetica Neue"/>
                  <a:cs typeface="Helvetica Neue"/>
                </a:endParaRPr>
              </a:p>
            </p:txBody>
          </p:sp>
          <p:sp>
            <p:nvSpPr>
              <p:cNvPr id="43" name="TextBox 42"/>
              <p:cNvSpPr txBox="1"/>
              <p:nvPr/>
            </p:nvSpPr>
            <p:spPr>
              <a:xfrm>
                <a:off x="5334000" y="2474685"/>
                <a:ext cx="412728" cy="461665"/>
              </a:xfrm>
              <a:prstGeom prst="rect">
                <a:avLst/>
              </a:prstGeom>
              <a:noFill/>
            </p:spPr>
            <p:txBody>
              <a:bodyPr wrap="none" rtlCol="0">
                <a:spAutoFit/>
              </a:bodyPr>
              <a:lstStyle/>
              <a:p>
                <a:r>
                  <a:rPr lang="en-US" sz="2400" b="1" dirty="0">
                    <a:latin typeface="Helvetica Neue"/>
                    <a:cs typeface="Helvetica Neue"/>
                  </a:rPr>
                  <a:t>D</a:t>
                </a:r>
              </a:p>
            </p:txBody>
          </p:sp>
          <p:cxnSp>
            <p:nvCxnSpPr>
              <p:cNvPr id="44" name="Straight Connector 43"/>
              <p:cNvCxnSpPr>
                <a:endCxn id="35" idx="2"/>
              </p:cNvCxnSpPr>
              <p:nvPr/>
            </p:nvCxnSpPr>
            <p:spPr>
              <a:xfrm flipH="1" flipV="1">
                <a:off x="2566629" y="2745595"/>
                <a:ext cx="1022223" cy="1234260"/>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45" name="Oval 44"/>
              <p:cNvSpPr/>
              <p:nvPr/>
            </p:nvSpPr>
            <p:spPr>
              <a:xfrm rot="14203058">
                <a:off x="3617159" y="1407351"/>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Oval 45"/>
              <p:cNvSpPr/>
              <p:nvPr/>
            </p:nvSpPr>
            <p:spPr>
              <a:xfrm>
                <a:off x="3581400" y="3886200"/>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7" name="TextBox 46"/>
            <p:cNvSpPr txBox="1"/>
            <p:nvPr/>
          </p:nvSpPr>
          <p:spPr>
            <a:xfrm>
              <a:off x="3998685" y="5212893"/>
              <a:ext cx="533400" cy="369332"/>
            </a:xfrm>
            <a:prstGeom prst="rect">
              <a:avLst/>
            </a:prstGeom>
            <a:noFill/>
          </p:spPr>
          <p:txBody>
            <a:bodyPr wrap="square" rtlCol="0">
              <a:spAutoFit/>
            </a:bodyPr>
            <a:lstStyle/>
            <a:p>
              <a:pPr algn="ctr"/>
              <a:r>
                <a:rPr lang="en-US" sz="1800" b="0" dirty="0"/>
                <a:t>3</a:t>
              </a:r>
            </a:p>
          </p:txBody>
        </p:sp>
        <p:sp>
          <p:nvSpPr>
            <p:cNvPr id="48" name="TextBox 47"/>
            <p:cNvSpPr txBox="1"/>
            <p:nvPr/>
          </p:nvSpPr>
          <p:spPr>
            <a:xfrm>
              <a:off x="5626705" y="3985228"/>
              <a:ext cx="533400" cy="369332"/>
            </a:xfrm>
            <a:prstGeom prst="rect">
              <a:avLst/>
            </a:prstGeom>
            <a:noFill/>
          </p:spPr>
          <p:txBody>
            <a:bodyPr wrap="square" rtlCol="0">
              <a:spAutoFit/>
            </a:bodyPr>
            <a:lstStyle/>
            <a:p>
              <a:pPr algn="ctr"/>
              <a:r>
                <a:rPr lang="en-US" sz="1800" b="0" dirty="0"/>
                <a:t>3</a:t>
              </a:r>
            </a:p>
          </p:txBody>
        </p:sp>
      </p:grpSp>
      <p:sp>
        <p:nvSpPr>
          <p:cNvPr id="50" name="Rectangle 59"/>
          <p:cNvSpPr>
            <a:spLocks noChangeArrowheads="1"/>
          </p:cNvSpPr>
          <p:nvPr/>
        </p:nvSpPr>
        <p:spPr bwMode="auto">
          <a:xfrm>
            <a:off x="482600" y="5864375"/>
            <a:ext cx="8280400" cy="636815"/>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Euler’s theorem provides a </a:t>
            </a:r>
            <a:r>
              <a:rPr lang="en-US" sz="2400" i="1" dirty="0"/>
              <a:t>necessary and sufficient condition</a:t>
            </a:r>
            <a:r>
              <a:rPr lang="en-US" sz="2400" b="0" dirty="0"/>
              <a:t>.</a:t>
            </a:r>
            <a:endParaRPr lang="en-US" sz="2300" b="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4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uiExpand="1" build="p"/>
      <p:bldP spid="5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Hamiltonian Cycles</a:t>
            </a:r>
            <a:endParaRPr lang="en-US" sz="3600" dirty="0">
              <a:solidFill>
                <a:srgbClr val="FF0000"/>
              </a:solidFill>
            </a:endParaRPr>
          </a:p>
        </p:txBody>
      </p:sp>
      <p:sp>
        <p:nvSpPr>
          <p:cNvPr id="26" name="Rectangle 59"/>
          <p:cNvSpPr>
            <a:spLocks noChangeArrowheads="1"/>
          </p:cNvSpPr>
          <p:nvPr/>
        </p:nvSpPr>
        <p:spPr bwMode="auto">
          <a:xfrm>
            <a:off x="482600" y="1155700"/>
            <a:ext cx="8128000" cy="20447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A </a:t>
            </a:r>
            <a:r>
              <a:rPr lang="en-US" sz="2400" i="1" dirty="0"/>
              <a:t>Hamiltonian cycle</a:t>
            </a:r>
            <a:r>
              <a:rPr lang="en-US" sz="2400" b="0" dirty="0"/>
              <a:t> is one that passes through every vertex of the graph exactly once.</a:t>
            </a:r>
          </a:p>
          <a:p>
            <a:pPr marL="342900" indent="-342900" algn="just">
              <a:lnSpc>
                <a:spcPct val="90000"/>
              </a:lnSpc>
              <a:spcAft>
                <a:spcPct val="50000"/>
              </a:spcAft>
              <a:buFontTx/>
              <a:buChar char="•"/>
            </a:pPr>
            <a:r>
              <a:rPr lang="en-US" sz="2400" b="0" dirty="0"/>
              <a:t>Suppose that </a:t>
            </a:r>
            <a:r>
              <a:rPr lang="en-US" sz="2400" dirty="0">
                <a:latin typeface="Helvetica Neue"/>
                <a:cs typeface="Helvetica Neue"/>
              </a:rPr>
              <a:t>G</a:t>
            </a:r>
            <a:r>
              <a:rPr lang="en-US" sz="2400" b="0" dirty="0"/>
              <a:t> is the following graph:</a:t>
            </a:r>
            <a:endParaRPr lang="en-US" sz="2300" b="0" dirty="0"/>
          </a:p>
        </p:txBody>
      </p:sp>
      <p:sp>
        <p:nvSpPr>
          <p:cNvPr id="50" name="Rectangle 59"/>
          <p:cNvSpPr>
            <a:spLocks noChangeArrowheads="1"/>
          </p:cNvSpPr>
          <p:nvPr/>
        </p:nvSpPr>
        <p:spPr bwMode="auto">
          <a:xfrm>
            <a:off x="482600" y="5682950"/>
            <a:ext cx="8280400" cy="636815"/>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Can you find a cycle that contains all the vertices in </a:t>
            </a:r>
            <a:r>
              <a:rPr lang="en-US" sz="2400" dirty="0">
                <a:latin typeface="Helvetica Neue"/>
                <a:cs typeface="Helvetica Neue"/>
              </a:rPr>
              <a:t>G</a:t>
            </a:r>
            <a:r>
              <a:rPr lang="en-US" sz="2400" b="0" dirty="0"/>
              <a:t>? </a:t>
            </a:r>
            <a:endParaRPr lang="en-US" sz="2300" b="0" dirty="0"/>
          </a:p>
        </p:txBody>
      </p:sp>
      <p:grpSp>
        <p:nvGrpSpPr>
          <p:cNvPr id="27" name="Group 26"/>
          <p:cNvGrpSpPr/>
          <p:nvPr/>
        </p:nvGrpSpPr>
        <p:grpSpPr>
          <a:xfrm>
            <a:off x="2623305" y="2453288"/>
            <a:ext cx="3548895" cy="2728312"/>
            <a:chOff x="2613261" y="2292446"/>
            <a:chExt cx="3548895" cy="2728312"/>
          </a:xfrm>
          <a:effectLst/>
        </p:grpSpPr>
        <p:cxnSp>
          <p:nvCxnSpPr>
            <p:cNvPr id="69" name="Straight Connector 68"/>
            <p:cNvCxnSpPr/>
            <p:nvPr/>
          </p:nvCxnSpPr>
          <p:spPr>
            <a:xfrm rot="10800000" flipH="1" flipV="1">
              <a:off x="2829020" y="3420558"/>
              <a:ext cx="2786650" cy="6255"/>
            </a:xfrm>
            <a:prstGeom prst="line">
              <a:avLst/>
            </a:prstGeom>
            <a:ln w="38100" cap="flat" cmpd="sng" algn="ctr">
              <a:solidFill>
                <a:srgbClr val="969696"/>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rot="16200000" flipH="1">
              <a:off x="3264524" y="3209413"/>
              <a:ext cx="731127" cy="1284850"/>
            </a:xfrm>
            <a:prstGeom prst="line">
              <a:avLst/>
            </a:prstGeom>
            <a:ln w="38100" cap="flat" cmpd="sng" algn="ctr">
              <a:solidFill>
                <a:srgbClr val="969696"/>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V="1">
              <a:off x="3394031" y="4283118"/>
              <a:ext cx="905700" cy="438891"/>
            </a:xfrm>
            <a:prstGeom prst="line">
              <a:avLst/>
            </a:prstGeom>
            <a:ln w="38100" cap="flat" cmpd="sng" algn="ctr">
              <a:solidFill>
                <a:srgbClr val="969696"/>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a:stCxn id="60" idx="2"/>
            </p:cNvCxnSpPr>
            <p:nvPr/>
          </p:nvCxnSpPr>
          <p:spPr>
            <a:xfrm rot="10800000" flipH="1" flipV="1">
              <a:off x="4277347" y="4231766"/>
              <a:ext cx="971410" cy="504606"/>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3491798" y="4765183"/>
              <a:ext cx="1756959" cy="28810"/>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a:stCxn id="54" idx="7"/>
            </p:cNvCxnSpPr>
            <p:nvPr/>
          </p:nvCxnSpPr>
          <p:spPr>
            <a:xfrm rot="5400000" flipH="1" flipV="1">
              <a:off x="3306671" y="2305600"/>
              <a:ext cx="749433" cy="1377781"/>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a:stCxn id="55" idx="5"/>
            </p:cNvCxnSpPr>
            <p:nvPr/>
          </p:nvCxnSpPr>
          <p:spPr>
            <a:xfrm rot="16200000" flipH="1">
              <a:off x="4760076" y="2388623"/>
              <a:ext cx="629275" cy="1277448"/>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54" name="Oval 53"/>
            <p:cNvSpPr/>
            <p:nvPr/>
          </p:nvSpPr>
          <p:spPr>
            <a:xfrm>
              <a:off x="2833855" y="3341985"/>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p:cNvSpPr/>
            <p:nvPr/>
          </p:nvSpPr>
          <p:spPr>
            <a:xfrm>
              <a:off x="4277347" y="2554056"/>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Oval 55"/>
            <p:cNvSpPr/>
            <p:nvPr/>
          </p:nvSpPr>
          <p:spPr>
            <a:xfrm>
              <a:off x="5620505" y="3341986"/>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Oval 56"/>
            <p:cNvSpPr/>
            <p:nvPr/>
          </p:nvSpPr>
          <p:spPr>
            <a:xfrm>
              <a:off x="5241327" y="4707562"/>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 name="Straight Connector 57"/>
            <p:cNvCxnSpPr>
              <a:stCxn id="60" idx="3"/>
              <a:endCxn id="56" idx="4"/>
            </p:cNvCxnSpPr>
            <p:nvPr/>
          </p:nvCxnSpPr>
          <p:spPr>
            <a:xfrm rot="5400000" flipH="1" flipV="1">
              <a:off x="4624190" y="3208237"/>
              <a:ext cx="769621" cy="1408870"/>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60" name="Oval 59"/>
            <p:cNvSpPr/>
            <p:nvPr/>
          </p:nvSpPr>
          <p:spPr>
            <a:xfrm>
              <a:off x="4277347" y="4138828"/>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TextBox 61"/>
            <p:cNvSpPr txBox="1"/>
            <p:nvPr/>
          </p:nvSpPr>
          <p:spPr>
            <a:xfrm>
              <a:off x="2613261" y="3434922"/>
              <a:ext cx="355790" cy="461665"/>
            </a:xfrm>
            <a:prstGeom prst="rect">
              <a:avLst/>
            </a:prstGeom>
            <a:noFill/>
          </p:spPr>
          <p:txBody>
            <a:bodyPr wrap="none" rtlCol="0">
              <a:spAutoFit/>
            </a:bodyPr>
            <a:lstStyle/>
            <a:p>
              <a:r>
                <a:rPr lang="en-US" sz="2400" b="1" dirty="0">
                  <a:latin typeface="Helvetica Neue"/>
                  <a:cs typeface="Helvetica Neue"/>
                </a:rPr>
                <a:t>1</a:t>
              </a:r>
            </a:p>
          </p:txBody>
        </p:sp>
        <p:sp>
          <p:nvSpPr>
            <p:cNvPr id="63" name="TextBox 62"/>
            <p:cNvSpPr txBox="1"/>
            <p:nvPr/>
          </p:nvSpPr>
          <p:spPr>
            <a:xfrm>
              <a:off x="4505385" y="2292446"/>
              <a:ext cx="355790" cy="461665"/>
            </a:xfrm>
            <a:prstGeom prst="rect">
              <a:avLst/>
            </a:prstGeom>
            <a:noFill/>
          </p:spPr>
          <p:txBody>
            <a:bodyPr wrap="none" rtlCol="0">
              <a:spAutoFit/>
            </a:bodyPr>
            <a:lstStyle/>
            <a:p>
              <a:r>
                <a:rPr lang="en-US" sz="2400" b="1" dirty="0">
                  <a:latin typeface="Helvetica Neue"/>
                  <a:cs typeface="Helvetica Neue"/>
                </a:rPr>
                <a:t>2</a:t>
              </a:r>
            </a:p>
          </p:txBody>
        </p:sp>
        <p:sp>
          <p:nvSpPr>
            <p:cNvPr id="64" name="TextBox 63"/>
            <p:cNvSpPr txBox="1"/>
            <p:nvPr/>
          </p:nvSpPr>
          <p:spPr>
            <a:xfrm>
              <a:off x="5806366" y="3341985"/>
              <a:ext cx="355790" cy="461665"/>
            </a:xfrm>
            <a:prstGeom prst="rect">
              <a:avLst/>
            </a:prstGeom>
            <a:noFill/>
          </p:spPr>
          <p:txBody>
            <a:bodyPr wrap="none" rtlCol="0">
              <a:spAutoFit/>
            </a:bodyPr>
            <a:lstStyle/>
            <a:p>
              <a:r>
                <a:rPr lang="en-US" sz="2400" b="1" dirty="0">
                  <a:latin typeface="Helvetica Neue"/>
                  <a:cs typeface="Helvetica Neue"/>
                </a:rPr>
                <a:t>3</a:t>
              </a:r>
            </a:p>
          </p:txBody>
        </p:sp>
        <p:sp>
          <p:nvSpPr>
            <p:cNvPr id="65" name="TextBox 64"/>
            <p:cNvSpPr txBox="1"/>
            <p:nvPr/>
          </p:nvSpPr>
          <p:spPr>
            <a:xfrm>
              <a:off x="4688714" y="4035873"/>
              <a:ext cx="364202" cy="461665"/>
            </a:xfrm>
            <a:prstGeom prst="rect">
              <a:avLst/>
            </a:prstGeom>
            <a:noFill/>
          </p:spPr>
          <p:txBody>
            <a:bodyPr wrap="none" rtlCol="0">
              <a:spAutoFit/>
            </a:bodyPr>
            <a:lstStyle/>
            <a:p>
              <a:r>
                <a:rPr lang="en-US" sz="2400" b="1" dirty="0">
                  <a:latin typeface="Helvetica Neue"/>
                  <a:cs typeface="Helvetica Neue"/>
                </a:rPr>
                <a:t>4</a:t>
              </a:r>
            </a:p>
          </p:txBody>
        </p:sp>
        <p:cxnSp>
          <p:nvCxnSpPr>
            <p:cNvPr id="66" name="Straight Connector 65"/>
            <p:cNvCxnSpPr/>
            <p:nvPr/>
          </p:nvCxnSpPr>
          <p:spPr>
            <a:xfrm rot="16200000" flipV="1">
              <a:off x="2586312" y="3875761"/>
              <a:ext cx="1160455" cy="464652"/>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67" name="TextBox 66"/>
            <p:cNvSpPr txBox="1"/>
            <p:nvPr/>
          </p:nvSpPr>
          <p:spPr>
            <a:xfrm>
              <a:off x="5439709" y="4559093"/>
              <a:ext cx="377026" cy="461665"/>
            </a:xfrm>
            <a:prstGeom prst="rect">
              <a:avLst/>
            </a:prstGeom>
            <a:noFill/>
          </p:spPr>
          <p:txBody>
            <a:bodyPr wrap="none" rtlCol="0">
              <a:spAutoFit/>
            </a:bodyPr>
            <a:lstStyle/>
            <a:p>
              <a:r>
                <a:rPr lang="en-US" sz="2400" b="1" dirty="0">
                  <a:latin typeface="Helvetica Neue"/>
                  <a:cs typeface="Helvetica Neue"/>
                </a:rPr>
                <a:t>6</a:t>
              </a:r>
            </a:p>
          </p:txBody>
        </p:sp>
        <p:sp>
          <p:nvSpPr>
            <p:cNvPr id="68" name="TextBox 67"/>
            <p:cNvSpPr txBox="1"/>
            <p:nvPr/>
          </p:nvSpPr>
          <p:spPr>
            <a:xfrm>
              <a:off x="2896862" y="4559093"/>
              <a:ext cx="355790" cy="461665"/>
            </a:xfrm>
            <a:prstGeom prst="rect">
              <a:avLst/>
            </a:prstGeom>
            <a:noFill/>
          </p:spPr>
          <p:txBody>
            <a:bodyPr wrap="none" rtlCol="0">
              <a:spAutoFit/>
            </a:bodyPr>
            <a:lstStyle/>
            <a:p>
              <a:r>
                <a:rPr lang="en-US" sz="2400" b="1" dirty="0">
                  <a:latin typeface="Helvetica Neue"/>
                  <a:cs typeface="Helvetica Neue"/>
                </a:rPr>
                <a:t>5</a:t>
              </a:r>
            </a:p>
          </p:txBody>
        </p:sp>
        <p:sp>
          <p:nvSpPr>
            <p:cNvPr id="59" name="Oval 58"/>
            <p:cNvSpPr/>
            <p:nvPr/>
          </p:nvSpPr>
          <p:spPr>
            <a:xfrm>
              <a:off x="3298507" y="4688315"/>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2" name="Group 71"/>
          <p:cNvGrpSpPr/>
          <p:nvPr/>
        </p:nvGrpSpPr>
        <p:grpSpPr>
          <a:xfrm>
            <a:off x="2623305" y="2453288"/>
            <a:ext cx="3548895" cy="2728312"/>
            <a:chOff x="2613261" y="2292446"/>
            <a:chExt cx="3548895" cy="2728312"/>
          </a:xfrm>
          <a:effectLst/>
        </p:grpSpPr>
        <p:cxnSp>
          <p:nvCxnSpPr>
            <p:cNvPr id="73" name="Straight Connector 72"/>
            <p:cNvCxnSpPr/>
            <p:nvPr/>
          </p:nvCxnSpPr>
          <p:spPr>
            <a:xfrm rot="10800000" flipH="1" flipV="1">
              <a:off x="2829020" y="3432653"/>
              <a:ext cx="2786650" cy="6255"/>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rot="16200000" flipH="1">
              <a:off x="3264524" y="3221508"/>
              <a:ext cx="731127" cy="1284850"/>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flipV="1">
              <a:off x="3394031" y="4295213"/>
              <a:ext cx="905700" cy="438891"/>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a:stCxn id="85" idx="2"/>
            </p:cNvCxnSpPr>
            <p:nvPr/>
          </p:nvCxnSpPr>
          <p:spPr>
            <a:xfrm rot="10800000" flipH="1" flipV="1">
              <a:off x="4277347" y="4231766"/>
              <a:ext cx="971410" cy="504606"/>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3491798" y="4765183"/>
              <a:ext cx="1756959" cy="28810"/>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a:stCxn id="80" idx="7"/>
            </p:cNvCxnSpPr>
            <p:nvPr/>
          </p:nvCxnSpPr>
          <p:spPr>
            <a:xfrm rot="5400000" flipH="1" flipV="1">
              <a:off x="3306671" y="2305600"/>
              <a:ext cx="749433" cy="1377781"/>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a:stCxn id="81" idx="5"/>
            </p:cNvCxnSpPr>
            <p:nvPr/>
          </p:nvCxnSpPr>
          <p:spPr>
            <a:xfrm rot="16200000" flipH="1">
              <a:off x="4760076" y="2388623"/>
              <a:ext cx="629275" cy="1277448"/>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80" name="Oval 79"/>
            <p:cNvSpPr/>
            <p:nvPr/>
          </p:nvSpPr>
          <p:spPr>
            <a:xfrm>
              <a:off x="2833855" y="3341985"/>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Oval 80"/>
            <p:cNvSpPr/>
            <p:nvPr/>
          </p:nvSpPr>
          <p:spPr>
            <a:xfrm>
              <a:off x="4277347" y="2554056"/>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Oval 81"/>
            <p:cNvSpPr/>
            <p:nvPr/>
          </p:nvSpPr>
          <p:spPr>
            <a:xfrm>
              <a:off x="5620505" y="3341986"/>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Oval 82"/>
            <p:cNvSpPr/>
            <p:nvPr/>
          </p:nvSpPr>
          <p:spPr>
            <a:xfrm>
              <a:off x="5241327" y="4707562"/>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4" name="Straight Connector 83"/>
            <p:cNvCxnSpPr>
              <a:stCxn id="85" idx="3"/>
              <a:endCxn id="82" idx="4"/>
            </p:cNvCxnSpPr>
            <p:nvPr/>
          </p:nvCxnSpPr>
          <p:spPr>
            <a:xfrm rot="5400000" flipH="1" flipV="1">
              <a:off x="4624190" y="3208237"/>
              <a:ext cx="769621" cy="1408870"/>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85" name="Oval 84"/>
            <p:cNvSpPr/>
            <p:nvPr/>
          </p:nvSpPr>
          <p:spPr>
            <a:xfrm>
              <a:off x="4277347" y="4138828"/>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TextBox 85"/>
            <p:cNvSpPr txBox="1"/>
            <p:nvPr/>
          </p:nvSpPr>
          <p:spPr>
            <a:xfrm>
              <a:off x="2613261" y="3434922"/>
              <a:ext cx="355790" cy="461665"/>
            </a:xfrm>
            <a:prstGeom prst="rect">
              <a:avLst/>
            </a:prstGeom>
            <a:noFill/>
          </p:spPr>
          <p:txBody>
            <a:bodyPr wrap="none" rtlCol="0">
              <a:spAutoFit/>
            </a:bodyPr>
            <a:lstStyle/>
            <a:p>
              <a:r>
                <a:rPr lang="en-US" sz="2400" b="1" dirty="0">
                  <a:latin typeface="Helvetica Neue"/>
                  <a:cs typeface="Helvetica Neue"/>
                </a:rPr>
                <a:t>1</a:t>
              </a:r>
            </a:p>
          </p:txBody>
        </p:sp>
        <p:sp>
          <p:nvSpPr>
            <p:cNvPr id="87" name="TextBox 86"/>
            <p:cNvSpPr txBox="1"/>
            <p:nvPr/>
          </p:nvSpPr>
          <p:spPr>
            <a:xfrm>
              <a:off x="4505385" y="2292446"/>
              <a:ext cx="355790" cy="461665"/>
            </a:xfrm>
            <a:prstGeom prst="rect">
              <a:avLst/>
            </a:prstGeom>
            <a:noFill/>
          </p:spPr>
          <p:txBody>
            <a:bodyPr wrap="none" rtlCol="0">
              <a:spAutoFit/>
            </a:bodyPr>
            <a:lstStyle/>
            <a:p>
              <a:r>
                <a:rPr lang="en-US" sz="2400" b="1" dirty="0">
                  <a:latin typeface="Helvetica Neue"/>
                  <a:cs typeface="Helvetica Neue"/>
                </a:rPr>
                <a:t>2</a:t>
              </a:r>
            </a:p>
          </p:txBody>
        </p:sp>
        <p:sp>
          <p:nvSpPr>
            <p:cNvPr id="88" name="TextBox 87"/>
            <p:cNvSpPr txBox="1"/>
            <p:nvPr/>
          </p:nvSpPr>
          <p:spPr>
            <a:xfrm>
              <a:off x="5806366" y="3341985"/>
              <a:ext cx="355790" cy="461665"/>
            </a:xfrm>
            <a:prstGeom prst="rect">
              <a:avLst/>
            </a:prstGeom>
            <a:noFill/>
          </p:spPr>
          <p:txBody>
            <a:bodyPr wrap="none" rtlCol="0">
              <a:spAutoFit/>
            </a:bodyPr>
            <a:lstStyle/>
            <a:p>
              <a:r>
                <a:rPr lang="en-US" sz="2400" b="1" dirty="0">
                  <a:latin typeface="Helvetica Neue"/>
                  <a:cs typeface="Helvetica Neue"/>
                </a:rPr>
                <a:t>3</a:t>
              </a:r>
            </a:p>
          </p:txBody>
        </p:sp>
        <p:sp>
          <p:nvSpPr>
            <p:cNvPr id="89" name="TextBox 88"/>
            <p:cNvSpPr txBox="1"/>
            <p:nvPr/>
          </p:nvSpPr>
          <p:spPr>
            <a:xfrm>
              <a:off x="4688714" y="4035873"/>
              <a:ext cx="364202" cy="461665"/>
            </a:xfrm>
            <a:prstGeom prst="rect">
              <a:avLst/>
            </a:prstGeom>
            <a:noFill/>
          </p:spPr>
          <p:txBody>
            <a:bodyPr wrap="none" rtlCol="0">
              <a:spAutoFit/>
            </a:bodyPr>
            <a:lstStyle/>
            <a:p>
              <a:r>
                <a:rPr lang="en-US" sz="2400" b="1" dirty="0">
                  <a:latin typeface="Helvetica Neue"/>
                  <a:cs typeface="Helvetica Neue"/>
                </a:rPr>
                <a:t>4</a:t>
              </a:r>
            </a:p>
          </p:txBody>
        </p:sp>
        <p:cxnSp>
          <p:nvCxnSpPr>
            <p:cNvPr id="90" name="Straight Connector 89"/>
            <p:cNvCxnSpPr/>
            <p:nvPr/>
          </p:nvCxnSpPr>
          <p:spPr>
            <a:xfrm rot="16200000" flipV="1">
              <a:off x="2586312" y="3875761"/>
              <a:ext cx="1160455" cy="464652"/>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91" name="TextBox 90"/>
            <p:cNvSpPr txBox="1"/>
            <p:nvPr/>
          </p:nvSpPr>
          <p:spPr>
            <a:xfrm>
              <a:off x="5439709" y="4559093"/>
              <a:ext cx="377026" cy="461665"/>
            </a:xfrm>
            <a:prstGeom prst="rect">
              <a:avLst/>
            </a:prstGeom>
            <a:noFill/>
          </p:spPr>
          <p:txBody>
            <a:bodyPr wrap="none" rtlCol="0">
              <a:spAutoFit/>
            </a:bodyPr>
            <a:lstStyle/>
            <a:p>
              <a:r>
                <a:rPr lang="en-US" sz="2400" b="1" dirty="0">
                  <a:latin typeface="Helvetica Neue"/>
                  <a:cs typeface="Helvetica Neue"/>
                </a:rPr>
                <a:t>6</a:t>
              </a:r>
            </a:p>
          </p:txBody>
        </p:sp>
        <p:sp>
          <p:nvSpPr>
            <p:cNvPr id="92" name="TextBox 91"/>
            <p:cNvSpPr txBox="1"/>
            <p:nvPr/>
          </p:nvSpPr>
          <p:spPr>
            <a:xfrm>
              <a:off x="2896862" y="4559093"/>
              <a:ext cx="355790" cy="461665"/>
            </a:xfrm>
            <a:prstGeom prst="rect">
              <a:avLst/>
            </a:prstGeom>
            <a:noFill/>
          </p:spPr>
          <p:txBody>
            <a:bodyPr wrap="none" rtlCol="0">
              <a:spAutoFit/>
            </a:bodyPr>
            <a:lstStyle/>
            <a:p>
              <a:r>
                <a:rPr lang="en-US" sz="2400" b="1" dirty="0">
                  <a:latin typeface="Helvetica Neue"/>
                  <a:cs typeface="Helvetica Neue"/>
                </a:rPr>
                <a:t>5</a:t>
              </a:r>
            </a:p>
          </p:txBody>
        </p:sp>
        <p:sp>
          <p:nvSpPr>
            <p:cNvPr id="93" name="Oval 92"/>
            <p:cNvSpPr/>
            <p:nvPr/>
          </p:nvSpPr>
          <p:spPr>
            <a:xfrm>
              <a:off x="3298507" y="4688315"/>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7"/>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7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7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5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The Petersen Graph</a:t>
            </a:r>
            <a:endParaRPr lang="en-US" sz="3600" dirty="0">
              <a:solidFill>
                <a:srgbClr val="FF0000"/>
              </a:solidFill>
            </a:endParaRPr>
          </a:p>
        </p:txBody>
      </p:sp>
      <p:grpSp>
        <p:nvGrpSpPr>
          <p:cNvPr id="49" name="Group 48"/>
          <p:cNvGrpSpPr/>
          <p:nvPr/>
        </p:nvGrpSpPr>
        <p:grpSpPr>
          <a:xfrm>
            <a:off x="1842246" y="1859041"/>
            <a:ext cx="5530007" cy="4770359"/>
            <a:chOff x="524830" y="1078831"/>
            <a:chExt cx="5530007" cy="4566353"/>
          </a:xfrm>
        </p:grpSpPr>
        <p:cxnSp>
          <p:nvCxnSpPr>
            <p:cNvPr id="51" name="Straight Connector 50"/>
            <p:cNvCxnSpPr/>
            <p:nvPr/>
          </p:nvCxnSpPr>
          <p:spPr>
            <a:xfrm>
              <a:off x="1740594" y="3227874"/>
              <a:ext cx="3104844" cy="0"/>
            </a:xfrm>
            <a:prstGeom prst="line">
              <a:avLst/>
            </a:prstGeom>
            <a:ln w="57150" cap="flat" cmpd="sng" algn="ctr">
              <a:solidFill>
                <a:srgbClr val="4F81BD"/>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V="1">
              <a:off x="2067050" y="3227874"/>
              <a:ext cx="2778388" cy="1553209"/>
            </a:xfrm>
            <a:prstGeom prst="line">
              <a:avLst/>
            </a:prstGeom>
            <a:ln w="57150" cap="flat" cmpd="sng" algn="ctr">
              <a:solidFill>
                <a:srgbClr val="4F81BD"/>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a:stCxn id="103" idx="6"/>
            </p:cNvCxnSpPr>
            <p:nvPr/>
          </p:nvCxnSpPr>
          <p:spPr>
            <a:xfrm>
              <a:off x="3357196" y="1439959"/>
              <a:ext cx="2239268" cy="1781660"/>
            </a:xfrm>
            <a:prstGeom prst="line">
              <a:avLst/>
            </a:prstGeom>
            <a:ln w="57150" cap="flat" cmpd="sng" algn="ctr">
              <a:solidFill>
                <a:srgbClr val="4F81BD"/>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4" name="Straight Connector 93"/>
            <p:cNvCxnSpPr>
              <a:stCxn id="107" idx="7"/>
            </p:cNvCxnSpPr>
            <p:nvPr/>
          </p:nvCxnSpPr>
          <p:spPr>
            <a:xfrm flipV="1">
              <a:off x="4961470" y="3275906"/>
              <a:ext cx="634994" cy="1967384"/>
            </a:xfrm>
            <a:prstGeom prst="line">
              <a:avLst/>
            </a:prstGeom>
            <a:ln w="57150" cap="flat" cmpd="sng" algn="ctr">
              <a:solidFill>
                <a:schemeClr val="accent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987902" y="3227875"/>
              <a:ext cx="752692" cy="0"/>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flipV="1">
              <a:off x="987902" y="1439959"/>
              <a:ext cx="2258071" cy="1781660"/>
            </a:xfrm>
            <a:prstGeom prst="line">
              <a:avLst/>
            </a:prstGeom>
            <a:ln w="57150" cap="flat" cmpd="sng" algn="ctr">
              <a:solidFill>
                <a:srgbClr val="4F81BD"/>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flipV="1">
              <a:off x="1740594" y="5277080"/>
              <a:ext cx="3104844" cy="30430"/>
            </a:xfrm>
            <a:prstGeom prst="line">
              <a:avLst/>
            </a:prstGeom>
            <a:ln w="57150" cap="flat" cmpd="sng" algn="ctr">
              <a:solidFill>
                <a:srgbClr val="4F81BD"/>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flipH="1" flipV="1">
              <a:off x="987902" y="3327068"/>
              <a:ext cx="752692" cy="1980442"/>
            </a:xfrm>
            <a:prstGeom prst="line">
              <a:avLst/>
            </a:prstGeom>
            <a:ln w="57150" cap="flat" cmpd="sng" algn="ctr">
              <a:solidFill>
                <a:srgbClr val="4F81BD"/>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9" name="Straight Connector 98"/>
            <p:cNvCxnSpPr/>
            <p:nvPr/>
          </p:nvCxnSpPr>
          <p:spPr>
            <a:xfrm>
              <a:off x="4597834" y="4846797"/>
              <a:ext cx="265083" cy="430283"/>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00" name="Straight Connector 99"/>
            <p:cNvCxnSpPr/>
            <p:nvPr/>
          </p:nvCxnSpPr>
          <p:spPr>
            <a:xfrm flipV="1">
              <a:off x="4862917" y="3227875"/>
              <a:ext cx="729800" cy="1"/>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a:off x="3245973" y="1439959"/>
              <a:ext cx="0" cy="657056"/>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03" name="Oval 102"/>
            <p:cNvSpPr/>
            <p:nvPr/>
          </p:nvSpPr>
          <p:spPr>
            <a:xfrm>
              <a:off x="3171335" y="1347021"/>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Oval 103"/>
            <p:cNvSpPr/>
            <p:nvPr/>
          </p:nvSpPr>
          <p:spPr>
            <a:xfrm>
              <a:off x="4754517" y="3128681"/>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5" name="Straight Connector 104"/>
            <p:cNvCxnSpPr/>
            <p:nvPr/>
          </p:nvCxnSpPr>
          <p:spPr>
            <a:xfrm flipV="1">
              <a:off x="1740594" y="4846797"/>
              <a:ext cx="326456" cy="430283"/>
            </a:xfrm>
            <a:prstGeom prst="line">
              <a:avLst/>
            </a:prstGeom>
            <a:ln w="57150" cap="flat" cmpd="sng" algn="ctr">
              <a:solidFill>
                <a:srgbClr val="008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06" name="Oval 105"/>
            <p:cNvSpPr/>
            <p:nvPr/>
          </p:nvSpPr>
          <p:spPr>
            <a:xfrm>
              <a:off x="5513144" y="3209504"/>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Oval 106"/>
            <p:cNvSpPr/>
            <p:nvPr/>
          </p:nvSpPr>
          <p:spPr>
            <a:xfrm>
              <a:off x="4802828" y="5216069"/>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TextBox 107"/>
            <p:cNvSpPr txBox="1"/>
            <p:nvPr/>
          </p:nvSpPr>
          <p:spPr>
            <a:xfrm>
              <a:off x="1833524" y="2715167"/>
              <a:ext cx="366657" cy="523220"/>
            </a:xfrm>
            <a:prstGeom prst="rect">
              <a:avLst/>
            </a:prstGeom>
            <a:noFill/>
          </p:spPr>
          <p:txBody>
            <a:bodyPr wrap="none" rtlCol="0">
              <a:spAutoFit/>
            </a:bodyPr>
            <a:lstStyle/>
            <a:p>
              <a:r>
                <a:rPr lang="en-US" sz="2800" b="1" dirty="0"/>
                <a:t>1</a:t>
              </a:r>
            </a:p>
          </p:txBody>
        </p:sp>
        <p:sp>
          <p:nvSpPr>
            <p:cNvPr id="109" name="TextBox 108"/>
            <p:cNvSpPr txBox="1"/>
            <p:nvPr/>
          </p:nvSpPr>
          <p:spPr>
            <a:xfrm>
              <a:off x="3357196" y="1835405"/>
              <a:ext cx="366657" cy="523220"/>
            </a:xfrm>
            <a:prstGeom prst="rect">
              <a:avLst/>
            </a:prstGeom>
            <a:noFill/>
          </p:spPr>
          <p:txBody>
            <a:bodyPr wrap="none" rtlCol="0">
              <a:spAutoFit/>
            </a:bodyPr>
            <a:lstStyle/>
            <a:p>
              <a:r>
                <a:rPr lang="en-US" sz="2800" b="1" dirty="0"/>
                <a:t>2</a:t>
              </a:r>
            </a:p>
          </p:txBody>
        </p:sp>
        <p:sp>
          <p:nvSpPr>
            <p:cNvPr id="110" name="TextBox 109"/>
            <p:cNvSpPr txBox="1"/>
            <p:nvPr/>
          </p:nvSpPr>
          <p:spPr>
            <a:xfrm>
              <a:off x="4778141" y="3227874"/>
              <a:ext cx="366657" cy="523220"/>
            </a:xfrm>
            <a:prstGeom prst="rect">
              <a:avLst/>
            </a:prstGeom>
            <a:noFill/>
          </p:spPr>
          <p:txBody>
            <a:bodyPr wrap="none" rtlCol="0">
              <a:spAutoFit/>
            </a:bodyPr>
            <a:lstStyle/>
            <a:p>
              <a:r>
                <a:rPr lang="en-US" sz="2800" b="1" dirty="0"/>
                <a:t>3</a:t>
              </a:r>
            </a:p>
          </p:txBody>
        </p:sp>
        <p:sp>
          <p:nvSpPr>
            <p:cNvPr id="111" name="TextBox 110"/>
            <p:cNvSpPr txBox="1"/>
            <p:nvPr/>
          </p:nvSpPr>
          <p:spPr>
            <a:xfrm>
              <a:off x="4150482" y="4604680"/>
              <a:ext cx="366657" cy="523220"/>
            </a:xfrm>
            <a:prstGeom prst="rect">
              <a:avLst/>
            </a:prstGeom>
            <a:noFill/>
          </p:spPr>
          <p:txBody>
            <a:bodyPr wrap="none" rtlCol="0">
              <a:spAutoFit/>
            </a:bodyPr>
            <a:lstStyle/>
            <a:p>
              <a:r>
                <a:rPr lang="en-US" sz="2800" b="1" dirty="0"/>
                <a:t>4</a:t>
              </a:r>
            </a:p>
          </p:txBody>
        </p:sp>
        <p:sp>
          <p:nvSpPr>
            <p:cNvPr id="112" name="TextBox 111"/>
            <p:cNvSpPr txBox="1"/>
            <p:nvPr/>
          </p:nvSpPr>
          <p:spPr>
            <a:xfrm>
              <a:off x="1663892" y="4323577"/>
              <a:ext cx="366657" cy="523220"/>
            </a:xfrm>
            <a:prstGeom prst="rect">
              <a:avLst/>
            </a:prstGeom>
            <a:noFill/>
          </p:spPr>
          <p:txBody>
            <a:bodyPr wrap="none" rtlCol="0">
              <a:spAutoFit/>
            </a:bodyPr>
            <a:lstStyle/>
            <a:p>
              <a:r>
                <a:rPr lang="en-US" sz="2800" b="1" dirty="0"/>
                <a:t>5</a:t>
              </a:r>
            </a:p>
          </p:txBody>
        </p:sp>
        <p:sp>
          <p:nvSpPr>
            <p:cNvPr id="113" name="TextBox 112"/>
            <p:cNvSpPr txBox="1"/>
            <p:nvPr/>
          </p:nvSpPr>
          <p:spPr>
            <a:xfrm>
              <a:off x="1297235" y="5045900"/>
              <a:ext cx="366657" cy="523220"/>
            </a:xfrm>
            <a:prstGeom prst="rect">
              <a:avLst/>
            </a:prstGeom>
            <a:noFill/>
          </p:spPr>
          <p:txBody>
            <a:bodyPr wrap="none" rtlCol="0">
              <a:spAutoFit/>
            </a:bodyPr>
            <a:lstStyle/>
            <a:p>
              <a:r>
                <a:rPr lang="en-US" sz="2800" b="1" dirty="0"/>
                <a:t>6</a:t>
              </a:r>
            </a:p>
          </p:txBody>
        </p:sp>
        <p:sp>
          <p:nvSpPr>
            <p:cNvPr id="114" name="Oval 113"/>
            <p:cNvSpPr/>
            <p:nvPr/>
          </p:nvSpPr>
          <p:spPr>
            <a:xfrm>
              <a:off x="3153042" y="2097015"/>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Oval 115"/>
            <p:cNvSpPr/>
            <p:nvPr/>
          </p:nvSpPr>
          <p:spPr>
            <a:xfrm>
              <a:off x="1647663" y="5184142"/>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Oval 116"/>
            <p:cNvSpPr/>
            <p:nvPr/>
          </p:nvSpPr>
          <p:spPr>
            <a:xfrm>
              <a:off x="1740594" y="3134938"/>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Oval 117"/>
            <p:cNvSpPr/>
            <p:nvPr/>
          </p:nvSpPr>
          <p:spPr>
            <a:xfrm>
              <a:off x="891487" y="3090030"/>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9" name="Straight Connector 118"/>
            <p:cNvCxnSpPr/>
            <p:nvPr/>
          </p:nvCxnSpPr>
          <p:spPr>
            <a:xfrm>
              <a:off x="1926455" y="3320813"/>
              <a:ext cx="2721268" cy="1433047"/>
            </a:xfrm>
            <a:prstGeom prst="line">
              <a:avLst/>
            </a:prstGeom>
            <a:ln w="57150" cap="flat" cmpd="sng" algn="ctr">
              <a:solidFill>
                <a:srgbClr val="4F81BD"/>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a:stCxn id="114" idx="5"/>
            </p:cNvCxnSpPr>
            <p:nvPr/>
          </p:nvCxnSpPr>
          <p:spPr>
            <a:xfrm>
              <a:off x="3311684" y="2255669"/>
              <a:ext cx="1286150" cy="2498191"/>
            </a:xfrm>
            <a:prstGeom prst="line">
              <a:avLst/>
            </a:prstGeom>
            <a:ln w="57150" cap="flat" cmpd="sng" algn="ctr">
              <a:solidFill>
                <a:srgbClr val="4F81BD"/>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21" name="Straight Connector 120"/>
            <p:cNvCxnSpPr/>
            <p:nvPr/>
          </p:nvCxnSpPr>
          <p:spPr>
            <a:xfrm flipV="1">
              <a:off x="2067050" y="2282890"/>
              <a:ext cx="1085992" cy="2470971"/>
            </a:xfrm>
            <a:prstGeom prst="line">
              <a:avLst/>
            </a:prstGeom>
            <a:ln w="57150" cap="flat" cmpd="sng" algn="ctr">
              <a:solidFill>
                <a:srgbClr val="4F81BD"/>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22" name="TextBox 121"/>
            <p:cNvSpPr txBox="1"/>
            <p:nvPr/>
          </p:nvSpPr>
          <p:spPr>
            <a:xfrm>
              <a:off x="524830" y="2873328"/>
              <a:ext cx="366657" cy="523220"/>
            </a:xfrm>
            <a:prstGeom prst="rect">
              <a:avLst/>
            </a:prstGeom>
            <a:noFill/>
          </p:spPr>
          <p:txBody>
            <a:bodyPr wrap="none" rtlCol="0">
              <a:spAutoFit/>
            </a:bodyPr>
            <a:lstStyle/>
            <a:p>
              <a:r>
                <a:rPr lang="en-US" sz="2800" b="1" dirty="0"/>
                <a:t>7</a:t>
              </a:r>
            </a:p>
          </p:txBody>
        </p:sp>
        <p:sp>
          <p:nvSpPr>
            <p:cNvPr id="123" name="TextBox 122"/>
            <p:cNvSpPr txBox="1"/>
            <p:nvPr/>
          </p:nvSpPr>
          <p:spPr>
            <a:xfrm>
              <a:off x="2784053" y="1078831"/>
              <a:ext cx="366657" cy="523220"/>
            </a:xfrm>
            <a:prstGeom prst="rect">
              <a:avLst/>
            </a:prstGeom>
            <a:noFill/>
          </p:spPr>
          <p:txBody>
            <a:bodyPr wrap="none" rtlCol="0">
              <a:spAutoFit/>
            </a:bodyPr>
            <a:lstStyle/>
            <a:p>
              <a:r>
                <a:rPr lang="en-US" sz="2800" b="1" dirty="0"/>
                <a:t>8</a:t>
              </a:r>
            </a:p>
          </p:txBody>
        </p:sp>
        <p:sp>
          <p:nvSpPr>
            <p:cNvPr id="124" name="TextBox 123"/>
            <p:cNvSpPr txBox="1"/>
            <p:nvPr/>
          </p:nvSpPr>
          <p:spPr>
            <a:xfrm>
              <a:off x="5688180" y="3025728"/>
              <a:ext cx="366657" cy="523220"/>
            </a:xfrm>
            <a:prstGeom prst="rect">
              <a:avLst/>
            </a:prstGeom>
            <a:noFill/>
          </p:spPr>
          <p:txBody>
            <a:bodyPr wrap="none" rtlCol="0">
              <a:spAutoFit/>
            </a:bodyPr>
            <a:lstStyle/>
            <a:p>
              <a:r>
                <a:rPr lang="en-US" sz="2800" b="1" dirty="0"/>
                <a:t>9</a:t>
              </a:r>
            </a:p>
          </p:txBody>
        </p:sp>
        <p:sp>
          <p:nvSpPr>
            <p:cNvPr id="125" name="TextBox 124"/>
            <p:cNvSpPr txBox="1"/>
            <p:nvPr/>
          </p:nvSpPr>
          <p:spPr>
            <a:xfrm>
              <a:off x="4988689" y="5121964"/>
              <a:ext cx="548648" cy="523220"/>
            </a:xfrm>
            <a:prstGeom prst="rect">
              <a:avLst/>
            </a:prstGeom>
            <a:noFill/>
          </p:spPr>
          <p:txBody>
            <a:bodyPr wrap="none" rtlCol="0">
              <a:spAutoFit/>
            </a:bodyPr>
            <a:lstStyle/>
            <a:p>
              <a:r>
                <a:rPr lang="en-US" sz="2800" b="1" dirty="0"/>
                <a:t>10</a:t>
              </a:r>
            </a:p>
          </p:txBody>
        </p:sp>
        <p:sp>
          <p:nvSpPr>
            <p:cNvPr id="102" name="Oval 101"/>
            <p:cNvSpPr/>
            <p:nvPr/>
          </p:nvSpPr>
          <p:spPr>
            <a:xfrm>
              <a:off x="4504903" y="4701398"/>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Oval 114"/>
            <p:cNvSpPr/>
            <p:nvPr/>
          </p:nvSpPr>
          <p:spPr>
            <a:xfrm>
              <a:off x="1976047" y="4713407"/>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7" name="Rectangle 59"/>
          <p:cNvSpPr>
            <a:spLocks noChangeArrowheads="1"/>
          </p:cNvSpPr>
          <p:nvPr/>
        </p:nvSpPr>
        <p:spPr bwMode="auto">
          <a:xfrm>
            <a:off x="482600" y="1107320"/>
            <a:ext cx="8280400" cy="977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The Danish mathematician Julius Petersen (1839–1910) proved in 1898 that the following graph is not Hamiltonian:</a:t>
            </a:r>
            <a:endParaRPr lang="en-US" sz="2300" b="0" dirty="0"/>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Ore’s Theorem</a:t>
            </a:r>
            <a:endParaRPr lang="en-US" sz="3600" dirty="0">
              <a:solidFill>
                <a:srgbClr val="FF0000"/>
              </a:solidFill>
            </a:endParaRPr>
          </a:p>
        </p:txBody>
      </p:sp>
      <p:sp>
        <p:nvSpPr>
          <p:cNvPr id="26" name="Rectangle 59"/>
          <p:cNvSpPr>
            <a:spLocks noChangeArrowheads="1"/>
          </p:cNvSpPr>
          <p:nvPr/>
        </p:nvSpPr>
        <p:spPr bwMode="auto">
          <a:xfrm>
            <a:off x="482600" y="1155700"/>
            <a:ext cx="8128000" cy="34925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Norwegian mathematician </a:t>
            </a:r>
            <a:r>
              <a:rPr lang="en-US" sz="2400" b="0" dirty="0" err="1"/>
              <a:t>Øystein</a:t>
            </a:r>
            <a:r>
              <a:rPr lang="en-US" sz="2400" b="0" dirty="0"/>
              <a:t> Ore (1899–1968) proved that a graph </a:t>
            </a:r>
            <a:r>
              <a:rPr lang="en-US" sz="2400" dirty="0">
                <a:latin typeface="Helvetica Neue"/>
                <a:cs typeface="Helvetica Neue"/>
              </a:rPr>
              <a:t>G</a:t>
            </a:r>
            <a:r>
              <a:rPr lang="en-US" sz="2400" b="0" dirty="0"/>
              <a:t> is Hamiltonian if for all non-adjacent pairs of vertices </a:t>
            </a:r>
            <a:r>
              <a:rPr lang="en-US" sz="2400" b="0" i="1" dirty="0" err="1"/>
              <a:t>x</a:t>
            </a:r>
            <a:r>
              <a:rPr lang="en-US" sz="2400" b="0" dirty="0"/>
              <a:t> and </a:t>
            </a:r>
            <a:r>
              <a:rPr lang="en-US" sz="2400" b="0" i="1" dirty="0" err="1"/>
              <a:t>y</a:t>
            </a:r>
            <a:r>
              <a:rPr lang="en-US" sz="2400" b="0" i="1" dirty="0"/>
              <a:t>,</a:t>
            </a:r>
            <a:r>
              <a:rPr lang="en-US" sz="2400" b="0" dirty="0"/>
              <a:t> their degree sum is at least the order of </a:t>
            </a:r>
            <a:r>
              <a:rPr lang="en-US" sz="2400" dirty="0">
                <a:latin typeface="Helvetica Neue"/>
                <a:cs typeface="Helvetica Neue"/>
              </a:rPr>
              <a:t>G</a:t>
            </a:r>
            <a:r>
              <a:rPr lang="en-US" sz="2400" b="0" dirty="0"/>
              <a:t>.</a:t>
            </a:r>
          </a:p>
          <a:p>
            <a:pPr marL="342900" indent="-342900" algn="just">
              <a:lnSpc>
                <a:spcPct val="90000"/>
              </a:lnSpc>
              <a:spcAft>
                <a:spcPct val="50000"/>
              </a:spcAft>
              <a:buFontTx/>
              <a:buChar char="•"/>
            </a:pPr>
            <a:r>
              <a:rPr lang="en-US" sz="2400" b="0" dirty="0"/>
              <a:t>The English physicist Paul Dirac (1902–1984) used Ore’s theorem to prove that a graph </a:t>
            </a:r>
            <a:r>
              <a:rPr lang="en-US" sz="2400" dirty="0">
                <a:latin typeface="Helvetica Neue"/>
                <a:cs typeface="Helvetica Neue"/>
              </a:rPr>
              <a:t>G</a:t>
            </a:r>
            <a:r>
              <a:rPr lang="en-US" sz="2400" b="0" dirty="0"/>
              <a:t> is Hamiltonian if the degree of each of the </a:t>
            </a:r>
            <a:r>
              <a:rPr lang="en-US" sz="2400" b="0" i="1" dirty="0"/>
              <a:t>N </a:t>
            </a:r>
            <a:r>
              <a:rPr lang="en-US" sz="2400" b="0" dirty="0"/>
              <a:t>vertices is at least </a:t>
            </a:r>
            <a:r>
              <a:rPr lang="en-US" sz="2400" b="0" i="1" dirty="0"/>
              <a:t>N</a:t>
            </a:r>
            <a:r>
              <a:rPr lang="en-US" sz="2400" b="0" dirty="0"/>
              <a:t> /</a:t>
            </a:r>
            <a:r>
              <a:rPr lang="en-US" sz="1200" b="0" dirty="0"/>
              <a:t> </a:t>
            </a:r>
            <a:r>
              <a:rPr lang="en-US" sz="2400" b="0" dirty="0"/>
              <a:t>2.</a:t>
            </a:r>
          </a:p>
          <a:p>
            <a:pPr marL="342900" indent="-342900" algn="just">
              <a:lnSpc>
                <a:spcPct val="90000"/>
              </a:lnSpc>
              <a:spcAft>
                <a:spcPct val="50000"/>
              </a:spcAft>
              <a:buFontTx/>
              <a:buChar char="•"/>
            </a:pPr>
            <a:r>
              <a:rPr lang="en-US" sz="2400" b="0" dirty="0"/>
              <a:t>Each of these theorem’s provides a </a:t>
            </a:r>
            <a:r>
              <a:rPr lang="en-US" sz="2400" b="0" i="1" dirty="0"/>
              <a:t>sufficient</a:t>
            </a:r>
            <a:r>
              <a:rPr lang="en-US" sz="2400" b="0" dirty="0"/>
              <a:t> condition for a Hamiltonian graph, but not a </a:t>
            </a:r>
            <a:r>
              <a:rPr lang="en-US" sz="2400" b="0" i="1" dirty="0"/>
              <a:t>necessary </a:t>
            </a:r>
            <a:r>
              <a:rPr lang="en-US" sz="2400" b="0" dirty="0"/>
              <a:t>one.  Any simple cycle is a Hamiltonian graph even though it fails these tests:</a:t>
            </a:r>
          </a:p>
          <a:p>
            <a:pPr marL="342900" indent="-342900" algn="just">
              <a:lnSpc>
                <a:spcPct val="90000"/>
              </a:lnSpc>
              <a:spcAft>
                <a:spcPct val="50000"/>
              </a:spcAft>
              <a:buFontTx/>
              <a:buChar char="•"/>
            </a:pPr>
            <a:endParaRPr lang="en-US" sz="2400" b="0" dirty="0"/>
          </a:p>
        </p:txBody>
      </p:sp>
      <p:grpSp>
        <p:nvGrpSpPr>
          <p:cNvPr id="59" name="Group 58"/>
          <p:cNvGrpSpPr/>
          <p:nvPr/>
        </p:nvGrpSpPr>
        <p:grpSpPr>
          <a:xfrm>
            <a:off x="3505200" y="4648200"/>
            <a:ext cx="2090861" cy="2090875"/>
            <a:chOff x="3505200" y="4690925"/>
            <a:chExt cx="2090861" cy="2090875"/>
          </a:xfrm>
        </p:grpSpPr>
        <p:sp>
          <p:nvSpPr>
            <p:cNvPr id="27" name="Arc 26"/>
            <p:cNvSpPr/>
            <p:nvPr/>
          </p:nvSpPr>
          <p:spPr bwMode="auto">
            <a:xfrm>
              <a:off x="3581400" y="4767125"/>
              <a:ext cx="1905000" cy="1905000"/>
            </a:xfrm>
            <a:prstGeom prst="arc">
              <a:avLst/>
            </a:prstGeom>
            <a:noFill/>
            <a:ln w="57150" cap="flat" cmpd="sng" algn="ctr">
              <a:solidFill>
                <a:srgbClr val="0099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30" name="Arc 29"/>
            <p:cNvSpPr/>
            <p:nvPr/>
          </p:nvSpPr>
          <p:spPr bwMode="auto">
            <a:xfrm flipH="1">
              <a:off x="3581400" y="4767125"/>
              <a:ext cx="1905000" cy="1905000"/>
            </a:xfrm>
            <a:prstGeom prst="arc">
              <a:avLst/>
            </a:prstGeom>
            <a:noFill/>
            <a:ln w="57150" cap="flat" cmpd="sng" algn="ctr">
              <a:solidFill>
                <a:srgbClr val="0099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36" name="Arc 35"/>
            <p:cNvSpPr/>
            <p:nvPr/>
          </p:nvSpPr>
          <p:spPr bwMode="auto">
            <a:xfrm flipV="1">
              <a:off x="3581400" y="4767125"/>
              <a:ext cx="1905000" cy="1905000"/>
            </a:xfrm>
            <a:prstGeom prst="arc">
              <a:avLst/>
            </a:prstGeom>
            <a:noFill/>
            <a:ln w="57150" cap="flat" cmpd="sng" algn="ctr">
              <a:solidFill>
                <a:srgbClr val="0099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49" name="Arc 48"/>
            <p:cNvSpPr/>
            <p:nvPr/>
          </p:nvSpPr>
          <p:spPr bwMode="auto">
            <a:xfrm flipH="1" flipV="1">
              <a:off x="3581400" y="4767125"/>
              <a:ext cx="1905000" cy="1905000"/>
            </a:xfrm>
            <a:prstGeom prst="arc">
              <a:avLst/>
            </a:prstGeom>
            <a:noFill/>
            <a:ln w="57150" cap="flat" cmpd="sng" algn="ctr">
              <a:solidFill>
                <a:srgbClr val="0099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51" name="Oval 50"/>
            <p:cNvSpPr/>
            <p:nvPr/>
          </p:nvSpPr>
          <p:spPr>
            <a:xfrm>
              <a:off x="4495800" y="4690925"/>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p:cNvSpPr/>
            <p:nvPr/>
          </p:nvSpPr>
          <p:spPr>
            <a:xfrm>
              <a:off x="3505200" y="5681525"/>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p:cNvSpPr/>
            <p:nvPr/>
          </p:nvSpPr>
          <p:spPr>
            <a:xfrm>
              <a:off x="3810000" y="4919525"/>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Oval 53"/>
            <p:cNvSpPr/>
            <p:nvPr/>
          </p:nvSpPr>
          <p:spPr>
            <a:xfrm>
              <a:off x="5410200" y="5681525"/>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p:cNvSpPr/>
            <p:nvPr/>
          </p:nvSpPr>
          <p:spPr>
            <a:xfrm>
              <a:off x="4495800" y="6595925"/>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Oval 55"/>
            <p:cNvSpPr/>
            <p:nvPr/>
          </p:nvSpPr>
          <p:spPr>
            <a:xfrm>
              <a:off x="5181600" y="6291125"/>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Oval 56"/>
            <p:cNvSpPr/>
            <p:nvPr/>
          </p:nvSpPr>
          <p:spPr>
            <a:xfrm>
              <a:off x="5181600" y="4995725"/>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Oval 57"/>
            <p:cNvSpPr/>
            <p:nvPr/>
          </p:nvSpPr>
          <p:spPr>
            <a:xfrm>
              <a:off x="3810000" y="6291125"/>
              <a:ext cx="185861" cy="18587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Recognizing Hamiltonian Graphs Is Hard</a:t>
            </a:r>
            <a:endParaRPr lang="en-US" sz="3600" dirty="0">
              <a:solidFill>
                <a:srgbClr val="FF0000"/>
              </a:solidFill>
            </a:endParaRPr>
          </a:p>
        </p:txBody>
      </p:sp>
      <p:sp>
        <p:nvSpPr>
          <p:cNvPr id="26" name="Rectangle 59"/>
          <p:cNvSpPr>
            <a:spLocks noChangeArrowheads="1"/>
          </p:cNvSpPr>
          <p:nvPr/>
        </p:nvSpPr>
        <p:spPr bwMode="auto">
          <a:xfrm>
            <a:off x="482600" y="1155700"/>
            <a:ext cx="8128000" cy="34925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As far as we know, there is no simple test to determine whether a graph is Hamiltonian.</a:t>
            </a:r>
          </a:p>
          <a:p>
            <a:pPr marL="342900" indent="-342900" algn="just">
              <a:lnSpc>
                <a:spcPct val="90000"/>
              </a:lnSpc>
              <a:spcAft>
                <a:spcPct val="50000"/>
              </a:spcAft>
              <a:buFontTx/>
              <a:buChar char="•"/>
            </a:pPr>
            <a:r>
              <a:rPr lang="en-US" sz="2400" b="0" dirty="0"/>
              <a:t>In fact, all known algorithms for determining whether a graph is Hamiltonian take exponential time.</a:t>
            </a:r>
          </a:p>
          <a:p>
            <a:pPr marL="342900" indent="-342900" algn="just">
              <a:lnSpc>
                <a:spcPct val="90000"/>
              </a:lnSpc>
              <a:spcAft>
                <a:spcPct val="50000"/>
              </a:spcAft>
              <a:buFontTx/>
              <a:buChar char="•"/>
            </a:pPr>
            <a:r>
              <a:rPr lang="en-US" sz="2400" b="0" dirty="0"/>
              <a:t>The Hamiltonian graph problem is an </a:t>
            </a:r>
            <a:r>
              <a:rPr lang="en-US" sz="2200" dirty="0">
                <a:latin typeface="Helvetica Neue"/>
                <a:cs typeface="Helvetica Neue"/>
              </a:rPr>
              <a:t>NP</a:t>
            </a:r>
            <a:r>
              <a:rPr lang="en-US" sz="2400" b="0" dirty="0"/>
              <a:t>-complete problem.  If the Hamiltonian graph problem has a polynomial time solution, then </a:t>
            </a:r>
            <a:r>
              <a:rPr lang="en-US" sz="2400" b="0" i="1" dirty="0"/>
              <a:t>every</a:t>
            </a:r>
            <a:r>
              <a:rPr lang="en-US" sz="2400" b="0" dirty="0"/>
              <a:t> problem in </a:t>
            </a:r>
            <a:r>
              <a:rPr lang="en-US" sz="2200" dirty="0">
                <a:latin typeface="Helvetica Neue"/>
                <a:cs typeface="Helvetica Neue"/>
              </a:rPr>
              <a:t>NP</a:t>
            </a:r>
            <a:r>
              <a:rPr lang="en-US" sz="2400" b="0" dirty="0"/>
              <a:t> has a polynomial time solution.</a:t>
            </a:r>
          </a:p>
          <a:p>
            <a:pPr marL="342900" indent="-342900" algn="just">
              <a:lnSpc>
                <a:spcPct val="90000"/>
              </a:lnSpc>
              <a:spcAft>
                <a:spcPct val="50000"/>
              </a:spcAft>
              <a:buFontTx/>
              <a:buChar char="•"/>
            </a:pPr>
            <a:endParaRPr lang="en-US" sz="2400" b="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Traveling Salesman Problem</a:t>
            </a:r>
            <a:endParaRPr lang="en-US" sz="3600" dirty="0">
              <a:solidFill>
                <a:srgbClr val="FF0000"/>
              </a:solidFill>
            </a:endParaRPr>
          </a:p>
        </p:txBody>
      </p:sp>
      <p:sp>
        <p:nvSpPr>
          <p:cNvPr id="732219" name="Rectangle 59"/>
          <p:cNvSpPr>
            <a:spLocks noChangeArrowheads="1"/>
          </p:cNvSpPr>
          <p:nvPr/>
        </p:nvSpPr>
        <p:spPr bwMode="auto">
          <a:xfrm>
            <a:off x="482600" y="1155700"/>
            <a:ext cx="8128000" cy="54737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000" b="0" dirty="0"/>
              <a:t>One of the classic </a:t>
            </a:r>
            <a:r>
              <a:rPr lang="en-US" sz="2000" dirty="0">
                <a:solidFill>
                  <a:srgbClr val="000000"/>
                </a:solidFill>
                <a:latin typeface="Helvetica Neue"/>
                <a:cs typeface="Helvetica Neue"/>
              </a:rPr>
              <a:t>NP</a:t>
            </a:r>
            <a:r>
              <a:rPr lang="en-US" sz="2000" b="0" dirty="0"/>
              <a:t>-complete problems, which is closely related to the Hamiltonian cycle problem, is the </a:t>
            </a:r>
            <a:r>
              <a:rPr lang="en-US" sz="2000" i="1" dirty="0"/>
              <a:t>Traveling Salesman Problem</a:t>
            </a:r>
            <a:r>
              <a:rPr lang="en-US" sz="2000" b="0" dirty="0"/>
              <a:t> (often designated as </a:t>
            </a:r>
            <a:r>
              <a:rPr lang="en-US" sz="2000" i="1" dirty="0"/>
              <a:t>TSP</a:t>
            </a:r>
            <a:r>
              <a:rPr lang="en-US" sz="2000" b="0" dirty="0"/>
              <a:t> for short), which asks, </a:t>
            </a:r>
            <a:r>
              <a:rPr lang="en-US" sz="2000" b="0" i="1" dirty="0"/>
              <a:t>Given a list of cities and the distances between each pair of cities, what is the shortest possible route that visits each city and returns to the origin city?</a:t>
            </a:r>
          </a:p>
        </p:txBody>
      </p:sp>
      <p:pic>
        <p:nvPicPr>
          <p:cNvPr id="4" name="Picture 3"/>
          <p:cNvPicPr>
            <a:picLocks noChangeAspect="1"/>
          </p:cNvPicPr>
          <p:nvPr/>
        </p:nvPicPr>
        <p:blipFill>
          <a:blip r:embed="rId3"/>
          <a:stretch>
            <a:fillRect/>
          </a:stretch>
        </p:blipFill>
        <p:spPr>
          <a:xfrm>
            <a:off x="1382268" y="2921454"/>
            <a:ext cx="6379464" cy="3815588"/>
          </a:xfrm>
          <a:prstGeom prst="rect">
            <a:avLst/>
          </a:prstGeom>
        </p:spPr>
      </p:pic>
      <p:grpSp>
        <p:nvGrpSpPr>
          <p:cNvPr id="2" name="Group 7"/>
          <p:cNvGrpSpPr/>
          <p:nvPr/>
        </p:nvGrpSpPr>
        <p:grpSpPr>
          <a:xfrm>
            <a:off x="571500" y="2842381"/>
            <a:ext cx="8001000" cy="3787019"/>
            <a:chOff x="533400" y="2842381"/>
            <a:chExt cx="8128000" cy="3871490"/>
          </a:xfrm>
        </p:grpSpPr>
        <p:pic>
          <p:nvPicPr>
            <p:cNvPr id="5" name="Picture 4" descr="travelling_salesman_problem.png"/>
            <p:cNvPicPr>
              <a:picLocks noChangeAspect="1"/>
            </p:cNvPicPr>
            <p:nvPr/>
          </p:nvPicPr>
          <p:blipFill>
            <a:blip r:embed="rId4"/>
            <a:stretch>
              <a:fillRect/>
            </a:stretch>
          </p:blipFill>
          <p:spPr>
            <a:xfrm>
              <a:off x="533400" y="3016550"/>
              <a:ext cx="8128000" cy="3594100"/>
            </a:xfrm>
            <a:prstGeom prst="rect">
              <a:avLst/>
            </a:prstGeom>
          </p:spPr>
        </p:pic>
        <p:sp>
          <p:nvSpPr>
            <p:cNvPr id="6" name="Rectangle 5"/>
            <p:cNvSpPr/>
            <p:nvPr/>
          </p:nvSpPr>
          <p:spPr bwMode="auto">
            <a:xfrm>
              <a:off x="2990088" y="2842381"/>
              <a:ext cx="210312" cy="3785616"/>
            </a:xfrm>
            <a:prstGeom prst="rect">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7" name="Rectangle 6"/>
            <p:cNvSpPr/>
            <p:nvPr/>
          </p:nvSpPr>
          <p:spPr bwMode="auto">
            <a:xfrm>
              <a:off x="5678715" y="2928255"/>
              <a:ext cx="210312" cy="3785616"/>
            </a:xfrm>
            <a:prstGeom prst="rect">
              <a:avLst/>
            </a:prstGeom>
            <a:solidFill>
              <a:srgbClr val="CC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grpSp>
      <p:sp>
        <p:nvSpPr>
          <p:cNvPr id="9" name="TextBox 8"/>
          <p:cNvSpPr txBox="1"/>
          <p:nvPr/>
        </p:nvSpPr>
        <p:spPr>
          <a:xfrm>
            <a:off x="6858000" y="6501843"/>
            <a:ext cx="2133600" cy="307777"/>
          </a:xfrm>
          <a:prstGeom prst="rect">
            <a:avLst/>
          </a:prstGeom>
          <a:noFill/>
        </p:spPr>
        <p:txBody>
          <a:bodyPr wrap="square" rtlCol="0">
            <a:spAutoFit/>
          </a:bodyPr>
          <a:lstStyle/>
          <a:p>
            <a:r>
              <a:rPr lang="en-US" b="0" dirty="0"/>
              <a:t>—Randall Munroe, </a:t>
            </a:r>
            <a:r>
              <a:rPr lang="en-US" b="0" i="1" dirty="0"/>
              <a:t>XKCD</a:t>
            </a:r>
            <a:endParaRPr lang="en-US" b="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The Subset-Sum Problem</a:t>
            </a:r>
            <a:endParaRPr lang="en-US" sz="3600" dirty="0">
              <a:solidFill>
                <a:srgbClr val="FF0000"/>
              </a:solidFill>
            </a:endParaRPr>
          </a:p>
        </p:txBody>
      </p:sp>
      <p:sp>
        <p:nvSpPr>
          <p:cNvPr id="732219" name="Rectangle 59"/>
          <p:cNvSpPr>
            <a:spLocks noChangeArrowheads="1"/>
          </p:cNvSpPr>
          <p:nvPr/>
        </p:nvSpPr>
        <p:spPr bwMode="auto">
          <a:xfrm>
            <a:off x="482600" y="1155700"/>
            <a:ext cx="8128000" cy="54737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Suppose that you have a set of integers called </a:t>
            </a:r>
            <a:r>
              <a:rPr lang="en-US" sz="2400" b="0" i="1" dirty="0"/>
              <a:t>S.</a:t>
            </a:r>
            <a:r>
              <a:rPr lang="en-US" sz="2400" b="0" dirty="0"/>
              <a:t>  The </a:t>
            </a:r>
            <a:r>
              <a:rPr lang="en-US" sz="2400" i="1" dirty="0"/>
              <a:t>subset-sum problem</a:t>
            </a:r>
            <a:r>
              <a:rPr lang="en-US" sz="2400" b="0" dirty="0"/>
              <a:t> asks whether there is a subset of the elements of </a:t>
            </a:r>
            <a:r>
              <a:rPr lang="en-US" sz="2400" b="0" i="1" dirty="0"/>
              <a:t>S</a:t>
            </a:r>
            <a:r>
              <a:rPr lang="en-US" sz="2400" b="0" dirty="0"/>
              <a:t> that add up to a particular target value </a:t>
            </a:r>
            <a:r>
              <a:rPr lang="en-US" sz="2400" b="0" i="1" dirty="0" err="1"/>
              <a:t>t</a:t>
            </a:r>
            <a:r>
              <a:rPr lang="en-US" sz="2400" b="0" i="1" dirty="0"/>
              <a:t>.</a:t>
            </a:r>
            <a:endParaRPr lang="en-US" sz="2400" b="0" dirty="0"/>
          </a:p>
          <a:p>
            <a:pPr marL="342900" indent="-342900" algn="just">
              <a:lnSpc>
                <a:spcPct val="90000"/>
              </a:lnSpc>
              <a:spcAft>
                <a:spcPct val="50000"/>
              </a:spcAft>
              <a:buFontTx/>
              <a:buChar char="•"/>
            </a:pPr>
            <a:r>
              <a:rPr lang="en-US" sz="2400" b="0" dirty="0"/>
              <a:t>For example, if </a:t>
            </a:r>
            <a:r>
              <a:rPr lang="en-US" sz="2400" b="0" i="1" dirty="0"/>
              <a:t>S</a:t>
            </a:r>
            <a:r>
              <a:rPr lang="en-US" sz="2400" b="0" dirty="0"/>
              <a:t> is the set { –3, 5, 7, 10 }, the subset-sum problem when </a:t>
            </a:r>
            <a:r>
              <a:rPr lang="en-US" sz="2400" b="0" i="1" dirty="0" err="1"/>
              <a:t>t</a:t>
            </a:r>
            <a:r>
              <a:rPr lang="en-US" sz="2400" b="0" dirty="0"/>
              <a:t> is 12 returns the answer </a:t>
            </a:r>
            <a:r>
              <a:rPr lang="en-US" sz="2000" dirty="0">
                <a:latin typeface="Courier New"/>
                <a:cs typeface="Courier New"/>
              </a:rPr>
              <a:t>true</a:t>
            </a:r>
            <a:r>
              <a:rPr lang="en-US" sz="2400" b="0" dirty="0"/>
              <a:t> because the elements in the subset { –3, 5, 10 } add up to 12.  By contrast, if </a:t>
            </a:r>
            <a:r>
              <a:rPr lang="en-US" sz="2400" b="0" i="1" dirty="0" err="1"/>
              <a:t>t</a:t>
            </a:r>
            <a:r>
              <a:rPr lang="en-US" sz="2400" b="0" dirty="0"/>
              <a:t> were 11, the answer is </a:t>
            </a:r>
            <a:r>
              <a:rPr lang="en-US" sz="2000" dirty="0">
                <a:latin typeface="Courier New"/>
                <a:cs typeface="Courier New"/>
              </a:rPr>
              <a:t>false</a:t>
            </a:r>
            <a:r>
              <a:rPr lang="en-US" sz="2400" b="0" dirty="0"/>
              <a:t> because it is impossible to choose a subset of </a:t>
            </a:r>
            <a:r>
              <a:rPr lang="en-US" sz="2400" b="0" i="1" dirty="0"/>
              <a:t>S</a:t>
            </a:r>
            <a:r>
              <a:rPr lang="en-US" sz="2400" b="0" dirty="0"/>
              <a:t> whose values adds up to 11.</a:t>
            </a:r>
          </a:p>
          <a:p>
            <a:pPr marL="342900" indent="-342900" algn="just">
              <a:lnSpc>
                <a:spcPct val="90000"/>
              </a:lnSpc>
              <a:spcAft>
                <a:spcPct val="50000"/>
              </a:spcAft>
              <a:buFontTx/>
              <a:buChar char="•"/>
            </a:pPr>
            <a:r>
              <a:rPr lang="en-US" sz="2400" b="0" dirty="0"/>
              <a:t>In his early study of </a:t>
            </a:r>
            <a:r>
              <a:rPr lang="en-US" sz="2200" dirty="0">
                <a:solidFill>
                  <a:srgbClr val="000000"/>
                </a:solidFill>
                <a:latin typeface="Helvetica Neue"/>
                <a:cs typeface="Helvetica Neue"/>
              </a:rPr>
              <a:t>NP</a:t>
            </a:r>
            <a:r>
              <a:rPr lang="en-US" sz="2400" b="0" dirty="0"/>
              <a:t>-complete problems in 1972, Richard Karp proved that the subset-sum problem is </a:t>
            </a:r>
            <a:r>
              <a:rPr lang="en-US" sz="2200" dirty="0">
                <a:solidFill>
                  <a:srgbClr val="000000"/>
                </a:solidFill>
                <a:latin typeface="Helvetica Neue"/>
                <a:cs typeface="Helvetica Neue"/>
              </a:rPr>
              <a:t>NP</a:t>
            </a:r>
            <a:r>
              <a:rPr lang="en-US" sz="2400" b="0" dirty="0"/>
              <a:t>-complete, although his original papers refer to the problem by a different name.</a:t>
            </a:r>
          </a:p>
          <a:p>
            <a:pPr marL="342900" indent="-342900" algn="just">
              <a:lnSpc>
                <a:spcPct val="90000"/>
              </a:lnSpc>
              <a:spcAft>
                <a:spcPct val="50000"/>
              </a:spcAft>
              <a:buFontTx/>
              <a:buChar char="•"/>
            </a:pPr>
            <a:r>
              <a:rPr lang="en-US" sz="2400" b="0" dirty="0"/>
              <a:t>As you will see next week, the subset-sum problem plays a role in the development of public-key cryptography.</a:t>
            </a:r>
          </a:p>
          <a:p>
            <a:pPr marL="342900" indent="-342900" algn="just">
              <a:lnSpc>
                <a:spcPct val="90000"/>
              </a:lnSpc>
              <a:spcAft>
                <a:spcPct val="50000"/>
              </a:spcAft>
              <a:buFontTx/>
              <a:buChar char="•"/>
            </a:pPr>
            <a:endParaRPr lang="en-US" sz="2400" b="0" dirty="0"/>
          </a:p>
          <a:p>
            <a:pPr marL="342900" indent="-342900" algn="just">
              <a:lnSpc>
                <a:spcPct val="90000"/>
              </a:lnSpc>
              <a:spcAft>
                <a:spcPct val="50000"/>
              </a:spcAft>
              <a:buFontTx/>
              <a:buChar char="•"/>
            </a:pPr>
            <a:endParaRPr lang="en-US" sz="2400" b="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221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221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322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221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The Knapsack Problem</a:t>
            </a:r>
            <a:endParaRPr lang="en-US" sz="3600" dirty="0">
              <a:solidFill>
                <a:srgbClr val="FF0000"/>
              </a:solidFill>
            </a:endParaRPr>
          </a:p>
        </p:txBody>
      </p:sp>
      <p:sp>
        <p:nvSpPr>
          <p:cNvPr id="732219" name="Rectangle 59"/>
          <p:cNvSpPr>
            <a:spLocks noChangeArrowheads="1"/>
          </p:cNvSpPr>
          <p:nvPr/>
        </p:nvSpPr>
        <p:spPr bwMode="auto">
          <a:xfrm>
            <a:off x="482600" y="1155700"/>
            <a:ext cx="8128000" cy="54737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The </a:t>
            </a:r>
            <a:r>
              <a:rPr lang="en-US" sz="2400" i="1" dirty="0"/>
              <a:t>knapsack problem</a:t>
            </a:r>
            <a:r>
              <a:rPr lang="en-US" sz="2400" b="0" i="1" dirty="0"/>
              <a:t>,</a:t>
            </a:r>
            <a:r>
              <a:rPr lang="en-US" sz="2400" b="0" dirty="0"/>
              <a:t> which dates back to 1897, asks the following question: Given a set of items, each with a weight and a value, determine the number of each item to include in a collection so that you keep the total weight under given limit and maximize the total value.</a:t>
            </a:r>
          </a:p>
          <a:p>
            <a:pPr marL="342900" indent="-342900" algn="just">
              <a:lnSpc>
                <a:spcPct val="90000"/>
              </a:lnSpc>
              <a:spcAft>
                <a:spcPct val="50000"/>
              </a:spcAft>
              <a:buFontTx/>
              <a:buChar char="•"/>
            </a:pPr>
            <a:r>
              <a:rPr lang="en-US" sz="2400" b="0" dirty="0"/>
              <a:t>Although the knapsack problem is </a:t>
            </a:r>
            <a:r>
              <a:rPr lang="en-US" sz="2200" dirty="0">
                <a:solidFill>
                  <a:srgbClr val="000000"/>
                </a:solidFill>
                <a:latin typeface="Helvetica Neue"/>
                <a:cs typeface="Helvetica Neue"/>
              </a:rPr>
              <a:t>NP</a:t>
            </a:r>
            <a:r>
              <a:rPr lang="en-US" sz="2400" b="0" dirty="0"/>
              <a:t>-complete, there are efficient strategies that often provide good answers.  Such strategies are called </a:t>
            </a:r>
            <a:r>
              <a:rPr lang="en-US" sz="2400" i="1" dirty="0"/>
              <a:t>heuristics</a:t>
            </a:r>
            <a:r>
              <a:rPr lang="en-US" sz="2400" b="0" dirty="0"/>
              <a:t> and cannot guarantee the best possible result.</a:t>
            </a:r>
          </a:p>
          <a:p>
            <a:pPr marL="342900" indent="-342900" algn="just">
              <a:lnSpc>
                <a:spcPct val="90000"/>
              </a:lnSpc>
              <a:spcAft>
                <a:spcPct val="50000"/>
              </a:spcAft>
              <a:buFontTx/>
              <a:buChar char="•"/>
            </a:pPr>
            <a:endParaRPr lang="en-US" sz="2400" b="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221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2219"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NP-Complete Problems</a:t>
            </a:r>
            <a:endParaRPr lang="en-US" sz="3600" dirty="0">
              <a:solidFill>
                <a:srgbClr val="FF0000"/>
              </a:solidFill>
            </a:endParaRPr>
          </a:p>
        </p:txBody>
      </p:sp>
      <p:pic>
        <p:nvPicPr>
          <p:cNvPr id="4" name="Picture 3"/>
          <p:cNvPicPr>
            <a:picLocks noChangeAspect="1"/>
          </p:cNvPicPr>
          <p:nvPr/>
        </p:nvPicPr>
        <p:blipFill>
          <a:blip r:embed="rId3"/>
          <a:stretch>
            <a:fillRect/>
          </a:stretch>
        </p:blipFill>
        <p:spPr>
          <a:xfrm>
            <a:off x="635273" y="1219200"/>
            <a:ext cx="7873454" cy="5041900"/>
          </a:xfrm>
          <a:prstGeom prst="rect">
            <a:avLst/>
          </a:prstGeom>
          <a:ln>
            <a:solidFill>
              <a:srgbClr val="000000"/>
            </a:solidFill>
          </a:ln>
        </p:spPr>
      </p:pic>
      <p:sp>
        <p:nvSpPr>
          <p:cNvPr id="5" name="TextBox 4"/>
          <p:cNvSpPr txBox="1"/>
          <p:nvPr/>
        </p:nvSpPr>
        <p:spPr>
          <a:xfrm>
            <a:off x="6858000" y="6248400"/>
            <a:ext cx="2133600" cy="307777"/>
          </a:xfrm>
          <a:prstGeom prst="rect">
            <a:avLst/>
          </a:prstGeom>
          <a:noFill/>
        </p:spPr>
        <p:txBody>
          <a:bodyPr wrap="square" rtlCol="0">
            <a:spAutoFit/>
          </a:bodyPr>
          <a:lstStyle/>
          <a:p>
            <a:r>
              <a:rPr lang="en-US" b="0" dirty="0"/>
              <a:t>—Randall Munroe, </a:t>
            </a:r>
            <a:r>
              <a:rPr lang="en-US" b="0" i="1" dirty="0"/>
              <a:t>XKCD</a:t>
            </a:r>
            <a:endParaRPr lang="en-US" b="0" dirty="0"/>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Graph Coloring</a:t>
            </a:r>
            <a:endParaRPr lang="en-US" sz="3600" dirty="0">
              <a:solidFill>
                <a:srgbClr val="FF0000"/>
              </a:solidFill>
            </a:endParaRPr>
          </a:p>
        </p:txBody>
      </p:sp>
      <p:sp>
        <p:nvSpPr>
          <p:cNvPr id="15" name="Regular Pentagon 14"/>
          <p:cNvSpPr/>
          <p:nvPr/>
        </p:nvSpPr>
        <p:spPr bwMode="auto">
          <a:xfrm>
            <a:off x="6268960" y="1576010"/>
            <a:ext cx="1737360" cy="1645920"/>
          </a:xfrm>
          <a:prstGeom prst="pentagon">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5" name="Oval 4"/>
          <p:cNvSpPr/>
          <p:nvPr/>
        </p:nvSpPr>
        <p:spPr bwMode="auto">
          <a:xfrm>
            <a:off x="6773332" y="1221622"/>
            <a:ext cx="731520" cy="731520"/>
          </a:xfrm>
          <a:prstGeom prst="ellipse">
            <a:avLst/>
          </a:prstGeom>
          <a:solidFill>
            <a:srgbClr val="FFFFFF"/>
          </a:solid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Times New Roman" charset="0"/>
            </a:endParaRPr>
          </a:p>
        </p:txBody>
      </p:sp>
      <p:sp>
        <p:nvSpPr>
          <p:cNvPr id="7" name="Oval 6"/>
          <p:cNvSpPr/>
          <p:nvPr/>
        </p:nvSpPr>
        <p:spPr bwMode="auto">
          <a:xfrm>
            <a:off x="5915780" y="1845727"/>
            <a:ext cx="731520" cy="731520"/>
          </a:xfrm>
          <a:prstGeom prst="ellipse">
            <a:avLst/>
          </a:prstGeom>
          <a:solidFill>
            <a:srgbClr val="FFFFFF"/>
          </a:solid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8" name="Oval 7"/>
          <p:cNvSpPr/>
          <p:nvPr/>
        </p:nvSpPr>
        <p:spPr bwMode="auto">
          <a:xfrm>
            <a:off x="6242595" y="2841415"/>
            <a:ext cx="731520" cy="731520"/>
          </a:xfrm>
          <a:prstGeom prst="ellipse">
            <a:avLst/>
          </a:prstGeom>
          <a:solidFill>
            <a:srgbClr val="FFFFFF"/>
          </a:solid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0" name="Oval 9"/>
          <p:cNvSpPr/>
          <p:nvPr/>
        </p:nvSpPr>
        <p:spPr bwMode="auto">
          <a:xfrm>
            <a:off x="7295360" y="2841415"/>
            <a:ext cx="731520" cy="731520"/>
          </a:xfrm>
          <a:prstGeom prst="ellipse">
            <a:avLst/>
          </a:prstGeom>
          <a:solidFill>
            <a:srgbClr val="FFFFFF"/>
          </a:solid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1" name="Oval 10"/>
          <p:cNvSpPr/>
          <p:nvPr/>
        </p:nvSpPr>
        <p:spPr bwMode="auto">
          <a:xfrm>
            <a:off x="7620000" y="1847667"/>
            <a:ext cx="731520" cy="731520"/>
          </a:xfrm>
          <a:prstGeom prst="ellipse">
            <a:avLst/>
          </a:prstGeom>
          <a:solidFill>
            <a:srgbClr val="FFFFFF"/>
          </a:solid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26" name="TextBox 25"/>
          <p:cNvSpPr txBox="1"/>
          <p:nvPr/>
        </p:nvSpPr>
        <p:spPr>
          <a:xfrm>
            <a:off x="6769705" y="1315960"/>
            <a:ext cx="741438" cy="523220"/>
          </a:xfrm>
          <a:prstGeom prst="rect">
            <a:avLst/>
          </a:prstGeom>
          <a:noFill/>
        </p:spPr>
        <p:txBody>
          <a:bodyPr wrap="square" rtlCol="0">
            <a:spAutoFit/>
          </a:bodyPr>
          <a:lstStyle/>
          <a:p>
            <a:pPr algn="ctr"/>
            <a:r>
              <a:rPr lang="en-US" sz="2800" dirty="0">
                <a:latin typeface="Helvetica Neue"/>
                <a:cs typeface="Helvetica Neue"/>
              </a:rPr>
              <a:t>1</a:t>
            </a:r>
          </a:p>
        </p:txBody>
      </p:sp>
      <p:sp>
        <p:nvSpPr>
          <p:cNvPr id="28" name="TextBox 27"/>
          <p:cNvSpPr txBox="1"/>
          <p:nvPr/>
        </p:nvSpPr>
        <p:spPr>
          <a:xfrm>
            <a:off x="5907315" y="1932820"/>
            <a:ext cx="741438" cy="523220"/>
          </a:xfrm>
          <a:prstGeom prst="rect">
            <a:avLst/>
          </a:prstGeom>
          <a:noFill/>
        </p:spPr>
        <p:txBody>
          <a:bodyPr wrap="square" rtlCol="0">
            <a:spAutoFit/>
          </a:bodyPr>
          <a:lstStyle/>
          <a:p>
            <a:pPr algn="ctr"/>
            <a:r>
              <a:rPr lang="en-US" sz="2800" dirty="0">
                <a:latin typeface="Helvetica Neue"/>
                <a:cs typeface="Helvetica Neue"/>
              </a:rPr>
              <a:t>2</a:t>
            </a:r>
          </a:p>
        </p:txBody>
      </p:sp>
      <p:sp>
        <p:nvSpPr>
          <p:cNvPr id="29" name="TextBox 28"/>
          <p:cNvSpPr txBox="1"/>
          <p:nvPr/>
        </p:nvSpPr>
        <p:spPr>
          <a:xfrm>
            <a:off x="7291010" y="2942065"/>
            <a:ext cx="741438" cy="523220"/>
          </a:xfrm>
          <a:prstGeom prst="rect">
            <a:avLst/>
          </a:prstGeom>
          <a:noFill/>
        </p:spPr>
        <p:txBody>
          <a:bodyPr wrap="square" rtlCol="0">
            <a:spAutoFit/>
          </a:bodyPr>
          <a:lstStyle/>
          <a:p>
            <a:pPr algn="ctr"/>
            <a:r>
              <a:rPr lang="en-US" sz="2800" dirty="0">
                <a:latin typeface="Helvetica Neue"/>
                <a:cs typeface="Helvetica Neue"/>
              </a:rPr>
              <a:t>4</a:t>
            </a:r>
          </a:p>
        </p:txBody>
      </p:sp>
      <p:sp>
        <p:nvSpPr>
          <p:cNvPr id="31" name="TextBox 30"/>
          <p:cNvSpPr txBox="1"/>
          <p:nvPr/>
        </p:nvSpPr>
        <p:spPr>
          <a:xfrm>
            <a:off x="6236305" y="2942065"/>
            <a:ext cx="741438" cy="523220"/>
          </a:xfrm>
          <a:prstGeom prst="rect">
            <a:avLst/>
          </a:prstGeom>
          <a:noFill/>
        </p:spPr>
        <p:txBody>
          <a:bodyPr wrap="square" rtlCol="0">
            <a:spAutoFit/>
          </a:bodyPr>
          <a:lstStyle/>
          <a:p>
            <a:pPr algn="ctr"/>
            <a:r>
              <a:rPr lang="en-US" sz="2800" dirty="0">
                <a:latin typeface="Helvetica Neue"/>
                <a:cs typeface="Helvetica Neue"/>
              </a:rPr>
              <a:t>3</a:t>
            </a:r>
          </a:p>
        </p:txBody>
      </p:sp>
      <p:sp>
        <p:nvSpPr>
          <p:cNvPr id="33" name="TextBox 32"/>
          <p:cNvSpPr txBox="1"/>
          <p:nvPr/>
        </p:nvSpPr>
        <p:spPr>
          <a:xfrm>
            <a:off x="7607905" y="1932820"/>
            <a:ext cx="741438" cy="523220"/>
          </a:xfrm>
          <a:prstGeom prst="rect">
            <a:avLst/>
          </a:prstGeom>
          <a:noFill/>
        </p:spPr>
        <p:txBody>
          <a:bodyPr wrap="square" rtlCol="0">
            <a:spAutoFit/>
          </a:bodyPr>
          <a:lstStyle/>
          <a:p>
            <a:pPr algn="ctr"/>
            <a:r>
              <a:rPr lang="en-US" sz="2800" dirty="0">
                <a:latin typeface="Helvetica Neue"/>
                <a:cs typeface="Helvetica Neue"/>
              </a:rPr>
              <a:t>5</a:t>
            </a:r>
          </a:p>
        </p:txBody>
      </p:sp>
      <p:cxnSp>
        <p:nvCxnSpPr>
          <p:cNvPr id="22" name="Straight Connector 21"/>
          <p:cNvCxnSpPr>
            <a:endCxn id="16" idx="4"/>
          </p:cNvCxnSpPr>
          <p:nvPr/>
        </p:nvCxnSpPr>
        <p:spPr bwMode="auto">
          <a:xfrm>
            <a:off x="7162800" y="5334000"/>
            <a:ext cx="947928" cy="529770"/>
          </a:xfrm>
          <a:prstGeom prst="line">
            <a:avLst/>
          </a:prstGeom>
          <a:solidFill>
            <a:schemeClr val="accent1"/>
          </a:solidFill>
          <a:ln w="38100" cap="flat" cmpd="sng" algn="ctr">
            <a:solidFill>
              <a:schemeClr val="tx1"/>
            </a:solidFill>
            <a:prstDash val="solid"/>
            <a:round/>
            <a:headEnd type="none" w="med" len="med"/>
            <a:tailEnd type="none" w="med" len="med"/>
          </a:ln>
          <a:effectLst/>
        </p:spPr>
      </p:cxnSp>
      <p:sp>
        <p:nvSpPr>
          <p:cNvPr id="16" name="Isosceles Triangle 15"/>
          <p:cNvSpPr/>
          <p:nvPr/>
        </p:nvSpPr>
        <p:spPr bwMode="auto">
          <a:xfrm>
            <a:off x="6172201" y="4263570"/>
            <a:ext cx="1938527" cy="1600200"/>
          </a:xfrm>
          <a:prstGeom prst="triangle">
            <a:avLst/>
          </a:prstGeom>
          <a:no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cxnSp>
        <p:nvCxnSpPr>
          <p:cNvPr id="18" name="Straight Connector 17"/>
          <p:cNvCxnSpPr>
            <a:endCxn id="16" idx="0"/>
          </p:cNvCxnSpPr>
          <p:nvPr/>
        </p:nvCxnSpPr>
        <p:spPr bwMode="auto">
          <a:xfrm rot="5400000" flipH="1" flipV="1">
            <a:off x="6611112" y="4793922"/>
            <a:ext cx="1060704" cy="0"/>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9" name="Straight Connector 18"/>
          <p:cNvCxnSpPr>
            <a:endCxn id="16" idx="2"/>
          </p:cNvCxnSpPr>
          <p:nvPr/>
        </p:nvCxnSpPr>
        <p:spPr bwMode="auto">
          <a:xfrm rot="10800000" flipV="1">
            <a:off x="6172202" y="5334000"/>
            <a:ext cx="990599" cy="529770"/>
          </a:xfrm>
          <a:prstGeom prst="line">
            <a:avLst/>
          </a:prstGeom>
          <a:solidFill>
            <a:schemeClr val="accent1"/>
          </a:solidFill>
          <a:ln w="38100" cap="flat" cmpd="sng" algn="ctr">
            <a:solidFill>
              <a:schemeClr val="tx1"/>
            </a:solidFill>
            <a:prstDash val="solid"/>
            <a:round/>
            <a:headEnd type="none" w="med" len="med"/>
            <a:tailEnd type="none" w="med" len="med"/>
          </a:ln>
          <a:effectLst/>
        </p:spPr>
      </p:cxnSp>
      <p:sp>
        <p:nvSpPr>
          <p:cNvPr id="9" name="Oval 8"/>
          <p:cNvSpPr/>
          <p:nvPr/>
        </p:nvSpPr>
        <p:spPr bwMode="auto">
          <a:xfrm>
            <a:off x="6762930" y="3861293"/>
            <a:ext cx="731520" cy="731520"/>
          </a:xfrm>
          <a:prstGeom prst="ellipse">
            <a:avLst/>
          </a:prstGeom>
          <a:solidFill>
            <a:srgbClr val="FFFFFF"/>
          </a:solid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2" name="Oval 11"/>
          <p:cNvSpPr/>
          <p:nvPr/>
        </p:nvSpPr>
        <p:spPr bwMode="auto">
          <a:xfrm>
            <a:off x="5831115" y="5498495"/>
            <a:ext cx="731520" cy="731520"/>
          </a:xfrm>
          <a:prstGeom prst="ellipse">
            <a:avLst/>
          </a:prstGeom>
          <a:solidFill>
            <a:srgbClr val="FFFFFF"/>
          </a:solid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3" name="Oval 12"/>
          <p:cNvSpPr/>
          <p:nvPr/>
        </p:nvSpPr>
        <p:spPr bwMode="auto">
          <a:xfrm>
            <a:off x="6769705" y="4953000"/>
            <a:ext cx="731520" cy="731520"/>
          </a:xfrm>
          <a:prstGeom prst="ellipse">
            <a:avLst/>
          </a:prstGeom>
          <a:solidFill>
            <a:srgbClr val="FFFFFF"/>
          </a:solid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14" name="Oval 13"/>
          <p:cNvSpPr/>
          <p:nvPr/>
        </p:nvSpPr>
        <p:spPr bwMode="auto">
          <a:xfrm>
            <a:off x="7708295" y="5501155"/>
            <a:ext cx="731520" cy="731520"/>
          </a:xfrm>
          <a:prstGeom prst="ellipse">
            <a:avLst/>
          </a:prstGeom>
          <a:solidFill>
            <a:srgbClr val="FFFFFF"/>
          </a:solid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sp>
        <p:nvSpPr>
          <p:cNvPr id="27" name="TextBox 26"/>
          <p:cNvSpPr txBox="1"/>
          <p:nvPr/>
        </p:nvSpPr>
        <p:spPr>
          <a:xfrm>
            <a:off x="6752775" y="3948390"/>
            <a:ext cx="741438" cy="523220"/>
          </a:xfrm>
          <a:prstGeom prst="rect">
            <a:avLst/>
          </a:prstGeom>
          <a:noFill/>
        </p:spPr>
        <p:txBody>
          <a:bodyPr wrap="square" rtlCol="0">
            <a:spAutoFit/>
          </a:bodyPr>
          <a:lstStyle/>
          <a:p>
            <a:pPr algn="ctr"/>
            <a:r>
              <a:rPr lang="en-US" sz="2800" dirty="0">
                <a:latin typeface="Helvetica Neue"/>
                <a:cs typeface="Helvetica Neue"/>
              </a:rPr>
              <a:t>1</a:t>
            </a:r>
          </a:p>
        </p:txBody>
      </p:sp>
      <p:sp>
        <p:nvSpPr>
          <p:cNvPr id="30" name="TextBox 29"/>
          <p:cNvSpPr txBox="1"/>
          <p:nvPr/>
        </p:nvSpPr>
        <p:spPr>
          <a:xfrm>
            <a:off x="5839580" y="5562600"/>
            <a:ext cx="741438" cy="523220"/>
          </a:xfrm>
          <a:prstGeom prst="rect">
            <a:avLst/>
          </a:prstGeom>
          <a:noFill/>
        </p:spPr>
        <p:txBody>
          <a:bodyPr wrap="square" rtlCol="0">
            <a:spAutoFit/>
          </a:bodyPr>
          <a:lstStyle/>
          <a:p>
            <a:pPr algn="ctr"/>
            <a:r>
              <a:rPr lang="en-US" sz="2800" dirty="0">
                <a:latin typeface="Helvetica Neue"/>
                <a:cs typeface="Helvetica Neue"/>
              </a:rPr>
              <a:t>2</a:t>
            </a:r>
          </a:p>
        </p:txBody>
      </p:sp>
      <p:sp>
        <p:nvSpPr>
          <p:cNvPr id="32" name="TextBox 31"/>
          <p:cNvSpPr txBox="1"/>
          <p:nvPr/>
        </p:nvSpPr>
        <p:spPr>
          <a:xfrm>
            <a:off x="7704667" y="5576410"/>
            <a:ext cx="741438" cy="523220"/>
          </a:xfrm>
          <a:prstGeom prst="rect">
            <a:avLst/>
          </a:prstGeom>
          <a:noFill/>
        </p:spPr>
        <p:txBody>
          <a:bodyPr wrap="square" rtlCol="0">
            <a:spAutoFit/>
          </a:bodyPr>
          <a:lstStyle/>
          <a:p>
            <a:pPr algn="ctr"/>
            <a:r>
              <a:rPr lang="en-US" sz="2800" dirty="0">
                <a:latin typeface="Helvetica Neue"/>
                <a:cs typeface="Helvetica Neue"/>
              </a:rPr>
              <a:t>3</a:t>
            </a:r>
          </a:p>
        </p:txBody>
      </p:sp>
      <p:sp>
        <p:nvSpPr>
          <p:cNvPr id="34" name="TextBox 33"/>
          <p:cNvSpPr txBox="1"/>
          <p:nvPr/>
        </p:nvSpPr>
        <p:spPr>
          <a:xfrm>
            <a:off x="6769705" y="5053390"/>
            <a:ext cx="741438" cy="523220"/>
          </a:xfrm>
          <a:prstGeom prst="rect">
            <a:avLst/>
          </a:prstGeom>
          <a:noFill/>
        </p:spPr>
        <p:txBody>
          <a:bodyPr wrap="square" rtlCol="0">
            <a:spAutoFit/>
          </a:bodyPr>
          <a:lstStyle/>
          <a:p>
            <a:pPr algn="ctr"/>
            <a:r>
              <a:rPr lang="en-US" sz="2800" dirty="0">
                <a:latin typeface="Helvetica Neue"/>
                <a:cs typeface="Helvetica Neue"/>
              </a:rPr>
              <a:t>4</a:t>
            </a:r>
          </a:p>
        </p:txBody>
      </p:sp>
      <p:sp>
        <p:nvSpPr>
          <p:cNvPr id="35" name="Rectangle 59"/>
          <p:cNvSpPr>
            <a:spLocks noChangeArrowheads="1"/>
          </p:cNvSpPr>
          <p:nvPr/>
        </p:nvSpPr>
        <p:spPr bwMode="auto">
          <a:xfrm>
            <a:off x="482600" y="1155700"/>
            <a:ext cx="5232400" cy="54737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Suppose that you have a graph consisting of a set of vertices connected by a set of edges, such as the one shown on the right.</a:t>
            </a:r>
          </a:p>
          <a:p>
            <a:pPr marL="342900" indent="-342900" algn="just">
              <a:lnSpc>
                <a:spcPct val="90000"/>
              </a:lnSpc>
              <a:spcAft>
                <a:spcPct val="50000"/>
              </a:spcAft>
              <a:buFontTx/>
              <a:buChar char="•"/>
            </a:pPr>
            <a:r>
              <a:rPr lang="en-US" sz="2400" b="0" dirty="0"/>
              <a:t>The vertices of this graph can be colored using three colors so that no adjacent vertices share a color.  You could, for example, color 1 and 3 white, 2 and 4 red, and 5 blue.</a:t>
            </a:r>
          </a:p>
          <a:p>
            <a:pPr marL="342900" indent="-342900" algn="just">
              <a:lnSpc>
                <a:spcPct val="90000"/>
              </a:lnSpc>
              <a:spcAft>
                <a:spcPct val="50000"/>
              </a:spcAft>
              <a:buFontTx/>
              <a:buChar char="•"/>
            </a:pPr>
            <a:r>
              <a:rPr lang="en-US" sz="2400" b="0" dirty="0"/>
              <a:t>In the second graph, every node is adjacent to all the others, so that each must have a different color.</a:t>
            </a:r>
          </a:p>
          <a:p>
            <a:pPr marL="342900" indent="-342900" algn="just">
              <a:lnSpc>
                <a:spcPct val="90000"/>
              </a:lnSpc>
              <a:spcAft>
                <a:spcPct val="50000"/>
              </a:spcAft>
              <a:buFontTx/>
              <a:buChar char="•"/>
            </a:pPr>
            <a:r>
              <a:rPr lang="en-US" sz="2400" b="0" dirty="0"/>
              <a:t>Deciding whether a graph can be colored with </a:t>
            </a:r>
            <a:r>
              <a:rPr lang="en-US" sz="2400" b="0" i="1" dirty="0" err="1"/>
              <a:t>k</a:t>
            </a:r>
            <a:r>
              <a:rPr lang="en-US" sz="2400" b="0" dirty="0"/>
              <a:t> colors is </a:t>
            </a:r>
            <a:r>
              <a:rPr lang="en-US" sz="2200" dirty="0">
                <a:solidFill>
                  <a:srgbClr val="000000"/>
                </a:solidFill>
                <a:latin typeface="Helvetica Neue"/>
                <a:cs typeface="Helvetica Neue"/>
              </a:rPr>
              <a:t>NP</a:t>
            </a:r>
            <a:r>
              <a:rPr lang="en-US" sz="2400" b="0" dirty="0"/>
              <a:t>-complete.</a:t>
            </a:r>
          </a:p>
          <a:p>
            <a:pPr marL="342900" indent="-342900" algn="just">
              <a:lnSpc>
                <a:spcPct val="90000"/>
              </a:lnSpc>
              <a:spcAft>
                <a:spcPct val="50000"/>
              </a:spcAft>
              <a:buFontTx/>
              <a:buChar char="•"/>
            </a:pPr>
            <a:endParaRPr lang="en-US" sz="2400" b="0" dirty="0"/>
          </a:p>
          <a:p>
            <a:pPr marL="342900" indent="-342900" algn="just">
              <a:lnSpc>
                <a:spcPct val="90000"/>
              </a:lnSpc>
              <a:spcAft>
                <a:spcPct val="50000"/>
              </a:spcAft>
              <a:buFontTx/>
              <a:buChar char="•"/>
            </a:pPr>
            <a:endParaRPr lang="en-US" sz="2400" b="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mph" presetSubtype="2" fill="hold" nodeType="afterEffect">
                                  <p:stCondLst>
                                    <p:cond delay="0"/>
                                  </p:stCondLst>
                                  <p:childTnLst>
                                    <p:animClr clrSpc="rgb" dir="cw">
                                      <p:cBhvr>
                                        <p:cTn id="9" dur="1000" fill="hold"/>
                                        <p:tgtEl>
                                          <p:spTgt spid="10"/>
                                        </p:tgtEl>
                                        <p:attrNameLst>
                                          <p:attrName>fillcolor</p:attrName>
                                        </p:attrNameLst>
                                      </p:cBhvr>
                                      <p:to>
                                        <a:srgbClr val="FF3333"/>
                                      </p:to>
                                    </p:animClr>
                                    <p:set>
                                      <p:cBhvr>
                                        <p:cTn id="10" dur="1000" fill="hold"/>
                                        <p:tgtEl>
                                          <p:spTgt spid="10"/>
                                        </p:tgtEl>
                                        <p:attrNameLst>
                                          <p:attrName>fill.type</p:attrName>
                                        </p:attrNameLst>
                                      </p:cBhvr>
                                      <p:to>
                                        <p:strVal val="solid"/>
                                      </p:to>
                                    </p:set>
                                    <p:set>
                                      <p:cBhvr>
                                        <p:cTn id="11" dur="1000" fill="hold"/>
                                        <p:tgtEl>
                                          <p:spTgt spid="10"/>
                                        </p:tgtEl>
                                        <p:attrNameLst>
                                          <p:attrName>fill.on</p:attrName>
                                        </p:attrNameLst>
                                      </p:cBhvr>
                                      <p:to>
                                        <p:strVal val="true"/>
                                      </p:to>
                                    </p:set>
                                  </p:childTnLst>
                                </p:cTn>
                              </p:par>
                              <p:par>
                                <p:cTn id="12" presetID="1" presetClass="emph" presetSubtype="2" fill="hold" nodeType="withEffect">
                                  <p:stCondLst>
                                    <p:cond delay="0"/>
                                  </p:stCondLst>
                                  <p:childTnLst>
                                    <p:animClr clrSpc="rgb" dir="cw">
                                      <p:cBhvr>
                                        <p:cTn id="13" dur="1000" fill="hold"/>
                                        <p:tgtEl>
                                          <p:spTgt spid="7"/>
                                        </p:tgtEl>
                                        <p:attrNameLst>
                                          <p:attrName>fillcolor</p:attrName>
                                        </p:attrNameLst>
                                      </p:cBhvr>
                                      <p:to>
                                        <a:srgbClr val="FF3333"/>
                                      </p:to>
                                    </p:animClr>
                                    <p:set>
                                      <p:cBhvr>
                                        <p:cTn id="14" dur="1000" fill="hold"/>
                                        <p:tgtEl>
                                          <p:spTgt spid="7"/>
                                        </p:tgtEl>
                                        <p:attrNameLst>
                                          <p:attrName>fill.type</p:attrName>
                                        </p:attrNameLst>
                                      </p:cBhvr>
                                      <p:to>
                                        <p:strVal val="solid"/>
                                      </p:to>
                                    </p:set>
                                    <p:set>
                                      <p:cBhvr>
                                        <p:cTn id="15" dur="1000" fill="hold"/>
                                        <p:tgtEl>
                                          <p:spTgt spid="7"/>
                                        </p:tgtEl>
                                        <p:attrNameLst>
                                          <p:attrName>fill.on</p:attrName>
                                        </p:attrNameLst>
                                      </p:cBhvr>
                                      <p:to>
                                        <p:strVal val="true"/>
                                      </p:to>
                                    </p:set>
                                  </p:childTnLst>
                                </p:cTn>
                              </p:par>
                              <p:par>
                                <p:cTn id="16" presetID="1" presetClass="emph" presetSubtype="2" fill="hold" nodeType="withEffect">
                                  <p:stCondLst>
                                    <p:cond delay="0"/>
                                  </p:stCondLst>
                                  <p:childTnLst>
                                    <p:animClr clrSpc="rgb" dir="cw">
                                      <p:cBhvr>
                                        <p:cTn id="17" dur="1000" fill="hold"/>
                                        <p:tgtEl>
                                          <p:spTgt spid="11"/>
                                        </p:tgtEl>
                                        <p:attrNameLst>
                                          <p:attrName>fillcolor</p:attrName>
                                        </p:attrNameLst>
                                      </p:cBhvr>
                                      <p:to>
                                        <a:srgbClr val="9999FF"/>
                                      </p:to>
                                    </p:animClr>
                                    <p:set>
                                      <p:cBhvr>
                                        <p:cTn id="18" dur="1000" fill="hold"/>
                                        <p:tgtEl>
                                          <p:spTgt spid="11"/>
                                        </p:tgtEl>
                                        <p:attrNameLst>
                                          <p:attrName>fill.type</p:attrName>
                                        </p:attrNameLst>
                                      </p:cBhvr>
                                      <p:to>
                                        <p:strVal val="solid"/>
                                      </p:to>
                                    </p:set>
                                    <p:set>
                                      <p:cBhvr>
                                        <p:cTn id="19" dur="1000" fill="hold"/>
                                        <p:tgtEl>
                                          <p:spTgt spid="11"/>
                                        </p:tgtEl>
                                        <p:attrNameLst>
                                          <p:attrName>fill.on</p:attrName>
                                        </p:attrNameLst>
                                      </p:cBhvr>
                                      <p:to>
                                        <p:strVal val="tru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5">
                                            <p:txEl>
                                              <p:pRg st="2" end="2"/>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mph" presetSubtype="2" fill="hold" nodeType="clickEffect">
                                  <p:stCondLst>
                                    <p:cond delay="0"/>
                                  </p:stCondLst>
                                  <p:childTnLst>
                                    <p:animClr clrSpc="rgb" dir="cw">
                                      <p:cBhvr>
                                        <p:cTn id="52" dur="1000" fill="hold"/>
                                        <p:tgtEl>
                                          <p:spTgt spid="12"/>
                                        </p:tgtEl>
                                        <p:attrNameLst>
                                          <p:attrName>fillcolor</p:attrName>
                                        </p:attrNameLst>
                                      </p:cBhvr>
                                      <p:to>
                                        <a:srgbClr val="FF3333"/>
                                      </p:to>
                                    </p:animClr>
                                    <p:set>
                                      <p:cBhvr>
                                        <p:cTn id="53" dur="1000" fill="hold"/>
                                        <p:tgtEl>
                                          <p:spTgt spid="12"/>
                                        </p:tgtEl>
                                        <p:attrNameLst>
                                          <p:attrName>fill.type</p:attrName>
                                        </p:attrNameLst>
                                      </p:cBhvr>
                                      <p:to>
                                        <p:strVal val="solid"/>
                                      </p:to>
                                    </p:set>
                                    <p:set>
                                      <p:cBhvr>
                                        <p:cTn id="54" dur="1000" fill="hold"/>
                                        <p:tgtEl>
                                          <p:spTgt spid="12"/>
                                        </p:tgtEl>
                                        <p:attrNameLst>
                                          <p:attrName>fill.on</p:attrName>
                                        </p:attrNameLst>
                                      </p:cBhvr>
                                      <p:to>
                                        <p:strVal val="true"/>
                                      </p:to>
                                    </p:set>
                                  </p:childTnLst>
                                </p:cTn>
                              </p:par>
                              <p:par>
                                <p:cTn id="55" presetID="1" presetClass="emph" presetSubtype="2" fill="hold" nodeType="withEffect">
                                  <p:stCondLst>
                                    <p:cond delay="0"/>
                                  </p:stCondLst>
                                  <p:childTnLst>
                                    <p:animClr clrSpc="rgb" dir="cw">
                                      <p:cBhvr>
                                        <p:cTn id="56" dur="1000" fill="hold"/>
                                        <p:tgtEl>
                                          <p:spTgt spid="14"/>
                                        </p:tgtEl>
                                        <p:attrNameLst>
                                          <p:attrName>fillcolor</p:attrName>
                                        </p:attrNameLst>
                                      </p:cBhvr>
                                      <p:to>
                                        <a:srgbClr val="9999FF"/>
                                      </p:to>
                                    </p:animClr>
                                    <p:set>
                                      <p:cBhvr>
                                        <p:cTn id="57" dur="1000" fill="hold"/>
                                        <p:tgtEl>
                                          <p:spTgt spid="14"/>
                                        </p:tgtEl>
                                        <p:attrNameLst>
                                          <p:attrName>fill.type</p:attrName>
                                        </p:attrNameLst>
                                      </p:cBhvr>
                                      <p:to>
                                        <p:strVal val="solid"/>
                                      </p:to>
                                    </p:set>
                                    <p:set>
                                      <p:cBhvr>
                                        <p:cTn id="58" dur="1000" fill="hold"/>
                                        <p:tgtEl>
                                          <p:spTgt spid="14"/>
                                        </p:tgtEl>
                                        <p:attrNameLst>
                                          <p:attrName>fill.on</p:attrName>
                                        </p:attrNameLst>
                                      </p:cBhvr>
                                      <p:to>
                                        <p:strVal val="true"/>
                                      </p:to>
                                    </p:set>
                                  </p:childTnLst>
                                </p:cTn>
                              </p:par>
                              <p:par>
                                <p:cTn id="59" presetID="1" presetClass="emph" presetSubtype="2" fill="hold" nodeType="withEffect">
                                  <p:stCondLst>
                                    <p:cond delay="0"/>
                                  </p:stCondLst>
                                  <p:childTnLst>
                                    <p:animClr clrSpc="rgb" dir="cw">
                                      <p:cBhvr>
                                        <p:cTn id="60" dur="1000" fill="hold"/>
                                        <p:tgtEl>
                                          <p:spTgt spid="13"/>
                                        </p:tgtEl>
                                        <p:attrNameLst>
                                          <p:attrName>fillcolor</p:attrName>
                                        </p:attrNameLst>
                                      </p:cBhvr>
                                      <p:to>
                                        <a:srgbClr val="66FF66"/>
                                      </p:to>
                                    </p:animClr>
                                    <p:set>
                                      <p:cBhvr>
                                        <p:cTn id="61" dur="1000" fill="hold"/>
                                        <p:tgtEl>
                                          <p:spTgt spid="13"/>
                                        </p:tgtEl>
                                        <p:attrNameLst>
                                          <p:attrName>fill.type</p:attrName>
                                        </p:attrNameLst>
                                      </p:cBhvr>
                                      <p:to>
                                        <p:strVal val="solid"/>
                                      </p:to>
                                    </p:set>
                                    <p:set>
                                      <p:cBhvr>
                                        <p:cTn id="62" dur="1000" fill="hold"/>
                                        <p:tgtEl>
                                          <p:spTgt spid="13"/>
                                        </p:tgtEl>
                                        <p:attrNameLst>
                                          <p:attrName>fill.on</p:attrName>
                                        </p:attrNameLst>
                                      </p:cBhvr>
                                      <p:to>
                                        <p:strVal val="tru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9" grpId="0" animBg="1"/>
      <p:bldP spid="12" grpId="0" animBg="1"/>
      <p:bldP spid="13" grpId="0" animBg="1"/>
      <p:bldP spid="14" grpId="0" animBg="1"/>
      <p:bldP spid="27" grpId="0"/>
      <p:bldP spid="30" grpId="0"/>
      <p:bldP spid="32" grpId="0"/>
      <p:bldP spid="34" grpId="0"/>
      <p:bldP spid="35"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Origami Folding</a:t>
            </a:r>
            <a:endParaRPr lang="en-US" sz="3600" dirty="0">
              <a:solidFill>
                <a:srgbClr val="FF0000"/>
              </a:solidFill>
            </a:endParaRPr>
          </a:p>
        </p:txBody>
      </p:sp>
      <p:pic>
        <p:nvPicPr>
          <p:cNvPr id="5" name="Picture 4" descr="UnfoldedCrane.png"/>
          <p:cNvPicPr>
            <a:picLocks noChangeAspect="1"/>
          </p:cNvPicPr>
          <p:nvPr/>
        </p:nvPicPr>
        <p:blipFill>
          <a:blip r:embed="rId3"/>
          <a:stretch>
            <a:fillRect/>
          </a:stretch>
        </p:blipFill>
        <p:spPr>
          <a:xfrm>
            <a:off x="5562600" y="3257245"/>
            <a:ext cx="3048000" cy="3048000"/>
          </a:xfrm>
          <a:prstGeom prst="rect">
            <a:avLst/>
          </a:prstGeom>
        </p:spPr>
      </p:pic>
      <p:pic>
        <p:nvPicPr>
          <p:cNvPr id="7" name="Picture 6"/>
          <p:cNvPicPr>
            <a:picLocks noChangeAspect="1"/>
          </p:cNvPicPr>
          <p:nvPr/>
        </p:nvPicPr>
        <p:blipFill>
          <a:blip r:embed="rId4"/>
          <a:stretch>
            <a:fillRect/>
          </a:stretch>
        </p:blipFill>
        <p:spPr>
          <a:xfrm>
            <a:off x="5558970" y="971245"/>
            <a:ext cx="3034513" cy="2286000"/>
          </a:xfrm>
          <a:prstGeom prst="rect">
            <a:avLst/>
          </a:prstGeom>
        </p:spPr>
      </p:pic>
      <p:sp>
        <p:nvSpPr>
          <p:cNvPr id="8" name="Rectangle 59"/>
          <p:cNvSpPr>
            <a:spLocks noChangeArrowheads="1"/>
          </p:cNvSpPr>
          <p:nvPr/>
        </p:nvSpPr>
        <p:spPr bwMode="auto">
          <a:xfrm>
            <a:off x="397935" y="1120620"/>
            <a:ext cx="4927600" cy="54737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The diagram at the right shows the first eight folds on the way to the creation of a classic origami crane. </a:t>
            </a:r>
          </a:p>
          <a:p>
            <a:pPr marL="342900" indent="-342900" algn="just">
              <a:lnSpc>
                <a:spcPct val="90000"/>
              </a:lnSpc>
              <a:spcAft>
                <a:spcPct val="50000"/>
              </a:spcAft>
              <a:buFontTx/>
              <a:buChar char="•"/>
            </a:pPr>
            <a:r>
              <a:rPr lang="en-US" sz="2400" b="0" dirty="0"/>
              <a:t>In some of these folds, the crease rises toward you from the paper.  These are called </a:t>
            </a:r>
            <a:r>
              <a:rPr lang="en-US" sz="2400" i="1" dirty="0"/>
              <a:t>mountain folds</a:t>
            </a:r>
            <a:r>
              <a:rPr lang="en-US" sz="2400" dirty="0"/>
              <a:t> </a:t>
            </a:r>
            <a:r>
              <a:rPr lang="en-US" sz="2400" b="0" dirty="0"/>
              <a:t>and appear as dashed lines.  In other folds, the crease moves away from you.  These are called </a:t>
            </a:r>
            <a:r>
              <a:rPr lang="en-US" sz="2400" i="1" dirty="0"/>
              <a:t>valley folds</a:t>
            </a:r>
            <a:r>
              <a:rPr lang="en-US" sz="2400" dirty="0"/>
              <a:t> </a:t>
            </a:r>
            <a:r>
              <a:rPr lang="en-US" sz="2400" b="0" dirty="0"/>
              <a:t>and appear as dotted lines.</a:t>
            </a:r>
          </a:p>
          <a:p>
            <a:pPr marL="342900" indent="-342900" algn="just">
              <a:lnSpc>
                <a:spcPct val="90000"/>
              </a:lnSpc>
              <a:spcAft>
                <a:spcPct val="50000"/>
              </a:spcAft>
              <a:buFontTx/>
              <a:buChar char="•"/>
            </a:pPr>
            <a:r>
              <a:rPr lang="en-US" sz="2400" b="0" dirty="0"/>
              <a:t>In 1996, Marshall Bern and Barry Hayes proved that deciding whether a particular pattern of mountain and valley folds will produce a flat origami figure is </a:t>
            </a:r>
            <a:r>
              <a:rPr lang="en-US" sz="2200" dirty="0">
                <a:solidFill>
                  <a:srgbClr val="000000"/>
                </a:solidFill>
                <a:latin typeface="Helvetica Neue"/>
                <a:cs typeface="Helvetica Neue"/>
              </a:rPr>
              <a:t>NP</a:t>
            </a:r>
            <a:r>
              <a:rPr lang="en-US" sz="2400" b="0" dirty="0"/>
              <a:t>-complete.</a:t>
            </a:r>
          </a:p>
          <a:p>
            <a:pPr marL="342900" indent="-342900" algn="just">
              <a:lnSpc>
                <a:spcPct val="90000"/>
              </a:lnSpc>
              <a:spcAft>
                <a:spcPct val="50000"/>
              </a:spcAft>
              <a:buFontTx/>
              <a:buChar char="•"/>
            </a:pPr>
            <a:endParaRPr lang="en-US" sz="2400" b="0" dirty="0"/>
          </a:p>
          <a:p>
            <a:pPr marL="342900" indent="-342900" algn="just">
              <a:lnSpc>
                <a:spcPct val="90000"/>
              </a:lnSpc>
              <a:spcAft>
                <a:spcPct val="50000"/>
              </a:spcAft>
              <a:buFontTx/>
              <a:buChar char="•"/>
            </a:pPr>
            <a:endParaRPr lang="en-US" sz="2400" b="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Minesweeper</a:t>
            </a:r>
            <a:endParaRPr lang="en-US" sz="3600" dirty="0">
              <a:solidFill>
                <a:srgbClr val="FF0000"/>
              </a:solidFill>
            </a:endParaRPr>
          </a:p>
        </p:txBody>
      </p:sp>
      <p:pic>
        <p:nvPicPr>
          <p:cNvPr id="8" name="Picture 7" descr="Minesweeper.png"/>
          <p:cNvPicPr>
            <a:picLocks noChangeAspect="1"/>
          </p:cNvPicPr>
          <p:nvPr/>
        </p:nvPicPr>
        <p:blipFill>
          <a:blip r:embed="rId3"/>
          <a:stretch>
            <a:fillRect/>
          </a:stretch>
        </p:blipFill>
        <p:spPr>
          <a:xfrm>
            <a:off x="5485190" y="1353465"/>
            <a:ext cx="3302000" cy="3302000"/>
          </a:xfrm>
          <a:prstGeom prst="rect">
            <a:avLst/>
          </a:prstGeom>
        </p:spPr>
      </p:pic>
      <p:sp>
        <p:nvSpPr>
          <p:cNvPr id="5" name="Rectangle 59"/>
          <p:cNvSpPr>
            <a:spLocks noChangeArrowheads="1"/>
          </p:cNvSpPr>
          <p:nvPr/>
        </p:nvSpPr>
        <p:spPr bwMode="auto">
          <a:xfrm>
            <a:off x="397935" y="1219200"/>
            <a:ext cx="4927600" cy="512778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One of the most widely publicized </a:t>
            </a:r>
            <a:r>
              <a:rPr lang="en-US" sz="2200" dirty="0">
                <a:solidFill>
                  <a:srgbClr val="000000"/>
                </a:solidFill>
                <a:latin typeface="Helvetica Neue"/>
                <a:cs typeface="Helvetica Neue"/>
              </a:rPr>
              <a:t>NP</a:t>
            </a:r>
            <a:r>
              <a:rPr lang="en-US" sz="2400" b="0" dirty="0"/>
              <a:t>-complete problems is that of determining whether a particular pattern of warning counts in the popular Microsoft Minesweeper game is consistent.</a:t>
            </a:r>
          </a:p>
          <a:p>
            <a:pPr marL="342900" indent="-342900" algn="just">
              <a:lnSpc>
                <a:spcPct val="90000"/>
              </a:lnSpc>
              <a:spcAft>
                <a:spcPct val="50000"/>
              </a:spcAft>
              <a:buFontTx/>
              <a:buChar char="•"/>
            </a:pPr>
            <a:r>
              <a:rPr lang="en-US" sz="2400" b="0" dirty="0"/>
              <a:t>In 2000, Richard Kaye published a paper proving that solving the minesweeper consistency problem is </a:t>
            </a:r>
            <a:r>
              <a:rPr lang="en-US" sz="2200" dirty="0">
                <a:solidFill>
                  <a:srgbClr val="000000"/>
                </a:solidFill>
                <a:latin typeface="Helvetica Neue"/>
                <a:cs typeface="Helvetica Neue"/>
              </a:rPr>
              <a:t>NP</a:t>
            </a:r>
            <a:r>
              <a:rPr lang="en-US" sz="2400" b="0" dirty="0"/>
              <a:t>-complete.</a:t>
            </a:r>
          </a:p>
          <a:p>
            <a:pPr marL="342900" indent="-342900" algn="just">
              <a:lnSpc>
                <a:spcPct val="90000"/>
              </a:lnSpc>
              <a:spcAft>
                <a:spcPct val="50000"/>
              </a:spcAft>
              <a:buFontTx/>
              <a:buChar char="•"/>
            </a:pPr>
            <a:r>
              <a:rPr lang="en-US" sz="2400" b="0" dirty="0"/>
              <a:t>Because of the popularity of the game, Kaye’s result was reported in newspapers throughout the world.</a:t>
            </a:r>
          </a:p>
          <a:p>
            <a:pPr marL="342900" indent="-342900" algn="just">
              <a:lnSpc>
                <a:spcPct val="90000"/>
              </a:lnSpc>
              <a:spcAft>
                <a:spcPct val="50000"/>
              </a:spcAft>
              <a:buFontTx/>
              <a:buChar char="•"/>
            </a:pPr>
            <a:endParaRPr lang="en-US" sz="2400" b="0" dirty="0"/>
          </a:p>
          <a:p>
            <a:pPr marL="342900" indent="-342900" algn="just">
              <a:lnSpc>
                <a:spcPct val="90000"/>
              </a:lnSpc>
              <a:spcAft>
                <a:spcPct val="50000"/>
              </a:spcAft>
              <a:buFontTx/>
              <a:buChar char="•"/>
            </a:pPr>
            <a:endParaRPr lang="en-US" sz="2400" b="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0" y="0"/>
            <a:ext cx="9144000" cy="1143000"/>
          </a:xfrm>
          <a:noFill/>
          <a:ln/>
        </p:spPr>
        <p:txBody>
          <a:bodyPr/>
          <a:lstStyle/>
          <a:p>
            <a:r>
              <a:rPr lang="en-US" sz="4000" dirty="0" err="1">
                <a:solidFill>
                  <a:srgbClr val="FF0000"/>
                </a:solidFill>
              </a:rPr>
              <a:t>Satisfiability</a:t>
            </a:r>
            <a:endParaRPr lang="en-US" sz="3600" dirty="0">
              <a:solidFill>
                <a:srgbClr val="FF0000"/>
              </a:solidFill>
            </a:endParaRPr>
          </a:p>
        </p:txBody>
      </p:sp>
      <p:sp>
        <p:nvSpPr>
          <p:cNvPr id="732219" name="Rectangle 59"/>
          <p:cNvSpPr>
            <a:spLocks noChangeArrowheads="1"/>
          </p:cNvSpPr>
          <p:nvPr/>
        </p:nvSpPr>
        <p:spPr bwMode="auto">
          <a:xfrm>
            <a:off x="482600" y="1155700"/>
            <a:ext cx="8128000" cy="54737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The problem that Steven Cook used in his proof is the </a:t>
            </a:r>
            <a:r>
              <a:rPr lang="en-US" sz="2400" i="1" dirty="0" err="1"/>
              <a:t>Satisfiability</a:t>
            </a:r>
            <a:r>
              <a:rPr lang="en-US" sz="2000" i="1" dirty="0"/>
              <a:t> </a:t>
            </a:r>
            <a:r>
              <a:rPr lang="en-US" sz="2400" i="1" dirty="0"/>
              <a:t>Problem</a:t>
            </a:r>
            <a:r>
              <a:rPr lang="en-US" sz="2000" b="0" dirty="0"/>
              <a:t> </a:t>
            </a:r>
            <a:r>
              <a:rPr lang="en-US" sz="2400" b="0" dirty="0"/>
              <a:t>(commonly</a:t>
            </a:r>
            <a:r>
              <a:rPr lang="en-US" sz="2000" b="0" dirty="0"/>
              <a:t> </a:t>
            </a:r>
            <a:r>
              <a:rPr lang="en-US" sz="2400" b="0" dirty="0"/>
              <a:t>abbreviated</a:t>
            </a:r>
            <a:r>
              <a:rPr lang="en-US" sz="2000" b="0" dirty="0"/>
              <a:t> </a:t>
            </a:r>
            <a:r>
              <a:rPr lang="en-US" sz="2400" b="0" dirty="0"/>
              <a:t>as</a:t>
            </a:r>
            <a:r>
              <a:rPr lang="en-US" sz="2000" b="0" dirty="0"/>
              <a:t> </a:t>
            </a:r>
            <a:r>
              <a:rPr lang="en-US" sz="2400" i="1" dirty="0"/>
              <a:t>SAT</a:t>
            </a:r>
            <a:r>
              <a:rPr lang="en-US" sz="2400" b="0" dirty="0"/>
              <a:t>), which asks whether any assignment of values to the variables of an expression in predicate logic makes that expression true.</a:t>
            </a:r>
          </a:p>
          <a:p>
            <a:pPr marL="342900" indent="-342900" algn="just">
              <a:lnSpc>
                <a:spcPct val="90000"/>
              </a:lnSpc>
              <a:spcAft>
                <a:spcPct val="50000"/>
              </a:spcAft>
              <a:buFontTx/>
              <a:buChar char="•"/>
            </a:pPr>
            <a:r>
              <a:rPr lang="en-US" sz="2400" b="0" dirty="0"/>
              <a:t>Expressions in predicate logic consist of individual </a:t>
            </a:r>
            <a:r>
              <a:rPr lang="en-US" sz="2400" i="1" dirty="0"/>
              <a:t>terms,</a:t>
            </a:r>
            <a:r>
              <a:rPr lang="en-US" sz="2400" b="0" dirty="0"/>
              <a:t> each of which can take on the value </a:t>
            </a:r>
            <a:r>
              <a:rPr lang="en-US" sz="2000" dirty="0">
                <a:latin typeface="Courier New"/>
                <a:cs typeface="Courier New"/>
              </a:rPr>
              <a:t>true</a:t>
            </a:r>
            <a:r>
              <a:rPr lang="en-US" sz="2400" b="0" dirty="0"/>
              <a:t> or </a:t>
            </a:r>
            <a:r>
              <a:rPr lang="en-US" sz="2000" dirty="0">
                <a:latin typeface="Courier New"/>
                <a:cs typeface="Courier New"/>
              </a:rPr>
              <a:t>false</a:t>
            </a:r>
            <a:r>
              <a:rPr lang="en-US" sz="2400" b="0" dirty="0"/>
              <a:t>, connected by </a:t>
            </a:r>
            <a:r>
              <a:rPr lang="en-US" sz="2400" i="1" dirty="0"/>
              <a:t>operators,</a:t>
            </a:r>
            <a:r>
              <a:rPr lang="en-US" sz="2400" b="0" dirty="0"/>
              <a:t> which include </a:t>
            </a:r>
            <a:r>
              <a:rPr lang="en-US" sz="2400" dirty="0" err="1">
                <a:sym typeface="Symbol"/>
              </a:rPr>
              <a:t></a:t>
            </a:r>
            <a:r>
              <a:rPr lang="en-US" sz="2400" b="0" dirty="0"/>
              <a:t> (and), </a:t>
            </a:r>
            <a:r>
              <a:rPr lang="en-US" sz="2400" dirty="0" err="1">
                <a:sym typeface="Symbol"/>
              </a:rPr>
              <a:t></a:t>
            </a:r>
            <a:r>
              <a:rPr lang="en-US" sz="2400" b="0" dirty="0"/>
              <a:t> (or), and </a:t>
            </a:r>
            <a:r>
              <a:rPr lang="en-US" sz="2400" dirty="0" err="1">
                <a:sym typeface="Symbol"/>
              </a:rPr>
              <a:t></a:t>
            </a:r>
            <a:r>
              <a:rPr lang="en-US" sz="2400" b="0" dirty="0"/>
              <a:t> (not).  Terms appear as lowercase italic letters, such as </a:t>
            </a:r>
            <a:r>
              <a:rPr lang="en-US" sz="2400" b="0" i="1" dirty="0" err="1"/>
              <a:t>p</a:t>
            </a:r>
            <a:r>
              <a:rPr lang="en-US" sz="2400" b="0" i="1" dirty="0"/>
              <a:t>,</a:t>
            </a:r>
            <a:r>
              <a:rPr lang="en-US" sz="2400" b="0" dirty="0"/>
              <a:t> </a:t>
            </a:r>
            <a:r>
              <a:rPr lang="en-US" sz="2400" b="0" i="1" dirty="0" err="1"/>
              <a:t>q</a:t>
            </a:r>
            <a:r>
              <a:rPr lang="en-US" sz="2400" b="0" i="1" dirty="0"/>
              <a:t>,</a:t>
            </a:r>
            <a:r>
              <a:rPr lang="en-US" sz="2400" b="0" dirty="0"/>
              <a:t> </a:t>
            </a:r>
            <a:r>
              <a:rPr lang="en-US" sz="2400" b="0" i="1" dirty="0" err="1"/>
              <a:t>r</a:t>
            </a:r>
            <a:r>
              <a:rPr lang="en-US" sz="2400" b="0" i="1" dirty="0"/>
              <a:t>,</a:t>
            </a:r>
            <a:r>
              <a:rPr lang="en-US" sz="2400" b="0" dirty="0"/>
              <a:t> and </a:t>
            </a:r>
            <a:r>
              <a:rPr lang="en-US" sz="2400" b="0" i="1" dirty="0" err="1"/>
              <a:t>s</a:t>
            </a:r>
            <a:r>
              <a:rPr lang="en-US" sz="2400" b="0" i="1" dirty="0"/>
              <a:t>.</a:t>
            </a:r>
            <a:endParaRPr lang="en-US" sz="2400" b="0" dirty="0"/>
          </a:p>
          <a:p>
            <a:pPr marL="342900" indent="-342900" algn="just">
              <a:lnSpc>
                <a:spcPct val="90000"/>
              </a:lnSpc>
              <a:spcAft>
                <a:spcPct val="50000"/>
              </a:spcAft>
              <a:buFontTx/>
              <a:buChar char="•"/>
            </a:pPr>
            <a:r>
              <a:rPr lang="en-US" sz="2400" b="0" dirty="0"/>
              <a:t>The SAT problem requires that the logical expression be in </a:t>
            </a:r>
            <a:r>
              <a:rPr lang="en-US" sz="2400" i="1" dirty="0"/>
              <a:t>conjunctive normal form,</a:t>
            </a:r>
            <a:r>
              <a:rPr lang="en-US" sz="2400" b="0" dirty="0"/>
              <a:t> in which the expression consists of individual terms, possibly preceded by </a:t>
            </a:r>
            <a:r>
              <a:rPr lang="en-US" sz="2400" dirty="0" err="1">
                <a:sym typeface="Symbol"/>
              </a:rPr>
              <a:t></a:t>
            </a:r>
            <a:r>
              <a:rPr lang="en-US" sz="2400" b="0" dirty="0">
                <a:sym typeface="Symbol"/>
              </a:rPr>
              <a:t> (and usually written using an </a:t>
            </a:r>
            <a:r>
              <a:rPr lang="en-US" sz="2400" b="0" dirty="0" err="1">
                <a:sym typeface="Symbol"/>
              </a:rPr>
              <a:t>overbar</a:t>
            </a:r>
            <a:r>
              <a:rPr lang="en-US" sz="2400" b="0" dirty="0">
                <a:sym typeface="Symbol"/>
              </a:rPr>
              <a:t> instead of the </a:t>
            </a:r>
            <a:r>
              <a:rPr lang="en-US" sz="2400" dirty="0" err="1">
                <a:sym typeface="Symbol"/>
              </a:rPr>
              <a:t></a:t>
            </a:r>
            <a:r>
              <a:rPr lang="en-US" sz="2400" b="0" dirty="0">
                <a:sym typeface="Symbol"/>
              </a:rPr>
              <a:t> symbol), and then combined first by the </a:t>
            </a:r>
            <a:r>
              <a:rPr lang="en-US" sz="2400" dirty="0" err="1">
                <a:sym typeface="Symbol"/>
              </a:rPr>
              <a:t></a:t>
            </a:r>
            <a:r>
              <a:rPr lang="en-US" sz="2400" b="0" dirty="0">
                <a:sym typeface="Symbol"/>
              </a:rPr>
              <a:t> operator, and finally by the </a:t>
            </a:r>
            <a:r>
              <a:rPr lang="en-US" sz="2400" dirty="0" err="1">
                <a:sym typeface="Symbol"/>
              </a:rPr>
              <a:t></a:t>
            </a:r>
            <a:r>
              <a:rPr lang="en-US" sz="2400" b="0" dirty="0">
                <a:sym typeface="Symbol"/>
              </a:rPr>
              <a:t> operator.  It is always possible to use the rules of logic to rewrite any expression in conjunctive normal form.</a:t>
            </a:r>
            <a:endParaRPr lang="en-US" sz="2400" b="0" dirty="0"/>
          </a:p>
        </p:txBody>
      </p:sp>
      <p:sp>
        <p:nvSpPr>
          <p:cNvPr id="2" name="Rectangle 1">
            <a:extLst>
              <a:ext uri="{FF2B5EF4-FFF2-40B4-BE49-F238E27FC236}">
                <a16:creationId xmlns:a16="http://schemas.microsoft.com/office/drawing/2014/main" id="{14599BE6-D83C-4149-8A47-19FFF68E70AA}"/>
              </a:ext>
            </a:extLst>
          </p:cNvPr>
          <p:cNvSpPr/>
          <p:nvPr/>
        </p:nvSpPr>
        <p:spPr>
          <a:xfrm>
            <a:off x="2209800" y="6488211"/>
            <a:ext cx="4068486" cy="307777"/>
          </a:xfrm>
          <a:prstGeom prst="rect">
            <a:avLst/>
          </a:prstGeom>
        </p:spPr>
        <p:txBody>
          <a:bodyPr wrap="none">
            <a:spAutoFit/>
          </a:bodyPr>
          <a:lstStyle/>
          <a:p>
            <a:r>
              <a:rPr lang="en-US" dirty="0">
                <a:solidFill>
                  <a:schemeClr val="accent6"/>
                </a:solidFill>
                <a:hlinkClick r:id="rId3">
                  <a:extLst>
                    <a:ext uri="{A12FA001-AC4F-418D-AE19-62706E023703}">
                      <ahyp:hlinkClr xmlns:ahyp="http://schemas.microsoft.com/office/drawing/2018/hyperlinkcolor" val="tx"/>
                    </a:ext>
                  </a:extLst>
                </a:hlinkClick>
              </a:rPr>
              <a:t>https://www.youtube.com/watch?v=-wlUDJZb6-Q</a:t>
            </a:r>
            <a:r>
              <a:rPr lang="en-US" dirty="0">
                <a:solidFill>
                  <a:schemeClr val="accent6"/>
                </a:solidFill>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221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221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2219"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Proving </a:t>
            </a:r>
            <a:r>
              <a:rPr lang="en-US" sz="4000" dirty="0" err="1">
                <a:solidFill>
                  <a:srgbClr val="FF0000"/>
                </a:solidFill>
              </a:rPr>
              <a:t>Satisfiability</a:t>
            </a:r>
            <a:r>
              <a:rPr lang="en-US" sz="4000" dirty="0">
                <a:solidFill>
                  <a:srgbClr val="FF0000"/>
                </a:solidFill>
              </a:rPr>
              <a:t> is </a:t>
            </a:r>
            <a:r>
              <a:rPr lang="en-US" sz="3600" b="1" dirty="0">
                <a:solidFill>
                  <a:srgbClr val="FF0000"/>
                </a:solidFill>
                <a:latin typeface="Helvetica Neue"/>
                <a:cs typeface="Helvetica Neue"/>
              </a:rPr>
              <a:t>NP</a:t>
            </a:r>
            <a:r>
              <a:rPr lang="en-US" sz="4000" dirty="0">
                <a:solidFill>
                  <a:srgbClr val="FF0000"/>
                </a:solidFill>
              </a:rPr>
              <a:t>-Complete</a:t>
            </a:r>
            <a:endParaRPr lang="en-US" sz="3600" dirty="0">
              <a:solidFill>
                <a:srgbClr val="FF0000"/>
              </a:solidFill>
            </a:endParaRPr>
          </a:p>
        </p:txBody>
      </p:sp>
      <p:sp>
        <p:nvSpPr>
          <p:cNvPr id="29" name="Rectangle 59"/>
          <p:cNvSpPr>
            <a:spLocks noChangeArrowheads="1"/>
          </p:cNvSpPr>
          <p:nvPr/>
        </p:nvSpPr>
        <p:spPr bwMode="auto">
          <a:xfrm>
            <a:off x="482600" y="1155700"/>
            <a:ext cx="8128000" cy="54737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The goal is to show that SAT is </a:t>
            </a:r>
            <a:r>
              <a:rPr lang="en-US" sz="2000" dirty="0">
                <a:latin typeface="Helvetica Neue"/>
                <a:cs typeface="Helvetica Neue"/>
              </a:rPr>
              <a:t>NP</a:t>
            </a:r>
            <a:r>
              <a:rPr lang="en-US" sz="2400" b="0" dirty="0"/>
              <a:t>-complete, which means that a polynomial time solution to SAT implies a polynomial time solution to an arbitrary problem in </a:t>
            </a:r>
            <a:r>
              <a:rPr lang="en-US" sz="2000" dirty="0">
                <a:latin typeface="Helvetica Neue"/>
                <a:cs typeface="Helvetica Neue"/>
              </a:rPr>
              <a:t>NP</a:t>
            </a:r>
            <a:r>
              <a:rPr lang="en-US" sz="2400" b="0" dirty="0">
                <a:latin typeface="Times New Roman"/>
                <a:cs typeface="Times New Roman"/>
              </a:rPr>
              <a:t>.</a:t>
            </a:r>
          </a:p>
          <a:p>
            <a:pPr marL="342900" indent="-342900" algn="just">
              <a:lnSpc>
                <a:spcPct val="90000"/>
              </a:lnSpc>
              <a:spcAft>
                <a:spcPct val="50000"/>
              </a:spcAft>
              <a:buFontTx/>
              <a:buChar char="•"/>
            </a:pPr>
            <a:r>
              <a:rPr lang="en-US" sz="2400" b="0" dirty="0"/>
              <a:t>If </a:t>
            </a:r>
            <a:r>
              <a:rPr lang="en-US" sz="2400" b="0" i="1" dirty="0"/>
              <a:t>X</a:t>
            </a:r>
            <a:r>
              <a:rPr lang="en-US" sz="2400" b="0" dirty="0"/>
              <a:t> is an arbitrary problem in </a:t>
            </a:r>
            <a:r>
              <a:rPr lang="en-US" sz="2000" dirty="0">
                <a:latin typeface="Helvetica Neue"/>
                <a:cs typeface="Helvetica Neue"/>
              </a:rPr>
              <a:t>NP</a:t>
            </a:r>
            <a:r>
              <a:rPr lang="en-US" sz="2400" b="0" dirty="0">
                <a:latin typeface="Times New Roman"/>
                <a:cs typeface="Times New Roman"/>
              </a:rPr>
              <a:t>, that means that there must be a Turing machine M</a:t>
            </a:r>
            <a:r>
              <a:rPr lang="en-US" sz="2000" b="0" i="1" baseline="-15000" dirty="0">
                <a:latin typeface="Times New Roman"/>
                <a:cs typeface="Times New Roman"/>
              </a:rPr>
              <a:t>X</a:t>
            </a:r>
            <a:r>
              <a:rPr lang="en-US" sz="2400" b="0" dirty="0">
                <a:latin typeface="Times New Roman"/>
                <a:cs typeface="Times New Roman"/>
              </a:rPr>
              <a:t> that solves </a:t>
            </a:r>
            <a:r>
              <a:rPr lang="en-US" sz="2400" b="0" i="1" dirty="0">
                <a:latin typeface="Times New Roman"/>
                <a:cs typeface="Times New Roman"/>
              </a:rPr>
              <a:t>X</a:t>
            </a:r>
            <a:r>
              <a:rPr lang="en-US" sz="2400" b="0" dirty="0">
                <a:latin typeface="Times New Roman"/>
                <a:cs typeface="Times New Roman"/>
              </a:rPr>
              <a:t> in time bounded by a polynomial </a:t>
            </a:r>
            <a:r>
              <a:rPr lang="en-US" sz="2400" b="0" i="1" dirty="0" err="1">
                <a:latin typeface="Times New Roman"/>
                <a:cs typeface="Times New Roman"/>
              </a:rPr>
              <a:t>p</a:t>
            </a:r>
            <a:r>
              <a:rPr lang="en-US" sz="2000" b="0" i="1" baseline="-15000" dirty="0" err="1">
                <a:latin typeface="Times New Roman"/>
                <a:cs typeface="Times New Roman"/>
              </a:rPr>
              <a:t>X</a:t>
            </a:r>
            <a:r>
              <a:rPr lang="en-US" sz="2400" b="0" dirty="0">
                <a:latin typeface="Times New Roman"/>
                <a:cs typeface="Times New Roman"/>
              </a:rPr>
              <a:t>. </a:t>
            </a:r>
            <a:endParaRPr lang="en-US" sz="2400" b="0" baseline="-15000" dirty="0"/>
          </a:p>
          <a:p>
            <a:pPr marL="342900" indent="-342900" algn="just">
              <a:lnSpc>
                <a:spcPct val="90000"/>
              </a:lnSpc>
              <a:spcAft>
                <a:spcPct val="50000"/>
              </a:spcAft>
              <a:buFontTx/>
              <a:buChar char="•"/>
            </a:pPr>
            <a:r>
              <a:rPr lang="en-US" sz="2400" b="0" dirty="0"/>
              <a:t>The fact that the running time of </a:t>
            </a:r>
            <a:r>
              <a:rPr lang="en-US" sz="2400" b="0" dirty="0">
                <a:latin typeface="Times New Roman"/>
                <a:cs typeface="Times New Roman"/>
              </a:rPr>
              <a:t>M</a:t>
            </a:r>
            <a:r>
              <a:rPr lang="en-US" sz="2000" b="0" i="1" baseline="-15000" dirty="0">
                <a:latin typeface="Times New Roman"/>
                <a:cs typeface="Times New Roman"/>
              </a:rPr>
              <a:t>X</a:t>
            </a:r>
            <a:r>
              <a:rPr lang="en-US" sz="2400" b="0" dirty="0">
                <a:latin typeface="Times New Roman"/>
                <a:cs typeface="Times New Roman"/>
              </a:rPr>
              <a:t> is bounded by </a:t>
            </a:r>
            <a:r>
              <a:rPr lang="en-US" sz="2400" b="0" i="1" dirty="0" err="1">
                <a:latin typeface="Times New Roman"/>
                <a:cs typeface="Times New Roman"/>
              </a:rPr>
              <a:t>p</a:t>
            </a:r>
            <a:r>
              <a:rPr lang="en-US" sz="2000" b="0" i="1" baseline="-15000" dirty="0" err="1">
                <a:latin typeface="Times New Roman"/>
                <a:cs typeface="Times New Roman"/>
              </a:rPr>
              <a:t>X</a:t>
            </a:r>
            <a:r>
              <a:rPr lang="en-US" sz="2400" b="0" dirty="0">
                <a:sym typeface="Symbol"/>
              </a:rPr>
              <a:t> not only limits the number of steps </a:t>
            </a:r>
            <a:r>
              <a:rPr lang="en-US" sz="2400" b="0" dirty="0">
                <a:latin typeface="Times New Roman"/>
                <a:cs typeface="Times New Roman"/>
              </a:rPr>
              <a:t>M</a:t>
            </a:r>
            <a:r>
              <a:rPr lang="en-US" sz="2000" b="0" i="1" baseline="-15000" dirty="0">
                <a:latin typeface="Times New Roman"/>
                <a:cs typeface="Times New Roman"/>
              </a:rPr>
              <a:t>X</a:t>
            </a:r>
            <a:r>
              <a:rPr lang="en-US" sz="2400" b="0" dirty="0">
                <a:latin typeface="Times New Roman"/>
                <a:cs typeface="Times New Roman"/>
              </a:rPr>
              <a:t> </a:t>
            </a:r>
            <a:r>
              <a:rPr lang="en-US" sz="2400" b="0" dirty="0">
                <a:sym typeface="Symbol"/>
              </a:rPr>
              <a:t>can execute but also puts an upper bound on how many tape squares it can reach because the tape head can move only one square per step.</a:t>
            </a:r>
          </a:p>
          <a:p>
            <a:pPr marL="342900" indent="-342900" algn="just">
              <a:lnSpc>
                <a:spcPct val="90000"/>
              </a:lnSpc>
              <a:spcAft>
                <a:spcPct val="50000"/>
              </a:spcAft>
              <a:buFontTx/>
              <a:buChar char="•"/>
            </a:pPr>
            <a:r>
              <a:rPr lang="en-US" sz="2400" b="0" dirty="0">
                <a:sym typeface="Symbol"/>
              </a:rPr>
              <a:t>If SAT can be solved in polynomial time, it is then possible to solve </a:t>
            </a:r>
            <a:r>
              <a:rPr lang="en-US" sz="2400" b="0" i="1" dirty="0">
                <a:sym typeface="Symbol"/>
              </a:rPr>
              <a:t>X</a:t>
            </a:r>
            <a:r>
              <a:rPr lang="en-US" sz="2400" b="0" dirty="0">
                <a:sym typeface="Symbol"/>
              </a:rPr>
              <a:t> in polynomial time by taking its Turing machine </a:t>
            </a:r>
            <a:r>
              <a:rPr lang="en-US" sz="2400" b="0" dirty="0">
                <a:latin typeface="Times New Roman"/>
                <a:cs typeface="Times New Roman"/>
              </a:rPr>
              <a:t>M</a:t>
            </a:r>
            <a:r>
              <a:rPr lang="en-US" sz="2000" b="0" i="1" baseline="-15000" dirty="0">
                <a:latin typeface="Times New Roman"/>
                <a:cs typeface="Times New Roman"/>
              </a:rPr>
              <a:t>X</a:t>
            </a:r>
            <a:r>
              <a:rPr lang="en-US" sz="2400" b="0" dirty="0">
                <a:sym typeface="Symbol"/>
              </a:rPr>
              <a:t>, transforming it into an equivalent SAT problem, and then using the polynomial-time solution of SAT to find the answer.</a:t>
            </a:r>
            <a:endParaRPr lang="en-US" sz="2400" b="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0" y="0"/>
            <a:ext cx="9144000" cy="1143000"/>
          </a:xfrm>
          <a:noFill/>
          <a:ln/>
        </p:spPr>
        <p:txBody>
          <a:bodyPr/>
          <a:lstStyle/>
          <a:p>
            <a:r>
              <a:rPr lang="en-US" sz="4000" dirty="0">
                <a:solidFill>
                  <a:srgbClr val="FF0000"/>
                </a:solidFill>
              </a:rPr>
              <a:t>Constructing the SAT Expression</a:t>
            </a:r>
            <a:endParaRPr lang="en-US" sz="3600" dirty="0">
              <a:solidFill>
                <a:srgbClr val="FF0000"/>
              </a:solidFill>
            </a:endParaRPr>
          </a:p>
        </p:txBody>
      </p:sp>
      <p:grpSp>
        <p:nvGrpSpPr>
          <p:cNvPr id="2" name="Group 5"/>
          <p:cNvGrpSpPr/>
          <p:nvPr/>
        </p:nvGrpSpPr>
        <p:grpSpPr>
          <a:xfrm>
            <a:off x="533400" y="1219200"/>
            <a:ext cx="8153400" cy="461665"/>
            <a:chOff x="549125" y="1676400"/>
            <a:chExt cx="8153400" cy="461665"/>
          </a:xfrm>
        </p:grpSpPr>
        <p:sp>
          <p:nvSpPr>
            <p:cNvPr id="4" name="TextBox 3"/>
            <p:cNvSpPr txBox="1"/>
            <p:nvPr/>
          </p:nvSpPr>
          <p:spPr>
            <a:xfrm>
              <a:off x="549125" y="1676400"/>
              <a:ext cx="1219200" cy="430887"/>
            </a:xfrm>
            <a:prstGeom prst="rect">
              <a:avLst/>
            </a:prstGeom>
            <a:noFill/>
          </p:spPr>
          <p:txBody>
            <a:bodyPr wrap="square" rtlCol="0">
              <a:spAutoFit/>
            </a:bodyPr>
            <a:lstStyle/>
            <a:p>
              <a:r>
                <a:rPr lang="en-US" sz="2200" b="0" dirty="0"/>
                <a:t>Step 1:</a:t>
              </a:r>
            </a:p>
          </p:txBody>
        </p:sp>
        <p:sp>
          <p:nvSpPr>
            <p:cNvPr id="5" name="TextBox 4"/>
            <p:cNvSpPr txBox="1"/>
            <p:nvPr/>
          </p:nvSpPr>
          <p:spPr>
            <a:xfrm>
              <a:off x="1539725" y="1676400"/>
              <a:ext cx="7162800" cy="461665"/>
            </a:xfrm>
            <a:prstGeom prst="rect">
              <a:avLst/>
            </a:prstGeom>
            <a:noFill/>
          </p:spPr>
          <p:txBody>
            <a:bodyPr wrap="square" rtlCol="0">
              <a:spAutoFit/>
            </a:bodyPr>
            <a:lstStyle/>
            <a:p>
              <a:r>
                <a:rPr lang="en-US" sz="2200" b="0" dirty="0"/>
                <a:t>Start with a Turing machine </a:t>
              </a:r>
              <a:r>
                <a:rPr lang="en-US" sz="2000" b="0" dirty="0">
                  <a:latin typeface="Times New Roman"/>
                  <a:cs typeface="Times New Roman"/>
                </a:rPr>
                <a:t>M</a:t>
              </a:r>
              <a:r>
                <a:rPr lang="en-US" sz="1800" b="0" i="1" baseline="-15000" dirty="0">
                  <a:latin typeface="Times New Roman"/>
                  <a:cs typeface="Times New Roman"/>
                </a:rPr>
                <a:t>X</a:t>
              </a:r>
              <a:r>
                <a:rPr lang="en-US" sz="2200" b="0" dirty="0">
                  <a:latin typeface="Times New Roman"/>
                  <a:cs typeface="Times New Roman"/>
                </a:rPr>
                <a:t> and its polynomial </a:t>
              </a:r>
              <a:r>
                <a:rPr lang="en-US" sz="2200" b="0" i="1" dirty="0" err="1">
                  <a:latin typeface="Times New Roman"/>
                  <a:cs typeface="Times New Roman"/>
                </a:rPr>
                <a:t>p</a:t>
              </a:r>
              <a:r>
                <a:rPr lang="en-US" sz="1800" b="0" i="1" baseline="-15000" dirty="0" err="1">
                  <a:latin typeface="Times New Roman"/>
                  <a:cs typeface="Times New Roman"/>
                </a:rPr>
                <a:t>X</a:t>
              </a:r>
              <a:r>
                <a:rPr lang="en-US" sz="2200" b="0" dirty="0">
                  <a:latin typeface="Times New Roman"/>
                  <a:cs typeface="Times New Roman"/>
                </a:rPr>
                <a:t>.</a:t>
              </a:r>
              <a:r>
                <a:rPr lang="en-US" sz="2400" b="0" dirty="0">
                  <a:latin typeface="Times New Roman"/>
                  <a:cs typeface="Times New Roman"/>
                </a:rPr>
                <a:t> </a:t>
              </a:r>
              <a:r>
                <a:rPr lang="en-US" sz="2200" b="0" dirty="0">
                  <a:latin typeface="Times New Roman"/>
                  <a:cs typeface="Times New Roman"/>
                </a:rPr>
                <a:t> </a:t>
              </a:r>
              <a:endParaRPr lang="en-US" sz="2200" b="0" dirty="0"/>
            </a:p>
          </p:txBody>
        </p:sp>
      </p:grpSp>
      <p:grpSp>
        <p:nvGrpSpPr>
          <p:cNvPr id="3" name="Group 6"/>
          <p:cNvGrpSpPr/>
          <p:nvPr/>
        </p:nvGrpSpPr>
        <p:grpSpPr>
          <a:xfrm>
            <a:off x="533400" y="1702713"/>
            <a:ext cx="8153400" cy="430887"/>
            <a:chOff x="549124" y="1676400"/>
            <a:chExt cx="8153400" cy="430887"/>
          </a:xfrm>
        </p:grpSpPr>
        <p:sp>
          <p:nvSpPr>
            <p:cNvPr id="8" name="TextBox 7"/>
            <p:cNvSpPr txBox="1"/>
            <p:nvPr/>
          </p:nvSpPr>
          <p:spPr>
            <a:xfrm>
              <a:off x="549124" y="1676400"/>
              <a:ext cx="1355875" cy="430887"/>
            </a:xfrm>
            <a:prstGeom prst="rect">
              <a:avLst/>
            </a:prstGeom>
            <a:noFill/>
          </p:spPr>
          <p:txBody>
            <a:bodyPr wrap="square" rtlCol="0">
              <a:spAutoFit/>
            </a:bodyPr>
            <a:lstStyle/>
            <a:p>
              <a:r>
                <a:rPr lang="en-US" sz="2200" b="0" dirty="0"/>
                <a:t>Step 2:</a:t>
              </a:r>
            </a:p>
          </p:txBody>
        </p:sp>
        <p:sp>
          <p:nvSpPr>
            <p:cNvPr id="9" name="TextBox 8"/>
            <p:cNvSpPr txBox="1"/>
            <p:nvPr/>
          </p:nvSpPr>
          <p:spPr>
            <a:xfrm>
              <a:off x="1508274" y="1676400"/>
              <a:ext cx="7194250" cy="430887"/>
            </a:xfrm>
            <a:prstGeom prst="rect">
              <a:avLst/>
            </a:prstGeom>
            <a:noFill/>
          </p:spPr>
          <p:txBody>
            <a:bodyPr wrap="square" rtlCol="0">
              <a:spAutoFit/>
            </a:bodyPr>
            <a:lstStyle/>
            <a:p>
              <a:r>
                <a:rPr lang="en-US" sz="2200" b="0" dirty="0"/>
                <a:t>Create a set of logical variables to describe the computation:</a:t>
              </a:r>
            </a:p>
          </p:txBody>
        </p:sp>
      </p:grpSp>
      <p:grpSp>
        <p:nvGrpSpPr>
          <p:cNvPr id="6" name="Group 10"/>
          <p:cNvGrpSpPr/>
          <p:nvPr/>
        </p:nvGrpSpPr>
        <p:grpSpPr>
          <a:xfrm>
            <a:off x="533400" y="3299283"/>
            <a:ext cx="7924800" cy="430887"/>
            <a:chOff x="549125" y="1676400"/>
            <a:chExt cx="7924800" cy="430887"/>
          </a:xfrm>
        </p:grpSpPr>
        <p:sp>
          <p:nvSpPr>
            <p:cNvPr id="12" name="TextBox 11"/>
            <p:cNvSpPr txBox="1"/>
            <p:nvPr/>
          </p:nvSpPr>
          <p:spPr>
            <a:xfrm>
              <a:off x="549125" y="1676400"/>
              <a:ext cx="1219200" cy="430887"/>
            </a:xfrm>
            <a:prstGeom prst="rect">
              <a:avLst/>
            </a:prstGeom>
            <a:noFill/>
          </p:spPr>
          <p:txBody>
            <a:bodyPr wrap="square" rtlCol="0">
              <a:spAutoFit/>
            </a:bodyPr>
            <a:lstStyle/>
            <a:p>
              <a:r>
                <a:rPr lang="en-US" sz="2200" b="0" dirty="0"/>
                <a:t>Step 3:</a:t>
              </a:r>
            </a:p>
          </p:txBody>
        </p:sp>
        <p:sp>
          <p:nvSpPr>
            <p:cNvPr id="13" name="TextBox 12"/>
            <p:cNvSpPr txBox="1"/>
            <p:nvPr/>
          </p:nvSpPr>
          <p:spPr>
            <a:xfrm>
              <a:off x="1508275" y="1676400"/>
              <a:ext cx="6965650" cy="430887"/>
            </a:xfrm>
            <a:prstGeom prst="rect">
              <a:avLst/>
            </a:prstGeom>
            <a:noFill/>
          </p:spPr>
          <p:txBody>
            <a:bodyPr wrap="square" rtlCol="0">
              <a:spAutoFit/>
            </a:bodyPr>
            <a:lstStyle/>
            <a:p>
              <a:r>
                <a:rPr lang="en-US" sz="2200" b="0" dirty="0"/>
                <a:t>Encode the Turing machine operation as logical rules that</a:t>
              </a:r>
            </a:p>
          </p:txBody>
        </p:sp>
      </p:grpSp>
      <p:grpSp>
        <p:nvGrpSpPr>
          <p:cNvPr id="7" name="Group 30"/>
          <p:cNvGrpSpPr/>
          <p:nvPr/>
        </p:nvGrpSpPr>
        <p:grpSpPr>
          <a:xfrm>
            <a:off x="1852990" y="2069495"/>
            <a:ext cx="6918475" cy="430887"/>
            <a:chOff x="1828800" y="2105780"/>
            <a:chExt cx="6918475" cy="430887"/>
          </a:xfrm>
        </p:grpSpPr>
        <p:sp>
          <p:nvSpPr>
            <p:cNvPr id="29" name="Rectangle 28"/>
            <p:cNvSpPr/>
            <p:nvPr/>
          </p:nvSpPr>
          <p:spPr>
            <a:xfrm>
              <a:off x="1828800" y="2105780"/>
              <a:ext cx="466431" cy="430887"/>
            </a:xfrm>
            <a:prstGeom prst="rect">
              <a:avLst/>
            </a:prstGeom>
          </p:spPr>
          <p:txBody>
            <a:bodyPr wrap="none">
              <a:spAutoFit/>
            </a:bodyPr>
            <a:lstStyle/>
            <a:p>
              <a:r>
                <a:rPr lang="en-US" sz="2200" b="0" i="1" dirty="0" err="1">
                  <a:latin typeface="Times New Roman"/>
                  <a:cs typeface="Times New Roman"/>
                </a:rPr>
                <a:t>s</a:t>
              </a:r>
              <a:r>
                <a:rPr lang="en-US" sz="1800" b="0" i="1" baseline="-15000" dirty="0" err="1">
                  <a:latin typeface="Times New Roman"/>
                  <a:cs typeface="Times New Roman"/>
                </a:rPr>
                <a:t>k,t</a:t>
              </a:r>
              <a:endParaRPr lang="en-US" sz="1800" dirty="0"/>
            </a:p>
          </p:txBody>
        </p:sp>
        <p:sp>
          <p:nvSpPr>
            <p:cNvPr id="30" name="TextBox 29"/>
            <p:cNvSpPr txBox="1"/>
            <p:nvPr/>
          </p:nvSpPr>
          <p:spPr>
            <a:xfrm>
              <a:off x="2194075" y="2105780"/>
              <a:ext cx="6553200" cy="430887"/>
            </a:xfrm>
            <a:prstGeom prst="rect">
              <a:avLst/>
            </a:prstGeom>
            <a:noFill/>
          </p:spPr>
          <p:txBody>
            <a:bodyPr wrap="square" rtlCol="0">
              <a:spAutoFit/>
            </a:bodyPr>
            <a:lstStyle/>
            <a:p>
              <a:r>
                <a:rPr lang="en-US" sz="2200" b="0" dirty="0"/>
                <a:t>indicates that the machine is in state </a:t>
              </a:r>
              <a:r>
                <a:rPr lang="en-US" sz="2200" b="0" i="1" dirty="0" err="1"/>
                <a:t>k</a:t>
              </a:r>
              <a:r>
                <a:rPr lang="en-US" sz="2200" b="0" dirty="0"/>
                <a:t> at time </a:t>
              </a:r>
              <a:r>
                <a:rPr lang="en-US" sz="2200" b="0" i="1" dirty="0" err="1"/>
                <a:t>t</a:t>
              </a:r>
              <a:r>
                <a:rPr lang="en-US" sz="2200" b="0" i="1" dirty="0"/>
                <a:t>.</a:t>
              </a:r>
              <a:endParaRPr lang="en-US" sz="2200" b="0" dirty="0"/>
            </a:p>
          </p:txBody>
        </p:sp>
      </p:grpSp>
      <p:grpSp>
        <p:nvGrpSpPr>
          <p:cNvPr id="10" name="Group 31"/>
          <p:cNvGrpSpPr/>
          <p:nvPr/>
        </p:nvGrpSpPr>
        <p:grpSpPr>
          <a:xfrm>
            <a:off x="1852990" y="2403320"/>
            <a:ext cx="6918475" cy="430887"/>
            <a:chOff x="1828800" y="2105780"/>
            <a:chExt cx="6918475" cy="430887"/>
          </a:xfrm>
        </p:grpSpPr>
        <p:sp>
          <p:nvSpPr>
            <p:cNvPr id="33" name="Rectangle 32"/>
            <p:cNvSpPr/>
            <p:nvPr/>
          </p:nvSpPr>
          <p:spPr>
            <a:xfrm>
              <a:off x="1828800" y="2105780"/>
              <a:ext cx="513732" cy="430887"/>
            </a:xfrm>
            <a:prstGeom prst="rect">
              <a:avLst/>
            </a:prstGeom>
          </p:spPr>
          <p:txBody>
            <a:bodyPr wrap="none">
              <a:spAutoFit/>
            </a:bodyPr>
            <a:lstStyle/>
            <a:p>
              <a:r>
                <a:rPr lang="en-US" sz="2200" b="0" i="1" dirty="0" err="1">
                  <a:latin typeface="Times New Roman"/>
                  <a:cs typeface="Times New Roman"/>
                </a:rPr>
                <a:t>p</a:t>
              </a:r>
              <a:r>
                <a:rPr lang="en-US" sz="1800" b="0" i="1" baseline="-15000" dirty="0" err="1">
                  <a:latin typeface="Times New Roman"/>
                  <a:cs typeface="Times New Roman"/>
                </a:rPr>
                <a:t>k,t</a:t>
              </a:r>
              <a:endParaRPr lang="en-US" sz="1800" dirty="0"/>
            </a:p>
          </p:txBody>
        </p:sp>
        <p:sp>
          <p:nvSpPr>
            <p:cNvPr id="34" name="TextBox 33"/>
            <p:cNvSpPr txBox="1"/>
            <p:nvPr/>
          </p:nvSpPr>
          <p:spPr>
            <a:xfrm>
              <a:off x="2194075" y="2105780"/>
              <a:ext cx="6553200" cy="430887"/>
            </a:xfrm>
            <a:prstGeom prst="rect">
              <a:avLst/>
            </a:prstGeom>
            <a:noFill/>
          </p:spPr>
          <p:txBody>
            <a:bodyPr wrap="square" rtlCol="0">
              <a:spAutoFit/>
            </a:bodyPr>
            <a:lstStyle/>
            <a:p>
              <a:r>
                <a:rPr lang="en-US" sz="2200" b="0" dirty="0"/>
                <a:t>indicates that the tape head is in position </a:t>
              </a:r>
              <a:r>
                <a:rPr lang="en-US" sz="2200" b="0" i="1" dirty="0" err="1"/>
                <a:t>k</a:t>
              </a:r>
              <a:r>
                <a:rPr lang="en-US" sz="2200" b="0" dirty="0"/>
                <a:t> at time </a:t>
              </a:r>
              <a:r>
                <a:rPr lang="en-US" sz="2200" b="0" i="1" dirty="0" err="1"/>
                <a:t>t</a:t>
              </a:r>
              <a:r>
                <a:rPr lang="en-US" sz="2200" b="0" i="1" dirty="0"/>
                <a:t>.</a:t>
              </a:r>
              <a:endParaRPr lang="en-US" sz="2200" b="0" dirty="0"/>
            </a:p>
          </p:txBody>
        </p:sp>
      </p:grpSp>
      <p:grpSp>
        <p:nvGrpSpPr>
          <p:cNvPr id="11" name="Group 34"/>
          <p:cNvGrpSpPr/>
          <p:nvPr/>
        </p:nvGrpSpPr>
        <p:grpSpPr>
          <a:xfrm>
            <a:off x="1852990" y="2737145"/>
            <a:ext cx="6918475" cy="430887"/>
            <a:chOff x="1828800" y="2105780"/>
            <a:chExt cx="6918475" cy="430887"/>
          </a:xfrm>
        </p:grpSpPr>
        <p:sp>
          <p:nvSpPr>
            <p:cNvPr id="36" name="Rectangle 35"/>
            <p:cNvSpPr/>
            <p:nvPr/>
          </p:nvSpPr>
          <p:spPr>
            <a:xfrm>
              <a:off x="1828800" y="2105780"/>
              <a:ext cx="481860" cy="430887"/>
            </a:xfrm>
            <a:prstGeom prst="rect">
              <a:avLst/>
            </a:prstGeom>
          </p:spPr>
          <p:txBody>
            <a:bodyPr wrap="none">
              <a:spAutoFit/>
            </a:bodyPr>
            <a:lstStyle/>
            <a:p>
              <a:r>
                <a:rPr lang="en-US" sz="2200" b="0" i="1" dirty="0" err="1">
                  <a:latin typeface="Times New Roman"/>
                  <a:cs typeface="Times New Roman"/>
                </a:rPr>
                <a:t>c</a:t>
              </a:r>
              <a:r>
                <a:rPr lang="en-US" sz="1800" b="0" i="1" baseline="-15000" dirty="0" err="1">
                  <a:latin typeface="Times New Roman"/>
                  <a:cs typeface="Times New Roman"/>
                </a:rPr>
                <a:t>k,t</a:t>
              </a:r>
              <a:endParaRPr lang="en-US" sz="1800" dirty="0"/>
            </a:p>
          </p:txBody>
        </p:sp>
        <p:sp>
          <p:nvSpPr>
            <p:cNvPr id="37" name="TextBox 36"/>
            <p:cNvSpPr txBox="1"/>
            <p:nvPr/>
          </p:nvSpPr>
          <p:spPr>
            <a:xfrm>
              <a:off x="2194075" y="2105780"/>
              <a:ext cx="6553200" cy="430887"/>
            </a:xfrm>
            <a:prstGeom prst="rect">
              <a:avLst/>
            </a:prstGeom>
            <a:noFill/>
          </p:spPr>
          <p:txBody>
            <a:bodyPr wrap="square" rtlCol="0">
              <a:spAutoFit/>
            </a:bodyPr>
            <a:lstStyle/>
            <a:p>
              <a:r>
                <a:rPr lang="en-US" sz="2200" b="0" dirty="0"/>
                <a:t>indicates that the tape square </a:t>
              </a:r>
              <a:r>
                <a:rPr lang="en-US" sz="2200" b="0" i="1" dirty="0" err="1"/>
                <a:t>k</a:t>
              </a:r>
              <a:r>
                <a:rPr lang="en-US" sz="2200" b="0" dirty="0"/>
                <a:t> contains a </a:t>
              </a:r>
              <a:r>
                <a:rPr lang="en-US" sz="2000" dirty="0">
                  <a:latin typeface="Helvetica Neue"/>
                  <a:cs typeface="Helvetica Neue"/>
                </a:rPr>
                <a:t>1</a:t>
              </a:r>
              <a:r>
                <a:rPr lang="en-US" sz="2200" b="0" dirty="0"/>
                <a:t> at time </a:t>
              </a:r>
              <a:r>
                <a:rPr lang="en-US" sz="2200" b="0" i="1" dirty="0" err="1"/>
                <a:t>t</a:t>
              </a:r>
              <a:r>
                <a:rPr lang="en-US" sz="2200" b="0" i="1" dirty="0"/>
                <a:t>.</a:t>
              </a:r>
              <a:endParaRPr lang="en-US" sz="2200" b="0" dirty="0"/>
            </a:p>
          </p:txBody>
        </p:sp>
      </p:grpSp>
      <p:sp>
        <p:nvSpPr>
          <p:cNvPr id="38" name="Rectangle 59"/>
          <p:cNvSpPr>
            <a:spLocks noChangeArrowheads="1"/>
          </p:cNvSpPr>
          <p:nvPr/>
        </p:nvSpPr>
        <p:spPr bwMode="auto">
          <a:xfrm>
            <a:off x="1524000" y="3681790"/>
            <a:ext cx="6705600" cy="2501900"/>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ts val="600"/>
              </a:spcAft>
              <a:buFont typeface="Lucida Grande"/>
              <a:buChar char="–"/>
            </a:pPr>
            <a:r>
              <a:rPr lang="en-US" sz="2200" b="0" dirty="0">
                <a:sym typeface="Symbol"/>
              </a:rPr>
              <a:t>Encode the initial configuration</a:t>
            </a:r>
          </a:p>
          <a:p>
            <a:pPr marL="342900" indent="-342900" algn="just">
              <a:lnSpc>
                <a:spcPct val="90000"/>
              </a:lnSpc>
              <a:spcAft>
                <a:spcPts val="600"/>
              </a:spcAft>
              <a:buFont typeface="Lucida Grande"/>
              <a:buChar char="–"/>
            </a:pPr>
            <a:r>
              <a:rPr lang="en-US" sz="2200" b="0" dirty="0"/>
              <a:t>Ensure the machine is in exactly one state.</a:t>
            </a:r>
          </a:p>
          <a:p>
            <a:pPr marL="342900" indent="-342900" algn="just">
              <a:lnSpc>
                <a:spcPct val="90000"/>
              </a:lnSpc>
              <a:spcAft>
                <a:spcPts val="600"/>
              </a:spcAft>
              <a:buFont typeface="Lucida Grande"/>
              <a:buChar char="–"/>
            </a:pPr>
            <a:r>
              <a:rPr lang="en-US" sz="2200" b="0" dirty="0"/>
              <a:t>Ensure the tape head is in one position.</a:t>
            </a:r>
          </a:p>
          <a:p>
            <a:pPr marL="342900" indent="-342900" algn="just">
              <a:lnSpc>
                <a:spcPct val="90000"/>
              </a:lnSpc>
              <a:spcAft>
                <a:spcPts val="600"/>
              </a:spcAft>
              <a:buFont typeface="Lucida Grande"/>
              <a:buChar char="–"/>
            </a:pPr>
            <a:r>
              <a:rPr lang="en-US" sz="2200" b="0" dirty="0"/>
              <a:t>Restrict changes to the tape head.</a:t>
            </a:r>
          </a:p>
          <a:p>
            <a:pPr marL="342900" indent="-342900" algn="just">
              <a:lnSpc>
                <a:spcPct val="90000"/>
              </a:lnSpc>
              <a:spcAft>
                <a:spcPts val="600"/>
              </a:spcAft>
              <a:buFont typeface="Lucida Grande"/>
              <a:buChar char="–"/>
            </a:pPr>
            <a:r>
              <a:rPr lang="en-US" sz="2200" b="0" dirty="0"/>
              <a:t>Encode all transitions of the machine.</a:t>
            </a:r>
          </a:p>
          <a:p>
            <a:pPr marL="342900" indent="-342900" algn="just">
              <a:lnSpc>
                <a:spcPct val="90000"/>
              </a:lnSpc>
              <a:spcAft>
                <a:spcPts val="600"/>
              </a:spcAft>
              <a:buFont typeface="Lucida Grande"/>
              <a:buChar char="–"/>
            </a:pPr>
            <a:r>
              <a:rPr lang="en-US" sz="2200" b="0" dirty="0"/>
              <a:t>Guarantee that the machine ends in the </a:t>
            </a:r>
            <a:r>
              <a:rPr lang="en-US" sz="1800" i="1" dirty="0">
                <a:latin typeface="Helvetica Neue"/>
                <a:cs typeface="Helvetica Neue"/>
              </a:rPr>
              <a:t>accept</a:t>
            </a:r>
            <a:r>
              <a:rPr lang="en-US" sz="2200" b="0" dirty="0"/>
              <a:t> state.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38">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8">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8">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8">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8">
                                            <p:txEl>
                                              <p:pRg st="4" end="4"/>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Rectangle 3"/>
          <p:cNvSpPr>
            <a:spLocks noGrp="1" noChangeArrowheads="1"/>
          </p:cNvSpPr>
          <p:nvPr>
            <p:ph type="title"/>
          </p:nvPr>
        </p:nvSpPr>
        <p:spPr>
          <a:xfrm>
            <a:off x="0" y="2667000"/>
            <a:ext cx="9144000" cy="1143000"/>
          </a:xfrm>
          <a:noFill/>
          <a:ln/>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23989</TotalTime>
  <Words>2936</Words>
  <Application>Microsoft Macintosh PowerPoint</Application>
  <PresentationFormat>On-screen Show (4:3)</PresentationFormat>
  <Paragraphs>432</Paragraphs>
  <Slides>35</Slides>
  <Notes>34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Courier New</vt:lpstr>
      <vt:lpstr>Helvetica Neue</vt:lpstr>
      <vt:lpstr>Lucida Grande</vt:lpstr>
      <vt:lpstr>Times New Roman</vt:lpstr>
      <vt:lpstr>Blank Presentation</vt:lpstr>
      <vt:lpstr>The P = NP Question</vt:lpstr>
      <vt:lpstr>The P = NP Question</vt:lpstr>
      <vt:lpstr>Definitions</vt:lpstr>
      <vt:lpstr>Preview: Computational Complexity</vt:lpstr>
      <vt:lpstr>Graphs of the Complexity Classes</vt:lpstr>
      <vt:lpstr>Recursion</vt:lpstr>
      <vt:lpstr>A Simple Illustration of Recursion</vt:lpstr>
      <vt:lpstr>A Simple Illustration of Recursion</vt:lpstr>
      <vt:lpstr>A Pseudocode Fundraising Strategy</vt:lpstr>
      <vt:lpstr>A Recursive View of Mazes</vt:lpstr>
      <vt:lpstr>A Recursive View of Mazes</vt:lpstr>
      <vt:lpstr>Recursion and Backtracking</vt:lpstr>
      <vt:lpstr>Exponential Backtracking</vt:lpstr>
      <vt:lpstr>Exploiting Nondeterminism</vt:lpstr>
      <vt:lpstr>Nondeterministic Turing Machines</vt:lpstr>
      <vt:lpstr>Relationship between P and NP  </vt:lpstr>
      <vt:lpstr>NP-Complete Problems</vt:lpstr>
      <vt:lpstr>The Seven Bridges of Konigsberg</vt:lpstr>
      <vt:lpstr>Euler’s Representation of the Bridges</vt:lpstr>
      <vt:lpstr>Euler’s Theorem</vt:lpstr>
      <vt:lpstr>Hamiltonian Cycles</vt:lpstr>
      <vt:lpstr>The Petersen Graph</vt:lpstr>
      <vt:lpstr>Ore’s Theorem</vt:lpstr>
      <vt:lpstr>Recognizing Hamiltonian Graphs Is Hard</vt:lpstr>
      <vt:lpstr>Traveling Salesman Problem</vt:lpstr>
      <vt:lpstr>The Subset-Sum Problem</vt:lpstr>
      <vt:lpstr>The Knapsack Problem</vt:lpstr>
      <vt:lpstr>NP-Complete Problems</vt:lpstr>
      <vt:lpstr>Graph Coloring</vt:lpstr>
      <vt:lpstr>Origami Folding</vt:lpstr>
      <vt:lpstr>Minesweeper</vt:lpstr>
      <vt:lpstr>Satisfiability</vt:lpstr>
      <vt:lpstr>Proving Satisfiability is NP-Complete</vt:lpstr>
      <vt:lpstr>Constructing the SAT Expression</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Chris Gregg</cp:lastModifiedBy>
  <cp:revision>213</cp:revision>
  <cp:lastPrinted>2018-11-06T19:36:14Z</cp:lastPrinted>
  <dcterms:created xsi:type="dcterms:W3CDTF">2016-11-03T05:15:19Z</dcterms:created>
  <dcterms:modified xsi:type="dcterms:W3CDTF">2021-10-25T17:44:08Z</dcterms:modified>
</cp:coreProperties>
</file>