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sldIdLst>
    <p:sldId id="441" r:id="rId2"/>
    <p:sldId id="493" r:id="rId3"/>
    <p:sldId id="494" r:id="rId4"/>
    <p:sldId id="495" r:id="rId5"/>
    <p:sldId id="496" r:id="rId6"/>
    <p:sldId id="497" r:id="rId7"/>
    <p:sldId id="498" r:id="rId8"/>
    <p:sldId id="499" r:id="rId9"/>
    <p:sldId id="501" r:id="rId10"/>
    <p:sldId id="502" r:id="rId11"/>
    <p:sldId id="503" r:id="rId12"/>
    <p:sldId id="504" r:id="rId13"/>
    <p:sldId id="505" r:id="rId14"/>
    <p:sldId id="506" r:id="rId15"/>
    <p:sldId id="507" r:id="rId16"/>
    <p:sldId id="509" r:id="rId17"/>
    <p:sldId id="510" r:id="rId18"/>
    <p:sldId id="511" r:id="rId19"/>
    <p:sldId id="512" r:id="rId20"/>
    <p:sldId id="513" r:id="rId21"/>
    <p:sldId id="461" r:id="rId22"/>
  </p:sldIdLst>
  <p:sldSz cx="9144000" cy="6858000" type="screen4x3"/>
  <p:notesSz cx="9144000" cy="6858000"/>
  <p:defaultTextStyle>
    <a:defPPr>
      <a:defRPr lang="en-US"/>
    </a:defPPr>
    <a:lvl1pPr algn="l" rtl="0" eaLnBrk="0" fontAlgn="base" hangingPunct="0">
      <a:spcBef>
        <a:spcPct val="0"/>
      </a:spcBef>
      <a:spcAft>
        <a:spcPct val="0"/>
      </a:spcAft>
      <a:defRPr b="1" kern="1200">
        <a:solidFill>
          <a:schemeClr val="tx1"/>
        </a:solidFill>
        <a:latin typeface="Helvetica Neue" charset="0"/>
        <a:ea typeface="+mn-ea"/>
        <a:cs typeface="+mn-cs"/>
      </a:defRPr>
    </a:lvl1pPr>
    <a:lvl2pPr marL="457200" algn="l" rtl="0" eaLnBrk="0" fontAlgn="base" hangingPunct="0">
      <a:spcBef>
        <a:spcPct val="0"/>
      </a:spcBef>
      <a:spcAft>
        <a:spcPct val="0"/>
      </a:spcAft>
      <a:defRPr b="1" kern="1200">
        <a:solidFill>
          <a:schemeClr val="tx1"/>
        </a:solidFill>
        <a:latin typeface="Helvetica Neue" charset="0"/>
        <a:ea typeface="+mn-ea"/>
        <a:cs typeface="+mn-cs"/>
      </a:defRPr>
    </a:lvl2pPr>
    <a:lvl3pPr marL="914400" algn="l" rtl="0" eaLnBrk="0" fontAlgn="base" hangingPunct="0">
      <a:spcBef>
        <a:spcPct val="0"/>
      </a:spcBef>
      <a:spcAft>
        <a:spcPct val="0"/>
      </a:spcAft>
      <a:defRPr b="1" kern="1200">
        <a:solidFill>
          <a:schemeClr val="tx1"/>
        </a:solidFill>
        <a:latin typeface="Helvetica Neue" charset="0"/>
        <a:ea typeface="+mn-ea"/>
        <a:cs typeface="+mn-cs"/>
      </a:defRPr>
    </a:lvl3pPr>
    <a:lvl4pPr marL="1371600" algn="l" rtl="0" eaLnBrk="0" fontAlgn="base" hangingPunct="0">
      <a:spcBef>
        <a:spcPct val="0"/>
      </a:spcBef>
      <a:spcAft>
        <a:spcPct val="0"/>
      </a:spcAft>
      <a:defRPr b="1" kern="1200">
        <a:solidFill>
          <a:schemeClr val="tx1"/>
        </a:solidFill>
        <a:latin typeface="Helvetica Neue" charset="0"/>
        <a:ea typeface="+mn-ea"/>
        <a:cs typeface="+mn-cs"/>
      </a:defRPr>
    </a:lvl4pPr>
    <a:lvl5pPr marL="1828800" algn="l" rtl="0" eaLnBrk="0" fontAlgn="base" hangingPunct="0">
      <a:spcBef>
        <a:spcPct val="0"/>
      </a:spcBef>
      <a:spcAft>
        <a:spcPct val="0"/>
      </a:spcAft>
      <a:defRPr b="1" kern="1200">
        <a:solidFill>
          <a:schemeClr val="tx1"/>
        </a:solidFill>
        <a:latin typeface="Helvetica Neue" charset="0"/>
        <a:ea typeface="+mn-ea"/>
        <a:cs typeface="+mn-cs"/>
      </a:defRPr>
    </a:lvl5pPr>
    <a:lvl6pPr marL="2286000" algn="l" defTabSz="457200" rtl="0" eaLnBrk="1" latinLnBrk="0" hangingPunct="1">
      <a:defRPr b="1" kern="1200">
        <a:solidFill>
          <a:schemeClr val="tx1"/>
        </a:solidFill>
        <a:latin typeface="Helvetica Neue" charset="0"/>
        <a:ea typeface="+mn-ea"/>
        <a:cs typeface="+mn-cs"/>
      </a:defRPr>
    </a:lvl6pPr>
    <a:lvl7pPr marL="2743200" algn="l" defTabSz="457200" rtl="0" eaLnBrk="1" latinLnBrk="0" hangingPunct="1">
      <a:defRPr b="1" kern="1200">
        <a:solidFill>
          <a:schemeClr val="tx1"/>
        </a:solidFill>
        <a:latin typeface="Helvetica Neue" charset="0"/>
        <a:ea typeface="+mn-ea"/>
        <a:cs typeface="+mn-cs"/>
      </a:defRPr>
    </a:lvl7pPr>
    <a:lvl8pPr marL="3200400" algn="l" defTabSz="457200" rtl="0" eaLnBrk="1" latinLnBrk="0" hangingPunct="1">
      <a:defRPr b="1" kern="1200">
        <a:solidFill>
          <a:schemeClr val="tx1"/>
        </a:solidFill>
        <a:latin typeface="Helvetica Neue" charset="0"/>
        <a:ea typeface="+mn-ea"/>
        <a:cs typeface="+mn-cs"/>
      </a:defRPr>
    </a:lvl8pPr>
    <a:lvl9pPr marL="3657600" algn="l" defTabSz="457200" rtl="0" eaLnBrk="1" latinLnBrk="0" hangingPunct="1">
      <a:defRPr b="1"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FFFF"/>
    <a:srgbClr val="B4B4B4"/>
    <a:srgbClr val="BEBEBE"/>
    <a:srgbClr val="C8C8C8"/>
    <a:srgbClr val="D1D1D1"/>
    <a:srgbClr val="BBBBBB"/>
    <a:srgbClr val="FF0000"/>
    <a:srgbClr val="EEEEEE"/>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115" d="100"/>
          <a:sy n="115" d="100"/>
        </p:scale>
        <p:origin x="245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BB1E9913-5D82-6E43-ACEE-A3F54F77055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B6F2871-9AF2-CE4D-BADE-DCD84EBC888F}" type="slidenum">
              <a:rPr lang="en-US"/>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2CFB60DA-373D-8A49-B219-22E14906E6E8}" type="slidenum">
              <a:rPr lang="en-US" sz="1200" b="0">
                <a:solidFill>
                  <a:prstClr val="black"/>
                </a:solidFill>
                <a:latin typeface="Times New Roman" pitchFamily="1" charset="0"/>
              </a:rPr>
              <a:pPr algn="r"/>
              <a:t>3</a:t>
            </a:fld>
            <a:endParaRPr lang="en-US" sz="1200" b="0">
              <a:solidFill>
                <a:prstClr val="black"/>
              </a:solidFill>
              <a:latin typeface="Times New Roman" pitchFamily="1" charset="0"/>
            </a:endParaRPr>
          </a:p>
        </p:txBody>
      </p:sp>
      <p:sp>
        <p:nvSpPr>
          <p:cNvPr id="27651" name="Rectangle 2"/>
          <p:cNvSpPr>
            <a:spLocks noGrp="1" noRot="1" noChangeAspect="1" noChangeArrowheads="1" noTextEdit="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2CFB60DA-373D-8A49-B219-22E14906E6E8}" type="slidenum">
              <a:rPr lang="en-US" sz="1200" b="0">
                <a:solidFill>
                  <a:prstClr val="black"/>
                </a:solidFill>
                <a:latin typeface="Times New Roman" pitchFamily="1" charset="0"/>
              </a:rPr>
              <a:pPr algn="r"/>
              <a:t>9</a:t>
            </a:fld>
            <a:endParaRPr lang="en-US" sz="1200" b="0">
              <a:solidFill>
                <a:prstClr val="black"/>
              </a:solidFill>
              <a:latin typeface="Times New Roman" pitchFamily="1" charset="0"/>
            </a:endParaRPr>
          </a:p>
        </p:txBody>
      </p:sp>
      <p:sp>
        <p:nvSpPr>
          <p:cNvPr id="27651" name="Rectangle 2"/>
          <p:cNvSpPr>
            <a:spLocks noGrp="1" noRot="1" noChangeAspect="1" noChangeArrowheads="1" noTextEdit="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15D6C-E3ED-D743-9BC2-2FD7ED992108}" type="slidenum">
              <a:rPr lang="en-US"/>
              <a:pPr/>
              <a:t>21</a:t>
            </a:fld>
            <a:endParaRPr lang="en-US"/>
          </a:p>
        </p:txBody>
      </p:sp>
      <p:sp>
        <p:nvSpPr>
          <p:cNvPr id="103426" name="Rectangle 2"/>
          <p:cNvSpPr>
            <a:spLocks noGrp="1" noRot="1" noChangeAspect="1" noChangeArrowheads="1"/>
          </p:cNvSpPr>
          <p:nvPr>
            <p:ph type="sldImg"/>
          </p:nvPr>
        </p:nvSpPr>
        <p:spPr bwMode="auto">
          <a:xfrm>
            <a:off x="1502833" y="533400"/>
            <a:ext cx="6140451" cy="2590800"/>
          </a:xfrm>
          <a:prstGeom prst="rect">
            <a:avLst/>
          </a:prstGeom>
          <a:solidFill>
            <a:srgbClr val="FFFFFF"/>
          </a:solidFill>
          <a:ln>
            <a:solidFill>
              <a:srgbClr val="000000"/>
            </a:solidFill>
            <a:miter lim="800000"/>
            <a:headEnd/>
            <a:tailEnd/>
          </a:ln>
        </p:spPr>
      </p:sp>
      <p:sp>
        <p:nvSpPr>
          <p:cNvPr id="103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CF5DFE-3C7A-B74E-A1BC-450211F9D14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DD4944-011C-724F-AC19-F6852DF032E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4DDDDE-D009-2D45-A831-92F5D80B2C2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D65ABAD-168A-F04D-B836-C508BDBE89D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C49AED2-B96D-5049-9B90-745CA0CE735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452BF9B-8641-754D-846E-A4D74F13773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BC07B39-9253-AF4A-8FDF-53E41C42FF5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76CC0F9-08D6-FE4B-946B-E6340F25E81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5C9BEC-6712-F84F-9F33-FFE8BCFE0BA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946D1A-83EF-9044-9903-CD97C70E9E9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6490B4-4421-0A48-B20B-DE905ABD37D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charset="0"/>
              </a:defRPr>
            </a:lvl1pPr>
          </a:lstStyle>
          <a:p>
            <a:pPr>
              <a:defRPr/>
            </a:pPr>
            <a:fld id="{CE1429B1-964C-1642-ABA9-6ED80BBE6F6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gif"/><Relationship Id="rId5" Type="http://schemas.openxmlformats.org/officeDocument/2006/relationships/image" Target="../media/image7.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52400"/>
            <a:ext cx="9144000" cy="1143000"/>
          </a:xfrm>
        </p:spPr>
        <p:txBody>
          <a:bodyPr/>
          <a:lstStyle/>
          <a:p>
            <a:r>
              <a:rPr lang="en-US" sz="6000" dirty="0">
                <a:solidFill>
                  <a:srgbClr val="FF0000"/>
                </a:solidFill>
              </a:rPr>
              <a:t>Public-Key Cryptography</a:t>
            </a:r>
          </a:p>
        </p:txBody>
      </p:sp>
      <p:sp>
        <p:nvSpPr>
          <p:cNvPr id="14339" name="Text Box 40"/>
          <p:cNvSpPr txBox="1">
            <a:spLocks noChangeArrowheads="1"/>
          </p:cNvSpPr>
          <p:nvPr/>
        </p:nvSpPr>
        <p:spPr bwMode="auto">
          <a:xfrm>
            <a:off x="0" y="4926623"/>
            <a:ext cx="9144000" cy="136048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latin typeface="Times New Roman" charset="0"/>
              </a:rPr>
              <a:t>Chris Gregg, based on slides by Eric Roberts</a:t>
            </a:r>
          </a:p>
          <a:p>
            <a:pPr algn="ctr">
              <a:lnSpc>
                <a:spcPct val="85000"/>
              </a:lnSpc>
            </a:pPr>
            <a:r>
              <a:rPr lang="en-US" sz="3200" b="0" dirty="0">
                <a:latin typeface="Times New Roman" charset="0"/>
              </a:rPr>
              <a:t>CS 208E</a:t>
            </a:r>
          </a:p>
          <a:p>
            <a:pPr algn="ctr">
              <a:lnSpc>
                <a:spcPct val="85000"/>
              </a:lnSpc>
            </a:pPr>
            <a:r>
              <a:rPr lang="en-US" sz="3200" b="0">
                <a:latin typeface="Times New Roman" charset="0"/>
              </a:rPr>
              <a:t>October 28, 2021</a:t>
            </a:r>
            <a:endParaRPr lang="en-US" sz="3200" b="0" dirty="0">
              <a:latin typeface="Times New Roman" charset="0"/>
            </a:endParaRPr>
          </a:p>
        </p:txBody>
      </p:sp>
      <p:pic>
        <p:nvPicPr>
          <p:cNvPr id="4" name="Picture 18" descr="AliceFacingLeft"/>
          <p:cNvPicPr>
            <a:picLocks noChangeAspect="1" noChangeArrowheads="1"/>
          </p:cNvPicPr>
          <p:nvPr/>
        </p:nvPicPr>
        <p:blipFill>
          <a:blip r:embed="rId3"/>
          <a:srcRect/>
          <a:stretch>
            <a:fillRect/>
          </a:stretch>
        </p:blipFill>
        <p:spPr bwMode="auto">
          <a:xfrm>
            <a:off x="6838950" y="1846263"/>
            <a:ext cx="1644650" cy="2659062"/>
          </a:xfrm>
          <a:prstGeom prst="rect">
            <a:avLst/>
          </a:prstGeom>
          <a:noFill/>
          <a:ln w="9525">
            <a:noFill/>
            <a:miter lim="800000"/>
            <a:headEnd/>
            <a:tailEnd/>
          </a:ln>
        </p:spPr>
      </p:pic>
      <p:pic>
        <p:nvPicPr>
          <p:cNvPr id="5" name="Picture 19" descr="BobFacingRight"/>
          <p:cNvPicPr>
            <a:picLocks noChangeAspect="1" noChangeArrowheads="1"/>
          </p:cNvPicPr>
          <p:nvPr/>
        </p:nvPicPr>
        <p:blipFill>
          <a:blip r:embed="rId4"/>
          <a:srcRect/>
          <a:stretch>
            <a:fillRect/>
          </a:stretch>
        </p:blipFill>
        <p:spPr bwMode="auto">
          <a:xfrm>
            <a:off x="685800" y="1755775"/>
            <a:ext cx="1644650" cy="2659063"/>
          </a:xfrm>
          <a:prstGeom prst="rect">
            <a:avLst/>
          </a:prstGeom>
          <a:noFill/>
          <a:ln w="9525">
            <a:noFill/>
            <a:miter lim="800000"/>
            <a:headEnd/>
            <a:tailEnd/>
          </a:ln>
        </p:spPr>
      </p:pic>
      <p:sp>
        <p:nvSpPr>
          <p:cNvPr id="17" name="Freeform 27"/>
          <p:cNvSpPr>
            <a:spLocks/>
          </p:cNvSpPr>
          <p:nvPr/>
        </p:nvSpPr>
        <p:spPr bwMode="auto">
          <a:xfrm>
            <a:off x="3138488" y="2955615"/>
            <a:ext cx="2963862" cy="365125"/>
          </a:xfrm>
          <a:custGeom>
            <a:avLst/>
            <a:gdLst>
              <a:gd name="T0" fmla="*/ 0 w 1867"/>
              <a:gd name="T1" fmla="*/ 182563 h 230"/>
              <a:gd name="T2" fmla="*/ 160337 w 1867"/>
              <a:gd name="T3" fmla="*/ 0 h 230"/>
              <a:gd name="T4" fmla="*/ 2963862 w 1867"/>
              <a:gd name="T5" fmla="*/ 0 h 230"/>
              <a:gd name="T6" fmla="*/ 2803525 w 1867"/>
              <a:gd name="T7" fmla="*/ 182563 h 230"/>
              <a:gd name="T8" fmla="*/ 2963862 w 1867"/>
              <a:gd name="T9" fmla="*/ 365125 h 230"/>
              <a:gd name="T10" fmla="*/ 160337 w 1867"/>
              <a:gd name="T11" fmla="*/ 365125 h 230"/>
              <a:gd name="T12" fmla="*/ 0 w 1867"/>
              <a:gd name="T13" fmla="*/ 182563 h 230"/>
              <a:gd name="T14" fmla="*/ 0 60000 65536"/>
              <a:gd name="T15" fmla="*/ 0 60000 65536"/>
              <a:gd name="T16" fmla="*/ 0 60000 65536"/>
              <a:gd name="T17" fmla="*/ 0 60000 65536"/>
              <a:gd name="T18" fmla="*/ 0 60000 65536"/>
              <a:gd name="T19" fmla="*/ 0 60000 65536"/>
              <a:gd name="T20" fmla="*/ 0 60000 65536"/>
              <a:gd name="T21" fmla="*/ 0 w 1867"/>
              <a:gd name="T22" fmla="*/ 0 h 230"/>
              <a:gd name="T23" fmla="*/ 1867 w 1867"/>
              <a:gd name="T24" fmla="*/ 230 h 2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67" h="230">
                <a:moveTo>
                  <a:pt x="0" y="115"/>
                </a:moveTo>
                <a:lnTo>
                  <a:pt x="101" y="0"/>
                </a:lnTo>
                <a:lnTo>
                  <a:pt x="1867" y="0"/>
                </a:lnTo>
                <a:lnTo>
                  <a:pt x="1766" y="115"/>
                </a:lnTo>
                <a:lnTo>
                  <a:pt x="1867" y="230"/>
                </a:lnTo>
                <a:lnTo>
                  <a:pt x="101" y="230"/>
                </a:lnTo>
                <a:lnTo>
                  <a:pt x="0" y="115"/>
                </a:lnTo>
                <a:close/>
              </a:path>
            </a:pathLst>
          </a:custGeom>
          <a:solidFill>
            <a:srgbClr val="FFFFFF"/>
          </a:solidFill>
          <a:ln w="9525">
            <a:solidFill>
              <a:schemeClr val="tx1"/>
            </a:solidFill>
            <a:round/>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pic>
        <p:nvPicPr>
          <p:cNvPr id="19" name="Picture 32" descr="KeyPlus3"/>
          <p:cNvPicPr>
            <a:picLocks noChangeAspect="1" noChangeArrowheads="1"/>
          </p:cNvPicPr>
          <p:nvPr/>
        </p:nvPicPr>
        <p:blipFill>
          <a:blip r:embed="rId5"/>
          <a:srcRect/>
          <a:stretch>
            <a:fillRect/>
          </a:stretch>
        </p:blipFill>
        <p:spPr bwMode="auto">
          <a:xfrm>
            <a:off x="6135688" y="2744478"/>
            <a:ext cx="735012" cy="769937"/>
          </a:xfrm>
          <a:prstGeom prst="rect">
            <a:avLst/>
          </a:prstGeom>
          <a:noFill/>
          <a:ln w="9525">
            <a:noFill/>
            <a:miter lim="800000"/>
            <a:headEnd/>
            <a:tailEnd/>
          </a:ln>
        </p:spPr>
      </p:pic>
      <p:pic>
        <p:nvPicPr>
          <p:cNvPr id="20" name="Picture 33" descr="KeyMinus3"/>
          <p:cNvPicPr>
            <a:picLocks noChangeAspect="1" noChangeArrowheads="1"/>
          </p:cNvPicPr>
          <p:nvPr/>
        </p:nvPicPr>
        <p:blipFill>
          <a:blip r:embed="rId6"/>
          <a:srcRect/>
          <a:stretch>
            <a:fillRect/>
          </a:stretch>
        </p:blipFill>
        <p:spPr bwMode="auto">
          <a:xfrm>
            <a:off x="2427288" y="2744478"/>
            <a:ext cx="735012" cy="769937"/>
          </a:xfrm>
          <a:prstGeom prst="rect">
            <a:avLst/>
          </a:prstGeom>
          <a:noFill/>
          <a:ln w="9525">
            <a:noFill/>
            <a:miter lim="800000"/>
            <a:headEnd/>
            <a:tailEnd/>
          </a:ln>
        </p:spPr>
      </p:pic>
      <p:sp>
        <p:nvSpPr>
          <p:cNvPr id="23" name="Rectangle 27"/>
          <p:cNvSpPr>
            <a:spLocks noChangeArrowheads="1"/>
          </p:cNvSpPr>
          <p:nvPr/>
        </p:nvSpPr>
        <p:spPr bwMode="auto">
          <a:xfrm>
            <a:off x="2671763" y="2892114"/>
            <a:ext cx="227012" cy="120650"/>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sz="1400" b="0">
              <a:solidFill>
                <a:srgbClr val="000000"/>
              </a:solidFill>
              <a:latin typeface="Helvetica Neue" pitchFamily="1" charset="0"/>
            </a:endParaRPr>
          </a:p>
        </p:txBody>
      </p:sp>
      <p:sp>
        <p:nvSpPr>
          <p:cNvPr id="24" name="Rectangle 28"/>
          <p:cNvSpPr>
            <a:spLocks noChangeArrowheads="1"/>
          </p:cNvSpPr>
          <p:nvPr/>
        </p:nvSpPr>
        <p:spPr bwMode="auto">
          <a:xfrm>
            <a:off x="6376988" y="2888939"/>
            <a:ext cx="227012" cy="119063"/>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sz="1400" b="0">
              <a:solidFill>
                <a:srgbClr val="000000"/>
              </a:solidFill>
              <a:latin typeface="Helvetica Neue"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Public-Key Encryption</a:t>
            </a:r>
          </a:p>
        </p:txBody>
      </p:sp>
      <p:sp>
        <p:nvSpPr>
          <p:cNvPr id="10" name="Rectangle 3"/>
          <p:cNvSpPr>
            <a:spLocks noChangeArrowheads="1"/>
          </p:cNvSpPr>
          <p:nvPr/>
        </p:nvSpPr>
        <p:spPr bwMode="auto">
          <a:xfrm>
            <a:off x="482600" y="1231900"/>
            <a:ext cx="57658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500"/>
              </a:spcAft>
              <a:buFontTx/>
              <a:buChar char="•"/>
            </a:pPr>
            <a:r>
              <a:rPr lang="en-US" sz="2400" b="0" dirty="0">
                <a:latin typeface="Times New Roman"/>
                <a:cs typeface="Times New Roman"/>
              </a:rPr>
              <a:t>In 1999, shortly before he came to Stanford for an eight-year stay at the Law School, Larry </a:t>
            </a:r>
            <a:r>
              <a:rPr lang="en-US" sz="2400" b="0" dirty="0" err="1">
                <a:latin typeface="Times New Roman"/>
                <a:cs typeface="Times New Roman"/>
              </a:rPr>
              <a:t>Lessig</a:t>
            </a:r>
            <a:r>
              <a:rPr lang="en-US" sz="2400" b="0" dirty="0">
                <a:latin typeface="Times New Roman"/>
                <a:cs typeface="Times New Roman"/>
              </a:rPr>
              <a:t> wrote a book entitled </a:t>
            </a:r>
            <a:r>
              <a:rPr lang="en-US" sz="2400" b="0" i="1" dirty="0">
                <a:latin typeface="Times New Roman"/>
                <a:cs typeface="Times New Roman"/>
              </a:rPr>
              <a:t>Code and Other Laws of Cyberspace.</a:t>
            </a:r>
          </a:p>
          <a:p>
            <a:pPr marL="342900" indent="-342900" algn="just">
              <a:lnSpc>
                <a:spcPct val="90000"/>
              </a:lnSpc>
              <a:spcAft>
                <a:spcPts val="500"/>
              </a:spcAft>
              <a:buFontTx/>
              <a:buChar char="•"/>
            </a:pPr>
            <a:r>
              <a:rPr lang="en-US" sz="2400" b="0" dirty="0">
                <a:solidFill>
                  <a:srgbClr val="000000"/>
                </a:solidFill>
                <a:latin typeface="Times New Roman"/>
                <a:cs typeface="Times New Roman"/>
              </a:rPr>
              <a:t>In his book, </a:t>
            </a:r>
            <a:r>
              <a:rPr lang="en-US" sz="2400" b="0" dirty="0" err="1">
                <a:solidFill>
                  <a:srgbClr val="000000"/>
                </a:solidFill>
                <a:latin typeface="Times New Roman"/>
                <a:cs typeface="Times New Roman"/>
              </a:rPr>
              <a:t>Lessig</a:t>
            </a:r>
            <a:r>
              <a:rPr lang="en-US" sz="2400" b="0" dirty="0">
                <a:solidFill>
                  <a:srgbClr val="000000"/>
                </a:solidFill>
                <a:latin typeface="Times New Roman"/>
                <a:cs typeface="Times New Roman"/>
              </a:rPr>
              <a:t> argues—with at least a bit of hyperbole—that cryptography is the most revolutionary development of the last millennium.</a:t>
            </a:r>
          </a:p>
        </p:txBody>
      </p:sp>
      <p:grpSp>
        <p:nvGrpSpPr>
          <p:cNvPr id="2" name="Group 5"/>
          <p:cNvGrpSpPr/>
          <p:nvPr/>
        </p:nvGrpSpPr>
        <p:grpSpPr>
          <a:xfrm>
            <a:off x="685800" y="4267200"/>
            <a:ext cx="7772400" cy="2057400"/>
            <a:chOff x="609600" y="4267200"/>
            <a:chExt cx="7772400" cy="2057400"/>
          </a:xfrm>
        </p:grpSpPr>
        <p:sp>
          <p:nvSpPr>
            <p:cNvPr id="5" name="Rectangle 4"/>
            <p:cNvSpPr/>
            <p:nvPr/>
          </p:nvSpPr>
          <p:spPr bwMode="auto">
            <a:xfrm>
              <a:off x="609600" y="4267200"/>
              <a:ext cx="7772400" cy="20574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685800" y="4343400"/>
              <a:ext cx="7620000" cy="1926168"/>
            </a:xfrm>
            <a:prstGeom prst="rect">
              <a:avLst/>
            </a:prstGeom>
            <a:noFill/>
          </p:spPr>
          <p:txBody>
            <a:bodyPr wrap="square" rtlCol="0">
              <a:spAutoFit/>
            </a:bodyPr>
            <a:lstStyle/>
            <a:p>
              <a:pPr algn="just">
                <a:lnSpc>
                  <a:spcPct val="90000"/>
                </a:lnSpc>
              </a:pPr>
              <a:r>
                <a:rPr lang="en-US" sz="2200" b="0" dirty="0">
                  <a:latin typeface="Times New Roman"/>
                  <a:cs typeface="Times New Roman"/>
                </a:rPr>
                <a:t>Here is something that will sound very extreme but is at most, I think, a slight exaggeration: encryption technologies are the most important breakthrough in the last thousand years. No other technological discovery . . . will have a more significant impact on our social and political life. Cryptography will change everything.</a:t>
              </a:r>
            </a:p>
          </p:txBody>
        </p:sp>
      </p:grpSp>
      <p:pic>
        <p:nvPicPr>
          <p:cNvPr id="7" name="Picture 6"/>
          <p:cNvPicPr>
            <a:picLocks noChangeAspect="1"/>
          </p:cNvPicPr>
          <p:nvPr/>
        </p:nvPicPr>
        <p:blipFill>
          <a:blip r:embed="rId3"/>
          <a:srcRect l="5600" r="5600"/>
          <a:stretch>
            <a:fillRect/>
          </a:stretch>
        </p:blipFill>
        <p:spPr>
          <a:xfrm>
            <a:off x="6592214" y="1295400"/>
            <a:ext cx="1826973" cy="2743200"/>
          </a:xfrm>
          <a:prstGeom prst="rect">
            <a:avLst/>
          </a:prstGeom>
        </p:spPr>
      </p:pic>
      <p:pic>
        <p:nvPicPr>
          <p:cNvPr id="8" name="Picture 7"/>
          <p:cNvPicPr>
            <a:picLocks noChangeAspect="1"/>
          </p:cNvPicPr>
          <p:nvPr/>
        </p:nvPicPr>
        <p:blipFill>
          <a:blip r:embed="rId4"/>
          <a:stretch>
            <a:fillRect/>
          </a:stretch>
        </p:blipFill>
        <p:spPr>
          <a:xfrm>
            <a:off x="6601888" y="1295400"/>
            <a:ext cx="1807625" cy="2743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1000"/>
                                        <p:tgtEl>
                                          <p:spTgt spid="7"/>
                                        </p:tgtEl>
                                      </p:cBhvr>
                                    </p:animEffect>
                                    <p:set>
                                      <p:cBhvr>
                                        <p:cTn id="9" dur="1" fill="hold">
                                          <p:stCondLst>
                                            <p:cond delay="999"/>
                                          </p:stCondLst>
                                        </p:cTn>
                                        <p:tgtEl>
                                          <p:spTgt spid="7"/>
                                        </p:tgtEl>
                                        <p:attrNameLst>
                                          <p:attrName>style.visibility</p:attrName>
                                        </p:attrNameLst>
                                      </p:cBhvr>
                                      <p:to>
                                        <p:strVal val="hidden"/>
                                      </p:to>
                                    </p:set>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title" idx="4294967295"/>
          </p:nvPr>
        </p:nvSpPr>
        <p:spPr>
          <a:xfrm>
            <a:off x="0" y="76200"/>
            <a:ext cx="9144000" cy="1143000"/>
          </a:xfrm>
          <a:noFill/>
        </p:spPr>
        <p:txBody>
          <a:bodyPr/>
          <a:lstStyle/>
          <a:p>
            <a:r>
              <a:rPr lang="en-US" dirty="0">
                <a:solidFill>
                  <a:srgbClr val="FF0000"/>
                </a:solidFill>
                <a:latin typeface="Times New Roman" pitchFamily="1" charset="0"/>
              </a:rPr>
              <a:t>Idealized Model of Encryption</a:t>
            </a:r>
          </a:p>
        </p:txBody>
      </p:sp>
      <p:sp>
        <p:nvSpPr>
          <p:cNvPr id="32771" name="Freeform 27"/>
          <p:cNvSpPr>
            <a:spLocks/>
          </p:cNvSpPr>
          <p:nvPr/>
        </p:nvSpPr>
        <p:spPr bwMode="auto">
          <a:xfrm>
            <a:off x="3138488" y="2568575"/>
            <a:ext cx="2963862" cy="365125"/>
          </a:xfrm>
          <a:custGeom>
            <a:avLst/>
            <a:gdLst>
              <a:gd name="T0" fmla="*/ 0 w 1867"/>
              <a:gd name="T1" fmla="*/ 182563 h 230"/>
              <a:gd name="T2" fmla="*/ 160337 w 1867"/>
              <a:gd name="T3" fmla="*/ 0 h 230"/>
              <a:gd name="T4" fmla="*/ 2963862 w 1867"/>
              <a:gd name="T5" fmla="*/ 0 h 230"/>
              <a:gd name="T6" fmla="*/ 2803525 w 1867"/>
              <a:gd name="T7" fmla="*/ 182563 h 230"/>
              <a:gd name="T8" fmla="*/ 2963862 w 1867"/>
              <a:gd name="T9" fmla="*/ 365125 h 230"/>
              <a:gd name="T10" fmla="*/ 160337 w 1867"/>
              <a:gd name="T11" fmla="*/ 365125 h 230"/>
              <a:gd name="T12" fmla="*/ 0 w 1867"/>
              <a:gd name="T13" fmla="*/ 182563 h 230"/>
              <a:gd name="T14" fmla="*/ 0 60000 65536"/>
              <a:gd name="T15" fmla="*/ 0 60000 65536"/>
              <a:gd name="T16" fmla="*/ 0 60000 65536"/>
              <a:gd name="T17" fmla="*/ 0 60000 65536"/>
              <a:gd name="T18" fmla="*/ 0 60000 65536"/>
              <a:gd name="T19" fmla="*/ 0 60000 65536"/>
              <a:gd name="T20" fmla="*/ 0 60000 65536"/>
              <a:gd name="T21" fmla="*/ 0 w 1867"/>
              <a:gd name="T22" fmla="*/ 0 h 230"/>
              <a:gd name="T23" fmla="*/ 1867 w 1867"/>
              <a:gd name="T24" fmla="*/ 230 h 2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67" h="230">
                <a:moveTo>
                  <a:pt x="0" y="115"/>
                </a:moveTo>
                <a:lnTo>
                  <a:pt x="101" y="0"/>
                </a:lnTo>
                <a:lnTo>
                  <a:pt x="1867" y="0"/>
                </a:lnTo>
                <a:lnTo>
                  <a:pt x="1766" y="115"/>
                </a:lnTo>
                <a:lnTo>
                  <a:pt x="1867" y="230"/>
                </a:lnTo>
                <a:lnTo>
                  <a:pt x="101" y="230"/>
                </a:lnTo>
                <a:lnTo>
                  <a:pt x="0" y="115"/>
                </a:lnTo>
                <a:close/>
              </a:path>
            </a:pathLst>
          </a:custGeom>
          <a:solidFill>
            <a:srgbClr val="FFFFFF"/>
          </a:solidFill>
          <a:ln w="9525">
            <a:solidFill>
              <a:schemeClr val="tx1"/>
            </a:solidFill>
            <a:round/>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sp>
        <p:nvSpPr>
          <p:cNvPr id="843806"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0">
                <a:solidFill>
                  <a:srgbClr val="000000"/>
                </a:solidFill>
                <a:latin typeface="Helvetica Neue" pitchFamily="1" charset="0"/>
              </a:rPr>
              <a:t>Twas brillig, and the slithy toves,</a:t>
            </a:r>
          </a:p>
        </p:txBody>
      </p:sp>
      <p:sp>
        <p:nvSpPr>
          <p:cNvPr id="2"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0">
                <a:solidFill>
                  <a:srgbClr val="000000"/>
                </a:solidFill>
                <a:latin typeface="Helvetica Neue" pitchFamily="1" charset="0"/>
              </a:rPr>
              <a:t>Did gyre and gimble in the wabe:</a:t>
            </a:r>
          </a:p>
        </p:txBody>
      </p:sp>
      <p:sp>
        <p:nvSpPr>
          <p:cNvPr id="3"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0">
                <a:solidFill>
                  <a:srgbClr val="000000"/>
                </a:solidFill>
                <a:latin typeface="Helvetica Neue" pitchFamily="1" charset="0"/>
              </a:rPr>
              <a:t>Doo plpvb zhuh wkh erurjryhv,</a:t>
            </a:r>
          </a:p>
        </p:txBody>
      </p:sp>
      <p:sp>
        <p:nvSpPr>
          <p:cNvPr id="4" name="Text Box 30"/>
          <p:cNvSpPr txBox="1">
            <a:spLocks noChangeArrowheads="1"/>
          </p:cNvSpPr>
          <p:nvPr/>
        </p:nvSpPr>
        <p:spPr bwMode="auto">
          <a:xfrm>
            <a:off x="6059488" y="2593598"/>
            <a:ext cx="3008312"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b="0">
                <a:solidFill>
                  <a:srgbClr val="000000"/>
                </a:solidFill>
                <a:latin typeface="Helvetica Neue" pitchFamily="1" charset="0"/>
              </a:rPr>
              <a:t>Lfr gax wvwx clgat vngeclzx.</a:t>
            </a:r>
          </a:p>
        </p:txBody>
      </p:sp>
      <p:sp>
        <p:nvSpPr>
          <p:cNvPr id="26632" name="Freeform 28"/>
          <p:cNvSpPr>
            <a:spLocks/>
          </p:cNvSpPr>
          <p:nvPr/>
        </p:nvSpPr>
        <p:spPr bwMode="auto">
          <a:xfrm>
            <a:off x="5956300" y="2563813"/>
            <a:ext cx="3187700" cy="369887"/>
          </a:xfrm>
          <a:custGeom>
            <a:avLst/>
            <a:gdLst>
              <a:gd name="T0" fmla="*/ 0 w 2014"/>
              <a:gd name="T1" fmla="*/ 187325 h 233"/>
              <a:gd name="T2" fmla="*/ 159860 w 2014"/>
              <a:gd name="T3" fmla="*/ 4762 h 233"/>
              <a:gd name="T4" fmla="*/ 3187700 w 2014"/>
              <a:gd name="T5" fmla="*/ 0 h 233"/>
              <a:gd name="T6" fmla="*/ 3187700 w 2014"/>
              <a:gd name="T7" fmla="*/ 366712 h 233"/>
              <a:gd name="T8" fmla="*/ 159860 w 2014"/>
              <a:gd name="T9" fmla="*/ 369887 h 233"/>
              <a:gd name="T10" fmla="*/ 0 w 2014"/>
              <a:gd name="T11" fmla="*/ 187325 h 233"/>
              <a:gd name="T12" fmla="*/ 0 60000 65536"/>
              <a:gd name="T13" fmla="*/ 0 60000 65536"/>
              <a:gd name="T14" fmla="*/ 0 60000 65536"/>
              <a:gd name="T15" fmla="*/ 0 60000 65536"/>
              <a:gd name="T16" fmla="*/ 0 60000 65536"/>
              <a:gd name="T17" fmla="*/ 0 60000 65536"/>
              <a:gd name="T18" fmla="*/ 0 w 2014"/>
              <a:gd name="T19" fmla="*/ 0 h 233"/>
              <a:gd name="T20" fmla="*/ 2014 w 2014"/>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14" h="233">
                <a:moveTo>
                  <a:pt x="0" y="118"/>
                </a:moveTo>
                <a:lnTo>
                  <a:pt x="101" y="3"/>
                </a:lnTo>
                <a:lnTo>
                  <a:pt x="2014" y="0"/>
                </a:lnTo>
                <a:lnTo>
                  <a:pt x="2014" y="231"/>
                </a:lnTo>
                <a:lnTo>
                  <a:pt x="101" y="233"/>
                </a:lnTo>
                <a:lnTo>
                  <a:pt x="0" y="118"/>
                </a:lnTo>
                <a:close/>
              </a:path>
            </a:pathLst>
          </a:custGeom>
          <a:solidFill>
            <a:srgbClr val="CCFFFF"/>
          </a:solidFill>
          <a:ln w="9525">
            <a:noFill/>
            <a:round/>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sp>
        <p:nvSpPr>
          <p:cNvPr id="26633" name="Freeform 29"/>
          <p:cNvSpPr>
            <a:spLocks/>
          </p:cNvSpPr>
          <p:nvPr/>
        </p:nvSpPr>
        <p:spPr bwMode="auto">
          <a:xfrm>
            <a:off x="11113" y="2563813"/>
            <a:ext cx="3279775" cy="369887"/>
          </a:xfrm>
          <a:custGeom>
            <a:avLst/>
            <a:gdLst>
              <a:gd name="T0" fmla="*/ 0 w 2066"/>
              <a:gd name="T1" fmla="*/ 0 h 233"/>
              <a:gd name="T2" fmla="*/ 3279775 w 2066"/>
              <a:gd name="T3" fmla="*/ 4762 h 233"/>
              <a:gd name="T4" fmla="*/ 3119438 w 2066"/>
              <a:gd name="T5" fmla="*/ 187325 h 233"/>
              <a:gd name="T6" fmla="*/ 3279775 w 2066"/>
              <a:gd name="T7" fmla="*/ 369887 h 233"/>
              <a:gd name="T8" fmla="*/ 0 w 2066"/>
              <a:gd name="T9" fmla="*/ 366712 h 233"/>
              <a:gd name="T10" fmla="*/ 0 w 2066"/>
              <a:gd name="T11" fmla="*/ 0 h 233"/>
              <a:gd name="T12" fmla="*/ 0 60000 65536"/>
              <a:gd name="T13" fmla="*/ 0 60000 65536"/>
              <a:gd name="T14" fmla="*/ 0 60000 65536"/>
              <a:gd name="T15" fmla="*/ 0 60000 65536"/>
              <a:gd name="T16" fmla="*/ 0 60000 65536"/>
              <a:gd name="T17" fmla="*/ 0 60000 65536"/>
              <a:gd name="T18" fmla="*/ 0 w 2066"/>
              <a:gd name="T19" fmla="*/ 0 h 233"/>
              <a:gd name="T20" fmla="*/ 2066 w 2066"/>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66" h="233">
                <a:moveTo>
                  <a:pt x="0" y="0"/>
                </a:moveTo>
                <a:lnTo>
                  <a:pt x="2066" y="3"/>
                </a:lnTo>
                <a:lnTo>
                  <a:pt x="1965" y="118"/>
                </a:lnTo>
                <a:lnTo>
                  <a:pt x="2066" y="233"/>
                </a:lnTo>
                <a:lnTo>
                  <a:pt x="0" y="231"/>
                </a:lnTo>
                <a:lnTo>
                  <a:pt x="0" y="0"/>
                </a:lnTo>
                <a:close/>
              </a:path>
            </a:pathLst>
          </a:custGeom>
          <a:solidFill>
            <a:srgbClr val="CCFFFF"/>
          </a:solidFill>
          <a:ln w="9525">
            <a:noFill/>
            <a:round/>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pic>
        <p:nvPicPr>
          <p:cNvPr id="32778" name="Picture 18" descr="AliceFacingLeft"/>
          <p:cNvPicPr>
            <a:picLocks noChangeAspect="1" noChangeArrowheads="1"/>
          </p:cNvPicPr>
          <p:nvPr/>
        </p:nvPicPr>
        <p:blipFill>
          <a:blip r:embed="rId3"/>
          <a:srcRect/>
          <a:stretch>
            <a:fillRect/>
          </a:stretch>
        </p:blipFill>
        <p:spPr bwMode="auto">
          <a:xfrm>
            <a:off x="6838950" y="1846263"/>
            <a:ext cx="1644650" cy="2659062"/>
          </a:xfrm>
          <a:prstGeom prst="rect">
            <a:avLst/>
          </a:prstGeom>
          <a:noFill/>
          <a:ln w="9525">
            <a:noFill/>
            <a:miter lim="800000"/>
            <a:headEnd/>
            <a:tailEnd/>
          </a:ln>
        </p:spPr>
      </p:pic>
      <p:pic>
        <p:nvPicPr>
          <p:cNvPr id="32779" name="Picture 19" descr="BobFacingRight"/>
          <p:cNvPicPr>
            <a:picLocks noChangeAspect="1" noChangeArrowheads="1"/>
          </p:cNvPicPr>
          <p:nvPr/>
        </p:nvPicPr>
        <p:blipFill>
          <a:blip r:embed="rId4"/>
          <a:srcRect/>
          <a:stretch>
            <a:fillRect/>
          </a:stretch>
        </p:blipFill>
        <p:spPr bwMode="auto">
          <a:xfrm>
            <a:off x="685800" y="1755775"/>
            <a:ext cx="1644650" cy="2659063"/>
          </a:xfrm>
          <a:prstGeom prst="rect">
            <a:avLst/>
          </a:prstGeom>
          <a:noFill/>
          <a:ln w="9525">
            <a:noFill/>
            <a:miter lim="800000"/>
            <a:headEnd/>
            <a:tailEnd/>
          </a:ln>
        </p:spPr>
      </p:pic>
      <p:pic>
        <p:nvPicPr>
          <p:cNvPr id="32780" name="Picture 31" descr="CheshireCat"/>
          <p:cNvPicPr>
            <a:picLocks noChangeAspect="1" noChangeArrowheads="1"/>
          </p:cNvPicPr>
          <p:nvPr/>
        </p:nvPicPr>
        <p:blipFill>
          <a:blip r:embed="rId5"/>
          <a:srcRect/>
          <a:stretch>
            <a:fillRect/>
          </a:stretch>
        </p:blipFill>
        <p:spPr bwMode="auto">
          <a:xfrm>
            <a:off x="4038600" y="1371600"/>
            <a:ext cx="1143000" cy="1143000"/>
          </a:xfrm>
          <a:prstGeom prst="rect">
            <a:avLst/>
          </a:prstGeom>
          <a:noFill/>
          <a:ln w="9525">
            <a:noFill/>
            <a:miter lim="800000"/>
            <a:headEnd/>
            <a:tailEnd/>
          </a:ln>
        </p:spPr>
      </p:pic>
      <p:grpSp>
        <p:nvGrpSpPr>
          <p:cNvPr id="5" name="Group 13"/>
          <p:cNvGrpSpPr>
            <a:grpSpLocks/>
          </p:cNvGrpSpPr>
          <p:nvPr/>
        </p:nvGrpSpPr>
        <p:grpSpPr bwMode="auto">
          <a:xfrm>
            <a:off x="2427288" y="2357438"/>
            <a:ext cx="4443412" cy="769937"/>
            <a:chOff x="1529" y="1485"/>
            <a:chExt cx="2799" cy="485"/>
          </a:xfrm>
        </p:grpSpPr>
        <p:pic>
          <p:nvPicPr>
            <p:cNvPr id="26704" name="Picture 32" descr="KeyPlus3"/>
            <p:cNvPicPr>
              <a:picLocks noChangeAspect="1" noChangeArrowheads="1"/>
            </p:cNvPicPr>
            <p:nvPr/>
          </p:nvPicPr>
          <p:blipFill>
            <a:blip r:embed="rId6"/>
            <a:srcRect/>
            <a:stretch>
              <a:fillRect/>
            </a:stretch>
          </p:blipFill>
          <p:spPr bwMode="auto">
            <a:xfrm>
              <a:off x="3865" y="1485"/>
              <a:ext cx="463" cy="485"/>
            </a:xfrm>
            <a:prstGeom prst="rect">
              <a:avLst/>
            </a:prstGeom>
            <a:noFill/>
            <a:ln w="9525">
              <a:noFill/>
              <a:miter lim="800000"/>
              <a:headEnd/>
              <a:tailEnd/>
            </a:ln>
          </p:spPr>
        </p:pic>
        <p:pic>
          <p:nvPicPr>
            <p:cNvPr id="26705" name="Picture 33" descr="KeyMinus3"/>
            <p:cNvPicPr>
              <a:picLocks noChangeAspect="1" noChangeArrowheads="1"/>
            </p:cNvPicPr>
            <p:nvPr/>
          </p:nvPicPr>
          <p:blipFill>
            <a:blip r:embed="rId7"/>
            <a:srcRect/>
            <a:stretch>
              <a:fillRect/>
            </a:stretch>
          </p:blipFill>
          <p:spPr bwMode="auto">
            <a:xfrm>
              <a:off x="1529" y="1485"/>
              <a:ext cx="463" cy="485"/>
            </a:xfrm>
            <a:prstGeom prst="rect">
              <a:avLst/>
            </a:prstGeom>
            <a:noFill/>
            <a:ln w="9525">
              <a:noFill/>
              <a:miter lim="800000"/>
              <a:headEnd/>
              <a:tailEnd/>
            </a:ln>
          </p:spPr>
        </p:pic>
      </p:grpSp>
      <p:sp>
        <p:nvSpPr>
          <p:cNvPr id="32784" name="Rectangle 36"/>
          <p:cNvSpPr>
            <a:spLocks noChangeArrowheads="1"/>
          </p:cNvSpPr>
          <p:nvPr/>
        </p:nvSpPr>
        <p:spPr bwMode="auto">
          <a:xfrm>
            <a:off x="6350000" y="4581525"/>
            <a:ext cx="2590800" cy="101123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sp>
        <p:nvSpPr>
          <p:cNvPr id="32785" name="Rectangle 37"/>
          <p:cNvSpPr>
            <a:spLocks noChangeArrowheads="1"/>
          </p:cNvSpPr>
          <p:nvPr/>
        </p:nvSpPr>
        <p:spPr bwMode="auto">
          <a:xfrm>
            <a:off x="279400" y="4581525"/>
            <a:ext cx="2590800" cy="1011238"/>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sp>
        <p:nvSpPr>
          <p:cNvPr id="32786" name="Text Box 38"/>
          <p:cNvSpPr txBox="1">
            <a:spLocks noChangeArrowheads="1"/>
          </p:cNvSpPr>
          <p:nvPr/>
        </p:nvSpPr>
        <p:spPr bwMode="auto">
          <a:xfrm>
            <a:off x="6400800" y="45859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dirty="0" err="1">
                <a:solidFill>
                  <a:srgbClr val="000000"/>
                </a:solidFill>
                <a:latin typeface="Helvetica Neue" pitchFamily="1" charset="0"/>
              </a:rPr>
              <a:t>Twas</a:t>
            </a:r>
            <a:r>
              <a:rPr lang="en-US" sz="1200" b="0" dirty="0">
                <a:solidFill>
                  <a:srgbClr val="000000"/>
                </a:solidFill>
                <a:latin typeface="Helvetica Neue" pitchFamily="1" charset="0"/>
              </a:rPr>
              <a:t> </a:t>
            </a:r>
            <a:r>
              <a:rPr lang="en-US" sz="1200" b="0" dirty="0" err="1">
                <a:solidFill>
                  <a:srgbClr val="000000"/>
                </a:solidFill>
                <a:latin typeface="Helvetica Neue" pitchFamily="1" charset="0"/>
              </a:rPr>
              <a:t>brillig</a:t>
            </a:r>
            <a:r>
              <a:rPr lang="en-US" sz="1200" b="0" dirty="0">
                <a:solidFill>
                  <a:srgbClr val="000000"/>
                </a:solidFill>
                <a:latin typeface="Helvetica Neue" pitchFamily="1" charset="0"/>
              </a:rPr>
              <a:t>, and the </a:t>
            </a:r>
            <a:r>
              <a:rPr lang="en-US" sz="1200" b="0" dirty="0" err="1">
                <a:solidFill>
                  <a:srgbClr val="000000"/>
                </a:solidFill>
                <a:latin typeface="Helvetica Neue" pitchFamily="1" charset="0"/>
              </a:rPr>
              <a:t>slithy</a:t>
            </a:r>
            <a:r>
              <a:rPr lang="en-US" sz="1200" b="0" dirty="0">
                <a:solidFill>
                  <a:srgbClr val="000000"/>
                </a:solidFill>
                <a:latin typeface="Helvetica Neue" pitchFamily="1" charset="0"/>
              </a:rPr>
              <a:t> </a:t>
            </a:r>
            <a:r>
              <a:rPr lang="en-US" sz="1200" b="0" dirty="0" err="1">
                <a:solidFill>
                  <a:srgbClr val="000000"/>
                </a:solidFill>
                <a:latin typeface="Helvetica Neue" pitchFamily="1" charset="0"/>
              </a:rPr>
              <a:t>toves</a:t>
            </a:r>
            <a:r>
              <a:rPr lang="en-US" sz="1200" b="0" dirty="0">
                <a:solidFill>
                  <a:srgbClr val="000000"/>
                </a:solidFill>
                <a:latin typeface="Helvetica Neue" pitchFamily="1" charset="0"/>
              </a:rPr>
              <a:t>,</a:t>
            </a:r>
          </a:p>
        </p:txBody>
      </p:sp>
      <p:sp>
        <p:nvSpPr>
          <p:cNvPr id="32787" name="Text Box 39"/>
          <p:cNvSpPr txBox="1">
            <a:spLocks noChangeArrowheads="1"/>
          </p:cNvSpPr>
          <p:nvPr/>
        </p:nvSpPr>
        <p:spPr bwMode="auto">
          <a:xfrm>
            <a:off x="6400800" y="48145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latin typeface="Helvetica Neue" pitchFamily="1" charset="0"/>
              </a:rPr>
              <a:t>Did gyre and gimble in the wabe:</a:t>
            </a:r>
          </a:p>
        </p:txBody>
      </p:sp>
      <p:sp>
        <p:nvSpPr>
          <p:cNvPr id="32788" name="Text Box 40"/>
          <p:cNvSpPr txBox="1">
            <a:spLocks noChangeArrowheads="1"/>
          </p:cNvSpPr>
          <p:nvPr/>
        </p:nvSpPr>
        <p:spPr bwMode="auto">
          <a:xfrm>
            <a:off x="6400800" y="5035173"/>
            <a:ext cx="25019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b="0" dirty="0">
                <a:solidFill>
                  <a:srgbClr val="000000"/>
                </a:solidFill>
                <a:latin typeface="Helvetica Neue" pitchFamily="1" charset="0"/>
              </a:rPr>
              <a:t>All </a:t>
            </a:r>
            <a:r>
              <a:rPr lang="en-US" sz="1200" b="0" dirty="0" err="1">
                <a:solidFill>
                  <a:srgbClr val="000000"/>
                </a:solidFill>
                <a:latin typeface="Helvetica Neue" pitchFamily="1" charset="0"/>
              </a:rPr>
              <a:t>mimsy</a:t>
            </a:r>
            <a:r>
              <a:rPr lang="en-US" sz="1200" b="0" dirty="0">
                <a:solidFill>
                  <a:srgbClr val="000000"/>
                </a:solidFill>
                <a:latin typeface="Helvetica Neue" pitchFamily="1" charset="0"/>
              </a:rPr>
              <a:t> were the </a:t>
            </a:r>
            <a:r>
              <a:rPr lang="en-US" sz="1200" b="0" dirty="0" err="1">
                <a:solidFill>
                  <a:srgbClr val="000000"/>
                </a:solidFill>
                <a:latin typeface="Helvetica Neue" pitchFamily="1" charset="0"/>
              </a:rPr>
              <a:t>borogoves</a:t>
            </a:r>
            <a:r>
              <a:rPr lang="en-US" sz="1200" b="0" dirty="0">
                <a:solidFill>
                  <a:srgbClr val="000000"/>
                </a:solidFill>
                <a:latin typeface="Helvetica Neue" pitchFamily="1" charset="0"/>
              </a:rPr>
              <a:t>,</a:t>
            </a:r>
          </a:p>
        </p:txBody>
      </p:sp>
      <p:sp>
        <p:nvSpPr>
          <p:cNvPr id="32789" name="Text Box 41"/>
          <p:cNvSpPr txBox="1">
            <a:spLocks noChangeArrowheads="1"/>
          </p:cNvSpPr>
          <p:nvPr/>
        </p:nvSpPr>
        <p:spPr bwMode="auto">
          <a:xfrm>
            <a:off x="6400800" y="5255835"/>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latin typeface="Helvetica Neue" pitchFamily="1" charset="0"/>
              </a:rPr>
              <a:t>And the mome raths outgrabe.</a:t>
            </a:r>
          </a:p>
        </p:txBody>
      </p:sp>
      <p:sp>
        <p:nvSpPr>
          <p:cNvPr id="32790" name="Text Box 38"/>
          <p:cNvSpPr txBox="1">
            <a:spLocks noChangeArrowheads="1"/>
          </p:cNvSpPr>
          <p:nvPr/>
        </p:nvSpPr>
        <p:spPr bwMode="auto">
          <a:xfrm>
            <a:off x="317500" y="45986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latin typeface="Helvetica Neue" pitchFamily="1" charset="0"/>
              </a:rPr>
              <a:t>Twas brillig, and the slithy toves,</a:t>
            </a:r>
          </a:p>
        </p:txBody>
      </p:sp>
      <p:sp>
        <p:nvSpPr>
          <p:cNvPr id="32791" name="Text Box 39"/>
          <p:cNvSpPr txBox="1">
            <a:spLocks noChangeArrowheads="1"/>
          </p:cNvSpPr>
          <p:nvPr/>
        </p:nvSpPr>
        <p:spPr bwMode="auto">
          <a:xfrm>
            <a:off x="317500" y="4827210"/>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latin typeface="Helvetica Neue" pitchFamily="1" charset="0"/>
              </a:rPr>
              <a:t>Did gyre and gimble in the wabe:</a:t>
            </a:r>
          </a:p>
        </p:txBody>
      </p:sp>
      <p:sp>
        <p:nvSpPr>
          <p:cNvPr id="32792" name="Text Box 40"/>
          <p:cNvSpPr txBox="1">
            <a:spLocks noChangeArrowheads="1"/>
          </p:cNvSpPr>
          <p:nvPr/>
        </p:nvSpPr>
        <p:spPr bwMode="auto">
          <a:xfrm>
            <a:off x="317500" y="5047873"/>
            <a:ext cx="2501900" cy="274637"/>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latin typeface="Helvetica Neue" pitchFamily="1" charset="0"/>
              </a:rPr>
              <a:t>All mimsy were the borogoves,</a:t>
            </a:r>
          </a:p>
        </p:txBody>
      </p:sp>
      <p:sp>
        <p:nvSpPr>
          <p:cNvPr id="32793" name="Text Box 41"/>
          <p:cNvSpPr txBox="1">
            <a:spLocks noChangeArrowheads="1"/>
          </p:cNvSpPr>
          <p:nvPr/>
        </p:nvSpPr>
        <p:spPr bwMode="auto">
          <a:xfrm>
            <a:off x="317500" y="5268535"/>
            <a:ext cx="2501900" cy="274638"/>
          </a:xfrm>
          <a:prstGeom prst="rect">
            <a:avLst/>
          </a:prstGeom>
          <a:noFill/>
          <a:ln w="9525">
            <a:noFill/>
            <a:miter lim="800000"/>
            <a:headEnd/>
            <a:tailEnd/>
          </a:ln>
        </p:spPr>
        <p:txBody>
          <a:bodyPr>
            <a:prstTxWarp prst="textNoShape">
              <a:avLst/>
            </a:prstTxWarp>
            <a:spAutoFit/>
          </a:bodyPr>
          <a:lstStyle/>
          <a:p>
            <a:pPr>
              <a:spcBef>
                <a:spcPct val="50000"/>
              </a:spcBef>
            </a:pPr>
            <a:r>
              <a:rPr lang="en-US" sz="1200" b="0">
                <a:solidFill>
                  <a:srgbClr val="000000"/>
                </a:solidFill>
                <a:latin typeface="Helvetica Neue" pitchFamily="1" charset="0"/>
              </a:rPr>
              <a:t>And the mome raths outgrabe.</a:t>
            </a:r>
          </a:p>
        </p:txBody>
      </p:sp>
      <p:grpSp>
        <p:nvGrpSpPr>
          <p:cNvPr id="6" name="Group 81"/>
          <p:cNvGrpSpPr>
            <a:grpSpLocks/>
          </p:cNvGrpSpPr>
          <p:nvPr/>
        </p:nvGrpSpPr>
        <p:grpSpPr bwMode="auto">
          <a:xfrm>
            <a:off x="2671763" y="2501899"/>
            <a:ext cx="3932237" cy="1727972"/>
            <a:chOff x="2671763" y="2501900"/>
            <a:chExt cx="3932237" cy="1727973"/>
          </a:xfrm>
        </p:grpSpPr>
        <p:sp>
          <p:nvSpPr>
            <p:cNvPr id="26649" name="Rectangle 81"/>
            <p:cNvSpPr>
              <a:spLocks noChangeArrowheads="1"/>
            </p:cNvSpPr>
            <p:nvPr/>
          </p:nvSpPr>
          <p:spPr bwMode="auto">
            <a:xfrm>
              <a:off x="2755900" y="3594100"/>
              <a:ext cx="3746500" cy="469900"/>
            </a:xfrm>
            <a:prstGeom prst="rect">
              <a:avLst/>
            </a:prstGeom>
            <a:solidFill>
              <a:srgbClr val="FFFFFF"/>
            </a:solidFill>
            <a:ln w="9525">
              <a:solidFill>
                <a:schemeClr val="tx1"/>
              </a:solidFill>
              <a:miter lim="800000"/>
              <a:headEnd/>
              <a:tailEnd/>
            </a:ln>
          </p:spPr>
          <p:txBody>
            <a:bodyPr wrap="none" anchor="ctr">
              <a:prstTxWarp prst="textNoShape">
                <a:avLst/>
              </a:prstTxWarp>
            </a:bodyPr>
            <a:lstStyle/>
            <a:p>
              <a:pPr algn="ctr">
                <a:lnSpc>
                  <a:spcPct val="90000"/>
                </a:lnSpc>
              </a:pPr>
              <a:endParaRPr lang="en-US" sz="1400" b="0">
                <a:solidFill>
                  <a:srgbClr val="000000"/>
                </a:solidFill>
                <a:latin typeface="Helvetica Neue" pitchFamily="1" charset="0"/>
              </a:endParaRPr>
            </a:p>
          </p:txBody>
        </p:sp>
        <p:sp>
          <p:nvSpPr>
            <p:cNvPr id="26650" name="Rectangle 27"/>
            <p:cNvSpPr>
              <a:spLocks noChangeArrowheads="1"/>
            </p:cNvSpPr>
            <p:nvPr/>
          </p:nvSpPr>
          <p:spPr bwMode="auto">
            <a:xfrm>
              <a:off x="2671763" y="2505075"/>
              <a:ext cx="227012" cy="120650"/>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sz="1400" b="0">
                <a:solidFill>
                  <a:srgbClr val="000000"/>
                </a:solidFill>
                <a:latin typeface="Helvetica Neue" pitchFamily="1" charset="0"/>
              </a:endParaRPr>
            </a:p>
          </p:txBody>
        </p:sp>
        <p:sp>
          <p:nvSpPr>
            <p:cNvPr id="26651" name="Rectangle 28"/>
            <p:cNvSpPr>
              <a:spLocks noChangeArrowheads="1"/>
            </p:cNvSpPr>
            <p:nvPr/>
          </p:nvSpPr>
          <p:spPr bwMode="auto">
            <a:xfrm>
              <a:off x="6376988" y="2501900"/>
              <a:ext cx="227012" cy="119063"/>
            </a:xfrm>
            <a:prstGeom prst="rect">
              <a:avLst/>
            </a:prstGeom>
            <a:solidFill>
              <a:srgbClr val="AEAEAE"/>
            </a:solidFill>
            <a:ln w="9525">
              <a:noFill/>
              <a:miter lim="800000"/>
              <a:headEnd/>
              <a:tailEnd/>
            </a:ln>
          </p:spPr>
          <p:txBody>
            <a:bodyPr wrap="none" anchor="ctr">
              <a:prstTxWarp prst="textNoShape">
                <a:avLst/>
              </a:prstTxWarp>
            </a:bodyPr>
            <a:lstStyle/>
            <a:p>
              <a:pPr algn="ctr">
                <a:lnSpc>
                  <a:spcPct val="90000"/>
                </a:lnSpc>
              </a:pPr>
              <a:endParaRPr lang="en-US" sz="1400" b="0">
                <a:solidFill>
                  <a:srgbClr val="000000"/>
                </a:solidFill>
                <a:latin typeface="Helvetica Neue" pitchFamily="1" charset="0"/>
              </a:endParaRPr>
            </a:p>
          </p:txBody>
        </p:sp>
        <p:sp>
          <p:nvSpPr>
            <p:cNvPr id="26652" name="Text Box 29"/>
            <p:cNvSpPr txBox="1">
              <a:spLocks noChangeArrowheads="1"/>
            </p:cNvSpPr>
            <p:nvPr/>
          </p:nvSpPr>
          <p:spPr bwMode="auto">
            <a:xfrm>
              <a:off x="2743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A</a:t>
              </a:r>
            </a:p>
          </p:txBody>
        </p:sp>
        <p:sp>
          <p:nvSpPr>
            <p:cNvPr id="26653" name="Text Box 30"/>
            <p:cNvSpPr txBox="1">
              <a:spLocks noChangeArrowheads="1"/>
            </p:cNvSpPr>
            <p:nvPr/>
          </p:nvSpPr>
          <p:spPr bwMode="auto">
            <a:xfrm>
              <a:off x="28829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B</a:t>
              </a:r>
            </a:p>
          </p:txBody>
        </p:sp>
        <p:sp>
          <p:nvSpPr>
            <p:cNvPr id="26654" name="Text Box 31"/>
            <p:cNvSpPr txBox="1">
              <a:spLocks noChangeArrowheads="1"/>
            </p:cNvSpPr>
            <p:nvPr/>
          </p:nvSpPr>
          <p:spPr bwMode="auto">
            <a:xfrm>
              <a:off x="30226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C</a:t>
              </a:r>
            </a:p>
          </p:txBody>
        </p:sp>
        <p:sp>
          <p:nvSpPr>
            <p:cNvPr id="26655" name="Text Box 32"/>
            <p:cNvSpPr txBox="1">
              <a:spLocks noChangeArrowheads="1"/>
            </p:cNvSpPr>
            <p:nvPr/>
          </p:nvSpPr>
          <p:spPr bwMode="auto">
            <a:xfrm>
              <a:off x="31623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D</a:t>
              </a:r>
            </a:p>
          </p:txBody>
        </p:sp>
        <p:sp>
          <p:nvSpPr>
            <p:cNvPr id="26656" name="Text Box 33"/>
            <p:cNvSpPr txBox="1">
              <a:spLocks noChangeArrowheads="1"/>
            </p:cNvSpPr>
            <p:nvPr/>
          </p:nvSpPr>
          <p:spPr bwMode="auto">
            <a:xfrm>
              <a:off x="33020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E</a:t>
              </a:r>
            </a:p>
          </p:txBody>
        </p:sp>
        <p:sp>
          <p:nvSpPr>
            <p:cNvPr id="26657" name="Text Box 34"/>
            <p:cNvSpPr txBox="1">
              <a:spLocks noChangeArrowheads="1"/>
            </p:cNvSpPr>
            <p:nvPr/>
          </p:nvSpPr>
          <p:spPr bwMode="auto">
            <a:xfrm>
              <a:off x="34417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F</a:t>
              </a:r>
            </a:p>
          </p:txBody>
        </p:sp>
        <p:sp>
          <p:nvSpPr>
            <p:cNvPr id="26658" name="Text Box 35"/>
            <p:cNvSpPr txBox="1">
              <a:spLocks noChangeArrowheads="1"/>
            </p:cNvSpPr>
            <p:nvPr/>
          </p:nvSpPr>
          <p:spPr bwMode="auto">
            <a:xfrm>
              <a:off x="35814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G</a:t>
              </a:r>
            </a:p>
          </p:txBody>
        </p:sp>
        <p:sp>
          <p:nvSpPr>
            <p:cNvPr id="26659" name="Text Box 36"/>
            <p:cNvSpPr txBox="1">
              <a:spLocks noChangeArrowheads="1"/>
            </p:cNvSpPr>
            <p:nvPr/>
          </p:nvSpPr>
          <p:spPr bwMode="auto">
            <a:xfrm>
              <a:off x="3733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H</a:t>
              </a:r>
            </a:p>
          </p:txBody>
        </p:sp>
        <p:sp>
          <p:nvSpPr>
            <p:cNvPr id="26660" name="Text Box 37"/>
            <p:cNvSpPr txBox="1">
              <a:spLocks noChangeArrowheads="1"/>
            </p:cNvSpPr>
            <p:nvPr/>
          </p:nvSpPr>
          <p:spPr bwMode="auto">
            <a:xfrm>
              <a:off x="3884990" y="3581401"/>
              <a:ext cx="228600" cy="261610"/>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I</a:t>
              </a:r>
            </a:p>
          </p:txBody>
        </p:sp>
        <p:sp>
          <p:nvSpPr>
            <p:cNvPr id="26661" name="Text Box 38"/>
            <p:cNvSpPr txBox="1">
              <a:spLocks noChangeArrowheads="1"/>
            </p:cNvSpPr>
            <p:nvPr/>
          </p:nvSpPr>
          <p:spPr bwMode="auto">
            <a:xfrm>
              <a:off x="3987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J</a:t>
              </a:r>
            </a:p>
          </p:txBody>
        </p:sp>
        <p:sp>
          <p:nvSpPr>
            <p:cNvPr id="26662" name="Text Box 39"/>
            <p:cNvSpPr txBox="1">
              <a:spLocks noChangeArrowheads="1"/>
            </p:cNvSpPr>
            <p:nvPr/>
          </p:nvSpPr>
          <p:spPr bwMode="auto">
            <a:xfrm>
              <a:off x="41275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K</a:t>
              </a:r>
            </a:p>
          </p:txBody>
        </p:sp>
        <p:sp>
          <p:nvSpPr>
            <p:cNvPr id="26663" name="Text Box 40"/>
            <p:cNvSpPr txBox="1">
              <a:spLocks noChangeArrowheads="1"/>
            </p:cNvSpPr>
            <p:nvPr/>
          </p:nvSpPr>
          <p:spPr bwMode="auto">
            <a:xfrm>
              <a:off x="4267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L</a:t>
              </a:r>
            </a:p>
          </p:txBody>
        </p:sp>
        <p:sp>
          <p:nvSpPr>
            <p:cNvPr id="26664" name="Text Box 41"/>
            <p:cNvSpPr txBox="1">
              <a:spLocks noChangeArrowheads="1"/>
            </p:cNvSpPr>
            <p:nvPr/>
          </p:nvSpPr>
          <p:spPr bwMode="auto">
            <a:xfrm>
              <a:off x="44069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M</a:t>
              </a:r>
            </a:p>
          </p:txBody>
        </p:sp>
        <p:sp>
          <p:nvSpPr>
            <p:cNvPr id="26665" name="Text Box 42"/>
            <p:cNvSpPr txBox="1">
              <a:spLocks noChangeArrowheads="1"/>
            </p:cNvSpPr>
            <p:nvPr/>
          </p:nvSpPr>
          <p:spPr bwMode="auto">
            <a:xfrm>
              <a:off x="45593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N</a:t>
              </a:r>
            </a:p>
          </p:txBody>
        </p:sp>
        <p:sp>
          <p:nvSpPr>
            <p:cNvPr id="26666" name="Text Box 43"/>
            <p:cNvSpPr txBox="1">
              <a:spLocks noChangeArrowheads="1"/>
            </p:cNvSpPr>
            <p:nvPr/>
          </p:nvSpPr>
          <p:spPr bwMode="auto">
            <a:xfrm>
              <a:off x="46990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dirty="0">
                  <a:solidFill>
                    <a:srgbClr val="000000"/>
                  </a:solidFill>
                  <a:latin typeface="Helvetica Neue" pitchFamily="1" charset="0"/>
                </a:rPr>
                <a:t>O</a:t>
              </a:r>
            </a:p>
          </p:txBody>
        </p:sp>
        <p:sp>
          <p:nvSpPr>
            <p:cNvPr id="26667" name="Text Box 44"/>
            <p:cNvSpPr txBox="1">
              <a:spLocks noChangeArrowheads="1"/>
            </p:cNvSpPr>
            <p:nvPr/>
          </p:nvSpPr>
          <p:spPr bwMode="auto">
            <a:xfrm>
              <a:off x="48387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P</a:t>
              </a:r>
            </a:p>
          </p:txBody>
        </p:sp>
        <p:sp>
          <p:nvSpPr>
            <p:cNvPr id="26668" name="Text Box 45"/>
            <p:cNvSpPr txBox="1">
              <a:spLocks noChangeArrowheads="1"/>
            </p:cNvSpPr>
            <p:nvPr/>
          </p:nvSpPr>
          <p:spPr bwMode="auto">
            <a:xfrm>
              <a:off x="49784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Q</a:t>
              </a:r>
            </a:p>
          </p:txBody>
        </p:sp>
        <p:sp>
          <p:nvSpPr>
            <p:cNvPr id="26669" name="Text Box 46"/>
            <p:cNvSpPr txBox="1">
              <a:spLocks noChangeArrowheads="1"/>
            </p:cNvSpPr>
            <p:nvPr/>
          </p:nvSpPr>
          <p:spPr bwMode="auto">
            <a:xfrm>
              <a:off x="51181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R</a:t>
              </a:r>
            </a:p>
          </p:txBody>
        </p:sp>
        <p:sp>
          <p:nvSpPr>
            <p:cNvPr id="26670" name="Text Box 47"/>
            <p:cNvSpPr txBox="1">
              <a:spLocks noChangeArrowheads="1"/>
            </p:cNvSpPr>
            <p:nvPr/>
          </p:nvSpPr>
          <p:spPr bwMode="auto">
            <a:xfrm>
              <a:off x="5257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S</a:t>
              </a:r>
            </a:p>
          </p:txBody>
        </p:sp>
        <p:sp>
          <p:nvSpPr>
            <p:cNvPr id="26671" name="Text Box 48"/>
            <p:cNvSpPr txBox="1">
              <a:spLocks noChangeArrowheads="1"/>
            </p:cNvSpPr>
            <p:nvPr/>
          </p:nvSpPr>
          <p:spPr bwMode="auto">
            <a:xfrm>
              <a:off x="53975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T</a:t>
              </a:r>
            </a:p>
          </p:txBody>
        </p:sp>
        <p:sp>
          <p:nvSpPr>
            <p:cNvPr id="26672" name="Text Box 49"/>
            <p:cNvSpPr txBox="1">
              <a:spLocks noChangeArrowheads="1"/>
            </p:cNvSpPr>
            <p:nvPr/>
          </p:nvSpPr>
          <p:spPr bwMode="auto">
            <a:xfrm>
              <a:off x="55372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U</a:t>
              </a:r>
            </a:p>
          </p:txBody>
        </p:sp>
        <p:sp>
          <p:nvSpPr>
            <p:cNvPr id="26673" name="Text Box 50"/>
            <p:cNvSpPr txBox="1">
              <a:spLocks noChangeArrowheads="1"/>
            </p:cNvSpPr>
            <p:nvPr/>
          </p:nvSpPr>
          <p:spPr bwMode="auto">
            <a:xfrm>
              <a:off x="568899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V</a:t>
              </a:r>
            </a:p>
          </p:txBody>
        </p:sp>
        <p:sp>
          <p:nvSpPr>
            <p:cNvPr id="26674" name="Text Box 51"/>
            <p:cNvSpPr txBox="1">
              <a:spLocks noChangeArrowheads="1"/>
            </p:cNvSpPr>
            <p:nvPr/>
          </p:nvSpPr>
          <p:spPr bwMode="auto">
            <a:xfrm>
              <a:off x="582990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W</a:t>
              </a:r>
            </a:p>
          </p:txBody>
        </p:sp>
        <p:sp>
          <p:nvSpPr>
            <p:cNvPr id="26675" name="Text Box 52"/>
            <p:cNvSpPr txBox="1">
              <a:spLocks noChangeArrowheads="1"/>
            </p:cNvSpPr>
            <p:nvPr/>
          </p:nvSpPr>
          <p:spPr bwMode="auto">
            <a:xfrm>
              <a:off x="6006495"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X</a:t>
              </a:r>
            </a:p>
          </p:txBody>
        </p:sp>
        <p:sp>
          <p:nvSpPr>
            <p:cNvPr id="26676" name="Text Box 53"/>
            <p:cNvSpPr txBox="1">
              <a:spLocks noChangeArrowheads="1"/>
            </p:cNvSpPr>
            <p:nvPr/>
          </p:nvSpPr>
          <p:spPr bwMode="auto">
            <a:xfrm>
              <a:off x="61341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Y</a:t>
              </a:r>
            </a:p>
          </p:txBody>
        </p:sp>
        <p:sp>
          <p:nvSpPr>
            <p:cNvPr id="26677" name="Text Box 54"/>
            <p:cNvSpPr txBox="1">
              <a:spLocks noChangeArrowheads="1"/>
            </p:cNvSpPr>
            <p:nvPr/>
          </p:nvSpPr>
          <p:spPr bwMode="auto">
            <a:xfrm>
              <a:off x="6273800" y="3581401"/>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Z</a:t>
              </a:r>
            </a:p>
          </p:txBody>
        </p:sp>
        <p:sp>
          <p:nvSpPr>
            <p:cNvPr id="26678" name="Text Box 55"/>
            <p:cNvSpPr txBox="1">
              <a:spLocks noChangeArrowheads="1"/>
            </p:cNvSpPr>
            <p:nvPr/>
          </p:nvSpPr>
          <p:spPr bwMode="auto">
            <a:xfrm>
              <a:off x="2743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L</a:t>
              </a:r>
            </a:p>
          </p:txBody>
        </p:sp>
        <p:sp>
          <p:nvSpPr>
            <p:cNvPr id="26679" name="Text Box 56"/>
            <p:cNvSpPr txBox="1">
              <a:spLocks noChangeArrowheads="1"/>
            </p:cNvSpPr>
            <p:nvPr/>
          </p:nvSpPr>
          <p:spPr bwMode="auto">
            <a:xfrm>
              <a:off x="2882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Z</a:t>
              </a:r>
            </a:p>
          </p:txBody>
        </p:sp>
        <p:sp>
          <p:nvSpPr>
            <p:cNvPr id="26680" name="Text Box 57"/>
            <p:cNvSpPr txBox="1">
              <a:spLocks noChangeArrowheads="1"/>
            </p:cNvSpPr>
            <p:nvPr/>
          </p:nvSpPr>
          <p:spPr bwMode="auto">
            <a:xfrm>
              <a:off x="30226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D</a:t>
              </a:r>
            </a:p>
          </p:txBody>
        </p:sp>
        <p:sp>
          <p:nvSpPr>
            <p:cNvPr id="26681" name="Text Box 58"/>
            <p:cNvSpPr txBox="1">
              <a:spLocks noChangeArrowheads="1"/>
            </p:cNvSpPr>
            <p:nvPr/>
          </p:nvSpPr>
          <p:spPr bwMode="auto">
            <a:xfrm>
              <a:off x="31623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R</a:t>
              </a:r>
            </a:p>
          </p:txBody>
        </p:sp>
        <p:sp>
          <p:nvSpPr>
            <p:cNvPr id="26682" name="Text Box 59"/>
            <p:cNvSpPr txBox="1">
              <a:spLocks noChangeArrowheads="1"/>
            </p:cNvSpPr>
            <p:nvPr/>
          </p:nvSpPr>
          <p:spPr bwMode="auto">
            <a:xfrm>
              <a:off x="33020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X</a:t>
              </a:r>
            </a:p>
          </p:txBody>
        </p:sp>
        <p:sp>
          <p:nvSpPr>
            <p:cNvPr id="26683" name="Text Box 60"/>
            <p:cNvSpPr txBox="1">
              <a:spLocks noChangeArrowheads="1"/>
            </p:cNvSpPr>
            <p:nvPr/>
          </p:nvSpPr>
          <p:spPr bwMode="auto">
            <a:xfrm>
              <a:off x="34417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P</a:t>
              </a:r>
            </a:p>
          </p:txBody>
        </p:sp>
        <p:sp>
          <p:nvSpPr>
            <p:cNvPr id="26684" name="Text Box 61"/>
            <p:cNvSpPr txBox="1">
              <a:spLocks noChangeArrowheads="1"/>
            </p:cNvSpPr>
            <p:nvPr/>
          </p:nvSpPr>
          <p:spPr bwMode="auto">
            <a:xfrm>
              <a:off x="3581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E</a:t>
              </a:r>
            </a:p>
          </p:txBody>
        </p:sp>
        <p:sp>
          <p:nvSpPr>
            <p:cNvPr id="26685" name="Text Box 62"/>
            <p:cNvSpPr txBox="1">
              <a:spLocks noChangeArrowheads="1"/>
            </p:cNvSpPr>
            <p:nvPr/>
          </p:nvSpPr>
          <p:spPr bwMode="auto">
            <a:xfrm>
              <a:off x="3733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A</a:t>
              </a:r>
            </a:p>
          </p:txBody>
        </p:sp>
        <p:sp>
          <p:nvSpPr>
            <p:cNvPr id="26686" name="Text Box 63"/>
            <p:cNvSpPr txBox="1">
              <a:spLocks noChangeArrowheads="1"/>
            </p:cNvSpPr>
            <p:nvPr/>
          </p:nvSpPr>
          <p:spPr bwMode="auto">
            <a:xfrm>
              <a:off x="3860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J</a:t>
              </a:r>
            </a:p>
          </p:txBody>
        </p:sp>
        <p:sp>
          <p:nvSpPr>
            <p:cNvPr id="26687" name="Text Box 64"/>
            <p:cNvSpPr txBox="1">
              <a:spLocks noChangeArrowheads="1"/>
            </p:cNvSpPr>
            <p:nvPr/>
          </p:nvSpPr>
          <p:spPr bwMode="auto">
            <a:xfrm>
              <a:off x="3987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Y</a:t>
              </a:r>
            </a:p>
          </p:txBody>
        </p:sp>
        <p:sp>
          <p:nvSpPr>
            <p:cNvPr id="26688" name="Text Box 65"/>
            <p:cNvSpPr txBox="1">
              <a:spLocks noChangeArrowheads="1"/>
            </p:cNvSpPr>
            <p:nvPr/>
          </p:nvSpPr>
          <p:spPr bwMode="auto">
            <a:xfrm>
              <a:off x="41275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B</a:t>
              </a:r>
            </a:p>
          </p:txBody>
        </p:sp>
        <p:sp>
          <p:nvSpPr>
            <p:cNvPr id="26689" name="Text Box 66"/>
            <p:cNvSpPr txBox="1">
              <a:spLocks noChangeArrowheads="1"/>
            </p:cNvSpPr>
            <p:nvPr/>
          </p:nvSpPr>
          <p:spPr bwMode="auto">
            <a:xfrm>
              <a:off x="4267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Q</a:t>
              </a:r>
            </a:p>
          </p:txBody>
        </p:sp>
        <p:sp>
          <p:nvSpPr>
            <p:cNvPr id="26690" name="Text Box 67"/>
            <p:cNvSpPr txBox="1">
              <a:spLocks noChangeArrowheads="1"/>
            </p:cNvSpPr>
            <p:nvPr/>
          </p:nvSpPr>
          <p:spPr bwMode="auto">
            <a:xfrm>
              <a:off x="4406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W</a:t>
              </a:r>
            </a:p>
          </p:txBody>
        </p:sp>
        <p:sp>
          <p:nvSpPr>
            <p:cNvPr id="26691" name="Text Box 68"/>
            <p:cNvSpPr txBox="1">
              <a:spLocks noChangeArrowheads="1"/>
            </p:cNvSpPr>
            <p:nvPr/>
          </p:nvSpPr>
          <p:spPr bwMode="auto">
            <a:xfrm>
              <a:off x="45713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F</a:t>
              </a:r>
            </a:p>
          </p:txBody>
        </p:sp>
        <p:sp>
          <p:nvSpPr>
            <p:cNvPr id="26692" name="Text Box 69"/>
            <p:cNvSpPr txBox="1">
              <a:spLocks noChangeArrowheads="1"/>
            </p:cNvSpPr>
            <p:nvPr/>
          </p:nvSpPr>
          <p:spPr bwMode="auto">
            <a:xfrm>
              <a:off x="47110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V</a:t>
              </a:r>
            </a:p>
          </p:txBody>
        </p:sp>
        <p:sp>
          <p:nvSpPr>
            <p:cNvPr id="26693" name="Text Box 70"/>
            <p:cNvSpPr txBox="1">
              <a:spLocks noChangeArrowheads="1"/>
            </p:cNvSpPr>
            <p:nvPr/>
          </p:nvSpPr>
          <p:spPr bwMode="auto">
            <a:xfrm>
              <a:off x="4862890" y="3802064"/>
              <a:ext cx="228600" cy="261610"/>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I</a:t>
              </a:r>
            </a:p>
          </p:txBody>
        </p:sp>
        <p:sp>
          <p:nvSpPr>
            <p:cNvPr id="26694" name="Text Box 71"/>
            <p:cNvSpPr txBox="1">
              <a:spLocks noChangeArrowheads="1"/>
            </p:cNvSpPr>
            <p:nvPr/>
          </p:nvSpPr>
          <p:spPr bwMode="auto">
            <a:xfrm>
              <a:off x="4978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H</a:t>
              </a:r>
            </a:p>
          </p:txBody>
        </p:sp>
        <p:sp>
          <p:nvSpPr>
            <p:cNvPr id="26695" name="Text Box 72"/>
            <p:cNvSpPr txBox="1">
              <a:spLocks noChangeArrowheads="1"/>
            </p:cNvSpPr>
            <p:nvPr/>
          </p:nvSpPr>
          <p:spPr bwMode="auto">
            <a:xfrm>
              <a:off x="51181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C</a:t>
              </a:r>
            </a:p>
          </p:txBody>
        </p:sp>
        <p:sp>
          <p:nvSpPr>
            <p:cNvPr id="26696" name="Text Box 73"/>
            <p:cNvSpPr txBox="1">
              <a:spLocks noChangeArrowheads="1"/>
            </p:cNvSpPr>
            <p:nvPr/>
          </p:nvSpPr>
          <p:spPr bwMode="auto">
            <a:xfrm>
              <a:off x="5269895"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T</a:t>
              </a:r>
            </a:p>
          </p:txBody>
        </p:sp>
        <p:sp>
          <p:nvSpPr>
            <p:cNvPr id="26697" name="Text Box 74"/>
            <p:cNvSpPr txBox="1">
              <a:spLocks noChangeArrowheads="1"/>
            </p:cNvSpPr>
            <p:nvPr/>
          </p:nvSpPr>
          <p:spPr bwMode="auto">
            <a:xfrm>
              <a:off x="53975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G</a:t>
              </a:r>
            </a:p>
          </p:txBody>
        </p:sp>
        <p:sp>
          <p:nvSpPr>
            <p:cNvPr id="26698" name="Text Box 75"/>
            <p:cNvSpPr txBox="1">
              <a:spLocks noChangeArrowheads="1"/>
            </p:cNvSpPr>
            <p:nvPr/>
          </p:nvSpPr>
          <p:spPr bwMode="auto">
            <a:xfrm>
              <a:off x="55372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N</a:t>
              </a:r>
            </a:p>
          </p:txBody>
        </p:sp>
        <p:sp>
          <p:nvSpPr>
            <p:cNvPr id="26699" name="Text Box 76"/>
            <p:cNvSpPr txBox="1">
              <a:spLocks noChangeArrowheads="1"/>
            </p:cNvSpPr>
            <p:nvPr/>
          </p:nvSpPr>
          <p:spPr bwMode="auto">
            <a:xfrm>
              <a:off x="56769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O</a:t>
              </a:r>
            </a:p>
          </p:txBody>
        </p:sp>
        <p:sp>
          <p:nvSpPr>
            <p:cNvPr id="26700" name="Text Box 77"/>
            <p:cNvSpPr txBox="1">
              <a:spLocks noChangeArrowheads="1"/>
            </p:cNvSpPr>
            <p:nvPr/>
          </p:nvSpPr>
          <p:spPr bwMode="auto">
            <a:xfrm>
              <a:off x="58420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M</a:t>
              </a:r>
            </a:p>
          </p:txBody>
        </p:sp>
        <p:sp>
          <p:nvSpPr>
            <p:cNvPr id="26701" name="Text Box 78"/>
            <p:cNvSpPr txBox="1">
              <a:spLocks noChangeArrowheads="1"/>
            </p:cNvSpPr>
            <p:nvPr/>
          </p:nvSpPr>
          <p:spPr bwMode="auto">
            <a:xfrm>
              <a:off x="59944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K</a:t>
              </a:r>
            </a:p>
          </p:txBody>
        </p:sp>
        <p:sp>
          <p:nvSpPr>
            <p:cNvPr id="26702" name="Text Box 79"/>
            <p:cNvSpPr txBox="1">
              <a:spLocks noChangeArrowheads="1"/>
            </p:cNvSpPr>
            <p:nvPr/>
          </p:nvSpPr>
          <p:spPr bwMode="auto">
            <a:xfrm>
              <a:off x="61341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S</a:t>
              </a:r>
            </a:p>
          </p:txBody>
        </p:sp>
        <p:sp>
          <p:nvSpPr>
            <p:cNvPr id="26703" name="Text Box 80"/>
            <p:cNvSpPr txBox="1">
              <a:spLocks noChangeArrowheads="1"/>
            </p:cNvSpPr>
            <p:nvPr/>
          </p:nvSpPr>
          <p:spPr bwMode="auto">
            <a:xfrm>
              <a:off x="6273800" y="3802064"/>
              <a:ext cx="228600" cy="427809"/>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solidFill>
                    <a:srgbClr val="000000"/>
                  </a:solidFill>
                  <a:latin typeface="Helvetica Neue" pitchFamily="1" charset="0"/>
                </a:rPr>
                <a:t>U</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78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2786"/>
                                        </p:tgtEl>
                                        <p:attrNameLst>
                                          <p:attrName>style.visibility</p:attrName>
                                        </p:attrNameLst>
                                      </p:cBhvr>
                                      <p:to>
                                        <p:strVal val="visible"/>
                                      </p:to>
                                    </p:set>
                                  </p:childTnLst>
                                </p:cTn>
                              </p:par>
                            </p:childTnLst>
                          </p:cTn>
                        </p:par>
                        <p:par>
                          <p:cTn id="16" fill="hold">
                            <p:stCondLst>
                              <p:cond delay="0"/>
                            </p:stCondLst>
                            <p:childTnLst>
                              <p:par>
                                <p:cTn id="17" presetID="35" presetClass="path" presetSubtype="0" fill="hold" grpId="0" nodeType="afterEffect">
                                  <p:stCondLst>
                                    <p:cond delay="0"/>
                                  </p:stCondLst>
                                  <p:childTnLst>
                                    <p:animMotion origin="layout" path="M -3.33333E-6 0 L -0.62708 0 " pathEditMode="relative" rAng="0" ptsTypes="AA">
                                      <p:cBhvr>
                                        <p:cTn id="18" dur="5000" fill="hold"/>
                                        <p:tgtEl>
                                          <p:spTgt spid="843806"/>
                                        </p:tgtEl>
                                        <p:attrNameLst>
                                          <p:attrName>ppt_x</p:attrName>
                                          <p:attrName>ppt_y</p:attrName>
                                        </p:attrNameLst>
                                      </p:cBhvr>
                                      <p:rCtr x="-314" y="0"/>
                                    </p:animMotion>
                                  </p:childTnLst>
                                </p:cTn>
                              </p:par>
                            </p:childTnLst>
                          </p:cTn>
                        </p:par>
                        <p:par>
                          <p:cTn id="19" fill="hold">
                            <p:stCondLst>
                              <p:cond delay="5000"/>
                            </p:stCondLst>
                            <p:childTnLst>
                              <p:par>
                                <p:cTn id="20" presetID="1" presetClass="entr" presetSubtype="0" fill="hold" grpId="0" nodeType="afterEffect">
                                  <p:stCondLst>
                                    <p:cond delay="0"/>
                                  </p:stCondLst>
                                  <p:childTnLst>
                                    <p:set>
                                      <p:cBhvr>
                                        <p:cTn id="21" dur="1" fill="hold">
                                          <p:stCondLst>
                                            <p:cond delay="0"/>
                                          </p:stCondLst>
                                        </p:cTn>
                                        <p:tgtEl>
                                          <p:spTgt spid="3279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2780"/>
                                        </p:tgtEl>
                                        <p:attrNameLst>
                                          <p:attrName>style.visibility</p:attrName>
                                        </p:attrNameLst>
                                      </p:cBhvr>
                                      <p:to>
                                        <p:strVal val="visible"/>
                                      </p:to>
                                    </p:set>
                                    <p:animEffect transition="in" filter="fade">
                                      <p:cBhvr>
                                        <p:cTn id="26" dur="1000"/>
                                        <p:tgtEl>
                                          <p:spTgt spid="3278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2787">
                                            <p:txEl>
                                              <p:pRg st="0" end="0"/>
                                            </p:txEl>
                                          </p:spTgt>
                                        </p:tgtEl>
                                        <p:attrNameLst>
                                          <p:attrName>style.visibility</p:attrName>
                                        </p:attrNameLst>
                                      </p:cBhvr>
                                      <p:to>
                                        <p:strVal val="visible"/>
                                      </p:to>
                                    </p:set>
                                  </p:childTnLst>
                                </p:cTn>
                              </p:par>
                            </p:childTnLst>
                          </p:cTn>
                        </p:par>
                        <p:par>
                          <p:cTn id="31" fill="hold">
                            <p:stCondLst>
                              <p:cond delay="500"/>
                            </p:stCondLst>
                            <p:childTnLst>
                              <p:par>
                                <p:cTn id="32" presetID="35" presetClass="path" presetSubtype="0" fill="hold" grpId="0" nodeType="afterEffect">
                                  <p:stCondLst>
                                    <p:cond delay="0"/>
                                  </p:stCondLst>
                                  <p:childTnLst>
                                    <p:animMotion origin="layout" path="M -3.33333E-6 0 L -0.62708 0 " pathEditMode="relative" rAng="0" ptsTypes="AA">
                                      <p:cBhvr>
                                        <p:cTn id="33" dur="5000" fill="hold"/>
                                        <p:tgtEl>
                                          <p:spTgt spid="2"/>
                                        </p:tgtEl>
                                        <p:attrNameLst>
                                          <p:attrName>ppt_x</p:attrName>
                                          <p:attrName>ppt_y</p:attrName>
                                        </p:attrNameLst>
                                      </p:cBhvr>
                                      <p:rCtr x="-314" y="0"/>
                                    </p:animMotion>
                                  </p:childTnLst>
                                </p:cTn>
                              </p:par>
                            </p:childTnLst>
                          </p:cTn>
                        </p:par>
                        <p:par>
                          <p:cTn id="34" fill="hold">
                            <p:stCondLst>
                              <p:cond delay="5500"/>
                            </p:stCondLst>
                            <p:childTnLst>
                              <p:par>
                                <p:cTn id="35" presetID="1" presetClass="entr" presetSubtype="0" fill="hold" grpId="0" nodeType="afterEffect">
                                  <p:stCondLst>
                                    <p:cond delay="0"/>
                                  </p:stCondLst>
                                  <p:childTnLst>
                                    <p:set>
                                      <p:cBhvr>
                                        <p:cTn id="36" dur="1" fill="hold">
                                          <p:stCondLst>
                                            <p:cond delay="0"/>
                                          </p:stCondLst>
                                        </p:cTn>
                                        <p:tgtEl>
                                          <p:spTgt spid="3279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2788"/>
                                        </p:tgtEl>
                                        <p:attrNameLst>
                                          <p:attrName>style.visibility</p:attrName>
                                        </p:attrNameLst>
                                      </p:cBhvr>
                                      <p:to>
                                        <p:strVal val="visible"/>
                                      </p:to>
                                    </p:set>
                                  </p:childTnLst>
                                </p:cTn>
                              </p:par>
                            </p:childTnLst>
                          </p:cTn>
                        </p:par>
                        <p:par>
                          <p:cTn id="45" fill="hold">
                            <p:stCondLst>
                              <p:cond delay="0"/>
                            </p:stCondLst>
                            <p:childTnLst>
                              <p:par>
                                <p:cTn id="46" presetID="35" presetClass="path" presetSubtype="0" fill="hold" grpId="0" nodeType="afterEffect">
                                  <p:stCondLst>
                                    <p:cond delay="0"/>
                                  </p:stCondLst>
                                  <p:childTnLst>
                                    <p:animMotion origin="layout" path="M -3.33333E-6 0 L -0.62708 0 " pathEditMode="relative" rAng="0" ptsTypes="AA">
                                      <p:cBhvr>
                                        <p:cTn id="47" dur="5000" fill="hold"/>
                                        <p:tgtEl>
                                          <p:spTgt spid="3"/>
                                        </p:tgtEl>
                                        <p:attrNameLst>
                                          <p:attrName>ppt_x</p:attrName>
                                          <p:attrName>ppt_y</p:attrName>
                                        </p:attrNameLst>
                                      </p:cBhvr>
                                      <p:rCtr x="-314" y="0"/>
                                    </p:animMotion>
                                  </p:childTnLst>
                                </p:cTn>
                              </p:par>
                            </p:childTnLst>
                          </p:cTn>
                        </p:par>
                        <p:par>
                          <p:cTn id="48" fill="hold">
                            <p:stCondLst>
                              <p:cond delay="5000"/>
                            </p:stCondLst>
                            <p:childTnLst>
                              <p:par>
                                <p:cTn id="49" presetID="1" presetClass="entr" presetSubtype="0" fill="hold" grpId="0" nodeType="afterEffect">
                                  <p:stCondLst>
                                    <p:cond delay="0"/>
                                  </p:stCondLst>
                                  <p:childTnLst>
                                    <p:set>
                                      <p:cBhvr>
                                        <p:cTn id="50" dur="1" fill="hold">
                                          <p:stCondLst>
                                            <p:cond delay="0"/>
                                          </p:stCondLst>
                                        </p:cTn>
                                        <p:tgtEl>
                                          <p:spTgt spid="3279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2789"/>
                                        </p:tgtEl>
                                        <p:attrNameLst>
                                          <p:attrName>style.visibility</p:attrName>
                                        </p:attrNameLst>
                                      </p:cBhvr>
                                      <p:to>
                                        <p:strVal val="visible"/>
                                      </p:to>
                                    </p:set>
                                  </p:childTnLst>
                                </p:cTn>
                              </p:par>
                            </p:childTnLst>
                          </p:cTn>
                        </p:par>
                        <p:par>
                          <p:cTn id="59" fill="hold">
                            <p:stCondLst>
                              <p:cond delay="0"/>
                            </p:stCondLst>
                            <p:childTnLst>
                              <p:par>
                                <p:cTn id="60" presetID="35" presetClass="path" presetSubtype="0" fill="hold" grpId="0" nodeType="afterEffect">
                                  <p:stCondLst>
                                    <p:cond delay="0"/>
                                  </p:stCondLst>
                                  <p:childTnLst>
                                    <p:animMotion origin="layout" path="M -3.33333E-6 0 L -0.62708 0 " pathEditMode="relative" rAng="0" ptsTypes="AA">
                                      <p:cBhvr>
                                        <p:cTn id="61" dur="5000" fill="hold"/>
                                        <p:tgtEl>
                                          <p:spTgt spid="4"/>
                                        </p:tgtEl>
                                        <p:attrNameLst>
                                          <p:attrName>ppt_x</p:attrName>
                                          <p:attrName>ppt_y</p:attrName>
                                        </p:attrNameLst>
                                      </p:cBhvr>
                                      <p:rCtr x="-314" y="0"/>
                                    </p:animMotion>
                                  </p:childTnLst>
                                </p:cTn>
                              </p:par>
                            </p:childTnLst>
                          </p:cTn>
                        </p:par>
                        <p:par>
                          <p:cTn id="62" fill="hold">
                            <p:stCondLst>
                              <p:cond delay="5000"/>
                            </p:stCondLst>
                            <p:childTnLst>
                              <p:par>
                                <p:cTn id="63" presetID="1" presetClass="entr" presetSubtype="0" fill="hold" grpId="0" nodeType="afterEffect">
                                  <p:stCondLst>
                                    <p:cond delay="0"/>
                                  </p:stCondLst>
                                  <p:childTnLst>
                                    <p:set>
                                      <p:cBhvr>
                                        <p:cTn id="64" dur="1" fill="hold">
                                          <p:stCondLst>
                                            <p:cond delay="0"/>
                                          </p:stCondLst>
                                        </p:cTn>
                                        <p:tgtEl>
                                          <p:spTgt spid="327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p:bldP spid="843806" grpId="0"/>
      <p:bldP spid="2" grpId="0"/>
      <p:bldP spid="3" grpId="0"/>
      <p:bldP spid="4" grpId="0"/>
      <p:bldP spid="32784" grpId="0" animBg="1"/>
      <p:bldP spid="32785" grpId="0" animBg="1"/>
      <p:bldP spid="32786" grpId="0"/>
      <p:bldP spid="32787" grpId="0" build="p" autoUpdateAnimBg="0"/>
      <p:bldP spid="32788" grpId="0"/>
      <p:bldP spid="32789" grpId="0"/>
      <p:bldP spid="32790" grpId="0"/>
      <p:bldP spid="32791" grpId="0"/>
      <p:bldP spid="32792" grpId="0"/>
      <p:bldP spid="3279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The Search for a Perfect Code</a:t>
            </a:r>
          </a:p>
        </p:txBody>
      </p:sp>
      <p:sp>
        <p:nvSpPr>
          <p:cNvPr id="10" name="Rectangle 3"/>
          <p:cNvSpPr>
            <a:spLocks noChangeArrowheads="1"/>
          </p:cNvSpPr>
          <p:nvPr/>
        </p:nvSpPr>
        <p:spPr bwMode="auto">
          <a:xfrm>
            <a:off x="482600" y="1231900"/>
            <a:ext cx="81280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500"/>
              </a:spcAft>
              <a:buFontTx/>
              <a:buChar char="•"/>
            </a:pPr>
            <a:r>
              <a:rPr lang="en-US" sz="2400" b="0" dirty="0">
                <a:latin typeface="Times New Roman"/>
                <a:cs typeface="Times New Roman"/>
              </a:rPr>
              <a:t>The problem of secure encryption illustrated on the previous slide does have a solution, at least in theory.  One strategy is to have the sender and receiver share a codebook with the following properties: </a:t>
            </a:r>
          </a:p>
          <a:p>
            <a:pPr marL="800100" lvl="1" indent="-342900" algn="just">
              <a:lnSpc>
                <a:spcPct val="85000"/>
              </a:lnSpc>
              <a:spcAft>
                <a:spcPts val="500"/>
              </a:spcAft>
              <a:buFont typeface="Lucida Grande"/>
              <a:buChar char="–"/>
            </a:pPr>
            <a:r>
              <a:rPr lang="en-US" sz="2200" b="0" dirty="0">
                <a:latin typeface="Times New Roman"/>
                <a:cs typeface="Times New Roman"/>
              </a:rPr>
              <a:t>The codebook is so large that none of it is ever reused.</a:t>
            </a:r>
          </a:p>
          <a:p>
            <a:pPr marL="800100" lvl="1" indent="-342900" algn="just">
              <a:lnSpc>
                <a:spcPct val="85000"/>
              </a:lnSpc>
              <a:spcAft>
                <a:spcPts val="900"/>
              </a:spcAft>
              <a:buFont typeface="Lucida Grande"/>
              <a:buChar char="–"/>
            </a:pPr>
            <a:r>
              <a:rPr lang="en-US" sz="2200" b="0" dirty="0">
                <a:latin typeface="Times New Roman"/>
                <a:cs typeface="Times New Roman"/>
              </a:rPr>
              <a:t>The mapping of plaintext letters is </a:t>
            </a:r>
            <a:r>
              <a:rPr lang="en-US" sz="2200" i="1" dirty="0">
                <a:latin typeface="Times New Roman"/>
                <a:cs typeface="Times New Roman"/>
              </a:rPr>
              <a:t>random </a:t>
            </a:r>
            <a:r>
              <a:rPr lang="en-US" sz="2200" b="0" dirty="0">
                <a:latin typeface="Times New Roman"/>
                <a:cs typeface="Times New Roman"/>
              </a:rPr>
              <a:t>in the sense that past transformations convey no information about later ones.</a:t>
            </a:r>
          </a:p>
          <a:p>
            <a:pPr marL="342900" indent="-342900" algn="just">
              <a:lnSpc>
                <a:spcPct val="90000"/>
              </a:lnSpc>
              <a:spcAft>
                <a:spcPct val="50000"/>
              </a:spcAft>
              <a:buFont typeface="Arial"/>
              <a:buChar char="•"/>
            </a:pPr>
            <a:r>
              <a:rPr lang="en-US" sz="2400" b="0" dirty="0">
                <a:solidFill>
                  <a:srgbClr val="000000"/>
                </a:solidFill>
                <a:latin typeface="Times New Roman"/>
                <a:cs typeface="Times New Roman"/>
              </a:rPr>
              <a:t>Because the individual entries in the codebook are never reused, this approach is generally called a </a:t>
            </a:r>
            <a:r>
              <a:rPr lang="en-US" sz="2400" i="1" dirty="0">
                <a:solidFill>
                  <a:srgbClr val="000000"/>
                </a:solidFill>
                <a:latin typeface="Times New Roman"/>
                <a:cs typeface="Times New Roman"/>
              </a:rPr>
              <a:t>one-time pad</a:t>
            </a:r>
            <a:r>
              <a:rPr lang="en-US" sz="2400" b="0" i="1" dirty="0">
                <a:solidFill>
                  <a:srgbClr val="000000"/>
                </a:solidFill>
                <a:latin typeface="Times New Roman"/>
                <a:cs typeface="Times New Roman"/>
              </a:rPr>
              <a:t>.</a:t>
            </a:r>
            <a:r>
              <a:rPr lang="en-US" sz="2400" b="0" dirty="0">
                <a:solidFill>
                  <a:srgbClr val="000000"/>
                </a:solidFill>
                <a:latin typeface="Times New Roman"/>
                <a:cs typeface="Times New Roman"/>
              </a:rPr>
              <a:t>  It is also called a </a:t>
            </a:r>
            <a:r>
              <a:rPr lang="en-US" sz="2400" i="1" dirty="0" err="1">
                <a:solidFill>
                  <a:srgbClr val="000000"/>
                </a:solidFill>
                <a:latin typeface="Times New Roman"/>
                <a:cs typeface="Times New Roman"/>
              </a:rPr>
              <a:t>Vernam</a:t>
            </a:r>
            <a:r>
              <a:rPr lang="en-US" sz="2400" i="1" dirty="0">
                <a:solidFill>
                  <a:srgbClr val="000000"/>
                </a:solidFill>
                <a:latin typeface="Times New Roman"/>
                <a:cs typeface="Times New Roman"/>
              </a:rPr>
              <a:t> cipher</a:t>
            </a:r>
            <a:r>
              <a:rPr lang="en-US" sz="2400" b="0" dirty="0">
                <a:solidFill>
                  <a:srgbClr val="000000"/>
                </a:solidFill>
                <a:latin typeface="Times New Roman"/>
                <a:cs typeface="Times New Roman"/>
              </a:rPr>
              <a:t> after Gilbert </a:t>
            </a:r>
            <a:r>
              <a:rPr lang="en-US" sz="2400" b="0" dirty="0" err="1">
                <a:solidFill>
                  <a:srgbClr val="000000"/>
                </a:solidFill>
                <a:latin typeface="Times New Roman"/>
                <a:cs typeface="Times New Roman"/>
              </a:rPr>
              <a:t>Vernam</a:t>
            </a:r>
            <a:r>
              <a:rPr lang="en-US" sz="2400" b="0" dirty="0">
                <a:solidFill>
                  <a:srgbClr val="000000"/>
                </a:solidFill>
                <a:latin typeface="Times New Roman"/>
                <a:cs typeface="Times New Roman"/>
              </a:rPr>
              <a:t>, an engineer at AT&amp;T Bell Labs who patented the technique in 1917.</a:t>
            </a:r>
          </a:p>
          <a:p>
            <a:pPr marL="342900" indent="-342900" algn="just">
              <a:lnSpc>
                <a:spcPct val="90000"/>
              </a:lnSpc>
              <a:spcAft>
                <a:spcPct val="50000"/>
              </a:spcAft>
              <a:buFont typeface="Arial"/>
              <a:buChar char="•"/>
            </a:pPr>
            <a:r>
              <a:rPr lang="en-US" sz="2400" b="0" dirty="0">
                <a:solidFill>
                  <a:srgbClr val="000000"/>
                </a:solidFill>
                <a:latin typeface="Times New Roman"/>
                <a:cs typeface="Times New Roman"/>
              </a:rPr>
              <a:t>In 2011, the </a:t>
            </a:r>
            <a:r>
              <a:rPr lang="en-US" sz="2400" b="0" i="1" dirty="0">
                <a:solidFill>
                  <a:srgbClr val="000000"/>
                </a:solidFill>
                <a:latin typeface="Times New Roman"/>
                <a:cs typeface="Times New Roman"/>
              </a:rPr>
              <a:t>New York Times</a:t>
            </a:r>
            <a:r>
              <a:rPr lang="en-US" sz="2400" b="0" dirty="0">
                <a:solidFill>
                  <a:srgbClr val="000000"/>
                </a:solidFill>
                <a:latin typeface="Times New Roman"/>
                <a:cs typeface="Times New Roman"/>
              </a:rPr>
              <a:t> reported that this technique had been described earlier in an 1882 monograph by Frank Miller, a San Francisco banker who later became a Stanford trustee.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Use of the One-Time Pad</a:t>
            </a:r>
          </a:p>
        </p:txBody>
      </p:sp>
      <p:sp>
        <p:nvSpPr>
          <p:cNvPr id="10" name="Rectangle 3"/>
          <p:cNvSpPr>
            <a:spLocks noChangeArrowheads="1"/>
          </p:cNvSpPr>
          <p:nvPr/>
        </p:nvSpPr>
        <p:spPr bwMode="auto">
          <a:xfrm>
            <a:off x="482600" y="1231900"/>
            <a:ext cx="8128000" cy="2044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500"/>
              </a:spcAft>
              <a:buFontTx/>
              <a:buChar char="•"/>
            </a:pPr>
            <a:r>
              <a:rPr lang="en-US" sz="2400" b="0" dirty="0">
                <a:latin typeface="Times New Roman"/>
                <a:cs typeface="Times New Roman"/>
              </a:rPr>
              <a:t>The one-time pad strategy has been used in practice on several occasions.</a:t>
            </a:r>
          </a:p>
          <a:p>
            <a:pPr marL="800100" lvl="1" indent="-342900" algn="just">
              <a:lnSpc>
                <a:spcPct val="90000"/>
              </a:lnSpc>
              <a:spcAft>
                <a:spcPts val="500"/>
              </a:spcAft>
              <a:buFont typeface="Lucida Grande"/>
              <a:buChar char="–"/>
            </a:pPr>
            <a:r>
              <a:rPr lang="en-US" sz="2200" b="0" dirty="0">
                <a:latin typeface="Times New Roman"/>
                <a:cs typeface="Times New Roman"/>
              </a:rPr>
              <a:t>The Soviet Union used a one-time pad for its communications in World War II.  Operators, however, occasionally reused pages from the codebook, which enabled British and American </a:t>
            </a:r>
            <a:r>
              <a:rPr lang="en-US" sz="2200" b="0" dirty="0" err="1">
                <a:latin typeface="Times New Roman"/>
                <a:cs typeface="Times New Roman"/>
              </a:rPr>
              <a:t>codebreakers</a:t>
            </a:r>
            <a:r>
              <a:rPr lang="en-US" sz="2200" b="0" dirty="0">
                <a:latin typeface="Times New Roman"/>
                <a:cs typeface="Times New Roman"/>
              </a:rPr>
              <a:t> to decrypt some messages.</a:t>
            </a:r>
          </a:p>
        </p:txBody>
      </p:sp>
      <p:pic>
        <p:nvPicPr>
          <p:cNvPr id="4" name="Picture 3" descr="CheGuevara.png"/>
          <p:cNvPicPr>
            <a:picLocks noChangeAspect="1"/>
          </p:cNvPicPr>
          <p:nvPr/>
        </p:nvPicPr>
        <p:blipFill>
          <a:blip r:embed="rId3"/>
          <a:stretch>
            <a:fillRect/>
          </a:stretch>
        </p:blipFill>
        <p:spPr>
          <a:xfrm>
            <a:off x="5357368" y="3307103"/>
            <a:ext cx="3481832" cy="3306572"/>
          </a:xfrm>
          <a:prstGeom prst="rect">
            <a:avLst/>
          </a:prstGeom>
        </p:spPr>
      </p:pic>
      <p:sp>
        <p:nvSpPr>
          <p:cNvPr id="5" name="Rectangle 3"/>
          <p:cNvSpPr>
            <a:spLocks noChangeArrowheads="1"/>
          </p:cNvSpPr>
          <p:nvPr/>
        </p:nvSpPr>
        <p:spPr bwMode="auto">
          <a:xfrm>
            <a:off x="482600" y="3216124"/>
            <a:ext cx="4699000" cy="2803675"/>
          </a:xfrm>
          <a:prstGeom prst="rect">
            <a:avLst/>
          </a:prstGeom>
          <a:noFill/>
          <a:ln w="9525">
            <a:noFill/>
            <a:miter lim="800000"/>
            <a:headEnd/>
            <a:tailEnd/>
          </a:ln>
          <a:effectLst/>
        </p:spPr>
        <p:txBody>
          <a:bodyPr>
            <a:prstTxWarp prst="textNoShape">
              <a:avLst/>
            </a:prstTxWarp>
          </a:bodyPr>
          <a:lstStyle/>
          <a:p>
            <a:pPr marL="800100" lvl="1" indent="-342900" algn="just">
              <a:lnSpc>
                <a:spcPct val="90000"/>
              </a:lnSpc>
              <a:spcAft>
                <a:spcPts val="900"/>
              </a:spcAft>
              <a:buFont typeface="Lucida Grande"/>
              <a:buChar char="–"/>
            </a:pPr>
            <a:r>
              <a:rPr lang="en-US" sz="2200" b="0" dirty="0">
                <a:latin typeface="Times New Roman"/>
                <a:cs typeface="Times New Roman"/>
              </a:rPr>
              <a:t>When he was killed in Bolivia in 1968, </a:t>
            </a:r>
            <a:r>
              <a:rPr lang="en-US" sz="2200" b="0" dirty="0" err="1">
                <a:latin typeface="Times New Roman"/>
                <a:cs typeface="Times New Roman"/>
              </a:rPr>
              <a:t>Che</a:t>
            </a:r>
            <a:r>
              <a:rPr lang="en-US" sz="2200" b="0" dirty="0">
                <a:latin typeface="Times New Roman"/>
                <a:cs typeface="Times New Roman"/>
              </a:rPr>
              <a:t> Guevara was carrying a one-time pad to communicate with Fidel Castro. </a:t>
            </a:r>
          </a:p>
          <a:p>
            <a:pPr marL="342900" indent="-342900" algn="just">
              <a:lnSpc>
                <a:spcPct val="90000"/>
              </a:lnSpc>
              <a:spcAft>
                <a:spcPct val="50000"/>
              </a:spcAft>
              <a:buFont typeface="Arial"/>
              <a:buChar char="•"/>
            </a:pPr>
            <a:r>
              <a:rPr lang="en-US" sz="2400" b="0" dirty="0">
                <a:solidFill>
                  <a:srgbClr val="000000"/>
                </a:solidFill>
                <a:latin typeface="Times New Roman"/>
                <a:cs typeface="Times New Roman"/>
              </a:rPr>
              <a:t>In practice, the one-time pad is problematic because of the size of the codebook and the difficulty of distributing it securely.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Solving the Key-Distribution Problem</a:t>
            </a:r>
          </a:p>
        </p:txBody>
      </p:sp>
      <p:sp>
        <p:nvSpPr>
          <p:cNvPr id="10" name="Rectangle 3"/>
          <p:cNvSpPr>
            <a:spLocks noChangeArrowheads="1"/>
          </p:cNvSpPr>
          <p:nvPr/>
        </p:nvSpPr>
        <p:spPr bwMode="auto">
          <a:xfrm>
            <a:off x="482600" y="1231900"/>
            <a:ext cx="81280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The problem of distributing encryption keys—no matter whether they are complete codebooks used in one-time pads or shorter keys used in other encryption strategies—is hard only if the keys must be kept secret.</a:t>
            </a:r>
          </a:p>
          <a:p>
            <a:pPr marL="342900" indent="-342900" algn="just">
              <a:lnSpc>
                <a:spcPct val="90000"/>
              </a:lnSpc>
              <a:spcAft>
                <a:spcPts val="1000"/>
              </a:spcAft>
              <a:buFontTx/>
              <a:buChar char="•"/>
            </a:pPr>
            <a:r>
              <a:rPr lang="en-US" sz="2400" b="0" dirty="0">
                <a:latin typeface="Times New Roman"/>
                <a:cs typeface="Times New Roman"/>
              </a:rPr>
              <a:t>The idea that keys can be made public at first seems crazy.  After all, if a key is public than anyone can use it.</a:t>
            </a:r>
          </a:p>
          <a:p>
            <a:pPr marL="342900" indent="-342900" algn="just">
              <a:lnSpc>
                <a:spcPct val="90000"/>
              </a:lnSpc>
              <a:spcAft>
                <a:spcPts val="1000"/>
              </a:spcAft>
              <a:buFontTx/>
              <a:buChar char="•"/>
            </a:pPr>
            <a:r>
              <a:rPr lang="en-US" sz="2400" b="0" dirty="0">
                <a:latin typeface="Times New Roman"/>
                <a:cs typeface="Times New Roman"/>
              </a:rPr>
              <a:t>That fact, however, causes problems only if knowing the public key makes it possible for an eavesdropper to read messages to which they should not have access.  If knowing the public key lets anyone </a:t>
            </a:r>
            <a:r>
              <a:rPr lang="en-US" sz="2400" b="0" i="1" dirty="0">
                <a:latin typeface="Times New Roman"/>
                <a:cs typeface="Times New Roman"/>
              </a:rPr>
              <a:t>encrypt</a:t>
            </a:r>
            <a:r>
              <a:rPr lang="en-US" sz="2400" b="0" dirty="0">
                <a:latin typeface="Times New Roman"/>
                <a:cs typeface="Times New Roman"/>
              </a:rPr>
              <a:t> a message but allows only the intended recipient to </a:t>
            </a:r>
            <a:r>
              <a:rPr lang="en-US" sz="2400" b="0" i="1" dirty="0">
                <a:latin typeface="Times New Roman"/>
                <a:cs typeface="Times New Roman"/>
              </a:rPr>
              <a:t>decrypt</a:t>
            </a:r>
            <a:r>
              <a:rPr lang="en-US" sz="2400" b="0" dirty="0">
                <a:latin typeface="Times New Roman"/>
                <a:cs typeface="Times New Roman"/>
              </a:rPr>
              <a:t> that message, the problem goes away.</a:t>
            </a:r>
          </a:p>
          <a:p>
            <a:pPr marL="342900" indent="-342900" algn="just">
              <a:lnSpc>
                <a:spcPct val="90000"/>
              </a:lnSpc>
              <a:spcAft>
                <a:spcPts val="1000"/>
              </a:spcAft>
              <a:buFontTx/>
              <a:buChar char="•"/>
            </a:pPr>
            <a:r>
              <a:rPr lang="en-US" sz="2400" b="0" dirty="0">
                <a:latin typeface="Times New Roman"/>
                <a:cs typeface="Times New Roman"/>
              </a:rPr>
              <a:t>A coding strategy that allows encryption keys to be shared but protects decryption keys is called </a:t>
            </a:r>
            <a:r>
              <a:rPr lang="en-US" sz="2400" i="1" dirty="0">
                <a:latin typeface="Times New Roman"/>
                <a:cs typeface="Times New Roman"/>
              </a:rPr>
              <a:t>public-key encryption</a:t>
            </a:r>
            <a:r>
              <a:rPr lang="en-US" sz="2400" b="0" i="1" dirty="0">
                <a:latin typeface="Times New Roman"/>
                <a:cs typeface="Times New Roman"/>
              </a:rPr>
              <a:t>.</a:t>
            </a:r>
            <a:endParaRPr lang="en-US" sz="2400" b="0" dirty="0">
              <a:latin typeface="Times New Roman"/>
              <a:cs typeface="Times New Roman"/>
            </a:endParaRPr>
          </a:p>
          <a:p>
            <a:pPr marL="342900" indent="-342900" algn="just">
              <a:lnSpc>
                <a:spcPct val="90000"/>
              </a:lnSpc>
              <a:spcAft>
                <a:spcPts val="500"/>
              </a:spcAft>
              <a:buFontTx/>
              <a:buChar char="•"/>
            </a:pPr>
            <a:endParaRPr lang="en-US" sz="2200" b="0"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GCHQ Invents Public-Key Encryption</a:t>
            </a:r>
          </a:p>
        </p:txBody>
      </p:sp>
      <p:sp>
        <p:nvSpPr>
          <p:cNvPr id="10" name="Rectangle 3"/>
          <p:cNvSpPr>
            <a:spLocks noChangeArrowheads="1"/>
          </p:cNvSpPr>
          <p:nvPr/>
        </p:nvSpPr>
        <p:spPr bwMode="auto">
          <a:xfrm>
            <a:off x="482600" y="1231900"/>
            <a:ext cx="81280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Public-key cryptography was invented in England by the Government Communications Headquarters (GCHQ), which succeeded the Government Code and Cipher School (GCCS) that broke the Enigma code in World War II.</a:t>
            </a:r>
          </a:p>
          <a:p>
            <a:pPr marL="342900" indent="-342900" algn="just">
              <a:lnSpc>
                <a:spcPct val="90000"/>
              </a:lnSpc>
              <a:spcAft>
                <a:spcPts val="1000"/>
              </a:spcAft>
              <a:buFontTx/>
              <a:buChar char="•"/>
            </a:pPr>
            <a:r>
              <a:rPr lang="en-US" sz="2400" b="0" dirty="0">
                <a:latin typeface="Times New Roman"/>
                <a:cs typeface="Times New Roman"/>
              </a:rPr>
              <a:t>The basic ideas of public-key encryption were developed in the early 1970s by the GCHQ cryptographers James Ellis, Clifford Cocks, and Malcolm Williamson.  Their work went well beyond the fundamental concepts to anticipate many of the practical cryptographic protocols that were subsequently rediscovered in the United States.</a:t>
            </a:r>
          </a:p>
          <a:p>
            <a:pPr marL="342900" indent="-342900" algn="just">
              <a:lnSpc>
                <a:spcPct val="90000"/>
              </a:lnSpc>
              <a:spcAft>
                <a:spcPts val="1000"/>
              </a:spcAft>
              <a:buFontTx/>
              <a:buChar char="•"/>
            </a:pPr>
            <a:r>
              <a:rPr lang="en-US" sz="2400" b="0" dirty="0">
                <a:latin typeface="Times New Roman"/>
                <a:cs typeface="Times New Roman"/>
              </a:rPr>
              <a:t>Unfortunately, none of the later researchers knew about the British cryptographic work.  At GCHQ, everything relating to public-key cryptography remained classified until late in the 1990s, long after this technology was commercialized.</a:t>
            </a:r>
          </a:p>
          <a:p>
            <a:pPr marL="342900" indent="-342900" algn="just">
              <a:lnSpc>
                <a:spcPct val="90000"/>
              </a:lnSpc>
              <a:spcAft>
                <a:spcPts val="500"/>
              </a:spcAft>
              <a:buFontTx/>
              <a:buChar char="•"/>
            </a:pPr>
            <a:endParaRPr lang="en-US" sz="2200" b="0"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Stanford Rediscovers the Idea</a:t>
            </a:r>
          </a:p>
        </p:txBody>
      </p:sp>
      <p:sp>
        <p:nvSpPr>
          <p:cNvPr id="10" name="Rectangle 3"/>
          <p:cNvSpPr>
            <a:spLocks noChangeArrowheads="1"/>
          </p:cNvSpPr>
          <p:nvPr/>
        </p:nvSpPr>
        <p:spPr bwMode="auto">
          <a:xfrm>
            <a:off x="482600" y="1231900"/>
            <a:ext cx="5461000" cy="2730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The first unclassified announcement of public-key encryption appeared in 1976 in a paper by Stanford graduate student Whit </a:t>
            </a:r>
            <a:r>
              <a:rPr lang="en-US" sz="2400" b="0" dirty="0" err="1">
                <a:latin typeface="Times New Roman"/>
                <a:cs typeface="Times New Roman"/>
              </a:rPr>
              <a:t>Diffie</a:t>
            </a:r>
            <a:r>
              <a:rPr lang="en-US" sz="2400" b="0" dirty="0">
                <a:latin typeface="Times New Roman"/>
                <a:cs typeface="Times New Roman"/>
              </a:rPr>
              <a:t> and his advisor Martin Hellman.  The two appear in the picture to the right along with another early collaborator, Ralph </a:t>
            </a:r>
            <a:r>
              <a:rPr lang="en-US" sz="2400" b="0" dirty="0" err="1">
                <a:latin typeface="Times New Roman"/>
                <a:cs typeface="Times New Roman"/>
              </a:rPr>
              <a:t>Merkle</a:t>
            </a:r>
            <a:r>
              <a:rPr lang="en-US" sz="2400" b="0" dirty="0">
                <a:latin typeface="Times New Roman"/>
                <a:cs typeface="Times New Roman"/>
              </a:rPr>
              <a:t>.  </a:t>
            </a:r>
            <a:r>
              <a:rPr lang="en-US" sz="2400" b="0" dirty="0" err="1">
                <a:latin typeface="Times New Roman"/>
                <a:cs typeface="Times New Roman"/>
              </a:rPr>
              <a:t>Diffie</a:t>
            </a:r>
            <a:r>
              <a:rPr lang="en-US" sz="2400" b="0" dirty="0">
                <a:latin typeface="Times New Roman"/>
                <a:cs typeface="Times New Roman"/>
              </a:rPr>
              <a:t> and Hellman won the 2016 Turing Award.</a:t>
            </a:r>
          </a:p>
          <a:p>
            <a:pPr marL="342900" indent="-342900" algn="just">
              <a:lnSpc>
                <a:spcPct val="90000"/>
              </a:lnSpc>
              <a:spcAft>
                <a:spcPts val="500"/>
              </a:spcAft>
              <a:buFontTx/>
              <a:buChar char="•"/>
            </a:pPr>
            <a:endParaRPr lang="en-US" sz="2200" b="0" dirty="0">
              <a:latin typeface="Times New Roman"/>
              <a:cs typeface="Times New Roman"/>
            </a:endParaRPr>
          </a:p>
        </p:txBody>
      </p:sp>
      <p:pic>
        <p:nvPicPr>
          <p:cNvPr id="4" name="Picture 3"/>
          <p:cNvPicPr>
            <a:picLocks noChangeAspect="1"/>
          </p:cNvPicPr>
          <p:nvPr/>
        </p:nvPicPr>
        <p:blipFill>
          <a:blip r:embed="rId3"/>
          <a:stretch>
            <a:fillRect/>
          </a:stretch>
        </p:blipFill>
        <p:spPr>
          <a:xfrm>
            <a:off x="6096000" y="1360710"/>
            <a:ext cx="2614245" cy="2390395"/>
          </a:xfrm>
          <a:prstGeom prst="rect">
            <a:avLst/>
          </a:prstGeom>
          <a:ln>
            <a:solidFill>
              <a:srgbClr val="000000"/>
            </a:solidFill>
          </a:ln>
        </p:spPr>
      </p:pic>
      <p:sp>
        <p:nvSpPr>
          <p:cNvPr id="5" name="Rectangle 3"/>
          <p:cNvSpPr>
            <a:spLocks noChangeArrowheads="1"/>
          </p:cNvSpPr>
          <p:nvPr/>
        </p:nvSpPr>
        <p:spPr bwMode="auto">
          <a:xfrm>
            <a:off x="482600" y="3975100"/>
            <a:ext cx="8128000" cy="2730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The Stanford researchers not only laid out the basic structure of public-key encryption but also proposed an implementation based on a variant of the </a:t>
            </a:r>
            <a:r>
              <a:rPr lang="en-US" sz="2400" i="1" dirty="0">
                <a:latin typeface="Times New Roman"/>
                <a:cs typeface="Times New Roman"/>
              </a:rPr>
              <a:t>subset-sum problem</a:t>
            </a:r>
            <a:r>
              <a:rPr lang="en-US" sz="2400" b="0" i="1" dirty="0">
                <a:latin typeface="Times New Roman"/>
                <a:cs typeface="Times New Roman"/>
              </a:rPr>
              <a:t>, </a:t>
            </a:r>
            <a:r>
              <a:rPr lang="en-US" sz="2400" b="0" dirty="0">
                <a:latin typeface="Times New Roman"/>
                <a:cs typeface="Times New Roman"/>
              </a:rPr>
              <a:t>which is an </a:t>
            </a:r>
            <a:r>
              <a:rPr lang="en-US" sz="2000" dirty="0">
                <a:latin typeface="Helvetica Neue"/>
                <a:cs typeface="Helvetica Neue"/>
              </a:rPr>
              <a:t>NP</a:t>
            </a:r>
            <a:r>
              <a:rPr lang="en-US" sz="2400" b="0" dirty="0">
                <a:latin typeface="Times New Roman"/>
                <a:cs typeface="Times New Roman"/>
              </a:rPr>
              <a:t>-complete problem.</a:t>
            </a:r>
          </a:p>
          <a:p>
            <a:pPr marL="342900" indent="-342900" algn="just">
              <a:lnSpc>
                <a:spcPct val="90000"/>
              </a:lnSpc>
              <a:spcAft>
                <a:spcPts val="1000"/>
              </a:spcAft>
              <a:buFontTx/>
              <a:buChar char="•"/>
            </a:pPr>
            <a:r>
              <a:rPr lang="en-US" sz="2400" b="0" dirty="0">
                <a:latin typeface="Times New Roman"/>
                <a:cs typeface="Times New Roman"/>
              </a:rPr>
              <a:t>Unfortunately, the specific variant of the problem they chose was considerably easier to solve.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Public-Key Encryption</a:t>
            </a:r>
          </a:p>
        </p:txBody>
      </p:sp>
      <p:sp>
        <p:nvSpPr>
          <p:cNvPr id="32771" name="Freeform 27"/>
          <p:cNvSpPr>
            <a:spLocks/>
          </p:cNvSpPr>
          <p:nvPr/>
        </p:nvSpPr>
        <p:spPr bwMode="auto">
          <a:xfrm>
            <a:off x="3138488" y="2568575"/>
            <a:ext cx="2963862" cy="365125"/>
          </a:xfrm>
          <a:custGeom>
            <a:avLst/>
            <a:gdLst>
              <a:gd name="T0" fmla="*/ 0 w 1867"/>
              <a:gd name="T1" fmla="*/ 182563 h 230"/>
              <a:gd name="T2" fmla="*/ 160337 w 1867"/>
              <a:gd name="T3" fmla="*/ 0 h 230"/>
              <a:gd name="T4" fmla="*/ 2963862 w 1867"/>
              <a:gd name="T5" fmla="*/ 0 h 230"/>
              <a:gd name="T6" fmla="*/ 2803525 w 1867"/>
              <a:gd name="T7" fmla="*/ 182563 h 230"/>
              <a:gd name="T8" fmla="*/ 2963862 w 1867"/>
              <a:gd name="T9" fmla="*/ 365125 h 230"/>
              <a:gd name="T10" fmla="*/ 160337 w 1867"/>
              <a:gd name="T11" fmla="*/ 365125 h 230"/>
              <a:gd name="T12" fmla="*/ 0 w 1867"/>
              <a:gd name="T13" fmla="*/ 182563 h 230"/>
              <a:gd name="T14" fmla="*/ 0 60000 65536"/>
              <a:gd name="T15" fmla="*/ 0 60000 65536"/>
              <a:gd name="T16" fmla="*/ 0 60000 65536"/>
              <a:gd name="T17" fmla="*/ 0 60000 65536"/>
              <a:gd name="T18" fmla="*/ 0 60000 65536"/>
              <a:gd name="T19" fmla="*/ 0 60000 65536"/>
              <a:gd name="T20" fmla="*/ 0 60000 65536"/>
              <a:gd name="T21" fmla="*/ 0 w 1867"/>
              <a:gd name="T22" fmla="*/ 0 h 230"/>
              <a:gd name="T23" fmla="*/ 1867 w 1867"/>
              <a:gd name="T24" fmla="*/ 230 h 2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67" h="230">
                <a:moveTo>
                  <a:pt x="0" y="115"/>
                </a:moveTo>
                <a:lnTo>
                  <a:pt x="101" y="0"/>
                </a:lnTo>
                <a:lnTo>
                  <a:pt x="1867" y="0"/>
                </a:lnTo>
                <a:lnTo>
                  <a:pt x="1766" y="115"/>
                </a:lnTo>
                <a:lnTo>
                  <a:pt x="1867" y="230"/>
                </a:lnTo>
                <a:lnTo>
                  <a:pt x="101" y="230"/>
                </a:lnTo>
                <a:lnTo>
                  <a:pt x="0" y="115"/>
                </a:lnTo>
                <a:close/>
              </a:path>
            </a:pathLst>
          </a:custGeom>
          <a:solidFill>
            <a:srgbClr val="FFFFFF"/>
          </a:solidFill>
          <a:ln w="9525">
            <a:solidFill>
              <a:schemeClr val="tx1"/>
            </a:solidFill>
            <a:round/>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sp>
        <p:nvSpPr>
          <p:cNvPr id="24" name="Text Box 30"/>
          <p:cNvSpPr txBox="1">
            <a:spLocks noChangeArrowheads="1"/>
          </p:cNvSpPr>
          <p:nvPr/>
        </p:nvSpPr>
        <p:spPr bwMode="auto">
          <a:xfrm>
            <a:off x="6059488" y="2593598"/>
            <a:ext cx="3008312" cy="307777"/>
          </a:xfrm>
          <a:prstGeom prst="rect">
            <a:avLst/>
          </a:prstGeom>
          <a:noFill/>
          <a:ln w="9525">
            <a:noFill/>
            <a:miter lim="800000"/>
            <a:headEnd/>
            <a:tailEnd/>
          </a:ln>
        </p:spPr>
        <p:txBody>
          <a:bodyPr>
            <a:prstTxWarp prst="textNoShape">
              <a:avLst/>
            </a:prstTxWarp>
            <a:spAutoFit/>
          </a:bodyPr>
          <a:lstStyle/>
          <a:p>
            <a:pPr>
              <a:spcBef>
                <a:spcPct val="50000"/>
              </a:spcBef>
            </a:pPr>
            <a:r>
              <a:rPr lang="en-US" sz="1400" b="0" dirty="0">
                <a:solidFill>
                  <a:srgbClr val="000000"/>
                </a:solidFill>
                <a:latin typeface="Helvetica Neue" pitchFamily="1" charset="0"/>
              </a:rPr>
              <a:t>1001100110110001001001010110</a:t>
            </a:r>
          </a:p>
        </p:txBody>
      </p:sp>
      <p:sp>
        <p:nvSpPr>
          <p:cNvPr id="25" name="Freeform 28"/>
          <p:cNvSpPr>
            <a:spLocks/>
          </p:cNvSpPr>
          <p:nvPr/>
        </p:nvSpPr>
        <p:spPr bwMode="auto">
          <a:xfrm>
            <a:off x="5956300" y="2563813"/>
            <a:ext cx="3187700" cy="369887"/>
          </a:xfrm>
          <a:custGeom>
            <a:avLst/>
            <a:gdLst>
              <a:gd name="T0" fmla="*/ 0 w 2014"/>
              <a:gd name="T1" fmla="*/ 187325 h 233"/>
              <a:gd name="T2" fmla="*/ 159860 w 2014"/>
              <a:gd name="T3" fmla="*/ 4762 h 233"/>
              <a:gd name="T4" fmla="*/ 3187700 w 2014"/>
              <a:gd name="T5" fmla="*/ 0 h 233"/>
              <a:gd name="T6" fmla="*/ 3187700 w 2014"/>
              <a:gd name="T7" fmla="*/ 366712 h 233"/>
              <a:gd name="T8" fmla="*/ 159860 w 2014"/>
              <a:gd name="T9" fmla="*/ 369887 h 233"/>
              <a:gd name="T10" fmla="*/ 0 w 2014"/>
              <a:gd name="T11" fmla="*/ 187325 h 233"/>
              <a:gd name="T12" fmla="*/ 0 60000 65536"/>
              <a:gd name="T13" fmla="*/ 0 60000 65536"/>
              <a:gd name="T14" fmla="*/ 0 60000 65536"/>
              <a:gd name="T15" fmla="*/ 0 60000 65536"/>
              <a:gd name="T16" fmla="*/ 0 60000 65536"/>
              <a:gd name="T17" fmla="*/ 0 60000 65536"/>
              <a:gd name="T18" fmla="*/ 0 w 2014"/>
              <a:gd name="T19" fmla="*/ 0 h 233"/>
              <a:gd name="T20" fmla="*/ 2014 w 2014"/>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14" h="233">
                <a:moveTo>
                  <a:pt x="0" y="118"/>
                </a:moveTo>
                <a:lnTo>
                  <a:pt x="101" y="3"/>
                </a:lnTo>
                <a:lnTo>
                  <a:pt x="2014" y="0"/>
                </a:lnTo>
                <a:lnTo>
                  <a:pt x="2014" y="231"/>
                </a:lnTo>
                <a:lnTo>
                  <a:pt x="101" y="233"/>
                </a:lnTo>
                <a:lnTo>
                  <a:pt x="0" y="118"/>
                </a:lnTo>
                <a:close/>
              </a:path>
            </a:pathLst>
          </a:custGeom>
          <a:solidFill>
            <a:srgbClr val="CCFFFF"/>
          </a:solidFill>
          <a:ln w="9525">
            <a:noFill/>
            <a:round/>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sp>
        <p:nvSpPr>
          <p:cNvPr id="26" name="Freeform 29"/>
          <p:cNvSpPr>
            <a:spLocks/>
          </p:cNvSpPr>
          <p:nvPr/>
        </p:nvSpPr>
        <p:spPr bwMode="auto">
          <a:xfrm>
            <a:off x="11113" y="2563813"/>
            <a:ext cx="3279775" cy="369887"/>
          </a:xfrm>
          <a:custGeom>
            <a:avLst/>
            <a:gdLst>
              <a:gd name="T0" fmla="*/ 0 w 2066"/>
              <a:gd name="T1" fmla="*/ 0 h 233"/>
              <a:gd name="T2" fmla="*/ 3279775 w 2066"/>
              <a:gd name="T3" fmla="*/ 4762 h 233"/>
              <a:gd name="T4" fmla="*/ 3119438 w 2066"/>
              <a:gd name="T5" fmla="*/ 187325 h 233"/>
              <a:gd name="T6" fmla="*/ 3279775 w 2066"/>
              <a:gd name="T7" fmla="*/ 369887 h 233"/>
              <a:gd name="T8" fmla="*/ 0 w 2066"/>
              <a:gd name="T9" fmla="*/ 366712 h 233"/>
              <a:gd name="T10" fmla="*/ 0 w 2066"/>
              <a:gd name="T11" fmla="*/ 0 h 233"/>
              <a:gd name="T12" fmla="*/ 0 60000 65536"/>
              <a:gd name="T13" fmla="*/ 0 60000 65536"/>
              <a:gd name="T14" fmla="*/ 0 60000 65536"/>
              <a:gd name="T15" fmla="*/ 0 60000 65536"/>
              <a:gd name="T16" fmla="*/ 0 60000 65536"/>
              <a:gd name="T17" fmla="*/ 0 60000 65536"/>
              <a:gd name="T18" fmla="*/ 0 w 2066"/>
              <a:gd name="T19" fmla="*/ 0 h 233"/>
              <a:gd name="T20" fmla="*/ 2066 w 2066"/>
              <a:gd name="T21" fmla="*/ 233 h 233"/>
            </a:gdLst>
            <a:ahLst/>
            <a:cxnLst>
              <a:cxn ang="T12">
                <a:pos x="T0" y="T1"/>
              </a:cxn>
              <a:cxn ang="T13">
                <a:pos x="T2" y="T3"/>
              </a:cxn>
              <a:cxn ang="T14">
                <a:pos x="T4" y="T5"/>
              </a:cxn>
              <a:cxn ang="T15">
                <a:pos x="T6" y="T7"/>
              </a:cxn>
              <a:cxn ang="T16">
                <a:pos x="T8" y="T9"/>
              </a:cxn>
              <a:cxn ang="T17">
                <a:pos x="T10" y="T11"/>
              </a:cxn>
            </a:cxnLst>
            <a:rect l="T18" t="T19" r="T20" b="T21"/>
            <a:pathLst>
              <a:path w="2066" h="233">
                <a:moveTo>
                  <a:pt x="0" y="0"/>
                </a:moveTo>
                <a:lnTo>
                  <a:pt x="2066" y="3"/>
                </a:lnTo>
                <a:lnTo>
                  <a:pt x="1965" y="118"/>
                </a:lnTo>
                <a:lnTo>
                  <a:pt x="2066" y="233"/>
                </a:lnTo>
                <a:lnTo>
                  <a:pt x="0" y="231"/>
                </a:lnTo>
                <a:lnTo>
                  <a:pt x="0" y="0"/>
                </a:lnTo>
                <a:close/>
              </a:path>
            </a:pathLst>
          </a:custGeom>
          <a:solidFill>
            <a:srgbClr val="CCFFFF"/>
          </a:solidFill>
          <a:ln w="9525">
            <a:noFill/>
            <a:round/>
            <a:headEnd/>
            <a:tailEnd/>
          </a:ln>
        </p:spPr>
        <p:txBody>
          <a:bodyPr wrap="none" anchor="ctr">
            <a:prstTxWarp prst="textNoShape">
              <a:avLst/>
            </a:prstTxWarp>
          </a:bodyPr>
          <a:lstStyle/>
          <a:p>
            <a:endParaRPr lang="en-US" sz="1400">
              <a:solidFill>
                <a:srgbClr val="000000"/>
              </a:solidFill>
              <a:latin typeface="Times New Roman" pitchFamily="1" charset="0"/>
            </a:endParaRPr>
          </a:p>
        </p:txBody>
      </p:sp>
      <p:pic>
        <p:nvPicPr>
          <p:cNvPr id="32778" name="Picture 18" descr="AliceFacingLeft"/>
          <p:cNvPicPr>
            <a:picLocks noChangeAspect="1" noChangeArrowheads="1"/>
          </p:cNvPicPr>
          <p:nvPr/>
        </p:nvPicPr>
        <p:blipFill>
          <a:blip r:embed="rId3"/>
          <a:srcRect/>
          <a:stretch>
            <a:fillRect/>
          </a:stretch>
        </p:blipFill>
        <p:spPr bwMode="auto">
          <a:xfrm>
            <a:off x="6838950" y="1752600"/>
            <a:ext cx="1644650" cy="2659062"/>
          </a:xfrm>
          <a:prstGeom prst="rect">
            <a:avLst/>
          </a:prstGeom>
          <a:noFill/>
          <a:ln w="9525">
            <a:noFill/>
            <a:miter lim="800000"/>
            <a:headEnd/>
            <a:tailEnd/>
          </a:ln>
        </p:spPr>
      </p:pic>
      <p:pic>
        <p:nvPicPr>
          <p:cNvPr id="32779" name="Picture 19" descr="BobFacingRight"/>
          <p:cNvPicPr>
            <a:picLocks noChangeAspect="1" noChangeArrowheads="1"/>
          </p:cNvPicPr>
          <p:nvPr/>
        </p:nvPicPr>
        <p:blipFill>
          <a:blip r:embed="rId4"/>
          <a:srcRect/>
          <a:stretch>
            <a:fillRect/>
          </a:stretch>
        </p:blipFill>
        <p:spPr bwMode="auto">
          <a:xfrm>
            <a:off x="685800" y="1600200"/>
            <a:ext cx="1644650" cy="2659063"/>
          </a:xfrm>
          <a:prstGeom prst="rect">
            <a:avLst/>
          </a:prstGeom>
          <a:noFill/>
          <a:ln w="9525">
            <a:noFill/>
            <a:miter lim="800000"/>
            <a:headEnd/>
            <a:tailEnd/>
          </a:ln>
        </p:spPr>
      </p:pic>
      <p:pic>
        <p:nvPicPr>
          <p:cNvPr id="32780" name="Picture 31" descr="CheshireCat"/>
          <p:cNvPicPr>
            <a:picLocks noChangeAspect="1" noChangeArrowheads="1"/>
          </p:cNvPicPr>
          <p:nvPr/>
        </p:nvPicPr>
        <p:blipFill>
          <a:blip r:embed="rId5"/>
          <a:srcRect/>
          <a:stretch>
            <a:fillRect/>
          </a:stretch>
        </p:blipFill>
        <p:spPr bwMode="auto">
          <a:xfrm>
            <a:off x="4038600" y="1371600"/>
            <a:ext cx="1143000" cy="1143000"/>
          </a:xfrm>
          <a:prstGeom prst="rect">
            <a:avLst/>
          </a:prstGeom>
          <a:noFill/>
          <a:ln w="9525">
            <a:noFill/>
            <a:miter lim="800000"/>
            <a:headEnd/>
            <a:tailEnd/>
          </a:ln>
        </p:spPr>
      </p:pic>
      <p:grpSp>
        <p:nvGrpSpPr>
          <p:cNvPr id="2" name="Group 83"/>
          <p:cNvGrpSpPr/>
          <p:nvPr/>
        </p:nvGrpSpPr>
        <p:grpSpPr>
          <a:xfrm>
            <a:off x="914400" y="4648200"/>
            <a:ext cx="7543800" cy="461665"/>
            <a:chOff x="685800" y="4953000"/>
            <a:chExt cx="7543800" cy="461665"/>
          </a:xfrm>
        </p:grpSpPr>
        <p:sp>
          <p:nvSpPr>
            <p:cNvPr id="82" name="TextBox 81"/>
            <p:cNvSpPr txBox="1"/>
            <p:nvPr/>
          </p:nvSpPr>
          <p:spPr>
            <a:xfrm>
              <a:off x="1066800" y="4953000"/>
              <a:ext cx="7162800" cy="461665"/>
            </a:xfrm>
            <a:prstGeom prst="rect">
              <a:avLst/>
            </a:prstGeom>
            <a:noFill/>
          </p:spPr>
          <p:txBody>
            <a:bodyPr wrap="square" rtlCol="0">
              <a:spAutoFit/>
            </a:bodyPr>
            <a:lstStyle/>
            <a:p>
              <a:r>
                <a:rPr lang="en-US" sz="2400" b="0" dirty="0">
                  <a:latin typeface="Times New Roman"/>
                  <a:cs typeface="Times New Roman"/>
                </a:rPr>
                <a:t>Bob generates a pair of keys labeled </a:t>
              </a:r>
              <a:r>
                <a:rPr lang="en-US" sz="2400" b="0" i="1" dirty="0">
                  <a:latin typeface="Times New Roman"/>
                  <a:cs typeface="Times New Roman"/>
                </a:rPr>
                <a:t>D</a:t>
              </a:r>
              <a:r>
                <a:rPr lang="en-US" sz="2400" b="0" baseline="-25000" dirty="0">
                  <a:latin typeface="Times New Roman"/>
                  <a:cs typeface="Times New Roman"/>
                </a:rPr>
                <a:t>B</a:t>
              </a:r>
              <a:r>
                <a:rPr lang="en-US" sz="2400" b="0" dirty="0">
                  <a:latin typeface="Times New Roman"/>
                  <a:cs typeface="Times New Roman"/>
                </a:rPr>
                <a:t> and </a:t>
              </a:r>
              <a:r>
                <a:rPr lang="en-US" sz="2400" b="0" i="1" dirty="0">
                  <a:latin typeface="Times New Roman"/>
                  <a:cs typeface="Times New Roman"/>
                </a:rPr>
                <a:t>E</a:t>
              </a:r>
              <a:r>
                <a:rPr lang="en-US" sz="2400" b="0" baseline="-25000" dirty="0">
                  <a:latin typeface="Times New Roman"/>
                  <a:cs typeface="Times New Roman"/>
                </a:rPr>
                <a:t>B</a:t>
              </a:r>
              <a:r>
                <a:rPr lang="en-US" sz="2400" b="0" dirty="0">
                  <a:latin typeface="Times New Roman"/>
                  <a:cs typeface="Times New Roman"/>
                </a:rPr>
                <a:t>.</a:t>
              </a:r>
              <a:endParaRPr lang="en-US" sz="2400" b="0" baseline="-25000" dirty="0">
                <a:latin typeface="Times New Roman"/>
                <a:cs typeface="Times New Roman"/>
              </a:endParaRPr>
            </a:p>
          </p:txBody>
        </p:sp>
        <p:sp>
          <p:nvSpPr>
            <p:cNvPr id="83" name="TextBox 82"/>
            <p:cNvSpPr txBox="1"/>
            <p:nvPr/>
          </p:nvSpPr>
          <p:spPr>
            <a:xfrm>
              <a:off x="685800" y="4953000"/>
              <a:ext cx="533400" cy="461665"/>
            </a:xfrm>
            <a:prstGeom prst="rect">
              <a:avLst/>
            </a:prstGeom>
            <a:noFill/>
          </p:spPr>
          <p:txBody>
            <a:bodyPr wrap="square" rtlCol="0">
              <a:spAutoFit/>
            </a:bodyPr>
            <a:lstStyle/>
            <a:p>
              <a:r>
                <a:rPr lang="en-US" sz="2400" b="0" dirty="0">
                  <a:latin typeface="Times New Roman"/>
                  <a:cs typeface="Times New Roman"/>
                </a:rPr>
                <a:t>1.</a:t>
              </a:r>
              <a:endParaRPr lang="en-US" sz="2400" b="0" baseline="-25000" dirty="0">
                <a:latin typeface="Times New Roman"/>
                <a:cs typeface="Times New Roman"/>
              </a:endParaRPr>
            </a:p>
          </p:txBody>
        </p:sp>
      </p:grpSp>
      <p:grpSp>
        <p:nvGrpSpPr>
          <p:cNvPr id="3" name="Group 84"/>
          <p:cNvGrpSpPr/>
          <p:nvPr/>
        </p:nvGrpSpPr>
        <p:grpSpPr>
          <a:xfrm>
            <a:off x="914400" y="5028084"/>
            <a:ext cx="7543800" cy="461665"/>
            <a:chOff x="685800" y="4953000"/>
            <a:chExt cx="7543800" cy="461665"/>
          </a:xfrm>
        </p:grpSpPr>
        <p:sp>
          <p:nvSpPr>
            <p:cNvPr id="86" name="TextBox 85"/>
            <p:cNvSpPr txBox="1"/>
            <p:nvPr/>
          </p:nvSpPr>
          <p:spPr>
            <a:xfrm>
              <a:off x="1066800" y="4953000"/>
              <a:ext cx="7162800" cy="461665"/>
            </a:xfrm>
            <a:prstGeom prst="rect">
              <a:avLst/>
            </a:prstGeom>
            <a:noFill/>
          </p:spPr>
          <p:txBody>
            <a:bodyPr wrap="square" rtlCol="0">
              <a:spAutoFit/>
            </a:bodyPr>
            <a:lstStyle/>
            <a:p>
              <a:r>
                <a:rPr lang="en-US" sz="2400" b="0" dirty="0">
                  <a:latin typeface="Times New Roman"/>
                  <a:cs typeface="Times New Roman"/>
                </a:rPr>
                <a:t>Bob publishes </a:t>
              </a:r>
              <a:r>
                <a:rPr lang="en-US" sz="2400" b="0" i="1" dirty="0">
                  <a:latin typeface="Times New Roman"/>
                  <a:cs typeface="Times New Roman"/>
                </a:rPr>
                <a:t>E</a:t>
              </a:r>
              <a:r>
                <a:rPr lang="en-US" sz="2400" b="0" baseline="-25000" dirty="0">
                  <a:latin typeface="Times New Roman"/>
                  <a:cs typeface="Times New Roman"/>
                </a:rPr>
                <a:t>B</a:t>
              </a:r>
              <a:r>
                <a:rPr lang="en-US" sz="2400" b="0" dirty="0">
                  <a:latin typeface="Times New Roman"/>
                  <a:cs typeface="Times New Roman"/>
                </a:rPr>
                <a:t> as his </a:t>
              </a:r>
              <a:r>
                <a:rPr lang="en-US" sz="2400" i="1" dirty="0">
                  <a:latin typeface="Times New Roman"/>
                  <a:cs typeface="Times New Roman"/>
                </a:rPr>
                <a:t>public key</a:t>
              </a:r>
              <a:r>
                <a:rPr lang="en-US" sz="2400" b="0" i="1" dirty="0">
                  <a:latin typeface="Times New Roman"/>
                  <a:cs typeface="Times New Roman"/>
                </a:rPr>
                <a:t>.</a:t>
              </a:r>
              <a:endParaRPr lang="en-US" sz="2400" b="0" baseline="-25000" dirty="0">
                <a:latin typeface="Times New Roman"/>
                <a:cs typeface="Times New Roman"/>
              </a:endParaRPr>
            </a:p>
          </p:txBody>
        </p:sp>
        <p:sp>
          <p:nvSpPr>
            <p:cNvPr id="87" name="TextBox 86"/>
            <p:cNvSpPr txBox="1"/>
            <p:nvPr/>
          </p:nvSpPr>
          <p:spPr>
            <a:xfrm>
              <a:off x="685800" y="4953000"/>
              <a:ext cx="533400" cy="461665"/>
            </a:xfrm>
            <a:prstGeom prst="rect">
              <a:avLst/>
            </a:prstGeom>
            <a:noFill/>
          </p:spPr>
          <p:txBody>
            <a:bodyPr wrap="square" rtlCol="0">
              <a:spAutoFit/>
            </a:bodyPr>
            <a:lstStyle/>
            <a:p>
              <a:r>
                <a:rPr lang="en-US" sz="2400" b="0" dirty="0">
                  <a:latin typeface="Times New Roman"/>
                  <a:cs typeface="Times New Roman"/>
                </a:rPr>
                <a:t>2.</a:t>
              </a:r>
              <a:endParaRPr lang="en-US" sz="2400" b="0" baseline="-25000" dirty="0">
                <a:latin typeface="Times New Roman"/>
                <a:cs typeface="Times New Roman"/>
              </a:endParaRPr>
            </a:p>
          </p:txBody>
        </p:sp>
      </p:grpSp>
      <p:grpSp>
        <p:nvGrpSpPr>
          <p:cNvPr id="4" name="Group 87"/>
          <p:cNvGrpSpPr/>
          <p:nvPr/>
        </p:nvGrpSpPr>
        <p:grpSpPr>
          <a:xfrm>
            <a:off x="914400" y="5407968"/>
            <a:ext cx="7543800" cy="461665"/>
            <a:chOff x="685800" y="4953000"/>
            <a:chExt cx="7543800" cy="461665"/>
          </a:xfrm>
        </p:grpSpPr>
        <p:sp>
          <p:nvSpPr>
            <p:cNvPr id="89" name="TextBox 88"/>
            <p:cNvSpPr txBox="1"/>
            <p:nvPr/>
          </p:nvSpPr>
          <p:spPr>
            <a:xfrm>
              <a:off x="1066800" y="4953000"/>
              <a:ext cx="7162800" cy="461665"/>
            </a:xfrm>
            <a:prstGeom prst="rect">
              <a:avLst/>
            </a:prstGeom>
            <a:noFill/>
          </p:spPr>
          <p:txBody>
            <a:bodyPr wrap="square" rtlCol="0">
              <a:spAutoFit/>
            </a:bodyPr>
            <a:lstStyle/>
            <a:p>
              <a:r>
                <a:rPr lang="en-US" sz="2400" b="0" dirty="0">
                  <a:latin typeface="Times New Roman"/>
                  <a:cs typeface="Times New Roman"/>
                </a:rPr>
                <a:t>Bob keeps </a:t>
              </a:r>
              <a:r>
                <a:rPr lang="en-US" sz="2400" b="0" i="1" dirty="0">
                  <a:latin typeface="Times New Roman"/>
                  <a:cs typeface="Times New Roman"/>
                </a:rPr>
                <a:t>D</a:t>
              </a:r>
              <a:r>
                <a:rPr lang="en-US" sz="2400" b="0" baseline="-25000" dirty="0">
                  <a:latin typeface="Times New Roman"/>
                  <a:cs typeface="Times New Roman"/>
                </a:rPr>
                <a:t>B</a:t>
              </a:r>
              <a:r>
                <a:rPr lang="en-US" sz="2400" b="0" dirty="0">
                  <a:latin typeface="Times New Roman"/>
                  <a:cs typeface="Times New Roman"/>
                </a:rPr>
                <a:t> hidden as his </a:t>
              </a:r>
              <a:r>
                <a:rPr lang="en-US" sz="2400" i="1" dirty="0">
                  <a:latin typeface="Times New Roman"/>
                  <a:cs typeface="Times New Roman"/>
                </a:rPr>
                <a:t>private key</a:t>
              </a:r>
              <a:r>
                <a:rPr lang="en-US" sz="2400" b="0" i="1" dirty="0">
                  <a:latin typeface="Times New Roman"/>
                  <a:cs typeface="Times New Roman"/>
                </a:rPr>
                <a:t>.</a:t>
              </a:r>
              <a:endParaRPr lang="en-US" sz="2400" b="0" baseline="-25000" dirty="0">
                <a:latin typeface="Times New Roman"/>
                <a:cs typeface="Times New Roman"/>
              </a:endParaRPr>
            </a:p>
          </p:txBody>
        </p:sp>
        <p:sp>
          <p:nvSpPr>
            <p:cNvPr id="90" name="TextBox 89"/>
            <p:cNvSpPr txBox="1"/>
            <p:nvPr/>
          </p:nvSpPr>
          <p:spPr>
            <a:xfrm>
              <a:off x="685800" y="4953000"/>
              <a:ext cx="533400" cy="461665"/>
            </a:xfrm>
            <a:prstGeom prst="rect">
              <a:avLst/>
            </a:prstGeom>
            <a:noFill/>
          </p:spPr>
          <p:txBody>
            <a:bodyPr wrap="square" rtlCol="0">
              <a:spAutoFit/>
            </a:bodyPr>
            <a:lstStyle/>
            <a:p>
              <a:r>
                <a:rPr lang="en-US" sz="2400" b="0" dirty="0">
                  <a:latin typeface="Times New Roman"/>
                  <a:cs typeface="Times New Roman"/>
                </a:rPr>
                <a:t>3.</a:t>
              </a:r>
              <a:endParaRPr lang="en-US" sz="2400" b="0" baseline="-25000" dirty="0">
                <a:latin typeface="Times New Roman"/>
                <a:cs typeface="Times New Roman"/>
              </a:endParaRPr>
            </a:p>
          </p:txBody>
        </p:sp>
      </p:grpSp>
      <p:grpSp>
        <p:nvGrpSpPr>
          <p:cNvPr id="5" name="Group 90"/>
          <p:cNvGrpSpPr/>
          <p:nvPr/>
        </p:nvGrpSpPr>
        <p:grpSpPr>
          <a:xfrm>
            <a:off x="914400" y="5787852"/>
            <a:ext cx="7543800" cy="461665"/>
            <a:chOff x="685800" y="4953000"/>
            <a:chExt cx="7543800" cy="461665"/>
          </a:xfrm>
        </p:grpSpPr>
        <p:sp>
          <p:nvSpPr>
            <p:cNvPr id="92" name="TextBox 91"/>
            <p:cNvSpPr txBox="1"/>
            <p:nvPr/>
          </p:nvSpPr>
          <p:spPr>
            <a:xfrm>
              <a:off x="1066800" y="4953000"/>
              <a:ext cx="7162800" cy="461665"/>
            </a:xfrm>
            <a:prstGeom prst="rect">
              <a:avLst/>
            </a:prstGeom>
            <a:noFill/>
          </p:spPr>
          <p:txBody>
            <a:bodyPr wrap="square" rtlCol="0">
              <a:spAutoFit/>
            </a:bodyPr>
            <a:lstStyle/>
            <a:p>
              <a:r>
                <a:rPr lang="en-US" sz="2400" b="0" dirty="0">
                  <a:latin typeface="Times New Roman"/>
                  <a:cs typeface="Times New Roman"/>
                </a:rPr>
                <a:t>Alice uses </a:t>
              </a:r>
              <a:r>
                <a:rPr lang="en-US" sz="2400" b="0" i="1" dirty="0">
                  <a:latin typeface="Times New Roman"/>
                  <a:cs typeface="Times New Roman"/>
                </a:rPr>
                <a:t>E</a:t>
              </a:r>
              <a:r>
                <a:rPr lang="en-US" sz="2400" b="0" baseline="-25000" dirty="0">
                  <a:latin typeface="Times New Roman"/>
                  <a:cs typeface="Times New Roman"/>
                </a:rPr>
                <a:t>B</a:t>
              </a:r>
              <a:r>
                <a:rPr lang="en-US" sz="2400" b="0" dirty="0">
                  <a:latin typeface="Times New Roman"/>
                  <a:cs typeface="Times New Roman"/>
                </a:rPr>
                <a:t> to send a secret message to Bob.</a:t>
              </a:r>
              <a:endParaRPr lang="en-US" sz="2400" b="0" baseline="-25000" dirty="0">
                <a:latin typeface="Times New Roman"/>
                <a:cs typeface="Times New Roman"/>
              </a:endParaRPr>
            </a:p>
          </p:txBody>
        </p:sp>
        <p:sp>
          <p:nvSpPr>
            <p:cNvPr id="93" name="TextBox 92"/>
            <p:cNvSpPr txBox="1"/>
            <p:nvPr/>
          </p:nvSpPr>
          <p:spPr>
            <a:xfrm>
              <a:off x="685800" y="4953000"/>
              <a:ext cx="533400" cy="461665"/>
            </a:xfrm>
            <a:prstGeom prst="rect">
              <a:avLst/>
            </a:prstGeom>
            <a:noFill/>
          </p:spPr>
          <p:txBody>
            <a:bodyPr wrap="square" rtlCol="0">
              <a:spAutoFit/>
            </a:bodyPr>
            <a:lstStyle/>
            <a:p>
              <a:r>
                <a:rPr lang="en-US" sz="2400" b="0" dirty="0">
                  <a:latin typeface="Times New Roman"/>
                  <a:cs typeface="Times New Roman"/>
                </a:rPr>
                <a:t>4.</a:t>
              </a:r>
              <a:endParaRPr lang="en-US" sz="2400" b="0" baseline="-25000" dirty="0">
                <a:latin typeface="Times New Roman"/>
                <a:cs typeface="Times New Roman"/>
              </a:endParaRPr>
            </a:p>
          </p:txBody>
        </p:sp>
      </p:grpSp>
      <p:grpSp>
        <p:nvGrpSpPr>
          <p:cNvPr id="6" name="Group 93"/>
          <p:cNvGrpSpPr/>
          <p:nvPr/>
        </p:nvGrpSpPr>
        <p:grpSpPr>
          <a:xfrm>
            <a:off x="914400" y="6167735"/>
            <a:ext cx="7543800" cy="461665"/>
            <a:chOff x="685800" y="4953000"/>
            <a:chExt cx="7543800" cy="461665"/>
          </a:xfrm>
        </p:grpSpPr>
        <p:sp>
          <p:nvSpPr>
            <p:cNvPr id="95" name="TextBox 94"/>
            <p:cNvSpPr txBox="1"/>
            <p:nvPr/>
          </p:nvSpPr>
          <p:spPr>
            <a:xfrm>
              <a:off x="1066800" y="4953000"/>
              <a:ext cx="7162800" cy="461665"/>
            </a:xfrm>
            <a:prstGeom prst="rect">
              <a:avLst/>
            </a:prstGeom>
            <a:noFill/>
          </p:spPr>
          <p:txBody>
            <a:bodyPr wrap="square" rtlCol="0">
              <a:spAutoFit/>
            </a:bodyPr>
            <a:lstStyle/>
            <a:p>
              <a:r>
                <a:rPr lang="en-US" sz="2400" b="0" dirty="0">
                  <a:latin typeface="Times New Roman"/>
                  <a:cs typeface="Times New Roman"/>
                </a:rPr>
                <a:t>Only someone with </a:t>
              </a:r>
              <a:r>
                <a:rPr lang="en-US" sz="2400" b="0" i="1" dirty="0">
                  <a:latin typeface="Times New Roman"/>
                  <a:cs typeface="Times New Roman"/>
                </a:rPr>
                <a:t>D</a:t>
              </a:r>
              <a:r>
                <a:rPr lang="en-US" sz="2400" b="0" baseline="-25000" dirty="0">
                  <a:latin typeface="Times New Roman"/>
                  <a:cs typeface="Times New Roman"/>
                </a:rPr>
                <a:t>B</a:t>
              </a:r>
              <a:r>
                <a:rPr lang="en-US" sz="2400" b="0" dirty="0">
                  <a:latin typeface="Times New Roman"/>
                  <a:cs typeface="Times New Roman"/>
                </a:rPr>
                <a:t> can decipher the message.</a:t>
              </a:r>
              <a:endParaRPr lang="en-US" sz="2400" b="0" baseline="-25000" dirty="0">
                <a:latin typeface="Times New Roman"/>
                <a:cs typeface="Times New Roman"/>
              </a:endParaRPr>
            </a:p>
          </p:txBody>
        </p:sp>
        <p:sp>
          <p:nvSpPr>
            <p:cNvPr id="96" name="TextBox 95"/>
            <p:cNvSpPr txBox="1"/>
            <p:nvPr/>
          </p:nvSpPr>
          <p:spPr>
            <a:xfrm>
              <a:off x="685800" y="4953000"/>
              <a:ext cx="533400" cy="461665"/>
            </a:xfrm>
            <a:prstGeom prst="rect">
              <a:avLst/>
            </a:prstGeom>
            <a:noFill/>
          </p:spPr>
          <p:txBody>
            <a:bodyPr wrap="square" rtlCol="0">
              <a:spAutoFit/>
            </a:bodyPr>
            <a:lstStyle/>
            <a:p>
              <a:r>
                <a:rPr lang="en-US" sz="2400" b="0" dirty="0">
                  <a:latin typeface="Times New Roman"/>
                  <a:cs typeface="Times New Roman"/>
                </a:rPr>
                <a:t>5.</a:t>
              </a:r>
              <a:endParaRPr lang="en-US" sz="2400" b="0" baseline="-25000" dirty="0">
                <a:latin typeface="Times New Roman"/>
                <a:cs typeface="Times New Roman"/>
              </a:endParaRPr>
            </a:p>
          </p:txBody>
        </p:sp>
      </p:grpSp>
      <p:pic>
        <p:nvPicPr>
          <p:cNvPr id="97" name="Picture 96" descr="KeyEb.gif"/>
          <p:cNvPicPr>
            <a:picLocks noChangeAspect="1"/>
          </p:cNvPicPr>
          <p:nvPr/>
        </p:nvPicPr>
        <p:blipFill>
          <a:blip r:embed="rId6"/>
          <a:stretch>
            <a:fillRect/>
          </a:stretch>
        </p:blipFill>
        <p:spPr>
          <a:xfrm>
            <a:off x="2328340" y="3190875"/>
            <a:ext cx="1041400" cy="1092200"/>
          </a:xfrm>
          <a:prstGeom prst="rect">
            <a:avLst/>
          </a:prstGeom>
        </p:spPr>
      </p:pic>
      <p:pic>
        <p:nvPicPr>
          <p:cNvPr id="98" name="Picture 97" descr="KeyDb.gif"/>
          <p:cNvPicPr>
            <a:picLocks noChangeAspect="1"/>
          </p:cNvPicPr>
          <p:nvPr/>
        </p:nvPicPr>
        <p:blipFill>
          <a:blip r:embed="rId7"/>
          <a:stretch>
            <a:fillRect/>
          </a:stretch>
        </p:blipFill>
        <p:spPr>
          <a:xfrm>
            <a:off x="1794940" y="3190875"/>
            <a:ext cx="1041400" cy="1092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9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p:stCondLst>
                              <p:cond delay="0"/>
                            </p:stCondLst>
                            <p:childTnLst>
                              <p:par>
                                <p:cTn id="17" presetID="0" presetClass="path" presetSubtype="0" accel="50000" decel="50000" fill="hold" nodeType="afterEffect">
                                  <p:stCondLst>
                                    <p:cond delay="0"/>
                                  </p:stCondLst>
                                  <p:childTnLst>
                                    <p:animMotion origin="layout" path="M 0.00052 0.00231 C 0.11285 0.01203 0.22535 0.02199 0.29271 -0.00093 C 0.36025 -0.02361 0.38611 -0.11181 0.40486 -0.1338 " pathEditMode="relative" rAng="0" ptsTypes="aaA">
                                      <p:cBhvr>
                                        <p:cTn id="18" dur="2000" fill="hold"/>
                                        <p:tgtEl>
                                          <p:spTgt spid="97"/>
                                        </p:tgtEl>
                                        <p:attrNameLst>
                                          <p:attrName>ppt_x</p:attrName>
                                          <p:attrName>ppt_y</p:attrName>
                                        </p:attrNameLst>
                                      </p:cBhvr>
                                      <p:rCtr x="202" y="-58"/>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par>
                          <p:cTn id="23" fill="hold">
                            <p:stCondLst>
                              <p:cond delay="0"/>
                            </p:stCondLst>
                            <p:childTnLst>
                              <p:par>
                                <p:cTn id="24" presetID="0" presetClass="path" presetSubtype="0" accel="50000" decel="50000" fill="hold" nodeType="afterEffect">
                                  <p:stCondLst>
                                    <p:cond delay="0"/>
                                  </p:stCondLst>
                                  <p:childTnLst>
                                    <p:animMotion origin="layout" path="M -2.77778E-7 -5.92593E-6 C 0.01371 0.00972 0.0276 0.01944 0.03559 -0.00348 C 0.04358 -0.0264 0.04566 -0.11528 0.04757 -0.13751 " pathEditMode="relative" ptsTypes="aaA">
                                      <p:cBhvr>
                                        <p:cTn id="25" dur="1000" fill="hold"/>
                                        <p:tgtEl>
                                          <p:spTgt spid="98"/>
                                        </p:tgtEl>
                                        <p:attrNameLst>
                                          <p:attrName>ppt_x</p:attrName>
                                          <p:attrName>ppt_y</p:attrName>
                                        </p:attrNameLst>
                                      </p:cBhvr>
                                    </p:animMotion>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par>
                          <p:cTn id="30" fill="hold">
                            <p:stCondLst>
                              <p:cond delay="0"/>
                            </p:stCondLst>
                            <p:childTnLst>
                              <p:par>
                                <p:cTn id="31" presetID="35" presetClass="path" presetSubtype="0" fill="hold" grpId="0" nodeType="afterEffect">
                                  <p:stCondLst>
                                    <p:cond delay="0"/>
                                  </p:stCondLst>
                                  <p:childTnLst>
                                    <p:animMotion origin="layout" path="M -3.33333E-6 -4.44444E-6 L -0.63541 -0.00069 " pathEditMode="relative" rAng="0" ptsTypes="AA">
                                      <p:cBhvr>
                                        <p:cTn id="32" dur="5000" fill="hold"/>
                                        <p:tgtEl>
                                          <p:spTgt spid="24"/>
                                        </p:tgtEl>
                                        <p:attrNameLst>
                                          <p:attrName>ppt_x</p:attrName>
                                          <p:attrName>ppt_y</p:attrName>
                                        </p:attrNameLst>
                                      </p:cBhvr>
                                      <p:rCtr x="-318" y="0"/>
                                    </p:animMotion>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RSA Makes the Idea Practical</a:t>
            </a:r>
          </a:p>
        </p:txBody>
      </p:sp>
      <p:sp>
        <p:nvSpPr>
          <p:cNvPr id="10" name="Rectangle 3"/>
          <p:cNvSpPr>
            <a:spLocks noChangeArrowheads="1"/>
          </p:cNvSpPr>
          <p:nvPr/>
        </p:nvSpPr>
        <p:spPr bwMode="auto">
          <a:xfrm>
            <a:off x="482600" y="1231900"/>
            <a:ext cx="4165600" cy="2806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In 1977, a team consisting of Ron </a:t>
            </a:r>
            <a:r>
              <a:rPr lang="en-US" sz="2400" b="0" dirty="0" err="1">
                <a:latin typeface="Times New Roman"/>
                <a:cs typeface="Times New Roman"/>
              </a:rPr>
              <a:t>Rivest</a:t>
            </a:r>
            <a:r>
              <a:rPr lang="en-US" sz="2400" b="0" dirty="0">
                <a:latin typeface="Times New Roman"/>
                <a:cs typeface="Times New Roman"/>
              </a:rPr>
              <a:t>, </a:t>
            </a:r>
            <a:r>
              <a:rPr lang="en-US" sz="2400" b="0" dirty="0" err="1">
                <a:latin typeface="Times New Roman"/>
                <a:cs typeface="Times New Roman"/>
              </a:rPr>
              <a:t>Adi</a:t>
            </a:r>
            <a:r>
              <a:rPr lang="en-US" sz="2400" b="0" dirty="0">
                <a:latin typeface="Times New Roman"/>
                <a:cs typeface="Times New Roman"/>
              </a:rPr>
              <a:t> Shamir, and Len </a:t>
            </a:r>
            <a:r>
              <a:rPr lang="en-US" sz="2400" b="0" dirty="0" err="1">
                <a:latin typeface="Times New Roman"/>
                <a:cs typeface="Times New Roman"/>
              </a:rPr>
              <a:t>Adleman</a:t>
            </a:r>
            <a:r>
              <a:rPr lang="en-US" sz="2400" b="0" dirty="0">
                <a:latin typeface="Times New Roman"/>
                <a:cs typeface="Times New Roman"/>
              </a:rPr>
              <a:t>—all then at MIT—developed a practical implementation of public-key encryption, which they called </a:t>
            </a:r>
            <a:r>
              <a:rPr lang="en-US" sz="2400" i="1" dirty="0">
                <a:latin typeface="Times New Roman"/>
                <a:cs typeface="Times New Roman"/>
              </a:rPr>
              <a:t>RSA</a:t>
            </a:r>
            <a:r>
              <a:rPr lang="en-US" sz="2400" b="0" dirty="0">
                <a:latin typeface="Times New Roman"/>
                <a:cs typeface="Times New Roman"/>
              </a:rPr>
              <a:t> after their initials.</a:t>
            </a:r>
            <a:endParaRPr lang="en-US" sz="2400" dirty="0">
              <a:latin typeface="Times New Roman"/>
              <a:cs typeface="Times New Roman"/>
            </a:endParaRPr>
          </a:p>
          <a:p>
            <a:pPr marL="342900" indent="-342900" algn="just">
              <a:lnSpc>
                <a:spcPct val="90000"/>
              </a:lnSpc>
              <a:spcAft>
                <a:spcPts val="500"/>
              </a:spcAft>
              <a:buFontTx/>
              <a:buChar char="•"/>
            </a:pPr>
            <a:endParaRPr lang="en-US" sz="2200" b="0" dirty="0">
              <a:latin typeface="Times New Roman"/>
              <a:cs typeface="Times New Roman"/>
            </a:endParaRPr>
          </a:p>
        </p:txBody>
      </p:sp>
      <p:sp>
        <p:nvSpPr>
          <p:cNvPr id="5" name="Rectangle 3"/>
          <p:cNvSpPr>
            <a:spLocks noChangeArrowheads="1"/>
          </p:cNvSpPr>
          <p:nvPr/>
        </p:nvSpPr>
        <p:spPr bwMode="auto">
          <a:xfrm>
            <a:off x="482600" y="3657600"/>
            <a:ext cx="8128000" cy="2730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The RSA scheme relies on the difficulty of factoring large numbers.  As long as the number is large enough—typically many hundreds of digits—revealing the product of two prime numbers </a:t>
            </a:r>
            <a:r>
              <a:rPr lang="en-US" sz="2400" b="0" i="1" dirty="0" err="1">
                <a:latin typeface="Times New Roman"/>
                <a:cs typeface="Times New Roman"/>
              </a:rPr>
              <a:t>p</a:t>
            </a:r>
            <a:r>
              <a:rPr lang="en-US" sz="2400" b="0" dirty="0">
                <a:latin typeface="Times New Roman"/>
                <a:cs typeface="Times New Roman"/>
              </a:rPr>
              <a:t> and </a:t>
            </a:r>
            <a:r>
              <a:rPr lang="en-US" sz="2400" b="0" i="1" dirty="0" err="1">
                <a:latin typeface="Times New Roman"/>
                <a:cs typeface="Times New Roman"/>
              </a:rPr>
              <a:t>q</a:t>
            </a:r>
            <a:r>
              <a:rPr lang="en-US" sz="2400" b="0" dirty="0">
                <a:latin typeface="Times New Roman"/>
                <a:cs typeface="Times New Roman"/>
              </a:rPr>
              <a:t> does not allow an eavesdropper to recover the original values.</a:t>
            </a:r>
          </a:p>
        </p:txBody>
      </p:sp>
      <p:pic>
        <p:nvPicPr>
          <p:cNvPr id="6" name="Picture 5"/>
          <p:cNvPicPr>
            <a:picLocks noChangeAspect="1"/>
          </p:cNvPicPr>
          <p:nvPr/>
        </p:nvPicPr>
        <p:blipFill>
          <a:blip r:embed="rId3"/>
          <a:stretch>
            <a:fillRect/>
          </a:stretch>
        </p:blipFill>
        <p:spPr>
          <a:xfrm>
            <a:off x="4724400" y="1295400"/>
            <a:ext cx="3962399" cy="1981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Key Generation in RSA</a:t>
            </a:r>
          </a:p>
        </p:txBody>
      </p:sp>
      <p:sp>
        <p:nvSpPr>
          <p:cNvPr id="5" name="Rectangle 3"/>
          <p:cNvSpPr>
            <a:spLocks noChangeArrowheads="1"/>
          </p:cNvSpPr>
          <p:nvPr/>
        </p:nvSpPr>
        <p:spPr bwMode="auto">
          <a:xfrm>
            <a:off x="482600" y="1308100"/>
            <a:ext cx="8128000" cy="2120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As in any public-key encryption scheme, RSA requires each potential recipient to generate two keys, a </a:t>
            </a:r>
            <a:r>
              <a:rPr lang="en-US" sz="2400" i="1" dirty="0">
                <a:latin typeface="Times New Roman"/>
                <a:cs typeface="Times New Roman"/>
              </a:rPr>
              <a:t>public key</a:t>
            </a:r>
            <a:r>
              <a:rPr lang="en-US" sz="2400" b="0" dirty="0">
                <a:latin typeface="Times New Roman"/>
                <a:cs typeface="Times New Roman"/>
              </a:rPr>
              <a:t> that allows anyone to send an encrypted message and a </a:t>
            </a:r>
            <a:r>
              <a:rPr lang="en-US" sz="2400" i="1" dirty="0">
                <a:latin typeface="Times New Roman"/>
                <a:cs typeface="Times New Roman"/>
              </a:rPr>
              <a:t>private</a:t>
            </a:r>
            <a:r>
              <a:rPr lang="en-US" sz="2000" i="1" dirty="0">
                <a:latin typeface="Times New Roman"/>
                <a:cs typeface="Times New Roman"/>
              </a:rPr>
              <a:t> </a:t>
            </a:r>
            <a:r>
              <a:rPr lang="en-US" sz="2400" i="1" dirty="0">
                <a:latin typeface="Times New Roman"/>
                <a:cs typeface="Times New Roman"/>
              </a:rPr>
              <a:t>key</a:t>
            </a:r>
            <a:r>
              <a:rPr lang="en-US" sz="2400" b="0" dirty="0">
                <a:latin typeface="Times New Roman"/>
                <a:cs typeface="Times New Roman"/>
              </a:rPr>
              <a:t> that ensures that only the recipient can decrypt that message.</a:t>
            </a:r>
          </a:p>
          <a:p>
            <a:pPr marL="342900" indent="-342900" algn="just">
              <a:lnSpc>
                <a:spcPct val="90000"/>
              </a:lnSpc>
              <a:spcAft>
                <a:spcPts val="1000"/>
              </a:spcAft>
              <a:buFontTx/>
              <a:buChar char="•"/>
            </a:pPr>
            <a:r>
              <a:rPr lang="en-US" sz="2400" b="0" dirty="0">
                <a:latin typeface="Times New Roman"/>
                <a:cs typeface="Times New Roman"/>
              </a:rPr>
              <a:t>Generating an RSA key pair requires the following steps:</a:t>
            </a:r>
          </a:p>
        </p:txBody>
      </p:sp>
      <p:grpSp>
        <p:nvGrpSpPr>
          <p:cNvPr id="2" name="Group 83"/>
          <p:cNvGrpSpPr/>
          <p:nvPr/>
        </p:nvGrpSpPr>
        <p:grpSpPr>
          <a:xfrm>
            <a:off x="838200" y="3200400"/>
            <a:ext cx="7543800" cy="402674"/>
            <a:chOff x="685800" y="4953000"/>
            <a:chExt cx="7543800" cy="402674"/>
          </a:xfrm>
        </p:grpSpPr>
        <p:sp>
          <p:nvSpPr>
            <p:cNvPr id="8" name="TextBox 7"/>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Choose two prime numbers </a:t>
              </a:r>
              <a:r>
                <a:rPr lang="en-US" sz="2200" b="0" i="1" dirty="0" err="1">
                  <a:latin typeface="Times New Roman"/>
                  <a:cs typeface="Times New Roman"/>
                </a:rPr>
                <a:t>p</a:t>
              </a:r>
              <a:r>
                <a:rPr lang="en-US" sz="2200" b="0" dirty="0">
                  <a:latin typeface="Times New Roman"/>
                  <a:cs typeface="Times New Roman"/>
                </a:rPr>
                <a:t> and </a:t>
              </a:r>
              <a:r>
                <a:rPr lang="en-US" sz="2200" b="0" i="1" dirty="0" err="1">
                  <a:latin typeface="Times New Roman"/>
                  <a:cs typeface="Times New Roman"/>
                </a:rPr>
                <a:t>q</a:t>
              </a:r>
              <a:r>
                <a:rPr lang="en-US" sz="2200" b="0" i="1" dirty="0">
                  <a:latin typeface="Times New Roman"/>
                  <a:cs typeface="Times New Roman"/>
                </a:rPr>
                <a:t>.</a:t>
              </a:r>
              <a:endParaRPr lang="en-US" sz="2200" b="0" baseline="-25000" dirty="0">
                <a:latin typeface="Times New Roman"/>
                <a:cs typeface="Times New Roman"/>
              </a:endParaRPr>
            </a:p>
          </p:txBody>
        </p:sp>
        <p:sp>
          <p:nvSpPr>
            <p:cNvPr id="9" name="TextBox 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1.</a:t>
              </a:r>
              <a:endParaRPr lang="en-US" sz="2200" b="0" baseline="-25000" dirty="0">
                <a:latin typeface="Times New Roman"/>
                <a:cs typeface="Times New Roman"/>
              </a:endParaRPr>
            </a:p>
          </p:txBody>
        </p:sp>
      </p:grpSp>
      <p:grpSp>
        <p:nvGrpSpPr>
          <p:cNvPr id="3" name="Group 84"/>
          <p:cNvGrpSpPr/>
          <p:nvPr/>
        </p:nvGrpSpPr>
        <p:grpSpPr>
          <a:xfrm>
            <a:off x="838200" y="3600551"/>
            <a:ext cx="7543800" cy="402674"/>
            <a:chOff x="685800" y="4953000"/>
            <a:chExt cx="7543800" cy="402674"/>
          </a:xfrm>
        </p:grpSpPr>
        <p:sp>
          <p:nvSpPr>
            <p:cNvPr id="12" name="TextBox 11"/>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Define the variable </a:t>
              </a:r>
              <a:r>
                <a:rPr lang="en-US" sz="2200" b="0" i="1" dirty="0" err="1">
                  <a:latin typeface="Times New Roman"/>
                  <a:cs typeface="Times New Roman"/>
                </a:rPr>
                <a:t>n</a:t>
              </a:r>
              <a:r>
                <a:rPr lang="en-US" sz="2200" b="0" dirty="0">
                  <a:latin typeface="Times New Roman"/>
                  <a:cs typeface="Times New Roman"/>
                </a:rPr>
                <a:t> as </a:t>
              </a:r>
              <a:r>
                <a:rPr lang="en-US" sz="2200" b="0" i="1" dirty="0" err="1">
                  <a:latin typeface="Times New Roman"/>
                  <a:cs typeface="Times New Roman"/>
                </a:rPr>
                <a:t>pq</a:t>
              </a:r>
              <a:r>
                <a:rPr lang="en-US" sz="2200" b="0" dirty="0">
                  <a:latin typeface="Times New Roman"/>
                  <a:cs typeface="Times New Roman"/>
                </a:rPr>
                <a:t> and the variable </a:t>
              </a:r>
              <a:r>
                <a:rPr lang="en-US" sz="2200" b="0" i="1" dirty="0" err="1">
                  <a:latin typeface="Times New Roman"/>
                  <a:cs typeface="Times New Roman"/>
                </a:rPr>
                <a:t>t</a:t>
              </a:r>
              <a:r>
                <a:rPr lang="en-US" sz="2200" b="0" dirty="0">
                  <a:latin typeface="Times New Roman"/>
                  <a:cs typeface="Times New Roman"/>
                </a:rPr>
                <a:t> as (</a:t>
              </a:r>
              <a:r>
                <a:rPr lang="en-US" sz="2200" b="0" i="1" dirty="0" err="1">
                  <a:latin typeface="Times New Roman"/>
                  <a:cs typeface="Times New Roman"/>
                </a:rPr>
                <a:t>p</a:t>
              </a:r>
              <a:r>
                <a:rPr lang="en-US" sz="2200" b="0" dirty="0">
                  <a:latin typeface="Times New Roman"/>
                  <a:cs typeface="Times New Roman"/>
                </a:rPr>
                <a:t> –</a:t>
              </a:r>
              <a:r>
                <a:rPr lang="en-US" sz="1400" b="0" dirty="0">
                  <a:latin typeface="Times New Roman"/>
                  <a:cs typeface="Times New Roman"/>
                </a:rPr>
                <a:t> </a:t>
              </a:r>
              <a:r>
                <a:rPr lang="en-US" sz="2200" b="0" dirty="0">
                  <a:latin typeface="Times New Roman"/>
                  <a:cs typeface="Times New Roman"/>
                </a:rPr>
                <a:t>1)(</a:t>
              </a:r>
              <a:r>
                <a:rPr lang="en-US" sz="2200" b="0" i="1" dirty="0">
                  <a:latin typeface="Times New Roman"/>
                  <a:cs typeface="Times New Roman"/>
                </a:rPr>
                <a:t>q</a:t>
              </a:r>
              <a:r>
                <a:rPr lang="en-US" sz="2200" b="0" dirty="0">
                  <a:latin typeface="Times New Roman"/>
                  <a:cs typeface="Times New Roman"/>
                </a:rPr>
                <a:t> –</a:t>
              </a:r>
              <a:r>
                <a:rPr lang="en-US" sz="1400" b="0" dirty="0">
                  <a:latin typeface="Times New Roman"/>
                  <a:cs typeface="Times New Roman"/>
                </a:rPr>
                <a:t> </a:t>
              </a:r>
              <a:r>
                <a:rPr lang="en-US" sz="2200" b="0" dirty="0">
                  <a:latin typeface="Times New Roman"/>
                  <a:cs typeface="Times New Roman"/>
                </a:rPr>
                <a:t>1).</a:t>
              </a:r>
              <a:endParaRPr lang="en-US" sz="2200" b="0" baseline="-25000" dirty="0">
                <a:latin typeface="Times New Roman"/>
                <a:cs typeface="Times New Roman"/>
              </a:endParaRPr>
            </a:p>
          </p:txBody>
        </p:sp>
        <p:sp>
          <p:nvSpPr>
            <p:cNvPr id="13" name="TextBox 12"/>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2.</a:t>
              </a:r>
              <a:endParaRPr lang="en-US" sz="2200" b="0" baseline="-25000" dirty="0">
                <a:latin typeface="Times New Roman"/>
                <a:cs typeface="Times New Roman"/>
              </a:endParaRPr>
            </a:p>
          </p:txBody>
        </p:sp>
      </p:grpSp>
      <p:grpSp>
        <p:nvGrpSpPr>
          <p:cNvPr id="4" name="Group 87"/>
          <p:cNvGrpSpPr/>
          <p:nvPr/>
        </p:nvGrpSpPr>
        <p:grpSpPr>
          <a:xfrm>
            <a:off x="838200" y="4000702"/>
            <a:ext cx="7543800" cy="707373"/>
            <a:chOff x="685800" y="4953000"/>
            <a:chExt cx="7543800" cy="707373"/>
          </a:xfrm>
        </p:grpSpPr>
        <p:sp>
          <p:nvSpPr>
            <p:cNvPr id="15" name="TextBox 14"/>
            <p:cNvSpPr txBox="1"/>
            <p:nvPr/>
          </p:nvSpPr>
          <p:spPr>
            <a:xfrm>
              <a:off x="1066800" y="4953000"/>
              <a:ext cx="7162800" cy="707373"/>
            </a:xfrm>
            <a:prstGeom prst="rect">
              <a:avLst/>
            </a:prstGeom>
            <a:noFill/>
          </p:spPr>
          <p:txBody>
            <a:bodyPr wrap="square" rtlCol="0">
              <a:spAutoFit/>
            </a:bodyPr>
            <a:lstStyle/>
            <a:p>
              <a:pPr algn="just">
                <a:lnSpc>
                  <a:spcPct val="90000"/>
                </a:lnSpc>
              </a:pPr>
              <a:r>
                <a:rPr lang="en-US" sz="2200" b="0" dirty="0">
                  <a:latin typeface="Times New Roman"/>
                  <a:cs typeface="Times New Roman"/>
                </a:rPr>
                <a:t>Choose an integer </a:t>
              </a:r>
              <a:r>
                <a:rPr lang="en-US" sz="2200" b="0" i="1" dirty="0" err="1">
                  <a:latin typeface="Times New Roman"/>
                  <a:cs typeface="Times New Roman"/>
                </a:rPr>
                <a:t>d</a:t>
              </a:r>
              <a:r>
                <a:rPr lang="en-US" sz="2200" b="0" dirty="0">
                  <a:latin typeface="Times New Roman"/>
                  <a:cs typeface="Times New Roman"/>
                </a:rPr>
                <a:t> &lt; </a:t>
              </a:r>
              <a:r>
                <a:rPr lang="en-US" sz="2200" b="0" i="1" dirty="0" err="1">
                  <a:latin typeface="Times New Roman"/>
                  <a:cs typeface="Times New Roman"/>
                </a:rPr>
                <a:t>n</a:t>
              </a:r>
              <a:r>
                <a:rPr lang="en-US" sz="2200" b="0" dirty="0">
                  <a:latin typeface="Times New Roman"/>
                  <a:cs typeface="Times New Roman"/>
                </a:rPr>
                <a:t> so that </a:t>
              </a:r>
              <a:r>
                <a:rPr lang="en-US" sz="2200" b="0" i="1" dirty="0" err="1">
                  <a:latin typeface="Times New Roman"/>
                  <a:cs typeface="Times New Roman"/>
                </a:rPr>
                <a:t>d</a:t>
              </a:r>
              <a:r>
                <a:rPr lang="en-US" sz="2200" b="0" dirty="0">
                  <a:latin typeface="Times New Roman"/>
                  <a:cs typeface="Times New Roman"/>
                </a:rPr>
                <a:t> is </a:t>
              </a:r>
              <a:r>
                <a:rPr lang="en-US" sz="2200" i="1" dirty="0">
                  <a:latin typeface="Times New Roman"/>
                  <a:cs typeface="Times New Roman"/>
                </a:rPr>
                <a:t>relatively prime </a:t>
              </a:r>
              <a:r>
                <a:rPr lang="en-US" sz="2200" b="0" dirty="0">
                  <a:latin typeface="Times New Roman"/>
                  <a:cs typeface="Times New Roman"/>
                </a:rPr>
                <a:t>to </a:t>
              </a:r>
              <a:r>
                <a:rPr lang="en-US" sz="2200" b="0" i="1" dirty="0" err="1">
                  <a:latin typeface="Times New Roman"/>
                  <a:cs typeface="Times New Roman"/>
                </a:rPr>
                <a:t>t</a:t>
              </a:r>
              <a:r>
                <a:rPr lang="en-US" sz="2200" b="0" dirty="0">
                  <a:latin typeface="Times New Roman"/>
                  <a:cs typeface="Times New Roman"/>
                </a:rPr>
                <a:t>.  Two integers are relatively prime if they share no common factors.</a:t>
              </a:r>
              <a:endParaRPr lang="en-US" sz="2200" b="0" baseline="-25000" dirty="0">
                <a:latin typeface="Times New Roman"/>
                <a:cs typeface="Times New Roman"/>
              </a:endParaRPr>
            </a:p>
          </p:txBody>
        </p:sp>
        <p:sp>
          <p:nvSpPr>
            <p:cNvPr id="16" name="TextBox 15"/>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3.</a:t>
              </a:r>
              <a:endParaRPr lang="en-US" sz="2200" b="0" baseline="-25000" dirty="0">
                <a:latin typeface="Times New Roman"/>
                <a:cs typeface="Times New Roman"/>
              </a:endParaRPr>
            </a:p>
          </p:txBody>
        </p:sp>
      </p:grpSp>
      <p:grpSp>
        <p:nvGrpSpPr>
          <p:cNvPr id="6" name="Group 90"/>
          <p:cNvGrpSpPr/>
          <p:nvPr/>
        </p:nvGrpSpPr>
        <p:grpSpPr>
          <a:xfrm>
            <a:off x="838200" y="4705552"/>
            <a:ext cx="7543800" cy="1316771"/>
            <a:chOff x="685800" y="4953000"/>
            <a:chExt cx="7543800" cy="1316771"/>
          </a:xfrm>
        </p:grpSpPr>
        <p:sp>
          <p:nvSpPr>
            <p:cNvPr id="18" name="TextBox 17"/>
            <p:cNvSpPr txBox="1"/>
            <p:nvPr/>
          </p:nvSpPr>
          <p:spPr>
            <a:xfrm>
              <a:off x="1066800" y="4953000"/>
              <a:ext cx="7162800" cy="1316771"/>
            </a:xfrm>
            <a:prstGeom prst="rect">
              <a:avLst/>
            </a:prstGeom>
            <a:noFill/>
          </p:spPr>
          <p:txBody>
            <a:bodyPr wrap="square" rtlCol="0">
              <a:spAutoFit/>
            </a:bodyPr>
            <a:lstStyle/>
            <a:p>
              <a:pPr algn="just">
                <a:lnSpc>
                  <a:spcPct val="90000"/>
                </a:lnSpc>
              </a:pPr>
              <a:r>
                <a:rPr lang="en-US" sz="2200" b="0" dirty="0">
                  <a:latin typeface="Times New Roman"/>
                  <a:cs typeface="Times New Roman"/>
                </a:rPr>
                <a:t>Set </a:t>
              </a:r>
              <a:r>
                <a:rPr lang="en-US" sz="2200" b="0" i="1" dirty="0" err="1">
                  <a:latin typeface="Times New Roman"/>
                  <a:cs typeface="Times New Roman"/>
                </a:rPr>
                <a:t>e</a:t>
              </a:r>
              <a:r>
                <a:rPr lang="en-US" sz="2200" b="0" dirty="0">
                  <a:latin typeface="Times New Roman"/>
                  <a:cs typeface="Times New Roman"/>
                </a:rPr>
                <a:t> to be the </a:t>
              </a:r>
              <a:r>
                <a:rPr lang="en-US" sz="2200" i="1" dirty="0">
                  <a:latin typeface="Times New Roman"/>
                  <a:cs typeface="Times New Roman"/>
                </a:rPr>
                <a:t>modular inverse</a:t>
              </a:r>
              <a:r>
                <a:rPr lang="en-US" sz="2200" b="0" dirty="0">
                  <a:latin typeface="Times New Roman"/>
                  <a:cs typeface="Times New Roman"/>
                </a:rPr>
                <a:t> of </a:t>
              </a:r>
              <a:r>
                <a:rPr lang="en-US" sz="2200" b="0" i="1" dirty="0" err="1">
                  <a:latin typeface="Times New Roman"/>
                  <a:cs typeface="Times New Roman"/>
                </a:rPr>
                <a:t>d</a:t>
              </a:r>
              <a:r>
                <a:rPr lang="en-US" sz="2200" b="0" dirty="0">
                  <a:latin typeface="Times New Roman"/>
                  <a:cs typeface="Times New Roman"/>
                </a:rPr>
                <a:t> with respect to </a:t>
              </a:r>
              <a:r>
                <a:rPr lang="en-US" sz="2200" b="0" i="1" dirty="0" err="1">
                  <a:latin typeface="Times New Roman"/>
                  <a:cs typeface="Times New Roman"/>
                </a:rPr>
                <a:t>t</a:t>
              </a:r>
              <a:r>
                <a:rPr lang="en-US" sz="2200" b="0" i="1" dirty="0">
                  <a:latin typeface="Times New Roman"/>
                  <a:cs typeface="Times New Roman"/>
                </a:rPr>
                <a:t>,</a:t>
              </a:r>
              <a:r>
                <a:rPr lang="en-US" sz="2200" b="0" dirty="0">
                  <a:latin typeface="Times New Roman"/>
                  <a:cs typeface="Times New Roman"/>
                </a:rPr>
                <a:t> which is the integer for which the product </a:t>
              </a:r>
              <a:r>
                <a:rPr lang="en-US" sz="2200" b="0" i="1" dirty="0">
                  <a:latin typeface="Times New Roman"/>
                  <a:cs typeface="Times New Roman"/>
                </a:rPr>
                <a:t>de</a:t>
              </a:r>
              <a:r>
                <a:rPr lang="en-US" sz="2200" b="0" dirty="0">
                  <a:latin typeface="Times New Roman"/>
                  <a:cs typeface="Times New Roman"/>
                </a:rPr>
                <a:t> divided by </a:t>
              </a:r>
              <a:r>
                <a:rPr lang="en-US" sz="2200" b="0" i="1" dirty="0" err="1">
                  <a:latin typeface="Times New Roman"/>
                  <a:cs typeface="Times New Roman"/>
                </a:rPr>
                <a:t>t</a:t>
              </a:r>
              <a:r>
                <a:rPr lang="en-US" sz="2200" b="0" dirty="0">
                  <a:latin typeface="Times New Roman"/>
                  <a:cs typeface="Times New Roman"/>
                </a:rPr>
                <a:t> leaves a remainder of 1.  The fact that </a:t>
              </a:r>
              <a:r>
                <a:rPr lang="en-US" sz="2200" b="0" i="1" dirty="0" err="1">
                  <a:latin typeface="Times New Roman"/>
                  <a:cs typeface="Times New Roman"/>
                </a:rPr>
                <a:t>d</a:t>
              </a:r>
              <a:r>
                <a:rPr lang="en-US" sz="2200" b="0" dirty="0">
                  <a:latin typeface="Times New Roman"/>
                  <a:cs typeface="Times New Roman"/>
                </a:rPr>
                <a:t> and </a:t>
              </a:r>
              <a:r>
                <a:rPr lang="en-US" sz="2200" b="0" i="1" dirty="0" err="1">
                  <a:latin typeface="Times New Roman"/>
                  <a:cs typeface="Times New Roman"/>
                </a:rPr>
                <a:t>t</a:t>
              </a:r>
              <a:r>
                <a:rPr lang="en-US" sz="2200" b="0" dirty="0">
                  <a:latin typeface="Times New Roman"/>
                  <a:cs typeface="Times New Roman"/>
                </a:rPr>
                <a:t> are relatively prime means that this value is unique.</a:t>
              </a:r>
              <a:endParaRPr lang="en-US" sz="2200" b="0" baseline="-25000" dirty="0">
                <a:latin typeface="Times New Roman"/>
                <a:cs typeface="Times New Roman"/>
              </a:endParaRPr>
            </a:p>
          </p:txBody>
        </p:sp>
        <p:sp>
          <p:nvSpPr>
            <p:cNvPr id="19" name="TextBox 1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4.</a:t>
              </a:r>
              <a:endParaRPr lang="en-US" sz="2200" b="0" baseline="-25000" dirty="0">
                <a:latin typeface="Times New Roman"/>
                <a:cs typeface="Times New Roman"/>
              </a:endParaRPr>
            </a:p>
          </p:txBody>
        </p:sp>
      </p:grpSp>
      <p:grpSp>
        <p:nvGrpSpPr>
          <p:cNvPr id="7" name="Group 93"/>
          <p:cNvGrpSpPr/>
          <p:nvPr/>
        </p:nvGrpSpPr>
        <p:grpSpPr>
          <a:xfrm>
            <a:off x="838200" y="6019800"/>
            <a:ext cx="7543800" cy="402674"/>
            <a:chOff x="685800" y="4953000"/>
            <a:chExt cx="7543800" cy="402674"/>
          </a:xfrm>
        </p:grpSpPr>
        <p:sp>
          <p:nvSpPr>
            <p:cNvPr id="21" name="TextBox 20"/>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Release </a:t>
              </a:r>
              <a:r>
                <a:rPr lang="en-US" sz="2200" b="0" i="1" dirty="0" err="1">
                  <a:latin typeface="Times New Roman"/>
                  <a:cs typeface="Times New Roman"/>
                </a:rPr>
                <a:t>n</a:t>
              </a:r>
              <a:r>
                <a:rPr lang="en-US" sz="2200" b="0" dirty="0">
                  <a:latin typeface="Times New Roman"/>
                  <a:cs typeface="Times New Roman"/>
                </a:rPr>
                <a:t> and </a:t>
              </a:r>
              <a:r>
                <a:rPr lang="en-US" sz="2200" b="0" i="1" dirty="0" err="1">
                  <a:latin typeface="Times New Roman"/>
                  <a:cs typeface="Times New Roman"/>
                </a:rPr>
                <a:t>e</a:t>
              </a:r>
              <a:r>
                <a:rPr lang="en-US" sz="2200" b="0" dirty="0">
                  <a:latin typeface="Times New Roman"/>
                  <a:cs typeface="Times New Roman"/>
                </a:rPr>
                <a:t> as the public key and use </a:t>
              </a:r>
              <a:r>
                <a:rPr lang="en-US" sz="2200" b="0" i="1" dirty="0" err="1">
                  <a:latin typeface="Times New Roman"/>
                  <a:cs typeface="Times New Roman"/>
                </a:rPr>
                <a:t>d</a:t>
              </a:r>
              <a:r>
                <a:rPr lang="en-US" sz="2200" b="0" dirty="0">
                  <a:latin typeface="Times New Roman"/>
                  <a:cs typeface="Times New Roman"/>
                </a:rPr>
                <a:t> as the private key.</a:t>
              </a:r>
              <a:endParaRPr lang="en-US" sz="2200" b="0" baseline="-25000" dirty="0">
                <a:latin typeface="Times New Roman"/>
                <a:cs typeface="Times New Roman"/>
              </a:endParaRPr>
            </a:p>
          </p:txBody>
        </p:sp>
        <p:sp>
          <p:nvSpPr>
            <p:cNvPr id="22" name="TextBox 21"/>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5.</a:t>
              </a:r>
              <a:endParaRPr lang="en-US" sz="2200" b="0" baseline="-25000" dirty="0">
                <a:latin typeface="Times New Roman"/>
                <a:cs typeface="Times New Roma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Encryption and Decryption in RSA</a:t>
            </a:r>
          </a:p>
        </p:txBody>
      </p:sp>
      <p:sp>
        <p:nvSpPr>
          <p:cNvPr id="5" name="Rectangle 3"/>
          <p:cNvSpPr>
            <a:spLocks noChangeArrowheads="1"/>
          </p:cNvSpPr>
          <p:nvPr/>
        </p:nvSpPr>
        <p:spPr bwMode="auto">
          <a:xfrm>
            <a:off x="482600" y="1308100"/>
            <a:ext cx="8128000" cy="2120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Given the public-key parameters</a:t>
            </a:r>
            <a:r>
              <a:rPr lang="en-US" sz="2400" b="0" i="1" dirty="0">
                <a:latin typeface="Times New Roman"/>
                <a:cs typeface="Times New Roman"/>
              </a:rPr>
              <a:t> </a:t>
            </a:r>
            <a:r>
              <a:rPr lang="en-US" sz="2400" b="0" i="1" dirty="0" err="1">
                <a:latin typeface="Times New Roman"/>
                <a:cs typeface="Times New Roman"/>
              </a:rPr>
              <a:t>n</a:t>
            </a:r>
            <a:r>
              <a:rPr lang="en-US" sz="2400" b="0" dirty="0">
                <a:latin typeface="Times New Roman"/>
                <a:cs typeface="Times New Roman"/>
              </a:rPr>
              <a:t> and </a:t>
            </a:r>
            <a:r>
              <a:rPr lang="en-US" sz="2400" b="0" i="1" dirty="0" err="1">
                <a:latin typeface="Times New Roman"/>
                <a:cs typeface="Times New Roman"/>
              </a:rPr>
              <a:t>e</a:t>
            </a:r>
            <a:r>
              <a:rPr lang="en-US" sz="2400" b="0" i="1" dirty="0">
                <a:latin typeface="Times New Roman"/>
                <a:cs typeface="Times New Roman"/>
              </a:rPr>
              <a:t>,</a:t>
            </a:r>
            <a:r>
              <a:rPr lang="en-US" sz="2400" b="0" dirty="0">
                <a:latin typeface="Times New Roman"/>
                <a:cs typeface="Times New Roman"/>
              </a:rPr>
              <a:t> the sender creates an encrypted message </a:t>
            </a:r>
            <a:r>
              <a:rPr lang="en-US" sz="2400" b="0" i="1" dirty="0" err="1">
                <a:latin typeface="Times New Roman"/>
                <a:cs typeface="Times New Roman"/>
              </a:rPr>
              <a:t>c</a:t>
            </a:r>
            <a:r>
              <a:rPr lang="en-US" sz="2400" b="0" dirty="0">
                <a:latin typeface="Times New Roman"/>
                <a:cs typeface="Times New Roman"/>
              </a:rPr>
              <a:t> using the following steps:</a:t>
            </a:r>
          </a:p>
        </p:txBody>
      </p:sp>
      <p:grpSp>
        <p:nvGrpSpPr>
          <p:cNvPr id="2" name="Group 83"/>
          <p:cNvGrpSpPr/>
          <p:nvPr/>
        </p:nvGrpSpPr>
        <p:grpSpPr>
          <a:xfrm>
            <a:off x="838200" y="2209800"/>
            <a:ext cx="7543800" cy="1316771"/>
            <a:chOff x="685800" y="4953000"/>
            <a:chExt cx="7543800" cy="1316771"/>
          </a:xfrm>
        </p:grpSpPr>
        <p:sp>
          <p:nvSpPr>
            <p:cNvPr id="8" name="TextBox 7"/>
            <p:cNvSpPr txBox="1"/>
            <p:nvPr/>
          </p:nvSpPr>
          <p:spPr>
            <a:xfrm>
              <a:off x="1066800" y="4953000"/>
              <a:ext cx="7162800" cy="1316771"/>
            </a:xfrm>
            <a:prstGeom prst="rect">
              <a:avLst/>
            </a:prstGeom>
            <a:noFill/>
          </p:spPr>
          <p:txBody>
            <a:bodyPr wrap="square" rtlCol="0">
              <a:spAutoFit/>
            </a:bodyPr>
            <a:lstStyle/>
            <a:p>
              <a:pPr algn="just">
                <a:lnSpc>
                  <a:spcPct val="90000"/>
                </a:lnSpc>
              </a:pPr>
              <a:r>
                <a:rPr lang="en-US" sz="2200" b="0" dirty="0">
                  <a:latin typeface="Times New Roman"/>
                  <a:cs typeface="Times New Roman"/>
                </a:rPr>
                <a:t>Convert the message into a binary integer </a:t>
              </a:r>
              <a:r>
                <a:rPr lang="en-US" sz="2200" b="0" i="1" dirty="0" err="1">
                  <a:latin typeface="Times New Roman"/>
                  <a:cs typeface="Times New Roman"/>
                </a:rPr>
                <a:t>m</a:t>
              </a:r>
              <a:r>
                <a:rPr lang="en-US" sz="2200" b="0" dirty="0">
                  <a:latin typeface="Times New Roman"/>
                  <a:cs typeface="Times New Roman"/>
                </a:rPr>
                <a:t> by using the internal character codes.  If the message length exceeds the size of </a:t>
              </a:r>
              <a:r>
                <a:rPr lang="en-US" sz="2200" b="0" i="1" dirty="0" err="1">
                  <a:latin typeface="Times New Roman"/>
                  <a:cs typeface="Times New Roman"/>
                </a:rPr>
                <a:t>n</a:t>
              </a:r>
              <a:r>
                <a:rPr lang="en-US" sz="2200" b="0" i="1" dirty="0">
                  <a:latin typeface="Times New Roman"/>
                  <a:cs typeface="Times New Roman"/>
                </a:rPr>
                <a:t>,</a:t>
              </a:r>
              <a:r>
                <a:rPr lang="en-US" sz="2200" b="0" dirty="0">
                  <a:latin typeface="Times New Roman"/>
                  <a:cs typeface="Times New Roman"/>
                </a:rPr>
                <a:t> the sender must break it into smaller pieces and encrypt each one individually. </a:t>
              </a:r>
              <a:endParaRPr lang="en-US" sz="2200" b="0" baseline="-25000" dirty="0">
                <a:latin typeface="Times New Roman"/>
                <a:cs typeface="Times New Roman"/>
              </a:endParaRPr>
            </a:p>
          </p:txBody>
        </p:sp>
        <p:sp>
          <p:nvSpPr>
            <p:cNvPr id="9" name="TextBox 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1.</a:t>
              </a:r>
              <a:endParaRPr lang="en-US" sz="2200" b="0" baseline="-25000" dirty="0">
                <a:latin typeface="Times New Roman"/>
                <a:cs typeface="Times New Roman"/>
              </a:endParaRPr>
            </a:p>
          </p:txBody>
        </p:sp>
      </p:grpSp>
      <p:grpSp>
        <p:nvGrpSpPr>
          <p:cNvPr id="3" name="Group 84"/>
          <p:cNvGrpSpPr/>
          <p:nvPr/>
        </p:nvGrpSpPr>
        <p:grpSpPr>
          <a:xfrm>
            <a:off x="838200" y="3599437"/>
            <a:ext cx="7543800" cy="804438"/>
            <a:chOff x="685800" y="4953000"/>
            <a:chExt cx="7543800" cy="804438"/>
          </a:xfrm>
        </p:grpSpPr>
        <p:sp>
          <p:nvSpPr>
            <p:cNvPr id="12" name="TextBox 11"/>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The sender then computes the </a:t>
              </a:r>
              <a:r>
                <a:rPr lang="en-US" sz="2200" b="0" dirty="0" err="1">
                  <a:latin typeface="Times New Roman"/>
                  <a:cs typeface="Times New Roman"/>
                </a:rPr>
                <a:t>ciphertext</a:t>
              </a:r>
              <a:r>
                <a:rPr lang="en-US" sz="2200" b="0" dirty="0">
                  <a:latin typeface="Times New Roman"/>
                  <a:cs typeface="Times New Roman"/>
                </a:rPr>
                <a:t> </a:t>
              </a:r>
              <a:r>
                <a:rPr lang="en-US" sz="2200" b="0" i="1" dirty="0" err="1">
                  <a:latin typeface="Times New Roman"/>
                  <a:cs typeface="Times New Roman"/>
                </a:rPr>
                <a:t>c</a:t>
              </a:r>
              <a:r>
                <a:rPr lang="en-US" sz="2200" b="0" dirty="0">
                  <a:latin typeface="Times New Roman"/>
                  <a:cs typeface="Times New Roman"/>
                </a:rPr>
                <a:t> as follows:</a:t>
              </a:r>
              <a:endParaRPr lang="en-US" sz="2200" b="0" baseline="-25000" dirty="0">
                <a:latin typeface="Times New Roman"/>
                <a:cs typeface="Times New Roman"/>
              </a:endParaRPr>
            </a:p>
          </p:txBody>
        </p:sp>
        <p:sp>
          <p:nvSpPr>
            <p:cNvPr id="13" name="TextBox 12"/>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2.</a:t>
              </a:r>
              <a:endParaRPr lang="en-US" sz="2200" b="0" baseline="-25000" dirty="0">
                <a:latin typeface="Times New Roman"/>
                <a:cs typeface="Times New Roman"/>
              </a:endParaRPr>
            </a:p>
          </p:txBody>
        </p:sp>
        <p:sp>
          <p:nvSpPr>
            <p:cNvPr id="20" name="TextBox 19"/>
            <p:cNvSpPr txBox="1"/>
            <p:nvPr/>
          </p:nvSpPr>
          <p:spPr>
            <a:xfrm>
              <a:off x="3505200" y="5354764"/>
              <a:ext cx="3200400" cy="402674"/>
            </a:xfrm>
            <a:prstGeom prst="rect">
              <a:avLst/>
            </a:prstGeom>
            <a:noFill/>
          </p:spPr>
          <p:txBody>
            <a:bodyPr wrap="square" rtlCol="0">
              <a:spAutoFit/>
            </a:bodyPr>
            <a:lstStyle/>
            <a:p>
              <a:pPr algn="just">
                <a:lnSpc>
                  <a:spcPct val="90000"/>
                </a:lnSpc>
              </a:pPr>
              <a:r>
                <a:rPr lang="en-US" sz="2200" b="0" i="1" dirty="0" err="1">
                  <a:latin typeface="Times New Roman"/>
                  <a:cs typeface="Times New Roman"/>
                </a:rPr>
                <a:t>c</a:t>
              </a:r>
              <a:r>
                <a:rPr lang="en-US" sz="2200" b="0" dirty="0">
                  <a:latin typeface="Times New Roman"/>
                  <a:cs typeface="Times New Roman"/>
                </a:rPr>
                <a:t> = </a:t>
              </a:r>
              <a:r>
                <a:rPr lang="en-US" sz="2200" b="0" i="1" dirty="0">
                  <a:latin typeface="Times New Roman"/>
                  <a:cs typeface="Times New Roman"/>
                </a:rPr>
                <a:t>m</a:t>
              </a:r>
              <a:r>
                <a:rPr lang="en-US" sz="2200" b="0" i="1" baseline="30000" dirty="0">
                  <a:latin typeface="Times New Roman"/>
                  <a:cs typeface="Times New Roman"/>
                </a:rPr>
                <a:t>e</a:t>
              </a:r>
              <a:r>
                <a:rPr lang="en-US" sz="2200" b="0" dirty="0">
                  <a:latin typeface="Times New Roman"/>
                  <a:cs typeface="Times New Roman"/>
                </a:rPr>
                <a:t> </a:t>
              </a:r>
              <a:r>
                <a:rPr lang="en-US" b="0" dirty="0">
                  <a:latin typeface="Helvetica Neue"/>
                  <a:cs typeface="Helvetica Neue"/>
                </a:rPr>
                <a:t>mod</a:t>
              </a:r>
              <a:r>
                <a:rPr lang="en-US" sz="2200" b="0" dirty="0">
                  <a:latin typeface="Times New Roman"/>
                  <a:cs typeface="Times New Roman"/>
                </a:rPr>
                <a:t> </a:t>
              </a:r>
              <a:r>
                <a:rPr lang="en-US" sz="2200" b="0" i="1" dirty="0" err="1">
                  <a:latin typeface="Times New Roman"/>
                  <a:cs typeface="Times New Roman"/>
                </a:rPr>
                <a:t>n</a:t>
              </a:r>
              <a:endParaRPr lang="en-US" sz="2200" b="0" baseline="-25000" dirty="0">
                <a:latin typeface="Times New Roman"/>
                <a:cs typeface="Times New Roman"/>
              </a:endParaRPr>
            </a:p>
          </p:txBody>
        </p:sp>
      </p:grpSp>
      <p:grpSp>
        <p:nvGrpSpPr>
          <p:cNvPr id="4" name="Group 84"/>
          <p:cNvGrpSpPr/>
          <p:nvPr/>
        </p:nvGrpSpPr>
        <p:grpSpPr>
          <a:xfrm>
            <a:off x="838200" y="4516360"/>
            <a:ext cx="7543800" cy="832651"/>
            <a:chOff x="685800" y="4953000"/>
            <a:chExt cx="7543800" cy="832651"/>
          </a:xfrm>
        </p:grpSpPr>
        <p:sp>
          <p:nvSpPr>
            <p:cNvPr id="24" name="TextBox 23"/>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The recipient restores the original message by calculating</a:t>
              </a:r>
              <a:endParaRPr lang="en-US" sz="2200" b="0" baseline="-25000" dirty="0">
                <a:latin typeface="Times New Roman"/>
                <a:cs typeface="Times New Roman"/>
              </a:endParaRPr>
            </a:p>
          </p:txBody>
        </p:sp>
        <p:sp>
          <p:nvSpPr>
            <p:cNvPr id="25" name="TextBox 24"/>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3.</a:t>
              </a:r>
              <a:endParaRPr lang="en-US" sz="2200" b="0" baseline="-25000" dirty="0">
                <a:latin typeface="Times New Roman"/>
                <a:cs typeface="Times New Roman"/>
              </a:endParaRPr>
            </a:p>
          </p:txBody>
        </p:sp>
        <p:sp>
          <p:nvSpPr>
            <p:cNvPr id="26" name="TextBox 25"/>
            <p:cNvSpPr txBox="1"/>
            <p:nvPr/>
          </p:nvSpPr>
          <p:spPr>
            <a:xfrm>
              <a:off x="3505200" y="5354764"/>
              <a:ext cx="3200400" cy="430887"/>
            </a:xfrm>
            <a:prstGeom prst="rect">
              <a:avLst/>
            </a:prstGeom>
            <a:noFill/>
          </p:spPr>
          <p:txBody>
            <a:bodyPr wrap="square" rtlCol="0">
              <a:spAutoFit/>
            </a:bodyPr>
            <a:lstStyle/>
            <a:p>
              <a:pPr algn="just">
                <a:lnSpc>
                  <a:spcPct val="90000"/>
                </a:lnSpc>
              </a:pPr>
              <a:r>
                <a:rPr lang="en-US" sz="2200" b="0" i="1" dirty="0" err="1">
                  <a:latin typeface="Times New Roman"/>
                  <a:cs typeface="Times New Roman"/>
                </a:rPr>
                <a:t>m</a:t>
              </a:r>
              <a:r>
                <a:rPr lang="en-US" dirty="0" err="1">
                  <a:sym typeface="Symbol"/>
                </a:rPr>
                <a:t></a:t>
              </a:r>
              <a:r>
                <a:rPr lang="en-US" sz="2400" dirty="0"/>
                <a:t> </a:t>
              </a:r>
              <a:r>
                <a:rPr lang="en-US" sz="2200" b="0" dirty="0">
                  <a:latin typeface="Times New Roman"/>
                  <a:cs typeface="Times New Roman"/>
                </a:rPr>
                <a:t> = </a:t>
              </a:r>
              <a:r>
                <a:rPr lang="en-US" sz="2200" b="0" i="1" dirty="0" err="1">
                  <a:latin typeface="Times New Roman"/>
                  <a:cs typeface="Times New Roman"/>
                </a:rPr>
                <a:t>c</a:t>
              </a:r>
              <a:r>
                <a:rPr lang="en-US" sz="2200" b="0" i="1" baseline="30000" dirty="0" err="1">
                  <a:latin typeface="Times New Roman"/>
                  <a:cs typeface="Times New Roman"/>
                </a:rPr>
                <a:t>d</a:t>
              </a:r>
              <a:r>
                <a:rPr lang="en-US" sz="2200" b="0" dirty="0">
                  <a:latin typeface="Times New Roman"/>
                  <a:cs typeface="Times New Roman"/>
                </a:rPr>
                <a:t> </a:t>
              </a:r>
              <a:r>
                <a:rPr lang="en-US" b="0" dirty="0">
                  <a:latin typeface="Helvetica Neue"/>
                  <a:cs typeface="Helvetica Neue"/>
                </a:rPr>
                <a:t>mod</a:t>
              </a:r>
              <a:r>
                <a:rPr lang="en-US" sz="2200" b="0" dirty="0">
                  <a:latin typeface="Times New Roman"/>
                  <a:cs typeface="Times New Roman"/>
                </a:rPr>
                <a:t> </a:t>
              </a:r>
              <a:r>
                <a:rPr lang="en-US" sz="2200" b="0" i="1" dirty="0" err="1">
                  <a:latin typeface="Times New Roman"/>
                  <a:cs typeface="Times New Roman"/>
                </a:rPr>
                <a:t>n</a:t>
              </a:r>
              <a:endParaRPr lang="en-US" sz="2200" b="0" baseline="-25000" dirty="0">
                <a:latin typeface="Times New Roman"/>
                <a:cs typeface="Times New Roma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A Tiny Example (Key Generation)</a:t>
            </a:r>
          </a:p>
        </p:txBody>
      </p:sp>
      <p:grpSp>
        <p:nvGrpSpPr>
          <p:cNvPr id="2" name="Group 83"/>
          <p:cNvGrpSpPr/>
          <p:nvPr/>
        </p:nvGrpSpPr>
        <p:grpSpPr>
          <a:xfrm>
            <a:off x="838200" y="1219200"/>
            <a:ext cx="7543800" cy="402674"/>
            <a:chOff x="685800" y="4953000"/>
            <a:chExt cx="7543800" cy="402674"/>
          </a:xfrm>
        </p:grpSpPr>
        <p:sp>
          <p:nvSpPr>
            <p:cNvPr id="8" name="TextBox 7"/>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Choose two prime numbers </a:t>
              </a:r>
              <a:r>
                <a:rPr lang="en-US" sz="2200" b="0" i="1" dirty="0" err="1">
                  <a:latin typeface="Times New Roman"/>
                  <a:cs typeface="Times New Roman"/>
                </a:rPr>
                <a:t>p</a:t>
              </a:r>
              <a:r>
                <a:rPr lang="en-US" sz="2200" b="0" dirty="0">
                  <a:latin typeface="Times New Roman"/>
                  <a:cs typeface="Times New Roman"/>
                </a:rPr>
                <a:t> and </a:t>
              </a:r>
              <a:r>
                <a:rPr lang="en-US" sz="2200" b="0" i="1" dirty="0" err="1">
                  <a:latin typeface="Times New Roman"/>
                  <a:cs typeface="Times New Roman"/>
                </a:rPr>
                <a:t>q</a:t>
              </a:r>
              <a:r>
                <a:rPr lang="en-US" sz="2200" b="0" i="1" dirty="0">
                  <a:latin typeface="Times New Roman"/>
                  <a:cs typeface="Times New Roman"/>
                </a:rPr>
                <a:t>.</a:t>
              </a:r>
              <a:endParaRPr lang="en-US" sz="2200" b="0" baseline="-25000" dirty="0">
                <a:latin typeface="Times New Roman"/>
                <a:cs typeface="Times New Roman"/>
              </a:endParaRPr>
            </a:p>
          </p:txBody>
        </p:sp>
        <p:sp>
          <p:nvSpPr>
            <p:cNvPr id="9" name="TextBox 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1.</a:t>
              </a:r>
              <a:endParaRPr lang="en-US" sz="2200" b="0" baseline="-25000" dirty="0">
                <a:latin typeface="Times New Roman"/>
                <a:cs typeface="Times New Roman"/>
              </a:endParaRPr>
            </a:p>
          </p:txBody>
        </p:sp>
      </p:grpSp>
      <p:grpSp>
        <p:nvGrpSpPr>
          <p:cNvPr id="3" name="Group 84"/>
          <p:cNvGrpSpPr/>
          <p:nvPr/>
        </p:nvGrpSpPr>
        <p:grpSpPr>
          <a:xfrm>
            <a:off x="838200" y="2358570"/>
            <a:ext cx="7543800" cy="402674"/>
            <a:chOff x="685800" y="4953000"/>
            <a:chExt cx="7543800" cy="402674"/>
          </a:xfrm>
        </p:grpSpPr>
        <p:sp>
          <p:nvSpPr>
            <p:cNvPr id="12" name="TextBox 11"/>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Define the variable </a:t>
              </a:r>
              <a:r>
                <a:rPr lang="en-US" sz="2200" b="0" i="1" dirty="0" err="1">
                  <a:latin typeface="Times New Roman"/>
                  <a:cs typeface="Times New Roman"/>
                </a:rPr>
                <a:t>n</a:t>
              </a:r>
              <a:r>
                <a:rPr lang="en-US" sz="2200" b="0" dirty="0">
                  <a:latin typeface="Times New Roman"/>
                  <a:cs typeface="Times New Roman"/>
                </a:rPr>
                <a:t> as </a:t>
              </a:r>
              <a:r>
                <a:rPr lang="en-US" sz="2200" b="0" i="1" dirty="0" err="1">
                  <a:latin typeface="Times New Roman"/>
                  <a:cs typeface="Times New Roman"/>
                </a:rPr>
                <a:t>pq</a:t>
              </a:r>
              <a:r>
                <a:rPr lang="en-US" sz="2200" b="0" dirty="0">
                  <a:latin typeface="Times New Roman"/>
                  <a:cs typeface="Times New Roman"/>
                </a:rPr>
                <a:t> and the variable </a:t>
              </a:r>
              <a:r>
                <a:rPr lang="en-US" sz="2200" b="0" i="1" dirty="0" err="1">
                  <a:latin typeface="Times New Roman"/>
                  <a:cs typeface="Times New Roman"/>
                </a:rPr>
                <a:t>t</a:t>
              </a:r>
              <a:r>
                <a:rPr lang="en-US" sz="2200" b="0" dirty="0">
                  <a:latin typeface="Times New Roman"/>
                  <a:cs typeface="Times New Roman"/>
                </a:rPr>
                <a:t> as (</a:t>
              </a:r>
              <a:r>
                <a:rPr lang="en-US" sz="2200" b="0" i="1" dirty="0" err="1">
                  <a:latin typeface="Times New Roman"/>
                  <a:cs typeface="Times New Roman"/>
                </a:rPr>
                <a:t>p</a:t>
              </a:r>
              <a:r>
                <a:rPr lang="en-US" sz="2200" b="0" dirty="0">
                  <a:latin typeface="Times New Roman"/>
                  <a:cs typeface="Times New Roman"/>
                </a:rPr>
                <a:t> –</a:t>
              </a:r>
              <a:r>
                <a:rPr lang="en-US" sz="1400" b="0" dirty="0">
                  <a:latin typeface="Times New Roman"/>
                  <a:cs typeface="Times New Roman"/>
                </a:rPr>
                <a:t> </a:t>
              </a:r>
              <a:r>
                <a:rPr lang="en-US" sz="2200" b="0" dirty="0">
                  <a:latin typeface="Times New Roman"/>
                  <a:cs typeface="Times New Roman"/>
                </a:rPr>
                <a:t>1)(</a:t>
              </a:r>
              <a:r>
                <a:rPr lang="en-US" sz="2200" b="0" i="1" dirty="0">
                  <a:latin typeface="Times New Roman"/>
                  <a:cs typeface="Times New Roman"/>
                </a:rPr>
                <a:t>q</a:t>
              </a:r>
              <a:r>
                <a:rPr lang="en-US" sz="2200" b="0" dirty="0">
                  <a:latin typeface="Times New Roman"/>
                  <a:cs typeface="Times New Roman"/>
                </a:rPr>
                <a:t> –</a:t>
              </a:r>
              <a:r>
                <a:rPr lang="en-US" sz="1400" b="0" dirty="0">
                  <a:latin typeface="Times New Roman"/>
                  <a:cs typeface="Times New Roman"/>
                </a:rPr>
                <a:t> </a:t>
              </a:r>
              <a:r>
                <a:rPr lang="en-US" sz="2200" b="0" dirty="0">
                  <a:latin typeface="Times New Roman"/>
                  <a:cs typeface="Times New Roman"/>
                </a:rPr>
                <a:t>1).</a:t>
              </a:r>
              <a:endParaRPr lang="en-US" sz="2200" b="0" baseline="-25000" dirty="0">
                <a:latin typeface="Times New Roman"/>
                <a:cs typeface="Times New Roman"/>
              </a:endParaRPr>
            </a:p>
          </p:txBody>
        </p:sp>
        <p:sp>
          <p:nvSpPr>
            <p:cNvPr id="13" name="TextBox 12"/>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2.</a:t>
              </a:r>
              <a:endParaRPr lang="en-US" sz="2200" b="0" baseline="-25000" dirty="0">
                <a:latin typeface="Times New Roman"/>
                <a:cs typeface="Times New Roman"/>
              </a:endParaRPr>
            </a:p>
          </p:txBody>
        </p:sp>
      </p:grpSp>
      <p:grpSp>
        <p:nvGrpSpPr>
          <p:cNvPr id="4" name="Group 87"/>
          <p:cNvGrpSpPr/>
          <p:nvPr/>
        </p:nvGrpSpPr>
        <p:grpSpPr>
          <a:xfrm>
            <a:off x="838200" y="3467801"/>
            <a:ext cx="7543800" cy="402674"/>
            <a:chOff x="685800" y="4953000"/>
            <a:chExt cx="7543800" cy="402674"/>
          </a:xfrm>
        </p:grpSpPr>
        <p:sp>
          <p:nvSpPr>
            <p:cNvPr id="15" name="TextBox 14"/>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Choose an integer </a:t>
              </a:r>
              <a:r>
                <a:rPr lang="en-US" sz="2200" b="0" i="1" dirty="0" err="1">
                  <a:latin typeface="Times New Roman"/>
                  <a:cs typeface="Times New Roman"/>
                </a:rPr>
                <a:t>d</a:t>
              </a:r>
              <a:r>
                <a:rPr lang="en-US" sz="2200" b="0" dirty="0">
                  <a:latin typeface="Times New Roman"/>
                  <a:cs typeface="Times New Roman"/>
                </a:rPr>
                <a:t> &lt; </a:t>
              </a:r>
              <a:r>
                <a:rPr lang="en-US" sz="2200" b="0" i="1" dirty="0" err="1">
                  <a:latin typeface="Times New Roman"/>
                  <a:cs typeface="Times New Roman"/>
                </a:rPr>
                <a:t>n</a:t>
              </a:r>
              <a:r>
                <a:rPr lang="en-US" sz="2200" b="0" dirty="0">
                  <a:latin typeface="Times New Roman"/>
                  <a:cs typeface="Times New Roman"/>
                </a:rPr>
                <a:t> so that </a:t>
              </a:r>
              <a:r>
                <a:rPr lang="en-US" sz="2200" b="0" i="1" dirty="0" err="1">
                  <a:latin typeface="Times New Roman"/>
                  <a:cs typeface="Times New Roman"/>
                </a:rPr>
                <a:t>d</a:t>
              </a:r>
              <a:r>
                <a:rPr lang="en-US" sz="2200" b="0" dirty="0">
                  <a:latin typeface="Times New Roman"/>
                  <a:cs typeface="Times New Roman"/>
                </a:rPr>
                <a:t> is </a:t>
              </a:r>
              <a:r>
                <a:rPr lang="en-US" sz="2200" i="1" dirty="0">
                  <a:latin typeface="Times New Roman"/>
                  <a:cs typeface="Times New Roman"/>
                </a:rPr>
                <a:t>relatively prime </a:t>
              </a:r>
              <a:r>
                <a:rPr lang="en-US" sz="2200" b="0" dirty="0">
                  <a:latin typeface="Times New Roman"/>
                  <a:cs typeface="Times New Roman"/>
                </a:rPr>
                <a:t>to </a:t>
              </a:r>
              <a:r>
                <a:rPr lang="en-US" sz="2200" b="0" i="1" dirty="0" err="1">
                  <a:latin typeface="Times New Roman"/>
                  <a:cs typeface="Times New Roman"/>
                </a:rPr>
                <a:t>t</a:t>
              </a:r>
              <a:r>
                <a:rPr lang="en-US" sz="2200" b="0" dirty="0">
                  <a:latin typeface="Times New Roman"/>
                  <a:cs typeface="Times New Roman"/>
                </a:rPr>
                <a:t>.</a:t>
              </a:r>
              <a:endParaRPr lang="en-US" sz="2200" b="0" baseline="-25000" dirty="0">
                <a:latin typeface="Times New Roman"/>
                <a:cs typeface="Times New Roman"/>
              </a:endParaRPr>
            </a:p>
          </p:txBody>
        </p:sp>
        <p:sp>
          <p:nvSpPr>
            <p:cNvPr id="16" name="TextBox 15"/>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3.</a:t>
              </a:r>
              <a:endParaRPr lang="en-US" sz="2200" b="0" baseline="-25000" dirty="0">
                <a:latin typeface="Times New Roman"/>
                <a:cs typeface="Times New Roman"/>
              </a:endParaRPr>
            </a:p>
          </p:txBody>
        </p:sp>
      </p:grpSp>
      <p:grpSp>
        <p:nvGrpSpPr>
          <p:cNvPr id="5" name="Group 90"/>
          <p:cNvGrpSpPr/>
          <p:nvPr/>
        </p:nvGrpSpPr>
        <p:grpSpPr>
          <a:xfrm>
            <a:off x="838200" y="4327675"/>
            <a:ext cx="7543800" cy="402674"/>
            <a:chOff x="685800" y="4953000"/>
            <a:chExt cx="7543800" cy="402674"/>
          </a:xfrm>
        </p:grpSpPr>
        <p:sp>
          <p:nvSpPr>
            <p:cNvPr id="18" name="TextBox 17"/>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Set </a:t>
              </a:r>
              <a:r>
                <a:rPr lang="en-US" sz="2200" b="0" i="1" dirty="0" err="1">
                  <a:latin typeface="Times New Roman"/>
                  <a:cs typeface="Times New Roman"/>
                </a:rPr>
                <a:t>e</a:t>
              </a:r>
              <a:r>
                <a:rPr lang="en-US" sz="2200" b="0" dirty="0">
                  <a:latin typeface="Times New Roman"/>
                  <a:cs typeface="Times New Roman"/>
                </a:rPr>
                <a:t> to be the </a:t>
              </a:r>
              <a:r>
                <a:rPr lang="en-US" sz="2200" i="1" dirty="0">
                  <a:latin typeface="Times New Roman"/>
                  <a:cs typeface="Times New Roman"/>
                </a:rPr>
                <a:t>modular inverse</a:t>
              </a:r>
              <a:r>
                <a:rPr lang="en-US" sz="2200" b="0" dirty="0">
                  <a:latin typeface="Times New Roman"/>
                  <a:cs typeface="Times New Roman"/>
                </a:rPr>
                <a:t> of </a:t>
              </a:r>
              <a:r>
                <a:rPr lang="en-US" sz="2200" b="0" i="1" dirty="0" err="1">
                  <a:latin typeface="Times New Roman"/>
                  <a:cs typeface="Times New Roman"/>
                </a:rPr>
                <a:t>d</a:t>
              </a:r>
              <a:r>
                <a:rPr lang="en-US" sz="2200" b="0" dirty="0">
                  <a:latin typeface="Times New Roman"/>
                  <a:cs typeface="Times New Roman"/>
                </a:rPr>
                <a:t> with respect to </a:t>
              </a:r>
              <a:r>
                <a:rPr lang="en-US" sz="2200" b="0" i="1" dirty="0" err="1">
                  <a:latin typeface="Times New Roman"/>
                  <a:cs typeface="Times New Roman"/>
                </a:rPr>
                <a:t>t</a:t>
              </a:r>
              <a:r>
                <a:rPr lang="en-US" sz="2200" b="0" i="1" dirty="0">
                  <a:latin typeface="Times New Roman"/>
                  <a:cs typeface="Times New Roman"/>
                </a:rPr>
                <a:t>.</a:t>
              </a:r>
              <a:endParaRPr lang="en-US" sz="2200" b="0" baseline="-25000" dirty="0">
                <a:latin typeface="Times New Roman"/>
                <a:cs typeface="Times New Roman"/>
              </a:endParaRPr>
            </a:p>
          </p:txBody>
        </p:sp>
        <p:sp>
          <p:nvSpPr>
            <p:cNvPr id="19" name="TextBox 1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4.</a:t>
              </a:r>
              <a:endParaRPr lang="en-US" sz="2200" b="0" baseline="-25000" dirty="0">
                <a:latin typeface="Times New Roman"/>
                <a:cs typeface="Times New Roman"/>
              </a:endParaRPr>
            </a:p>
          </p:txBody>
        </p:sp>
      </p:grpSp>
      <p:grpSp>
        <p:nvGrpSpPr>
          <p:cNvPr id="6" name="Group 93"/>
          <p:cNvGrpSpPr/>
          <p:nvPr/>
        </p:nvGrpSpPr>
        <p:grpSpPr>
          <a:xfrm>
            <a:off x="838200" y="5250540"/>
            <a:ext cx="7543800" cy="402674"/>
            <a:chOff x="685800" y="4953000"/>
            <a:chExt cx="7543800" cy="402674"/>
          </a:xfrm>
        </p:grpSpPr>
        <p:sp>
          <p:nvSpPr>
            <p:cNvPr id="21" name="TextBox 20"/>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Release </a:t>
              </a:r>
              <a:r>
                <a:rPr lang="en-US" sz="2200" b="0" i="1" dirty="0" err="1">
                  <a:latin typeface="Times New Roman"/>
                  <a:cs typeface="Times New Roman"/>
                </a:rPr>
                <a:t>n</a:t>
              </a:r>
              <a:r>
                <a:rPr lang="en-US" sz="2200" b="0" dirty="0">
                  <a:latin typeface="Times New Roman"/>
                  <a:cs typeface="Times New Roman"/>
                </a:rPr>
                <a:t> and </a:t>
              </a:r>
              <a:r>
                <a:rPr lang="en-US" sz="2200" b="0" i="1" dirty="0" err="1">
                  <a:latin typeface="Times New Roman"/>
                  <a:cs typeface="Times New Roman"/>
                </a:rPr>
                <a:t>e</a:t>
              </a:r>
              <a:r>
                <a:rPr lang="en-US" sz="2200" b="0" dirty="0">
                  <a:latin typeface="Times New Roman"/>
                  <a:cs typeface="Times New Roman"/>
                </a:rPr>
                <a:t> as the public key and use </a:t>
              </a:r>
              <a:r>
                <a:rPr lang="en-US" sz="2200" b="0" i="1" dirty="0" err="1">
                  <a:latin typeface="Times New Roman"/>
                  <a:cs typeface="Times New Roman"/>
                </a:rPr>
                <a:t>d</a:t>
              </a:r>
              <a:r>
                <a:rPr lang="en-US" sz="2200" b="0" dirty="0">
                  <a:latin typeface="Times New Roman"/>
                  <a:cs typeface="Times New Roman"/>
                </a:rPr>
                <a:t> as the private key.</a:t>
              </a:r>
              <a:endParaRPr lang="en-US" sz="2200" b="0" baseline="-25000" dirty="0">
                <a:latin typeface="Times New Roman"/>
                <a:cs typeface="Times New Roman"/>
              </a:endParaRPr>
            </a:p>
          </p:txBody>
        </p:sp>
        <p:sp>
          <p:nvSpPr>
            <p:cNvPr id="22" name="TextBox 21"/>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5.</a:t>
              </a:r>
              <a:endParaRPr lang="en-US" sz="2200" b="0" baseline="-25000" dirty="0">
                <a:latin typeface="Times New Roman"/>
                <a:cs typeface="Times New Roman"/>
              </a:endParaRPr>
            </a:p>
          </p:txBody>
        </p:sp>
      </p:grpSp>
      <p:grpSp>
        <p:nvGrpSpPr>
          <p:cNvPr id="7" name="Group 45"/>
          <p:cNvGrpSpPr/>
          <p:nvPr/>
        </p:nvGrpSpPr>
        <p:grpSpPr>
          <a:xfrm>
            <a:off x="1828800" y="1614811"/>
            <a:ext cx="6047232" cy="688119"/>
            <a:chOff x="1828800" y="1614811"/>
            <a:chExt cx="6047232" cy="688119"/>
          </a:xfrm>
        </p:grpSpPr>
        <p:grpSp>
          <p:nvGrpSpPr>
            <p:cNvPr id="10" name="Group 26"/>
            <p:cNvGrpSpPr/>
            <p:nvPr/>
          </p:nvGrpSpPr>
          <p:grpSpPr>
            <a:xfrm>
              <a:off x="1828800" y="1614811"/>
              <a:ext cx="6047232" cy="402674"/>
              <a:chOff x="1828800" y="1578526"/>
              <a:chExt cx="6047232" cy="402674"/>
            </a:xfrm>
          </p:grpSpPr>
          <p:sp>
            <p:nvSpPr>
              <p:cNvPr id="23" name="TextBox 22"/>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11</a:t>
                </a:r>
                <a:endParaRPr lang="en-US" sz="2200" b="0" baseline="-25000" dirty="0">
                  <a:solidFill>
                    <a:srgbClr val="FF0000"/>
                  </a:solidFill>
                  <a:latin typeface="Times New Roman"/>
                  <a:cs typeface="Times New Roman"/>
                </a:endParaRPr>
              </a:p>
            </p:txBody>
          </p:sp>
          <p:sp>
            <p:nvSpPr>
              <p:cNvPr id="26" name="TextBox 25"/>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p</a:t>
                </a:r>
                <a:endParaRPr lang="en-US" sz="2200" b="0" baseline="-25000" dirty="0">
                  <a:solidFill>
                    <a:srgbClr val="FF0000"/>
                  </a:solidFill>
                  <a:latin typeface="Times New Roman"/>
                  <a:cs typeface="Times New Roman"/>
                </a:endParaRPr>
              </a:p>
            </p:txBody>
          </p:sp>
        </p:grpSp>
        <p:grpSp>
          <p:nvGrpSpPr>
            <p:cNvPr id="11" name="Group 27"/>
            <p:cNvGrpSpPr/>
            <p:nvPr/>
          </p:nvGrpSpPr>
          <p:grpSpPr>
            <a:xfrm>
              <a:off x="1828800" y="1900256"/>
              <a:ext cx="6047232" cy="402674"/>
              <a:chOff x="1828800" y="1578526"/>
              <a:chExt cx="6047232" cy="402674"/>
            </a:xfrm>
          </p:grpSpPr>
          <p:sp>
            <p:nvSpPr>
              <p:cNvPr id="29" name="TextBox 28"/>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23</a:t>
                </a:r>
                <a:endParaRPr lang="en-US" sz="2200" b="0" baseline="-25000" dirty="0">
                  <a:solidFill>
                    <a:srgbClr val="FF0000"/>
                  </a:solidFill>
                  <a:latin typeface="Times New Roman"/>
                  <a:cs typeface="Times New Roman"/>
                </a:endParaRPr>
              </a:p>
            </p:txBody>
          </p:sp>
          <p:sp>
            <p:nvSpPr>
              <p:cNvPr id="30" name="TextBox 29"/>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q</a:t>
                </a:r>
                <a:endParaRPr lang="en-US" sz="2200" b="0" baseline="-25000" dirty="0">
                  <a:solidFill>
                    <a:srgbClr val="FF0000"/>
                  </a:solidFill>
                  <a:latin typeface="Times New Roman"/>
                  <a:cs typeface="Times New Roman"/>
                </a:endParaRPr>
              </a:p>
            </p:txBody>
          </p:sp>
        </p:grpSp>
      </p:grpSp>
      <p:grpSp>
        <p:nvGrpSpPr>
          <p:cNvPr id="14" name="Group 46"/>
          <p:cNvGrpSpPr/>
          <p:nvPr/>
        </p:nvGrpSpPr>
        <p:grpSpPr>
          <a:xfrm>
            <a:off x="1828800" y="2714266"/>
            <a:ext cx="6047232" cy="688119"/>
            <a:chOff x="1828800" y="2714266"/>
            <a:chExt cx="6047232" cy="688119"/>
          </a:xfrm>
        </p:grpSpPr>
        <p:grpSp>
          <p:nvGrpSpPr>
            <p:cNvPr id="17" name="Group 30"/>
            <p:cNvGrpSpPr/>
            <p:nvPr/>
          </p:nvGrpSpPr>
          <p:grpSpPr>
            <a:xfrm>
              <a:off x="1828800" y="2714266"/>
              <a:ext cx="6047232" cy="402674"/>
              <a:chOff x="1828800" y="1578526"/>
              <a:chExt cx="6047232" cy="402674"/>
            </a:xfrm>
          </p:grpSpPr>
          <p:sp>
            <p:nvSpPr>
              <p:cNvPr id="32" name="TextBox 31"/>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253</a:t>
                </a:r>
                <a:endParaRPr lang="en-US" sz="2200" b="0" baseline="-25000" dirty="0">
                  <a:solidFill>
                    <a:srgbClr val="FF0000"/>
                  </a:solidFill>
                  <a:latin typeface="Times New Roman"/>
                  <a:cs typeface="Times New Roman"/>
                </a:endParaRPr>
              </a:p>
            </p:txBody>
          </p:sp>
          <p:sp>
            <p:nvSpPr>
              <p:cNvPr id="33" name="TextBox 32"/>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n</a:t>
                </a:r>
                <a:endParaRPr lang="en-US" sz="2200" b="0" baseline="-25000" dirty="0">
                  <a:solidFill>
                    <a:srgbClr val="FF0000"/>
                  </a:solidFill>
                  <a:latin typeface="Times New Roman"/>
                  <a:cs typeface="Times New Roman"/>
                </a:endParaRPr>
              </a:p>
            </p:txBody>
          </p:sp>
        </p:grpSp>
        <p:grpSp>
          <p:nvGrpSpPr>
            <p:cNvPr id="20" name="Group 33"/>
            <p:cNvGrpSpPr/>
            <p:nvPr/>
          </p:nvGrpSpPr>
          <p:grpSpPr>
            <a:xfrm>
              <a:off x="1828800" y="2999711"/>
              <a:ext cx="6047232" cy="402674"/>
              <a:chOff x="1828800" y="1578526"/>
              <a:chExt cx="6047232" cy="402674"/>
            </a:xfrm>
          </p:grpSpPr>
          <p:sp>
            <p:nvSpPr>
              <p:cNvPr id="35" name="TextBox 34"/>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220</a:t>
                </a:r>
                <a:endParaRPr lang="en-US" sz="2200" b="0" baseline="-25000" dirty="0">
                  <a:solidFill>
                    <a:srgbClr val="FF0000"/>
                  </a:solidFill>
                  <a:latin typeface="Times New Roman"/>
                  <a:cs typeface="Times New Roman"/>
                </a:endParaRPr>
              </a:p>
            </p:txBody>
          </p:sp>
          <p:sp>
            <p:nvSpPr>
              <p:cNvPr id="36" name="TextBox 35"/>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t</a:t>
                </a:r>
                <a:endParaRPr lang="en-US" sz="2200" b="0" baseline="-25000" dirty="0">
                  <a:solidFill>
                    <a:srgbClr val="FF0000"/>
                  </a:solidFill>
                  <a:latin typeface="Times New Roman"/>
                  <a:cs typeface="Times New Roman"/>
                </a:endParaRPr>
              </a:p>
            </p:txBody>
          </p:sp>
        </p:grpSp>
      </p:grpSp>
      <p:grpSp>
        <p:nvGrpSpPr>
          <p:cNvPr id="24" name="Group 36"/>
          <p:cNvGrpSpPr/>
          <p:nvPr/>
        </p:nvGrpSpPr>
        <p:grpSpPr>
          <a:xfrm>
            <a:off x="1828800" y="3839025"/>
            <a:ext cx="6047232" cy="402674"/>
            <a:chOff x="1828800" y="1578526"/>
            <a:chExt cx="6047232" cy="402674"/>
          </a:xfrm>
        </p:grpSpPr>
        <p:sp>
          <p:nvSpPr>
            <p:cNvPr id="38" name="TextBox 37"/>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17</a:t>
              </a:r>
              <a:endParaRPr lang="en-US" sz="2200" b="0" baseline="-25000" dirty="0">
                <a:solidFill>
                  <a:srgbClr val="FF0000"/>
                </a:solidFill>
                <a:latin typeface="Times New Roman"/>
                <a:cs typeface="Times New Roman"/>
              </a:endParaRPr>
            </a:p>
          </p:txBody>
        </p:sp>
        <p:sp>
          <p:nvSpPr>
            <p:cNvPr id="39" name="TextBox 38"/>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d</a:t>
              </a:r>
              <a:endParaRPr lang="en-US" sz="2200" b="0" baseline="-25000" dirty="0">
                <a:solidFill>
                  <a:srgbClr val="FF0000"/>
                </a:solidFill>
                <a:latin typeface="Times New Roman"/>
                <a:cs typeface="Times New Roman"/>
              </a:endParaRPr>
            </a:p>
          </p:txBody>
        </p:sp>
      </p:grpSp>
      <p:grpSp>
        <p:nvGrpSpPr>
          <p:cNvPr id="25" name="Group 39"/>
          <p:cNvGrpSpPr/>
          <p:nvPr/>
        </p:nvGrpSpPr>
        <p:grpSpPr>
          <a:xfrm>
            <a:off x="1828800" y="4689320"/>
            <a:ext cx="6047232" cy="402674"/>
            <a:chOff x="1828800" y="1578526"/>
            <a:chExt cx="6047232" cy="402674"/>
          </a:xfrm>
        </p:grpSpPr>
        <p:sp>
          <p:nvSpPr>
            <p:cNvPr id="41" name="TextBox 40"/>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13</a:t>
              </a:r>
              <a:endParaRPr lang="en-US" sz="2200" b="0" baseline="-25000" dirty="0">
                <a:solidFill>
                  <a:srgbClr val="FF0000"/>
                </a:solidFill>
                <a:latin typeface="Times New Roman"/>
                <a:cs typeface="Times New Roman"/>
              </a:endParaRPr>
            </a:p>
          </p:txBody>
        </p:sp>
        <p:sp>
          <p:nvSpPr>
            <p:cNvPr id="42" name="TextBox 41"/>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e</a:t>
              </a:r>
              <a:endParaRPr lang="en-US" sz="2200" b="0" baseline="-25000" dirty="0">
                <a:solidFill>
                  <a:srgbClr val="FF0000"/>
                </a:solidFill>
                <a:latin typeface="Times New Roman"/>
                <a:cs typeface="Times New Roman"/>
              </a:endParaRPr>
            </a:p>
          </p:txBody>
        </p:sp>
      </p:grpSp>
      <p:sp>
        <p:nvSpPr>
          <p:cNvPr id="44" name="TextBox 43"/>
          <p:cNvSpPr txBox="1"/>
          <p:nvPr/>
        </p:nvSpPr>
        <p:spPr>
          <a:xfrm>
            <a:off x="3733800" y="4689320"/>
            <a:ext cx="4724400" cy="402674"/>
          </a:xfrm>
          <a:prstGeom prst="rect">
            <a:avLst/>
          </a:prstGeom>
          <a:noFill/>
        </p:spPr>
        <p:txBody>
          <a:bodyPr wrap="square" rtlCol="0">
            <a:spAutoFit/>
          </a:bodyPr>
          <a:lstStyle/>
          <a:p>
            <a:pPr algn="just">
              <a:lnSpc>
                <a:spcPct val="90000"/>
              </a:lnSpc>
            </a:pPr>
            <a:r>
              <a:rPr lang="en-US" sz="2200" b="0" dirty="0">
                <a:solidFill>
                  <a:srgbClr val="000000"/>
                </a:solidFill>
                <a:latin typeface="Times New Roman"/>
                <a:cs typeface="Times New Roman"/>
              </a:rPr>
              <a:t>(17 × 13 = 221; 221 </a:t>
            </a:r>
            <a:r>
              <a:rPr lang="en-US" b="0" dirty="0">
                <a:solidFill>
                  <a:srgbClr val="000000"/>
                </a:solidFill>
                <a:latin typeface="Helvetica Neue"/>
                <a:cs typeface="Helvetica Neue"/>
              </a:rPr>
              <a:t>mod </a:t>
            </a:r>
            <a:r>
              <a:rPr lang="en-US" sz="2200" b="0" dirty="0">
                <a:solidFill>
                  <a:srgbClr val="000000"/>
                </a:solidFill>
                <a:latin typeface="Times New Roman"/>
                <a:cs typeface="Times New Roman"/>
              </a:rPr>
              <a:t>220 = 1)</a:t>
            </a:r>
            <a:endParaRPr lang="en-US" sz="2200" b="0" baseline="-25000" dirty="0">
              <a:solidFill>
                <a:srgbClr val="000000"/>
              </a:solidFill>
              <a:latin typeface="Helvetica Neue"/>
              <a:cs typeface="Helvetica Neu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A Tiny Example (Encryption)</a:t>
            </a:r>
          </a:p>
        </p:txBody>
      </p:sp>
      <p:grpSp>
        <p:nvGrpSpPr>
          <p:cNvPr id="2" name="Group 83"/>
          <p:cNvGrpSpPr/>
          <p:nvPr/>
        </p:nvGrpSpPr>
        <p:grpSpPr>
          <a:xfrm>
            <a:off x="838200" y="2559350"/>
            <a:ext cx="7543800" cy="402674"/>
            <a:chOff x="685800" y="4953000"/>
            <a:chExt cx="7543800" cy="402674"/>
          </a:xfrm>
        </p:grpSpPr>
        <p:sp>
          <p:nvSpPr>
            <p:cNvPr id="8" name="TextBox 7"/>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Convert the message into an integer </a:t>
              </a:r>
              <a:r>
                <a:rPr lang="en-US" sz="2200" b="0" i="1" dirty="0" err="1">
                  <a:latin typeface="Times New Roman"/>
                  <a:cs typeface="Times New Roman"/>
                </a:rPr>
                <a:t>m</a:t>
              </a:r>
              <a:r>
                <a:rPr lang="en-US" sz="2200" b="0" i="1" dirty="0">
                  <a:latin typeface="Times New Roman"/>
                  <a:cs typeface="Times New Roman"/>
                </a:rPr>
                <a:t>.</a:t>
              </a:r>
              <a:endParaRPr lang="en-US" sz="2200" b="0" i="1" baseline="-25000" dirty="0">
                <a:latin typeface="Times New Roman"/>
                <a:cs typeface="Times New Roman"/>
              </a:endParaRPr>
            </a:p>
          </p:txBody>
        </p:sp>
        <p:sp>
          <p:nvSpPr>
            <p:cNvPr id="9" name="TextBox 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1.</a:t>
              </a:r>
              <a:endParaRPr lang="en-US" sz="2200" b="0" baseline="-25000" dirty="0">
                <a:latin typeface="Times New Roman"/>
                <a:cs typeface="Times New Roman"/>
              </a:endParaRPr>
            </a:p>
          </p:txBody>
        </p:sp>
      </p:grpSp>
      <p:grpSp>
        <p:nvGrpSpPr>
          <p:cNvPr id="3" name="Group 84"/>
          <p:cNvGrpSpPr/>
          <p:nvPr/>
        </p:nvGrpSpPr>
        <p:grpSpPr>
          <a:xfrm>
            <a:off x="838200" y="3473750"/>
            <a:ext cx="7543800" cy="402674"/>
            <a:chOff x="685800" y="4953000"/>
            <a:chExt cx="7543800" cy="402674"/>
          </a:xfrm>
        </p:grpSpPr>
        <p:sp>
          <p:nvSpPr>
            <p:cNvPr id="12" name="TextBox 11"/>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Create the </a:t>
              </a:r>
              <a:r>
                <a:rPr lang="en-US" sz="2200" b="0" dirty="0" err="1">
                  <a:latin typeface="Times New Roman"/>
                  <a:cs typeface="Times New Roman"/>
                </a:rPr>
                <a:t>ciphertext</a:t>
              </a:r>
              <a:r>
                <a:rPr lang="en-US" sz="2200" b="0" dirty="0">
                  <a:latin typeface="Times New Roman"/>
                  <a:cs typeface="Times New Roman"/>
                </a:rPr>
                <a:t> </a:t>
              </a:r>
              <a:r>
                <a:rPr lang="en-US" sz="2200" b="0" i="1" dirty="0" err="1">
                  <a:latin typeface="Times New Roman"/>
                  <a:cs typeface="Times New Roman"/>
                </a:rPr>
                <a:t>c</a:t>
              </a:r>
              <a:r>
                <a:rPr lang="en-US" sz="2200" b="0" dirty="0">
                  <a:latin typeface="Times New Roman"/>
                  <a:cs typeface="Times New Roman"/>
                </a:rPr>
                <a:t> by calculating </a:t>
              </a:r>
              <a:r>
                <a:rPr lang="en-US" sz="2200" b="0" i="1" dirty="0">
                  <a:latin typeface="Times New Roman"/>
                  <a:cs typeface="Times New Roman"/>
                </a:rPr>
                <a:t>m</a:t>
              </a:r>
              <a:r>
                <a:rPr lang="en-US" sz="2200" b="0" i="1" baseline="30000" dirty="0">
                  <a:latin typeface="Times New Roman"/>
                  <a:cs typeface="Times New Roman"/>
                </a:rPr>
                <a:t>e</a:t>
              </a:r>
              <a:r>
                <a:rPr lang="en-US" sz="1600" b="0" dirty="0">
                  <a:latin typeface="Times New Roman"/>
                  <a:cs typeface="Times New Roman"/>
                </a:rPr>
                <a:t> </a:t>
              </a:r>
              <a:r>
                <a:rPr lang="en-US" b="0" dirty="0">
                  <a:solidFill>
                    <a:srgbClr val="000000"/>
                  </a:solidFill>
                  <a:latin typeface="Helvetica Neue"/>
                  <a:cs typeface="Helvetica Neue"/>
                </a:rPr>
                <a:t>mod</a:t>
              </a:r>
              <a:r>
                <a:rPr lang="en-US" sz="2200" b="0" dirty="0">
                  <a:solidFill>
                    <a:srgbClr val="000000"/>
                  </a:solidFill>
                  <a:latin typeface="Times New Roman"/>
                  <a:cs typeface="Times New Roman"/>
                </a:rPr>
                <a:t> </a:t>
              </a:r>
              <a:r>
                <a:rPr lang="en-US" sz="2200" b="0" i="1" dirty="0" err="1">
                  <a:solidFill>
                    <a:srgbClr val="000000"/>
                  </a:solidFill>
                  <a:latin typeface="Times New Roman"/>
                  <a:cs typeface="Times New Roman"/>
                </a:rPr>
                <a:t>n</a:t>
              </a:r>
              <a:r>
                <a:rPr lang="en-US" sz="2200" b="0" i="1" dirty="0">
                  <a:solidFill>
                    <a:srgbClr val="000000"/>
                  </a:solidFill>
                  <a:latin typeface="Times New Roman"/>
                  <a:cs typeface="Times New Roman"/>
                </a:rPr>
                <a:t>.</a:t>
              </a:r>
              <a:endParaRPr lang="en-US" sz="2200" b="0" baseline="-25000" dirty="0">
                <a:latin typeface="Times New Roman"/>
                <a:cs typeface="Times New Roman"/>
              </a:endParaRPr>
            </a:p>
          </p:txBody>
        </p:sp>
        <p:sp>
          <p:nvSpPr>
            <p:cNvPr id="13" name="TextBox 12"/>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2.</a:t>
              </a:r>
              <a:endParaRPr lang="en-US" sz="2200" b="0" baseline="-25000" dirty="0">
                <a:latin typeface="Times New Roman"/>
                <a:cs typeface="Times New Roman"/>
              </a:endParaRPr>
            </a:p>
          </p:txBody>
        </p:sp>
      </p:grpSp>
      <p:grpSp>
        <p:nvGrpSpPr>
          <p:cNvPr id="4" name="Group 87"/>
          <p:cNvGrpSpPr/>
          <p:nvPr/>
        </p:nvGrpSpPr>
        <p:grpSpPr>
          <a:xfrm>
            <a:off x="838200" y="4582981"/>
            <a:ext cx="7543800" cy="402674"/>
            <a:chOff x="685800" y="4953000"/>
            <a:chExt cx="7543800" cy="402674"/>
          </a:xfrm>
        </p:grpSpPr>
        <p:sp>
          <p:nvSpPr>
            <p:cNvPr id="15" name="TextBox 14"/>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Validate the encryption by calculating </a:t>
              </a:r>
              <a:r>
                <a:rPr lang="en-US" sz="2200" b="0" i="1" dirty="0" err="1">
                  <a:latin typeface="Times New Roman"/>
                  <a:cs typeface="Times New Roman"/>
                </a:rPr>
                <a:t>c</a:t>
              </a:r>
              <a:r>
                <a:rPr lang="en-US" sz="2200" b="0" i="1" baseline="30000" dirty="0" err="1">
                  <a:latin typeface="Times New Roman"/>
                  <a:cs typeface="Times New Roman"/>
                </a:rPr>
                <a:t>d</a:t>
              </a:r>
              <a:r>
                <a:rPr lang="en-US" sz="1600" b="0" dirty="0">
                  <a:latin typeface="Times New Roman"/>
                  <a:cs typeface="Times New Roman"/>
                </a:rPr>
                <a:t> </a:t>
              </a:r>
              <a:r>
                <a:rPr lang="en-US" b="0" dirty="0">
                  <a:solidFill>
                    <a:srgbClr val="000000"/>
                  </a:solidFill>
                  <a:latin typeface="Helvetica Neue"/>
                  <a:cs typeface="Helvetica Neue"/>
                </a:rPr>
                <a:t>mod</a:t>
              </a:r>
              <a:r>
                <a:rPr lang="en-US" b="0" dirty="0">
                  <a:solidFill>
                    <a:srgbClr val="000000"/>
                  </a:solidFill>
                  <a:latin typeface="Times New Roman"/>
                  <a:cs typeface="Times New Roman"/>
                </a:rPr>
                <a:t> </a:t>
              </a:r>
              <a:r>
                <a:rPr lang="en-US" sz="2200" b="0" i="1" dirty="0" err="1">
                  <a:solidFill>
                    <a:srgbClr val="000000"/>
                  </a:solidFill>
                  <a:latin typeface="Times New Roman"/>
                  <a:cs typeface="Times New Roman"/>
                </a:rPr>
                <a:t>n</a:t>
              </a:r>
              <a:r>
                <a:rPr lang="en-US" sz="2200" b="0" i="1" dirty="0">
                  <a:solidFill>
                    <a:srgbClr val="000000"/>
                  </a:solidFill>
                  <a:latin typeface="Times New Roman"/>
                  <a:cs typeface="Times New Roman"/>
                </a:rPr>
                <a:t>.</a:t>
              </a:r>
              <a:endParaRPr lang="en-US" sz="2200" b="0" baseline="-25000" dirty="0">
                <a:latin typeface="Times New Roman"/>
                <a:cs typeface="Times New Roman"/>
              </a:endParaRPr>
            </a:p>
          </p:txBody>
        </p:sp>
        <p:sp>
          <p:nvSpPr>
            <p:cNvPr id="16" name="TextBox 15"/>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3.</a:t>
              </a:r>
              <a:endParaRPr lang="en-US" sz="2200" b="0" baseline="-25000" dirty="0">
                <a:latin typeface="Times New Roman"/>
                <a:cs typeface="Times New Roman"/>
              </a:endParaRPr>
            </a:p>
          </p:txBody>
        </p:sp>
      </p:grpSp>
      <p:grpSp>
        <p:nvGrpSpPr>
          <p:cNvPr id="5" name="Group 26"/>
          <p:cNvGrpSpPr/>
          <p:nvPr/>
        </p:nvGrpSpPr>
        <p:grpSpPr>
          <a:xfrm>
            <a:off x="1828800" y="2954961"/>
            <a:ext cx="6071422" cy="402674"/>
            <a:chOff x="1828800" y="1578526"/>
            <a:chExt cx="6071422" cy="402674"/>
          </a:xfrm>
        </p:grpSpPr>
        <p:sp>
          <p:nvSpPr>
            <p:cNvPr id="23" name="TextBox 22"/>
            <p:cNvSpPr txBox="1"/>
            <p:nvPr/>
          </p:nvSpPr>
          <p:spPr>
            <a:xfrm>
              <a:off x="210902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'A' = 65</a:t>
              </a:r>
              <a:endParaRPr lang="en-US" sz="2200" b="0" baseline="-25000" dirty="0">
                <a:solidFill>
                  <a:srgbClr val="FF0000"/>
                </a:solidFill>
                <a:latin typeface="Times New Roman"/>
                <a:cs typeface="Times New Roman"/>
              </a:endParaRPr>
            </a:p>
          </p:txBody>
        </p:sp>
        <p:sp>
          <p:nvSpPr>
            <p:cNvPr id="26" name="TextBox 25"/>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m</a:t>
              </a:r>
              <a:endParaRPr lang="en-US" sz="2200" b="0" baseline="-25000" dirty="0">
                <a:solidFill>
                  <a:srgbClr val="FF0000"/>
                </a:solidFill>
                <a:latin typeface="Times New Roman"/>
                <a:cs typeface="Times New Roman"/>
              </a:endParaRPr>
            </a:p>
          </p:txBody>
        </p:sp>
      </p:grpSp>
      <p:grpSp>
        <p:nvGrpSpPr>
          <p:cNvPr id="6" name="Group 46"/>
          <p:cNvGrpSpPr/>
          <p:nvPr/>
        </p:nvGrpSpPr>
        <p:grpSpPr>
          <a:xfrm>
            <a:off x="1828800" y="3829446"/>
            <a:ext cx="6781800" cy="688119"/>
            <a:chOff x="1828800" y="2714266"/>
            <a:chExt cx="6781800" cy="688119"/>
          </a:xfrm>
        </p:grpSpPr>
        <p:grpSp>
          <p:nvGrpSpPr>
            <p:cNvPr id="7" name="Group 30"/>
            <p:cNvGrpSpPr/>
            <p:nvPr/>
          </p:nvGrpSpPr>
          <p:grpSpPr>
            <a:xfrm>
              <a:off x="1828800" y="2714266"/>
              <a:ext cx="6765948" cy="402674"/>
              <a:chOff x="1828800" y="1578526"/>
              <a:chExt cx="6765948" cy="402674"/>
            </a:xfrm>
          </p:grpSpPr>
          <p:sp>
            <p:nvSpPr>
              <p:cNvPr id="32" name="TextBox 31"/>
              <p:cNvSpPr txBox="1"/>
              <p:nvPr/>
            </p:nvSpPr>
            <p:spPr>
              <a:xfrm>
                <a:off x="2209799" y="1578526"/>
                <a:ext cx="6384949"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369720589101871337890625</a:t>
                </a:r>
                <a:endParaRPr lang="en-US" sz="2200" b="0" baseline="-25000" dirty="0">
                  <a:solidFill>
                    <a:srgbClr val="FF0000"/>
                  </a:solidFill>
                  <a:latin typeface="Times New Roman"/>
                  <a:cs typeface="Times New Roman"/>
                </a:endParaRPr>
              </a:p>
            </p:txBody>
          </p:sp>
          <p:sp>
            <p:nvSpPr>
              <p:cNvPr id="33" name="TextBox 32"/>
              <p:cNvSpPr txBox="1"/>
              <p:nvPr/>
            </p:nvSpPr>
            <p:spPr>
              <a:xfrm>
                <a:off x="1828800" y="1578526"/>
                <a:ext cx="533400" cy="402674"/>
              </a:xfrm>
              <a:prstGeom prst="rect">
                <a:avLst/>
              </a:prstGeom>
              <a:noFill/>
            </p:spPr>
            <p:txBody>
              <a:bodyPr wrap="square" rtlCol="0">
                <a:spAutoFit/>
              </a:bodyPr>
              <a:lstStyle/>
              <a:p>
                <a:pPr algn="just">
                  <a:lnSpc>
                    <a:spcPct val="90000"/>
                  </a:lnSpc>
                </a:pPr>
                <a:r>
                  <a:rPr lang="en-US" sz="2200" b="0" i="1" dirty="0">
                    <a:solidFill>
                      <a:srgbClr val="FF0000"/>
                    </a:solidFill>
                    <a:latin typeface="Times New Roman"/>
                    <a:cs typeface="Times New Roman"/>
                  </a:rPr>
                  <a:t>m</a:t>
                </a:r>
                <a:r>
                  <a:rPr lang="en-US" sz="2200" b="0" i="1" baseline="30000" dirty="0">
                    <a:solidFill>
                      <a:srgbClr val="FF0000"/>
                    </a:solidFill>
                    <a:latin typeface="Times New Roman"/>
                    <a:cs typeface="Times New Roman"/>
                  </a:rPr>
                  <a:t>e</a:t>
                </a:r>
                <a:endParaRPr lang="en-US" sz="2200" b="0" baseline="30000" dirty="0">
                  <a:solidFill>
                    <a:srgbClr val="FF0000"/>
                  </a:solidFill>
                  <a:latin typeface="Times New Roman"/>
                  <a:cs typeface="Times New Roman"/>
                </a:endParaRPr>
              </a:p>
            </p:txBody>
          </p:sp>
        </p:grpSp>
        <p:grpSp>
          <p:nvGrpSpPr>
            <p:cNvPr id="10" name="Group 33"/>
            <p:cNvGrpSpPr/>
            <p:nvPr/>
          </p:nvGrpSpPr>
          <p:grpSpPr>
            <a:xfrm>
              <a:off x="1828800" y="2999711"/>
              <a:ext cx="6781800" cy="402674"/>
              <a:chOff x="1828800" y="1578526"/>
              <a:chExt cx="6781800" cy="402674"/>
            </a:xfrm>
          </p:grpSpPr>
          <p:sp>
            <p:nvSpPr>
              <p:cNvPr id="35" name="TextBox 34"/>
              <p:cNvSpPr txBox="1"/>
              <p:nvPr/>
            </p:nvSpPr>
            <p:spPr>
              <a:xfrm>
                <a:off x="2084832" y="1578526"/>
                <a:ext cx="6525768"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76</a:t>
                </a:r>
                <a:endParaRPr lang="en-US" sz="2200" b="0" baseline="-25000" dirty="0">
                  <a:solidFill>
                    <a:srgbClr val="FF0000"/>
                  </a:solidFill>
                  <a:latin typeface="Times New Roman"/>
                  <a:cs typeface="Times New Roman"/>
                </a:endParaRPr>
              </a:p>
            </p:txBody>
          </p:sp>
          <p:sp>
            <p:nvSpPr>
              <p:cNvPr id="36" name="TextBox 35"/>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c</a:t>
                </a:r>
                <a:endParaRPr lang="en-US" sz="2200" b="0" baseline="-25000" dirty="0">
                  <a:solidFill>
                    <a:srgbClr val="FF0000"/>
                  </a:solidFill>
                  <a:latin typeface="Times New Roman"/>
                  <a:cs typeface="Times New Roman"/>
                </a:endParaRPr>
              </a:p>
            </p:txBody>
          </p:sp>
        </p:grpSp>
      </p:grpSp>
      <p:grpSp>
        <p:nvGrpSpPr>
          <p:cNvPr id="11" name="Group 46"/>
          <p:cNvGrpSpPr/>
          <p:nvPr/>
        </p:nvGrpSpPr>
        <p:grpSpPr>
          <a:xfrm>
            <a:off x="1828800" y="4950681"/>
            <a:ext cx="6781800" cy="688119"/>
            <a:chOff x="1828800" y="2714266"/>
            <a:chExt cx="6781800" cy="688119"/>
          </a:xfrm>
        </p:grpSpPr>
        <p:grpSp>
          <p:nvGrpSpPr>
            <p:cNvPr id="14" name="Group 30"/>
            <p:cNvGrpSpPr/>
            <p:nvPr/>
          </p:nvGrpSpPr>
          <p:grpSpPr>
            <a:xfrm>
              <a:off x="1828800" y="2714266"/>
              <a:ext cx="6765948" cy="402674"/>
              <a:chOff x="1828800" y="1578526"/>
              <a:chExt cx="6765948" cy="402674"/>
            </a:xfrm>
          </p:grpSpPr>
          <p:sp>
            <p:nvSpPr>
              <p:cNvPr id="48" name="TextBox 47"/>
              <p:cNvSpPr txBox="1"/>
              <p:nvPr/>
            </p:nvSpPr>
            <p:spPr>
              <a:xfrm>
                <a:off x="2209799" y="1578526"/>
                <a:ext cx="6384949"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94152329294455713577749264203776</a:t>
                </a:r>
                <a:endParaRPr lang="en-US" sz="2200" b="0" baseline="-25000" dirty="0">
                  <a:solidFill>
                    <a:srgbClr val="FF0000"/>
                  </a:solidFill>
                  <a:latin typeface="Times New Roman"/>
                  <a:cs typeface="Times New Roman"/>
                </a:endParaRPr>
              </a:p>
            </p:txBody>
          </p:sp>
          <p:sp>
            <p:nvSpPr>
              <p:cNvPr id="49" name="TextBox 48"/>
              <p:cNvSpPr txBox="1"/>
              <p:nvPr/>
            </p:nvSpPr>
            <p:spPr>
              <a:xfrm>
                <a:off x="1828800" y="1578526"/>
                <a:ext cx="5334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c</a:t>
                </a:r>
                <a:r>
                  <a:rPr lang="en-US" sz="2200" b="0" i="1" baseline="30000" dirty="0" err="1">
                    <a:solidFill>
                      <a:srgbClr val="FF0000"/>
                    </a:solidFill>
                    <a:latin typeface="Times New Roman"/>
                    <a:cs typeface="Times New Roman"/>
                  </a:rPr>
                  <a:t>d</a:t>
                </a:r>
                <a:endParaRPr lang="en-US" sz="2200" b="0" baseline="30000" dirty="0">
                  <a:solidFill>
                    <a:srgbClr val="FF0000"/>
                  </a:solidFill>
                  <a:latin typeface="Times New Roman"/>
                  <a:cs typeface="Times New Roman"/>
                </a:endParaRPr>
              </a:p>
            </p:txBody>
          </p:sp>
        </p:grpSp>
        <p:grpSp>
          <p:nvGrpSpPr>
            <p:cNvPr id="17" name="Group 33"/>
            <p:cNvGrpSpPr/>
            <p:nvPr/>
          </p:nvGrpSpPr>
          <p:grpSpPr>
            <a:xfrm>
              <a:off x="1828800" y="2999711"/>
              <a:ext cx="6781800" cy="402674"/>
              <a:chOff x="1828800" y="1578526"/>
              <a:chExt cx="6781800" cy="402674"/>
            </a:xfrm>
          </p:grpSpPr>
          <p:sp>
            <p:nvSpPr>
              <p:cNvPr id="46" name="TextBox 45"/>
              <p:cNvSpPr txBox="1"/>
              <p:nvPr/>
            </p:nvSpPr>
            <p:spPr>
              <a:xfrm>
                <a:off x="2209800" y="1578526"/>
                <a:ext cx="64008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65</a:t>
                </a:r>
                <a:endParaRPr lang="en-US" sz="2200" b="0" baseline="-25000" dirty="0">
                  <a:solidFill>
                    <a:srgbClr val="FF0000"/>
                  </a:solidFill>
                  <a:latin typeface="Times New Roman"/>
                  <a:cs typeface="Times New Roman"/>
                </a:endParaRPr>
              </a:p>
            </p:txBody>
          </p:sp>
          <p:sp>
            <p:nvSpPr>
              <p:cNvPr id="47" name="TextBox 46"/>
              <p:cNvSpPr txBox="1"/>
              <p:nvPr/>
            </p:nvSpPr>
            <p:spPr>
              <a:xfrm>
                <a:off x="1828800" y="1578526"/>
                <a:ext cx="4572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m</a:t>
                </a:r>
                <a:r>
                  <a:rPr lang="en-US" sz="2000" b="0" dirty="0" err="1">
                    <a:solidFill>
                      <a:srgbClr val="FF0000"/>
                    </a:solidFill>
                    <a:latin typeface="Times New Roman"/>
                    <a:cs typeface="Times New Roman"/>
                  </a:rPr>
                  <a:t></a:t>
                </a:r>
                <a:r>
                  <a:rPr lang="en-US" sz="2000" b="0" dirty="0">
                    <a:solidFill>
                      <a:srgbClr val="FF0000"/>
                    </a:solidFill>
                    <a:latin typeface="Times New Roman"/>
                    <a:cs typeface="Times New Roman"/>
                  </a:rPr>
                  <a:t> </a:t>
                </a:r>
                <a:endParaRPr lang="en-US" sz="2200" b="0" baseline="-25000" dirty="0">
                  <a:solidFill>
                    <a:srgbClr val="FF0000"/>
                  </a:solidFill>
                  <a:latin typeface="Times New Roman"/>
                  <a:cs typeface="Times New Roman"/>
                </a:endParaRPr>
              </a:p>
            </p:txBody>
          </p:sp>
        </p:grpSp>
      </p:grpSp>
      <p:grpSp>
        <p:nvGrpSpPr>
          <p:cNvPr id="18" name="Group 60"/>
          <p:cNvGrpSpPr/>
          <p:nvPr/>
        </p:nvGrpSpPr>
        <p:grpSpPr>
          <a:xfrm>
            <a:off x="3831773" y="1283305"/>
            <a:ext cx="1480455" cy="1118704"/>
            <a:chOff x="7391400" y="1283305"/>
            <a:chExt cx="1480455" cy="1118704"/>
          </a:xfrm>
        </p:grpSpPr>
        <p:sp>
          <p:nvSpPr>
            <p:cNvPr id="55" name="TextBox 54"/>
            <p:cNvSpPr txBox="1"/>
            <p:nvPr/>
          </p:nvSpPr>
          <p:spPr>
            <a:xfrm>
              <a:off x="7680087" y="1283305"/>
              <a:ext cx="1191768" cy="402674"/>
            </a:xfrm>
            <a:prstGeom prst="rect">
              <a:avLst/>
            </a:prstGeom>
            <a:noFill/>
          </p:spPr>
          <p:txBody>
            <a:bodyPr wrap="square" rtlCol="0">
              <a:spAutoFit/>
            </a:bodyPr>
            <a:lstStyle/>
            <a:p>
              <a:pPr algn="just">
                <a:lnSpc>
                  <a:spcPct val="90000"/>
                </a:lnSpc>
              </a:pPr>
              <a:r>
                <a:rPr lang="en-US" sz="2200" b="0" dirty="0">
                  <a:solidFill>
                    <a:srgbClr val="000000"/>
                  </a:solidFill>
                  <a:latin typeface="Times New Roman"/>
                  <a:cs typeface="Times New Roman"/>
                </a:rPr>
                <a:t>= 253</a:t>
              </a:r>
              <a:endParaRPr lang="en-US" sz="2200" b="0" baseline="-25000" dirty="0">
                <a:solidFill>
                  <a:srgbClr val="000000"/>
                </a:solidFill>
                <a:latin typeface="Times New Roman"/>
                <a:cs typeface="Times New Roman"/>
              </a:endParaRPr>
            </a:p>
          </p:txBody>
        </p:sp>
        <p:sp>
          <p:nvSpPr>
            <p:cNvPr id="56" name="TextBox 55"/>
            <p:cNvSpPr txBox="1"/>
            <p:nvPr/>
          </p:nvSpPr>
          <p:spPr>
            <a:xfrm>
              <a:off x="7424055" y="1283305"/>
              <a:ext cx="381000" cy="402674"/>
            </a:xfrm>
            <a:prstGeom prst="rect">
              <a:avLst/>
            </a:prstGeom>
            <a:noFill/>
          </p:spPr>
          <p:txBody>
            <a:bodyPr wrap="square" rtlCol="0">
              <a:spAutoFit/>
            </a:bodyPr>
            <a:lstStyle/>
            <a:p>
              <a:pPr algn="just">
                <a:lnSpc>
                  <a:spcPct val="90000"/>
                </a:lnSpc>
              </a:pPr>
              <a:r>
                <a:rPr lang="en-US" sz="2200" b="0" i="1" dirty="0" err="1">
                  <a:solidFill>
                    <a:srgbClr val="000000"/>
                  </a:solidFill>
                  <a:latin typeface="Times New Roman"/>
                  <a:cs typeface="Times New Roman"/>
                </a:rPr>
                <a:t>n</a:t>
              </a:r>
              <a:endParaRPr lang="en-US" sz="2200" b="0" baseline="-25000" dirty="0">
                <a:solidFill>
                  <a:srgbClr val="000000"/>
                </a:solidFill>
                <a:latin typeface="Times New Roman"/>
                <a:cs typeface="Times New Roman"/>
              </a:endParaRPr>
            </a:p>
          </p:txBody>
        </p:sp>
        <p:sp>
          <p:nvSpPr>
            <p:cNvPr id="53" name="TextBox 52"/>
            <p:cNvSpPr txBox="1"/>
            <p:nvPr/>
          </p:nvSpPr>
          <p:spPr>
            <a:xfrm>
              <a:off x="7680087" y="1568750"/>
              <a:ext cx="1191768" cy="402674"/>
            </a:xfrm>
            <a:prstGeom prst="rect">
              <a:avLst/>
            </a:prstGeom>
            <a:noFill/>
          </p:spPr>
          <p:txBody>
            <a:bodyPr wrap="square" rtlCol="0">
              <a:spAutoFit/>
            </a:bodyPr>
            <a:lstStyle/>
            <a:p>
              <a:pPr algn="just">
                <a:lnSpc>
                  <a:spcPct val="90000"/>
                </a:lnSpc>
              </a:pPr>
              <a:r>
                <a:rPr lang="en-US" sz="2200" b="0" dirty="0">
                  <a:solidFill>
                    <a:srgbClr val="000000"/>
                  </a:solidFill>
                  <a:latin typeface="Times New Roman"/>
                  <a:cs typeface="Times New Roman"/>
                </a:rPr>
                <a:t>= 13</a:t>
              </a:r>
              <a:endParaRPr lang="en-US" sz="2200" b="0" baseline="-25000" dirty="0">
                <a:solidFill>
                  <a:srgbClr val="000000"/>
                </a:solidFill>
                <a:latin typeface="Times New Roman"/>
                <a:cs typeface="Times New Roman"/>
              </a:endParaRPr>
            </a:p>
          </p:txBody>
        </p:sp>
        <p:sp>
          <p:nvSpPr>
            <p:cNvPr id="54" name="TextBox 53"/>
            <p:cNvSpPr txBox="1"/>
            <p:nvPr/>
          </p:nvSpPr>
          <p:spPr>
            <a:xfrm>
              <a:off x="7424055" y="1568750"/>
              <a:ext cx="381000" cy="402674"/>
            </a:xfrm>
            <a:prstGeom prst="rect">
              <a:avLst/>
            </a:prstGeom>
            <a:noFill/>
          </p:spPr>
          <p:txBody>
            <a:bodyPr wrap="square" rtlCol="0">
              <a:spAutoFit/>
            </a:bodyPr>
            <a:lstStyle/>
            <a:p>
              <a:pPr algn="just">
                <a:lnSpc>
                  <a:spcPct val="90000"/>
                </a:lnSpc>
              </a:pPr>
              <a:r>
                <a:rPr lang="en-US" sz="2200" b="0" i="1" dirty="0" err="1">
                  <a:solidFill>
                    <a:srgbClr val="000000"/>
                  </a:solidFill>
                  <a:latin typeface="Times New Roman"/>
                  <a:cs typeface="Times New Roman"/>
                </a:rPr>
                <a:t>e</a:t>
              </a:r>
              <a:endParaRPr lang="en-US" sz="2200" b="0" baseline="-25000" dirty="0">
                <a:solidFill>
                  <a:srgbClr val="000000"/>
                </a:solidFill>
                <a:latin typeface="Times New Roman"/>
                <a:cs typeface="Times New Roman"/>
              </a:endParaRPr>
            </a:p>
          </p:txBody>
        </p:sp>
        <p:sp>
          <p:nvSpPr>
            <p:cNvPr id="57" name="TextBox 56"/>
            <p:cNvSpPr txBox="1"/>
            <p:nvPr/>
          </p:nvSpPr>
          <p:spPr>
            <a:xfrm>
              <a:off x="7671622" y="1999335"/>
              <a:ext cx="1191768" cy="402674"/>
            </a:xfrm>
            <a:prstGeom prst="rect">
              <a:avLst/>
            </a:prstGeom>
            <a:noFill/>
          </p:spPr>
          <p:txBody>
            <a:bodyPr wrap="square" rtlCol="0">
              <a:spAutoFit/>
            </a:bodyPr>
            <a:lstStyle/>
            <a:p>
              <a:pPr algn="just">
                <a:lnSpc>
                  <a:spcPct val="90000"/>
                </a:lnSpc>
              </a:pPr>
              <a:r>
                <a:rPr lang="en-US" sz="2200" b="0" dirty="0">
                  <a:solidFill>
                    <a:srgbClr val="000000"/>
                  </a:solidFill>
                  <a:latin typeface="Times New Roman"/>
                  <a:cs typeface="Times New Roman"/>
                </a:rPr>
                <a:t>= 17</a:t>
              </a:r>
              <a:endParaRPr lang="en-US" sz="2200" b="0" baseline="-25000" dirty="0">
                <a:solidFill>
                  <a:srgbClr val="000000"/>
                </a:solidFill>
                <a:latin typeface="Times New Roman"/>
                <a:cs typeface="Times New Roman"/>
              </a:endParaRPr>
            </a:p>
          </p:txBody>
        </p:sp>
        <p:sp>
          <p:nvSpPr>
            <p:cNvPr id="58" name="TextBox 57"/>
            <p:cNvSpPr txBox="1"/>
            <p:nvPr/>
          </p:nvSpPr>
          <p:spPr>
            <a:xfrm>
              <a:off x="7415590" y="1999335"/>
              <a:ext cx="381000" cy="402674"/>
            </a:xfrm>
            <a:prstGeom prst="rect">
              <a:avLst/>
            </a:prstGeom>
            <a:noFill/>
          </p:spPr>
          <p:txBody>
            <a:bodyPr wrap="square" rtlCol="0">
              <a:spAutoFit/>
            </a:bodyPr>
            <a:lstStyle/>
            <a:p>
              <a:pPr algn="just">
                <a:lnSpc>
                  <a:spcPct val="90000"/>
                </a:lnSpc>
              </a:pPr>
              <a:r>
                <a:rPr lang="en-US" sz="2200" b="0" i="1" dirty="0" err="1">
                  <a:solidFill>
                    <a:srgbClr val="000000"/>
                  </a:solidFill>
                  <a:latin typeface="Times New Roman"/>
                  <a:cs typeface="Times New Roman"/>
                </a:rPr>
                <a:t>d</a:t>
              </a:r>
              <a:endParaRPr lang="en-US" sz="2200" b="0" baseline="-25000" dirty="0">
                <a:solidFill>
                  <a:srgbClr val="000000"/>
                </a:solidFill>
                <a:latin typeface="Times New Roman"/>
                <a:cs typeface="Times New Roman"/>
              </a:endParaRPr>
            </a:p>
          </p:txBody>
        </p:sp>
        <p:cxnSp>
          <p:nvCxnSpPr>
            <p:cNvPr id="60" name="Straight Connector 59"/>
            <p:cNvCxnSpPr/>
            <p:nvPr/>
          </p:nvCxnSpPr>
          <p:spPr bwMode="auto">
            <a:xfrm>
              <a:off x="7391400" y="1993295"/>
              <a:ext cx="1066800" cy="0"/>
            </a:xfrm>
            <a:prstGeom prst="line">
              <a:avLst/>
            </a:prstGeom>
            <a:solidFill>
              <a:schemeClr val="accent1"/>
            </a:solidFill>
            <a:ln w="38100" cap="flat" cmpd="dbl" algn="ctr">
              <a:solidFill>
                <a:schemeClr val="tx1"/>
              </a:solidFill>
              <a:prstDash val="solid"/>
              <a:round/>
              <a:headEnd type="none" w="med" len="med"/>
              <a:tailEnd type="none" w="med" len="med"/>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The Magic of Modular Arithmetic</a:t>
            </a:r>
          </a:p>
        </p:txBody>
      </p:sp>
      <p:sp>
        <p:nvSpPr>
          <p:cNvPr id="37" name="Rectangle 3"/>
          <p:cNvSpPr>
            <a:spLocks noChangeArrowheads="1"/>
          </p:cNvSpPr>
          <p:nvPr/>
        </p:nvSpPr>
        <p:spPr bwMode="auto">
          <a:xfrm>
            <a:off x="482600" y="1308100"/>
            <a:ext cx="8128000" cy="749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The very small example on the preceding slide requires the calculation of </a:t>
            </a:r>
            <a:r>
              <a:rPr lang="en-US" sz="2200" b="0" i="1" dirty="0">
                <a:latin typeface="Times New Roman"/>
                <a:cs typeface="Times New Roman"/>
              </a:rPr>
              <a:t>m</a:t>
            </a:r>
            <a:r>
              <a:rPr lang="en-US" sz="2200" b="0" i="1" baseline="30000" dirty="0">
                <a:latin typeface="Times New Roman"/>
                <a:cs typeface="Times New Roman"/>
              </a:rPr>
              <a:t>e</a:t>
            </a:r>
            <a:r>
              <a:rPr lang="en-US" sz="1600" b="0" dirty="0">
                <a:latin typeface="Times New Roman"/>
                <a:cs typeface="Times New Roman"/>
              </a:rPr>
              <a:t> </a:t>
            </a:r>
            <a:r>
              <a:rPr lang="en-US" b="0" dirty="0">
                <a:solidFill>
                  <a:srgbClr val="000000"/>
                </a:solidFill>
                <a:latin typeface="Helvetica Neue"/>
                <a:cs typeface="Helvetica Neue"/>
              </a:rPr>
              <a:t>mod</a:t>
            </a:r>
            <a:r>
              <a:rPr lang="en-US" sz="2400" b="0" dirty="0">
                <a:latin typeface="Times New Roman"/>
                <a:cs typeface="Times New Roman"/>
              </a:rPr>
              <a:t> </a:t>
            </a:r>
            <a:r>
              <a:rPr lang="en-US" sz="2400" b="0" i="1" dirty="0" err="1">
                <a:latin typeface="Times New Roman"/>
                <a:cs typeface="Times New Roman"/>
              </a:rPr>
              <a:t>n</a:t>
            </a:r>
            <a:r>
              <a:rPr lang="en-US" sz="2400" b="0" dirty="0">
                <a:latin typeface="Times New Roman"/>
                <a:cs typeface="Times New Roman"/>
              </a:rPr>
              <a:t> for </a:t>
            </a:r>
            <a:r>
              <a:rPr lang="en-US" sz="2200" b="0" i="1" dirty="0" err="1">
                <a:latin typeface="Times New Roman"/>
                <a:cs typeface="Times New Roman"/>
              </a:rPr>
              <a:t>m</a:t>
            </a:r>
            <a:r>
              <a:rPr lang="en-US" sz="2400" b="0" dirty="0">
                <a:latin typeface="Times New Roman"/>
                <a:cs typeface="Times New Roman"/>
              </a:rPr>
              <a:t> = 65, </a:t>
            </a:r>
            <a:r>
              <a:rPr lang="en-US" sz="2200" b="0" i="1" dirty="0" err="1">
                <a:latin typeface="Times New Roman"/>
                <a:cs typeface="Times New Roman"/>
              </a:rPr>
              <a:t>e</a:t>
            </a:r>
            <a:r>
              <a:rPr lang="en-US" sz="2400" b="0" dirty="0">
                <a:latin typeface="Times New Roman"/>
                <a:cs typeface="Times New Roman"/>
              </a:rPr>
              <a:t> = 13,</a:t>
            </a:r>
            <a:r>
              <a:rPr lang="en-US" sz="2400" b="0" dirty="0">
                <a:solidFill>
                  <a:srgbClr val="000000"/>
                </a:solidFill>
                <a:latin typeface="Times New Roman"/>
                <a:cs typeface="Times New Roman"/>
              </a:rPr>
              <a:t> and </a:t>
            </a:r>
            <a:r>
              <a:rPr lang="en-US" sz="2200" b="0" i="1" dirty="0" err="1">
                <a:solidFill>
                  <a:srgbClr val="000000"/>
                </a:solidFill>
                <a:latin typeface="Times New Roman"/>
                <a:cs typeface="Times New Roman"/>
              </a:rPr>
              <a:t>n</a:t>
            </a:r>
            <a:r>
              <a:rPr lang="en-US" sz="2400" b="0" dirty="0">
                <a:solidFill>
                  <a:srgbClr val="000000"/>
                </a:solidFill>
                <a:latin typeface="Times New Roman"/>
                <a:cs typeface="Times New Roman"/>
              </a:rPr>
              <a:t> = 253.</a:t>
            </a:r>
            <a:endParaRPr lang="en-US" sz="2400" b="0" dirty="0">
              <a:latin typeface="Times New Roman"/>
              <a:cs typeface="Times New Roman"/>
            </a:endParaRPr>
          </a:p>
        </p:txBody>
      </p:sp>
      <p:grpSp>
        <p:nvGrpSpPr>
          <p:cNvPr id="2" name="Group 40"/>
          <p:cNvGrpSpPr/>
          <p:nvPr/>
        </p:nvGrpSpPr>
        <p:grpSpPr>
          <a:xfrm>
            <a:off x="1335315" y="2984461"/>
            <a:ext cx="3770085" cy="3337837"/>
            <a:chOff x="1030515" y="2133600"/>
            <a:chExt cx="3770085" cy="3337837"/>
          </a:xfrm>
        </p:grpSpPr>
        <p:sp>
          <p:nvSpPr>
            <p:cNvPr id="38" name="Rectangle 37"/>
            <p:cNvSpPr/>
            <p:nvPr/>
          </p:nvSpPr>
          <p:spPr>
            <a:xfrm>
              <a:off x="1447800" y="2133600"/>
              <a:ext cx="3352800" cy="3337837"/>
            </a:xfrm>
            <a:prstGeom prst="rect">
              <a:avLst/>
            </a:prstGeom>
          </p:spPr>
          <p:txBody>
            <a:bodyPr wrap="square">
              <a:spAutoFit/>
            </a:bodyPr>
            <a:lstStyle/>
            <a:p>
              <a:pPr>
                <a:lnSpc>
                  <a:spcPct val="90000"/>
                </a:lnSpc>
              </a:pPr>
              <a:r>
                <a:rPr lang="en-US" b="0" dirty="0">
                  <a:latin typeface="Times New Roman"/>
                  <a:cs typeface="Times New Roman"/>
                </a:rPr>
                <a:t>= 65</a:t>
              </a:r>
            </a:p>
            <a:p>
              <a:pPr>
                <a:lnSpc>
                  <a:spcPct val="90000"/>
                </a:lnSpc>
              </a:pPr>
              <a:r>
                <a:rPr lang="en-US" b="0" dirty="0">
                  <a:latin typeface="Times New Roman"/>
                  <a:cs typeface="Times New Roman"/>
                </a:rPr>
                <a:t>= 4225</a:t>
              </a:r>
            </a:p>
            <a:p>
              <a:pPr>
                <a:lnSpc>
                  <a:spcPct val="90000"/>
                </a:lnSpc>
              </a:pPr>
              <a:r>
                <a:rPr lang="en-US" b="0" dirty="0">
                  <a:latin typeface="Times New Roman"/>
                  <a:cs typeface="Times New Roman"/>
                </a:rPr>
                <a:t>= 274625</a:t>
              </a:r>
            </a:p>
            <a:p>
              <a:pPr>
                <a:lnSpc>
                  <a:spcPct val="90000"/>
                </a:lnSpc>
              </a:pPr>
              <a:r>
                <a:rPr lang="en-US" b="0" dirty="0">
                  <a:latin typeface="Times New Roman"/>
                  <a:cs typeface="Times New Roman"/>
                </a:rPr>
                <a:t>= 17850625</a:t>
              </a:r>
            </a:p>
            <a:p>
              <a:pPr>
                <a:lnSpc>
                  <a:spcPct val="90000"/>
                </a:lnSpc>
              </a:pPr>
              <a:r>
                <a:rPr lang="en-US" b="0" dirty="0">
                  <a:latin typeface="Times New Roman"/>
                  <a:cs typeface="Times New Roman"/>
                </a:rPr>
                <a:t>= 1160290625</a:t>
              </a:r>
            </a:p>
            <a:p>
              <a:pPr>
                <a:lnSpc>
                  <a:spcPct val="90000"/>
                </a:lnSpc>
              </a:pPr>
              <a:r>
                <a:rPr lang="en-US" b="0" dirty="0">
                  <a:latin typeface="Times New Roman"/>
                  <a:cs typeface="Times New Roman"/>
                </a:rPr>
                <a:t>= 75418890625</a:t>
              </a:r>
            </a:p>
            <a:p>
              <a:pPr>
                <a:lnSpc>
                  <a:spcPct val="90000"/>
                </a:lnSpc>
              </a:pPr>
              <a:r>
                <a:rPr lang="en-US" b="0" dirty="0">
                  <a:latin typeface="Times New Roman"/>
                  <a:cs typeface="Times New Roman"/>
                </a:rPr>
                <a:t>= 4902227890625</a:t>
              </a:r>
            </a:p>
            <a:p>
              <a:pPr>
                <a:lnSpc>
                  <a:spcPct val="90000"/>
                </a:lnSpc>
              </a:pPr>
              <a:r>
                <a:rPr lang="en-US" b="0" dirty="0">
                  <a:latin typeface="Times New Roman"/>
                  <a:cs typeface="Times New Roman"/>
                </a:rPr>
                <a:t>= 318644812890625</a:t>
              </a:r>
            </a:p>
            <a:p>
              <a:pPr>
                <a:lnSpc>
                  <a:spcPct val="90000"/>
                </a:lnSpc>
              </a:pPr>
              <a:r>
                <a:rPr lang="en-US" b="0" dirty="0">
                  <a:latin typeface="Times New Roman"/>
                  <a:cs typeface="Times New Roman"/>
                </a:rPr>
                <a:t>= 20711912837890625</a:t>
              </a:r>
            </a:p>
            <a:p>
              <a:pPr>
                <a:lnSpc>
                  <a:spcPct val="90000"/>
                </a:lnSpc>
              </a:pPr>
              <a:r>
                <a:rPr lang="en-US" b="0" dirty="0">
                  <a:latin typeface="Times New Roman"/>
                  <a:cs typeface="Times New Roman"/>
                </a:rPr>
                <a:t>= 1346274334462890625</a:t>
              </a:r>
            </a:p>
            <a:p>
              <a:pPr>
                <a:lnSpc>
                  <a:spcPct val="90000"/>
                </a:lnSpc>
              </a:pPr>
              <a:r>
                <a:rPr lang="en-US" b="0" dirty="0">
                  <a:latin typeface="Times New Roman"/>
                  <a:cs typeface="Times New Roman"/>
                </a:rPr>
                <a:t>= 87507831740087890625</a:t>
              </a:r>
            </a:p>
            <a:p>
              <a:pPr>
                <a:lnSpc>
                  <a:spcPct val="90000"/>
                </a:lnSpc>
              </a:pPr>
              <a:r>
                <a:rPr lang="en-US" b="0" dirty="0">
                  <a:latin typeface="Times New Roman"/>
                  <a:cs typeface="Times New Roman"/>
                </a:rPr>
                <a:t>= 5688009063105712890625</a:t>
              </a:r>
            </a:p>
            <a:p>
              <a:pPr>
                <a:lnSpc>
                  <a:spcPct val="90000"/>
                </a:lnSpc>
              </a:pPr>
              <a:r>
                <a:rPr lang="en-US" b="0" dirty="0">
                  <a:latin typeface="Times New Roman"/>
                  <a:cs typeface="Times New Roman"/>
                </a:rPr>
                <a:t>= 369720589101871337890625</a:t>
              </a:r>
            </a:p>
          </p:txBody>
        </p:sp>
        <p:sp>
          <p:nvSpPr>
            <p:cNvPr id="39" name="Rectangle 38"/>
            <p:cNvSpPr/>
            <p:nvPr/>
          </p:nvSpPr>
          <p:spPr>
            <a:xfrm>
              <a:off x="1030515" y="2133600"/>
              <a:ext cx="533400" cy="3337837"/>
            </a:xfrm>
            <a:prstGeom prst="rect">
              <a:avLst/>
            </a:prstGeom>
          </p:spPr>
          <p:txBody>
            <a:bodyPr wrap="square">
              <a:spAutoFit/>
            </a:bodyPr>
            <a:lstStyle/>
            <a:p>
              <a:pPr algn="r">
                <a:lnSpc>
                  <a:spcPct val="90000"/>
                </a:lnSpc>
              </a:pPr>
              <a:r>
                <a:rPr lang="en-US" b="0" i="1" dirty="0">
                  <a:latin typeface="Times New Roman"/>
                  <a:cs typeface="Times New Roman"/>
                </a:rPr>
                <a:t>m</a:t>
              </a:r>
              <a:r>
                <a:rPr lang="en-US" b="0" baseline="30000" dirty="0">
                  <a:latin typeface="Times New Roman"/>
                  <a:cs typeface="Times New Roman"/>
                </a:rPr>
                <a:t>1</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2</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3</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4</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5</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6</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7</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8</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9</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10</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11</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12</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13</a:t>
              </a:r>
              <a:endParaRPr lang="en-US" b="0" i="1" baseline="30000" dirty="0">
                <a:latin typeface="Times New Roman"/>
                <a:cs typeface="Times New Roman"/>
              </a:endParaRPr>
            </a:p>
          </p:txBody>
        </p:sp>
      </p:grpSp>
      <p:sp>
        <p:nvSpPr>
          <p:cNvPr id="40" name="Rectangle 3"/>
          <p:cNvSpPr>
            <a:spLocks noChangeArrowheads="1"/>
          </p:cNvSpPr>
          <p:nvPr/>
        </p:nvSpPr>
        <p:spPr bwMode="auto">
          <a:xfrm>
            <a:off x="481390" y="2073730"/>
            <a:ext cx="8128000" cy="977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The numbers stay much smaller if you apply the </a:t>
            </a:r>
            <a:r>
              <a:rPr lang="en-US" b="0" dirty="0">
                <a:solidFill>
                  <a:srgbClr val="000000"/>
                </a:solidFill>
                <a:latin typeface="Helvetica Neue"/>
                <a:cs typeface="Helvetica Neue"/>
              </a:rPr>
              <a:t>mod</a:t>
            </a:r>
            <a:r>
              <a:rPr lang="en-US" b="0" dirty="0">
                <a:latin typeface="Times New Roman"/>
                <a:cs typeface="Times New Roman"/>
              </a:rPr>
              <a:t> </a:t>
            </a:r>
            <a:r>
              <a:rPr lang="en-US" sz="2400" b="0" dirty="0">
                <a:latin typeface="Times New Roman"/>
                <a:cs typeface="Times New Roman"/>
              </a:rPr>
              <a:t>operator as you go along.</a:t>
            </a:r>
            <a:r>
              <a:rPr lang="en-US" b="0" dirty="0">
                <a:latin typeface="Times New Roman"/>
                <a:cs typeface="Times New Roman"/>
              </a:rPr>
              <a:t> </a:t>
            </a:r>
            <a:r>
              <a:rPr lang="en-US" sz="2400" b="0" dirty="0">
                <a:latin typeface="Times New Roman"/>
                <a:cs typeface="Times New Roman"/>
              </a:rPr>
              <a:t> </a:t>
            </a:r>
          </a:p>
        </p:txBody>
      </p:sp>
      <p:grpSp>
        <p:nvGrpSpPr>
          <p:cNvPr id="3" name="Group 41"/>
          <p:cNvGrpSpPr/>
          <p:nvPr/>
        </p:nvGrpSpPr>
        <p:grpSpPr>
          <a:xfrm>
            <a:off x="5257800" y="2983895"/>
            <a:ext cx="2362200" cy="3337837"/>
            <a:chOff x="990600" y="2133600"/>
            <a:chExt cx="2362200" cy="3337837"/>
          </a:xfrm>
        </p:grpSpPr>
        <p:sp>
          <p:nvSpPr>
            <p:cNvPr id="43" name="Rectangle 42"/>
            <p:cNvSpPr/>
            <p:nvPr/>
          </p:nvSpPr>
          <p:spPr>
            <a:xfrm>
              <a:off x="1447800" y="2133600"/>
              <a:ext cx="1905000" cy="3337837"/>
            </a:xfrm>
            <a:prstGeom prst="rect">
              <a:avLst/>
            </a:prstGeom>
          </p:spPr>
          <p:txBody>
            <a:bodyPr wrap="square">
              <a:spAutoFit/>
            </a:bodyPr>
            <a:lstStyle/>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65</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177</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120</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210</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241</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232</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153</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78</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10</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144</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252</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188</a:t>
              </a:r>
            </a:p>
            <a:p>
              <a:pPr>
                <a:lnSpc>
                  <a:spcPct val="90000"/>
                </a:lnSpc>
              </a:pPr>
              <a:r>
                <a:rPr lang="en-US" sz="1600" b="0" dirty="0">
                  <a:solidFill>
                    <a:srgbClr val="000000"/>
                  </a:solidFill>
                  <a:latin typeface="Helvetica Neue"/>
                  <a:cs typeface="Helvetica Neue"/>
                </a:rPr>
                <a:t>mod</a:t>
              </a:r>
              <a:r>
                <a:rPr lang="en-US" b="0" dirty="0">
                  <a:latin typeface="Times New Roman"/>
                  <a:cs typeface="Times New Roman"/>
                </a:rPr>
                <a:t> </a:t>
              </a:r>
              <a:r>
                <a:rPr lang="en-US" b="0" i="1" dirty="0" err="1">
                  <a:latin typeface="Times New Roman"/>
                  <a:cs typeface="Times New Roman"/>
                </a:rPr>
                <a:t>n</a:t>
              </a:r>
              <a:r>
                <a:rPr lang="en-US" b="0" i="1" dirty="0">
                  <a:latin typeface="Times New Roman"/>
                  <a:cs typeface="Times New Roman"/>
                </a:rPr>
                <a:t> = </a:t>
              </a:r>
              <a:r>
                <a:rPr lang="en-US" b="0" dirty="0">
                  <a:latin typeface="Times New Roman"/>
                  <a:cs typeface="Times New Roman"/>
                </a:rPr>
                <a:t>76</a:t>
              </a:r>
            </a:p>
          </p:txBody>
        </p:sp>
        <p:sp>
          <p:nvSpPr>
            <p:cNvPr id="44" name="Rectangle 43"/>
            <p:cNvSpPr/>
            <p:nvPr/>
          </p:nvSpPr>
          <p:spPr>
            <a:xfrm>
              <a:off x="990600" y="2133600"/>
              <a:ext cx="533400" cy="3337837"/>
            </a:xfrm>
            <a:prstGeom prst="rect">
              <a:avLst/>
            </a:prstGeom>
          </p:spPr>
          <p:txBody>
            <a:bodyPr wrap="square">
              <a:spAutoFit/>
            </a:bodyPr>
            <a:lstStyle/>
            <a:p>
              <a:pPr algn="r">
                <a:lnSpc>
                  <a:spcPct val="90000"/>
                </a:lnSpc>
              </a:pPr>
              <a:r>
                <a:rPr lang="en-US" b="0" i="1" dirty="0">
                  <a:latin typeface="Times New Roman"/>
                  <a:cs typeface="Times New Roman"/>
                </a:rPr>
                <a:t>m</a:t>
              </a:r>
              <a:r>
                <a:rPr lang="en-US" b="0" baseline="30000" dirty="0">
                  <a:latin typeface="Times New Roman"/>
                  <a:cs typeface="Times New Roman"/>
                </a:rPr>
                <a:t>1</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2</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3</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4</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5</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6</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7</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8</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9</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10</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11</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12</a:t>
              </a:r>
              <a:endParaRPr lang="en-US" b="0" i="1" baseline="30000" dirty="0">
                <a:latin typeface="Times New Roman"/>
                <a:cs typeface="Times New Roman"/>
              </a:endParaRPr>
            </a:p>
            <a:p>
              <a:pPr algn="r">
                <a:lnSpc>
                  <a:spcPct val="90000"/>
                </a:lnSpc>
              </a:pPr>
              <a:r>
                <a:rPr lang="en-US" b="0" i="1" dirty="0">
                  <a:latin typeface="Times New Roman"/>
                  <a:cs typeface="Times New Roman"/>
                </a:rPr>
                <a:t>m</a:t>
              </a:r>
              <a:r>
                <a:rPr lang="en-US" b="0" baseline="30000" dirty="0">
                  <a:latin typeface="Times New Roman"/>
                  <a:cs typeface="Times New Roman"/>
                </a:rPr>
                <a:t>13</a:t>
              </a:r>
              <a:endParaRPr lang="en-US" b="0" i="1" baseline="30000" dirty="0">
                <a:latin typeface="Times New Roman"/>
                <a:cs typeface="Times New Roma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A Larger Example (Key Generation)</a:t>
            </a:r>
          </a:p>
        </p:txBody>
      </p:sp>
      <p:grpSp>
        <p:nvGrpSpPr>
          <p:cNvPr id="2" name="Group 83"/>
          <p:cNvGrpSpPr/>
          <p:nvPr/>
        </p:nvGrpSpPr>
        <p:grpSpPr>
          <a:xfrm>
            <a:off x="838200" y="1219200"/>
            <a:ext cx="7543800" cy="402674"/>
            <a:chOff x="685800" y="4953000"/>
            <a:chExt cx="7543800" cy="402674"/>
          </a:xfrm>
        </p:grpSpPr>
        <p:sp>
          <p:nvSpPr>
            <p:cNvPr id="8" name="TextBox 7"/>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Choose two prime numbers </a:t>
              </a:r>
              <a:r>
                <a:rPr lang="en-US" sz="2200" b="0" i="1" dirty="0" err="1">
                  <a:latin typeface="Times New Roman"/>
                  <a:cs typeface="Times New Roman"/>
                </a:rPr>
                <a:t>p</a:t>
              </a:r>
              <a:r>
                <a:rPr lang="en-US" sz="2200" b="0" dirty="0">
                  <a:latin typeface="Times New Roman"/>
                  <a:cs typeface="Times New Roman"/>
                </a:rPr>
                <a:t> and </a:t>
              </a:r>
              <a:r>
                <a:rPr lang="en-US" sz="2200" b="0" i="1" dirty="0" err="1">
                  <a:latin typeface="Times New Roman"/>
                  <a:cs typeface="Times New Roman"/>
                </a:rPr>
                <a:t>q</a:t>
              </a:r>
              <a:r>
                <a:rPr lang="en-US" sz="2200" b="0" i="1" dirty="0">
                  <a:latin typeface="Times New Roman"/>
                  <a:cs typeface="Times New Roman"/>
                </a:rPr>
                <a:t>.</a:t>
              </a:r>
              <a:endParaRPr lang="en-US" sz="2200" b="0" baseline="-25000" dirty="0">
                <a:latin typeface="Times New Roman"/>
                <a:cs typeface="Times New Roman"/>
              </a:endParaRPr>
            </a:p>
          </p:txBody>
        </p:sp>
        <p:sp>
          <p:nvSpPr>
            <p:cNvPr id="9" name="TextBox 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1.</a:t>
              </a:r>
              <a:endParaRPr lang="en-US" sz="2200" b="0" baseline="-25000" dirty="0">
                <a:latin typeface="Times New Roman"/>
                <a:cs typeface="Times New Roman"/>
              </a:endParaRPr>
            </a:p>
          </p:txBody>
        </p:sp>
      </p:grpSp>
      <p:grpSp>
        <p:nvGrpSpPr>
          <p:cNvPr id="3" name="Group 84"/>
          <p:cNvGrpSpPr/>
          <p:nvPr/>
        </p:nvGrpSpPr>
        <p:grpSpPr>
          <a:xfrm>
            <a:off x="838200" y="2358570"/>
            <a:ext cx="7543800" cy="402674"/>
            <a:chOff x="685800" y="4953000"/>
            <a:chExt cx="7543800" cy="402674"/>
          </a:xfrm>
        </p:grpSpPr>
        <p:sp>
          <p:nvSpPr>
            <p:cNvPr id="12" name="TextBox 11"/>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Define the variable </a:t>
              </a:r>
              <a:r>
                <a:rPr lang="en-US" sz="2200" b="0" i="1" dirty="0" err="1">
                  <a:latin typeface="Times New Roman"/>
                  <a:cs typeface="Times New Roman"/>
                </a:rPr>
                <a:t>n</a:t>
              </a:r>
              <a:r>
                <a:rPr lang="en-US" sz="2200" b="0" dirty="0">
                  <a:latin typeface="Times New Roman"/>
                  <a:cs typeface="Times New Roman"/>
                </a:rPr>
                <a:t> as </a:t>
              </a:r>
              <a:r>
                <a:rPr lang="en-US" sz="2200" b="0" i="1" dirty="0" err="1">
                  <a:latin typeface="Times New Roman"/>
                  <a:cs typeface="Times New Roman"/>
                </a:rPr>
                <a:t>pq</a:t>
              </a:r>
              <a:r>
                <a:rPr lang="en-US" sz="2200" b="0" dirty="0">
                  <a:latin typeface="Times New Roman"/>
                  <a:cs typeface="Times New Roman"/>
                </a:rPr>
                <a:t> and the variable </a:t>
              </a:r>
              <a:r>
                <a:rPr lang="en-US" sz="2200" b="0" i="1" dirty="0" err="1">
                  <a:latin typeface="Times New Roman"/>
                  <a:cs typeface="Times New Roman"/>
                </a:rPr>
                <a:t>t</a:t>
              </a:r>
              <a:r>
                <a:rPr lang="en-US" sz="2200" b="0" dirty="0">
                  <a:latin typeface="Times New Roman"/>
                  <a:cs typeface="Times New Roman"/>
                </a:rPr>
                <a:t> as (</a:t>
              </a:r>
              <a:r>
                <a:rPr lang="en-US" sz="2200" b="0" i="1" dirty="0" err="1">
                  <a:latin typeface="Times New Roman"/>
                  <a:cs typeface="Times New Roman"/>
                </a:rPr>
                <a:t>p</a:t>
              </a:r>
              <a:r>
                <a:rPr lang="en-US" sz="2200" b="0" dirty="0">
                  <a:latin typeface="Times New Roman"/>
                  <a:cs typeface="Times New Roman"/>
                </a:rPr>
                <a:t> –</a:t>
              </a:r>
              <a:r>
                <a:rPr lang="en-US" sz="1400" b="0" dirty="0">
                  <a:latin typeface="Times New Roman"/>
                  <a:cs typeface="Times New Roman"/>
                </a:rPr>
                <a:t> </a:t>
              </a:r>
              <a:r>
                <a:rPr lang="en-US" sz="2200" b="0" dirty="0">
                  <a:latin typeface="Times New Roman"/>
                  <a:cs typeface="Times New Roman"/>
                </a:rPr>
                <a:t>1)(</a:t>
              </a:r>
              <a:r>
                <a:rPr lang="en-US" sz="2200" b="0" i="1" dirty="0">
                  <a:latin typeface="Times New Roman"/>
                  <a:cs typeface="Times New Roman"/>
                </a:rPr>
                <a:t>q</a:t>
              </a:r>
              <a:r>
                <a:rPr lang="en-US" sz="2200" b="0" dirty="0">
                  <a:latin typeface="Times New Roman"/>
                  <a:cs typeface="Times New Roman"/>
                </a:rPr>
                <a:t> –</a:t>
              </a:r>
              <a:r>
                <a:rPr lang="en-US" sz="1400" b="0" dirty="0">
                  <a:latin typeface="Times New Roman"/>
                  <a:cs typeface="Times New Roman"/>
                </a:rPr>
                <a:t> </a:t>
              </a:r>
              <a:r>
                <a:rPr lang="en-US" sz="2200" b="0" dirty="0">
                  <a:latin typeface="Times New Roman"/>
                  <a:cs typeface="Times New Roman"/>
                </a:rPr>
                <a:t>1).</a:t>
              </a:r>
              <a:endParaRPr lang="en-US" sz="2200" b="0" baseline="-25000" dirty="0">
                <a:latin typeface="Times New Roman"/>
                <a:cs typeface="Times New Roman"/>
              </a:endParaRPr>
            </a:p>
          </p:txBody>
        </p:sp>
        <p:sp>
          <p:nvSpPr>
            <p:cNvPr id="13" name="TextBox 12"/>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2.</a:t>
              </a:r>
              <a:endParaRPr lang="en-US" sz="2200" b="0" baseline="-25000" dirty="0">
                <a:latin typeface="Times New Roman"/>
                <a:cs typeface="Times New Roman"/>
              </a:endParaRPr>
            </a:p>
          </p:txBody>
        </p:sp>
      </p:grpSp>
      <p:grpSp>
        <p:nvGrpSpPr>
          <p:cNvPr id="4" name="Group 87"/>
          <p:cNvGrpSpPr/>
          <p:nvPr/>
        </p:nvGrpSpPr>
        <p:grpSpPr>
          <a:xfrm>
            <a:off x="838200" y="3467801"/>
            <a:ext cx="7543800" cy="402674"/>
            <a:chOff x="685800" y="4953000"/>
            <a:chExt cx="7543800" cy="402674"/>
          </a:xfrm>
        </p:grpSpPr>
        <p:sp>
          <p:nvSpPr>
            <p:cNvPr id="15" name="TextBox 14"/>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Choose an integer </a:t>
              </a:r>
              <a:r>
                <a:rPr lang="en-US" sz="2200" b="0" i="1" dirty="0" err="1">
                  <a:latin typeface="Times New Roman"/>
                  <a:cs typeface="Times New Roman"/>
                </a:rPr>
                <a:t>d</a:t>
              </a:r>
              <a:r>
                <a:rPr lang="en-US" sz="2200" b="0" dirty="0">
                  <a:latin typeface="Times New Roman"/>
                  <a:cs typeface="Times New Roman"/>
                </a:rPr>
                <a:t> &lt; </a:t>
              </a:r>
              <a:r>
                <a:rPr lang="en-US" sz="2200" b="0" i="1" dirty="0" err="1">
                  <a:latin typeface="Times New Roman"/>
                  <a:cs typeface="Times New Roman"/>
                </a:rPr>
                <a:t>n</a:t>
              </a:r>
              <a:r>
                <a:rPr lang="en-US" sz="2200" b="0" dirty="0">
                  <a:latin typeface="Times New Roman"/>
                  <a:cs typeface="Times New Roman"/>
                </a:rPr>
                <a:t> so that </a:t>
              </a:r>
              <a:r>
                <a:rPr lang="en-US" sz="2200" b="0" i="1" dirty="0" err="1">
                  <a:latin typeface="Times New Roman"/>
                  <a:cs typeface="Times New Roman"/>
                </a:rPr>
                <a:t>d</a:t>
              </a:r>
              <a:r>
                <a:rPr lang="en-US" sz="2200" b="0" dirty="0">
                  <a:latin typeface="Times New Roman"/>
                  <a:cs typeface="Times New Roman"/>
                </a:rPr>
                <a:t> is </a:t>
              </a:r>
              <a:r>
                <a:rPr lang="en-US" sz="2200" i="1" dirty="0">
                  <a:latin typeface="Times New Roman"/>
                  <a:cs typeface="Times New Roman"/>
                </a:rPr>
                <a:t>relatively prime </a:t>
              </a:r>
              <a:r>
                <a:rPr lang="en-US" sz="2200" b="0" dirty="0">
                  <a:latin typeface="Times New Roman"/>
                  <a:cs typeface="Times New Roman"/>
                </a:rPr>
                <a:t>to </a:t>
              </a:r>
              <a:r>
                <a:rPr lang="en-US" sz="2200" b="0" i="1" dirty="0" err="1">
                  <a:latin typeface="Times New Roman"/>
                  <a:cs typeface="Times New Roman"/>
                </a:rPr>
                <a:t>t</a:t>
              </a:r>
              <a:r>
                <a:rPr lang="en-US" sz="2200" b="0" dirty="0">
                  <a:latin typeface="Times New Roman"/>
                  <a:cs typeface="Times New Roman"/>
                </a:rPr>
                <a:t>.</a:t>
              </a:r>
              <a:endParaRPr lang="en-US" sz="2200" b="0" baseline="-25000" dirty="0">
                <a:latin typeface="Times New Roman"/>
                <a:cs typeface="Times New Roman"/>
              </a:endParaRPr>
            </a:p>
          </p:txBody>
        </p:sp>
        <p:sp>
          <p:nvSpPr>
            <p:cNvPr id="16" name="TextBox 15"/>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3.</a:t>
              </a:r>
              <a:endParaRPr lang="en-US" sz="2200" b="0" baseline="-25000" dirty="0">
                <a:latin typeface="Times New Roman"/>
                <a:cs typeface="Times New Roman"/>
              </a:endParaRPr>
            </a:p>
          </p:txBody>
        </p:sp>
      </p:grpSp>
      <p:grpSp>
        <p:nvGrpSpPr>
          <p:cNvPr id="5" name="Group 90"/>
          <p:cNvGrpSpPr/>
          <p:nvPr/>
        </p:nvGrpSpPr>
        <p:grpSpPr>
          <a:xfrm>
            <a:off x="838200" y="4327675"/>
            <a:ext cx="7543800" cy="402674"/>
            <a:chOff x="685800" y="4953000"/>
            <a:chExt cx="7543800" cy="402674"/>
          </a:xfrm>
        </p:grpSpPr>
        <p:sp>
          <p:nvSpPr>
            <p:cNvPr id="18" name="TextBox 17"/>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Set </a:t>
              </a:r>
              <a:r>
                <a:rPr lang="en-US" sz="2200" b="0" i="1" dirty="0" err="1">
                  <a:latin typeface="Times New Roman"/>
                  <a:cs typeface="Times New Roman"/>
                </a:rPr>
                <a:t>e</a:t>
              </a:r>
              <a:r>
                <a:rPr lang="en-US" sz="2200" b="0" dirty="0">
                  <a:latin typeface="Times New Roman"/>
                  <a:cs typeface="Times New Roman"/>
                </a:rPr>
                <a:t> to be the </a:t>
              </a:r>
              <a:r>
                <a:rPr lang="en-US" sz="2200" i="1" dirty="0">
                  <a:latin typeface="Times New Roman"/>
                  <a:cs typeface="Times New Roman"/>
                </a:rPr>
                <a:t>modular inverse</a:t>
              </a:r>
              <a:r>
                <a:rPr lang="en-US" sz="2200" b="0" dirty="0">
                  <a:latin typeface="Times New Roman"/>
                  <a:cs typeface="Times New Roman"/>
                </a:rPr>
                <a:t> of </a:t>
              </a:r>
              <a:r>
                <a:rPr lang="en-US" sz="2200" b="0" i="1" dirty="0" err="1">
                  <a:latin typeface="Times New Roman"/>
                  <a:cs typeface="Times New Roman"/>
                </a:rPr>
                <a:t>d</a:t>
              </a:r>
              <a:r>
                <a:rPr lang="en-US" sz="2200" b="0" dirty="0">
                  <a:latin typeface="Times New Roman"/>
                  <a:cs typeface="Times New Roman"/>
                </a:rPr>
                <a:t> with respect to </a:t>
              </a:r>
              <a:r>
                <a:rPr lang="en-US" sz="2200" b="0" i="1" dirty="0" err="1">
                  <a:latin typeface="Times New Roman"/>
                  <a:cs typeface="Times New Roman"/>
                </a:rPr>
                <a:t>t</a:t>
              </a:r>
              <a:r>
                <a:rPr lang="en-US" sz="2200" b="0" i="1" dirty="0">
                  <a:latin typeface="Times New Roman"/>
                  <a:cs typeface="Times New Roman"/>
                </a:rPr>
                <a:t>.</a:t>
              </a:r>
              <a:endParaRPr lang="en-US" sz="2200" b="0" baseline="-25000" dirty="0">
                <a:latin typeface="Times New Roman"/>
                <a:cs typeface="Times New Roman"/>
              </a:endParaRPr>
            </a:p>
          </p:txBody>
        </p:sp>
        <p:sp>
          <p:nvSpPr>
            <p:cNvPr id="19" name="TextBox 1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4.</a:t>
              </a:r>
              <a:endParaRPr lang="en-US" sz="2200" b="0" baseline="-25000" dirty="0">
                <a:latin typeface="Times New Roman"/>
                <a:cs typeface="Times New Roman"/>
              </a:endParaRPr>
            </a:p>
          </p:txBody>
        </p:sp>
      </p:grpSp>
      <p:grpSp>
        <p:nvGrpSpPr>
          <p:cNvPr id="6" name="Group 93"/>
          <p:cNvGrpSpPr/>
          <p:nvPr/>
        </p:nvGrpSpPr>
        <p:grpSpPr>
          <a:xfrm>
            <a:off x="838200" y="5250540"/>
            <a:ext cx="7543800" cy="402674"/>
            <a:chOff x="685800" y="4953000"/>
            <a:chExt cx="7543800" cy="402674"/>
          </a:xfrm>
        </p:grpSpPr>
        <p:sp>
          <p:nvSpPr>
            <p:cNvPr id="21" name="TextBox 20"/>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Release </a:t>
              </a:r>
              <a:r>
                <a:rPr lang="en-US" sz="2200" b="0" i="1" dirty="0" err="1">
                  <a:latin typeface="Times New Roman"/>
                  <a:cs typeface="Times New Roman"/>
                </a:rPr>
                <a:t>n</a:t>
              </a:r>
              <a:r>
                <a:rPr lang="en-US" sz="2200" b="0" dirty="0">
                  <a:latin typeface="Times New Roman"/>
                  <a:cs typeface="Times New Roman"/>
                </a:rPr>
                <a:t> and </a:t>
              </a:r>
              <a:r>
                <a:rPr lang="en-US" sz="2200" b="0" i="1" dirty="0" err="1">
                  <a:latin typeface="Times New Roman"/>
                  <a:cs typeface="Times New Roman"/>
                </a:rPr>
                <a:t>e</a:t>
              </a:r>
              <a:r>
                <a:rPr lang="en-US" sz="2200" b="0" dirty="0">
                  <a:latin typeface="Times New Roman"/>
                  <a:cs typeface="Times New Roman"/>
                </a:rPr>
                <a:t> as the public key and use </a:t>
              </a:r>
              <a:r>
                <a:rPr lang="en-US" sz="2200" b="0" i="1" dirty="0" err="1">
                  <a:latin typeface="Times New Roman"/>
                  <a:cs typeface="Times New Roman"/>
                </a:rPr>
                <a:t>d</a:t>
              </a:r>
              <a:r>
                <a:rPr lang="en-US" sz="2200" b="0" dirty="0">
                  <a:latin typeface="Times New Roman"/>
                  <a:cs typeface="Times New Roman"/>
                </a:rPr>
                <a:t> as the private key.</a:t>
              </a:r>
              <a:endParaRPr lang="en-US" sz="2200" b="0" baseline="-25000" dirty="0">
                <a:latin typeface="Times New Roman"/>
                <a:cs typeface="Times New Roman"/>
              </a:endParaRPr>
            </a:p>
          </p:txBody>
        </p:sp>
        <p:sp>
          <p:nvSpPr>
            <p:cNvPr id="22" name="TextBox 21"/>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5.</a:t>
              </a:r>
              <a:endParaRPr lang="en-US" sz="2200" b="0" baseline="-25000" dirty="0">
                <a:latin typeface="Times New Roman"/>
                <a:cs typeface="Times New Roman"/>
              </a:endParaRPr>
            </a:p>
          </p:txBody>
        </p:sp>
      </p:grpSp>
      <p:grpSp>
        <p:nvGrpSpPr>
          <p:cNvPr id="7" name="Group 45"/>
          <p:cNvGrpSpPr/>
          <p:nvPr/>
        </p:nvGrpSpPr>
        <p:grpSpPr>
          <a:xfrm>
            <a:off x="1828800" y="1614811"/>
            <a:ext cx="6047232" cy="747389"/>
            <a:chOff x="1828800" y="1614811"/>
            <a:chExt cx="6047232" cy="747389"/>
          </a:xfrm>
        </p:grpSpPr>
        <p:grpSp>
          <p:nvGrpSpPr>
            <p:cNvPr id="10" name="Group 26"/>
            <p:cNvGrpSpPr/>
            <p:nvPr/>
          </p:nvGrpSpPr>
          <p:grpSpPr>
            <a:xfrm>
              <a:off x="1828800" y="1614811"/>
              <a:ext cx="6047232" cy="402674"/>
              <a:chOff x="1828800" y="1578526"/>
              <a:chExt cx="6047232" cy="402674"/>
            </a:xfrm>
          </p:grpSpPr>
          <p:sp>
            <p:nvSpPr>
              <p:cNvPr id="23" name="TextBox 22"/>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1728361</a:t>
                </a:r>
                <a:endParaRPr lang="en-US" sz="2200" b="0" baseline="-25000" dirty="0">
                  <a:solidFill>
                    <a:srgbClr val="FF0000"/>
                  </a:solidFill>
                  <a:latin typeface="Times New Roman"/>
                  <a:cs typeface="Times New Roman"/>
                </a:endParaRPr>
              </a:p>
            </p:txBody>
          </p:sp>
          <p:sp>
            <p:nvSpPr>
              <p:cNvPr id="26" name="TextBox 25"/>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p</a:t>
                </a:r>
                <a:endParaRPr lang="en-US" sz="2200" b="0" baseline="-25000" dirty="0">
                  <a:solidFill>
                    <a:srgbClr val="FF0000"/>
                  </a:solidFill>
                  <a:latin typeface="Times New Roman"/>
                  <a:cs typeface="Times New Roman"/>
                </a:endParaRPr>
              </a:p>
            </p:txBody>
          </p:sp>
        </p:grpSp>
        <p:grpSp>
          <p:nvGrpSpPr>
            <p:cNvPr id="11" name="Group 27"/>
            <p:cNvGrpSpPr/>
            <p:nvPr/>
          </p:nvGrpSpPr>
          <p:grpSpPr>
            <a:xfrm>
              <a:off x="1828800" y="1900256"/>
              <a:ext cx="6047232" cy="461944"/>
              <a:chOff x="1828800" y="1578526"/>
              <a:chExt cx="6047232" cy="461944"/>
            </a:xfrm>
          </p:grpSpPr>
          <p:sp>
            <p:nvSpPr>
              <p:cNvPr id="29" name="TextBox 28"/>
              <p:cNvSpPr txBox="1"/>
              <p:nvPr/>
            </p:nvSpPr>
            <p:spPr>
              <a:xfrm>
                <a:off x="2084832" y="163779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7943851</a:t>
                </a:r>
                <a:endParaRPr lang="en-US" sz="2200" b="0" baseline="-25000" dirty="0">
                  <a:solidFill>
                    <a:srgbClr val="FF0000"/>
                  </a:solidFill>
                  <a:latin typeface="Times New Roman"/>
                  <a:cs typeface="Times New Roman"/>
                </a:endParaRPr>
              </a:p>
            </p:txBody>
          </p:sp>
          <p:sp>
            <p:nvSpPr>
              <p:cNvPr id="30" name="TextBox 29"/>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q</a:t>
                </a:r>
                <a:endParaRPr lang="en-US" sz="2200" b="0" baseline="-25000" dirty="0">
                  <a:solidFill>
                    <a:srgbClr val="FF0000"/>
                  </a:solidFill>
                  <a:latin typeface="Times New Roman"/>
                  <a:cs typeface="Times New Roman"/>
                </a:endParaRPr>
              </a:p>
            </p:txBody>
          </p:sp>
        </p:grpSp>
      </p:grpSp>
      <p:grpSp>
        <p:nvGrpSpPr>
          <p:cNvPr id="14" name="Group 46"/>
          <p:cNvGrpSpPr/>
          <p:nvPr/>
        </p:nvGrpSpPr>
        <p:grpSpPr>
          <a:xfrm>
            <a:off x="1828800" y="2714266"/>
            <a:ext cx="6047232" cy="688119"/>
            <a:chOff x="1828800" y="2714266"/>
            <a:chExt cx="6047232" cy="688119"/>
          </a:xfrm>
        </p:grpSpPr>
        <p:grpSp>
          <p:nvGrpSpPr>
            <p:cNvPr id="17" name="Group 30"/>
            <p:cNvGrpSpPr/>
            <p:nvPr/>
          </p:nvGrpSpPr>
          <p:grpSpPr>
            <a:xfrm>
              <a:off x="1828800" y="2714266"/>
              <a:ext cx="6047232" cy="402674"/>
              <a:chOff x="1828800" y="1578526"/>
              <a:chExt cx="6047232" cy="402674"/>
            </a:xfrm>
          </p:grpSpPr>
          <p:sp>
            <p:nvSpPr>
              <p:cNvPr id="32" name="TextBox 31"/>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13729842258211</a:t>
                </a:r>
                <a:endParaRPr lang="en-US" sz="2200" b="0" baseline="-25000" dirty="0">
                  <a:solidFill>
                    <a:srgbClr val="FF0000"/>
                  </a:solidFill>
                  <a:latin typeface="Times New Roman"/>
                  <a:cs typeface="Times New Roman"/>
                </a:endParaRPr>
              </a:p>
            </p:txBody>
          </p:sp>
          <p:sp>
            <p:nvSpPr>
              <p:cNvPr id="33" name="TextBox 32"/>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n</a:t>
                </a:r>
                <a:endParaRPr lang="en-US" sz="2200" b="0" baseline="-25000" dirty="0">
                  <a:solidFill>
                    <a:srgbClr val="FF0000"/>
                  </a:solidFill>
                  <a:latin typeface="Times New Roman"/>
                  <a:cs typeface="Times New Roman"/>
                </a:endParaRPr>
              </a:p>
            </p:txBody>
          </p:sp>
        </p:grpSp>
        <p:grpSp>
          <p:nvGrpSpPr>
            <p:cNvPr id="20" name="Group 33"/>
            <p:cNvGrpSpPr/>
            <p:nvPr/>
          </p:nvGrpSpPr>
          <p:grpSpPr>
            <a:xfrm>
              <a:off x="1828800" y="2999711"/>
              <a:ext cx="6047232" cy="402674"/>
              <a:chOff x="1828800" y="1578526"/>
              <a:chExt cx="6047232" cy="402674"/>
            </a:xfrm>
          </p:grpSpPr>
          <p:sp>
            <p:nvSpPr>
              <p:cNvPr id="35" name="TextBox 34"/>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13729832586000</a:t>
                </a:r>
                <a:endParaRPr lang="en-US" sz="2200" b="0" baseline="-25000" dirty="0">
                  <a:solidFill>
                    <a:srgbClr val="FF0000"/>
                  </a:solidFill>
                  <a:latin typeface="Times New Roman"/>
                  <a:cs typeface="Times New Roman"/>
                </a:endParaRPr>
              </a:p>
            </p:txBody>
          </p:sp>
          <p:sp>
            <p:nvSpPr>
              <p:cNvPr id="36" name="TextBox 35"/>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t</a:t>
                </a:r>
                <a:endParaRPr lang="en-US" sz="2200" b="0" baseline="-25000" dirty="0">
                  <a:solidFill>
                    <a:srgbClr val="FF0000"/>
                  </a:solidFill>
                  <a:latin typeface="Times New Roman"/>
                  <a:cs typeface="Times New Roman"/>
                </a:endParaRPr>
              </a:p>
            </p:txBody>
          </p:sp>
        </p:grpSp>
      </p:grpSp>
      <p:grpSp>
        <p:nvGrpSpPr>
          <p:cNvPr id="24" name="Group 36"/>
          <p:cNvGrpSpPr/>
          <p:nvPr/>
        </p:nvGrpSpPr>
        <p:grpSpPr>
          <a:xfrm>
            <a:off x="1828800" y="3839025"/>
            <a:ext cx="6047232" cy="402674"/>
            <a:chOff x="1828800" y="1578526"/>
            <a:chExt cx="6047232" cy="402674"/>
          </a:xfrm>
        </p:grpSpPr>
        <p:sp>
          <p:nvSpPr>
            <p:cNvPr id="38" name="TextBox 37"/>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4576614086081</a:t>
              </a:r>
              <a:endParaRPr lang="en-US" sz="2200" b="0" baseline="-25000" dirty="0">
                <a:solidFill>
                  <a:srgbClr val="FF0000"/>
                </a:solidFill>
                <a:latin typeface="Times New Roman"/>
                <a:cs typeface="Times New Roman"/>
              </a:endParaRPr>
            </a:p>
          </p:txBody>
        </p:sp>
        <p:sp>
          <p:nvSpPr>
            <p:cNvPr id="39" name="TextBox 38"/>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d</a:t>
              </a:r>
              <a:endParaRPr lang="en-US" sz="2200" b="0" baseline="-25000" dirty="0">
                <a:solidFill>
                  <a:srgbClr val="FF0000"/>
                </a:solidFill>
                <a:latin typeface="Times New Roman"/>
                <a:cs typeface="Times New Roman"/>
              </a:endParaRPr>
            </a:p>
          </p:txBody>
        </p:sp>
      </p:grpSp>
      <p:grpSp>
        <p:nvGrpSpPr>
          <p:cNvPr id="25" name="Group 39"/>
          <p:cNvGrpSpPr/>
          <p:nvPr/>
        </p:nvGrpSpPr>
        <p:grpSpPr>
          <a:xfrm>
            <a:off x="1828800" y="4689320"/>
            <a:ext cx="6047232" cy="402674"/>
            <a:chOff x="1828800" y="1578526"/>
            <a:chExt cx="6047232" cy="402674"/>
          </a:xfrm>
        </p:grpSpPr>
        <p:sp>
          <p:nvSpPr>
            <p:cNvPr id="41" name="TextBox 40"/>
            <p:cNvSpPr txBox="1"/>
            <p:nvPr/>
          </p:nvSpPr>
          <p:spPr>
            <a:xfrm>
              <a:off x="208483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6689545226321</a:t>
              </a:r>
              <a:endParaRPr lang="en-US" sz="2200" b="0" baseline="-25000" dirty="0">
                <a:solidFill>
                  <a:srgbClr val="FF0000"/>
                </a:solidFill>
                <a:latin typeface="Times New Roman"/>
                <a:cs typeface="Times New Roman"/>
              </a:endParaRPr>
            </a:p>
          </p:txBody>
        </p:sp>
        <p:sp>
          <p:nvSpPr>
            <p:cNvPr id="42" name="TextBox 41"/>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e</a:t>
              </a:r>
              <a:endParaRPr lang="en-US" sz="2200" b="0" baseline="-25000" dirty="0">
                <a:solidFill>
                  <a:srgbClr val="FF0000"/>
                </a:solidFill>
                <a:latin typeface="Times New Roman"/>
                <a:cs typeface="Times New Roma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A Larger Example (Encryption)</a:t>
            </a:r>
          </a:p>
        </p:txBody>
      </p:sp>
      <p:grpSp>
        <p:nvGrpSpPr>
          <p:cNvPr id="2" name="Group 83"/>
          <p:cNvGrpSpPr/>
          <p:nvPr/>
        </p:nvGrpSpPr>
        <p:grpSpPr>
          <a:xfrm>
            <a:off x="838200" y="2559350"/>
            <a:ext cx="7543800" cy="402674"/>
            <a:chOff x="685800" y="4953000"/>
            <a:chExt cx="7543800" cy="402674"/>
          </a:xfrm>
        </p:grpSpPr>
        <p:sp>
          <p:nvSpPr>
            <p:cNvPr id="8" name="TextBox 7"/>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Convert the message into an integer </a:t>
              </a:r>
              <a:r>
                <a:rPr lang="en-US" sz="2200" b="0" i="1" dirty="0" err="1">
                  <a:latin typeface="Times New Roman"/>
                  <a:cs typeface="Times New Roman"/>
                </a:rPr>
                <a:t>m</a:t>
              </a:r>
              <a:r>
                <a:rPr lang="en-US" sz="2200" b="0" i="1" dirty="0">
                  <a:latin typeface="Times New Roman"/>
                  <a:cs typeface="Times New Roman"/>
                </a:rPr>
                <a:t>.</a:t>
              </a:r>
              <a:endParaRPr lang="en-US" sz="2200" b="0" i="1" baseline="-25000" dirty="0">
                <a:latin typeface="Times New Roman"/>
                <a:cs typeface="Times New Roman"/>
              </a:endParaRPr>
            </a:p>
          </p:txBody>
        </p:sp>
        <p:sp>
          <p:nvSpPr>
            <p:cNvPr id="9" name="TextBox 8"/>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1.</a:t>
              </a:r>
              <a:endParaRPr lang="en-US" sz="2200" b="0" baseline="-25000" dirty="0">
                <a:latin typeface="Times New Roman"/>
                <a:cs typeface="Times New Roman"/>
              </a:endParaRPr>
            </a:p>
          </p:txBody>
        </p:sp>
      </p:grpSp>
      <p:grpSp>
        <p:nvGrpSpPr>
          <p:cNvPr id="3" name="Group 84"/>
          <p:cNvGrpSpPr/>
          <p:nvPr/>
        </p:nvGrpSpPr>
        <p:grpSpPr>
          <a:xfrm>
            <a:off x="838200" y="4702726"/>
            <a:ext cx="7543800" cy="402674"/>
            <a:chOff x="685800" y="4953000"/>
            <a:chExt cx="7543800" cy="402674"/>
          </a:xfrm>
        </p:grpSpPr>
        <p:sp>
          <p:nvSpPr>
            <p:cNvPr id="12" name="TextBox 11"/>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Create </a:t>
              </a:r>
              <a:r>
                <a:rPr lang="en-US" sz="2200" b="0" i="1" dirty="0" err="1">
                  <a:latin typeface="Times New Roman"/>
                  <a:cs typeface="Times New Roman"/>
                </a:rPr>
                <a:t>c</a:t>
              </a:r>
              <a:r>
                <a:rPr lang="en-US" sz="2200" b="0" dirty="0">
                  <a:latin typeface="Times New Roman"/>
                  <a:cs typeface="Times New Roman"/>
                </a:rPr>
                <a:t> by calculating </a:t>
              </a:r>
              <a:r>
                <a:rPr lang="en-US" sz="2200" b="0" i="1" dirty="0">
                  <a:latin typeface="Times New Roman"/>
                  <a:cs typeface="Times New Roman"/>
                </a:rPr>
                <a:t>m</a:t>
              </a:r>
              <a:r>
                <a:rPr lang="en-US" sz="2200" b="0" i="1" baseline="30000" dirty="0">
                  <a:latin typeface="Times New Roman"/>
                  <a:cs typeface="Times New Roman"/>
                </a:rPr>
                <a:t>e</a:t>
              </a:r>
              <a:r>
                <a:rPr lang="en-US" sz="1600" b="0" dirty="0">
                  <a:latin typeface="Times New Roman"/>
                  <a:cs typeface="Times New Roman"/>
                </a:rPr>
                <a:t> </a:t>
              </a:r>
              <a:r>
                <a:rPr lang="en-US" b="0" dirty="0">
                  <a:solidFill>
                    <a:srgbClr val="000000"/>
                  </a:solidFill>
                  <a:latin typeface="Helvetica Neue"/>
                  <a:cs typeface="Helvetica Neue"/>
                </a:rPr>
                <a:t>mod</a:t>
              </a:r>
              <a:r>
                <a:rPr lang="en-US" sz="2200" b="0" dirty="0">
                  <a:solidFill>
                    <a:srgbClr val="000000"/>
                  </a:solidFill>
                  <a:latin typeface="Times New Roman"/>
                  <a:cs typeface="Times New Roman"/>
                </a:rPr>
                <a:t> </a:t>
              </a:r>
              <a:r>
                <a:rPr lang="en-US" sz="2200" b="0" i="1" dirty="0" err="1">
                  <a:solidFill>
                    <a:srgbClr val="000000"/>
                  </a:solidFill>
                  <a:latin typeface="Times New Roman"/>
                  <a:cs typeface="Times New Roman"/>
                </a:rPr>
                <a:t>n</a:t>
              </a:r>
              <a:r>
                <a:rPr lang="en-US" sz="2200" b="0" i="1" dirty="0">
                  <a:solidFill>
                    <a:srgbClr val="000000"/>
                  </a:solidFill>
                  <a:latin typeface="Times New Roman"/>
                  <a:cs typeface="Times New Roman"/>
                </a:rPr>
                <a:t>.</a:t>
              </a:r>
              <a:endParaRPr lang="en-US" sz="2200" b="0" baseline="-25000" dirty="0">
                <a:latin typeface="Times New Roman"/>
                <a:cs typeface="Times New Roman"/>
              </a:endParaRPr>
            </a:p>
          </p:txBody>
        </p:sp>
        <p:sp>
          <p:nvSpPr>
            <p:cNvPr id="13" name="TextBox 12"/>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2.</a:t>
              </a:r>
              <a:endParaRPr lang="en-US" sz="2200" b="0" baseline="-25000" dirty="0">
                <a:latin typeface="Times New Roman"/>
                <a:cs typeface="Times New Roman"/>
              </a:endParaRPr>
            </a:p>
          </p:txBody>
        </p:sp>
      </p:grpSp>
      <p:grpSp>
        <p:nvGrpSpPr>
          <p:cNvPr id="4" name="Group 87"/>
          <p:cNvGrpSpPr/>
          <p:nvPr/>
        </p:nvGrpSpPr>
        <p:grpSpPr>
          <a:xfrm>
            <a:off x="838200" y="5601401"/>
            <a:ext cx="7543800" cy="402674"/>
            <a:chOff x="685800" y="4953000"/>
            <a:chExt cx="7543800" cy="402674"/>
          </a:xfrm>
        </p:grpSpPr>
        <p:sp>
          <p:nvSpPr>
            <p:cNvPr id="15" name="TextBox 14"/>
            <p:cNvSpPr txBox="1"/>
            <p:nvPr/>
          </p:nvSpPr>
          <p:spPr>
            <a:xfrm>
              <a:off x="1066800" y="4953000"/>
              <a:ext cx="71628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Validate the encryption by calculating </a:t>
              </a:r>
              <a:r>
                <a:rPr lang="en-US" sz="2200" b="0" i="1" dirty="0" err="1">
                  <a:latin typeface="Times New Roman"/>
                  <a:cs typeface="Times New Roman"/>
                </a:rPr>
                <a:t>c</a:t>
              </a:r>
              <a:r>
                <a:rPr lang="en-US" sz="2200" b="0" i="1" baseline="30000" dirty="0" err="1">
                  <a:latin typeface="Times New Roman"/>
                  <a:cs typeface="Times New Roman"/>
                </a:rPr>
                <a:t>d</a:t>
              </a:r>
              <a:r>
                <a:rPr lang="en-US" sz="1600" b="0" dirty="0">
                  <a:latin typeface="Times New Roman"/>
                  <a:cs typeface="Times New Roman"/>
                </a:rPr>
                <a:t> </a:t>
              </a:r>
              <a:r>
                <a:rPr lang="en-US" b="0" dirty="0">
                  <a:solidFill>
                    <a:srgbClr val="000000"/>
                  </a:solidFill>
                  <a:latin typeface="Helvetica Neue"/>
                  <a:cs typeface="Helvetica Neue"/>
                </a:rPr>
                <a:t>mod</a:t>
              </a:r>
              <a:r>
                <a:rPr lang="en-US" b="0" dirty="0">
                  <a:solidFill>
                    <a:srgbClr val="000000"/>
                  </a:solidFill>
                  <a:latin typeface="Times New Roman"/>
                  <a:cs typeface="Times New Roman"/>
                </a:rPr>
                <a:t> </a:t>
              </a:r>
              <a:r>
                <a:rPr lang="en-US" sz="2200" b="0" i="1" dirty="0" err="1">
                  <a:solidFill>
                    <a:srgbClr val="000000"/>
                  </a:solidFill>
                  <a:latin typeface="Times New Roman"/>
                  <a:cs typeface="Times New Roman"/>
                </a:rPr>
                <a:t>n</a:t>
              </a:r>
              <a:r>
                <a:rPr lang="en-US" sz="2200" b="0" i="1" dirty="0">
                  <a:solidFill>
                    <a:srgbClr val="000000"/>
                  </a:solidFill>
                  <a:latin typeface="Times New Roman"/>
                  <a:cs typeface="Times New Roman"/>
                </a:rPr>
                <a:t>.</a:t>
              </a:r>
              <a:endParaRPr lang="en-US" sz="2200" b="0" baseline="-25000" dirty="0">
                <a:latin typeface="Times New Roman"/>
                <a:cs typeface="Times New Roman"/>
              </a:endParaRPr>
            </a:p>
          </p:txBody>
        </p:sp>
        <p:sp>
          <p:nvSpPr>
            <p:cNvPr id="16" name="TextBox 15"/>
            <p:cNvSpPr txBox="1"/>
            <p:nvPr/>
          </p:nvSpPr>
          <p:spPr>
            <a:xfrm>
              <a:off x="685800" y="4953000"/>
              <a:ext cx="533400" cy="402674"/>
            </a:xfrm>
            <a:prstGeom prst="rect">
              <a:avLst/>
            </a:prstGeom>
            <a:noFill/>
          </p:spPr>
          <p:txBody>
            <a:bodyPr wrap="square" rtlCol="0">
              <a:spAutoFit/>
            </a:bodyPr>
            <a:lstStyle/>
            <a:p>
              <a:pPr algn="just">
                <a:lnSpc>
                  <a:spcPct val="90000"/>
                </a:lnSpc>
              </a:pPr>
              <a:r>
                <a:rPr lang="en-US" sz="2200" b="0" dirty="0">
                  <a:latin typeface="Times New Roman"/>
                  <a:cs typeface="Times New Roman"/>
                </a:rPr>
                <a:t>3.</a:t>
              </a:r>
              <a:endParaRPr lang="en-US" sz="2200" b="0" baseline="-25000" dirty="0">
                <a:latin typeface="Times New Roman"/>
                <a:cs typeface="Times New Roman"/>
              </a:endParaRPr>
            </a:p>
          </p:txBody>
        </p:sp>
      </p:grpSp>
      <p:grpSp>
        <p:nvGrpSpPr>
          <p:cNvPr id="5" name="Group 26"/>
          <p:cNvGrpSpPr/>
          <p:nvPr/>
        </p:nvGrpSpPr>
        <p:grpSpPr>
          <a:xfrm>
            <a:off x="1828800" y="4106426"/>
            <a:ext cx="6071422" cy="402674"/>
            <a:chOff x="1828800" y="1578526"/>
            <a:chExt cx="6071422" cy="402674"/>
          </a:xfrm>
        </p:grpSpPr>
        <p:sp>
          <p:nvSpPr>
            <p:cNvPr id="23" name="TextBox 22"/>
            <p:cNvSpPr txBox="1"/>
            <p:nvPr/>
          </p:nvSpPr>
          <p:spPr>
            <a:xfrm>
              <a:off x="2109022" y="1578526"/>
              <a:ext cx="57912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310939249775</a:t>
              </a:r>
              <a:endParaRPr lang="en-US" sz="2200" b="0" baseline="-25000" dirty="0">
                <a:solidFill>
                  <a:srgbClr val="FF0000"/>
                </a:solidFill>
                <a:latin typeface="Times New Roman"/>
                <a:cs typeface="Times New Roman"/>
              </a:endParaRPr>
            </a:p>
          </p:txBody>
        </p:sp>
        <p:sp>
          <p:nvSpPr>
            <p:cNvPr id="26" name="TextBox 25"/>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m</a:t>
              </a:r>
              <a:endParaRPr lang="en-US" sz="2200" b="0" baseline="-25000" dirty="0">
                <a:solidFill>
                  <a:srgbClr val="FF0000"/>
                </a:solidFill>
                <a:latin typeface="Times New Roman"/>
                <a:cs typeface="Times New Roman"/>
              </a:endParaRPr>
            </a:p>
          </p:txBody>
        </p:sp>
      </p:grpSp>
      <p:grpSp>
        <p:nvGrpSpPr>
          <p:cNvPr id="6" name="Group 33"/>
          <p:cNvGrpSpPr/>
          <p:nvPr/>
        </p:nvGrpSpPr>
        <p:grpSpPr>
          <a:xfrm>
            <a:off x="1828800" y="5121216"/>
            <a:ext cx="6781800" cy="402674"/>
            <a:chOff x="1828800" y="1578526"/>
            <a:chExt cx="6781800" cy="402674"/>
          </a:xfrm>
        </p:grpSpPr>
        <p:sp>
          <p:nvSpPr>
            <p:cNvPr id="35" name="TextBox 34"/>
            <p:cNvSpPr txBox="1"/>
            <p:nvPr/>
          </p:nvSpPr>
          <p:spPr>
            <a:xfrm>
              <a:off x="2084832" y="1578526"/>
              <a:ext cx="6525768"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6571163089559</a:t>
              </a:r>
              <a:endParaRPr lang="en-US" sz="2200" b="0" baseline="-25000" dirty="0">
                <a:solidFill>
                  <a:srgbClr val="FF0000"/>
                </a:solidFill>
                <a:latin typeface="Times New Roman"/>
                <a:cs typeface="Times New Roman"/>
              </a:endParaRPr>
            </a:p>
          </p:txBody>
        </p:sp>
        <p:sp>
          <p:nvSpPr>
            <p:cNvPr id="36" name="TextBox 35"/>
            <p:cNvSpPr txBox="1"/>
            <p:nvPr/>
          </p:nvSpPr>
          <p:spPr>
            <a:xfrm>
              <a:off x="1828800" y="1578526"/>
              <a:ext cx="3810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c</a:t>
              </a:r>
              <a:endParaRPr lang="en-US" sz="2200" b="0" baseline="-25000" dirty="0">
                <a:solidFill>
                  <a:srgbClr val="FF0000"/>
                </a:solidFill>
                <a:latin typeface="Times New Roman"/>
                <a:cs typeface="Times New Roman"/>
              </a:endParaRPr>
            </a:p>
          </p:txBody>
        </p:sp>
      </p:grpSp>
      <p:grpSp>
        <p:nvGrpSpPr>
          <p:cNvPr id="7" name="Group 33"/>
          <p:cNvGrpSpPr/>
          <p:nvPr/>
        </p:nvGrpSpPr>
        <p:grpSpPr>
          <a:xfrm>
            <a:off x="1828800" y="6019800"/>
            <a:ext cx="6781800" cy="402674"/>
            <a:chOff x="1828800" y="1578526"/>
            <a:chExt cx="6781800" cy="402674"/>
          </a:xfrm>
        </p:grpSpPr>
        <p:sp>
          <p:nvSpPr>
            <p:cNvPr id="46" name="TextBox 45"/>
            <p:cNvSpPr txBox="1"/>
            <p:nvPr/>
          </p:nvSpPr>
          <p:spPr>
            <a:xfrm>
              <a:off x="2209800" y="1578526"/>
              <a:ext cx="6400800" cy="402674"/>
            </a:xfrm>
            <a:prstGeom prst="rect">
              <a:avLst/>
            </a:prstGeom>
            <a:noFill/>
          </p:spPr>
          <p:txBody>
            <a:bodyPr wrap="square" rtlCol="0">
              <a:spAutoFit/>
            </a:bodyPr>
            <a:lstStyle/>
            <a:p>
              <a:pPr algn="just">
                <a:lnSpc>
                  <a:spcPct val="90000"/>
                </a:lnSpc>
              </a:pPr>
              <a:r>
                <a:rPr lang="en-US" sz="2200" b="0" dirty="0">
                  <a:solidFill>
                    <a:srgbClr val="FF0000"/>
                  </a:solidFill>
                  <a:latin typeface="Times New Roman"/>
                  <a:cs typeface="Times New Roman"/>
                </a:rPr>
                <a:t>= 310939249775</a:t>
              </a:r>
              <a:endParaRPr lang="en-US" sz="2200" b="0" baseline="-25000" dirty="0">
                <a:solidFill>
                  <a:srgbClr val="FF0000"/>
                </a:solidFill>
                <a:latin typeface="Times New Roman"/>
                <a:cs typeface="Times New Roman"/>
              </a:endParaRPr>
            </a:p>
          </p:txBody>
        </p:sp>
        <p:sp>
          <p:nvSpPr>
            <p:cNvPr id="47" name="TextBox 46"/>
            <p:cNvSpPr txBox="1"/>
            <p:nvPr/>
          </p:nvSpPr>
          <p:spPr>
            <a:xfrm>
              <a:off x="1828800" y="1578526"/>
              <a:ext cx="457200" cy="402674"/>
            </a:xfrm>
            <a:prstGeom prst="rect">
              <a:avLst/>
            </a:prstGeom>
            <a:noFill/>
          </p:spPr>
          <p:txBody>
            <a:bodyPr wrap="square" rtlCol="0">
              <a:spAutoFit/>
            </a:bodyPr>
            <a:lstStyle/>
            <a:p>
              <a:pPr algn="just">
                <a:lnSpc>
                  <a:spcPct val="90000"/>
                </a:lnSpc>
              </a:pPr>
              <a:r>
                <a:rPr lang="en-US" sz="2200" b="0" i="1" dirty="0" err="1">
                  <a:solidFill>
                    <a:srgbClr val="FF0000"/>
                  </a:solidFill>
                  <a:latin typeface="Times New Roman"/>
                  <a:cs typeface="Times New Roman"/>
                </a:rPr>
                <a:t>m</a:t>
              </a:r>
              <a:r>
                <a:rPr lang="en-US" sz="2000" b="0" dirty="0" err="1">
                  <a:solidFill>
                    <a:srgbClr val="FF0000"/>
                  </a:solidFill>
                  <a:latin typeface="Times New Roman"/>
                  <a:cs typeface="Times New Roman"/>
                </a:rPr>
                <a:t></a:t>
              </a:r>
              <a:r>
                <a:rPr lang="en-US" sz="2000" b="0" dirty="0">
                  <a:solidFill>
                    <a:srgbClr val="FF0000"/>
                  </a:solidFill>
                  <a:latin typeface="Times New Roman"/>
                  <a:cs typeface="Times New Roman"/>
                </a:rPr>
                <a:t> </a:t>
              </a:r>
              <a:endParaRPr lang="en-US" sz="2200" b="0" baseline="-25000" dirty="0">
                <a:solidFill>
                  <a:srgbClr val="FF0000"/>
                </a:solidFill>
                <a:latin typeface="Times New Roman"/>
                <a:cs typeface="Times New Roman"/>
              </a:endParaRPr>
            </a:p>
          </p:txBody>
        </p:sp>
      </p:grpSp>
      <p:grpSp>
        <p:nvGrpSpPr>
          <p:cNvPr id="10" name="Group 60"/>
          <p:cNvGrpSpPr/>
          <p:nvPr/>
        </p:nvGrpSpPr>
        <p:grpSpPr>
          <a:xfrm>
            <a:off x="3169632" y="1283305"/>
            <a:ext cx="2804736" cy="1118704"/>
            <a:chOff x="7391400" y="1283305"/>
            <a:chExt cx="1383328" cy="1118704"/>
          </a:xfrm>
        </p:grpSpPr>
        <p:sp>
          <p:nvSpPr>
            <p:cNvPr id="55" name="TextBox 54"/>
            <p:cNvSpPr txBox="1"/>
            <p:nvPr/>
          </p:nvSpPr>
          <p:spPr>
            <a:xfrm>
              <a:off x="7582960" y="1283305"/>
              <a:ext cx="1191768" cy="402674"/>
            </a:xfrm>
            <a:prstGeom prst="rect">
              <a:avLst/>
            </a:prstGeom>
            <a:noFill/>
          </p:spPr>
          <p:txBody>
            <a:bodyPr wrap="square" rtlCol="0">
              <a:spAutoFit/>
            </a:bodyPr>
            <a:lstStyle/>
            <a:p>
              <a:pPr algn="just">
                <a:lnSpc>
                  <a:spcPct val="90000"/>
                </a:lnSpc>
              </a:pPr>
              <a:r>
                <a:rPr lang="en-US" sz="2200" b="0" dirty="0">
                  <a:solidFill>
                    <a:srgbClr val="000000"/>
                  </a:solidFill>
                  <a:latin typeface="Times New Roman"/>
                  <a:cs typeface="Times New Roman"/>
                </a:rPr>
                <a:t>= 13729842258211</a:t>
              </a:r>
              <a:endParaRPr lang="en-US" sz="2200" b="0" baseline="-25000" dirty="0">
                <a:solidFill>
                  <a:srgbClr val="000000"/>
                </a:solidFill>
                <a:latin typeface="Times New Roman"/>
                <a:cs typeface="Times New Roman"/>
              </a:endParaRPr>
            </a:p>
          </p:txBody>
        </p:sp>
        <p:sp>
          <p:nvSpPr>
            <p:cNvPr id="56" name="TextBox 55"/>
            <p:cNvSpPr txBox="1"/>
            <p:nvPr/>
          </p:nvSpPr>
          <p:spPr>
            <a:xfrm>
              <a:off x="7424055" y="1283305"/>
              <a:ext cx="381000" cy="402674"/>
            </a:xfrm>
            <a:prstGeom prst="rect">
              <a:avLst/>
            </a:prstGeom>
            <a:noFill/>
          </p:spPr>
          <p:txBody>
            <a:bodyPr wrap="square" rtlCol="0">
              <a:spAutoFit/>
            </a:bodyPr>
            <a:lstStyle/>
            <a:p>
              <a:pPr algn="just">
                <a:lnSpc>
                  <a:spcPct val="90000"/>
                </a:lnSpc>
              </a:pPr>
              <a:r>
                <a:rPr lang="en-US" sz="2200" b="0" i="1" dirty="0" err="1">
                  <a:solidFill>
                    <a:srgbClr val="000000"/>
                  </a:solidFill>
                  <a:latin typeface="Times New Roman"/>
                  <a:cs typeface="Times New Roman"/>
                </a:rPr>
                <a:t>n</a:t>
              </a:r>
              <a:endParaRPr lang="en-US" sz="2200" b="0" baseline="-25000" dirty="0">
                <a:solidFill>
                  <a:srgbClr val="000000"/>
                </a:solidFill>
                <a:latin typeface="Times New Roman"/>
                <a:cs typeface="Times New Roman"/>
              </a:endParaRPr>
            </a:p>
          </p:txBody>
        </p:sp>
        <p:sp>
          <p:nvSpPr>
            <p:cNvPr id="53" name="TextBox 52"/>
            <p:cNvSpPr txBox="1"/>
            <p:nvPr/>
          </p:nvSpPr>
          <p:spPr>
            <a:xfrm>
              <a:off x="7582960" y="1568750"/>
              <a:ext cx="1191768" cy="402674"/>
            </a:xfrm>
            <a:prstGeom prst="rect">
              <a:avLst/>
            </a:prstGeom>
            <a:noFill/>
          </p:spPr>
          <p:txBody>
            <a:bodyPr wrap="square" rtlCol="0">
              <a:spAutoFit/>
            </a:bodyPr>
            <a:lstStyle/>
            <a:p>
              <a:pPr algn="just">
                <a:lnSpc>
                  <a:spcPct val="90000"/>
                </a:lnSpc>
              </a:pPr>
              <a:r>
                <a:rPr lang="en-US" sz="2200" b="0" dirty="0">
                  <a:solidFill>
                    <a:srgbClr val="000000"/>
                  </a:solidFill>
                  <a:latin typeface="Times New Roman"/>
                  <a:cs typeface="Times New Roman"/>
                </a:rPr>
                <a:t>= </a:t>
              </a:r>
              <a:r>
                <a:rPr lang="en-US" sz="2200" b="0" dirty="0">
                  <a:solidFill>
                    <a:srgbClr val="CCFFFF"/>
                  </a:solidFill>
                  <a:latin typeface="Times New Roman"/>
                  <a:cs typeface="Times New Roman"/>
                </a:rPr>
                <a:t>0</a:t>
              </a:r>
              <a:r>
                <a:rPr lang="en-US" sz="2200" b="0" dirty="0">
                  <a:solidFill>
                    <a:srgbClr val="000000"/>
                  </a:solidFill>
                  <a:latin typeface="Times New Roman"/>
                  <a:cs typeface="Times New Roman"/>
                </a:rPr>
                <a:t>6689545226321</a:t>
              </a:r>
              <a:endParaRPr lang="en-US" sz="2200" b="0" baseline="-25000" dirty="0">
                <a:solidFill>
                  <a:srgbClr val="000000"/>
                </a:solidFill>
                <a:latin typeface="Times New Roman"/>
                <a:cs typeface="Times New Roman"/>
              </a:endParaRPr>
            </a:p>
          </p:txBody>
        </p:sp>
        <p:sp>
          <p:nvSpPr>
            <p:cNvPr id="54" name="TextBox 53"/>
            <p:cNvSpPr txBox="1"/>
            <p:nvPr/>
          </p:nvSpPr>
          <p:spPr>
            <a:xfrm>
              <a:off x="7424055" y="1568750"/>
              <a:ext cx="381000" cy="402674"/>
            </a:xfrm>
            <a:prstGeom prst="rect">
              <a:avLst/>
            </a:prstGeom>
            <a:noFill/>
          </p:spPr>
          <p:txBody>
            <a:bodyPr wrap="square" rtlCol="0">
              <a:spAutoFit/>
            </a:bodyPr>
            <a:lstStyle/>
            <a:p>
              <a:pPr algn="just">
                <a:lnSpc>
                  <a:spcPct val="90000"/>
                </a:lnSpc>
              </a:pPr>
              <a:r>
                <a:rPr lang="en-US" sz="2200" b="0" i="1" dirty="0" err="1">
                  <a:solidFill>
                    <a:srgbClr val="000000"/>
                  </a:solidFill>
                  <a:latin typeface="Times New Roman"/>
                  <a:cs typeface="Times New Roman"/>
                </a:rPr>
                <a:t>e</a:t>
              </a:r>
              <a:endParaRPr lang="en-US" sz="2200" b="0" baseline="-25000" dirty="0">
                <a:solidFill>
                  <a:srgbClr val="000000"/>
                </a:solidFill>
                <a:latin typeface="Times New Roman"/>
                <a:cs typeface="Times New Roman"/>
              </a:endParaRPr>
            </a:p>
          </p:txBody>
        </p:sp>
        <p:sp>
          <p:nvSpPr>
            <p:cNvPr id="57" name="TextBox 56"/>
            <p:cNvSpPr txBox="1"/>
            <p:nvPr/>
          </p:nvSpPr>
          <p:spPr>
            <a:xfrm>
              <a:off x="7582960" y="1999335"/>
              <a:ext cx="1191768" cy="402674"/>
            </a:xfrm>
            <a:prstGeom prst="rect">
              <a:avLst/>
            </a:prstGeom>
            <a:noFill/>
          </p:spPr>
          <p:txBody>
            <a:bodyPr wrap="square" rtlCol="0">
              <a:spAutoFit/>
            </a:bodyPr>
            <a:lstStyle/>
            <a:p>
              <a:pPr algn="just">
                <a:lnSpc>
                  <a:spcPct val="90000"/>
                </a:lnSpc>
              </a:pPr>
              <a:r>
                <a:rPr lang="en-US" sz="2200" b="0" dirty="0">
                  <a:solidFill>
                    <a:srgbClr val="000000"/>
                  </a:solidFill>
                  <a:latin typeface="Times New Roman"/>
                  <a:cs typeface="Times New Roman"/>
                </a:rPr>
                <a:t>= </a:t>
              </a:r>
              <a:r>
                <a:rPr lang="en-US" sz="2200" b="0" dirty="0">
                  <a:solidFill>
                    <a:srgbClr val="CCFFFF"/>
                  </a:solidFill>
                  <a:latin typeface="Times New Roman"/>
                  <a:cs typeface="Times New Roman"/>
                </a:rPr>
                <a:t>0</a:t>
              </a:r>
              <a:r>
                <a:rPr lang="en-US" sz="2200" b="0" dirty="0">
                  <a:solidFill>
                    <a:srgbClr val="000000"/>
                  </a:solidFill>
                  <a:latin typeface="Times New Roman"/>
                  <a:cs typeface="Times New Roman"/>
                </a:rPr>
                <a:t>4576614086081</a:t>
              </a:r>
              <a:endParaRPr lang="en-US" sz="2200" b="0" baseline="-25000" dirty="0">
                <a:solidFill>
                  <a:srgbClr val="000000"/>
                </a:solidFill>
                <a:latin typeface="Times New Roman"/>
                <a:cs typeface="Times New Roman"/>
              </a:endParaRPr>
            </a:p>
          </p:txBody>
        </p:sp>
        <p:sp>
          <p:nvSpPr>
            <p:cNvPr id="58" name="TextBox 57"/>
            <p:cNvSpPr txBox="1"/>
            <p:nvPr/>
          </p:nvSpPr>
          <p:spPr>
            <a:xfrm>
              <a:off x="7415590" y="1999335"/>
              <a:ext cx="381000" cy="402674"/>
            </a:xfrm>
            <a:prstGeom prst="rect">
              <a:avLst/>
            </a:prstGeom>
            <a:noFill/>
          </p:spPr>
          <p:txBody>
            <a:bodyPr wrap="square" rtlCol="0">
              <a:spAutoFit/>
            </a:bodyPr>
            <a:lstStyle/>
            <a:p>
              <a:pPr algn="just">
                <a:lnSpc>
                  <a:spcPct val="90000"/>
                </a:lnSpc>
              </a:pPr>
              <a:r>
                <a:rPr lang="en-US" sz="2200" b="0" i="1" dirty="0" err="1">
                  <a:solidFill>
                    <a:srgbClr val="000000"/>
                  </a:solidFill>
                  <a:latin typeface="Times New Roman"/>
                  <a:cs typeface="Times New Roman"/>
                </a:rPr>
                <a:t>d</a:t>
              </a:r>
              <a:endParaRPr lang="en-US" sz="2200" b="0" baseline="-25000" dirty="0">
                <a:solidFill>
                  <a:srgbClr val="000000"/>
                </a:solidFill>
                <a:latin typeface="Times New Roman"/>
                <a:cs typeface="Times New Roman"/>
              </a:endParaRPr>
            </a:p>
          </p:txBody>
        </p:sp>
        <p:cxnSp>
          <p:nvCxnSpPr>
            <p:cNvPr id="60" name="Straight Connector 59"/>
            <p:cNvCxnSpPr/>
            <p:nvPr/>
          </p:nvCxnSpPr>
          <p:spPr bwMode="auto">
            <a:xfrm flipV="1">
              <a:off x="7391400" y="1981200"/>
              <a:ext cx="1352978" cy="12096"/>
            </a:xfrm>
            <a:prstGeom prst="line">
              <a:avLst/>
            </a:prstGeom>
            <a:solidFill>
              <a:schemeClr val="accent1"/>
            </a:solidFill>
            <a:ln w="38100" cap="flat" cmpd="dbl" algn="ctr">
              <a:solidFill>
                <a:schemeClr val="tx1"/>
              </a:solidFill>
              <a:prstDash val="solid"/>
              <a:round/>
              <a:headEnd type="none" w="med" len="med"/>
              <a:tailEnd type="none" w="med" len="med"/>
            </a:ln>
            <a:effectLst/>
          </p:spPr>
        </p:cxnSp>
      </p:grpSp>
      <p:grpSp>
        <p:nvGrpSpPr>
          <p:cNvPr id="11" name="Group 206"/>
          <p:cNvGrpSpPr/>
          <p:nvPr/>
        </p:nvGrpSpPr>
        <p:grpSpPr>
          <a:xfrm>
            <a:off x="1797350" y="2980265"/>
            <a:ext cx="6530218" cy="1027388"/>
            <a:chOff x="1797350" y="2980265"/>
            <a:chExt cx="6530218" cy="1027388"/>
          </a:xfrm>
        </p:grpSpPr>
        <p:sp>
          <p:nvSpPr>
            <p:cNvPr id="177" name="Rectangle 176"/>
            <p:cNvSpPr/>
            <p:nvPr/>
          </p:nvSpPr>
          <p:spPr bwMode="auto">
            <a:xfrm>
              <a:off x="1861455" y="3586235"/>
              <a:ext cx="6400800" cy="41728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0" name="TextBox 89"/>
            <p:cNvSpPr txBox="1"/>
            <p:nvPr/>
          </p:nvSpPr>
          <p:spPr>
            <a:xfrm>
              <a:off x="1797350" y="3597903"/>
              <a:ext cx="381000" cy="369332"/>
            </a:xfrm>
            <a:prstGeom prst="rect">
              <a:avLst/>
            </a:prstGeom>
            <a:noFill/>
          </p:spPr>
          <p:txBody>
            <a:bodyPr wrap="square" rtlCol="0">
              <a:spAutoFit/>
            </a:bodyPr>
            <a:lstStyle/>
            <a:p>
              <a:pPr algn="ctr"/>
              <a:r>
                <a:rPr lang="en-US" dirty="0"/>
                <a:t>0</a:t>
              </a:r>
            </a:p>
          </p:txBody>
        </p:sp>
        <p:sp>
          <p:nvSpPr>
            <p:cNvPr id="137" name="TextBox 136"/>
            <p:cNvSpPr txBox="1"/>
            <p:nvPr/>
          </p:nvSpPr>
          <p:spPr>
            <a:xfrm>
              <a:off x="1949750" y="3597903"/>
              <a:ext cx="381000" cy="369332"/>
            </a:xfrm>
            <a:prstGeom prst="rect">
              <a:avLst/>
            </a:prstGeom>
            <a:noFill/>
          </p:spPr>
          <p:txBody>
            <a:bodyPr wrap="square" rtlCol="0">
              <a:spAutoFit/>
            </a:bodyPr>
            <a:lstStyle/>
            <a:p>
              <a:pPr algn="ctr"/>
              <a:r>
                <a:rPr lang="en-US" dirty="0"/>
                <a:t>1</a:t>
              </a:r>
            </a:p>
          </p:txBody>
        </p:sp>
        <p:sp>
          <p:nvSpPr>
            <p:cNvPr id="138" name="TextBox 137"/>
            <p:cNvSpPr txBox="1"/>
            <p:nvPr/>
          </p:nvSpPr>
          <p:spPr>
            <a:xfrm>
              <a:off x="2102150" y="3597903"/>
              <a:ext cx="381000" cy="369332"/>
            </a:xfrm>
            <a:prstGeom prst="rect">
              <a:avLst/>
            </a:prstGeom>
            <a:noFill/>
          </p:spPr>
          <p:txBody>
            <a:bodyPr wrap="square" rtlCol="0">
              <a:spAutoFit/>
            </a:bodyPr>
            <a:lstStyle/>
            <a:p>
              <a:pPr algn="ctr"/>
              <a:r>
                <a:rPr lang="en-US" dirty="0"/>
                <a:t>0</a:t>
              </a:r>
            </a:p>
          </p:txBody>
        </p:sp>
        <p:sp>
          <p:nvSpPr>
            <p:cNvPr id="139" name="TextBox 138"/>
            <p:cNvSpPr txBox="1"/>
            <p:nvPr/>
          </p:nvSpPr>
          <p:spPr>
            <a:xfrm>
              <a:off x="2254550" y="3597903"/>
              <a:ext cx="381000" cy="369332"/>
            </a:xfrm>
            <a:prstGeom prst="rect">
              <a:avLst/>
            </a:prstGeom>
            <a:noFill/>
          </p:spPr>
          <p:txBody>
            <a:bodyPr wrap="square" rtlCol="0">
              <a:spAutoFit/>
            </a:bodyPr>
            <a:lstStyle/>
            <a:p>
              <a:pPr algn="ctr"/>
              <a:r>
                <a:rPr lang="en-US" dirty="0"/>
                <a:t>0</a:t>
              </a:r>
            </a:p>
          </p:txBody>
        </p:sp>
        <p:sp>
          <p:nvSpPr>
            <p:cNvPr id="140" name="TextBox 139"/>
            <p:cNvSpPr txBox="1"/>
            <p:nvPr/>
          </p:nvSpPr>
          <p:spPr>
            <a:xfrm>
              <a:off x="2406950" y="3597903"/>
              <a:ext cx="381000" cy="369332"/>
            </a:xfrm>
            <a:prstGeom prst="rect">
              <a:avLst/>
            </a:prstGeom>
            <a:noFill/>
          </p:spPr>
          <p:txBody>
            <a:bodyPr wrap="square" rtlCol="0">
              <a:spAutoFit/>
            </a:bodyPr>
            <a:lstStyle/>
            <a:p>
              <a:pPr algn="ctr"/>
              <a:r>
                <a:rPr lang="en-US" dirty="0"/>
                <a:t>1</a:t>
              </a:r>
            </a:p>
          </p:txBody>
        </p:sp>
        <p:sp>
          <p:nvSpPr>
            <p:cNvPr id="141" name="TextBox 140"/>
            <p:cNvSpPr txBox="1"/>
            <p:nvPr/>
          </p:nvSpPr>
          <p:spPr>
            <a:xfrm>
              <a:off x="2559350" y="3597903"/>
              <a:ext cx="381000" cy="369332"/>
            </a:xfrm>
            <a:prstGeom prst="rect">
              <a:avLst/>
            </a:prstGeom>
            <a:noFill/>
          </p:spPr>
          <p:txBody>
            <a:bodyPr wrap="square" rtlCol="0">
              <a:spAutoFit/>
            </a:bodyPr>
            <a:lstStyle/>
            <a:p>
              <a:pPr algn="ctr"/>
              <a:r>
                <a:rPr lang="en-US" dirty="0"/>
                <a:t>0</a:t>
              </a:r>
            </a:p>
          </p:txBody>
        </p:sp>
        <p:sp>
          <p:nvSpPr>
            <p:cNvPr id="142" name="TextBox 141"/>
            <p:cNvSpPr txBox="1"/>
            <p:nvPr/>
          </p:nvSpPr>
          <p:spPr>
            <a:xfrm>
              <a:off x="2711750" y="3597903"/>
              <a:ext cx="381000" cy="369332"/>
            </a:xfrm>
            <a:prstGeom prst="rect">
              <a:avLst/>
            </a:prstGeom>
            <a:noFill/>
          </p:spPr>
          <p:txBody>
            <a:bodyPr wrap="square" rtlCol="0">
              <a:spAutoFit/>
            </a:bodyPr>
            <a:lstStyle/>
            <a:p>
              <a:pPr algn="ctr"/>
              <a:r>
                <a:rPr lang="en-US" dirty="0"/>
                <a:t>0</a:t>
              </a:r>
            </a:p>
          </p:txBody>
        </p:sp>
        <p:sp>
          <p:nvSpPr>
            <p:cNvPr id="143" name="TextBox 142"/>
            <p:cNvSpPr txBox="1"/>
            <p:nvPr/>
          </p:nvSpPr>
          <p:spPr>
            <a:xfrm>
              <a:off x="2864150" y="3597903"/>
              <a:ext cx="381000" cy="369332"/>
            </a:xfrm>
            <a:prstGeom prst="rect">
              <a:avLst/>
            </a:prstGeom>
            <a:noFill/>
          </p:spPr>
          <p:txBody>
            <a:bodyPr wrap="square" rtlCol="0">
              <a:spAutoFit/>
            </a:bodyPr>
            <a:lstStyle/>
            <a:p>
              <a:pPr algn="ctr"/>
              <a:r>
                <a:rPr lang="en-US" dirty="0"/>
                <a:t>0</a:t>
              </a:r>
            </a:p>
          </p:txBody>
        </p:sp>
        <p:sp>
          <p:nvSpPr>
            <p:cNvPr id="144" name="TextBox 143"/>
            <p:cNvSpPr txBox="1"/>
            <p:nvPr/>
          </p:nvSpPr>
          <p:spPr>
            <a:xfrm>
              <a:off x="3064930" y="3597903"/>
              <a:ext cx="381000" cy="369332"/>
            </a:xfrm>
            <a:prstGeom prst="rect">
              <a:avLst/>
            </a:prstGeom>
            <a:noFill/>
          </p:spPr>
          <p:txBody>
            <a:bodyPr wrap="square" rtlCol="0">
              <a:spAutoFit/>
            </a:bodyPr>
            <a:lstStyle/>
            <a:p>
              <a:pPr algn="ctr"/>
              <a:r>
                <a:rPr lang="en-US" dirty="0"/>
                <a:t>0</a:t>
              </a:r>
            </a:p>
          </p:txBody>
        </p:sp>
        <p:sp>
          <p:nvSpPr>
            <p:cNvPr id="145" name="TextBox 144"/>
            <p:cNvSpPr txBox="1"/>
            <p:nvPr/>
          </p:nvSpPr>
          <p:spPr>
            <a:xfrm>
              <a:off x="3217330" y="3597903"/>
              <a:ext cx="381000" cy="369332"/>
            </a:xfrm>
            <a:prstGeom prst="rect">
              <a:avLst/>
            </a:prstGeom>
            <a:noFill/>
          </p:spPr>
          <p:txBody>
            <a:bodyPr wrap="square" rtlCol="0">
              <a:spAutoFit/>
            </a:bodyPr>
            <a:lstStyle/>
            <a:p>
              <a:pPr algn="ctr"/>
              <a:r>
                <a:rPr lang="en-US" dirty="0"/>
                <a:t>1</a:t>
              </a:r>
            </a:p>
          </p:txBody>
        </p:sp>
        <p:sp>
          <p:nvSpPr>
            <p:cNvPr id="146" name="TextBox 145"/>
            <p:cNvSpPr txBox="1"/>
            <p:nvPr/>
          </p:nvSpPr>
          <p:spPr>
            <a:xfrm>
              <a:off x="3369730" y="3597903"/>
              <a:ext cx="381000" cy="369332"/>
            </a:xfrm>
            <a:prstGeom prst="rect">
              <a:avLst/>
            </a:prstGeom>
            <a:noFill/>
          </p:spPr>
          <p:txBody>
            <a:bodyPr wrap="square" rtlCol="0">
              <a:spAutoFit/>
            </a:bodyPr>
            <a:lstStyle/>
            <a:p>
              <a:pPr algn="ctr"/>
              <a:r>
                <a:rPr lang="en-US" dirty="0"/>
                <a:t>1</a:t>
              </a:r>
            </a:p>
          </p:txBody>
        </p:sp>
        <p:sp>
          <p:nvSpPr>
            <p:cNvPr id="147" name="TextBox 146"/>
            <p:cNvSpPr txBox="1"/>
            <p:nvPr/>
          </p:nvSpPr>
          <p:spPr>
            <a:xfrm>
              <a:off x="3522130" y="3597903"/>
              <a:ext cx="381000" cy="369332"/>
            </a:xfrm>
            <a:prstGeom prst="rect">
              <a:avLst/>
            </a:prstGeom>
            <a:noFill/>
          </p:spPr>
          <p:txBody>
            <a:bodyPr wrap="square" rtlCol="0">
              <a:spAutoFit/>
            </a:bodyPr>
            <a:lstStyle/>
            <a:p>
              <a:pPr algn="ctr"/>
              <a:r>
                <a:rPr lang="en-US" dirty="0"/>
                <a:t>0</a:t>
              </a:r>
            </a:p>
          </p:txBody>
        </p:sp>
        <p:sp>
          <p:nvSpPr>
            <p:cNvPr id="148" name="TextBox 147"/>
            <p:cNvSpPr txBox="1"/>
            <p:nvPr/>
          </p:nvSpPr>
          <p:spPr>
            <a:xfrm>
              <a:off x="3674530" y="3597903"/>
              <a:ext cx="381000" cy="369332"/>
            </a:xfrm>
            <a:prstGeom prst="rect">
              <a:avLst/>
            </a:prstGeom>
            <a:noFill/>
          </p:spPr>
          <p:txBody>
            <a:bodyPr wrap="square" rtlCol="0">
              <a:spAutoFit/>
            </a:bodyPr>
            <a:lstStyle/>
            <a:p>
              <a:pPr algn="ctr"/>
              <a:r>
                <a:rPr lang="en-US" dirty="0"/>
                <a:t>0</a:t>
              </a:r>
            </a:p>
          </p:txBody>
        </p:sp>
        <p:sp>
          <p:nvSpPr>
            <p:cNvPr id="149" name="TextBox 148"/>
            <p:cNvSpPr txBox="1"/>
            <p:nvPr/>
          </p:nvSpPr>
          <p:spPr>
            <a:xfrm>
              <a:off x="3826930" y="3597903"/>
              <a:ext cx="381000" cy="369332"/>
            </a:xfrm>
            <a:prstGeom prst="rect">
              <a:avLst/>
            </a:prstGeom>
            <a:noFill/>
          </p:spPr>
          <p:txBody>
            <a:bodyPr wrap="square" rtlCol="0">
              <a:spAutoFit/>
            </a:bodyPr>
            <a:lstStyle/>
            <a:p>
              <a:pPr algn="ctr"/>
              <a:r>
                <a:rPr lang="en-US" dirty="0"/>
                <a:t>1</a:t>
              </a:r>
            </a:p>
          </p:txBody>
        </p:sp>
        <p:sp>
          <p:nvSpPr>
            <p:cNvPr id="150" name="TextBox 149"/>
            <p:cNvSpPr txBox="1"/>
            <p:nvPr/>
          </p:nvSpPr>
          <p:spPr>
            <a:xfrm>
              <a:off x="3979330" y="3597903"/>
              <a:ext cx="381000" cy="369332"/>
            </a:xfrm>
            <a:prstGeom prst="rect">
              <a:avLst/>
            </a:prstGeom>
            <a:noFill/>
          </p:spPr>
          <p:txBody>
            <a:bodyPr wrap="square" rtlCol="0">
              <a:spAutoFit/>
            </a:bodyPr>
            <a:lstStyle/>
            <a:p>
              <a:pPr algn="ctr"/>
              <a:r>
                <a:rPr lang="en-US" dirty="0"/>
                <a:t>0</a:t>
              </a:r>
            </a:p>
          </p:txBody>
        </p:sp>
        <p:sp>
          <p:nvSpPr>
            <p:cNvPr id="151" name="TextBox 150"/>
            <p:cNvSpPr txBox="1"/>
            <p:nvPr/>
          </p:nvSpPr>
          <p:spPr>
            <a:xfrm>
              <a:off x="4131730" y="3597903"/>
              <a:ext cx="381000" cy="369332"/>
            </a:xfrm>
            <a:prstGeom prst="rect">
              <a:avLst/>
            </a:prstGeom>
            <a:noFill/>
          </p:spPr>
          <p:txBody>
            <a:bodyPr wrap="square" rtlCol="0">
              <a:spAutoFit/>
            </a:bodyPr>
            <a:lstStyle/>
            <a:p>
              <a:pPr algn="ctr"/>
              <a:r>
                <a:rPr lang="en-US" dirty="0"/>
                <a:t>1</a:t>
              </a:r>
            </a:p>
          </p:txBody>
        </p:sp>
        <p:sp>
          <p:nvSpPr>
            <p:cNvPr id="152" name="TextBox 151"/>
            <p:cNvSpPr txBox="1"/>
            <p:nvPr/>
          </p:nvSpPr>
          <p:spPr>
            <a:xfrm>
              <a:off x="4332510" y="3597903"/>
              <a:ext cx="381000" cy="369332"/>
            </a:xfrm>
            <a:prstGeom prst="rect">
              <a:avLst/>
            </a:prstGeom>
            <a:noFill/>
          </p:spPr>
          <p:txBody>
            <a:bodyPr wrap="square" rtlCol="0">
              <a:spAutoFit/>
            </a:bodyPr>
            <a:lstStyle/>
            <a:p>
              <a:pPr algn="ctr"/>
              <a:r>
                <a:rPr lang="en-US" dirty="0"/>
                <a:t>0</a:t>
              </a:r>
            </a:p>
          </p:txBody>
        </p:sp>
        <p:sp>
          <p:nvSpPr>
            <p:cNvPr id="153" name="TextBox 152"/>
            <p:cNvSpPr txBox="1"/>
            <p:nvPr/>
          </p:nvSpPr>
          <p:spPr>
            <a:xfrm>
              <a:off x="4484910" y="3597903"/>
              <a:ext cx="381000" cy="369332"/>
            </a:xfrm>
            <a:prstGeom prst="rect">
              <a:avLst/>
            </a:prstGeom>
            <a:noFill/>
          </p:spPr>
          <p:txBody>
            <a:bodyPr wrap="square" rtlCol="0">
              <a:spAutoFit/>
            </a:bodyPr>
            <a:lstStyle/>
            <a:p>
              <a:pPr algn="ctr"/>
              <a:r>
                <a:rPr lang="en-US" dirty="0"/>
                <a:t>1</a:t>
              </a:r>
            </a:p>
          </p:txBody>
        </p:sp>
        <p:sp>
          <p:nvSpPr>
            <p:cNvPr id="154" name="TextBox 153"/>
            <p:cNvSpPr txBox="1"/>
            <p:nvPr/>
          </p:nvSpPr>
          <p:spPr>
            <a:xfrm>
              <a:off x="4637310" y="3597903"/>
              <a:ext cx="381000" cy="369332"/>
            </a:xfrm>
            <a:prstGeom prst="rect">
              <a:avLst/>
            </a:prstGeom>
            <a:noFill/>
          </p:spPr>
          <p:txBody>
            <a:bodyPr wrap="square" rtlCol="0">
              <a:spAutoFit/>
            </a:bodyPr>
            <a:lstStyle/>
            <a:p>
              <a:pPr algn="ctr"/>
              <a:r>
                <a:rPr lang="en-US" dirty="0"/>
                <a:t>1</a:t>
              </a:r>
            </a:p>
          </p:txBody>
        </p:sp>
        <p:sp>
          <p:nvSpPr>
            <p:cNvPr id="155" name="TextBox 154"/>
            <p:cNvSpPr txBox="1"/>
            <p:nvPr/>
          </p:nvSpPr>
          <p:spPr>
            <a:xfrm>
              <a:off x="4789710" y="3597903"/>
              <a:ext cx="381000" cy="369332"/>
            </a:xfrm>
            <a:prstGeom prst="rect">
              <a:avLst/>
            </a:prstGeom>
            <a:noFill/>
          </p:spPr>
          <p:txBody>
            <a:bodyPr wrap="square" rtlCol="0">
              <a:spAutoFit/>
            </a:bodyPr>
            <a:lstStyle/>
            <a:p>
              <a:pPr algn="ctr"/>
              <a:r>
                <a:rPr lang="en-US" dirty="0"/>
                <a:t>0</a:t>
              </a:r>
            </a:p>
          </p:txBody>
        </p:sp>
        <p:sp>
          <p:nvSpPr>
            <p:cNvPr id="156" name="TextBox 155"/>
            <p:cNvSpPr txBox="1"/>
            <p:nvPr/>
          </p:nvSpPr>
          <p:spPr>
            <a:xfrm>
              <a:off x="4942110" y="3597903"/>
              <a:ext cx="381000" cy="369332"/>
            </a:xfrm>
            <a:prstGeom prst="rect">
              <a:avLst/>
            </a:prstGeom>
            <a:noFill/>
          </p:spPr>
          <p:txBody>
            <a:bodyPr wrap="square" rtlCol="0">
              <a:spAutoFit/>
            </a:bodyPr>
            <a:lstStyle/>
            <a:p>
              <a:pPr algn="ctr"/>
              <a:r>
                <a:rPr lang="en-US" dirty="0"/>
                <a:t>1</a:t>
              </a:r>
            </a:p>
          </p:txBody>
        </p:sp>
        <p:sp>
          <p:nvSpPr>
            <p:cNvPr id="157" name="TextBox 156"/>
            <p:cNvSpPr txBox="1"/>
            <p:nvPr/>
          </p:nvSpPr>
          <p:spPr>
            <a:xfrm>
              <a:off x="5094510" y="3597903"/>
              <a:ext cx="381000" cy="369332"/>
            </a:xfrm>
            <a:prstGeom prst="rect">
              <a:avLst/>
            </a:prstGeom>
            <a:noFill/>
          </p:spPr>
          <p:txBody>
            <a:bodyPr wrap="square" rtlCol="0">
              <a:spAutoFit/>
            </a:bodyPr>
            <a:lstStyle/>
            <a:p>
              <a:pPr algn="ctr"/>
              <a:r>
                <a:rPr lang="en-US" dirty="0"/>
                <a:t>1</a:t>
              </a:r>
            </a:p>
          </p:txBody>
        </p:sp>
        <p:sp>
          <p:nvSpPr>
            <p:cNvPr id="158" name="TextBox 157"/>
            <p:cNvSpPr txBox="1"/>
            <p:nvPr/>
          </p:nvSpPr>
          <p:spPr>
            <a:xfrm>
              <a:off x="5246910" y="3597903"/>
              <a:ext cx="381000" cy="369332"/>
            </a:xfrm>
            <a:prstGeom prst="rect">
              <a:avLst/>
            </a:prstGeom>
            <a:noFill/>
          </p:spPr>
          <p:txBody>
            <a:bodyPr wrap="square" rtlCol="0">
              <a:spAutoFit/>
            </a:bodyPr>
            <a:lstStyle/>
            <a:p>
              <a:pPr algn="ctr"/>
              <a:r>
                <a:rPr lang="en-US" dirty="0"/>
                <a:t>0</a:t>
              </a:r>
            </a:p>
          </p:txBody>
        </p:sp>
        <p:sp>
          <p:nvSpPr>
            <p:cNvPr id="159" name="TextBox 158"/>
            <p:cNvSpPr txBox="1"/>
            <p:nvPr/>
          </p:nvSpPr>
          <p:spPr>
            <a:xfrm>
              <a:off x="5399310" y="3597903"/>
              <a:ext cx="381000" cy="369332"/>
            </a:xfrm>
            <a:prstGeom prst="rect">
              <a:avLst/>
            </a:prstGeom>
            <a:noFill/>
          </p:spPr>
          <p:txBody>
            <a:bodyPr wrap="square" rtlCol="0">
              <a:spAutoFit/>
            </a:bodyPr>
            <a:lstStyle/>
            <a:p>
              <a:pPr algn="ctr"/>
              <a:r>
                <a:rPr lang="en-US" dirty="0"/>
                <a:t>0</a:t>
              </a:r>
            </a:p>
          </p:txBody>
        </p:sp>
        <p:sp>
          <p:nvSpPr>
            <p:cNvPr id="160" name="TextBox 159"/>
            <p:cNvSpPr txBox="1"/>
            <p:nvPr/>
          </p:nvSpPr>
          <p:spPr>
            <a:xfrm>
              <a:off x="5600090" y="3597903"/>
              <a:ext cx="381000" cy="369332"/>
            </a:xfrm>
            <a:prstGeom prst="rect">
              <a:avLst/>
            </a:prstGeom>
            <a:noFill/>
          </p:spPr>
          <p:txBody>
            <a:bodyPr wrap="square" rtlCol="0">
              <a:spAutoFit/>
            </a:bodyPr>
            <a:lstStyle/>
            <a:p>
              <a:pPr algn="ctr"/>
              <a:r>
                <a:rPr lang="en-US" dirty="0"/>
                <a:t>0</a:t>
              </a:r>
            </a:p>
          </p:txBody>
        </p:sp>
        <p:sp>
          <p:nvSpPr>
            <p:cNvPr id="161" name="TextBox 160"/>
            <p:cNvSpPr txBox="1"/>
            <p:nvPr/>
          </p:nvSpPr>
          <p:spPr>
            <a:xfrm>
              <a:off x="5752490" y="3597903"/>
              <a:ext cx="381000" cy="369332"/>
            </a:xfrm>
            <a:prstGeom prst="rect">
              <a:avLst/>
            </a:prstGeom>
            <a:noFill/>
          </p:spPr>
          <p:txBody>
            <a:bodyPr wrap="square" rtlCol="0">
              <a:spAutoFit/>
            </a:bodyPr>
            <a:lstStyle/>
            <a:p>
              <a:pPr algn="ctr"/>
              <a:r>
                <a:rPr lang="en-US" dirty="0"/>
                <a:t>1</a:t>
              </a:r>
            </a:p>
          </p:txBody>
        </p:sp>
        <p:sp>
          <p:nvSpPr>
            <p:cNvPr id="162" name="TextBox 161"/>
            <p:cNvSpPr txBox="1"/>
            <p:nvPr/>
          </p:nvSpPr>
          <p:spPr>
            <a:xfrm>
              <a:off x="5904890" y="3597903"/>
              <a:ext cx="381000" cy="369332"/>
            </a:xfrm>
            <a:prstGeom prst="rect">
              <a:avLst/>
            </a:prstGeom>
            <a:noFill/>
          </p:spPr>
          <p:txBody>
            <a:bodyPr wrap="square" rtlCol="0">
              <a:spAutoFit/>
            </a:bodyPr>
            <a:lstStyle/>
            <a:p>
              <a:pPr algn="ctr"/>
              <a:r>
                <a:rPr lang="en-US" dirty="0"/>
                <a:t>1</a:t>
              </a:r>
            </a:p>
          </p:txBody>
        </p:sp>
        <p:sp>
          <p:nvSpPr>
            <p:cNvPr id="163" name="TextBox 162"/>
            <p:cNvSpPr txBox="1"/>
            <p:nvPr/>
          </p:nvSpPr>
          <p:spPr>
            <a:xfrm>
              <a:off x="6057290" y="3597903"/>
              <a:ext cx="381000" cy="369332"/>
            </a:xfrm>
            <a:prstGeom prst="rect">
              <a:avLst/>
            </a:prstGeom>
            <a:noFill/>
          </p:spPr>
          <p:txBody>
            <a:bodyPr wrap="square" rtlCol="0">
              <a:spAutoFit/>
            </a:bodyPr>
            <a:lstStyle/>
            <a:p>
              <a:pPr algn="ctr"/>
              <a:r>
                <a:rPr lang="en-US" dirty="0"/>
                <a:t>0</a:t>
              </a:r>
            </a:p>
          </p:txBody>
        </p:sp>
        <p:sp>
          <p:nvSpPr>
            <p:cNvPr id="164" name="TextBox 163"/>
            <p:cNvSpPr txBox="1"/>
            <p:nvPr/>
          </p:nvSpPr>
          <p:spPr>
            <a:xfrm>
              <a:off x="6209690" y="3597903"/>
              <a:ext cx="381000" cy="369332"/>
            </a:xfrm>
            <a:prstGeom prst="rect">
              <a:avLst/>
            </a:prstGeom>
            <a:noFill/>
          </p:spPr>
          <p:txBody>
            <a:bodyPr wrap="square" rtlCol="0">
              <a:spAutoFit/>
            </a:bodyPr>
            <a:lstStyle/>
            <a:p>
              <a:pPr algn="ctr"/>
              <a:r>
                <a:rPr lang="en-US" dirty="0"/>
                <a:t>1</a:t>
              </a:r>
            </a:p>
          </p:txBody>
        </p:sp>
        <p:sp>
          <p:nvSpPr>
            <p:cNvPr id="165" name="TextBox 164"/>
            <p:cNvSpPr txBox="1"/>
            <p:nvPr/>
          </p:nvSpPr>
          <p:spPr>
            <a:xfrm>
              <a:off x="6362090" y="3597903"/>
              <a:ext cx="381000" cy="369332"/>
            </a:xfrm>
            <a:prstGeom prst="rect">
              <a:avLst/>
            </a:prstGeom>
            <a:noFill/>
          </p:spPr>
          <p:txBody>
            <a:bodyPr wrap="square" rtlCol="0">
              <a:spAutoFit/>
            </a:bodyPr>
            <a:lstStyle/>
            <a:p>
              <a:pPr algn="ctr"/>
              <a:r>
                <a:rPr lang="en-US" dirty="0"/>
                <a:t>1</a:t>
              </a:r>
            </a:p>
          </p:txBody>
        </p:sp>
        <p:sp>
          <p:nvSpPr>
            <p:cNvPr id="166" name="TextBox 165"/>
            <p:cNvSpPr txBox="1"/>
            <p:nvPr/>
          </p:nvSpPr>
          <p:spPr>
            <a:xfrm>
              <a:off x="6514490" y="3597903"/>
              <a:ext cx="381000" cy="369332"/>
            </a:xfrm>
            <a:prstGeom prst="rect">
              <a:avLst/>
            </a:prstGeom>
            <a:noFill/>
          </p:spPr>
          <p:txBody>
            <a:bodyPr wrap="square" rtlCol="0">
              <a:spAutoFit/>
            </a:bodyPr>
            <a:lstStyle/>
            <a:p>
              <a:pPr algn="ctr"/>
              <a:r>
                <a:rPr lang="en-US" dirty="0"/>
                <a:t>0</a:t>
              </a:r>
            </a:p>
          </p:txBody>
        </p:sp>
        <p:sp>
          <p:nvSpPr>
            <p:cNvPr id="167" name="TextBox 166"/>
            <p:cNvSpPr txBox="1"/>
            <p:nvPr/>
          </p:nvSpPr>
          <p:spPr>
            <a:xfrm>
              <a:off x="6666890" y="3597903"/>
              <a:ext cx="381000" cy="369332"/>
            </a:xfrm>
            <a:prstGeom prst="rect">
              <a:avLst/>
            </a:prstGeom>
            <a:noFill/>
          </p:spPr>
          <p:txBody>
            <a:bodyPr wrap="square" rtlCol="0">
              <a:spAutoFit/>
            </a:bodyPr>
            <a:lstStyle/>
            <a:p>
              <a:pPr algn="ctr"/>
              <a:r>
                <a:rPr lang="en-US" dirty="0"/>
                <a:t>0</a:t>
              </a:r>
            </a:p>
          </p:txBody>
        </p:sp>
        <p:sp>
          <p:nvSpPr>
            <p:cNvPr id="168" name="TextBox 167"/>
            <p:cNvSpPr txBox="1"/>
            <p:nvPr/>
          </p:nvSpPr>
          <p:spPr>
            <a:xfrm>
              <a:off x="6867670" y="3597903"/>
              <a:ext cx="381000" cy="369332"/>
            </a:xfrm>
            <a:prstGeom prst="rect">
              <a:avLst/>
            </a:prstGeom>
            <a:noFill/>
          </p:spPr>
          <p:txBody>
            <a:bodyPr wrap="square" rtlCol="0">
              <a:spAutoFit/>
            </a:bodyPr>
            <a:lstStyle/>
            <a:p>
              <a:pPr algn="ctr"/>
              <a:r>
                <a:rPr lang="en-US" dirty="0"/>
                <a:t>0</a:t>
              </a:r>
            </a:p>
          </p:txBody>
        </p:sp>
        <p:sp>
          <p:nvSpPr>
            <p:cNvPr id="169" name="TextBox 168"/>
            <p:cNvSpPr txBox="1"/>
            <p:nvPr/>
          </p:nvSpPr>
          <p:spPr>
            <a:xfrm>
              <a:off x="7020070" y="3597903"/>
              <a:ext cx="381000" cy="369332"/>
            </a:xfrm>
            <a:prstGeom prst="rect">
              <a:avLst/>
            </a:prstGeom>
            <a:noFill/>
          </p:spPr>
          <p:txBody>
            <a:bodyPr wrap="square" rtlCol="0">
              <a:spAutoFit/>
            </a:bodyPr>
            <a:lstStyle/>
            <a:p>
              <a:pPr algn="ctr"/>
              <a:r>
                <a:rPr lang="en-US" dirty="0"/>
                <a:t>1</a:t>
              </a:r>
            </a:p>
          </p:txBody>
        </p:sp>
        <p:sp>
          <p:nvSpPr>
            <p:cNvPr id="170" name="TextBox 169"/>
            <p:cNvSpPr txBox="1"/>
            <p:nvPr/>
          </p:nvSpPr>
          <p:spPr>
            <a:xfrm>
              <a:off x="7172470" y="3597903"/>
              <a:ext cx="381000" cy="369332"/>
            </a:xfrm>
            <a:prstGeom prst="rect">
              <a:avLst/>
            </a:prstGeom>
            <a:noFill/>
          </p:spPr>
          <p:txBody>
            <a:bodyPr wrap="square" rtlCol="0">
              <a:spAutoFit/>
            </a:bodyPr>
            <a:lstStyle/>
            <a:p>
              <a:pPr algn="ctr"/>
              <a:r>
                <a:rPr lang="en-US" dirty="0"/>
                <a:t>1</a:t>
              </a:r>
            </a:p>
          </p:txBody>
        </p:sp>
        <p:sp>
          <p:nvSpPr>
            <p:cNvPr id="171" name="TextBox 170"/>
            <p:cNvSpPr txBox="1"/>
            <p:nvPr/>
          </p:nvSpPr>
          <p:spPr>
            <a:xfrm>
              <a:off x="7324870" y="3597903"/>
              <a:ext cx="381000" cy="369332"/>
            </a:xfrm>
            <a:prstGeom prst="rect">
              <a:avLst/>
            </a:prstGeom>
            <a:noFill/>
          </p:spPr>
          <p:txBody>
            <a:bodyPr wrap="square" rtlCol="0">
              <a:spAutoFit/>
            </a:bodyPr>
            <a:lstStyle/>
            <a:p>
              <a:pPr algn="ctr"/>
              <a:r>
                <a:rPr lang="en-US" dirty="0"/>
                <a:t>0</a:t>
              </a:r>
            </a:p>
          </p:txBody>
        </p:sp>
        <p:sp>
          <p:nvSpPr>
            <p:cNvPr id="172" name="TextBox 171"/>
            <p:cNvSpPr txBox="1"/>
            <p:nvPr/>
          </p:nvSpPr>
          <p:spPr>
            <a:xfrm>
              <a:off x="7477270" y="3597903"/>
              <a:ext cx="381000" cy="369332"/>
            </a:xfrm>
            <a:prstGeom prst="rect">
              <a:avLst/>
            </a:prstGeom>
            <a:noFill/>
          </p:spPr>
          <p:txBody>
            <a:bodyPr wrap="square" rtlCol="0">
              <a:spAutoFit/>
            </a:bodyPr>
            <a:lstStyle/>
            <a:p>
              <a:pPr algn="ctr"/>
              <a:r>
                <a:rPr lang="en-US" dirty="0"/>
                <a:t>1</a:t>
              </a:r>
            </a:p>
          </p:txBody>
        </p:sp>
        <p:sp>
          <p:nvSpPr>
            <p:cNvPr id="173" name="TextBox 172"/>
            <p:cNvSpPr txBox="1"/>
            <p:nvPr/>
          </p:nvSpPr>
          <p:spPr>
            <a:xfrm>
              <a:off x="7629670" y="3597903"/>
              <a:ext cx="381000" cy="369332"/>
            </a:xfrm>
            <a:prstGeom prst="rect">
              <a:avLst/>
            </a:prstGeom>
            <a:noFill/>
          </p:spPr>
          <p:txBody>
            <a:bodyPr wrap="square" rtlCol="0">
              <a:spAutoFit/>
            </a:bodyPr>
            <a:lstStyle/>
            <a:p>
              <a:pPr algn="ctr"/>
              <a:r>
                <a:rPr lang="en-US" dirty="0"/>
                <a:t>1</a:t>
              </a:r>
            </a:p>
          </p:txBody>
        </p:sp>
        <p:sp>
          <p:nvSpPr>
            <p:cNvPr id="174" name="TextBox 173"/>
            <p:cNvSpPr txBox="1"/>
            <p:nvPr/>
          </p:nvSpPr>
          <p:spPr>
            <a:xfrm>
              <a:off x="7782070" y="3597903"/>
              <a:ext cx="381000" cy="369332"/>
            </a:xfrm>
            <a:prstGeom prst="rect">
              <a:avLst/>
            </a:prstGeom>
            <a:noFill/>
          </p:spPr>
          <p:txBody>
            <a:bodyPr wrap="square" rtlCol="0">
              <a:spAutoFit/>
            </a:bodyPr>
            <a:lstStyle/>
            <a:p>
              <a:pPr algn="ctr"/>
              <a:r>
                <a:rPr lang="en-US" dirty="0"/>
                <a:t>1</a:t>
              </a:r>
            </a:p>
          </p:txBody>
        </p:sp>
        <p:sp>
          <p:nvSpPr>
            <p:cNvPr id="175" name="TextBox 174"/>
            <p:cNvSpPr txBox="1"/>
            <p:nvPr/>
          </p:nvSpPr>
          <p:spPr>
            <a:xfrm>
              <a:off x="7934470" y="3597903"/>
              <a:ext cx="381000" cy="369332"/>
            </a:xfrm>
            <a:prstGeom prst="rect">
              <a:avLst/>
            </a:prstGeom>
            <a:noFill/>
          </p:spPr>
          <p:txBody>
            <a:bodyPr wrap="square" rtlCol="0">
              <a:spAutoFit/>
            </a:bodyPr>
            <a:lstStyle/>
            <a:p>
              <a:pPr algn="ctr"/>
              <a:r>
                <a:rPr lang="en-US" dirty="0"/>
                <a:t>1</a:t>
              </a:r>
            </a:p>
          </p:txBody>
        </p:sp>
        <p:cxnSp>
          <p:nvCxnSpPr>
            <p:cNvPr id="179" name="Straight Connector 178"/>
            <p:cNvCxnSpPr/>
            <p:nvPr/>
          </p:nvCxnSpPr>
          <p:spPr bwMode="auto">
            <a:xfrm rot="5400000">
              <a:off x="2947337" y="3797341"/>
              <a:ext cx="4206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0" name="Straight Connector 179"/>
            <p:cNvCxnSpPr/>
            <p:nvPr/>
          </p:nvCxnSpPr>
          <p:spPr bwMode="auto">
            <a:xfrm rot="5400000">
              <a:off x="4217753" y="3796547"/>
              <a:ext cx="4206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1" name="Straight Connector 180"/>
            <p:cNvCxnSpPr/>
            <p:nvPr/>
          </p:nvCxnSpPr>
          <p:spPr bwMode="auto">
            <a:xfrm rot="5400000">
              <a:off x="5488169" y="3795753"/>
              <a:ext cx="4206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2" name="Straight Connector 181"/>
            <p:cNvCxnSpPr/>
            <p:nvPr/>
          </p:nvCxnSpPr>
          <p:spPr bwMode="auto">
            <a:xfrm rot="5400000">
              <a:off x="6758585" y="3794959"/>
              <a:ext cx="4206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4" name="Group 187"/>
            <p:cNvGrpSpPr/>
            <p:nvPr/>
          </p:nvGrpSpPr>
          <p:grpSpPr>
            <a:xfrm>
              <a:off x="1818976" y="2980265"/>
              <a:ext cx="1389888" cy="609599"/>
              <a:chOff x="1710121" y="2895600"/>
              <a:chExt cx="1389888" cy="609599"/>
            </a:xfrm>
          </p:grpSpPr>
          <p:pic>
            <p:nvPicPr>
              <p:cNvPr id="185" name="Picture 184" descr="Brace.png"/>
              <p:cNvPicPr>
                <a:picLocks/>
              </p:cNvPicPr>
              <p:nvPr/>
            </p:nvPicPr>
            <p:blipFill>
              <a:blip r:embed="rId3"/>
              <a:stretch>
                <a:fillRect/>
              </a:stretch>
            </p:blipFill>
            <p:spPr>
              <a:xfrm rot="5400000">
                <a:off x="2249617" y="2654807"/>
                <a:ext cx="310896" cy="1389888"/>
              </a:xfrm>
              <a:prstGeom prst="rect">
                <a:avLst/>
              </a:prstGeom>
            </p:spPr>
          </p:pic>
          <p:sp>
            <p:nvSpPr>
              <p:cNvPr id="187" name="TextBox 186"/>
              <p:cNvSpPr txBox="1"/>
              <p:nvPr/>
            </p:nvSpPr>
            <p:spPr>
              <a:xfrm>
                <a:off x="2209800" y="2895600"/>
                <a:ext cx="381000" cy="369332"/>
              </a:xfrm>
              <a:prstGeom prst="rect">
                <a:avLst/>
              </a:prstGeom>
              <a:noFill/>
            </p:spPr>
            <p:txBody>
              <a:bodyPr wrap="square" rtlCol="0">
                <a:spAutoFit/>
              </a:bodyPr>
              <a:lstStyle/>
              <a:p>
                <a:pPr algn="ctr"/>
                <a:r>
                  <a:rPr lang="en-US" b="0" dirty="0"/>
                  <a:t>H</a:t>
                </a:r>
              </a:p>
            </p:txBody>
          </p:sp>
        </p:grpSp>
        <p:grpSp>
          <p:nvGrpSpPr>
            <p:cNvPr id="17" name="Group 194"/>
            <p:cNvGrpSpPr/>
            <p:nvPr/>
          </p:nvGrpSpPr>
          <p:grpSpPr>
            <a:xfrm>
              <a:off x="3098652" y="2980265"/>
              <a:ext cx="1389888" cy="609599"/>
              <a:chOff x="1710121" y="2895600"/>
              <a:chExt cx="1389888" cy="609599"/>
            </a:xfrm>
          </p:grpSpPr>
          <p:pic>
            <p:nvPicPr>
              <p:cNvPr id="196" name="Picture 195" descr="Brace.png"/>
              <p:cNvPicPr>
                <a:picLocks/>
              </p:cNvPicPr>
              <p:nvPr/>
            </p:nvPicPr>
            <p:blipFill>
              <a:blip r:embed="rId3"/>
              <a:stretch>
                <a:fillRect/>
              </a:stretch>
            </p:blipFill>
            <p:spPr>
              <a:xfrm rot="5400000">
                <a:off x="2249617" y="2654807"/>
                <a:ext cx="310896" cy="1389888"/>
              </a:xfrm>
              <a:prstGeom prst="rect">
                <a:avLst/>
              </a:prstGeom>
            </p:spPr>
          </p:pic>
          <p:sp>
            <p:nvSpPr>
              <p:cNvPr id="197" name="TextBox 196"/>
              <p:cNvSpPr txBox="1"/>
              <p:nvPr/>
            </p:nvSpPr>
            <p:spPr>
              <a:xfrm>
                <a:off x="2209800" y="2895600"/>
                <a:ext cx="381000" cy="369332"/>
              </a:xfrm>
              <a:prstGeom prst="rect">
                <a:avLst/>
              </a:prstGeom>
              <a:noFill/>
            </p:spPr>
            <p:txBody>
              <a:bodyPr wrap="square" rtlCol="0">
                <a:spAutoFit/>
              </a:bodyPr>
              <a:lstStyle/>
              <a:p>
                <a:pPr algn="ctr"/>
                <a:r>
                  <a:rPr lang="en-US" b="0" dirty="0" err="1"/>
                  <a:t>e</a:t>
                </a:r>
                <a:endParaRPr lang="en-US" b="0" dirty="0"/>
              </a:p>
            </p:txBody>
          </p:sp>
        </p:grpSp>
        <p:grpSp>
          <p:nvGrpSpPr>
            <p:cNvPr id="18" name="Group 197"/>
            <p:cNvGrpSpPr/>
            <p:nvPr/>
          </p:nvGrpSpPr>
          <p:grpSpPr>
            <a:xfrm>
              <a:off x="4378328" y="2980265"/>
              <a:ext cx="1389888" cy="609599"/>
              <a:chOff x="1710121" y="2895600"/>
              <a:chExt cx="1389888" cy="609599"/>
            </a:xfrm>
          </p:grpSpPr>
          <p:pic>
            <p:nvPicPr>
              <p:cNvPr id="199" name="Picture 198" descr="Brace.png"/>
              <p:cNvPicPr>
                <a:picLocks/>
              </p:cNvPicPr>
              <p:nvPr/>
            </p:nvPicPr>
            <p:blipFill>
              <a:blip r:embed="rId3"/>
              <a:stretch>
                <a:fillRect/>
              </a:stretch>
            </p:blipFill>
            <p:spPr>
              <a:xfrm rot="5400000">
                <a:off x="2249617" y="2654807"/>
                <a:ext cx="310896" cy="1389888"/>
              </a:xfrm>
              <a:prstGeom prst="rect">
                <a:avLst/>
              </a:prstGeom>
            </p:spPr>
          </p:pic>
          <p:sp>
            <p:nvSpPr>
              <p:cNvPr id="200" name="TextBox 199"/>
              <p:cNvSpPr txBox="1"/>
              <p:nvPr/>
            </p:nvSpPr>
            <p:spPr>
              <a:xfrm>
                <a:off x="2209800" y="2895600"/>
                <a:ext cx="381000" cy="369332"/>
              </a:xfrm>
              <a:prstGeom prst="rect">
                <a:avLst/>
              </a:prstGeom>
              <a:noFill/>
            </p:spPr>
            <p:txBody>
              <a:bodyPr wrap="square" rtlCol="0">
                <a:spAutoFit/>
              </a:bodyPr>
              <a:lstStyle/>
              <a:p>
                <a:pPr algn="ctr"/>
                <a:r>
                  <a:rPr lang="en-US" b="0" dirty="0" err="1"/>
                  <a:t>l</a:t>
                </a:r>
                <a:endParaRPr lang="en-US" b="0" dirty="0"/>
              </a:p>
            </p:txBody>
          </p:sp>
        </p:grpSp>
        <p:grpSp>
          <p:nvGrpSpPr>
            <p:cNvPr id="19" name="Group 200"/>
            <p:cNvGrpSpPr/>
            <p:nvPr/>
          </p:nvGrpSpPr>
          <p:grpSpPr>
            <a:xfrm>
              <a:off x="5658004" y="2980265"/>
              <a:ext cx="1389888" cy="609599"/>
              <a:chOff x="1710121" y="2895600"/>
              <a:chExt cx="1389888" cy="609599"/>
            </a:xfrm>
          </p:grpSpPr>
          <p:pic>
            <p:nvPicPr>
              <p:cNvPr id="202" name="Picture 201" descr="Brace.png"/>
              <p:cNvPicPr>
                <a:picLocks/>
              </p:cNvPicPr>
              <p:nvPr/>
            </p:nvPicPr>
            <p:blipFill>
              <a:blip r:embed="rId3"/>
              <a:stretch>
                <a:fillRect/>
              </a:stretch>
            </p:blipFill>
            <p:spPr>
              <a:xfrm rot="5400000">
                <a:off x="2249617" y="2654807"/>
                <a:ext cx="310896" cy="1389888"/>
              </a:xfrm>
              <a:prstGeom prst="rect">
                <a:avLst/>
              </a:prstGeom>
            </p:spPr>
          </p:pic>
          <p:sp>
            <p:nvSpPr>
              <p:cNvPr id="203" name="TextBox 202"/>
              <p:cNvSpPr txBox="1"/>
              <p:nvPr/>
            </p:nvSpPr>
            <p:spPr>
              <a:xfrm>
                <a:off x="2209800" y="2895600"/>
                <a:ext cx="381000" cy="369332"/>
              </a:xfrm>
              <a:prstGeom prst="rect">
                <a:avLst/>
              </a:prstGeom>
              <a:noFill/>
            </p:spPr>
            <p:txBody>
              <a:bodyPr wrap="square" rtlCol="0">
                <a:spAutoFit/>
              </a:bodyPr>
              <a:lstStyle/>
              <a:p>
                <a:pPr algn="ctr"/>
                <a:r>
                  <a:rPr lang="en-US" b="0" dirty="0" err="1"/>
                  <a:t>l</a:t>
                </a:r>
                <a:endParaRPr lang="en-US" b="0" dirty="0"/>
              </a:p>
            </p:txBody>
          </p:sp>
        </p:grpSp>
        <p:grpSp>
          <p:nvGrpSpPr>
            <p:cNvPr id="20" name="Group 203"/>
            <p:cNvGrpSpPr/>
            <p:nvPr/>
          </p:nvGrpSpPr>
          <p:grpSpPr>
            <a:xfrm>
              <a:off x="6937680" y="2980265"/>
              <a:ext cx="1389888" cy="609599"/>
              <a:chOff x="1710121" y="2895600"/>
              <a:chExt cx="1389888" cy="609599"/>
            </a:xfrm>
          </p:grpSpPr>
          <p:pic>
            <p:nvPicPr>
              <p:cNvPr id="205" name="Picture 204" descr="Brace.png"/>
              <p:cNvPicPr>
                <a:picLocks/>
              </p:cNvPicPr>
              <p:nvPr/>
            </p:nvPicPr>
            <p:blipFill>
              <a:blip r:embed="rId3"/>
              <a:stretch>
                <a:fillRect/>
              </a:stretch>
            </p:blipFill>
            <p:spPr>
              <a:xfrm rot="5400000">
                <a:off x="2249617" y="2654807"/>
                <a:ext cx="310896" cy="1389888"/>
              </a:xfrm>
              <a:prstGeom prst="rect">
                <a:avLst/>
              </a:prstGeom>
            </p:spPr>
          </p:pic>
          <p:sp>
            <p:nvSpPr>
              <p:cNvPr id="206" name="TextBox 205"/>
              <p:cNvSpPr txBox="1"/>
              <p:nvPr/>
            </p:nvSpPr>
            <p:spPr>
              <a:xfrm>
                <a:off x="2209800" y="2895600"/>
                <a:ext cx="381000" cy="369332"/>
              </a:xfrm>
              <a:prstGeom prst="rect">
                <a:avLst/>
              </a:prstGeom>
              <a:noFill/>
            </p:spPr>
            <p:txBody>
              <a:bodyPr wrap="square" rtlCol="0">
                <a:spAutoFit/>
              </a:bodyPr>
              <a:lstStyle/>
              <a:p>
                <a:pPr algn="ctr"/>
                <a:r>
                  <a:rPr lang="en-US" b="0" dirty="0" err="1"/>
                  <a:t>o</a:t>
                </a:r>
                <a:endParaRPr lang="en-US" b="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How RSA Works</a:t>
            </a:r>
          </a:p>
        </p:txBody>
      </p:sp>
      <p:sp>
        <p:nvSpPr>
          <p:cNvPr id="10" name="Rectangle 3"/>
          <p:cNvSpPr>
            <a:spLocks noChangeArrowheads="1"/>
          </p:cNvSpPr>
          <p:nvPr/>
        </p:nvSpPr>
        <p:spPr bwMode="auto">
          <a:xfrm>
            <a:off x="482600" y="1964270"/>
            <a:ext cx="5842000" cy="3416300"/>
          </a:xfrm>
          <a:prstGeom prst="rect">
            <a:avLst/>
          </a:prstGeom>
          <a:noFill/>
          <a:ln w="9525">
            <a:noFill/>
            <a:miter lim="800000"/>
            <a:headEnd/>
            <a:tailEnd/>
          </a:ln>
          <a:effectLst/>
        </p:spPr>
        <p:txBody>
          <a:bodyPr>
            <a:prstTxWarp prst="textNoShape">
              <a:avLst/>
            </a:prstTxWarp>
          </a:bodyPr>
          <a:lstStyle/>
          <a:p>
            <a:pPr marL="800100" lvl="1" indent="-342900" algn="just">
              <a:lnSpc>
                <a:spcPct val="90000"/>
              </a:lnSpc>
              <a:spcAft>
                <a:spcPts val="600"/>
              </a:spcAft>
              <a:buFont typeface="Lucida Grande"/>
              <a:buChar char="–"/>
            </a:pPr>
            <a:r>
              <a:rPr lang="en-US" sz="2400" b="0" dirty="0">
                <a:latin typeface="Times New Roman"/>
                <a:cs typeface="Times New Roman"/>
              </a:rPr>
              <a:t>The algorithm for modular inverses comes from Euclid (~300</a:t>
            </a:r>
            <a:r>
              <a:rPr lang="en-US" sz="2400" b="0" cap="small" dirty="0">
                <a:latin typeface="Times New Roman"/>
                <a:cs typeface="Times New Roman"/>
              </a:rPr>
              <a:t>bce</a:t>
            </a:r>
            <a:r>
              <a:rPr lang="en-US" sz="2400" b="0" dirty="0">
                <a:latin typeface="Times New Roman"/>
                <a:cs typeface="Times New Roman"/>
              </a:rPr>
              <a:t>).</a:t>
            </a:r>
          </a:p>
          <a:p>
            <a:pPr marL="800100" lvl="1" indent="-342900" algn="just">
              <a:lnSpc>
                <a:spcPct val="90000"/>
              </a:lnSpc>
              <a:spcAft>
                <a:spcPts val="600"/>
              </a:spcAft>
              <a:buFont typeface="Lucida Grande"/>
              <a:buChar char="–"/>
            </a:pPr>
            <a:r>
              <a:rPr lang="en-US" sz="2400" b="0" dirty="0">
                <a:latin typeface="Times New Roman"/>
                <a:cs typeface="Times New Roman"/>
              </a:rPr>
              <a:t>Key results about </a:t>
            </a:r>
            <a:r>
              <a:rPr lang="en-US" sz="2400" b="0" dirty="0" err="1">
                <a:latin typeface="Times New Roman"/>
                <a:cs typeface="Times New Roman"/>
              </a:rPr>
              <a:t>congruences</a:t>
            </a:r>
            <a:r>
              <a:rPr lang="en-US" sz="2400" b="0" dirty="0">
                <a:latin typeface="Times New Roman"/>
                <a:cs typeface="Times New Roman"/>
              </a:rPr>
              <a:t> were established by Fermat (1601-1665).</a:t>
            </a:r>
          </a:p>
          <a:p>
            <a:pPr marL="800100" lvl="1" indent="-342900" algn="just">
              <a:lnSpc>
                <a:spcPct val="90000"/>
              </a:lnSpc>
              <a:spcAft>
                <a:spcPts val="600"/>
              </a:spcAft>
              <a:buFont typeface="Lucida Grande"/>
              <a:buChar char="–"/>
            </a:pPr>
            <a:r>
              <a:rPr lang="en-US" sz="2400" b="0" dirty="0">
                <a:latin typeface="Times New Roman"/>
                <a:cs typeface="Times New Roman"/>
              </a:rPr>
              <a:t>A central theorem enabling RSA was proved by Euler (1707-1783).</a:t>
            </a:r>
          </a:p>
          <a:p>
            <a:pPr marL="800100" lvl="1" indent="-342900" algn="just">
              <a:lnSpc>
                <a:spcPct val="90000"/>
              </a:lnSpc>
              <a:spcAft>
                <a:spcPts val="1000"/>
              </a:spcAft>
              <a:buFont typeface="Lucida Grande"/>
              <a:buChar char="–"/>
            </a:pPr>
            <a:r>
              <a:rPr lang="en-US" sz="2400" b="0" dirty="0">
                <a:latin typeface="Times New Roman"/>
                <a:cs typeface="Times New Roman"/>
              </a:rPr>
              <a:t>The theory of modular forms was formalized by Gauss (1777-1855).</a:t>
            </a:r>
          </a:p>
        </p:txBody>
      </p:sp>
      <p:pic>
        <p:nvPicPr>
          <p:cNvPr id="4" name="Picture 3"/>
          <p:cNvPicPr>
            <a:picLocks noChangeAspect="1"/>
          </p:cNvPicPr>
          <p:nvPr/>
        </p:nvPicPr>
        <p:blipFill>
          <a:blip r:embed="rId3"/>
          <a:srcRect l="3210" t="12800" r="3210" b="2800"/>
          <a:stretch>
            <a:fillRect/>
          </a:stretch>
        </p:blipFill>
        <p:spPr>
          <a:xfrm>
            <a:off x="6444345" y="1864850"/>
            <a:ext cx="2420977" cy="2919984"/>
          </a:xfrm>
          <a:prstGeom prst="rect">
            <a:avLst/>
          </a:prstGeom>
          <a:ln>
            <a:solidFill>
              <a:srgbClr val="000000"/>
            </a:solidFill>
          </a:ln>
        </p:spPr>
      </p:pic>
      <p:pic>
        <p:nvPicPr>
          <p:cNvPr id="5" name="Picture 4"/>
          <p:cNvPicPr>
            <a:picLocks noChangeAspect="1"/>
          </p:cNvPicPr>
          <p:nvPr/>
        </p:nvPicPr>
        <p:blipFill>
          <a:blip r:embed="rId4"/>
          <a:srcRect l="9686" r="11300" b="5735"/>
          <a:stretch>
            <a:fillRect/>
          </a:stretch>
        </p:blipFill>
        <p:spPr>
          <a:xfrm>
            <a:off x="6444345" y="1864850"/>
            <a:ext cx="2416747" cy="2922068"/>
          </a:xfrm>
          <a:prstGeom prst="rect">
            <a:avLst/>
          </a:prstGeom>
          <a:ln>
            <a:solidFill>
              <a:srgbClr val="000000"/>
            </a:solidFill>
          </a:ln>
        </p:spPr>
      </p:pic>
      <p:pic>
        <p:nvPicPr>
          <p:cNvPr id="6" name="Picture 5"/>
          <p:cNvPicPr>
            <a:picLocks noChangeAspect="1"/>
          </p:cNvPicPr>
          <p:nvPr/>
        </p:nvPicPr>
        <p:blipFill>
          <a:blip r:embed="rId5"/>
          <a:srcRect t="336"/>
          <a:stretch>
            <a:fillRect/>
          </a:stretch>
        </p:blipFill>
        <p:spPr>
          <a:xfrm>
            <a:off x="6444345" y="1864850"/>
            <a:ext cx="2423160" cy="2926698"/>
          </a:xfrm>
          <a:prstGeom prst="rect">
            <a:avLst/>
          </a:prstGeom>
          <a:ln>
            <a:solidFill>
              <a:srgbClr val="000000"/>
            </a:solidFill>
          </a:ln>
        </p:spPr>
      </p:pic>
      <p:pic>
        <p:nvPicPr>
          <p:cNvPr id="7" name="Picture 6"/>
          <p:cNvPicPr>
            <a:picLocks noChangeAspect="1"/>
          </p:cNvPicPr>
          <p:nvPr/>
        </p:nvPicPr>
        <p:blipFill>
          <a:blip r:embed="rId6"/>
          <a:srcRect l="1049" r="1049"/>
          <a:stretch>
            <a:fillRect/>
          </a:stretch>
        </p:blipFill>
        <p:spPr>
          <a:xfrm>
            <a:off x="6444345" y="1864850"/>
            <a:ext cx="2418569" cy="2926080"/>
          </a:xfrm>
          <a:prstGeom prst="rect">
            <a:avLst/>
          </a:prstGeom>
          <a:ln>
            <a:solidFill>
              <a:srgbClr val="000000"/>
            </a:solidFill>
          </a:ln>
        </p:spPr>
      </p:pic>
      <p:sp>
        <p:nvSpPr>
          <p:cNvPr id="9" name="Rectangle 3"/>
          <p:cNvSpPr>
            <a:spLocks noChangeArrowheads="1"/>
          </p:cNvSpPr>
          <p:nvPr/>
        </p:nvSpPr>
        <p:spPr bwMode="auto">
          <a:xfrm>
            <a:off x="586620" y="121497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RSA depends on mathematical results that stretch back more than two millennia in history.</a:t>
            </a:r>
          </a:p>
        </p:txBody>
      </p:sp>
      <p:grpSp>
        <p:nvGrpSpPr>
          <p:cNvPr id="2" name="Group 12"/>
          <p:cNvGrpSpPr/>
          <p:nvPr/>
        </p:nvGrpSpPr>
        <p:grpSpPr>
          <a:xfrm>
            <a:off x="586620" y="4953000"/>
            <a:ext cx="8128000" cy="1676400"/>
            <a:chOff x="586620" y="4953000"/>
            <a:chExt cx="8128000" cy="1676400"/>
          </a:xfrm>
        </p:grpSpPr>
        <p:sp>
          <p:nvSpPr>
            <p:cNvPr id="8" name="Rectangle 3"/>
            <p:cNvSpPr>
              <a:spLocks noChangeArrowheads="1"/>
            </p:cNvSpPr>
            <p:nvPr/>
          </p:nvSpPr>
          <p:spPr bwMode="auto">
            <a:xfrm>
              <a:off x="586620" y="4953000"/>
              <a:ext cx="8128000" cy="1054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1000"/>
                </a:spcAft>
                <a:buFontTx/>
                <a:buChar char="•"/>
              </a:pPr>
              <a:r>
                <a:rPr lang="en-US" sz="2400" b="0" dirty="0">
                  <a:latin typeface="Times New Roman"/>
                  <a:cs typeface="Times New Roman"/>
                </a:rPr>
                <a:t>For RSA, the most important mathematical theorem is that, for any relatively prime integers </a:t>
              </a:r>
              <a:r>
                <a:rPr lang="en-US" sz="2400" b="0" i="1" dirty="0" err="1">
                  <a:latin typeface="Times New Roman"/>
                  <a:cs typeface="Times New Roman"/>
                </a:rPr>
                <a:t>m</a:t>
              </a:r>
              <a:r>
                <a:rPr lang="en-US" sz="2400" b="0" dirty="0">
                  <a:latin typeface="Times New Roman"/>
                  <a:cs typeface="Times New Roman"/>
                </a:rPr>
                <a:t> and </a:t>
              </a:r>
              <a:r>
                <a:rPr lang="en-US" sz="2400" b="0" i="1" dirty="0" err="1">
                  <a:latin typeface="Times New Roman"/>
                  <a:cs typeface="Times New Roman"/>
                </a:rPr>
                <a:t>n</a:t>
              </a:r>
              <a:endParaRPr lang="en-US" sz="2400" b="0" dirty="0">
                <a:latin typeface="Times New Roman"/>
                <a:cs typeface="Times New Roman"/>
              </a:endParaRPr>
            </a:p>
          </p:txBody>
        </p:sp>
        <p:sp>
          <p:nvSpPr>
            <p:cNvPr id="11" name="Rectangle 10"/>
            <p:cNvSpPr/>
            <p:nvPr/>
          </p:nvSpPr>
          <p:spPr>
            <a:xfrm>
              <a:off x="3754360" y="5686148"/>
              <a:ext cx="1722238" cy="400110"/>
            </a:xfrm>
            <a:prstGeom prst="rect">
              <a:avLst/>
            </a:prstGeom>
          </p:spPr>
          <p:txBody>
            <a:bodyPr wrap="none">
              <a:spAutoFit/>
            </a:bodyPr>
            <a:lstStyle/>
            <a:p>
              <a:r>
                <a:rPr lang="en-US" sz="2000" b="0" i="1" dirty="0" err="1">
                  <a:latin typeface="Times New Roman"/>
                  <a:cs typeface="Times New Roman"/>
                </a:rPr>
                <a:t>m</a:t>
              </a:r>
              <a:r>
                <a:rPr lang="en-US" sz="2000" b="0" i="1" baseline="30000" dirty="0" err="1">
                  <a:latin typeface="Symbol" charset="2"/>
                  <a:cs typeface="Symbol" charset="2"/>
                </a:rPr>
                <a:t>f</a:t>
              </a:r>
              <a:r>
                <a:rPr lang="en-US" sz="2000" b="0" baseline="30000" dirty="0" err="1">
                  <a:latin typeface="Times New Roman"/>
                  <a:cs typeface="Times New Roman"/>
                </a:rPr>
                <a:t>(</a:t>
              </a:r>
              <a:r>
                <a:rPr lang="en-US" sz="2000" b="0" i="1" baseline="30000" dirty="0" err="1">
                  <a:latin typeface="Times New Roman"/>
                  <a:cs typeface="Times New Roman"/>
                </a:rPr>
                <a:t>n</a:t>
              </a:r>
              <a:r>
                <a:rPr lang="en-US" sz="2000" b="0" baseline="30000" dirty="0">
                  <a:latin typeface="Times New Roman"/>
                  <a:cs typeface="Times New Roman"/>
                </a:rPr>
                <a:t>)</a:t>
              </a:r>
              <a:r>
                <a:rPr lang="en-US" sz="2000" b="0" dirty="0">
                  <a:latin typeface="Times New Roman"/>
                  <a:cs typeface="Times New Roman"/>
                </a:rPr>
                <a:t> </a:t>
              </a:r>
              <a:r>
                <a:rPr lang="en-US" sz="1600" b="0" dirty="0">
                  <a:solidFill>
                    <a:srgbClr val="000000"/>
                  </a:solidFill>
                  <a:latin typeface="Helvetica Neue"/>
                  <a:cs typeface="Helvetica Neue"/>
                </a:rPr>
                <a:t>mod</a:t>
              </a:r>
              <a:r>
                <a:rPr lang="en-US" b="0" dirty="0">
                  <a:latin typeface="Times New Roman"/>
                  <a:cs typeface="Times New Roman"/>
                </a:rPr>
                <a:t> </a:t>
              </a:r>
              <a:r>
                <a:rPr lang="en-US" sz="2000" b="0" i="1" dirty="0" err="1">
                  <a:latin typeface="Times New Roman"/>
                  <a:cs typeface="Times New Roman"/>
                </a:rPr>
                <a:t>n</a:t>
              </a:r>
              <a:r>
                <a:rPr lang="en-US" b="0" dirty="0">
                  <a:latin typeface="Times New Roman"/>
                  <a:cs typeface="Times New Roman"/>
                </a:rPr>
                <a:t> </a:t>
              </a:r>
              <a:r>
                <a:rPr lang="en-US" b="0" dirty="0" err="1">
                  <a:latin typeface="Times New Roman"/>
                  <a:cs typeface="Times New Roman"/>
                  <a:sym typeface="Symbol"/>
                </a:rPr>
                <a:t></a:t>
              </a:r>
              <a:r>
                <a:rPr lang="en-US" b="0" dirty="0">
                  <a:latin typeface="Times New Roman"/>
                  <a:cs typeface="Times New Roman"/>
                </a:rPr>
                <a:t> 1 </a:t>
              </a:r>
            </a:p>
          </p:txBody>
        </p:sp>
        <p:sp>
          <p:nvSpPr>
            <p:cNvPr id="12" name="Rectangle 3"/>
            <p:cNvSpPr>
              <a:spLocks noChangeArrowheads="1"/>
            </p:cNvSpPr>
            <p:nvPr/>
          </p:nvSpPr>
          <p:spPr bwMode="auto">
            <a:xfrm>
              <a:off x="586620" y="6108700"/>
              <a:ext cx="8128000" cy="520700"/>
            </a:xfrm>
            <a:prstGeom prst="rect">
              <a:avLst/>
            </a:prstGeom>
            <a:noFill/>
            <a:ln w="9525">
              <a:noFill/>
              <a:miter lim="800000"/>
              <a:headEnd/>
              <a:tailEnd/>
            </a:ln>
            <a:effectLst/>
          </p:spPr>
          <p:txBody>
            <a:bodyPr>
              <a:prstTxWarp prst="textNoShape">
                <a:avLst/>
              </a:prstTxWarp>
            </a:bodyPr>
            <a:lstStyle/>
            <a:p>
              <a:pPr marL="342900" algn="just">
                <a:lnSpc>
                  <a:spcPct val="90000"/>
                </a:lnSpc>
                <a:spcAft>
                  <a:spcPts val="1000"/>
                </a:spcAft>
              </a:pPr>
              <a:r>
                <a:rPr lang="en-US" sz="2400" b="0" dirty="0">
                  <a:latin typeface="Times New Roman"/>
                  <a:cs typeface="Times New Roman"/>
                </a:rPr>
                <a:t>where </a:t>
              </a:r>
              <a:r>
                <a:rPr lang="en-US" sz="2400" b="0" i="1" dirty="0" err="1">
                  <a:latin typeface="Symbol" charset="2"/>
                  <a:cs typeface="Symbol" charset="2"/>
                </a:rPr>
                <a:t>f</a:t>
              </a:r>
              <a:r>
                <a:rPr lang="en-US" sz="600" b="0" i="1" dirty="0">
                  <a:latin typeface="Times New Roman"/>
                  <a:cs typeface="Times New Roman"/>
                </a:rPr>
                <a:t> </a:t>
              </a:r>
              <a:r>
                <a:rPr lang="en-US" sz="2400" b="0" dirty="0">
                  <a:latin typeface="Times New Roman"/>
                  <a:cs typeface="Times New Roman"/>
                </a:rPr>
                <a:t>(</a:t>
              </a:r>
              <a:r>
                <a:rPr lang="en-US" sz="2400" b="0" i="1" dirty="0" err="1">
                  <a:latin typeface="Times New Roman"/>
                  <a:cs typeface="Times New Roman"/>
                </a:rPr>
                <a:t>n</a:t>
              </a:r>
              <a:r>
                <a:rPr lang="en-US" sz="2400" b="0" dirty="0">
                  <a:latin typeface="Times New Roman"/>
                  <a:cs typeface="Times New Roman"/>
                </a:rPr>
                <a:t>) is called the </a:t>
              </a:r>
              <a:r>
                <a:rPr lang="en-US" sz="2400" i="1" dirty="0">
                  <a:latin typeface="Times New Roman"/>
                  <a:cs typeface="Times New Roman"/>
                </a:rPr>
                <a:t>Euler </a:t>
              </a:r>
              <a:r>
                <a:rPr lang="en-US" sz="2400" i="1" dirty="0" err="1">
                  <a:latin typeface="Times New Roman"/>
                  <a:cs typeface="Times New Roman"/>
                </a:rPr>
                <a:t>totient</a:t>
              </a:r>
              <a:r>
                <a:rPr lang="en-US" sz="2400" i="1" dirty="0">
                  <a:latin typeface="Times New Roman"/>
                  <a:cs typeface="Times New Roman"/>
                </a:rPr>
                <a:t> function</a:t>
              </a:r>
              <a:r>
                <a:rPr lang="en-US" sz="2400" b="0" i="1" dirty="0">
                  <a:latin typeface="Times New Roman"/>
                  <a:cs typeface="Times New Roman"/>
                </a:rPr>
                <a:t>.</a:t>
              </a:r>
              <a:endParaRPr lang="en-US" sz="2400" b="0" dirty="0">
                <a:latin typeface="Times New Roman"/>
                <a:cs typeface="Times New Roma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childTnLst>
                                </p:cTn>
                              </p:par>
                            </p:childTnLst>
                          </p:cTn>
                        </p:par>
                        <p:par>
                          <p:cTn id="21" fill="hold">
                            <p:stCondLst>
                              <p:cond delay="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childTnLst>
                                </p:cTn>
                              </p:par>
                            </p:childTnLst>
                          </p:cTn>
                        </p:par>
                        <p:par>
                          <p:cTn id="29" fill="hold">
                            <p:stCondLst>
                              <p:cond delay="0"/>
                            </p:stCondLst>
                            <p:childTnLst>
                              <p:par>
                                <p:cTn id="30" presetID="10" presetClass="entr" presetSubtype="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The Euler </a:t>
            </a:r>
            <a:r>
              <a:rPr lang="en-US" sz="4000" dirty="0" err="1">
                <a:solidFill>
                  <a:srgbClr val="FF0000"/>
                </a:solidFill>
              </a:rPr>
              <a:t>Totient</a:t>
            </a:r>
            <a:r>
              <a:rPr lang="en-US" sz="4000" dirty="0">
                <a:solidFill>
                  <a:srgbClr val="FF0000"/>
                </a:solidFill>
              </a:rPr>
              <a:t> Function</a:t>
            </a:r>
          </a:p>
        </p:txBody>
      </p:sp>
      <p:sp>
        <p:nvSpPr>
          <p:cNvPr id="10" name="Rectangle 3"/>
          <p:cNvSpPr>
            <a:spLocks noChangeArrowheads="1"/>
          </p:cNvSpPr>
          <p:nvPr/>
        </p:nvSpPr>
        <p:spPr bwMode="auto">
          <a:xfrm>
            <a:off x="482600" y="1231900"/>
            <a:ext cx="8128000" cy="1282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700"/>
              </a:spcAft>
              <a:buFontTx/>
              <a:buChar char="•"/>
            </a:pPr>
            <a:r>
              <a:rPr lang="en-US" sz="2400" b="0" dirty="0">
                <a:latin typeface="Times New Roman"/>
                <a:cs typeface="Times New Roman"/>
              </a:rPr>
              <a:t>The Euler </a:t>
            </a:r>
            <a:r>
              <a:rPr lang="en-US" sz="2400" b="0" dirty="0" err="1">
                <a:latin typeface="Times New Roman"/>
                <a:cs typeface="Times New Roman"/>
              </a:rPr>
              <a:t>totient</a:t>
            </a:r>
            <a:r>
              <a:rPr lang="en-US" sz="2400" b="0" dirty="0">
                <a:latin typeface="Times New Roman"/>
                <a:cs typeface="Times New Roman"/>
              </a:rPr>
              <a:t> function </a:t>
            </a:r>
            <a:r>
              <a:rPr lang="en-US" sz="2400" b="0" i="1" dirty="0" err="1">
                <a:latin typeface="Symbol" charset="2"/>
                <a:cs typeface="Symbol" charset="2"/>
              </a:rPr>
              <a:t>f</a:t>
            </a:r>
            <a:r>
              <a:rPr lang="en-US" sz="600" b="0" i="1" dirty="0">
                <a:latin typeface="Times New Roman"/>
                <a:cs typeface="Times New Roman"/>
              </a:rPr>
              <a:t> </a:t>
            </a:r>
            <a:r>
              <a:rPr lang="en-US" sz="2400" b="0" dirty="0">
                <a:latin typeface="Times New Roman"/>
                <a:cs typeface="Times New Roman"/>
              </a:rPr>
              <a:t>(</a:t>
            </a:r>
            <a:r>
              <a:rPr lang="en-US" sz="2400" b="0" i="1" dirty="0" err="1">
                <a:latin typeface="Times New Roman"/>
                <a:cs typeface="Times New Roman"/>
              </a:rPr>
              <a:t>n</a:t>
            </a:r>
            <a:r>
              <a:rPr lang="en-US" sz="2400" b="0" dirty="0">
                <a:latin typeface="Times New Roman"/>
                <a:cs typeface="Times New Roman"/>
              </a:rPr>
              <a:t>) is defined to be the number of positive integers less than </a:t>
            </a:r>
            <a:r>
              <a:rPr lang="en-US" sz="2400" b="0" i="1" dirty="0" err="1">
                <a:latin typeface="Times New Roman"/>
                <a:cs typeface="Times New Roman"/>
              </a:rPr>
              <a:t>n</a:t>
            </a:r>
            <a:r>
              <a:rPr lang="en-US" sz="2400" b="0" dirty="0">
                <a:latin typeface="Times New Roman"/>
                <a:cs typeface="Times New Roman"/>
              </a:rPr>
              <a:t> that are relatively prime to </a:t>
            </a:r>
            <a:r>
              <a:rPr lang="en-US" sz="2400" b="0" i="1" dirty="0" err="1">
                <a:latin typeface="Times New Roman"/>
                <a:cs typeface="Times New Roman"/>
              </a:rPr>
              <a:t>n</a:t>
            </a:r>
            <a:r>
              <a:rPr lang="en-US" sz="2400" b="0" i="1" dirty="0">
                <a:latin typeface="Times New Roman"/>
                <a:cs typeface="Times New Roman"/>
              </a:rPr>
              <a:t>.</a:t>
            </a:r>
          </a:p>
          <a:p>
            <a:pPr marL="342900" indent="-342900" algn="just">
              <a:lnSpc>
                <a:spcPct val="90000"/>
              </a:lnSpc>
              <a:spcAft>
                <a:spcPts val="1000"/>
              </a:spcAft>
              <a:buFontTx/>
              <a:buChar char="•"/>
            </a:pPr>
            <a:r>
              <a:rPr lang="en-US" sz="2400" b="0" dirty="0">
                <a:latin typeface="Times New Roman"/>
                <a:cs typeface="Times New Roman"/>
              </a:rPr>
              <a:t>For example, you can show that </a:t>
            </a:r>
            <a:r>
              <a:rPr lang="en-US" sz="2400" b="0" i="1" dirty="0" err="1">
                <a:latin typeface="Symbol" charset="2"/>
                <a:cs typeface="Symbol" charset="2"/>
              </a:rPr>
              <a:t>f</a:t>
            </a:r>
            <a:r>
              <a:rPr lang="en-US" sz="600" b="0" i="1" dirty="0">
                <a:latin typeface="Times New Roman"/>
                <a:cs typeface="Times New Roman"/>
              </a:rPr>
              <a:t> </a:t>
            </a:r>
            <a:r>
              <a:rPr lang="en-US" sz="2400" b="0" dirty="0">
                <a:latin typeface="Times New Roman"/>
                <a:cs typeface="Times New Roman"/>
              </a:rPr>
              <a:t>(18) is 6 as follows: </a:t>
            </a:r>
          </a:p>
          <a:p>
            <a:pPr marL="342900" indent="-342900" algn="just">
              <a:lnSpc>
                <a:spcPct val="90000"/>
              </a:lnSpc>
              <a:spcAft>
                <a:spcPts val="500"/>
              </a:spcAft>
            </a:pPr>
            <a:endParaRPr lang="en-US" sz="2200" b="0" dirty="0">
              <a:latin typeface="Times New Roman"/>
              <a:cs typeface="Times New Roman"/>
            </a:endParaRPr>
          </a:p>
        </p:txBody>
      </p:sp>
      <p:grpSp>
        <p:nvGrpSpPr>
          <p:cNvPr id="2" name="Group 55"/>
          <p:cNvGrpSpPr/>
          <p:nvPr/>
        </p:nvGrpSpPr>
        <p:grpSpPr>
          <a:xfrm>
            <a:off x="1295400" y="2558145"/>
            <a:ext cx="6553200" cy="400110"/>
            <a:chOff x="1295400" y="2667000"/>
            <a:chExt cx="6553200" cy="400110"/>
          </a:xfrm>
        </p:grpSpPr>
        <p:sp>
          <p:nvSpPr>
            <p:cNvPr id="4" name="TextBox 3"/>
            <p:cNvSpPr txBox="1"/>
            <p:nvPr/>
          </p:nvSpPr>
          <p:spPr>
            <a:xfrm>
              <a:off x="1295400" y="2667000"/>
              <a:ext cx="457200" cy="400110"/>
            </a:xfrm>
            <a:prstGeom prst="rect">
              <a:avLst/>
            </a:prstGeom>
            <a:noFill/>
          </p:spPr>
          <p:txBody>
            <a:bodyPr wrap="square" rtlCol="0">
              <a:spAutoFit/>
            </a:bodyPr>
            <a:lstStyle/>
            <a:p>
              <a:pPr algn="ctr"/>
              <a:r>
                <a:rPr lang="en-US" sz="2000" b="0" dirty="0">
                  <a:latin typeface="Times New Roman"/>
                  <a:cs typeface="Times New Roman"/>
                </a:rPr>
                <a:t>1</a:t>
              </a:r>
            </a:p>
          </p:txBody>
        </p:sp>
        <p:sp>
          <p:nvSpPr>
            <p:cNvPr id="5" name="TextBox 4"/>
            <p:cNvSpPr txBox="1"/>
            <p:nvPr/>
          </p:nvSpPr>
          <p:spPr>
            <a:xfrm>
              <a:off x="1676400" y="2667000"/>
              <a:ext cx="457200" cy="400110"/>
            </a:xfrm>
            <a:prstGeom prst="rect">
              <a:avLst/>
            </a:prstGeom>
            <a:noFill/>
          </p:spPr>
          <p:txBody>
            <a:bodyPr wrap="square" rtlCol="0">
              <a:spAutoFit/>
            </a:bodyPr>
            <a:lstStyle/>
            <a:p>
              <a:pPr algn="ctr"/>
              <a:r>
                <a:rPr lang="en-US" sz="2000" b="0" dirty="0">
                  <a:latin typeface="Times New Roman"/>
                  <a:cs typeface="Times New Roman"/>
                </a:rPr>
                <a:t>2</a:t>
              </a:r>
            </a:p>
          </p:txBody>
        </p:sp>
        <p:sp>
          <p:nvSpPr>
            <p:cNvPr id="6" name="TextBox 5"/>
            <p:cNvSpPr txBox="1"/>
            <p:nvPr/>
          </p:nvSpPr>
          <p:spPr>
            <a:xfrm>
              <a:off x="2057400" y="2667000"/>
              <a:ext cx="457200" cy="400110"/>
            </a:xfrm>
            <a:prstGeom prst="rect">
              <a:avLst/>
            </a:prstGeom>
            <a:noFill/>
          </p:spPr>
          <p:txBody>
            <a:bodyPr wrap="square" rtlCol="0">
              <a:spAutoFit/>
            </a:bodyPr>
            <a:lstStyle/>
            <a:p>
              <a:pPr algn="ctr"/>
              <a:r>
                <a:rPr lang="en-US" sz="2000" b="0" dirty="0">
                  <a:latin typeface="Times New Roman"/>
                  <a:cs typeface="Times New Roman"/>
                </a:rPr>
                <a:t>3</a:t>
              </a:r>
            </a:p>
          </p:txBody>
        </p:sp>
        <p:sp>
          <p:nvSpPr>
            <p:cNvPr id="7" name="TextBox 6"/>
            <p:cNvSpPr txBox="1"/>
            <p:nvPr/>
          </p:nvSpPr>
          <p:spPr>
            <a:xfrm>
              <a:off x="2438400" y="2667000"/>
              <a:ext cx="457200" cy="400110"/>
            </a:xfrm>
            <a:prstGeom prst="rect">
              <a:avLst/>
            </a:prstGeom>
            <a:noFill/>
          </p:spPr>
          <p:txBody>
            <a:bodyPr wrap="square" rtlCol="0">
              <a:spAutoFit/>
            </a:bodyPr>
            <a:lstStyle/>
            <a:p>
              <a:pPr algn="ctr"/>
              <a:r>
                <a:rPr lang="en-US" sz="2000" b="0" dirty="0">
                  <a:latin typeface="Times New Roman"/>
                  <a:cs typeface="Times New Roman"/>
                </a:rPr>
                <a:t>4</a:t>
              </a:r>
            </a:p>
          </p:txBody>
        </p:sp>
        <p:sp>
          <p:nvSpPr>
            <p:cNvPr id="8" name="TextBox 7"/>
            <p:cNvSpPr txBox="1"/>
            <p:nvPr/>
          </p:nvSpPr>
          <p:spPr>
            <a:xfrm>
              <a:off x="2819400" y="2667000"/>
              <a:ext cx="457200" cy="400110"/>
            </a:xfrm>
            <a:prstGeom prst="rect">
              <a:avLst/>
            </a:prstGeom>
            <a:noFill/>
          </p:spPr>
          <p:txBody>
            <a:bodyPr wrap="square" rtlCol="0">
              <a:spAutoFit/>
            </a:bodyPr>
            <a:lstStyle/>
            <a:p>
              <a:pPr algn="ctr"/>
              <a:r>
                <a:rPr lang="en-US" sz="2000" b="0" dirty="0">
                  <a:latin typeface="Times New Roman"/>
                  <a:cs typeface="Times New Roman"/>
                </a:rPr>
                <a:t>5</a:t>
              </a:r>
            </a:p>
          </p:txBody>
        </p:sp>
        <p:sp>
          <p:nvSpPr>
            <p:cNvPr id="9" name="TextBox 8"/>
            <p:cNvSpPr txBox="1"/>
            <p:nvPr/>
          </p:nvSpPr>
          <p:spPr>
            <a:xfrm>
              <a:off x="3200400" y="2667000"/>
              <a:ext cx="457200" cy="400110"/>
            </a:xfrm>
            <a:prstGeom prst="rect">
              <a:avLst/>
            </a:prstGeom>
            <a:noFill/>
          </p:spPr>
          <p:txBody>
            <a:bodyPr wrap="square" rtlCol="0">
              <a:spAutoFit/>
            </a:bodyPr>
            <a:lstStyle/>
            <a:p>
              <a:pPr algn="ctr"/>
              <a:r>
                <a:rPr lang="en-US" sz="2000" b="0" dirty="0">
                  <a:latin typeface="Times New Roman"/>
                  <a:cs typeface="Times New Roman"/>
                </a:rPr>
                <a:t>6</a:t>
              </a:r>
            </a:p>
          </p:txBody>
        </p:sp>
        <p:sp>
          <p:nvSpPr>
            <p:cNvPr id="11" name="TextBox 10"/>
            <p:cNvSpPr txBox="1"/>
            <p:nvPr/>
          </p:nvSpPr>
          <p:spPr>
            <a:xfrm>
              <a:off x="3581400" y="2667000"/>
              <a:ext cx="457200" cy="400110"/>
            </a:xfrm>
            <a:prstGeom prst="rect">
              <a:avLst/>
            </a:prstGeom>
            <a:noFill/>
          </p:spPr>
          <p:txBody>
            <a:bodyPr wrap="square" rtlCol="0">
              <a:spAutoFit/>
            </a:bodyPr>
            <a:lstStyle/>
            <a:p>
              <a:pPr algn="ctr"/>
              <a:r>
                <a:rPr lang="en-US" sz="2000" b="0" dirty="0">
                  <a:latin typeface="Times New Roman"/>
                  <a:cs typeface="Times New Roman"/>
                </a:rPr>
                <a:t>7</a:t>
              </a:r>
            </a:p>
          </p:txBody>
        </p:sp>
        <p:sp>
          <p:nvSpPr>
            <p:cNvPr id="12" name="TextBox 11"/>
            <p:cNvSpPr txBox="1"/>
            <p:nvPr/>
          </p:nvSpPr>
          <p:spPr>
            <a:xfrm>
              <a:off x="3962400" y="2667000"/>
              <a:ext cx="457200" cy="400110"/>
            </a:xfrm>
            <a:prstGeom prst="rect">
              <a:avLst/>
            </a:prstGeom>
            <a:noFill/>
          </p:spPr>
          <p:txBody>
            <a:bodyPr wrap="square" rtlCol="0">
              <a:spAutoFit/>
            </a:bodyPr>
            <a:lstStyle/>
            <a:p>
              <a:pPr algn="ctr"/>
              <a:r>
                <a:rPr lang="en-US" sz="2000" b="0" dirty="0">
                  <a:latin typeface="Times New Roman"/>
                  <a:cs typeface="Times New Roman"/>
                </a:rPr>
                <a:t>8</a:t>
              </a:r>
            </a:p>
          </p:txBody>
        </p:sp>
        <p:sp>
          <p:nvSpPr>
            <p:cNvPr id="13" name="TextBox 12"/>
            <p:cNvSpPr txBox="1"/>
            <p:nvPr/>
          </p:nvSpPr>
          <p:spPr>
            <a:xfrm>
              <a:off x="4343400" y="2667000"/>
              <a:ext cx="457200" cy="400110"/>
            </a:xfrm>
            <a:prstGeom prst="rect">
              <a:avLst/>
            </a:prstGeom>
            <a:noFill/>
          </p:spPr>
          <p:txBody>
            <a:bodyPr wrap="square" rtlCol="0">
              <a:spAutoFit/>
            </a:bodyPr>
            <a:lstStyle/>
            <a:p>
              <a:pPr algn="ctr"/>
              <a:r>
                <a:rPr lang="en-US" sz="2000" b="0" dirty="0">
                  <a:latin typeface="Times New Roman"/>
                  <a:cs typeface="Times New Roman"/>
                </a:rPr>
                <a:t>9</a:t>
              </a:r>
            </a:p>
          </p:txBody>
        </p:sp>
        <p:sp>
          <p:nvSpPr>
            <p:cNvPr id="14" name="TextBox 13"/>
            <p:cNvSpPr txBox="1"/>
            <p:nvPr/>
          </p:nvSpPr>
          <p:spPr>
            <a:xfrm>
              <a:off x="4724400" y="2667000"/>
              <a:ext cx="457200" cy="400110"/>
            </a:xfrm>
            <a:prstGeom prst="rect">
              <a:avLst/>
            </a:prstGeom>
            <a:noFill/>
          </p:spPr>
          <p:txBody>
            <a:bodyPr wrap="square" rtlCol="0">
              <a:spAutoFit/>
            </a:bodyPr>
            <a:lstStyle/>
            <a:p>
              <a:pPr algn="ctr"/>
              <a:r>
                <a:rPr lang="en-US" sz="2000" b="0" dirty="0">
                  <a:latin typeface="Times New Roman"/>
                  <a:cs typeface="Times New Roman"/>
                </a:rPr>
                <a:t>10</a:t>
              </a:r>
            </a:p>
          </p:txBody>
        </p:sp>
        <p:sp>
          <p:nvSpPr>
            <p:cNvPr id="15" name="TextBox 14"/>
            <p:cNvSpPr txBox="1"/>
            <p:nvPr/>
          </p:nvSpPr>
          <p:spPr>
            <a:xfrm>
              <a:off x="5105400" y="2667000"/>
              <a:ext cx="457200" cy="400110"/>
            </a:xfrm>
            <a:prstGeom prst="rect">
              <a:avLst/>
            </a:prstGeom>
            <a:noFill/>
          </p:spPr>
          <p:txBody>
            <a:bodyPr wrap="square" rtlCol="0">
              <a:spAutoFit/>
            </a:bodyPr>
            <a:lstStyle/>
            <a:p>
              <a:pPr algn="ctr"/>
              <a:r>
                <a:rPr lang="en-US" sz="2000" b="0" dirty="0">
                  <a:latin typeface="Times New Roman"/>
                  <a:cs typeface="Times New Roman"/>
                </a:rPr>
                <a:t>11</a:t>
              </a:r>
            </a:p>
          </p:txBody>
        </p:sp>
        <p:sp>
          <p:nvSpPr>
            <p:cNvPr id="16" name="TextBox 15"/>
            <p:cNvSpPr txBox="1"/>
            <p:nvPr/>
          </p:nvSpPr>
          <p:spPr>
            <a:xfrm>
              <a:off x="5486400" y="2667000"/>
              <a:ext cx="457200" cy="400110"/>
            </a:xfrm>
            <a:prstGeom prst="rect">
              <a:avLst/>
            </a:prstGeom>
            <a:noFill/>
          </p:spPr>
          <p:txBody>
            <a:bodyPr wrap="square" rtlCol="0">
              <a:spAutoFit/>
            </a:bodyPr>
            <a:lstStyle/>
            <a:p>
              <a:pPr algn="ctr"/>
              <a:r>
                <a:rPr lang="en-US" sz="2000" b="0" dirty="0">
                  <a:latin typeface="Times New Roman"/>
                  <a:cs typeface="Times New Roman"/>
                </a:rPr>
                <a:t>12</a:t>
              </a:r>
            </a:p>
          </p:txBody>
        </p:sp>
        <p:sp>
          <p:nvSpPr>
            <p:cNvPr id="17" name="TextBox 16"/>
            <p:cNvSpPr txBox="1"/>
            <p:nvPr/>
          </p:nvSpPr>
          <p:spPr>
            <a:xfrm>
              <a:off x="5867400" y="2667000"/>
              <a:ext cx="457200" cy="400110"/>
            </a:xfrm>
            <a:prstGeom prst="rect">
              <a:avLst/>
            </a:prstGeom>
            <a:noFill/>
          </p:spPr>
          <p:txBody>
            <a:bodyPr wrap="square" rtlCol="0">
              <a:spAutoFit/>
            </a:bodyPr>
            <a:lstStyle/>
            <a:p>
              <a:pPr algn="ctr"/>
              <a:r>
                <a:rPr lang="en-US" sz="2000" b="0" dirty="0">
                  <a:latin typeface="Times New Roman"/>
                  <a:cs typeface="Times New Roman"/>
                </a:rPr>
                <a:t>13</a:t>
              </a:r>
            </a:p>
          </p:txBody>
        </p:sp>
        <p:sp>
          <p:nvSpPr>
            <p:cNvPr id="18" name="TextBox 17"/>
            <p:cNvSpPr txBox="1"/>
            <p:nvPr/>
          </p:nvSpPr>
          <p:spPr>
            <a:xfrm>
              <a:off x="6248400" y="2667000"/>
              <a:ext cx="457200" cy="400110"/>
            </a:xfrm>
            <a:prstGeom prst="rect">
              <a:avLst/>
            </a:prstGeom>
            <a:noFill/>
          </p:spPr>
          <p:txBody>
            <a:bodyPr wrap="square" rtlCol="0">
              <a:spAutoFit/>
            </a:bodyPr>
            <a:lstStyle/>
            <a:p>
              <a:pPr algn="ctr"/>
              <a:r>
                <a:rPr lang="en-US" sz="2000" b="0" dirty="0">
                  <a:latin typeface="Times New Roman"/>
                  <a:cs typeface="Times New Roman"/>
                </a:rPr>
                <a:t>14</a:t>
              </a:r>
            </a:p>
          </p:txBody>
        </p:sp>
        <p:sp>
          <p:nvSpPr>
            <p:cNvPr id="19" name="TextBox 18"/>
            <p:cNvSpPr txBox="1"/>
            <p:nvPr/>
          </p:nvSpPr>
          <p:spPr>
            <a:xfrm>
              <a:off x="6629400" y="2667000"/>
              <a:ext cx="457200" cy="400110"/>
            </a:xfrm>
            <a:prstGeom prst="rect">
              <a:avLst/>
            </a:prstGeom>
            <a:noFill/>
          </p:spPr>
          <p:txBody>
            <a:bodyPr wrap="square" rtlCol="0">
              <a:spAutoFit/>
            </a:bodyPr>
            <a:lstStyle/>
            <a:p>
              <a:pPr algn="ctr"/>
              <a:r>
                <a:rPr lang="en-US" sz="2000" b="0" dirty="0">
                  <a:latin typeface="Times New Roman"/>
                  <a:cs typeface="Times New Roman"/>
                </a:rPr>
                <a:t>15</a:t>
              </a:r>
            </a:p>
          </p:txBody>
        </p:sp>
        <p:sp>
          <p:nvSpPr>
            <p:cNvPr id="20" name="TextBox 19"/>
            <p:cNvSpPr txBox="1"/>
            <p:nvPr/>
          </p:nvSpPr>
          <p:spPr>
            <a:xfrm>
              <a:off x="7010400" y="2667000"/>
              <a:ext cx="457200" cy="400110"/>
            </a:xfrm>
            <a:prstGeom prst="rect">
              <a:avLst/>
            </a:prstGeom>
            <a:noFill/>
          </p:spPr>
          <p:txBody>
            <a:bodyPr wrap="square" rtlCol="0">
              <a:spAutoFit/>
            </a:bodyPr>
            <a:lstStyle/>
            <a:p>
              <a:pPr algn="ctr"/>
              <a:r>
                <a:rPr lang="en-US" sz="2000" b="0" dirty="0">
                  <a:latin typeface="Times New Roman"/>
                  <a:cs typeface="Times New Roman"/>
                </a:rPr>
                <a:t>16</a:t>
              </a:r>
            </a:p>
          </p:txBody>
        </p:sp>
        <p:sp>
          <p:nvSpPr>
            <p:cNvPr id="21" name="TextBox 20"/>
            <p:cNvSpPr txBox="1"/>
            <p:nvPr/>
          </p:nvSpPr>
          <p:spPr>
            <a:xfrm>
              <a:off x="7391400" y="2667000"/>
              <a:ext cx="457200" cy="400110"/>
            </a:xfrm>
            <a:prstGeom prst="rect">
              <a:avLst/>
            </a:prstGeom>
            <a:noFill/>
          </p:spPr>
          <p:txBody>
            <a:bodyPr wrap="square" rtlCol="0">
              <a:spAutoFit/>
            </a:bodyPr>
            <a:lstStyle/>
            <a:p>
              <a:pPr algn="ctr"/>
              <a:r>
                <a:rPr lang="en-US" sz="2000" b="0" dirty="0">
                  <a:latin typeface="Times New Roman"/>
                  <a:cs typeface="Times New Roman"/>
                </a:rPr>
                <a:t>17</a:t>
              </a:r>
            </a:p>
          </p:txBody>
        </p:sp>
      </p:grpSp>
      <p:grpSp>
        <p:nvGrpSpPr>
          <p:cNvPr id="3" name="Group 24"/>
          <p:cNvGrpSpPr/>
          <p:nvPr/>
        </p:nvGrpSpPr>
        <p:grpSpPr>
          <a:xfrm>
            <a:off x="1764695" y="2644015"/>
            <a:ext cx="274320" cy="274320"/>
            <a:chOff x="4267200" y="3581400"/>
            <a:chExt cx="274320" cy="274320"/>
          </a:xfrm>
        </p:grpSpPr>
        <p:cxnSp>
          <p:nvCxnSpPr>
            <p:cNvPr id="23" name="Straight Connector 22"/>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24" name="Straight Connector 23"/>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22" name="Group 25"/>
          <p:cNvGrpSpPr/>
          <p:nvPr/>
        </p:nvGrpSpPr>
        <p:grpSpPr>
          <a:xfrm>
            <a:off x="2139890" y="2644015"/>
            <a:ext cx="274320" cy="274320"/>
            <a:chOff x="4267200" y="3581400"/>
            <a:chExt cx="274320" cy="274320"/>
          </a:xfrm>
        </p:grpSpPr>
        <p:cxnSp>
          <p:nvCxnSpPr>
            <p:cNvPr id="27" name="Straight Connector 26"/>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28" name="Straight Connector 27"/>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25" name="Group 28"/>
          <p:cNvGrpSpPr/>
          <p:nvPr/>
        </p:nvGrpSpPr>
        <p:grpSpPr>
          <a:xfrm>
            <a:off x="2527180" y="2644015"/>
            <a:ext cx="274320" cy="274320"/>
            <a:chOff x="4267200" y="3581400"/>
            <a:chExt cx="274320" cy="274320"/>
          </a:xfrm>
        </p:grpSpPr>
        <p:cxnSp>
          <p:nvCxnSpPr>
            <p:cNvPr id="30" name="Straight Connector 29"/>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31" name="Straight Connector 30"/>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26" name="Group 31"/>
          <p:cNvGrpSpPr/>
          <p:nvPr/>
        </p:nvGrpSpPr>
        <p:grpSpPr>
          <a:xfrm>
            <a:off x="3294985" y="2644015"/>
            <a:ext cx="274320" cy="274320"/>
            <a:chOff x="4267200" y="3581400"/>
            <a:chExt cx="274320" cy="274320"/>
          </a:xfrm>
        </p:grpSpPr>
        <p:cxnSp>
          <p:nvCxnSpPr>
            <p:cNvPr id="33" name="Straight Connector 32"/>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34" name="Straight Connector 33"/>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29" name="Group 34"/>
          <p:cNvGrpSpPr/>
          <p:nvPr/>
        </p:nvGrpSpPr>
        <p:grpSpPr>
          <a:xfrm>
            <a:off x="4050695" y="2644015"/>
            <a:ext cx="274320" cy="274320"/>
            <a:chOff x="4267200" y="3581400"/>
            <a:chExt cx="274320" cy="274320"/>
          </a:xfrm>
        </p:grpSpPr>
        <p:cxnSp>
          <p:nvCxnSpPr>
            <p:cNvPr id="36" name="Straight Connector 35"/>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37" name="Straight Connector 36"/>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32" name="Group 37"/>
          <p:cNvGrpSpPr/>
          <p:nvPr/>
        </p:nvGrpSpPr>
        <p:grpSpPr>
          <a:xfrm>
            <a:off x="4818500" y="2644015"/>
            <a:ext cx="274320" cy="274320"/>
            <a:chOff x="4267200" y="3581400"/>
            <a:chExt cx="274320" cy="274320"/>
          </a:xfrm>
        </p:grpSpPr>
        <p:cxnSp>
          <p:nvCxnSpPr>
            <p:cNvPr id="39" name="Straight Connector 38"/>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40" name="Straight Connector 39"/>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35" name="Group 40"/>
          <p:cNvGrpSpPr/>
          <p:nvPr/>
        </p:nvGrpSpPr>
        <p:grpSpPr>
          <a:xfrm>
            <a:off x="5586305" y="2644015"/>
            <a:ext cx="274320" cy="274320"/>
            <a:chOff x="4267200" y="3581400"/>
            <a:chExt cx="274320" cy="274320"/>
          </a:xfrm>
        </p:grpSpPr>
        <p:cxnSp>
          <p:nvCxnSpPr>
            <p:cNvPr id="42" name="Straight Connector 41"/>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43" name="Straight Connector 42"/>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38" name="Group 43"/>
          <p:cNvGrpSpPr/>
          <p:nvPr/>
        </p:nvGrpSpPr>
        <p:grpSpPr>
          <a:xfrm>
            <a:off x="6342015" y="2644015"/>
            <a:ext cx="274320" cy="274320"/>
            <a:chOff x="4267200" y="3581400"/>
            <a:chExt cx="274320" cy="274320"/>
          </a:xfrm>
        </p:grpSpPr>
        <p:cxnSp>
          <p:nvCxnSpPr>
            <p:cNvPr id="45" name="Straight Connector 44"/>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46" name="Straight Connector 45"/>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41" name="Group 46"/>
          <p:cNvGrpSpPr/>
          <p:nvPr/>
        </p:nvGrpSpPr>
        <p:grpSpPr>
          <a:xfrm>
            <a:off x="7097725" y="2644015"/>
            <a:ext cx="274320" cy="274320"/>
            <a:chOff x="4267200" y="3581400"/>
            <a:chExt cx="274320" cy="274320"/>
          </a:xfrm>
        </p:grpSpPr>
        <p:cxnSp>
          <p:nvCxnSpPr>
            <p:cNvPr id="48" name="Straight Connector 47"/>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49" name="Straight Connector 48"/>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44" name="Group 49"/>
          <p:cNvGrpSpPr/>
          <p:nvPr/>
        </p:nvGrpSpPr>
        <p:grpSpPr>
          <a:xfrm>
            <a:off x="6717695" y="2644015"/>
            <a:ext cx="274320" cy="274320"/>
            <a:chOff x="4267200" y="3581400"/>
            <a:chExt cx="274320" cy="274320"/>
          </a:xfrm>
        </p:grpSpPr>
        <p:cxnSp>
          <p:nvCxnSpPr>
            <p:cNvPr id="51" name="Straight Connector 50"/>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52" name="Straight Connector 51"/>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47" name="Group 52"/>
          <p:cNvGrpSpPr/>
          <p:nvPr/>
        </p:nvGrpSpPr>
        <p:grpSpPr>
          <a:xfrm>
            <a:off x="4431695" y="2644015"/>
            <a:ext cx="274320" cy="274320"/>
            <a:chOff x="4267200" y="3581400"/>
            <a:chExt cx="274320" cy="274320"/>
          </a:xfrm>
        </p:grpSpPr>
        <p:cxnSp>
          <p:nvCxnSpPr>
            <p:cNvPr id="54" name="Straight Connector 53"/>
            <p:cNvCxnSpPr/>
            <p:nvPr/>
          </p:nvCxnSpPr>
          <p:spPr bwMode="auto">
            <a:xfrm>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55" name="Straight Connector 54"/>
            <p:cNvCxnSpPr/>
            <p:nvPr/>
          </p:nvCxnSpPr>
          <p:spPr bwMode="auto">
            <a:xfrm flipH="1">
              <a:off x="4267200" y="3581400"/>
              <a:ext cx="274320" cy="274320"/>
            </a:xfrm>
            <a:prstGeom prst="line">
              <a:avLst/>
            </a:prstGeom>
            <a:solidFill>
              <a:schemeClr val="accent1"/>
            </a:solidFill>
            <a:ln w="19050" cap="flat" cmpd="sng" algn="ctr">
              <a:solidFill>
                <a:srgbClr val="FF0000"/>
              </a:solidFill>
              <a:prstDash val="solid"/>
              <a:round/>
              <a:headEnd type="none" w="med" len="med"/>
              <a:tailEnd type="none" w="med" len="med"/>
            </a:ln>
            <a:effectLst/>
          </p:spPr>
        </p:cxnSp>
      </p:grpSp>
      <p:grpSp>
        <p:nvGrpSpPr>
          <p:cNvPr id="50" name="Group 56"/>
          <p:cNvGrpSpPr/>
          <p:nvPr/>
        </p:nvGrpSpPr>
        <p:grpSpPr>
          <a:xfrm>
            <a:off x="1295400" y="2933211"/>
            <a:ext cx="6553200" cy="307777"/>
            <a:chOff x="1295400" y="2667000"/>
            <a:chExt cx="6553200" cy="307777"/>
          </a:xfrm>
        </p:grpSpPr>
        <p:sp>
          <p:nvSpPr>
            <p:cNvPr id="58" name="TextBox 57"/>
            <p:cNvSpPr txBox="1"/>
            <p:nvPr/>
          </p:nvSpPr>
          <p:spPr>
            <a:xfrm>
              <a:off x="1295400" y="2667000"/>
              <a:ext cx="457200" cy="307777"/>
            </a:xfrm>
            <a:prstGeom prst="rect">
              <a:avLst/>
            </a:prstGeom>
            <a:noFill/>
          </p:spPr>
          <p:txBody>
            <a:bodyPr wrap="square" rtlCol="0">
              <a:spAutoFit/>
            </a:bodyPr>
            <a:lstStyle/>
            <a:p>
              <a:pPr algn="ctr"/>
              <a:r>
                <a:rPr lang="en-US" sz="1400" b="0" dirty="0">
                  <a:latin typeface="Times New Roman"/>
                  <a:cs typeface="Times New Roman"/>
                </a:rPr>
                <a:t>1</a:t>
              </a:r>
            </a:p>
          </p:txBody>
        </p:sp>
        <p:sp>
          <p:nvSpPr>
            <p:cNvPr id="62" name="TextBox 61"/>
            <p:cNvSpPr txBox="1"/>
            <p:nvPr/>
          </p:nvSpPr>
          <p:spPr>
            <a:xfrm>
              <a:off x="2819400" y="2667000"/>
              <a:ext cx="457200" cy="307777"/>
            </a:xfrm>
            <a:prstGeom prst="rect">
              <a:avLst/>
            </a:prstGeom>
            <a:noFill/>
          </p:spPr>
          <p:txBody>
            <a:bodyPr wrap="square" rtlCol="0">
              <a:spAutoFit/>
            </a:bodyPr>
            <a:lstStyle/>
            <a:p>
              <a:pPr algn="ctr"/>
              <a:r>
                <a:rPr lang="en-US" sz="1400" b="0" dirty="0">
                  <a:latin typeface="Times New Roman"/>
                  <a:cs typeface="Times New Roman"/>
                </a:rPr>
                <a:t>2</a:t>
              </a:r>
            </a:p>
          </p:txBody>
        </p:sp>
        <p:sp>
          <p:nvSpPr>
            <p:cNvPr id="64" name="TextBox 63"/>
            <p:cNvSpPr txBox="1"/>
            <p:nvPr/>
          </p:nvSpPr>
          <p:spPr>
            <a:xfrm>
              <a:off x="3581400" y="2667000"/>
              <a:ext cx="457200" cy="307777"/>
            </a:xfrm>
            <a:prstGeom prst="rect">
              <a:avLst/>
            </a:prstGeom>
            <a:noFill/>
          </p:spPr>
          <p:txBody>
            <a:bodyPr wrap="square" rtlCol="0">
              <a:spAutoFit/>
            </a:bodyPr>
            <a:lstStyle/>
            <a:p>
              <a:pPr algn="ctr"/>
              <a:r>
                <a:rPr lang="en-US" sz="1400" b="0" dirty="0">
                  <a:latin typeface="Times New Roman"/>
                  <a:cs typeface="Times New Roman"/>
                </a:rPr>
                <a:t>3</a:t>
              </a:r>
            </a:p>
          </p:txBody>
        </p:sp>
        <p:sp>
          <p:nvSpPr>
            <p:cNvPr id="68" name="TextBox 67"/>
            <p:cNvSpPr txBox="1"/>
            <p:nvPr/>
          </p:nvSpPr>
          <p:spPr>
            <a:xfrm>
              <a:off x="5105400" y="2667000"/>
              <a:ext cx="457200" cy="307777"/>
            </a:xfrm>
            <a:prstGeom prst="rect">
              <a:avLst/>
            </a:prstGeom>
            <a:noFill/>
          </p:spPr>
          <p:txBody>
            <a:bodyPr wrap="square" rtlCol="0">
              <a:spAutoFit/>
            </a:bodyPr>
            <a:lstStyle/>
            <a:p>
              <a:pPr algn="ctr"/>
              <a:r>
                <a:rPr lang="en-US" sz="1400" b="0" dirty="0">
                  <a:latin typeface="Times New Roman"/>
                  <a:cs typeface="Times New Roman"/>
                </a:rPr>
                <a:t>4</a:t>
              </a:r>
            </a:p>
          </p:txBody>
        </p:sp>
        <p:sp>
          <p:nvSpPr>
            <p:cNvPr id="70" name="TextBox 69"/>
            <p:cNvSpPr txBox="1"/>
            <p:nvPr/>
          </p:nvSpPr>
          <p:spPr>
            <a:xfrm>
              <a:off x="5867400" y="2667000"/>
              <a:ext cx="457200" cy="307777"/>
            </a:xfrm>
            <a:prstGeom prst="rect">
              <a:avLst/>
            </a:prstGeom>
            <a:noFill/>
          </p:spPr>
          <p:txBody>
            <a:bodyPr wrap="square" rtlCol="0">
              <a:spAutoFit/>
            </a:bodyPr>
            <a:lstStyle/>
            <a:p>
              <a:pPr algn="ctr"/>
              <a:r>
                <a:rPr lang="en-US" sz="1400" b="0" dirty="0">
                  <a:latin typeface="Times New Roman"/>
                  <a:cs typeface="Times New Roman"/>
                </a:rPr>
                <a:t>5</a:t>
              </a:r>
            </a:p>
          </p:txBody>
        </p:sp>
        <p:sp>
          <p:nvSpPr>
            <p:cNvPr id="74" name="TextBox 73"/>
            <p:cNvSpPr txBox="1"/>
            <p:nvPr/>
          </p:nvSpPr>
          <p:spPr>
            <a:xfrm>
              <a:off x="7391400" y="2667000"/>
              <a:ext cx="457200" cy="307777"/>
            </a:xfrm>
            <a:prstGeom prst="rect">
              <a:avLst/>
            </a:prstGeom>
            <a:noFill/>
          </p:spPr>
          <p:txBody>
            <a:bodyPr wrap="square" rtlCol="0">
              <a:spAutoFit/>
            </a:bodyPr>
            <a:lstStyle/>
            <a:p>
              <a:pPr algn="ctr"/>
              <a:r>
                <a:rPr lang="en-US" sz="1400" b="0" dirty="0">
                  <a:latin typeface="Times New Roman"/>
                  <a:cs typeface="Times New Roman"/>
                </a:rPr>
                <a:t>6</a:t>
              </a:r>
            </a:p>
          </p:txBody>
        </p:sp>
      </p:grpSp>
      <p:sp>
        <p:nvSpPr>
          <p:cNvPr id="75" name="Rectangle 3"/>
          <p:cNvSpPr>
            <a:spLocks noChangeArrowheads="1"/>
          </p:cNvSpPr>
          <p:nvPr/>
        </p:nvSpPr>
        <p:spPr bwMode="auto">
          <a:xfrm>
            <a:off x="481390" y="3288695"/>
            <a:ext cx="8128000" cy="1282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700"/>
              </a:spcAft>
              <a:buFontTx/>
              <a:buChar char="•"/>
            </a:pPr>
            <a:r>
              <a:rPr lang="en-US" sz="2400" b="0" dirty="0">
                <a:latin typeface="Times New Roman"/>
                <a:cs typeface="Times New Roman"/>
              </a:rPr>
              <a:t>The following rules make certain calculations of </a:t>
            </a:r>
            <a:r>
              <a:rPr lang="en-US" sz="2400" b="0" i="1" dirty="0" err="1">
                <a:latin typeface="Symbol" charset="2"/>
                <a:cs typeface="Symbol" charset="2"/>
              </a:rPr>
              <a:t>f</a:t>
            </a:r>
            <a:r>
              <a:rPr lang="en-US" sz="600" b="0" i="1" dirty="0">
                <a:latin typeface="Times New Roman"/>
                <a:cs typeface="Times New Roman"/>
              </a:rPr>
              <a:t> </a:t>
            </a:r>
            <a:r>
              <a:rPr lang="en-US" sz="2400" b="0" dirty="0">
                <a:latin typeface="Times New Roman"/>
                <a:cs typeface="Times New Roman"/>
              </a:rPr>
              <a:t>(</a:t>
            </a:r>
            <a:r>
              <a:rPr lang="en-US" sz="2400" b="0" i="1" dirty="0" err="1">
                <a:latin typeface="Times New Roman"/>
                <a:cs typeface="Times New Roman"/>
              </a:rPr>
              <a:t>n</a:t>
            </a:r>
            <a:r>
              <a:rPr lang="en-US" sz="2400" b="0" dirty="0">
                <a:latin typeface="Times New Roman"/>
                <a:cs typeface="Times New Roman"/>
              </a:rPr>
              <a:t>) easier:</a:t>
            </a:r>
          </a:p>
          <a:p>
            <a:pPr marL="800100" lvl="1" indent="-342900" algn="just">
              <a:lnSpc>
                <a:spcPct val="90000"/>
              </a:lnSpc>
              <a:spcAft>
                <a:spcPts val="700"/>
              </a:spcAft>
              <a:buFont typeface="Lucida Grande"/>
              <a:buChar char="–"/>
            </a:pPr>
            <a:r>
              <a:rPr lang="en-US" sz="2200" b="0" dirty="0">
                <a:latin typeface="Times New Roman"/>
                <a:cs typeface="Times New Roman"/>
              </a:rPr>
              <a:t>If </a:t>
            </a:r>
            <a:r>
              <a:rPr lang="en-US" sz="2200" b="0" i="1" dirty="0" err="1">
                <a:latin typeface="Times New Roman"/>
                <a:cs typeface="Times New Roman"/>
              </a:rPr>
              <a:t>n</a:t>
            </a:r>
            <a:r>
              <a:rPr lang="en-US" sz="2200" b="0" dirty="0">
                <a:latin typeface="Times New Roman"/>
                <a:cs typeface="Times New Roman"/>
              </a:rPr>
              <a:t> is a prime, </a:t>
            </a:r>
            <a:r>
              <a:rPr lang="en-US" sz="2200" b="0" i="1" dirty="0" err="1">
                <a:latin typeface="Symbol" charset="2"/>
                <a:cs typeface="Symbol" charset="2"/>
              </a:rPr>
              <a:t>f</a:t>
            </a:r>
            <a:r>
              <a:rPr lang="en-US" sz="600" b="0" i="1" dirty="0">
                <a:latin typeface="Times New Roman"/>
                <a:cs typeface="Times New Roman"/>
              </a:rPr>
              <a:t> </a:t>
            </a:r>
            <a:r>
              <a:rPr lang="en-US" sz="2200" b="0" dirty="0">
                <a:latin typeface="Times New Roman"/>
                <a:cs typeface="Times New Roman"/>
              </a:rPr>
              <a:t>(</a:t>
            </a:r>
            <a:r>
              <a:rPr lang="en-US" sz="2200" b="0" i="1" dirty="0" err="1">
                <a:latin typeface="Times New Roman"/>
                <a:cs typeface="Times New Roman"/>
              </a:rPr>
              <a:t>n</a:t>
            </a:r>
            <a:r>
              <a:rPr lang="en-US" sz="2200" b="0" dirty="0">
                <a:latin typeface="Times New Roman"/>
                <a:cs typeface="Times New Roman"/>
              </a:rPr>
              <a:t>) is </a:t>
            </a:r>
            <a:r>
              <a:rPr lang="en-US" sz="2200" b="0" i="1">
                <a:latin typeface="Times New Roman"/>
                <a:cs typeface="Times New Roman"/>
              </a:rPr>
              <a:t>n</a:t>
            </a:r>
            <a:r>
              <a:rPr lang="en-US" sz="1000" b="0">
                <a:latin typeface="Times New Roman"/>
                <a:cs typeface="Times New Roman"/>
              </a:rPr>
              <a:t> </a:t>
            </a:r>
            <a:r>
              <a:rPr lang="en-US" sz="2200" b="0" dirty="0">
                <a:latin typeface="Times New Roman"/>
                <a:cs typeface="Times New Roman"/>
              </a:rPr>
              <a:t>–</a:t>
            </a:r>
            <a:r>
              <a:rPr lang="en-US" sz="700" b="0" dirty="0">
                <a:latin typeface="Times New Roman"/>
                <a:cs typeface="Times New Roman"/>
              </a:rPr>
              <a:t> </a:t>
            </a:r>
            <a:r>
              <a:rPr lang="en-US" sz="2200" b="0" dirty="0">
                <a:latin typeface="Times New Roman"/>
                <a:cs typeface="Times New Roman"/>
              </a:rPr>
              <a:t>1.</a:t>
            </a:r>
          </a:p>
          <a:p>
            <a:pPr marL="800100" lvl="1" indent="-342900" algn="just">
              <a:lnSpc>
                <a:spcPct val="90000"/>
              </a:lnSpc>
              <a:spcAft>
                <a:spcPts val="700"/>
              </a:spcAft>
              <a:buFont typeface="Lucida Grande"/>
              <a:buChar char="–"/>
            </a:pPr>
            <a:r>
              <a:rPr lang="en-US" sz="2200" b="0" dirty="0">
                <a:latin typeface="Times New Roman"/>
                <a:cs typeface="Times New Roman"/>
              </a:rPr>
              <a:t>If </a:t>
            </a:r>
            <a:r>
              <a:rPr lang="en-US" sz="2200" b="0" i="1" dirty="0" err="1">
                <a:latin typeface="Times New Roman"/>
                <a:cs typeface="Times New Roman"/>
              </a:rPr>
              <a:t>p</a:t>
            </a:r>
            <a:r>
              <a:rPr lang="en-US" sz="2200" b="0" dirty="0">
                <a:latin typeface="Times New Roman"/>
                <a:cs typeface="Times New Roman"/>
              </a:rPr>
              <a:t> and </a:t>
            </a:r>
            <a:r>
              <a:rPr lang="en-US" sz="2200" b="0" i="1" dirty="0" err="1">
                <a:latin typeface="Times New Roman"/>
                <a:cs typeface="Times New Roman"/>
              </a:rPr>
              <a:t>q</a:t>
            </a:r>
            <a:r>
              <a:rPr lang="en-US" sz="2200" b="0" dirty="0">
                <a:latin typeface="Times New Roman"/>
                <a:cs typeface="Times New Roman"/>
              </a:rPr>
              <a:t> are primes, </a:t>
            </a:r>
            <a:r>
              <a:rPr lang="en-US" sz="2200" b="0" i="1" dirty="0" err="1">
                <a:latin typeface="Symbol" charset="2"/>
                <a:cs typeface="Symbol" charset="2"/>
              </a:rPr>
              <a:t>f</a:t>
            </a:r>
            <a:r>
              <a:rPr lang="en-US" sz="600" b="0" i="1" dirty="0">
                <a:latin typeface="Times New Roman"/>
                <a:cs typeface="Times New Roman"/>
              </a:rPr>
              <a:t> </a:t>
            </a:r>
            <a:r>
              <a:rPr lang="en-US" sz="2200" b="0" dirty="0">
                <a:latin typeface="Times New Roman"/>
                <a:cs typeface="Times New Roman"/>
              </a:rPr>
              <a:t>(</a:t>
            </a:r>
            <a:r>
              <a:rPr lang="en-US" sz="2200" b="0" i="1" dirty="0" err="1">
                <a:latin typeface="Times New Roman"/>
                <a:cs typeface="Times New Roman"/>
              </a:rPr>
              <a:t>pq</a:t>
            </a:r>
            <a:r>
              <a:rPr lang="en-US" sz="2200" b="0" dirty="0">
                <a:latin typeface="Times New Roman"/>
                <a:cs typeface="Times New Roman"/>
              </a:rPr>
              <a:t>) is (</a:t>
            </a:r>
            <a:r>
              <a:rPr lang="en-US" sz="2200" b="0" i="1" dirty="0" err="1">
                <a:latin typeface="Times New Roman"/>
                <a:cs typeface="Times New Roman"/>
              </a:rPr>
              <a:t>p</a:t>
            </a:r>
            <a:r>
              <a:rPr lang="en-US" sz="1000" b="0" dirty="0">
                <a:latin typeface="Times New Roman"/>
                <a:cs typeface="Times New Roman"/>
              </a:rPr>
              <a:t> </a:t>
            </a:r>
            <a:r>
              <a:rPr lang="en-US" sz="2200" b="0" dirty="0">
                <a:latin typeface="Times New Roman"/>
                <a:cs typeface="Times New Roman"/>
              </a:rPr>
              <a:t>–</a:t>
            </a:r>
            <a:r>
              <a:rPr lang="en-US" sz="700" b="0" dirty="0">
                <a:latin typeface="Times New Roman"/>
                <a:cs typeface="Times New Roman"/>
              </a:rPr>
              <a:t> </a:t>
            </a:r>
            <a:r>
              <a:rPr lang="en-US" sz="2200" b="0" dirty="0">
                <a:latin typeface="Times New Roman"/>
                <a:cs typeface="Times New Roman"/>
              </a:rPr>
              <a:t>1) (</a:t>
            </a:r>
            <a:r>
              <a:rPr lang="en-US" sz="2200" b="0" i="1" dirty="0" err="1">
                <a:latin typeface="Times New Roman"/>
                <a:cs typeface="Times New Roman"/>
              </a:rPr>
              <a:t>q</a:t>
            </a:r>
            <a:r>
              <a:rPr lang="en-US" sz="1000" b="0" dirty="0">
                <a:latin typeface="Times New Roman"/>
                <a:cs typeface="Times New Roman"/>
              </a:rPr>
              <a:t> </a:t>
            </a:r>
            <a:r>
              <a:rPr lang="en-US" sz="2200" b="0" dirty="0">
                <a:latin typeface="Times New Roman"/>
                <a:cs typeface="Times New Roman"/>
              </a:rPr>
              <a:t>–</a:t>
            </a:r>
            <a:r>
              <a:rPr lang="en-US" sz="700" b="0" dirty="0">
                <a:latin typeface="Times New Roman"/>
                <a:cs typeface="Times New Roman"/>
              </a:rPr>
              <a:t> </a:t>
            </a:r>
            <a:r>
              <a:rPr lang="en-US" sz="2200" b="0" dirty="0">
                <a:latin typeface="Times New Roman"/>
                <a:cs typeface="Times New Roman"/>
              </a:rPr>
              <a:t>1).</a:t>
            </a:r>
          </a:p>
          <a:p>
            <a:pPr marL="800100" lvl="1" indent="-342900" algn="just">
              <a:lnSpc>
                <a:spcPct val="90000"/>
              </a:lnSpc>
              <a:spcAft>
                <a:spcPts val="700"/>
              </a:spcAft>
              <a:buFont typeface="Lucida Grande"/>
              <a:buChar char="–"/>
            </a:pPr>
            <a:endParaRPr lang="en-US" sz="2200" b="0" dirty="0">
              <a:latin typeface="Times New Roman"/>
              <a:cs typeface="Times New Roman"/>
            </a:endParaRPr>
          </a:p>
          <a:p>
            <a:pPr marL="342900" indent="-342900" algn="just">
              <a:lnSpc>
                <a:spcPct val="90000"/>
              </a:lnSpc>
              <a:spcAft>
                <a:spcPts val="500"/>
              </a:spcAft>
            </a:pPr>
            <a:endParaRPr lang="en-US" sz="2200" b="0" dirty="0">
              <a:latin typeface="Times New Roman"/>
              <a:cs typeface="Times New Roman"/>
            </a:endParaRPr>
          </a:p>
        </p:txBody>
      </p:sp>
      <p:sp>
        <p:nvSpPr>
          <p:cNvPr id="76" name="Rectangle 3"/>
          <p:cNvSpPr>
            <a:spLocks noChangeArrowheads="1"/>
          </p:cNvSpPr>
          <p:nvPr/>
        </p:nvSpPr>
        <p:spPr bwMode="auto">
          <a:xfrm>
            <a:off x="481390" y="4572000"/>
            <a:ext cx="8128000" cy="6096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700"/>
              </a:spcAft>
              <a:buFontTx/>
              <a:buChar char="•"/>
            </a:pPr>
            <a:r>
              <a:rPr lang="en-US" sz="2400" b="0" dirty="0">
                <a:latin typeface="Times New Roman"/>
                <a:cs typeface="Times New Roman"/>
              </a:rPr>
              <a:t>In the RSA key generation algorithm, the value </a:t>
            </a:r>
            <a:r>
              <a:rPr lang="en-US" sz="2400" b="0" i="1" dirty="0" err="1">
                <a:latin typeface="Times New Roman"/>
                <a:cs typeface="Times New Roman"/>
              </a:rPr>
              <a:t>t</a:t>
            </a:r>
            <a:r>
              <a:rPr lang="en-US" sz="2400" b="0" dirty="0">
                <a:latin typeface="Times New Roman"/>
                <a:cs typeface="Times New Roman"/>
              </a:rPr>
              <a:t> is </a:t>
            </a:r>
            <a:r>
              <a:rPr lang="en-US" sz="2400" b="0" i="1" dirty="0" err="1">
                <a:latin typeface="Symbol" charset="2"/>
                <a:cs typeface="Symbol" charset="2"/>
              </a:rPr>
              <a:t>f</a:t>
            </a:r>
            <a:r>
              <a:rPr lang="en-US" sz="700" b="0" i="1" dirty="0">
                <a:latin typeface="Times New Roman"/>
                <a:cs typeface="Times New Roman"/>
              </a:rPr>
              <a:t> </a:t>
            </a:r>
            <a:r>
              <a:rPr lang="en-US" sz="2400" b="0" dirty="0">
                <a:latin typeface="Times New Roman"/>
                <a:cs typeface="Times New Roman"/>
              </a:rPr>
              <a:t>(</a:t>
            </a:r>
            <a:r>
              <a:rPr lang="en-US" sz="2400" b="0" i="1" dirty="0" err="1">
                <a:latin typeface="Times New Roman"/>
                <a:cs typeface="Times New Roman"/>
              </a:rPr>
              <a:t>pq</a:t>
            </a:r>
            <a:r>
              <a:rPr lang="en-US" sz="2400" b="0" dirty="0">
                <a:latin typeface="Times New Roman"/>
                <a:cs typeface="Times New Roman"/>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300"/>
                                  </p:stCondLst>
                                  <p:childTnLst>
                                    <p:set>
                                      <p:cBhvr>
                                        <p:cTn id="18" dur="1" fill="hold">
                                          <p:stCondLst>
                                            <p:cond delay="0"/>
                                          </p:stCondLst>
                                        </p:cTn>
                                        <p:tgtEl>
                                          <p:spTgt spid="22"/>
                                        </p:tgtEl>
                                        <p:attrNameLst>
                                          <p:attrName>style.visibility</p:attrName>
                                        </p:attrNameLst>
                                      </p:cBhvr>
                                      <p:to>
                                        <p:strVal val="visible"/>
                                      </p:to>
                                    </p:set>
                                  </p:childTnLst>
                                </p:cTn>
                              </p:par>
                            </p:childTnLst>
                          </p:cTn>
                        </p:par>
                        <p:par>
                          <p:cTn id="19" fill="hold">
                            <p:stCondLst>
                              <p:cond delay="300"/>
                            </p:stCondLst>
                            <p:childTnLst>
                              <p:par>
                                <p:cTn id="20" presetID="1" presetClass="entr" presetSubtype="0" fill="hold" nodeType="afterEffect">
                                  <p:stCondLst>
                                    <p:cond delay="300"/>
                                  </p:stCondLst>
                                  <p:childTnLst>
                                    <p:set>
                                      <p:cBhvr>
                                        <p:cTn id="21" dur="1" fill="hold">
                                          <p:stCondLst>
                                            <p:cond delay="0"/>
                                          </p:stCondLst>
                                        </p:cTn>
                                        <p:tgtEl>
                                          <p:spTgt spid="25"/>
                                        </p:tgtEl>
                                        <p:attrNameLst>
                                          <p:attrName>style.visibility</p:attrName>
                                        </p:attrNameLst>
                                      </p:cBhvr>
                                      <p:to>
                                        <p:strVal val="visible"/>
                                      </p:to>
                                    </p:set>
                                  </p:childTnLst>
                                </p:cTn>
                              </p:par>
                            </p:childTnLst>
                          </p:cTn>
                        </p:par>
                        <p:par>
                          <p:cTn id="22" fill="hold">
                            <p:stCondLst>
                              <p:cond delay="600"/>
                            </p:stCondLst>
                            <p:childTnLst>
                              <p:par>
                                <p:cTn id="23" presetID="1" presetClass="entr" presetSubtype="0" fill="hold" nodeType="afterEffect">
                                  <p:stCondLst>
                                    <p:cond delay="300"/>
                                  </p:stCondLst>
                                  <p:childTnLst>
                                    <p:set>
                                      <p:cBhvr>
                                        <p:cTn id="24" dur="1" fill="hold">
                                          <p:stCondLst>
                                            <p:cond delay="0"/>
                                          </p:stCondLst>
                                        </p:cTn>
                                        <p:tgtEl>
                                          <p:spTgt spid="26"/>
                                        </p:tgtEl>
                                        <p:attrNameLst>
                                          <p:attrName>style.visibility</p:attrName>
                                        </p:attrNameLst>
                                      </p:cBhvr>
                                      <p:to>
                                        <p:strVal val="visible"/>
                                      </p:to>
                                    </p:set>
                                  </p:childTnLst>
                                </p:cTn>
                              </p:par>
                            </p:childTnLst>
                          </p:cTn>
                        </p:par>
                        <p:par>
                          <p:cTn id="25" fill="hold">
                            <p:stCondLst>
                              <p:cond delay="900"/>
                            </p:stCondLst>
                            <p:childTnLst>
                              <p:par>
                                <p:cTn id="26" presetID="1" presetClass="entr" presetSubtype="0" fill="hold" nodeType="afterEffect">
                                  <p:stCondLst>
                                    <p:cond delay="300"/>
                                  </p:stCondLst>
                                  <p:childTnLst>
                                    <p:set>
                                      <p:cBhvr>
                                        <p:cTn id="27" dur="1" fill="hold">
                                          <p:stCondLst>
                                            <p:cond delay="0"/>
                                          </p:stCondLst>
                                        </p:cTn>
                                        <p:tgtEl>
                                          <p:spTgt spid="29"/>
                                        </p:tgtEl>
                                        <p:attrNameLst>
                                          <p:attrName>style.visibility</p:attrName>
                                        </p:attrNameLst>
                                      </p:cBhvr>
                                      <p:to>
                                        <p:strVal val="visible"/>
                                      </p:to>
                                    </p:set>
                                  </p:childTnLst>
                                </p:cTn>
                              </p:par>
                            </p:childTnLst>
                          </p:cTn>
                        </p:par>
                        <p:par>
                          <p:cTn id="28" fill="hold">
                            <p:stCondLst>
                              <p:cond delay="1200"/>
                            </p:stCondLst>
                            <p:childTnLst>
                              <p:par>
                                <p:cTn id="29" presetID="1" presetClass="entr" presetSubtype="0" fill="hold" nodeType="afterEffect">
                                  <p:stCondLst>
                                    <p:cond delay="300"/>
                                  </p:stCondLst>
                                  <p:childTnLst>
                                    <p:set>
                                      <p:cBhvr>
                                        <p:cTn id="30" dur="1" fill="hold">
                                          <p:stCondLst>
                                            <p:cond delay="0"/>
                                          </p:stCondLst>
                                        </p:cTn>
                                        <p:tgtEl>
                                          <p:spTgt spid="47"/>
                                        </p:tgtEl>
                                        <p:attrNameLst>
                                          <p:attrName>style.visibility</p:attrName>
                                        </p:attrNameLst>
                                      </p:cBhvr>
                                      <p:to>
                                        <p:strVal val="visible"/>
                                      </p:to>
                                    </p:set>
                                  </p:childTnLst>
                                </p:cTn>
                              </p:par>
                            </p:childTnLst>
                          </p:cTn>
                        </p:par>
                        <p:par>
                          <p:cTn id="31" fill="hold">
                            <p:stCondLst>
                              <p:cond delay="1500"/>
                            </p:stCondLst>
                            <p:childTnLst>
                              <p:par>
                                <p:cTn id="32" presetID="1" presetClass="entr" presetSubtype="0" fill="hold" nodeType="afterEffect">
                                  <p:stCondLst>
                                    <p:cond delay="300"/>
                                  </p:stCondLst>
                                  <p:childTnLst>
                                    <p:set>
                                      <p:cBhvr>
                                        <p:cTn id="33" dur="1" fill="hold">
                                          <p:stCondLst>
                                            <p:cond delay="0"/>
                                          </p:stCondLst>
                                        </p:cTn>
                                        <p:tgtEl>
                                          <p:spTgt spid="32"/>
                                        </p:tgtEl>
                                        <p:attrNameLst>
                                          <p:attrName>style.visibility</p:attrName>
                                        </p:attrNameLst>
                                      </p:cBhvr>
                                      <p:to>
                                        <p:strVal val="visible"/>
                                      </p:to>
                                    </p:set>
                                  </p:childTnLst>
                                </p:cTn>
                              </p:par>
                            </p:childTnLst>
                          </p:cTn>
                        </p:par>
                        <p:par>
                          <p:cTn id="34" fill="hold">
                            <p:stCondLst>
                              <p:cond delay="1800"/>
                            </p:stCondLst>
                            <p:childTnLst>
                              <p:par>
                                <p:cTn id="35" presetID="1" presetClass="entr" presetSubtype="0" fill="hold" nodeType="afterEffect">
                                  <p:stCondLst>
                                    <p:cond delay="300"/>
                                  </p:stCondLst>
                                  <p:childTnLst>
                                    <p:set>
                                      <p:cBhvr>
                                        <p:cTn id="36" dur="1" fill="hold">
                                          <p:stCondLst>
                                            <p:cond delay="0"/>
                                          </p:stCondLst>
                                        </p:cTn>
                                        <p:tgtEl>
                                          <p:spTgt spid="35"/>
                                        </p:tgtEl>
                                        <p:attrNameLst>
                                          <p:attrName>style.visibility</p:attrName>
                                        </p:attrNameLst>
                                      </p:cBhvr>
                                      <p:to>
                                        <p:strVal val="visible"/>
                                      </p:to>
                                    </p:set>
                                  </p:childTnLst>
                                </p:cTn>
                              </p:par>
                            </p:childTnLst>
                          </p:cTn>
                        </p:par>
                        <p:par>
                          <p:cTn id="37" fill="hold">
                            <p:stCondLst>
                              <p:cond delay="2100"/>
                            </p:stCondLst>
                            <p:childTnLst>
                              <p:par>
                                <p:cTn id="38" presetID="1" presetClass="entr" presetSubtype="0" fill="hold" nodeType="afterEffect">
                                  <p:stCondLst>
                                    <p:cond delay="300"/>
                                  </p:stCondLst>
                                  <p:childTnLst>
                                    <p:set>
                                      <p:cBhvr>
                                        <p:cTn id="39" dur="1" fill="hold">
                                          <p:stCondLst>
                                            <p:cond delay="0"/>
                                          </p:stCondLst>
                                        </p:cTn>
                                        <p:tgtEl>
                                          <p:spTgt spid="38"/>
                                        </p:tgtEl>
                                        <p:attrNameLst>
                                          <p:attrName>style.visibility</p:attrName>
                                        </p:attrNameLst>
                                      </p:cBhvr>
                                      <p:to>
                                        <p:strVal val="visible"/>
                                      </p:to>
                                    </p:set>
                                  </p:childTnLst>
                                </p:cTn>
                              </p:par>
                            </p:childTnLst>
                          </p:cTn>
                        </p:par>
                        <p:par>
                          <p:cTn id="40" fill="hold">
                            <p:stCondLst>
                              <p:cond delay="2400"/>
                            </p:stCondLst>
                            <p:childTnLst>
                              <p:par>
                                <p:cTn id="41" presetID="1" presetClass="entr" presetSubtype="0" fill="hold" nodeType="afterEffect">
                                  <p:stCondLst>
                                    <p:cond delay="300"/>
                                  </p:stCondLst>
                                  <p:childTnLst>
                                    <p:set>
                                      <p:cBhvr>
                                        <p:cTn id="42" dur="1" fill="hold">
                                          <p:stCondLst>
                                            <p:cond delay="0"/>
                                          </p:stCondLst>
                                        </p:cTn>
                                        <p:tgtEl>
                                          <p:spTgt spid="44"/>
                                        </p:tgtEl>
                                        <p:attrNameLst>
                                          <p:attrName>style.visibility</p:attrName>
                                        </p:attrNameLst>
                                      </p:cBhvr>
                                      <p:to>
                                        <p:strVal val="visible"/>
                                      </p:to>
                                    </p:set>
                                  </p:childTnLst>
                                </p:cTn>
                              </p:par>
                            </p:childTnLst>
                          </p:cTn>
                        </p:par>
                        <p:par>
                          <p:cTn id="43" fill="hold">
                            <p:stCondLst>
                              <p:cond delay="2700"/>
                            </p:stCondLst>
                            <p:childTnLst>
                              <p:par>
                                <p:cTn id="44" presetID="1" presetClass="entr" presetSubtype="0" fill="hold" nodeType="afterEffect">
                                  <p:stCondLst>
                                    <p:cond delay="300"/>
                                  </p:stCondLst>
                                  <p:childTnLst>
                                    <p:set>
                                      <p:cBhvr>
                                        <p:cTn id="45" dur="1" fill="hold">
                                          <p:stCondLst>
                                            <p:cond delay="0"/>
                                          </p:stCondLst>
                                        </p:cTn>
                                        <p:tgtEl>
                                          <p:spTgt spid="4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wipe(left)">
                                      <p:cBhvr>
                                        <p:cTn id="50" dur="1000"/>
                                        <p:tgtEl>
                                          <p:spTgt spid="50"/>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5">
                                            <p:txEl>
                                              <p:pRg st="0" end="0"/>
                                            </p:txEl>
                                          </p:spTgt>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grpId="0" nodeType="afterEffect">
                                  <p:stCondLst>
                                    <p:cond delay="0"/>
                                  </p:stCondLst>
                                  <p:childTnLst>
                                    <p:set>
                                      <p:cBhvr>
                                        <p:cTn id="57" dur="1" fill="hold">
                                          <p:stCondLst>
                                            <p:cond delay="0"/>
                                          </p:stCondLst>
                                        </p:cTn>
                                        <p:tgtEl>
                                          <p:spTgt spid="75">
                                            <p:txEl>
                                              <p:pRg st="1" end="1"/>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75">
                                            <p:txEl>
                                              <p:pRg st="2" end="2"/>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75" grpId="0" build="p" bldLvl="2"/>
      <p:bldP spid="7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Euler’s </a:t>
            </a:r>
            <a:r>
              <a:rPr lang="en-US" sz="4000" dirty="0" err="1">
                <a:solidFill>
                  <a:srgbClr val="FF0000"/>
                </a:solidFill>
              </a:rPr>
              <a:t>Totient</a:t>
            </a:r>
            <a:r>
              <a:rPr lang="en-US" sz="4000" dirty="0">
                <a:solidFill>
                  <a:srgbClr val="FF0000"/>
                </a:solidFill>
              </a:rPr>
              <a:t> Theorem and RSA</a:t>
            </a:r>
          </a:p>
        </p:txBody>
      </p:sp>
      <p:sp>
        <p:nvSpPr>
          <p:cNvPr id="10" name="Rectangle 3"/>
          <p:cNvSpPr>
            <a:spLocks noChangeArrowheads="1"/>
          </p:cNvSpPr>
          <p:nvPr/>
        </p:nvSpPr>
        <p:spPr bwMode="auto">
          <a:xfrm>
            <a:off x="482600" y="1231900"/>
            <a:ext cx="8128000" cy="1282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700"/>
              </a:spcAft>
              <a:buFontTx/>
              <a:buChar char="•"/>
            </a:pPr>
            <a:r>
              <a:rPr lang="en-US" sz="2400" b="0" dirty="0">
                <a:latin typeface="Times New Roman"/>
                <a:cs typeface="Times New Roman"/>
              </a:rPr>
              <a:t>Showing that the RSA decryption operation restores an encrypted message is easier to prove if you generalize Euler’s </a:t>
            </a:r>
            <a:r>
              <a:rPr lang="en-US" sz="2400" b="0" dirty="0" err="1">
                <a:latin typeface="Times New Roman"/>
                <a:cs typeface="Times New Roman"/>
              </a:rPr>
              <a:t>totient</a:t>
            </a:r>
            <a:r>
              <a:rPr lang="en-US" sz="2400" b="0">
                <a:latin typeface="Times New Roman"/>
                <a:cs typeface="Times New Roman"/>
              </a:rPr>
              <a:t> theorem </a:t>
            </a:r>
            <a:r>
              <a:rPr lang="en-US" sz="2400" b="0" dirty="0">
                <a:latin typeface="Times New Roman"/>
                <a:cs typeface="Times New Roman"/>
              </a:rPr>
              <a:t>as follows:</a:t>
            </a:r>
          </a:p>
        </p:txBody>
      </p:sp>
      <p:sp>
        <p:nvSpPr>
          <p:cNvPr id="65" name="Rectangle 64"/>
          <p:cNvSpPr/>
          <p:nvPr/>
        </p:nvSpPr>
        <p:spPr>
          <a:xfrm>
            <a:off x="1447800" y="2365830"/>
            <a:ext cx="2438400" cy="400110"/>
          </a:xfrm>
          <a:prstGeom prst="rect">
            <a:avLst/>
          </a:prstGeom>
        </p:spPr>
        <p:txBody>
          <a:bodyPr wrap="square">
            <a:spAutoFit/>
          </a:bodyPr>
          <a:lstStyle/>
          <a:p>
            <a:r>
              <a:rPr lang="en-US" sz="2000" b="0" i="1" dirty="0">
                <a:latin typeface="Times New Roman"/>
                <a:cs typeface="Times New Roman"/>
              </a:rPr>
              <a:t>m</a:t>
            </a:r>
            <a:r>
              <a:rPr lang="en-US" sz="2000" b="0" i="1" baseline="30000" dirty="0">
                <a:latin typeface="Times New Roman"/>
                <a:cs typeface="Times New Roman"/>
              </a:rPr>
              <a:t>k</a:t>
            </a:r>
            <a:r>
              <a:rPr lang="en-US" sz="2000" b="0" i="1" baseline="30000" dirty="0">
                <a:latin typeface="Symbol" charset="2"/>
                <a:cs typeface="Symbol" charset="2"/>
              </a:rPr>
              <a:t>f</a:t>
            </a:r>
            <a:r>
              <a:rPr lang="en-US" sz="2000" b="0" baseline="30000" dirty="0">
                <a:latin typeface="Times New Roman"/>
                <a:cs typeface="Times New Roman"/>
              </a:rPr>
              <a:t>(</a:t>
            </a:r>
            <a:r>
              <a:rPr lang="en-US" sz="2000" b="0" i="1" baseline="30000" dirty="0">
                <a:latin typeface="Times New Roman"/>
                <a:cs typeface="Times New Roman"/>
              </a:rPr>
              <a:t>n</a:t>
            </a:r>
            <a:r>
              <a:rPr lang="en-US" sz="2000" b="0" baseline="30000" dirty="0">
                <a:latin typeface="Times New Roman"/>
                <a:cs typeface="Times New Roman"/>
              </a:rPr>
              <a:t>)+1</a:t>
            </a:r>
            <a:r>
              <a:rPr lang="en-US" sz="2000" b="0" dirty="0">
                <a:latin typeface="Times New Roman"/>
                <a:cs typeface="Times New Roman"/>
              </a:rPr>
              <a:t> </a:t>
            </a:r>
            <a:r>
              <a:rPr lang="en-US" sz="1600" b="0" dirty="0">
                <a:solidFill>
                  <a:srgbClr val="000000"/>
                </a:solidFill>
                <a:latin typeface="Helvetica Neue"/>
                <a:cs typeface="Helvetica Neue"/>
              </a:rPr>
              <a:t>mod</a:t>
            </a:r>
            <a:r>
              <a:rPr lang="en-US" b="0" dirty="0">
                <a:latin typeface="Times New Roman"/>
                <a:cs typeface="Times New Roman"/>
              </a:rPr>
              <a:t> </a:t>
            </a:r>
            <a:r>
              <a:rPr lang="en-US" sz="2000" b="0" i="1" dirty="0" err="1">
                <a:latin typeface="Times New Roman"/>
                <a:cs typeface="Times New Roman"/>
              </a:rPr>
              <a:t>n</a:t>
            </a:r>
            <a:r>
              <a:rPr lang="en-US" b="0" dirty="0">
                <a:latin typeface="Times New Roman"/>
                <a:cs typeface="Times New Roman"/>
              </a:rPr>
              <a:t> </a:t>
            </a:r>
            <a:r>
              <a:rPr lang="en-US" b="0" dirty="0" err="1">
                <a:latin typeface="Times New Roman"/>
                <a:cs typeface="Times New Roman"/>
                <a:sym typeface="Symbol"/>
              </a:rPr>
              <a:t></a:t>
            </a:r>
            <a:r>
              <a:rPr lang="en-US" b="0" dirty="0">
                <a:latin typeface="Times New Roman"/>
                <a:cs typeface="Times New Roman"/>
              </a:rPr>
              <a:t> </a:t>
            </a:r>
            <a:r>
              <a:rPr lang="en-US" sz="2000" b="0" i="1" dirty="0" err="1">
                <a:latin typeface="Times New Roman"/>
                <a:cs typeface="Times New Roman"/>
              </a:rPr>
              <a:t>m</a:t>
            </a:r>
            <a:r>
              <a:rPr lang="en-US" b="0" dirty="0">
                <a:latin typeface="Times New Roman"/>
                <a:cs typeface="Times New Roman"/>
              </a:rPr>
              <a:t> </a:t>
            </a:r>
          </a:p>
        </p:txBody>
      </p:sp>
      <p:grpSp>
        <p:nvGrpSpPr>
          <p:cNvPr id="2" name="Group 70"/>
          <p:cNvGrpSpPr/>
          <p:nvPr/>
        </p:nvGrpSpPr>
        <p:grpSpPr>
          <a:xfrm>
            <a:off x="482600" y="2832100"/>
            <a:ext cx="8128000" cy="1187447"/>
            <a:chOff x="482600" y="2832100"/>
            <a:chExt cx="8128000" cy="1187447"/>
          </a:xfrm>
        </p:grpSpPr>
        <p:sp>
          <p:nvSpPr>
            <p:cNvPr id="66" name="Rectangle 3"/>
            <p:cNvSpPr>
              <a:spLocks noChangeArrowheads="1"/>
            </p:cNvSpPr>
            <p:nvPr/>
          </p:nvSpPr>
          <p:spPr bwMode="auto">
            <a:xfrm>
              <a:off x="482600" y="28321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700"/>
                </a:spcAft>
                <a:buFontTx/>
                <a:buChar char="•"/>
              </a:pPr>
              <a:r>
                <a:rPr lang="en-US" sz="2400" b="0" dirty="0">
                  <a:latin typeface="Times New Roman"/>
                  <a:cs typeface="Times New Roman"/>
                </a:rPr>
                <a:t>Encrypting and then decrypting a message uses the following calculation:</a:t>
              </a:r>
            </a:p>
          </p:txBody>
        </p:sp>
        <p:sp>
          <p:nvSpPr>
            <p:cNvPr id="67" name="TextBox 66"/>
            <p:cNvSpPr txBox="1"/>
            <p:nvPr/>
          </p:nvSpPr>
          <p:spPr>
            <a:xfrm>
              <a:off x="1524000" y="3588660"/>
              <a:ext cx="3200400" cy="430887"/>
            </a:xfrm>
            <a:prstGeom prst="rect">
              <a:avLst/>
            </a:prstGeom>
            <a:noFill/>
          </p:spPr>
          <p:txBody>
            <a:bodyPr wrap="square" rtlCol="0">
              <a:spAutoFit/>
            </a:bodyPr>
            <a:lstStyle/>
            <a:p>
              <a:pPr algn="just">
                <a:lnSpc>
                  <a:spcPct val="90000"/>
                </a:lnSpc>
              </a:pPr>
              <a:r>
                <a:rPr lang="en-US" sz="2200" b="0" i="1" dirty="0" err="1">
                  <a:latin typeface="Times New Roman"/>
                  <a:cs typeface="Times New Roman"/>
                </a:rPr>
                <a:t>m</a:t>
              </a:r>
              <a:r>
                <a:rPr lang="en-US" dirty="0" err="1">
                  <a:sym typeface="Symbol"/>
                </a:rPr>
                <a:t></a:t>
              </a:r>
              <a:r>
                <a:rPr lang="en-US" sz="2400" dirty="0"/>
                <a:t> </a:t>
              </a:r>
              <a:r>
                <a:rPr lang="en-US" sz="2200" b="0" dirty="0">
                  <a:latin typeface="Times New Roman"/>
                  <a:cs typeface="Times New Roman"/>
                </a:rPr>
                <a:t> = (</a:t>
              </a:r>
              <a:r>
                <a:rPr lang="en-US" sz="2200" b="0" i="1" dirty="0">
                  <a:latin typeface="Times New Roman"/>
                  <a:cs typeface="Times New Roman"/>
                </a:rPr>
                <a:t>m</a:t>
              </a:r>
              <a:r>
                <a:rPr lang="en-US" sz="2200" b="0" i="1" baseline="30000" dirty="0">
                  <a:latin typeface="Times New Roman"/>
                  <a:cs typeface="Times New Roman"/>
                </a:rPr>
                <a:t>e</a:t>
              </a:r>
              <a:r>
                <a:rPr lang="en-US" sz="2200" b="0" i="1" dirty="0">
                  <a:latin typeface="Times New Roman"/>
                  <a:cs typeface="Times New Roman"/>
                </a:rPr>
                <a:t> </a:t>
              </a:r>
              <a:r>
                <a:rPr lang="en-US" b="0" dirty="0">
                  <a:latin typeface="Helvetica Neue"/>
                  <a:cs typeface="Helvetica Neue"/>
                </a:rPr>
                <a:t>mod</a:t>
              </a:r>
              <a:r>
                <a:rPr lang="en-US" sz="2200" b="0" dirty="0">
                  <a:latin typeface="Times New Roman"/>
                  <a:cs typeface="Times New Roman"/>
                </a:rPr>
                <a:t> </a:t>
              </a:r>
              <a:r>
                <a:rPr lang="en-US" sz="2200" b="0" i="1" dirty="0" err="1">
                  <a:latin typeface="Times New Roman"/>
                  <a:cs typeface="Times New Roman"/>
                </a:rPr>
                <a:t>n</a:t>
              </a:r>
              <a:r>
                <a:rPr lang="en-US" sz="2200" b="0" dirty="0" err="1">
                  <a:latin typeface="Times New Roman"/>
                  <a:cs typeface="Times New Roman"/>
                </a:rPr>
                <a:t>)</a:t>
              </a:r>
              <a:r>
                <a:rPr lang="en-US" sz="2200" b="0" i="1" baseline="40000" dirty="0" err="1">
                  <a:latin typeface="Times New Roman"/>
                  <a:cs typeface="Times New Roman"/>
                </a:rPr>
                <a:t>d</a:t>
              </a:r>
              <a:r>
                <a:rPr lang="en-US" sz="2200" b="0" dirty="0">
                  <a:latin typeface="Times New Roman"/>
                  <a:cs typeface="Times New Roman"/>
                </a:rPr>
                <a:t> </a:t>
              </a:r>
              <a:r>
                <a:rPr lang="en-US" b="0" dirty="0">
                  <a:latin typeface="Helvetica Neue"/>
                  <a:cs typeface="Helvetica Neue"/>
                </a:rPr>
                <a:t>mod</a:t>
              </a:r>
              <a:r>
                <a:rPr lang="en-US" sz="2200" b="0" dirty="0">
                  <a:latin typeface="Times New Roman"/>
                  <a:cs typeface="Times New Roman"/>
                </a:rPr>
                <a:t> </a:t>
              </a:r>
              <a:r>
                <a:rPr lang="en-US" sz="2200" b="0" i="1" dirty="0" err="1">
                  <a:latin typeface="Times New Roman"/>
                  <a:cs typeface="Times New Roman"/>
                </a:rPr>
                <a:t>n</a:t>
              </a:r>
              <a:endParaRPr lang="en-US" sz="2200" b="0" baseline="-25000" dirty="0">
                <a:latin typeface="Times New Roman"/>
                <a:cs typeface="Times New Roman"/>
              </a:endParaRPr>
            </a:p>
          </p:txBody>
        </p:sp>
      </p:grpSp>
      <p:grpSp>
        <p:nvGrpSpPr>
          <p:cNvPr id="3" name="Group 71"/>
          <p:cNvGrpSpPr/>
          <p:nvPr/>
        </p:nvGrpSpPr>
        <p:grpSpPr>
          <a:xfrm>
            <a:off x="481390" y="4146553"/>
            <a:ext cx="8128000" cy="825500"/>
            <a:chOff x="482600" y="2832100"/>
            <a:chExt cx="8128000" cy="825500"/>
          </a:xfrm>
        </p:grpSpPr>
        <p:sp>
          <p:nvSpPr>
            <p:cNvPr id="73" name="Rectangle 3"/>
            <p:cNvSpPr>
              <a:spLocks noChangeArrowheads="1"/>
            </p:cNvSpPr>
            <p:nvPr/>
          </p:nvSpPr>
          <p:spPr bwMode="auto">
            <a:xfrm>
              <a:off x="482600" y="2832100"/>
              <a:ext cx="8128000" cy="825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700"/>
                </a:spcAft>
                <a:buFontTx/>
                <a:buChar char="•"/>
              </a:pPr>
              <a:r>
                <a:rPr lang="en-US" sz="2400" b="0" dirty="0">
                  <a:latin typeface="Times New Roman"/>
                  <a:cs typeface="Times New Roman"/>
                </a:rPr>
                <a:t>You can then simplify this result as follows:</a:t>
              </a:r>
            </a:p>
          </p:txBody>
        </p:sp>
        <p:sp>
          <p:nvSpPr>
            <p:cNvPr id="77" name="TextBox 76"/>
            <p:cNvSpPr txBox="1"/>
            <p:nvPr/>
          </p:nvSpPr>
          <p:spPr>
            <a:xfrm>
              <a:off x="1524000" y="3217632"/>
              <a:ext cx="3200400" cy="430887"/>
            </a:xfrm>
            <a:prstGeom prst="rect">
              <a:avLst/>
            </a:prstGeom>
            <a:noFill/>
          </p:spPr>
          <p:txBody>
            <a:bodyPr wrap="square" rtlCol="0">
              <a:spAutoFit/>
            </a:bodyPr>
            <a:lstStyle/>
            <a:p>
              <a:pPr algn="just">
                <a:lnSpc>
                  <a:spcPct val="90000"/>
                </a:lnSpc>
              </a:pPr>
              <a:r>
                <a:rPr lang="en-US" sz="2200" b="0" i="1" dirty="0" err="1">
                  <a:latin typeface="Times New Roman"/>
                  <a:cs typeface="Times New Roman"/>
                </a:rPr>
                <a:t>m</a:t>
              </a:r>
              <a:r>
                <a:rPr lang="en-US" dirty="0" err="1">
                  <a:sym typeface="Symbol"/>
                </a:rPr>
                <a:t></a:t>
              </a:r>
              <a:r>
                <a:rPr lang="en-US" sz="2400" dirty="0"/>
                <a:t> </a:t>
              </a:r>
              <a:r>
                <a:rPr lang="en-US" sz="2200" b="0" dirty="0">
                  <a:latin typeface="Times New Roman"/>
                  <a:cs typeface="Times New Roman"/>
                </a:rPr>
                <a:t> = </a:t>
              </a:r>
              <a:r>
                <a:rPr lang="en-US" sz="2200" b="0" i="1" dirty="0">
                  <a:latin typeface="Times New Roman"/>
                  <a:cs typeface="Times New Roman"/>
                </a:rPr>
                <a:t>m</a:t>
              </a:r>
              <a:r>
                <a:rPr lang="en-US" sz="2200" b="0" i="1" baseline="30000" dirty="0">
                  <a:latin typeface="Times New Roman"/>
                  <a:cs typeface="Times New Roman"/>
                </a:rPr>
                <a:t>e</a:t>
              </a:r>
              <a:r>
                <a:rPr lang="en-US" sz="1100" b="0" i="1" dirty="0">
                  <a:latin typeface="Times New Roman"/>
                  <a:cs typeface="Times New Roman"/>
                </a:rPr>
                <a:t> </a:t>
              </a:r>
              <a:r>
                <a:rPr lang="en-US" sz="2200" b="0" i="1" baseline="40000" dirty="0" err="1">
                  <a:latin typeface="Times New Roman"/>
                  <a:cs typeface="Times New Roman"/>
                </a:rPr>
                <a:t>d</a:t>
              </a:r>
              <a:r>
                <a:rPr lang="en-US" sz="2200" b="0" dirty="0">
                  <a:latin typeface="Times New Roman"/>
                  <a:cs typeface="Times New Roman"/>
                </a:rPr>
                <a:t> </a:t>
              </a:r>
              <a:r>
                <a:rPr lang="en-US" b="0" dirty="0">
                  <a:latin typeface="Helvetica Neue"/>
                  <a:cs typeface="Helvetica Neue"/>
                </a:rPr>
                <a:t>mod</a:t>
              </a:r>
              <a:r>
                <a:rPr lang="en-US" sz="2200" b="0" dirty="0">
                  <a:latin typeface="Times New Roman"/>
                  <a:cs typeface="Times New Roman"/>
                </a:rPr>
                <a:t> </a:t>
              </a:r>
              <a:r>
                <a:rPr lang="en-US" sz="2200" b="0" i="1" dirty="0" err="1">
                  <a:latin typeface="Times New Roman"/>
                  <a:cs typeface="Times New Roman"/>
                </a:rPr>
                <a:t>n</a:t>
              </a:r>
              <a:endParaRPr lang="en-US" sz="2200" b="0" baseline="-25000" dirty="0">
                <a:latin typeface="Times New Roman"/>
                <a:cs typeface="Times New Roman"/>
              </a:endParaRPr>
            </a:p>
          </p:txBody>
        </p:sp>
      </p:grpSp>
      <p:sp>
        <p:nvSpPr>
          <p:cNvPr id="80" name="TextBox 79"/>
          <p:cNvSpPr txBox="1"/>
          <p:nvPr/>
        </p:nvSpPr>
        <p:spPr>
          <a:xfrm>
            <a:off x="3981755" y="4587725"/>
            <a:ext cx="4495800" cy="369332"/>
          </a:xfrm>
          <a:prstGeom prst="rect">
            <a:avLst/>
          </a:prstGeom>
          <a:noFill/>
        </p:spPr>
        <p:txBody>
          <a:bodyPr wrap="square" rtlCol="0">
            <a:spAutoFit/>
          </a:bodyPr>
          <a:lstStyle/>
          <a:p>
            <a:r>
              <a:rPr lang="en-US" b="0" i="1" dirty="0">
                <a:solidFill>
                  <a:srgbClr val="000000"/>
                </a:solidFill>
                <a:latin typeface="Times New Roman"/>
                <a:cs typeface="Times New Roman"/>
              </a:rPr>
              <a:t>Remove interior </a:t>
            </a:r>
            <a:r>
              <a:rPr lang="en-US" sz="1400" b="0" dirty="0">
                <a:solidFill>
                  <a:srgbClr val="000000"/>
                </a:solidFill>
                <a:latin typeface="Helvetica"/>
                <a:cs typeface="Helvetica"/>
              </a:rPr>
              <a:t>mod</a:t>
            </a:r>
            <a:r>
              <a:rPr lang="en-US" sz="1600" b="0" i="1" dirty="0">
                <a:solidFill>
                  <a:srgbClr val="000000"/>
                </a:solidFill>
                <a:latin typeface="Times New Roman"/>
                <a:cs typeface="Times New Roman"/>
              </a:rPr>
              <a:t> </a:t>
            </a:r>
            <a:r>
              <a:rPr lang="en-US" b="0" i="1" dirty="0">
                <a:solidFill>
                  <a:srgbClr val="000000"/>
                </a:solidFill>
                <a:latin typeface="Times New Roman"/>
                <a:cs typeface="Times New Roman"/>
              </a:rPr>
              <a:t>operation</a:t>
            </a:r>
          </a:p>
        </p:txBody>
      </p:sp>
      <p:grpSp>
        <p:nvGrpSpPr>
          <p:cNvPr id="4" name="Group 87"/>
          <p:cNvGrpSpPr/>
          <p:nvPr/>
        </p:nvGrpSpPr>
        <p:grpSpPr>
          <a:xfrm>
            <a:off x="1532465" y="4933645"/>
            <a:ext cx="6957185" cy="430887"/>
            <a:chOff x="1532465" y="4885265"/>
            <a:chExt cx="6957185" cy="430887"/>
          </a:xfrm>
        </p:grpSpPr>
        <p:sp>
          <p:nvSpPr>
            <p:cNvPr id="79" name="TextBox 78"/>
            <p:cNvSpPr txBox="1"/>
            <p:nvPr/>
          </p:nvSpPr>
          <p:spPr>
            <a:xfrm>
              <a:off x="1532465" y="4885265"/>
              <a:ext cx="3200400" cy="430887"/>
            </a:xfrm>
            <a:prstGeom prst="rect">
              <a:avLst/>
            </a:prstGeom>
            <a:noFill/>
          </p:spPr>
          <p:txBody>
            <a:bodyPr wrap="square" rtlCol="0">
              <a:spAutoFit/>
            </a:bodyPr>
            <a:lstStyle/>
            <a:p>
              <a:pPr algn="just">
                <a:lnSpc>
                  <a:spcPct val="90000"/>
                </a:lnSpc>
              </a:pPr>
              <a:r>
                <a:rPr lang="en-US" sz="2200" b="0" i="1" dirty="0" err="1">
                  <a:latin typeface="Times New Roman"/>
                  <a:cs typeface="Times New Roman"/>
                </a:rPr>
                <a:t>m</a:t>
              </a:r>
              <a:r>
                <a:rPr lang="en-US" dirty="0" err="1">
                  <a:sym typeface="Symbol"/>
                </a:rPr>
                <a:t></a:t>
              </a:r>
              <a:r>
                <a:rPr lang="en-US" sz="2400" dirty="0"/>
                <a:t> </a:t>
              </a:r>
              <a:r>
                <a:rPr lang="en-US" sz="2200" b="0" dirty="0">
                  <a:latin typeface="Times New Roman"/>
                  <a:cs typeface="Times New Roman"/>
                </a:rPr>
                <a:t> = </a:t>
              </a:r>
              <a:r>
                <a:rPr lang="en-US" sz="2200" b="0" i="1" dirty="0">
                  <a:latin typeface="Times New Roman"/>
                  <a:cs typeface="Times New Roman"/>
                </a:rPr>
                <a:t>m</a:t>
              </a:r>
              <a:r>
                <a:rPr lang="en-US" sz="2200" b="0" i="1" baseline="30000" dirty="0">
                  <a:latin typeface="Times New Roman"/>
                  <a:cs typeface="Times New Roman"/>
                </a:rPr>
                <a:t>ed</a:t>
              </a:r>
              <a:r>
                <a:rPr lang="en-US" sz="2200" b="0" dirty="0">
                  <a:latin typeface="Times New Roman"/>
                  <a:cs typeface="Times New Roman"/>
                </a:rPr>
                <a:t> </a:t>
              </a:r>
              <a:r>
                <a:rPr lang="en-US" b="0" dirty="0">
                  <a:latin typeface="Helvetica Neue"/>
                  <a:cs typeface="Helvetica Neue"/>
                </a:rPr>
                <a:t>mod</a:t>
              </a:r>
              <a:r>
                <a:rPr lang="en-US" sz="2200" b="0" dirty="0">
                  <a:latin typeface="Times New Roman"/>
                  <a:cs typeface="Times New Roman"/>
                </a:rPr>
                <a:t> </a:t>
              </a:r>
              <a:r>
                <a:rPr lang="en-US" sz="2200" b="0" i="1" dirty="0" err="1">
                  <a:latin typeface="Times New Roman"/>
                  <a:cs typeface="Times New Roman"/>
                </a:rPr>
                <a:t>n</a:t>
              </a:r>
              <a:endParaRPr lang="en-US" sz="2200" b="0" baseline="-25000" dirty="0">
                <a:latin typeface="Times New Roman"/>
                <a:cs typeface="Times New Roman"/>
              </a:endParaRPr>
            </a:p>
          </p:txBody>
        </p:sp>
        <p:sp>
          <p:nvSpPr>
            <p:cNvPr id="83" name="TextBox 82"/>
            <p:cNvSpPr txBox="1"/>
            <p:nvPr/>
          </p:nvSpPr>
          <p:spPr>
            <a:xfrm>
              <a:off x="3993850" y="4921550"/>
              <a:ext cx="4495800" cy="369332"/>
            </a:xfrm>
            <a:prstGeom prst="rect">
              <a:avLst/>
            </a:prstGeom>
            <a:noFill/>
          </p:spPr>
          <p:txBody>
            <a:bodyPr wrap="square" rtlCol="0">
              <a:spAutoFit/>
            </a:bodyPr>
            <a:lstStyle/>
            <a:p>
              <a:r>
                <a:rPr lang="en-US" b="0" i="1" dirty="0">
                  <a:solidFill>
                    <a:srgbClr val="000000"/>
                  </a:solidFill>
                  <a:latin typeface="Times New Roman"/>
                  <a:cs typeface="Times New Roman"/>
                </a:rPr>
                <a:t>Rules for exponentiation</a:t>
              </a:r>
            </a:p>
          </p:txBody>
        </p:sp>
      </p:grpSp>
      <p:grpSp>
        <p:nvGrpSpPr>
          <p:cNvPr id="5" name="Group 88"/>
          <p:cNvGrpSpPr/>
          <p:nvPr/>
        </p:nvGrpSpPr>
        <p:grpSpPr>
          <a:xfrm>
            <a:off x="1532465" y="5306180"/>
            <a:ext cx="7162799" cy="430887"/>
            <a:chOff x="1524000" y="5245705"/>
            <a:chExt cx="7162799" cy="430887"/>
          </a:xfrm>
        </p:grpSpPr>
        <p:sp>
          <p:nvSpPr>
            <p:cNvPr id="84" name="TextBox 83"/>
            <p:cNvSpPr txBox="1"/>
            <p:nvPr/>
          </p:nvSpPr>
          <p:spPr>
            <a:xfrm>
              <a:off x="1524000" y="5245705"/>
              <a:ext cx="3200400" cy="430887"/>
            </a:xfrm>
            <a:prstGeom prst="rect">
              <a:avLst/>
            </a:prstGeom>
            <a:noFill/>
          </p:spPr>
          <p:txBody>
            <a:bodyPr wrap="square" rtlCol="0">
              <a:spAutoFit/>
            </a:bodyPr>
            <a:lstStyle/>
            <a:p>
              <a:pPr algn="just">
                <a:lnSpc>
                  <a:spcPct val="90000"/>
                </a:lnSpc>
              </a:pPr>
              <a:r>
                <a:rPr lang="en-US" sz="2200" b="0" i="1" dirty="0" err="1">
                  <a:latin typeface="Times New Roman"/>
                  <a:cs typeface="Times New Roman"/>
                </a:rPr>
                <a:t>m</a:t>
              </a:r>
              <a:r>
                <a:rPr lang="en-US" dirty="0" err="1">
                  <a:sym typeface="Symbol"/>
                </a:rPr>
                <a:t></a:t>
              </a:r>
              <a:r>
                <a:rPr lang="en-US" sz="2400" dirty="0"/>
                <a:t> </a:t>
              </a:r>
              <a:r>
                <a:rPr lang="en-US" sz="2200" b="0" dirty="0">
                  <a:latin typeface="Times New Roman"/>
                  <a:cs typeface="Times New Roman"/>
                </a:rPr>
                <a:t> = </a:t>
              </a:r>
              <a:r>
                <a:rPr lang="en-US" sz="2200" b="0" i="1" dirty="0">
                  <a:latin typeface="Times New Roman"/>
                  <a:cs typeface="Times New Roman"/>
                </a:rPr>
                <a:t>m</a:t>
              </a:r>
              <a:r>
                <a:rPr lang="en-US" sz="2200" b="0" i="1" baseline="30000" dirty="0">
                  <a:latin typeface="Times New Roman"/>
                  <a:cs typeface="Times New Roman"/>
                </a:rPr>
                <a:t>k</a:t>
              </a:r>
              <a:r>
                <a:rPr lang="en-US" sz="2200" b="0" i="1" baseline="30000" dirty="0">
                  <a:latin typeface="Symbol" charset="2"/>
                  <a:cs typeface="Symbol" charset="2"/>
                </a:rPr>
                <a:t>f</a:t>
              </a:r>
              <a:r>
                <a:rPr lang="en-US" sz="2200" b="0" baseline="30000" dirty="0">
                  <a:latin typeface="Times New Roman"/>
                  <a:cs typeface="Times New Roman"/>
                </a:rPr>
                <a:t>(</a:t>
              </a:r>
              <a:r>
                <a:rPr lang="en-US" sz="2200" b="0" i="1" baseline="30000" dirty="0">
                  <a:latin typeface="Times New Roman"/>
                  <a:cs typeface="Times New Roman"/>
                </a:rPr>
                <a:t>n</a:t>
              </a:r>
              <a:r>
                <a:rPr lang="en-US" sz="2200" b="0" baseline="30000" dirty="0">
                  <a:latin typeface="Times New Roman"/>
                  <a:cs typeface="Times New Roman"/>
                </a:rPr>
                <a:t>)+1</a:t>
              </a:r>
              <a:r>
                <a:rPr lang="en-US" sz="2200" b="0" dirty="0">
                  <a:latin typeface="Times New Roman"/>
                  <a:cs typeface="Times New Roman"/>
                </a:rPr>
                <a:t> </a:t>
              </a:r>
              <a:r>
                <a:rPr lang="en-US" b="0" dirty="0">
                  <a:latin typeface="Helvetica Neue"/>
                  <a:cs typeface="Helvetica Neue"/>
                </a:rPr>
                <a:t>mod</a:t>
              </a:r>
              <a:r>
                <a:rPr lang="en-US" sz="2200" b="0" dirty="0">
                  <a:latin typeface="Times New Roman"/>
                  <a:cs typeface="Times New Roman"/>
                </a:rPr>
                <a:t> </a:t>
              </a:r>
              <a:r>
                <a:rPr lang="en-US" sz="2200" b="0" i="1" dirty="0" err="1">
                  <a:latin typeface="Times New Roman"/>
                  <a:cs typeface="Times New Roman"/>
                </a:rPr>
                <a:t>n</a:t>
              </a:r>
              <a:endParaRPr lang="en-US" sz="2200" b="0" baseline="-25000" dirty="0">
                <a:latin typeface="Times New Roman"/>
                <a:cs typeface="Times New Roman"/>
              </a:endParaRPr>
            </a:p>
          </p:txBody>
        </p:sp>
        <p:sp>
          <p:nvSpPr>
            <p:cNvPr id="85" name="TextBox 84"/>
            <p:cNvSpPr txBox="1"/>
            <p:nvPr/>
          </p:nvSpPr>
          <p:spPr>
            <a:xfrm>
              <a:off x="3985384" y="5281990"/>
              <a:ext cx="4701415" cy="369332"/>
            </a:xfrm>
            <a:prstGeom prst="rect">
              <a:avLst/>
            </a:prstGeom>
            <a:noFill/>
          </p:spPr>
          <p:txBody>
            <a:bodyPr wrap="square" rtlCol="0">
              <a:spAutoFit/>
            </a:bodyPr>
            <a:lstStyle/>
            <a:p>
              <a:r>
                <a:rPr lang="en-US" b="0" i="1" dirty="0">
                  <a:solidFill>
                    <a:srgbClr val="000000"/>
                  </a:solidFill>
                  <a:latin typeface="Times New Roman"/>
                  <a:cs typeface="Times New Roman"/>
                </a:rPr>
                <a:t>Because </a:t>
              </a:r>
              <a:r>
                <a:rPr lang="en-US" b="0" i="1" dirty="0" err="1">
                  <a:solidFill>
                    <a:srgbClr val="000000"/>
                  </a:solidFill>
                  <a:latin typeface="Times New Roman"/>
                  <a:cs typeface="Times New Roman"/>
                </a:rPr>
                <a:t>d</a:t>
              </a:r>
              <a:r>
                <a:rPr lang="en-US" b="0" i="1" dirty="0">
                  <a:solidFill>
                    <a:srgbClr val="000000"/>
                  </a:solidFill>
                  <a:latin typeface="Times New Roman"/>
                  <a:cs typeface="Times New Roman"/>
                </a:rPr>
                <a:t> and </a:t>
              </a:r>
              <a:r>
                <a:rPr lang="en-US" b="0" i="1" dirty="0" err="1">
                  <a:solidFill>
                    <a:srgbClr val="000000"/>
                  </a:solidFill>
                  <a:latin typeface="Times New Roman"/>
                  <a:cs typeface="Times New Roman"/>
                </a:rPr>
                <a:t>e</a:t>
              </a:r>
              <a:r>
                <a:rPr lang="en-US" b="0" i="1" dirty="0">
                  <a:solidFill>
                    <a:srgbClr val="000000"/>
                  </a:solidFill>
                  <a:latin typeface="Times New Roman"/>
                  <a:cs typeface="Times New Roman"/>
                </a:rPr>
                <a:t> are inverses with respect to </a:t>
              </a:r>
              <a:r>
                <a:rPr lang="en-US" b="0" i="1" dirty="0" err="1">
                  <a:solidFill>
                    <a:srgbClr val="000000"/>
                  </a:solidFill>
                  <a:latin typeface="Symbol" charset="2"/>
                  <a:cs typeface="Symbol" charset="2"/>
                </a:rPr>
                <a:t>f</a:t>
              </a:r>
              <a:r>
                <a:rPr lang="en-US" b="0" dirty="0" err="1">
                  <a:solidFill>
                    <a:srgbClr val="000000"/>
                  </a:solidFill>
                  <a:latin typeface="Times New Roman"/>
                  <a:cs typeface="Times New Roman"/>
                </a:rPr>
                <a:t>(</a:t>
              </a:r>
              <a:r>
                <a:rPr lang="en-US" b="0" i="1" dirty="0" err="1">
                  <a:solidFill>
                    <a:srgbClr val="000000"/>
                  </a:solidFill>
                  <a:latin typeface="Times New Roman"/>
                  <a:cs typeface="Times New Roman"/>
                </a:rPr>
                <a:t>n</a:t>
              </a:r>
              <a:r>
                <a:rPr lang="en-US" b="0" dirty="0">
                  <a:solidFill>
                    <a:srgbClr val="000000"/>
                  </a:solidFill>
                  <a:latin typeface="Times New Roman"/>
                  <a:cs typeface="Times New Roman"/>
                </a:rPr>
                <a:t>)</a:t>
              </a:r>
              <a:endParaRPr lang="en-US" b="0" i="1" dirty="0">
                <a:solidFill>
                  <a:srgbClr val="000000"/>
                </a:solidFill>
                <a:latin typeface="Times New Roman"/>
                <a:cs typeface="Times New Roman"/>
              </a:endParaRPr>
            </a:p>
          </p:txBody>
        </p:sp>
      </p:grpSp>
      <p:grpSp>
        <p:nvGrpSpPr>
          <p:cNvPr id="6" name="Group 89"/>
          <p:cNvGrpSpPr/>
          <p:nvPr/>
        </p:nvGrpSpPr>
        <p:grpSpPr>
          <a:xfrm>
            <a:off x="1532465" y="5688385"/>
            <a:ext cx="7162799" cy="430887"/>
            <a:chOff x="1524000" y="5615815"/>
            <a:chExt cx="7162799" cy="430887"/>
          </a:xfrm>
        </p:grpSpPr>
        <p:sp>
          <p:nvSpPr>
            <p:cNvPr id="86" name="TextBox 85"/>
            <p:cNvSpPr txBox="1"/>
            <p:nvPr/>
          </p:nvSpPr>
          <p:spPr>
            <a:xfrm>
              <a:off x="1524000" y="5615815"/>
              <a:ext cx="3200400" cy="430887"/>
            </a:xfrm>
            <a:prstGeom prst="rect">
              <a:avLst/>
            </a:prstGeom>
            <a:noFill/>
          </p:spPr>
          <p:txBody>
            <a:bodyPr wrap="square" rtlCol="0">
              <a:spAutoFit/>
            </a:bodyPr>
            <a:lstStyle/>
            <a:p>
              <a:pPr algn="just">
                <a:lnSpc>
                  <a:spcPct val="90000"/>
                </a:lnSpc>
              </a:pPr>
              <a:r>
                <a:rPr lang="en-US" sz="2200" b="0" i="1" dirty="0" err="1">
                  <a:latin typeface="Times New Roman"/>
                  <a:cs typeface="Times New Roman"/>
                </a:rPr>
                <a:t>m</a:t>
              </a:r>
              <a:r>
                <a:rPr lang="en-US" dirty="0" err="1">
                  <a:sym typeface="Symbol"/>
                </a:rPr>
                <a:t></a:t>
              </a:r>
              <a:r>
                <a:rPr lang="en-US" sz="2400" dirty="0"/>
                <a:t> </a:t>
              </a:r>
              <a:r>
                <a:rPr lang="en-US" sz="2200" b="0" dirty="0">
                  <a:latin typeface="Times New Roman"/>
                  <a:cs typeface="Times New Roman"/>
                </a:rPr>
                <a:t> = </a:t>
              </a:r>
              <a:r>
                <a:rPr lang="en-US" sz="2200" b="0" i="1" dirty="0" err="1">
                  <a:latin typeface="Times New Roman"/>
                  <a:cs typeface="Times New Roman"/>
                </a:rPr>
                <a:t>m</a:t>
              </a:r>
              <a:endParaRPr lang="en-US" sz="2200" b="0" baseline="-25000" dirty="0">
                <a:latin typeface="Times New Roman"/>
                <a:cs typeface="Times New Roman"/>
              </a:endParaRPr>
            </a:p>
          </p:txBody>
        </p:sp>
        <p:sp>
          <p:nvSpPr>
            <p:cNvPr id="87" name="TextBox 86"/>
            <p:cNvSpPr txBox="1"/>
            <p:nvPr/>
          </p:nvSpPr>
          <p:spPr>
            <a:xfrm>
              <a:off x="3985384" y="5652100"/>
              <a:ext cx="4701415" cy="369332"/>
            </a:xfrm>
            <a:prstGeom prst="rect">
              <a:avLst/>
            </a:prstGeom>
            <a:noFill/>
          </p:spPr>
          <p:txBody>
            <a:bodyPr wrap="square" rtlCol="0">
              <a:spAutoFit/>
            </a:bodyPr>
            <a:lstStyle/>
            <a:p>
              <a:r>
                <a:rPr lang="en-US" b="0" i="1" dirty="0">
                  <a:solidFill>
                    <a:srgbClr val="000000"/>
                  </a:solidFill>
                  <a:latin typeface="Times New Roman"/>
                  <a:cs typeface="Times New Roman"/>
                </a:rPr>
                <a:t>Euler</a:t>
              </a:r>
              <a:r>
                <a:rPr lang="en-US" b="0" dirty="0">
                  <a:solidFill>
                    <a:srgbClr val="000000"/>
                  </a:solidFill>
                  <a:latin typeface="Times New Roman"/>
                  <a:cs typeface="Times New Roman"/>
                </a:rPr>
                <a:t>’</a:t>
              </a:r>
              <a:r>
                <a:rPr lang="en-US" b="0" i="1" dirty="0">
                  <a:solidFill>
                    <a:srgbClr val="000000"/>
                  </a:solidFill>
                  <a:latin typeface="Times New Roman"/>
                  <a:cs typeface="Times New Roman"/>
                </a:rPr>
                <a:t>s generalized </a:t>
              </a:r>
              <a:r>
                <a:rPr lang="en-US" b="0" i="1" dirty="0" err="1">
                  <a:solidFill>
                    <a:srgbClr val="000000"/>
                  </a:solidFill>
                  <a:latin typeface="Times New Roman"/>
                  <a:cs typeface="Times New Roman"/>
                </a:rPr>
                <a:t>totient</a:t>
              </a:r>
              <a:r>
                <a:rPr lang="en-US" b="0" i="1" dirty="0">
                  <a:solidFill>
                    <a:srgbClr val="000000"/>
                  </a:solidFill>
                  <a:latin typeface="Times New Roman"/>
                  <a:cs typeface="Times New Roman"/>
                </a:rPr>
                <a:t> theorem</a:t>
              </a:r>
            </a:p>
          </p:txBody>
        </p:sp>
      </p:grpSp>
      <p:sp>
        <p:nvSpPr>
          <p:cNvPr id="96" name="TextBox 95"/>
          <p:cNvSpPr txBox="1"/>
          <p:nvPr/>
        </p:nvSpPr>
        <p:spPr>
          <a:xfrm>
            <a:off x="3981755" y="2374295"/>
            <a:ext cx="4495800" cy="369332"/>
          </a:xfrm>
          <a:prstGeom prst="rect">
            <a:avLst/>
          </a:prstGeom>
          <a:noFill/>
        </p:spPr>
        <p:txBody>
          <a:bodyPr wrap="square" rtlCol="0">
            <a:spAutoFit/>
          </a:bodyPr>
          <a:lstStyle/>
          <a:p>
            <a:r>
              <a:rPr lang="en-US" b="0" i="1" dirty="0">
                <a:solidFill>
                  <a:srgbClr val="000000"/>
                </a:solidFill>
                <a:latin typeface="Times New Roman"/>
                <a:cs typeface="Times New Roman"/>
              </a:rPr>
              <a:t>For any </a:t>
            </a:r>
            <a:r>
              <a:rPr lang="en-US" b="0" i="1" dirty="0" err="1">
                <a:solidFill>
                  <a:srgbClr val="000000"/>
                </a:solidFill>
                <a:latin typeface="Times New Roman"/>
                <a:cs typeface="Times New Roman"/>
              </a:rPr>
              <a:t>n</a:t>
            </a:r>
            <a:r>
              <a:rPr lang="en-US" b="0" i="1" dirty="0">
                <a:solidFill>
                  <a:srgbClr val="000000"/>
                </a:solidFill>
                <a:latin typeface="Times New Roman"/>
                <a:cs typeface="Times New Roman"/>
              </a:rPr>
              <a:t> that is the product of two primes.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8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34229</TotalTime>
  <Words>2269</Words>
  <Application>Microsoft Macintosh PowerPoint</Application>
  <PresentationFormat>On-screen Show (4:3)</PresentationFormat>
  <Paragraphs>383</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Helvetica</vt:lpstr>
      <vt:lpstr>Helvetica Neue</vt:lpstr>
      <vt:lpstr>Lucida Grande</vt:lpstr>
      <vt:lpstr>Symbol</vt:lpstr>
      <vt:lpstr>Times</vt:lpstr>
      <vt:lpstr>Times New Roman</vt:lpstr>
      <vt:lpstr>Blank Presentation</vt:lpstr>
      <vt:lpstr>Public-Key Cryptography</vt:lpstr>
      <vt:lpstr>Public-Key Encryption</vt:lpstr>
      <vt:lpstr>Idealized Model of Encryption</vt:lpstr>
      <vt:lpstr>The Search for a Perfect Code</vt:lpstr>
      <vt:lpstr>Use of the One-Time Pad</vt:lpstr>
      <vt:lpstr>Solving the Key-Distribution Problem</vt:lpstr>
      <vt:lpstr>GCHQ Invents Public-Key Encryption</vt:lpstr>
      <vt:lpstr>Stanford Rediscovers the Idea</vt:lpstr>
      <vt:lpstr>Public-Key Encryption</vt:lpstr>
      <vt:lpstr>RSA Makes the Idea Practical</vt:lpstr>
      <vt:lpstr>Key Generation in RSA</vt:lpstr>
      <vt:lpstr>Encryption and Decryption in RSA</vt:lpstr>
      <vt:lpstr>A Tiny Example (Key Generation)</vt:lpstr>
      <vt:lpstr>A Tiny Example (Encryption)</vt:lpstr>
      <vt:lpstr>The Magic of Modular Arithmetic</vt:lpstr>
      <vt:lpstr>A Larger Example (Key Generation)</vt:lpstr>
      <vt:lpstr>A Larger Example (Encryption)</vt:lpstr>
      <vt:lpstr>How RSA Works</vt:lpstr>
      <vt:lpstr>The Euler Totient Function</vt:lpstr>
      <vt:lpstr>Euler’s Totient Theorem and RSA</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Chris Gregg</cp:lastModifiedBy>
  <cp:revision>234</cp:revision>
  <cp:lastPrinted>2018-11-08T16:24:39Z</cp:lastPrinted>
  <dcterms:created xsi:type="dcterms:W3CDTF">2016-11-04T02:28:43Z</dcterms:created>
  <dcterms:modified xsi:type="dcterms:W3CDTF">2021-10-28T23:24:35Z</dcterms:modified>
</cp:coreProperties>
</file>