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media/image12.jpg" ContentType="image/png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2" r:id="rId2"/>
  </p:sldMasterIdLst>
  <p:notesMasterIdLst>
    <p:notesMasterId r:id="rId36"/>
  </p:notesMasterIdLst>
  <p:handoutMasterIdLst>
    <p:handoutMasterId r:id="rId37"/>
  </p:handoutMasterIdLst>
  <p:sldIdLst>
    <p:sldId id="257" r:id="rId3"/>
    <p:sldId id="262" r:id="rId4"/>
    <p:sldId id="260" r:id="rId5"/>
    <p:sldId id="263" r:id="rId6"/>
    <p:sldId id="265" r:id="rId7"/>
    <p:sldId id="264" r:id="rId8"/>
    <p:sldId id="266" r:id="rId9"/>
    <p:sldId id="302" r:id="rId10"/>
    <p:sldId id="270" r:id="rId11"/>
    <p:sldId id="271" r:id="rId12"/>
    <p:sldId id="277" r:id="rId13"/>
    <p:sldId id="303" r:id="rId14"/>
    <p:sldId id="282" r:id="rId15"/>
    <p:sldId id="283" r:id="rId16"/>
    <p:sldId id="284" r:id="rId17"/>
    <p:sldId id="280" r:id="rId18"/>
    <p:sldId id="285" r:id="rId19"/>
    <p:sldId id="291" r:id="rId20"/>
    <p:sldId id="292" r:id="rId21"/>
    <p:sldId id="290" r:id="rId22"/>
    <p:sldId id="288" r:id="rId23"/>
    <p:sldId id="286" r:id="rId24"/>
    <p:sldId id="293" r:id="rId25"/>
    <p:sldId id="294" r:id="rId26"/>
    <p:sldId id="295" r:id="rId27"/>
    <p:sldId id="278" r:id="rId28"/>
    <p:sldId id="296" r:id="rId29"/>
    <p:sldId id="297" r:id="rId30"/>
    <p:sldId id="298" r:id="rId31"/>
    <p:sldId id="299" r:id="rId32"/>
    <p:sldId id="300" r:id="rId33"/>
    <p:sldId id="301" r:id="rId34"/>
    <p:sldId id="279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C567D34-EC5D-4D5F-83C4-6B5ABE761994}">
          <p14:sldIdLst>
            <p14:sldId id="257"/>
            <p14:sldId id="262"/>
            <p14:sldId id="260"/>
            <p14:sldId id="263"/>
            <p14:sldId id="265"/>
            <p14:sldId id="264"/>
            <p14:sldId id="266"/>
            <p14:sldId id="302"/>
            <p14:sldId id="270"/>
            <p14:sldId id="271"/>
            <p14:sldId id="277"/>
            <p14:sldId id="303"/>
            <p14:sldId id="282"/>
            <p14:sldId id="283"/>
            <p14:sldId id="284"/>
            <p14:sldId id="280"/>
            <p14:sldId id="285"/>
            <p14:sldId id="291"/>
            <p14:sldId id="292"/>
            <p14:sldId id="290"/>
            <p14:sldId id="288"/>
            <p14:sldId id="286"/>
            <p14:sldId id="293"/>
            <p14:sldId id="294"/>
            <p14:sldId id="295"/>
            <p14:sldId id="278"/>
            <p14:sldId id="296"/>
            <p14:sldId id="297"/>
            <p14:sldId id="298"/>
            <p14:sldId id="299"/>
            <p14:sldId id="300"/>
            <p14:sldId id="301"/>
            <p14:sldId id="27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hael Bao" initials="MB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64" autoAdjust="0"/>
    <p:restoredTop sz="94643"/>
  </p:normalViewPr>
  <p:slideViewPr>
    <p:cSldViewPr snapToGrid="0">
      <p:cViewPr>
        <p:scale>
          <a:sx n="110" d="100"/>
          <a:sy n="110" d="100"/>
        </p:scale>
        <p:origin x="520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37" Type="http://schemas.openxmlformats.org/officeDocument/2006/relationships/handoutMaster" Target="handoutMasters/handoutMaster1.xml"/><Relationship Id="rId38" Type="http://schemas.openxmlformats.org/officeDocument/2006/relationships/commentAuthors" Target="commentAuthor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1-25T18:00:04.595" idx="1">
    <p:pos x="10" y="10"/>
    <p:text>ever</p:text>
    <p:extLst>
      <p:ext uri="{C676402C-5697-4E1C-873F-D02D1690AC5C}">
        <p15:threadingInfo xmlns:p15="http://schemas.microsoft.com/office/powerpoint/2012/main" timeZoneBias="48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628155-9B07-D742-A512-DA462E0835EA}" type="datetime1">
              <a:rPr lang="en-US" smtClean="0"/>
              <a:t>1/26/17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F6C5EE-A0E4-2748-AE91-E90B9686F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86487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D9CE01-59E5-CA48-9464-615B68D237BE}" type="datetime1">
              <a:rPr lang="en-US" smtClean="0"/>
              <a:t>1/26/17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7CCA8E-F5CB-A34D-B984-60BD4C8C7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58000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Everything can be animated </a:t>
            </a:r>
            <a:r>
              <a:rPr lang="mr-IN" dirty="0" smtClean="0"/>
              <a:t>–</a:t>
            </a:r>
            <a:r>
              <a:rPr lang="en-US" dirty="0" smtClean="0"/>
              <a:t> not just rigid transformation.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504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process creates a) an Animation Controller and b) an animation</a:t>
            </a:r>
            <a:r>
              <a:rPr lang="en-US" baseline="0" dirty="0" smtClean="0"/>
              <a:t> sequence for you.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12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Relationship Id="rId3" Type="http://schemas.openxmlformats.org/officeDocument/2006/relationships/image" Target="../media/image2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emf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emf"/><Relationship Id="rId3" Type="http://schemas.openxmlformats.org/officeDocument/2006/relationships/image" Target="../media/image2.jpe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emf"/><Relationship Id="rId3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B1FEE-2A6B-4025-9623-B1702596A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736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B1FEE-2A6B-4025-9623-B1702596A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188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B1FEE-2A6B-4025-9623-B1702596A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180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B1FEE-2A6B-4025-9623-B1702596A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35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B1FEE-2A6B-4025-9623-B1702596A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614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B1FEE-2A6B-4025-9623-B1702596A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142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B1FEE-2A6B-4025-9623-B1702596A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73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B1FEE-2A6B-4025-9623-B1702596A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810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B1FEE-2A6B-4025-9623-B1702596A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519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B1FEE-2A6B-4025-9623-B1702596A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078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B1FEE-2A6B-4025-9623-B1702596A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6241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" y="6409267"/>
            <a:ext cx="12206817" cy="4572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Source Sans Pro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ＭＳ Ｐゴシック" charset="-128"/>
              </a:defRPr>
            </a:lvl9pPr>
          </a:lstStyle>
          <a:p>
            <a:pPr algn="ctr" eaLnBrk="1" hangingPunct="1"/>
            <a:endParaRPr lang="en-US" altLang="en-US" sz="24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6" name="Picture 14" title="Stanford University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1934" y="6510867"/>
            <a:ext cx="2061633" cy="25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390023"/>
            <a:ext cx="10972800" cy="824631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2137834" y="4798696"/>
            <a:ext cx="8079317" cy="27432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24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09600" y="3214654"/>
            <a:ext cx="10972800" cy="6158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800" cap="small" spc="400">
                <a:solidFill>
                  <a:srgbClr val="A4001D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88112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" y="6409267"/>
            <a:ext cx="12206817" cy="4572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Source Sans Pro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ＭＳ Ｐゴシック" charset="-128"/>
              </a:defRPr>
            </a:lvl9pPr>
          </a:lstStyle>
          <a:p>
            <a:pPr algn="ctr" defTabSz="609585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24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6" name="Picture 14" title="Stanford University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1934" y="6510867"/>
            <a:ext cx="2061633" cy="25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137837" y="2051687"/>
            <a:ext cx="3939116" cy="1234440"/>
          </a:xfrm>
          <a:prstGeom prst="rect">
            <a:avLst/>
          </a:prstGeom>
        </p:spPr>
        <p:txBody>
          <a:bodyPr/>
          <a:lstStyle>
            <a:lvl1pPr algn="r">
              <a:defRPr sz="2667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2137837" y="3429000"/>
            <a:ext cx="3939116" cy="124396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cap="all" spc="400">
                <a:solidFill>
                  <a:srgbClr val="A4001D"/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6220883" y="2046816"/>
            <a:ext cx="2601384" cy="2601384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buNone/>
              <a:defRPr sz="1600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91497094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" y="6409267"/>
            <a:ext cx="12206817" cy="4572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Source Sans Pro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ＭＳ Ｐゴシック" charset="-128"/>
              </a:defRPr>
            </a:lvl9pPr>
          </a:lstStyle>
          <a:p>
            <a:pPr algn="ctr" defTabSz="609585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6" name="Picture 14" title="Stanford University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1934" y="6510867"/>
            <a:ext cx="2061633" cy="25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390023"/>
            <a:ext cx="10972800" cy="824631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2137834" y="4798696"/>
            <a:ext cx="8079317" cy="27432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24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09600" y="3214654"/>
            <a:ext cx="10972800" cy="6158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800" cap="small" spc="400">
                <a:solidFill>
                  <a:srgbClr val="A4001D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722520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" y="6409267"/>
            <a:ext cx="12206817" cy="4572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Source Sans Pro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ＭＳ Ｐゴシック" charset="-128"/>
              </a:defRPr>
            </a:lvl9pPr>
          </a:lstStyle>
          <a:p>
            <a:pPr algn="ctr" defTabSz="609585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6" name="Picture 14" title="Stanford University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1934" y="6510867"/>
            <a:ext cx="2061633" cy="25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137837" y="2051687"/>
            <a:ext cx="3939116" cy="1234440"/>
          </a:xfrm>
          <a:prstGeom prst="rect">
            <a:avLst/>
          </a:prstGeom>
        </p:spPr>
        <p:txBody>
          <a:bodyPr/>
          <a:lstStyle>
            <a:lvl1pPr algn="r">
              <a:defRPr sz="2667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2137837" y="3429000"/>
            <a:ext cx="3939116" cy="124396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cap="all" spc="400">
                <a:solidFill>
                  <a:srgbClr val="A4001D"/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6220883" y="2046816"/>
            <a:ext cx="2601384" cy="2601384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buNone/>
              <a:defRPr sz="1600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13372307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5035" y="479388"/>
            <a:ext cx="10277149" cy="650699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1274237" y="1211580"/>
            <a:ext cx="10267951" cy="5012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050298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5035" y="479388"/>
            <a:ext cx="10277149" cy="650699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1274237" y="1211580"/>
            <a:ext cx="10267951" cy="5012056"/>
          </a:xfrm>
        </p:spPr>
        <p:txBody>
          <a:bodyPr/>
          <a:lstStyle>
            <a:lvl2pPr marL="0" indent="0">
              <a:buFont typeface="Arial"/>
              <a:buNone/>
              <a:defRPr baseline="0"/>
            </a:lvl2pPr>
            <a:lvl3pPr marL="459306" indent="0">
              <a:buNone/>
              <a:defRPr/>
            </a:lvl3pPr>
            <a:lvl4pPr marL="916493" indent="0">
              <a:buNone/>
              <a:defRPr/>
            </a:lvl4pPr>
            <a:lvl5pPr marL="1375799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8408986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80433" y="10584"/>
            <a:ext cx="609600" cy="609600"/>
          </a:xfrm>
          <a:prstGeom prst="rect">
            <a:avLst/>
          </a:prstGeom>
        </p:spPr>
        <p:txBody>
          <a:bodyPr wrap="none" lIns="60960" tIns="0" rIns="6096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ＭＳ Ｐゴシック" charset="-128"/>
              </a:defRPr>
            </a:lvl9pPr>
          </a:lstStyle>
          <a:p>
            <a:pPr algn="ctr" defTabSz="609585" eaLnBrk="1" fontAlgn="base" hangingPunct="1">
              <a:spcBef>
                <a:spcPct val="0"/>
              </a:spcBef>
              <a:spcAft>
                <a:spcPct val="0"/>
              </a:spcAft>
            </a:pPr>
            <a:fld id="{67E700D8-DD2D-4C8B-97FF-6A1CE348DF25}" type="slidenum">
              <a:rPr lang="en-US" altLang="en-US" sz="1333">
                <a:solidFill>
                  <a:srgbClr val="7F7F7F"/>
                </a:solidFill>
                <a:latin typeface="Arial" panose="020B0604020202020204" pitchFamily="34" charset="0"/>
              </a:rPr>
              <a:pPr algn="ctr" defTabSz="609585" eaLnBrk="1" fontAlgn="base" hangingPunct="1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z="1333" dirty="0">
              <a:solidFill>
                <a:srgbClr val="7F7F7F"/>
              </a:solidFill>
              <a:latin typeface="Arial" panose="020B0604020202020204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65035" y="479388"/>
            <a:ext cx="10277149" cy="650699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1265770" y="1211580"/>
            <a:ext cx="5050367" cy="5012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6502400" y="1211580"/>
            <a:ext cx="5039784" cy="5012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09569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65035" y="479388"/>
            <a:ext cx="10277149" cy="650699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1265036" y="1211581"/>
            <a:ext cx="10277149" cy="242214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1265770" y="3788418"/>
            <a:ext cx="10276417" cy="242214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07775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65035" y="479388"/>
            <a:ext cx="10277149" cy="650699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265770" y="1211580"/>
            <a:ext cx="5050367" cy="5012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6502400" y="1211582"/>
            <a:ext cx="5039784" cy="24307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6502400" y="3783329"/>
            <a:ext cx="5039784" cy="24403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64466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65035" y="479388"/>
            <a:ext cx="10277149" cy="650699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1265770" y="1211582"/>
            <a:ext cx="5050367" cy="24307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1274237" y="3787484"/>
            <a:ext cx="5041900" cy="243615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6502400" y="1211582"/>
            <a:ext cx="5039784" cy="24307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6502400" y="3787484"/>
            <a:ext cx="5039784" cy="243615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71956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" y="6409267"/>
            <a:ext cx="12206817" cy="4572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Source Sans Pro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ＭＳ Ｐゴシック" charset="-128"/>
              </a:defRPr>
            </a:lvl9pPr>
          </a:lstStyle>
          <a:p>
            <a:pPr algn="ctr" defTabSz="609585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24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6" name="Picture 14" title="Stanford University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1934" y="6510867"/>
            <a:ext cx="2061633" cy="25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137837" y="2051687"/>
            <a:ext cx="3939116" cy="1234440"/>
          </a:xfrm>
          <a:prstGeom prst="rect">
            <a:avLst/>
          </a:prstGeom>
        </p:spPr>
        <p:txBody>
          <a:bodyPr/>
          <a:lstStyle>
            <a:lvl1pPr algn="r">
              <a:defRPr sz="2667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2137837" y="3429000"/>
            <a:ext cx="3939116" cy="124396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cap="all" spc="400">
                <a:solidFill>
                  <a:srgbClr val="A4001D"/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6220883" y="2046816"/>
            <a:ext cx="2601384" cy="2601384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buNone/>
              <a:defRPr sz="1600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64312389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2.xml"/><Relationship Id="rId10" Type="http://schemas.openxmlformats.org/officeDocument/2006/relationships/theme" Target="../theme/theme2.xml"/><Relationship Id="rId11" Type="http://schemas.openxmlformats.org/officeDocument/2006/relationships/image" Target="../media/image3.emf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B1FEE-2A6B-4025-9623-B1702596A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671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"/>
          <p:cNvSpPr>
            <a:spLocks noGrp="1"/>
          </p:cNvSpPr>
          <p:nvPr>
            <p:ph type="title"/>
          </p:nvPr>
        </p:nvSpPr>
        <p:spPr bwMode="auto">
          <a:xfrm>
            <a:off x="1265767" y="478367"/>
            <a:ext cx="10276417" cy="651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1265767" y="1204384"/>
            <a:ext cx="10276417" cy="5018616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46051" y="6415618"/>
            <a:ext cx="1128183" cy="361949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333">
                <a:solidFill>
                  <a:srgbClr val="898989"/>
                </a:solidFill>
                <a:latin typeface="Arial" panose="020B0604020202020204" pitchFamily="34" charset="0"/>
              </a:defRPr>
            </a:lvl1pPr>
          </a:lstStyle>
          <a:p>
            <a:pPr defTabSz="609585" fontAlgn="base">
              <a:spcBef>
                <a:spcPct val="0"/>
              </a:spcBef>
              <a:spcAft>
                <a:spcPct val="0"/>
              </a:spcAft>
            </a:pPr>
            <a:fld id="{8C691165-7AC8-402B-B3FF-3AF0DE1A5DEF}" type="slidenum">
              <a:rPr lang="en-US" altLang="en-US" smtClean="0">
                <a:ea typeface="ＭＳ Ｐゴシック" charset="-128"/>
              </a:rPr>
              <a:pPr defTabSz="609585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dirty="0">
              <a:ea typeface="ＭＳ Ｐゴシック" charset="-12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609600" cy="6866467"/>
          </a:xfrm>
          <a:prstGeom prst="rect">
            <a:avLst/>
          </a:prstGeom>
          <a:solidFill>
            <a:srgbClr val="8C1515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09585">
              <a:defRPr/>
            </a:pPr>
            <a:endParaRPr lang="en-US" sz="2400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030" name="Picture 10" title="Stanford University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5368" y="6474884"/>
            <a:ext cx="2061633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3707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</p:sldLayoutIdLst>
  <p:transition spd="slow">
    <p:fade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l" defTabSz="609585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 kern="1200">
          <a:solidFill>
            <a:schemeClr val="bg2"/>
          </a:solidFill>
          <a:latin typeface="Arial"/>
          <a:ea typeface="ＭＳ Ｐゴシック" charset="0"/>
          <a:cs typeface="ＭＳ Ｐゴシック" charset="0"/>
        </a:defRPr>
      </a:lvl1pPr>
      <a:lvl2pPr algn="l" defTabSz="609585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bg2"/>
          </a:solidFill>
          <a:latin typeface="Arial" charset="0"/>
          <a:ea typeface="ＭＳ Ｐゴシック" charset="0"/>
          <a:cs typeface="ＭＳ Ｐゴシック" charset="0"/>
        </a:defRPr>
      </a:lvl2pPr>
      <a:lvl3pPr algn="l" defTabSz="609585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bg2"/>
          </a:solidFill>
          <a:latin typeface="Arial" charset="0"/>
          <a:ea typeface="ＭＳ Ｐゴシック" charset="0"/>
          <a:cs typeface="ＭＳ Ｐゴシック" charset="0"/>
        </a:defRPr>
      </a:lvl3pPr>
      <a:lvl4pPr algn="l" defTabSz="609585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bg2"/>
          </a:solidFill>
          <a:latin typeface="Arial" charset="0"/>
          <a:ea typeface="ＭＳ Ｐゴシック" charset="0"/>
          <a:cs typeface="ＭＳ Ｐゴシック" charset="0"/>
        </a:defRPr>
      </a:lvl4pPr>
      <a:lvl5pPr algn="l" defTabSz="609585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bg2"/>
          </a:solidFill>
          <a:latin typeface="Arial" charset="0"/>
          <a:ea typeface="ＭＳ Ｐゴシック" charset="0"/>
          <a:cs typeface="ＭＳ Ｐゴシック" charset="0"/>
        </a:defRPr>
      </a:lvl5pPr>
      <a:lvl6pPr marL="609585" algn="l" defTabSz="609585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1219170" algn="l" defTabSz="609585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828754" algn="l" defTabSz="609585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2438339" algn="l" defTabSz="609585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457189" indent="-457189" algn="l" defTabSz="609585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defRPr kern="1200" spc="27">
          <a:solidFill>
            <a:schemeClr val="tx1"/>
          </a:solidFill>
          <a:latin typeface="Arial"/>
          <a:ea typeface="ＭＳ Ｐゴシック" charset="0"/>
          <a:cs typeface="ＭＳ Ｐゴシック" charset="0"/>
        </a:defRPr>
      </a:lvl1pPr>
      <a:lvl2pPr marL="385224" indent="-385224" algn="l" defTabSz="609585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Arial"/>
          <a:ea typeface="ＭＳ Ｐゴシック" charset="0"/>
          <a:cs typeface="+mn-cs"/>
        </a:defRPr>
      </a:lvl2pPr>
      <a:lvl3pPr marL="759865" indent="-300559" algn="l" defTabSz="609585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charset="0"/>
        <a:buChar char="›"/>
        <a:defRPr kern="1200">
          <a:solidFill>
            <a:srgbClr val="595959"/>
          </a:solidFill>
          <a:latin typeface="Arial"/>
          <a:ea typeface="ＭＳ Ｐゴシック" charset="0"/>
          <a:cs typeface="+mn-cs"/>
        </a:defRPr>
      </a:lvl3pPr>
      <a:lvl4pPr marL="1219170" indent="-302676" algn="l" defTabSz="609585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Arial"/>
          <a:ea typeface="ＭＳ Ｐゴシック" charset="0"/>
          <a:cs typeface="+mn-cs"/>
        </a:defRPr>
      </a:lvl4pPr>
      <a:lvl5pPr marL="1678475" indent="-302676" algn="l" defTabSz="609585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Source Sans Pro" charset="0"/>
        <a:buChar char="–"/>
        <a:defRPr kern="1200">
          <a:solidFill>
            <a:srgbClr val="595959"/>
          </a:solidFill>
          <a:latin typeface="Arial"/>
          <a:ea typeface="ＭＳ Ｐゴシック" charset="0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16.xml"/><Relationship Id="rId2" Type="http://schemas.openxmlformats.org/officeDocument/2006/relationships/hyperlink" Target="mailto:mikebao@stanford.edu)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7.png"/><Relationship Id="rId3" Type="http://schemas.openxmlformats.org/officeDocument/2006/relationships/image" Target="../media/image8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comments" Target="../comments/comment1.xml"/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4" Type="http://schemas.openxmlformats.org/officeDocument/2006/relationships/image" Target="../media/image11.jpg"/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jpg"/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jpg"/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hyperlink" Target="http://dotween.demigiant.com/documentation.php" TargetMode="External"/><Relationship Id="rId3" Type="http://schemas.openxmlformats.org/officeDocument/2006/relationships/hyperlink" Target="http://www.pixelplacement.com/itween/documentation.php" TargetMode="Externa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/>
          </p:nvPr>
        </p:nvSpPr>
        <p:spPr>
          <a:xfrm>
            <a:off x="609600" y="2603501"/>
            <a:ext cx="10972800" cy="825500"/>
          </a:xfrm>
        </p:spPr>
        <p:txBody>
          <a:bodyPr/>
          <a:lstStyle/>
          <a:p>
            <a:pPr eaLnBrk="1" hangingPunct="1"/>
            <a:r>
              <a:rPr lang="en-US" altLang="en-US" b="1" dirty="0" smtClean="0">
                <a:latin typeface="Arial" panose="020B0604020202020204" pitchFamily="34" charset="0"/>
                <a:ea typeface="ＭＳ Ｐゴシック" charset="-128"/>
              </a:rPr>
              <a:t>CS248 Lecture 6</a:t>
            </a:r>
          </a:p>
        </p:txBody>
      </p:sp>
      <p:sp>
        <p:nvSpPr>
          <p:cNvPr id="11266" name="Text Placeholder 2"/>
          <p:cNvSpPr>
            <a:spLocks noGrp="1"/>
          </p:cNvSpPr>
          <p:nvPr>
            <p:ph type="body" sz="quarter" idx="18"/>
          </p:nvPr>
        </p:nvSpPr>
        <p:spPr bwMode="auto">
          <a:xfrm>
            <a:off x="2137834" y="4459818"/>
            <a:ext cx="8079317" cy="783167"/>
          </a:xfrm>
        </p:spPr>
        <p:txBody>
          <a:bodyPr numCol="1" compatLnSpc="1">
            <a:prstTxWarp prst="textNoShape">
              <a:avLst/>
            </a:prstTxWarp>
          </a:bodyPr>
          <a:lstStyle/>
          <a:p>
            <a:pPr marL="0" indent="0"/>
            <a:r>
              <a:rPr lang="en-US" altLang="en-US" dirty="0" smtClean="0">
                <a:solidFill>
                  <a:srgbClr val="595959"/>
                </a:solidFill>
                <a:latin typeface="Arial" panose="020B0604020202020204" pitchFamily="34" charset="0"/>
                <a:ea typeface="ＭＳ Ｐゴシック" charset="-128"/>
              </a:rPr>
              <a:t>January 26</a:t>
            </a:r>
            <a:r>
              <a:rPr lang="en-US" altLang="en-US" baseline="30000" dirty="0" smtClean="0">
                <a:solidFill>
                  <a:srgbClr val="595959"/>
                </a:solidFill>
                <a:latin typeface="Arial" panose="020B0604020202020204" pitchFamily="34" charset="0"/>
                <a:ea typeface="ＭＳ Ｐゴシック" charset="-128"/>
              </a:rPr>
              <a:t>th</a:t>
            </a:r>
            <a:r>
              <a:rPr lang="en-US" altLang="en-US" dirty="0" smtClean="0">
                <a:solidFill>
                  <a:srgbClr val="595959"/>
                </a:solidFill>
                <a:latin typeface="Arial" panose="020B0604020202020204" pitchFamily="34" charset="0"/>
                <a:ea typeface="ＭＳ Ｐゴシック" charset="-128"/>
              </a:rPr>
              <a:t>, 2017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609600" y="3429001"/>
            <a:ext cx="10972800" cy="615951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Simple Animations In Unity</a:t>
            </a:r>
            <a:endParaRPr lang="en-US" dirty="0">
              <a:solidFill>
                <a:schemeClr val="bg2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92683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3"/>
          <p:cNvSpPr>
            <a:spLocks noGrp="1"/>
          </p:cNvSpPr>
          <p:nvPr>
            <p:ph type="title"/>
          </p:nvPr>
        </p:nvSpPr>
        <p:spPr>
          <a:xfrm>
            <a:off x="1265768" y="478367"/>
            <a:ext cx="10276417" cy="651933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latin typeface="Arial" panose="020B0604020202020204" pitchFamily="34" charset="0"/>
                <a:ea typeface="ＭＳ Ｐゴシック" charset="-128"/>
              </a:rPr>
              <a:t>Overview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1274234" y="1210733"/>
            <a:ext cx="10267951" cy="5012267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1" eaLnBrk="1" hangingPunct="1"/>
            <a:r>
              <a:rPr lang="en-US" altLang="en-US" dirty="0" smtClean="0">
                <a:latin typeface="Arial" panose="020B0604020202020204" pitchFamily="34" charset="0"/>
                <a:ea typeface="ＭＳ Ｐゴシック" charset="-128"/>
              </a:rPr>
              <a:t>Course Logistics</a:t>
            </a:r>
          </a:p>
          <a:p>
            <a:pPr lvl="1" eaLnBrk="1" hangingPunct="1"/>
            <a:r>
              <a:rPr lang="en-US" altLang="en-US" dirty="0" smtClean="0">
                <a:latin typeface="Arial" panose="020B0604020202020204" pitchFamily="34" charset="0"/>
                <a:ea typeface="ＭＳ Ｐゴシック" charset="-128"/>
              </a:rPr>
              <a:t>Short-Form </a:t>
            </a:r>
            <a:r>
              <a:rPr lang="en-US" altLang="en-US" smtClean="0">
                <a:latin typeface="Arial" panose="020B0604020202020204" pitchFamily="34" charset="0"/>
                <a:ea typeface="ＭＳ Ｐゴシック" charset="-128"/>
              </a:rPr>
              <a:t>Assignment </a:t>
            </a:r>
            <a:r>
              <a:rPr lang="en-US" altLang="en-US" smtClean="0">
                <a:latin typeface="Arial" panose="020B0604020202020204" pitchFamily="34" charset="0"/>
                <a:ea typeface="ＭＳ Ｐゴシック" charset="-128"/>
              </a:rPr>
              <a:t>Feedback</a:t>
            </a:r>
          </a:p>
          <a:p>
            <a:pPr lvl="1" eaLnBrk="1" hangingPunct="1"/>
            <a:r>
              <a:rPr lang="en-US" altLang="en-US" smtClean="0">
                <a:latin typeface="Arial" panose="020B0604020202020204" pitchFamily="34" charset="0"/>
                <a:ea typeface="ＭＳ Ｐゴシック" charset="-128"/>
              </a:rPr>
              <a:t>Practical Uses of Simple Animation</a:t>
            </a:r>
          </a:p>
          <a:p>
            <a:pPr lvl="1" eaLnBrk="1" hangingPunct="1"/>
            <a:r>
              <a:rPr lang="en-US" altLang="en-US" dirty="0" smtClean="0">
                <a:latin typeface="Arial" panose="020B0604020202020204" pitchFamily="34" charset="0"/>
                <a:ea typeface="ＭＳ Ｐゴシック" charset="-128"/>
              </a:rPr>
              <a:t>Animation </a:t>
            </a:r>
            <a:r>
              <a:rPr lang="en-US" altLang="en-US" dirty="0" smtClean="0">
                <a:latin typeface="Arial" panose="020B0604020202020204" pitchFamily="34" charset="0"/>
                <a:ea typeface="ＭＳ Ｐゴシック" charset="-128"/>
              </a:rPr>
              <a:t>in Maya</a:t>
            </a:r>
          </a:p>
          <a:p>
            <a:pPr lvl="1" eaLnBrk="1" hangingPunct="1"/>
            <a:r>
              <a:rPr lang="en-US" altLang="en-US" dirty="0" smtClean="0">
                <a:latin typeface="Arial" panose="020B0604020202020204" pitchFamily="34" charset="0"/>
                <a:ea typeface="ＭＳ Ｐゴシック" charset="-128"/>
              </a:rPr>
              <a:t>Animation in Unity</a:t>
            </a:r>
          </a:p>
          <a:p>
            <a:pPr lvl="1" eaLnBrk="1" hangingPunct="1"/>
            <a:r>
              <a:rPr lang="en-US" altLang="en-US" dirty="0" smtClean="0">
                <a:latin typeface="Arial" panose="020B0604020202020204" pitchFamily="34" charset="0"/>
                <a:ea typeface="ＭＳ Ｐゴシック" charset="-128"/>
              </a:rPr>
              <a:t>In-Class Demo</a:t>
            </a:r>
          </a:p>
        </p:txBody>
      </p:sp>
    </p:spTree>
    <p:extLst>
      <p:ext uri="{BB962C8B-B14F-4D97-AF65-F5344CB8AC3E}">
        <p14:creationId xmlns:p14="http://schemas.microsoft.com/office/powerpoint/2010/main" val="37223323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title"/>
          </p:nvPr>
        </p:nvSpPr>
        <p:spPr>
          <a:xfrm>
            <a:off x="2137834" y="2051051"/>
            <a:ext cx="3939117" cy="1236133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latin typeface="Arial" panose="020B0604020202020204" pitchFamily="34" charset="0"/>
                <a:ea typeface="ＭＳ Ｐゴシック" charset="-128"/>
              </a:rPr>
              <a:t>Course Logistics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70174" y="2046288"/>
            <a:ext cx="2102803" cy="26019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Text Placeholder 2"/>
          <p:cNvSpPr>
            <a:spLocks noGrp="1"/>
          </p:cNvSpPr>
          <p:nvPr>
            <p:ph type="body" sz="half" idx="2"/>
          </p:nvPr>
        </p:nvSpPr>
        <p:spPr>
          <a:xfrm>
            <a:off x="3163888" y="3347244"/>
            <a:ext cx="2913063" cy="9334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Wingdings" charset="0"/>
              <a:buNone/>
              <a:defRPr/>
            </a:pPr>
            <a:endParaRPr lang="en-US" dirty="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75993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3"/>
          <p:cNvSpPr>
            <a:spLocks noGrp="1"/>
          </p:cNvSpPr>
          <p:nvPr>
            <p:ph type="title"/>
          </p:nvPr>
        </p:nvSpPr>
        <p:spPr>
          <a:xfrm>
            <a:off x="1265768" y="478367"/>
            <a:ext cx="10276417" cy="651933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latin typeface="Arial" panose="020B0604020202020204" pitchFamily="34" charset="0"/>
                <a:ea typeface="ＭＳ Ｐゴシック" charset="-128"/>
              </a:rPr>
              <a:t>Piazza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1274234" y="1210733"/>
            <a:ext cx="10267951" cy="5012267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1" eaLnBrk="1" hangingPunct="1"/>
            <a:r>
              <a:rPr lang="en-US" altLang="en-US" dirty="0" smtClean="0">
                <a:latin typeface="Arial" panose="020B0604020202020204" pitchFamily="34" charset="0"/>
                <a:ea typeface="ＭＳ Ｐゴシック" charset="-128"/>
              </a:rPr>
              <a:t>Please be on it.</a:t>
            </a:r>
          </a:p>
          <a:p>
            <a:pPr lvl="1" eaLnBrk="1" hangingPunct="1"/>
            <a:r>
              <a:rPr lang="en-US" altLang="en-US" dirty="0" smtClean="0">
                <a:latin typeface="Arial" panose="020B0604020202020204" pitchFamily="34" charset="0"/>
                <a:ea typeface="ＭＳ Ｐゴシック" charset="-128"/>
              </a:rPr>
              <a:t>Please use it.</a:t>
            </a:r>
          </a:p>
          <a:p>
            <a:pPr lvl="1" eaLnBrk="1" hangingPunct="1"/>
            <a:r>
              <a:rPr lang="en-US" altLang="en-US" dirty="0" smtClean="0">
                <a:latin typeface="Arial" panose="020B0604020202020204" pitchFamily="34" charset="0"/>
                <a:ea typeface="ＭＳ Ｐゴシック" charset="-128"/>
              </a:rPr>
              <a:t>Last reminder if you joined late.</a:t>
            </a:r>
          </a:p>
        </p:txBody>
      </p:sp>
    </p:spTree>
    <p:extLst>
      <p:ext uri="{BB962C8B-B14F-4D97-AF65-F5344CB8AC3E}">
        <p14:creationId xmlns:p14="http://schemas.microsoft.com/office/powerpoint/2010/main" val="9866804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1"/>
            <a:r>
              <a:rPr lang="en-US" altLang="en-US" dirty="0" smtClean="0">
                <a:latin typeface="Arial" panose="020B0604020202020204" pitchFamily="34" charset="0"/>
                <a:ea typeface="ＭＳ Ｐゴシック" charset="-128"/>
              </a:rPr>
              <a:t>A way to check your grades is on the way (website similar to the one used for CS148 this past quarter).</a:t>
            </a:r>
          </a:p>
          <a:p>
            <a:pPr lvl="2"/>
            <a:r>
              <a:rPr lang="en-US" altLang="en-US" dirty="0" smtClean="0">
                <a:latin typeface="Arial" panose="020B0604020202020204" pitchFamily="34" charset="0"/>
                <a:ea typeface="ＭＳ Ｐゴシック" charset="-128"/>
              </a:rPr>
              <a:t>Will be announced on Piazza when it is ready.</a:t>
            </a:r>
            <a:endParaRPr lang="en-US" altLang="en-US" dirty="0">
              <a:latin typeface="Arial" panose="020B0604020202020204" pitchFamily="34" charset="0"/>
              <a:ea typeface="ＭＳ Ｐゴシック" charset="-128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7457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Short-Form Assignments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1"/>
            <a:r>
              <a:rPr lang="en-US" altLang="en-US" dirty="0" smtClean="0">
                <a:latin typeface="Arial" panose="020B0604020202020204" pitchFamily="34" charset="0"/>
                <a:ea typeface="ＭＳ Ｐゴシック" charset="-128"/>
              </a:rPr>
              <a:t>Write your name (or at least your </a:t>
            </a:r>
            <a:r>
              <a:rPr lang="en-US" altLang="en-US" dirty="0" err="1" smtClean="0">
                <a:latin typeface="Arial" panose="020B0604020202020204" pitchFamily="34" charset="0"/>
                <a:ea typeface="ＭＳ Ｐゴシック" charset="-128"/>
              </a:rPr>
              <a:t>SUNetID</a:t>
            </a:r>
            <a:r>
              <a:rPr lang="en-US" altLang="en-US" dirty="0" smtClean="0">
                <a:latin typeface="Arial" panose="020B0604020202020204" pitchFamily="34" charset="0"/>
                <a:ea typeface="ＭＳ Ｐゴシック" charset="-128"/>
              </a:rPr>
              <a:t>).</a:t>
            </a:r>
          </a:p>
          <a:p>
            <a:pPr lvl="2"/>
            <a:r>
              <a:rPr lang="en-US" altLang="en-US" dirty="0" smtClean="0">
                <a:latin typeface="Arial" panose="020B0604020202020204" pitchFamily="34" charset="0"/>
                <a:ea typeface="ＭＳ Ｐゴシック" charset="-128"/>
              </a:rPr>
              <a:t>Lecture 4 had one without a name.</a:t>
            </a:r>
          </a:p>
          <a:p>
            <a:pPr lvl="2"/>
            <a:r>
              <a:rPr lang="en-US" altLang="en-US" dirty="0" smtClean="0">
                <a:latin typeface="Arial" panose="020B0604020202020204" pitchFamily="34" charset="0"/>
                <a:ea typeface="ＭＳ Ｐゴシック" charset="-128"/>
              </a:rPr>
              <a:t>If you have any doubts, please email me (</a:t>
            </a:r>
            <a:r>
              <a:rPr lang="en-US" altLang="en-US" dirty="0" smtClean="0">
                <a:latin typeface="Arial" panose="020B0604020202020204" pitchFamily="34" charset="0"/>
                <a:ea typeface="ＭＳ Ｐゴシック" charset="-128"/>
                <a:hlinkClick r:id="rId2"/>
              </a:rPr>
              <a:t>mikebao@stanford.edu)</a:t>
            </a:r>
            <a:r>
              <a:rPr lang="en-US" altLang="en-US" dirty="0" smtClean="0">
                <a:latin typeface="Arial" panose="020B0604020202020204" pitchFamily="34" charset="0"/>
                <a:ea typeface="ＭＳ Ｐゴシック" charset="-128"/>
              </a:rPr>
              <a:t> to double check to see if we have recorded your attendance.</a:t>
            </a:r>
          </a:p>
          <a:p>
            <a:pPr lvl="1"/>
            <a:r>
              <a:rPr lang="en-US" altLang="en-US" dirty="0" smtClean="0">
                <a:latin typeface="Arial" panose="020B0604020202020204" pitchFamily="34" charset="0"/>
                <a:ea typeface="ＭＳ Ｐゴシック" charset="-128"/>
              </a:rPr>
              <a:t>Write legibly.</a:t>
            </a:r>
            <a:endParaRPr lang="en-US" altLang="en-US" dirty="0">
              <a:latin typeface="Arial" panose="020B0604020202020204" pitchFamily="34" charset="0"/>
              <a:ea typeface="ＭＳ Ｐゴシック" charset="-128"/>
            </a:endParaRPr>
          </a:p>
          <a:p>
            <a:pPr lvl="1"/>
            <a:r>
              <a:rPr lang="en-US" altLang="en-US" dirty="0" smtClean="0">
                <a:latin typeface="Arial" panose="020B0604020202020204" pitchFamily="34" charset="0"/>
                <a:ea typeface="ＭＳ Ｐゴシック" charset="-128"/>
              </a:rPr>
              <a:t>Answers should be RELEVANT.</a:t>
            </a:r>
          </a:p>
          <a:p>
            <a:pPr lvl="2"/>
            <a:r>
              <a:rPr lang="en-US" altLang="en-US" dirty="0" smtClean="0">
                <a:latin typeface="Arial" panose="020B0604020202020204" pitchFamily="34" charset="0"/>
                <a:ea typeface="ＭＳ Ｐゴシック" charset="-128"/>
              </a:rPr>
              <a:t>Future answers with horribly irrelevant answers will have points deducted.</a:t>
            </a:r>
          </a:p>
          <a:p>
            <a:pPr lvl="2"/>
            <a:r>
              <a:rPr lang="en-US" altLang="en-US" dirty="0" smtClean="0">
                <a:latin typeface="Arial" panose="020B0604020202020204" pitchFamily="34" charset="0"/>
                <a:ea typeface="ＭＳ Ｐゴシック" charset="-128"/>
              </a:rPr>
              <a:t>Don’t get points deducted from your attendance when you actually attended.</a:t>
            </a:r>
          </a:p>
          <a:p>
            <a:pPr lvl="2"/>
            <a:r>
              <a:rPr lang="en-US" altLang="en-US" dirty="0" smtClean="0">
                <a:latin typeface="Arial" panose="020B0604020202020204" pitchFamily="34" charset="0"/>
                <a:ea typeface="ＭＳ Ｐゴシック" charset="-128"/>
              </a:rPr>
              <a:t>Example: Rigid Bodies.</a:t>
            </a:r>
            <a:endParaRPr lang="en-US" altLang="en-US" dirty="0">
              <a:latin typeface="Arial" panose="020B0604020202020204" pitchFamily="34" charset="0"/>
              <a:ea typeface="ＭＳ Ｐゴシック" charset="-128"/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2234" y="4281730"/>
            <a:ext cx="3597154" cy="20233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806" y="4281729"/>
            <a:ext cx="3000553" cy="2023399"/>
          </a:xfrm>
          <a:prstGeom prst="rect">
            <a:avLst/>
          </a:prstGeom>
        </p:spPr>
      </p:pic>
      <p:sp>
        <p:nvSpPr>
          <p:cNvPr id="7" name="&quot;No&quot; Symbol 6"/>
          <p:cNvSpPr/>
          <p:nvPr/>
        </p:nvSpPr>
        <p:spPr>
          <a:xfrm>
            <a:off x="3206189" y="4305781"/>
            <a:ext cx="1979271" cy="1979271"/>
          </a:xfrm>
          <a:prstGeom prst="noSmoking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&quot;No&quot; Symbol 7"/>
          <p:cNvSpPr/>
          <p:nvPr/>
        </p:nvSpPr>
        <p:spPr>
          <a:xfrm>
            <a:off x="6873446" y="4305781"/>
            <a:ext cx="1979271" cy="1979271"/>
          </a:xfrm>
          <a:prstGeom prst="noSmoking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5951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title"/>
          </p:nvPr>
        </p:nvSpPr>
        <p:spPr>
          <a:xfrm>
            <a:off x="2137834" y="2051051"/>
            <a:ext cx="3939117" cy="1236133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latin typeface="Arial" panose="020B0604020202020204" pitchFamily="34" charset="0"/>
                <a:ea typeface="ＭＳ Ｐゴシック" charset="-128"/>
              </a:rPr>
              <a:t>Short Form Assignments Feedback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70174" y="2046288"/>
            <a:ext cx="2102803" cy="26019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Text Placeholder 2"/>
          <p:cNvSpPr>
            <a:spLocks noGrp="1"/>
          </p:cNvSpPr>
          <p:nvPr>
            <p:ph type="body" sz="half" idx="2"/>
          </p:nvPr>
        </p:nvSpPr>
        <p:spPr>
          <a:xfrm>
            <a:off x="3163888" y="3347244"/>
            <a:ext cx="2913063" cy="9334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Wingdings" charset="0"/>
              <a:buNone/>
              <a:defRPr/>
            </a:pPr>
            <a:r>
              <a:rPr lang="en-US" dirty="0" smtClean="0">
                <a:ea typeface="+mn-ea"/>
                <a:cs typeface="+mn-cs"/>
              </a:rPr>
              <a:t>Yes, I read them (Kind Of).</a:t>
            </a:r>
            <a:endParaRPr lang="en-US" dirty="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57273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Rigid Bodies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1">
              <a:buClr>
                <a:srgbClr val="8C1515"/>
              </a:buClr>
            </a:pPr>
            <a:r>
              <a:rPr lang="en-US" altLang="en-US" dirty="0" smtClean="0">
                <a:latin typeface="Arial" panose="020B0604020202020204" pitchFamily="34" charset="0"/>
                <a:ea typeface="ＭＳ Ｐゴシック" charset="-128"/>
              </a:rPr>
              <a:t>A general approximation for certain objects in the world.</a:t>
            </a:r>
          </a:p>
          <a:p>
            <a:pPr lvl="1">
              <a:buClr>
                <a:srgbClr val="8C1515"/>
              </a:buClr>
            </a:pPr>
            <a:r>
              <a:rPr lang="en-US" altLang="en-US" dirty="0" smtClean="0">
                <a:latin typeface="Arial" panose="020B0604020202020204" pitchFamily="34" charset="0"/>
                <a:ea typeface="ＭＳ Ｐゴシック" charset="-128"/>
              </a:rPr>
              <a:t>The ENTIRE object can only translate/rotate/scale.</a:t>
            </a:r>
          </a:p>
          <a:p>
            <a:pPr lvl="2">
              <a:buClr>
                <a:srgbClr val="8C1515"/>
              </a:buClr>
            </a:pPr>
            <a:r>
              <a:rPr lang="en-US" altLang="en-US" dirty="0" smtClean="0">
                <a:latin typeface="Arial" panose="020B0604020202020204" pitchFamily="34" charset="0"/>
                <a:ea typeface="ＭＳ Ｐゴシック" charset="-128"/>
              </a:rPr>
              <a:t>Each vertex gets transformed the same way.</a:t>
            </a:r>
          </a:p>
          <a:p>
            <a:pPr lvl="1">
              <a:buClr>
                <a:srgbClr val="8C1515"/>
              </a:buClr>
            </a:pPr>
            <a:endParaRPr lang="en-US" altLang="en-US" dirty="0" smtClean="0">
              <a:latin typeface="Arial" panose="020B0604020202020204" pitchFamily="34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73232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265035" y="479388"/>
            <a:ext cx="10277149" cy="650699"/>
          </a:xfrm>
        </p:spPr>
        <p:txBody>
          <a:bodyPr/>
          <a:lstStyle/>
          <a:p>
            <a:r>
              <a:rPr lang="en-US" dirty="0" smtClean="0"/>
              <a:t>Graphics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1265035" y="1211580"/>
            <a:ext cx="5050367" cy="289743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altLang="en-US" dirty="0" smtClean="0">
                <a:solidFill>
                  <a:srgbClr val="595959"/>
                </a:solidFill>
                <a:latin typeface="Arial" panose="020B0604020202020204" pitchFamily="34" charset="0"/>
                <a:ea typeface="ＭＳ Ｐゴシック" charset="-128"/>
              </a:rPr>
              <a:t>Technically Impressive</a:t>
            </a:r>
            <a:endParaRPr lang="en-US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6491817" y="1211580"/>
            <a:ext cx="5050367" cy="289743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0" tIns="45720" rIns="0" bIns="45720" rtlCol="0">
            <a:normAutofit/>
          </a:bodyPr>
          <a:lstStyle>
            <a:lvl1pPr marL="457189" indent="-457189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defRPr kern="1200" spc="27">
                <a:solidFill>
                  <a:schemeClr val="tx1"/>
                </a:solidFill>
                <a:latin typeface="Arial"/>
                <a:ea typeface="ＭＳ Ｐゴシック" charset="0"/>
                <a:cs typeface="ＭＳ Ｐゴシック" charset="0"/>
              </a:defRPr>
            </a:lvl1pPr>
            <a:lvl2pPr marL="385224" indent="-385224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ern="1200">
                <a:solidFill>
                  <a:srgbClr val="595959"/>
                </a:solidFill>
                <a:latin typeface="Arial"/>
                <a:ea typeface="ＭＳ Ｐゴシック" charset="0"/>
                <a:cs typeface="+mn-cs"/>
              </a:defRPr>
            </a:lvl2pPr>
            <a:lvl3pPr marL="759865" indent="-300559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charset="0"/>
              <a:buChar char="›"/>
              <a:defRPr kern="1200">
                <a:solidFill>
                  <a:srgbClr val="595959"/>
                </a:solidFill>
                <a:latin typeface="Arial"/>
                <a:ea typeface="ＭＳ Ｐゴシック" charset="0"/>
                <a:cs typeface="+mn-cs"/>
              </a:defRPr>
            </a:lvl3pPr>
            <a:lvl4pPr marL="1219170" indent="-302676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Arial"/>
                <a:ea typeface="ＭＳ Ｐゴシック" charset="0"/>
                <a:cs typeface="+mn-cs"/>
              </a:defRPr>
            </a:lvl4pPr>
            <a:lvl5pPr marL="1678475" indent="-302676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charset="0"/>
              <a:buChar char="–"/>
              <a:defRPr kern="1200">
                <a:solidFill>
                  <a:srgbClr val="595959"/>
                </a:solidFill>
                <a:latin typeface="Arial"/>
                <a:ea typeface="ＭＳ Ｐゴシック" charset="0"/>
                <a:cs typeface="+mn-cs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en-US" dirty="0" smtClean="0">
                <a:solidFill>
                  <a:srgbClr val="595959"/>
                </a:solidFill>
                <a:latin typeface="Arial" panose="020B0604020202020204" pitchFamily="34" charset="0"/>
                <a:ea typeface="ＭＳ Ｐゴシック" charset="-128"/>
              </a:rPr>
              <a:t>Aesthetically Pleasing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383" y="1724628"/>
            <a:ext cx="3937670" cy="205633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9144" y="1724628"/>
            <a:ext cx="3655712" cy="205633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265035" y="4190506"/>
            <a:ext cx="1027714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5224" lvl="1" indent="-385224" defTabSz="609585" fontAlgn="base">
              <a:spcBef>
                <a:spcPct val="20000"/>
              </a:spcBef>
              <a:spcAft>
                <a:spcPct val="0"/>
              </a:spcAft>
              <a:buClr>
                <a:srgbClr val="8C1515"/>
              </a:buClr>
              <a:buFont typeface="Wingdings" panose="05000000000000000000" pitchFamily="2" charset="2"/>
              <a:buChar char="§"/>
            </a:pPr>
            <a:r>
              <a:rPr lang="en-US" altLang="en-US" dirty="0" smtClean="0">
                <a:solidFill>
                  <a:srgbClr val="595959"/>
                </a:solidFill>
                <a:latin typeface="Arial" panose="020B0604020202020204" pitchFamily="34" charset="0"/>
                <a:ea typeface="ＭＳ Ｐゴシック" charset="-128"/>
              </a:rPr>
              <a:t>Both are good!</a:t>
            </a:r>
          </a:p>
          <a:p>
            <a:pPr marL="385224" lvl="1" indent="-385224" defTabSz="609585" fontAlgn="base">
              <a:spcBef>
                <a:spcPct val="20000"/>
              </a:spcBef>
              <a:spcAft>
                <a:spcPct val="0"/>
              </a:spcAft>
              <a:buClr>
                <a:srgbClr val="8C1515"/>
              </a:buClr>
              <a:buFont typeface="Wingdings" panose="05000000000000000000" pitchFamily="2" charset="2"/>
              <a:buChar char="§"/>
            </a:pPr>
            <a:r>
              <a:rPr lang="en-US" altLang="en-US" dirty="0" smtClean="0">
                <a:solidFill>
                  <a:srgbClr val="595959"/>
                </a:solidFill>
                <a:latin typeface="Arial" panose="020B0604020202020204" pitchFamily="34" charset="0"/>
                <a:ea typeface="ＭＳ Ｐゴシック" charset="-128"/>
              </a:rPr>
              <a:t>A good game should be aesthetically pleasing/coherent.</a:t>
            </a:r>
          </a:p>
          <a:p>
            <a:pPr marL="842424" lvl="2" indent="-385224" defTabSz="609585" fontAlgn="base">
              <a:spcBef>
                <a:spcPct val="20000"/>
              </a:spcBef>
              <a:spcAft>
                <a:spcPct val="0"/>
              </a:spcAft>
              <a:buClr>
                <a:srgbClr val="8C1515"/>
              </a:buClr>
              <a:buFont typeface="Wingdings" panose="05000000000000000000" pitchFamily="2" charset="2"/>
              <a:buChar char="§"/>
            </a:pPr>
            <a:r>
              <a:rPr lang="en-US" altLang="en-US" dirty="0" smtClean="0">
                <a:solidFill>
                  <a:srgbClr val="595959"/>
                </a:solidFill>
                <a:latin typeface="Arial" panose="020B0604020202020204" pitchFamily="34" charset="0"/>
                <a:ea typeface="ＭＳ Ｐゴシック" charset="-128"/>
              </a:rPr>
              <a:t>A good game is not necessarily technically impressive.</a:t>
            </a:r>
          </a:p>
          <a:p>
            <a:pPr marL="385224" lvl="1" indent="-385224" defTabSz="609585" fontAlgn="base">
              <a:spcBef>
                <a:spcPct val="20000"/>
              </a:spcBef>
              <a:spcAft>
                <a:spcPct val="0"/>
              </a:spcAft>
              <a:buClr>
                <a:srgbClr val="8C1515"/>
              </a:buClr>
              <a:buFont typeface="Wingdings" panose="05000000000000000000" pitchFamily="2" charset="2"/>
              <a:buChar char="§"/>
            </a:pPr>
            <a:r>
              <a:rPr lang="en-US" altLang="en-US" dirty="0" smtClean="0">
                <a:solidFill>
                  <a:srgbClr val="595959"/>
                </a:solidFill>
                <a:latin typeface="Arial" panose="020B0604020202020204" pitchFamily="34" charset="0"/>
                <a:ea typeface="ＭＳ Ｐゴシック" charset="-128"/>
              </a:rPr>
              <a:t>“Gameplay over Graphics”</a:t>
            </a:r>
          </a:p>
          <a:p>
            <a:pPr marL="385224" lvl="1" indent="-385224" defTabSz="609585" fontAlgn="base">
              <a:spcBef>
                <a:spcPct val="20000"/>
              </a:spcBef>
              <a:spcAft>
                <a:spcPct val="0"/>
              </a:spcAft>
              <a:buClr>
                <a:srgbClr val="8C1515"/>
              </a:buClr>
              <a:buFont typeface="Wingdings" panose="05000000000000000000" pitchFamily="2" charset="2"/>
              <a:buChar char="§"/>
            </a:pPr>
            <a:r>
              <a:rPr lang="en-US" altLang="en-US" dirty="0" smtClean="0">
                <a:solidFill>
                  <a:srgbClr val="595959"/>
                </a:solidFill>
                <a:latin typeface="Arial" panose="020B0604020202020204" pitchFamily="34" charset="0"/>
                <a:ea typeface="ＭＳ Ｐゴシック" charset="-128"/>
              </a:rPr>
              <a:t>Do NOT spend significant time implementing rendering techniques not packaged with Unity (e.g. real-time ray-tracing).</a:t>
            </a:r>
            <a:endParaRPr lang="en-US" altLang="en-US" dirty="0">
              <a:solidFill>
                <a:srgbClr val="595959"/>
              </a:solidFill>
              <a:latin typeface="Arial" panose="020B0604020202020204" pitchFamily="34" charset="0"/>
              <a:ea typeface="ＭＳ Ｐゴシック" charset="-128"/>
            </a:endParaRPr>
          </a:p>
          <a:p>
            <a:pPr marL="457189" lvl="0" indent="-457189" defTabSz="609585" fontAlgn="base">
              <a:spcBef>
                <a:spcPct val="20000"/>
              </a:spcBef>
              <a:spcAft>
                <a:spcPct val="0"/>
              </a:spcAft>
              <a:buClr>
                <a:srgbClr val="8C1515"/>
              </a:buClr>
            </a:pPr>
            <a:endParaRPr lang="en-US" spc="27" dirty="0">
              <a:solidFill>
                <a:srgbClr val="000000"/>
              </a:solidFill>
              <a:latin typeface="Arial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96139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Good Advice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1">
              <a:buClr>
                <a:srgbClr val="8C1515"/>
              </a:buClr>
            </a:pPr>
            <a:r>
              <a:rPr lang="en-US" altLang="en-US" dirty="0" smtClean="0">
                <a:latin typeface="Arial" panose="020B0604020202020204" pitchFamily="34" charset="0"/>
                <a:ea typeface="ＭＳ Ｐゴシック" charset="-128"/>
              </a:rPr>
              <a:t>Start small.</a:t>
            </a:r>
            <a:endParaRPr lang="en-US" altLang="en-US" dirty="0" smtClean="0"/>
          </a:p>
          <a:p>
            <a:pPr lvl="1">
              <a:buClr>
                <a:srgbClr val="8C1515"/>
              </a:buClr>
            </a:pPr>
            <a:r>
              <a:rPr lang="en-US" altLang="en-US" dirty="0" smtClean="0">
                <a:latin typeface="Arial" panose="020B0604020202020204" pitchFamily="34" charset="0"/>
                <a:ea typeface="ＭＳ Ｐゴシック" charset="-128"/>
              </a:rPr>
              <a:t>Design your game around a singular mechanic.</a:t>
            </a:r>
          </a:p>
          <a:p>
            <a:pPr lvl="2">
              <a:buClr>
                <a:srgbClr val="8C1515"/>
              </a:buClr>
            </a:pPr>
            <a:r>
              <a:rPr lang="en-US" altLang="en-US" dirty="0" smtClean="0">
                <a:latin typeface="Arial" panose="020B0604020202020204" pitchFamily="34" charset="0"/>
                <a:ea typeface="ＭＳ Ｐゴシック" charset="-128"/>
              </a:rPr>
              <a:t>Super Mario = Jumping.</a:t>
            </a:r>
          </a:p>
          <a:p>
            <a:pPr lvl="2">
              <a:buClr>
                <a:srgbClr val="8C1515"/>
              </a:buClr>
            </a:pPr>
            <a:r>
              <a:rPr lang="en-US" altLang="en-US" dirty="0" smtClean="0">
                <a:latin typeface="Arial" panose="020B0604020202020204" pitchFamily="34" charset="0"/>
                <a:ea typeface="ＭＳ Ｐゴシック" charset="-128"/>
              </a:rPr>
              <a:t>Flappy Birds = Tapping.</a:t>
            </a:r>
          </a:p>
          <a:p>
            <a:pPr lvl="2">
              <a:buClr>
                <a:srgbClr val="8C1515"/>
              </a:buClr>
            </a:pPr>
            <a:r>
              <a:rPr lang="en-US" altLang="en-US" dirty="0" smtClean="0">
                <a:latin typeface="Arial" panose="020B0604020202020204" pitchFamily="34" charset="0"/>
                <a:ea typeface="ＭＳ Ｐゴシック" charset="-128"/>
              </a:rPr>
              <a:t>Etc.</a:t>
            </a:r>
          </a:p>
          <a:p>
            <a:pPr lvl="1">
              <a:buClr>
                <a:srgbClr val="8C1515"/>
              </a:buClr>
            </a:pPr>
            <a:r>
              <a:rPr lang="en-US" altLang="en-US" dirty="0" smtClean="0">
                <a:latin typeface="Arial" panose="020B0604020202020204" pitchFamily="34" charset="0"/>
                <a:ea typeface="ＭＳ Ｐゴシック" charset="-128"/>
              </a:rPr>
              <a:t>Sound/music is an often overlooked part of video games but they contribute a lot.</a:t>
            </a:r>
          </a:p>
          <a:p>
            <a:pPr lvl="2">
              <a:buClr>
                <a:srgbClr val="8C1515"/>
              </a:buClr>
            </a:pPr>
            <a:r>
              <a:rPr lang="en-US" altLang="en-US" dirty="0" smtClean="0">
                <a:latin typeface="Arial" panose="020B0604020202020204" pitchFamily="34" charset="0"/>
                <a:ea typeface="ＭＳ Ｐゴシック" charset="-128"/>
              </a:rPr>
              <a:t>Generally harder to find/create though so don’t worry about it that much.</a:t>
            </a:r>
          </a:p>
          <a:p>
            <a:pPr lvl="1">
              <a:buClr>
                <a:srgbClr val="8C1515"/>
              </a:buClr>
            </a:pPr>
            <a:r>
              <a:rPr lang="en-US" altLang="en-US" dirty="0" smtClean="0">
                <a:latin typeface="Arial" panose="020B0604020202020204" pitchFamily="34" charset="0"/>
                <a:ea typeface="ＭＳ Ｐゴシック" charset="-128"/>
              </a:rPr>
              <a:t>What is fun?</a:t>
            </a:r>
          </a:p>
          <a:p>
            <a:pPr lvl="2">
              <a:buClr>
                <a:srgbClr val="8C1515"/>
              </a:buClr>
            </a:pPr>
            <a:r>
              <a:rPr lang="en-US" altLang="en-US" dirty="0" smtClean="0">
                <a:latin typeface="Arial" panose="020B0604020202020204" pitchFamily="34" charset="0"/>
                <a:ea typeface="ＭＳ Ｐゴシック" charset="-128"/>
              </a:rPr>
              <a:t>Fun is different for different people.</a:t>
            </a:r>
          </a:p>
          <a:p>
            <a:pPr lvl="2">
              <a:buClr>
                <a:srgbClr val="8C1515"/>
              </a:buClr>
            </a:pPr>
            <a:r>
              <a:rPr lang="en-US" altLang="en-US" dirty="0" smtClean="0">
                <a:latin typeface="Arial" panose="020B0604020202020204" pitchFamily="34" charset="0"/>
                <a:ea typeface="ＭＳ Ｐゴシック" charset="-128"/>
              </a:rPr>
              <a:t>Casual vs Hardcore.</a:t>
            </a:r>
          </a:p>
          <a:p>
            <a:pPr lvl="2">
              <a:buClr>
                <a:srgbClr val="8C1515"/>
              </a:buClr>
            </a:pPr>
            <a:r>
              <a:rPr lang="en-US" altLang="en-US" dirty="0" smtClean="0">
                <a:latin typeface="Arial" panose="020B0604020202020204" pitchFamily="34" charset="0"/>
                <a:ea typeface="ＭＳ Ｐゴシック" charset="-128"/>
              </a:rPr>
              <a:t>PC vs Console vs Mobile.</a:t>
            </a:r>
          </a:p>
          <a:p>
            <a:pPr lvl="2">
              <a:buClr>
                <a:srgbClr val="8C1515"/>
              </a:buClr>
            </a:pPr>
            <a:r>
              <a:rPr lang="en-US" altLang="en-US" dirty="0" smtClean="0">
                <a:latin typeface="Arial" panose="020B0604020202020204" pitchFamily="34" charset="0"/>
                <a:ea typeface="ＭＳ Ｐゴシック" charset="-128"/>
              </a:rPr>
              <a:t>RPG vs RTS etc.</a:t>
            </a:r>
          </a:p>
        </p:txBody>
      </p:sp>
    </p:spTree>
    <p:extLst>
      <p:ext uri="{BB962C8B-B14F-4D97-AF65-F5344CB8AC3E}">
        <p14:creationId xmlns:p14="http://schemas.microsoft.com/office/powerpoint/2010/main" val="10021000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title"/>
          </p:nvPr>
        </p:nvSpPr>
        <p:spPr>
          <a:xfrm>
            <a:off x="2137834" y="2051051"/>
            <a:ext cx="3939117" cy="1236133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latin typeface="Arial" panose="020B0604020202020204" pitchFamily="34" charset="0"/>
                <a:ea typeface="ＭＳ Ｐゴシック" charset="-128"/>
              </a:rPr>
              <a:t>Practical Uses of Animation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70174" y="2046288"/>
            <a:ext cx="2102803" cy="26019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Text Placeholder 2"/>
          <p:cNvSpPr>
            <a:spLocks noGrp="1"/>
          </p:cNvSpPr>
          <p:nvPr>
            <p:ph type="body" sz="half" idx="2"/>
          </p:nvPr>
        </p:nvSpPr>
        <p:spPr>
          <a:xfrm>
            <a:off x="3163888" y="3347244"/>
            <a:ext cx="2913063" cy="93345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" charset="0"/>
              <a:buNone/>
              <a:defRPr/>
            </a:pPr>
            <a:r>
              <a:rPr lang="en-US" dirty="0" smtClean="0">
                <a:ea typeface="+mn-ea"/>
                <a:cs typeface="+mn-cs"/>
              </a:rPr>
              <a:t>In Video Games!</a:t>
            </a:r>
            <a:endParaRPr lang="en-US" dirty="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79885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Make Animations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1">
              <a:buClr>
                <a:srgbClr val="8C1515"/>
              </a:buClr>
            </a:pPr>
            <a:r>
              <a:rPr lang="en-US" altLang="en-US" dirty="0" smtClean="0">
                <a:latin typeface="Arial" panose="020B0604020202020204" pitchFamily="34" charset="0"/>
                <a:ea typeface="ＭＳ Ｐゴシック" charset="-128"/>
              </a:rPr>
              <a:t>Pre-Made</a:t>
            </a:r>
          </a:p>
          <a:p>
            <a:pPr lvl="2">
              <a:buClr>
                <a:srgbClr val="8C1515"/>
              </a:buClr>
            </a:pPr>
            <a:r>
              <a:rPr lang="en-US" altLang="en-US" dirty="0" smtClean="0">
                <a:latin typeface="Arial" panose="020B0604020202020204" pitchFamily="34" charset="0"/>
                <a:ea typeface="ＭＳ Ｐゴシック" charset="-128"/>
              </a:rPr>
              <a:t>Maya</a:t>
            </a:r>
          </a:p>
          <a:p>
            <a:pPr lvl="2">
              <a:buClr>
                <a:srgbClr val="8C1515"/>
              </a:buClr>
            </a:pPr>
            <a:r>
              <a:rPr lang="en-US" altLang="en-US" dirty="0" smtClean="0">
                <a:latin typeface="Arial" panose="020B0604020202020204" pitchFamily="34" charset="0"/>
                <a:ea typeface="ＭＳ Ｐゴシック" charset="-128"/>
              </a:rPr>
              <a:t>Unity</a:t>
            </a:r>
          </a:p>
          <a:p>
            <a:pPr lvl="1">
              <a:buClr>
                <a:srgbClr val="8C1515"/>
              </a:buClr>
            </a:pPr>
            <a:r>
              <a:rPr lang="en-US" altLang="en-US" dirty="0" smtClean="0">
                <a:latin typeface="Arial" panose="020B0604020202020204" pitchFamily="34" charset="0"/>
                <a:ea typeface="ＭＳ Ｐゴシック" charset="-128"/>
              </a:rPr>
              <a:t>Scripted</a:t>
            </a:r>
          </a:p>
          <a:p>
            <a:pPr lvl="2">
              <a:buClr>
                <a:srgbClr val="8C1515"/>
              </a:buClr>
            </a:pPr>
            <a:r>
              <a:rPr lang="en-US" altLang="en-US" dirty="0" err="1" smtClean="0">
                <a:latin typeface="Arial" panose="020B0604020202020204" pitchFamily="34" charset="0"/>
                <a:ea typeface="ＭＳ Ｐゴシック" charset="-128"/>
              </a:rPr>
              <a:t>Tweening</a:t>
            </a:r>
            <a:r>
              <a:rPr lang="en-US" altLang="en-US" dirty="0" smtClean="0">
                <a:latin typeface="Arial" panose="020B0604020202020204" pitchFamily="34" charset="0"/>
                <a:ea typeface="ＭＳ Ｐゴシック" charset="-128"/>
              </a:rPr>
              <a:t> Package</a:t>
            </a:r>
          </a:p>
          <a:p>
            <a:pPr lvl="2">
              <a:buClr>
                <a:srgbClr val="8C1515"/>
              </a:buClr>
            </a:pPr>
            <a:r>
              <a:rPr lang="en-US" altLang="en-US" dirty="0" smtClean="0">
                <a:latin typeface="Arial" panose="020B0604020202020204" pitchFamily="34" charset="0"/>
                <a:ea typeface="ＭＳ Ｐゴシック" charset="-128"/>
              </a:rPr>
              <a:t>Change based off some velocity/acceleration value and/or user input.</a:t>
            </a:r>
            <a:endParaRPr lang="en-US" altLang="en-US" dirty="0" smtClean="0">
              <a:latin typeface="Arial" panose="020B0604020202020204" pitchFamily="34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213161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265035" y="479388"/>
            <a:ext cx="10277149" cy="650699"/>
          </a:xfrm>
        </p:spPr>
        <p:txBody>
          <a:bodyPr/>
          <a:lstStyle/>
          <a:p>
            <a:r>
              <a:rPr lang="en-US" dirty="0" smtClean="0"/>
              <a:t>On-Rails Movement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1265035" y="1211581"/>
            <a:ext cx="5050367" cy="265436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altLang="en-US" dirty="0" smtClean="0">
                <a:solidFill>
                  <a:srgbClr val="595959"/>
                </a:solidFill>
                <a:latin typeface="Arial" panose="020B0604020202020204" pitchFamily="34" charset="0"/>
                <a:ea typeface="ＭＳ Ｐゴシック" charset="-128"/>
              </a:rPr>
              <a:t>Star Wars Battlefront</a:t>
            </a:r>
            <a:endParaRPr lang="en-US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6491817" y="1211581"/>
            <a:ext cx="5050367" cy="265436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0" tIns="45720" rIns="0" bIns="45720" rtlCol="0">
            <a:normAutofit/>
          </a:bodyPr>
          <a:lstStyle>
            <a:lvl1pPr marL="457189" indent="-457189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defRPr kern="1200" spc="27">
                <a:solidFill>
                  <a:schemeClr val="tx1"/>
                </a:solidFill>
                <a:latin typeface="Arial"/>
                <a:ea typeface="ＭＳ Ｐゴシック" charset="0"/>
                <a:cs typeface="ＭＳ Ｐゴシック" charset="0"/>
              </a:defRPr>
            </a:lvl1pPr>
            <a:lvl2pPr marL="385224" indent="-385224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ern="1200">
                <a:solidFill>
                  <a:srgbClr val="595959"/>
                </a:solidFill>
                <a:latin typeface="Arial"/>
                <a:ea typeface="ＭＳ Ｐゴシック" charset="0"/>
                <a:cs typeface="+mn-cs"/>
              </a:defRPr>
            </a:lvl2pPr>
            <a:lvl3pPr marL="759865" indent="-300559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charset="0"/>
              <a:buChar char="›"/>
              <a:defRPr kern="1200">
                <a:solidFill>
                  <a:srgbClr val="595959"/>
                </a:solidFill>
                <a:latin typeface="Arial"/>
                <a:ea typeface="ＭＳ Ｐゴシック" charset="0"/>
                <a:cs typeface="+mn-cs"/>
              </a:defRPr>
            </a:lvl3pPr>
            <a:lvl4pPr marL="1219170" indent="-302676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Arial"/>
                <a:ea typeface="ＭＳ Ｐゴシック" charset="0"/>
                <a:cs typeface="+mn-cs"/>
              </a:defRPr>
            </a:lvl4pPr>
            <a:lvl5pPr marL="1678475" indent="-302676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charset="0"/>
              <a:buChar char="–"/>
              <a:defRPr kern="1200">
                <a:solidFill>
                  <a:srgbClr val="595959"/>
                </a:solidFill>
                <a:latin typeface="Arial"/>
                <a:ea typeface="ＭＳ Ｐゴシック" charset="0"/>
                <a:cs typeface="+mn-cs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en-US" dirty="0" smtClean="0">
                <a:solidFill>
                  <a:srgbClr val="595959"/>
                </a:solidFill>
                <a:latin typeface="Arial" panose="020B0604020202020204" pitchFamily="34" charset="0"/>
                <a:ea typeface="ＭＳ Ｐゴシック" charset="-128"/>
              </a:rPr>
              <a:t>Gears of War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362" y="1597303"/>
            <a:ext cx="3655712" cy="205633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9144" y="1597303"/>
            <a:ext cx="3655712" cy="2056338"/>
          </a:xfrm>
          <a:prstGeom prst="rect">
            <a:avLst/>
          </a:prstGeom>
        </p:spPr>
      </p:pic>
      <p:sp>
        <p:nvSpPr>
          <p:cNvPr id="13" name="Content Placeholder 2"/>
          <p:cNvSpPr txBox="1">
            <a:spLocks/>
          </p:cNvSpPr>
          <p:nvPr/>
        </p:nvSpPr>
        <p:spPr>
          <a:xfrm>
            <a:off x="3790218" y="3958341"/>
            <a:ext cx="5050367" cy="265436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0" tIns="45720" rIns="0" bIns="45720" rtlCol="0">
            <a:normAutofit/>
          </a:bodyPr>
          <a:lstStyle>
            <a:lvl1pPr marL="457189" indent="-457189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defRPr kern="1200" spc="27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385224" indent="-385224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759865" indent="-300559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charset="0"/>
              <a:buChar char="›"/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19170" indent="-302676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678475" indent="-302676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charset="0"/>
              <a:buChar char="–"/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en-US" dirty="0" smtClean="0">
                <a:solidFill>
                  <a:srgbClr val="595959"/>
                </a:solidFill>
                <a:latin typeface="Arial" panose="020B0604020202020204" pitchFamily="34" charset="0"/>
                <a:ea typeface="ＭＳ Ｐゴシック" charset="-128"/>
              </a:rPr>
              <a:t>Chivalry: Medieval Warfare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7545" y="4343592"/>
            <a:ext cx="3655712" cy="2056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7661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265035" y="479388"/>
            <a:ext cx="10277149" cy="650699"/>
          </a:xfrm>
        </p:spPr>
        <p:txBody>
          <a:bodyPr/>
          <a:lstStyle/>
          <a:p>
            <a:r>
              <a:rPr lang="en-US" dirty="0" smtClean="0"/>
              <a:t>User Interface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1265035" y="1211581"/>
            <a:ext cx="5050367" cy="265436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altLang="en-US" dirty="0" smtClean="0">
                <a:solidFill>
                  <a:srgbClr val="595959"/>
                </a:solidFill>
                <a:latin typeface="Arial" panose="020B0604020202020204" pitchFamily="34" charset="0"/>
                <a:ea typeface="ＭＳ Ｐゴシック" charset="-128"/>
              </a:rPr>
              <a:t>Mass Effect</a:t>
            </a:r>
            <a:endParaRPr lang="en-US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6491817" y="1211581"/>
            <a:ext cx="5050367" cy="265436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0" tIns="45720" rIns="0" bIns="45720" rtlCol="0">
            <a:normAutofit/>
          </a:bodyPr>
          <a:lstStyle>
            <a:lvl1pPr marL="457189" indent="-457189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defRPr kern="1200" spc="27">
                <a:solidFill>
                  <a:schemeClr val="tx1"/>
                </a:solidFill>
                <a:latin typeface="Arial"/>
                <a:ea typeface="ＭＳ Ｐゴシック" charset="0"/>
                <a:cs typeface="ＭＳ Ｐゴシック" charset="0"/>
              </a:defRPr>
            </a:lvl1pPr>
            <a:lvl2pPr marL="385224" indent="-385224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ern="1200">
                <a:solidFill>
                  <a:srgbClr val="595959"/>
                </a:solidFill>
                <a:latin typeface="Arial"/>
                <a:ea typeface="ＭＳ Ｐゴシック" charset="0"/>
                <a:cs typeface="+mn-cs"/>
              </a:defRPr>
            </a:lvl2pPr>
            <a:lvl3pPr marL="759865" indent="-300559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charset="0"/>
              <a:buChar char="›"/>
              <a:defRPr kern="1200">
                <a:solidFill>
                  <a:srgbClr val="595959"/>
                </a:solidFill>
                <a:latin typeface="Arial"/>
                <a:ea typeface="ＭＳ Ｐゴシック" charset="0"/>
                <a:cs typeface="+mn-cs"/>
              </a:defRPr>
            </a:lvl3pPr>
            <a:lvl4pPr marL="1219170" indent="-302676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Arial"/>
                <a:ea typeface="ＭＳ Ｐゴシック" charset="0"/>
                <a:cs typeface="+mn-cs"/>
              </a:defRPr>
            </a:lvl4pPr>
            <a:lvl5pPr marL="1678475" indent="-302676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charset="0"/>
              <a:buChar char="–"/>
              <a:defRPr kern="1200">
                <a:solidFill>
                  <a:srgbClr val="595959"/>
                </a:solidFill>
                <a:latin typeface="Arial"/>
                <a:ea typeface="ＭＳ Ｐゴシック" charset="0"/>
                <a:cs typeface="+mn-cs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en-US" dirty="0" smtClean="0">
                <a:solidFill>
                  <a:srgbClr val="595959"/>
                </a:solidFill>
                <a:latin typeface="Arial" panose="020B0604020202020204" pitchFamily="34" charset="0"/>
                <a:ea typeface="ＭＳ Ｐゴシック" charset="-128"/>
              </a:rPr>
              <a:t>World of Warcraft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362" y="1603015"/>
            <a:ext cx="3655712" cy="204491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3897" y="1597303"/>
            <a:ext cx="3286205" cy="2056338"/>
          </a:xfrm>
          <a:prstGeom prst="rect">
            <a:avLst/>
          </a:prstGeom>
        </p:spPr>
      </p:pic>
      <p:sp>
        <p:nvSpPr>
          <p:cNvPr id="13" name="Content Placeholder 2"/>
          <p:cNvSpPr txBox="1">
            <a:spLocks/>
          </p:cNvSpPr>
          <p:nvPr/>
        </p:nvSpPr>
        <p:spPr>
          <a:xfrm>
            <a:off x="3790218" y="3958341"/>
            <a:ext cx="5050367" cy="265436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0" tIns="45720" rIns="0" bIns="45720" rtlCol="0">
            <a:normAutofit/>
          </a:bodyPr>
          <a:lstStyle>
            <a:lvl1pPr marL="457189" indent="-457189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defRPr kern="1200" spc="27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385224" indent="-385224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759865" indent="-300559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charset="0"/>
              <a:buChar char="›"/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19170" indent="-302676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678475" indent="-302676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charset="0"/>
              <a:buChar char="–"/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en-US" dirty="0" smtClean="0">
                <a:solidFill>
                  <a:srgbClr val="595959"/>
                </a:solidFill>
                <a:latin typeface="Arial" panose="020B0604020202020204" pitchFamily="34" charset="0"/>
                <a:ea typeface="ＭＳ Ｐゴシック" charset="-128"/>
              </a:rPr>
              <a:t>Dead Space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7545" y="4343592"/>
            <a:ext cx="3655712" cy="2056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2287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265035" y="479388"/>
            <a:ext cx="10277149" cy="650699"/>
          </a:xfrm>
        </p:spPr>
        <p:txBody>
          <a:bodyPr/>
          <a:lstStyle/>
          <a:p>
            <a:r>
              <a:rPr lang="en-US" dirty="0" smtClean="0"/>
              <a:t>And More</a:t>
            </a:r>
            <a:r>
              <a:rPr lang="mr-IN" dirty="0" smtClean="0"/>
              <a:t>…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1265035" y="1211581"/>
            <a:ext cx="5050367" cy="265436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altLang="en-US" dirty="0" smtClean="0">
                <a:solidFill>
                  <a:srgbClr val="595959"/>
                </a:solidFill>
                <a:latin typeface="Arial" panose="020B0604020202020204" pitchFamily="34" charset="0"/>
                <a:ea typeface="ＭＳ Ｐゴシック" charset="-128"/>
              </a:rPr>
              <a:t>Angry Birds</a:t>
            </a:r>
            <a:endParaRPr lang="en-US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6491817" y="1211581"/>
            <a:ext cx="5050367" cy="265436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0" tIns="45720" rIns="0" bIns="45720" rtlCol="0">
            <a:normAutofit/>
          </a:bodyPr>
          <a:lstStyle>
            <a:lvl1pPr marL="457189" indent="-457189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defRPr kern="1200" spc="27">
                <a:solidFill>
                  <a:schemeClr val="tx1"/>
                </a:solidFill>
                <a:latin typeface="Arial"/>
                <a:ea typeface="ＭＳ Ｐゴシック" charset="0"/>
                <a:cs typeface="ＭＳ Ｐゴシック" charset="0"/>
              </a:defRPr>
            </a:lvl1pPr>
            <a:lvl2pPr marL="385224" indent="-385224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ern="1200">
                <a:solidFill>
                  <a:srgbClr val="595959"/>
                </a:solidFill>
                <a:latin typeface="Arial"/>
                <a:ea typeface="ＭＳ Ｐゴシック" charset="0"/>
                <a:cs typeface="+mn-cs"/>
              </a:defRPr>
            </a:lvl2pPr>
            <a:lvl3pPr marL="759865" indent="-300559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charset="0"/>
              <a:buChar char="›"/>
              <a:defRPr kern="1200">
                <a:solidFill>
                  <a:srgbClr val="595959"/>
                </a:solidFill>
                <a:latin typeface="Arial"/>
                <a:ea typeface="ＭＳ Ｐゴシック" charset="0"/>
                <a:cs typeface="+mn-cs"/>
              </a:defRPr>
            </a:lvl3pPr>
            <a:lvl4pPr marL="1219170" indent="-302676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Arial"/>
                <a:ea typeface="ＭＳ Ｐゴシック" charset="0"/>
                <a:cs typeface="+mn-cs"/>
              </a:defRPr>
            </a:lvl4pPr>
            <a:lvl5pPr marL="1678475" indent="-302676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charset="0"/>
              <a:buChar char="–"/>
              <a:defRPr kern="1200">
                <a:solidFill>
                  <a:srgbClr val="595959"/>
                </a:solidFill>
                <a:latin typeface="Arial"/>
                <a:ea typeface="ＭＳ Ｐゴシック" charset="0"/>
                <a:cs typeface="+mn-cs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en-US" dirty="0" smtClean="0">
                <a:solidFill>
                  <a:srgbClr val="595959"/>
                </a:solidFill>
                <a:latin typeface="Arial" panose="020B0604020202020204" pitchFamily="34" charset="0"/>
                <a:ea typeface="ＭＳ Ｐゴシック" charset="-128"/>
              </a:rPr>
              <a:t>Candy Crush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518" y="1603015"/>
            <a:ext cx="3635400" cy="204491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3897" y="1598533"/>
            <a:ext cx="3286205" cy="2053878"/>
          </a:xfrm>
          <a:prstGeom prst="rect">
            <a:avLst/>
          </a:prstGeom>
        </p:spPr>
      </p:pic>
      <p:sp>
        <p:nvSpPr>
          <p:cNvPr id="13" name="Content Placeholder 2"/>
          <p:cNvSpPr txBox="1">
            <a:spLocks/>
          </p:cNvSpPr>
          <p:nvPr/>
        </p:nvSpPr>
        <p:spPr>
          <a:xfrm>
            <a:off x="3790218" y="3958341"/>
            <a:ext cx="5050367" cy="265436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0" tIns="45720" rIns="0" bIns="45720" rtlCol="0">
            <a:normAutofit/>
          </a:bodyPr>
          <a:lstStyle>
            <a:lvl1pPr marL="457189" indent="-457189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defRPr kern="1200" spc="27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385224" indent="-385224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759865" indent="-300559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charset="0"/>
              <a:buChar char="›"/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19170" indent="-302676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678475" indent="-302676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charset="0"/>
              <a:buChar char="–"/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en-US" dirty="0" smtClean="0">
                <a:solidFill>
                  <a:srgbClr val="595959"/>
                </a:solidFill>
                <a:latin typeface="Arial" panose="020B0604020202020204" pitchFamily="34" charset="0"/>
                <a:ea typeface="ＭＳ Ｐゴシック" charset="-128"/>
              </a:rPr>
              <a:t>Hearthstone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0331" y="4343592"/>
            <a:ext cx="3290140" cy="2056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8975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title"/>
          </p:nvPr>
        </p:nvSpPr>
        <p:spPr>
          <a:xfrm>
            <a:off x="2137834" y="2051051"/>
            <a:ext cx="3939117" cy="1236133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latin typeface="Arial" panose="020B0604020202020204" pitchFamily="34" charset="0"/>
                <a:ea typeface="ＭＳ Ｐゴシック" charset="-128"/>
              </a:rPr>
              <a:t>Animation in Maya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70174" y="2046288"/>
            <a:ext cx="2102803" cy="26019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Text Placeholder 2"/>
          <p:cNvSpPr>
            <a:spLocks noGrp="1"/>
          </p:cNvSpPr>
          <p:nvPr>
            <p:ph type="body" sz="half" idx="2"/>
          </p:nvPr>
        </p:nvSpPr>
        <p:spPr>
          <a:xfrm>
            <a:off x="3163888" y="3347244"/>
            <a:ext cx="2913063" cy="93345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" charset="0"/>
              <a:buNone/>
              <a:defRPr/>
            </a:pPr>
            <a:r>
              <a:rPr lang="en-US" dirty="0" smtClean="0">
                <a:ea typeface="+mn-ea"/>
                <a:cs typeface="+mn-cs"/>
              </a:rPr>
              <a:t>Or Blender or 3ds Max.</a:t>
            </a:r>
            <a:endParaRPr lang="en-US" dirty="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62207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Maya UI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206" y="1211263"/>
            <a:ext cx="7989063" cy="5011737"/>
          </a:xfrm>
        </p:spPr>
      </p:pic>
      <p:sp>
        <p:nvSpPr>
          <p:cNvPr id="5" name="Rectangle 4"/>
          <p:cNvSpPr/>
          <p:nvPr/>
        </p:nvSpPr>
        <p:spPr>
          <a:xfrm>
            <a:off x="2499563" y="5438751"/>
            <a:ext cx="7903705" cy="53616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038175" y="4968934"/>
            <a:ext cx="10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Timeline</a:t>
            </a:r>
            <a:endParaRPr lang="en-US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4365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Maya UI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206" y="1211263"/>
            <a:ext cx="7989063" cy="5011737"/>
          </a:xfrm>
        </p:spPr>
      </p:pic>
      <p:sp>
        <p:nvSpPr>
          <p:cNvPr id="5" name="Rectangle 4"/>
          <p:cNvSpPr/>
          <p:nvPr/>
        </p:nvSpPr>
        <p:spPr>
          <a:xfrm>
            <a:off x="2414206" y="5686685"/>
            <a:ext cx="472190" cy="28570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540085" y="5074284"/>
            <a:ext cx="3365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First Frame of Entire Animation</a:t>
            </a:r>
            <a:endParaRPr lang="en-US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8284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Maya UI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206" y="1211263"/>
            <a:ext cx="7989063" cy="5011737"/>
          </a:xfrm>
        </p:spPr>
      </p:pic>
      <p:sp>
        <p:nvSpPr>
          <p:cNvPr id="5" name="Rectangle 4"/>
          <p:cNvSpPr/>
          <p:nvPr/>
        </p:nvSpPr>
        <p:spPr>
          <a:xfrm>
            <a:off x="8079131" y="5663535"/>
            <a:ext cx="472190" cy="28570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540085" y="5074284"/>
            <a:ext cx="3352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Last Frame of </a:t>
            </a:r>
            <a:r>
              <a:rPr lang="en-US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Entire Animation</a:t>
            </a:r>
            <a:endParaRPr lang="en-US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36644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Maya UI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206" y="1211263"/>
            <a:ext cx="7989063" cy="5011737"/>
          </a:xfrm>
        </p:spPr>
      </p:pic>
      <p:sp>
        <p:nvSpPr>
          <p:cNvPr id="5" name="Rectangle 4"/>
          <p:cNvSpPr/>
          <p:nvPr/>
        </p:nvSpPr>
        <p:spPr>
          <a:xfrm>
            <a:off x="2499563" y="5438751"/>
            <a:ext cx="6239323" cy="32544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114619" y="4979943"/>
            <a:ext cx="2681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Visible Animation Range</a:t>
            </a:r>
            <a:endParaRPr lang="en-US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8162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Maya UI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206" y="1211263"/>
            <a:ext cx="7989063" cy="5011737"/>
          </a:xfrm>
        </p:spPr>
      </p:pic>
      <p:sp>
        <p:nvSpPr>
          <p:cNvPr id="5" name="Rectangle 4"/>
          <p:cNvSpPr/>
          <p:nvPr/>
        </p:nvSpPr>
        <p:spPr>
          <a:xfrm>
            <a:off x="2909794" y="5678878"/>
            <a:ext cx="472190" cy="28570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788383" y="5027979"/>
            <a:ext cx="3104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First Frame of Visible Range</a:t>
            </a:r>
            <a:endParaRPr lang="en-US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3122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Maya UI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206" y="1211263"/>
            <a:ext cx="7989063" cy="5011737"/>
          </a:xfrm>
        </p:spPr>
      </p:pic>
      <p:sp>
        <p:nvSpPr>
          <p:cNvPr id="5" name="Rectangle 4"/>
          <p:cNvSpPr/>
          <p:nvPr/>
        </p:nvSpPr>
        <p:spPr>
          <a:xfrm>
            <a:off x="7697166" y="5675261"/>
            <a:ext cx="472190" cy="28570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788383" y="5027979"/>
            <a:ext cx="3091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Last Frame of Visible Range</a:t>
            </a:r>
            <a:endParaRPr lang="en-US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68603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Maya UI - </a:t>
            </a:r>
            <a:r>
              <a:rPr lang="en-US" dirty="0" err="1" smtClean="0"/>
              <a:t>Keyframes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285" y="1685671"/>
            <a:ext cx="3771900" cy="26035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035" y="5294293"/>
            <a:ext cx="10058400" cy="385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4583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Maya UI </a:t>
            </a:r>
            <a:r>
              <a:rPr lang="mr-IN" dirty="0" smtClean="0"/>
              <a:t>–</a:t>
            </a:r>
            <a:r>
              <a:rPr lang="en-US" dirty="0" smtClean="0"/>
              <a:t> Animation Curve Editor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035" y="1245832"/>
            <a:ext cx="3654206" cy="4363840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5637" y="1969661"/>
            <a:ext cx="6516547" cy="2916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239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Maya UI </a:t>
            </a:r>
            <a:r>
              <a:rPr lang="mr-IN" dirty="0" smtClean="0"/>
              <a:t>–</a:t>
            </a:r>
            <a:r>
              <a:rPr lang="en-US" dirty="0" smtClean="0"/>
              <a:t> Export Animation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290" y="1211263"/>
            <a:ext cx="8352895" cy="5011737"/>
          </a:xfrm>
        </p:spPr>
      </p:pic>
      <p:sp>
        <p:nvSpPr>
          <p:cNvPr id="5" name="Rectangle 4"/>
          <p:cNvSpPr/>
          <p:nvPr/>
        </p:nvSpPr>
        <p:spPr>
          <a:xfrm>
            <a:off x="2882098" y="5902573"/>
            <a:ext cx="740778" cy="28570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125428" y="2457499"/>
            <a:ext cx="821801" cy="28570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1626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title"/>
          </p:nvPr>
        </p:nvSpPr>
        <p:spPr>
          <a:xfrm>
            <a:off x="2137834" y="2051051"/>
            <a:ext cx="3939117" cy="1236133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latin typeface="Arial" panose="020B0604020202020204" pitchFamily="34" charset="0"/>
                <a:ea typeface="ＭＳ Ｐゴシック" charset="-128"/>
              </a:rPr>
              <a:t>Animation in Unity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70174" y="2046288"/>
            <a:ext cx="2102803" cy="26019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Text Placeholder 2"/>
          <p:cNvSpPr>
            <a:spLocks noGrp="1"/>
          </p:cNvSpPr>
          <p:nvPr>
            <p:ph type="body" sz="half" idx="2"/>
          </p:nvPr>
        </p:nvSpPr>
        <p:spPr>
          <a:xfrm>
            <a:off x="3163888" y="3347244"/>
            <a:ext cx="2913063" cy="93345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" charset="0"/>
              <a:buNone/>
              <a:defRPr/>
            </a:pPr>
            <a:r>
              <a:rPr lang="en-US" dirty="0" smtClean="0">
                <a:ea typeface="+mn-ea"/>
                <a:cs typeface="+mn-cs"/>
              </a:rPr>
              <a:t>Native and Imported Animations.</a:t>
            </a:r>
            <a:endParaRPr lang="en-US" dirty="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60721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 Animations From Maya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035" y="1130087"/>
            <a:ext cx="2234532" cy="501173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4490" y="1130086"/>
            <a:ext cx="2237239" cy="5011737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5906653" y="1129767"/>
            <a:ext cx="5818502" cy="1300917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457189" indent="-457189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defRPr kern="1200" spc="27">
                <a:solidFill>
                  <a:schemeClr val="tx1"/>
                </a:solidFill>
                <a:latin typeface="Arial"/>
                <a:ea typeface="ＭＳ Ｐゴシック" charset="0"/>
                <a:cs typeface="ＭＳ Ｐゴシック" charset="0"/>
              </a:defRPr>
            </a:lvl1pPr>
            <a:lvl2pPr marL="385224" indent="-385224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ern="1200">
                <a:solidFill>
                  <a:srgbClr val="595959"/>
                </a:solidFill>
                <a:latin typeface="Arial"/>
                <a:ea typeface="ＭＳ Ｐゴシック" charset="0"/>
                <a:cs typeface="+mn-cs"/>
              </a:defRPr>
            </a:lvl2pPr>
            <a:lvl3pPr marL="759865" indent="-300559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charset="0"/>
              <a:buChar char="›"/>
              <a:defRPr kern="1200">
                <a:solidFill>
                  <a:srgbClr val="595959"/>
                </a:solidFill>
                <a:latin typeface="Arial"/>
                <a:ea typeface="ＭＳ Ｐゴシック" charset="0"/>
                <a:cs typeface="+mn-cs"/>
              </a:defRPr>
            </a:lvl3pPr>
            <a:lvl4pPr marL="1219170" indent="-302676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Arial"/>
                <a:ea typeface="ＭＳ Ｐゴシック" charset="0"/>
                <a:cs typeface="+mn-cs"/>
              </a:defRPr>
            </a:lvl4pPr>
            <a:lvl5pPr marL="1678475" indent="-302676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charset="0"/>
              <a:buChar char="–"/>
              <a:defRPr kern="1200">
                <a:solidFill>
                  <a:srgbClr val="595959"/>
                </a:solidFill>
                <a:latin typeface="Arial"/>
                <a:ea typeface="ＭＳ Ｐゴシック" charset="0"/>
                <a:cs typeface="+mn-cs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Clr>
                <a:srgbClr val="8C1515"/>
              </a:buClr>
            </a:pPr>
            <a:r>
              <a:rPr lang="en-US" altLang="en-US" dirty="0" smtClean="0">
                <a:latin typeface="Arial" panose="020B0604020202020204" pitchFamily="34" charset="0"/>
                <a:ea typeface="ＭＳ Ｐゴシック" charset="-128"/>
              </a:rPr>
              <a:t>Make sure the *.FBX is in your “Assets” folder.</a:t>
            </a:r>
          </a:p>
          <a:p>
            <a:pPr lvl="2">
              <a:buClr>
                <a:srgbClr val="8C1515"/>
              </a:buClr>
            </a:pPr>
            <a:r>
              <a:rPr lang="en-US" altLang="en-US" dirty="0" smtClean="0">
                <a:latin typeface="Arial" panose="020B0604020202020204" pitchFamily="34" charset="0"/>
                <a:ea typeface="ＭＳ Ｐゴシック" charset="-128"/>
              </a:rPr>
              <a:t>Unity will automatically import it.</a:t>
            </a:r>
          </a:p>
          <a:p>
            <a:pPr lvl="1">
              <a:buClr>
                <a:srgbClr val="8C1515"/>
              </a:buClr>
            </a:pPr>
            <a:r>
              <a:rPr lang="en-US" altLang="en-US" dirty="0" smtClean="0">
                <a:latin typeface="Arial" panose="020B0604020202020204" pitchFamily="34" charset="0"/>
                <a:ea typeface="ＭＳ Ｐゴシック" charset="-128"/>
              </a:rPr>
              <a:t>Drag and drop into your scene!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652" y="2544294"/>
            <a:ext cx="5637245" cy="3285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0368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Unity Animation Controller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035" y="1130087"/>
            <a:ext cx="3897026" cy="501173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4658" y="1130087"/>
            <a:ext cx="3042058" cy="5011737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8389314" y="1130087"/>
            <a:ext cx="3555760" cy="94178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457189" indent="-457189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defRPr kern="1200" spc="27">
                <a:solidFill>
                  <a:schemeClr val="tx1"/>
                </a:solidFill>
                <a:latin typeface="Arial"/>
                <a:ea typeface="ＭＳ Ｐゴシック" charset="0"/>
                <a:cs typeface="ＭＳ Ｐゴシック" charset="0"/>
              </a:defRPr>
            </a:lvl1pPr>
            <a:lvl2pPr marL="385224" indent="-385224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ern="1200">
                <a:solidFill>
                  <a:srgbClr val="595959"/>
                </a:solidFill>
                <a:latin typeface="Arial"/>
                <a:ea typeface="ＭＳ Ｐゴシック" charset="0"/>
                <a:cs typeface="+mn-cs"/>
              </a:defRPr>
            </a:lvl2pPr>
            <a:lvl3pPr marL="759865" indent="-300559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charset="0"/>
              <a:buChar char="›"/>
              <a:defRPr kern="1200">
                <a:solidFill>
                  <a:srgbClr val="595959"/>
                </a:solidFill>
                <a:latin typeface="Arial"/>
                <a:ea typeface="ＭＳ Ｐゴシック" charset="0"/>
                <a:cs typeface="+mn-cs"/>
              </a:defRPr>
            </a:lvl3pPr>
            <a:lvl4pPr marL="1219170" indent="-302676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Arial"/>
                <a:ea typeface="ＭＳ Ｐゴシック" charset="0"/>
                <a:cs typeface="+mn-cs"/>
              </a:defRPr>
            </a:lvl4pPr>
            <a:lvl5pPr marL="1678475" indent="-302676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charset="0"/>
              <a:buChar char="–"/>
              <a:defRPr kern="1200">
                <a:solidFill>
                  <a:srgbClr val="595959"/>
                </a:solidFill>
                <a:latin typeface="Arial"/>
                <a:ea typeface="ＭＳ Ｐゴシック" charset="0"/>
                <a:cs typeface="+mn-cs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Clr>
                <a:srgbClr val="8C1515"/>
              </a:buClr>
            </a:pPr>
            <a:r>
              <a:rPr lang="en-US" altLang="en-US" dirty="0" smtClean="0">
                <a:latin typeface="Arial" panose="020B0604020202020204" pitchFamily="34" charset="0"/>
                <a:ea typeface="ＭＳ Ｐゴシック" charset="-128"/>
              </a:rPr>
              <a:t>Animated objects need an “Animator Controller” to actually play animations.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9313" y="2722567"/>
            <a:ext cx="3708400" cy="261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333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Native Unity Animation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701" y="1130087"/>
            <a:ext cx="1626846" cy="501173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505" y="1130087"/>
            <a:ext cx="7991688" cy="5011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6614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Native Unity Animation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974" y="1211263"/>
            <a:ext cx="7881528" cy="5011737"/>
          </a:xfrm>
        </p:spPr>
      </p:pic>
    </p:spTree>
    <p:extLst>
      <p:ext uri="{BB962C8B-B14F-4D97-AF65-F5344CB8AC3E}">
        <p14:creationId xmlns:p14="http://schemas.microsoft.com/office/powerpoint/2010/main" val="11935862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Native Unity Animation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817" y="1732126"/>
            <a:ext cx="5549505" cy="346036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8322" y="1732126"/>
            <a:ext cx="5497975" cy="3460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20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Scripted Animation (</a:t>
            </a:r>
            <a:r>
              <a:rPr lang="en-US" dirty="0" err="1" smtClean="0"/>
              <a:t>Tweening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1">
              <a:buClr>
                <a:srgbClr val="8C1515"/>
              </a:buClr>
            </a:pPr>
            <a:r>
              <a:rPr lang="en-US" altLang="en-US" dirty="0" smtClean="0">
                <a:latin typeface="Arial" panose="020B0604020202020204" pitchFamily="34" charset="0"/>
                <a:ea typeface="ＭＳ Ｐゴシック" charset="-128"/>
              </a:rPr>
              <a:t>Lots of </a:t>
            </a:r>
            <a:r>
              <a:rPr lang="en-US" altLang="en-US" dirty="0" err="1" smtClean="0">
                <a:latin typeface="Arial" panose="020B0604020202020204" pitchFamily="34" charset="0"/>
                <a:ea typeface="ＭＳ Ｐゴシック" charset="-128"/>
              </a:rPr>
              <a:t>Tweening</a:t>
            </a:r>
            <a:r>
              <a:rPr lang="en-US" altLang="en-US" dirty="0" smtClean="0">
                <a:latin typeface="Arial" panose="020B0604020202020204" pitchFamily="34" charset="0"/>
                <a:ea typeface="ＭＳ Ｐゴシック" charset="-128"/>
              </a:rPr>
              <a:t> packages</a:t>
            </a:r>
          </a:p>
          <a:p>
            <a:pPr lvl="2">
              <a:buClr>
                <a:srgbClr val="8C1515"/>
              </a:buClr>
            </a:pPr>
            <a:r>
              <a:rPr lang="en-US" dirty="0" err="1" smtClean="0">
                <a:latin typeface="Arial" panose="020B0604020202020204" pitchFamily="34" charset="0"/>
                <a:ea typeface="ＭＳ Ｐゴシック" charset="-128"/>
              </a:rPr>
              <a:t>iTween</a:t>
            </a:r>
            <a:endParaRPr lang="en-US" dirty="0" smtClean="0">
              <a:latin typeface="Arial" panose="020B0604020202020204" pitchFamily="34" charset="0"/>
              <a:ea typeface="ＭＳ Ｐゴシック" charset="-128"/>
            </a:endParaRPr>
          </a:p>
          <a:p>
            <a:pPr lvl="2">
              <a:buClr>
                <a:srgbClr val="8C1515"/>
              </a:buClr>
            </a:pPr>
            <a:r>
              <a:rPr lang="en-US" dirty="0" err="1" smtClean="0">
                <a:latin typeface="Arial" panose="020B0604020202020204" pitchFamily="34" charset="0"/>
                <a:ea typeface="ＭＳ Ｐゴシック" charset="-128"/>
              </a:rPr>
              <a:t>DOTween</a:t>
            </a:r>
            <a:endParaRPr lang="en-US" dirty="0" smtClean="0">
              <a:latin typeface="Arial" panose="020B0604020202020204" pitchFamily="34" charset="0"/>
              <a:ea typeface="ＭＳ Ｐゴシック" charset="-128"/>
            </a:endParaRPr>
          </a:p>
          <a:p>
            <a:pPr lvl="2">
              <a:buClr>
                <a:srgbClr val="8C1515"/>
              </a:buClr>
            </a:pPr>
            <a:r>
              <a:rPr lang="en-US" dirty="0" smtClean="0">
                <a:latin typeface="Arial" panose="020B0604020202020204" pitchFamily="34" charset="0"/>
                <a:ea typeface="ＭＳ Ｐゴシック" charset="-128"/>
              </a:rPr>
              <a:t>Etc.</a:t>
            </a:r>
          </a:p>
          <a:p>
            <a:pPr lvl="1">
              <a:buClr>
                <a:srgbClr val="8C1515"/>
              </a:buClr>
            </a:pPr>
            <a:r>
              <a:rPr lang="en-US" dirty="0" smtClean="0">
                <a:latin typeface="Arial" panose="020B0604020202020204" pitchFamily="34" charset="0"/>
                <a:ea typeface="ＭＳ Ｐゴシック" charset="-128"/>
              </a:rPr>
              <a:t>Useful for simpler animations (e.g. user interface).</a:t>
            </a:r>
          </a:p>
          <a:p>
            <a:pPr lvl="1">
              <a:buClr>
                <a:srgbClr val="8C1515"/>
              </a:buClr>
            </a:pPr>
            <a:r>
              <a:rPr lang="en-US" dirty="0" err="1" smtClean="0">
                <a:latin typeface="Arial" panose="020B0604020202020204" pitchFamily="34" charset="0"/>
                <a:ea typeface="ＭＳ Ｐゴシック" charset="-128"/>
              </a:rPr>
              <a:t>DOTeen</a:t>
            </a:r>
            <a:r>
              <a:rPr lang="en-US" dirty="0">
                <a:latin typeface="Arial" panose="020B0604020202020204" pitchFamily="34" charset="0"/>
                <a:ea typeface="ＭＳ Ｐゴシック" charset="-128"/>
              </a:rPr>
              <a:t> Documentation: </a:t>
            </a:r>
            <a:r>
              <a:rPr lang="en-US" dirty="0">
                <a:latin typeface="Arial" panose="020B0604020202020204" pitchFamily="34" charset="0"/>
                <a:ea typeface="ＭＳ Ｐゴシック" charset="-128"/>
                <a:hlinkClick r:id="rId2"/>
              </a:rPr>
              <a:t>http://</a:t>
            </a:r>
            <a:r>
              <a:rPr lang="en-US" dirty="0" smtClean="0">
                <a:latin typeface="Arial" panose="020B0604020202020204" pitchFamily="34" charset="0"/>
                <a:ea typeface="ＭＳ Ｐゴシック" charset="-128"/>
                <a:hlinkClick r:id="rId2"/>
              </a:rPr>
              <a:t>dotween.demigiant.com/documentation.php</a:t>
            </a:r>
            <a:endParaRPr lang="en-US" dirty="0" smtClean="0">
              <a:latin typeface="Arial" panose="020B0604020202020204" pitchFamily="34" charset="0"/>
              <a:ea typeface="ＭＳ Ｐゴシック" charset="-128"/>
            </a:endParaRPr>
          </a:p>
          <a:p>
            <a:pPr lvl="1">
              <a:buClr>
                <a:srgbClr val="8C1515"/>
              </a:buClr>
            </a:pPr>
            <a:r>
              <a:rPr lang="en-US" dirty="0" err="1" smtClean="0">
                <a:latin typeface="Arial" panose="020B0604020202020204" pitchFamily="34" charset="0"/>
                <a:ea typeface="ＭＳ Ｐゴシック" charset="-128"/>
              </a:rPr>
              <a:t>iTween</a:t>
            </a:r>
            <a:r>
              <a:rPr lang="en-US" dirty="0">
                <a:latin typeface="Arial" panose="020B0604020202020204" pitchFamily="34" charset="0"/>
                <a:ea typeface="ＭＳ Ｐゴシック" charset="-128"/>
              </a:rPr>
              <a:t> Documentation: </a:t>
            </a:r>
            <a:r>
              <a:rPr lang="en-US" dirty="0">
                <a:latin typeface="Arial" panose="020B0604020202020204" pitchFamily="34" charset="0"/>
                <a:ea typeface="ＭＳ Ｐゴシック" charset="-128"/>
                <a:hlinkClick r:id="rId3"/>
              </a:rPr>
              <a:t>http://</a:t>
            </a:r>
            <a:r>
              <a:rPr lang="en-US" dirty="0" smtClean="0">
                <a:latin typeface="Arial" panose="020B0604020202020204" pitchFamily="34" charset="0"/>
                <a:ea typeface="ＭＳ Ｐゴシック" charset="-128"/>
                <a:hlinkClick r:id="rId3"/>
              </a:rPr>
              <a:t>www.pixelplacement.com/itween/documentation.php</a:t>
            </a:r>
            <a:endParaRPr lang="en-US" dirty="0" smtClean="0">
              <a:latin typeface="Arial" panose="020B0604020202020204" pitchFamily="34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294826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title"/>
          </p:nvPr>
        </p:nvSpPr>
        <p:spPr>
          <a:xfrm>
            <a:off x="2137834" y="2051051"/>
            <a:ext cx="3939117" cy="1236133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latin typeface="Arial" panose="020B0604020202020204" pitchFamily="34" charset="0"/>
                <a:ea typeface="ＭＳ Ｐゴシック" charset="-128"/>
              </a:rPr>
              <a:t>In-Class Demo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70174" y="2046288"/>
            <a:ext cx="2102803" cy="26019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Text Placeholder 2"/>
          <p:cNvSpPr>
            <a:spLocks noGrp="1"/>
          </p:cNvSpPr>
          <p:nvPr>
            <p:ph type="body" sz="half" idx="2"/>
          </p:nvPr>
        </p:nvSpPr>
        <p:spPr>
          <a:xfrm>
            <a:off x="3163888" y="3347244"/>
            <a:ext cx="2913063" cy="93345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" charset="0"/>
              <a:buNone/>
              <a:defRPr/>
            </a:pPr>
            <a:r>
              <a:rPr lang="en-US" dirty="0" smtClean="0">
                <a:ea typeface="+mn-ea"/>
                <a:cs typeface="+mn-cs"/>
              </a:rPr>
              <a:t>Finally.</a:t>
            </a:r>
            <a:endParaRPr lang="en-US" dirty="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48095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U_Preso_16x9_v6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682</TotalTime>
  <Words>578</Words>
  <Application>Microsoft Macintosh PowerPoint</Application>
  <PresentationFormat>Widescreen</PresentationFormat>
  <Paragraphs>115</Paragraphs>
  <Slides>33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43" baseType="lpstr">
      <vt:lpstr>Calibri</vt:lpstr>
      <vt:lpstr>Calibri Light</vt:lpstr>
      <vt:lpstr>Mangal</vt:lpstr>
      <vt:lpstr>ＭＳ Ｐゴシック</vt:lpstr>
      <vt:lpstr>Source Sans Pro</vt:lpstr>
      <vt:lpstr>Source Sans Pro Semibold</vt:lpstr>
      <vt:lpstr>Wingdings</vt:lpstr>
      <vt:lpstr>Arial</vt:lpstr>
      <vt:lpstr>Office Theme</vt:lpstr>
      <vt:lpstr>SU_Preso_16x9_v6</vt:lpstr>
      <vt:lpstr>CS248 Lecture 6</vt:lpstr>
      <vt:lpstr>Overview</vt:lpstr>
      <vt:lpstr>Course Logistics</vt:lpstr>
      <vt:lpstr>Piazza</vt:lpstr>
      <vt:lpstr>Grades</vt:lpstr>
      <vt:lpstr>Short-Form Assignments</vt:lpstr>
      <vt:lpstr>Short Form Assignments Feedback</vt:lpstr>
      <vt:lpstr>Rigid Bodies</vt:lpstr>
      <vt:lpstr>Graphics</vt:lpstr>
      <vt:lpstr>General Good Advice</vt:lpstr>
      <vt:lpstr>Practical Uses of Animation</vt:lpstr>
      <vt:lpstr>How to Make Animations</vt:lpstr>
      <vt:lpstr>On-Rails Movement</vt:lpstr>
      <vt:lpstr>User Interface</vt:lpstr>
      <vt:lpstr>And More…</vt:lpstr>
      <vt:lpstr>Animation in Maya</vt:lpstr>
      <vt:lpstr>Maya UI</vt:lpstr>
      <vt:lpstr>Maya UI</vt:lpstr>
      <vt:lpstr>Maya UI</vt:lpstr>
      <vt:lpstr>Maya UI</vt:lpstr>
      <vt:lpstr>Maya UI</vt:lpstr>
      <vt:lpstr>Maya UI</vt:lpstr>
      <vt:lpstr>Maya UI - Keyframes</vt:lpstr>
      <vt:lpstr>Maya UI – Animation Curve Editor</vt:lpstr>
      <vt:lpstr>Maya UI – Export Animation</vt:lpstr>
      <vt:lpstr>Animation in Unity</vt:lpstr>
      <vt:lpstr>Import Animations From Maya</vt:lpstr>
      <vt:lpstr>Unity Animation Controller</vt:lpstr>
      <vt:lpstr>Native Unity Animation</vt:lpstr>
      <vt:lpstr>Native Unity Animation</vt:lpstr>
      <vt:lpstr>Native Unity Animation</vt:lpstr>
      <vt:lpstr>Scripted Animation (Tweening)</vt:lpstr>
      <vt:lpstr>In-Class Demo</vt:lpstr>
    </vt:vector>
  </TitlesOfParts>
  <Company/>
  <LinksUpToDate>false</LinksUpToDate>
  <SharedDoc>false</SharedDoc>
  <HyperlinksChanged>false</HyperlinksChanged>
  <AppVersion>15.0022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CS248 Lecture 10</dc:title>
  <dc:creator>Michael Bao</dc:creator>
  <cp:lastModifiedBy>Michael Bao</cp:lastModifiedBy>
  <cp:revision>133</cp:revision>
  <dcterms:created xsi:type="dcterms:W3CDTF">2016-02-04T05:14:26Z</dcterms:created>
  <dcterms:modified xsi:type="dcterms:W3CDTF">2017-01-26T19:54:25Z</dcterms:modified>
</cp:coreProperties>
</file>