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8"/>
  </p:notesMasterIdLst>
  <p:handoutMasterIdLst>
    <p:handoutMasterId r:id="rId39"/>
  </p:handoutMasterIdLst>
  <p:sldIdLst>
    <p:sldId id="262" r:id="rId2"/>
    <p:sldId id="321" r:id="rId3"/>
    <p:sldId id="326" r:id="rId4"/>
    <p:sldId id="323" r:id="rId5"/>
    <p:sldId id="327" r:id="rId6"/>
    <p:sldId id="322" r:id="rId7"/>
    <p:sldId id="330" r:id="rId8"/>
    <p:sldId id="328" r:id="rId9"/>
    <p:sldId id="332" r:id="rId10"/>
    <p:sldId id="364" r:id="rId11"/>
    <p:sldId id="324" r:id="rId12"/>
    <p:sldId id="342" r:id="rId13"/>
    <p:sldId id="341" r:id="rId14"/>
    <p:sldId id="333" r:id="rId15"/>
    <p:sldId id="343" r:id="rId16"/>
    <p:sldId id="351" r:id="rId17"/>
    <p:sldId id="335" r:id="rId18"/>
    <p:sldId id="345" r:id="rId19"/>
    <p:sldId id="347" r:id="rId20"/>
    <p:sldId id="336" r:id="rId21"/>
    <p:sldId id="349" r:id="rId22"/>
    <p:sldId id="350" r:id="rId23"/>
    <p:sldId id="337" r:id="rId24"/>
    <p:sldId id="352" r:id="rId25"/>
    <p:sldId id="353" r:id="rId26"/>
    <p:sldId id="357" r:id="rId27"/>
    <p:sldId id="354" r:id="rId28"/>
    <p:sldId id="355" r:id="rId29"/>
    <p:sldId id="356" r:id="rId30"/>
    <p:sldId id="363" r:id="rId31"/>
    <p:sldId id="361" r:id="rId32"/>
    <p:sldId id="362" r:id="rId33"/>
    <p:sldId id="360" r:id="rId34"/>
    <p:sldId id="365" r:id="rId35"/>
    <p:sldId id="358" r:id="rId36"/>
    <p:sldId id="339" r:id="rId3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clrMru>
    <a:srgbClr val="66A1DD"/>
    <a:srgbClr val="EDF0DF"/>
    <a:srgbClr val="0D478C"/>
    <a:srgbClr val="4F4F4F"/>
    <a:srgbClr val="80B1E3"/>
    <a:srgbClr val="6EA0DC"/>
    <a:srgbClr val="FFFFFF"/>
    <a:srgbClr val="3E3E3E"/>
    <a:srgbClr val="646464"/>
    <a:srgbClr val="150A0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921" autoAdjust="0"/>
    <p:restoredTop sz="85146" autoAdjust="0"/>
  </p:normalViewPr>
  <p:slideViewPr>
    <p:cSldViewPr snapToObjects="1">
      <p:cViewPr>
        <p:scale>
          <a:sx n="105" d="100"/>
          <a:sy n="105" d="100"/>
        </p:scale>
        <p:origin x="-1740" y="-1134"/>
      </p:cViewPr>
      <p:guideLst>
        <p:guide orient="horz" pos="2160"/>
        <p:guide pos="2880"/>
      </p:guideLst>
    </p:cSldViewPr>
  </p:slideViewPr>
  <p:outlineViewPr>
    <p:cViewPr>
      <p:scale>
        <a:sx n="33" d="100"/>
        <a:sy n="33" d="100"/>
      </p:scale>
      <p:origin x="0" y="0"/>
    </p:cViewPr>
  </p:outlineViewPr>
  <p:notesTextViewPr>
    <p:cViewPr>
      <p:scale>
        <a:sx n="70" d="100"/>
        <a:sy n="7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53CBFB3-3619-6B4A-92F0-55E98F2E5ED3}" type="datetimeFigureOut">
              <a:rPr lang="en-US" smtClean="0"/>
              <a:pPr/>
              <a:t>10/25/2011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82D2890-B4BA-3B43-9B3D-B38A8AF28070}" type="slidenum">
              <a:rPr lang="en-US" smtClean="0"/>
              <a:pPr/>
              <a:t>‹#›</a:t>
            </a:fld>
            <a:endParaRPr lang="en-US"/>
          </a:p>
        </p:txBody>
      </p:sp>
    </p:spTree>
    <p:extLst>
      <p:ext uri="{BB962C8B-B14F-4D97-AF65-F5344CB8AC3E}">
        <p14:creationId xmlns:p14="http://schemas.microsoft.com/office/powerpoint/2010/main" val="16109261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37A230F-165E-FE47-8439-D4C35C65BD57}" type="datetimeFigureOut">
              <a:rPr lang="en-US" smtClean="0"/>
              <a:pPr/>
              <a:t>10/25/2011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091D4FE-D071-6E43-94D0-57F01E1C81C7}" type="slidenum">
              <a:rPr lang="en-US" smtClean="0"/>
              <a:pPr/>
              <a:t>‹#›</a:t>
            </a:fld>
            <a:endParaRPr lang="en-US"/>
          </a:p>
        </p:txBody>
      </p:sp>
    </p:spTree>
    <p:extLst>
      <p:ext uri="{BB962C8B-B14F-4D97-AF65-F5344CB8AC3E}">
        <p14:creationId xmlns:p14="http://schemas.microsoft.com/office/powerpoint/2010/main" val="231260731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091D4FE-D071-6E43-94D0-57F01E1C81C7}"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SNV vs. SNP (SNV is </a:t>
            </a:r>
            <a:r>
              <a:rPr lang="en-US" dirty="0" err="1" smtClean="0"/>
              <a:t>refering</a:t>
            </a:r>
            <a:r>
              <a:rPr lang="en-US" dirty="0" smtClean="0"/>
              <a:t> to any location where one or more genomes of interest differ from the reference.  SNP</a:t>
            </a:r>
            <a:r>
              <a:rPr lang="en-US" baseline="0" dirty="0" smtClean="0"/>
              <a:t> is usually designed as a single base difference from the reference that recurs in the population with a frequency of greater than 1%.  Rare variant is &lt;1%, but still recurring in population.  Mutation means it is very uncommon.</a:t>
            </a:r>
            <a:endParaRPr lang="en-US" dirty="0"/>
          </a:p>
        </p:txBody>
      </p:sp>
      <p:sp>
        <p:nvSpPr>
          <p:cNvPr id="4" name="Slide Number Placeholder 3"/>
          <p:cNvSpPr>
            <a:spLocks noGrp="1"/>
          </p:cNvSpPr>
          <p:nvPr>
            <p:ph type="sldNum" sz="quarter" idx="10"/>
          </p:nvPr>
        </p:nvSpPr>
        <p:spPr/>
        <p:txBody>
          <a:bodyPr/>
          <a:lstStyle/>
          <a:p>
            <a:fld id="{8091D4FE-D071-6E43-94D0-57F01E1C81C7}" type="slidenum">
              <a:rPr lang="en-US" smtClean="0"/>
              <a:pPr/>
              <a:t>12</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 ideally,</a:t>
            </a:r>
            <a:r>
              <a:rPr lang="en-US" baseline="0" dirty="0" smtClean="0"/>
              <a:t> you would want a model that was geared towards overcoming these challenges, and that took into account that fact that you’re trying to distinguish a given individuals health genome from the cancer genome.</a:t>
            </a:r>
            <a:endParaRPr lang="en-US" dirty="0"/>
          </a:p>
        </p:txBody>
      </p:sp>
      <p:sp>
        <p:nvSpPr>
          <p:cNvPr id="4" name="Slide Number Placeholder 3"/>
          <p:cNvSpPr>
            <a:spLocks noGrp="1"/>
          </p:cNvSpPr>
          <p:nvPr>
            <p:ph type="sldNum" sz="quarter" idx="10"/>
          </p:nvPr>
        </p:nvSpPr>
        <p:spPr/>
        <p:txBody>
          <a:bodyPr/>
          <a:lstStyle/>
          <a:p>
            <a:fld id="{8091D4FE-D071-6E43-94D0-57F01E1C81C7}" type="slidenum">
              <a:rPr lang="en-US" smtClean="0"/>
              <a:pPr/>
              <a:t>14</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Problem is that need a large amount of sequence in order to have</a:t>
            </a:r>
            <a:r>
              <a:rPr lang="en-US" baseline="0" dirty="0" smtClean="0"/>
              <a:t> accurate SNV calls regardless of the model</a:t>
            </a:r>
          </a:p>
          <a:p>
            <a:r>
              <a:rPr lang="en-US" baseline="0" dirty="0" smtClean="0"/>
              <a:t>Targeted sequencing refers to methods that enrich for a certain portion of the genome prior to the actual sequencing procedure</a:t>
            </a:r>
          </a:p>
          <a:p>
            <a:r>
              <a:rPr lang="en-US" baseline="0" dirty="0" smtClean="0"/>
              <a:t>Use </a:t>
            </a:r>
            <a:r>
              <a:rPr lang="en-US" baseline="0" dirty="0" err="1" smtClean="0"/>
              <a:t>oligos</a:t>
            </a:r>
            <a:r>
              <a:rPr lang="en-US" baseline="0" dirty="0" smtClean="0"/>
              <a:t> with baits (</a:t>
            </a:r>
            <a:r>
              <a:rPr lang="en-US" baseline="0" dirty="0" err="1" smtClean="0"/>
              <a:t>biotinylated</a:t>
            </a:r>
            <a:r>
              <a:rPr lang="en-US" baseline="0" dirty="0" smtClean="0"/>
              <a:t>) attached to beads (</a:t>
            </a:r>
            <a:r>
              <a:rPr lang="en-US" baseline="0" dirty="0" err="1" smtClean="0"/>
              <a:t>streptavidin</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8091D4FE-D071-6E43-94D0-57F01E1C81C7}" type="slidenum">
              <a:rPr lang="en-US" smtClean="0"/>
              <a:pPr/>
              <a:t>16</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For very</a:t>
            </a:r>
            <a:r>
              <a:rPr lang="en-US" baseline="0" dirty="0" smtClean="0"/>
              <a:t> small deletion, can use similar </a:t>
            </a:r>
            <a:r>
              <a:rPr lang="en-US" baseline="0" dirty="0" err="1" smtClean="0"/>
              <a:t>bayesian</a:t>
            </a:r>
            <a:r>
              <a:rPr lang="en-US" baseline="0" dirty="0" smtClean="0"/>
              <a:t> method as shown previous, but adding the option of a deletion in either the ref or the genome of interest.  However, as get larger (&gt;10bp, depending on read size), hard to map reads correctly to these locations, so need a new option.</a:t>
            </a:r>
            <a:endParaRPr lang="en-US" dirty="0"/>
          </a:p>
        </p:txBody>
      </p:sp>
      <p:sp>
        <p:nvSpPr>
          <p:cNvPr id="4" name="Slide Number Placeholder 3"/>
          <p:cNvSpPr>
            <a:spLocks noGrp="1"/>
          </p:cNvSpPr>
          <p:nvPr>
            <p:ph type="sldNum" sz="quarter" idx="10"/>
          </p:nvPr>
        </p:nvSpPr>
        <p:spPr/>
        <p:txBody>
          <a:bodyPr/>
          <a:lstStyle/>
          <a:p>
            <a:fld id="{8091D4FE-D071-6E43-94D0-57F01E1C81C7}" type="slidenum">
              <a:rPr lang="en-US" smtClean="0"/>
              <a:pPr/>
              <a:t>17</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For very</a:t>
            </a:r>
            <a:r>
              <a:rPr lang="en-US" baseline="0" dirty="0" smtClean="0"/>
              <a:t> small deletion, can use similar </a:t>
            </a:r>
            <a:r>
              <a:rPr lang="en-US" baseline="0" dirty="0" err="1" smtClean="0"/>
              <a:t>bayesian</a:t>
            </a:r>
            <a:r>
              <a:rPr lang="en-US" baseline="0" dirty="0" smtClean="0"/>
              <a:t> method as shown previous, but adding the option of a deletion in either the ref or the genome of interest.  However, as get larger (&gt;10bp, depending on read size), hard to map reads correctly to these locations, so need a new option.</a:t>
            </a:r>
            <a:endParaRPr lang="en-US" dirty="0"/>
          </a:p>
        </p:txBody>
      </p:sp>
      <p:sp>
        <p:nvSpPr>
          <p:cNvPr id="4" name="Slide Number Placeholder 3"/>
          <p:cNvSpPr>
            <a:spLocks noGrp="1"/>
          </p:cNvSpPr>
          <p:nvPr>
            <p:ph type="sldNum" sz="quarter" idx="10"/>
          </p:nvPr>
        </p:nvSpPr>
        <p:spPr/>
        <p:txBody>
          <a:bodyPr/>
          <a:lstStyle/>
          <a:p>
            <a:fld id="{8091D4FE-D071-6E43-94D0-57F01E1C81C7}" type="slidenum">
              <a:rPr lang="en-US" smtClean="0"/>
              <a:pPr/>
              <a:t>19</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CNV</a:t>
            </a:r>
            <a:r>
              <a:rPr lang="en-US" baseline="0" dirty="0" smtClean="0"/>
              <a:t> is tricky because mapping is not disrupted.</a:t>
            </a:r>
          </a:p>
          <a:p>
            <a:r>
              <a:rPr lang="en-US" baseline="0" dirty="0" smtClean="0"/>
              <a:t>A category that includes duplications</a:t>
            </a:r>
          </a:p>
        </p:txBody>
      </p:sp>
      <p:sp>
        <p:nvSpPr>
          <p:cNvPr id="4" name="Slide Number Placeholder 3"/>
          <p:cNvSpPr>
            <a:spLocks noGrp="1"/>
          </p:cNvSpPr>
          <p:nvPr>
            <p:ph type="sldNum" sz="quarter" idx="10"/>
          </p:nvPr>
        </p:nvSpPr>
        <p:spPr/>
        <p:txBody>
          <a:bodyPr/>
          <a:lstStyle/>
          <a:p>
            <a:fld id="{8091D4FE-D071-6E43-94D0-57F01E1C81C7}" type="slidenum">
              <a:rPr lang="en-US" smtClean="0"/>
              <a:pPr/>
              <a:t>20</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Coverage variable </a:t>
            </a:r>
            <a:r>
              <a:rPr lang="en-US" baseline="0" dirty="0" err="1" smtClean="0">
                <a:sym typeface="Wingdings"/>
              </a:rPr>
              <a:t></a:t>
            </a:r>
            <a:r>
              <a:rPr lang="en-US" baseline="0" dirty="0" smtClean="0">
                <a:sym typeface="Wingdings"/>
              </a:rPr>
              <a:t> need long </a:t>
            </a:r>
            <a:r>
              <a:rPr lang="en-US" baseline="0" dirty="0" err="1" smtClean="0">
                <a:sym typeface="Wingdings"/>
              </a:rPr>
              <a:t>CNVs</a:t>
            </a:r>
            <a:r>
              <a:rPr lang="en-US" baseline="0" dirty="0" smtClean="0">
                <a:sym typeface="Wingdings"/>
              </a:rPr>
              <a:t> for this to work</a:t>
            </a:r>
          </a:p>
          <a:p>
            <a:r>
              <a:rPr lang="en-US" baseline="0" dirty="0" smtClean="0">
                <a:sym typeface="Wingdings"/>
              </a:rPr>
              <a:t>Coverage bias </a:t>
            </a:r>
            <a:r>
              <a:rPr lang="en-US" baseline="0" dirty="0" err="1" smtClean="0">
                <a:sym typeface="Wingdings"/>
              </a:rPr>
              <a:t></a:t>
            </a:r>
            <a:r>
              <a:rPr lang="en-US" baseline="0" dirty="0" smtClean="0">
                <a:sym typeface="Wingdings"/>
              </a:rPr>
              <a:t> can model, but only to a degree</a:t>
            </a:r>
          </a:p>
          <a:p>
            <a:r>
              <a:rPr lang="en-US" baseline="0" dirty="0" smtClean="0">
                <a:sym typeface="Wingdings"/>
              </a:rPr>
              <a:t>Can’t locate </a:t>
            </a:r>
            <a:r>
              <a:rPr lang="en-US" baseline="0" dirty="0" err="1" smtClean="0">
                <a:sym typeface="Wingdings"/>
              </a:rPr>
              <a:t>CNVs</a:t>
            </a:r>
            <a:endParaRPr lang="en-US" baseline="0" dirty="0" smtClean="0"/>
          </a:p>
        </p:txBody>
      </p:sp>
      <p:sp>
        <p:nvSpPr>
          <p:cNvPr id="4" name="Slide Number Placeholder 3"/>
          <p:cNvSpPr>
            <a:spLocks noGrp="1"/>
          </p:cNvSpPr>
          <p:nvPr>
            <p:ph type="sldNum" sz="quarter" idx="10"/>
          </p:nvPr>
        </p:nvSpPr>
        <p:spPr/>
        <p:txBody>
          <a:bodyPr/>
          <a:lstStyle/>
          <a:p>
            <a:fld id="{8091D4FE-D071-6E43-94D0-57F01E1C81C7}" type="slidenum">
              <a:rPr lang="en-US" smtClean="0"/>
              <a:pPr/>
              <a:t>21</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Coverage variable </a:t>
            </a:r>
            <a:r>
              <a:rPr lang="en-US" baseline="0" dirty="0" err="1" smtClean="0">
                <a:sym typeface="Wingdings"/>
              </a:rPr>
              <a:t></a:t>
            </a:r>
            <a:r>
              <a:rPr lang="en-US" baseline="0" dirty="0" smtClean="0">
                <a:sym typeface="Wingdings"/>
              </a:rPr>
              <a:t> need long </a:t>
            </a:r>
            <a:r>
              <a:rPr lang="en-US" baseline="0" dirty="0" err="1" smtClean="0">
                <a:sym typeface="Wingdings"/>
              </a:rPr>
              <a:t>CNVs</a:t>
            </a:r>
            <a:r>
              <a:rPr lang="en-US" baseline="0" dirty="0" smtClean="0">
                <a:sym typeface="Wingdings"/>
              </a:rPr>
              <a:t> for this to work</a:t>
            </a:r>
          </a:p>
          <a:p>
            <a:r>
              <a:rPr lang="en-US" baseline="0" dirty="0" smtClean="0">
                <a:sym typeface="Wingdings"/>
              </a:rPr>
              <a:t>Coverage bias </a:t>
            </a:r>
            <a:r>
              <a:rPr lang="en-US" baseline="0" dirty="0" err="1" smtClean="0">
                <a:sym typeface="Wingdings"/>
              </a:rPr>
              <a:t></a:t>
            </a:r>
            <a:r>
              <a:rPr lang="en-US" baseline="0" dirty="0" smtClean="0">
                <a:sym typeface="Wingdings"/>
              </a:rPr>
              <a:t> can model, but only to a degree</a:t>
            </a:r>
          </a:p>
          <a:p>
            <a:r>
              <a:rPr lang="en-US" baseline="0" dirty="0" smtClean="0">
                <a:sym typeface="Wingdings"/>
              </a:rPr>
              <a:t>Can’t locate </a:t>
            </a:r>
            <a:r>
              <a:rPr lang="en-US" baseline="0" dirty="0" err="1" smtClean="0">
                <a:sym typeface="Wingdings"/>
              </a:rPr>
              <a:t>CNVs</a:t>
            </a:r>
            <a:endParaRPr lang="en-US" baseline="0" dirty="0" smtClean="0"/>
          </a:p>
        </p:txBody>
      </p:sp>
      <p:sp>
        <p:nvSpPr>
          <p:cNvPr id="4" name="Slide Number Placeholder 3"/>
          <p:cNvSpPr>
            <a:spLocks noGrp="1"/>
          </p:cNvSpPr>
          <p:nvPr>
            <p:ph type="sldNum" sz="quarter" idx="10"/>
          </p:nvPr>
        </p:nvSpPr>
        <p:spPr/>
        <p:txBody>
          <a:bodyPr/>
          <a:lstStyle/>
          <a:p>
            <a:fld id="{8091D4FE-D071-6E43-94D0-57F01E1C81C7}" type="slidenum">
              <a:rPr lang="en-US" smtClean="0"/>
              <a:pPr/>
              <a:t>22</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Inlude</a:t>
            </a:r>
            <a:r>
              <a:rPr lang="en-US" baseline="0" dirty="0" smtClean="0"/>
              <a:t> large deletions and insertions.</a:t>
            </a:r>
          </a:p>
          <a:p>
            <a:r>
              <a:rPr lang="en-US" baseline="0" dirty="0" smtClean="0"/>
              <a:t>Account for the majority of the difference between any given individuals genomes</a:t>
            </a:r>
            <a:endParaRPr lang="en-US" dirty="0"/>
          </a:p>
        </p:txBody>
      </p:sp>
      <p:sp>
        <p:nvSpPr>
          <p:cNvPr id="4" name="Slide Number Placeholder 3"/>
          <p:cNvSpPr>
            <a:spLocks noGrp="1"/>
          </p:cNvSpPr>
          <p:nvPr>
            <p:ph type="sldNum" sz="quarter" idx="10"/>
          </p:nvPr>
        </p:nvSpPr>
        <p:spPr/>
        <p:txBody>
          <a:bodyPr/>
          <a:lstStyle/>
          <a:p>
            <a:fld id="{8091D4FE-D071-6E43-94D0-57F01E1C81C7}" type="slidenum">
              <a:rPr lang="en-US" smtClean="0"/>
              <a:pPr/>
              <a:t>23</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How do we tell what is significant???  Even if we have the</a:t>
            </a:r>
            <a:r>
              <a:rPr lang="en-US" baseline="0" dirty="0" smtClean="0"/>
              <a:t> cancer patient’s normal genome and have a low false positive rate for calls, there are a large number of mutations that have no effect and are simply propagating alongside functional mutations (have some effect on the cell)</a:t>
            </a:r>
            <a:endParaRPr lang="en-US" dirty="0"/>
          </a:p>
        </p:txBody>
      </p:sp>
      <p:sp>
        <p:nvSpPr>
          <p:cNvPr id="4" name="Slide Number Placeholder 3"/>
          <p:cNvSpPr>
            <a:spLocks noGrp="1"/>
          </p:cNvSpPr>
          <p:nvPr>
            <p:ph type="sldNum" sz="quarter" idx="10"/>
          </p:nvPr>
        </p:nvSpPr>
        <p:spPr/>
        <p:txBody>
          <a:bodyPr/>
          <a:lstStyle/>
          <a:p>
            <a:fld id="{8091D4FE-D071-6E43-94D0-57F01E1C81C7}" type="slidenum">
              <a:rPr lang="en-US" smtClean="0"/>
              <a:pPr/>
              <a:t>24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What is a tumor?</a:t>
            </a:r>
            <a:r>
              <a:rPr lang="en-US" baseline="0" dirty="0" smtClean="0"/>
              <a:t>  - I like </a:t>
            </a:r>
            <a:r>
              <a:rPr lang="en-US" baseline="0" dirty="0" err="1" smtClean="0"/>
              <a:t>wikipedia’s</a:t>
            </a:r>
            <a:r>
              <a:rPr lang="en-US" baseline="0" dirty="0" smtClean="0"/>
              <a:t> def. </a:t>
            </a:r>
            <a:r>
              <a:rPr lang="en-US" baseline="0" dirty="0" err="1" smtClean="0">
                <a:sym typeface="Wingdings"/>
              </a:rPr>
              <a:t></a:t>
            </a:r>
            <a:r>
              <a:rPr lang="en-US" baseline="0" dirty="0" smtClean="0">
                <a:sym typeface="Wingdings"/>
              </a:rPr>
              <a:t> a class of disease</a:t>
            </a:r>
          </a:p>
          <a:p>
            <a:r>
              <a:rPr lang="en-US" baseline="0" dirty="0" smtClean="0">
                <a:sym typeface="Wingdings"/>
              </a:rPr>
              <a:t>Also refers to an instance of the disease</a:t>
            </a:r>
          </a:p>
          <a:p>
            <a:r>
              <a:rPr lang="en-US" baseline="0" dirty="0" smtClean="0">
                <a:sym typeface="Wingdings"/>
              </a:rPr>
              <a:t>Finally, since early days of </a:t>
            </a:r>
            <a:r>
              <a:rPr lang="en-US" baseline="0" dirty="0" err="1" smtClean="0">
                <a:sym typeface="Wingdings"/>
              </a:rPr>
              <a:t>karyotyping</a:t>
            </a:r>
            <a:r>
              <a:rPr lang="en-US" baseline="0" dirty="0" smtClean="0">
                <a:sym typeface="Wingdings"/>
              </a:rPr>
              <a:t> (image chromosomes with dyes, clear that it is a disease of the genome.  Image of “</a:t>
            </a:r>
            <a:r>
              <a:rPr lang="en-US" dirty="0" smtClean="0"/>
              <a:t>Representative G-banded </a:t>
            </a:r>
            <a:r>
              <a:rPr lang="en-US" b="1" dirty="0" err="1" smtClean="0"/>
              <a:t>karyotype</a:t>
            </a:r>
            <a:r>
              <a:rPr lang="en-US" dirty="0" smtClean="0"/>
              <a:t> from a metastatic melanoma</a:t>
            </a:r>
            <a:r>
              <a:rPr lang="en-US" b="1" dirty="0" smtClean="0"/>
              <a:t>”</a:t>
            </a:r>
            <a:endParaRPr lang="en-US" baseline="0" dirty="0" smtClean="0">
              <a:sym typeface="Wingdings"/>
            </a:endParaRPr>
          </a:p>
          <a:p>
            <a:endParaRPr lang="en-US" dirty="0" smtClean="0"/>
          </a:p>
          <a:p>
            <a:r>
              <a:rPr lang="en-US" dirty="0" smtClean="0"/>
              <a:t>There are more than</a:t>
            </a:r>
            <a:r>
              <a:rPr lang="en-US" baseline="0" dirty="0" smtClean="0"/>
              <a:t> 100 cancer types.  Some only appear in specific organs, some have very distinctive phenotype when you look at the tissue level.  But essential thing to know about cancer is that there are several fundamental pathways which govern transformation of normal tissue into a cancerous tissue</a:t>
            </a:r>
            <a:endParaRPr lang="en-US" dirty="0" smtClean="0"/>
          </a:p>
          <a:p>
            <a:endParaRPr lang="en-US"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8091D4FE-D071-6E43-94D0-57F01E1C81C7}"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Bad news that many fold more passenger than driver</a:t>
            </a:r>
            <a:r>
              <a:rPr lang="en-US" baseline="0" dirty="0" smtClean="0"/>
              <a:t> mutations</a:t>
            </a:r>
            <a:endParaRPr lang="en-US" dirty="0"/>
          </a:p>
        </p:txBody>
      </p:sp>
      <p:sp>
        <p:nvSpPr>
          <p:cNvPr id="4" name="Slide Number Placeholder 3"/>
          <p:cNvSpPr>
            <a:spLocks noGrp="1"/>
          </p:cNvSpPr>
          <p:nvPr>
            <p:ph type="sldNum" sz="quarter" idx="10"/>
          </p:nvPr>
        </p:nvSpPr>
        <p:spPr/>
        <p:txBody>
          <a:bodyPr/>
          <a:lstStyle/>
          <a:p>
            <a:fld id="{8091D4FE-D071-6E43-94D0-57F01E1C81C7}" type="slidenum">
              <a:rPr lang="en-US" smtClean="0"/>
              <a:pPr/>
              <a:t>26</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CHASM – train a Random Forest classifier on a set of over 2000 known missense mutations involved in cancer,</a:t>
            </a:r>
            <a:r>
              <a:rPr lang="en-US" baseline="0" dirty="0" smtClean="0"/>
              <a:t> with negative control set </a:t>
            </a:r>
            <a:endParaRPr lang="en-US" dirty="0" smtClean="0"/>
          </a:p>
          <a:p>
            <a:r>
              <a:rPr lang="en-US" dirty="0" smtClean="0"/>
              <a:t>Other</a:t>
            </a:r>
            <a:r>
              <a:rPr lang="en-US" baseline="0" dirty="0" smtClean="0"/>
              <a:t> methods – </a:t>
            </a:r>
            <a:r>
              <a:rPr lang="en-US" baseline="0" dirty="0" err="1" smtClean="0"/>
              <a:t>SVMs</a:t>
            </a:r>
            <a:r>
              <a:rPr lang="en-US" baseline="0" dirty="0" smtClean="0"/>
              <a:t> (</a:t>
            </a:r>
            <a:r>
              <a:rPr lang="en-US" baseline="0" dirty="0" err="1" smtClean="0"/>
              <a:t>KinaseSVM</a:t>
            </a:r>
            <a:r>
              <a:rPr lang="en-US" baseline="0" dirty="0" smtClean="0"/>
              <a:t>), etc.</a:t>
            </a:r>
          </a:p>
          <a:p>
            <a:r>
              <a:rPr lang="en-US" baseline="0" dirty="0" smtClean="0"/>
              <a:t>Important to remember that, in the end, must have biological validation in order to impress the cancer community.</a:t>
            </a:r>
            <a:endParaRPr lang="en-US" dirty="0"/>
          </a:p>
        </p:txBody>
      </p:sp>
      <p:sp>
        <p:nvSpPr>
          <p:cNvPr id="4" name="Slide Number Placeholder 3"/>
          <p:cNvSpPr>
            <a:spLocks noGrp="1"/>
          </p:cNvSpPr>
          <p:nvPr>
            <p:ph type="sldNum" sz="quarter" idx="10"/>
          </p:nvPr>
        </p:nvSpPr>
        <p:spPr/>
        <p:txBody>
          <a:bodyPr/>
          <a:lstStyle/>
          <a:p>
            <a:fld id="{8091D4FE-D071-6E43-94D0-57F01E1C81C7}" type="slidenum">
              <a:rPr lang="en-US" smtClean="0"/>
              <a:pPr/>
              <a:t>27</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Handful of the first whole</a:t>
            </a:r>
            <a:r>
              <a:rPr lang="en-US" baseline="0" dirty="0" smtClean="0"/>
              <a:t> </a:t>
            </a:r>
            <a:r>
              <a:rPr lang="en-US" dirty="0" smtClean="0"/>
              <a:t>cancer genome papers to come out using high throughput sequencing.</a:t>
            </a:r>
            <a:r>
              <a:rPr lang="en-US" baseline="0" dirty="0" smtClean="0"/>
              <a:t>  Expect many, many more coming out this year, on the order of hundreds.</a:t>
            </a:r>
            <a:endParaRPr lang="en-US" dirty="0" smtClean="0"/>
          </a:p>
        </p:txBody>
      </p:sp>
      <p:sp>
        <p:nvSpPr>
          <p:cNvPr id="4" name="Slide Number Placeholder 3"/>
          <p:cNvSpPr>
            <a:spLocks noGrp="1"/>
          </p:cNvSpPr>
          <p:nvPr>
            <p:ph type="sldNum" sz="quarter" idx="10"/>
          </p:nvPr>
        </p:nvSpPr>
        <p:spPr/>
        <p:txBody>
          <a:bodyPr/>
          <a:lstStyle/>
          <a:p>
            <a:fld id="{8091D4FE-D071-6E43-94D0-57F01E1C81C7}" type="slidenum">
              <a:rPr lang="en-US" smtClean="0"/>
              <a:pPr/>
              <a:t>28</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11 breast</a:t>
            </a:r>
            <a:r>
              <a:rPr lang="en-US" baseline="0" dirty="0" smtClean="0"/>
              <a:t> and 11 colorectal cancers sequenced, mutations of interested searched for in 24 additional tumors and some genes were investigated in 96 additional colorectal cancers</a:t>
            </a:r>
            <a:endParaRPr lang="en-US" dirty="0" smtClean="0"/>
          </a:p>
          <a:p>
            <a:r>
              <a:rPr lang="en-US" dirty="0" smtClean="0"/>
              <a:t>A model of Mountains</a:t>
            </a:r>
            <a:r>
              <a:rPr lang="en-US" baseline="0" dirty="0" smtClean="0"/>
              <a:t> and hills, where there are some mutations in certain cancer types that occur very commonly, but the majority of mutations are mutations that occur infrequently.</a:t>
            </a:r>
          </a:p>
          <a:p>
            <a:r>
              <a:rPr lang="en-US" baseline="0" dirty="0" smtClean="0"/>
              <a:t>Distinct differences in mutation patterns between cancer types – breast vs. colorectal</a:t>
            </a:r>
            <a:endParaRPr lang="en-US" dirty="0"/>
          </a:p>
        </p:txBody>
      </p:sp>
      <p:sp>
        <p:nvSpPr>
          <p:cNvPr id="4" name="Slide Number Placeholder 3"/>
          <p:cNvSpPr>
            <a:spLocks noGrp="1"/>
          </p:cNvSpPr>
          <p:nvPr>
            <p:ph type="sldNum" sz="quarter" idx="10"/>
          </p:nvPr>
        </p:nvSpPr>
        <p:spPr/>
        <p:txBody>
          <a:bodyPr/>
          <a:lstStyle/>
          <a:p>
            <a:fld id="{8091D4FE-D071-6E43-94D0-57F01E1C81C7}" type="slidenum">
              <a:rPr lang="en-US" smtClean="0"/>
              <a:pPr/>
              <a:t>29</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effectLst/>
                <a:latin typeface="+mn-lt"/>
                <a:ea typeface="+mn-ea"/>
                <a:cs typeface="+mn-cs"/>
              </a:rPr>
              <a:t>PI3K pathway mutations in breast and colorectal cancers. The identities and relationships of genes that function in PI3K signaling are indicated. Circled genes have somatic mutations in colorectal (red) and breast (blue) cancers. The number of tumors with somatic mutations in each mutated protein is indicated by the number adjacent to the circle. Asterisks indicate proteins with mutated isoforms that may play similar roles in the cell. These include insulin receptor substrates IRS2 and IRS4; phosphatidylinositol 3-kinase regulatory subunits PIK3R1, PIK3R4, and PIK3R5; and NF-</a:t>
            </a:r>
            <a:r>
              <a:rPr lang="en-US" sz="1200" b="0" i="0" kern="1200" dirty="0" err="1" smtClean="0">
                <a:solidFill>
                  <a:schemeClr val="tx1"/>
                </a:solidFill>
                <a:effectLst/>
                <a:latin typeface="+mn-lt"/>
                <a:ea typeface="+mn-ea"/>
                <a:cs typeface="+mn-cs"/>
              </a:rPr>
              <a:t>κB</a:t>
            </a:r>
            <a:r>
              <a:rPr lang="en-US" sz="1200" b="0" i="0" kern="1200" dirty="0" smtClean="0">
                <a:solidFill>
                  <a:schemeClr val="tx1"/>
                </a:solidFill>
                <a:effectLst/>
                <a:latin typeface="+mn-lt"/>
                <a:ea typeface="+mn-ea"/>
                <a:cs typeface="+mn-cs"/>
              </a:rPr>
              <a:t> regulators NFKB1, NFKBIA, and NFKBIE.</a:t>
            </a:r>
            <a:endParaRPr lang="en-US" dirty="0"/>
          </a:p>
        </p:txBody>
      </p:sp>
      <p:sp>
        <p:nvSpPr>
          <p:cNvPr id="4" name="Slide Number Placeholder 3"/>
          <p:cNvSpPr>
            <a:spLocks noGrp="1"/>
          </p:cNvSpPr>
          <p:nvPr>
            <p:ph type="sldNum" sz="quarter" idx="10"/>
          </p:nvPr>
        </p:nvSpPr>
        <p:spPr/>
        <p:txBody>
          <a:bodyPr/>
          <a:lstStyle/>
          <a:p>
            <a:fld id="{8091D4FE-D071-6E43-94D0-57F01E1C81C7}" type="slidenum">
              <a:rPr lang="en-US" smtClean="0"/>
              <a:pPr/>
              <a:t>30</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Tobacco </a:t>
            </a:r>
            <a:r>
              <a:rPr lang="en-US" dirty="0" err="1" smtClean="0">
                <a:sym typeface="Wingdings"/>
              </a:rPr>
              <a:t></a:t>
            </a:r>
            <a:r>
              <a:rPr lang="en-US" dirty="0" smtClean="0">
                <a:sym typeface="Wingdings"/>
              </a:rPr>
              <a:t> certain</a:t>
            </a:r>
            <a:r>
              <a:rPr lang="en-US" baseline="0" dirty="0" smtClean="0">
                <a:sym typeface="Wingdings"/>
              </a:rPr>
              <a:t> patterns of mutation much more common in cancers due to tobacco exposure (</a:t>
            </a:r>
            <a:r>
              <a:rPr lang="en-US" dirty="0" smtClean="0">
                <a:sym typeface="Wingdings"/>
              </a:rPr>
              <a:t>excess of C&gt;T </a:t>
            </a:r>
            <a:r>
              <a:rPr lang="en-US" dirty="0" err="1" smtClean="0">
                <a:sym typeface="Wingdings"/>
              </a:rPr>
              <a:t>transversion</a:t>
            </a:r>
            <a:r>
              <a:rPr lang="en-US" dirty="0" smtClean="0">
                <a:sym typeface="Wingdings"/>
              </a:rPr>
              <a:t>,</a:t>
            </a:r>
            <a:r>
              <a:rPr lang="en-US" baseline="0" dirty="0" smtClean="0">
                <a:sym typeface="Wingdings"/>
              </a:rPr>
              <a:t> especially at </a:t>
            </a:r>
            <a:r>
              <a:rPr lang="en-US" baseline="0" dirty="0" err="1" smtClean="0">
                <a:sym typeface="Wingdings"/>
              </a:rPr>
              <a:t>CpG</a:t>
            </a:r>
            <a:r>
              <a:rPr lang="en-US" baseline="0" dirty="0" smtClean="0">
                <a:sym typeface="Wingdings"/>
              </a:rPr>
              <a:t> islands), supporting known information that carcinogens in tobacco preferentially bind methyl-</a:t>
            </a:r>
            <a:r>
              <a:rPr lang="en-US" baseline="0" dirty="0" err="1" smtClean="0">
                <a:sym typeface="Wingdings"/>
              </a:rPr>
              <a:t>CpG</a:t>
            </a:r>
            <a:r>
              <a:rPr lang="en-US" baseline="0" dirty="0" smtClean="0">
                <a:sym typeface="Wingdings"/>
              </a:rPr>
              <a:t> islands.  Also evidence of </a:t>
            </a:r>
            <a:r>
              <a:rPr lang="en-US" baseline="0" dirty="0" err="1" smtClean="0">
                <a:sym typeface="Wingdings"/>
              </a:rPr>
              <a:t>upregulation</a:t>
            </a:r>
            <a:r>
              <a:rPr lang="en-US" baseline="0" dirty="0" smtClean="0">
                <a:sym typeface="Wingdings"/>
              </a:rPr>
              <a:t> of specific DNA repair mechanisms</a:t>
            </a:r>
          </a:p>
          <a:p>
            <a:r>
              <a:rPr lang="en-US" baseline="0" dirty="0" smtClean="0">
                <a:sym typeface="Wingdings"/>
              </a:rPr>
              <a:t>Looking at simple genomic features, like the prevalence of tandem repeats, can allow for classification of different Breast cancers. Breast cancers with many tandem duplications </a:t>
            </a:r>
            <a:r>
              <a:rPr lang="en-US" baseline="0" dirty="0" err="1" smtClean="0">
                <a:sym typeface="Wingdings"/>
              </a:rPr>
              <a:t>areusually</a:t>
            </a:r>
            <a:r>
              <a:rPr lang="en-US" baseline="0" dirty="0" smtClean="0">
                <a:sym typeface="Wingdings"/>
              </a:rPr>
              <a:t> </a:t>
            </a:r>
            <a:r>
              <a:rPr lang="en-US" baseline="0" dirty="0" err="1" smtClean="0">
                <a:sym typeface="Wingdings"/>
              </a:rPr>
              <a:t>oestrogen</a:t>
            </a:r>
            <a:r>
              <a:rPr lang="en-US" baseline="0" dirty="0" smtClean="0">
                <a:sym typeface="Wingdings"/>
              </a:rPr>
              <a:t>- and progesterone-receptor negative and classified by expression profile as basal-like. In contrast, cancers with few re- arrangements or with rearrangements within </a:t>
            </a:r>
            <a:r>
              <a:rPr lang="en-US" baseline="0" dirty="0" err="1" smtClean="0">
                <a:sym typeface="Wingdings"/>
              </a:rPr>
              <a:t>amplicons</a:t>
            </a:r>
            <a:r>
              <a:rPr lang="en-US" baseline="0" dirty="0" smtClean="0">
                <a:sym typeface="Wingdings"/>
              </a:rPr>
              <a:t> (other than those involving ERBB2) are usually </a:t>
            </a:r>
            <a:r>
              <a:rPr lang="en-US" baseline="0" dirty="0" err="1" smtClean="0">
                <a:sym typeface="Wingdings"/>
              </a:rPr>
              <a:t>oestrogen</a:t>
            </a:r>
            <a:r>
              <a:rPr lang="en-US" baseline="0" dirty="0" smtClean="0">
                <a:sym typeface="Wingdings"/>
              </a:rPr>
              <a:t>-receptor positive and classified as luminal A and luminal B types, respectively.</a:t>
            </a:r>
          </a:p>
          <a:p>
            <a:r>
              <a:rPr lang="en-US" baseline="0" dirty="0" smtClean="0">
                <a:sym typeface="Wingdings"/>
              </a:rPr>
              <a:t>Sobering, though, to see that this knowledge is being generated more quickly than it can be effectively organized, documented, and reconciled with older datasets.</a:t>
            </a:r>
          </a:p>
          <a:p>
            <a:endParaRPr lang="en-US" dirty="0"/>
          </a:p>
        </p:txBody>
      </p:sp>
      <p:sp>
        <p:nvSpPr>
          <p:cNvPr id="4" name="Slide Number Placeholder 3"/>
          <p:cNvSpPr>
            <a:spLocks noGrp="1"/>
          </p:cNvSpPr>
          <p:nvPr>
            <p:ph type="sldNum" sz="quarter" idx="10"/>
          </p:nvPr>
        </p:nvSpPr>
        <p:spPr/>
        <p:txBody>
          <a:bodyPr/>
          <a:lstStyle/>
          <a:p>
            <a:fld id="{8091D4FE-D071-6E43-94D0-57F01E1C81C7}" type="slidenum">
              <a:rPr lang="en-US" smtClean="0"/>
              <a:pPr/>
              <a:t>33</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Tobacco </a:t>
            </a:r>
            <a:r>
              <a:rPr lang="en-US" dirty="0" err="1" smtClean="0">
                <a:sym typeface="Wingdings"/>
              </a:rPr>
              <a:t></a:t>
            </a:r>
            <a:r>
              <a:rPr lang="en-US" dirty="0" smtClean="0">
                <a:sym typeface="Wingdings"/>
              </a:rPr>
              <a:t> certain</a:t>
            </a:r>
            <a:r>
              <a:rPr lang="en-US" baseline="0" dirty="0" smtClean="0">
                <a:sym typeface="Wingdings"/>
              </a:rPr>
              <a:t> patterns of mutation much more common in cancers due to tobacco exposure (</a:t>
            </a:r>
            <a:r>
              <a:rPr lang="en-US" dirty="0" smtClean="0">
                <a:sym typeface="Wingdings"/>
              </a:rPr>
              <a:t>excess of C&gt;T </a:t>
            </a:r>
            <a:r>
              <a:rPr lang="en-US" dirty="0" err="1" smtClean="0">
                <a:sym typeface="Wingdings"/>
              </a:rPr>
              <a:t>transversion</a:t>
            </a:r>
            <a:r>
              <a:rPr lang="en-US" dirty="0" smtClean="0">
                <a:sym typeface="Wingdings"/>
              </a:rPr>
              <a:t>,</a:t>
            </a:r>
            <a:r>
              <a:rPr lang="en-US" baseline="0" dirty="0" smtClean="0">
                <a:sym typeface="Wingdings"/>
              </a:rPr>
              <a:t> especially at </a:t>
            </a:r>
            <a:r>
              <a:rPr lang="en-US" baseline="0" dirty="0" err="1" smtClean="0">
                <a:sym typeface="Wingdings"/>
              </a:rPr>
              <a:t>CpG</a:t>
            </a:r>
            <a:r>
              <a:rPr lang="en-US" baseline="0" dirty="0" smtClean="0">
                <a:sym typeface="Wingdings"/>
              </a:rPr>
              <a:t> islands), supporting known information that carcinogens in tobacco preferentially bind methyl-</a:t>
            </a:r>
            <a:r>
              <a:rPr lang="en-US" baseline="0" dirty="0" err="1" smtClean="0">
                <a:sym typeface="Wingdings"/>
              </a:rPr>
              <a:t>CpG</a:t>
            </a:r>
            <a:r>
              <a:rPr lang="en-US" baseline="0" dirty="0" smtClean="0">
                <a:sym typeface="Wingdings"/>
              </a:rPr>
              <a:t> islands.  Also evidence of </a:t>
            </a:r>
            <a:r>
              <a:rPr lang="en-US" baseline="0" dirty="0" err="1" smtClean="0">
                <a:sym typeface="Wingdings"/>
              </a:rPr>
              <a:t>upregulation</a:t>
            </a:r>
            <a:r>
              <a:rPr lang="en-US" baseline="0" dirty="0" smtClean="0">
                <a:sym typeface="Wingdings"/>
              </a:rPr>
              <a:t> of specific DNA repair mechanisms</a:t>
            </a:r>
          </a:p>
          <a:p>
            <a:r>
              <a:rPr lang="en-US" baseline="0" dirty="0" smtClean="0">
                <a:sym typeface="Wingdings"/>
              </a:rPr>
              <a:t>Looking at simple genomic features, like the prevalence of tandem repeats, can allow for classification of different Breast cancers. Breast cancers with many tandem duplications </a:t>
            </a:r>
            <a:r>
              <a:rPr lang="en-US" baseline="0" dirty="0" err="1" smtClean="0">
                <a:sym typeface="Wingdings"/>
              </a:rPr>
              <a:t>areusually</a:t>
            </a:r>
            <a:r>
              <a:rPr lang="en-US" baseline="0" dirty="0" smtClean="0">
                <a:sym typeface="Wingdings"/>
              </a:rPr>
              <a:t> </a:t>
            </a:r>
            <a:r>
              <a:rPr lang="en-US" baseline="0" dirty="0" err="1" smtClean="0">
                <a:sym typeface="Wingdings"/>
              </a:rPr>
              <a:t>oestrogen</a:t>
            </a:r>
            <a:r>
              <a:rPr lang="en-US" baseline="0" dirty="0" smtClean="0">
                <a:sym typeface="Wingdings"/>
              </a:rPr>
              <a:t>- and progesterone-receptor negative and classified by expression profile as basal-like. In contrast, cancers with few re- arrangements or with rearrangements within </a:t>
            </a:r>
            <a:r>
              <a:rPr lang="en-US" baseline="0" dirty="0" err="1" smtClean="0">
                <a:sym typeface="Wingdings"/>
              </a:rPr>
              <a:t>amplicons</a:t>
            </a:r>
            <a:r>
              <a:rPr lang="en-US" baseline="0" dirty="0" smtClean="0">
                <a:sym typeface="Wingdings"/>
              </a:rPr>
              <a:t> (other than those involving ERBB2) are usually </a:t>
            </a:r>
            <a:r>
              <a:rPr lang="en-US" baseline="0" dirty="0" err="1" smtClean="0">
                <a:sym typeface="Wingdings"/>
              </a:rPr>
              <a:t>oestrogen</a:t>
            </a:r>
            <a:r>
              <a:rPr lang="en-US" baseline="0" dirty="0" smtClean="0">
                <a:sym typeface="Wingdings"/>
              </a:rPr>
              <a:t>-receptor positive and classified as luminal A and luminal B types, respectively.</a:t>
            </a:r>
          </a:p>
          <a:p>
            <a:r>
              <a:rPr lang="en-US" baseline="0" dirty="0" smtClean="0">
                <a:sym typeface="Wingdings"/>
              </a:rPr>
              <a:t>Sobering, though, to see that this knowledge is being generated more quickly than it can be effectively organized, documented, and reconciled with older datasets.</a:t>
            </a:r>
          </a:p>
          <a:p>
            <a:endParaRPr lang="en-US" dirty="0"/>
          </a:p>
        </p:txBody>
      </p:sp>
      <p:sp>
        <p:nvSpPr>
          <p:cNvPr id="4" name="Slide Number Placeholder 3"/>
          <p:cNvSpPr>
            <a:spLocks noGrp="1"/>
          </p:cNvSpPr>
          <p:nvPr>
            <p:ph type="sldNum" sz="quarter" idx="10"/>
          </p:nvPr>
        </p:nvSpPr>
        <p:spPr/>
        <p:txBody>
          <a:bodyPr/>
          <a:lstStyle/>
          <a:p>
            <a:fld id="{8091D4FE-D071-6E43-94D0-57F01E1C81C7}" type="slidenum">
              <a:rPr lang="en-US" smtClean="0"/>
              <a:pPr/>
              <a:t>34</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Back to this picture again because the future</a:t>
            </a:r>
            <a:r>
              <a:rPr lang="en-US" baseline="0" dirty="0" smtClean="0"/>
              <a:t> of cancer sequencing appears to be in the interpretation of the huge lists of variants and mutation patterns observed </a:t>
            </a:r>
          </a:p>
          <a:p>
            <a:r>
              <a:rPr lang="en-US" baseline="0" dirty="0" smtClean="0"/>
              <a:t>What is important, what is junk</a:t>
            </a:r>
          </a:p>
          <a:p>
            <a:r>
              <a:rPr lang="en-US" baseline="0" dirty="0" smtClean="0"/>
              <a:t>How to integrate sequence data with other sources of information, such as tissue phenotype, to help make diagnoses</a:t>
            </a:r>
          </a:p>
          <a:p>
            <a:r>
              <a:rPr lang="en-US" baseline="0" dirty="0" smtClean="0"/>
              <a:t>Clinical diagnosis and finding targets for new therapeutics</a:t>
            </a:r>
          </a:p>
          <a:p>
            <a:r>
              <a:rPr lang="en-US" baseline="0" dirty="0" smtClean="0"/>
              <a:t>Very exciting time, as several of the first papers have recently been published describing clinical cancer diagnoses using high-throughput sequencing</a:t>
            </a:r>
          </a:p>
          <a:p>
            <a:endParaRPr lang="en-US" dirty="0"/>
          </a:p>
        </p:txBody>
      </p:sp>
      <p:sp>
        <p:nvSpPr>
          <p:cNvPr id="4" name="Slide Number Placeholder 3"/>
          <p:cNvSpPr>
            <a:spLocks noGrp="1"/>
          </p:cNvSpPr>
          <p:nvPr>
            <p:ph type="sldNum" sz="quarter" idx="10"/>
          </p:nvPr>
        </p:nvSpPr>
        <p:spPr/>
        <p:txBody>
          <a:bodyPr/>
          <a:lstStyle/>
          <a:p>
            <a:fld id="{8091D4FE-D071-6E43-94D0-57F01E1C81C7}" type="slidenum">
              <a:rPr lang="en-US" smtClean="0"/>
              <a:pPr/>
              <a:t>35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What is a tumor?</a:t>
            </a:r>
            <a:r>
              <a:rPr lang="en-US" baseline="0" dirty="0" smtClean="0"/>
              <a:t>  - I like </a:t>
            </a:r>
            <a:r>
              <a:rPr lang="en-US" baseline="0" dirty="0" err="1" smtClean="0"/>
              <a:t>wikipedia’s</a:t>
            </a:r>
            <a:r>
              <a:rPr lang="en-US" baseline="0" dirty="0" smtClean="0"/>
              <a:t> def. </a:t>
            </a:r>
            <a:r>
              <a:rPr lang="en-US" baseline="0" dirty="0" err="1" smtClean="0">
                <a:sym typeface="Wingdings"/>
              </a:rPr>
              <a:t></a:t>
            </a:r>
            <a:r>
              <a:rPr lang="en-US" baseline="0" dirty="0" smtClean="0">
                <a:sym typeface="Wingdings"/>
              </a:rPr>
              <a:t> a class of disease</a:t>
            </a:r>
          </a:p>
          <a:p>
            <a:r>
              <a:rPr lang="en-US" baseline="0" dirty="0" smtClean="0">
                <a:sym typeface="Wingdings"/>
              </a:rPr>
              <a:t>Also refers to an instance of the disease</a:t>
            </a:r>
          </a:p>
          <a:p>
            <a:r>
              <a:rPr lang="en-US" baseline="0" dirty="0" smtClean="0">
                <a:sym typeface="Wingdings"/>
              </a:rPr>
              <a:t>Finally, since early days of </a:t>
            </a:r>
            <a:r>
              <a:rPr lang="en-US" baseline="0" dirty="0" err="1" smtClean="0">
                <a:sym typeface="Wingdings"/>
              </a:rPr>
              <a:t>karyotyping</a:t>
            </a:r>
            <a:r>
              <a:rPr lang="en-US" baseline="0" dirty="0" smtClean="0">
                <a:sym typeface="Wingdings"/>
              </a:rPr>
              <a:t> (image chromosomes with dyes, clear that it is a disease of the genome.  Image of “</a:t>
            </a:r>
            <a:r>
              <a:rPr lang="en-US" dirty="0" smtClean="0"/>
              <a:t>Representative G-banded </a:t>
            </a:r>
            <a:r>
              <a:rPr lang="en-US" b="1" dirty="0" err="1" smtClean="0"/>
              <a:t>karyotype</a:t>
            </a:r>
            <a:r>
              <a:rPr lang="en-US" dirty="0" smtClean="0"/>
              <a:t> from a metastatic melanoma</a:t>
            </a:r>
            <a:r>
              <a:rPr lang="en-US" b="1" dirty="0" smtClean="0"/>
              <a:t>”</a:t>
            </a:r>
            <a:endParaRPr lang="en-US" baseline="0" dirty="0" smtClean="0">
              <a:sym typeface="Wingdings"/>
            </a:endParaRPr>
          </a:p>
          <a:p>
            <a:endParaRPr lang="en-US" dirty="0" smtClean="0"/>
          </a:p>
          <a:p>
            <a:r>
              <a:rPr lang="en-US" dirty="0" smtClean="0"/>
              <a:t>There are more than</a:t>
            </a:r>
            <a:r>
              <a:rPr lang="en-US" baseline="0" dirty="0" smtClean="0"/>
              <a:t> 100 cancer types.  Some only appear in specific organs, some have very distinctive phenotype when you look at the tissue level.  But essential thing to know about cancer is that there are several fundamental pathways which govern transformation of normal tissue into a cancerous tissue</a:t>
            </a:r>
            <a:endParaRPr lang="en-US" dirty="0" smtClean="0"/>
          </a:p>
          <a:p>
            <a:endParaRPr lang="en-US" dirty="0" smtClean="0"/>
          </a:p>
          <a:p>
            <a:r>
              <a:rPr lang="en-US" dirty="0" smtClean="0"/>
              <a:t>Make sure to say that because it is a disease of the</a:t>
            </a:r>
            <a:r>
              <a:rPr lang="en-US" baseline="0" dirty="0" smtClean="0"/>
              <a:t> genome, must understand that it is an evolutionary process.  Critical to this lecture.  May have heard that disease like HIV famous for being hard to treat because changes so rapidly.  Just so in cancer – you are </a:t>
            </a:r>
            <a:r>
              <a:rPr lang="en-US" baseline="0" dirty="0" err="1" smtClean="0"/>
              <a:t>combatting</a:t>
            </a:r>
            <a:r>
              <a:rPr lang="en-US" baseline="0" dirty="0" smtClean="0"/>
              <a:t> an invasive organism.</a:t>
            </a:r>
            <a:endParaRPr lang="en-US" dirty="0" smtClean="0"/>
          </a:p>
          <a:p>
            <a:endParaRPr lang="en-US" dirty="0" smtClean="0"/>
          </a:p>
          <a:p>
            <a:r>
              <a:rPr lang="en-US" dirty="0" smtClean="0"/>
              <a:t>Beautifully</a:t>
            </a:r>
            <a:r>
              <a:rPr lang="en-US" baseline="0" dirty="0" smtClean="0"/>
              <a:t> Summarized by one of the seminal papers in cancer research called “Hallmarks of Cancer”, written by Douglas </a:t>
            </a:r>
            <a:r>
              <a:rPr lang="en-US" baseline="0" dirty="0" err="1" smtClean="0"/>
              <a:t>Hanahan</a:t>
            </a:r>
            <a:r>
              <a:rPr lang="en-US" baseline="0" dirty="0" smtClean="0"/>
              <a:t> and Robert Weinberg.  Ref in corner</a:t>
            </a:r>
          </a:p>
          <a:p>
            <a:r>
              <a:rPr lang="en-US" baseline="0" dirty="0" smtClean="0"/>
              <a:t>Review paper, but marks an important transition in the field where began to think of Cancer in terms of a set of fundamental changes to cellular and extracellular behavior, and to think of cancer in evolutionary terms</a:t>
            </a:r>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8091D4FE-D071-6E43-94D0-57F01E1C81C7}"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Beautifully</a:t>
            </a:r>
            <a:r>
              <a:rPr lang="en-US" baseline="0" dirty="0" smtClean="0"/>
              <a:t> Summarized by one of the seminal papers in cancer research called “Hallmarks of Cancer”, written by Douglas </a:t>
            </a:r>
            <a:r>
              <a:rPr lang="en-US" baseline="0" dirty="0" err="1" smtClean="0"/>
              <a:t>Hanahan</a:t>
            </a:r>
            <a:r>
              <a:rPr lang="en-US" baseline="0" dirty="0" smtClean="0"/>
              <a:t> and Robert Weinberg.  Ref in corner</a:t>
            </a:r>
          </a:p>
          <a:p>
            <a:r>
              <a:rPr lang="en-US" baseline="0" dirty="0" smtClean="0"/>
              <a:t>Review paper, but marks an important transition in the field where began to think of Cancer in terms of a set of fundamental changes to cellular and extracellular behavior, and to think of cancer in evolutionary terms</a:t>
            </a:r>
          </a:p>
          <a:p>
            <a:endParaRPr lang="en-US" baseline="0" dirty="0" smtClean="0"/>
          </a:p>
          <a:p>
            <a:r>
              <a:rPr lang="en-US" baseline="0" dirty="0" smtClean="0"/>
              <a:t>Most and possibly all cancer must overcome fundamental anti-cancer and homeostatic mechanisms.</a:t>
            </a:r>
          </a:p>
          <a:p>
            <a:endParaRPr lang="en-US" baseline="0" dirty="0" smtClean="0"/>
          </a:p>
          <a:p>
            <a:r>
              <a:rPr lang="en-US" baseline="0" dirty="0" smtClean="0"/>
              <a:t>Discuss a couple pathways:</a:t>
            </a:r>
          </a:p>
          <a:p>
            <a:r>
              <a:rPr lang="en-US" baseline="0" dirty="0" smtClean="0"/>
              <a:t>- Growth signals.  Exogenous signals, </a:t>
            </a:r>
            <a:r>
              <a:rPr lang="en-US" baseline="0" dirty="0" err="1" smtClean="0"/>
              <a:t>intermembrane</a:t>
            </a:r>
            <a:r>
              <a:rPr lang="en-US" baseline="0" dirty="0" smtClean="0"/>
              <a:t> </a:t>
            </a:r>
            <a:r>
              <a:rPr lang="en-US" baseline="0" dirty="0" err="1" smtClean="0"/>
              <a:t>signalling</a:t>
            </a:r>
            <a:r>
              <a:rPr lang="en-US" baseline="0" dirty="0" smtClean="0"/>
              <a:t> proteins, intracellular pathways.  Example, cell can become able to produce and export their own grow signals, causing a feedback loop.  Also, one of most famous cases is that certain </a:t>
            </a:r>
            <a:r>
              <a:rPr lang="en-US" baseline="0" dirty="0" err="1" smtClean="0"/>
              <a:t>kinases</a:t>
            </a:r>
            <a:r>
              <a:rPr lang="en-US" baseline="0" dirty="0" smtClean="0"/>
              <a:t> (tyrosine </a:t>
            </a:r>
            <a:r>
              <a:rPr lang="en-US" baseline="0" dirty="0" err="1" smtClean="0"/>
              <a:t>kinase</a:t>
            </a:r>
            <a:r>
              <a:rPr lang="en-US" baseline="0" dirty="0" smtClean="0"/>
              <a:t>) that recognize growth factors outside the cell </a:t>
            </a:r>
            <a:r>
              <a:rPr lang="en-US" baseline="0" dirty="0" err="1" smtClean="0"/>
              <a:t>propogate</a:t>
            </a:r>
            <a:r>
              <a:rPr lang="en-US" baseline="0" dirty="0" smtClean="0"/>
              <a:t> the signal inside the cell, become constitutively active</a:t>
            </a:r>
          </a:p>
          <a:p>
            <a:pPr>
              <a:buFontTx/>
              <a:buChar char="-"/>
            </a:pPr>
            <a:r>
              <a:rPr lang="en-US" baseline="0" dirty="0" smtClean="0"/>
              <a:t>Perhaps most famous if Apoptosis </a:t>
            </a:r>
            <a:r>
              <a:rPr lang="en-US" baseline="0" dirty="0" err="1" smtClean="0">
                <a:sym typeface="Wingdings"/>
              </a:rPr>
              <a:t></a:t>
            </a:r>
            <a:r>
              <a:rPr lang="en-US" baseline="0" dirty="0" smtClean="0">
                <a:sym typeface="Wingdings"/>
              </a:rPr>
              <a:t> why cell integrity is sufficiently disrupted, triggers pathway that destroys the cell.  Sensors: Frequently occurs do to sufficient disorganization of DNA structure, and effectors.  If you turn this pathway off, it means that you can have a cell continue to thrive </a:t>
            </a:r>
            <a:r>
              <a:rPr lang="en-US" baseline="0" dirty="0" err="1" smtClean="0">
                <a:sym typeface="Wingdings"/>
              </a:rPr>
              <a:t>dispite</a:t>
            </a:r>
            <a:r>
              <a:rPr lang="en-US" baseline="0" dirty="0" smtClean="0">
                <a:sym typeface="Wingdings"/>
              </a:rPr>
              <a:t> extremely abnormal behavior.  P53 tumor </a:t>
            </a:r>
            <a:r>
              <a:rPr lang="en-US" baseline="0" dirty="0" err="1" smtClean="0">
                <a:sym typeface="Wingdings"/>
              </a:rPr>
              <a:t>supressor</a:t>
            </a:r>
            <a:r>
              <a:rPr lang="en-US" baseline="0" dirty="0" smtClean="0">
                <a:sym typeface="Wingdings"/>
              </a:rPr>
              <a:t> protein</a:t>
            </a:r>
          </a:p>
          <a:p>
            <a:pPr>
              <a:buFontTx/>
              <a:buNone/>
            </a:pPr>
            <a:r>
              <a:rPr lang="en-US" baseline="0" dirty="0" smtClean="0">
                <a:sym typeface="Wingdings"/>
              </a:rPr>
              <a:t>- Anti-growth signals are similar </a:t>
            </a:r>
            <a:r>
              <a:rPr lang="en-US" baseline="0" dirty="0" err="1" smtClean="0">
                <a:sym typeface="Wingdings"/>
              </a:rPr>
              <a:t></a:t>
            </a:r>
            <a:r>
              <a:rPr lang="en-US" baseline="0" dirty="0" smtClean="0">
                <a:sym typeface="Wingdings"/>
              </a:rPr>
              <a:t> unless both internal and exogenous signals are in the correct state, prevents cell cycle from continuing and can even prompt cell to enter a quiescent state such that it can never divide again.  This must be circumvented in order to become a cancer</a:t>
            </a:r>
            <a:endParaRPr lang="en-US" baseline="0" dirty="0" smtClean="0"/>
          </a:p>
          <a:p>
            <a:pPr>
              <a:buFontTx/>
              <a:buChar char="-"/>
            </a:pPr>
            <a:r>
              <a:rPr lang="en-US" baseline="0" dirty="0" smtClean="0"/>
              <a:t>Cell senescence </a:t>
            </a:r>
            <a:r>
              <a:rPr lang="en-US" baseline="0" dirty="0" err="1" smtClean="0">
                <a:sym typeface="Wingdings"/>
              </a:rPr>
              <a:t></a:t>
            </a:r>
            <a:r>
              <a:rPr lang="en-US" baseline="0" dirty="0" smtClean="0">
                <a:sym typeface="Wingdings"/>
              </a:rPr>
              <a:t> telomerase adds </a:t>
            </a:r>
            <a:r>
              <a:rPr lang="en-US" baseline="0" dirty="0" err="1" smtClean="0">
                <a:sym typeface="Wingdings"/>
              </a:rPr>
              <a:t>hexamers</a:t>
            </a:r>
            <a:r>
              <a:rPr lang="en-US" baseline="0" dirty="0" smtClean="0">
                <a:sym typeface="Wingdings"/>
              </a:rPr>
              <a:t> to ends</a:t>
            </a:r>
          </a:p>
          <a:p>
            <a:pPr>
              <a:buFontTx/>
              <a:buNone/>
            </a:pPr>
            <a:r>
              <a:rPr lang="en-US" baseline="0" dirty="0" smtClean="0">
                <a:sym typeface="Wingdings"/>
              </a:rPr>
              <a:t>- Metastasis – cell cell adhesion molecules (</a:t>
            </a:r>
            <a:r>
              <a:rPr lang="en-US" baseline="0" dirty="0" err="1" smtClean="0">
                <a:sym typeface="Wingdings"/>
              </a:rPr>
              <a:t>CAMs</a:t>
            </a:r>
            <a:r>
              <a:rPr lang="en-US" baseline="0" dirty="0" smtClean="0">
                <a:sym typeface="Wingdings"/>
              </a:rPr>
              <a:t>).  Also, change </a:t>
            </a:r>
            <a:r>
              <a:rPr lang="en-US" baseline="0" dirty="0" err="1" smtClean="0">
                <a:sym typeface="Wingdings"/>
              </a:rPr>
              <a:t>integrins</a:t>
            </a:r>
            <a:r>
              <a:rPr lang="en-US" baseline="0" dirty="0" smtClean="0">
                <a:sym typeface="Wingdings"/>
              </a:rPr>
              <a:t> so that surface molecules look different.  Also need extracellular proteases</a:t>
            </a:r>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8091D4FE-D071-6E43-94D0-57F01E1C81C7}"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 Stage</a:t>
            </a:r>
            <a:r>
              <a:rPr lang="en-US" baseline="0" dirty="0" smtClean="0"/>
              <a:t>s can happen in different order</a:t>
            </a:r>
            <a:endParaRPr lang="en-US" dirty="0" smtClean="0"/>
          </a:p>
          <a:p>
            <a:r>
              <a:rPr lang="en-US" dirty="0" smtClean="0"/>
              <a:t>- There are multiple regulatory</a:t>
            </a:r>
            <a:r>
              <a:rPr lang="en-US" baseline="0" dirty="0" smtClean="0"/>
              <a:t> pathways responsible each physiological change – in some cases need multiple genes to be mutated to achieve change</a:t>
            </a:r>
            <a:endParaRPr lang="en-US" dirty="0" smtClean="0"/>
          </a:p>
          <a:p>
            <a:endParaRPr lang="en-US" dirty="0" smtClean="0"/>
          </a:p>
          <a:p>
            <a:r>
              <a:rPr lang="en-US" dirty="0" smtClean="0"/>
              <a:t>A</a:t>
            </a:r>
            <a:r>
              <a:rPr lang="en-US" baseline="0" dirty="0" smtClean="0"/>
              <a:t>t each stage, individual cells can die (apoptosis, quiescence, immune response) – strong selective pressure in evolutionary context</a:t>
            </a:r>
          </a:p>
          <a:p>
            <a:endParaRPr lang="en-US" baseline="0" dirty="0" smtClean="0"/>
          </a:p>
          <a:p>
            <a:r>
              <a:rPr lang="en-US" baseline="0" dirty="0" smtClean="0"/>
              <a:t>This explains why most cancer do not occur until larger in life:  requires a certain amount of time before sufficient mutations, in the right pathways, can accumulate to cause cancer.  When you do the math, also shows why it is nearly inevitable that you will get cancer if you live long enough.</a:t>
            </a:r>
          </a:p>
          <a:p>
            <a:endParaRPr lang="en-US" baseline="0" dirty="0" smtClean="0"/>
          </a:p>
          <a:p>
            <a:r>
              <a:rPr lang="en-US" dirty="0" smtClean="0"/>
              <a:t>Also</a:t>
            </a:r>
            <a:r>
              <a:rPr lang="en-US" baseline="0" dirty="0" smtClean="0"/>
              <a:t> important to think about this in terms of genetic predisposition to cancer.  If an essential pathway, likeTP53, is already ineffective at birth, then you’ve seeded your entire body with a potential first step towards cancer.  That’s why genetic tests for genes like BRCA are so important – if you have the mutation, it drastically alters your risk of a certain cancer type.</a:t>
            </a:r>
            <a:endParaRPr lang="en-US" dirty="0" smtClean="0"/>
          </a:p>
        </p:txBody>
      </p:sp>
      <p:sp>
        <p:nvSpPr>
          <p:cNvPr id="4" name="Slide Number Placeholder 3"/>
          <p:cNvSpPr>
            <a:spLocks noGrp="1"/>
          </p:cNvSpPr>
          <p:nvPr>
            <p:ph type="sldNum" sz="quarter" idx="10"/>
          </p:nvPr>
        </p:nvSpPr>
        <p:spPr/>
        <p:txBody>
          <a:bodyPr/>
          <a:lstStyle/>
          <a:p>
            <a:fld id="{8091D4FE-D071-6E43-94D0-57F01E1C81C7}"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Start</a:t>
            </a:r>
            <a:r>
              <a:rPr lang="en-US" baseline="0" dirty="0" smtClean="0"/>
              <a:t> out with a small group of cells that have started to transform into benign tumor.  Differentiates into several differ paths, one of which is a cancer.   Explosive growth of cells, but leads to many different sub populations.</a:t>
            </a:r>
          </a:p>
          <a:p>
            <a:endParaRPr lang="en-US" baseline="0" dirty="0" smtClean="0"/>
          </a:p>
          <a:p>
            <a:r>
              <a:rPr lang="en-US" baseline="0" dirty="0" smtClean="0"/>
              <a:t>Important:  Up until now, you’ve been considering sequencing an animal or an individual with a diploid genome.  Suddenly that is not so simple – many different “individuals” in a cancer genome, part of the challenge.</a:t>
            </a:r>
          </a:p>
          <a:p>
            <a:endParaRPr lang="en-US" baseline="0" dirty="0" smtClean="0"/>
          </a:p>
          <a:p>
            <a:r>
              <a:rPr lang="en-US" baseline="0" dirty="0" smtClean="0"/>
              <a:t>Also, important from </a:t>
            </a:r>
            <a:r>
              <a:rPr lang="en-US" baseline="0" dirty="0" err="1" smtClean="0"/>
              <a:t>clinicla</a:t>
            </a:r>
            <a:r>
              <a:rPr lang="en-US" baseline="0" dirty="0" smtClean="0"/>
              <a:t> perspective – when get chemo or target drug therapy, some cells die but some won’t.  If the cancer recurs, those surviving cells will make up the next round of cancer cells</a:t>
            </a:r>
            <a:endParaRPr lang="en-US" dirty="0"/>
          </a:p>
        </p:txBody>
      </p:sp>
      <p:sp>
        <p:nvSpPr>
          <p:cNvPr id="4" name="Slide Number Placeholder 3"/>
          <p:cNvSpPr>
            <a:spLocks noGrp="1"/>
          </p:cNvSpPr>
          <p:nvPr>
            <p:ph type="sldNum" sz="quarter" idx="10"/>
          </p:nvPr>
        </p:nvSpPr>
        <p:spPr/>
        <p:txBody>
          <a:bodyPr/>
          <a:lstStyle/>
          <a:p>
            <a:fld id="{8091D4FE-D071-6E43-94D0-57F01E1C81C7}"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Start</a:t>
            </a:r>
            <a:r>
              <a:rPr lang="en-US" baseline="0" dirty="0" smtClean="0"/>
              <a:t> out with a small group of cells that have started to transform into benign tumor.  Differentiates into several differ paths, one of which is a cancer.   Explosive growth of cells, but leads to many different sub populations.</a:t>
            </a:r>
          </a:p>
          <a:p>
            <a:endParaRPr lang="en-US" baseline="0" dirty="0" smtClean="0"/>
          </a:p>
          <a:p>
            <a:r>
              <a:rPr lang="en-US" baseline="0" dirty="0" smtClean="0"/>
              <a:t>Important:  Up until now, you’ve been considering sequencing an animal or an individual with a diploid genome.  Suddenly that is not so simple – many different “individuals” in a cancer genome, part of the challenge.</a:t>
            </a:r>
          </a:p>
          <a:p>
            <a:endParaRPr lang="en-US" baseline="0" dirty="0" smtClean="0"/>
          </a:p>
          <a:p>
            <a:r>
              <a:rPr lang="en-US" baseline="0" dirty="0" smtClean="0"/>
              <a:t>Also, important from </a:t>
            </a:r>
            <a:r>
              <a:rPr lang="en-US" baseline="0" dirty="0" err="1" smtClean="0"/>
              <a:t>clinicla</a:t>
            </a:r>
            <a:r>
              <a:rPr lang="en-US" baseline="0" dirty="0" smtClean="0"/>
              <a:t> perspective – when get chemo or target drug therapy, some cells die but some won’t.  If the cancer recurs, those surviving cells will make up the next round of cancer cells</a:t>
            </a:r>
            <a:endParaRPr lang="en-US" dirty="0"/>
          </a:p>
        </p:txBody>
      </p:sp>
      <p:sp>
        <p:nvSpPr>
          <p:cNvPr id="4" name="Slide Number Placeholder 3"/>
          <p:cNvSpPr>
            <a:spLocks noGrp="1"/>
          </p:cNvSpPr>
          <p:nvPr>
            <p:ph type="sldNum" sz="quarter" idx="10"/>
          </p:nvPr>
        </p:nvSpPr>
        <p:spPr/>
        <p:txBody>
          <a:bodyPr/>
          <a:lstStyle/>
          <a:p>
            <a:fld id="{8091D4FE-D071-6E43-94D0-57F01E1C81C7}"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STOP FOR</a:t>
            </a:r>
            <a:r>
              <a:rPr lang="en-US" baseline="0" dirty="0" smtClean="0"/>
              <a:t> QUESTIONS HERE</a:t>
            </a:r>
            <a:endParaRPr lang="en-US" dirty="0"/>
          </a:p>
        </p:txBody>
      </p:sp>
      <p:sp>
        <p:nvSpPr>
          <p:cNvPr id="4" name="Slide Number Placeholder 3"/>
          <p:cNvSpPr>
            <a:spLocks noGrp="1"/>
          </p:cNvSpPr>
          <p:nvPr>
            <p:ph type="sldNum" sz="quarter" idx="10"/>
          </p:nvPr>
        </p:nvSpPr>
        <p:spPr/>
        <p:txBody>
          <a:bodyPr/>
          <a:lstStyle/>
          <a:p>
            <a:fld id="{8091D4FE-D071-6E43-94D0-57F01E1C81C7}"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EGRF</a:t>
            </a:r>
            <a:r>
              <a:rPr lang="en-US" baseline="0" dirty="0" smtClean="0"/>
              <a:t> example for lung cancer – inhibitors very effective for </a:t>
            </a:r>
            <a:r>
              <a:rPr lang="en-US" baseline="0" dirty="0" err="1" smtClean="0"/>
              <a:t>mut</a:t>
            </a:r>
            <a:r>
              <a:rPr lang="en-US" baseline="0" dirty="0" smtClean="0"/>
              <a:t>. In EGRF for lung, no effect if wild type</a:t>
            </a:r>
            <a:endParaRPr lang="en-US" dirty="0"/>
          </a:p>
        </p:txBody>
      </p:sp>
      <p:sp>
        <p:nvSpPr>
          <p:cNvPr id="4" name="Slide Number Placeholder 3"/>
          <p:cNvSpPr>
            <a:spLocks noGrp="1"/>
          </p:cNvSpPr>
          <p:nvPr>
            <p:ph type="sldNum" sz="quarter" idx="10"/>
          </p:nvPr>
        </p:nvSpPr>
        <p:spPr/>
        <p:txBody>
          <a:bodyPr/>
          <a:lstStyle/>
          <a:p>
            <a:fld id="{8091D4FE-D071-6E43-94D0-57F01E1C81C7}"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5FF43A9-5557-C74B-B0C1-567459EBA759}" type="datetimeFigureOut">
              <a:rPr lang="en-US" smtClean="0"/>
              <a:pPr/>
              <a:t>10/25/2011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9A5908-7788-404C-8C8A-0456711B398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FF43A9-5557-C74B-B0C1-567459EBA759}" type="datetimeFigureOut">
              <a:rPr lang="en-US" smtClean="0"/>
              <a:pPr/>
              <a:t>10/25/2011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9A5908-7788-404C-8C8A-0456711B398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5FF43A9-5557-C74B-B0C1-567459EBA759}" type="datetimeFigureOut">
              <a:rPr lang="en-US" smtClean="0"/>
              <a:pPr/>
              <a:t>10/25/2011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9A5908-7788-404C-8C8A-0456711B3985}"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5FF43A9-5557-C74B-B0C1-567459EBA759}" type="datetimeFigureOut">
              <a:rPr lang="en-US" smtClean="0"/>
              <a:pPr/>
              <a:t>10/25/2011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9A5908-7788-404C-8C8A-0456711B398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5FF43A9-5557-C74B-B0C1-567459EBA759}" type="datetimeFigureOut">
              <a:rPr lang="en-US" smtClean="0"/>
              <a:pPr/>
              <a:t>10/25/2011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9A5908-7788-404C-8C8A-0456711B3985}" type="slidenum">
              <a:rPr lang="en-US" smtClean="0"/>
              <a:pPr/>
              <a:t>‹#›</a:t>
            </a:fld>
            <a:endParaRPr lang="en-US"/>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55FF43A9-5557-C74B-B0C1-567459EBA759}" type="datetimeFigureOut">
              <a:rPr lang="en-US" smtClean="0"/>
              <a:pPr/>
              <a:t>10/25/2011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9A5908-7788-404C-8C8A-0456711B398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5FF43A9-5557-C74B-B0C1-567459EBA759}" type="datetimeFigureOut">
              <a:rPr lang="en-US" smtClean="0"/>
              <a:pPr/>
              <a:t>10/25/2011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9A5908-7788-404C-8C8A-0456711B398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5FF43A9-5557-C74B-B0C1-567459EBA759}" type="datetimeFigureOut">
              <a:rPr lang="en-US" smtClean="0"/>
              <a:pPr/>
              <a:t>10/25/2011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19A5908-7788-404C-8C8A-0456711B398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solidFill>
                  <a:schemeClr val="tx1">
                    <a:lumMod val="75000"/>
                    <a:lumOff val="25000"/>
                  </a:schemeClr>
                </a:solidFill>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55FF43A9-5557-C74B-B0C1-567459EBA759}" type="datetimeFigureOut">
              <a:rPr lang="en-US" smtClean="0"/>
              <a:pPr/>
              <a:t>10/25/2011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19A5908-7788-404C-8C8A-0456711B398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FF43A9-5557-C74B-B0C1-567459EBA759}" type="datetimeFigureOut">
              <a:rPr lang="en-US" smtClean="0"/>
              <a:pPr/>
              <a:t>10/25/2011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19A5908-7788-404C-8C8A-0456711B398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ustom Layout En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55FF43A9-5557-C74B-B0C1-567459EBA759}" type="datetimeFigureOut">
              <a:rPr lang="en-US" smtClean="0"/>
              <a:pPr/>
              <a:t>10/25/2011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19A5908-7788-404C-8C8A-0456711B398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FF43A9-5557-C74B-B0C1-567459EBA759}" type="datetimeFigureOut">
              <a:rPr lang="en-US" smtClean="0"/>
              <a:pPr/>
              <a:t>10/25/2011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9A5908-7788-404C-8C8A-0456711B398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userDrawn="1"/>
        </p:nvSpPr>
        <p:spPr>
          <a:xfrm>
            <a:off x="-1" y="-76200"/>
            <a:ext cx="9144000" cy="1142999"/>
          </a:xfrm>
          <a:prstGeom prst="rect">
            <a:avLst/>
          </a:prstGeom>
          <a:solidFill>
            <a:schemeClr val="tx2">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 y="0"/>
            <a:ext cx="9144001" cy="10668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FF43A9-5557-C74B-B0C1-567459EBA759}" type="datetimeFigureOut">
              <a:rPr lang="en-US" smtClean="0"/>
              <a:pPr/>
              <a:t>10/25/2011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9A5908-7788-404C-8C8A-0456711B398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56" r:id="rId9"/>
    <p:sldLayoutId id="2147483657" r:id="rId10"/>
    <p:sldLayoutId id="2147483658" r:id="rId11"/>
    <p:sldLayoutId id="2147483659" r:id="rId12"/>
  </p:sldLayoutIdLst>
  <p:txStyles>
    <p:titleStyle>
      <a:lvl1pPr algn="ctr" defTabSz="457200" rtl="0" eaLnBrk="1" latinLnBrk="0" hangingPunct="1">
        <a:spcBef>
          <a:spcPct val="0"/>
        </a:spcBef>
        <a:buNone/>
        <a:defRPr sz="3600" kern="1200">
          <a:solidFill>
            <a:schemeClr val="bg1"/>
          </a:solidFill>
          <a:effectLst>
            <a:outerShdw blurRad="38100" dist="25400" dir="2700000">
              <a:srgbClr val="000000">
                <a:alpha val="43000"/>
              </a:srgbClr>
            </a:outerShdw>
          </a:effectLst>
          <a:latin typeface="Arial Rounded MT Bold"/>
          <a:ea typeface="+mj-ea"/>
          <a:cs typeface="Arial Rounded MT Bold"/>
        </a:defRPr>
      </a:lvl1pPr>
    </p:titleStyle>
    <p:bodyStyle>
      <a:lvl1pPr marL="342900" indent="-342900" algn="l" defTabSz="457200" rtl="0" eaLnBrk="1" latinLnBrk="0" hangingPunct="1">
        <a:spcBef>
          <a:spcPct val="20000"/>
        </a:spcBef>
        <a:buClr>
          <a:srgbClr val="485902"/>
        </a:buClr>
        <a:buFont typeface="Arial"/>
        <a:buChar char="•"/>
        <a:defRPr sz="3200" kern="1200">
          <a:solidFill>
            <a:schemeClr val="tx1">
              <a:lumMod val="75000"/>
              <a:lumOff val="25000"/>
            </a:schemeClr>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rgbClr val="404040"/>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rgbClr val="404040"/>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29.png"/></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33.gif"/></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5.xml"/><Relationship Id="rId1" Type="http://schemas.openxmlformats.org/officeDocument/2006/relationships/slideLayout" Target="../slideLayouts/slideLayout5.xml"/><Relationship Id="rId5" Type="http://schemas.openxmlformats.org/officeDocument/2006/relationships/image" Target="../media/image38.png"/><Relationship Id="rId4" Type="http://schemas.openxmlformats.org/officeDocument/2006/relationships/image" Target="../media/image37.png"/></Relationships>
</file>

<file path=ppt/slides/_rels/slide3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www.ncbi.nlm.nih.gov/pubmed/19360079" TargetMode="External"/><Relationship Id="rId2" Type="http://schemas.openxmlformats.org/officeDocument/2006/relationships/hyperlink" Target="http://www.nature.com/doifinder/10.1038/nrg2841" TargetMode="External"/><Relationship Id="rId1" Type="http://schemas.openxmlformats.org/officeDocument/2006/relationships/slideLayout" Target="../slideLayouts/slideLayout2.xml"/><Relationship Id="rId4" Type="http://schemas.openxmlformats.org/officeDocument/2006/relationships/hyperlink" Target="http://www.ncbi.nlm.nih.gov/pubmed/20053733"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228600"/>
            <a:ext cx="8686800" cy="1470025"/>
          </a:xfrm>
          <a:noFill/>
          <a:ln>
            <a:noFill/>
          </a:ln>
        </p:spPr>
        <p:txBody>
          <a:bodyPr>
            <a:noAutofit/>
          </a:bodyPr>
          <a:lstStyle/>
          <a:p>
            <a:r>
              <a:rPr lang="en-US" dirty="0" smtClean="0">
                <a:effectLst/>
                <a:latin typeface="Arial Rounded MT Bold"/>
                <a:cs typeface="Arial Rounded MT Bold"/>
              </a:rPr>
              <a:t>Cancer Sequencing</a:t>
            </a:r>
            <a:endParaRPr lang="en-US" sz="1800" dirty="0">
              <a:effectLst/>
              <a:latin typeface="Arial Rounded MT Bold"/>
              <a:cs typeface="Arial Rounded MT Bold"/>
            </a:endParaRPr>
          </a:p>
        </p:txBody>
      </p:sp>
      <p:pic>
        <p:nvPicPr>
          <p:cNvPr id="9" name="Picture 8" descr="lhc25.jpg"/>
          <p:cNvPicPr>
            <a:picLocks noChangeAspect="1"/>
          </p:cNvPicPr>
          <p:nvPr/>
        </p:nvPicPr>
        <p:blipFill>
          <a:blip r:embed="rId3"/>
          <a:srcRect r="7523"/>
          <a:stretch>
            <a:fillRect/>
          </a:stretch>
        </p:blipFill>
        <p:spPr>
          <a:xfrm>
            <a:off x="0" y="1066800"/>
            <a:ext cx="9186334" cy="5791200"/>
          </a:xfrm>
          <a:prstGeom prst="rect">
            <a:avLst/>
          </a:prstGeom>
          <a:ln w="25400" cap="flat" cmpd="sng" algn="ctr">
            <a:solidFill>
              <a:schemeClr val="tx1">
                <a:lumMod val="95000"/>
                <a:lumOff val="5000"/>
              </a:schemeClr>
            </a:solidFill>
            <a:prstDash val="solid"/>
            <a:round/>
            <a:headEnd type="none" w="med" len="med"/>
            <a:tailEnd type="none" w="med" len="med"/>
          </a:ln>
        </p:spPr>
      </p:pic>
      <p:sp>
        <p:nvSpPr>
          <p:cNvPr id="7" name="Title 1"/>
          <p:cNvSpPr txBox="1">
            <a:spLocks/>
          </p:cNvSpPr>
          <p:nvPr/>
        </p:nvSpPr>
        <p:spPr>
          <a:xfrm>
            <a:off x="5257800" y="6417733"/>
            <a:ext cx="3928534" cy="440267"/>
          </a:xfrm>
          <a:prstGeom prst="rect">
            <a:avLst/>
          </a:prstGeom>
          <a:solidFill>
            <a:schemeClr val="tx2"/>
          </a:solidFill>
          <a:ln w="19050" cmpd="sng">
            <a:solidFill>
              <a:schemeClr val="tx1"/>
            </a:solidFill>
          </a:ln>
        </p:spPr>
        <p:txBody>
          <a:bodyPr vert="horz" lIns="91440" tIns="45720" rIns="91440" bIns="45720" rtlCol="0" anchor="ctr">
            <a:normAutofit fontScale="62500" lnSpcReduction="20000"/>
          </a:bodyPr>
          <a:lstStyle/>
          <a:p>
            <a:pPr lvl="0" algn="r">
              <a:spcBef>
                <a:spcPct val="0"/>
              </a:spcBef>
              <a:spcAft>
                <a:spcPts val="600"/>
              </a:spcAft>
            </a:pPr>
            <a:r>
              <a:rPr lang="en-US" sz="3400" dirty="0" smtClean="0">
                <a:solidFill>
                  <a:srgbClr val="FFFFFF"/>
                </a:solidFill>
                <a:latin typeface="+mj-lt"/>
                <a:ea typeface="+mj-ea"/>
                <a:cs typeface="+mj-cs"/>
              </a:rPr>
              <a:t>Credits for slides: Dan </a:t>
            </a:r>
            <a:r>
              <a:rPr lang="en-US" sz="3400" dirty="0" err="1" smtClean="0">
                <a:solidFill>
                  <a:srgbClr val="FFFFFF"/>
                </a:solidFill>
                <a:latin typeface="+mj-lt"/>
                <a:ea typeface="+mj-ea"/>
                <a:cs typeface="+mj-cs"/>
              </a:rPr>
              <a:t>Newburger</a:t>
            </a:r>
            <a:endParaRPr lang="en-US" sz="3400" dirty="0">
              <a:solidFill>
                <a:srgbClr val="FFFFFF"/>
              </a:solidFill>
              <a:latin typeface="+mj-lt"/>
              <a:ea typeface="+mj-ea"/>
              <a:cs typeface="+mj-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Human Genome Variation</a:t>
            </a:r>
            <a:endParaRPr lang="en-US" dirty="0"/>
          </a:p>
        </p:txBody>
      </p:sp>
      <p:sp>
        <p:nvSpPr>
          <p:cNvPr id="4" name="TextBox 3"/>
          <p:cNvSpPr txBox="1"/>
          <p:nvPr/>
        </p:nvSpPr>
        <p:spPr>
          <a:xfrm>
            <a:off x="287039" y="1578679"/>
            <a:ext cx="558166" cy="369332"/>
          </a:xfrm>
          <a:prstGeom prst="rect">
            <a:avLst/>
          </a:prstGeom>
          <a:noFill/>
        </p:spPr>
        <p:txBody>
          <a:bodyPr wrap="none" rtlCol="0">
            <a:spAutoFit/>
          </a:bodyPr>
          <a:lstStyle/>
          <a:p>
            <a:r>
              <a:rPr lang="en-US" dirty="0" smtClean="0"/>
              <a:t>SNP</a:t>
            </a:r>
            <a:endParaRPr lang="en-US" dirty="0"/>
          </a:p>
        </p:txBody>
      </p:sp>
      <p:sp>
        <p:nvSpPr>
          <p:cNvPr id="5" name="TextBox 4"/>
          <p:cNvSpPr txBox="1"/>
          <p:nvPr/>
        </p:nvSpPr>
        <p:spPr>
          <a:xfrm>
            <a:off x="2204648" y="1440180"/>
            <a:ext cx="1229504" cy="646331"/>
          </a:xfrm>
          <a:prstGeom prst="rect">
            <a:avLst/>
          </a:prstGeom>
          <a:noFill/>
        </p:spPr>
        <p:txBody>
          <a:bodyPr wrap="none" rtlCol="0">
            <a:spAutoFit/>
          </a:bodyPr>
          <a:lstStyle/>
          <a:p>
            <a:r>
              <a:rPr lang="en-US" dirty="0" smtClean="0"/>
              <a:t>TGC</a:t>
            </a:r>
            <a:r>
              <a:rPr lang="en-US" b="1" dirty="0" smtClean="0">
                <a:solidFill>
                  <a:srgbClr val="FF0000"/>
                </a:solidFill>
              </a:rPr>
              <a:t>T</a:t>
            </a:r>
            <a:r>
              <a:rPr lang="en-US" dirty="0" smtClean="0"/>
              <a:t>GAGA</a:t>
            </a:r>
          </a:p>
          <a:p>
            <a:r>
              <a:rPr lang="en-US" dirty="0" smtClean="0"/>
              <a:t>TGCCGAGA</a:t>
            </a:r>
            <a:endParaRPr lang="en-US" dirty="0"/>
          </a:p>
        </p:txBody>
      </p:sp>
      <p:sp>
        <p:nvSpPr>
          <p:cNvPr id="6" name="TextBox 5"/>
          <p:cNvSpPr txBox="1"/>
          <p:nvPr/>
        </p:nvSpPr>
        <p:spPr>
          <a:xfrm>
            <a:off x="4343400" y="1578679"/>
            <a:ext cx="1693028" cy="369332"/>
          </a:xfrm>
          <a:prstGeom prst="rect">
            <a:avLst/>
          </a:prstGeom>
          <a:noFill/>
        </p:spPr>
        <p:txBody>
          <a:bodyPr wrap="none" rtlCol="0">
            <a:spAutoFit/>
          </a:bodyPr>
          <a:lstStyle/>
          <a:p>
            <a:r>
              <a:rPr lang="en-US" dirty="0" smtClean="0"/>
              <a:t>Novel Sequence</a:t>
            </a:r>
            <a:endParaRPr lang="en-US" dirty="0"/>
          </a:p>
        </p:txBody>
      </p:sp>
      <p:sp>
        <p:nvSpPr>
          <p:cNvPr id="7" name="TextBox 6"/>
          <p:cNvSpPr txBox="1"/>
          <p:nvPr/>
        </p:nvSpPr>
        <p:spPr>
          <a:xfrm>
            <a:off x="6736259" y="1440180"/>
            <a:ext cx="1538883" cy="646331"/>
          </a:xfrm>
          <a:prstGeom prst="rect">
            <a:avLst/>
          </a:prstGeom>
          <a:noFill/>
        </p:spPr>
        <p:txBody>
          <a:bodyPr wrap="none" rtlCol="0">
            <a:spAutoFit/>
          </a:bodyPr>
          <a:lstStyle/>
          <a:p>
            <a:r>
              <a:rPr lang="en-US" dirty="0" smtClean="0"/>
              <a:t>TGC</a:t>
            </a:r>
            <a:r>
              <a:rPr lang="en-US" b="1" dirty="0" smtClean="0">
                <a:solidFill>
                  <a:srgbClr val="FF0000"/>
                </a:solidFill>
              </a:rPr>
              <a:t>TCG</a:t>
            </a:r>
            <a:r>
              <a:rPr lang="en-US" dirty="0" smtClean="0"/>
              <a:t>GAGA</a:t>
            </a:r>
          </a:p>
          <a:p>
            <a:r>
              <a:rPr lang="en-US" dirty="0" smtClean="0"/>
              <a:t>TGC - - - GAGA</a:t>
            </a:r>
            <a:endParaRPr lang="en-US" dirty="0"/>
          </a:p>
        </p:txBody>
      </p:sp>
      <p:sp>
        <p:nvSpPr>
          <p:cNvPr id="8" name="TextBox 7"/>
          <p:cNvSpPr txBox="1"/>
          <p:nvPr/>
        </p:nvSpPr>
        <p:spPr>
          <a:xfrm>
            <a:off x="287039" y="2699154"/>
            <a:ext cx="1040221" cy="369332"/>
          </a:xfrm>
          <a:prstGeom prst="rect">
            <a:avLst/>
          </a:prstGeom>
          <a:noFill/>
        </p:spPr>
        <p:txBody>
          <a:bodyPr wrap="none" rtlCol="0">
            <a:spAutoFit/>
          </a:bodyPr>
          <a:lstStyle/>
          <a:p>
            <a:r>
              <a:rPr lang="en-US" dirty="0" smtClean="0"/>
              <a:t>Inversion</a:t>
            </a:r>
            <a:endParaRPr lang="en-US" dirty="0"/>
          </a:p>
        </p:txBody>
      </p:sp>
      <p:grpSp>
        <p:nvGrpSpPr>
          <p:cNvPr id="9" name="Group 8"/>
          <p:cNvGrpSpPr/>
          <p:nvPr/>
        </p:nvGrpSpPr>
        <p:grpSpPr>
          <a:xfrm>
            <a:off x="2133600" y="2806826"/>
            <a:ext cx="1371600" cy="153988"/>
            <a:chOff x="1600200" y="2286000"/>
            <a:chExt cx="1371600" cy="153988"/>
          </a:xfrm>
        </p:grpSpPr>
        <p:cxnSp>
          <p:nvCxnSpPr>
            <p:cNvPr id="10" name="Straight Arrow Connector 9"/>
            <p:cNvCxnSpPr/>
            <p:nvPr/>
          </p:nvCxnSpPr>
          <p:spPr>
            <a:xfrm flipH="1">
              <a:off x="2057400" y="2286000"/>
              <a:ext cx="457200" cy="1588"/>
            </a:xfrm>
            <a:prstGeom prst="straightConnector1">
              <a:avLst/>
            </a:prstGeom>
            <a:ln>
              <a:solidFill>
                <a:srgbClr val="FF0000"/>
              </a:solidFill>
              <a:tailEnd type="arrow"/>
            </a:ln>
          </p:spPr>
          <p:style>
            <a:lnRef idx="2">
              <a:schemeClr val="accent2"/>
            </a:lnRef>
            <a:fillRef idx="0">
              <a:schemeClr val="accent2"/>
            </a:fillRef>
            <a:effectRef idx="1">
              <a:schemeClr val="accent2"/>
            </a:effectRef>
            <a:fontRef idx="minor">
              <a:schemeClr val="tx1"/>
            </a:fontRef>
          </p:style>
        </p:cxnSp>
        <p:cxnSp>
          <p:nvCxnSpPr>
            <p:cNvPr id="11" name="Straight Arrow Connector 10"/>
            <p:cNvCxnSpPr/>
            <p:nvPr/>
          </p:nvCxnSpPr>
          <p:spPr>
            <a:xfrm>
              <a:off x="1600200" y="2286000"/>
              <a:ext cx="457200" cy="1588"/>
            </a:xfrm>
            <a:prstGeom prst="straightConnector1">
              <a:avLst/>
            </a:prstGeom>
            <a:ln>
              <a:solidFill>
                <a:srgbClr val="002060"/>
              </a:solidFill>
              <a:tailEnd type="arrow"/>
            </a:ln>
          </p:spPr>
          <p:style>
            <a:lnRef idx="2">
              <a:schemeClr val="accent4"/>
            </a:lnRef>
            <a:fillRef idx="0">
              <a:schemeClr val="accent4"/>
            </a:fillRef>
            <a:effectRef idx="1">
              <a:schemeClr val="accent4"/>
            </a:effectRef>
            <a:fontRef idx="minor">
              <a:schemeClr val="tx1"/>
            </a:fontRef>
          </p:style>
        </p:cxnSp>
        <p:cxnSp>
          <p:nvCxnSpPr>
            <p:cNvPr id="12" name="Straight Arrow Connector 11"/>
            <p:cNvCxnSpPr/>
            <p:nvPr/>
          </p:nvCxnSpPr>
          <p:spPr>
            <a:xfrm>
              <a:off x="2514600" y="2286000"/>
              <a:ext cx="457200" cy="1588"/>
            </a:xfrm>
            <a:prstGeom prst="straightConnector1">
              <a:avLst/>
            </a:prstGeom>
            <a:ln>
              <a:solidFill>
                <a:srgbClr val="002060"/>
              </a:solidFill>
              <a:tailEnd type="arrow"/>
            </a:ln>
          </p:spPr>
          <p:style>
            <a:lnRef idx="2">
              <a:schemeClr val="accent6"/>
            </a:lnRef>
            <a:fillRef idx="0">
              <a:schemeClr val="accent6"/>
            </a:fillRef>
            <a:effectRef idx="1">
              <a:schemeClr val="accent6"/>
            </a:effectRef>
            <a:fontRef idx="minor">
              <a:schemeClr val="tx1"/>
            </a:fontRef>
          </p:style>
        </p:cxnSp>
        <p:cxnSp>
          <p:nvCxnSpPr>
            <p:cNvPr id="13" name="Straight Arrow Connector 12"/>
            <p:cNvCxnSpPr/>
            <p:nvPr/>
          </p:nvCxnSpPr>
          <p:spPr>
            <a:xfrm>
              <a:off x="2057400" y="2438400"/>
              <a:ext cx="457200" cy="1588"/>
            </a:xfrm>
            <a:prstGeom prst="straightConnector1">
              <a:avLst/>
            </a:prstGeom>
            <a:ln>
              <a:solidFill>
                <a:srgbClr val="FF0000"/>
              </a:solidFill>
              <a:tailEnd type="arrow"/>
            </a:ln>
          </p:spPr>
          <p:style>
            <a:lnRef idx="2">
              <a:schemeClr val="accent2"/>
            </a:lnRef>
            <a:fillRef idx="0">
              <a:schemeClr val="accent2"/>
            </a:fillRef>
            <a:effectRef idx="1">
              <a:schemeClr val="accent2"/>
            </a:effectRef>
            <a:fontRef idx="minor">
              <a:schemeClr val="tx1"/>
            </a:fontRef>
          </p:style>
        </p:cxnSp>
        <p:cxnSp>
          <p:nvCxnSpPr>
            <p:cNvPr id="14" name="Straight Arrow Connector 13"/>
            <p:cNvCxnSpPr/>
            <p:nvPr/>
          </p:nvCxnSpPr>
          <p:spPr>
            <a:xfrm>
              <a:off x="1600200" y="2438400"/>
              <a:ext cx="457200" cy="1588"/>
            </a:xfrm>
            <a:prstGeom prst="straightConnector1">
              <a:avLst/>
            </a:prstGeom>
            <a:ln>
              <a:solidFill>
                <a:srgbClr val="002060"/>
              </a:solidFill>
              <a:tailEnd type="arrow"/>
            </a:ln>
          </p:spPr>
          <p:style>
            <a:lnRef idx="2">
              <a:schemeClr val="accent4"/>
            </a:lnRef>
            <a:fillRef idx="0">
              <a:schemeClr val="accent4"/>
            </a:fillRef>
            <a:effectRef idx="1">
              <a:schemeClr val="accent4"/>
            </a:effectRef>
            <a:fontRef idx="minor">
              <a:schemeClr val="tx1"/>
            </a:fontRef>
          </p:style>
        </p:cxnSp>
        <p:cxnSp>
          <p:nvCxnSpPr>
            <p:cNvPr id="15" name="Straight Arrow Connector 14"/>
            <p:cNvCxnSpPr/>
            <p:nvPr/>
          </p:nvCxnSpPr>
          <p:spPr>
            <a:xfrm>
              <a:off x="2514600" y="2438400"/>
              <a:ext cx="457200" cy="1588"/>
            </a:xfrm>
            <a:prstGeom prst="straightConnector1">
              <a:avLst/>
            </a:prstGeom>
            <a:ln>
              <a:solidFill>
                <a:srgbClr val="002060"/>
              </a:solidFill>
              <a:tailEnd type="arrow"/>
            </a:ln>
          </p:spPr>
          <p:style>
            <a:lnRef idx="2">
              <a:schemeClr val="accent6"/>
            </a:lnRef>
            <a:fillRef idx="0">
              <a:schemeClr val="accent6"/>
            </a:fillRef>
            <a:effectRef idx="1">
              <a:schemeClr val="accent6"/>
            </a:effectRef>
            <a:fontRef idx="minor">
              <a:schemeClr val="tx1"/>
            </a:fontRef>
          </p:style>
        </p:cxnSp>
      </p:grpSp>
      <p:sp>
        <p:nvSpPr>
          <p:cNvPr id="16" name="TextBox 15"/>
          <p:cNvSpPr txBox="1"/>
          <p:nvPr/>
        </p:nvSpPr>
        <p:spPr>
          <a:xfrm>
            <a:off x="4343400" y="2560655"/>
            <a:ext cx="2221377" cy="646331"/>
          </a:xfrm>
          <a:prstGeom prst="rect">
            <a:avLst/>
          </a:prstGeom>
          <a:noFill/>
        </p:spPr>
        <p:txBody>
          <a:bodyPr wrap="none" rtlCol="0">
            <a:spAutoFit/>
          </a:bodyPr>
          <a:lstStyle/>
          <a:p>
            <a:r>
              <a:rPr lang="en-US" dirty="0" smtClean="0"/>
              <a:t>Mobile Element or</a:t>
            </a:r>
          </a:p>
          <a:p>
            <a:r>
              <a:rPr lang="en-US" dirty="0" err="1" smtClean="0"/>
              <a:t>Pseudogene</a:t>
            </a:r>
            <a:r>
              <a:rPr lang="en-US" dirty="0" smtClean="0"/>
              <a:t> Insertion</a:t>
            </a:r>
            <a:endParaRPr lang="en-US" dirty="0"/>
          </a:p>
        </p:txBody>
      </p:sp>
      <p:grpSp>
        <p:nvGrpSpPr>
          <p:cNvPr id="17" name="Group 16"/>
          <p:cNvGrpSpPr/>
          <p:nvPr/>
        </p:nvGrpSpPr>
        <p:grpSpPr>
          <a:xfrm>
            <a:off x="6819900" y="2806826"/>
            <a:ext cx="1371600" cy="153988"/>
            <a:chOff x="6858000" y="2209800"/>
            <a:chExt cx="1371600" cy="153988"/>
          </a:xfrm>
        </p:grpSpPr>
        <p:cxnSp>
          <p:nvCxnSpPr>
            <p:cNvPr id="18" name="Straight Arrow Connector 17"/>
            <p:cNvCxnSpPr/>
            <p:nvPr/>
          </p:nvCxnSpPr>
          <p:spPr>
            <a:xfrm>
              <a:off x="6858000" y="2362200"/>
              <a:ext cx="457200" cy="1588"/>
            </a:xfrm>
            <a:prstGeom prst="straightConnector1">
              <a:avLst/>
            </a:prstGeom>
            <a:ln>
              <a:solidFill>
                <a:srgbClr val="002060"/>
              </a:solidFill>
              <a:tailEnd type="arrow"/>
            </a:ln>
          </p:spPr>
          <p:style>
            <a:lnRef idx="2">
              <a:schemeClr val="accent4"/>
            </a:lnRef>
            <a:fillRef idx="0">
              <a:schemeClr val="accent4"/>
            </a:fillRef>
            <a:effectRef idx="1">
              <a:schemeClr val="accent4"/>
            </a:effectRef>
            <a:fontRef idx="minor">
              <a:schemeClr val="tx1"/>
            </a:fontRef>
          </p:style>
        </p:cxnSp>
        <p:cxnSp>
          <p:nvCxnSpPr>
            <p:cNvPr id="19" name="Straight Arrow Connector 18"/>
            <p:cNvCxnSpPr/>
            <p:nvPr/>
          </p:nvCxnSpPr>
          <p:spPr>
            <a:xfrm>
              <a:off x="7772400" y="2362200"/>
              <a:ext cx="457200" cy="1588"/>
            </a:xfrm>
            <a:prstGeom prst="straightConnector1">
              <a:avLst/>
            </a:prstGeom>
            <a:ln>
              <a:solidFill>
                <a:srgbClr val="002060"/>
              </a:solidFill>
              <a:tailEnd type="arrow"/>
            </a:ln>
          </p:spPr>
          <p:style>
            <a:lnRef idx="2">
              <a:schemeClr val="accent6"/>
            </a:lnRef>
            <a:fillRef idx="0">
              <a:schemeClr val="accent6"/>
            </a:fillRef>
            <a:effectRef idx="1">
              <a:schemeClr val="accent6"/>
            </a:effectRef>
            <a:fontRef idx="minor">
              <a:schemeClr val="tx1"/>
            </a:fontRef>
          </p:style>
        </p:cxnSp>
        <p:cxnSp>
          <p:nvCxnSpPr>
            <p:cNvPr id="20" name="Straight Arrow Connector 19"/>
            <p:cNvCxnSpPr/>
            <p:nvPr/>
          </p:nvCxnSpPr>
          <p:spPr>
            <a:xfrm>
              <a:off x="7315200" y="2209800"/>
              <a:ext cx="457200" cy="1588"/>
            </a:xfrm>
            <a:prstGeom prst="straightConnector1">
              <a:avLst/>
            </a:prstGeom>
            <a:ln>
              <a:solidFill>
                <a:srgbClr val="FF0000"/>
              </a:solidFill>
              <a:tailEnd type="arrow"/>
            </a:ln>
          </p:spPr>
          <p:style>
            <a:lnRef idx="2">
              <a:schemeClr val="accent2"/>
            </a:lnRef>
            <a:fillRef idx="0">
              <a:schemeClr val="accent2"/>
            </a:fillRef>
            <a:effectRef idx="1">
              <a:schemeClr val="accent2"/>
            </a:effectRef>
            <a:fontRef idx="minor">
              <a:schemeClr val="tx1"/>
            </a:fontRef>
          </p:style>
        </p:cxnSp>
        <p:cxnSp>
          <p:nvCxnSpPr>
            <p:cNvPr id="21" name="Straight Arrow Connector 20"/>
            <p:cNvCxnSpPr/>
            <p:nvPr/>
          </p:nvCxnSpPr>
          <p:spPr>
            <a:xfrm>
              <a:off x="6858000" y="2209800"/>
              <a:ext cx="457200" cy="1588"/>
            </a:xfrm>
            <a:prstGeom prst="straightConnector1">
              <a:avLst/>
            </a:prstGeom>
            <a:ln>
              <a:solidFill>
                <a:srgbClr val="002060"/>
              </a:solidFill>
              <a:tailEnd type="arrow"/>
            </a:ln>
          </p:spPr>
          <p:style>
            <a:lnRef idx="2">
              <a:schemeClr val="accent4"/>
            </a:lnRef>
            <a:fillRef idx="0">
              <a:schemeClr val="accent4"/>
            </a:fillRef>
            <a:effectRef idx="1">
              <a:schemeClr val="accent4"/>
            </a:effectRef>
            <a:fontRef idx="minor">
              <a:schemeClr val="tx1"/>
            </a:fontRef>
          </p:style>
        </p:cxnSp>
        <p:cxnSp>
          <p:nvCxnSpPr>
            <p:cNvPr id="22" name="Straight Arrow Connector 21"/>
            <p:cNvCxnSpPr/>
            <p:nvPr/>
          </p:nvCxnSpPr>
          <p:spPr>
            <a:xfrm>
              <a:off x="7772400" y="2209800"/>
              <a:ext cx="457200" cy="1588"/>
            </a:xfrm>
            <a:prstGeom prst="straightConnector1">
              <a:avLst/>
            </a:prstGeom>
            <a:ln>
              <a:solidFill>
                <a:srgbClr val="002060"/>
              </a:solidFill>
              <a:tailEnd type="arrow"/>
            </a:ln>
          </p:spPr>
          <p:style>
            <a:lnRef idx="2">
              <a:schemeClr val="accent6"/>
            </a:lnRef>
            <a:fillRef idx="0">
              <a:schemeClr val="accent6"/>
            </a:fillRef>
            <a:effectRef idx="1">
              <a:schemeClr val="accent6"/>
            </a:effectRef>
            <a:fontRef idx="minor">
              <a:schemeClr val="tx1"/>
            </a:fontRef>
          </p:style>
        </p:cxnSp>
        <p:cxnSp>
          <p:nvCxnSpPr>
            <p:cNvPr id="23" name="Straight Connector 22"/>
            <p:cNvCxnSpPr/>
            <p:nvPr/>
          </p:nvCxnSpPr>
          <p:spPr>
            <a:xfrm>
              <a:off x="7315200" y="2362200"/>
              <a:ext cx="457200" cy="0"/>
            </a:xfrm>
            <a:prstGeom prst="line">
              <a:avLst/>
            </a:prstGeom>
            <a:ln w="25400">
              <a:solidFill>
                <a:srgbClr val="FF0000"/>
              </a:solidFill>
              <a:prstDash val="sysDot"/>
            </a:ln>
          </p:spPr>
          <p:style>
            <a:lnRef idx="1">
              <a:schemeClr val="accent1"/>
            </a:lnRef>
            <a:fillRef idx="0">
              <a:schemeClr val="accent1"/>
            </a:fillRef>
            <a:effectRef idx="0">
              <a:schemeClr val="accent1"/>
            </a:effectRef>
            <a:fontRef idx="minor">
              <a:schemeClr val="tx1"/>
            </a:fontRef>
          </p:style>
        </p:cxnSp>
      </p:grpSp>
      <p:sp>
        <p:nvSpPr>
          <p:cNvPr id="24" name="TextBox 23"/>
          <p:cNvSpPr txBox="1"/>
          <p:nvPr/>
        </p:nvSpPr>
        <p:spPr>
          <a:xfrm>
            <a:off x="287039" y="3681130"/>
            <a:ext cx="1432765" cy="369332"/>
          </a:xfrm>
          <a:prstGeom prst="rect">
            <a:avLst/>
          </a:prstGeom>
          <a:noFill/>
        </p:spPr>
        <p:txBody>
          <a:bodyPr wrap="none" rtlCol="0">
            <a:spAutoFit/>
          </a:bodyPr>
          <a:lstStyle/>
          <a:p>
            <a:r>
              <a:rPr lang="en-US" dirty="0" smtClean="0"/>
              <a:t>Translocation</a:t>
            </a:r>
            <a:endParaRPr lang="en-US" dirty="0"/>
          </a:p>
        </p:txBody>
      </p:sp>
      <p:grpSp>
        <p:nvGrpSpPr>
          <p:cNvPr id="25" name="Group 24"/>
          <p:cNvGrpSpPr/>
          <p:nvPr/>
        </p:nvGrpSpPr>
        <p:grpSpPr>
          <a:xfrm>
            <a:off x="1905000" y="3789596"/>
            <a:ext cx="1828800" cy="152400"/>
            <a:chOff x="1752600" y="3276600"/>
            <a:chExt cx="1828800" cy="152400"/>
          </a:xfrm>
        </p:grpSpPr>
        <p:cxnSp>
          <p:nvCxnSpPr>
            <p:cNvPr id="26" name="Straight Connector 25"/>
            <p:cNvCxnSpPr/>
            <p:nvPr/>
          </p:nvCxnSpPr>
          <p:spPr>
            <a:xfrm>
              <a:off x="1752600" y="3429000"/>
              <a:ext cx="685800" cy="0"/>
            </a:xfrm>
            <a:prstGeom prst="line">
              <a:avLst/>
            </a:prstGeom>
          </p:spPr>
          <p:style>
            <a:lnRef idx="3">
              <a:schemeClr val="accent4"/>
            </a:lnRef>
            <a:fillRef idx="0">
              <a:schemeClr val="accent4"/>
            </a:fillRef>
            <a:effectRef idx="2">
              <a:schemeClr val="accent4"/>
            </a:effectRef>
            <a:fontRef idx="minor">
              <a:schemeClr val="tx1"/>
            </a:fontRef>
          </p:style>
        </p:cxnSp>
        <p:cxnSp>
          <p:nvCxnSpPr>
            <p:cNvPr id="27" name="Straight Connector 26"/>
            <p:cNvCxnSpPr/>
            <p:nvPr/>
          </p:nvCxnSpPr>
          <p:spPr>
            <a:xfrm>
              <a:off x="2590800" y="3429000"/>
              <a:ext cx="838200" cy="0"/>
            </a:xfrm>
            <a:prstGeom prst="line">
              <a:avLst/>
            </a:prstGeom>
          </p:spPr>
          <p:style>
            <a:lnRef idx="3">
              <a:schemeClr val="accent6"/>
            </a:lnRef>
            <a:fillRef idx="0">
              <a:schemeClr val="accent6"/>
            </a:fillRef>
            <a:effectRef idx="2">
              <a:schemeClr val="accent6"/>
            </a:effectRef>
            <a:fontRef idx="minor">
              <a:schemeClr val="tx1"/>
            </a:fontRef>
          </p:style>
        </p:cxnSp>
        <p:cxnSp>
          <p:nvCxnSpPr>
            <p:cNvPr id="28" name="Straight Connector 27"/>
            <p:cNvCxnSpPr/>
            <p:nvPr/>
          </p:nvCxnSpPr>
          <p:spPr>
            <a:xfrm>
              <a:off x="1752600" y="3276600"/>
              <a:ext cx="533400" cy="0"/>
            </a:xfrm>
            <a:prstGeom prst="line">
              <a:avLst/>
            </a:prstGeom>
          </p:spPr>
          <p:style>
            <a:lnRef idx="3">
              <a:schemeClr val="accent4"/>
            </a:lnRef>
            <a:fillRef idx="0">
              <a:schemeClr val="accent4"/>
            </a:fillRef>
            <a:effectRef idx="2">
              <a:schemeClr val="accent4"/>
            </a:effectRef>
            <a:fontRef idx="minor">
              <a:schemeClr val="tx1"/>
            </a:fontRef>
          </p:style>
        </p:cxnSp>
        <p:cxnSp>
          <p:nvCxnSpPr>
            <p:cNvPr id="29" name="Straight Connector 28"/>
            <p:cNvCxnSpPr/>
            <p:nvPr/>
          </p:nvCxnSpPr>
          <p:spPr>
            <a:xfrm>
              <a:off x="2590800" y="3276600"/>
              <a:ext cx="838200" cy="0"/>
            </a:xfrm>
            <a:prstGeom prst="line">
              <a:avLst/>
            </a:prstGeom>
          </p:spPr>
          <p:style>
            <a:lnRef idx="3">
              <a:schemeClr val="accent6"/>
            </a:lnRef>
            <a:fillRef idx="0">
              <a:schemeClr val="accent6"/>
            </a:fillRef>
            <a:effectRef idx="2">
              <a:schemeClr val="accent6"/>
            </a:effectRef>
            <a:fontRef idx="minor">
              <a:schemeClr val="tx1"/>
            </a:fontRef>
          </p:style>
        </p:cxnSp>
        <p:cxnSp>
          <p:nvCxnSpPr>
            <p:cNvPr id="30" name="Straight Connector 29"/>
            <p:cNvCxnSpPr/>
            <p:nvPr/>
          </p:nvCxnSpPr>
          <p:spPr>
            <a:xfrm>
              <a:off x="3429000" y="3276600"/>
              <a:ext cx="152400"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grpSp>
      <p:sp>
        <p:nvSpPr>
          <p:cNvPr id="31" name="TextBox 30"/>
          <p:cNvSpPr txBox="1"/>
          <p:nvPr/>
        </p:nvSpPr>
        <p:spPr>
          <a:xfrm>
            <a:off x="4343400" y="3681130"/>
            <a:ext cx="2055756" cy="369332"/>
          </a:xfrm>
          <a:prstGeom prst="rect">
            <a:avLst/>
          </a:prstGeom>
          <a:noFill/>
        </p:spPr>
        <p:txBody>
          <a:bodyPr wrap="none" rtlCol="0">
            <a:spAutoFit/>
          </a:bodyPr>
          <a:lstStyle/>
          <a:p>
            <a:r>
              <a:rPr lang="en-US" dirty="0" smtClean="0"/>
              <a:t>Tandem Duplication</a:t>
            </a:r>
            <a:endParaRPr lang="en-US" dirty="0"/>
          </a:p>
        </p:txBody>
      </p:sp>
      <p:grpSp>
        <p:nvGrpSpPr>
          <p:cNvPr id="32" name="Group 31"/>
          <p:cNvGrpSpPr/>
          <p:nvPr/>
        </p:nvGrpSpPr>
        <p:grpSpPr>
          <a:xfrm>
            <a:off x="6591300" y="3788802"/>
            <a:ext cx="1828800" cy="153988"/>
            <a:chOff x="6934200" y="3124200"/>
            <a:chExt cx="1828800" cy="153988"/>
          </a:xfrm>
        </p:grpSpPr>
        <p:cxnSp>
          <p:nvCxnSpPr>
            <p:cNvPr id="33" name="Straight Arrow Connector 32"/>
            <p:cNvCxnSpPr/>
            <p:nvPr/>
          </p:nvCxnSpPr>
          <p:spPr>
            <a:xfrm>
              <a:off x="7391400" y="3124200"/>
              <a:ext cx="457200" cy="1588"/>
            </a:xfrm>
            <a:prstGeom prst="straightConnector1">
              <a:avLst/>
            </a:prstGeom>
            <a:ln>
              <a:solidFill>
                <a:srgbClr val="FF0000"/>
              </a:solidFill>
              <a:tailEnd type="arrow"/>
            </a:ln>
          </p:spPr>
          <p:style>
            <a:lnRef idx="2">
              <a:schemeClr val="accent2"/>
            </a:lnRef>
            <a:fillRef idx="0">
              <a:schemeClr val="accent2"/>
            </a:fillRef>
            <a:effectRef idx="1">
              <a:schemeClr val="accent2"/>
            </a:effectRef>
            <a:fontRef idx="minor">
              <a:schemeClr val="tx1"/>
            </a:fontRef>
          </p:style>
        </p:cxnSp>
        <p:cxnSp>
          <p:nvCxnSpPr>
            <p:cNvPr id="34" name="Straight Arrow Connector 33"/>
            <p:cNvCxnSpPr/>
            <p:nvPr/>
          </p:nvCxnSpPr>
          <p:spPr>
            <a:xfrm>
              <a:off x="6934200" y="3124200"/>
              <a:ext cx="457200" cy="1588"/>
            </a:xfrm>
            <a:prstGeom prst="straightConnector1">
              <a:avLst/>
            </a:prstGeom>
            <a:ln>
              <a:solidFill>
                <a:srgbClr val="002060"/>
              </a:solidFill>
              <a:tailEnd type="arrow"/>
            </a:ln>
          </p:spPr>
          <p:style>
            <a:lnRef idx="2">
              <a:schemeClr val="accent4"/>
            </a:lnRef>
            <a:fillRef idx="0">
              <a:schemeClr val="accent4"/>
            </a:fillRef>
            <a:effectRef idx="1">
              <a:schemeClr val="accent4"/>
            </a:effectRef>
            <a:fontRef idx="minor">
              <a:schemeClr val="tx1"/>
            </a:fontRef>
          </p:style>
        </p:cxnSp>
        <p:cxnSp>
          <p:nvCxnSpPr>
            <p:cNvPr id="35" name="Straight Arrow Connector 34"/>
            <p:cNvCxnSpPr/>
            <p:nvPr/>
          </p:nvCxnSpPr>
          <p:spPr>
            <a:xfrm>
              <a:off x="7391400" y="3276600"/>
              <a:ext cx="457200" cy="1588"/>
            </a:xfrm>
            <a:prstGeom prst="straightConnector1">
              <a:avLst/>
            </a:prstGeom>
            <a:ln>
              <a:solidFill>
                <a:srgbClr val="FF0000"/>
              </a:solidFill>
              <a:tailEnd type="arrow"/>
            </a:ln>
          </p:spPr>
          <p:style>
            <a:lnRef idx="2">
              <a:schemeClr val="accent2"/>
            </a:lnRef>
            <a:fillRef idx="0">
              <a:schemeClr val="accent2"/>
            </a:fillRef>
            <a:effectRef idx="1">
              <a:schemeClr val="accent2"/>
            </a:effectRef>
            <a:fontRef idx="minor">
              <a:schemeClr val="tx1"/>
            </a:fontRef>
          </p:style>
        </p:cxnSp>
        <p:cxnSp>
          <p:nvCxnSpPr>
            <p:cNvPr id="36" name="Straight Arrow Connector 35"/>
            <p:cNvCxnSpPr/>
            <p:nvPr/>
          </p:nvCxnSpPr>
          <p:spPr>
            <a:xfrm>
              <a:off x="6934200" y="3276600"/>
              <a:ext cx="457200" cy="1588"/>
            </a:xfrm>
            <a:prstGeom prst="straightConnector1">
              <a:avLst/>
            </a:prstGeom>
            <a:ln>
              <a:solidFill>
                <a:srgbClr val="002060"/>
              </a:solidFill>
              <a:tailEnd type="arrow"/>
            </a:ln>
          </p:spPr>
          <p:style>
            <a:lnRef idx="2">
              <a:schemeClr val="accent4"/>
            </a:lnRef>
            <a:fillRef idx="0">
              <a:schemeClr val="accent4"/>
            </a:fillRef>
            <a:effectRef idx="1">
              <a:schemeClr val="accent4"/>
            </a:effectRef>
            <a:fontRef idx="minor">
              <a:schemeClr val="tx1"/>
            </a:fontRef>
          </p:style>
        </p:cxnSp>
        <p:cxnSp>
          <p:nvCxnSpPr>
            <p:cNvPr id="37" name="Straight Arrow Connector 36"/>
            <p:cNvCxnSpPr/>
            <p:nvPr/>
          </p:nvCxnSpPr>
          <p:spPr>
            <a:xfrm>
              <a:off x="7848600" y="3276600"/>
              <a:ext cx="457200" cy="1588"/>
            </a:xfrm>
            <a:prstGeom prst="straightConnector1">
              <a:avLst/>
            </a:prstGeom>
            <a:ln>
              <a:solidFill>
                <a:srgbClr val="002060"/>
              </a:solidFill>
              <a:tailEnd type="arrow"/>
            </a:ln>
          </p:spPr>
          <p:style>
            <a:lnRef idx="2">
              <a:schemeClr val="accent6"/>
            </a:lnRef>
            <a:fillRef idx="0">
              <a:schemeClr val="accent6"/>
            </a:fillRef>
            <a:effectRef idx="1">
              <a:schemeClr val="accent6"/>
            </a:effectRef>
            <a:fontRef idx="minor">
              <a:schemeClr val="tx1"/>
            </a:fontRef>
          </p:style>
        </p:cxnSp>
        <p:cxnSp>
          <p:nvCxnSpPr>
            <p:cNvPr id="38" name="Straight Arrow Connector 37"/>
            <p:cNvCxnSpPr/>
            <p:nvPr/>
          </p:nvCxnSpPr>
          <p:spPr>
            <a:xfrm>
              <a:off x="7848600" y="3124200"/>
              <a:ext cx="457200" cy="1588"/>
            </a:xfrm>
            <a:prstGeom prst="straightConnector1">
              <a:avLst/>
            </a:prstGeom>
            <a:ln>
              <a:solidFill>
                <a:srgbClr val="FF0000"/>
              </a:solidFill>
              <a:tailEnd type="arrow"/>
            </a:ln>
          </p:spPr>
          <p:style>
            <a:lnRef idx="2">
              <a:schemeClr val="accent2"/>
            </a:lnRef>
            <a:fillRef idx="0">
              <a:schemeClr val="accent2"/>
            </a:fillRef>
            <a:effectRef idx="1">
              <a:schemeClr val="accent2"/>
            </a:effectRef>
            <a:fontRef idx="minor">
              <a:schemeClr val="tx1"/>
            </a:fontRef>
          </p:style>
        </p:cxnSp>
        <p:cxnSp>
          <p:nvCxnSpPr>
            <p:cNvPr id="39" name="Straight Arrow Connector 38"/>
            <p:cNvCxnSpPr/>
            <p:nvPr/>
          </p:nvCxnSpPr>
          <p:spPr>
            <a:xfrm>
              <a:off x="8305800" y="3124200"/>
              <a:ext cx="457200" cy="1588"/>
            </a:xfrm>
            <a:prstGeom prst="straightConnector1">
              <a:avLst/>
            </a:prstGeom>
            <a:ln>
              <a:solidFill>
                <a:srgbClr val="002060"/>
              </a:solidFill>
              <a:tailEnd type="arrow"/>
            </a:ln>
          </p:spPr>
          <p:style>
            <a:lnRef idx="2">
              <a:schemeClr val="accent6"/>
            </a:lnRef>
            <a:fillRef idx="0">
              <a:schemeClr val="accent6"/>
            </a:fillRef>
            <a:effectRef idx="1">
              <a:schemeClr val="accent6"/>
            </a:effectRef>
            <a:fontRef idx="minor">
              <a:schemeClr val="tx1"/>
            </a:fontRef>
          </p:style>
        </p:cxnSp>
      </p:grpSp>
      <p:sp>
        <p:nvSpPr>
          <p:cNvPr id="40" name="TextBox 39"/>
          <p:cNvSpPr txBox="1"/>
          <p:nvPr/>
        </p:nvSpPr>
        <p:spPr>
          <a:xfrm>
            <a:off x="287039" y="4663105"/>
            <a:ext cx="1508618" cy="369332"/>
          </a:xfrm>
          <a:prstGeom prst="rect">
            <a:avLst/>
          </a:prstGeom>
          <a:noFill/>
        </p:spPr>
        <p:txBody>
          <a:bodyPr wrap="none" rtlCol="0">
            <a:spAutoFit/>
          </a:bodyPr>
          <a:lstStyle/>
          <a:p>
            <a:r>
              <a:rPr lang="en-US" dirty="0" err="1" smtClean="0"/>
              <a:t>Microdeletion</a:t>
            </a:r>
            <a:endParaRPr lang="en-US" dirty="0"/>
          </a:p>
        </p:txBody>
      </p:sp>
      <p:sp>
        <p:nvSpPr>
          <p:cNvPr id="41" name="TextBox 40"/>
          <p:cNvSpPr txBox="1"/>
          <p:nvPr/>
        </p:nvSpPr>
        <p:spPr>
          <a:xfrm>
            <a:off x="2184611" y="4524606"/>
            <a:ext cx="1269578" cy="646331"/>
          </a:xfrm>
          <a:prstGeom prst="rect">
            <a:avLst/>
          </a:prstGeom>
          <a:noFill/>
        </p:spPr>
        <p:txBody>
          <a:bodyPr wrap="none" rtlCol="0">
            <a:spAutoFit/>
          </a:bodyPr>
          <a:lstStyle/>
          <a:p>
            <a:r>
              <a:rPr lang="en-US" dirty="0" smtClean="0"/>
              <a:t>TGC</a:t>
            </a:r>
            <a:r>
              <a:rPr lang="en-US" b="1" dirty="0" smtClean="0">
                <a:solidFill>
                  <a:srgbClr val="FF0000"/>
                </a:solidFill>
              </a:rPr>
              <a:t> - - </a:t>
            </a:r>
            <a:r>
              <a:rPr lang="en-US" dirty="0" smtClean="0"/>
              <a:t>AGA</a:t>
            </a:r>
          </a:p>
          <a:p>
            <a:r>
              <a:rPr lang="en-US" dirty="0" smtClean="0"/>
              <a:t>TGCCGAGA</a:t>
            </a:r>
            <a:endParaRPr lang="en-US" dirty="0"/>
          </a:p>
        </p:txBody>
      </p:sp>
      <p:sp>
        <p:nvSpPr>
          <p:cNvPr id="42" name="TextBox 41"/>
          <p:cNvSpPr txBox="1"/>
          <p:nvPr/>
        </p:nvSpPr>
        <p:spPr>
          <a:xfrm>
            <a:off x="4343400" y="4663105"/>
            <a:ext cx="1440010" cy="369332"/>
          </a:xfrm>
          <a:prstGeom prst="rect">
            <a:avLst/>
          </a:prstGeom>
          <a:noFill/>
        </p:spPr>
        <p:txBody>
          <a:bodyPr wrap="none" rtlCol="0">
            <a:spAutoFit/>
          </a:bodyPr>
          <a:lstStyle/>
          <a:p>
            <a:r>
              <a:rPr lang="en-US" dirty="0" smtClean="0"/>
              <a:t>Transposition</a:t>
            </a:r>
            <a:endParaRPr lang="en-US" dirty="0"/>
          </a:p>
        </p:txBody>
      </p:sp>
      <p:grpSp>
        <p:nvGrpSpPr>
          <p:cNvPr id="43" name="Group 42"/>
          <p:cNvGrpSpPr/>
          <p:nvPr/>
        </p:nvGrpSpPr>
        <p:grpSpPr>
          <a:xfrm>
            <a:off x="6172200" y="4770777"/>
            <a:ext cx="2667000" cy="153988"/>
            <a:chOff x="6172200" y="4495800"/>
            <a:chExt cx="2667000" cy="153988"/>
          </a:xfrm>
        </p:grpSpPr>
        <p:cxnSp>
          <p:nvCxnSpPr>
            <p:cNvPr id="44" name="Straight Arrow Connector 43"/>
            <p:cNvCxnSpPr/>
            <p:nvPr/>
          </p:nvCxnSpPr>
          <p:spPr>
            <a:xfrm>
              <a:off x="7924800" y="4648200"/>
              <a:ext cx="457200" cy="1588"/>
            </a:xfrm>
            <a:prstGeom prst="straightConnector1">
              <a:avLst/>
            </a:prstGeom>
            <a:ln>
              <a:solidFill>
                <a:srgbClr val="00B050"/>
              </a:solidFill>
              <a:tailEnd type="arrow"/>
            </a:ln>
          </p:spPr>
          <p:style>
            <a:lnRef idx="2">
              <a:schemeClr val="accent4"/>
            </a:lnRef>
            <a:fillRef idx="0">
              <a:schemeClr val="accent4"/>
            </a:fillRef>
            <a:effectRef idx="1">
              <a:schemeClr val="accent4"/>
            </a:effectRef>
            <a:fontRef idx="minor">
              <a:schemeClr val="tx1"/>
            </a:fontRef>
          </p:style>
        </p:cxnSp>
        <p:cxnSp>
          <p:nvCxnSpPr>
            <p:cNvPr id="45" name="Straight Arrow Connector 44"/>
            <p:cNvCxnSpPr/>
            <p:nvPr/>
          </p:nvCxnSpPr>
          <p:spPr>
            <a:xfrm>
              <a:off x="8382000" y="4648200"/>
              <a:ext cx="457200" cy="1588"/>
            </a:xfrm>
            <a:prstGeom prst="straightConnector1">
              <a:avLst/>
            </a:prstGeom>
            <a:ln>
              <a:solidFill>
                <a:srgbClr val="00B050"/>
              </a:solidFill>
              <a:tailEnd type="arrow"/>
            </a:ln>
          </p:spPr>
          <p:style>
            <a:lnRef idx="2">
              <a:schemeClr val="accent6"/>
            </a:lnRef>
            <a:fillRef idx="0">
              <a:schemeClr val="accent6"/>
            </a:fillRef>
            <a:effectRef idx="1">
              <a:schemeClr val="accent6"/>
            </a:effectRef>
            <a:fontRef idx="minor">
              <a:schemeClr val="tx1"/>
            </a:fontRef>
          </p:style>
        </p:cxnSp>
        <p:cxnSp>
          <p:nvCxnSpPr>
            <p:cNvPr id="46" name="Straight Arrow Connector 45"/>
            <p:cNvCxnSpPr/>
            <p:nvPr/>
          </p:nvCxnSpPr>
          <p:spPr>
            <a:xfrm>
              <a:off x="6629400" y="4648200"/>
              <a:ext cx="457200" cy="1588"/>
            </a:xfrm>
            <a:prstGeom prst="straightConnector1">
              <a:avLst/>
            </a:prstGeom>
            <a:ln>
              <a:solidFill>
                <a:srgbClr val="FF0000"/>
              </a:solidFill>
              <a:tailEnd type="arrow"/>
            </a:ln>
          </p:spPr>
          <p:style>
            <a:lnRef idx="2">
              <a:schemeClr val="accent2"/>
            </a:lnRef>
            <a:fillRef idx="0">
              <a:schemeClr val="accent2"/>
            </a:fillRef>
            <a:effectRef idx="1">
              <a:schemeClr val="accent2"/>
            </a:effectRef>
            <a:fontRef idx="minor">
              <a:schemeClr val="tx1"/>
            </a:fontRef>
          </p:style>
        </p:cxnSp>
        <p:cxnSp>
          <p:nvCxnSpPr>
            <p:cNvPr id="47" name="Straight Arrow Connector 46"/>
            <p:cNvCxnSpPr/>
            <p:nvPr/>
          </p:nvCxnSpPr>
          <p:spPr>
            <a:xfrm>
              <a:off x="6172200" y="4648200"/>
              <a:ext cx="457200" cy="1588"/>
            </a:xfrm>
            <a:prstGeom prst="straightConnector1">
              <a:avLst/>
            </a:prstGeom>
            <a:ln>
              <a:solidFill>
                <a:srgbClr val="002060"/>
              </a:solidFill>
              <a:tailEnd type="arrow"/>
            </a:ln>
          </p:spPr>
          <p:style>
            <a:lnRef idx="2">
              <a:schemeClr val="accent4"/>
            </a:lnRef>
            <a:fillRef idx="0">
              <a:schemeClr val="accent4"/>
            </a:fillRef>
            <a:effectRef idx="1">
              <a:schemeClr val="accent4"/>
            </a:effectRef>
            <a:fontRef idx="minor">
              <a:schemeClr val="tx1"/>
            </a:fontRef>
          </p:style>
        </p:cxnSp>
        <p:cxnSp>
          <p:nvCxnSpPr>
            <p:cNvPr id="48" name="Straight Arrow Connector 47"/>
            <p:cNvCxnSpPr/>
            <p:nvPr/>
          </p:nvCxnSpPr>
          <p:spPr>
            <a:xfrm>
              <a:off x="7086600" y="4648200"/>
              <a:ext cx="457200" cy="1588"/>
            </a:xfrm>
            <a:prstGeom prst="straightConnector1">
              <a:avLst/>
            </a:prstGeom>
            <a:ln>
              <a:solidFill>
                <a:srgbClr val="002060"/>
              </a:solidFill>
              <a:tailEnd type="arrow"/>
            </a:ln>
          </p:spPr>
          <p:style>
            <a:lnRef idx="2">
              <a:schemeClr val="accent6"/>
            </a:lnRef>
            <a:fillRef idx="0">
              <a:schemeClr val="accent6"/>
            </a:fillRef>
            <a:effectRef idx="1">
              <a:schemeClr val="accent6"/>
            </a:effectRef>
            <a:fontRef idx="minor">
              <a:schemeClr val="tx1"/>
            </a:fontRef>
          </p:style>
        </p:cxnSp>
        <p:cxnSp>
          <p:nvCxnSpPr>
            <p:cNvPr id="49" name="Straight Arrow Connector 48"/>
            <p:cNvCxnSpPr/>
            <p:nvPr/>
          </p:nvCxnSpPr>
          <p:spPr>
            <a:xfrm>
              <a:off x="6172200" y="4495800"/>
              <a:ext cx="457200" cy="1588"/>
            </a:xfrm>
            <a:prstGeom prst="straightConnector1">
              <a:avLst/>
            </a:prstGeom>
            <a:ln>
              <a:solidFill>
                <a:srgbClr val="002060"/>
              </a:solidFill>
              <a:tailEnd type="arrow"/>
            </a:ln>
          </p:spPr>
          <p:style>
            <a:lnRef idx="2">
              <a:schemeClr val="accent4"/>
            </a:lnRef>
            <a:fillRef idx="0">
              <a:schemeClr val="accent4"/>
            </a:fillRef>
            <a:effectRef idx="1">
              <a:schemeClr val="accent4"/>
            </a:effectRef>
            <a:fontRef idx="minor">
              <a:schemeClr val="tx1"/>
            </a:fontRef>
          </p:style>
        </p:cxnSp>
        <p:cxnSp>
          <p:nvCxnSpPr>
            <p:cNvPr id="50" name="Straight Arrow Connector 49"/>
            <p:cNvCxnSpPr/>
            <p:nvPr/>
          </p:nvCxnSpPr>
          <p:spPr>
            <a:xfrm>
              <a:off x="6629400" y="4495800"/>
              <a:ext cx="457200" cy="1588"/>
            </a:xfrm>
            <a:prstGeom prst="straightConnector1">
              <a:avLst/>
            </a:prstGeom>
            <a:ln>
              <a:solidFill>
                <a:srgbClr val="002060"/>
              </a:solidFill>
              <a:tailEnd type="arrow"/>
            </a:ln>
          </p:spPr>
          <p:style>
            <a:lnRef idx="2">
              <a:schemeClr val="accent6"/>
            </a:lnRef>
            <a:fillRef idx="0">
              <a:schemeClr val="accent6"/>
            </a:fillRef>
            <a:effectRef idx="1">
              <a:schemeClr val="accent6"/>
            </a:effectRef>
            <a:fontRef idx="minor">
              <a:schemeClr val="tx1"/>
            </a:fontRef>
          </p:style>
        </p:cxnSp>
        <p:cxnSp>
          <p:nvCxnSpPr>
            <p:cNvPr id="51" name="Straight Arrow Connector 50"/>
            <p:cNvCxnSpPr/>
            <p:nvPr/>
          </p:nvCxnSpPr>
          <p:spPr>
            <a:xfrm>
              <a:off x="7924800" y="4495800"/>
              <a:ext cx="457200" cy="1588"/>
            </a:xfrm>
            <a:prstGeom prst="straightConnector1">
              <a:avLst/>
            </a:prstGeom>
            <a:ln>
              <a:solidFill>
                <a:srgbClr val="FF0000"/>
              </a:solidFill>
              <a:tailEnd type="arrow"/>
            </a:ln>
          </p:spPr>
          <p:style>
            <a:lnRef idx="2">
              <a:schemeClr val="accent2"/>
            </a:lnRef>
            <a:fillRef idx="0">
              <a:schemeClr val="accent2"/>
            </a:fillRef>
            <a:effectRef idx="1">
              <a:schemeClr val="accent2"/>
            </a:effectRef>
            <a:fontRef idx="minor">
              <a:schemeClr val="tx1"/>
            </a:fontRef>
          </p:style>
        </p:cxnSp>
        <p:cxnSp>
          <p:nvCxnSpPr>
            <p:cNvPr id="52" name="Straight Arrow Connector 51"/>
            <p:cNvCxnSpPr/>
            <p:nvPr/>
          </p:nvCxnSpPr>
          <p:spPr>
            <a:xfrm>
              <a:off x="7467600" y="4495800"/>
              <a:ext cx="457200" cy="1588"/>
            </a:xfrm>
            <a:prstGeom prst="straightConnector1">
              <a:avLst/>
            </a:prstGeom>
            <a:ln>
              <a:solidFill>
                <a:srgbClr val="00B050"/>
              </a:solidFill>
              <a:tailEnd type="arrow"/>
            </a:ln>
          </p:spPr>
          <p:style>
            <a:lnRef idx="2">
              <a:schemeClr val="accent4"/>
            </a:lnRef>
            <a:fillRef idx="0">
              <a:schemeClr val="accent4"/>
            </a:fillRef>
            <a:effectRef idx="1">
              <a:schemeClr val="accent4"/>
            </a:effectRef>
            <a:fontRef idx="minor">
              <a:schemeClr val="tx1"/>
            </a:fontRef>
          </p:style>
        </p:cxnSp>
        <p:cxnSp>
          <p:nvCxnSpPr>
            <p:cNvPr id="53" name="Straight Arrow Connector 52"/>
            <p:cNvCxnSpPr/>
            <p:nvPr/>
          </p:nvCxnSpPr>
          <p:spPr>
            <a:xfrm>
              <a:off x="8382000" y="4495800"/>
              <a:ext cx="457200" cy="1588"/>
            </a:xfrm>
            <a:prstGeom prst="straightConnector1">
              <a:avLst/>
            </a:prstGeom>
            <a:ln>
              <a:solidFill>
                <a:srgbClr val="00B050"/>
              </a:solidFill>
              <a:tailEnd type="arrow"/>
            </a:ln>
          </p:spPr>
          <p:style>
            <a:lnRef idx="2">
              <a:schemeClr val="accent6"/>
            </a:lnRef>
            <a:fillRef idx="0">
              <a:schemeClr val="accent6"/>
            </a:fillRef>
            <a:effectRef idx="1">
              <a:schemeClr val="accent6"/>
            </a:effectRef>
            <a:fontRef idx="minor">
              <a:schemeClr val="tx1"/>
            </a:fontRef>
          </p:style>
        </p:cxnSp>
      </p:grpSp>
      <p:sp>
        <p:nvSpPr>
          <p:cNvPr id="54" name="TextBox 53"/>
          <p:cNvSpPr txBox="1"/>
          <p:nvPr/>
        </p:nvSpPr>
        <p:spPr>
          <a:xfrm>
            <a:off x="287039" y="5783580"/>
            <a:ext cx="1544141" cy="369332"/>
          </a:xfrm>
          <a:prstGeom prst="rect">
            <a:avLst/>
          </a:prstGeom>
          <a:noFill/>
        </p:spPr>
        <p:txBody>
          <a:bodyPr wrap="none" rtlCol="0">
            <a:spAutoFit/>
          </a:bodyPr>
          <a:lstStyle/>
          <a:p>
            <a:r>
              <a:rPr lang="en-US" dirty="0" smtClean="0"/>
              <a:t>Large Deletion</a:t>
            </a:r>
            <a:endParaRPr lang="en-US" dirty="0"/>
          </a:p>
        </p:txBody>
      </p:sp>
      <p:grpSp>
        <p:nvGrpSpPr>
          <p:cNvPr id="55" name="Group 54"/>
          <p:cNvGrpSpPr/>
          <p:nvPr/>
        </p:nvGrpSpPr>
        <p:grpSpPr>
          <a:xfrm>
            <a:off x="2133600" y="5891252"/>
            <a:ext cx="1371600" cy="153988"/>
            <a:chOff x="2057400" y="5715000"/>
            <a:chExt cx="1371600" cy="153988"/>
          </a:xfrm>
        </p:grpSpPr>
        <p:cxnSp>
          <p:nvCxnSpPr>
            <p:cNvPr id="56" name="Straight Arrow Connector 55"/>
            <p:cNvCxnSpPr/>
            <p:nvPr/>
          </p:nvCxnSpPr>
          <p:spPr>
            <a:xfrm>
              <a:off x="2057400" y="5715000"/>
              <a:ext cx="457200" cy="1588"/>
            </a:xfrm>
            <a:prstGeom prst="straightConnector1">
              <a:avLst/>
            </a:prstGeom>
            <a:ln>
              <a:solidFill>
                <a:srgbClr val="002060"/>
              </a:solidFill>
              <a:tailEnd type="arrow"/>
            </a:ln>
          </p:spPr>
          <p:style>
            <a:lnRef idx="2">
              <a:schemeClr val="accent4"/>
            </a:lnRef>
            <a:fillRef idx="0">
              <a:schemeClr val="accent4"/>
            </a:fillRef>
            <a:effectRef idx="1">
              <a:schemeClr val="accent4"/>
            </a:effectRef>
            <a:fontRef idx="minor">
              <a:schemeClr val="tx1"/>
            </a:fontRef>
          </p:style>
        </p:cxnSp>
        <p:cxnSp>
          <p:nvCxnSpPr>
            <p:cNvPr id="57" name="Straight Arrow Connector 56"/>
            <p:cNvCxnSpPr/>
            <p:nvPr/>
          </p:nvCxnSpPr>
          <p:spPr>
            <a:xfrm>
              <a:off x="2971800" y="5715000"/>
              <a:ext cx="457200" cy="1588"/>
            </a:xfrm>
            <a:prstGeom prst="straightConnector1">
              <a:avLst/>
            </a:prstGeom>
            <a:ln>
              <a:solidFill>
                <a:srgbClr val="002060"/>
              </a:solidFill>
              <a:tailEnd type="arrow"/>
            </a:ln>
          </p:spPr>
          <p:style>
            <a:lnRef idx="2">
              <a:schemeClr val="accent6"/>
            </a:lnRef>
            <a:fillRef idx="0">
              <a:schemeClr val="accent6"/>
            </a:fillRef>
            <a:effectRef idx="1">
              <a:schemeClr val="accent6"/>
            </a:effectRef>
            <a:fontRef idx="minor">
              <a:schemeClr val="tx1"/>
            </a:fontRef>
          </p:style>
        </p:cxnSp>
        <p:cxnSp>
          <p:nvCxnSpPr>
            <p:cNvPr id="58" name="Straight Arrow Connector 57"/>
            <p:cNvCxnSpPr/>
            <p:nvPr/>
          </p:nvCxnSpPr>
          <p:spPr>
            <a:xfrm>
              <a:off x="2514600" y="5867400"/>
              <a:ext cx="457200" cy="1588"/>
            </a:xfrm>
            <a:prstGeom prst="straightConnector1">
              <a:avLst/>
            </a:prstGeom>
            <a:ln>
              <a:solidFill>
                <a:srgbClr val="FF0000"/>
              </a:solidFill>
              <a:tailEnd type="arrow"/>
            </a:ln>
          </p:spPr>
          <p:style>
            <a:lnRef idx="2">
              <a:schemeClr val="accent2"/>
            </a:lnRef>
            <a:fillRef idx="0">
              <a:schemeClr val="accent2"/>
            </a:fillRef>
            <a:effectRef idx="1">
              <a:schemeClr val="accent2"/>
            </a:effectRef>
            <a:fontRef idx="minor">
              <a:schemeClr val="tx1"/>
            </a:fontRef>
          </p:style>
        </p:cxnSp>
        <p:cxnSp>
          <p:nvCxnSpPr>
            <p:cNvPr id="59" name="Straight Arrow Connector 58"/>
            <p:cNvCxnSpPr/>
            <p:nvPr/>
          </p:nvCxnSpPr>
          <p:spPr>
            <a:xfrm>
              <a:off x="2057400" y="5867400"/>
              <a:ext cx="457200" cy="1588"/>
            </a:xfrm>
            <a:prstGeom prst="straightConnector1">
              <a:avLst/>
            </a:prstGeom>
            <a:ln>
              <a:solidFill>
                <a:srgbClr val="002060"/>
              </a:solidFill>
              <a:tailEnd type="arrow"/>
            </a:ln>
          </p:spPr>
          <p:style>
            <a:lnRef idx="2">
              <a:schemeClr val="accent4"/>
            </a:lnRef>
            <a:fillRef idx="0">
              <a:schemeClr val="accent4"/>
            </a:fillRef>
            <a:effectRef idx="1">
              <a:schemeClr val="accent4"/>
            </a:effectRef>
            <a:fontRef idx="minor">
              <a:schemeClr val="tx1"/>
            </a:fontRef>
          </p:style>
        </p:cxnSp>
        <p:cxnSp>
          <p:nvCxnSpPr>
            <p:cNvPr id="60" name="Straight Arrow Connector 59"/>
            <p:cNvCxnSpPr/>
            <p:nvPr/>
          </p:nvCxnSpPr>
          <p:spPr>
            <a:xfrm>
              <a:off x="2971800" y="5867400"/>
              <a:ext cx="457200" cy="1588"/>
            </a:xfrm>
            <a:prstGeom prst="straightConnector1">
              <a:avLst/>
            </a:prstGeom>
            <a:ln>
              <a:solidFill>
                <a:srgbClr val="002060"/>
              </a:solidFill>
              <a:tailEnd type="arrow"/>
            </a:ln>
          </p:spPr>
          <p:style>
            <a:lnRef idx="2">
              <a:schemeClr val="accent6"/>
            </a:lnRef>
            <a:fillRef idx="0">
              <a:schemeClr val="accent6"/>
            </a:fillRef>
            <a:effectRef idx="1">
              <a:schemeClr val="accent6"/>
            </a:effectRef>
            <a:fontRef idx="minor">
              <a:schemeClr val="tx1"/>
            </a:fontRef>
          </p:style>
        </p:cxnSp>
        <p:cxnSp>
          <p:nvCxnSpPr>
            <p:cNvPr id="61" name="Straight Connector 60"/>
            <p:cNvCxnSpPr/>
            <p:nvPr/>
          </p:nvCxnSpPr>
          <p:spPr>
            <a:xfrm>
              <a:off x="2514600" y="5715000"/>
              <a:ext cx="457200" cy="0"/>
            </a:xfrm>
            <a:prstGeom prst="line">
              <a:avLst/>
            </a:prstGeom>
            <a:ln w="25400">
              <a:solidFill>
                <a:srgbClr val="FF0000"/>
              </a:solidFill>
              <a:prstDash val="sysDot"/>
            </a:ln>
          </p:spPr>
          <p:style>
            <a:lnRef idx="1">
              <a:schemeClr val="accent1"/>
            </a:lnRef>
            <a:fillRef idx="0">
              <a:schemeClr val="accent1"/>
            </a:fillRef>
            <a:effectRef idx="0">
              <a:schemeClr val="accent1"/>
            </a:effectRef>
            <a:fontRef idx="minor">
              <a:schemeClr val="tx1"/>
            </a:fontRef>
          </p:style>
        </p:cxnSp>
      </p:grpSp>
      <p:sp>
        <p:nvSpPr>
          <p:cNvPr id="62" name="TextBox 61"/>
          <p:cNvSpPr txBox="1"/>
          <p:nvPr/>
        </p:nvSpPr>
        <p:spPr>
          <a:xfrm>
            <a:off x="4343400" y="5645081"/>
            <a:ext cx="1693028" cy="646331"/>
          </a:xfrm>
          <a:prstGeom prst="rect">
            <a:avLst/>
          </a:prstGeom>
          <a:noFill/>
        </p:spPr>
        <p:txBody>
          <a:bodyPr wrap="none" rtlCol="0">
            <a:spAutoFit/>
          </a:bodyPr>
          <a:lstStyle/>
          <a:p>
            <a:r>
              <a:rPr lang="en-US" dirty="0" smtClean="0"/>
              <a:t>Novel Sequence</a:t>
            </a:r>
          </a:p>
          <a:p>
            <a:r>
              <a:rPr lang="en-US" dirty="0" smtClean="0"/>
              <a:t>at Breakpoint</a:t>
            </a:r>
            <a:endParaRPr lang="en-US" dirty="0"/>
          </a:p>
        </p:txBody>
      </p:sp>
      <p:grpSp>
        <p:nvGrpSpPr>
          <p:cNvPr id="63" name="Group 62"/>
          <p:cNvGrpSpPr/>
          <p:nvPr/>
        </p:nvGrpSpPr>
        <p:grpSpPr>
          <a:xfrm>
            <a:off x="6705600" y="5815052"/>
            <a:ext cx="1600200" cy="306388"/>
            <a:chOff x="6934200" y="5486400"/>
            <a:chExt cx="1600200" cy="306388"/>
          </a:xfrm>
        </p:grpSpPr>
        <p:cxnSp>
          <p:nvCxnSpPr>
            <p:cNvPr id="64" name="Straight Arrow Connector 63"/>
            <p:cNvCxnSpPr/>
            <p:nvPr/>
          </p:nvCxnSpPr>
          <p:spPr>
            <a:xfrm flipH="1">
              <a:off x="7391400" y="5638800"/>
              <a:ext cx="457200" cy="1588"/>
            </a:xfrm>
            <a:prstGeom prst="straightConnector1">
              <a:avLst/>
            </a:prstGeom>
            <a:ln>
              <a:solidFill>
                <a:srgbClr val="FF0000"/>
              </a:solidFill>
              <a:tailEnd type="arrow"/>
            </a:ln>
          </p:spPr>
          <p:style>
            <a:lnRef idx="2">
              <a:schemeClr val="accent2"/>
            </a:lnRef>
            <a:fillRef idx="0">
              <a:schemeClr val="accent2"/>
            </a:fillRef>
            <a:effectRef idx="1">
              <a:schemeClr val="accent2"/>
            </a:effectRef>
            <a:fontRef idx="minor">
              <a:schemeClr val="tx1"/>
            </a:fontRef>
          </p:style>
        </p:cxnSp>
        <p:cxnSp>
          <p:nvCxnSpPr>
            <p:cNvPr id="65" name="Straight Arrow Connector 64"/>
            <p:cNvCxnSpPr/>
            <p:nvPr/>
          </p:nvCxnSpPr>
          <p:spPr>
            <a:xfrm>
              <a:off x="6934200" y="5638800"/>
              <a:ext cx="457200" cy="1588"/>
            </a:xfrm>
            <a:prstGeom prst="straightConnector1">
              <a:avLst/>
            </a:prstGeom>
            <a:ln>
              <a:solidFill>
                <a:srgbClr val="002060"/>
              </a:solidFill>
              <a:tailEnd type="arrow"/>
            </a:ln>
          </p:spPr>
          <p:style>
            <a:lnRef idx="2">
              <a:schemeClr val="accent4"/>
            </a:lnRef>
            <a:fillRef idx="0">
              <a:schemeClr val="accent4"/>
            </a:fillRef>
            <a:effectRef idx="1">
              <a:schemeClr val="accent4"/>
            </a:effectRef>
            <a:fontRef idx="minor">
              <a:schemeClr val="tx1"/>
            </a:fontRef>
          </p:style>
        </p:cxnSp>
        <p:cxnSp>
          <p:nvCxnSpPr>
            <p:cNvPr id="66" name="Straight Arrow Connector 65"/>
            <p:cNvCxnSpPr/>
            <p:nvPr/>
          </p:nvCxnSpPr>
          <p:spPr>
            <a:xfrm>
              <a:off x="8077200" y="5638800"/>
              <a:ext cx="457200" cy="1588"/>
            </a:xfrm>
            <a:prstGeom prst="straightConnector1">
              <a:avLst/>
            </a:prstGeom>
            <a:ln>
              <a:solidFill>
                <a:srgbClr val="002060"/>
              </a:solidFill>
              <a:tailEnd type="arrow"/>
            </a:ln>
          </p:spPr>
          <p:style>
            <a:lnRef idx="2">
              <a:schemeClr val="accent6"/>
            </a:lnRef>
            <a:fillRef idx="0">
              <a:schemeClr val="accent6"/>
            </a:fillRef>
            <a:effectRef idx="1">
              <a:schemeClr val="accent6"/>
            </a:effectRef>
            <a:fontRef idx="minor">
              <a:schemeClr val="tx1"/>
            </a:fontRef>
          </p:style>
        </p:cxnSp>
        <p:cxnSp>
          <p:nvCxnSpPr>
            <p:cNvPr id="67" name="Straight Arrow Connector 66"/>
            <p:cNvCxnSpPr/>
            <p:nvPr/>
          </p:nvCxnSpPr>
          <p:spPr>
            <a:xfrm>
              <a:off x="7391400" y="5791200"/>
              <a:ext cx="457200" cy="1588"/>
            </a:xfrm>
            <a:prstGeom prst="straightConnector1">
              <a:avLst/>
            </a:prstGeom>
            <a:ln>
              <a:solidFill>
                <a:srgbClr val="FF0000"/>
              </a:solidFill>
              <a:tailEnd type="arrow"/>
            </a:ln>
          </p:spPr>
          <p:style>
            <a:lnRef idx="2">
              <a:schemeClr val="accent2"/>
            </a:lnRef>
            <a:fillRef idx="0">
              <a:schemeClr val="accent2"/>
            </a:fillRef>
            <a:effectRef idx="1">
              <a:schemeClr val="accent2"/>
            </a:effectRef>
            <a:fontRef idx="minor">
              <a:schemeClr val="tx1"/>
            </a:fontRef>
          </p:style>
        </p:cxnSp>
        <p:cxnSp>
          <p:nvCxnSpPr>
            <p:cNvPr id="68" name="Straight Arrow Connector 67"/>
            <p:cNvCxnSpPr/>
            <p:nvPr/>
          </p:nvCxnSpPr>
          <p:spPr>
            <a:xfrm>
              <a:off x="6934200" y="5791200"/>
              <a:ext cx="457200" cy="1588"/>
            </a:xfrm>
            <a:prstGeom prst="straightConnector1">
              <a:avLst/>
            </a:prstGeom>
            <a:ln>
              <a:solidFill>
                <a:srgbClr val="002060"/>
              </a:solidFill>
              <a:tailEnd type="arrow"/>
            </a:ln>
          </p:spPr>
          <p:style>
            <a:lnRef idx="2">
              <a:schemeClr val="accent4"/>
            </a:lnRef>
            <a:fillRef idx="0">
              <a:schemeClr val="accent4"/>
            </a:fillRef>
            <a:effectRef idx="1">
              <a:schemeClr val="accent4"/>
            </a:effectRef>
            <a:fontRef idx="minor">
              <a:schemeClr val="tx1"/>
            </a:fontRef>
          </p:style>
        </p:cxnSp>
        <p:cxnSp>
          <p:nvCxnSpPr>
            <p:cNvPr id="69" name="Straight Arrow Connector 68"/>
            <p:cNvCxnSpPr/>
            <p:nvPr/>
          </p:nvCxnSpPr>
          <p:spPr>
            <a:xfrm>
              <a:off x="7848600" y="5791200"/>
              <a:ext cx="457200" cy="1588"/>
            </a:xfrm>
            <a:prstGeom prst="straightConnector1">
              <a:avLst/>
            </a:prstGeom>
            <a:ln>
              <a:solidFill>
                <a:srgbClr val="002060"/>
              </a:solidFill>
              <a:tailEnd type="arrow"/>
            </a:ln>
          </p:spPr>
          <p:style>
            <a:lnRef idx="2">
              <a:schemeClr val="accent6"/>
            </a:lnRef>
            <a:fillRef idx="0">
              <a:schemeClr val="accent6"/>
            </a:fillRef>
            <a:effectRef idx="1">
              <a:schemeClr val="accent6"/>
            </a:effectRef>
            <a:fontRef idx="minor">
              <a:schemeClr val="tx1"/>
            </a:fontRef>
          </p:style>
        </p:cxnSp>
        <p:sp>
          <p:nvSpPr>
            <p:cNvPr id="70" name="TextBox 69"/>
            <p:cNvSpPr txBox="1"/>
            <p:nvPr/>
          </p:nvSpPr>
          <p:spPr>
            <a:xfrm>
              <a:off x="7772400" y="5486400"/>
              <a:ext cx="420308" cy="261610"/>
            </a:xfrm>
            <a:prstGeom prst="rect">
              <a:avLst/>
            </a:prstGeom>
            <a:noFill/>
          </p:spPr>
          <p:txBody>
            <a:bodyPr wrap="none" rtlCol="0">
              <a:spAutoFit/>
            </a:bodyPr>
            <a:lstStyle/>
            <a:p>
              <a:r>
                <a:rPr lang="en-US" sz="1100" b="1" dirty="0" smtClean="0">
                  <a:solidFill>
                    <a:srgbClr val="FF0000"/>
                  </a:solidFill>
                </a:rPr>
                <a:t>TGC</a:t>
              </a:r>
              <a:endParaRPr lang="en-US" b="1" dirty="0" smtClean="0">
                <a:solidFill>
                  <a:srgbClr val="FF0000"/>
                </a:solidFill>
              </a:endParaRPr>
            </a:p>
          </p:txBody>
        </p:sp>
      </p:grpSp>
    </p:spTree>
    <p:extLst>
      <p:ext uri="{BB962C8B-B14F-4D97-AF65-F5344CB8AC3E}">
        <p14:creationId xmlns:p14="http://schemas.microsoft.com/office/powerpoint/2010/main" val="3183684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Variant Types</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081968232"/>
              </p:ext>
            </p:extLst>
          </p:nvPr>
        </p:nvGraphicFramePr>
        <p:xfrm>
          <a:off x="533400" y="1192051"/>
          <a:ext cx="1674611" cy="3365534"/>
        </p:xfrm>
        <a:graphic>
          <a:graphicData uri="http://schemas.openxmlformats.org/drawingml/2006/table">
            <a:tbl>
              <a:tblPr firstRow="1" bandRow="1">
                <a:tableStyleId>{5940675A-B579-460E-94D1-54222C63F5DA}</a:tableStyleId>
              </a:tblPr>
              <a:tblGrid>
                <a:gridCol w="1674611"/>
              </a:tblGrid>
              <a:tr h="521364">
                <a:tc>
                  <a:txBody>
                    <a:bodyPr/>
                    <a:lstStyle/>
                    <a:p>
                      <a:pPr algn="ctr"/>
                      <a:r>
                        <a:rPr lang="en-US" sz="1600" b="1" dirty="0" smtClean="0">
                          <a:solidFill>
                            <a:srgbClr val="404040"/>
                          </a:solidFill>
                        </a:rPr>
                        <a:t>Variant Types</a:t>
                      </a:r>
                      <a:endParaRPr lang="en-US" sz="1600" b="1" dirty="0">
                        <a:solidFill>
                          <a:srgbClr val="404040"/>
                        </a:solidFill>
                      </a:endParaRPr>
                    </a:p>
                  </a:txBody>
                  <a:tcPr marL="53721" marR="53721" marT="26861" marB="26861">
                    <a:solidFill>
                      <a:srgbClr val="CCE1F8"/>
                    </a:solidFill>
                  </a:tcPr>
                </a:tc>
              </a:tr>
              <a:tr h="392339">
                <a:tc>
                  <a:txBody>
                    <a:bodyPr/>
                    <a:lstStyle/>
                    <a:p>
                      <a:pPr algn="ctr"/>
                      <a:endParaRPr lang="en-US" sz="1300" dirty="0" smtClean="0"/>
                    </a:p>
                    <a:p>
                      <a:pPr algn="ctr"/>
                      <a:r>
                        <a:rPr lang="en-US" sz="1300" dirty="0" smtClean="0"/>
                        <a:t>Single</a:t>
                      </a:r>
                      <a:r>
                        <a:rPr lang="en-US" sz="1300" baseline="0" dirty="0" smtClean="0"/>
                        <a:t> Nucleotide </a:t>
                      </a:r>
                      <a:r>
                        <a:rPr lang="en-US" sz="1300" baseline="0" dirty="0" err="1" smtClean="0"/>
                        <a:t>Variants(SNVs</a:t>
                      </a:r>
                      <a:r>
                        <a:rPr lang="en-US" sz="1300" baseline="0" dirty="0" smtClean="0"/>
                        <a:t>)</a:t>
                      </a:r>
                      <a:endParaRPr lang="en-US" sz="1300" dirty="0"/>
                    </a:p>
                  </a:txBody>
                  <a:tcPr marL="53721" marR="53721" marT="26861" marB="26861">
                    <a:solidFill>
                      <a:srgbClr val="EDF0DF"/>
                    </a:solidFill>
                  </a:tcPr>
                </a:tc>
              </a:tr>
              <a:tr h="401133">
                <a:tc>
                  <a:txBody>
                    <a:bodyPr/>
                    <a:lstStyle/>
                    <a:p>
                      <a:endParaRPr lang="en-US" sz="1300" dirty="0" smtClean="0"/>
                    </a:p>
                    <a:p>
                      <a:pPr algn="ctr"/>
                      <a:r>
                        <a:rPr lang="en-US" sz="1300" dirty="0" smtClean="0"/>
                        <a:t>Small Insertion</a:t>
                      </a:r>
                      <a:r>
                        <a:rPr lang="en-US" sz="1300" baseline="0" dirty="0" smtClean="0"/>
                        <a:t> / Deletion (</a:t>
                      </a:r>
                      <a:r>
                        <a:rPr lang="en-US" sz="1300" baseline="0" dirty="0" err="1" smtClean="0"/>
                        <a:t>indels</a:t>
                      </a:r>
                      <a:r>
                        <a:rPr lang="en-US" sz="1300" baseline="0" dirty="0" smtClean="0"/>
                        <a:t>)</a:t>
                      </a:r>
                      <a:endParaRPr lang="en-US" sz="1300" dirty="0"/>
                    </a:p>
                  </a:txBody>
                  <a:tcPr marL="53721" marR="53721" marT="26861" marB="26861">
                    <a:solidFill>
                      <a:srgbClr val="E9EDD8"/>
                    </a:solidFill>
                  </a:tcPr>
                </a:tc>
              </a:tr>
              <a:tr h="432115">
                <a:tc>
                  <a:txBody>
                    <a:bodyPr/>
                    <a:lstStyle/>
                    <a:p>
                      <a:pPr algn="ctr"/>
                      <a:endParaRPr lang="en-US" sz="1300" dirty="0" smtClean="0"/>
                    </a:p>
                    <a:p>
                      <a:pPr algn="ctr"/>
                      <a:r>
                        <a:rPr lang="en-US" sz="1300" dirty="0" smtClean="0"/>
                        <a:t>Copy Number Variants (</a:t>
                      </a:r>
                      <a:r>
                        <a:rPr lang="en-US" sz="1300" dirty="0" err="1" smtClean="0"/>
                        <a:t>CNVs</a:t>
                      </a:r>
                      <a:r>
                        <a:rPr lang="en-US" sz="1300" dirty="0" smtClean="0"/>
                        <a:t>)</a:t>
                      </a:r>
                      <a:endParaRPr lang="en-US" sz="1300" dirty="0"/>
                    </a:p>
                  </a:txBody>
                  <a:tcPr marL="53721" marR="53721" marT="26861" marB="26861">
                    <a:solidFill>
                      <a:srgbClr val="E9EDD8"/>
                    </a:solidFill>
                  </a:tcPr>
                </a:tc>
              </a:tr>
              <a:tr h="432115">
                <a:tc>
                  <a:txBody>
                    <a:bodyPr/>
                    <a:lstStyle/>
                    <a:p>
                      <a:endParaRPr lang="en-US" sz="1300" dirty="0" smtClean="0"/>
                    </a:p>
                    <a:p>
                      <a:pPr algn="ctr"/>
                      <a:r>
                        <a:rPr lang="en-US" sz="1300" dirty="0" smtClean="0"/>
                        <a:t>Structural Variants (</a:t>
                      </a:r>
                      <a:r>
                        <a:rPr lang="en-US" sz="1300" dirty="0" err="1" smtClean="0"/>
                        <a:t>SVs</a:t>
                      </a:r>
                      <a:r>
                        <a:rPr lang="en-US" sz="1300" dirty="0" smtClean="0"/>
                        <a:t>)</a:t>
                      </a:r>
                      <a:endParaRPr lang="en-US" sz="1300" dirty="0"/>
                    </a:p>
                  </a:txBody>
                  <a:tcPr marL="53721" marR="53721" marT="26861" marB="26861">
                    <a:solidFill>
                      <a:srgbClr val="E9EDD8"/>
                    </a:solidFill>
                  </a:tcPr>
                </a:tc>
              </a:tr>
              <a:tr h="0">
                <a:tc>
                  <a:txBody>
                    <a:bodyPr/>
                    <a:lstStyle/>
                    <a:p>
                      <a:pPr algn="ctr"/>
                      <a:r>
                        <a:rPr lang="en-US" sz="1300" dirty="0" smtClean="0"/>
                        <a:t>Novel Sequence</a:t>
                      </a:r>
                      <a:endParaRPr lang="en-US" sz="1300" dirty="0"/>
                    </a:p>
                  </a:txBody>
                  <a:tcPr marL="53721" marR="53721" marT="26861" marB="26861">
                    <a:solidFill>
                      <a:srgbClr val="E9EDD8"/>
                    </a:solidFill>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err="1" smtClean="0"/>
              <a:t>SNVs</a:t>
            </a:r>
            <a:endParaRPr lang="en-US" dirty="0"/>
          </a:p>
        </p:txBody>
      </p:sp>
      <p:sp>
        <p:nvSpPr>
          <p:cNvPr id="5" name="TextBox 4"/>
          <p:cNvSpPr txBox="1"/>
          <p:nvPr/>
        </p:nvSpPr>
        <p:spPr>
          <a:xfrm>
            <a:off x="2379777" y="5949786"/>
            <a:ext cx="6141112" cy="369332"/>
          </a:xfrm>
          <a:prstGeom prst="rect">
            <a:avLst/>
          </a:prstGeom>
          <a:noFill/>
        </p:spPr>
        <p:txBody>
          <a:bodyPr wrap="none" rtlCol="0">
            <a:spAutoFit/>
          </a:bodyPr>
          <a:lstStyle/>
          <a:p>
            <a:r>
              <a:rPr lang="en-US" dirty="0" smtClean="0">
                <a:solidFill>
                  <a:schemeClr val="tx2"/>
                </a:solidFill>
                <a:latin typeface="Courier"/>
                <a:cs typeface="Courier"/>
              </a:rPr>
              <a:t>ATCTATCCGAGTCGATCGATAGATGATGTCTAGGATAGATGAT</a:t>
            </a:r>
            <a:endParaRPr lang="en-US" dirty="0">
              <a:solidFill>
                <a:schemeClr val="tx2"/>
              </a:solidFill>
              <a:latin typeface="Courier"/>
              <a:cs typeface="Courier"/>
            </a:endParaRPr>
          </a:p>
        </p:txBody>
      </p:sp>
      <p:sp>
        <p:nvSpPr>
          <p:cNvPr id="6" name="TextBox 5"/>
          <p:cNvSpPr txBox="1"/>
          <p:nvPr/>
        </p:nvSpPr>
        <p:spPr>
          <a:xfrm>
            <a:off x="1828800" y="5949786"/>
            <a:ext cx="550977" cy="369332"/>
          </a:xfrm>
          <a:prstGeom prst="rect">
            <a:avLst/>
          </a:prstGeom>
          <a:noFill/>
        </p:spPr>
        <p:txBody>
          <a:bodyPr wrap="none" rtlCol="0">
            <a:spAutoFit/>
          </a:bodyPr>
          <a:lstStyle/>
          <a:p>
            <a:r>
              <a:rPr lang="en-US" dirty="0" smtClean="0">
                <a:solidFill>
                  <a:schemeClr val="tx2"/>
                </a:solidFill>
              </a:rPr>
              <a:t>Ref:</a:t>
            </a:r>
            <a:endParaRPr lang="en-US" dirty="0">
              <a:solidFill>
                <a:schemeClr val="tx2"/>
              </a:solidFill>
            </a:endParaRPr>
          </a:p>
        </p:txBody>
      </p:sp>
      <p:sp>
        <p:nvSpPr>
          <p:cNvPr id="7" name="TextBox 6"/>
          <p:cNvSpPr txBox="1"/>
          <p:nvPr/>
        </p:nvSpPr>
        <p:spPr>
          <a:xfrm>
            <a:off x="2379777" y="1905000"/>
            <a:ext cx="6141112" cy="369332"/>
          </a:xfrm>
          <a:prstGeom prst="rect">
            <a:avLst/>
          </a:prstGeom>
          <a:noFill/>
        </p:spPr>
        <p:txBody>
          <a:bodyPr wrap="none" rtlCol="0">
            <a:spAutoFit/>
          </a:bodyPr>
          <a:lstStyle/>
          <a:p>
            <a:r>
              <a:rPr lang="en-US" dirty="0" smtClean="0">
                <a:latin typeface="Courier"/>
                <a:cs typeface="Courier"/>
              </a:rPr>
              <a:t>ATCTATCCGAGTC</a:t>
            </a:r>
            <a:r>
              <a:rPr lang="en-US" dirty="0" smtClean="0">
                <a:solidFill>
                  <a:srgbClr val="000000"/>
                </a:solidFill>
                <a:latin typeface="Courier"/>
                <a:cs typeface="Courier"/>
              </a:rPr>
              <a:t>T</a:t>
            </a:r>
            <a:r>
              <a:rPr lang="en-US" dirty="0" smtClean="0">
                <a:latin typeface="Courier"/>
                <a:cs typeface="Courier"/>
              </a:rPr>
              <a:t>ATCGATAGATGATGTCTAGGATAGATGAT</a:t>
            </a:r>
            <a:endParaRPr lang="en-US" dirty="0">
              <a:latin typeface="Courier"/>
              <a:cs typeface="Courier"/>
            </a:endParaRPr>
          </a:p>
        </p:txBody>
      </p:sp>
      <p:sp>
        <p:nvSpPr>
          <p:cNvPr id="16" name="TextBox 15"/>
          <p:cNvSpPr txBox="1"/>
          <p:nvPr/>
        </p:nvSpPr>
        <p:spPr>
          <a:xfrm>
            <a:off x="2379777" y="5650468"/>
            <a:ext cx="6141112" cy="369332"/>
          </a:xfrm>
          <a:prstGeom prst="rect">
            <a:avLst/>
          </a:prstGeom>
          <a:noFill/>
        </p:spPr>
        <p:txBody>
          <a:bodyPr wrap="none" rtlCol="0">
            <a:spAutoFit/>
          </a:bodyPr>
          <a:lstStyle/>
          <a:p>
            <a:r>
              <a:rPr lang="en-US" dirty="0" smtClean="0">
                <a:latin typeface="Courier"/>
                <a:cs typeface="Courier"/>
              </a:rPr>
              <a:t>ATCTATCCGAGTC</a:t>
            </a:r>
            <a:r>
              <a:rPr lang="en-US" dirty="0" smtClean="0">
                <a:solidFill>
                  <a:srgbClr val="FF0000"/>
                </a:solidFill>
                <a:latin typeface="Courier"/>
                <a:cs typeface="Courier"/>
              </a:rPr>
              <a:t>T</a:t>
            </a:r>
            <a:r>
              <a:rPr lang="en-US" dirty="0" smtClean="0">
                <a:latin typeface="Courier"/>
                <a:cs typeface="Courier"/>
              </a:rPr>
              <a:t>ATCGATAGATGATGTCTAGGATAGATGAT</a:t>
            </a:r>
            <a:endParaRPr lang="en-US" dirty="0">
              <a:latin typeface="Courier"/>
              <a:cs typeface="Courier"/>
            </a:endParaRPr>
          </a:p>
        </p:txBody>
      </p:sp>
      <p:cxnSp>
        <p:nvCxnSpPr>
          <p:cNvPr id="18" name="Straight Arrow Connector 17"/>
          <p:cNvCxnSpPr/>
          <p:nvPr/>
        </p:nvCxnSpPr>
        <p:spPr>
          <a:xfrm rot="5400000">
            <a:off x="3562055" y="4044434"/>
            <a:ext cx="3212068"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aphicFrame>
        <p:nvGraphicFramePr>
          <p:cNvPr id="9" name="Table 8"/>
          <p:cNvGraphicFramePr>
            <a:graphicFrameLocks noGrp="1"/>
          </p:cNvGraphicFramePr>
          <p:nvPr>
            <p:extLst>
              <p:ext uri="{D42A27DB-BD31-4B8C-83A1-F6EECF244321}">
                <p14:modId xmlns:p14="http://schemas.microsoft.com/office/powerpoint/2010/main" val="2209326145"/>
              </p:ext>
            </p:extLst>
          </p:nvPr>
        </p:nvGraphicFramePr>
        <p:xfrm>
          <a:off x="533400" y="1192051"/>
          <a:ext cx="1674611" cy="3365534"/>
        </p:xfrm>
        <a:graphic>
          <a:graphicData uri="http://schemas.openxmlformats.org/drawingml/2006/table">
            <a:tbl>
              <a:tblPr firstRow="1" bandRow="1">
                <a:tableStyleId>{5940675A-B579-460E-94D1-54222C63F5DA}</a:tableStyleId>
              </a:tblPr>
              <a:tblGrid>
                <a:gridCol w="1674611"/>
              </a:tblGrid>
              <a:tr h="521364">
                <a:tc>
                  <a:txBody>
                    <a:bodyPr/>
                    <a:lstStyle/>
                    <a:p>
                      <a:pPr algn="ctr"/>
                      <a:r>
                        <a:rPr lang="en-US" sz="1600" b="1" dirty="0" smtClean="0">
                          <a:solidFill>
                            <a:srgbClr val="404040"/>
                          </a:solidFill>
                        </a:rPr>
                        <a:t>Variant Types</a:t>
                      </a:r>
                      <a:endParaRPr lang="en-US" sz="1600" b="1" dirty="0">
                        <a:solidFill>
                          <a:srgbClr val="404040"/>
                        </a:solidFill>
                      </a:endParaRPr>
                    </a:p>
                  </a:txBody>
                  <a:tcPr marL="53721" marR="53721" marT="26861" marB="26861">
                    <a:solidFill>
                      <a:srgbClr val="CCE1F8"/>
                    </a:solidFill>
                  </a:tcPr>
                </a:tc>
              </a:tr>
              <a:tr h="392339">
                <a:tc>
                  <a:txBody>
                    <a:bodyPr/>
                    <a:lstStyle/>
                    <a:p>
                      <a:pPr algn="ctr"/>
                      <a:endParaRPr lang="en-US" sz="1300" dirty="0" smtClean="0"/>
                    </a:p>
                    <a:p>
                      <a:pPr algn="ctr"/>
                      <a:r>
                        <a:rPr lang="en-US" sz="1300" dirty="0" smtClean="0"/>
                        <a:t>Single</a:t>
                      </a:r>
                      <a:r>
                        <a:rPr lang="en-US" sz="1300" baseline="0" dirty="0" smtClean="0"/>
                        <a:t> Nucleotide </a:t>
                      </a:r>
                      <a:r>
                        <a:rPr lang="en-US" sz="1300" baseline="0" dirty="0" err="1" smtClean="0"/>
                        <a:t>Variants(SNVs</a:t>
                      </a:r>
                      <a:r>
                        <a:rPr lang="en-US" sz="1300" baseline="0" dirty="0" smtClean="0"/>
                        <a:t>)</a:t>
                      </a:r>
                      <a:endParaRPr lang="en-US" sz="1300" dirty="0"/>
                    </a:p>
                  </a:txBody>
                  <a:tcPr marL="53721" marR="53721" marT="26861" marB="26861">
                    <a:solidFill>
                      <a:srgbClr val="EDF0DF"/>
                    </a:solidFill>
                  </a:tcPr>
                </a:tc>
              </a:tr>
              <a:tr h="401133">
                <a:tc>
                  <a:txBody>
                    <a:bodyPr/>
                    <a:lstStyle/>
                    <a:p>
                      <a:endParaRPr lang="en-US" sz="1300" dirty="0" smtClean="0"/>
                    </a:p>
                    <a:p>
                      <a:pPr algn="ctr"/>
                      <a:r>
                        <a:rPr lang="en-US" sz="1300" dirty="0" smtClean="0"/>
                        <a:t>Small Insertion</a:t>
                      </a:r>
                      <a:r>
                        <a:rPr lang="en-US" sz="1300" baseline="0" dirty="0" smtClean="0"/>
                        <a:t> / Deletion (</a:t>
                      </a:r>
                      <a:r>
                        <a:rPr lang="en-US" sz="1300" baseline="0" dirty="0" err="1" smtClean="0"/>
                        <a:t>indels</a:t>
                      </a:r>
                      <a:r>
                        <a:rPr lang="en-US" sz="1300" baseline="0" dirty="0" smtClean="0"/>
                        <a:t>)</a:t>
                      </a:r>
                      <a:endParaRPr lang="en-US" sz="1300" dirty="0"/>
                    </a:p>
                  </a:txBody>
                  <a:tcPr marL="53721" marR="53721" marT="26861" marB="26861">
                    <a:solidFill>
                      <a:srgbClr val="E9EDD8"/>
                    </a:solidFill>
                  </a:tcPr>
                </a:tc>
              </a:tr>
              <a:tr h="432115">
                <a:tc>
                  <a:txBody>
                    <a:bodyPr/>
                    <a:lstStyle/>
                    <a:p>
                      <a:pPr algn="ctr"/>
                      <a:endParaRPr lang="en-US" sz="1300" dirty="0" smtClean="0"/>
                    </a:p>
                    <a:p>
                      <a:pPr algn="ctr"/>
                      <a:r>
                        <a:rPr lang="en-US" sz="1300" dirty="0" smtClean="0"/>
                        <a:t>Copy Number Variants (</a:t>
                      </a:r>
                      <a:r>
                        <a:rPr lang="en-US" sz="1300" dirty="0" err="1" smtClean="0"/>
                        <a:t>CNVs</a:t>
                      </a:r>
                      <a:r>
                        <a:rPr lang="en-US" sz="1300" dirty="0" smtClean="0"/>
                        <a:t>)</a:t>
                      </a:r>
                      <a:endParaRPr lang="en-US" sz="1300" dirty="0"/>
                    </a:p>
                  </a:txBody>
                  <a:tcPr marL="53721" marR="53721" marT="26861" marB="26861">
                    <a:solidFill>
                      <a:srgbClr val="E9EDD8"/>
                    </a:solidFill>
                  </a:tcPr>
                </a:tc>
              </a:tr>
              <a:tr h="432115">
                <a:tc>
                  <a:txBody>
                    <a:bodyPr/>
                    <a:lstStyle/>
                    <a:p>
                      <a:endParaRPr lang="en-US" sz="1300" dirty="0" smtClean="0"/>
                    </a:p>
                    <a:p>
                      <a:pPr algn="ctr"/>
                      <a:r>
                        <a:rPr lang="en-US" sz="1300" dirty="0" smtClean="0"/>
                        <a:t>Structural Variants (</a:t>
                      </a:r>
                      <a:r>
                        <a:rPr lang="en-US" sz="1300" dirty="0" err="1" smtClean="0"/>
                        <a:t>SVs</a:t>
                      </a:r>
                      <a:r>
                        <a:rPr lang="en-US" sz="1300" dirty="0" smtClean="0"/>
                        <a:t>)</a:t>
                      </a:r>
                      <a:endParaRPr lang="en-US" sz="1300" dirty="0"/>
                    </a:p>
                  </a:txBody>
                  <a:tcPr marL="53721" marR="53721" marT="26861" marB="26861">
                    <a:solidFill>
                      <a:srgbClr val="E9EDD8"/>
                    </a:solidFill>
                  </a:tcPr>
                </a:tc>
              </a:tr>
              <a:tr h="0">
                <a:tc>
                  <a:txBody>
                    <a:bodyPr/>
                    <a:lstStyle/>
                    <a:p>
                      <a:pPr algn="ctr"/>
                      <a:r>
                        <a:rPr lang="en-US" sz="1300" dirty="0" smtClean="0"/>
                        <a:t>Novel Sequence</a:t>
                      </a:r>
                      <a:endParaRPr lang="en-US" sz="1300" dirty="0"/>
                    </a:p>
                  </a:txBody>
                  <a:tcPr marL="53721" marR="53721" marT="26861" marB="26861">
                    <a:solidFill>
                      <a:srgbClr val="E9EDD8"/>
                    </a:solid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SNV Calling Approaches</a:t>
            </a:r>
            <a:endParaRPr lang="en-US" dirty="0"/>
          </a:p>
        </p:txBody>
      </p:sp>
      <p:sp>
        <p:nvSpPr>
          <p:cNvPr id="11" name="Content Placeholder 10"/>
          <p:cNvSpPr>
            <a:spLocks noGrp="1"/>
          </p:cNvSpPr>
          <p:nvPr>
            <p:ph sz="half" idx="2"/>
          </p:nvPr>
        </p:nvSpPr>
        <p:spPr>
          <a:xfrm>
            <a:off x="2667000" y="1447800"/>
            <a:ext cx="6019800" cy="4876800"/>
          </a:xfrm>
        </p:spPr>
        <p:txBody>
          <a:bodyPr>
            <a:normAutofit lnSpcReduction="10000"/>
          </a:bodyPr>
          <a:lstStyle/>
          <a:p>
            <a:r>
              <a:rPr lang="en-US" dirty="0" smtClean="0"/>
              <a:t>A Bayesian Approach is the most general and common method of calling </a:t>
            </a:r>
            <a:r>
              <a:rPr lang="en-US" dirty="0" err="1" smtClean="0"/>
              <a:t>SNVs</a:t>
            </a:r>
            <a:endParaRPr lang="en-US" dirty="0" smtClean="0"/>
          </a:p>
          <a:p>
            <a:pPr lvl="1"/>
            <a:r>
              <a:rPr lang="en-US" dirty="0" smtClean="0"/>
              <a:t>MAQ, </a:t>
            </a:r>
            <a:r>
              <a:rPr lang="en-US" dirty="0" err="1" smtClean="0"/>
              <a:t>SOAPsnp</a:t>
            </a:r>
            <a:r>
              <a:rPr lang="en-US" dirty="0" smtClean="0"/>
              <a:t>, Genome </a:t>
            </a:r>
            <a:r>
              <a:rPr lang="en-US" dirty="0" err="1" smtClean="0"/>
              <a:t>Analyis</a:t>
            </a:r>
            <a:r>
              <a:rPr lang="en-US" dirty="0" smtClean="0"/>
              <a:t> </a:t>
            </a:r>
            <a:r>
              <a:rPr lang="en-US" dirty="0" err="1" smtClean="0"/>
              <a:t>ToolKit</a:t>
            </a:r>
            <a:r>
              <a:rPr lang="en-US" dirty="0" smtClean="0"/>
              <a:t> (GATK), </a:t>
            </a:r>
            <a:r>
              <a:rPr lang="en-US" dirty="0" err="1" smtClean="0"/>
              <a:t>SAMtools</a:t>
            </a:r>
            <a:endParaRPr lang="en-US" dirty="0" smtClean="0"/>
          </a:p>
          <a:p>
            <a:pPr>
              <a:buNone/>
            </a:pPr>
            <a:endParaRPr lang="en-US" dirty="0" smtClean="0"/>
          </a:p>
          <a:p>
            <a:endParaRPr lang="en-US" dirty="0" smtClean="0"/>
          </a:p>
          <a:p>
            <a:endParaRPr lang="en-US" dirty="0" smtClean="0"/>
          </a:p>
          <a:p>
            <a:endParaRPr lang="en-US" dirty="0" smtClean="0"/>
          </a:p>
          <a:p>
            <a:r>
              <a:rPr lang="en-US" dirty="0" smtClean="0"/>
              <a:t>But we would rather use a cancer specific method!</a:t>
            </a:r>
          </a:p>
        </p:txBody>
      </p:sp>
      <p:pic>
        <p:nvPicPr>
          <p:cNvPr id="12" name="Picture 11"/>
          <p:cNvPicPr>
            <a:picLocks noChangeAspect="1"/>
          </p:cNvPicPr>
          <p:nvPr/>
        </p:nvPicPr>
        <p:blipFill>
          <a:blip r:embed="rId2"/>
          <a:srcRect t="19722" b="54167"/>
          <a:stretch>
            <a:fillRect/>
          </a:stretch>
        </p:blipFill>
        <p:spPr>
          <a:xfrm>
            <a:off x="2887133" y="3810000"/>
            <a:ext cx="5799667" cy="1135768"/>
          </a:xfrm>
          <a:prstGeom prst="rect">
            <a:avLst/>
          </a:prstGeom>
        </p:spPr>
      </p:pic>
      <p:sp>
        <p:nvSpPr>
          <p:cNvPr id="14" name="Rectangle 13"/>
          <p:cNvSpPr/>
          <p:nvPr/>
        </p:nvSpPr>
        <p:spPr>
          <a:xfrm>
            <a:off x="4876800" y="4859179"/>
            <a:ext cx="3875303" cy="246221"/>
          </a:xfrm>
          <a:prstGeom prst="rect">
            <a:avLst/>
          </a:prstGeom>
        </p:spPr>
        <p:txBody>
          <a:bodyPr wrap="square">
            <a:spAutoFit/>
          </a:bodyPr>
          <a:lstStyle/>
          <a:p>
            <a:r>
              <a:rPr lang="en-US" sz="1000" u="sng" dirty="0" err="1" smtClean="0"/>
              <a:t>http://www.broadinstitute.org/gsa/wiki/index.php/Unified_genotyper</a:t>
            </a:r>
            <a:endParaRPr lang="en-US" sz="1000" u="sng" dirty="0"/>
          </a:p>
        </p:txBody>
      </p:sp>
      <p:graphicFrame>
        <p:nvGraphicFramePr>
          <p:cNvPr id="7" name="Table 6"/>
          <p:cNvGraphicFramePr>
            <a:graphicFrameLocks noGrp="1"/>
          </p:cNvGraphicFramePr>
          <p:nvPr>
            <p:extLst>
              <p:ext uri="{D42A27DB-BD31-4B8C-83A1-F6EECF244321}">
                <p14:modId xmlns:p14="http://schemas.microsoft.com/office/powerpoint/2010/main" val="2209326145"/>
              </p:ext>
            </p:extLst>
          </p:nvPr>
        </p:nvGraphicFramePr>
        <p:xfrm>
          <a:off x="533400" y="1192051"/>
          <a:ext cx="1674611" cy="3365534"/>
        </p:xfrm>
        <a:graphic>
          <a:graphicData uri="http://schemas.openxmlformats.org/drawingml/2006/table">
            <a:tbl>
              <a:tblPr firstRow="1" bandRow="1">
                <a:tableStyleId>{5940675A-B579-460E-94D1-54222C63F5DA}</a:tableStyleId>
              </a:tblPr>
              <a:tblGrid>
                <a:gridCol w="1674611"/>
              </a:tblGrid>
              <a:tr h="521364">
                <a:tc>
                  <a:txBody>
                    <a:bodyPr/>
                    <a:lstStyle/>
                    <a:p>
                      <a:pPr algn="ctr"/>
                      <a:r>
                        <a:rPr lang="en-US" sz="1600" b="1" dirty="0" smtClean="0">
                          <a:solidFill>
                            <a:srgbClr val="404040"/>
                          </a:solidFill>
                        </a:rPr>
                        <a:t>Variant Types</a:t>
                      </a:r>
                      <a:endParaRPr lang="en-US" sz="1600" b="1" dirty="0">
                        <a:solidFill>
                          <a:srgbClr val="404040"/>
                        </a:solidFill>
                      </a:endParaRPr>
                    </a:p>
                  </a:txBody>
                  <a:tcPr marL="53721" marR="53721" marT="26861" marB="26861">
                    <a:solidFill>
                      <a:srgbClr val="CCE1F8"/>
                    </a:solidFill>
                  </a:tcPr>
                </a:tc>
              </a:tr>
              <a:tr h="392339">
                <a:tc>
                  <a:txBody>
                    <a:bodyPr/>
                    <a:lstStyle/>
                    <a:p>
                      <a:pPr algn="ctr"/>
                      <a:endParaRPr lang="en-US" sz="1300" dirty="0" smtClean="0"/>
                    </a:p>
                    <a:p>
                      <a:pPr algn="ctr"/>
                      <a:r>
                        <a:rPr lang="en-US" sz="1300" dirty="0" smtClean="0"/>
                        <a:t>Single</a:t>
                      </a:r>
                      <a:r>
                        <a:rPr lang="en-US" sz="1300" baseline="0" dirty="0" smtClean="0"/>
                        <a:t> Nucleotide </a:t>
                      </a:r>
                      <a:r>
                        <a:rPr lang="en-US" sz="1300" baseline="0" dirty="0" err="1" smtClean="0"/>
                        <a:t>Variants(SNVs</a:t>
                      </a:r>
                      <a:r>
                        <a:rPr lang="en-US" sz="1300" baseline="0" dirty="0" smtClean="0"/>
                        <a:t>)</a:t>
                      </a:r>
                      <a:endParaRPr lang="en-US" sz="1300" dirty="0"/>
                    </a:p>
                  </a:txBody>
                  <a:tcPr marL="53721" marR="53721" marT="26861" marB="26861">
                    <a:solidFill>
                      <a:srgbClr val="EDF0DF"/>
                    </a:solidFill>
                  </a:tcPr>
                </a:tc>
              </a:tr>
              <a:tr h="401133">
                <a:tc>
                  <a:txBody>
                    <a:bodyPr/>
                    <a:lstStyle/>
                    <a:p>
                      <a:endParaRPr lang="en-US" sz="1300" dirty="0" smtClean="0"/>
                    </a:p>
                    <a:p>
                      <a:pPr algn="ctr"/>
                      <a:r>
                        <a:rPr lang="en-US" sz="1300" dirty="0" smtClean="0"/>
                        <a:t>Small Insertion</a:t>
                      </a:r>
                      <a:r>
                        <a:rPr lang="en-US" sz="1300" baseline="0" dirty="0" smtClean="0"/>
                        <a:t> / Deletion (</a:t>
                      </a:r>
                      <a:r>
                        <a:rPr lang="en-US" sz="1300" baseline="0" dirty="0" err="1" smtClean="0"/>
                        <a:t>indels</a:t>
                      </a:r>
                      <a:r>
                        <a:rPr lang="en-US" sz="1300" baseline="0" dirty="0" smtClean="0"/>
                        <a:t>)</a:t>
                      </a:r>
                      <a:endParaRPr lang="en-US" sz="1300" dirty="0"/>
                    </a:p>
                  </a:txBody>
                  <a:tcPr marL="53721" marR="53721" marT="26861" marB="26861">
                    <a:solidFill>
                      <a:srgbClr val="E9EDD8"/>
                    </a:solidFill>
                  </a:tcPr>
                </a:tc>
              </a:tr>
              <a:tr h="432115">
                <a:tc>
                  <a:txBody>
                    <a:bodyPr/>
                    <a:lstStyle/>
                    <a:p>
                      <a:pPr algn="ctr"/>
                      <a:endParaRPr lang="en-US" sz="1300" dirty="0" smtClean="0"/>
                    </a:p>
                    <a:p>
                      <a:pPr algn="ctr"/>
                      <a:r>
                        <a:rPr lang="en-US" sz="1300" dirty="0" smtClean="0"/>
                        <a:t>Copy Number Variants (</a:t>
                      </a:r>
                      <a:r>
                        <a:rPr lang="en-US" sz="1300" dirty="0" err="1" smtClean="0"/>
                        <a:t>CNVs</a:t>
                      </a:r>
                      <a:r>
                        <a:rPr lang="en-US" sz="1300" dirty="0" smtClean="0"/>
                        <a:t>)</a:t>
                      </a:r>
                      <a:endParaRPr lang="en-US" sz="1300" dirty="0"/>
                    </a:p>
                  </a:txBody>
                  <a:tcPr marL="53721" marR="53721" marT="26861" marB="26861">
                    <a:solidFill>
                      <a:srgbClr val="E9EDD8"/>
                    </a:solidFill>
                  </a:tcPr>
                </a:tc>
              </a:tr>
              <a:tr h="432115">
                <a:tc>
                  <a:txBody>
                    <a:bodyPr/>
                    <a:lstStyle/>
                    <a:p>
                      <a:endParaRPr lang="en-US" sz="1300" dirty="0" smtClean="0"/>
                    </a:p>
                    <a:p>
                      <a:pPr algn="ctr"/>
                      <a:r>
                        <a:rPr lang="en-US" sz="1300" dirty="0" smtClean="0"/>
                        <a:t>Structural Variants (</a:t>
                      </a:r>
                      <a:r>
                        <a:rPr lang="en-US" sz="1300" dirty="0" err="1" smtClean="0"/>
                        <a:t>SVs</a:t>
                      </a:r>
                      <a:r>
                        <a:rPr lang="en-US" sz="1300" dirty="0" smtClean="0"/>
                        <a:t>)</a:t>
                      </a:r>
                      <a:endParaRPr lang="en-US" sz="1300" dirty="0"/>
                    </a:p>
                  </a:txBody>
                  <a:tcPr marL="53721" marR="53721" marT="26861" marB="26861">
                    <a:solidFill>
                      <a:srgbClr val="E9EDD8"/>
                    </a:solidFill>
                  </a:tcPr>
                </a:tc>
              </a:tr>
              <a:tr h="0">
                <a:tc>
                  <a:txBody>
                    <a:bodyPr/>
                    <a:lstStyle/>
                    <a:p>
                      <a:pPr algn="ctr"/>
                      <a:r>
                        <a:rPr lang="en-US" sz="1300" dirty="0" smtClean="0"/>
                        <a:t>Novel Sequence</a:t>
                      </a:r>
                      <a:endParaRPr lang="en-US" sz="1300" dirty="0"/>
                    </a:p>
                  </a:txBody>
                  <a:tcPr marL="53721" marR="53721" marT="26861" marB="26861">
                    <a:solidFill>
                      <a:srgbClr val="E9EDD8"/>
                    </a:solidFill>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000" dirty="0" smtClean="0"/>
              <a:t>Factors that effect mutation signal</a:t>
            </a:r>
          </a:p>
          <a:p>
            <a:pPr lvl="1"/>
            <a:r>
              <a:rPr lang="en-US" sz="1800" dirty="0" smtClean="0"/>
              <a:t>Limited genetic material (lower depth)</a:t>
            </a:r>
          </a:p>
          <a:p>
            <a:pPr lvl="1"/>
            <a:r>
              <a:rPr lang="en-US" sz="1800" dirty="0" smtClean="0"/>
              <a:t>Mixture of tumor and normal tissue</a:t>
            </a:r>
          </a:p>
          <a:p>
            <a:pPr lvl="1"/>
            <a:r>
              <a:rPr lang="en-US" sz="1800" dirty="0" smtClean="0"/>
              <a:t>Cancer Heterogeneity</a:t>
            </a:r>
          </a:p>
          <a:p>
            <a:endParaRPr lang="en-US" sz="2000" dirty="0" smtClean="0"/>
          </a:p>
          <a:p>
            <a:r>
              <a:rPr lang="en-US" sz="2000" dirty="0" smtClean="0"/>
              <a:t>Factors that introduce noise</a:t>
            </a:r>
          </a:p>
          <a:p>
            <a:pPr lvl="1"/>
            <a:r>
              <a:rPr lang="en-US" sz="1800" dirty="0" smtClean="0"/>
              <a:t>Formalin-fixed and Paraffin-embedded samples</a:t>
            </a:r>
          </a:p>
          <a:p>
            <a:pPr lvl="1"/>
            <a:r>
              <a:rPr lang="en-US" sz="1800" dirty="0" smtClean="0"/>
              <a:t>Increased number of mutations and unusual genomic rearrangements</a:t>
            </a:r>
          </a:p>
          <a:p>
            <a:endParaRPr lang="en-US" sz="2000" dirty="0" smtClean="0"/>
          </a:p>
          <a:p>
            <a:r>
              <a:rPr lang="en-US" sz="2000" dirty="0" smtClean="0"/>
              <a:t>General Consideration</a:t>
            </a:r>
          </a:p>
          <a:p>
            <a:pPr lvl="1"/>
            <a:r>
              <a:rPr lang="en-US" sz="1800" dirty="0" smtClean="0"/>
              <a:t>Each individual has many unique mutations that could be confused with cancer causing mutations</a:t>
            </a:r>
          </a:p>
          <a:p>
            <a:endParaRPr lang="en-US" sz="2000" dirty="0" smtClean="0"/>
          </a:p>
          <a:p>
            <a:endParaRPr lang="en-US" dirty="0"/>
          </a:p>
        </p:txBody>
      </p:sp>
      <p:sp>
        <p:nvSpPr>
          <p:cNvPr id="3" name="Title 2"/>
          <p:cNvSpPr>
            <a:spLocks noGrp="1"/>
          </p:cNvSpPr>
          <p:nvPr>
            <p:ph type="title"/>
          </p:nvPr>
        </p:nvSpPr>
        <p:spPr/>
        <p:txBody>
          <a:bodyPr/>
          <a:lstStyle/>
          <a:p>
            <a:r>
              <a:rPr lang="en-US" dirty="0" smtClean="0"/>
              <a:t>Considerations for Cancer Sequencing</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SNV Calling Approaches</a:t>
            </a:r>
            <a:endParaRPr lang="en-US" dirty="0"/>
          </a:p>
        </p:txBody>
      </p:sp>
      <p:sp>
        <p:nvSpPr>
          <p:cNvPr id="11" name="Content Placeholder 10"/>
          <p:cNvSpPr>
            <a:spLocks noGrp="1"/>
          </p:cNvSpPr>
          <p:nvPr>
            <p:ph sz="half" idx="2"/>
          </p:nvPr>
        </p:nvSpPr>
        <p:spPr>
          <a:xfrm>
            <a:off x="2667000" y="1447800"/>
            <a:ext cx="6019800" cy="4876800"/>
          </a:xfrm>
        </p:spPr>
        <p:txBody>
          <a:bodyPr>
            <a:normAutofit/>
          </a:bodyPr>
          <a:lstStyle/>
          <a:p>
            <a:r>
              <a:rPr lang="en-US" dirty="0" err="1" smtClean="0"/>
              <a:t>SNVMix</a:t>
            </a:r>
            <a:r>
              <a:rPr lang="en-US" dirty="0" smtClean="0"/>
              <a:t>: example of using a graphical model for SNV calling</a:t>
            </a:r>
          </a:p>
          <a:p>
            <a:endParaRPr lang="en-US" dirty="0" smtClean="0"/>
          </a:p>
          <a:p>
            <a:pPr>
              <a:buNone/>
            </a:pPr>
            <a:endParaRPr lang="en-US" dirty="0" smtClean="0"/>
          </a:p>
        </p:txBody>
      </p:sp>
      <p:sp>
        <p:nvSpPr>
          <p:cNvPr id="7" name="Rectangle 6"/>
          <p:cNvSpPr/>
          <p:nvPr/>
        </p:nvSpPr>
        <p:spPr>
          <a:xfrm>
            <a:off x="4572000" y="6457890"/>
            <a:ext cx="4572000" cy="400110"/>
          </a:xfrm>
          <a:prstGeom prst="rect">
            <a:avLst/>
          </a:prstGeom>
        </p:spPr>
        <p:txBody>
          <a:bodyPr>
            <a:spAutoFit/>
          </a:bodyPr>
          <a:lstStyle/>
          <a:p>
            <a:r>
              <a:rPr lang="en-US" sz="1000" dirty="0" smtClean="0"/>
              <a:t>Goya et al.  2010. </a:t>
            </a:r>
            <a:r>
              <a:rPr lang="en-US" sz="1000" dirty="0" err="1" smtClean="0"/>
              <a:t>SNVMix</a:t>
            </a:r>
            <a:r>
              <a:rPr lang="en-US" sz="1000" dirty="0" smtClean="0"/>
              <a:t>: predicting single nucleotide variants from next-generation sequencing of tumors. Bioinformatics (Oxford, England) 26, no. 6 (March)</a:t>
            </a:r>
            <a:endParaRPr lang="en-US" sz="1000" dirty="0"/>
          </a:p>
        </p:txBody>
      </p:sp>
      <p:pic>
        <p:nvPicPr>
          <p:cNvPr id="9" name="Picture 8"/>
          <p:cNvPicPr>
            <a:picLocks noChangeAspect="1"/>
          </p:cNvPicPr>
          <p:nvPr/>
        </p:nvPicPr>
        <p:blipFill>
          <a:blip r:embed="rId2"/>
          <a:stretch>
            <a:fillRect/>
          </a:stretch>
        </p:blipFill>
        <p:spPr>
          <a:xfrm>
            <a:off x="3778250" y="2479525"/>
            <a:ext cx="4254896" cy="3845076"/>
          </a:xfrm>
          <a:prstGeom prst="rect">
            <a:avLst/>
          </a:prstGeom>
        </p:spPr>
      </p:pic>
      <p:pic>
        <p:nvPicPr>
          <p:cNvPr id="17" name="Picture 16"/>
          <p:cNvPicPr>
            <a:picLocks noChangeAspect="1"/>
          </p:cNvPicPr>
          <p:nvPr/>
        </p:nvPicPr>
        <p:blipFill>
          <a:blip r:embed="rId3"/>
          <a:stretch>
            <a:fillRect/>
          </a:stretch>
        </p:blipFill>
        <p:spPr>
          <a:xfrm>
            <a:off x="3962400" y="2565400"/>
            <a:ext cx="635000" cy="635000"/>
          </a:xfrm>
          <a:prstGeom prst="rect">
            <a:avLst/>
          </a:prstGeom>
        </p:spPr>
      </p:pic>
      <p:graphicFrame>
        <p:nvGraphicFramePr>
          <p:cNvPr id="8" name="Table 7"/>
          <p:cNvGraphicFramePr>
            <a:graphicFrameLocks noGrp="1"/>
          </p:cNvGraphicFramePr>
          <p:nvPr>
            <p:extLst>
              <p:ext uri="{D42A27DB-BD31-4B8C-83A1-F6EECF244321}">
                <p14:modId xmlns:p14="http://schemas.microsoft.com/office/powerpoint/2010/main" val="2209326145"/>
              </p:ext>
            </p:extLst>
          </p:nvPr>
        </p:nvGraphicFramePr>
        <p:xfrm>
          <a:off x="533400" y="1192051"/>
          <a:ext cx="1674611" cy="3365534"/>
        </p:xfrm>
        <a:graphic>
          <a:graphicData uri="http://schemas.openxmlformats.org/drawingml/2006/table">
            <a:tbl>
              <a:tblPr firstRow="1" bandRow="1">
                <a:tableStyleId>{5940675A-B579-460E-94D1-54222C63F5DA}</a:tableStyleId>
              </a:tblPr>
              <a:tblGrid>
                <a:gridCol w="1674611"/>
              </a:tblGrid>
              <a:tr h="521364">
                <a:tc>
                  <a:txBody>
                    <a:bodyPr/>
                    <a:lstStyle/>
                    <a:p>
                      <a:pPr algn="ctr"/>
                      <a:r>
                        <a:rPr lang="en-US" sz="1600" b="1" dirty="0" smtClean="0">
                          <a:solidFill>
                            <a:srgbClr val="404040"/>
                          </a:solidFill>
                        </a:rPr>
                        <a:t>Variant Types</a:t>
                      </a:r>
                      <a:endParaRPr lang="en-US" sz="1600" b="1" dirty="0">
                        <a:solidFill>
                          <a:srgbClr val="404040"/>
                        </a:solidFill>
                      </a:endParaRPr>
                    </a:p>
                  </a:txBody>
                  <a:tcPr marL="53721" marR="53721" marT="26861" marB="26861">
                    <a:solidFill>
                      <a:srgbClr val="CCE1F8"/>
                    </a:solidFill>
                  </a:tcPr>
                </a:tc>
              </a:tr>
              <a:tr h="392339">
                <a:tc>
                  <a:txBody>
                    <a:bodyPr/>
                    <a:lstStyle/>
                    <a:p>
                      <a:pPr algn="ctr"/>
                      <a:endParaRPr lang="en-US" sz="1300" dirty="0" smtClean="0"/>
                    </a:p>
                    <a:p>
                      <a:pPr algn="ctr"/>
                      <a:r>
                        <a:rPr lang="en-US" sz="1300" dirty="0" smtClean="0"/>
                        <a:t>Single</a:t>
                      </a:r>
                      <a:r>
                        <a:rPr lang="en-US" sz="1300" baseline="0" dirty="0" smtClean="0"/>
                        <a:t> Nucleotide </a:t>
                      </a:r>
                      <a:r>
                        <a:rPr lang="en-US" sz="1300" baseline="0" dirty="0" err="1" smtClean="0"/>
                        <a:t>Variants(SNVs</a:t>
                      </a:r>
                      <a:r>
                        <a:rPr lang="en-US" sz="1300" baseline="0" dirty="0" smtClean="0"/>
                        <a:t>)</a:t>
                      </a:r>
                      <a:endParaRPr lang="en-US" sz="1300" dirty="0"/>
                    </a:p>
                  </a:txBody>
                  <a:tcPr marL="53721" marR="53721" marT="26861" marB="26861">
                    <a:solidFill>
                      <a:srgbClr val="EDF0DF"/>
                    </a:solidFill>
                  </a:tcPr>
                </a:tc>
              </a:tr>
              <a:tr h="401133">
                <a:tc>
                  <a:txBody>
                    <a:bodyPr/>
                    <a:lstStyle/>
                    <a:p>
                      <a:endParaRPr lang="en-US" sz="1300" dirty="0" smtClean="0"/>
                    </a:p>
                    <a:p>
                      <a:pPr algn="ctr"/>
                      <a:r>
                        <a:rPr lang="en-US" sz="1300" dirty="0" smtClean="0"/>
                        <a:t>Small Insertion</a:t>
                      </a:r>
                      <a:r>
                        <a:rPr lang="en-US" sz="1300" baseline="0" dirty="0" smtClean="0"/>
                        <a:t> / Deletion (</a:t>
                      </a:r>
                      <a:r>
                        <a:rPr lang="en-US" sz="1300" baseline="0" dirty="0" err="1" smtClean="0"/>
                        <a:t>indels</a:t>
                      </a:r>
                      <a:r>
                        <a:rPr lang="en-US" sz="1300" baseline="0" dirty="0" smtClean="0"/>
                        <a:t>)</a:t>
                      </a:r>
                      <a:endParaRPr lang="en-US" sz="1300" dirty="0"/>
                    </a:p>
                  </a:txBody>
                  <a:tcPr marL="53721" marR="53721" marT="26861" marB="26861">
                    <a:solidFill>
                      <a:srgbClr val="E9EDD8"/>
                    </a:solidFill>
                  </a:tcPr>
                </a:tc>
              </a:tr>
              <a:tr h="432115">
                <a:tc>
                  <a:txBody>
                    <a:bodyPr/>
                    <a:lstStyle/>
                    <a:p>
                      <a:pPr algn="ctr"/>
                      <a:endParaRPr lang="en-US" sz="1300" dirty="0" smtClean="0"/>
                    </a:p>
                    <a:p>
                      <a:pPr algn="ctr"/>
                      <a:r>
                        <a:rPr lang="en-US" sz="1300" dirty="0" smtClean="0"/>
                        <a:t>Copy Number Variants (</a:t>
                      </a:r>
                      <a:r>
                        <a:rPr lang="en-US" sz="1300" dirty="0" err="1" smtClean="0"/>
                        <a:t>CNVs</a:t>
                      </a:r>
                      <a:r>
                        <a:rPr lang="en-US" sz="1300" dirty="0" smtClean="0"/>
                        <a:t>)</a:t>
                      </a:r>
                      <a:endParaRPr lang="en-US" sz="1300" dirty="0"/>
                    </a:p>
                  </a:txBody>
                  <a:tcPr marL="53721" marR="53721" marT="26861" marB="26861">
                    <a:solidFill>
                      <a:srgbClr val="E9EDD8"/>
                    </a:solidFill>
                  </a:tcPr>
                </a:tc>
              </a:tr>
              <a:tr h="432115">
                <a:tc>
                  <a:txBody>
                    <a:bodyPr/>
                    <a:lstStyle/>
                    <a:p>
                      <a:endParaRPr lang="en-US" sz="1300" dirty="0" smtClean="0"/>
                    </a:p>
                    <a:p>
                      <a:pPr algn="ctr"/>
                      <a:r>
                        <a:rPr lang="en-US" sz="1300" dirty="0" smtClean="0"/>
                        <a:t>Structural Variants (</a:t>
                      </a:r>
                      <a:r>
                        <a:rPr lang="en-US" sz="1300" dirty="0" err="1" smtClean="0"/>
                        <a:t>SVs</a:t>
                      </a:r>
                      <a:r>
                        <a:rPr lang="en-US" sz="1300" dirty="0" smtClean="0"/>
                        <a:t>)</a:t>
                      </a:r>
                      <a:endParaRPr lang="en-US" sz="1300" dirty="0"/>
                    </a:p>
                  </a:txBody>
                  <a:tcPr marL="53721" marR="53721" marT="26861" marB="26861">
                    <a:solidFill>
                      <a:srgbClr val="E9EDD8"/>
                    </a:solidFill>
                  </a:tcPr>
                </a:tc>
              </a:tr>
              <a:tr h="0">
                <a:tc>
                  <a:txBody>
                    <a:bodyPr/>
                    <a:lstStyle/>
                    <a:p>
                      <a:pPr algn="ctr"/>
                      <a:r>
                        <a:rPr lang="en-US" sz="1300" dirty="0" smtClean="0"/>
                        <a:t>Novel Sequence</a:t>
                      </a:r>
                      <a:endParaRPr lang="en-US" sz="1300" dirty="0"/>
                    </a:p>
                  </a:txBody>
                  <a:tcPr marL="53721" marR="53721" marT="26861" marB="26861">
                    <a:solidFill>
                      <a:srgbClr val="E9EDD8"/>
                    </a:solidFill>
                  </a:tcP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Targeted Sequencing </a:t>
            </a:r>
            <a:endParaRPr lang="en-US" dirty="0"/>
          </a:p>
        </p:txBody>
      </p:sp>
      <p:sp>
        <p:nvSpPr>
          <p:cNvPr id="82" name="Text Placeholder 81"/>
          <p:cNvSpPr>
            <a:spLocks noGrp="1"/>
          </p:cNvSpPr>
          <p:nvPr>
            <p:ph type="body" sz="quarter" idx="3"/>
          </p:nvPr>
        </p:nvSpPr>
        <p:spPr>
          <a:xfrm>
            <a:off x="4645025" y="3516313"/>
            <a:ext cx="4041775" cy="639762"/>
          </a:xfrm>
        </p:spPr>
        <p:txBody>
          <a:bodyPr/>
          <a:lstStyle/>
          <a:p>
            <a:r>
              <a:rPr lang="en-US" dirty="0" smtClean="0"/>
              <a:t>Capture Methods vs. Shotgun</a:t>
            </a:r>
            <a:endParaRPr lang="en-US" dirty="0"/>
          </a:p>
        </p:txBody>
      </p:sp>
      <p:sp>
        <p:nvSpPr>
          <p:cNvPr id="83" name="Content Placeholder 82"/>
          <p:cNvSpPr>
            <a:spLocks noGrp="1"/>
          </p:cNvSpPr>
          <p:nvPr>
            <p:ph sz="quarter" idx="4"/>
          </p:nvPr>
        </p:nvSpPr>
        <p:spPr>
          <a:xfrm>
            <a:off x="4645025" y="4156075"/>
            <a:ext cx="4041775" cy="2157639"/>
          </a:xfrm>
        </p:spPr>
        <p:txBody>
          <a:bodyPr>
            <a:normAutofit fontScale="70000" lnSpcReduction="20000"/>
          </a:bodyPr>
          <a:lstStyle/>
          <a:p>
            <a:r>
              <a:rPr lang="en-US" dirty="0" smtClean="0"/>
              <a:t>Targeted sequencing allows for much higher coverage at less cost</a:t>
            </a:r>
          </a:p>
          <a:p>
            <a:r>
              <a:rPr lang="en-US" dirty="0" smtClean="0"/>
              <a:t>Most methods can only capture known sites</a:t>
            </a:r>
          </a:p>
          <a:p>
            <a:r>
              <a:rPr lang="en-US" dirty="0" smtClean="0"/>
              <a:t>These methods also introduce significant captures bias, include failure to capture sites that differ significantly from the reference genome.</a:t>
            </a:r>
          </a:p>
          <a:p>
            <a:endParaRPr lang="en-US" dirty="0"/>
          </a:p>
        </p:txBody>
      </p:sp>
      <p:pic>
        <p:nvPicPr>
          <p:cNvPr id="73" name="Picture 72"/>
          <p:cNvPicPr>
            <a:picLocks noChangeAspect="1"/>
          </p:cNvPicPr>
          <p:nvPr/>
        </p:nvPicPr>
        <p:blipFill>
          <a:blip r:embed="rId3"/>
          <a:stretch>
            <a:fillRect/>
          </a:stretch>
        </p:blipFill>
        <p:spPr>
          <a:xfrm>
            <a:off x="235857" y="1135848"/>
            <a:ext cx="3040744" cy="5242350"/>
          </a:xfrm>
          <a:prstGeom prst="rect">
            <a:avLst/>
          </a:prstGeom>
        </p:spPr>
      </p:pic>
      <p:sp>
        <p:nvSpPr>
          <p:cNvPr id="78" name="Rectangle 77"/>
          <p:cNvSpPr/>
          <p:nvPr/>
        </p:nvSpPr>
        <p:spPr>
          <a:xfrm>
            <a:off x="152400" y="6457890"/>
            <a:ext cx="4953000" cy="400110"/>
          </a:xfrm>
          <a:prstGeom prst="rect">
            <a:avLst/>
          </a:prstGeom>
        </p:spPr>
        <p:txBody>
          <a:bodyPr wrap="square">
            <a:spAutoFit/>
          </a:bodyPr>
          <a:lstStyle/>
          <a:p>
            <a:r>
              <a:rPr lang="en-US" sz="1000" dirty="0" smtClean="0"/>
              <a:t>Modified from </a:t>
            </a:r>
            <a:r>
              <a:rPr lang="en-US" sz="1000" dirty="0" err="1" smtClean="0"/>
              <a:t>Meyerson</a:t>
            </a:r>
            <a:r>
              <a:rPr lang="en-US" sz="1000" dirty="0" smtClean="0"/>
              <a:t> et al. . 2010. Advances in understanding cancer genomes through second-generation sequencing. Nature Reviews Genetics 11, no. 10 (October): 685-696</a:t>
            </a:r>
            <a:endParaRPr lang="en-US" sz="1000" dirty="0"/>
          </a:p>
        </p:txBody>
      </p:sp>
      <p:grpSp>
        <p:nvGrpSpPr>
          <p:cNvPr id="155" name="Group 154"/>
          <p:cNvGrpSpPr/>
          <p:nvPr/>
        </p:nvGrpSpPr>
        <p:grpSpPr>
          <a:xfrm>
            <a:off x="4343400" y="1593088"/>
            <a:ext cx="4537529" cy="1607312"/>
            <a:chOff x="4343400" y="1593088"/>
            <a:chExt cx="4537529" cy="1607312"/>
          </a:xfrm>
        </p:grpSpPr>
        <p:sp>
          <p:nvSpPr>
            <p:cNvPr id="84" name="TextBox 83"/>
            <p:cNvSpPr txBox="1"/>
            <p:nvPr/>
          </p:nvSpPr>
          <p:spPr>
            <a:xfrm>
              <a:off x="4343400" y="1823213"/>
              <a:ext cx="720748" cy="457390"/>
            </a:xfrm>
            <a:prstGeom prst="rect">
              <a:avLst/>
            </a:prstGeom>
            <a:noFill/>
          </p:spPr>
          <p:txBody>
            <a:bodyPr wrap="square" rtlCol="0">
              <a:spAutoFit/>
            </a:bodyPr>
            <a:lstStyle/>
            <a:p>
              <a:pPr>
                <a:lnSpc>
                  <a:spcPts val="1380"/>
                </a:lnSpc>
              </a:pPr>
              <a:r>
                <a:rPr lang="en-US" sz="1400" b="1" dirty="0" smtClean="0">
                  <a:ln w="127" cap="flat" cmpd="sng" algn="ctr">
                    <a:noFill/>
                    <a:prstDash val="solid"/>
                    <a:round/>
                    <a:headEnd type="none" w="med" len="med"/>
                    <a:tailEnd type="none" w="med" len="med"/>
                  </a:ln>
                  <a:solidFill>
                    <a:srgbClr val="77933C"/>
                  </a:solidFill>
                </a:rPr>
                <a:t>Exome</a:t>
              </a:r>
            </a:p>
            <a:p>
              <a:pPr>
                <a:lnSpc>
                  <a:spcPts val="1380"/>
                </a:lnSpc>
              </a:pPr>
              <a:r>
                <a:rPr lang="en-US" sz="1400" b="1" dirty="0" smtClean="0">
                  <a:ln w="127" cap="flat" cmpd="sng" algn="ctr">
                    <a:noFill/>
                    <a:prstDash val="solid"/>
                    <a:round/>
                    <a:headEnd type="none" w="med" len="med"/>
                    <a:tailEnd type="none" w="med" len="med"/>
                  </a:ln>
                  <a:solidFill>
                    <a:srgbClr val="77933C"/>
                  </a:solidFill>
                </a:rPr>
                <a:t>Library </a:t>
              </a:r>
              <a:endParaRPr lang="en-US" sz="1400" b="1" dirty="0">
                <a:ln w="127" cap="flat" cmpd="sng" algn="ctr">
                  <a:noFill/>
                  <a:prstDash val="solid"/>
                  <a:round/>
                  <a:headEnd type="none" w="med" len="med"/>
                  <a:tailEnd type="none" w="med" len="med"/>
                </a:ln>
                <a:solidFill>
                  <a:srgbClr val="77933C"/>
                </a:solidFill>
              </a:endParaRPr>
            </a:p>
          </p:txBody>
        </p:sp>
        <p:sp>
          <p:nvSpPr>
            <p:cNvPr id="85" name="TextBox 84"/>
            <p:cNvSpPr txBox="1"/>
            <p:nvPr/>
          </p:nvSpPr>
          <p:spPr>
            <a:xfrm>
              <a:off x="4343400" y="2339695"/>
              <a:ext cx="845457" cy="457390"/>
            </a:xfrm>
            <a:prstGeom prst="rect">
              <a:avLst/>
            </a:prstGeom>
            <a:noFill/>
            <a:ln>
              <a:noFill/>
            </a:ln>
          </p:spPr>
          <p:txBody>
            <a:bodyPr wrap="square" rtlCol="0">
              <a:spAutoFit/>
            </a:bodyPr>
            <a:lstStyle/>
            <a:p>
              <a:pPr>
                <a:lnSpc>
                  <a:spcPts val="1380"/>
                </a:lnSpc>
              </a:pPr>
              <a:r>
                <a:rPr lang="en-US" sz="1400" b="1" dirty="0" smtClean="0">
                  <a:solidFill>
                    <a:schemeClr val="accent6">
                      <a:lumMod val="75000"/>
                    </a:schemeClr>
                  </a:solidFill>
                </a:rPr>
                <a:t>Shotgun</a:t>
              </a:r>
            </a:p>
            <a:p>
              <a:pPr>
                <a:lnSpc>
                  <a:spcPts val="1380"/>
                </a:lnSpc>
              </a:pPr>
              <a:r>
                <a:rPr lang="en-US" sz="1400" b="1" dirty="0" smtClean="0">
                  <a:solidFill>
                    <a:schemeClr val="accent6">
                      <a:lumMod val="75000"/>
                    </a:schemeClr>
                  </a:solidFill>
                </a:rPr>
                <a:t>Library</a:t>
              </a:r>
              <a:endParaRPr lang="en-US" sz="1400" b="1" dirty="0">
                <a:solidFill>
                  <a:schemeClr val="accent6">
                    <a:lumMod val="75000"/>
                  </a:schemeClr>
                </a:solidFill>
              </a:endParaRPr>
            </a:p>
          </p:txBody>
        </p:sp>
        <p:cxnSp>
          <p:nvCxnSpPr>
            <p:cNvPr id="86" name="Straight Connector 85"/>
            <p:cNvCxnSpPr/>
            <p:nvPr/>
          </p:nvCxnSpPr>
          <p:spPr>
            <a:xfrm>
              <a:off x="5181600" y="2550753"/>
              <a:ext cx="311907" cy="1525"/>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sp>
          <p:nvSpPr>
            <p:cNvPr id="87" name="TextBox 86"/>
            <p:cNvSpPr txBox="1"/>
            <p:nvPr/>
          </p:nvSpPr>
          <p:spPr>
            <a:xfrm>
              <a:off x="6274460" y="2933540"/>
              <a:ext cx="1449011" cy="266860"/>
            </a:xfrm>
            <a:prstGeom prst="rect">
              <a:avLst/>
            </a:prstGeom>
            <a:noFill/>
          </p:spPr>
          <p:txBody>
            <a:bodyPr wrap="square" rtlCol="0">
              <a:spAutoFit/>
            </a:bodyPr>
            <a:lstStyle/>
            <a:p>
              <a:pPr>
                <a:lnSpc>
                  <a:spcPts val="1380"/>
                </a:lnSpc>
              </a:pPr>
              <a:r>
                <a:rPr lang="en-US" sz="1400" dirty="0" smtClean="0">
                  <a:solidFill>
                    <a:srgbClr val="6A6965"/>
                  </a:solidFill>
                </a:rPr>
                <a:t>Genomic DNA</a:t>
              </a:r>
              <a:endParaRPr lang="en-US" sz="1400" dirty="0">
                <a:solidFill>
                  <a:srgbClr val="6A6965"/>
                </a:solidFill>
              </a:endParaRPr>
            </a:p>
          </p:txBody>
        </p:sp>
        <p:cxnSp>
          <p:nvCxnSpPr>
            <p:cNvPr id="88" name="Straight Connector 87"/>
            <p:cNvCxnSpPr/>
            <p:nvPr/>
          </p:nvCxnSpPr>
          <p:spPr>
            <a:xfrm>
              <a:off x="5181600" y="2723503"/>
              <a:ext cx="3659251" cy="1525"/>
            </a:xfrm>
            <a:prstGeom prst="line">
              <a:avLst/>
            </a:prstGeom>
          </p:spPr>
          <p:style>
            <a:lnRef idx="2">
              <a:schemeClr val="accent1"/>
            </a:lnRef>
            <a:fillRef idx="0">
              <a:schemeClr val="accent1"/>
            </a:fillRef>
            <a:effectRef idx="1">
              <a:schemeClr val="accent1"/>
            </a:effectRef>
            <a:fontRef idx="minor">
              <a:schemeClr val="tx1"/>
            </a:fontRef>
          </p:style>
        </p:cxnSp>
        <p:sp>
          <p:nvSpPr>
            <p:cNvPr id="89" name="Rectangle 88"/>
            <p:cNvSpPr/>
            <p:nvPr/>
          </p:nvSpPr>
          <p:spPr>
            <a:xfrm>
              <a:off x="5547525" y="2679942"/>
              <a:ext cx="731850" cy="10172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0" name="Rectangle 89"/>
            <p:cNvSpPr/>
            <p:nvPr/>
          </p:nvSpPr>
          <p:spPr>
            <a:xfrm>
              <a:off x="7377152" y="2676998"/>
              <a:ext cx="1097775" cy="104667"/>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1" name="Rectangle 90"/>
            <p:cNvSpPr/>
            <p:nvPr/>
          </p:nvSpPr>
          <p:spPr>
            <a:xfrm>
              <a:off x="5655558" y="2749182"/>
              <a:ext cx="631484" cy="292388"/>
            </a:xfrm>
            <a:prstGeom prst="rect">
              <a:avLst/>
            </a:prstGeom>
          </p:spPr>
          <p:txBody>
            <a:bodyPr wrap="none">
              <a:spAutoFit/>
            </a:bodyPr>
            <a:lstStyle/>
            <a:p>
              <a:r>
                <a:rPr lang="en-US" sz="1300" dirty="0" smtClean="0">
                  <a:solidFill>
                    <a:srgbClr val="6A6965"/>
                  </a:solidFill>
                </a:rPr>
                <a:t>Exon 1</a:t>
              </a:r>
              <a:endParaRPr lang="en-US" sz="1300" dirty="0"/>
            </a:p>
          </p:txBody>
        </p:sp>
        <p:sp>
          <p:nvSpPr>
            <p:cNvPr id="92" name="Rectangle 91"/>
            <p:cNvSpPr/>
            <p:nvPr/>
          </p:nvSpPr>
          <p:spPr>
            <a:xfrm>
              <a:off x="7693038" y="2726446"/>
              <a:ext cx="631484" cy="292388"/>
            </a:xfrm>
            <a:prstGeom prst="rect">
              <a:avLst/>
            </a:prstGeom>
          </p:spPr>
          <p:txBody>
            <a:bodyPr wrap="none">
              <a:spAutoFit/>
            </a:bodyPr>
            <a:lstStyle/>
            <a:p>
              <a:r>
                <a:rPr lang="en-US" sz="1300" dirty="0" smtClean="0">
                  <a:solidFill>
                    <a:srgbClr val="6A6965"/>
                  </a:solidFill>
                </a:rPr>
                <a:t>Exon 2</a:t>
              </a:r>
              <a:endParaRPr lang="en-US" sz="1300" dirty="0"/>
            </a:p>
          </p:txBody>
        </p:sp>
        <p:cxnSp>
          <p:nvCxnSpPr>
            <p:cNvPr id="93" name="Straight Connector 92"/>
            <p:cNvCxnSpPr/>
            <p:nvPr/>
          </p:nvCxnSpPr>
          <p:spPr>
            <a:xfrm>
              <a:off x="5655558" y="2550753"/>
              <a:ext cx="369411" cy="1525"/>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cxnSp>
          <p:nvCxnSpPr>
            <p:cNvPr id="94" name="Straight Connector 93"/>
            <p:cNvCxnSpPr/>
            <p:nvPr/>
          </p:nvCxnSpPr>
          <p:spPr>
            <a:xfrm>
              <a:off x="6145451" y="2550753"/>
              <a:ext cx="267849" cy="1525"/>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cxnSp>
          <p:nvCxnSpPr>
            <p:cNvPr id="95" name="Straight Connector 94"/>
            <p:cNvCxnSpPr/>
            <p:nvPr/>
          </p:nvCxnSpPr>
          <p:spPr>
            <a:xfrm>
              <a:off x="5824582" y="2449254"/>
              <a:ext cx="355471" cy="1525"/>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cxnSp>
          <p:nvCxnSpPr>
            <p:cNvPr id="96" name="Straight Connector 95"/>
            <p:cNvCxnSpPr/>
            <p:nvPr/>
          </p:nvCxnSpPr>
          <p:spPr>
            <a:xfrm>
              <a:off x="6565642" y="2550753"/>
              <a:ext cx="208603" cy="1525"/>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cxnSp>
          <p:nvCxnSpPr>
            <p:cNvPr id="97" name="Straight Connector 96"/>
            <p:cNvCxnSpPr/>
            <p:nvPr/>
          </p:nvCxnSpPr>
          <p:spPr>
            <a:xfrm>
              <a:off x="6904933" y="2552279"/>
              <a:ext cx="407249" cy="1525"/>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cxnSp>
          <p:nvCxnSpPr>
            <p:cNvPr id="98" name="Straight Connector 97"/>
            <p:cNvCxnSpPr/>
            <p:nvPr/>
          </p:nvCxnSpPr>
          <p:spPr>
            <a:xfrm>
              <a:off x="7462533" y="2552279"/>
              <a:ext cx="399032" cy="1525"/>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cxnSp>
          <p:nvCxnSpPr>
            <p:cNvPr id="99" name="Straight Connector 98"/>
            <p:cNvCxnSpPr/>
            <p:nvPr/>
          </p:nvCxnSpPr>
          <p:spPr>
            <a:xfrm>
              <a:off x="8063696" y="2552279"/>
              <a:ext cx="442595" cy="1525"/>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0" name="Straight Connector 99"/>
            <p:cNvCxnSpPr/>
            <p:nvPr/>
          </p:nvCxnSpPr>
          <p:spPr>
            <a:xfrm>
              <a:off x="8613080" y="2550753"/>
              <a:ext cx="267849" cy="1525"/>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1" name="Straight Connector 100"/>
            <p:cNvCxnSpPr/>
            <p:nvPr/>
          </p:nvCxnSpPr>
          <p:spPr>
            <a:xfrm>
              <a:off x="5279677" y="2447729"/>
              <a:ext cx="353231" cy="1525"/>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2" name="Straight Connector 101"/>
            <p:cNvCxnSpPr/>
            <p:nvPr/>
          </p:nvCxnSpPr>
          <p:spPr>
            <a:xfrm>
              <a:off x="6364758" y="2449254"/>
              <a:ext cx="200884" cy="1525"/>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3" name="Straight Connector 102"/>
            <p:cNvCxnSpPr/>
            <p:nvPr/>
          </p:nvCxnSpPr>
          <p:spPr>
            <a:xfrm>
              <a:off x="6833491" y="2447729"/>
              <a:ext cx="402518" cy="1525"/>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4" name="Straight Connector 103"/>
            <p:cNvCxnSpPr/>
            <p:nvPr/>
          </p:nvCxnSpPr>
          <p:spPr>
            <a:xfrm>
              <a:off x="6551702" y="2341653"/>
              <a:ext cx="370655" cy="1525"/>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5" name="Straight Connector 104"/>
            <p:cNvCxnSpPr/>
            <p:nvPr/>
          </p:nvCxnSpPr>
          <p:spPr>
            <a:xfrm>
              <a:off x="7459792" y="2447729"/>
              <a:ext cx="333816" cy="1525"/>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6" name="Straight Connector 105"/>
            <p:cNvCxnSpPr/>
            <p:nvPr/>
          </p:nvCxnSpPr>
          <p:spPr>
            <a:xfrm>
              <a:off x="8046271" y="2449254"/>
              <a:ext cx="198645" cy="1525"/>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7" name="Straight Connector 106"/>
            <p:cNvCxnSpPr/>
            <p:nvPr/>
          </p:nvCxnSpPr>
          <p:spPr>
            <a:xfrm>
              <a:off x="8368634" y="2449254"/>
              <a:ext cx="346757" cy="1525"/>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grpSp>
          <p:nvGrpSpPr>
            <p:cNvPr id="108" name="Group 113"/>
            <p:cNvGrpSpPr/>
            <p:nvPr/>
          </p:nvGrpSpPr>
          <p:grpSpPr>
            <a:xfrm>
              <a:off x="5547525" y="2233835"/>
              <a:ext cx="791096" cy="3050"/>
              <a:chOff x="5562600" y="2740024"/>
              <a:chExt cx="823687" cy="3176"/>
            </a:xfrm>
          </p:grpSpPr>
          <p:cxnSp>
            <p:nvCxnSpPr>
              <p:cNvPr id="109" name="Straight Connector 108"/>
              <p:cNvCxnSpPr/>
              <p:nvPr/>
            </p:nvCxnSpPr>
            <p:spPr>
              <a:xfrm>
                <a:off x="5562600" y="2741612"/>
                <a:ext cx="278883" cy="1588"/>
              </a:xfrm>
              <a:prstGeom prst="line">
                <a:avLst/>
              </a:prstGeom>
              <a:ln>
                <a:solidFill>
                  <a:schemeClr val="accent3">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0" name="Straight Connector 109"/>
              <p:cNvCxnSpPr/>
              <p:nvPr/>
            </p:nvCxnSpPr>
            <p:spPr>
              <a:xfrm>
                <a:off x="5953967" y="2740024"/>
                <a:ext cx="432320" cy="1654"/>
              </a:xfrm>
              <a:prstGeom prst="line">
                <a:avLst/>
              </a:prstGeom>
              <a:ln>
                <a:solidFill>
                  <a:schemeClr val="accent3">
                    <a:lumMod val="75000"/>
                  </a:schemeClr>
                </a:solidFill>
              </a:ln>
            </p:spPr>
            <p:style>
              <a:lnRef idx="2">
                <a:schemeClr val="accent1"/>
              </a:lnRef>
              <a:fillRef idx="0">
                <a:schemeClr val="accent1"/>
              </a:fillRef>
              <a:effectRef idx="1">
                <a:schemeClr val="accent1"/>
              </a:effectRef>
              <a:fontRef idx="minor">
                <a:schemeClr val="tx1"/>
              </a:fontRef>
            </p:style>
          </p:cxnSp>
        </p:grpSp>
        <p:grpSp>
          <p:nvGrpSpPr>
            <p:cNvPr id="111" name="Group 114"/>
            <p:cNvGrpSpPr/>
            <p:nvPr/>
          </p:nvGrpSpPr>
          <p:grpSpPr>
            <a:xfrm>
              <a:off x="5645602" y="2127291"/>
              <a:ext cx="693019" cy="3050"/>
              <a:chOff x="5664717" y="2592388"/>
              <a:chExt cx="721569" cy="3176"/>
            </a:xfrm>
          </p:grpSpPr>
          <p:cxnSp>
            <p:nvCxnSpPr>
              <p:cNvPr id="112" name="Straight Connector 111"/>
              <p:cNvCxnSpPr/>
              <p:nvPr/>
            </p:nvCxnSpPr>
            <p:spPr>
              <a:xfrm>
                <a:off x="5664717" y="2592388"/>
                <a:ext cx="385926" cy="1588"/>
              </a:xfrm>
              <a:prstGeom prst="line">
                <a:avLst/>
              </a:prstGeom>
              <a:ln>
                <a:solidFill>
                  <a:schemeClr val="accent3">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3" name="Straight Connector 112"/>
              <p:cNvCxnSpPr/>
              <p:nvPr/>
            </p:nvCxnSpPr>
            <p:spPr>
              <a:xfrm>
                <a:off x="6188534" y="2593976"/>
                <a:ext cx="197752" cy="1588"/>
              </a:xfrm>
              <a:prstGeom prst="line">
                <a:avLst/>
              </a:prstGeom>
              <a:ln>
                <a:solidFill>
                  <a:schemeClr val="accent3">
                    <a:lumMod val="75000"/>
                  </a:schemeClr>
                </a:solidFill>
              </a:ln>
            </p:spPr>
            <p:style>
              <a:lnRef idx="2">
                <a:schemeClr val="accent1"/>
              </a:lnRef>
              <a:fillRef idx="0">
                <a:schemeClr val="accent1"/>
              </a:fillRef>
              <a:effectRef idx="1">
                <a:schemeClr val="accent1"/>
              </a:effectRef>
              <a:fontRef idx="minor">
                <a:schemeClr val="tx1"/>
              </a:fontRef>
            </p:style>
          </p:cxnSp>
        </p:grpSp>
        <p:grpSp>
          <p:nvGrpSpPr>
            <p:cNvPr id="114" name="Group 115"/>
            <p:cNvGrpSpPr/>
            <p:nvPr/>
          </p:nvGrpSpPr>
          <p:grpSpPr>
            <a:xfrm>
              <a:off x="5493507" y="2022269"/>
              <a:ext cx="773422" cy="1525"/>
              <a:chOff x="5506357" y="2439988"/>
              <a:chExt cx="805284" cy="1588"/>
            </a:xfrm>
          </p:grpSpPr>
          <p:cxnSp>
            <p:nvCxnSpPr>
              <p:cNvPr id="115" name="Straight Connector 114"/>
              <p:cNvCxnSpPr/>
              <p:nvPr/>
            </p:nvCxnSpPr>
            <p:spPr>
              <a:xfrm>
                <a:off x="5506357" y="2439988"/>
                <a:ext cx="430507" cy="1588"/>
              </a:xfrm>
              <a:prstGeom prst="line">
                <a:avLst/>
              </a:prstGeom>
              <a:ln>
                <a:solidFill>
                  <a:schemeClr val="accent3">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6" name="Straight Connector 115"/>
              <p:cNvCxnSpPr/>
              <p:nvPr/>
            </p:nvCxnSpPr>
            <p:spPr>
              <a:xfrm>
                <a:off x="6032758" y="2439988"/>
                <a:ext cx="278883" cy="1588"/>
              </a:xfrm>
              <a:prstGeom prst="line">
                <a:avLst/>
              </a:prstGeom>
              <a:ln>
                <a:solidFill>
                  <a:schemeClr val="accent3">
                    <a:lumMod val="75000"/>
                  </a:schemeClr>
                </a:solidFill>
              </a:ln>
            </p:spPr>
            <p:style>
              <a:lnRef idx="2">
                <a:schemeClr val="accent1"/>
              </a:lnRef>
              <a:fillRef idx="0">
                <a:schemeClr val="accent1"/>
              </a:fillRef>
              <a:effectRef idx="1">
                <a:schemeClr val="accent1"/>
              </a:effectRef>
              <a:fontRef idx="minor">
                <a:schemeClr val="tx1"/>
              </a:fontRef>
            </p:style>
          </p:cxnSp>
        </p:grpSp>
        <p:cxnSp>
          <p:nvCxnSpPr>
            <p:cNvPr id="117" name="Straight Connector 116"/>
            <p:cNvCxnSpPr/>
            <p:nvPr/>
          </p:nvCxnSpPr>
          <p:spPr>
            <a:xfrm>
              <a:off x="5961744" y="1798024"/>
              <a:ext cx="267849" cy="1525"/>
            </a:xfrm>
            <a:prstGeom prst="line">
              <a:avLst/>
            </a:prstGeom>
            <a:ln>
              <a:solidFill>
                <a:schemeClr val="accent3">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8" name="Straight Connector 117"/>
            <p:cNvCxnSpPr/>
            <p:nvPr/>
          </p:nvCxnSpPr>
          <p:spPr>
            <a:xfrm>
              <a:off x="5547525" y="1789789"/>
              <a:ext cx="267849" cy="1525"/>
            </a:xfrm>
            <a:prstGeom prst="line">
              <a:avLst/>
            </a:prstGeom>
            <a:ln>
              <a:solidFill>
                <a:schemeClr val="accent3">
                  <a:lumMod val="75000"/>
                </a:schemeClr>
              </a:solidFill>
            </a:ln>
          </p:spPr>
          <p:style>
            <a:lnRef idx="2">
              <a:schemeClr val="accent1"/>
            </a:lnRef>
            <a:fillRef idx="0">
              <a:schemeClr val="accent1"/>
            </a:fillRef>
            <a:effectRef idx="1">
              <a:schemeClr val="accent1"/>
            </a:effectRef>
            <a:fontRef idx="minor">
              <a:schemeClr val="tx1"/>
            </a:fontRef>
          </p:style>
        </p:cxnSp>
        <p:grpSp>
          <p:nvGrpSpPr>
            <p:cNvPr id="119" name="Group 119"/>
            <p:cNvGrpSpPr/>
            <p:nvPr/>
          </p:nvGrpSpPr>
          <p:grpSpPr>
            <a:xfrm>
              <a:off x="5528358" y="1693003"/>
              <a:ext cx="785619" cy="1525"/>
              <a:chOff x="5542643" y="2058988"/>
              <a:chExt cx="817984" cy="1588"/>
            </a:xfrm>
          </p:grpSpPr>
          <p:cxnSp>
            <p:nvCxnSpPr>
              <p:cNvPr id="120" name="Straight Connector 119"/>
              <p:cNvCxnSpPr/>
              <p:nvPr/>
            </p:nvCxnSpPr>
            <p:spPr>
              <a:xfrm>
                <a:off x="5542643" y="2058988"/>
                <a:ext cx="490115" cy="1588"/>
              </a:xfrm>
              <a:prstGeom prst="line">
                <a:avLst/>
              </a:prstGeom>
              <a:ln>
                <a:solidFill>
                  <a:schemeClr val="accent3">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1" name="Straight Connector 120"/>
              <p:cNvCxnSpPr/>
              <p:nvPr/>
            </p:nvCxnSpPr>
            <p:spPr>
              <a:xfrm>
                <a:off x="6081744" y="2058988"/>
                <a:ext cx="278883" cy="1588"/>
              </a:xfrm>
              <a:prstGeom prst="line">
                <a:avLst/>
              </a:prstGeom>
              <a:ln>
                <a:solidFill>
                  <a:schemeClr val="accent3">
                    <a:lumMod val="75000"/>
                  </a:schemeClr>
                </a:solidFill>
              </a:ln>
            </p:spPr>
            <p:style>
              <a:lnRef idx="2">
                <a:schemeClr val="accent1"/>
              </a:lnRef>
              <a:fillRef idx="0">
                <a:schemeClr val="accent1"/>
              </a:fillRef>
              <a:effectRef idx="1">
                <a:schemeClr val="accent1"/>
              </a:effectRef>
              <a:fontRef idx="minor">
                <a:schemeClr val="tx1"/>
              </a:fontRef>
            </p:style>
          </p:cxnSp>
        </p:grpSp>
        <p:grpSp>
          <p:nvGrpSpPr>
            <p:cNvPr id="122" name="Group 117"/>
            <p:cNvGrpSpPr/>
            <p:nvPr/>
          </p:nvGrpSpPr>
          <p:grpSpPr>
            <a:xfrm>
              <a:off x="5474340" y="1894810"/>
              <a:ext cx="950914" cy="22438"/>
              <a:chOff x="5486400" y="2313213"/>
              <a:chExt cx="990089" cy="23362"/>
            </a:xfrm>
          </p:grpSpPr>
          <p:cxnSp>
            <p:nvCxnSpPr>
              <p:cNvPr id="123" name="Straight Connector 122"/>
              <p:cNvCxnSpPr/>
              <p:nvPr/>
            </p:nvCxnSpPr>
            <p:spPr>
              <a:xfrm>
                <a:off x="5841483" y="2322284"/>
                <a:ext cx="278883" cy="1588"/>
              </a:xfrm>
              <a:prstGeom prst="line">
                <a:avLst/>
              </a:prstGeom>
              <a:ln>
                <a:solidFill>
                  <a:schemeClr val="accent3">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4" name="Straight Connector 123"/>
              <p:cNvCxnSpPr/>
              <p:nvPr/>
            </p:nvCxnSpPr>
            <p:spPr>
              <a:xfrm>
                <a:off x="6197606" y="2334987"/>
                <a:ext cx="278883" cy="1588"/>
              </a:xfrm>
              <a:prstGeom prst="line">
                <a:avLst/>
              </a:prstGeom>
              <a:ln>
                <a:solidFill>
                  <a:schemeClr val="accent3">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5" name="Straight Connector 124"/>
              <p:cNvCxnSpPr/>
              <p:nvPr/>
            </p:nvCxnSpPr>
            <p:spPr>
              <a:xfrm>
                <a:off x="5486400" y="2313213"/>
                <a:ext cx="278883" cy="1588"/>
              </a:xfrm>
              <a:prstGeom prst="line">
                <a:avLst/>
              </a:prstGeom>
              <a:ln>
                <a:solidFill>
                  <a:schemeClr val="accent3">
                    <a:lumMod val="75000"/>
                  </a:schemeClr>
                </a:solidFill>
              </a:ln>
            </p:spPr>
            <p:style>
              <a:lnRef idx="2">
                <a:schemeClr val="accent1"/>
              </a:lnRef>
              <a:fillRef idx="0">
                <a:schemeClr val="accent1"/>
              </a:fillRef>
              <a:effectRef idx="1">
                <a:schemeClr val="accent1"/>
              </a:effectRef>
              <a:fontRef idx="minor">
                <a:schemeClr val="tx1"/>
              </a:fontRef>
            </p:style>
          </p:cxnSp>
        </p:grpSp>
        <p:grpSp>
          <p:nvGrpSpPr>
            <p:cNvPr id="126" name="Group 120"/>
            <p:cNvGrpSpPr/>
            <p:nvPr/>
          </p:nvGrpSpPr>
          <p:grpSpPr>
            <a:xfrm>
              <a:off x="5693895" y="2336645"/>
              <a:ext cx="540176" cy="3050"/>
              <a:chOff x="5562600" y="2740024"/>
              <a:chExt cx="562429" cy="3176"/>
            </a:xfrm>
          </p:grpSpPr>
          <p:cxnSp>
            <p:nvCxnSpPr>
              <p:cNvPr id="127" name="Straight Connector 126"/>
              <p:cNvCxnSpPr/>
              <p:nvPr/>
            </p:nvCxnSpPr>
            <p:spPr>
              <a:xfrm>
                <a:off x="5562600" y="2741612"/>
                <a:ext cx="278883" cy="1588"/>
              </a:xfrm>
              <a:prstGeom prst="line">
                <a:avLst/>
              </a:prstGeom>
              <a:ln>
                <a:solidFill>
                  <a:schemeClr val="accent3">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8" name="Straight Connector 127"/>
              <p:cNvCxnSpPr/>
              <p:nvPr/>
            </p:nvCxnSpPr>
            <p:spPr>
              <a:xfrm>
                <a:off x="5953967" y="2740024"/>
                <a:ext cx="171062" cy="1588"/>
              </a:xfrm>
              <a:prstGeom prst="line">
                <a:avLst/>
              </a:prstGeom>
              <a:ln>
                <a:solidFill>
                  <a:schemeClr val="accent3">
                    <a:lumMod val="75000"/>
                  </a:schemeClr>
                </a:solidFill>
              </a:ln>
            </p:spPr>
            <p:style>
              <a:lnRef idx="2">
                <a:schemeClr val="accent1"/>
              </a:lnRef>
              <a:fillRef idx="0">
                <a:schemeClr val="accent1"/>
              </a:fillRef>
              <a:effectRef idx="1">
                <a:schemeClr val="accent1"/>
              </a:effectRef>
              <a:fontRef idx="minor">
                <a:schemeClr val="tx1"/>
              </a:fontRef>
            </p:style>
          </p:cxnSp>
        </p:grpSp>
        <p:grpSp>
          <p:nvGrpSpPr>
            <p:cNvPr id="129" name="Group 123"/>
            <p:cNvGrpSpPr/>
            <p:nvPr/>
          </p:nvGrpSpPr>
          <p:grpSpPr>
            <a:xfrm>
              <a:off x="7436396" y="2243529"/>
              <a:ext cx="818975" cy="4576"/>
              <a:chOff x="5380136" y="2740024"/>
              <a:chExt cx="852714" cy="4764"/>
            </a:xfrm>
          </p:grpSpPr>
          <p:cxnSp>
            <p:nvCxnSpPr>
              <p:cNvPr id="130" name="Straight Connector 129"/>
              <p:cNvCxnSpPr/>
              <p:nvPr/>
            </p:nvCxnSpPr>
            <p:spPr>
              <a:xfrm>
                <a:off x="5380136" y="2743200"/>
                <a:ext cx="461347" cy="1588"/>
              </a:xfrm>
              <a:prstGeom prst="line">
                <a:avLst/>
              </a:prstGeom>
              <a:ln>
                <a:solidFill>
                  <a:schemeClr val="accent3">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1" name="Straight Connector 130"/>
              <p:cNvCxnSpPr/>
              <p:nvPr/>
            </p:nvCxnSpPr>
            <p:spPr>
              <a:xfrm>
                <a:off x="5953967" y="2740024"/>
                <a:ext cx="278883" cy="1588"/>
              </a:xfrm>
              <a:prstGeom prst="line">
                <a:avLst/>
              </a:prstGeom>
              <a:ln>
                <a:solidFill>
                  <a:schemeClr val="accent3">
                    <a:lumMod val="75000"/>
                  </a:schemeClr>
                </a:solidFill>
              </a:ln>
            </p:spPr>
            <p:style>
              <a:lnRef idx="2">
                <a:schemeClr val="accent1"/>
              </a:lnRef>
              <a:fillRef idx="0">
                <a:schemeClr val="accent1"/>
              </a:fillRef>
              <a:effectRef idx="1">
                <a:schemeClr val="accent1"/>
              </a:effectRef>
              <a:fontRef idx="minor">
                <a:schemeClr val="tx1"/>
              </a:fontRef>
            </p:style>
          </p:cxnSp>
        </p:grpSp>
        <p:grpSp>
          <p:nvGrpSpPr>
            <p:cNvPr id="132" name="Group 126"/>
            <p:cNvGrpSpPr/>
            <p:nvPr/>
          </p:nvGrpSpPr>
          <p:grpSpPr>
            <a:xfrm>
              <a:off x="7289521" y="2136984"/>
              <a:ext cx="922288" cy="3050"/>
              <a:chOff x="5664717" y="2592388"/>
              <a:chExt cx="960283" cy="3176"/>
            </a:xfrm>
          </p:grpSpPr>
          <p:cxnSp>
            <p:nvCxnSpPr>
              <p:cNvPr id="133" name="Straight Connector 132"/>
              <p:cNvCxnSpPr/>
              <p:nvPr/>
            </p:nvCxnSpPr>
            <p:spPr>
              <a:xfrm>
                <a:off x="5664717" y="2592388"/>
                <a:ext cx="370640" cy="1588"/>
              </a:xfrm>
              <a:prstGeom prst="line">
                <a:avLst/>
              </a:prstGeom>
              <a:ln>
                <a:solidFill>
                  <a:schemeClr val="accent3">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4" name="Straight Connector 133"/>
              <p:cNvCxnSpPr/>
              <p:nvPr/>
            </p:nvCxnSpPr>
            <p:spPr>
              <a:xfrm>
                <a:off x="6188534" y="2593976"/>
                <a:ext cx="436466" cy="1588"/>
              </a:xfrm>
              <a:prstGeom prst="line">
                <a:avLst/>
              </a:prstGeom>
              <a:ln>
                <a:solidFill>
                  <a:schemeClr val="accent3">
                    <a:lumMod val="75000"/>
                  </a:schemeClr>
                </a:solidFill>
              </a:ln>
            </p:spPr>
            <p:style>
              <a:lnRef idx="2">
                <a:schemeClr val="accent1"/>
              </a:lnRef>
              <a:fillRef idx="0">
                <a:schemeClr val="accent1"/>
              </a:fillRef>
              <a:effectRef idx="1">
                <a:schemeClr val="accent1"/>
              </a:effectRef>
              <a:fontRef idx="minor">
                <a:schemeClr val="tx1"/>
              </a:fontRef>
            </p:style>
          </p:cxnSp>
        </p:grpSp>
        <p:grpSp>
          <p:nvGrpSpPr>
            <p:cNvPr id="135" name="Group 129"/>
            <p:cNvGrpSpPr/>
            <p:nvPr/>
          </p:nvGrpSpPr>
          <p:grpSpPr>
            <a:xfrm>
              <a:off x="7773944" y="2030438"/>
              <a:ext cx="627797" cy="3050"/>
              <a:chOff x="5657981" y="2438400"/>
              <a:chExt cx="653660" cy="3176"/>
            </a:xfrm>
          </p:grpSpPr>
          <p:cxnSp>
            <p:nvCxnSpPr>
              <p:cNvPr id="136" name="Straight Connector 135"/>
              <p:cNvCxnSpPr/>
              <p:nvPr/>
            </p:nvCxnSpPr>
            <p:spPr>
              <a:xfrm>
                <a:off x="5657981" y="2438400"/>
                <a:ext cx="278883" cy="1588"/>
              </a:xfrm>
              <a:prstGeom prst="line">
                <a:avLst/>
              </a:prstGeom>
              <a:ln>
                <a:solidFill>
                  <a:schemeClr val="accent3">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7" name="Straight Connector 136"/>
              <p:cNvCxnSpPr/>
              <p:nvPr/>
            </p:nvCxnSpPr>
            <p:spPr>
              <a:xfrm>
                <a:off x="6032758" y="2439988"/>
                <a:ext cx="278883" cy="1588"/>
              </a:xfrm>
              <a:prstGeom prst="line">
                <a:avLst/>
              </a:prstGeom>
              <a:ln>
                <a:solidFill>
                  <a:schemeClr val="accent3">
                    <a:lumMod val="75000"/>
                  </a:schemeClr>
                </a:solidFill>
              </a:ln>
            </p:spPr>
            <p:style>
              <a:lnRef idx="2">
                <a:schemeClr val="accent1"/>
              </a:lnRef>
              <a:fillRef idx="0">
                <a:schemeClr val="accent1"/>
              </a:fillRef>
              <a:effectRef idx="1">
                <a:schemeClr val="accent1"/>
              </a:effectRef>
              <a:fontRef idx="minor">
                <a:schemeClr val="tx1"/>
              </a:fontRef>
            </p:style>
          </p:cxnSp>
        </p:grpSp>
        <p:cxnSp>
          <p:nvCxnSpPr>
            <p:cNvPr id="138" name="Straight Connector 137"/>
            <p:cNvCxnSpPr/>
            <p:nvPr/>
          </p:nvCxnSpPr>
          <p:spPr>
            <a:xfrm>
              <a:off x="7967858" y="1807718"/>
              <a:ext cx="337548" cy="1525"/>
            </a:xfrm>
            <a:prstGeom prst="line">
              <a:avLst/>
            </a:prstGeom>
            <a:ln>
              <a:solidFill>
                <a:schemeClr val="accent3">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9" name="Straight Connector 138"/>
            <p:cNvCxnSpPr/>
            <p:nvPr/>
          </p:nvCxnSpPr>
          <p:spPr>
            <a:xfrm>
              <a:off x="7377151" y="1799482"/>
              <a:ext cx="503583" cy="1525"/>
            </a:xfrm>
            <a:prstGeom prst="line">
              <a:avLst/>
            </a:prstGeom>
            <a:ln>
              <a:solidFill>
                <a:schemeClr val="accent3">
                  <a:lumMod val="75000"/>
                </a:schemeClr>
              </a:solidFill>
            </a:ln>
          </p:spPr>
          <p:style>
            <a:lnRef idx="2">
              <a:schemeClr val="accent1"/>
            </a:lnRef>
            <a:fillRef idx="0">
              <a:schemeClr val="accent1"/>
            </a:fillRef>
            <a:effectRef idx="1">
              <a:schemeClr val="accent1"/>
            </a:effectRef>
            <a:fontRef idx="minor">
              <a:schemeClr val="tx1"/>
            </a:fontRef>
          </p:style>
        </p:cxnSp>
        <p:grpSp>
          <p:nvGrpSpPr>
            <p:cNvPr id="140" name="Group 134"/>
            <p:cNvGrpSpPr/>
            <p:nvPr/>
          </p:nvGrpSpPr>
          <p:grpSpPr>
            <a:xfrm>
              <a:off x="7662921" y="1702697"/>
              <a:ext cx="738820" cy="1525"/>
              <a:chOff x="5591370" y="2058988"/>
              <a:chExt cx="769257" cy="1588"/>
            </a:xfrm>
          </p:grpSpPr>
          <p:cxnSp>
            <p:nvCxnSpPr>
              <p:cNvPr id="141" name="Straight Connector 140"/>
              <p:cNvCxnSpPr/>
              <p:nvPr/>
            </p:nvCxnSpPr>
            <p:spPr>
              <a:xfrm>
                <a:off x="5591370" y="2058988"/>
                <a:ext cx="441388" cy="1588"/>
              </a:xfrm>
              <a:prstGeom prst="line">
                <a:avLst/>
              </a:prstGeom>
              <a:ln>
                <a:solidFill>
                  <a:schemeClr val="accent3">
                    <a:lumMod val="75000"/>
                  </a:schemeClr>
                </a:solidFill>
              </a:ln>
            </p:spPr>
            <p:style>
              <a:lnRef idx="2">
                <a:schemeClr val="accent1"/>
              </a:lnRef>
              <a:fillRef idx="0">
                <a:schemeClr val="accent1"/>
              </a:fillRef>
              <a:effectRef idx="1">
                <a:schemeClr val="accent1"/>
              </a:effectRef>
              <a:fontRef idx="minor">
                <a:schemeClr val="tx1"/>
              </a:fontRef>
            </p:style>
          </p:cxnSp>
          <p:cxnSp>
            <p:nvCxnSpPr>
              <p:cNvPr id="142" name="Straight Connector 141"/>
              <p:cNvCxnSpPr/>
              <p:nvPr/>
            </p:nvCxnSpPr>
            <p:spPr>
              <a:xfrm>
                <a:off x="6081744" y="2058988"/>
                <a:ext cx="278883" cy="1588"/>
              </a:xfrm>
              <a:prstGeom prst="line">
                <a:avLst/>
              </a:prstGeom>
              <a:ln>
                <a:solidFill>
                  <a:schemeClr val="accent3">
                    <a:lumMod val="75000"/>
                  </a:schemeClr>
                </a:solidFill>
              </a:ln>
            </p:spPr>
            <p:style>
              <a:lnRef idx="2">
                <a:schemeClr val="accent1"/>
              </a:lnRef>
              <a:fillRef idx="0">
                <a:schemeClr val="accent1"/>
              </a:fillRef>
              <a:effectRef idx="1">
                <a:schemeClr val="accent1"/>
              </a:effectRef>
              <a:fontRef idx="minor">
                <a:schemeClr val="tx1"/>
              </a:fontRef>
            </p:style>
          </p:cxnSp>
        </p:grpSp>
        <p:grpSp>
          <p:nvGrpSpPr>
            <p:cNvPr id="143" name="Group 137"/>
            <p:cNvGrpSpPr/>
            <p:nvPr/>
          </p:nvGrpSpPr>
          <p:grpSpPr>
            <a:xfrm>
              <a:off x="7475227" y="1913216"/>
              <a:ext cx="593946" cy="15251"/>
              <a:chOff x="5858074" y="2322284"/>
              <a:chExt cx="618415" cy="15879"/>
            </a:xfrm>
          </p:grpSpPr>
          <p:cxnSp>
            <p:nvCxnSpPr>
              <p:cNvPr id="144" name="Straight Connector 143"/>
              <p:cNvCxnSpPr/>
              <p:nvPr/>
            </p:nvCxnSpPr>
            <p:spPr>
              <a:xfrm>
                <a:off x="5858074" y="2322284"/>
                <a:ext cx="159140" cy="1588"/>
              </a:xfrm>
              <a:prstGeom prst="line">
                <a:avLst/>
              </a:prstGeom>
              <a:ln>
                <a:solidFill>
                  <a:schemeClr val="accent3">
                    <a:lumMod val="75000"/>
                  </a:schemeClr>
                </a:solidFill>
              </a:ln>
            </p:spPr>
            <p:style>
              <a:lnRef idx="2">
                <a:schemeClr val="accent1"/>
              </a:lnRef>
              <a:fillRef idx="0">
                <a:schemeClr val="accent1"/>
              </a:fillRef>
              <a:effectRef idx="1">
                <a:schemeClr val="accent1"/>
              </a:effectRef>
              <a:fontRef idx="minor">
                <a:schemeClr val="tx1"/>
              </a:fontRef>
            </p:style>
          </p:cxnSp>
          <p:cxnSp>
            <p:nvCxnSpPr>
              <p:cNvPr id="145" name="Straight Connector 144"/>
              <p:cNvCxnSpPr/>
              <p:nvPr/>
            </p:nvCxnSpPr>
            <p:spPr>
              <a:xfrm>
                <a:off x="6089786" y="2336575"/>
                <a:ext cx="386703" cy="1588"/>
              </a:xfrm>
              <a:prstGeom prst="line">
                <a:avLst/>
              </a:prstGeom>
              <a:ln>
                <a:solidFill>
                  <a:schemeClr val="accent3">
                    <a:lumMod val="75000"/>
                  </a:schemeClr>
                </a:solidFill>
              </a:ln>
            </p:spPr>
            <p:style>
              <a:lnRef idx="2">
                <a:schemeClr val="accent1"/>
              </a:lnRef>
              <a:fillRef idx="0">
                <a:schemeClr val="accent1"/>
              </a:fillRef>
              <a:effectRef idx="1">
                <a:schemeClr val="accent1"/>
              </a:effectRef>
              <a:fontRef idx="minor">
                <a:schemeClr val="tx1"/>
              </a:fontRef>
            </p:style>
          </p:cxnSp>
        </p:grpSp>
        <p:grpSp>
          <p:nvGrpSpPr>
            <p:cNvPr id="146" name="Group 141"/>
            <p:cNvGrpSpPr/>
            <p:nvPr/>
          </p:nvGrpSpPr>
          <p:grpSpPr>
            <a:xfrm>
              <a:off x="7337814" y="2346339"/>
              <a:ext cx="795582" cy="3050"/>
              <a:chOff x="5562600" y="2740024"/>
              <a:chExt cx="828357" cy="3176"/>
            </a:xfrm>
          </p:grpSpPr>
          <p:cxnSp>
            <p:nvCxnSpPr>
              <p:cNvPr id="147" name="Straight Connector 146"/>
              <p:cNvCxnSpPr/>
              <p:nvPr/>
            </p:nvCxnSpPr>
            <p:spPr>
              <a:xfrm>
                <a:off x="5562600" y="2741612"/>
                <a:ext cx="278883" cy="1588"/>
              </a:xfrm>
              <a:prstGeom prst="line">
                <a:avLst/>
              </a:prstGeom>
              <a:ln>
                <a:solidFill>
                  <a:schemeClr val="accent3">
                    <a:lumMod val="75000"/>
                  </a:schemeClr>
                </a:solidFill>
              </a:ln>
            </p:spPr>
            <p:style>
              <a:lnRef idx="2">
                <a:schemeClr val="accent1"/>
              </a:lnRef>
              <a:fillRef idx="0">
                <a:schemeClr val="accent1"/>
              </a:fillRef>
              <a:effectRef idx="1">
                <a:schemeClr val="accent1"/>
              </a:effectRef>
              <a:fontRef idx="minor">
                <a:schemeClr val="tx1"/>
              </a:fontRef>
            </p:style>
          </p:cxnSp>
          <p:cxnSp>
            <p:nvCxnSpPr>
              <p:cNvPr id="148" name="Straight Connector 147"/>
              <p:cNvCxnSpPr/>
              <p:nvPr/>
            </p:nvCxnSpPr>
            <p:spPr>
              <a:xfrm>
                <a:off x="5953967" y="2740024"/>
                <a:ext cx="436990" cy="1588"/>
              </a:xfrm>
              <a:prstGeom prst="line">
                <a:avLst/>
              </a:prstGeom>
              <a:ln>
                <a:solidFill>
                  <a:schemeClr val="accent3">
                    <a:lumMod val="75000"/>
                  </a:schemeClr>
                </a:solidFill>
              </a:ln>
            </p:spPr>
            <p:style>
              <a:lnRef idx="2">
                <a:schemeClr val="accent1"/>
              </a:lnRef>
              <a:fillRef idx="0">
                <a:schemeClr val="accent1"/>
              </a:fillRef>
              <a:effectRef idx="1">
                <a:schemeClr val="accent1"/>
              </a:effectRef>
              <a:fontRef idx="minor">
                <a:schemeClr val="tx1"/>
              </a:fontRef>
            </p:style>
          </p:cxnSp>
        </p:grpSp>
        <p:cxnSp>
          <p:nvCxnSpPr>
            <p:cNvPr id="149" name="Straight Connector 148"/>
            <p:cNvCxnSpPr/>
            <p:nvPr/>
          </p:nvCxnSpPr>
          <p:spPr>
            <a:xfrm>
              <a:off x="8171483" y="1935652"/>
              <a:ext cx="267849" cy="1525"/>
            </a:xfrm>
            <a:prstGeom prst="line">
              <a:avLst/>
            </a:prstGeom>
            <a:ln>
              <a:solidFill>
                <a:schemeClr val="accent3">
                  <a:lumMod val="75000"/>
                </a:schemeClr>
              </a:solidFill>
            </a:ln>
          </p:spPr>
          <p:style>
            <a:lnRef idx="2">
              <a:schemeClr val="accent1"/>
            </a:lnRef>
            <a:fillRef idx="0">
              <a:schemeClr val="accent1"/>
            </a:fillRef>
            <a:effectRef idx="1">
              <a:schemeClr val="accent1"/>
            </a:effectRef>
            <a:fontRef idx="minor">
              <a:schemeClr val="tx1"/>
            </a:fontRef>
          </p:style>
        </p:cxnSp>
        <p:cxnSp>
          <p:nvCxnSpPr>
            <p:cNvPr id="150" name="Straight Connector 149"/>
            <p:cNvCxnSpPr/>
            <p:nvPr/>
          </p:nvCxnSpPr>
          <p:spPr>
            <a:xfrm>
              <a:off x="7357983" y="2036538"/>
              <a:ext cx="355713" cy="1525"/>
            </a:xfrm>
            <a:prstGeom prst="line">
              <a:avLst/>
            </a:prstGeom>
            <a:ln>
              <a:solidFill>
                <a:schemeClr val="accent3">
                  <a:lumMod val="75000"/>
                </a:schemeClr>
              </a:solidFill>
            </a:ln>
          </p:spPr>
          <p:style>
            <a:lnRef idx="2">
              <a:schemeClr val="accent1"/>
            </a:lnRef>
            <a:fillRef idx="0">
              <a:schemeClr val="accent1"/>
            </a:fillRef>
            <a:effectRef idx="1">
              <a:schemeClr val="accent1"/>
            </a:effectRef>
            <a:fontRef idx="minor">
              <a:schemeClr val="tx1"/>
            </a:fontRef>
          </p:style>
        </p:cxnSp>
        <p:cxnSp>
          <p:nvCxnSpPr>
            <p:cNvPr id="151" name="Straight Connector 150"/>
            <p:cNvCxnSpPr/>
            <p:nvPr/>
          </p:nvCxnSpPr>
          <p:spPr>
            <a:xfrm>
              <a:off x="5577894" y="1593088"/>
              <a:ext cx="164294" cy="1525"/>
            </a:xfrm>
            <a:prstGeom prst="line">
              <a:avLst/>
            </a:prstGeom>
            <a:ln>
              <a:solidFill>
                <a:schemeClr val="accent3">
                  <a:lumMod val="75000"/>
                </a:schemeClr>
              </a:solidFill>
            </a:ln>
          </p:spPr>
          <p:style>
            <a:lnRef idx="2">
              <a:schemeClr val="accent1"/>
            </a:lnRef>
            <a:fillRef idx="0">
              <a:schemeClr val="accent1"/>
            </a:fillRef>
            <a:effectRef idx="1">
              <a:schemeClr val="accent1"/>
            </a:effectRef>
            <a:fontRef idx="minor">
              <a:schemeClr val="tx1"/>
            </a:fontRef>
          </p:style>
        </p:cxnSp>
        <p:cxnSp>
          <p:nvCxnSpPr>
            <p:cNvPr id="152" name="Straight Connector 151"/>
            <p:cNvCxnSpPr/>
            <p:nvPr/>
          </p:nvCxnSpPr>
          <p:spPr>
            <a:xfrm>
              <a:off x="5854466" y="1596138"/>
              <a:ext cx="355970" cy="1588"/>
            </a:xfrm>
            <a:prstGeom prst="line">
              <a:avLst/>
            </a:prstGeom>
            <a:ln>
              <a:solidFill>
                <a:schemeClr val="accent3">
                  <a:lumMod val="75000"/>
                </a:schemeClr>
              </a:solidFill>
            </a:ln>
          </p:spPr>
          <p:style>
            <a:lnRef idx="2">
              <a:schemeClr val="accent1"/>
            </a:lnRef>
            <a:fillRef idx="0">
              <a:schemeClr val="accent1"/>
            </a:fillRef>
            <a:effectRef idx="1">
              <a:schemeClr val="accent1"/>
            </a:effectRef>
            <a:fontRef idx="minor">
              <a:schemeClr val="tx1"/>
            </a:fontRef>
          </p:style>
        </p:cxnSp>
        <p:cxnSp>
          <p:nvCxnSpPr>
            <p:cNvPr id="153" name="Straight Connector 152"/>
            <p:cNvCxnSpPr/>
            <p:nvPr/>
          </p:nvCxnSpPr>
          <p:spPr>
            <a:xfrm>
              <a:off x="6281871" y="2335120"/>
              <a:ext cx="164294" cy="1525"/>
            </a:xfrm>
            <a:prstGeom prst="line">
              <a:avLst/>
            </a:prstGeom>
            <a:ln>
              <a:solidFill>
                <a:schemeClr val="accent3">
                  <a:lumMod val="75000"/>
                </a:schemeClr>
              </a:solidFill>
            </a:ln>
          </p:spPr>
          <p:style>
            <a:lnRef idx="2">
              <a:schemeClr val="accent1"/>
            </a:lnRef>
            <a:fillRef idx="0">
              <a:schemeClr val="accent1"/>
            </a:fillRef>
            <a:effectRef idx="1">
              <a:schemeClr val="accent1"/>
            </a:effectRef>
            <a:fontRef idx="minor">
              <a:schemeClr val="tx1"/>
            </a:fontRef>
          </p:style>
        </p:cxnSp>
        <p:cxnSp>
          <p:nvCxnSpPr>
            <p:cNvPr id="154" name="Straight Connector 153"/>
            <p:cNvCxnSpPr/>
            <p:nvPr/>
          </p:nvCxnSpPr>
          <p:spPr>
            <a:xfrm>
              <a:off x="7391400" y="1619175"/>
              <a:ext cx="371402" cy="1525"/>
            </a:xfrm>
            <a:prstGeom prst="line">
              <a:avLst/>
            </a:prstGeom>
            <a:ln>
              <a:solidFill>
                <a:schemeClr val="accent3">
                  <a:lumMod val="75000"/>
                </a:schemeClr>
              </a:solidFill>
            </a:ln>
          </p:spPr>
          <p:style>
            <a:lnRef idx="2">
              <a:schemeClr val="accent1"/>
            </a:lnRef>
            <a:fillRef idx="0">
              <a:schemeClr val="accent1"/>
            </a:fillRef>
            <a:effectRef idx="1">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3">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build="p"/>
      <p:bldP spid="8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err="1" smtClean="0"/>
              <a:t>Indel</a:t>
            </a:r>
            <a:r>
              <a:rPr lang="en-US" dirty="0" smtClean="0"/>
              <a:t> Calling</a:t>
            </a:r>
            <a:endParaRPr lang="en-US" dirty="0"/>
          </a:p>
        </p:txBody>
      </p:sp>
      <p:sp>
        <p:nvSpPr>
          <p:cNvPr id="5" name="TextBox 4"/>
          <p:cNvSpPr txBox="1"/>
          <p:nvPr/>
        </p:nvSpPr>
        <p:spPr>
          <a:xfrm>
            <a:off x="2455977" y="5910317"/>
            <a:ext cx="6141112" cy="369332"/>
          </a:xfrm>
          <a:prstGeom prst="rect">
            <a:avLst/>
          </a:prstGeom>
          <a:noFill/>
        </p:spPr>
        <p:txBody>
          <a:bodyPr wrap="none" rtlCol="0">
            <a:spAutoFit/>
          </a:bodyPr>
          <a:lstStyle/>
          <a:p>
            <a:r>
              <a:rPr lang="en-US" dirty="0" smtClean="0">
                <a:solidFill>
                  <a:schemeClr val="tx2"/>
                </a:solidFill>
                <a:latin typeface="Courier"/>
                <a:cs typeface="Courier"/>
              </a:rPr>
              <a:t>ATCTATCCGAGTCGATCGATAGATGATGTCTAGGATAGATGAT</a:t>
            </a:r>
            <a:endParaRPr lang="en-US" dirty="0">
              <a:solidFill>
                <a:schemeClr val="tx2"/>
              </a:solidFill>
              <a:latin typeface="Courier"/>
              <a:cs typeface="Courier"/>
            </a:endParaRPr>
          </a:p>
        </p:txBody>
      </p:sp>
      <p:sp>
        <p:nvSpPr>
          <p:cNvPr id="6" name="TextBox 5"/>
          <p:cNvSpPr txBox="1"/>
          <p:nvPr/>
        </p:nvSpPr>
        <p:spPr>
          <a:xfrm>
            <a:off x="1905000" y="5910317"/>
            <a:ext cx="550977" cy="369332"/>
          </a:xfrm>
          <a:prstGeom prst="rect">
            <a:avLst/>
          </a:prstGeom>
          <a:noFill/>
        </p:spPr>
        <p:txBody>
          <a:bodyPr wrap="none" rtlCol="0">
            <a:spAutoFit/>
          </a:bodyPr>
          <a:lstStyle/>
          <a:p>
            <a:r>
              <a:rPr lang="en-US" dirty="0" smtClean="0">
                <a:solidFill>
                  <a:schemeClr val="tx2"/>
                </a:solidFill>
              </a:rPr>
              <a:t>Ref:</a:t>
            </a:r>
            <a:endParaRPr lang="en-US" dirty="0">
              <a:solidFill>
                <a:schemeClr val="tx2"/>
              </a:solidFill>
            </a:endParaRPr>
          </a:p>
        </p:txBody>
      </p:sp>
      <p:sp>
        <p:nvSpPr>
          <p:cNvPr id="10" name="TextBox 9"/>
          <p:cNvSpPr txBox="1"/>
          <p:nvPr/>
        </p:nvSpPr>
        <p:spPr>
          <a:xfrm>
            <a:off x="2455977" y="5610999"/>
            <a:ext cx="6141112" cy="369332"/>
          </a:xfrm>
          <a:prstGeom prst="rect">
            <a:avLst/>
          </a:prstGeom>
          <a:noFill/>
        </p:spPr>
        <p:txBody>
          <a:bodyPr wrap="none" rtlCol="0">
            <a:spAutoFit/>
          </a:bodyPr>
          <a:lstStyle/>
          <a:p>
            <a:r>
              <a:rPr lang="en-US" dirty="0" smtClean="0">
                <a:latin typeface="Courier"/>
                <a:cs typeface="Courier"/>
              </a:rPr>
              <a:t>ATCTATCCGA</a:t>
            </a:r>
            <a:r>
              <a:rPr lang="en-US" dirty="0" smtClean="0">
                <a:solidFill>
                  <a:srgbClr val="FF0000"/>
                </a:solidFill>
                <a:latin typeface="Courier"/>
                <a:cs typeface="Courier"/>
              </a:rPr>
              <a:t>-------</a:t>
            </a:r>
            <a:r>
              <a:rPr lang="en-US" dirty="0" smtClean="0">
                <a:latin typeface="Courier"/>
                <a:cs typeface="Courier"/>
              </a:rPr>
              <a:t>GATAGATGATGTCTAGGATAGATGAT</a:t>
            </a:r>
            <a:endParaRPr lang="en-US" dirty="0">
              <a:latin typeface="Courier"/>
              <a:cs typeface="Courier"/>
            </a:endParaRPr>
          </a:p>
        </p:txBody>
      </p:sp>
      <p:sp>
        <p:nvSpPr>
          <p:cNvPr id="11" name="Rectangle 10"/>
          <p:cNvSpPr/>
          <p:nvPr/>
        </p:nvSpPr>
        <p:spPr>
          <a:xfrm>
            <a:off x="6553200" y="5314004"/>
            <a:ext cx="1156512" cy="369332"/>
          </a:xfrm>
          <a:prstGeom prst="rect">
            <a:avLst/>
          </a:prstGeom>
        </p:spPr>
        <p:txBody>
          <a:bodyPr wrap="square">
            <a:spAutoFit/>
          </a:bodyPr>
          <a:lstStyle/>
          <a:p>
            <a:r>
              <a:rPr lang="en-US" dirty="0" smtClean="0">
                <a:solidFill>
                  <a:srgbClr val="FF0000"/>
                </a:solidFill>
                <a:latin typeface="Courier"/>
                <a:cs typeface="Courier"/>
              </a:rPr>
              <a:t>AGTT</a:t>
            </a:r>
            <a:endParaRPr lang="en-US" dirty="0"/>
          </a:p>
        </p:txBody>
      </p:sp>
      <p:sp>
        <p:nvSpPr>
          <p:cNvPr id="12" name="Rectangle 11"/>
          <p:cNvSpPr/>
          <p:nvPr/>
        </p:nvSpPr>
        <p:spPr>
          <a:xfrm>
            <a:off x="2455977" y="1981200"/>
            <a:ext cx="5725546" cy="646331"/>
          </a:xfrm>
          <a:prstGeom prst="rect">
            <a:avLst/>
          </a:prstGeom>
        </p:spPr>
        <p:txBody>
          <a:bodyPr wrap="none">
            <a:spAutoFit/>
          </a:bodyPr>
          <a:lstStyle/>
          <a:p>
            <a:r>
              <a:rPr lang="en-US" dirty="0" smtClean="0">
                <a:latin typeface="Courier"/>
                <a:cs typeface="Courier"/>
              </a:rPr>
              <a:t>ATCTATCCGAGATAGATGATGTCTAAGTTGGATAGATGAT</a:t>
            </a:r>
          </a:p>
          <a:p>
            <a:endParaRPr lang="en-US" dirty="0"/>
          </a:p>
        </p:txBody>
      </p:sp>
      <p:cxnSp>
        <p:nvCxnSpPr>
          <p:cNvPr id="14" name="Straight Arrow Connector 13"/>
          <p:cNvCxnSpPr/>
          <p:nvPr/>
        </p:nvCxnSpPr>
        <p:spPr>
          <a:xfrm rot="5400000">
            <a:off x="3750173" y="4120059"/>
            <a:ext cx="2985056"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7" name="Rectangle 16"/>
          <p:cNvSpPr/>
          <p:nvPr/>
        </p:nvSpPr>
        <p:spPr>
          <a:xfrm>
            <a:off x="6839612" y="5550951"/>
            <a:ext cx="323188" cy="369332"/>
          </a:xfrm>
          <a:prstGeom prst="rect">
            <a:avLst/>
          </a:prstGeom>
        </p:spPr>
        <p:txBody>
          <a:bodyPr wrap="none">
            <a:spAutoFit/>
          </a:bodyPr>
          <a:lstStyle/>
          <a:p>
            <a:r>
              <a:rPr lang="en-US" dirty="0" smtClean="0">
                <a:solidFill>
                  <a:srgbClr val="FF0000"/>
                </a:solidFill>
                <a:latin typeface="Courier"/>
                <a:cs typeface="Courier"/>
              </a:rPr>
              <a:t>^</a:t>
            </a:r>
            <a:endParaRPr lang="en-US" dirty="0"/>
          </a:p>
        </p:txBody>
      </p:sp>
      <p:graphicFrame>
        <p:nvGraphicFramePr>
          <p:cNvPr id="13" name="Table 12"/>
          <p:cNvGraphicFramePr>
            <a:graphicFrameLocks noGrp="1"/>
          </p:cNvGraphicFramePr>
          <p:nvPr>
            <p:extLst>
              <p:ext uri="{D42A27DB-BD31-4B8C-83A1-F6EECF244321}">
                <p14:modId xmlns:p14="http://schemas.microsoft.com/office/powerpoint/2010/main" val="2209326145"/>
              </p:ext>
            </p:extLst>
          </p:nvPr>
        </p:nvGraphicFramePr>
        <p:xfrm>
          <a:off x="533400" y="1192051"/>
          <a:ext cx="1674611" cy="3365534"/>
        </p:xfrm>
        <a:graphic>
          <a:graphicData uri="http://schemas.openxmlformats.org/drawingml/2006/table">
            <a:tbl>
              <a:tblPr firstRow="1" bandRow="1">
                <a:tableStyleId>{5940675A-B579-460E-94D1-54222C63F5DA}</a:tableStyleId>
              </a:tblPr>
              <a:tblGrid>
                <a:gridCol w="1674611"/>
              </a:tblGrid>
              <a:tr h="521364">
                <a:tc>
                  <a:txBody>
                    <a:bodyPr/>
                    <a:lstStyle/>
                    <a:p>
                      <a:pPr algn="ctr"/>
                      <a:r>
                        <a:rPr lang="en-US" sz="1600" b="1" dirty="0" smtClean="0">
                          <a:solidFill>
                            <a:srgbClr val="404040"/>
                          </a:solidFill>
                        </a:rPr>
                        <a:t>Variant Types</a:t>
                      </a:r>
                      <a:endParaRPr lang="en-US" sz="1600" b="1" dirty="0">
                        <a:solidFill>
                          <a:srgbClr val="404040"/>
                        </a:solidFill>
                      </a:endParaRPr>
                    </a:p>
                  </a:txBody>
                  <a:tcPr marL="53721" marR="53721" marT="26861" marB="26861">
                    <a:solidFill>
                      <a:srgbClr val="CCE1F8"/>
                    </a:solidFill>
                  </a:tcPr>
                </a:tc>
              </a:tr>
              <a:tr h="392339">
                <a:tc>
                  <a:txBody>
                    <a:bodyPr/>
                    <a:lstStyle/>
                    <a:p>
                      <a:pPr algn="ctr"/>
                      <a:endParaRPr lang="en-US" sz="1300" dirty="0" smtClean="0"/>
                    </a:p>
                    <a:p>
                      <a:pPr algn="ctr"/>
                      <a:r>
                        <a:rPr lang="en-US" sz="1300" dirty="0" smtClean="0"/>
                        <a:t>Single</a:t>
                      </a:r>
                      <a:r>
                        <a:rPr lang="en-US" sz="1300" baseline="0" dirty="0" smtClean="0"/>
                        <a:t> Nucleotide </a:t>
                      </a:r>
                      <a:r>
                        <a:rPr lang="en-US" sz="1300" baseline="0" dirty="0" err="1" smtClean="0"/>
                        <a:t>Variants(SNVs</a:t>
                      </a:r>
                      <a:r>
                        <a:rPr lang="en-US" sz="1300" baseline="0" dirty="0" smtClean="0"/>
                        <a:t>)</a:t>
                      </a:r>
                      <a:endParaRPr lang="en-US" sz="1300" dirty="0"/>
                    </a:p>
                  </a:txBody>
                  <a:tcPr marL="53721" marR="53721" marT="26861" marB="26861">
                    <a:solidFill>
                      <a:srgbClr val="EDF0DF"/>
                    </a:solidFill>
                  </a:tcPr>
                </a:tc>
              </a:tr>
              <a:tr h="401133">
                <a:tc>
                  <a:txBody>
                    <a:bodyPr/>
                    <a:lstStyle/>
                    <a:p>
                      <a:endParaRPr lang="en-US" sz="1300" dirty="0" smtClean="0"/>
                    </a:p>
                    <a:p>
                      <a:pPr algn="ctr"/>
                      <a:r>
                        <a:rPr lang="en-US" sz="1300" dirty="0" smtClean="0"/>
                        <a:t>Small Insertion</a:t>
                      </a:r>
                      <a:r>
                        <a:rPr lang="en-US" sz="1300" baseline="0" dirty="0" smtClean="0"/>
                        <a:t> / Deletion (</a:t>
                      </a:r>
                      <a:r>
                        <a:rPr lang="en-US" sz="1300" baseline="0" dirty="0" err="1" smtClean="0"/>
                        <a:t>indels</a:t>
                      </a:r>
                      <a:r>
                        <a:rPr lang="en-US" sz="1300" baseline="0" dirty="0" smtClean="0"/>
                        <a:t>)</a:t>
                      </a:r>
                      <a:endParaRPr lang="en-US" sz="1300" dirty="0"/>
                    </a:p>
                  </a:txBody>
                  <a:tcPr marL="53721" marR="53721" marT="26861" marB="26861">
                    <a:solidFill>
                      <a:srgbClr val="E9EDD8"/>
                    </a:solidFill>
                  </a:tcPr>
                </a:tc>
              </a:tr>
              <a:tr h="432115">
                <a:tc>
                  <a:txBody>
                    <a:bodyPr/>
                    <a:lstStyle/>
                    <a:p>
                      <a:pPr algn="ctr"/>
                      <a:endParaRPr lang="en-US" sz="1300" dirty="0" smtClean="0"/>
                    </a:p>
                    <a:p>
                      <a:pPr algn="ctr"/>
                      <a:r>
                        <a:rPr lang="en-US" sz="1300" dirty="0" smtClean="0"/>
                        <a:t>Copy Number Variants (</a:t>
                      </a:r>
                      <a:r>
                        <a:rPr lang="en-US" sz="1300" dirty="0" err="1" smtClean="0"/>
                        <a:t>CNVs</a:t>
                      </a:r>
                      <a:r>
                        <a:rPr lang="en-US" sz="1300" dirty="0" smtClean="0"/>
                        <a:t>)</a:t>
                      </a:r>
                      <a:endParaRPr lang="en-US" sz="1300" dirty="0"/>
                    </a:p>
                  </a:txBody>
                  <a:tcPr marL="53721" marR="53721" marT="26861" marB="26861">
                    <a:solidFill>
                      <a:srgbClr val="E9EDD8"/>
                    </a:solidFill>
                  </a:tcPr>
                </a:tc>
              </a:tr>
              <a:tr h="432115">
                <a:tc>
                  <a:txBody>
                    <a:bodyPr/>
                    <a:lstStyle/>
                    <a:p>
                      <a:endParaRPr lang="en-US" sz="1300" dirty="0" smtClean="0"/>
                    </a:p>
                    <a:p>
                      <a:pPr algn="ctr"/>
                      <a:r>
                        <a:rPr lang="en-US" sz="1300" dirty="0" smtClean="0"/>
                        <a:t>Structural Variants (</a:t>
                      </a:r>
                      <a:r>
                        <a:rPr lang="en-US" sz="1300" dirty="0" err="1" smtClean="0"/>
                        <a:t>SVs</a:t>
                      </a:r>
                      <a:r>
                        <a:rPr lang="en-US" sz="1300" dirty="0" smtClean="0"/>
                        <a:t>)</a:t>
                      </a:r>
                      <a:endParaRPr lang="en-US" sz="1300" dirty="0"/>
                    </a:p>
                  </a:txBody>
                  <a:tcPr marL="53721" marR="53721" marT="26861" marB="26861">
                    <a:solidFill>
                      <a:srgbClr val="E9EDD8"/>
                    </a:solidFill>
                  </a:tcPr>
                </a:tc>
              </a:tr>
              <a:tr h="0">
                <a:tc>
                  <a:txBody>
                    <a:bodyPr/>
                    <a:lstStyle/>
                    <a:p>
                      <a:pPr algn="ctr"/>
                      <a:r>
                        <a:rPr lang="en-US" sz="1300" dirty="0" smtClean="0"/>
                        <a:t>Novel Sequence</a:t>
                      </a:r>
                      <a:endParaRPr lang="en-US" sz="1300" dirty="0"/>
                    </a:p>
                  </a:txBody>
                  <a:tcPr marL="53721" marR="53721" marT="26861" marB="26861">
                    <a:solidFill>
                      <a:srgbClr val="E9EDD8"/>
                    </a:solid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A Brief and Pertinent Digression</a:t>
            </a:r>
            <a:br>
              <a:rPr lang="en-US" dirty="0" smtClean="0"/>
            </a:br>
            <a:r>
              <a:rPr lang="en-US" dirty="0" smtClean="0"/>
              <a:t>Paired-End Read Mapping</a:t>
            </a:r>
            <a:endParaRPr lang="en-US" dirty="0"/>
          </a:p>
        </p:txBody>
      </p:sp>
      <p:pic>
        <p:nvPicPr>
          <p:cNvPr id="23" name="Picture 22"/>
          <p:cNvPicPr>
            <a:picLocks noChangeAspect="1"/>
          </p:cNvPicPr>
          <p:nvPr/>
        </p:nvPicPr>
        <p:blipFill>
          <a:blip r:embed="rId2">
            <a:grayscl/>
          </a:blip>
          <a:stretch>
            <a:fillRect/>
          </a:stretch>
        </p:blipFill>
        <p:spPr>
          <a:xfrm>
            <a:off x="72570" y="1447800"/>
            <a:ext cx="8788098" cy="2315082"/>
          </a:xfrm>
          <a:prstGeom prst="rect">
            <a:avLst/>
          </a:prstGeom>
        </p:spPr>
      </p:pic>
      <p:pic>
        <p:nvPicPr>
          <p:cNvPr id="24" name="Picture 23"/>
          <p:cNvPicPr>
            <a:picLocks noChangeAspect="1"/>
          </p:cNvPicPr>
          <p:nvPr/>
        </p:nvPicPr>
        <p:blipFill>
          <a:blip r:embed="rId3">
            <a:grayscl/>
          </a:blip>
          <a:stretch>
            <a:fillRect/>
          </a:stretch>
        </p:blipFill>
        <p:spPr>
          <a:xfrm>
            <a:off x="76201" y="4134769"/>
            <a:ext cx="8784468" cy="2302058"/>
          </a:xfrm>
          <a:prstGeom prst="rect">
            <a:avLst/>
          </a:prstGeom>
        </p:spPr>
      </p:pic>
      <p:sp>
        <p:nvSpPr>
          <p:cNvPr id="25" name="Rectangle 24"/>
          <p:cNvSpPr/>
          <p:nvPr/>
        </p:nvSpPr>
        <p:spPr>
          <a:xfrm>
            <a:off x="152400" y="6457890"/>
            <a:ext cx="4953000" cy="400110"/>
          </a:xfrm>
          <a:prstGeom prst="rect">
            <a:avLst/>
          </a:prstGeom>
        </p:spPr>
        <p:txBody>
          <a:bodyPr wrap="square">
            <a:spAutoFit/>
          </a:bodyPr>
          <a:lstStyle/>
          <a:p>
            <a:r>
              <a:rPr lang="en-US" sz="1000" dirty="0" smtClean="0"/>
              <a:t>Modified from </a:t>
            </a:r>
            <a:r>
              <a:rPr lang="en-US" sz="1000" dirty="0" err="1" smtClean="0"/>
              <a:t>Meyerson</a:t>
            </a:r>
            <a:r>
              <a:rPr lang="en-US" sz="1000" dirty="0" smtClean="0"/>
              <a:t> et al. . 2010. Advances in understanding cancer genomes through second-generation sequencing. Nature Reviews Genetics 11, no. 10 (October): 685-696</a:t>
            </a:r>
            <a:endParaRPr lang="en-US" sz="1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err="1" smtClean="0"/>
              <a:t>Indel</a:t>
            </a:r>
            <a:r>
              <a:rPr lang="en-US" dirty="0" smtClean="0"/>
              <a:t> Calling – Discordant Paired Reads</a:t>
            </a:r>
            <a:endParaRPr lang="en-US" dirty="0"/>
          </a:p>
        </p:txBody>
      </p:sp>
      <p:sp>
        <p:nvSpPr>
          <p:cNvPr id="13" name="TextBox 12"/>
          <p:cNvSpPr txBox="1"/>
          <p:nvPr/>
        </p:nvSpPr>
        <p:spPr>
          <a:xfrm>
            <a:off x="7002099" y="4966617"/>
            <a:ext cx="1155700" cy="369332"/>
          </a:xfrm>
          <a:prstGeom prst="rect">
            <a:avLst/>
          </a:prstGeom>
          <a:noFill/>
        </p:spPr>
        <p:txBody>
          <a:bodyPr wrap="square" rtlCol="0">
            <a:spAutoFit/>
          </a:bodyPr>
          <a:lstStyle/>
          <a:p>
            <a:pPr algn="r"/>
            <a:r>
              <a:rPr lang="en-US" b="1" dirty="0" smtClean="0"/>
              <a:t>R</a:t>
            </a:r>
          </a:p>
        </p:txBody>
      </p:sp>
      <p:sp>
        <p:nvSpPr>
          <p:cNvPr id="15" name="TextBox 14"/>
          <p:cNvSpPr txBox="1"/>
          <p:nvPr/>
        </p:nvSpPr>
        <p:spPr>
          <a:xfrm>
            <a:off x="7239605" y="4248829"/>
            <a:ext cx="913795" cy="369332"/>
          </a:xfrm>
          <a:prstGeom prst="rect">
            <a:avLst/>
          </a:prstGeom>
          <a:noFill/>
        </p:spPr>
        <p:txBody>
          <a:bodyPr wrap="square" rtlCol="0">
            <a:spAutoFit/>
          </a:bodyPr>
          <a:lstStyle/>
          <a:p>
            <a:pPr algn="r"/>
            <a:r>
              <a:rPr lang="en-US" b="1" dirty="0" smtClean="0"/>
              <a:t>G</a:t>
            </a:r>
          </a:p>
        </p:txBody>
      </p:sp>
      <p:cxnSp>
        <p:nvCxnSpPr>
          <p:cNvPr id="16" name="Straight Connector 15"/>
          <p:cNvCxnSpPr/>
          <p:nvPr/>
        </p:nvCxnSpPr>
        <p:spPr>
          <a:xfrm>
            <a:off x="2887299" y="5311320"/>
            <a:ext cx="5342301" cy="1588"/>
          </a:xfrm>
          <a:prstGeom prst="line">
            <a:avLst/>
          </a:prstGeom>
        </p:spPr>
        <p:style>
          <a:lnRef idx="2">
            <a:schemeClr val="accent1"/>
          </a:lnRef>
          <a:fillRef idx="0">
            <a:schemeClr val="accent1"/>
          </a:fillRef>
          <a:effectRef idx="1">
            <a:schemeClr val="accent1"/>
          </a:effectRef>
          <a:fontRef idx="minor">
            <a:schemeClr val="tx1"/>
          </a:fontRef>
        </p:style>
      </p:cxnSp>
      <p:sp>
        <p:nvSpPr>
          <p:cNvPr id="18" name="Round Same Side Corner Rectangle 17"/>
          <p:cNvSpPr/>
          <p:nvPr/>
        </p:nvSpPr>
        <p:spPr>
          <a:xfrm>
            <a:off x="3007728" y="5074573"/>
            <a:ext cx="481993" cy="196844"/>
          </a:xfrm>
          <a:prstGeom prst="round2Same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9" name="Straight Connector 18"/>
          <p:cNvCxnSpPr/>
          <p:nvPr/>
        </p:nvCxnSpPr>
        <p:spPr>
          <a:xfrm>
            <a:off x="2887299" y="4564136"/>
            <a:ext cx="5342301" cy="1588"/>
          </a:xfrm>
          <a:prstGeom prst="line">
            <a:avLst/>
          </a:prstGeom>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2811099" y="3799493"/>
            <a:ext cx="1793118" cy="369332"/>
          </a:xfrm>
          <a:prstGeom prst="rect">
            <a:avLst/>
          </a:prstGeom>
          <a:noFill/>
        </p:spPr>
        <p:txBody>
          <a:bodyPr wrap="square" rtlCol="0">
            <a:spAutoFit/>
          </a:bodyPr>
          <a:lstStyle/>
          <a:p>
            <a:r>
              <a:rPr lang="en-US" dirty="0" smtClean="0"/>
              <a:t>II) Deletion</a:t>
            </a:r>
            <a:endParaRPr lang="en-US" dirty="0"/>
          </a:p>
        </p:txBody>
      </p:sp>
      <p:sp>
        <p:nvSpPr>
          <p:cNvPr id="21" name="TextBox 20"/>
          <p:cNvSpPr txBox="1"/>
          <p:nvPr/>
        </p:nvSpPr>
        <p:spPr>
          <a:xfrm>
            <a:off x="2811099" y="1425625"/>
            <a:ext cx="1793118" cy="369332"/>
          </a:xfrm>
          <a:prstGeom prst="rect">
            <a:avLst/>
          </a:prstGeom>
          <a:noFill/>
        </p:spPr>
        <p:txBody>
          <a:bodyPr wrap="square" rtlCol="0">
            <a:spAutoFit/>
          </a:bodyPr>
          <a:lstStyle/>
          <a:p>
            <a:r>
              <a:rPr lang="en-US" dirty="0"/>
              <a:t>I</a:t>
            </a:r>
            <a:r>
              <a:rPr lang="en-US" dirty="0" smtClean="0"/>
              <a:t>) Insertion</a:t>
            </a:r>
            <a:endParaRPr lang="en-US" dirty="0"/>
          </a:p>
        </p:txBody>
      </p:sp>
      <p:sp>
        <p:nvSpPr>
          <p:cNvPr id="22" name="TextBox 21"/>
          <p:cNvSpPr txBox="1"/>
          <p:nvPr/>
        </p:nvSpPr>
        <p:spPr>
          <a:xfrm>
            <a:off x="7002099" y="2928918"/>
            <a:ext cx="1155700" cy="369332"/>
          </a:xfrm>
          <a:prstGeom prst="rect">
            <a:avLst/>
          </a:prstGeom>
          <a:noFill/>
        </p:spPr>
        <p:txBody>
          <a:bodyPr wrap="square" rtlCol="0">
            <a:spAutoFit/>
          </a:bodyPr>
          <a:lstStyle/>
          <a:p>
            <a:pPr algn="r"/>
            <a:r>
              <a:rPr lang="en-US" b="1" dirty="0" smtClean="0"/>
              <a:t>R</a:t>
            </a:r>
          </a:p>
        </p:txBody>
      </p:sp>
      <p:sp>
        <p:nvSpPr>
          <p:cNvPr id="23" name="TextBox 22"/>
          <p:cNvSpPr txBox="1"/>
          <p:nvPr/>
        </p:nvSpPr>
        <p:spPr>
          <a:xfrm>
            <a:off x="7239000" y="2197398"/>
            <a:ext cx="913795" cy="369332"/>
          </a:xfrm>
          <a:prstGeom prst="rect">
            <a:avLst/>
          </a:prstGeom>
          <a:noFill/>
        </p:spPr>
        <p:txBody>
          <a:bodyPr wrap="square" rtlCol="0">
            <a:spAutoFit/>
          </a:bodyPr>
          <a:lstStyle/>
          <a:p>
            <a:pPr algn="r"/>
            <a:r>
              <a:rPr lang="en-US" b="1" dirty="0" smtClean="0"/>
              <a:t>G</a:t>
            </a:r>
          </a:p>
        </p:txBody>
      </p:sp>
      <p:cxnSp>
        <p:nvCxnSpPr>
          <p:cNvPr id="24" name="Straight Connector 23"/>
          <p:cNvCxnSpPr/>
          <p:nvPr/>
        </p:nvCxnSpPr>
        <p:spPr>
          <a:xfrm>
            <a:off x="2887299" y="3256102"/>
            <a:ext cx="5342301"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2887299" y="2512705"/>
            <a:ext cx="5342301" cy="1588"/>
          </a:xfrm>
          <a:prstGeom prst="line">
            <a:avLst/>
          </a:prstGeom>
        </p:spPr>
        <p:style>
          <a:lnRef idx="2">
            <a:schemeClr val="accent1"/>
          </a:lnRef>
          <a:fillRef idx="0">
            <a:schemeClr val="accent1"/>
          </a:fillRef>
          <a:effectRef idx="1">
            <a:schemeClr val="accent1"/>
          </a:effectRef>
          <a:fontRef idx="minor">
            <a:schemeClr val="tx1"/>
          </a:fontRef>
        </p:style>
      </p:cxnSp>
      <p:sp>
        <p:nvSpPr>
          <p:cNvPr id="26" name="Round Same Side Corner Rectangle 25"/>
          <p:cNvSpPr/>
          <p:nvPr/>
        </p:nvSpPr>
        <p:spPr>
          <a:xfrm>
            <a:off x="3421913" y="2283526"/>
            <a:ext cx="481993" cy="196844"/>
          </a:xfrm>
          <a:prstGeom prst="round2Same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7" name="Straight Connector 26"/>
          <p:cNvCxnSpPr/>
          <p:nvPr/>
        </p:nvCxnSpPr>
        <p:spPr>
          <a:xfrm>
            <a:off x="3924226" y="2413347"/>
            <a:ext cx="1828800" cy="1588"/>
          </a:xfrm>
          <a:prstGeom prst="line">
            <a:avLst/>
          </a:prstGeom>
          <a:ln w="50800">
            <a:prstDash val="sysDot"/>
          </a:ln>
        </p:spPr>
        <p:style>
          <a:lnRef idx="3">
            <a:schemeClr val="accent6"/>
          </a:lnRef>
          <a:fillRef idx="0">
            <a:schemeClr val="accent6"/>
          </a:fillRef>
          <a:effectRef idx="2">
            <a:schemeClr val="accent6"/>
          </a:effectRef>
          <a:fontRef idx="minor">
            <a:schemeClr val="tx1"/>
          </a:fontRef>
        </p:style>
      </p:cxnSp>
      <p:sp>
        <p:nvSpPr>
          <p:cNvPr id="28" name="Round Same Side Corner Rectangle 27"/>
          <p:cNvSpPr/>
          <p:nvPr/>
        </p:nvSpPr>
        <p:spPr>
          <a:xfrm>
            <a:off x="5758106" y="2283526"/>
            <a:ext cx="481993" cy="196844"/>
          </a:xfrm>
          <a:prstGeom prst="round2Same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cxnSp>
        <p:nvCxnSpPr>
          <p:cNvPr id="29" name="Straight Connector 28"/>
          <p:cNvCxnSpPr/>
          <p:nvPr/>
        </p:nvCxnSpPr>
        <p:spPr>
          <a:xfrm>
            <a:off x="4314779" y="3160063"/>
            <a:ext cx="1026160" cy="1588"/>
          </a:xfrm>
          <a:prstGeom prst="line">
            <a:avLst/>
          </a:prstGeom>
          <a:ln w="50800">
            <a:prstDash val="sysDot"/>
          </a:ln>
        </p:spPr>
        <p:style>
          <a:lnRef idx="3">
            <a:schemeClr val="accent6"/>
          </a:lnRef>
          <a:fillRef idx="0">
            <a:schemeClr val="accent6"/>
          </a:fillRef>
          <a:effectRef idx="2">
            <a:schemeClr val="accent6"/>
          </a:effectRef>
          <a:fontRef idx="minor">
            <a:schemeClr val="tx1"/>
          </a:fontRef>
        </p:style>
      </p:cxnSp>
      <p:sp>
        <p:nvSpPr>
          <p:cNvPr id="30" name="Round Same Side Corner Rectangle 29"/>
          <p:cNvSpPr/>
          <p:nvPr/>
        </p:nvSpPr>
        <p:spPr>
          <a:xfrm>
            <a:off x="3791539" y="3026719"/>
            <a:ext cx="481993" cy="196844"/>
          </a:xfrm>
          <a:prstGeom prst="round2Same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Round Same Side Corner Rectangle 30"/>
          <p:cNvSpPr/>
          <p:nvPr/>
        </p:nvSpPr>
        <p:spPr>
          <a:xfrm>
            <a:off x="5340939" y="3025825"/>
            <a:ext cx="481993" cy="196844"/>
          </a:xfrm>
          <a:prstGeom prst="round2Same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cxnSp>
        <p:nvCxnSpPr>
          <p:cNvPr id="32" name="Straight Connector 31"/>
          <p:cNvCxnSpPr/>
          <p:nvPr/>
        </p:nvCxnSpPr>
        <p:spPr>
          <a:xfrm>
            <a:off x="4326915" y="5309732"/>
            <a:ext cx="1041897" cy="1588"/>
          </a:xfrm>
          <a:prstGeom prst="line">
            <a:avLst/>
          </a:prstGeom>
          <a:ln w="38100" cap="flat" cmpd="sng" algn="ctr">
            <a:solidFill>
              <a:srgbClr val="FF0000"/>
            </a:solidFill>
            <a:prstDash val="solid"/>
            <a:round/>
            <a:headEnd type="none" w="med" len="med"/>
            <a:tailEnd type="none" w="med" len="med"/>
          </a:ln>
        </p:spPr>
        <p:style>
          <a:lnRef idx="2">
            <a:schemeClr val="accent3"/>
          </a:lnRef>
          <a:fillRef idx="0">
            <a:schemeClr val="accent3"/>
          </a:fillRef>
          <a:effectRef idx="1">
            <a:schemeClr val="accent3"/>
          </a:effectRef>
          <a:fontRef idx="minor">
            <a:schemeClr val="tx1"/>
          </a:fontRef>
        </p:style>
      </p:cxnSp>
      <p:cxnSp>
        <p:nvCxnSpPr>
          <p:cNvPr id="33" name="Straight Connector 32"/>
          <p:cNvCxnSpPr/>
          <p:nvPr/>
        </p:nvCxnSpPr>
        <p:spPr>
          <a:xfrm rot="5400000" flipH="1">
            <a:off x="4747331" y="4674257"/>
            <a:ext cx="737348" cy="515578"/>
          </a:xfrm>
          <a:prstGeom prst="line">
            <a:avLst/>
          </a:prstGeom>
          <a:ln>
            <a:solidFill>
              <a:schemeClr val="tx1"/>
            </a:solidFill>
          </a:ln>
        </p:spPr>
        <p:style>
          <a:lnRef idx="2">
            <a:schemeClr val="accent2"/>
          </a:lnRef>
          <a:fillRef idx="0">
            <a:schemeClr val="accent2"/>
          </a:fillRef>
          <a:effectRef idx="1">
            <a:schemeClr val="accent2"/>
          </a:effectRef>
          <a:fontRef idx="minor">
            <a:schemeClr val="tx1"/>
          </a:fontRef>
        </p:style>
      </p:cxnSp>
      <p:cxnSp>
        <p:nvCxnSpPr>
          <p:cNvPr id="34" name="Straight Connector 33"/>
          <p:cNvCxnSpPr/>
          <p:nvPr/>
        </p:nvCxnSpPr>
        <p:spPr>
          <a:xfrm rot="5400000" flipH="1">
            <a:off x="4232776" y="4673735"/>
            <a:ext cx="737348" cy="515578"/>
          </a:xfrm>
          <a:prstGeom prst="line">
            <a:avLst/>
          </a:prstGeom>
          <a:ln>
            <a:solidFill>
              <a:schemeClr val="tx1"/>
            </a:solidFill>
          </a:ln>
          <a:scene3d>
            <a:camera prst="orthographicFront">
              <a:rot lat="0" lon="10800000" rev="0"/>
            </a:camera>
            <a:lightRig rig="threePt" dir="t"/>
          </a:scene3d>
        </p:spPr>
        <p:style>
          <a:lnRef idx="2">
            <a:schemeClr val="accent2"/>
          </a:lnRef>
          <a:fillRef idx="0">
            <a:schemeClr val="accent2"/>
          </a:fillRef>
          <a:effectRef idx="1">
            <a:schemeClr val="accent2"/>
          </a:effectRef>
          <a:fontRef idx="minor">
            <a:schemeClr val="tx1"/>
          </a:fontRef>
        </p:style>
      </p:cxnSp>
      <p:cxnSp>
        <p:nvCxnSpPr>
          <p:cNvPr id="35" name="Straight Connector 34"/>
          <p:cNvCxnSpPr/>
          <p:nvPr/>
        </p:nvCxnSpPr>
        <p:spPr>
          <a:xfrm rot="10800000">
            <a:off x="4339108" y="2509345"/>
            <a:ext cx="812672" cy="1588"/>
          </a:xfrm>
          <a:prstGeom prst="line">
            <a:avLst/>
          </a:prstGeom>
          <a:ln w="38100" cap="flat" cmpd="sng" algn="ctr">
            <a:solidFill>
              <a:srgbClr val="008000"/>
            </a:solidFill>
            <a:prstDash val="solid"/>
            <a:round/>
            <a:headEnd type="none" w="med" len="med"/>
            <a:tailEnd type="none" w="med" len="med"/>
          </a:ln>
        </p:spPr>
        <p:style>
          <a:lnRef idx="2">
            <a:schemeClr val="accent3"/>
          </a:lnRef>
          <a:fillRef idx="0">
            <a:schemeClr val="accent3"/>
          </a:fillRef>
          <a:effectRef idx="1">
            <a:schemeClr val="accent3"/>
          </a:effectRef>
          <a:fontRef idx="minor">
            <a:schemeClr val="tx1"/>
          </a:fontRef>
        </p:style>
      </p:cxnSp>
      <p:cxnSp>
        <p:nvCxnSpPr>
          <p:cNvPr id="36" name="Straight Connector 35"/>
          <p:cNvCxnSpPr/>
          <p:nvPr/>
        </p:nvCxnSpPr>
        <p:spPr>
          <a:xfrm rot="16200000" flipH="1">
            <a:off x="4173641" y="2681404"/>
            <a:ext cx="737348" cy="414431"/>
          </a:xfrm>
          <a:prstGeom prst="line">
            <a:avLst/>
          </a:prstGeom>
          <a:ln>
            <a:solidFill>
              <a:schemeClr val="tx1"/>
            </a:solidFill>
          </a:ln>
        </p:spPr>
        <p:style>
          <a:lnRef idx="2">
            <a:schemeClr val="accent2"/>
          </a:lnRef>
          <a:fillRef idx="0">
            <a:schemeClr val="accent2"/>
          </a:fillRef>
          <a:effectRef idx="1">
            <a:schemeClr val="accent2"/>
          </a:effectRef>
          <a:fontRef idx="minor">
            <a:schemeClr val="tx1"/>
          </a:fontRef>
        </p:style>
      </p:cxnSp>
      <p:cxnSp>
        <p:nvCxnSpPr>
          <p:cNvPr id="37" name="Straight Connector 36"/>
          <p:cNvCxnSpPr/>
          <p:nvPr/>
        </p:nvCxnSpPr>
        <p:spPr>
          <a:xfrm rot="16200000" flipH="1">
            <a:off x="4587250" y="2681926"/>
            <a:ext cx="737348" cy="414431"/>
          </a:xfrm>
          <a:prstGeom prst="line">
            <a:avLst/>
          </a:prstGeom>
          <a:ln>
            <a:solidFill>
              <a:schemeClr val="tx1"/>
            </a:solidFill>
          </a:ln>
          <a:scene3d>
            <a:camera prst="orthographicFront">
              <a:rot lat="0" lon="10800000" rev="0"/>
            </a:camera>
            <a:lightRig rig="threePt" dir="t"/>
          </a:scene3d>
        </p:spPr>
        <p:style>
          <a:lnRef idx="2">
            <a:schemeClr val="accent2"/>
          </a:lnRef>
          <a:fillRef idx="0">
            <a:schemeClr val="accent2"/>
          </a:fillRef>
          <a:effectRef idx="1">
            <a:schemeClr val="accent2"/>
          </a:effectRef>
          <a:fontRef idx="minor">
            <a:schemeClr val="tx1"/>
          </a:fontRef>
        </p:style>
      </p:cxnSp>
      <p:sp>
        <p:nvSpPr>
          <p:cNvPr id="38" name="Round Same Side Corner Rectangle 37"/>
          <p:cNvSpPr/>
          <p:nvPr/>
        </p:nvSpPr>
        <p:spPr>
          <a:xfrm>
            <a:off x="3420699" y="4321225"/>
            <a:ext cx="481993" cy="196844"/>
          </a:xfrm>
          <a:prstGeom prst="round2Same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9" name="Straight Connector 38"/>
          <p:cNvCxnSpPr/>
          <p:nvPr/>
        </p:nvCxnSpPr>
        <p:spPr>
          <a:xfrm>
            <a:off x="3946314" y="4452029"/>
            <a:ext cx="1828800" cy="1588"/>
          </a:xfrm>
          <a:prstGeom prst="line">
            <a:avLst/>
          </a:prstGeom>
          <a:ln w="50800">
            <a:prstDash val="sysDot"/>
          </a:ln>
        </p:spPr>
        <p:style>
          <a:lnRef idx="3">
            <a:schemeClr val="accent6"/>
          </a:lnRef>
          <a:fillRef idx="0">
            <a:schemeClr val="accent6"/>
          </a:fillRef>
          <a:effectRef idx="2">
            <a:schemeClr val="accent6"/>
          </a:effectRef>
          <a:fontRef idx="minor">
            <a:schemeClr val="tx1"/>
          </a:fontRef>
        </p:style>
      </p:cxnSp>
      <p:sp>
        <p:nvSpPr>
          <p:cNvPr id="40" name="Round Same Side Corner Rectangle 39"/>
          <p:cNvSpPr/>
          <p:nvPr/>
        </p:nvSpPr>
        <p:spPr>
          <a:xfrm>
            <a:off x="5780194" y="4321225"/>
            <a:ext cx="481993" cy="196844"/>
          </a:xfrm>
          <a:prstGeom prst="round2Same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cxnSp>
        <p:nvCxnSpPr>
          <p:cNvPr id="41" name="Straight Connector 40"/>
          <p:cNvCxnSpPr/>
          <p:nvPr/>
        </p:nvCxnSpPr>
        <p:spPr>
          <a:xfrm>
            <a:off x="3520201" y="5214029"/>
            <a:ext cx="2660821" cy="1588"/>
          </a:xfrm>
          <a:prstGeom prst="line">
            <a:avLst/>
          </a:prstGeom>
          <a:ln w="50800">
            <a:prstDash val="sysDot"/>
          </a:ln>
        </p:spPr>
        <p:style>
          <a:lnRef idx="3">
            <a:schemeClr val="accent6"/>
          </a:lnRef>
          <a:fillRef idx="0">
            <a:schemeClr val="accent6"/>
          </a:fillRef>
          <a:effectRef idx="2">
            <a:schemeClr val="accent6"/>
          </a:effectRef>
          <a:fontRef idx="minor">
            <a:schemeClr val="tx1"/>
          </a:fontRef>
        </p:style>
      </p:cxnSp>
      <p:sp>
        <p:nvSpPr>
          <p:cNvPr id="42" name="Round Same Side Corner Rectangle 41"/>
          <p:cNvSpPr/>
          <p:nvPr/>
        </p:nvSpPr>
        <p:spPr>
          <a:xfrm>
            <a:off x="6139106" y="5074573"/>
            <a:ext cx="481993" cy="196844"/>
          </a:xfrm>
          <a:prstGeom prst="round2Same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grpSp>
        <p:nvGrpSpPr>
          <p:cNvPr id="2" name="Group 142"/>
          <p:cNvGrpSpPr/>
          <p:nvPr/>
        </p:nvGrpSpPr>
        <p:grpSpPr>
          <a:xfrm>
            <a:off x="4357395" y="2207811"/>
            <a:ext cx="815848" cy="153988"/>
            <a:chOff x="4680441" y="1372791"/>
            <a:chExt cx="815848" cy="305594"/>
          </a:xfrm>
        </p:grpSpPr>
        <p:cxnSp>
          <p:nvCxnSpPr>
            <p:cNvPr id="44" name="Straight Connector 43"/>
            <p:cNvCxnSpPr/>
            <p:nvPr/>
          </p:nvCxnSpPr>
          <p:spPr>
            <a:xfrm rot="10800000">
              <a:off x="4682029" y="1524398"/>
              <a:ext cx="812672" cy="1588"/>
            </a:xfrm>
            <a:prstGeom prst="line">
              <a:avLst/>
            </a:prstGeom>
            <a:ln w="1270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rot="5400000">
              <a:off x="4528835" y="1525191"/>
              <a:ext cx="304800" cy="1588"/>
            </a:xfrm>
            <a:prstGeom prst="line">
              <a:avLst/>
            </a:prstGeom>
            <a:ln w="1270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p:nvCxnSpPr>
          <p:spPr>
            <a:xfrm rot="5400000">
              <a:off x="5343095" y="1524397"/>
              <a:ext cx="304800" cy="1588"/>
            </a:xfrm>
            <a:prstGeom prst="line">
              <a:avLst/>
            </a:prstGeom>
            <a:ln w="1270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sp>
        <p:nvSpPr>
          <p:cNvPr id="47" name="TextBox 46"/>
          <p:cNvSpPr txBox="1"/>
          <p:nvPr/>
        </p:nvSpPr>
        <p:spPr>
          <a:xfrm>
            <a:off x="4563699" y="2008012"/>
            <a:ext cx="390170" cy="323165"/>
          </a:xfrm>
          <a:prstGeom prst="rect">
            <a:avLst/>
          </a:prstGeom>
          <a:noFill/>
        </p:spPr>
        <p:txBody>
          <a:bodyPr wrap="square" rtlCol="0">
            <a:spAutoFit/>
          </a:bodyPr>
          <a:lstStyle/>
          <a:p>
            <a:r>
              <a:rPr lang="en-US" sz="1500" i="1" dirty="0" smtClean="0"/>
              <a:t>i</a:t>
            </a:r>
            <a:endParaRPr lang="en-US" sz="1500" i="1" dirty="0"/>
          </a:p>
        </p:txBody>
      </p:sp>
      <p:grpSp>
        <p:nvGrpSpPr>
          <p:cNvPr id="5" name="Group 145"/>
          <p:cNvGrpSpPr/>
          <p:nvPr/>
        </p:nvGrpSpPr>
        <p:grpSpPr>
          <a:xfrm>
            <a:off x="4314780" y="5433744"/>
            <a:ext cx="1059014" cy="182881"/>
            <a:chOff x="4680441" y="1372791"/>
            <a:chExt cx="815848" cy="305594"/>
          </a:xfrm>
        </p:grpSpPr>
        <p:cxnSp>
          <p:nvCxnSpPr>
            <p:cNvPr id="49" name="Straight Connector 48"/>
            <p:cNvCxnSpPr/>
            <p:nvPr/>
          </p:nvCxnSpPr>
          <p:spPr>
            <a:xfrm rot="10800000">
              <a:off x="4682029" y="1524398"/>
              <a:ext cx="812672" cy="1588"/>
            </a:xfrm>
            <a:prstGeom prst="line">
              <a:avLst/>
            </a:prstGeom>
            <a:ln w="1270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p:nvCxnSpPr>
          <p:spPr>
            <a:xfrm rot="5400000">
              <a:off x="4528835" y="1525191"/>
              <a:ext cx="304800" cy="1588"/>
            </a:xfrm>
            <a:prstGeom prst="line">
              <a:avLst/>
            </a:prstGeom>
            <a:ln w="1270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51" name="Straight Connector 50"/>
            <p:cNvCxnSpPr/>
            <p:nvPr/>
          </p:nvCxnSpPr>
          <p:spPr>
            <a:xfrm rot="5400000">
              <a:off x="5343095" y="1524397"/>
              <a:ext cx="304800" cy="1588"/>
            </a:xfrm>
            <a:prstGeom prst="line">
              <a:avLst/>
            </a:prstGeom>
            <a:ln w="1270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sp>
        <p:nvSpPr>
          <p:cNvPr id="52" name="TextBox 51"/>
          <p:cNvSpPr txBox="1"/>
          <p:nvPr/>
        </p:nvSpPr>
        <p:spPr>
          <a:xfrm>
            <a:off x="4563699" y="5253767"/>
            <a:ext cx="390170" cy="323165"/>
          </a:xfrm>
          <a:prstGeom prst="rect">
            <a:avLst/>
          </a:prstGeom>
          <a:noFill/>
        </p:spPr>
        <p:txBody>
          <a:bodyPr wrap="square" rtlCol="0">
            <a:spAutoFit/>
          </a:bodyPr>
          <a:lstStyle/>
          <a:p>
            <a:r>
              <a:rPr lang="en-US" sz="1500" i="1" dirty="0"/>
              <a:t>d</a:t>
            </a:r>
          </a:p>
        </p:txBody>
      </p:sp>
      <p:sp>
        <p:nvSpPr>
          <p:cNvPr id="53" name="TextBox 52"/>
          <p:cNvSpPr txBox="1"/>
          <p:nvPr/>
        </p:nvSpPr>
        <p:spPr>
          <a:xfrm>
            <a:off x="3429770" y="2169483"/>
            <a:ext cx="618770" cy="323165"/>
          </a:xfrm>
          <a:prstGeom prst="rect">
            <a:avLst/>
          </a:prstGeom>
          <a:noFill/>
        </p:spPr>
        <p:txBody>
          <a:bodyPr wrap="square" rtlCol="0">
            <a:spAutoFit/>
          </a:bodyPr>
          <a:lstStyle/>
          <a:p>
            <a:r>
              <a:rPr lang="en-US" sz="1500" i="1" dirty="0" smtClean="0"/>
              <a:t>m</a:t>
            </a:r>
            <a:r>
              <a:rPr lang="en-US" sz="1500" i="1" baseline="-25000" dirty="0" smtClean="0"/>
              <a:t>1</a:t>
            </a:r>
            <a:endParaRPr lang="en-US" sz="1500" i="1" baseline="-25000" dirty="0"/>
          </a:p>
        </p:txBody>
      </p:sp>
      <p:sp>
        <p:nvSpPr>
          <p:cNvPr id="54" name="TextBox 53"/>
          <p:cNvSpPr txBox="1"/>
          <p:nvPr/>
        </p:nvSpPr>
        <p:spPr>
          <a:xfrm>
            <a:off x="3801699" y="2931260"/>
            <a:ext cx="618770" cy="323165"/>
          </a:xfrm>
          <a:prstGeom prst="rect">
            <a:avLst/>
          </a:prstGeom>
          <a:noFill/>
        </p:spPr>
        <p:txBody>
          <a:bodyPr wrap="square" rtlCol="0">
            <a:spAutoFit/>
          </a:bodyPr>
          <a:lstStyle/>
          <a:p>
            <a:r>
              <a:rPr lang="en-US" sz="1500" i="1" dirty="0" smtClean="0"/>
              <a:t>m</a:t>
            </a:r>
            <a:r>
              <a:rPr lang="en-US" sz="1500" i="1" baseline="-25000" dirty="0" smtClean="0"/>
              <a:t>1 </a:t>
            </a:r>
            <a:endParaRPr lang="en-US" sz="1500" i="1" baseline="-25000" dirty="0"/>
          </a:p>
        </p:txBody>
      </p:sp>
      <p:sp>
        <p:nvSpPr>
          <p:cNvPr id="55" name="TextBox 54"/>
          <p:cNvSpPr txBox="1"/>
          <p:nvPr/>
        </p:nvSpPr>
        <p:spPr>
          <a:xfrm>
            <a:off x="5773729" y="2187625"/>
            <a:ext cx="618770" cy="323165"/>
          </a:xfrm>
          <a:prstGeom prst="rect">
            <a:avLst/>
          </a:prstGeom>
          <a:noFill/>
        </p:spPr>
        <p:txBody>
          <a:bodyPr wrap="square" rtlCol="0">
            <a:spAutoFit/>
          </a:bodyPr>
          <a:lstStyle/>
          <a:p>
            <a:r>
              <a:rPr lang="en-US" sz="1500" i="1" dirty="0" smtClean="0"/>
              <a:t>m</a:t>
            </a:r>
            <a:r>
              <a:rPr lang="en-US" sz="1500" i="1" baseline="-25000" dirty="0" smtClean="0"/>
              <a:t>1</a:t>
            </a:r>
            <a:r>
              <a:rPr lang="en-US" sz="1500" i="1" dirty="0" smtClean="0"/>
              <a:t>’</a:t>
            </a:r>
            <a:endParaRPr lang="en-US" sz="1500" i="1" baseline="-25000" dirty="0"/>
          </a:p>
        </p:txBody>
      </p:sp>
      <p:sp>
        <p:nvSpPr>
          <p:cNvPr id="56" name="TextBox 55"/>
          <p:cNvSpPr txBox="1"/>
          <p:nvPr/>
        </p:nvSpPr>
        <p:spPr>
          <a:xfrm>
            <a:off x="5343841" y="2931260"/>
            <a:ext cx="618770" cy="323165"/>
          </a:xfrm>
          <a:prstGeom prst="rect">
            <a:avLst/>
          </a:prstGeom>
          <a:noFill/>
        </p:spPr>
        <p:txBody>
          <a:bodyPr wrap="square" rtlCol="0">
            <a:spAutoFit/>
          </a:bodyPr>
          <a:lstStyle/>
          <a:p>
            <a:r>
              <a:rPr lang="en-US" sz="1500" i="1" dirty="0" smtClean="0"/>
              <a:t>m</a:t>
            </a:r>
            <a:r>
              <a:rPr lang="en-US" sz="1500" i="1" baseline="-25000" dirty="0" smtClean="0"/>
              <a:t>1</a:t>
            </a:r>
            <a:r>
              <a:rPr lang="en-US" sz="1500" i="1" dirty="0" smtClean="0"/>
              <a:t>’</a:t>
            </a:r>
            <a:endParaRPr lang="en-US" sz="1500" i="1" baseline="-25000" dirty="0"/>
          </a:p>
        </p:txBody>
      </p:sp>
      <p:sp>
        <p:nvSpPr>
          <p:cNvPr id="57" name="TextBox 56"/>
          <p:cNvSpPr txBox="1"/>
          <p:nvPr/>
        </p:nvSpPr>
        <p:spPr>
          <a:xfrm>
            <a:off x="3464427" y="4217812"/>
            <a:ext cx="618770" cy="323165"/>
          </a:xfrm>
          <a:prstGeom prst="rect">
            <a:avLst/>
          </a:prstGeom>
          <a:noFill/>
        </p:spPr>
        <p:txBody>
          <a:bodyPr wrap="square" rtlCol="0">
            <a:spAutoFit/>
          </a:bodyPr>
          <a:lstStyle/>
          <a:p>
            <a:r>
              <a:rPr lang="en-US" sz="1500" i="1" dirty="0" smtClean="0"/>
              <a:t>m</a:t>
            </a:r>
            <a:r>
              <a:rPr lang="en-US" sz="1500" i="1" baseline="-25000" dirty="0"/>
              <a:t>2</a:t>
            </a:r>
          </a:p>
        </p:txBody>
      </p:sp>
      <p:sp>
        <p:nvSpPr>
          <p:cNvPr id="58" name="TextBox 57"/>
          <p:cNvSpPr txBox="1"/>
          <p:nvPr/>
        </p:nvSpPr>
        <p:spPr>
          <a:xfrm>
            <a:off x="5782800" y="4217812"/>
            <a:ext cx="618770" cy="323165"/>
          </a:xfrm>
          <a:prstGeom prst="rect">
            <a:avLst/>
          </a:prstGeom>
          <a:noFill/>
        </p:spPr>
        <p:txBody>
          <a:bodyPr wrap="square" rtlCol="0">
            <a:spAutoFit/>
          </a:bodyPr>
          <a:lstStyle/>
          <a:p>
            <a:r>
              <a:rPr lang="en-US" sz="1500" i="1" dirty="0" smtClean="0"/>
              <a:t>m</a:t>
            </a:r>
            <a:r>
              <a:rPr lang="en-US" sz="1500" i="1" baseline="-25000" dirty="0"/>
              <a:t>2</a:t>
            </a:r>
            <a:r>
              <a:rPr lang="en-US" sz="1500" i="1" dirty="0" smtClean="0"/>
              <a:t>’</a:t>
            </a:r>
            <a:endParaRPr lang="en-US" sz="1500" i="1" baseline="-25000" dirty="0"/>
          </a:p>
        </p:txBody>
      </p:sp>
      <p:sp>
        <p:nvSpPr>
          <p:cNvPr id="59" name="TextBox 58"/>
          <p:cNvSpPr txBox="1"/>
          <p:nvPr/>
        </p:nvSpPr>
        <p:spPr>
          <a:xfrm>
            <a:off x="3021458" y="4970518"/>
            <a:ext cx="618770" cy="323165"/>
          </a:xfrm>
          <a:prstGeom prst="rect">
            <a:avLst/>
          </a:prstGeom>
          <a:noFill/>
        </p:spPr>
        <p:txBody>
          <a:bodyPr wrap="square" rtlCol="0">
            <a:spAutoFit/>
          </a:bodyPr>
          <a:lstStyle/>
          <a:p>
            <a:r>
              <a:rPr lang="en-US" sz="1500" i="1" dirty="0" smtClean="0"/>
              <a:t>m</a:t>
            </a:r>
            <a:r>
              <a:rPr lang="en-US" sz="1500" i="1" baseline="-25000" dirty="0"/>
              <a:t>2</a:t>
            </a:r>
          </a:p>
        </p:txBody>
      </p:sp>
      <p:sp>
        <p:nvSpPr>
          <p:cNvPr id="60" name="TextBox 59"/>
          <p:cNvSpPr txBox="1"/>
          <p:nvPr/>
        </p:nvSpPr>
        <p:spPr>
          <a:xfrm>
            <a:off x="6154729" y="4979589"/>
            <a:ext cx="618770" cy="323165"/>
          </a:xfrm>
          <a:prstGeom prst="rect">
            <a:avLst/>
          </a:prstGeom>
          <a:noFill/>
        </p:spPr>
        <p:txBody>
          <a:bodyPr wrap="square" rtlCol="0">
            <a:spAutoFit/>
          </a:bodyPr>
          <a:lstStyle/>
          <a:p>
            <a:r>
              <a:rPr lang="en-US" sz="1500" i="1" dirty="0" smtClean="0"/>
              <a:t>m</a:t>
            </a:r>
            <a:r>
              <a:rPr lang="en-US" sz="1500" i="1" baseline="-25000" dirty="0"/>
              <a:t>2</a:t>
            </a:r>
            <a:r>
              <a:rPr lang="en-US" sz="1500" i="1" dirty="0" smtClean="0"/>
              <a:t>’</a:t>
            </a:r>
            <a:endParaRPr lang="en-US" sz="1500" i="1" baseline="-25000" dirty="0"/>
          </a:p>
        </p:txBody>
      </p:sp>
      <p:grpSp>
        <p:nvGrpSpPr>
          <p:cNvPr id="6" name="Group 160"/>
          <p:cNvGrpSpPr/>
          <p:nvPr/>
        </p:nvGrpSpPr>
        <p:grpSpPr>
          <a:xfrm>
            <a:off x="3420699" y="4150286"/>
            <a:ext cx="2847367" cy="135051"/>
            <a:chOff x="4680441" y="1372791"/>
            <a:chExt cx="815848" cy="305594"/>
          </a:xfrm>
        </p:grpSpPr>
        <p:cxnSp>
          <p:nvCxnSpPr>
            <p:cNvPr id="62" name="Straight Connector 61"/>
            <p:cNvCxnSpPr/>
            <p:nvPr/>
          </p:nvCxnSpPr>
          <p:spPr>
            <a:xfrm rot="10800000">
              <a:off x="4682029" y="1524398"/>
              <a:ext cx="812672" cy="1588"/>
            </a:xfrm>
            <a:prstGeom prst="line">
              <a:avLst/>
            </a:prstGeom>
            <a:ln w="1270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63" name="Straight Connector 62"/>
            <p:cNvCxnSpPr/>
            <p:nvPr/>
          </p:nvCxnSpPr>
          <p:spPr>
            <a:xfrm rot="5400000">
              <a:off x="4528835" y="1525191"/>
              <a:ext cx="304800" cy="1588"/>
            </a:xfrm>
            <a:prstGeom prst="line">
              <a:avLst/>
            </a:prstGeom>
            <a:ln w="1270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64" name="Straight Connector 63"/>
            <p:cNvCxnSpPr/>
            <p:nvPr/>
          </p:nvCxnSpPr>
          <p:spPr>
            <a:xfrm rot="5400000">
              <a:off x="5343095" y="1524397"/>
              <a:ext cx="304800" cy="1588"/>
            </a:xfrm>
            <a:prstGeom prst="line">
              <a:avLst/>
            </a:prstGeom>
            <a:ln w="1270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sp>
        <p:nvSpPr>
          <p:cNvPr id="65" name="TextBox 64"/>
          <p:cNvSpPr txBox="1"/>
          <p:nvPr/>
        </p:nvSpPr>
        <p:spPr>
          <a:xfrm>
            <a:off x="4335099" y="3903544"/>
            <a:ext cx="390170" cy="323165"/>
          </a:xfrm>
          <a:prstGeom prst="rect">
            <a:avLst/>
          </a:prstGeom>
          <a:noFill/>
        </p:spPr>
        <p:txBody>
          <a:bodyPr wrap="square" rtlCol="0">
            <a:spAutoFit/>
          </a:bodyPr>
          <a:lstStyle/>
          <a:p>
            <a:r>
              <a:rPr lang="en-US" sz="1500" i="1" dirty="0"/>
              <a:t>l</a:t>
            </a:r>
          </a:p>
        </p:txBody>
      </p:sp>
      <p:sp>
        <p:nvSpPr>
          <p:cNvPr id="66" name="TextBox 65"/>
          <p:cNvSpPr txBox="1"/>
          <p:nvPr/>
        </p:nvSpPr>
        <p:spPr>
          <a:xfrm>
            <a:off x="4514712" y="3321331"/>
            <a:ext cx="690962" cy="323165"/>
          </a:xfrm>
          <a:prstGeom prst="rect">
            <a:avLst/>
          </a:prstGeom>
          <a:noFill/>
        </p:spPr>
        <p:txBody>
          <a:bodyPr wrap="square" rtlCol="0">
            <a:spAutoFit/>
          </a:bodyPr>
          <a:lstStyle/>
          <a:p>
            <a:r>
              <a:rPr lang="en-US" sz="1500" i="1" dirty="0"/>
              <a:t>l</a:t>
            </a:r>
            <a:r>
              <a:rPr lang="en-US" sz="1500" i="1" dirty="0" smtClean="0"/>
              <a:t> - i</a:t>
            </a:r>
            <a:endParaRPr lang="en-US" sz="1500" i="1" dirty="0"/>
          </a:p>
        </p:txBody>
      </p:sp>
      <p:grpSp>
        <p:nvGrpSpPr>
          <p:cNvPr id="7" name="Group 166"/>
          <p:cNvGrpSpPr/>
          <p:nvPr/>
        </p:nvGrpSpPr>
        <p:grpSpPr>
          <a:xfrm>
            <a:off x="3801699" y="3290709"/>
            <a:ext cx="2021233" cy="145143"/>
            <a:chOff x="4680441" y="1372791"/>
            <a:chExt cx="815848" cy="305594"/>
          </a:xfrm>
        </p:grpSpPr>
        <p:cxnSp>
          <p:nvCxnSpPr>
            <p:cNvPr id="68" name="Straight Connector 67"/>
            <p:cNvCxnSpPr/>
            <p:nvPr/>
          </p:nvCxnSpPr>
          <p:spPr>
            <a:xfrm rot="10800000">
              <a:off x="4682029" y="1524398"/>
              <a:ext cx="812672" cy="1588"/>
            </a:xfrm>
            <a:prstGeom prst="line">
              <a:avLst/>
            </a:prstGeom>
            <a:ln w="1270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69" name="Straight Connector 68"/>
            <p:cNvCxnSpPr/>
            <p:nvPr/>
          </p:nvCxnSpPr>
          <p:spPr>
            <a:xfrm rot="5400000">
              <a:off x="4528835" y="1525191"/>
              <a:ext cx="304800" cy="1588"/>
            </a:xfrm>
            <a:prstGeom prst="line">
              <a:avLst/>
            </a:prstGeom>
            <a:ln w="1270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70" name="Straight Connector 69"/>
            <p:cNvCxnSpPr/>
            <p:nvPr/>
          </p:nvCxnSpPr>
          <p:spPr>
            <a:xfrm rot="5400000">
              <a:off x="5343095" y="1524397"/>
              <a:ext cx="304800" cy="1588"/>
            </a:xfrm>
            <a:prstGeom prst="line">
              <a:avLst/>
            </a:prstGeom>
            <a:ln w="1270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grpSp>
        <p:nvGrpSpPr>
          <p:cNvPr id="8" name="Group 170"/>
          <p:cNvGrpSpPr/>
          <p:nvPr/>
        </p:nvGrpSpPr>
        <p:grpSpPr>
          <a:xfrm>
            <a:off x="3007728" y="5633975"/>
            <a:ext cx="3613371" cy="135050"/>
            <a:chOff x="4680441" y="1372791"/>
            <a:chExt cx="815848" cy="305594"/>
          </a:xfrm>
        </p:grpSpPr>
        <p:cxnSp>
          <p:nvCxnSpPr>
            <p:cNvPr id="72" name="Straight Connector 71"/>
            <p:cNvCxnSpPr/>
            <p:nvPr/>
          </p:nvCxnSpPr>
          <p:spPr>
            <a:xfrm rot="10800000">
              <a:off x="4682029" y="1524398"/>
              <a:ext cx="812672" cy="1588"/>
            </a:xfrm>
            <a:prstGeom prst="line">
              <a:avLst/>
            </a:prstGeom>
            <a:ln w="1270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73" name="Straight Connector 72"/>
            <p:cNvCxnSpPr/>
            <p:nvPr/>
          </p:nvCxnSpPr>
          <p:spPr>
            <a:xfrm rot="5400000">
              <a:off x="4528835" y="1525191"/>
              <a:ext cx="304800" cy="1588"/>
            </a:xfrm>
            <a:prstGeom prst="line">
              <a:avLst/>
            </a:prstGeom>
            <a:ln w="1270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74" name="Straight Connector 73"/>
            <p:cNvCxnSpPr/>
            <p:nvPr/>
          </p:nvCxnSpPr>
          <p:spPr>
            <a:xfrm rot="5400000">
              <a:off x="5343095" y="1524397"/>
              <a:ext cx="304800" cy="1588"/>
            </a:xfrm>
            <a:prstGeom prst="line">
              <a:avLst/>
            </a:prstGeom>
            <a:ln w="1270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sp>
        <p:nvSpPr>
          <p:cNvPr id="75" name="TextBox 74"/>
          <p:cNvSpPr txBox="1"/>
          <p:nvPr/>
        </p:nvSpPr>
        <p:spPr>
          <a:xfrm>
            <a:off x="4030299" y="5674460"/>
            <a:ext cx="762000" cy="323165"/>
          </a:xfrm>
          <a:prstGeom prst="rect">
            <a:avLst/>
          </a:prstGeom>
          <a:noFill/>
        </p:spPr>
        <p:txBody>
          <a:bodyPr wrap="square" rtlCol="0">
            <a:spAutoFit/>
          </a:bodyPr>
          <a:lstStyle/>
          <a:p>
            <a:r>
              <a:rPr lang="en-US" sz="1500" i="1" dirty="0"/>
              <a:t>l</a:t>
            </a:r>
            <a:r>
              <a:rPr lang="en-US" sz="1500" i="1" dirty="0" smtClean="0"/>
              <a:t> + </a:t>
            </a:r>
            <a:r>
              <a:rPr lang="en-US" sz="1500" i="1" dirty="0" err="1" smtClean="0"/>
              <a:t>d</a:t>
            </a:r>
            <a:endParaRPr lang="en-US" sz="1500" i="1" dirty="0"/>
          </a:p>
        </p:txBody>
      </p:sp>
      <p:grpSp>
        <p:nvGrpSpPr>
          <p:cNvPr id="9" name="Group 175"/>
          <p:cNvGrpSpPr/>
          <p:nvPr/>
        </p:nvGrpSpPr>
        <p:grpSpPr>
          <a:xfrm>
            <a:off x="3420699" y="2013451"/>
            <a:ext cx="2847367" cy="135051"/>
            <a:chOff x="4680441" y="1372791"/>
            <a:chExt cx="815848" cy="305594"/>
          </a:xfrm>
        </p:grpSpPr>
        <p:cxnSp>
          <p:nvCxnSpPr>
            <p:cNvPr id="77" name="Straight Connector 76"/>
            <p:cNvCxnSpPr/>
            <p:nvPr/>
          </p:nvCxnSpPr>
          <p:spPr>
            <a:xfrm rot="10800000">
              <a:off x="4682029" y="1524398"/>
              <a:ext cx="812672" cy="1588"/>
            </a:xfrm>
            <a:prstGeom prst="line">
              <a:avLst/>
            </a:prstGeom>
            <a:ln w="1270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78" name="Straight Connector 77"/>
            <p:cNvCxnSpPr/>
            <p:nvPr/>
          </p:nvCxnSpPr>
          <p:spPr>
            <a:xfrm rot="5400000">
              <a:off x="4528835" y="1525191"/>
              <a:ext cx="304800" cy="1588"/>
            </a:xfrm>
            <a:prstGeom prst="line">
              <a:avLst/>
            </a:prstGeom>
            <a:ln w="1270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79" name="Straight Connector 78"/>
            <p:cNvCxnSpPr/>
            <p:nvPr/>
          </p:nvCxnSpPr>
          <p:spPr>
            <a:xfrm rot="5400000">
              <a:off x="5343095" y="1524397"/>
              <a:ext cx="304800" cy="1588"/>
            </a:xfrm>
            <a:prstGeom prst="line">
              <a:avLst/>
            </a:prstGeom>
            <a:ln w="1270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sp>
        <p:nvSpPr>
          <p:cNvPr id="80" name="TextBox 79"/>
          <p:cNvSpPr txBox="1"/>
          <p:nvPr/>
        </p:nvSpPr>
        <p:spPr>
          <a:xfrm>
            <a:off x="4335099" y="1766709"/>
            <a:ext cx="390170" cy="323165"/>
          </a:xfrm>
          <a:prstGeom prst="rect">
            <a:avLst/>
          </a:prstGeom>
          <a:noFill/>
        </p:spPr>
        <p:txBody>
          <a:bodyPr wrap="square" rtlCol="0">
            <a:spAutoFit/>
          </a:bodyPr>
          <a:lstStyle/>
          <a:p>
            <a:r>
              <a:rPr lang="en-US" sz="1500" i="1" dirty="0"/>
              <a:t>l</a:t>
            </a:r>
          </a:p>
        </p:txBody>
      </p:sp>
      <p:graphicFrame>
        <p:nvGraphicFramePr>
          <p:cNvPr id="71" name="Table 70"/>
          <p:cNvGraphicFramePr>
            <a:graphicFrameLocks noGrp="1"/>
          </p:cNvGraphicFramePr>
          <p:nvPr>
            <p:extLst>
              <p:ext uri="{D42A27DB-BD31-4B8C-83A1-F6EECF244321}">
                <p14:modId xmlns:p14="http://schemas.microsoft.com/office/powerpoint/2010/main" val="2209326145"/>
              </p:ext>
            </p:extLst>
          </p:nvPr>
        </p:nvGraphicFramePr>
        <p:xfrm>
          <a:off x="533400" y="1192051"/>
          <a:ext cx="1674611" cy="3365534"/>
        </p:xfrm>
        <a:graphic>
          <a:graphicData uri="http://schemas.openxmlformats.org/drawingml/2006/table">
            <a:tbl>
              <a:tblPr firstRow="1" bandRow="1">
                <a:tableStyleId>{5940675A-B579-460E-94D1-54222C63F5DA}</a:tableStyleId>
              </a:tblPr>
              <a:tblGrid>
                <a:gridCol w="1674611"/>
              </a:tblGrid>
              <a:tr h="521364">
                <a:tc>
                  <a:txBody>
                    <a:bodyPr/>
                    <a:lstStyle/>
                    <a:p>
                      <a:pPr algn="ctr"/>
                      <a:r>
                        <a:rPr lang="en-US" sz="1600" b="1" dirty="0" smtClean="0">
                          <a:solidFill>
                            <a:srgbClr val="404040"/>
                          </a:solidFill>
                        </a:rPr>
                        <a:t>Variant Types</a:t>
                      </a:r>
                      <a:endParaRPr lang="en-US" sz="1600" b="1" dirty="0">
                        <a:solidFill>
                          <a:srgbClr val="404040"/>
                        </a:solidFill>
                      </a:endParaRPr>
                    </a:p>
                  </a:txBody>
                  <a:tcPr marL="53721" marR="53721" marT="26861" marB="26861">
                    <a:solidFill>
                      <a:srgbClr val="CCE1F8"/>
                    </a:solidFill>
                  </a:tcPr>
                </a:tc>
              </a:tr>
              <a:tr h="392339">
                <a:tc>
                  <a:txBody>
                    <a:bodyPr/>
                    <a:lstStyle/>
                    <a:p>
                      <a:pPr algn="ctr"/>
                      <a:endParaRPr lang="en-US" sz="1300" dirty="0" smtClean="0"/>
                    </a:p>
                    <a:p>
                      <a:pPr algn="ctr"/>
                      <a:r>
                        <a:rPr lang="en-US" sz="1300" dirty="0" smtClean="0"/>
                        <a:t>Single</a:t>
                      </a:r>
                      <a:r>
                        <a:rPr lang="en-US" sz="1300" baseline="0" dirty="0" smtClean="0"/>
                        <a:t> Nucleotide </a:t>
                      </a:r>
                      <a:r>
                        <a:rPr lang="en-US" sz="1300" baseline="0" dirty="0" err="1" smtClean="0"/>
                        <a:t>Variants(SNVs</a:t>
                      </a:r>
                      <a:r>
                        <a:rPr lang="en-US" sz="1300" baseline="0" dirty="0" smtClean="0"/>
                        <a:t>)</a:t>
                      </a:r>
                      <a:endParaRPr lang="en-US" sz="1300" dirty="0"/>
                    </a:p>
                  </a:txBody>
                  <a:tcPr marL="53721" marR="53721" marT="26861" marB="26861">
                    <a:solidFill>
                      <a:srgbClr val="EDF0DF"/>
                    </a:solidFill>
                  </a:tcPr>
                </a:tc>
              </a:tr>
              <a:tr h="401133">
                <a:tc>
                  <a:txBody>
                    <a:bodyPr/>
                    <a:lstStyle/>
                    <a:p>
                      <a:endParaRPr lang="en-US" sz="1300" dirty="0" smtClean="0"/>
                    </a:p>
                    <a:p>
                      <a:pPr algn="ctr"/>
                      <a:r>
                        <a:rPr lang="en-US" sz="1300" dirty="0" smtClean="0"/>
                        <a:t>Small Insertion</a:t>
                      </a:r>
                      <a:r>
                        <a:rPr lang="en-US" sz="1300" baseline="0" dirty="0" smtClean="0"/>
                        <a:t> / Deletion (</a:t>
                      </a:r>
                      <a:r>
                        <a:rPr lang="en-US" sz="1300" baseline="0" dirty="0" err="1" smtClean="0"/>
                        <a:t>indels</a:t>
                      </a:r>
                      <a:r>
                        <a:rPr lang="en-US" sz="1300" baseline="0" dirty="0" smtClean="0"/>
                        <a:t>)</a:t>
                      </a:r>
                      <a:endParaRPr lang="en-US" sz="1300" dirty="0"/>
                    </a:p>
                  </a:txBody>
                  <a:tcPr marL="53721" marR="53721" marT="26861" marB="26861">
                    <a:solidFill>
                      <a:srgbClr val="E9EDD8"/>
                    </a:solidFill>
                  </a:tcPr>
                </a:tc>
              </a:tr>
              <a:tr h="432115">
                <a:tc>
                  <a:txBody>
                    <a:bodyPr/>
                    <a:lstStyle/>
                    <a:p>
                      <a:pPr algn="ctr"/>
                      <a:endParaRPr lang="en-US" sz="1300" dirty="0" smtClean="0"/>
                    </a:p>
                    <a:p>
                      <a:pPr algn="ctr"/>
                      <a:r>
                        <a:rPr lang="en-US" sz="1300" dirty="0" smtClean="0"/>
                        <a:t>Copy Number Variants (</a:t>
                      </a:r>
                      <a:r>
                        <a:rPr lang="en-US" sz="1300" dirty="0" err="1" smtClean="0"/>
                        <a:t>CNVs</a:t>
                      </a:r>
                      <a:r>
                        <a:rPr lang="en-US" sz="1300" dirty="0" smtClean="0"/>
                        <a:t>)</a:t>
                      </a:r>
                      <a:endParaRPr lang="en-US" sz="1300" dirty="0"/>
                    </a:p>
                  </a:txBody>
                  <a:tcPr marL="53721" marR="53721" marT="26861" marB="26861">
                    <a:solidFill>
                      <a:srgbClr val="E9EDD8"/>
                    </a:solidFill>
                  </a:tcPr>
                </a:tc>
              </a:tr>
              <a:tr h="432115">
                <a:tc>
                  <a:txBody>
                    <a:bodyPr/>
                    <a:lstStyle/>
                    <a:p>
                      <a:endParaRPr lang="en-US" sz="1300" dirty="0" smtClean="0"/>
                    </a:p>
                    <a:p>
                      <a:pPr algn="ctr"/>
                      <a:r>
                        <a:rPr lang="en-US" sz="1300" dirty="0" smtClean="0"/>
                        <a:t>Structural Variants (</a:t>
                      </a:r>
                      <a:r>
                        <a:rPr lang="en-US" sz="1300" dirty="0" err="1" smtClean="0"/>
                        <a:t>SVs</a:t>
                      </a:r>
                      <a:r>
                        <a:rPr lang="en-US" sz="1300" dirty="0" smtClean="0"/>
                        <a:t>)</a:t>
                      </a:r>
                      <a:endParaRPr lang="en-US" sz="1300" dirty="0"/>
                    </a:p>
                  </a:txBody>
                  <a:tcPr marL="53721" marR="53721" marT="26861" marB="26861">
                    <a:solidFill>
                      <a:srgbClr val="E9EDD8"/>
                    </a:solidFill>
                  </a:tcPr>
                </a:tc>
              </a:tr>
              <a:tr h="0">
                <a:tc>
                  <a:txBody>
                    <a:bodyPr/>
                    <a:lstStyle/>
                    <a:p>
                      <a:pPr algn="ctr"/>
                      <a:r>
                        <a:rPr lang="en-US" sz="1300" dirty="0" smtClean="0"/>
                        <a:t>Novel Sequence</a:t>
                      </a:r>
                      <a:endParaRPr lang="en-US" sz="1300" dirty="0"/>
                    </a:p>
                  </a:txBody>
                  <a:tcPr marL="53721" marR="53721" marT="26861" marB="26861">
                    <a:solidFill>
                      <a:srgbClr val="E9EDD8"/>
                    </a:solidFill>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What is Cancer?</a:t>
            </a:r>
            <a:endParaRPr lang="en-US" dirty="0"/>
          </a:p>
        </p:txBody>
      </p:sp>
      <p:sp>
        <p:nvSpPr>
          <p:cNvPr id="6" name="Text Placeholder 5"/>
          <p:cNvSpPr>
            <a:spLocks noGrp="1"/>
          </p:cNvSpPr>
          <p:nvPr>
            <p:ph type="body" idx="1"/>
          </p:nvPr>
        </p:nvSpPr>
        <p:spPr/>
        <p:txBody>
          <a:bodyPr/>
          <a:lstStyle/>
          <a:p>
            <a:r>
              <a:rPr lang="en-US" dirty="0" smtClean="0"/>
              <a:t>Definitions</a:t>
            </a:r>
            <a:endParaRPr lang="en-US" dirty="0"/>
          </a:p>
        </p:txBody>
      </p:sp>
      <p:sp>
        <p:nvSpPr>
          <p:cNvPr id="2" name="Content Placeholder 1"/>
          <p:cNvSpPr>
            <a:spLocks noGrp="1"/>
          </p:cNvSpPr>
          <p:nvPr>
            <p:ph sz="half" idx="2"/>
          </p:nvPr>
        </p:nvSpPr>
        <p:spPr/>
        <p:txBody>
          <a:bodyPr>
            <a:normAutofit fontScale="92500" lnSpcReduction="10000"/>
          </a:bodyPr>
          <a:lstStyle/>
          <a:p>
            <a:r>
              <a:rPr lang="en-US" dirty="0" smtClean="0"/>
              <a:t>A class of diseases characterized by malignant growth of a group of cells</a:t>
            </a:r>
          </a:p>
          <a:p>
            <a:pPr lvl="1"/>
            <a:r>
              <a:rPr lang="en-US" dirty="0" smtClean="0"/>
              <a:t>Growth is uncontrolled</a:t>
            </a:r>
          </a:p>
          <a:p>
            <a:pPr lvl="1"/>
            <a:r>
              <a:rPr lang="en-US" dirty="0" smtClean="0"/>
              <a:t>Invasive and Damaging</a:t>
            </a:r>
          </a:p>
          <a:p>
            <a:pPr lvl="1"/>
            <a:r>
              <a:rPr lang="en-US" dirty="0" smtClean="0"/>
              <a:t>Often able to metastasize</a:t>
            </a:r>
          </a:p>
          <a:p>
            <a:pPr>
              <a:buNone/>
            </a:pPr>
            <a:endParaRPr lang="en-US" dirty="0" smtClean="0"/>
          </a:p>
          <a:p>
            <a:r>
              <a:rPr lang="en-US" dirty="0" smtClean="0"/>
              <a:t>An instance of such a disease (a malignant tumor)</a:t>
            </a:r>
          </a:p>
          <a:p>
            <a:endParaRPr lang="en-US" dirty="0" smtClean="0"/>
          </a:p>
          <a:p>
            <a:r>
              <a:rPr lang="en-US" dirty="0" smtClean="0"/>
              <a:t>A disease of the genome</a:t>
            </a:r>
            <a:endParaRPr lang="en-US" dirty="0"/>
          </a:p>
        </p:txBody>
      </p:sp>
      <p:sp>
        <p:nvSpPr>
          <p:cNvPr id="9" name="Rectangle 8"/>
          <p:cNvSpPr/>
          <p:nvPr/>
        </p:nvSpPr>
        <p:spPr>
          <a:xfrm>
            <a:off x="457200" y="6611779"/>
            <a:ext cx="2069797" cy="246221"/>
          </a:xfrm>
          <a:prstGeom prst="rect">
            <a:avLst/>
          </a:prstGeom>
        </p:spPr>
        <p:txBody>
          <a:bodyPr wrap="none">
            <a:spAutoFit/>
          </a:bodyPr>
          <a:lstStyle/>
          <a:p>
            <a:r>
              <a:rPr lang="en-US" sz="1000" dirty="0" smtClean="0"/>
              <a:t>http://</a:t>
            </a:r>
            <a:r>
              <a:rPr lang="en-US" sz="1000" dirty="0" err="1" smtClean="0"/>
              <a:t>en.wikipedia.org</a:t>
            </a:r>
            <a:r>
              <a:rPr lang="en-US" sz="1000" dirty="0" smtClean="0"/>
              <a:t>/wiki/Cancer</a:t>
            </a:r>
            <a:endParaRPr lang="en-US" sz="1000" dirty="0"/>
          </a:p>
        </p:txBody>
      </p:sp>
      <p:sp>
        <p:nvSpPr>
          <p:cNvPr id="15" name="Rectangle 14"/>
          <p:cNvSpPr/>
          <p:nvPr/>
        </p:nvSpPr>
        <p:spPr>
          <a:xfrm>
            <a:off x="4267200" y="6611779"/>
            <a:ext cx="4953000" cy="246221"/>
          </a:xfrm>
          <a:prstGeom prst="rect">
            <a:avLst/>
          </a:prstGeom>
        </p:spPr>
        <p:txBody>
          <a:bodyPr wrap="square">
            <a:spAutoFit/>
          </a:bodyPr>
          <a:lstStyle/>
          <a:p>
            <a:r>
              <a:rPr lang="en-US" sz="1000" dirty="0" smtClean="0"/>
              <a:t>http://faculty.ksu.edu.sa/tatiah/Pictures%20Library/normal%20male%20karyotyping.jpg </a:t>
            </a:r>
            <a:endParaRPr lang="en-US" sz="1000" dirty="0"/>
          </a:p>
        </p:txBody>
      </p:sp>
      <p:pic>
        <p:nvPicPr>
          <p:cNvPr id="16" name="Picture 15"/>
          <p:cNvPicPr>
            <a:picLocks noChangeAspect="1"/>
          </p:cNvPicPr>
          <p:nvPr/>
        </p:nvPicPr>
        <p:blipFill>
          <a:blip r:embed="rId3"/>
          <a:stretch>
            <a:fillRect/>
          </a:stretch>
        </p:blipFill>
        <p:spPr>
          <a:xfrm>
            <a:off x="4497388" y="2172891"/>
            <a:ext cx="4510374" cy="338278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Copy Number Variants</a:t>
            </a:r>
            <a:endParaRPr lang="en-US" dirty="0"/>
          </a:p>
        </p:txBody>
      </p:sp>
      <p:sp>
        <p:nvSpPr>
          <p:cNvPr id="6" name="TextBox 5"/>
          <p:cNvSpPr txBox="1"/>
          <p:nvPr/>
        </p:nvSpPr>
        <p:spPr>
          <a:xfrm>
            <a:off x="2299511" y="6254586"/>
            <a:ext cx="550977" cy="369332"/>
          </a:xfrm>
          <a:prstGeom prst="rect">
            <a:avLst/>
          </a:prstGeom>
          <a:noFill/>
        </p:spPr>
        <p:txBody>
          <a:bodyPr wrap="none" rtlCol="0">
            <a:spAutoFit/>
          </a:bodyPr>
          <a:lstStyle/>
          <a:p>
            <a:r>
              <a:rPr lang="en-US" dirty="0" smtClean="0">
                <a:solidFill>
                  <a:schemeClr val="tx2"/>
                </a:solidFill>
              </a:rPr>
              <a:t>Ref:</a:t>
            </a:r>
            <a:endParaRPr lang="en-US" dirty="0">
              <a:solidFill>
                <a:schemeClr val="tx2"/>
              </a:solidFill>
            </a:endParaRPr>
          </a:p>
        </p:txBody>
      </p:sp>
      <p:sp>
        <p:nvSpPr>
          <p:cNvPr id="14" name="Rounded Rectangle 13"/>
          <p:cNvSpPr/>
          <p:nvPr/>
        </p:nvSpPr>
        <p:spPr>
          <a:xfrm>
            <a:off x="3038324" y="6314924"/>
            <a:ext cx="2590800" cy="228600"/>
          </a:xfrm>
          <a:prstGeom prst="roundRect">
            <a:avLst>
              <a:gd name="adj" fmla="val 50000"/>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A      B      C      D     E    F</a:t>
            </a:r>
            <a:endParaRPr lang="en-US" dirty="0"/>
          </a:p>
        </p:txBody>
      </p:sp>
      <p:sp>
        <p:nvSpPr>
          <p:cNvPr id="16" name="Rounded Rectangle 15"/>
          <p:cNvSpPr/>
          <p:nvPr/>
        </p:nvSpPr>
        <p:spPr>
          <a:xfrm>
            <a:off x="5638800" y="6314924"/>
            <a:ext cx="1752600" cy="228600"/>
          </a:xfrm>
          <a:prstGeom prst="roundRect">
            <a:avLst>
              <a:gd name="adj" fmla="val 50000"/>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G   H     I    K</a:t>
            </a:r>
            <a:endParaRPr lang="en-US" dirty="0"/>
          </a:p>
        </p:txBody>
      </p:sp>
      <p:sp>
        <p:nvSpPr>
          <p:cNvPr id="15" name="Oval 14"/>
          <p:cNvSpPr/>
          <p:nvPr/>
        </p:nvSpPr>
        <p:spPr>
          <a:xfrm>
            <a:off x="5522685" y="6314924"/>
            <a:ext cx="228600" cy="228600"/>
          </a:xfrm>
          <a:prstGeom prst="ellipse">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ounded Rectangle 17"/>
          <p:cNvSpPr/>
          <p:nvPr/>
        </p:nvSpPr>
        <p:spPr>
          <a:xfrm>
            <a:off x="3038324" y="2590800"/>
            <a:ext cx="2590800" cy="228600"/>
          </a:xfrm>
          <a:prstGeom prst="roundRect">
            <a:avLst>
              <a:gd name="adj" fmla="val 50000"/>
            </a:avLst>
          </a:prstGeom>
          <a:solidFill>
            <a:schemeClr val="bg1">
              <a:lumMod val="75000"/>
            </a:schemeClr>
          </a:solid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A      B      C     D  C   E    F</a:t>
            </a:r>
            <a:endParaRPr lang="en-US" dirty="0"/>
          </a:p>
        </p:txBody>
      </p:sp>
      <p:sp>
        <p:nvSpPr>
          <p:cNvPr id="19" name="Rounded Rectangle 18"/>
          <p:cNvSpPr/>
          <p:nvPr/>
        </p:nvSpPr>
        <p:spPr>
          <a:xfrm>
            <a:off x="5638800" y="2590800"/>
            <a:ext cx="1752600" cy="228600"/>
          </a:xfrm>
          <a:prstGeom prst="roundRect">
            <a:avLst>
              <a:gd name="adj" fmla="val 50000"/>
            </a:avLst>
          </a:prstGeom>
          <a:solidFill>
            <a:schemeClr val="bg1">
              <a:lumMod val="75000"/>
            </a:schemeClr>
          </a:solid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G   H  C   I    K</a:t>
            </a:r>
            <a:endParaRPr lang="en-US" dirty="0"/>
          </a:p>
        </p:txBody>
      </p:sp>
      <p:sp>
        <p:nvSpPr>
          <p:cNvPr id="20" name="Oval 19"/>
          <p:cNvSpPr/>
          <p:nvPr/>
        </p:nvSpPr>
        <p:spPr>
          <a:xfrm>
            <a:off x="5522685" y="2590800"/>
            <a:ext cx="228600" cy="228600"/>
          </a:xfrm>
          <a:prstGeom prst="ellipse">
            <a:avLst/>
          </a:prstGeom>
          <a:solidFill>
            <a:schemeClr val="bg1">
              <a:lumMod val="75000"/>
            </a:schemeClr>
          </a:solid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Rounded Rectangle 25"/>
          <p:cNvSpPr/>
          <p:nvPr/>
        </p:nvSpPr>
        <p:spPr>
          <a:xfrm>
            <a:off x="3038324" y="5866505"/>
            <a:ext cx="2590800" cy="228600"/>
          </a:xfrm>
          <a:prstGeom prst="roundRect">
            <a:avLst>
              <a:gd name="adj" fmla="val 50000"/>
            </a:avLst>
          </a:prstGeom>
          <a:solidFill>
            <a:schemeClr val="bg1">
              <a:lumMod val="75000"/>
            </a:schemeClr>
          </a:solid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A      B      C     D  </a:t>
            </a:r>
            <a:r>
              <a:rPr lang="en-US" dirty="0" smtClean="0">
                <a:solidFill>
                  <a:srgbClr val="FF0000"/>
                </a:solidFill>
              </a:rPr>
              <a:t>C</a:t>
            </a:r>
            <a:r>
              <a:rPr lang="en-US" dirty="0" smtClean="0"/>
              <a:t>   E    F</a:t>
            </a:r>
            <a:endParaRPr lang="en-US" dirty="0"/>
          </a:p>
        </p:txBody>
      </p:sp>
      <p:sp>
        <p:nvSpPr>
          <p:cNvPr id="27" name="Rounded Rectangle 26"/>
          <p:cNvSpPr/>
          <p:nvPr/>
        </p:nvSpPr>
        <p:spPr>
          <a:xfrm>
            <a:off x="5638800" y="5866505"/>
            <a:ext cx="1752600" cy="228600"/>
          </a:xfrm>
          <a:prstGeom prst="roundRect">
            <a:avLst>
              <a:gd name="adj" fmla="val 50000"/>
            </a:avLst>
          </a:prstGeom>
          <a:solidFill>
            <a:schemeClr val="bg1">
              <a:lumMod val="75000"/>
            </a:schemeClr>
          </a:solid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G   H  </a:t>
            </a:r>
            <a:r>
              <a:rPr lang="en-US" dirty="0" smtClean="0">
                <a:solidFill>
                  <a:srgbClr val="FF0000"/>
                </a:solidFill>
              </a:rPr>
              <a:t>C</a:t>
            </a:r>
            <a:r>
              <a:rPr lang="en-US" dirty="0" smtClean="0"/>
              <a:t>   I    K</a:t>
            </a:r>
            <a:endParaRPr lang="en-US" dirty="0"/>
          </a:p>
        </p:txBody>
      </p:sp>
      <p:sp>
        <p:nvSpPr>
          <p:cNvPr id="28" name="Oval 27"/>
          <p:cNvSpPr/>
          <p:nvPr/>
        </p:nvSpPr>
        <p:spPr>
          <a:xfrm>
            <a:off x="5522685" y="5866505"/>
            <a:ext cx="228600" cy="228600"/>
          </a:xfrm>
          <a:prstGeom prst="ellipse">
            <a:avLst/>
          </a:prstGeom>
          <a:solidFill>
            <a:schemeClr val="bg1">
              <a:lumMod val="75000"/>
            </a:schemeClr>
          </a:solid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9" name="Straight Arrow Connector 28"/>
          <p:cNvCxnSpPr/>
          <p:nvPr/>
        </p:nvCxnSpPr>
        <p:spPr>
          <a:xfrm rot="5400000">
            <a:off x="4296290" y="4388128"/>
            <a:ext cx="2680256"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aphicFrame>
        <p:nvGraphicFramePr>
          <p:cNvPr id="17" name="Table 16"/>
          <p:cNvGraphicFramePr>
            <a:graphicFrameLocks noGrp="1"/>
          </p:cNvGraphicFramePr>
          <p:nvPr>
            <p:extLst>
              <p:ext uri="{D42A27DB-BD31-4B8C-83A1-F6EECF244321}">
                <p14:modId xmlns:p14="http://schemas.microsoft.com/office/powerpoint/2010/main" val="2209326145"/>
              </p:ext>
            </p:extLst>
          </p:nvPr>
        </p:nvGraphicFramePr>
        <p:xfrm>
          <a:off x="533400" y="1192051"/>
          <a:ext cx="1674611" cy="3365534"/>
        </p:xfrm>
        <a:graphic>
          <a:graphicData uri="http://schemas.openxmlformats.org/drawingml/2006/table">
            <a:tbl>
              <a:tblPr firstRow="1" bandRow="1">
                <a:tableStyleId>{5940675A-B579-460E-94D1-54222C63F5DA}</a:tableStyleId>
              </a:tblPr>
              <a:tblGrid>
                <a:gridCol w="1674611"/>
              </a:tblGrid>
              <a:tr h="521364">
                <a:tc>
                  <a:txBody>
                    <a:bodyPr/>
                    <a:lstStyle/>
                    <a:p>
                      <a:pPr algn="ctr"/>
                      <a:r>
                        <a:rPr lang="en-US" sz="1600" b="1" dirty="0" smtClean="0">
                          <a:solidFill>
                            <a:srgbClr val="404040"/>
                          </a:solidFill>
                        </a:rPr>
                        <a:t>Variant Types</a:t>
                      </a:r>
                      <a:endParaRPr lang="en-US" sz="1600" b="1" dirty="0">
                        <a:solidFill>
                          <a:srgbClr val="404040"/>
                        </a:solidFill>
                      </a:endParaRPr>
                    </a:p>
                  </a:txBody>
                  <a:tcPr marL="53721" marR="53721" marT="26861" marB="26861">
                    <a:solidFill>
                      <a:srgbClr val="CCE1F8"/>
                    </a:solidFill>
                  </a:tcPr>
                </a:tc>
              </a:tr>
              <a:tr h="392339">
                <a:tc>
                  <a:txBody>
                    <a:bodyPr/>
                    <a:lstStyle/>
                    <a:p>
                      <a:pPr algn="ctr"/>
                      <a:endParaRPr lang="en-US" sz="1300" dirty="0" smtClean="0"/>
                    </a:p>
                    <a:p>
                      <a:pPr algn="ctr"/>
                      <a:r>
                        <a:rPr lang="en-US" sz="1300" dirty="0" smtClean="0"/>
                        <a:t>Single</a:t>
                      </a:r>
                      <a:r>
                        <a:rPr lang="en-US" sz="1300" baseline="0" dirty="0" smtClean="0"/>
                        <a:t> Nucleotide </a:t>
                      </a:r>
                      <a:r>
                        <a:rPr lang="en-US" sz="1300" baseline="0" dirty="0" err="1" smtClean="0"/>
                        <a:t>Variants(SNVs</a:t>
                      </a:r>
                      <a:r>
                        <a:rPr lang="en-US" sz="1300" baseline="0" dirty="0" smtClean="0"/>
                        <a:t>)</a:t>
                      </a:r>
                      <a:endParaRPr lang="en-US" sz="1300" dirty="0"/>
                    </a:p>
                  </a:txBody>
                  <a:tcPr marL="53721" marR="53721" marT="26861" marB="26861">
                    <a:solidFill>
                      <a:srgbClr val="EDF0DF"/>
                    </a:solidFill>
                  </a:tcPr>
                </a:tc>
              </a:tr>
              <a:tr h="401133">
                <a:tc>
                  <a:txBody>
                    <a:bodyPr/>
                    <a:lstStyle/>
                    <a:p>
                      <a:endParaRPr lang="en-US" sz="1300" dirty="0" smtClean="0"/>
                    </a:p>
                    <a:p>
                      <a:pPr algn="ctr"/>
                      <a:r>
                        <a:rPr lang="en-US" sz="1300" dirty="0" smtClean="0"/>
                        <a:t>Small Insertion</a:t>
                      </a:r>
                      <a:r>
                        <a:rPr lang="en-US" sz="1300" baseline="0" dirty="0" smtClean="0"/>
                        <a:t> / Deletion (</a:t>
                      </a:r>
                      <a:r>
                        <a:rPr lang="en-US" sz="1300" baseline="0" dirty="0" err="1" smtClean="0"/>
                        <a:t>indels</a:t>
                      </a:r>
                      <a:r>
                        <a:rPr lang="en-US" sz="1300" baseline="0" dirty="0" smtClean="0"/>
                        <a:t>)</a:t>
                      </a:r>
                      <a:endParaRPr lang="en-US" sz="1300" dirty="0"/>
                    </a:p>
                  </a:txBody>
                  <a:tcPr marL="53721" marR="53721" marT="26861" marB="26861">
                    <a:solidFill>
                      <a:srgbClr val="E9EDD8"/>
                    </a:solidFill>
                  </a:tcPr>
                </a:tc>
              </a:tr>
              <a:tr h="432115">
                <a:tc>
                  <a:txBody>
                    <a:bodyPr/>
                    <a:lstStyle/>
                    <a:p>
                      <a:pPr algn="ctr"/>
                      <a:endParaRPr lang="en-US" sz="1300" dirty="0" smtClean="0"/>
                    </a:p>
                    <a:p>
                      <a:pPr algn="ctr"/>
                      <a:r>
                        <a:rPr lang="en-US" sz="1300" dirty="0" smtClean="0"/>
                        <a:t>Copy Number Variants (</a:t>
                      </a:r>
                      <a:r>
                        <a:rPr lang="en-US" sz="1300" dirty="0" err="1" smtClean="0"/>
                        <a:t>CNVs</a:t>
                      </a:r>
                      <a:r>
                        <a:rPr lang="en-US" sz="1300" dirty="0" smtClean="0"/>
                        <a:t>)</a:t>
                      </a:r>
                      <a:endParaRPr lang="en-US" sz="1300" dirty="0"/>
                    </a:p>
                  </a:txBody>
                  <a:tcPr marL="53721" marR="53721" marT="26861" marB="26861">
                    <a:solidFill>
                      <a:srgbClr val="E9EDD8"/>
                    </a:solidFill>
                  </a:tcPr>
                </a:tc>
              </a:tr>
              <a:tr h="432115">
                <a:tc>
                  <a:txBody>
                    <a:bodyPr/>
                    <a:lstStyle/>
                    <a:p>
                      <a:endParaRPr lang="en-US" sz="1300" dirty="0" smtClean="0"/>
                    </a:p>
                    <a:p>
                      <a:pPr algn="ctr"/>
                      <a:r>
                        <a:rPr lang="en-US" sz="1300" dirty="0" smtClean="0"/>
                        <a:t>Structural Variants (</a:t>
                      </a:r>
                      <a:r>
                        <a:rPr lang="en-US" sz="1300" dirty="0" err="1" smtClean="0"/>
                        <a:t>SVs</a:t>
                      </a:r>
                      <a:r>
                        <a:rPr lang="en-US" sz="1300" dirty="0" smtClean="0"/>
                        <a:t>)</a:t>
                      </a:r>
                      <a:endParaRPr lang="en-US" sz="1300" dirty="0"/>
                    </a:p>
                  </a:txBody>
                  <a:tcPr marL="53721" marR="53721" marT="26861" marB="26861">
                    <a:solidFill>
                      <a:srgbClr val="E9EDD8"/>
                    </a:solidFill>
                  </a:tcPr>
                </a:tc>
              </a:tr>
              <a:tr h="0">
                <a:tc>
                  <a:txBody>
                    <a:bodyPr/>
                    <a:lstStyle/>
                    <a:p>
                      <a:pPr algn="ctr"/>
                      <a:r>
                        <a:rPr lang="en-US" sz="1300" dirty="0" smtClean="0"/>
                        <a:t>Novel Sequence</a:t>
                      </a:r>
                      <a:endParaRPr lang="en-US" sz="1300" dirty="0"/>
                    </a:p>
                  </a:txBody>
                  <a:tcPr marL="53721" marR="53721" marT="26861" marB="26861">
                    <a:solidFill>
                      <a:srgbClr val="E9EDD8"/>
                    </a:solid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2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Copy Number Variants</a:t>
            </a:r>
            <a:endParaRPr lang="en-US" dirty="0"/>
          </a:p>
        </p:txBody>
      </p:sp>
      <p:sp>
        <p:nvSpPr>
          <p:cNvPr id="6" name="TextBox 5"/>
          <p:cNvSpPr txBox="1"/>
          <p:nvPr/>
        </p:nvSpPr>
        <p:spPr>
          <a:xfrm>
            <a:off x="2299511" y="6254586"/>
            <a:ext cx="550977" cy="369332"/>
          </a:xfrm>
          <a:prstGeom prst="rect">
            <a:avLst/>
          </a:prstGeom>
          <a:noFill/>
        </p:spPr>
        <p:txBody>
          <a:bodyPr wrap="none" rtlCol="0">
            <a:spAutoFit/>
          </a:bodyPr>
          <a:lstStyle/>
          <a:p>
            <a:r>
              <a:rPr lang="en-US" dirty="0" smtClean="0">
                <a:solidFill>
                  <a:schemeClr val="tx2"/>
                </a:solidFill>
              </a:rPr>
              <a:t>Ref:</a:t>
            </a:r>
            <a:endParaRPr lang="en-US" dirty="0">
              <a:solidFill>
                <a:schemeClr val="tx2"/>
              </a:solidFill>
            </a:endParaRPr>
          </a:p>
        </p:txBody>
      </p:sp>
      <p:sp>
        <p:nvSpPr>
          <p:cNvPr id="14" name="Rounded Rectangle 13"/>
          <p:cNvSpPr/>
          <p:nvPr/>
        </p:nvSpPr>
        <p:spPr>
          <a:xfrm>
            <a:off x="3038324" y="6314924"/>
            <a:ext cx="2590800" cy="228600"/>
          </a:xfrm>
          <a:prstGeom prst="roundRect">
            <a:avLst>
              <a:gd name="adj" fmla="val 50000"/>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A      B      C      D     E    F</a:t>
            </a:r>
            <a:endParaRPr lang="en-US" dirty="0"/>
          </a:p>
        </p:txBody>
      </p:sp>
      <p:sp>
        <p:nvSpPr>
          <p:cNvPr id="16" name="Rounded Rectangle 15"/>
          <p:cNvSpPr/>
          <p:nvPr/>
        </p:nvSpPr>
        <p:spPr>
          <a:xfrm>
            <a:off x="5638800" y="6314924"/>
            <a:ext cx="1752600" cy="228600"/>
          </a:xfrm>
          <a:prstGeom prst="roundRect">
            <a:avLst>
              <a:gd name="adj" fmla="val 50000"/>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G   H     I    K</a:t>
            </a:r>
            <a:endParaRPr lang="en-US" dirty="0"/>
          </a:p>
        </p:txBody>
      </p:sp>
      <p:sp>
        <p:nvSpPr>
          <p:cNvPr id="15" name="Oval 14"/>
          <p:cNvSpPr/>
          <p:nvPr/>
        </p:nvSpPr>
        <p:spPr>
          <a:xfrm>
            <a:off x="5522685" y="6314924"/>
            <a:ext cx="228600" cy="228600"/>
          </a:xfrm>
          <a:prstGeom prst="ellipse">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Rounded Rectangle 25"/>
          <p:cNvSpPr/>
          <p:nvPr/>
        </p:nvSpPr>
        <p:spPr>
          <a:xfrm>
            <a:off x="3038324" y="5866505"/>
            <a:ext cx="2590800" cy="228600"/>
          </a:xfrm>
          <a:prstGeom prst="roundRect">
            <a:avLst>
              <a:gd name="adj" fmla="val 50000"/>
            </a:avLst>
          </a:prstGeom>
          <a:solidFill>
            <a:schemeClr val="bg1">
              <a:lumMod val="75000"/>
            </a:schemeClr>
          </a:solid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A      B      C     D  </a:t>
            </a:r>
            <a:r>
              <a:rPr lang="en-US" dirty="0" smtClean="0">
                <a:solidFill>
                  <a:srgbClr val="FF0000"/>
                </a:solidFill>
              </a:rPr>
              <a:t>C</a:t>
            </a:r>
            <a:r>
              <a:rPr lang="en-US" dirty="0" smtClean="0"/>
              <a:t>   E    F</a:t>
            </a:r>
            <a:endParaRPr lang="en-US" dirty="0"/>
          </a:p>
        </p:txBody>
      </p:sp>
      <p:sp>
        <p:nvSpPr>
          <p:cNvPr id="27" name="Rounded Rectangle 26"/>
          <p:cNvSpPr/>
          <p:nvPr/>
        </p:nvSpPr>
        <p:spPr>
          <a:xfrm>
            <a:off x="5638800" y="5866505"/>
            <a:ext cx="1752600" cy="228600"/>
          </a:xfrm>
          <a:prstGeom prst="roundRect">
            <a:avLst>
              <a:gd name="adj" fmla="val 50000"/>
            </a:avLst>
          </a:prstGeom>
          <a:solidFill>
            <a:schemeClr val="bg1">
              <a:lumMod val="75000"/>
            </a:schemeClr>
          </a:solid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G   H  </a:t>
            </a:r>
            <a:r>
              <a:rPr lang="en-US" dirty="0" smtClean="0">
                <a:solidFill>
                  <a:srgbClr val="FF0000"/>
                </a:solidFill>
              </a:rPr>
              <a:t>C</a:t>
            </a:r>
            <a:r>
              <a:rPr lang="en-US" dirty="0" smtClean="0"/>
              <a:t>   I    K</a:t>
            </a:r>
            <a:endParaRPr lang="en-US" dirty="0"/>
          </a:p>
        </p:txBody>
      </p:sp>
      <p:sp>
        <p:nvSpPr>
          <p:cNvPr id="28" name="Oval 27"/>
          <p:cNvSpPr/>
          <p:nvPr/>
        </p:nvSpPr>
        <p:spPr>
          <a:xfrm>
            <a:off x="5522685" y="5866505"/>
            <a:ext cx="228600" cy="228600"/>
          </a:xfrm>
          <a:prstGeom prst="ellipse">
            <a:avLst/>
          </a:prstGeom>
          <a:solidFill>
            <a:schemeClr val="bg1">
              <a:lumMod val="75000"/>
            </a:schemeClr>
          </a:solid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2" name="Group 21"/>
          <p:cNvGrpSpPr/>
          <p:nvPr/>
        </p:nvGrpSpPr>
        <p:grpSpPr>
          <a:xfrm>
            <a:off x="2362200" y="1371600"/>
            <a:ext cx="6629400" cy="1810580"/>
            <a:chOff x="2514600" y="2133600"/>
            <a:chExt cx="7254120" cy="1981200"/>
          </a:xfrm>
        </p:grpSpPr>
        <p:pic>
          <p:nvPicPr>
            <p:cNvPr id="21" name="Picture 20"/>
            <p:cNvPicPr>
              <a:picLocks noChangeAspect="1"/>
            </p:cNvPicPr>
            <p:nvPr/>
          </p:nvPicPr>
          <p:blipFill>
            <a:blip r:embed="rId3"/>
            <a:stretch>
              <a:fillRect/>
            </a:stretch>
          </p:blipFill>
          <p:spPr>
            <a:xfrm>
              <a:off x="8105020" y="2627085"/>
              <a:ext cx="1663700" cy="698500"/>
            </a:xfrm>
            <a:prstGeom prst="rect">
              <a:avLst/>
            </a:prstGeom>
          </p:spPr>
        </p:pic>
        <p:pic>
          <p:nvPicPr>
            <p:cNvPr id="17" name="Picture 16"/>
            <p:cNvPicPr>
              <a:picLocks noChangeAspect="1"/>
            </p:cNvPicPr>
            <p:nvPr/>
          </p:nvPicPr>
          <p:blipFill>
            <a:blip r:embed="rId4"/>
            <a:srcRect r="6806"/>
            <a:stretch>
              <a:fillRect/>
            </a:stretch>
          </p:blipFill>
          <p:spPr>
            <a:xfrm>
              <a:off x="2514600" y="2133600"/>
              <a:ext cx="5661781" cy="1981200"/>
            </a:xfrm>
            <a:prstGeom prst="rect">
              <a:avLst/>
            </a:prstGeom>
          </p:spPr>
        </p:pic>
      </p:grpSp>
      <p:sp>
        <p:nvSpPr>
          <p:cNvPr id="23" name="Rectangle 22"/>
          <p:cNvSpPr/>
          <p:nvPr/>
        </p:nvSpPr>
        <p:spPr>
          <a:xfrm>
            <a:off x="4102641" y="2191580"/>
            <a:ext cx="312906" cy="369332"/>
          </a:xfrm>
          <a:prstGeom prst="rect">
            <a:avLst/>
          </a:prstGeom>
        </p:spPr>
        <p:txBody>
          <a:bodyPr wrap="none">
            <a:spAutoFit/>
          </a:bodyPr>
          <a:lstStyle/>
          <a:p>
            <a:r>
              <a:rPr lang="en-US" dirty="0" smtClean="0">
                <a:solidFill>
                  <a:srgbClr val="FF0000"/>
                </a:solidFill>
              </a:rPr>
              <a:t>C</a:t>
            </a:r>
            <a:r>
              <a:rPr lang="en-US" dirty="0" smtClean="0"/>
              <a:t> </a:t>
            </a:r>
            <a:endParaRPr lang="en-US" dirty="0"/>
          </a:p>
        </p:txBody>
      </p:sp>
      <p:sp>
        <p:nvSpPr>
          <p:cNvPr id="24" name="Rectangle 23"/>
          <p:cNvSpPr/>
          <p:nvPr/>
        </p:nvSpPr>
        <p:spPr>
          <a:xfrm>
            <a:off x="5859294" y="2179058"/>
            <a:ext cx="312906" cy="369332"/>
          </a:xfrm>
          <a:prstGeom prst="rect">
            <a:avLst/>
          </a:prstGeom>
        </p:spPr>
        <p:txBody>
          <a:bodyPr wrap="none">
            <a:spAutoFit/>
          </a:bodyPr>
          <a:lstStyle/>
          <a:p>
            <a:r>
              <a:rPr lang="en-US" dirty="0" smtClean="0">
                <a:solidFill>
                  <a:srgbClr val="FF0000"/>
                </a:solidFill>
              </a:rPr>
              <a:t>C</a:t>
            </a:r>
            <a:r>
              <a:rPr lang="en-US" dirty="0" smtClean="0"/>
              <a:t> </a:t>
            </a:r>
            <a:endParaRPr lang="en-US" dirty="0"/>
          </a:p>
        </p:txBody>
      </p:sp>
      <p:sp>
        <p:nvSpPr>
          <p:cNvPr id="25" name="Rectangle 24"/>
          <p:cNvSpPr/>
          <p:nvPr/>
        </p:nvSpPr>
        <p:spPr>
          <a:xfrm>
            <a:off x="8153400" y="2191580"/>
            <a:ext cx="312906" cy="369332"/>
          </a:xfrm>
          <a:prstGeom prst="rect">
            <a:avLst/>
          </a:prstGeom>
        </p:spPr>
        <p:txBody>
          <a:bodyPr wrap="none">
            <a:spAutoFit/>
          </a:bodyPr>
          <a:lstStyle/>
          <a:p>
            <a:r>
              <a:rPr lang="en-US" dirty="0" smtClean="0">
                <a:solidFill>
                  <a:srgbClr val="FF0000"/>
                </a:solidFill>
              </a:rPr>
              <a:t>C</a:t>
            </a:r>
            <a:r>
              <a:rPr lang="en-US" dirty="0" smtClean="0"/>
              <a:t> </a:t>
            </a:r>
            <a:endParaRPr lang="en-US" dirty="0"/>
          </a:p>
        </p:txBody>
      </p:sp>
      <p:sp>
        <p:nvSpPr>
          <p:cNvPr id="30" name="Rectangle 29"/>
          <p:cNvSpPr/>
          <p:nvPr/>
        </p:nvSpPr>
        <p:spPr>
          <a:xfrm>
            <a:off x="5029200" y="2997514"/>
            <a:ext cx="312906" cy="369332"/>
          </a:xfrm>
          <a:prstGeom prst="rect">
            <a:avLst/>
          </a:prstGeom>
        </p:spPr>
        <p:txBody>
          <a:bodyPr wrap="none">
            <a:spAutoFit/>
          </a:bodyPr>
          <a:lstStyle/>
          <a:p>
            <a:r>
              <a:rPr lang="en-US" dirty="0" smtClean="0">
                <a:solidFill>
                  <a:srgbClr val="FF0000"/>
                </a:solidFill>
              </a:rPr>
              <a:t>C</a:t>
            </a:r>
            <a:r>
              <a:rPr lang="en-US" dirty="0" smtClean="0"/>
              <a:t> </a:t>
            </a:r>
            <a:endParaRPr lang="en-US" dirty="0"/>
          </a:p>
        </p:txBody>
      </p:sp>
      <p:pic>
        <p:nvPicPr>
          <p:cNvPr id="34" name="Picture 33"/>
          <p:cNvPicPr>
            <a:picLocks noChangeAspect="1"/>
          </p:cNvPicPr>
          <p:nvPr/>
        </p:nvPicPr>
        <p:blipFill>
          <a:blip r:embed="rId5"/>
          <a:stretch>
            <a:fillRect/>
          </a:stretch>
        </p:blipFill>
        <p:spPr>
          <a:xfrm>
            <a:off x="2850488" y="1397000"/>
            <a:ext cx="469900" cy="444500"/>
          </a:xfrm>
          <a:prstGeom prst="rect">
            <a:avLst/>
          </a:prstGeom>
        </p:spPr>
      </p:pic>
      <p:sp>
        <p:nvSpPr>
          <p:cNvPr id="35" name="TextBox 34"/>
          <p:cNvSpPr txBox="1"/>
          <p:nvPr/>
        </p:nvSpPr>
        <p:spPr>
          <a:xfrm>
            <a:off x="7010400" y="2831068"/>
            <a:ext cx="1925490" cy="369332"/>
          </a:xfrm>
          <a:prstGeom prst="rect">
            <a:avLst/>
          </a:prstGeom>
          <a:noFill/>
        </p:spPr>
        <p:txBody>
          <a:bodyPr wrap="none" rtlCol="0">
            <a:spAutoFit/>
          </a:bodyPr>
          <a:lstStyle/>
          <a:p>
            <a:r>
              <a:rPr lang="en-US" dirty="0" smtClean="0">
                <a:solidFill>
                  <a:schemeClr val="tx1">
                    <a:lumMod val="75000"/>
                    <a:lumOff val="25000"/>
                  </a:schemeClr>
                </a:solidFill>
              </a:rPr>
              <a:t>Depth of Coverage</a:t>
            </a:r>
            <a:endParaRPr lang="en-US" dirty="0">
              <a:solidFill>
                <a:schemeClr val="tx1">
                  <a:lumMod val="75000"/>
                  <a:lumOff val="25000"/>
                </a:schemeClr>
              </a:solidFill>
            </a:endParaRPr>
          </a:p>
        </p:txBody>
      </p:sp>
      <p:sp>
        <p:nvSpPr>
          <p:cNvPr id="40" name="Rectangle 39"/>
          <p:cNvSpPr/>
          <p:nvPr/>
        </p:nvSpPr>
        <p:spPr>
          <a:xfrm>
            <a:off x="2819400" y="3333690"/>
            <a:ext cx="4572000" cy="400110"/>
          </a:xfrm>
          <a:prstGeom prst="rect">
            <a:avLst/>
          </a:prstGeom>
        </p:spPr>
        <p:txBody>
          <a:bodyPr>
            <a:spAutoFit/>
          </a:bodyPr>
          <a:lstStyle/>
          <a:p>
            <a:r>
              <a:rPr lang="en-US" sz="1000" dirty="0" smtClean="0"/>
              <a:t>Modified from </a:t>
            </a:r>
            <a:r>
              <a:rPr lang="en-US" sz="1000" dirty="0" err="1" smtClean="0"/>
              <a:t>Dalca</a:t>
            </a:r>
            <a:r>
              <a:rPr lang="en-US" sz="1000" dirty="0" smtClean="0"/>
              <a:t> and </a:t>
            </a:r>
            <a:r>
              <a:rPr lang="en-US" sz="1000" dirty="0" err="1" smtClean="0"/>
              <a:t>Brudno</a:t>
            </a:r>
            <a:r>
              <a:rPr lang="en-US" sz="1000" dirty="0" smtClean="0"/>
              <a:t>. 2010. Genome variation discovery with high-throughput sequencing data. Briefings in bioinformatics 11, no. 1: 3-14</a:t>
            </a:r>
            <a:endParaRPr lang="en-US" sz="1000" dirty="0"/>
          </a:p>
        </p:txBody>
      </p:sp>
      <p:graphicFrame>
        <p:nvGraphicFramePr>
          <p:cNvPr id="29" name="Table 28"/>
          <p:cNvGraphicFramePr>
            <a:graphicFrameLocks noGrp="1"/>
          </p:cNvGraphicFramePr>
          <p:nvPr>
            <p:extLst>
              <p:ext uri="{D42A27DB-BD31-4B8C-83A1-F6EECF244321}">
                <p14:modId xmlns:p14="http://schemas.microsoft.com/office/powerpoint/2010/main" val="2209326145"/>
              </p:ext>
            </p:extLst>
          </p:nvPr>
        </p:nvGraphicFramePr>
        <p:xfrm>
          <a:off x="533400" y="1192051"/>
          <a:ext cx="1674611" cy="3365534"/>
        </p:xfrm>
        <a:graphic>
          <a:graphicData uri="http://schemas.openxmlformats.org/drawingml/2006/table">
            <a:tbl>
              <a:tblPr firstRow="1" bandRow="1">
                <a:tableStyleId>{5940675A-B579-460E-94D1-54222C63F5DA}</a:tableStyleId>
              </a:tblPr>
              <a:tblGrid>
                <a:gridCol w="1674611"/>
              </a:tblGrid>
              <a:tr h="521364">
                <a:tc>
                  <a:txBody>
                    <a:bodyPr/>
                    <a:lstStyle/>
                    <a:p>
                      <a:pPr algn="ctr"/>
                      <a:r>
                        <a:rPr lang="en-US" sz="1600" b="1" dirty="0" smtClean="0">
                          <a:solidFill>
                            <a:srgbClr val="404040"/>
                          </a:solidFill>
                        </a:rPr>
                        <a:t>Variant Types</a:t>
                      </a:r>
                      <a:endParaRPr lang="en-US" sz="1600" b="1" dirty="0">
                        <a:solidFill>
                          <a:srgbClr val="404040"/>
                        </a:solidFill>
                      </a:endParaRPr>
                    </a:p>
                  </a:txBody>
                  <a:tcPr marL="53721" marR="53721" marT="26861" marB="26861">
                    <a:solidFill>
                      <a:srgbClr val="CCE1F8"/>
                    </a:solidFill>
                  </a:tcPr>
                </a:tc>
              </a:tr>
              <a:tr h="392339">
                <a:tc>
                  <a:txBody>
                    <a:bodyPr/>
                    <a:lstStyle/>
                    <a:p>
                      <a:pPr algn="ctr"/>
                      <a:endParaRPr lang="en-US" sz="1300" dirty="0" smtClean="0"/>
                    </a:p>
                    <a:p>
                      <a:pPr algn="ctr"/>
                      <a:r>
                        <a:rPr lang="en-US" sz="1300" dirty="0" smtClean="0"/>
                        <a:t>Single</a:t>
                      </a:r>
                      <a:r>
                        <a:rPr lang="en-US" sz="1300" baseline="0" dirty="0" smtClean="0"/>
                        <a:t> Nucleotide </a:t>
                      </a:r>
                      <a:r>
                        <a:rPr lang="en-US" sz="1300" baseline="0" dirty="0" err="1" smtClean="0"/>
                        <a:t>Variants(SNVs</a:t>
                      </a:r>
                      <a:r>
                        <a:rPr lang="en-US" sz="1300" baseline="0" dirty="0" smtClean="0"/>
                        <a:t>)</a:t>
                      </a:r>
                      <a:endParaRPr lang="en-US" sz="1300" dirty="0"/>
                    </a:p>
                  </a:txBody>
                  <a:tcPr marL="53721" marR="53721" marT="26861" marB="26861">
                    <a:solidFill>
                      <a:srgbClr val="EDF0DF"/>
                    </a:solidFill>
                  </a:tcPr>
                </a:tc>
              </a:tr>
              <a:tr h="401133">
                <a:tc>
                  <a:txBody>
                    <a:bodyPr/>
                    <a:lstStyle/>
                    <a:p>
                      <a:endParaRPr lang="en-US" sz="1300" dirty="0" smtClean="0"/>
                    </a:p>
                    <a:p>
                      <a:pPr algn="ctr"/>
                      <a:r>
                        <a:rPr lang="en-US" sz="1300" dirty="0" smtClean="0"/>
                        <a:t>Small Insertion</a:t>
                      </a:r>
                      <a:r>
                        <a:rPr lang="en-US" sz="1300" baseline="0" dirty="0" smtClean="0"/>
                        <a:t> / Deletion (</a:t>
                      </a:r>
                      <a:r>
                        <a:rPr lang="en-US" sz="1300" baseline="0" dirty="0" err="1" smtClean="0"/>
                        <a:t>indels</a:t>
                      </a:r>
                      <a:r>
                        <a:rPr lang="en-US" sz="1300" baseline="0" dirty="0" smtClean="0"/>
                        <a:t>)</a:t>
                      </a:r>
                      <a:endParaRPr lang="en-US" sz="1300" dirty="0"/>
                    </a:p>
                  </a:txBody>
                  <a:tcPr marL="53721" marR="53721" marT="26861" marB="26861">
                    <a:solidFill>
                      <a:srgbClr val="E9EDD8"/>
                    </a:solidFill>
                  </a:tcPr>
                </a:tc>
              </a:tr>
              <a:tr h="432115">
                <a:tc>
                  <a:txBody>
                    <a:bodyPr/>
                    <a:lstStyle/>
                    <a:p>
                      <a:pPr algn="ctr"/>
                      <a:endParaRPr lang="en-US" sz="1300" dirty="0" smtClean="0"/>
                    </a:p>
                    <a:p>
                      <a:pPr algn="ctr"/>
                      <a:r>
                        <a:rPr lang="en-US" sz="1300" dirty="0" smtClean="0"/>
                        <a:t>Copy Number Variants (</a:t>
                      </a:r>
                      <a:r>
                        <a:rPr lang="en-US" sz="1300" dirty="0" err="1" smtClean="0"/>
                        <a:t>CNVs</a:t>
                      </a:r>
                      <a:r>
                        <a:rPr lang="en-US" sz="1300" dirty="0" smtClean="0"/>
                        <a:t>)</a:t>
                      </a:r>
                      <a:endParaRPr lang="en-US" sz="1300" dirty="0"/>
                    </a:p>
                  </a:txBody>
                  <a:tcPr marL="53721" marR="53721" marT="26861" marB="26861">
                    <a:solidFill>
                      <a:srgbClr val="E9EDD8"/>
                    </a:solidFill>
                  </a:tcPr>
                </a:tc>
              </a:tr>
              <a:tr h="432115">
                <a:tc>
                  <a:txBody>
                    <a:bodyPr/>
                    <a:lstStyle/>
                    <a:p>
                      <a:endParaRPr lang="en-US" sz="1300" dirty="0" smtClean="0"/>
                    </a:p>
                    <a:p>
                      <a:pPr algn="ctr"/>
                      <a:r>
                        <a:rPr lang="en-US" sz="1300" dirty="0" smtClean="0"/>
                        <a:t>Structural Variants (</a:t>
                      </a:r>
                      <a:r>
                        <a:rPr lang="en-US" sz="1300" dirty="0" err="1" smtClean="0"/>
                        <a:t>SVs</a:t>
                      </a:r>
                      <a:r>
                        <a:rPr lang="en-US" sz="1300" dirty="0" smtClean="0"/>
                        <a:t>)</a:t>
                      </a:r>
                      <a:endParaRPr lang="en-US" sz="1300" dirty="0"/>
                    </a:p>
                  </a:txBody>
                  <a:tcPr marL="53721" marR="53721" marT="26861" marB="26861">
                    <a:solidFill>
                      <a:srgbClr val="E9EDD8"/>
                    </a:solidFill>
                  </a:tcPr>
                </a:tc>
              </a:tr>
              <a:tr h="0">
                <a:tc>
                  <a:txBody>
                    <a:bodyPr/>
                    <a:lstStyle/>
                    <a:p>
                      <a:pPr algn="ctr"/>
                      <a:r>
                        <a:rPr lang="en-US" sz="1300" dirty="0" smtClean="0"/>
                        <a:t>Novel Sequence</a:t>
                      </a:r>
                      <a:endParaRPr lang="en-US" sz="1300" dirty="0"/>
                    </a:p>
                  </a:txBody>
                  <a:tcPr marL="53721" marR="53721" marT="26861" marB="26861">
                    <a:solidFill>
                      <a:srgbClr val="E9EDD8"/>
                    </a:solidFill>
                  </a:tcP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Content Placeholder 37"/>
          <p:cNvSpPr>
            <a:spLocks noGrp="1"/>
          </p:cNvSpPr>
          <p:nvPr>
            <p:ph idx="1"/>
          </p:nvPr>
        </p:nvSpPr>
        <p:spPr>
          <a:xfrm>
            <a:off x="2819400" y="3581400"/>
            <a:ext cx="5772505" cy="1999420"/>
          </a:xfrm>
        </p:spPr>
        <p:txBody>
          <a:bodyPr>
            <a:normAutofit fontScale="62500" lnSpcReduction="20000"/>
          </a:bodyPr>
          <a:lstStyle/>
          <a:p>
            <a:r>
              <a:rPr lang="en-US" dirty="0" smtClean="0"/>
              <a:t>Problems with DOC  </a:t>
            </a:r>
          </a:p>
          <a:p>
            <a:pPr lvl="1"/>
            <a:r>
              <a:rPr lang="en-US" dirty="0" smtClean="0"/>
              <a:t>Very sensitive to stochastic variance in coverage</a:t>
            </a:r>
          </a:p>
          <a:p>
            <a:pPr lvl="1"/>
            <a:r>
              <a:rPr lang="en-US" dirty="0" smtClean="0"/>
              <a:t>Sensitive to bias coverage (e.g. GC content).</a:t>
            </a:r>
          </a:p>
          <a:p>
            <a:pPr lvl="1"/>
            <a:r>
              <a:rPr lang="en-US" dirty="0" smtClean="0"/>
              <a:t>Impossible to determine non-reference locations of </a:t>
            </a:r>
            <a:r>
              <a:rPr lang="en-US" dirty="0" err="1" smtClean="0"/>
              <a:t>CNVs</a:t>
            </a:r>
            <a:endParaRPr lang="en-US" dirty="0" smtClean="0"/>
          </a:p>
          <a:p>
            <a:r>
              <a:rPr lang="en-US" dirty="0" smtClean="0"/>
              <a:t>Graph methods using paired-end reads help overcome some of these problems</a:t>
            </a:r>
            <a:endParaRPr lang="en-US" dirty="0"/>
          </a:p>
        </p:txBody>
      </p:sp>
      <p:sp>
        <p:nvSpPr>
          <p:cNvPr id="3" name="Title 2"/>
          <p:cNvSpPr>
            <a:spLocks noGrp="1"/>
          </p:cNvSpPr>
          <p:nvPr>
            <p:ph type="title"/>
          </p:nvPr>
        </p:nvSpPr>
        <p:spPr/>
        <p:txBody>
          <a:bodyPr/>
          <a:lstStyle/>
          <a:p>
            <a:r>
              <a:rPr lang="en-US" smtClean="0"/>
              <a:t>Copy Number Variants</a:t>
            </a:r>
            <a:endParaRPr lang="en-US" dirty="0"/>
          </a:p>
        </p:txBody>
      </p:sp>
      <p:sp>
        <p:nvSpPr>
          <p:cNvPr id="6" name="TextBox 5"/>
          <p:cNvSpPr txBox="1"/>
          <p:nvPr/>
        </p:nvSpPr>
        <p:spPr>
          <a:xfrm>
            <a:off x="2299511" y="6254586"/>
            <a:ext cx="550977" cy="369332"/>
          </a:xfrm>
          <a:prstGeom prst="rect">
            <a:avLst/>
          </a:prstGeom>
          <a:noFill/>
        </p:spPr>
        <p:txBody>
          <a:bodyPr wrap="none" rtlCol="0">
            <a:spAutoFit/>
          </a:bodyPr>
          <a:lstStyle/>
          <a:p>
            <a:r>
              <a:rPr lang="en-US" dirty="0" smtClean="0">
                <a:solidFill>
                  <a:schemeClr val="tx2"/>
                </a:solidFill>
              </a:rPr>
              <a:t>Ref:</a:t>
            </a:r>
            <a:endParaRPr lang="en-US" dirty="0">
              <a:solidFill>
                <a:schemeClr val="tx2"/>
              </a:solidFill>
            </a:endParaRPr>
          </a:p>
        </p:txBody>
      </p:sp>
      <p:sp>
        <p:nvSpPr>
          <p:cNvPr id="14" name="Rounded Rectangle 13"/>
          <p:cNvSpPr/>
          <p:nvPr/>
        </p:nvSpPr>
        <p:spPr>
          <a:xfrm>
            <a:off x="3038324" y="6314924"/>
            <a:ext cx="2590800" cy="228600"/>
          </a:xfrm>
          <a:prstGeom prst="roundRect">
            <a:avLst>
              <a:gd name="adj" fmla="val 50000"/>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A      B      C      D     E    F</a:t>
            </a:r>
            <a:endParaRPr lang="en-US" dirty="0"/>
          </a:p>
        </p:txBody>
      </p:sp>
      <p:sp>
        <p:nvSpPr>
          <p:cNvPr id="16" name="Rounded Rectangle 15"/>
          <p:cNvSpPr/>
          <p:nvPr/>
        </p:nvSpPr>
        <p:spPr>
          <a:xfrm>
            <a:off x="5638800" y="6314924"/>
            <a:ext cx="1752600" cy="228600"/>
          </a:xfrm>
          <a:prstGeom prst="roundRect">
            <a:avLst>
              <a:gd name="adj" fmla="val 50000"/>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G   H     I    K</a:t>
            </a:r>
            <a:endParaRPr lang="en-US" dirty="0"/>
          </a:p>
        </p:txBody>
      </p:sp>
      <p:sp>
        <p:nvSpPr>
          <p:cNvPr id="15" name="Oval 14"/>
          <p:cNvSpPr/>
          <p:nvPr/>
        </p:nvSpPr>
        <p:spPr>
          <a:xfrm>
            <a:off x="5522685" y="6314924"/>
            <a:ext cx="228600" cy="228600"/>
          </a:xfrm>
          <a:prstGeom prst="ellipse">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Rounded Rectangle 25"/>
          <p:cNvSpPr/>
          <p:nvPr/>
        </p:nvSpPr>
        <p:spPr>
          <a:xfrm>
            <a:off x="3038324" y="5866505"/>
            <a:ext cx="2590800" cy="228600"/>
          </a:xfrm>
          <a:prstGeom prst="roundRect">
            <a:avLst>
              <a:gd name="adj" fmla="val 50000"/>
            </a:avLst>
          </a:prstGeom>
          <a:solidFill>
            <a:schemeClr val="bg1">
              <a:lumMod val="75000"/>
            </a:schemeClr>
          </a:solid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A      B      C     D  </a:t>
            </a:r>
            <a:r>
              <a:rPr lang="en-US" dirty="0" smtClean="0">
                <a:solidFill>
                  <a:srgbClr val="FF0000"/>
                </a:solidFill>
              </a:rPr>
              <a:t>C</a:t>
            </a:r>
            <a:r>
              <a:rPr lang="en-US" dirty="0" smtClean="0"/>
              <a:t>   E    F</a:t>
            </a:r>
            <a:endParaRPr lang="en-US" dirty="0"/>
          </a:p>
        </p:txBody>
      </p:sp>
      <p:sp>
        <p:nvSpPr>
          <p:cNvPr id="27" name="Rounded Rectangle 26"/>
          <p:cNvSpPr/>
          <p:nvPr/>
        </p:nvSpPr>
        <p:spPr>
          <a:xfrm>
            <a:off x="5638800" y="5866505"/>
            <a:ext cx="1752600" cy="228600"/>
          </a:xfrm>
          <a:prstGeom prst="roundRect">
            <a:avLst>
              <a:gd name="adj" fmla="val 50000"/>
            </a:avLst>
          </a:prstGeom>
          <a:solidFill>
            <a:schemeClr val="bg1">
              <a:lumMod val="75000"/>
            </a:schemeClr>
          </a:solid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G   H  </a:t>
            </a:r>
            <a:r>
              <a:rPr lang="en-US" dirty="0" smtClean="0">
                <a:solidFill>
                  <a:srgbClr val="FF0000"/>
                </a:solidFill>
              </a:rPr>
              <a:t>C</a:t>
            </a:r>
            <a:r>
              <a:rPr lang="en-US" dirty="0" smtClean="0"/>
              <a:t>   I    K</a:t>
            </a:r>
            <a:endParaRPr lang="en-US" dirty="0"/>
          </a:p>
        </p:txBody>
      </p:sp>
      <p:sp>
        <p:nvSpPr>
          <p:cNvPr id="28" name="Oval 27"/>
          <p:cNvSpPr/>
          <p:nvPr/>
        </p:nvSpPr>
        <p:spPr>
          <a:xfrm>
            <a:off x="5522685" y="5866505"/>
            <a:ext cx="228600" cy="228600"/>
          </a:xfrm>
          <a:prstGeom prst="ellipse">
            <a:avLst/>
          </a:prstGeom>
          <a:solidFill>
            <a:schemeClr val="bg1">
              <a:lumMod val="75000"/>
            </a:schemeClr>
          </a:solid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 name="Group 21"/>
          <p:cNvGrpSpPr/>
          <p:nvPr/>
        </p:nvGrpSpPr>
        <p:grpSpPr>
          <a:xfrm>
            <a:off x="2362200" y="1371600"/>
            <a:ext cx="6629400" cy="1810580"/>
            <a:chOff x="2514600" y="2133600"/>
            <a:chExt cx="7254120" cy="1981200"/>
          </a:xfrm>
        </p:grpSpPr>
        <p:pic>
          <p:nvPicPr>
            <p:cNvPr id="21" name="Picture 20"/>
            <p:cNvPicPr>
              <a:picLocks noChangeAspect="1"/>
            </p:cNvPicPr>
            <p:nvPr/>
          </p:nvPicPr>
          <p:blipFill>
            <a:blip r:embed="rId3"/>
            <a:stretch>
              <a:fillRect/>
            </a:stretch>
          </p:blipFill>
          <p:spPr>
            <a:xfrm>
              <a:off x="8105020" y="2627085"/>
              <a:ext cx="1663700" cy="698500"/>
            </a:xfrm>
            <a:prstGeom prst="rect">
              <a:avLst/>
            </a:prstGeom>
          </p:spPr>
        </p:pic>
        <p:pic>
          <p:nvPicPr>
            <p:cNvPr id="17" name="Picture 16"/>
            <p:cNvPicPr>
              <a:picLocks noChangeAspect="1"/>
            </p:cNvPicPr>
            <p:nvPr/>
          </p:nvPicPr>
          <p:blipFill>
            <a:blip r:embed="rId4"/>
            <a:srcRect r="6806"/>
            <a:stretch>
              <a:fillRect/>
            </a:stretch>
          </p:blipFill>
          <p:spPr>
            <a:xfrm>
              <a:off x="2514600" y="2133600"/>
              <a:ext cx="5661781" cy="1981200"/>
            </a:xfrm>
            <a:prstGeom prst="rect">
              <a:avLst/>
            </a:prstGeom>
          </p:spPr>
        </p:pic>
      </p:grpSp>
      <p:sp>
        <p:nvSpPr>
          <p:cNvPr id="23" name="Rectangle 22"/>
          <p:cNvSpPr/>
          <p:nvPr/>
        </p:nvSpPr>
        <p:spPr>
          <a:xfrm>
            <a:off x="4102641" y="2191580"/>
            <a:ext cx="312906" cy="369332"/>
          </a:xfrm>
          <a:prstGeom prst="rect">
            <a:avLst/>
          </a:prstGeom>
        </p:spPr>
        <p:txBody>
          <a:bodyPr wrap="none">
            <a:spAutoFit/>
          </a:bodyPr>
          <a:lstStyle/>
          <a:p>
            <a:r>
              <a:rPr lang="en-US" dirty="0" smtClean="0">
                <a:solidFill>
                  <a:srgbClr val="FF0000"/>
                </a:solidFill>
              </a:rPr>
              <a:t>C</a:t>
            </a:r>
            <a:r>
              <a:rPr lang="en-US" dirty="0" smtClean="0"/>
              <a:t> </a:t>
            </a:r>
            <a:endParaRPr lang="en-US" dirty="0"/>
          </a:p>
        </p:txBody>
      </p:sp>
      <p:sp>
        <p:nvSpPr>
          <p:cNvPr id="24" name="Rectangle 23"/>
          <p:cNvSpPr/>
          <p:nvPr/>
        </p:nvSpPr>
        <p:spPr>
          <a:xfrm>
            <a:off x="5859294" y="2179058"/>
            <a:ext cx="312906" cy="369332"/>
          </a:xfrm>
          <a:prstGeom prst="rect">
            <a:avLst/>
          </a:prstGeom>
        </p:spPr>
        <p:txBody>
          <a:bodyPr wrap="none">
            <a:spAutoFit/>
          </a:bodyPr>
          <a:lstStyle/>
          <a:p>
            <a:r>
              <a:rPr lang="en-US" dirty="0" smtClean="0">
                <a:solidFill>
                  <a:srgbClr val="FF0000"/>
                </a:solidFill>
              </a:rPr>
              <a:t>C</a:t>
            </a:r>
            <a:r>
              <a:rPr lang="en-US" dirty="0" smtClean="0"/>
              <a:t> </a:t>
            </a:r>
            <a:endParaRPr lang="en-US" dirty="0"/>
          </a:p>
        </p:txBody>
      </p:sp>
      <p:sp>
        <p:nvSpPr>
          <p:cNvPr id="25" name="Rectangle 24"/>
          <p:cNvSpPr/>
          <p:nvPr/>
        </p:nvSpPr>
        <p:spPr>
          <a:xfrm>
            <a:off x="8153400" y="2191580"/>
            <a:ext cx="312906" cy="369332"/>
          </a:xfrm>
          <a:prstGeom prst="rect">
            <a:avLst/>
          </a:prstGeom>
        </p:spPr>
        <p:txBody>
          <a:bodyPr wrap="none">
            <a:spAutoFit/>
          </a:bodyPr>
          <a:lstStyle/>
          <a:p>
            <a:r>
              <a:rPr lang="en-US" dirty="0" smtClean="0">
                <a:solidFill>
                  <a:srgbClr val="FF0000"/>
                </a:solidFill>
              </a:rPr>
              <a:t>C</a:t>
            </a:r>
            <a:r>
              <a:rPr lang="en-US" dirty="0" smtClean="0"/>
              <a:t> </a:t>
            </a:r>
            <a:endParaRPr lang="en-US" dirty="0"/>
          </a:p>
        </p:txBody>
      </p:sp>
      <p:sp>
        <p:nvSpPr>
          <p:cNvPr id="30" name="Rectangle 29"/>
          <p:cNvSpPr/>
          <p:nvPr/>
        </p:nvSpPr>
        <p:spPr>
          <a:xfrm>
            <a:off x="5029200" y="2997514"/>
            <a:ext cx="312906" cy="369332"/>
          </a:xfrm>
          <a:prstGeom prst="rect">
            <a:avLst/>
          </a:prstGeom>
        </p:spPr>
        <p:txBody>
          <a:bodyPr wrap="none">
            <a:spAutoFit/>
          </a:bodyPr>
          <a:lstStyle/>
          <a:p>
            <a:r>
              <a:rPr lang="en-US" dirty="0" smtClean="0">
                <a:solidFill>
                  <a:srgbClr val="FF0000"/>
                </a:solidFill>
              </a:rPr>
              <a:t>C</a:t>
            </a:r>
            <a:r>
              <a:rPr lang="en-US" dirty="0" smtClean="0"/>
              <a:t> </a:t>
            </a:r>
            <a:endParaRPr lang="en-US" dirty="0"/>
          </a:p>
        </p:txBody>
      </p:sp>
      <p:pic>
        <p:nvPicPr>
          <p:cNvPr id="34" name="Picture 33"/>
          <p:cNvPicPr>
            <a:picLocks noChangeAspect="1"/>
          </p:cNvPicPr>
          <p:nvPr/>
        </p:nvPicPr>
        <p:blipFill>
          <a:blip r:embed="rId5"/>
          <a:stretch>
            <a:fillRect/>
          </a:stretch>
        </p:blipFill>
        <p:spPr>
          <a:xfrm>
            <a:off x="2850488" y="1397000"/>
            <a:ext cx="469900" cy="444500"/>
          </a:xfrm>
          <a:prstGeom prst="rect">
            <a:avLst/>
          </a:prstGeom>
        </p:spPr>
      </p:pic>
      <p:sp>
        <p:nvSpPr>
          <p:cNvPr id="35" name="TextBox 34"/>
          <p:cNvSpPr txBox="1"/>
          <p:nvPr/>
        </p:nvSpPr>
        <p:spPr>
          <a:xfrm>
            <a:off x="7010400" y="2831068"/>
            <a:ext cx="1925490" cy="369332"/>
          </a:xfrm>
          <a:prstGeom prst="rect">
            <a:avLst/>
          </a:prstGeom>
          <a:noFill/>
        </p:spPr>
        <p:txBody>
          <a:bodyPr wrap="none" rtlCol="0">
            <a:spAutoFit/>
          </a:bodyPr>
          <a:lstStyle/>
          <a:p>
            <a:r>
              <a:rPr lang="en-US" dirty="0" smtClean="0">
                <a:solidFill>
                  <a:schemeClr val="tx1">
                    <a:lumMod val="75000"/>
                    <a:lumOff val="25000"/>
                  </a:schemeClr>
                </a:solidFill>
              </a:rPr>
              <a:t>Depth of Coverage</a:t>
            </a:r>
            <a:endParaRPr lang="en-US" dirty="0">
              <a:solidFill>
                <a:schemeClr val="tx1">
                  <a:lumMod val="75000"/>
                  <a:lumOff val="25000"/>
                </a:schemeClr>
              </a:solidFill>
            </a:endParaRPr>
          </a:p>
        </p:txBody>
      </p:sp>
      <p:graphicFrame>
        <p:nvGraphicFramePr>
          <p:cNvPr id="22" name="Table 21"/>
          <p:cNvGraphicFramePr>
            <a:graphicFrameLocks noGrp="1"/>
          </p:cNvGraphicFramePr>
          <p:nvPr>
            <p:extLst>
              <p:ext uri="{D42A27DB-BD31-4B8C-83A1-F6EECF244321}">
                <p14:modId xmlns:p14="http://schemas.microsoft.com/office/powerpoint/2010/main" val="2209326145"/>
              </p:ext>
            </p:extLst>
          </p:nvPr>
        </p:nvGraphicFramePr>
        <p:xfrm>
          <a:off x="533400" y="1192051"/>
          <a:ext cx="1674611" cy="3365534"/>
        </p:xfrm>
        <a:graphic>
          <a:graphicData uri="http://schemas.openxmlformats.org/drawingml/2006/table">
            <a:tbl>
              <a:tblPr firstRow="1" bandRow="1">
                <a:tableStyleId>{5940675A-B579-460E-94D1-54222C63F5DA}</a:tableStyleId>
              </a:tblPr>
              <a:tblGrid>
                <a:gridCol w="1674611"/>
              </a:tblGrid>
              <a:tr h="521364">
                <a:tc>
                  <a:txBody>
                    <a:bodyPr/>
                    <a:lstStyle/>
                    <a:p>
                      <a:pPr algn="ctr"/>
                      <a:r>
                        <a:rPr lang="en-US" sz="1600" b="1" dirty="0" smtClean="0">
                          <a:solidFill>
                            <a:srgbClr val="404040"/>
                          </a:solidFill>
                        </a:rPr>
                        <a:t>Variant Types</a:t>
                      </a:r>
                      <a:endParaRPr lang="en-US" sz="1600" b="1" dirty="0">
                        <a:solidFill>
                          <a:srgbClr val="404040"/>
                        </a:solidFill>
                      </a:endParaRPr>
                    </a:p>
                  </a:txBody>
                  <a:tcPr marL="53721" marR="53721" marT="26861" marB="26861">
                    <a:solidFill>
                      <a:srgbClr val="CCE1F8"/>
                    </a:solidFill>
                  </a:tcPr>
                </a:tc>
              </a:tr>
              <a:tr h="392339">
                <a:tc>
                  <a:txBody>
                    <a:bodyPr/>
                    <a:lstStyle/>
                    <a:p>
                      <a:pPr algn="ctr"/>
                      <a:endParaRPr lang="en-US" sz="1300" dirty="0" smtClean="0"/>
                    </a:p>
                    <a:p>
                      <a:pPr algn="ctr"/>
                      <a:r>
                        <a:rPr lang="en-US" sz="1300" dirty="0" smtClean="0"/>
                        <a:t>Single</a:t>
                      </a:r>
                      <a:r>
                        <a:rPr lang="en-US" sz="1300" baseline="0" dirty="0" smtClean="0"/>
                        <a:t> Nucleotide </a:t>
                      </a:r>
                      <a:r>
                        <a:rPr lang="en-US" sz="1300" baseline="0" dirty="0" err="1" smtClean="0"/>
                        <a:t>Variants(SNVs</a:t>
                      </a:r>
                      <a:r>
                        <a:rPr lang="en-US" sz="1300" baseline="0" dirty="0" smtClean="0"/>
                        <a:t>)</a:t>
                      </a:r>
                      <a:endParaRPr lang="en-US" sz="1300" dirty="0"/>
                    </a:p>
                  </a:txBody>
                  <a:tcPr marL="53721" marR="53721" marT="26861" marB="26861">
                    <a:solidFill>
                      <a:srgbClr val="EDF0DF"/>
                    </a:solidFill>
                  </a:tcPr>
                </a:tc>
              </a:tr>
              <a:tr h="401133">
                <a:tc>
                  <a:txBody>
                    <a:bodyPr/>
                    <a:lstStyle/>
                    <a:p>
                      <a:endParaRPr lang="en-US" sz="1300" dirty="0" smtClean="0"/>
                    </a:p>
                    <a:p>
                      <a:pPr algn="ctr"/>
                      <a:r>
                        <a:rPr lang="en-US" sz="1300" dirty="0" smtClean="0"/>
                        <a:t>Small Insertion</a:t>
                      </a:r>
                      <a:r>
                        <a:rPr lang="en-US" sz="1300" baseline="0" dirty="0" smtClean="0"/>
                        <a:t> / Deletion (</a:t>
                      </a:r>
                      <a:r>
                        <a:rPr lang="en-US" sz="1300" baseline="0" dirty="0" err="1" smtClean="0"/>
                        <a:t>indels</a:t>
                      </a:r>
                      <a:r>
                        <a:rPr lang="en-US" sz="1300" baseline="0" dirty="0" smtClean="0"/>
                        <a:t>)</a:t>
                      </a:r>
                      <a:endParaRPr lang="en-US" sz="1300" dirty="0"/>
                    </a:p>
                  </a:txBody>
                  <a:tcPr marL="53721" marR="53721" marT="26861" marB="26861">
                    <a:solidFill>
                      <a:srgbClr val="E9EDD8"/>
                    </a:solidFill>
                  </a:tcPr>
                </a:tc>
              </a:tr>
              <a:tr h="432115">
                <a:tc>
                  <a:txBody>
                    <a:bodyPr/>
                    <a:lstStyle/>
                    <a:p>
                      <a:pPr algn="ctr"/>
                      <a:endParaRPr lang="en-US" sz="1300" dirty="0" smtClean="0"/>
                    </a:p>
                    <a:p>
                      <a:pPr algn="ctr"/>
                      <a:r>
                        <a:rPr lang="en-US" sz="1300" dirty="0" smtClean="0"/>
                        <a:t>Copy Number Variants (</a:t>
                      </a:r>
                      <a:r>
                        <a:rPr lang="en-US" sz="1300" dirty="0" err="1" smtClean="0"/>
                        <a:t>CNVs</a:t>
                      </a:r>
                      <a:r>
                        <a:rPr lang="en-US" sz="1300" dirty="0" smtClean="0"/>
                        <a:t>)</a:t>
                      </a:r>
                      <a:endParaRPr lang="en-US" sz="1300" dirty="0"/>
                    </a:p>
                  </a:txBody>
                  <a:tcPr marL="53721" marR="53721" marT="26861" marB="26861">
                    <a:solidFill>
                      <a:srgbClr val="E9EDD8"/>
                    </a:solidFill>
                  </a:tcPr>
                </a:tc>
              </a:tr>
              <a:tr h="432115">
                <a:tc>
                  <a:txBody>
                    <a:bodyPr/>
                    <a:lstStyle/>
                    <a:p>
                      <a:endParaRPr lang="en-US" sz="1300" dirty="0" smtClean="0"/>
                    </a:p>
                    <a:p>
                      <a:pPr algn="ctr"/>
                      <a:r>
                        <a:rPr lang="en-US" sz="1300" dirty="0" smtClean="0"/>
                        <a:t>Structural Variants (</a:t>
                      </a:r>
                      <a:r>
                        <a:rPr lang="en-US" sz="1300" dirty="0" err="1" smtClean="0"/>
                        <a:t>SVs</a:t>
                      </a:r>
                      <a:r>
                        <a:rPr lang="en-US" sz="1300" dirty="0" smtClean="0"/>
                        <a:t>)</a:t>
                      </a:r>
                      <a:endParaRPr lang="en-US" sz="1300" dirty="0"/>
                    </a:p>
                  </a:txBody>
                  <a:tcPr marL="53721" marR="53721" marT="26861" marB="26861">
                    <a:solidFill>
                      <a:srgbClr val="E9EDD8"/>
                    </a:solidFill>
                  </a:tcPr>
                </a:tc>
              </a:tr>
              <a:tr h="0">
                <a:tc>
                  <a:txBody>
                    <a:bodyPr/>
                    <a:lstStyle/>
                    <a:p>
                      <a:pPr algn="ctr"/>
                      <a:r>
                        <a:rPr lang="en-US" sz="1300" dirty="0" smtClean="0"/>
                        <a:t>Novel Sequence</a:t>
                      </a:r>
                      <a:endParaRPr lang="en-US" sz="1300" dirty="0"/>
                    </a:p>
                  </a:txBody>
                  <a:tcPr marL="53721" marR="53721" marT="26861" marB="26861">
                    <a:solidFill>
                      <a:srgbClr val="E9EDD8"/>
                    </a:solid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8">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8">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8">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Variant Types</a:t>
            </a:r>
            <a:endParaRPr lang="en-US" dirty="0"/>
          </a:p>
        </p:txBody>
      </p:sp>
      <p:sp>
        <p:nvSpPr>
          <p:cNvPr id="6" name="TextBox 5"/>
          <p:cNvSpPr txBox="1"/>
          <p:nvPr/>
        </p:nvSpPr>
        <p:spPr>
          <a:xfrm>
            <a:off x="2299511" y="6254586"/>
            <a:ext cx="550977" cy="369332"/>
          </a:xfrm>
          <a:prstGeom prst="rect">
            <a:avLst/>
          </a:prstGeom>
          <a:noFill/>
        </p:spPr>
        <p:txBody>
          <a:bodyPr wrap="none" rtlCol="0">
            <a:spAutoFit/>
          </a:bodyPr>
          <a:lstStyle/>
          <a:p>
            <a:r>
              <a:rPr lang="en-US" dirty="0" smtClean="0">
                <a:solidFill>
                  <a:schemeClr val="tx2"/>
                </a:solidFill>
              </a:rPr>
              <a:t>Ref:</a:t>
            </a:r>
            <a:endParaRPr lang="en-US" dirty="0">
              <a:solidFill>
                <a:schemeClr val="tx2"/>
              </a:solidFill>
            </a:endParaRPr>
          </a:p>
        </p:txBody>
      </p:sp>
      <p:sp>
        <p:nvSpPr>
          <p:cNvPr id="14" name="Rounded Rectangle 13"/>
          <p:cNvSpPr/>
          <p:nvPr/>
        </p:nvSpPr>
        <p:spPr>
          <a:xfrm>
            <a:off x="3038324" y="6314924"/>
            <a:ext cx="2590800" cy="228600"/>
          </a:xfrm>
          <a:prstGeom prst="roundRect">
            <a:avLst>
              <a:gd name="adj" fmla="val 50000"/>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A      B      C      D     E    F</a:t>
            </a:r>
            <a:endParaRPr lang="en-US" dirty="0"/>
          </a:p>
        </p:txBody>
      </p:sp>
      <p:sp>
        <p:nvSpPr>
          <p:cNvPr id="16" name="Rounded Rectangle 15"/>
          <p:cNvSpPr/>
          <p:nvPr/>
        </p:nvSpPr>
        <p:spPr>
          <a:xfrm>
            <a:off x="5638800" y="6314924"/>
            <a:ext cx="1752600" cy="228600"/>
          </a:xfrm>
          <a:prstGeom prst="roundRect">
            <a:avLst>
              <a:gd name="adj" fmla="val 50000"/>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G   H     I    K</a:t>
            </a:r>
            <a:endParaRPr lang="en-US" dirty="0"/>
          </a:p>
        </p:txBody>
      </p:sp>
      <p:sp>
        <p:nvSpPr>
          <p:cNvPr id="15" name="Oval 14"/>
          <p:cNvSpPr/>
          <p:nvPr/>
        </p:nvSpPr>
        <p:spPr>
          <a:xfrm>
            <a:off x="5522685" y="6314924"/>
            <a:ext cx="228600" cy="228600"/>
          </a:xfrm>
          <a:prstGeom prst="ellipse">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ounded Rectangle 16"/>
          <p:cNvSpPr/>
          <p:nvPr/>
        </p:nvSpPr>
        <p:spPr>
          <a:xfrm>
            <a:off x="3429000" y="5943600"/>
            <a:ext cx="1369181" cy="203062"/>
          </a:xfrm>
          <a:prstGeom prst="roundRect">
            <a:avLst>
              <a:gd name="adj" fmla="val 50000"/>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1      2      3</a:t>
            </a:r>
            <a:endParaRPr lang="en-US" dirty="0"/>
          </a:p>
        </p:txBody>
      </p:sp>
      <p:sp>
        <p:nvSpPr>
          <p:cNvPr id="21" name="Rounded Rectangle 20"/>
          <p:cNvSpPr/>
          <p:nvPr/>
        </p:nvSpPr>
        <p:spPr>
          <a:xfrm>
            <a:off x="4807858" y="5943600"/>
            <a:ext cx="1971524" cy="203062"/>
          </a:xfrm>
          <a:prstGeom prst="roundRect">
            <a:avLst>
              <a:gd name="adj" fmla="val 50000"/>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4    5     6    7     8</a:t>
            </a:r>
            <a:endParaRPr lang="en-US" dirty="0"/>
          </a:p>
        </p:txBody>
      </p:sp>
      <p:sp>
        <p:nvSpPr>
          <p:cNvPr id="22" name="Oval 21"/>
          <p:cNvSpPr/>
          <p:nvPr/>
        </p:nvSpPr>
        <p:spPr>
          <a:xfrm>
            <a:off x="4691743" y="5943600"/>
            <a:ext cx="228600" cy="228600"/>
          </a:xfrm>
          <a:prstGeom prst="ellipse">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50" name="Group 49"/>
          <p:cNvGrpSpPr/>
          <p:nvPr/>
        </p:nvGrpSpPr>
        <p:grpSpPr>
          <a:xfrm>
            <a:off x="3124200" y="1676400"/>
            <a:ext cx="6069744" cy="3533748"/>
            <a:chOff x="3124200" y="1676400"/>
            <a:chExt cx="6069744" cy="3533748"/>
          </a:xfrm>
        </p:grpSpPr>
        <p:sp>
          <p:nvSpPr>
            <p:cNvPr id="23" name="Rounded Rectangle 22"/>
            <p:cNvSpPr/>
            <p:nvPr/>
          </p:nvSpPr>
          <p:spPr>
            <a:xfrm>
              <a:off x="4798181" y="1737784"/>
              <a:ext cx="1767114" cy="193524"/>
            </a:xfrm>
            <a:prstGeom prst="roundRect">
              <a:avLst>
                <a:gd name="adj" fmla="val 50000"/>
              </a:avLst>
            </a:prstGeom>
            <a:solidFill>
              <a:schemeClr val="bg1">
                <a:lumMod val="75000"/>
              </a:schemeClr>
            </a:solidFill>
            <a:ln>
              <a:solidFill>
                <a:srgbClr val="7F7F7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4   </a:t>
              </a:r>
              <a:r>
                <a:rPr lang="en-US" dirty="0" smtClean="0">
                  <a:solidFill>
                    <a:srgbClr val="FF0000"/>
                  </a:solidFill>
                </a:rPr>
                <a:t>G     I    K</a:t>
              </a:r>
              <a:endParaRPr lang="en-US" dirty="0">
                <a:solidFill>
                  <a:srgbClr val="FF0000"/>
                </a:solidFill>
              </a:endParaRPr>
            </a:p>
          </p:txBody>
        </p:sp>
        <p:sp>
          <p:nvSpPr>
            <p:cNvPr id="24" name="Rounded Rectangle 23"/>
            <p:cNvSpPr/>
            <p:nvPr/>
          </p:nvSpPr>
          <p:spPr>
            <a:xfrm>
              <a:off x="3429000" y="1737784"/>
              <a:ext cx="1369181" cy="203062"/>
            </a:xfrm>
            <a:prstGeom prst="roundRect">
              <a:avLst>
                <a:gd name="adj" fmla="val 50000"/>
              </a:avLst>
            </a:prstGeom>
            <a:solidFill>
              <a:schemeClr val="bg1">
                <a:lumMod val="75000"/>
              </a:schemeClr>
            </a:solidFill>
            <a:ln>
              <a:solidFill>
                <a:srgbClr val="7F7F7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1      2      3</a:t>
              </a:r>
              <a:endParaRPr lang="en-US" dirty="0"/>
            </a:p>
          </p:txBody>
        </p:sp>
        <p:sp>
          <p:nvSpPr>
            <p:cNvPr id="25" name="Oval 24"/>
            <p:cNvSpPr/>
            <p:nvPr/>
          </p:nvSpPr>
          <p:spPr>
            <a:xfrm>
              <a:off x="4691743" y="1737784"/>
              <a:ext cx="228600" cy="228600"/>
            </a:xfrm>
            <a:prstGeom prst="ellipse">
              <a:avLst/>
            </a:prstGeom>
            <a:solidFill>
              <a:schemeClr val="bg1">
                <a:lumMod val="75000"/>
              </a:schemeClr>
            </a:solidFill>
            <a:ln>
              <a:solidFill>
                <a:srgbClr val="7F7F7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Rounded Rectangle 29"/>
            <p:cNvSpPr/>
            <p:nvPr/>
          </p:nvSpPr>
          <p:spPr>
            <a:xfrm>
              <a:off x="3124200" y="2728384"/>
              <a:ext cx="1673981" cy="203062"/>
            </a:xfrm>
            <a:prstGeom prst="roundRect">
              <a:avLst>
                <a:gd name="adj" fmla="val 50000"/>
              </a:avLst>
            </a:prstGeom>
            <a:solidFill>
              <a:srgbClr val="BFBFBF"/>
            </a:solidFill>
            <a:ln>
              <a:solidFill>
                <a:srgbClr val="7F7F7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1     2    </a:t>
              </a:r>
              <a:r>
                <a:rPr lang="en-US" dirty="0" smtClean="0">
                  <a:solidFill>
                    <a:srgbClr val="FF0000"/>
                  </a:solidFill>
                </a:rPr>
                <a:t>4</a:t>
              </a:r>
              <a:r>
                <a:rPr lang="en-US" dirty="0" smtClean="0"/>
                <a:t>      3</a:t>
              </a:r>
              <a:endParaRPr lang="en-US" dirty="0"/>
            </a:p>
          </p:txBody>
        </p:sp>
        <p:sp>
          <p:nvSpPr>
            <p:cNvPr id="31" name="Rounded Rectangle 30"/>
            <p:cNvSpPr/>
            <p:nvPr/>
          </p:nvSpPr>
          <p:spPr>
            <a:xfrm>
              <a:off x="4807858" y="2728384"/>
              <a:ext cx="1971524" cy="203062"/>
            </a:xfrm>
            <a:prstGeom prst="roundRect">
              <a:avLst>
                <a:gd name="adj" fmla="val 50000"/>
              </a:avLst>
            </a:prstGeom>
            <a:solidFill>
              <a:srgbClr val="BFBFBF"/>
            </a:solidFill>
            <a:ln>
              <a:solidFill>
                <a:srgbClr val="7F7F7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5     6    7     8</a:t>
              </a:r>
              <a:endParaRPr lang="en-US" dirty="0"/>
            </a:p>
          </p:txBody>
        </p:sp>
        <p:sp>
          <p:nvSpPr>
            <p:cNvPr id="32" name="Oval 31"/>
            <p:cNvSpPr/>
            <p:nvPr/>
          </p:nvSpPr>
          <p:spPr>
            <a:xfrm>
              <a:off x="4691743" y="2728384"/>
              <a:ext cx="228600" cy="228600"/>
            </a:xfrm>
            <a:prstGeom prst="ellipse">
              <a:avLst/>
            </a:prstGeom>
            <a:solidFill>
              <a:srgbClr val="BFBFBF"/>
            </a:solidFill>
            <a:ln>
              <a:solidFill>
                <a:srgbClr val="7F7F7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TextBox 32"/>
            <p:cNvSpPr txBox="1"/>
            <p:nvPr/>
          </p:nvSpPr>
          <p:spPr>
            <a:xfrm>
              <a:off x="6997126" y="1676400"/>
              <a:ext cx="2070674" cy="307777"/>
            </a:xfrm>
            <a:prstGeom prst="rect">
              <a:avLst/>
            </a:prstGeom>
            <a:noFill/>
          </p:spPr>
          <p:txBody>
            <a:bodyPr wrap="none" rtlCol="0">
              <a:spAutoFit/>
            </a:bodyPr>
            <a:lstStyle/>
            <a:p>
              <a:r>
                <a:rPr lang="en-US" sz="1400" dirty="0" smtClean="0">
                  <a:solidFill>
                    <a:schemeClr val="tx1">
                      <a:lumMod val="75000"/>
                      <a:lumOff val="25000"/>
                    </a:schemeClr>
                  </a:solidFill>
                </a:rPr>
                <a:t>Structural Rearrangement</a:t>
              </a:r>
              <a:endParaRPr lang="en-US" sz="1400" dirty="0">
                <a:solidFill>
                  <a:schemeClr val="tx1">
                    <a:lumMod val="75000"/>
                    <a:lumOff val="25000"/>
                  </a:schemeClr>
                </a:solidFill>
              </a:endParaRPr>
            </a:p>
          </p:txBody>
        </p:sp>
        <p:sp>
          <p:nvSpPr>
            <p:cNvPr id="34" name="TextBox 33"/>
            <p:cNvSpPr txBox="1"/>
            <p:nvPr/>
          </p:nvSpPr>
          <p:spPr>
            <a:xfrm>
              <a:off x="7073326" y="2649207"/>
              <a:ext cx="1155810" cy="307777"/>
            </a:xfrm>
            <a:prstGeom prst="rect">
              <a:avLst/>
            </a:prstGeom>
            <a:noFill/>
          </p:spPr>
          <p:txBody>
            <a:bodyPr wrap="none" rtlCol="0">
              <a:spAutoFit/>
            </a:bodyPr>
            <a:lstStyle/>
            <a:p>
              <a:r>
                <a:rPr lang="en-US" sz="1400" dirty="0" smtClean="0">
                  <a:solidFill>
                    <a:schemeClr val="tx1">
                      <a:lumMod val="75000"/>
                      <a:lumOff val="25000"/>
                    </a:schemeClr>
                  </a:solidFill>
                </a:rPr>
                <a:t>Translocation</a:t>
              </a:r>
              <a:endParaRPr lang="en-US" sz="1400" dirty="0">
                <a:solidFill>
                  <a:schemeClr val="tx1">
                    <a:lumMod val="75000"/>
                    <a:lumOff val="25000"/>
                  </a:schemeClr>
                </a:solidFill>
              </a:endParaRPr>
            </a:p>
          </p:txBody>
        </p:sp>
        <p:sp>
          <p:nvSpPr>
            <p:cNvPr id="35" name="Rounded Rectangle 34"/>
            <p:cNvSpPr/>
            <p:nvPr/>
          </p:nvSpPr>
          <p:spPr>
            <a:xfrm>
              <a:off x="3429000" y="3718984"/>
              <a:ext cx="1369181" cy="203062"/>
            </a:xfrm>
            <a:prstGeom prst="roundRect">
              <a:avLst>
                <a:gd name="adj" fmla="val 50000"/>
              </a:avLst>
            </a:prstGeom>
            <a:solidFill>
              <a:srgbClr val="BFBFBF"/>
            </a:solidFill>
            <a:ln>
              <a:solidFill>
                <a:srgbClr val="7F7F7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FF0000"/>
                  </a:solidFill>
                </a:rPr>
                <a:t>3     2      1</a:t>
              </a:r>
              <a:endParaRPr lang="en-US" dirty="0">
                <a:solidFill>
                  <a:srgbClr val="FF0000"/>
                </a:solidFill>
              </a:endParaRPr>
            </a:p>
          </p:txBody>
        </p:sp>
        <p:sp>
          <p:nvSpPr>
            <p:cNvPr id="36" name="Rounded Rectangle 35"/>
            <p:cNvSpPr/>
            <p:nvPr/>
          </p:nvSpPr>
          <p:spPr>
            <a:xfrm>
              <a:off x="4807858" y="3718984"/>
              <a:ext cx="1971524" cy="203062"/>
            </a:xfrm>
            <a:prstGeom prst="roundRect">
              <a:avLst>
                <a:gd name="adj" fmla="val 50000"/>
              </a:avLst>
            </a:prstGeom>
            <a:solidFill>
              <a:srgbClr val="BFBFBF"/>
            </a:solidFill>
            <a:ln>
              <a:solidFill>
                <a:srgbClr val="7F7F7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5     6    7     8</a:t>
              </a:r>
              <a:endParaRPr lang="en-US" dirty="0"/>
            </a:p>
          </p:txBody>
        </p:sp>
        <p:sp>
          <p:nvSpPr>
            <p:cNvPr id="37" name="Oval 36"/>
            <p:cNvSpPr/>
            <p:nvPr/>
          </p:nvSpPr>
          <p:spPr>
            <a:xfrm>
              <a:off x="4691743" y="3718984"/>
              <a:ext cx="228600" cy="228600"/>
            </a:xfrm>
            <a:prstGeom prst="ellipse">
              <a:avLst/>
            </a:prstGeom>
            <a:solidFill>
              <a:srgbClr val="BFBFBF"/>
            </a:solidFill>
            <a:ln>
              <a:solidFill>
                <a:srgbClr val="7F7F7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TextBox 37"/>
            <p:cNvSpPr txBox="1"/>
            <p:nvPr/>
          </p:nvSpPr>
          <p:spPr>
            <a:xfrm>
              <a:off x="7073326" y="3639807"/>
              <a:ext cx="849862" cy="307777"/>
            </a:xfrm>
            <a:prstGeom prst="rect">
              <a:avLst/>
            </a:prstGeom>
            <a:noFill/>
          </p:spPr>
          <p:txBody>
            <a:bodyPr wrap="none" rtlCol="0">
              <a:spAutoFit/>
            </a:bodyPr>
            <a:lstStyle/>
            <a:p>
              <a:r>
                <a:rPr lang="en-US" sz="1400" dirty="0" smtClean="0">
                  <a:solidFill>
                    <a:schemeClr val="tx1">
                      <a:lumMod val="75000"/>
                      <a:lumOff val="25000"/>
                    </a:schemeClr>
                  </a:solidFill>
                </a:rPr>
                <a:t>Inversion</a:t>
              </a:r>
              <a:endParaRPr lang="en-US" sz="1400" dirty="0">
                <a:solidFill>
                  <a:schemeClr val="tx1">
                    <a:lumMod val="75000"/>
                    <a:lumOff val="25000"/>
                  </a:schemeClr>
                </a:solidFill>
              </a:endParaRPr>
            </a:p>
          </p:txBody>
        </p:sp>
        <p:sp>
          <p:nvSpPr>
            <p:cNvPr id="44" name="Rounded Rectangle 43"/>
            <p:cNvSpPr/>
            <p:nvPr/>
          </p:nvSpPr>
          <p:spPr>
            <a:xfrm>
              <a:off x="3774722" y="4557184"/>
              <a:ext cx="1034042" cy="203062"/>
            </a:xfrm>
            <a:prstGeom prst="roundRect">
              <a:avLst>
                <a:gd name="adj" fmla="val 50000"/>
              </a:avLst>
            </a:prstGeom>
            <a:solidFill>
              <a:srgbClr val="BFBFBF"/>
            </a:solidFill>
            <a:ln>
              <a:solidFill>
                <a:srgbClr val="7F7F7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1     3</a:t>
              </a:r>
              <a:endParaRPr lang="en-US" dirty="0"/>
            </a:p>
          </p:txBody>
        </p:sp>
        <p:sp>
          <p:nvSpPr>
            <p:cNvPr id="45" name="Rounded Rectangle 44"/>
            <p:cNvSpPr/>
            <p:nvPr/>
          </p:nvSpPr>
          <p:spPr>
            <a:xfrm>
              <a:off x="4818441" y="4557184"/>
              <a:ext cx="2124226" cy="203062"/>
            </a:xfrm>
            <a:prstGeom prst="roundRect">
              <a:avLst>
                <a:gd name="adj" fmla="val 50000"/>
              </a:avLst>
            </a:prstGeom>
            <a:solidFill>
              <a:srgbClr val="BFBFBF"/>
            </a:solidFill>
            <a:ln>
              <a:solidFill>
                <a:srgbClr val="7F7F7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5     </a:t>
              </a:r>
              <a:r>
                <a:rPr lang="en-US" dirty="0" smtClean="0">
                  <a:solidFill>
                    <a:srgbClr val="FF0000"/>
                  </a:solidFill>
                </a:rPr>
                <a:t>9</a:t>
              </a:r>
              <a:r>
                <a:rPr lang="en-US" dirty="0" smtClean="0"/>
                <a:t>    6     7     8</a:t>
              </a:r>
              <a:endParaRPr lang="en-US" dirty="0"/>
            </a:p>
          </p:txBody>
        </p:sp>
        <p:sp>
          <p:nvSpPr>
            <p:cNvPr id="46" name="Oval 45"/>
            <p:cNvSpPr/>
            <p:nvPr/>
          </p:nvSpPr>
          <p:spPr>
            <a:xfrm>
              <a:off x="4702326" y="4557184"/>
              <a:ext cx="228600" cy="228600"/>
            </a:xfrm>
            <a:prstGeom prst="ellipse">
              <a:avLst/>
            </a:prstGeom>
            <a:solidFill>
              <a:srgbClr val="BFBFBF"/>
            </a:solidFill>
            <a:ln>
              <a:solidFill>
                <a:srgbClr val="7F7F7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TextBox 46"/>
            <p:cNvSpPr txBox="1"/>
            <p:nvPr/>
          </p:nvSpPr>
          <p:spPr>
            <a:xfrm>
              <a:off x="7083909" y="4478007"/>
              <a:ext cx="2110035" cy="307777"/>
            </a:xfrm>
            <a:prstGeom prst="rect">
              <a:avLst/>
            </a:prstGeom>
            <a:noFill/>
          </p:spPr>
          <p:txBody>
            <a:bodyPr wrap="none" rtlCol="0">
              <a:spAutoFit/>
            </a:bodyPr>
            <a:lstStyle/>
            <a:p>
              <a:r>
                <a:rPr lang="en-US" sz="1400" dirty="0" smtClean="0">
                  <a:solidFill>
                    <a:schemeClr val="tx1">
                      <a:lumMod val="75000"/>
                      <a:lumOff val="25000"/>
                    </a:schemeClr>
                  </a:solidFill>
                </a:rPr>
                <a:t>Large Insertion / Deletion</a:t>
              </a:r>
              <a:endParaRPr lang="en-US" sz="1400" dirty="0">
                <a:solidFill>
                  <a:schemeClr val="tx1">
                    <a:lumMod val="75000"/>
                    <a:lumOff val="25000"/>
                  </a:schemeClr>
                </a:solidFill>
              </a:endParaRPr>
            </a:p>
          </p:txBody>
        </p:sp>
        <p:sp>
          <p:nvSpPr>
            <p:cNvPr id="48" name="Rectangle 47"/>
            <p:cNvSpPr/>
            <p:nvPr/>
          </p:nvSpPr>
          <p:spPr>
            <a:xfrm>
              <a:off x="4123905" y="4646117"/>
              <a:ext cx="350727" cy="492443"/>
            </a:xfrm>
            <a:prstGeom prst="rect">
              <a:avLst/>
            </a:prstGeom>
          </p:spPr>
          <p:txBody>
            <a:bodyPr wrap="none">
              <a:spAutoFit/>
            </a:bodyPr>
            <a:lstStyle/>
            <a:p>
              <a:r>
                <a:rPr lang="en-US" sz="2600" dirty="0" smtClean="0">
                  <a:solidFill>
                    <a:srgbClr val="FF0000"/>
                  </a:solidFill>
                </a:rPr>
                <a:t>^</a:t>
              </a:r>
              <a:endParaRPr lang="en-US" sz="2600" dirty="0">
                <a:solidFill>
                  <a:srgbClr val="FF0000"/>
                </a:solidFill>
              </a:endParaRPr>
            </a:p>
          </p:txBody>
        </p:sp>
        <p:sp>
          <p:nvSpPr>
            <p:cNvPr id="49" name="Rectangle 48"/>
            <p:cNvSpPr/>
            <p:nvPr/>
          </p:nvSpPr>
          <p:spPr>
            <a:xfrm>
              <a:off x="4155720" y="4840816"/>
              <a:ext cx="301660" cy="369332"/>
            </a:xfrm>
            <a:prstGeom prst="rect">
              <a:avLst/>
            </a:prstGeom>
          </p:spPr>
          <p:txBody>
            <a:bodyPr wrap="none">
              <a:spAutoFit/>
            </a:bodyPr>
            <a:lstStyle/>
            <a:p>
              <a:r>
                <a:rPr lang="en-US" dirty="0" smtClean="0">
                  <a:solidFill>
                    <a:srgbClr val="FF0000"/>
                  </a:solidFill>
                </a:rPr>
                <a:t>2</a:t>
              </a:r>
              <a:endParaRPr lang="en-US" dirty="0"/>
            </a:p>
          </p:txBody>
        </p:sp>
      </p:grpSp>
      <p:graphicFrame>
        <p:nvGraphicFramePr>
          <p:cNvPr id="39" name="Table 38"/>
          <p:cNvGraphicFramePr>
            <a:graphicFrameLocks noGrp="1"/>
          </p:cNvGraphicFramePr>
          <p:nvPr>
            <p:extLst>
              <p:ext uri="{D42A27DB-BD31-4B8C-83A1-F6EECF244321}">
                <p14:modId xmlns:p14="http://schemas.microsoft.com/office/powerpoint/2010/main" val="2209326145"/>
              </p:ext>
            </p:extLst>
          </p:nvPr>
        </p:nvGraphicFramePr>
        <p:xfrm>
          <a:off x="533400" y="1192051"/>
          <a:ext cx="1674611" cy="3365534"/>
        </p:xfrm>
        <a:graphic>
          <a:graphicData uri="http://schemas.openxmlformats.org/drawingml/2006/table">
            <a:tbl>
              <a:tblPr firstRow="1" bandRow="1">
                <a:tableStyleId>{5940675A-B579-460E-94D1-54222C63F5DA}</a:tableStyleId>
              </a:tblPr>
              <a:tblGrid>
                <a:gridCol w="1674611"/>
              </a:tblGrid>
              <a:tr h="521364">
                <a:tc>
                  <a:txBody>
                    <a:bodyPr/>
                    <a:lstStyle/>
                    <a:p>
                      <a:pPr algn="ctr"/>
                      <a:r>
                        <a:rPr lang="en-US" sz="1600" b="1" dirty="0" smtClean="0">
                          <a:solidFill>
                            <a:srgbClr val="404040"/>
                          </a:solidFill>
                        </a:rPr>
                        <a:t>Variant Types</a:t>
                      </a:r>
                      <a:endParaRPr lang="en-US" sz="1600" b="1" dirty="0">
                        <a:solidFill>
                          <a:srgbClr val="404040"/>
                        </a:solidFill>
                      </a:endParaRPr>
                    </a:p>
                  </a:txBody>
                  <a:tcPr marL="53721" marR="53721" marT="26861" marB="26861">
                    <a:solidFill>
                      <a:srgbClr val="CCE1F8"/>
                    </a:solidFill>
                  </a:tcPr>
                </a:tc>
              </a:tr>
              <a:tr h="392339">
                <a:tc>
                  <a:txBody>
                    <a:bodyPr/>
                    <a:lstStyle/>
                    <a:p>
                      <a:pPr algn="ctr"/>
                      <a:endParaRPr lang="en-US" sz="1300" dirty="0" smtClean="0"/>
                    </a:p>
                    <a:p>
                      <a:pPr algn="ctr"/>
                      <a:r>
                        <a:rPr lang="en-US" sz="1300" dirty="0" smtClean="0"/>
                        <a:t>Single</a:t>
                      </a:r>
                      <a:r>
                        <a:rPr lang="en-US" sz="1300" baseline="0" dirty="0" smtClean="0"/>
                        <a:t> Nucleotide </a:t>
                      </a:r>
                      <a:r>
                        <a:rPr lang="en-US" sz="1300" baseline="0" dirty="0" err="1" smtClean="0"/>
                        <a:t>Variants(SNVs</a:t>
                      </a:r>
                      <a:r>
                        <a:rPr lang="en-US" sz="1300" baseline="0" dirty="0" smtClean="0"/>
                        <a:t>)</a:t>
                      </a:r>
                      <a:endParaRPr lang="en-US" sz="1300" dirty="0"/>
                    </a:p>
                  </a:txBody>
                  <a:tcPr marL="53721" marR="53721" marT="26861" marB="26861">
                    <a:solidFill>
                      <a:srgbClr val="EDF0DF"/>
                    </a:solidFill>
                  </a:tcPr>
                </a:tc>
              </a:tr>
              <a:tr h="401133">
                <a:tc>
                  <a:txBody>
                    <a:bodyPr/>
                    <a:lstStyle/>
                    <a:p>
                      <a:endParaRPr lang="en-US" sz="1300" dirty="0" smtClean="0"/>
                    </a:p>
                    <a:p>
                      <a:pPr algn="ctr"/>
                      <a:r>
                        <a:rPr lang="en-US" sz="1300" dirty="0" smtClean="0"/>
                        <a:t>Small Insertion</a:t>
                      </a:r>
                      <a:r>
                        <a:rPr lang="en-US" sz="1300" baseline="0" dirty="0" smtClean="0"/>
                        <a:t> / Deletion (</a:t>
                      </a:r>
                      <a:r>
                        <a:rPr lang="en-US" sz="1300" baseline="0" dirty="0" err="1" smtClean="0"/>
                        <a:t>indels</a:t>
                      </a:r>
                      <a:r>
                        <a:rPr lang="en-US" sz="1300" baseline="0" dirty="0" smtClean="0"/>
                        <a:t>)</a:t>
                      </a:r>
                      <a:endParaRPr lang="en-US" sz="1300" dirty="0"/>
                    </a:p>
                  </a:txBody>
                  <a:tcPr marL="53721" marR="53721" marT="26861" marB="26861">
                    <a:solidFill>
                      <a:srgbClr val="E9EDD8"/>
                    </a:solidFill>
                  </a:tcPr>
                </a:tc>
              </a:tr>
              <a:tr h="432115">
                <a:tc>
                  <a:txBody>
                    <a:bodyPr/>
                    <a:lstStyle/>
                    <a:p>
                      <a:pPr algn="ctr"/>
                      <a:endParaRPr lang="en-US" sz="1300" dirty="0" smtClean="0"/>
                    </a:p>
                    <a:p>
                      <a:pPr algn="ctr"/>
                      <a:r>
                        <a:rPr lang="en-US" sz="1300" dirty="0" smtClean="0"/>
                        <a:t>Copy Number Variants (</a:t>
                      </a:r>
                      <a:r>
                        <a:rPr lang="en-US" sz="1300" dirty="0" err="1" smtClean="0"/>
                        <a:t>CNVs</a:t>
                      </a:r>
                      <a:r>
                        <a:rPr lang="en-US" sz="1300" dirty="0" smtClean="0"/>
                        <a:t>)</a:t>
                      </a:r>
                      <a:endParaRPr lang="en-US" sz="1300" dirty="0"/>
                    </a:p>
                  </a:txBody>
                  <a:tcPr marL="53721" marR="53721" marT="26861" marB="26861">
                    <a:solidFill>
                      <a:srgbClr val="E9EDD8"/>
                    </a:solidFill>
                  </a:tcPr>
                </a:tc>
              </a:tr>
              <a:tr h="432115">
                <a:tc>
                  <a:txBody>
                    <a:bodyPr/>
                    <a:lstStyle/>
                    <a:p>
                      <a:endParaRPr lang="en-US" sz="1300" dirty="0" smtClean="0"/>
                    </a:p>
                    <a:p>
                      <a:pPr algn="ctr"/>
                      <a:r>
                        <a:rPr lang="en-US" sz="1300" dirty="0" smtClean="0"/>
                        <a:t>Structural Variants (</a:t>
                      </a:r>
                      <a:r>
                        <a:rPr lang="en-US" sz="1300" dirty="0" err="1" smtClean="0"/>
                        <a:t>SVs</a:t>
                      </a:r>
                      <a:r>
                        <a:rPr lang="en-US" sz="1300" dirty="0" smtClean="0"/>
                        <a:t>)</a:t>
                      </a:r>
                      <a:endParaRPr lang="en-US" sz="1300" dirty="0"/>
                    </a:p>
                  </a:txBody>
                  <a:tcPr marL="53721" marR="53721" marT="26861" marB="26861">
                    <a:solidFill>
                      <a:srgbClr val="E9EDD8"/>
                    </a:solidFill>
                  </a:tcPr>
                </a:tc>
              </a:tr>
              <a:tr h="0">
                <a:tc>
                  <a:txBody>
                    <a:bodyPr/>
                    <a:lstStyle/>
                    <a:p>
                      <a:pPr algn="ctr"/>
                      <a:r>
                        <a:rPr lang="en-US" sz="1300" dirty="0" smtClean="0"/>
                        <a:t>Novel Sequence</a:t>
                      </a:r>
                      <a:endParaRPr lang="en-US" sz="1300" dirty="0"/>
                    </a:p>
                  </a:txBody>
                  <a:tcPr marL="53721" marR="53721" marT="26861" marB="26861">
                    <a:solidFill>
                      <a:srgbClr val="E9EDD8"/>
                    </a:solid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Summary of Variant Types</a:t>
            </a:r>
            <a:endParaRPr lang="en-US" dirty="0"/>
          </a:p>
        </p:txBody>
      </p:sp>
      <p:pic>
        <p:nvPicPr>
          <p:cNvPr id="5" name="Picture 4"/>
          <p:cNvPicPr>
            <a:picLocks noChangeAspect="1"/>
          </p:cNvPicPr>
          <p:nvPr/>
        </p:nvPicPr>
        <p:blipFill>
          <a:blip r:embed="rId3"/>
          <a:stretch>
            <a:fillRect/>
          </a:stretch>
        </p:blipFill>
        <p:spPr>
          <a:xfrm>
            <a:off x="99301" y="1371600"/>
            <a:ext cx="8968454" cy="5050971"/>
          </a:xfrm>
          <a:prstGeom prst="rect">
            <a:avLst/>
          </a:prstGeom>
        </p:spPr>
      </p:pic>
      <p:sp>
        <p:nvSpPr>
          <p:cNvPr id="6" name="Rectangle 5"/>
          <p:cNvSpPr/>
          <p:nvPr/>
        </p:nvSpPr>
        <p:spPr>
          <a:xfrm>
            <a:off x="152400" y="6457890"/>
            <a:ext cx="4953000" cy="400110"/>
          </a:xfrm>
          <a:prstGeom prst="rect">
            <a:avLst/>
          </a:prstGeom>
        </p:spPr>
        <p:txBody>
          <a:bodyPr wrap="square">
            <a:spAutoFit/>
          </a:bodyPr>
          <a:lstStyle/>
          <a:p>
            <a:r>
              <a:rPr lang="en-US" sz="1000" dirty="0" err="1" smtClean="0"/>
              <a:t>Meyerson</a:t>
            </a:r>
            <a:r>
              <a:rPr lang="en-US" sz="1000" dirty="0" smtClean="0"/>
              <a:t> et al. . 2010. Advances in understanding cancer genomes through second-generation sequencing. Nature Reviews Genetics 11, no. 10 (October): 685-696</a:t>
            </a:r>
            <a:endParaRPr lang="en-US" sz="10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Passenger Mutations and Driver Mutations</a:t>
            </a:r>
            <a:endParaRPr lang="en-US" dirty="0"/>
          </a:p>
        </p:txBody>
      </p:sp>
      <p:grpSp>
        <p:nvGrpSpPr>
          <p:cNvPr id="4" name="Group 23"/>
          <p:cNvGrpSpPr/>
          <p:nvPr/>
        </p:nvGrpSpPr>
        <p:grpSpPr>
          <a:xfrm>
            <a:off x="228600" y="2820194"/>
            <a:ext cx="1066800" cy="1066800"/>
            <a:chOff x="1063625" y="1828800"/>
            <a:chExt cx="4318000" cy="4318000"/>
          </a:xfrm>
        </p:grpSpPr>
        <p:pic>
          <p:nvPicPr>
            <p:cNvPr id="5" name="Picture 4" descr="Untitled-2.png"/>
            <p:cNvPicPr>
              <a:picLocks noChangeAspect="1"/>
            </p:cNvPicPr>
            <p:nvPr/>
          </p:nvPicPr>
          <p:blipFill>
            <a:blip r:embed="rId2"/>
            <a:stretch>
              <a:fillRect/>
            </a:stretch>
          </p:blipFill>
          <p:spPr>
            <a:xfrm>
              <a:off x="1063625" y="1828800"/>
              <a:ext cx="4318000" cy="4318000"/>
            </a:xfrm>
            <a:prstGeom prst="rect">
              <a:avLst/>
            </a:prstGeom>
          </p:spPr>
        </p:pic>
        <p:pic>
          <p:nvPicPr>
            <p:cNvPr id="6" name="Picture 5" descr="Untitled-3.png"/>
            <p:cNvPicPr>
              <a:picLocks noChangeAspect="1"/>
            </p:cNvPicPr>
            <p:nvPr/>
          </p:nvPicPr>
          <p:blipFill>
            <a:blip r:embed="rId3"/>
            <a:stretch>
              <a:fillRect/>
            </a:stretch>
          </p:blipFill>
          <p:spPr>
            <a:xfrm>
              <a:off x="1063625" y="1828800"/>
              <a:ext cx="4318000" cy="4318000"/>
            </a:xfrm>
            <a:prstGeom prst="rect">
              <a:avLst/>
            </a:prstGeom>
          </p:spPr>
        </p:pic>
        <p:pic>
          <p:nvPicPr>
            <p:cNvPr id="7" name="Picture 6" descr="Untitled-4.png"/>
            <p:cNvPicPr>
              <a:picLocks noChangeAspect="1"/>
            </p:cNvPicPr>
            <p:nvPr/>
          </p:nvPicPr>
          <p:blipFill>
            <a:blip r:embed="rId4"/>
            <a:stretch>
              <a:fillRect/>
            </a:stretch>
          </p:blipFill>
          <p:spPr>
            <a:xfrm>
              <a:off x="1063625" y="1828800"/>
              <a:ext cx="4318000" cy="4318000"/>
            </a:xfrm>
            <a:prstGeom prst="rect">
              <a:avLst/>
            </a:prstGeom>
          </p:spPr>
        </p:pic>
        <p:sp>
          <p:nvSpPr>
            <p:cNvPr id="8" name="Oval 7"/>
            <p:cNvSpPr/>
            <p:nvPr/>
          </p:nvSpPr>
          <p:spPr>
            <a:xfrm>
              <a:off x="2682875" y="3552825"/>
              <a:ext cx="1066800" cy="838200"/>
            </a:xfrm>
            <a:prstGeom prst="ellipse">
              <a:avLst/>
            </a:prstGeom>
            <a:solidFill>
              <a:srgbClr val="3E3E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9" name="Straight Connector 8"/>
          <p:cNvCxnSpPr/>
          <p:nvPr/>
        </p:nvCxnSpPr>
        <p:spPr>
          <a:xfrm>
            <a:off x="1447800" y="3355182"/>
            <a:ext cx="538956"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5400000">
            <a:off x="187251" y="4625257"/>
            <a:ext cx="3605362"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1987550" y="2820194"/>
            <a:ext cx="304006"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5400000" flipH="1" flipV="1">
            <a:off x="1690052" y="2583498"/>
            <a:ext cx="1203008"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2292350" y="3183414"/>
            <a:ext cx="761206"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2292350" y="1981200"/>
            <a:ext cx="761206"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1986756" y="6399212"/>
            <a:ext cx="1065212" cy="1588"/>
          </a:xfrm>
          <a:prstGeom prst="line">
            <a:avLst/>
          </a:prstGeom>
        </p:spPr>
        <p:style>
          <a:lnRef idx="2">
            <a:schemeClr val="accent1"/>
          </a:lnRef>
          <a:fillRef idx="0">
            <a:schemeClr val="accent1"/>
          </a:fillRef>
          <a:effectRef idx="1">
            <a:schemeClr val="accent1"/>
          </a:effectRef>
          <a:fontRef idx="minor">
            <a:schemeClr val="tx1"/>
          </a:fontRef>
        </p:style>
      </p:cxnSp>
      <p:grpSp>
        <p:nvGrpSpPr>
          <p:cNvPr id="16" name="Group 60"/>
          <p:cNvGrpSpPr/>
          <p:nvPr/>
        </p:nvGrpSpPr>
        <p:grpSpPr>
          <a:xfrm>
            <a:off x="3083718" y="1447800"/>
            <a:ext cx="1066800" cy="1066800"/>
            <a:chOff x="1063625" y="1828800"/>
            <a:chExt cx="4318000" cy="4318000"/>
          </a:xfrm>
        </p:grpSpPr>
        <p:pic>
          <p:nvPicPr>
            <p:cNvPr id="17" name="Picture 16" descr="Untitled-2.png"/>
            <p:cNvPicPr>
              <a:picLocks noChangeAspect="1"/>
            </p:cNvPicPr>
            <p:nvPr/>
          </p:nvPicPr>
          <p:blipFill>
            <a:blip r:embed="rId2"/>
            <a:stretch>
              <a:fillRect/>
            </a:stretch>
          </p:blipFill>
          <p:spPr>
            <a:xfrm>
              <a:off x="1063625" y="1828800"/>
              <a:ext cx="4318000" cy="4318000"/>
            </a:xfrm>
            <a:prstGeom prst="rect">
              <a:avLst/>
            </a:prstGeom>
          </p:spPr>
        </p:pic>
        <p:pic>
          <p:nvPicPr>
            <p:cNvPr id="18" name="Picture 17" descr="Untitled-3.png"/>
            <p:cNvPicPr>
              <a:picLocks noChangeAspect="1"/>
            </p:cNvPicPr>
            <p:nvPr/>
          </p:nvPicPr>
          <p:blipFill>
            <a:blip r:embed="rId3"/>
            <a:stretch>
              <a:fillRect/>
            </a:stretch>
          </p:blipFill>
          <p:spPr>
            <a:xfrm>
              <a:off x="1063625" y="1828800"/>
              <a:ext cx="4318000" cy="4318000"/>
            </a:xfrm>
            <a:prstGeom prst="rect">
              <a:avLst/>
            </a:prstGeom>
          </p:spPr>
        </p:pic>
        <p:pic>
          <p:nvPicPr>
            <p:cNvPr id="19" name="Picture 18" descr="Untitled-4.png"/>
            <p:cNvPicPr>
              <a:picLocks noChangeAspect="1"/>
            </p:cNvPicPr>
            <p:nvPr/>
          </p:nvPicPr>
          <p:blipFill>
            <a:blip r:embed="rId4"/>
            <a:stretch>
              <a:fillRect/>
            </a:stretch>
          </p:blipFill>
          <p:spPr>
            <a:xfrm>
              <a:off x="1063625" y="1828800"/>
              <a:ext cx="4318000" cy="4318000"/>
            </a:xfrm>
            <a:prstGeom prst="rect">
              <a:avLst/>
            </a:prstGeom>
          </p:spPr>
        </p:pic>
        <p:pic>
          <p:nvPicPr>
            <p:cNvPr id="20" name="Picture 19" descr="Untitled-5.png"/>
            <p:cNvPicPr>
              <a:picLocks noChangeAspect="1"/>
            </p:cNvPicPr>
            <p:nvPr/>
          </p:nvPicPr>
          <p:blipFill>
            <a:blip r:embed="rId5"/>
            <a:stretch>
              <a:fillRect/>
            </a:stretch>
          </p:blipFill>
          <p:spPr>
            <a:xfrm>
              <a:off x="1063625" y="1828800"/>
              <a:ext cx="4318000" cy="4318000"/>
            </a:xfrm>
            <a:prstGeom prst="rect">
              <a:avLst/>
            </a:prstGeom>
          </p:spPr>
        </p:pic>
        <p:sp>
          <p:nvSpPr>
            <p:cNvPr id="21" name="Oval 20"/>
            <p:cNvSpPr/>
            <p:nvPr/>
          </p:nvSpPr>
          <p:spPr>
            <a:xfrm>
              <a:off x="2682875" y="3552825"/>
              <a:ext cx="1066800" cy="838200"/>
            </a:xfrm>
            <a:prstGeom prst="ellipse">
              <a:avLst/>
            </a:prstGeom>
            <a:solidFill>
              <a:srgbClr val="3E3E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2" name="Group 68"/>
          <p:cNvGrpSpPr/>
          <p:nvPr/>
        </p:nvGrpSpPr>
        <p:grpSpPr>
          <a:xfrm>
            <a:off x="3129756" y="2650014"/>
            <a:ext cx="1066800" cy="1066800"/>
            <a:chOff x="1063625" y="1828800"/>
            <a:chExt cx="4318000" cy="4318000"/>
          </a:xfrm>
        </p:grpSpPr>
        <p:pic>
          <p:nvPicPr>
            <p:cNvPr id="23" name="Picture 22" descr="Untitled-2.png"/>
            <p:cNvPicPr>
              <a:picLocks noChangeAspect="1"/>
            </p:cNvPicPr>
            <p:nvPr/>
          </p:nvPicPr>
          <p:blipFill>
            <a:blip r:embed="rId2"/>
            <a:stretch>
              <a:fillRect/>
            </a:stretch>
          </p:blipFill>
          <p:spPr>
            <a:xfrm>
              <a:off x="1063625" y="1828800"/>
              <a:ext cx="4318000" cy="4318000"/>
            </a:xfrm>
            <a:prstGeom prst="rect">
              <a:avLst/>
            </a:prstGeom>
          </p:spPr>
        </p:pic>
        <p:pic>
          <p:nvPicPr>
            <p:cNvPr id="24" name="Picture 23" descr="Untitled-3.png"/>
            <p:cNvPicPr>
              <a:picLocks noChangeAspect="1"/>
            </p:cNvPicPr>
            <p:nvPr/>
          </p:nvPicPr>
          <p:blipFill>
            <a:blip r:embed="rId3"/>
            <a:stretch>
              <a:fillRect/>
            </a:stretch>
          </p:blipFill>
          <p:spPr>
            <a:xfrm>
              <a:off x="1063625" y="1828800"/>
              <a:ext cx="4318000" cy="4318000"/>
            </a:xfrm>
            <a:prstGeom prst="rect">
              <a:avLst/>
            </a:prstGeom>
          </p:spPr>
        </p:pic>
        <p:pic>
          <p:nvPicPr>
            <p:cNvPr id="25" name="Picture 24" descr="Untitled-4.png"/>
            <p:cNvPicPr>
              <a:picLocks noChangeAspect="1"/>
            </p:cNvPicPr>
            <p:nvPr/>
          </p:nvPicPr>
          <p:blipFill>
            <a:blip r:embed="rId4"/>
            <a:stretch>
              <a:fillRect/>
            </a:stretch>
          </p:blipFill>
          <p:spPr>
            <a:xfrm>
              <a:off x="1063625" y="1828800"/>
              <a:ext cx="4318000" cy="4318000"/>
            </a:xfrm>
            <a:prstGeom prst="rect">
              <a:avLst/>
            </a:prstGeom>
          </p:spPr>
        </p:pic>
        <p:pic>
          <p:nvPicPr>
            <p:cNvPr id="26" name="Picture 25" descr="Untitled-5.png"/>
            <p:cNvPicPr>
              <a:picLocks noChangeAspect="1"/>
            </p:cNvPicPr>
            <p:nvPr/>
          </p:nvPicPr>
          <p:blipFill>
            <a:blip r:embed="rId5"/>
            <a:stretch>
              <a:fillRect/>
            </a:stretch>
          </p:blipFill>
          <p:spPr>
            <a:xfrm>
              <a:off x="1063625" y="1828800"/>
              <a:ext cx="4318000" cy="4318000"/>
            </a:xfrm>
            <a:prstGeom prst="rect">
              <a:avLst/>
            </a:prstGeom>
          </p:spPr>
        </p:pic>
        <p:sp>
          <p:nvSpPr>
            <p:cNvPr id="27" name="Oval 26"/>
            <p:cNvSpPr/>
            <p:nvPr/>
          </p:nvSpPr>
          <p:spPr>
            <a:xfrm>
              <a:off x="2682875" y="3552825"/>
              <a:ext cx="1066800" cy="838200"/>
            </a:xfrm>
            <a:prstGeom prst="ellipse">
              <a:avLst/>
            </a:prstGeom>
            <a:solidFill>
              <a:srgbClr val="6EA0D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8" name="Group 76"/>
          <p:cNvGrpSpPr/>
          <p:nvPr/>
        </p:nvGrpSpPr>
        <p:grpSpPr>
          <a:xfrm>
            <a:off x="3099593" y="5867400"/>
            <a:ext cx="1066800" cy="1066800"/>
            <a:chOff x="1063625" y="1828800"/>
            <a:chExt cx="4318000" cy="4318000"/>
          </a:xfrm>
        </p:grpSpPr>
        <p:pic>
          <p:nvPicPr>
            <p:cNvPr id="29" name="Picture 28" descr="Untitled-2.png"/>
            <p:cNvPicPr>
              <a:picLocks noChangeAspect="1"/>
            </p:cNvPicPr>
            <p:nvPr/>
          </p:nvPicPr>
          <p:blipFill>
            <a:blip r:embed="rId2"/>
            <a:stretch>
              <a:fillRect/>
            </a:stretch>
          </p:blipFill>
          <p:spPr>
            <a:xfrm>
              <a:off x="1063625" y="1828800"/>
              <a:ext cx="4318000" cy="4318000"/>
            </a:xfrm>
            <a:prstGeom prst="rect">
              <a:avLst/>
            </a:prstGeom>
          </p:spPr>
        </p:pic>
        <p:pic>
          <p:nvPicPr>
            <p:cNvPr id="30" name="Picture 29" descr="Untitled-3.png"/>
            <p:cNvPicPr>
              <a:picLocks noChangeAspect="1"/>
            </p:cNvPicPr>
            <p:nvPr/>
          </p:nvPicPr>
          <p:blipFill>
            <a:blip r:embed="rId3"/>
            <a:stretch>
              <a:fillRect/>
            </a:stretch>
          </p:blipFill>
          <p:spPr>
            <a:xfrm>
              <a:off x="1063625" y="1828800"/>
              <a:ext cx="4318000" cy="4318000"/>
            </a:xfrm>
            <a:prstGeom prst="rect">
              <a:avLst/>
            </a:prstGeom>
          </p:spPr>
        </p:pic>
        <p:pic>
          <p:nvPicPr>
            <p:cNvPr id="31" name="Picture 30" descr="Untitled-4.png"/>
            <p:cNvPicPr>
              <a:picLocks noChangeAspect="1"/>
            </p:cNvPicPr>
            <p:nvPr/>
          </p:nvPicPr>
          <p:blipFill>
            <a:blip r:embed="rId4"/>
            <a:stretch>
              <a:fillRect/>
            </a:stretch>
          </p:blipFill>
          <p:spPr>
            <a:xfrm>
              <a:off x="1063625" y="1828800"/>
              <a:ext cx="4318000" cy="4318000"/>
            </a:xfrm>
            <a:prstGeom prst="rect">
              <a:avLst/>
            </a:prstGeom>
          </p:spPr>
        </p:pic>
        <p:sp>
          <p:nvSpPr>
            <p:cNvPr id="32" name="Oval 31"/>
            <p:cNvSpPr/>
            <p:nvPr/>
          </p:nvSpPr>
          <p:spPr>
            <a:xfrm>
              <a:off x="2682875" y="3552825"/>
              <a:ext cx="1066800" cy="838200"/>
            </a:xfrm>
            <a:prstGeom prst="ellipse">
              <a:avLst/>
            </a:prstGeom>
            <a:solidFill>
              <a:srgbClr val="3E3E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33" name="Straight Connector 32"/>
          <p:cNvCxnSpPr/>
          <p:nvPr/>
        </p:nvCxnSpPr>
        <p:spPr>
          <a:xfrm>
            <a:off x="1989932" y="4498976"/>
            <a:ext cx="1046161" cy="1588"/>
          </a:xfrm>
          <a:prstGeom prst="line">
            <a:avLst/>
          </a:prstGeom>
        </p:spPr>
        <p:style>
          <a:lnRef idx="2">
            <a:schemeClr val="accent1"/>
          </a:lnRef>
          <a:fillRef idx="0">
            <a:schemeClr val="accent1"/>
          </a:fillRef>
          <a:effectRef idx="1">
            <a:schemeClr val="accent1"/>
          </a:effectRef>
          <a:fontRef idx="minor">
            <a:schemeClr val="tx1"/>
          </a:fontRef>
        </p:style>
      </p:cxnSp>
      <p:grpSp>
        <p:nvGrpSpPr>
          <p:cNvPr id="34" name="Group 174"/>
          <p:cNvGrpSpPr/>
          <p:nvPr/>
        </p:nvGrpSpPr>
        <p:grpSpPr>
          <a:xfrm>
            <a:off x="3085628" y="3981214"/>
            <a:ext cx="1020762" cy="1020762"/>
            <a:chOff x="5943600" y="4234873"/>
            <a:chExt cx="747703" cy="747703"/>
          </a:xfrm>
        </p:grpSpPr>
        <p:pic>
          <p:nvPicPr>
            <p:cNvPr id="35" name="Picture 34" descr="Untitled-1.png"/>
            <p:cNvPicPr>
              <a:picLocks noChangeAspect="1"/>
            </p:cNvPicPr>
            <p:nvPr/>
          </p:nvPicPr>
          <p:blipFill>
            <a:blip r:embed="rId6"/>
            <a:stretch>
              <a:fillRect/>
            </a:stretch>
          </p:blipFill>
          <p:spPr>
            <a:xfrm>
              <a:off x="5943600" y="4234873"/>
              <a:ext cx="747703" cy="747703"/>
            </a:xfrm>
            <a:prstGeom prst="rect">
              <a:avLst/>
            </a:prstGeom>
          </p:spPr>
        </p:pic>
        <p:sp>
          <p:nvSpPr>
            <p:cNvPr id="36" name="Oval 35"/>
            <p:cNvSpPr/>
            <p:nvPr/>
          </p:nvSpPr>
          <p:spPr>
            <a:xfrm>
              <a:off x="6248400" y="4542898"/>
              <a:ext cx="145993" cy="114709"/>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37" name="Group 280"/>
          <p:cNvGrpSpPr/>
          <p:nvPr/>
        </p:nvGrpSpPr>
        <p:grpSpPr>
          <a:xfrm>
            <a:off x="4332558" y="1369500"/>
            <a:ext cx="1523169" cy="5058438"/>
            <a:chOff x="4332558" y="1369500"/>
            <a:chExt cx="1523169" cy="5058438"/>
          </a:xfrm>
        </p:grpSpPr>
        <p:cxnSp>
          <p:nvCxnSpPr>
            <p:cNvPr id="38" name="Straight Connector 37"/>
            <p:cNvCxnSpPr/>
            <p:nvPr/>
          </p:nvCxnSpPr>
          <p:spPr>
            <a:xfrm>
              <a:off x="5158242" y="2934659"/>
              <a:ext cx="188745" cy="496"/>
            </a:xfrm>
            <a:prstGeom prst="line">
              <a:avLst/>
            </a:prstGeom>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a:off x="5151906" y="3601895"/>
              <a:ext cx="189731" cy="496"/>
            </a:xfrm>
            <a:prstGeom prst="line">
              <a:avLst/>
            </a:prstGeom>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4332558" y="4495800"/>
              <a:ext cx="819841" cy="798"/>
            </a:xfrm>
            <a:prstGeom prst="line">
              <a:avLst/>
            </a:prstGeom>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rot="5400000">
              <a:off x="2826228" y="3935912"/>
              <a:ext cx="4669864"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a:off x="5159368" y="4269131"/>
              <a:ext cx="188745" cy="496"/>
            </a:xfrm>
            <a:prstGeom prst="line">
              <a:avLst/>
            </a:prstGeom>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a:off x="5154018" y="4936367"/>
              <a:ext cx="189731" cy="496"/>
            </a:xfrm>
            <a:prstGeom prst="line">
              <a:avLst/>
            </a:prstGeom>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5160494" y="1600187"/>
              <a:ext cx="188745" cy="496"/>
            </a:xfrm>
            <a:prstGeom prst="line">
              <a:avLst/>
            </a:prstGeom>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a:off x="5156130" y="2267423"/>
              <a:ext cx="189731" cy="496"/>
            </a:xfrm>
            <a:prstGeom prst="line">
              <a:avLst/>
            </a:prstGeom>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p:nvCxnSpPr>
          <p:spPr>
            <a:xfrm>
              <a:off x="5163734" y="5603603"/>
              <a:ext cx="188745" cy="496"/>
            </a:xfrm>
            <a:prstGeom prst="line">
              <a:avLst/>
            </a:prstGeom>
          </p:spPr>
          <p:style>
            <a:lnRef idx="2">
              <a:schemeClr val="accent1"/>
            </a:lnRef>
            <a:fillRef idx="0">
              <a:schemeClr val="accent1"/>
            </a:fillRef>
            <a:effectRef idx="1">
              <a:schemeClr val="accent1"/>
            </a:effectRef>
            <a:fontRef idx="minor">
              <a:schemeClr val="tx1"/>
            </a:fontRef>
          </p:style>
        </p:cxnSp>
        <p:cxnSp>
          <p:nvCxnSpPr>
            <p:cNvPr id="47" name="Straight Connector 46"/>
            <p:cNvCxnSpPr/>
            <p:nvPr/>
          </p:nvCxnSpPr>
          <p:spPr>
            <a:xfrm>
              <a:off x="5161620" y="6270842"/>
              <a:ext cx="189731" cy="496"/>
            </a:xfrm>
            <a:prstGeom prst="line">
              <a:avLst/>
            </a:prstGeom>
          </p:spPr>
          <p:style>
            <a:lnRef idx="2">
              <a:schemeClr val="accent1"/>
            </a:lnRef>
            <a:fillRef idx="0">
              <a:schemeClr val="accent1"/>
            </a:fillRef>
            <a:effectRef idx="1">
              <a:schemeClr val="accent1"/>
            </a:effectRef>
            <a:fontRef idx="minor">
              <a:schemeClr val="tx1"/>
            </a:fontRef>
          </p:style>
        </p:cxnSp>
        <p:grpSp>
          <p:nvGrpSpPr>
            <p:cNvPr id="48" name="Group 248"/>
            <p:cNvGrpSpPr/>
            <p:nvPr/>
          </p:nvGrpSpPr>
          <p:grpSpPr>
            <a:xfrm>
              <a:off x="5421873" y="1369500"/>
              <a:ext cx="398618" cy="388874"/>
              <a:chOff x="5486400" y="1369500"/>
              <a:chExt cx="398618" cy="388874"/>
            </a:xfrm>
          </p:grpSpPr>
          <p:sp>
            <p:nvSpPr>
              <p:cNvPr id="77" name="Oval 76"/>
              <p:cNvSpPr/>
              <p:nvPr/>
            </p:nvSpPr>
            <p:spPr>
              <a:xfrm>
                <a:off x="5486400" y="15234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8" name="Oval 77"/>
              <p:cNvSpPr/>
              <p:nvPr/>
            </p:nvSpPr>
            <p:spPr>
              <a:xfrm>
                <a:off x="5685709" y="16017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9" name="Oval 78"/>
              <p:cNvSpPr/>
              <p:nvPr/>
            </p:nvSpPr>
            <p:spPr>
              <a:xfrm>
                <a:off x="5638800" y="1369500"/>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49" name="Group 227"/>
            <p:cNvGrpSpPr/>
            <p:nvPr/>
          </p:nvGrpSpPr>
          <p:grpSpPr>
            <a:xfrm>
              <a:off x="5421873" y="2032704"/>
              <a:ext cx="351709" cy="313515"/>
              <a:chOff x="5638800" y="1521900"/>
              <a:chExt cx="351709" cy="313515"/>
            </a:xfrm>
          </p:grpSpPr>
          <p:sp>
            <p:nvSpPr>
              <p:cNvPr id="74" name="Oval 73"/>
              <p:cNvSpPr/>
              <p:nvPr/>
            </p:nvSpPr>
            <p:spPr>
              <a:xfrm>
                <a:off x="5638800" y="16758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5" name="Oval 74"/>
              <p:cNvSpPr/>
              <p:nvPr/>
            </p:nvSpPr>
            <p:spPr>
              <a:xfrm>
                <a:off x="5791200" y="1678815"/>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6" name="Oval 75"/>
              <p:cNvSpPr/>
              <p:nvPr/>
            </p:nvSpPr>
            <p:spPr>
              <a:xfrm>
                <a:off x="5791200" y="1521900"/>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50" name="Group 228"/>
            <p:cNvGrpSpPr/>
            <p:nvPr/>
          </p:nvGrpSpPr>
          <p:grpSpPr>
            <a:xfrm>
              <a:off x="5410200" y="2889300"/>
              <a:ext cx="398618" cy="311100"/>
              <a:chOff x="5638800" y="1675874"/>
              <a:chExt cx="398618" cy="311100"/>
            </a:xfrm>
          </p:grpSpPr>
          <p:sp>
            <p:nvSpPr>
              <p:cNvPr id="71" name="Oval 70"/>
              <p:cNvSpPr/>
              <p:nvPr/>
            </p:nvSpPr>
            <p:spPr>
              <a:xfrm>
                <a:off x="5638800" y="16758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2" name="Oval 71"/>
              <p:cNvSpPr/>
              <p:nvPr/>
            </p:nvSpPr>
            <p:spPr>
              <a:xfrm>
                <a:off x="5838109" y="17541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3" name="Oval 72"/>
              <p:cNvSpPr/>
              <p:nvPr/>
            </p:nvSpPr>
            <p:spPr>
              <a:xfrm>
                <a:off x="5638800" y="18303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51" name="Group 232"/>
            <p:cNvGrpSpPr/>
            <p:nvPr/>
          </p:nvGrpSpPr>
          <p:grpSpPr>
            <a:xfrm>
              <a:off x="5515691" y="3359112"/>
              <a:ext cx="304800" cy="388874"/>
              <a:chOff x="5732618" y="1521900"/>
              <a:chExt cx="304800" cy="388874"/>
            </a:xfrm>
          </p:grpSpPr>
          <p:sp>
            <p:nvSpPr>
              <p:cNvPr id="68" name="Oval 67"/>
              <p:cNvSpPr/>
              <p:nvPr/>
            </p:nvSpPr>
            <p:spPr>
              <a:xfrm>
                <a:off x="5732618" y="1648230"/>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9" name="Oval 68"/>
              <p:cNvSpPr/>
              <p:nvPr/>
            </p:nvSpPr>
            <p:spPr>
              <a:xfrm>
                <a:off x="5838109" y="17541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0" name="Oval 69"/>
              <p:cNvSpPr/>
              <p:nvPr/>
            </p:nvSpPr>
            <p:spPr>
              <a:xfrm>
                <a:off x="5791200" y="1521900"/>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52" name="Group 236"/>
            <p:cNvGrpSpPr/>
            <p:nvPr/>
          </p:nvGrpSpPr>
          <p:grpSpPr>
            <a:xfrm rot="5990579">
              <a:off x="5421873" y="4022316"/>
              <a:ext cx="398618" cy="388874"/>
              <a:chOff x="5638800" y="1521900"/>
              <a:chExt cx="398618" cy="388874"/>
            </a:xfrm>
          </p:grpSpPr>
          <p:sp>
            <p:nvSpPr>
              <p:cNvPr id="65" name="Oval 64"/>
              <p:cNvSpPr/>
              <p:nvPr/>
            </p:nvSpPr>
            <p:spPr>
              <a:xfrm>
                <a:off x="5638800" y="16758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6" name="Oval 65"/>
              <p:cNvSpPr/>
              <p:nvPr/>
            </p:nvSpPr>
            <p:spPr>
              <a:xfrm>
                <a:off x="5838109" y="17541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7" name="Oval 66"/>
              <p:cNvSpPr/>
              <p:nvPr/>
            </p:nvSpPr>
            <p:spPr>
              <a:xfrm>
                <a:off x="5791200" y="1521900"/>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53" name="Group 240"/>
            <p:cNvGrpSpPr/>
            <p:nvPr/>
          </p:nvGrpSpPr>
          <p:grpSpPr>
            <a:xfrm>
              <a:off x="5421873" y="4685520"/>
              <a:ext cx="386945" cy="388874"/>
              <a:chOff x="5638800" y="1521900"/>
              <a:chExt cx="386945" cy="388874"/>
            </a:xfrm>
          </p:grpSpPr>
          <p:sp>
            <p:nvSpPr>
              <p:cNvPr id="62" name="Oval 61"/>
              <p:cNvSpPr/>
              <p:nvPr/>
            </p:nvSpPr>
            <p:spPr>
              <a:xfrm>
                <a:off x="5638800" y="16758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3" name="Oval 62"/>
              <p:cNvSpPr/>
              <p:nvPr/>
            </p:nvSpPr>
            <p:spPr>
              <a:xfrm>
                <a:off x="5826436" y="17541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4" name="Oval 63"/>
              <p:cNvSpPr/>
              <p:nvPr/>
            </p:nvSpPr>
            <p:spPr>
              <a:xfrm>
                <a:off x="5779527" y="1521900"/>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54" name="Group 244"/>
            <p:cNvGrpSpPr/>
            <p:nvPr/>
          </p:nvGrpSpPr>
          <p:grpSpPr>
            <a:xfrm>
              <a:off x="5421873" y="6165900"/>
              <a:ext cx="398618" cy="262038"/>
              <a:chOff x="5638800" y="1675874"/>
              <a:chExt cx="398618" cy="262038"/>
            </a:xfrm>
          </p:grpSpPr>
          <p:sp>
            <p:nvSpPr>
              <p:cNvPr id="59" name="Oval 58"/>
              <p:cNvSpPr/>
              <p:nvPr/>
            </p:nvSpPr>
            <p:spPr>
              <a:xfrm>
                <a:off x="5638800" y="16758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0" name="Oval 59"/>
              <p:cNvSpPr/>
              <p:nvPr/>
            </p:nvSpPr>
            <p:spPr>
              <a:xfrm>
                <a:off x="5838109" y="17541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1" name="Oval 60"/>
              <p:cNvSpPr/>
              <p:nvPr/>
            </p:nvSpPr>
            <p:spPr>
              <a:xfrm>
                <a:off x="5650027" y="1781312"/>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55" name="Group 249"/>
            <p:cNvGrpSpPr/>
            <p:nvPr/>
          </p:nvGrpSpPr>
          <p:grpSpPr>
            <a:xfrm>
              <a:off x="5410200" y="5348724"/>
              <a:ext cx="445527" cy="388874"/>
              <a:chOff x="5791200" y="1521900"/>
              <a:chExt cx="445527" cy="388874"/>
            </a:xfrm>
          </p:grpSpPr>
          <p:sp>
            <p:nvSpPr>
              <p:cNvPr id="56" name="Oval 55"/>
              <p:cNvSpPr/>
              <p:nvPr/>
            </p:nvSpPr>
            <p:spPr>
              <a:xfrm>
                <a:off x="6037418" y="1659576"/>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7" name="Oval 56"/>
              <p:cNvSpPr/>
              <p:nvPr/>
            </p:nvSpPr>
            <p:spPr>
              <a:xfrm>
                <a:off x="5838109" y="17541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8" name="Oval 57"/>
              <p:cNvSpPr/>
              <p:nvPr/>
            </p:nvSpPr>
            <p:spPr>
              <a:xfrm>
                <a:off x="5791200" y="1521900"/>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grpSp>
        <p:nvGrpSpPr>
          <p:cNvPr id="133" name="Group 132"/>
          <p:cNvGrpSpPr/>
          <p:nvPr/>
        </p:nvGrpSpPr>
        <p:grpSpPr>
          <a:xfrm>
            <a:off x="2971800" y="5257800"/>
            <a:ext cx="1355152" cy="122803"/>
            <a:chOff x="3248528" y="5217418"/>
            <a:chExt cx="2710304" cy="245606"/>
          </a:xfrm>
        </p:grpSpPr>
        <p:sp>
          <p:nvSpPr>
            <p:cNvPr id="130" name="Rounded Rectangle 129"/>
            <p:cNvSpPr/>
            <p:nvPr/>
          </p:nvSpPr>
          <p:spPr>
            <a:xfrm>
              <a:off x="3248528" y="5217418"/>
              <a:ext cx="948028" cy="245606"/>
            </a:xfrm>
            <a:prstGeom prst="roundRect">
              <a:avLst>
                <a:gd name="adj" fmla="val 50000"/>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1" name="Rounded Rectangle 130"/>
            <p:cNvSpPr/>
            <p:nvPr/>
          </p:nvSpPr>
          <p:spPr>
            <a:xfrm>
              <a:off x="4206232" y="5234424"/>
              <a:ext cx="1752600" cy="228600"/>
            </a:xfrm>
            <a:prstGeom prst="roundRect">
              <a:avLst>
                <a:gd name="adj" fmla="val 50000"/>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2" name="Oval 131"/>
            <p:cNvSpPr/>
            <p:nvPr/>
          </p:nvSpPr>
          <p:spPr>
            <a:xfrm>
              <a:off x="4090117" y="5234424"/>
              <a:ext cx="228600" cy="228600"/>
            </a:xfrm>
            <a:prstGeom prst="ellipse">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35" name="Group 134"/>
          <p:cNvGrpSpPr/>
          <p:nvPr/>
        </p:nvGrpSpPr>
        <p:grpSpPr>
          <a:xfrm>
            <a:off x="92648" y="3625183"/>
            <a:ext cx="1355152" cy="122803"/>
            <a:chOff x="3248528" y="5217418"/>
            <a:chExt cx="2710304" cy="245606"/>
          </a:xfrm>
        </p:grpSpPr>
        <p:sp>
          <p:nvSpPr>
            <p:cNvPr id="136" name="Rounded Rectangle 135"/>
            <p:cNvSpPr/>
            <p:nvPr/>
          </p:nvSpPr>
          <p:spPr>
            <a:xfrm>
              <a:off x="3248528" y="5217418"/>
              <a:ext cx="948028" cy="245606"/>
            </a:xfrm>
            <a:prstGeom prst="roundRect">
              <a:avLst>
                <a:gd name="adj" fmla="val 50000"/>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7" name="Rounded Rectangle 136"/>
            <p:cNvSpPr/>
            <p:nvPr/>
          </p:nvSpPr>
          <p:spPr>
            <a:xfrm>
              <a:off x="4206232" y="5234424"/>
              <a:ext cx="1752600" cy="228600"/>
            </a:xfrm>
            <a:prstGeom prst="roundRect">
              <a:avLst>
                <a:gd name="adj" fmla="val 50000"/>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8" name="Oval 137"/>
            <p:cNvSpPr/>
            <p:nvPr/>
          </p:nvSpPr>
          <p:spPr>
            <a:xfrm>
              <a:off x="4090117" y="5234424"/>
              <a:ext cx="228600" cy="228600"/>
            </a:xfrm>
            <a:prstGeom prst="ellipse">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39" name="TextBox 138"/>
          <p:cNvSpPr txBox="1"/>
          <p:nvPr/>
        </p:nvSpPr>
        <p:spPr>
          <a:xfrm>
            <a:off x="3853190" y="5185712"/>
            <a:ext cx="261610" cy="261610"/>
          </a:xfrm>
          <a:prstGeom prst="rect">
            <a:avLst/>
          </a:prstGeom>
          <a:noFill/>
        </p:spPr>
        <p:txBody>
          <a:bodyPr wrap="none" rtlCol="0">
            <a:spAutoFit/>
          </a:bodyPr>
          <a:lstStyle/>
          <a:p>
            <a:r>
              <a:rPr lang="en-US" sz="1100" dirty="0" smtClean="0">
                <a:solidFill>
                  <a:srgbClr val="FF0000"/>
                </a:solidFill>
              </a:rPr>
              <a:t>X</a:t>
            </a:r>
            <a:endParaRPr lang="en-US" sz="1100" dirty="0">
              <a:solidFill>
                <a:srgbClr val="FF0000"/>
              </a:solidFill>
            </a:endParaRPr>
          </a:p>
        </p:txBody>
      </p:sp>
      <p:sp>
        <p:nvSpPr>
          <p:cNvPr id="140" name="TextBox 139"/>
          <p:cNvSpPr txBox="1"/>
          <p:nvPr/>
        </p:nvSpPr>
        <p:spPr>
          <a:xfrm>
            <a:off x="3581400" y="5181600"/>
            <a:ext cx="261610" cy="261610"/>
          </a:xfrm>
          <a:prstGeom prst="rect">
            <a:avLst/>
          </a:prstGeom>
          <a:noFill/>
        </p:spPr>
        <p:txBody>
          <a:bodyPr wrap="none" rtlCol="0">
            <a:spAutoFit/>
          </a:bodyPr>
          <a:lstStyle/>
          <a:p>
            <a:r>
              <a:rPr lang="en-US" sz="1100" dirty="0" smtClean="0"/>
              <a:t>X</a:t>
            </a:r>
            <a:endParaRPr lang="en-US" sz="1100" dirty="0"/>
          </a:p>
        </p:txBody>
      </p:sp>
      <p:grpSp>
        <p:nvGrpSpPr>
          <p:cNvPr id="141" name="Group 140"/>
          <p:cNvGrpSpPr/>
          <p:nvPr/>
        </p:nvGrpSpPr>
        <p:grpSpPr>
          <a:xfrm>
            <a:off x="4838115" y="6592278"/>
            <a:ext cx="1355152" cy="122803"/>
            <a:chOff x="3248528" y="5217418"/>
            <a:chExt cx="2710304" cy="245606"/>
          </a:xfrm>
        </p:grpSpPr>
        <p:sp>
          <p:nvSpPr>
            <p:cNvPr id="142" name="Rounded Rectangle 141"/>
            <p:cNvSpPr/>
            <p:nvPr/>
          </p:nvSpPr>
          <p:spPr>
            <a:xfrm>
              <a:off x="3248528" y="5217418"/>
              <a:ext cx="948028" cy="245606"/>
            </a:xfrm>
            <a:prstGeom prst="roundRect">
              <a:avLst>
                <a:gd name="adj" fmla="val 50000"/>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3" name="Rounded Rectangle 142"/>
            <p:cNvSpPr/>
            <p:nvPr/>
          </p:nvSpPr>
          <p:spPr>
            <a:xfrm>
              <a:off x="4206232" y="5234424"/>
              <a:ext cx="1752600" cy="228600"/>
            </a:xfrm>
            <a:prstGeom prst="roundRect">
              <a:avLst>
                <a:gd name="adj" fmla="val 50000"/>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4" name="Oval 143"/>
            <p:cNvSpPr/>
            <p:nvPr/>
          </p:nvSpPr>
          <p:spPr>
            <a:xfrm>
              <a:off x="4090117" y="5234424"/>
              <a:ext cx="228600" cy="228600"/>
            </a:xfrm>
            <a:prstGeom prst="ellipse">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45" name="TextBox 144"/>
          <p:cNvSpPr txBox="1"/>
          <p:nvPr/>
        </p:nvSpPr>
        <p:spPr>
          <a:xfrm>
            <a:off x="5719505" y="6520190"/>
            <a:ext cx="261610" cy="261610"/>
          </a:xfrm>
          <a:prstGeom prst="rect">
            <a:avLst/>
          </a:prstGeom>
          <a:noFill/>
        </p:spPr>
        <p:txBody>
          <a:bodyPr wrap="none" rtlCol="0">
            <a:spAutoFit/>
          </a:bodyPr>
          <a:lstStyle/>
          <a:p>
            <a:r>
              <a:rPr lang="en-US" sz="1100" dirty="0" smtClean="0">
                <a:solidFill>
                  <a:srgbClr val="FF0000"/>
                </a:solidFill>
              </a:rPr>
              <a:t>X</a:t>
            </a:r>
            <a:endParaRPr lang="en-US" sz="1100" dirty="0">
              <a:solidFill>
                <a:srgbClr val="FF0000"/>
              </a:solidFill>
            </a:endParaRPr>
          </a:p>
        </p:txBody>
      </p:sp>
      <p:sp>
        <p:nvSpPr>
          <p:cNvPr id="146" name="TextBox 145"/>
          <p:cNvSpPr txBox="1"/>
          <p:nvPr/>
        </p:nvSpPr>
        <p:spPr>
          <a:xfrm>
            <a:off x="5447715" y="6516078"/>
            <a:ext cx="261610" cy="261610"/>
          </a:xfrm>
          <a:prstGeom prst="rect">
            <a:avLst/>
          </a:prstGeom>
          <a:noFill/>
        </p:spPr>
        <p:txBody>
          <a:bodyPr wrap="none" rtlCol="0">
            <a:spAutoFit/>
          </a:bodyPr>
          <a:lstStyle/>
          <a:p>
            <a:r>
              <a:rPr lang="en-US" sz="1100" dirty="0" smtClean="0"/>
              <a:t>X</a:t>
            </a:r>
            <a:endParaRPr lang="en-US" sz="1100" dirty="0"/>
          </a:p>
        </p:txBody>
      </p:sp>
      <p:grpSp>
        <p:nvGrpSpPr>
          <p:cNvPr id="182" name="Group 181"/>
          <p:cNvGrpSpPr/>
          <p:nvPr/>
        </p:nvGrpSpPr>
        <p:grpSpPr>
          <a:xfrm>
            <a:off x="6111725" y="3429000"/>
            <a:ext cx="2787227" cy="824053"/>
            <a:chOff x="6111725" y="3429000"/>
            <a:chExt cx="2787227" cy="824053"/>
          </a:xfrm>
        </p:grpSpPr>
        <p:cxnSp>
          <p:nvCxnSpPr>
            <p:cNvPr id="148" name="Straight Arrow Connector 147"/>
            <p:cNvCxnSpPr/>
            <p:nvPr/>
          </p:nvCxnSpPr>
          <p:spPr>
            <a:xfrm>
              <a:off x="6193267" y="3886994"/>
              <a:ext cx="1121933"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nvGrpSpPr>
            <p:cNvPr id="149" name="Group 148"/>
            <p:cNvGrpSpPr/>
            <p:nvPr/>
          </p:nvGrpSpPr>
          <p:grpSpPr>
            <a:xfrm>
              <a:off x="7543800" y="4063531"/>
              <a:ext cx="1355152" cy="122803"/>
              <a:chOff x="3248528" y="5217418"/>
              <a:chExt cx="2710304" cy="245606"/>
            </a:xfrm>
          </p:grpSpPr>
          <p:sp>
            <p:nvSpPr>
              <p:cNvPr id="150" name="Rounded Rectangle 149"/>
              <p:cNvSpPr/>
              <p:nvPr/>
            </p:nvSpPr>
            <p:spPr>
              <a:xfrm>
                <a:off x="3248528" y="5217418"/>
                <a:ext cx="948028" cy="245606"/>
              </a:xfrm>
              <a:prstGeom prst="roundRect">
                <a:avLst>
                  <a:gd name="adj" fmla="val 50000"/>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1" name="Rounded Rectangle 150"/>
              <p:cNvSpPr/>
              <p:nvPr/>
            </p:nvSpPr>
            <p:spPr>
              <a:xfrm>
                <a:off x="4206232" y="5234424"/>
                <a:ext cx="1752600" cy="228600"/>
              </a:xfrm>
              <a:prstGeom prst="roundRect">
                <a:avLst>
                  <a:gd name="adj" fmla="val 50000"/>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2" name="Oval 151"/>
              <p:cNvSpPr/>
              <p:nvPr/>
            </p:nvSpPr>
            <p:spPr>
              <a:xfrm>
                <a:off x="4090117" y="5234424"/>
                <a:ext cx="228600" cy="228600"/>
              </a:xfrm>
              <a:prstGeom prst="ellipse">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5" name="Group 154"/>
            <p:cNvGrpSpPr/>
            <p:nvPr/>
          </p:nvGrpSpPr>
          <p:grpSpPr>
            <a:xfrm>
              <a:off x="7543800" y="3657600"/>
              <a:ext cx="1355152" cy="122803"/>
              <a:chOff x="3248528" y="5217418"/>
              <a:chExt cx="2710304" cy="245606"/>
            </a:xfrm>
          </p:grpSpPr>
          <p:sp>
            <p:nvSpPr>
              <p:cNvPr id="156" name="Rounded Rectangle 155"/>
              <p:cNvSpPr/>
              <p:nvPr/>
            </p:nvSpPr>
            <p:spPr>
              <a:xfrm>
                <a:off x="3248528" y="5217418"/>
                <a:ext cx="948028" cy="245606"/>
              </a:xfrm>
              <a:prstGeom prst="roundRect">
                <a:avLst>
                  <a:gd name="adj" fmla="val 50000"/>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7" name="Rounded Rectangle 156"/>
              <p:cNvSpPr/>
              <p:nvPr/>
            </p:nvSpPr>
            <p:spPr>
              <a:xfrm>
                <a:off x="4206232" y="5234424"/>
                <a:ext cx="1752600" cy="228600"/>
              </a:xfrm>
              <a:prstGeom prst="roundRect">
                <a:avLst>
                  <a:gd name="adj" fmla="val 50000"/>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8" name="Oval 157"/>
              <p:cNvSpPr/>
              <p:nvPr/>
            </p:nvSpPr>
            <p:spPr>
              <a:xfrm>
                <a:off x="4090117" y="5234424"/>
                <a:ext cx="228600" cy="228600"/>
              </a:xfrm>
              <a:prstGeom prst="ellipse">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64" name="TextBox 163"/>
            <p:cNvSpPr txBox="1"/>
            <p:nvPr/>
          </p:nvSpPr>
          <p:spPr>
            <a:xfrm>
              <a:off x="6111725" y="3441095"/>
              <a:ext cx="1264777" cy="369332"/>
            </a:xfrm>
            <a:prstGeom prst="rect">
              <a:avLst/>
            </a:prstGeom>
            <a:noFill/>
          </p:spPr>
          <p:txBody>
            <a:bodyPr wrap="none" rtlCol="0">
              <a:spAutoFit/>
            </a:bodyPr>
            <a:lstStyle/>
            <a:p>
              <a:r>
                <a:rPr lang="en-US" dirty="0" smtClean="0">
                  <a:solidFill>
                    <a:schemeClr val="tx1">
                      <a:lumMod val="75000"/>
                      <a:lumOff val="25000"/>
                    </a:schemeClr>
                  </a:solidFill>
                </a:rPr>
                <a:t>Sequencing</a:t>
              </a:r>
              <a:endParaRPr lang="en-US" dirty="0">
                <a:solidFill>
                  <a:schemeClr val="tx1">
                    <a:lumMod val="75000"/>
                    <a:lumOff val="25000"/>
                  </a:schemeClr>
                </a:solidFill>
              </a:endParaRPr>
            </a:p>
          </p:txBody>
        </p:sp>
        <p:sp>
          <p:nvSpPr>
            <p:cNvPr id="175" name="TextBox 174"/>
            <p:cNvSpPr txBox="1"/>
            <p:nvPr/>
          </p:nvSpPr>
          <p:spPr>
            <a:xfrm>
              <a:off x="7502636" y="3429000"/>
              <a:ext cx="650764" cy="276999"/>
            </a:xfrm>
            <a:prstGeom prst="rect">
              <a:avLst/>
            </a:prstGeom>
            <a:noFill/>
          </p:spPr>
          <p:txBody>
            <a:bodyPr wrap="none" rtlCol="0">
              <a:spAutoFit/>
            </a:bodyPr>
            <a:lstStyle/>
            <a:p>
              <a:r>
                <a:rPr lang="en-US" sz="1200" dirty="0" smtClean="0">
                  <a:solidFill>
                    <a:schemeClr val="tx1">
                      <a:lumMod val="75000"/>
                      <a:lumOff val="25000"/>
                    </a:schemeClr>
                  </a:solidFill>
                </a:rPr>
                <a:t>Normal</a:t>
              </a:r>
              <a:endParaRPr lang="en-US" sz="1200" dirty="0">
                <a:solidFill>
                  <a:schemeClr val="tx1">
                    <a:lumMod val="75000"/>
                    <a:lumOff val="25000"/>
                  </a:schemeClr>
                </a:solidFill>
              </a:endParaRPr>
            </a:p>
          </p:txBody>
        </p:sp>
        <p:sp>
          <p:nvSpPr>
            <p:cNvPr id="176" name="TextBox 175"/>
            <p:cNvSpPr txBox="1"/>
            <p:nvPr/>
          </p:nvSpPr>
          <p:spPr>
            <a:xfrm>
              <a:off x="7502636" y="3837801"/>
              <a:ext cx="616575" cy="276999"/>
            </a:xfrm>
            <a:prstGeom prst="rect">
              <a:avLst/>
            </a:prstGeom>
            <a:noFill/>
          </p:spPr>
          <p:txBody>
            <a:bodyPr wrap="none" rtlCol="0">
              <a:spAutoFit/>
            </a:bodyPr>
            <a:lstStyle/>
            <a:p>
              <a:r>
                <a:rPr lang="en-US" sz="1200" dirty="0" smtClean="0">
                  <a:solidFill>
                    <a:schemeClr val="tx1">
                      <a:lumMod val="75000"/>
                      <a:lumOff val="25000"/>
                    </a:schemeClr>
                  </a:solidFill>
                </a:rPr>
                <a:t>Cancer</a:t>
              </a:r>
              <a:endParaRPr lang="en-US" sz="1200" dirty="0">
                <a:solidFill>
                  <a:schemeClr val="tx1">
                    <a:lumMod val="75000"/>
                    <a:lumOff val="25000"/>
                  </a:schemeClr>
                </a:solidFill>
              </a:endParaRPr>
            </a:p>
          </p:txBody>
        </p:sp>
        <p:sp>
          <p:nvSpPr>
            <p:cNvPr id="153" name="TextBox 152"/>
            <p:cNvSpPr txBox="1"/>
            <p:nvPr/>
          </p:nvSpPr>
          <p:spPr>
            <a:xfrm>
              <a:off x="8425190" y="3991443"/>
              <a:ext cx="261610" cy="261610"/>
            </a:xfrm>
            <a:prstGeom prst="rect">
              <a:avLst/>
            </a:prstGeom>
            <a:noFill/>
          </p:spPr>
          <p:txBody>
            <a:bodyPr wrap="none" rtlCol="0">
              <a:spAutoFit/>
            </a:bodyPr>
            <a:lstStyle/>
            <a:p>
              <a:r>
                <a:rPr lang="en-US" sz="1100" dirty="0" smtClean="0">
                  <a:solidFill>
                    <a:srgbClr val="FF0000"/>
                  </a:solidFill>
                </a:rPr>
                <a:t>X</a:t>
              </a:r>
              <a:endParaRPr lang="en-US" sz="1100" dirty="0">
                <a:solidFill>
                  <a:srgbClr val="FF0000"/>
                </a:solidFill>
              </a:endParaRPr>
            </a:p>
          </p:txBody>
        </p:sp>
        <p:sp>
          <p:nvSpPr>
            <p:cNvPr id="154" name="TextBox 153"/>
            <p:cNvSpPr txBox="1"/>
            <p:nvPr/>
          </p:nvSpPr>
          <p:spPr>
            <a:xfrm>
              <a:off x="8153400" y="3987331"/>
              <a:ext cx="261610" cy="261610"/>
            </a:xfrm>
            <a:prstGeom prst="rect">
              <a:avLst/>
            </a:prstGeom>
            <a:noFill/>
          </p:spPr>
          <p:txBody>
            <a:bodyPr wrap="none" rtlCol="0">
              <a:spAutoFit/>
            </a:bodyPr>
            <a:lstStyle/>
            <a:p>
              <a:r>
                <a:rPr lang="en-US" sz="1100" dirty="0" smtClean="0"/>
                <a:t>X</a:t>
              </a:r>
              <a:endParaRPr lang="en-US" sz="1100" dirty="0"/>
            </a:p>
          </p:txBody>
        </p:sp>
      </p:grpSp>
      <p:grpSp>
        <p:nvGrpSpPr>
          <p:cNvPr id="183" name="Group 182"/>
          <p:cNvGrpSpPr/>
          <p:nvPr/>
        </p:nvGrpSpPr>
        <p:grpSpPr>
          <a:xfrm>
            <a:off x="7796892" y="3581400"/>
            <a:ext cx="1118515" cy="1623348"/>
            <a:chOff x="7796892" y="3581400"/>
            <a:chExt cx="1118515" cy="1623348"/>
          </a:xfrm>
        </p:grpSpPr>
        <p:cxnSp>
          <p:nvCxnSpPr>
            <p:cNvPr id="171" name="Straight Arrow Connector 170"/>
            <p:cNvCxnSpPr/>
            <p:nvPr/>
          </p:nvCxnSpPr>
          <p:spPr>
            <a:xfrm rot="5400000" flipH="1" flipV="1">
              <a:off x="8132282" y="4413978"/>
              <a:ext cx="288702" cy="1588"/>
            </a:xfrm>
            <a:prstGeom prst="straightConnector1">
              <a:avLst/>
            </a:prstGeom>
            <a:ln>
              <a:solidFill>
                <a:srgbClr val="E46C0A"/>
              </a:solidFill>
              <a:tailEnd type="arrow"/>
            </a:ln>
          </p:spPr>
          <p:style>
            <a:lnRef idx="2">
              <a:schemeClr val="accent1"/>
            </a:lnRef>
            <a:fillRef idx="0">
              <a:schemeClr val="accent1"/>
            </a:fillRef>
            <a:effectRef idx="1">
              <a:schemeClr val="accent1"/>
            </a:effectRef>
            <a:fontRef idx="minor">
              <a:schemeClr val="tx1"/>
            </a:fontRef>
          </p:style>
        </p:cxnSp>
        <p:cxnSp>
          <p:nvCxnSpPr>
            <p:cNvPr id="172" name="Straight Arrow Connector 171"/>
            <p:cNvCxnSpPr/>
            <p:nvPr/>
          </p:nvCxnSpPr>
          <p:spPr>
            <a:xfrm rot="5400000" flipH="1" flipV="1">
              <a:off x="8404980" y="4410757"/>
              <a:ext cx="288702" cy="1588"/>
            </a:xfrm>
            <a:prstGeom prst="straightConnector1">
              <a:avLst/>
            </a:prstGeom>
            <a:ln>
              <a:solidFill>
                <a:srgbClr val="E46C0A"/>
              </a:solidFill>
              <a:tailEnd type="arrow"/>
            </a:ln>
          </p:spPr>
          <p:style>
            <a:lnRef idx="2">
              <a:schemeClr val="accent1"/>
            </a:lnRef>
            <a:fillRef idx="0">
              <a:schemeClr val="accent1"/>
            </a:fillRef>
            <a:effectRef idx="1">
              <a:schemeClr val="accent1"/>
            </a:effectRef>
            <a:fontRef idx="minor">
              <a:schemeClr val="tx1"/>
            </a:fontRef>
          </p:style>
        </p:cxnSp>
        <p:sp>
          <p:nvSpPr>
            <p:cNvPr id="174" name="TextBox 173"/>
            <p:cNvSpPr txBox="1"/>
            <p:nvPr/>
          </p:nvSpPr>
          <p:spPr>
            <a:xfrm>
              <a:off x="7796892" y="4619972"/>
              <a:ext cx="1118515" cy="584776"/>
            </a:xfrm>
            <a:prstGeom prst="rect">
              <a:avLst/>
            </a:prstGeom>
            <a:noFill/>
          </p:spPr>
          <p:txBody>
            <a:bodyPr wrap="none" rtlCol="0">
              <a:spAutoFit/>
            </a:bodyPr>
            <a:lstStyle/>
            <a:p>
              <a:r>
                <a:rPr lang="en-US" sz="1600" dirty="0" smtClean="0">
                  <a:solidFill>
                    <a:srgbClr val="404040"/>
                  </a:solidFill>
                </a:rPr>
                <a:t>Driver or </a:t>
              </a:r>
            </a:p>
            <a:p>
              <a:r>
                <a:rPr lang="en-US" sz="1600" dirty="0" smtClean="0">
                  <a:solidFill>
                    <a:srgbClr val="404040"/>
                  </a:solidFill>
                </a:rPr>
                <a:t>Passenger?</a:t>
              </a:r>
              <a:endParaRPr lang="en-US" sz="1600" dirty="0">
                <a:solidFill>
                  <a:srgbClr val="404040"/>
                </a:solidFill>
              </a:endParaRPr>
            </a:p>
          </p:txBody>
        </p:sp>
        <p:sp>
          <p:nvSpPr>
            <p:cNvPr id="177" name="Rectangle 176"/>
            <p:cNvSpPr/>
            <p:nvPr/>
          </p:nvSpPr>
          <p:spPr>
            <a:xfrm>
              <a:off x="8191115" y="3591386"/>
              <a:ext cx="174721" cy="649644"/>
            </a:xfrm>
            <a:prstGeom prst="rect">
              <a:avLst/>
            </a:prstGeom>
            <a:noFill/>
            <a:ln w="19050" cap="flat" cmpd="sng" algn="ctr">
              <a:solidFill>
                <a:srgbClr val="E46C0A"/>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8" name="Rectangle 177"/>
            <p:cNvSpPr/>
            <p:nvPr/>
          </p:nvSpPr>
          <p:spPr>
            <a:xfrm>
              <a:off x="8458200" y="3581400"/>
              <a:ext cx="174721" cy="649644"/>
            </a:xfrm>
            <a:prstGeom prst="rect">
              <a:avLst/>
            </a:prstGeom>
            <a:noFill/>
            <a:ln w="19050" cap="flat" cmpd="sng" algn="ctr">
              <a:solidFill>
                <a:srgbClr val="E46C0A"/>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Passenger Mutations and Driver Mutations</a:t>
            </a:r>
            <a:endParaRPr lang="en-US" dirty="0"/>
          </a:p>
        </p:txBody>
      </p:sp>
      <p:pic>
        <p:nvPicPr>
          <p:cNvPr id="116" name="Picture 115"/>
          <p:cNvPicPr>
            <a:picLocks noChangeAspect="1"/>
          </p:cNvPicPr>
          <p:nvPr/>
        </p:nvPicPr>
        <p:blipFill>
          <a:blip r:embed="rId3"/>
          <a:stretch>
            <a:fillRect/>
          </a:stretch>
        </p:blipFill>
        <p:spPr>
          <a:xfrm>
            <a:off x="0" y="1616149"/>
            <a:ext cx="9144000" cy="3625702"/>
          </a:xfrm>
          <a:prstGeom prst="rect">
            <a:avLst/>
          </a:prstGeom>
        </p:spPr>
      </p:pic>
      <p:sp>
        <p:nvSpPr>
          <p:cNvPr id="117" name="Rectangle 116"/>
          <p:cNvSpPr/>
          <p:nvPr/>
        </p:nvSpPr>
        <p:spPr>
          <a:xfrm>
            <a:off x="228600" y="5562600"/>
            <a:ext cx="4572000" cy="400110"/>
          </a:xfrm>
          <a:prstGeom prst="rect">
            <a:avLst/>
          </a:prstGeom>
        </p:spPr>
        <p:txBody>
          <a:bodyPr>
            <a:spAutoFit/>
          </a:bodyPr>
          <a:lstStyle/>
          <a:p>
            <a:r>
              <a:rPr lang="en-US" sz="1000" dirty="0" smtClean="0"/>
              <a:t>Stratton, Michael R, Peter J Campbell, and P Andrew </a:t>
            </a:r>
            <a:r>
              <a:rPr lang="en-US" sz="1000" dirty="0" err="1" smtClean="0"/>
              <a:t>Futreal</a:t>
            </a:r>
            <a:r>
              <a:rPr lang="en-US" sz="1000" dirty="0" smtClean="0"/>
              <a:t>. 2009. The cancer genome. Nature 458, no. 7239 (April): 719-24. doi:10.1038/nature07943</a:t>
            </a:r>
            <a:endParaRPr lang="en-US" sz="10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p:txBody>
          <a:bodyPr>
            <a:normAutofit fontScale="90000"/>
          </a:bodyPr>
          <a:lstStyle/>
          <a:p>
            <a:r>
              <a:rPr lang="en-US" dirty="0" smtClean="0"/>
              <a:t>Passenger Mutations and Driver Mutations</a:t>
            </a:r>
            <a:endParaRPr lang="en-US" dirty="0"/>
          </a:p>
        </p:txBody>
      </p:sp>
      <p:sp>
        <p:nvSpPr>
          <p:cNvPr id="6" name="Text Placeholder 5"/>
          <p:cNvSpPr>
            <a:spLocks noGrp="1"/>
          </p:cNvSpPr>
          <p:nvPr>
            <p:ph type="body" idx="1"/>
          </p:nvPr>
        </p:nvSpPr>
        <p:spPr/>
        <p:txBody>
          <a:bodyPr/>
          <a:lstStyle/>
          <a:p>
            <a:r>
              <a:rPr lang="en-US" dirty="0" smtClean="0"/>
              <a:t>Distinguishing Features</a:t>
            </a:r>
            <a:endParaRPr lang="en-US" dirty="0"/>
          </a:p>
        </p:txBody>
      </p:sp>
      <p:sp>
        <p:nvSpPr>
          <p:cNvPr id="7" name="Content Placeholder 6"/>
          <p:cNvSpPr>
            <a:spLocks noGrp="1"/>
          </p:cNvSpPr>
          <p:nvPr>
            <p:ph sz="half" idx="2"/>
          </p:nvPr>
        </p:nvSpPr>
        <p:spPr/>
        <p:txBody>
          <a:bodyPr/>
          <a:lstStyle/>
          <a:p>
            <a:r>
              <a:rPr lang="en-US" dirty="0" smtClean="0"/>
              <a:t>Presence in many tumors</a:t>
            </a:r>
          </a:p>
          <a:p>
            <a:r>
              <a:rPr lang="en-US" dirty="0" smtClean="0"/>
              <a:t>Predicted to have functional impact on the cell</a:t>
            </a:r>
          </a:p>
          <a:p>
            <a:pPr lvl="1"/>
            <a:r>
              <a:rPr lang="en-US" dirty="0" smtClean="0"/>
              <a:t>Conserved</a:t>
            </a:r>
          </a:p>
          <a:p>
            <a:pPr lvl="1"/>
            <a:r>
              <a:rPr lang="en-US" dirty="0" smtClean="0"/>
              <a:t>Not seen in healthy adults (rare)</a:t>
            </a:r>
          </a:p>
          <a:p>
            <a:pPr lvl="1"/>
            <a:r>
              <a:rPr lang="en-US" dirty="0" smtClean="0"/>
              <a:t>Predicted to affect protein structure</a:t>
            </a:r>
          </a:p>
          <a:p>
            <a:r>
              <a:rPr lang="en-US" dirty="0" smtClean="0"/>
              <a:t>In pathways known to be involved in cancer</a:t>
            </a:r>
          </a:p>
          <a:p>
            <a:pPr lvl="1"/>
            <a:endParaRPr lang="en-US" dirty="0"/>
          </a:p>
        </p:txBody>
      </p:sp>
      <p:sp>
        <p:nvSpPr>
          <p:cNvPr id="8" name="Text Placeholder 7"/>
          <p:cNvSpPr>
            <a:spLocks noGrp="1"/>
          </p:cNvSpPr>
          <p:nvPr>
            <p:ph type="body" sz="quarter" idx="3"/>
          </p:nvPr>
        </p:nvSpPr>
        <p:spPr>
          <a:xfrm>
            <a:off x="4645025" y="1722438"/>
            <a:ext cx="4041775" cy="639762"/>
          </a:xfrm>
        </p:spPr>
        <p:txBody>
          <a:bodyPr>
            <a:normAutofit fontScale="92500" lnSpcReduction="20000"/>
          </a:bodyPr>
          <a:lstStyle/>
          <a:p>
            <a:r>
              <a:rPr lang="en-US" dirty="0" smtClean="0"/>
              <a:t>Train Classifier using Machine Learning Approaches</a:t>
            </a:r>
            <a:endParaRPr lang="en-US" dirty="0"/>
          </a:p>
        </p:txBody>
      </p:sp>
      <p:pic>
        <p:nvPicPr>
          <p:cNvPr id="10" name="Picture 9"/>
          <p:cNvPicPr>
            <a:picLocks noChangeAspect="1"/>
          </p:cNvPicPr>
          <p:nvPr/>
        </p:nvPicPr>
        <p:blipFill>
          <a:blip r:embed="rId3"/>
          <a:stretch>
            <a:fillRect/>
          </a:stretch>
        </p:blipFill>
        <p:spPr>
          <a:xfrm>
            <a:off x="4800600" y="2438400"/>
            <a:ext cx="2946400" cy="3530600"/>
          </a:xfrm>
          <a:prstGeom prst="rect">
            <a:avLst/>
          </a:prstGeom>
        </p:spPr>
      </p:pic>
      <p:pic>
        <p:nvPicPr>
          <p:cNvPr id="11" name="Picture 10"/>
          <p:cNvPicPr>
            <a:picLocks noChangeAspect="1"/>
          </p:cNvPicPr>
          <p:nvPr/>
        </p:nvPicPr>
        <p:blipFill>
          <a:blip r:embed="rId4"/>
          <a:stretch>
            <a:fillRect/>
          </a:stretch>
        </p:blipFill>
        <p:spPr>
          <a:xfrm>
            <a:off x="7686525" y="2476500"/>
            <a:ext cx="1054100" cy="3492500"/>
          </a:xfrm>
          <a:prstGeom prst="rect">
            <a:avLst/>
          </a:prstGeom>
        </p:spPr>
      </p:pic>
      <p:sp>
        <p:nvSpPr>
          <p:cNvPr id="12" name="Rectangle 11"/>
          <p:cNvSpPr/>
          <p:nvPr/>
        </p:nvSpPr>
        <p:spPr>
          <a:xfrm>
            <a:off x="4267200" y="6248400"/>
            <a:ext cx="5257800" cy="400110"/>
          </a:xfrm>
          <a:prstGeom prst="rect">
            <a:avLst/>
          </a:prstGeom>
        </p:spPr>
        <p:txBody>
          <a:bodyPr wrap="square">
            <a:spAutoFit/>
          </a:bodyPr>
          <a:lstStyle/>
          <a:p>
            <a:r>
              <a:rPr lang="en-US" sz="1000" dirty="0" smtClean="0"/>
              <a:t>Carter et al. 2009. Cancer-specific high-throughput annotation of somatic mutations: computational prediction of driver missense mutations. Cancer research, no. 16: 6660-6667</a:t>
            </a:r>
            <a:endParaRPr lang="en-US" sz="1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1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 What Have We Learned about Cancer?</a:t>
            </a:r>
            <a:endParaRPr lang="en-US" dirty="0"/>
          </a:p>
        </p:txBody>
      </p:sp>
      <p:pic>
        <p:nvPicPr>
          <p:cNvPr id="7" name="Picture 6"/>
          <p:cNvPicPr>
            <a:picLocks noChangeAspect="1"/>
          </p:cNvPicPr>
          <p:nvPr/>
        </p:nvPicPr>
        <p:blipFill>
          <a:blip r:embed="rId3"/>
          <a:srcRect t="1328"/>
          <a:stretch>
            <a:fillRect/>
          </a:stretch>
        </p:blipFill>
        <p:spPr>
          <a:xfrm>
            <a:off x="132755" y="1600200"/>
            <a:ext cx="8934901" cy="4403876"/>
          </a:xfrm>
          <a:prstGeom prst="rect">
            <a:avLst/>
          </a:prstGeom>
          <a:ln>
            <a:solidFill>
              <a:srgbClr val="0D0D0D"/>
            </a:solidFill>
          </a:ln>
        </p:spPr>
      </p:pic>
      <p:sp>
        <p:nvSpPr>
          <p:cNvPr id="8" name="Rectangle 7"/>
          <p:cNvSpPr/>
          <p:nvPr/>
        </p:nvSpPr>
        <p:spPr>
          <a:xfrm>
            <a:off x="152400" y="6457890"/>
            <a:ext cx="4953000" cy="400110"/>
          </a:xfrm>
          <a:prstGeom prst="rect">
            <a:avLst/>
          </a:prstGeom>
        </p:spPr>
        <p:txBody>
          <a:bodyPr wrap="square">
            <a:spAutoFit/>
          </a:bodyPr>
          <a:lstStyle/>
          <a:p>
            <a:r>
              <a:rPr lang="en-US" sz="1000" dirty="0" err="1" smtClean="0"/>
              <a:t>Meyerson</a:t>
            </a:r>
            <a:r>
              <a:rPr lang="en-US" sz="1000" dirty="0" smtClean="0"/>
              <a:t> et al. . 2010. Advances in understanding cancer genomes through second-generation sequencing. Nature Reviews Genetics 11, no. 10 (October): 685-696</a:t>
            </a:r>
            <a:endParaRPr lang="en-US" sz="10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 What Have We Learned about Cancer?</a:t>
            </a:r>
            <a:endParaRPr lang="en-US" dirty="0"/>
          </a:p>
        </p:txBody>
      </p:sp>
      <p:pic>
        <p:nvPicPr>
          <p:cNvPr id="4" name="Picture 3"/>
          <p:cNvPicPr>
            <a:picLocks noChangeAspect="1"/>
          </p:cNvPicPr>
          <p:nvPr/>
        </p:nvPicPr>
        <p:blipFill>
          <a:blip r:embed="rId3"/>
          <a:stretch>
            <a:fillRect/>
          </a:stretch>
        </p:blipFill>
        <p:spPr>
          <a:xfrm>
            <a:off x="172357" y="1295400"/>
            <a:ext cx="5352143" cy="2076262"/>
          </a:xfrm>
          <a:prstGeom prst="rect">
            <a:avLst/>
          </a:prstGeom>
        </p:spPr>
      </p:pic>
      <p:sp>
        <p:nvSpPr>
          <p:cNvPr id="5" name="Rectangle 4"/>
          <p:cNvSpPr/>
          <p:nvPr/>
        </p:nvSpPr>
        <p:spPr>
          <a:xfrm>
            <a:off x="2685861" y="3533858"/>
            <a:ext cx="6477000" cy="3293209"/>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en-US" sz="1600" b="1" dirty="0"/>
              <a:t>Human cancer is caused by the accumulation of mutations in oncogenes and tumor suppressor genes. To catalog the genetic changes that occur during </a:t>
            </a:r>
            <a:r>
              <a:rPr lang="en-US" sz="1600" b="1" dirty="0" err="1"/>
              <a:t>tumorigenesis</a:t>
            </a:r>
            <a:r>
              <a:rPr lang="en-US" sz="1600" b="1" dirty="0"/>
              <a:t>, we isolated DNA from 11 breast and 11 colorectal tumors and determined the sequences of the genes in the Reference Sequence database in these samples. Based on analysis of exons representing 20,857 transcripts from 18,191 genes, we conclude that the genomic landscapes of breast and colorectal cancers are composed of a handful of commonly mutated gene “mountains” and a much larger number of gene “hills” that are mutated at low frequency. We describe statistical and </a:t>
            </a:r>
            <a:r>
              <a:rPr lang="en-US" sz="1600" b="1" dirty="0" err="1"/>
              <a:t>bioinformatic</a:t>
            </a:r>
            <a:r>
              <a:rPr lang="en-US" sz="1600" b="1" dirty="0"/>
              <a:t> tools that may help identify mutations with a role in </a:t>
            </a:r>
            <a:r>
              <a:rPr lang="en-US" sz="1600" b="1" dirty="0" err="1"/>
              <a:t>tumorigenesis</a:t>
            </a:r>
            <a:r>
              <a:rPr lang="en-US" sz="1600" b="1" dirty="0"/>
              <a:t>. These results have implications for understanding the nature and heterogeneity of human cancers and for using personal genomics for tumor diagnosis and therapy.</a:t>
            </a:r>
            <a:endParaRPr lang="en-US" sz="1600" dirty="0"/>
          </a:p>
        </p:txBody>
      </p:sp>
      <p:pic>
        <p:nvPicPr>
          <p:cNvPr id="3" name="Picture 2"/>
          <p:cNvPicPr>
            <a:picLocks noChangeAspect="1"/>
          </p:cNvPicPr>
          <p:nvPr/>
        </p:nvPicPr>
        <p:blipFill>
          <a:blip r:embed="rId4"/>
          <a:stretch>
            <a:fillRect/>
          </a:stretch>
        </p:blipFill>
        <p:spPr>
          <a:xfrm>
            <a:off x="622300" y="3606926"/>
            <a:ext cx="7899400" cy="2806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What is Cancer?</a:t>
            </a:r>
            <a:endParaRPr lang="en-US" dirty="0"/>
          </a:p>
        </p:txBody>
      </p:sp>
      <p:sp>
        <p:nvSpPr>
          <p:cNvPr id="6" name="Text Placeholder 5"/>
          <p:cNvSpPr>
            <a:spLocks noGrp="1"/>
          </p:cNvSpPr>
          <p:nvPr>
            <p:ph type="body" idx="1"/>
          </p:nvPr>
        </p:nvSpPr>
        <p:spPr/>
        <p:txBody>
          <a:bodyPr/>
          <a:lstStyle/>
          <a:p>
            <a:r>
              <a:rPr lang="en-US" dirty="0" smtClean="0"/>
              <a:t>Definitions</a:t>
            </a:r>
            <a:endParaRPr lang="en-US" dirty="0"/>
          </a:p>
        </p:txBody>
      </p:sp>
      <p:sp>
        <p:nvSpPr>
          <p:cNvPr id="2" name="Content Placeholder 1"/>
          <p:cNvSpPr>
            <a:spLocks noGrp="1"/>
          </p:cNvSpPr>
          <p:nvPr>
            <p:ph sz="half" idx="2"/>
          </p:nvPr>
        </p:nvSpPr>
        <p:spPr/>
        <p:txBody>
          <a:bodyPr>
            <a:normAutofit fontScale="92500" lnSpcReduction="10000"/>
          </a:bodyPr>
          <a:lstStyle/>
          <a:p>
            <a:r>
              <a:rPr lang="en-US" dirty="0" smtClean="0"/>
              <a:t>A class of diseases characterized by malignant growth of a group of cells</a:t>
            </a:r>
          </a:p>
          <a:p>
            <a:pPr lvl="1"/>
            <a:r>
              <a:rPr lang="en-US" dirty="0" smtClean="0"/>
              <a:t>Growth is uncontrolled</a:t>
            </a:r>
          </a:p>
          <a:p>
            <a:pPr lvl="1"/>
            <a:r>
              <a:rPr lang="en-US" dirty="0" smtClean="0"/>
              <a:t>Invasive and Damaging</a:t>
            </a:r>
          </a:p>
          <a:p>
            <a:pPr lvl="1"/>
            <a:r>
              <a:rPr lang="en-US" dirty="0" smtClean="0"/>
              <a:t>Often able to metastasize</a:t>
            </a:r>
          </a:p>
          <a:p>
            <a:pPr>
              <a:buNone/>
            </a:pPr>
            <a:endParaRPr lang="en-US" dirty="0" smtClean="0"/>
          </a:p>
          <a:p>
            <a:r>
              <a:rPr lang="en-US" dirty="0" smtClean="0"/>
              <a:t>An instance of such a disease (a malignant tumor)</a:t>
            </a:r>
          </a:p>
          <a:p>
            <a:endParaRPr lang="en-US" dirty="0" smtClean="0"/>
          </a:p>
          <a:p>
            <a:r>
              <a:rPr lang="en-US" dirty="0" smtClean="0"/>
              <a:t>A disease of the genome</a:t>
            </a:r>
            <a:endParaRPr lang="en-US" dirty="0"/>
          </a:p>
        </p:txBody>
      </p:sp>
      <p:sp>
        <p:nvSpPr>
          <p:cNvPr id="9" name="Rectangle 8"/>
          <p:cNvSpPr/>
          <p:nvPr/>
        </p:nvSpPr>
        <p:spPr>
          <a:xfrm>
            <a:off x="457200" y="6611779"/>
            <a:ext cx="2069797" cy="246221"/>
          </a:xfrm>
          <a:prstGeom prst="rect">
            <a:avLst/>
          </a:prstGeom>
        </p:spPr>
        <p:txBody>
          <a:bodyPr wrap="none">
            <a:spAutoFit/>
          </a:bodyPr>
          <a:lstStyle/>
          <a:p>
            <a:r>
              <a:rPr lang="en-US" sz="1000" dirty="0" smtClean="0"/>
              <a:t>http://</a:t>
            </a:r>
            <a:r>
              <a:rPr lang="en-US" sz="1000" dirty="0" err="1" smtClean="0"/>
              <a:t>en.wikipedia.org</a:t>
            </a:r>
            <a:r>
              <a:rPr lang="en-US" sz="1000" dirty="0" smtClean="0"/>
              <a:t>/wiki/Cancer</a:t>
            </a:r>
            <a:endParaRPr lang="en-US" sz="1000" dirty="0"/>
          </a:p>
        </p:txBody>
      </p:sp>
      <p:pic>
        <p:nvPicPr>
          <p:cNvPr id="12" name="Picture 11"/>
          <p:cNvPicPr>
            <a:picLocks noChangeAspect="1"/>
          </p:cNvPicPr>
          <p:nvPr/>
        </p:nvPicPr>
        <p:blipFill>
          <a:blip r:embed="rId3"/>
          <a:srcRect b="563"/>
          <a:stretch>
            <a:fillRect/>
          </a:stretch>
        </p:blipFill>
        <p:spPr>
          <a:xfrm>
            <a:off x="4648200" y="2057400"/>
            <a:ext cx="4330700" cy="3876964"/>
          </a:xfrm>
          <a:prstGeom prst="rect">
            <a:avLst/>
          </a:prstGeom>
        </p:spPr>
      </p:pic>
      <p:sp>
        <p:nvSpPr>
          <p:cNvPr id="15" name="Rectangle 14"/>
          <p:cNvSpPr/>
          <p:nvPr/>
        </p:nvSpPr>
        <p:spPr>
          <a:xfrm>
            <a:off x="4648200" y="6611779"/>
            <a:ext cx="4572000" cy="246221"/>
          </a:xfrm>
          <a:prstGeom prst="rect">
            <a:avLst/>
          </a:prstGeom>
        </p:spPr>
        <p:txBody>
          <a:bodyPr>
            <a:spAutoFit/>
          </a:bodyPr>
          <a:lstStyle/>
          <a:p>
            <a:r>
              <a:rPr lang="en-US" sz="1000" dirty="0" smtClean="0"/>
              <a:t>http://www.moffitt.org/CCJRoot/v2n5/artcl2img4.gif</a:t>
            </a:r>
            <a:endParaRPr lang="en-US" sz="10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 What Have We Learned about Cancer?</a:t>
            </a:r>
            <a:endParaRPr lang="en-US" dirty="0"/>
          </a:p>
        </p:txBody>
      </p:sp>
      <p:pic>
        <p:nvPicPr>
          <p:cNvPr id="4" name="Picture 3"/>
          <p:cNvPicPr>
            <a:picLocks noChangeAspect="1"/>
          </p:cNvPicPr>
          <p:nvPr/>
        </p:nvPicPr>
        <p:blipFill>
          <a:blip r:embed="rId3"/>
          <a:stretch>
            <a:fillRect/>
          </a:stretch>
        </p:blipFill>
        <p:spPr>
          <a:xfrm>
            <a:off x="172357" y="1295400"/>
            <a:ext cx="5352143" cy="2076262"/>
          </a:xfrm>
          <a:prstGeom prst="rect">
            <a:avLst/>
          </a:prstGeom>
        </p:spPr>
      </p:pic>
      <p:pic>
        <p:nvPicPr>
          <p:cNvPr id="2050" name="Picture 2" descr="  Fig. 2.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4600" y="1158672"/>
            <a:ext cx="6599222" cy="56993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494325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mtClean="0"/>
              <a:t>So, What Have We Learned about Cancer?</a:t>
            </a:r>
            <a:endParaRPr lang="en-US" dirty="0"/>
          </a:p>
        </p:txBody>
      </p:sp>
      <p:sp>
        <p:nvSpPr>
          <p:cNvPr id="4" name="Text Placeholder 3"/>
          <p:cNvSpPr>
            <a:spLocks noGrp="1"/>
          </p:cNvSpPr>
          <p:nvPr>
            <p:ph type="body" idx="1"/>
          </p:nvPr>
        </p:nvSpPr>
        <p:spPr/>
        <p:txBody>
          <a:bodyPr>
            <a:normAutofit fontScale="92500" lnSpcReduction="20000"/>
          </a:bodyPr>
          <a:lstStyle/>
          <a:p>
            <a:r>
              <a:rPr lang="en-US" dirty="0" smtClean="0"/>
              <a:t>Removing false positive calls is very hard</a:t>
            </a:r>
            <a:endParaRPr lang="en-US" dirty="0"/>
          </a:p>
        </p:txBody>
      </p:sp>
      <p:pic>
        <p:nvPicPr>
          <p:cNvPr id="8" name="Picture 7"/>
          <p:cNvPicPr>
            <a:picLocks noChangeAspect="1"/>
          </p:cNvPicPr>
          <p:nvPr/>
        </p:nvPicPr>
        <p:blipFill>
          <a:blip r:embed="rId2"/>
          <a:stretch>
            <a:fillRect/>
          </a:stretch>
        </p:blipFill>
        <p:spPr>
          <a:xfrm>
            <a:off x="228600" y="2438400"/>
            <a:ext cx="4155164" cy="3483429"/>
          </a:xfrm>
          <a:prstGeom prst="rect">
            <a:avLst/>
          </a:prstGeo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 What Have We Learned about Cancer?</a:t>
            </a:r>
            <a:endParaRPr lang="en-US" dirty="0"/>
          </a:p>
        </p:txBody>
      </p:sp>
      <p:sp>
        <p:nvSpPr>
          <p:cNvPr id="6" name="Text Placeholder 5"/>
          <p:cNvSpPr>
            <a:spLocks noGrp="1"/>
          </p:cNvSpPr>
          <p:nvPr>
            <p:ph type="body" sz="quarter" idx="3"/>
          </p:nvPr>
        </p:nvSpPr>
        <p:spPr>
          <a:xfrm>
            <a:off x="4191001" y="1535113"/>
            <a:ext cx="4495800" cy="639762"/>
          </a:xfrm>
        </p:spPr>
        <p:txBody>
          <a:bodyPr>
            <a:normAutofit fontScale="70000" lnSpcReduction="20000"/>
          </a:bodyPr>
          <a:lstStyle/>
          <a:p>
            <a:r>
              <a:rPr lang="en-US" dirty="0" smtClean="0"/>
              <a:t>But improvements in sequencing technology are rapidly overcoming these problems</a:t>
            </a:r>
          </a:p>
        </p:txBody>
      </p:sp>
      <p:pic>
        <p:nvPicPr>
          <p:cNvPr id="9" name="Picture 8"/>
          <p:cNvPicPr>
            <a:picLocks noChangeAspect="1"/>
          </p:cNvPicPr>
          <p:nvPr/>
        </p:nvPicPr>
        <p:blipFill>
          <a:blip r:embed="rId2"/>
          <a:stretch>
            <a:fillRect/>
          </a:stretch>
        </p:blipFill>
        <p:spPr>
          <a:xfrm>
            <a:off x="152400" y="2590800"/>
            <a:ext cx="8178800" cy="3200400"/>
          </a:xfrm>
          <a:prstGeom prst="rect">
            <a:avLst/>
          </a:prstGeo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838200" y="4705808"/>
            <a:ext cx="7467600" cy="2075992"/>
          </a:xfrm>
          <a:prstGeom prst="rect">
            <a:avLst/>
          </a:prstGeom>
          <a:ln>
            <a:solidFill>
              <a:schemeClr val="tx2">
                <a:lumMod val="60000"/>
                <a:lumOff val="40000"/>
              </a:schemeClr>
            </a:solidFill>
          </a:ln>
        </p:spPr>
      </p:pic>
      <p:pic>
        <p:nvPicPr>
          <p:cNvPr id="8" name="Picture 7"/>
          <p:cNvPicPr>
            <a:picLocks noChangeAspect="1"/>
          </p:cNvPicPr>
          <p:nvPr/>
        </p:nvPicPr>
        <p:blipFill>
          <a:blip r:embed="rId4"/>
          <a:stretch>
            <a:fillRect/>
          </a:stretch>
        </p:blipFill>
        <p:spPr>
          <a:xfrm>
            <a:off x="76200" y="1143000"/>
            <a:ext cx="4835768" cy="1676400"/>
          </a:xfrm>
          <a:prstGeom prst="rect">
            <a:avLst/>
          </a:prstGeom>
          <a:ln>
            <a:solidFill>
              <a:schemeClr val="tx1">
                <a:lumMod val="50000"/>
                <a:lumOff val="50000"/>
              </a:schemeClr>
            </a:solidFill>
          </a:ln>
        </p:spPr>
      </p:pic>
      <p:pic>
        <p:nvPicPr>
          <p:cNvPr id="9" name="Picture 8"/>
          <p:cNvPicPr>
            <a:picLocks noChangeAspect="1"/>
          </p:cNvPicPr>
          <p:nvPr/>
        </p:nvPicPr>
        <p:blipFill>
          <a:blip r:embed="rId5"/>
          <a:stretch>
            <a:fillRect/>
          </a:stretch>
        </p:blipFill>
        <p:spPr>
          <a:xfrm>
            <a:off x="4335237" y="2963333"/>
            <a:ext cx="4588326" cy="1640794"/>
          </a:xfrm>
          <a:prstGeom prst="rect">
            <a:avLst/>
          </a:prstGeom>
          <a:ln>
            <a:solidFill>
              <a:srgbClr val="7F7F7F"/>
            </a:solidFill>
          </a:ln>
        </p:spPr>
      </p:pic>
      <p:sp>
        <p:nvSpPr>
          <p:cNvPr id="10" name="Title 1"/>
          <p:cNvSpPr>
            <a:spLocks noGrp="1"/>
          </p:cNvSpPr>
          <p:nvPr>
            <p:ph type="title"/>
          </p:nvPr>
        </p:nvSpPr>
        <p:spPr>
          <a:xfrm>
            <a:off x="-1" y="0"/>
            <a:ext cx="9144001" cy="1066800"/>
          </a:xfrm>
        </p:spPr>
        <p:txBody>
          <a:bodyPr>
            <a:normAutofit fontScale="90000"/>
          </a:bodyPr>
          <a:lstStyle/>
          <a:p>
            <a:r>
              <a:rPr lang="en-US" dirty="0" smtClean="0"/>
              <a:t>So, What Have We Learned about Cancer?</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1" y="0"/>
            <a:ext cx="9144001" cy="1066800"/>
          </a:xfrm>
        </p:spPr>
        <p:txBody>
          <a:bodyPr>
            <a:normAutofit fontScale="90000"/>
          </a:bodyPr>
          <a:lstStyle/>
          <a:p>
            <a:r>
              <a:rPr lang="en-US" dirty="0" smtClean="0"/>
              <a:t>So, What Have We Learned about Cancer?</a:t>
            </a:r>
            <a:endParaRPr lang="en-US" dirty="0"/>
          </a:p>
        </p:txBody>
      </p:sp>
      <p:sp>
        <p:nvSpPr>
          <p:cNvPr id="2" name="Rectangle 1"/>
          <p:cNvSpPr/>
          <p:nvPr/>
        </p:nvSpPr>
        <p:spPr>
          <a:xfrm>
            <a:off x="2133600" y="1371600"/>
            <a:ext cx="4800600" cy="4524315"/>
          </a:xfrm>
          <a:prstGeom prst="rect">
            <a:avLst/>
          </a:prstGeom>
        </p:spPr>
        <p:txBody>
          <a:bodyPr wrap="square">
            <a:spAutoFit/>
          </a:bodyPr>
          <a:lstStyle/>
          <a:p>
            <a:r>
              <a:rPr lang="en-US" b="1" dirty="0"/>
              <a:t>Integrated genomic analyses of ovarian </a:t>
            </a:r>
            <a:r>
              <a:rPr lang="en-US" b="1" dirty="0" smtClean="0"/>
              <a:t>carcinoma</a:t>
            </a:r>
          </a:p>
          <a:p>
            <a:r>
              <a:rPr lang="en-US" sz="1200" i="1" dirty="0" smtClean="0"/>
              <a:t>The Cancer Genome Atlas Research Network</a:t>
            </a:r>
          </a:p>
          <a:p>
            <a:endParaRPr lang="en-US" sz="1200" i="1" dirty="0" smtClean="0"/>
          </a:p>
          <a:p>
            <a:r>
              <a:rPr lang="en-US" sz="1200" dirty="0"/>
              <a:t>A catalogue of molecular aberrations that cause ovarian cancer is critical for developing and deploying therapies that will improve patients’ lives. The Cancer Genome Atlas project has </a:t>
            </a:r>
            <a:r>
              <a:rPr lang="en-US" sz="1200" dirty="0" err="1"/>
              <a:t>analysed</a:t>
            </a:r>
            <a:r>
              <a:rPr lang="en-US" sz="1200" dirty="0"/>
              <a:t> messenger RNA expression, microRNA expression, promoter methylation and DNA copy number in 489 high-grade serous ovarian adenocarcinomas and the DNA sequences of exons from coding genes in 316 of these </a:t>
            </a:r>
            <a:r>
              <a:rPr lang="en-US" sz="1200" dirty="0" err="1"/>
              <a:t>tumours</a:t>
            </a:r>
            <a:r>
              <a:rPr lang="en-US" sz="1200" dirty="0"/>
              <a:t>. Here we report that high-grade serous ovarian cancer is characterized by </a:t>
            </a:r>
            <a:r>
              <a:rPr lang="en-US" sz="1200" i="1" dirty="0"/>
              <a:t>TP53</a:t>
            </a:r>
            <a:r>
              <a:rPr lang="en-US" sz="1200" dirty="0"/>
              <a:t> mutations in almost all </a:t>
            </a:r>
            <a:r>
              <a:rPr lang="en-US" sz="1200" dirty="0" err="1"/>
              <a:t>tumours</a:t>
            </a:r>
            <a:r>
              <a:rPr lang="en-US" sz="1200" dirty="0"/>
              <a:t> (96%); low prevalence but statistically recurrent somatic mutations in nine further genes including </a:t>
            </a:r>
            <a:r>
              <a:rPr lang="en-US" sz="1200" i="1" dirty="0"/>
              <a:t>NF1</a:t>
            </a:r>
            <a:r>
              <a:rPr lang="en-US" sz="1200" dirty="0"/>
              <a:t>, </a:t>
            </a:r>
            <a:r>
              <a:rPr lang="en-US" sz="1200" i="1" dirty="0"/>
              <a:t>BRCA1</a:t>
            </a:r>
            <a:r>
              <a:rPr lang="en-US" sz="1200" dirty="0"/>
              <a:t>, </a:t>
            </a:r>
            <a:r>
              <a:rPr lang="en-US" sz="1200" i="1" dirty="0"/>
              <a:t>BRCA2</a:t>
            </a:r>
            <a:r>
              <a:rPr lang="en-US" sz="1200" dirty="0"/>
              <a:t>, </a:t>
            </a:r>
            <a:r>
              <a:rPr lang="en-US" sz="1200" i="1" dirty="0"/>
              <a:t>RB1</a:t>
            </a:r>
            <a:r>
              <a:rPr lang="en-US" sz="1200" dirty="0"/>
              <a:t> and </a:t>
            </a:r>
            <a:r>
              <a:rPr lang="en-US" sz="1200" i="1" dirty="0"/>
              <a:t>CDK12</a:t>
            </a:r>
            <a:r>
              <a:rPr lang="en-US" sz="1200" dirty="0"/>
              <a:t>; 113 significant focal DNA copy number aberrations; and promoter methylation events involving 168 genes. Analyses delineated four ovarian cancer transcriptional subtypes, three microRNA subtypes, four promoter methylation subtypes and a transcriptional signature associated with survival duration, and shed new light on the impact that </a:t>
            </a:r>
            <a:r>
              <a:rPr lang="en-US" sz="1200" dirty="0" err="1"/>
              <a:t>tumours</a:t>
            </a:r>
            <a:r>
              <a:rPr lang="en-US" sz="1200" dirty="0"/>
              <a:t> with </a:t>
            </a:r>
            <a:r>
              <a:rPr lang="en-US" sz="1200" i="1" dirty="0"/>
              <a:t>BRCA1</a:t>
            </a:r>
            <a:r>
              <a:rPr lang="en-US" sz="1200" dirty="0"/>
              <a:t>/</a:t>
            </a:r>
            <a:r>
              <a:rPr lang="en-US" sz="1200" i="1" dirty="0"/>
              <a:t>2</a:t>
            </a:r>
            <a:r>
              <a:rPr lang="en-US" sz="1200" dirty="0"/>
              <a:t> (</a:t>
            </a:r>
            <a:r>
              <a:rPr lang="en-US" sz="1200" i="1" dirty="0"/>
              <a:t>BRCA1</a:t>
            </a:r>
            <a:r>
              <a:rPr lang="en-US" sz="1200" dirty="0"/>
              <a:t> or </a:t>
            </a:r>
            <a:r>
              <a:rPr lang="en-US" sz="1200" i="1" dirty="0"/>
              <a:t>BRCA2</a:t>
            </a:r>
            <a:r>
              <a:rPr lang="en-US" sz="1200" dirty="0"/>
              <a:t>) and </a:t>
            </a:r>
            <a:r>
              <a:rPr lang="en-US" sz="1200" i="1" dirty="0"/>
              <a:t>CCNE1</a:t>
            </a:r>
            <a:r>
              <a:rPr lang="en-US" sz="1200" dirty="0"/>
              <a:t>aberrations have on survival. Pathway analyses suggested that homologous recombination is defective in about half of the </a:t>
            </a:r>
            <a:r>
              <a:rPr lang="en-US" sz="1200" dirty="0" err="1"/>
              <a:t>tumours</a:t>
            </a:r>
            <a:r>
              <a:rPr lang="en-US" sz="1200" dirty="0"/>
              <a:t> </a:t>
            </a:r>
            <a:r>
              <a:rPr lang="en-US" sz="1200" dirty="0" err="1"/>
              <a:t>analysed</a:t>
            </a:r>
            <a:r>
              <a:rPr lang="en-US" sz="1200" dirty="0"/>
              <a:t>, and that NOTCH and FOXM1 </a:t>
            </a:r>
            <a:r>
              <a:rPr lang="en-US" sz="1200" dirty="0" err="1"/>
              <a:t>signalling</a:t>
            </a:r>
            <a:r>
              <a:rPr lang="en-US" sz="1200" dirty="0"/>
              <a:t> are involved in serous ovarian cancer pathophysiology.</a:t>
            </a:r>
          </a:p>
        </p:txBody>
      </p:sp>
      <p:pic>
        <p:nvPicPr>
          <p:cNvPr id="1028" name="Picture 4" descr="Altered pathways in HGS-OvC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1247774"/>
            <a:ext cx="9010650" cy="5610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4807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The Future of Cancer Sequencing</a:t>
            </a:r>
            <a:endParaRPr lang="en-US" dirty="0"/>
          </a:p>
        </p:txBody>
      </p:sp>
      <p:pic>
        <p:nvPicPr>
          <p:cNvPr id="4" name="Picture 3" descr="lhc25.jpg"/>
          <p:cNvPicPr>
            <a:picLocks noChangeAspect="1"/>
          </p:cNvPicPr>
          <p:nvPr/>
        </p:nvPicPr>
        <p:blipFill>
          <a:blip r:embed="rId3"/>
          <a:srcRect r="7950"/>
          <a:stretch>
            <a:fillRect/>
          </a:stretch>
        </p:blipFill>
        <p:spPr>
          <a:xfrm>
            <a:off x="0" y="1066800"/>
            <a:ext cx="9144000" cy="5791200"/>
          </a:xfrm>
          <a:prstGeom prst="rect">
            <a:avLst/>
          </a:prstGeom>
          <a:ln w="25400" cap="flat" cmpd="sng" algn="ctr">
            <a:solidFill>
              <a:schemeClr val="tx1">
                <a:lumMod val="95000"/>
                <a:lumOff val="5000"/>
              </a:schemeClr>
            </a:solidFill>
            <a:prstDash val="solid"/>
            <a:round/>
            <a:headEnd type="none" w="med" len="med"/>
            <a:tailEnd type="none" w="med" len="me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62500" lnSpcReduction="20000"/>
          </a:bodyPr>
          <a:lstStyle/>
          <a:p>
            <a:r>
              <a:rPr lang="en-US" dirty="0" smtClean="0"/>
              <a:t>Fantastic Cancer Review</a:t>
            </a:r>
          </a:p>
          <a:p>
            <a:pPr lvl="1"/>
            <a:r>
              <a:rPr lang="en-US" dirty="0" err="1" smtClean="0"/>
              <a:t>Hanahan</a:t>
            </a:r>
            <a:r>
              <a:rPr lang="en-US" dirty="0" smtClean="0"/>
              <a:t> and Weinberg. 2000. The hallmarks of cancer. Cell 100: 57-70.</a:t>
            </a:r>
          </a:p>
          <a:p>
            <a:r>
              <a:rPr lang="en-US" dirty="0" smtClean="0"/>
              <a:t>Modern Reviews of Cancer Genomics</a:t>
            </a:r>
          </a:p>
          <a:p>
            <a:pPr lvl="1"/>
            <a:r>
              <a:rPr lang="en-US" dirty="0" err="1" smtClean="0"/>
              <a:t>Meyerson</a:t>
            </a:r>
            <a:r>
              <a:rPr lang="en-US" dirty="0" smtClean="0"/>
              <a:t>, Matthew, Stacey Gabriel, and Gad Getz. 2010. Advances in understanding cancer genomes through second-generation sequencing. Nature Reviews Genetics 11, no. 10 (October): 685-696. doi:10.1038/nrg2841. </a:t>
            </a:r>
            <a:r>
              <a:rPr lang="en-US" dirty="0" smtClean="0">
                <a:hlinkClick r:id="rId2"/>
              </a:rPr>
              <a:t>http://www.nature.com/doifinder/10.1038/nrg2841</a:t>
            </a:r>
            <a:r>
              <a:rPr lang="en-US" dirty="0" smtClean="0"/>
              <a:t>.</a:t>
            </a:r>
          </a:p>
          <a:p>
            <a:pPr lvl="1"/>
            <a:r>
              <a:rPr lang="en-US" dirty="0" smtClean="0"/>
              <a:t>Stratton, Michael R, Peter J Campbell, and P Andrew </a:t>
            </a:r>
            <a:r>
              <a:rPr lang="en-US" dirty="0" err="1" smtClean="0"/>
              <a:t>Futreal</a:t>
            </a:r>
            <a:r>
              <a:rPr lang="en-US" dirty="0" smtClean="0"/>
              <a:t>. 2009. The cancer genome. </a:t>
            </a:r>
            <a:r>
              <a:rPr lang="en-US" i="1" dirty="0" smtClean="0"/>
              <a:t>Nature</a:t>
            </a:r>
            <a:r>
              <a:rPr lang="en-US" dirty="0" smtClean="0"/>
              <a:t> 458, no. 7239 (April): 719-24. doi:10.1038/nature07943. </a:t>
            </a:r>
            <a:r>
              <a:rPr lang="en-US" dirty="0" smtClean="0">
                <a:hlinkClick r:id="rId3"/>
              </a:rPr>
              <a:t>http://www.ncbi.nlm.nih.gov/pubmed/19360079</a:t>
            </a:r>
            <a:r>
              <a:rPr lang="en-US" dirty="0" smtClean="0"/>
              <a:t>.</a:t>
            </a:r>
          </a:p>
          <a:p>
            <a:r>
              <a:rPr lang="en-US" dirty="0" smtClean="0"/>
              <a:t>Variant Calling</a:t>
            </a:r>
          </a:p>
          <a:p>
            <a:pPr lvl="1"/>
            <a:r>
              <a:rPr lang="en-US" dirty="0" err="1" smtClean="0"/>
              <a:t>Dalca</a:t>
            </a:r>
            <a:r>
              <a:rPr lang="en-US" dirty="0" smtClean="0"/>
              <a:t>, Adrian V, and Michael </a:t>
            </a:r>
            <a:r>
              <a:rPr lang="en-US" dirty="0" err="1" smtClean="0"/>
              <a:t>Brudno</a:t>
            </a:r>
            <a:r>
              <a:rPr lang="en-US" dirty="0" smtClean="0"/>
              <a:t>. 2010. Genome variation discovery with high-throughput sequencing data. Briefings in bioinformatics 11, no. 1 (January): </a:t>
            </a:r>
            <a:r>
              <a:rPr lang="en-US" dirty="0" smtClean="0">
                <a:hlinkClick r:id="rId4"/>
              </a:rPr>
              <a:t>http://www.ncbi.nlm.nih.gov/pubmed/20053733</a:t>
            </a:r>
            <a:r>
              <a:rPr lang="en-US" dirty="0" smtClean="0"/>
              <a:t>.</a:t>
            </a:r>
          </a:p>
          <a:p>
            <a:pPr lvl="1"/>
            <a:r>
              <a:rPr lang="en-US" dirty="0" err="1" smtClean="0"/>
              <a:t>Medvedev</a:t>
            </a:r>
            <a:r>
              <a:rPr lang="en-US" dirty="0" smtClean="0"/>
              <a:t>, Paul, Monica </a:t>
            </a:r>
            <a:r>
              <a:rPr lang="en-US" dirty="0" err="1" smtClean="0"/>
              <a:t>Stanciu</a:t>
            </a:r>
            <a:r>
              <a:rPr lang="en-US" dirty="0" smtClean="0"/>
              <a:t>, and Michael </a:t>
            </a:r>
            <a:r>
              <a:rPr lang="en-US" dirty="0" err="1" smtClean="0"/>
              <a:t>Brudno</a:t>
            </a:r>
            <a:r>
              <a:rPr lang="en-US" dirty="0" smtClean="0"/>
              <a:t>. 2009. Computational methods for discovering structural variation with next-generation sequencing. nature methods 6, no. 11 http://www.nature.com/nmeth/journal/v6/n11s/full/nmeth.1374.html.</a:t>
            </a:r>
          </a:p>
          <a:p>
            <a:endParaRPr lang="en-US" dirty="0"/>
          </a:p>
        </p:txBody>
      </p:sp>
      <p:sp>
        <p:nvSpPr>
          <p:cNvPr id="3" name="Title 2"/>
          <p:cNvSpPr>
            <a:spLocks noGrp="1"/>
          </p:cNvSpPr>
          <p:nvPr>
            <p:ph type="title"/>
          </p:nvPr>
        </p:nvSpPr>
        <p:spPr/>
        <p:txBody>
          <a:bodyPr>
            <a:normAutofit/>
          </a:bodyPr>
          <a:lstStyle/>
          <a:p>
            <a:r>
              <a:rPr lang="en-US" dirty="0" smtClean="0"/>
              <a:t>Further Readings for the Curious</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3000" dirty="0" smtClean="0"/>
              <a:t>Fundamental Changes in Cancer Cell Physiology</a:t>
            </a:r>
            <a:endParaRPr lang="en-US" sz="3000" dirty="0"/>
          </a:p>
        </p:txBody>
      </p:sp>
      <p:sp>
        <p:nvSpPr>
          <p:cNvPr id="19" name="Text Placeholder 18"/>
          <p:cNvSpPr>
            <a:spLocks noGrp="1"/>
          </p:cNvSpPr>
          <p:nvPr>
            <p:ph type="body" sz="quarter" idx="3"/>
          </p:nvPr>
        </p:nvSpPr>
        <p:spPr>
          <a:xfrm>
            <a:off x="4654550" y="3352800"/>
            <a:ext cx="4041775" cy="639762"/>
          </a:xfrm>
        </p:spPr>
        <p:txBody>
          <a:bodyPr>
            <a:normAutofit fontScale="92500" lnSpcReduction="20000"/>
          </a:bodyPr>
          <a:lstStyle/>
          <a:p>
            <a:r>
              <a:rPr lang="en-US" dirty="0" smtClean="0"/>
              <a:t>Evasion of anti-cancer control mechanisms</a:t>
            </a:r>
            <a:endParaRPr lang="en-US" dirty="0"/>
          </a:p>
        </p:txBody>
      </p:sp>
      <p:sp>
        <p:nvSpPr>
          <p:cNvPr id="20" name="Content Placeholder 19"/>
          <p:cNvSpPr>
            <a:spLocks noGrp="1"/>
          </p:cNvSpPr>
          <p:nvPr>
            <p:ph sz="quarter" idx="4"/>
          </p:nvPr>
        </p:nvSpPr>
        <p:spPr>
          <a:xfrm>
            <a:off x="4654550" y="3992562"/>
            <a:ext cx="4041775" cy="1025525"/>
          </a:xfrm>
        </p:spPr>
        <p:txBody>
          <a:bodyPr>
            <a:normAutofit fontScale="85000" lnSpcReduction="20000"/>
          </a:bodyPr>
          <a:lstStyle/>
          <a:p>
            <a:r>
              <a:rPr lang="en-US" dirty="0" smtClean="0"/>
              <a:t>Apoptosis (e.g. p53)</a:t>
            </a:r>
          </a:p>
          <a:p>
            <a:r>
              <a:rPr lang="en-US" dirty="0" smtClean="0"/>
              <a:t>Antigrowth signals (e.g. </a:t>
            </a:r>
            <a:r>
              <a:rPr lang="en-US" dirty="0" err="1" smtClean="0"/>
              <a:t>pRb</a:t>
            </a:r>
            <a:r>
              <a:rPr lang="en-US" dirty="0" smtClean="0"/>
              <a:t>)</a:t>
            </a:r>
          </a:p>
          <a:p>
            <a:r>
              <a:rPr lang="en-US" dirty="0" smtClean="0"/>
              <a:t>Cell Senescence</a:t>
            </a:r>
          </a:p>
          <a:p>
            <a:endParaRPr lang="en-US" dirty="0" smtClean="0"/>
          </a:p>
          <a:p>
            <a:endParaRPr lang="en-US" dirty="0"/>
          </a:p>
        </p:txBody>
      </p:sp>
      <p:sp>
        <p:nvSpPr>
          <p:cNvPr id="4" name="Rectangle 3"/>
          <p:cNvSpPr/>
          <p:nvPr/>
        </p:nvSpPr>
        <p:spPr>
          <a:xfrm>
            <a:off x="127000" y="6588125"/>
            <a:ext cx="4749800" cy="246221"/>
          </a:xfrm>
          <a:prstGeom prst="rect">
            <a:avLst/>
          </a:prstGeom>
        </p:spPr>
        <p:txBody>
          <a:bodyPr wrap="square">
            <a:spAutoFit/>
          </a:bodyPr>
          <a:lstStyle/>
          <a:p>
            <a:r>
              <a:rPr lang="en-US" sz="1000" dirty="0" err="1" smtClean="0"/>
              <a:t>Hanahan</a:t>
            </a:r>
            <a:r>
              <a:rPr lang="en-US" sz="1000" dirty="0" smtClean="0"/>
              <a:t> and Weinberg. 2000. The hallmarks of cancer. Cell 100: 57-70. </a:t>
            </a:r>
            <a:endParaRPr lang="en-US" sz="1000" dirty="0"/>
          </a:p>
        </p:txBody>
      </p:sp>
      <p:sp>
        <p:nvSpPr>
          <p:cNvPr id="21" name="Text Placeholder 18"/>
          <p:cNvSpPr>
            <a:spLocks noGrp="1"/>
          </p:cNvSpPr>
          <p:nvPr>
            <p:ph type="body" sz="quarter" idx="3"/>
          </p:nvPr>
        </p:nvSpPr>
        <p:spPr>
          <a:xfrm>
            <a:off x="4645025" y="1535113"/>
            <a:ext cx="4041775" cy="639762"/>
          </a:xfrm>
        </p:spPr>
        <p:txBody>
          <a:bodyPr>
            <a:normAutofit fontScale="92500" lnSpcReduction="20000"/>
          </a:bodyPr>
          <a:lstStyle/>
          <a:p>
            <a:r>
              <a:rPr lang="en-US" dirty="0" smtClean="0"/>
              <a:t>Exploitation of natural pathways for cellular growth</a:t>
            </a:r>
            <a:endParaRPr lang="en-US" dirty="0"/>
          </a:p>
        </p:txBody>
      </p:sp>
      <p:sp>
        <p:nvSpPr>
          <p:cNvPr id="22" name="Content Placeholder 19"/>
          <p:cNvSpPr>
            <a:spLocks noGrp="1"/>
          </p:cNvSpPr>
          <p:nvPr>
            <p:ph sz="quarter" idx="4"/>
          </p:nvPr>
        </p:nvSpPr>
        <p:spPr>
          <a:xfrm>
            <a:off x="4645025" y="2174875"/>
            <a:ext cx="4041775" cy="1025525"/>
          </a:xfrm>
        </p:spPr>
        <p:txBody>
          <a:bodyPr>
            <a:normAutofit fontScale="85000" lnSpcReduction="20000"/>
          </a:bodyPr>
          <a:lstStyle/>
          <a:p>
            <a:r>
              <a:rPr lang="en-US" dirty="0" smtClean="0"/>
              <a:t>Growth Signals (e.g. TGF family)</a:t>
            </a:r>
          </a:p>
          <a:p>
            <a:r>
              <a:rPr lang="en-US" dirty="0" smtClean="0"/>
              <a:t>Angiogenesis</a:t>
            </a:r>
          </a:p>
          <a:p>
            <a:r>
              <a:rPr lang="en-US" dirty="0" smtClean="0"/>
              <a:t>Tissue Invasion &amp; Metastasis</a:t>
            </a:r>
          </a:p>
          <a:p>
            <a:endParaRPr lang="en-US" dirty="0" smtClean="0"/>
          </a:p>
          <a:p>
            <a:endParaRPr lang="en-US" dirty="0"/>
          </a:p>
        </p:txBody>
      </p:sp>
      <p:sp>
        <p:nvSpPr>
          <p:cNvPr id="23" name="Text Placeholder 18"/>
          <p:cNvSpPr>
            <a:spLocks noGrp="1"/>
          </p:cNvSpPr>
          <p:nvPr>
            <p:ph type="body" sz="quarter" idx="3"/>
          </p:nvPr>
        </p:nvSpPr>
        <p:spPr>
          <a:xfrm>
            <a:off x="4645025" y="5029200"/>
            <a:ext cx="4041775" cy="639762"/>
          </a:xfrm>
        </p:spPr>
        <p:txBody>
          <a:bodyPr>
            <a:normAutofit fontScale="92500" lnSpcReduction="20000"/>
          </a:bodyPr>
          <a:lstStyle/>
          <a:p>
            <a:r>
              <a:rPr lang="en-US" sz="2200" dirty="0" smtClean="0"/>
              <a:t>Acceleration of Cellular Evolution Via Genome Instability</a:t>
            </a:r>
            <a:endParaRPr lang="en-US" sz="2200" dirty="0"/>
          </a:p>
        </p:txBody>
      </p:sp>
      <p:sp>
        <p:nvSpPr>
          <p:cNvPr id="24" name="Content Placeholder 19"/>
          <p:cNvSpPr>
            <a:spLocks noGrp="1"/>
          </p:cNvSpPr>
          <p:nvPr>
            <p:ph sz="quarter" idx="4"/>
          </p:nvPr>
        </p:nvSpPr>
        <p:spPr>
          <a:xfrm>
            <a:off x="4645025" y="5668963"/>
            <a:ext cx="4041775" cy="655638"/>
          </a:xfrm>
        </p:spPr>
        <p:txBody>
          <a:bodyPr>
            <a:normAutofit fontScale="85000" lnSpcReduction="20000"/>
          </a:bodyPr>
          <a:lstStyle/>
          <a:p>
            <a:r>
              <a:rPr lang="en-US" dirty="0" smtClean="0"/>
              <a:t>DNA Repair</a:t>
            </a:r>
          </a:p>
          <a:p>
            <a:r>
              <a:rPr lang="en-US" dirty="0" smtClean="0"/>
              <a:t>DNA Polymerase</a:t>
            </a:r>
          </a:p>
          <a:p>
            <a:endParaRPr lang="en-US" dirty="0" smtClean="0"/>
          </a:p>
          <a:p>
            <a:endParaRPr lang="en-US" dirty="0"/>
          </a:p>
        </p:txBody>
      </p:sp>
      <p:pic>
        <p:nvPicPr>
          <p:cNvPr id="25" name="Picture 24" descr="light copy.png"/>
          <p:cNvPicPr>
            <a:picLocks noChangeAspect="1"/>
          </p:cNvPicPr>
          <p:nvPr/>
        </p:nvPicPr>
        <p:blipFill>
          <a:blip r:embed="rId3"/>
          <a:stretch>
            <a:fillRect/>
          </a:stretch>
        </p:blipFill>
        <p:spPr>
          <a:xfrm>
            <a:off x="183130" y="1535113"/>
            <a:ext cx="4248150" cy="4730750"/>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descr="Untitled-1.psd"/>
          <p:cNvPicPr>
            <a:picLocks noChangeAspect="1"/>
          </p:cNvPicPr>
          <p:nvPr/>
        </p:nvPicPr>
        <p:blipFill>
          <a:blip r:embed="rId3"/>
          <a:stretch>
            <a:fillRect/>
          </a:stretch>
        </p:blipFill>
        <p:spPr>
          <a:xfrm>
            <a:off x="52804" y="1371600"/>
            <a:ext cx="1699796" cy="1165028"/>
          </a:xfrm>
          <a:prstGeom prst="rect">
            <a:avLst/>
          </a:prstGeom>
        </p:spPr>
      </p:pic>
      <p:pic>
        <p:nvPicPr>
          <p:cNvPr id="27" name="Picture 26" descr="Untitled-2.png"/>
          <p:cNvPicPr>
            <a:picLocks noChangeAspect="1"/>
          </p:cNvPicPr>
          <p:nvPr/>
        </p:nvPicPr>
        <p:blipFill>
          <a:blip r:embed="rId4"/>
          <a:stretch>
            <a:fillRect/>
          </a:stretch>
        </p:blipFill>
        <p:spPr>
          <a:xfrm>
            <a:off x="2622550" y="1430096"/>
            <a:ext cx="1606550" cy="974967"/>
          </a:xfrm>
          <a:prstGeom prst="rect">
            <a:avLst/>
          </a:prstGeom>
        </p:spPr>
      </p:pic>
      <p:sp>
        <p:nvSpPr>
          <p:cNvPr id="3" name="Title 2"/>
          <p:cNvSpPr>
            <a:spLocks noGrp="1"/>
          </p:cNvSpPr>
          <p:nvPr>
            <p:ph type="title"/>
          </p:nvPr>
        </p:nvSpPr>
        <p:spPr/>
        <p:txBody>
          <a:bodyPr>
            <a:normAutofit fontScale="90000"/>
          </a:bodyPr>
          <a:lstStyle/>
          <a:p>
            <a:r>
              <a:rPr lang="en-US" dirty="0" smtClean="0"/>
              <a:t>Many Paths Lead to Cancer Self-Sufficiency</a:t>
            </a:r>
            <a:endParaRPr lang="en-US" dirty="0"/>
          </a:p>
        </p:txBody>
      </p:sp>
      <p:sp>
        <p:nvSpPr>
          <p:cNvPr id="4" name="Rectangle 3"/>
          <p:cNvSpPr/>
          <p:nvPr/>
        </p:nvSpPr>
        <p:spPr>
          <a:xfrm>
            <a:off x="127000" y="6588125"/>
            <a:ext cx="4572000" cy="246221"/>
          </a:xfrm>
          <a:prstGeom prst="rect">
            <a:avLst/>
          </a:prstGeom>
        </p:spPr>
        <p:txBody>
          <a:bodyPr>
            <a:spAutoFit/>
          </a:bodyPr>
          <a:lstStyle/>
          <a:p>
            <a:r>
              <a:rPr lang="en-US" sz="1000" dirty="0" err="1" smtClean="0"/>
              <a:t>Hanahan</a:t>
            </a:r>
            <a:r>
              <a:rPr lang="en-US" sz="1000" dirty="0" smtClean="0"/>
              <a:t>, Douglas, and Ra Weinberg. 2000. The hallmarks of cancer. Cell 100: 57-70. </a:t>
            </a:r>
            <a:endParaRPr lang="en-US" sz="1000" dirty="0"/>
          </a:p>
        </p:txBody>
      </p:sp>
      <p:pic>
        <p:nvPicPr>
          <p:cNvPr id="18" name="Picture 17"/>
          <p:cNvPicPr>
            <a:picLocks noChangeAspect="1"/>
          </p:cNvPicPr>
          <p:nvPr/>
        </p:nvPicPr>
        <p:blipFill>
          <a:blip r:embed="rId5"/>
          <a:srcRect t="1822"/>
          <a:stretch>
            <a:fillRect/>
          </a:stretch>
        </p:blipFill>
        <p:spPr>
          <a:xfrm>
            <a:off x="106930" y="2270125"/>
            <a:ext cx="9037070" cy="3597275"/>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Cancer Heterogeneity</a:t>
            </a:r>
            <a:endParaRPr lang="en-US" dirty="0"/>
          </a:p>
        </p:txBody>
      </p:sp>
      <p:grpSp>
        <p:nvGrpSpPr>
          <p:cNvPr id="24" name="Group 23"/>
          <p:cNvGrpSpPr/>
          <p:nvPr/>
        </p:nvGrpSpPr>
        <p:grpSpPr>
          <a:xfrm>
            <a:off x="228600" y="2820194"/>
            <a:ext cx="1066800" cy="1066800"/>
            <a:chOff x="1063625" y="1828800"/>
            <a:chExt cx="4318000" cy="4318000"/>
          </a:xfrm>
        </p:grpSpPr>
        <p:pic>
          <p:nvPicPr>
            <p:cNvPr id="17" name="Picture 16" descr="Untitled-2.png"/>
            <p:cNvPicPr>
              <a:picLocks noChangeAspect="1"/>
            </p:cNvPicPr>
            <p:nvPr/>
          </p:nvPicPr>
          <p:blipFill>
            <a:blip r:embed="rId3"/>
            <a:stretch>
              <a:fillRect/>
            </a:stretch>
          </p:blipFill>
          <p:spPr>
            <a:xfrm>
              <a:off x="1063625" y="1828800"/>
              <a:ext cx="4318000" cy="4318000"/>
            </a:xfrm>
            <a:prstGeom prst="rect">
              <a:avLst/>
            </a:prstGeom>
          </p:spPr>
        </p:pic>
        <p:pic>
          <p:nvPicPr>
            <p:cNvPr id="18" name="Picture 17" descr="Untitled-3.png"/>
            <p:cNvPicPr>
              <a:picLocks noChangeAspect="1"/>
            </p:cNvPicPr>
            <p:nvPr/>
          </p:nvPicPr>
          <p:blipFill>
            <a:blip r:embed="rId4"/>
            <a:stretch>
              <a:fillRect/>
            </a:stretch>
          </p:blipFill>
          <p:spPr>
            <a:xfrm>
              <a:off x="1063625" y="1828800"/>
              <a:ext cx="4318000" cy="4318000"/>
            </a:xfrm>
            <a:prstGeom prst="rect">
              <a:avLst/>
            </a:prstGeom>
          </p:spPr>
        </p:pic>
        <p:pic>
          <p:nvPicPr>
            <p:cNvPr id="19" name="Picture 18" descr="Untitled-4.png"/>
            <p:cNvPicPr>
              <a:picLocks noChangeAspect="1"/>
            </p:cNvPicPr>
            <p:nvPr/>
          </p:nvPicPr>
          <p:blipFill>
            <a:blip r:embed="rId5"/>
            <a:stretch>
              <a:fillRect/>
            </a:stretch>
          </p:blipFill>
          <p:spPr>
            <a:xfrm>
              <a:off x="1063625" y="1828800"/>
              <a:ext cx="4318000" cy="4318000"/>
            </a:xfrm>
            <a:prstGeom prst="rect">
              <a:avLst/>
            </a:prstGeom>
          </p:spPr>
        </p:pic>
        <p:sp>
          <p:nvSpPr>
            <p:cNvPr id="23" name="Oval 22"/>
            <p:cNvSpPr/>
            <p:nvPr/>
          </p:nvSpPr>
          <p:spPr>
            <a:xfrm>
              <a:off x="2682875" y="3552825"/>
              <a:ext cx="1066800" cy="838200"/>
            </a:xfrm>
            <a:prstGeom prst="ellipse">
              <a:avLst/>
            </a:prstGeom>
            <a:solidFill>
              <a:srgbClr val="3E3E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28" name="Straight Connector 27"/>
          <p:cNvCxnSpPr/>
          <p:nvPr/>
        </p:nvCxnSpPr>
        <p:spPr>
          <a:xfrm>
            <a:off x="1447800" y="3355182"/>
            <a:ext cx="538956"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rot="5400000">
            <a:off x="465138" y="4345782"/>
            <a:ext cx="3048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a:off x="1987550" y="2820194"/>
            <a:ext cx="304006"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rot="5400000" flipH="1" flipV="1">
            <a:off x="1690052" y="2583498"/>
            <a:ext cx="1203008"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2292350" y="3183414"/>
            <a:ext cx="761206"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a:off x="2292350" y="1981200"/>
            <a:ext cx="761206"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1986756" y="5868988"/>
            <a:ext cx="1065212" cy="1588"/>
          </a:xfrm>
          <a:prstGeom prst="line">
            <a:avLst/>
          </a:prstGeom>
        </p:spPr>
        <p:style>
          <a:lnRef idx="2">
            <a:schemeClr val="accent1"/>
          </a:lnRef>
          <a:fillRef idx="0">
            <a:schemeClr val="accent1"/>
          </a:fillRef>
          <a:effectRef idx="1">
            <a:schemeClr val="accent1"/>
          </a:effectRef>
          <a:fontRef idx="minor">
            <a:schemeClr val="tx1"/>
          </a:fontRef>
        </p:style>
      </p:cxnSp>
      <p:grpSp>
        <p:nvGrpSpPr>
          <p:cNvPr id="61" name="Group 60"/>
          <p:cNvGrpSpPr/>
          <p:nvPr/>
        </p:nvGrpSpPr>
        <p:grpSpPr>
          <a:xfrm>
            <a:off x="3083718" y="1447800"/>
            <a:ext cx="1066800" cy="1066800"/>
            <a:chOff x="1063625" y="1828800"/>
            <a:chExt cx="4318000" cy="4318000"/>
          </a:xfrm>
        </p:grpSpPr>
        <p:pic>
          <p:nvPicPr>
            <p:cNvPr id="62" name="Picture 61" descr="Untitled-2.png"/>
            <p:cNvPicPr>
              <a:picLocks noChangeAspect="1"/>
            </p:cNvPicPr>
            <p:nvPr/>
          </p:nvPicPr>
          <p:blipFill>
            <a:blip r:embed="rId3"/>
            <a:stretch>
              <a:fillRect/>
            </a:stretch>
          </p:blipFill>
          <p:spPr>
            <a:xfrm>
              <a:off x="1063625" y="1828800"/>
              <a:ext cx="4318000" cy="4318000"/>
            </a:xfrm>
            <a:prstGeom prst="rect">
              <a:avLst/>
            </a:prstGeom>
          </p:spPr>
        </p:pic>
        <p:pic>
          <p:nvPicPr>
            <p:cNvPr id="63" name="Picture 62" descr="Untitled-3.png"/>
            <p:cNvPicPr>
              <a:picLocks noChangeAspect="1"/>
            </p:cNvPicPr>
            <p:nvPr/>
          </p:nvPicPr>
          <p:blipFill>
            <a:blip r:embed="rId4"/>
            <a:stretch>
              <a:fillRect/>
            </a:stretch>
          </p:blipFill>
          <p:spPr>
            <a:xfrm>
              <a:off x="1063625" y="1828800"/>
              <a:ext cx="4318000" cy="4318000"/>
            </a:xfrm>
            <a:prstGeom prst="rect">
              <a:avLst/>
            </a:prstGeom>
          </p:spPr>
        </p:pic>
        <p:pic>
          <p:nvPicPr>
            <p:cNvPr id="64" name="Picture 63" descr="Untitled-4.png"/>
            <p:cNvPicPr>
              <a:picLocks noChangeAspect="1"/>
            </p:cNvPicPr>
            <p:nvPr/>
          </p:nvPicPr>
          <p:blipFill>
            <a:blip r:embed="rId5"/>
            <a:stretch>
              <a:fillRect/>
            </a:stretch>
          </p:blipFill>
          <p:spPr>
            <a:xfrm>
              <a:off x="1063625" y="1828800"/>
              <a:ext cx="4318000" cy="4318000"/>
            </a:xfrm>
            <a:prstGeom prst="rect">
              <a:avLst/>
            </a:prstGeom>
          </p:spPr>
        </p:pic>
        <p:pic>
          <p:nvPicPr>
            <p:cNvPr id="65" name="Picture 64" descr="Untitled-5.png"/>
            <p:cNvPicPr>
              <a:picLocks noChangeAspect="1"/>
            </p:cNvPicPr>
            <p:nvPr/>
          </p:nvPicPr>
          <p:blipFill>
            <a:blip r:embed="rId6"/>
            <a:stretch>
              <a:fillRect/>
            </a:stretch>
          </p:blipFill>
          <p:spPr>
            <a:xfrm>
              <a:off x="1063625" y="1828800"/>
              <a:ext cx="4318000" cy="4318000"/>
            </a:xfrm>
            <a:prstGeom prst="rect">
              <a:avLst/>
            </a:prstGeom>
          </p:spPr>
        </p:pic>
        <p:sp>
          <p:nvSpPr>
            <p:cNvPr id="68" name="Oval 67"/>
            <p:cNvSpPr/>
            <p:nvPr/>
          </p:nvSpPr>
          <p:spPr>
            <a:xfrm>
              <a:off x="2682875" y="3552825"/>
              <a:ext cx="1066800" cy="838200"/>
            </a:xfrm>
            <a:prstGeom prst="ellipse">
              <a:avLst/>
            </a:prstGeom>
            <a:solidFill>
              <a:srgbClr val="3E3E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69" name="Group 68"/>
          <p:cNvGrpSpPr/>
          <p:nvPr/>
        </p:nvGrpSpPr>
        <p:grpSpPr>
          <a:xfrm>
            <a:off x="3129756" y="2650014"/>
            <a:ext cx="1066800" cy="1066800"/>
            <a:chOff x="1063625" y="1828800"/>
            <a:chExt cx="4318000" cy="4318000"/>
          </a:xfrm>
        </p:grpSpPr>
        <p:pic>
          <p:nvPicPr>
            <p:cNvPr id="70" name="Picture 69" descr="Untitled-2.png"/>
            <p:cNvPicPr>
              <a:picLocks noChangeAspect="1"/>
            </p:cNvPicPr>
            <p:nvPr/>
          </p:nvPicPr>
          <p:blipFill>
            <a:blip r:embed="rId3"/>
            <a:stretch>
              <a:fillRect/>
            </a:stretch>
          </p:blipFill>
          <p:spPr>
            <a:xfrm>
              <a:off x="1063625" y="1828800"/>
              <a:ext cx="4318000" cy="4318000"/>
            </a:xfrm>
            <a:prstGeom prst="rect">
              <a:avLst/>
            </a:prstGeom>
          </p:spPr>
        </p:pic>
        <p:pic>
          <p:nvPicPr>
            <p:cNvPr id="71" name="Picture 70" descr="Untitled-3.png"/>
            <p:cNvPicPr>
              <a:picLocks noChangeAspect="1"/>
            </p:cNvPicPr>
            <p:nvPr/>
          </p:nvPicPr>
          <p:blipFill>
            <a:blip r:embed="rId4"/>
            <a:stretch>
              <a:fillRect/>
            </a:stretch>
          </p:blipFill>
          <p:spPr>
            <a:xfrm>
              <a:off x="1063625" y="1828800"/>
              <a:ext cx="4318000" cy="4318000"/>
            </a:xfrm>
            <a:prstGeom prst="rect">
              <a:avLst/>
            </a:prstGeom>
          </p:spPr>
        </p:pic>
        <p:pic>
          <p:nvPicPr>
            <p:cNvPr id="72" name="Picture 71" descr="Untitled-4.png"/>
            <p:cNvPicPr>
              <a:picLocks noChangeAspect="1"/>
            </p:cNvPicPr>
            <p:nvPr/>
          </p:nvPicPr>
          <p:blipFill>
            <a:blip r:embed="rId5"/>
            <a:stretch>
              <a:fillRect/>
            </a:stretch>
          </p:blipFill>
          <p:spPr>
            <a:xfrm>
              <a:off x="1063625" y="1828800"/>
              <a:ext cx="4318000" cy="4318000"/>
            </a:xfrm>
            <a:prstGeom prst="rect">
              <a:avLst/>
            </a:prstGeom>
          </p:spPr>
        </p:pic>
        <p:pic>
          <p:nvPicPr>
            <p:cNvPr id="73" name="Picture 72" descr="Untitled-5.png"/>
            <p:cNvPicPr>
              <a:picLocks noChangeAspect="1"/>
            </p:cNvPicPr>
            <p:nvPr/>
          </p:nvPicPr>
          <p:blipFill>
            <a:blip r:embed="rId6"/>
            <a:stretch>
              <a:fillRect/>
            </a:stretch>
          </p:blipFill>
          <p:spPr>
            <a:xfrm>
              <a:off x="1063625" y="1828800"/>
              <a:ext cx="4318000" cy="4318000"/>
            </a:xfrm>
            <a:prstGeom prst="rect">
              <a:avLst/>
            </a:prstGeom>
          </p:spPr>
        </p:pic>
        <p:sp>
          <p:nvSpPr>
            <p:cNvPr id="76" name="Oval 75"/>
            <p:cNvSpPr/>
            <p:nvPr/>
          </p:nvSpPr>
          <p:spPr>
            <a:xfrm>
              <a:off x="2682875" y="3552825"/>
              <a:ext cx="1066800" cy="838200"/>
            </a:xfrm>
            <a:prstGeom prst="ellipse">
              <a:avLst/>
            </a:prstGeom>
            <a:solidFill>
              <a:srgbClr val="6EA0D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77" name="Group 76"/>
          <p:cNvGrpSpPr/>
          <p:nvPr/>
        </p:nvGrpSpPr>
        <p:grpSpPr>
          <a:xfrm>
            <a:off x="3099593" y="5334000"/>
            <a:ext cx="1066800" cy="1066800"/>
            <a:chOff x="1063625" y="1828800"/>
            <a:chExt cx="4318000" cy="4318000"/>
          </a:xfrm>
        </p:grpSpPr>
        <p:pic>
          <p:nvPicPr>
            <p:cNvPr id="78" name="Picture 77" descr="Untitled-2.png"/>
            <p:cNvPicPr>
              <a:picLocks noChangeAspect="1"/>
            </p:cNvPicPr>
            <p:nvPr/>
          </p:nvPicPr>
          <p:blipFill>
            <a:blip r:embed="rId3"/>
            <a:stretch>
              <a:fillRect/>
            </a:stretch>
          </p:blipFill>
          <p:spPr>
            <a:xfrm>
              <a:off x="1063625" y="1828800"/>
              <a:ext cx="4318000" cy="4318000"/>
            </a:xfrm>
            <a:prstGeom prst="rect">
              <a:avLst/>
            </a:prstGeom>
          </p:spPr>
        </p:pic>
        <p:pic>
          <p:nvPicPr>
            <p:cNvPr id="79" name="Picture 78" descr="Untitled-3.png"/>
            <p:cNvPicPr>
              <a:picLocks noChangeAspect="1"/>
            </p:cNvPicPr>
            <p:nvPr/>
          </p:nvPicPr>
          <p:blipFill>
            <a:blip r:embed="rId4"/>
            <a:stretch>
              <a:fillRect/>
            </a:stretch>
          </p:blipFill>
          <p:spPr>
            <a:xfrm>
              <a:off x="1063625" y="1828800"/>
              <a:ext cx="4318000" cy="4318000"/>
            </a:xfrm>
            <a:prstGeom prst="rect">
              <a:avLst/>
            </a:prstGeom>
          </p:spPr>
        </p:pic>
        <p:pic>
          <p:nvPicPr>
            <p:cNvPr id="80" name="Picture 79" descr="Untitled-4.png"/>
            <p:cNvPicPr>
              <a:picLocks noChangeAspect="1"/>
            </p:cNvPicPr>
            <p:nvPr/>
          </p:nvPicPr>
          <p:blipFill>
            <a:blip r:embed="rId5"/>
            <a:stretch>
              <a:fillRect/>
            </a:stretch>
          </p:blipFill>
          <p:spPr>
            <a:xfrm>
              <a:off x="1063625" y="1828800"/>
              <a:ext cx="4318000" cy="4318000"/>
            </a:xfrm>
            <a:prstGeom prst="rect">
              <a:avLst/>
            </a:prstGeom>
          </p:spPr>
        </p:pic>
        <p:sp>
          <p:nvSpPr>
            <p:cNvPr id="84" name="Oval 83"/>
            <p:cNvSpPr/>
            <p:nvPr/>
          </p:nvSpPr>
          <p:spPr>
            <a:xfrm>
              <a:off x="2682875" y="3552825"/>
              <a:ext cx="1066800" cy="838200"/>
            </a:xfrm>
            <a:prstGeom prst="ellipse">
              <a:avLst/>
            </a:prstGeom>
            <a:solidFill>
              <a:srgbClr val="3E3E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85" name="Straight Connector 84"/>
          <p:cNvCxnSpPr/>
          <p:nvPr/>
        </p:nvCxnSpPr>
        <p:spPr>
          <a:xfrm>
            <a:off x="1989932" y="4498976"/>
            <a:ext cx="1046161" cy="1588"/>
          </a:xfrm>
          <a:prstGeom prst="line">
            <a:avLst/>
          </a:prstGeom>
        </p:spPr>
        <p:style>
          <a:lnRef idx="2">
            <a:schemeClr val="accent1"/>
          </a:lnRef>
          <a:fillRef idx="0">
            <a:schemeClr val="accent1"/>
          </a:fillRef>
          <a:effectRef idx="1">
            <a:schemeClr val="accent1"/>
          </a:effectRef>
          <a:fontRef idx="minor">
            <a:schemeClr val="tx1"/>
          </a:fontRef>
        </p:style>
      </p:cxnSp>
      <p:grpSp>
        <p:nvGrpSpPr>
          <p:cNvPr id="175" name="Group 174"/>
          <p:cNvGrpSpPr/>
          <p:nvPr/>
        </p:nvGrpSpPr>
        <p:grpSpPr>
          <a:xfrm>
            <a:off x="3085628" y="3981214"/>
            <a:ext cx="1020762" cy="1020762"/>
            <a:chOff x="5943600" y="4234873"/>
            <a:chExt cx="747703" cy="747703"/>
          </a:xfrm>
        </p:grpSpPr>
        <p:pic>
          <p:nvPicPr>
            <p:cNvPr id="172" name="Picture 171" descr="Untitled-1.png"/>
            <p:cNvPicPr>
              <a:picLocks noChangeAspect="1"/>
            </p:cNvPicPr>
            <p:nvPr/>
          </p:nvPicPr>
          <p:blipFill>
            <a:blip r:embed="rId7"/>
            <a:stretch>
              <a:fillRect/>
            </a:stretch>
          </p:blipFill>
          <p:spPr>
            <a:xfrm>
              <a:off x="5943600" y="4234873"/>
              <a:ext cx="747703" cy="747703"/>
            </a:xfrm>
            <a:prstGeom prst="rect">
              <a:avLst/>
            </a:prstGeom>
          </p:spPr>
        </p:pic>
        <p:sp>
          <p:nvSpPr>
            <p:cNvPr id="174" name="Oval 173"/>
            <p:cNvSpPr/>
            <p:nvPr/>
          </p:nvSpPr>
          <p:spPr>
            <a:xfrm>
              <a:off x="6248400" y="4542898"/>
              <a:ext cx="145993" cy="114709"/>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81" name="Group 280"/>
          <p:cNvGrpSpPr/>
          <p:nvPr/>
        </p:nvGrpSpPr>
        <p:grpSpPr>
          <a:xfrm>
            <a:off x="4332558" y="1369500"/>
            <a:ext cx="1523169" cy="5058438"/>
            <a:chOff x="4332558" y="1369500"/>
            <a:chExt cx="1523169" cy="5058438"/>
          </a:xfrm>
        </p:grpSpPr>
        <p:cxnSp>
          <p:nvCxnSpPr>
            <p:cNvPr id="99" name="Straight Connector 98"/>
            <p:cNvCxnSpPr/>
            <p:nvPr/>
          </p:nvCxnSpPr>
          <p:spPr>
            <a:xfrm>
              <a:off x="5158242" y="2934659"/>
              <a:ext cx="188745" cy="496"/>
            </a:xfrm>
            <a:prstGeom prst="line">
              <a:avLst/>
            </a:prstGeom>
          </p:spPr>
          <p:style>
            <a:lnRef idx="2">
              <a:schemeClr val="accent1"/>
            </a:lnRef>
            <a:fillRef idx="0">
              <a:schemeClr val="accent1"/>
            </a:fillRef>
            <a:effectRef idx="1">
              <a:schemeClr val="accent1"/>
            </a:effectRef>
            <a:fontRef idx="minor">
              <a:schemeClr val="tx1"/>
            </a:fontRef>
          </p:style>
        </p:cxnSp>
        <p:cxnSp>
          <p:nvCxnSpPr>
            <p:cNvPr id="100" name="Straight Connector 99"/>
            <p:cNvCxnSpPr/>
            <p:nvPr/>
          </p:nvCxnSpPr>
          <p:spPr>
            <a:xfrm>
              <a:off x="5151906" y="3601895"/>
              <a:ext cx="189731" cy="496"/>
            </a:xfrm>
            <a:prstGeom prst="line">
              <a:avLst/>
            </a:prstGeom>
          </p:spPr>
          <p:style>
            <a:lnRef idx="2">
              <a:schemeClr val="accent1"/>
            </a:lnRef>
            <a:fillRef idx="0">
              <a:schemeClr val="accent1"/>
            </a:fillRef>
            <a:effectRef idx="1">
              <a:schemeClr val="accent1"/>
            </a:effectRef>
            <a:fontRef idx="minor">
              <a:schemeClr val="tx1"/>
            </a:fontRef>
          </p:style>
        </p:cxnSp>
        <p:cxnSp>
          <p:nvCxnSpPr>
            <p:cNvPr id="135" name="Straight Connector 134"/>
            <p:cNvCxnSpPr/>
            <p:nvPr/>
          </p:nvCxnSpPr>
          <p:spPr>
            <a:xfrm>
              <a:off x="4332558" y="4495800"/>
              <a:ext cx="819841" cy="798"/>
            </a:xfrm>
            <a:prstGeom prst="line">
              <a:avLst/>
            </a:prstGeom>
          </p:spPr>
          <p:style>
            <a:lnRef idx="2">
              <a:schemeClr val="accent1"/>
            </a:lnRef>
            <a:fillRef idx="0">
              <a:schemeClr val="accent1"/>
            </a:fillRef>
            <a:effectRef idx="1">
              <a:schemeClr val="accent1"/>
            </a:effectRef>
            <a:fontRef idx="minor">
              <a:schemeClr val="tx1"/>
            </a:fontRef>
          </p:style>
        </p:cxnSp>
        <p:cxnSp>
          <p:nvCxnSpPr>
            <p:cNvPr id="136" name="Straight Connector 135"/>
            <p:cNvCxnSpPr/>
            <p:nvPr/>
          </p:nvCxnSpPr>
          <p:spPr>
            <a:xfrm rot="5400000">
              <a:off x="2826228" y="3935912"/>
              <a:ext cx="4669864"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37" name="Straight Connector 136"/>
            <p:cNvCxnSpPr/>
            <p:nvPr/>
          </p:nvCxnSpPr>
          <p:spPr>
            <a:xfrm>
              <a:off x="5159368" y="4269131"/>
              <a:ext cx="188745" cy="496"/>
            </a:xfrm>
            <a:prstGeom prst="line">
              <a:avLst/>
            </a:prstGeom>
          </p:spPr>
          <p:style>
            <a:lnRef idx="2">
              <a:schemeClr val="accent1"/>
            </a:lnRef>
            <a:fillRef idx="0">
              <a:schemeClr val="accent1"/>
            </a:fillRef>
            <a:effectRef idx="1">
              <a:schemeClr val="accent1"/>
            </a:effectRef>
            <a:fontRef idx="minor">
              <a:schemeClr val="tx1"/>
            </a:fontRef>
          </p:style>
        </p:cxnSp>
        <p:cxnSp>
          <p:nvCxnSpPr>
            <p:cNvPr id="138" name="Straight Connector 137"/>
            <p:cNvCxnSpPr/>
            <p:nvPr/>
          </p:nvCxnSpPr>
          <p:spPr>
            <a:xfrm>
              <a:off x="5154018" y="4936367"/>
              <a:ext cx="189731" cy="496"/>
            </a:xfrm>
            <a:prstGeom prst="line">
              <a:avLst/>
            </a:prstGeom>
          </p:spPr>
          <p:style>
            <a:lnRef idx="2">
              <a:schemeClr val="accent1"/>
            </a:lnRef>
            <a:fillRef idx="0">
              <a:schemeClr val="accent1"/>
            </a:fillRef>
            <a:effectRef idx="1">
              <a:schemeClr val="accent1"/>
            </a:effectRef>
            <a:fontRef idx="minor">
              <a:schemeClr val="tx1"/>
            </a:fontRef>
          </p:style>
        </p:cxnSp>
        <p:cxnSp>
          <p:nvCxnSpPr>
            <p:cNvPr id="148" name="Straight Connector 147"/>
            <p:cNvCxnSpPr/>
            <p:nvPr/>
          </p:nvCxnSpPr>
          <p:spPr>
            <a:xfrm>
              <a:off x="5160494" y="1600187"/>
              <a:ext cx="188745" cy="496"/>
            </a:xfrm>
            <a:prstGeom prst="line">
              <a:avLst/>
            </a:prstGeom>
          </p:spPr>
          <p:style>
            <a:lnRef idx="2">
              <a:schemeClr val="accent1"/>
            </a:lnRef>
            <a:fillRef idx="0">
              <a:schemeClr val="accent1"/>
            </a:fillRef>
            <a:effectRef idx="1">
              <a:schemeClr val="accent1"/>
            </a:effectRef>
            <a:fontRef idx="minor">
              <a:schemeClr val="tx1"/>
            </a:fontRef>
          </p:style>
        </p:cxnSp>
        <p:cxnSp>
          <p:nvCxnSpPr>
            <p:cNvPr id="149" name="Straight Connector 148"/>
            <p:cNvCxnSpPr/>
            <p:nvPr/>
          </p:nvCxnSpPr>
          <p:spPr>
            <a:xfrm>
              <a:off x="5156130" y="2267423"/>
              <a:ext cx="189731" cy="496"/>
            </a:xfrm>
            <a:prstGeom prst="line">
              <a:avLst/>
            </a:prstGeom>
          </p:spPr>
          <p:style>
            <a:lnRef idx="2">
              <a:schemeClr val="accent1"/>
            </a:lnRef>
            <a:fillRef idx="0">
              <a:schemeClr val="accent1"/>
            </a:fillRef>
            <a:effectRef idx="1">
              <a:schemeClr val="accent1"/>
            </a:effectRef>
            <a:fontRef idx="minor">
              <a:schemeClr val="tx1"/>
            </a:fontRef>
          </p:style>
        </p:cxnSp>
        <p:cxnSp>
          <p:nvCxnSpPr>
            <p:cNvPr id="159" name="Straight Connector 158"/>
            <p:cNvCxnSpPr/>
            <p:nvPr/>
          </p:nvCxnSpPr>
          <p:spPr>
            <a:xfrm>
              <a:off x="5163734" y="5603603"/>
              <a:ext cx="188745" cy="496"/>
            </a:xfrm>
            <a:prstGeom prst="line">
              <a:avLst/>
            </a:prstGeom>
          </p:spPr>
          <p:style>
            <a:lnRef idx="2">
              <a:schemeClr val="accent1"/>
            </a:lnRef>
            <a:fillRef idx="0">
              <a:schemeClr val="accent1"/>
            </a:fillRef>
            <a:effectRef idx="1">
              <a:schemeClr val="accent1"/>
            </a:effectRef>
            <a:fontRef idx="minor">
              <a:schemeClr val="tx1"/>
            </a:fontRef>
          </p:style>
        </p:cxnSp>
        <p:cxnSp>
          <p:nvCxnSpPr>
            <p:cNvPr id="160" name="Straight Connector 159"/>
            <p:cNvCxnSpPr/>
            <p:nvPr/>
          </p:nvCxnSpPr>
          <p:spPr>
            <a:xfrm>
              <a:off x="5161620" y="6270842"/>
              <a:ext cx="189731" cy="496"/>
            </a:xfrm>
            <a:prstGeom prst="line">
              <a:avLst/>
            </a:prstGeom>
          </p:spPr>
          <p:style>
            <a:lnRef idx="2">
              <a:schemeClr val="accent1"/>
            </a:lnRef>
            <a:fillRef idx="0">
              <a:schemeClr val="accent1"/>
            </a:fillRef>
            <a:effectRef idx="1">
              <a:schemeClr val="accent1"/>
            </a:effectRef>
            <a:fontRef idx="minor">
              <a:schemeClr val="tx1"/>
            </a:fontRef>
          </p:style>
        </p:cxnSp>
        <p:grpSp>
          <p:nvGrpSpPr>
            <p:cNvPr id="249" name="Group 248"/>
            <p:cNvGrpSpPr/>
            <p:nvPr/>
          </p:nvGrpSpPr>
          <p:grpSpPr>
            <a:xfrm>
              <a:off x="5421873" y="1369500"/>
              <a:ext cx="398618" cy="388874"/>
              <a:chOff x="5486400" y="1369500"/>
              <a:chExt cx="398618" cy="388874"/>
            </a:xfrm>
          </p:grpSpPr>
          <p:sp>
            <p:nvSpPr>
              <p:cNvPr id="222" name="Oval 221"/>
              <p:cNvSpPr/>
              <p:nvPr/>
            </p:nvSpPr>
            <p:spPr>
              <a:xfrm>
                <a:off x="5486400" y="15234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3" name="Oval 222"/>
              <p:cNvSpPr/>
              <p:nvPr/>
            </p:nvSpPr>
            <p:spPr>
              <a:xfrm>
                <a:off x="5685709" y="16017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4" name="Oval 223"/>
              <p:cNvSpPr/>
              <p:nvPr/>
            </p:nvSpPr>
            <p:spPr>
              <a:xfrm>
                <a:off x="5638800" y="1369500"/>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28" name="Group 227"/>
            <p:cNvGrpSpPr/>
            <p:nvPr/>
          </p:nvGrpSpPr>
          <p:grpSpPr>
            <a:xfrm>
              <a:off x="5421873" y="2032704"/>
              <a:ext cx="351709" cy="313515"/>
              <a:chOff x="5638800" y="1521900"/>
              <a:chExt cx="351709" cy="313515"/>
            </a:xfrm>
          </p:grpSpPr>
          <p:sp>
            <p:nvSpPr>
              <p:cNvPr id="225" name="Oval 224"/>
              <p:cNvSpPr/>
              <p:nvPr/>
            </p:nvSpPr>
            <p:spPr>
              <a:xfrm>
                <a:off x="5638800" y="16758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6" name="Oval 225"/>
              <p:cNvSpPr/>
              <p:nvPr/>
            </p:nvSpPr>
            <p:spPr>
              <a:xfrm>
                <a:off x="5791200" y="1678815"/>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7" name="Oval 226"/>
              <p:cNvSpPr/>
              <p:nvPr/>
            </p:nvSpPr>
            <p:spPr>
              <a:xfrm>
                <a:off x="5791200" y="1521900"/>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29" name="Group 228"/>
            <p:cNvGrpSpPr/>
            <p:nvPr/>
          </p:nvGrpSpPr>
          <p:grpSpPr>
            <a:xfrm>
              <a:off x="5410200" y="2889300"/>
              <a:ext cx="398618" cy="311100"/>
              <a:chOff x="5638800" y="1675874"/>
              <a:chExt cx="398618" cy="311100"/>
            </a:xfrm>
          </p:grpSpPr>
          <p:sp>
            <p:nvSpPr>
              <p:cNvPr id="230" name="Oval 229"/>
              <p:cNvSpPr/>
              <p:nvPr/>
            </p:nvSpPr>
            <p:spPr>
              <a:xfrm>
                <a:off x="5638800" y="16758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1" name="Oval 230"/>
              <p:cNvSpPr/>
              <p:nvPr/>
            </p:nvSpPr>
            <p:spPr>
              <a:xfrm>
                <a:off x="5838109" y="17541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2" name="Oval 231"/>
              <p:cNvSpPr/>
              <p:nvPr/>
            </p:nvSpPr>
            <p:spPr>
              <a:xfrm>
                <a:off x="5638800" y="18303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33" name="Group 232"/>
            <p:cNvGrpSpPr/>
            <p:nvPr/>
          </p:nvGrpSpPr>
          <p:grpSpPr>
            <a:xfrm>
              <a:off x="5515691" y="3359112"/>
              <a:ext cx="304800" cy="388874"/>
              <a:chOff x="5732618" y="1521900"/>
              <a:chExt cx="304800" cy="388874"/>
            </a:xfrm>
          </p:grpSpPr>
          <p:sp>
            <p:nvSpPr>
              <p:cNvPr id="234" name="Oval 233"/>
              <p:cNvSpPr/>
              <p:nvPr/>
            </p:nvSpPr>
            <p:spPr>
              <a:xfrm>
                <a:off x="5732618" y="1648230"/>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5" name="Oval 234"/>
              <p:cNvSpPr/>
              <p:nvPr/>
            </p:nvSpPr>
            <p:spPr>
              <a:xfrm>
                <a:off x="5838109" y="17541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6" name="Oval 235"/>
              <p:cNvSpPr/>
              <p:nvPr/>
            </p:nvSpPr>
            <p:spPr>
              <a:xfrm>
                <a:off x="5791200" y="1521900"/>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37" name="Group 236"/>
            <p:cNvGrpSpPr/>
            <p:nvPr/>
          </p:nvGrpSpPr>
          <p:grpSpPr>
            <a:xfrm rot="5990579">
              <a:off x="5421873" y="4022316"/>
              <a:ext cx="398618" cy="388874"/>
              <a:chOff x="5638800" y="1521900"/>
              <a:chExt cx="398618" cy="388874"/>
            </a:xfrm>
          </p:grpSpPr>
          <p:sp>
            <p:nvSpPr>
              <p:cNvPr id="238" name="Oval 237"/>
              <p:cNvSpPr/>
              <p:nvPr/>
            </p:nvSpPr>
            <p:spPr>
              <a:xfrm>
                <a:off x="5638800" y="16758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9" name="Oval 238"/>
              <p:cNvSpPr/>
              <p:nvPr/>
            </p:nvSpPr>
            <p:spPr>
              <a:xfrm>
                <a:off x="5838109" y="17541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0" name="Oval 239"/>
              <p:cNvSpPr/>
              <p:nvPr/>
            </p:nvSpPr>
            <p:spPr>
              <a:xfrm>
                <a:off x="5791200" y="1521900"/>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41" name="Group 240"/>
            <p:cNvGrpSpPr/>
            <p:nvPr/>
          </p:nvGrpSpPr>
          <p:grpSpPr>
            <a:xfrm>
              <a:off x="5421873" y="4685520"/>
              <a:ext cx="386945" cy="388874"/>
              <a:chOff x="5638800" y="1521900"/>
              <a:chExt cx="386945" cy="388874"/>
            </a:xfrm>
          </p:grpSpPr>
          <p:sp>
            <p:nvSpPr>
              <p:cNvPr id="242" name="Oval 241"/>
              <p:cNvSpPr/>
              <p:nvPr/>
            </p:nvSpPr>
            <p:spPr>
              <a:xfrm>
                <a:off x="5638800" y="16758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3" name="Oval 242"/>
              <p:cNvSpPr/>
              <p:nvPr/>
            </p:nvSpPr>
            <p:spPr>
              <a:xfrm>
                <a:off x="5826436" y="17541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4" name="Oval 243"/>
              <p:cNvSpPr/>
              <p:nvPr/>
            </p:nvSpPr>
            <p:spPr>
              <a:xfrm>
                <a:off x="5779527" y="1521900"/>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45" name="Group 244"/>
            <p:cNvGrpSpPr/>
            <p:nvPr/>
          </p:nvGrpSpPr>
          <p:grpSpPr>
            <a:xfrm>
              <a:off x="5421873" y="6165900"/>
              <a:ext cx="398618" cy="262038"/>
              <a:chOff x="5638800" y="1675874"/>
              <a:chExt cx="398618" cy="262038"/>
            </a:xfrm>
          </p:grpSpPr>
          <p:sp>
            <p:nvSpPr>
              <p:cNvPr id="246" name="Oval 245"/>
              <p:cNvSpPr/>
              <p:nvPr/>
            </p:nvSpPr>
            <p:spPr>
              <a:xfrm>
                <a:off x="5638800" y="16758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7" name="Oval 246"/>
              <p:cNvSpPr/>
              <p:nvPr/>
            </p:nvSpPr>
            <p:spPr>
              <a:xfrm>
                <a:off x="5838109" y="17541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8" name="Oval 247"/>
              <p:cNvSpPr/>
              <p:nvPr/>
            </p:nvSpPr>
            <p:spPr>
              <a:xfrm>
                <a:off x="5650027" y="1781312"/>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50" name="Group 249"/>
            <p:cNvGrpSpPr/>
            <p:nvPr/>
          </p:nvGrpSpPr>
          <p:grpSpPr>
            <a:xfrm>
              <a:off x="5410200" y="5348724"/>
              <a:ext cx="445527" cy="388874"/>
              <a:chOff x="5791200" y="1521900"/>
              <a:chExt cx="445527" cy="388874"/>
            </a:xfrm>
          </p:grpSpPr>
          <p:sp>
            <p:nvSpPr>
              <p:cNvPr id="251" name="Oval 250"/>
              <p:cNvSpPr/>
              <p:nvPr/>
            </p:nvSpPr>
            <p:spPr>
              <a:xfrm>
                <a:off x="6037418" y="1659576"/>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2" name="Oval 251"/>
              <p:cNvSpPr/>
              <p:nvPr/>
            </p:nvSpPr>
            <p:spPr>
              <a:xfrm>
                <a:off x="5838109" y="17541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3" name="Oval 252"/>
              <p:cNvSpPr/>
              <p:nvPr/>
            </p:nvSpPr>
            <p:spPr>
              <a:xfrm>
                <a:off x="5791200" y="1521900"/>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pic>
        <p:nvPicPr>
          <p:cNvPr id="255" name="Picture 254"/>
          <p:cNvPicPr>
            <a:picLocks noChangeAspect="1"/>
          </p:cNvPicPr>
          <p:nvPr/>
        </p:nvPicPr>
        <p:blipFill>
          <a:blip r:embed="rId8"/>
          <a:stretch>
            <a:fillRect/>
          </a:stretch>
        </p:blipFill>
        <p:spPr>
          <a:xfrm>
            <a:off x="6324600" y="3053449"/>
            <a:ext cx="1357042" cy="756551"/>
          </a:xfrm>
          <a:prstGeom prst="rect">
            <a:avLst/>
          </a:prstGeom>
        </p:spPr>
      </p:pic>
      <p:cxnSp>
        <p:nvCxnSpPr>
          <p:cNvPr id="257" name="Straight Arrow Connector 256"/>
          <p:cNvCxnSpPr/>
          <p:nvPr/>
        </p:nvCxnSpPr>
        <p:spPr>
          <a:xfrm>
            <a:off x="6324600" y="3886994"/>
            <a:ext cx="1204642"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58" name="TextBox 257"/>
          <p:cNvSpPr txBox="1"/>
          <p:nvPr/>
        </p:nvSpPr>
        <p:spPr>
          <a:xfrm>
            <a:off x="6172200" y="3962400"/>
            <a:ext cx="1544776" cy="307777"/>
          </a:xfrm>
          <a:prstGeom prst="rect">
            <a:avLst/>
          </a:prstGeom>
          <a:noFill/>
        </p:spPr>
        <p:txBody>
          <a:bodyPr wrap="none" rtlCol="0">
            <a:spAutoFit/>
          </a:bodyPr>
          <a:lstStyle/>
          <a:p>
            <a:r>
              <a:rPr lang="en-US" sz="1400" dirty="0" smtClean="0"/>
              <a:t>Chemotherapeutic</a:t>
            </a:r>
            <a:endParaRPr lang="en-US" sz="1400" dirty="0"/>
          </a:p>
        </p:txBody>
      </p:sp>
      <p:grpSp>
        <p:nvGrpSpPr>
          <p:cNvPr id="326" name="Group 325"/>
          <p:cNvGrpSpPr/>
          <p:nvPr/>
        </p:nvGrpSpPr>
        <p:grpSpPr>
          <a:xfrm>
            <a:off x="8001000" y="2961742"/>
            <a:ext cx="759526" cy="1510144"/>
            <a:chOff x="8001000" y="2961742"/>
            <a:chExt cx="759526" cy="1510144"/>
          </a:xfrm>
        </p:grpSpPr>
        <p:sp>
          <p:nvSpPr>
            <p:cNvPr id="259" name="Oval 258"/>
            <p:cNvSpPr/>
            <p:nvPr/>
          </p:nvSpPr>
          <p:spPr>
            <a:xfrm>
              <a:off x="8001000" y="3805800"/>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82" name="Group 281"/>
            <p:cNvGrpSpPr/>
            <p:nvPr/>
          </p:nvGrpSpPr>
          <p:grpSpPr>
            <a:xfrm>
              <a:off x="8305800" y="2961742"/>
              <a:ext cx="454726" cy="1510144"/>
              <a:chOff x="4332558" y="1369500"/>
              <a:chExt cx="1523169" cy="5058438"/>
            </a:xfrm>
          </p:grpSpPr>
          <p:cxnSp>
            <p:nvCxnSpPr>
              <p:cNvPr id="283" name="Straight Connector 282"/>
              <p:cNvCxnSpPr/>
              <p:nvPr/>
            </p:nvCxnSpPr>
            <p:spPr>
              <a:xfrm>
                <a:off x="5158242" y="2934659"/>
                <a:ext cx="188745" cy="496"/>
              </a:xfrm>
              <a:prstGeom prst="line">
                <a:avLst/>
              </a:prstGeom>
            </p:spPr>
            <p:style>
              <a:lnRef idx="2">
                <a:schemeClr val="accent1"/>
              </a:lnRef>
              <a:fillRef idx="0">
                <a:schemeClr val="accent1"/>
              </a:fillRef>
              <a:effectRef idx="1">
                <a:schemeClr val="accent1"/>
              </a:effectRef>
              <a:fontRef idx="minor">
                <a:schemeClr val="tx1"/>
              </a:fontRef>
            </p:style>
          </p:cxnSp>
          <p:cxnSp>
            <p:nvCxnSpPr>
              <p:cNvPr id="284" name="Straight Connector 283"/>
              <p:cNvCxnSpPr/>
              <p:nvPr/>
            </p:nvCxnSpPr>
            <p:spPr>
              <a:xfrm>
                <a:off x="5151906" y="3601895"/>
                <a:ext cx="189731" cy="496"/>
              </a:xfrm>
              <a:prstGeom prst="line">
                <a:avLst/>
              </a:prstGeom>
            </p:spPr>
            <p:style>
              <a:lnRef idx="2">
                <a:schemeClr val="accent1"/>
              </a:lnRef>
              <a:fillRef idx="0">
                <a:schemeClr val="accent1"/>
              </a:fillRef>
              <a:effectRef idx="1">
                <a:schemeClr val="accent1"/>
              </a:effectRef>
              <a:fontRef idx="minor">
                <a:schemeClr val="tx1"/>
              </a:fontRef>
            </p:style>
          </p:cxnSp>
          <p:cxnSp>
            <p:nvCxnSpPr>
              <p:cNvPr id="285" name="Straight Connector 284"/>
              <p:cNvCxnSpPr/>
              <p:nvPr/>
            </p:nvCxnSpPr>
            <p:spPr>
              <a:xfrm>
                <a:off x="4332558" y="4495800"/>
                <a:ext cx="819841" cy="798"/>
              </a:xfrm>
              <a:prstGeom prst="line">
                <a:avLst/>
              </a:prstGeom>
            </p:spPr>
            <p:style>
              <a:lnRef idx="2">
                <a:schemeClr val="accent1"/>
              </a:lnRef>
              <a:fillRef idx="0">
                <a:schemeClr val="accent1"/>
              </a:fillRef>
              <a:effectRef idx="1">
                <a:schemeClr val="accent1"/>
              </a:effectRef>
              <a:fontRef idx="minor">
                <a:schemeClr val="tx1"/>
              </a:fontRef>
            </p:style>
          </p:cxnSp>
          <p:cxnSp>
            <p:nvCxnSpPr>
              <p:cNvPr id="286" name="Straight Connector 285"/>
              <p:cNvCxnSpPr/>
              <p:nvPr/>
            </p:nvCxnSpPr>
            <p:spPr>
              <a:xfrm rot="5400000">
                <a:off x="2826228" y="3935912"/>
                <a:ext cx="4669864"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87" name="Straight Connector 286"/>
              <p:cNvCxnSpPr/>
              <p:nvPr/>
            </p:nvCxnSpPr>
            <p:spPr>
              <a:xfrm>
                <a:off x="5159368" y="4269131"/>
                <a:ext cx="188745" cy="496"/>
              </a:xfrm>
              <a:prstGeom prst="line">
                <a:avLst/>
              </a:prstGeom>
            </p:spPr>
            <p:style>
              <a:lnRef idx="2">
                <a:schemeClr val="accent1"/>
              </a:lnRef>
              <a:fillRef idx="0">
                <a:schemeClr val="accent1"/>
              </a:fillRef>
              <a:effectRef idx="1">
                <a:schemeClr val="accent1"/>
              </a:effectRef>
              <a:fontRef idx="minor">
                <a:schemeClr val="tx1"/>
              </a:fontRef>
            </p:style>
          </p:cxnSp>
          <p:cxnSp>
            <p:nvCxnSpPr>
              <p:cNvPr id="288" name="Straight Connector 287"/>
              <p:cNvCxnSpPr/>
              <p:nvPr/>
            </p:nvCxnSpPr>
            <p:spPr>
              <a:xfrm>
                <a:off x="5154018" y="4936367"/>
                <a:ext cx="189731" cy="496"/>
              </a:xfrm>
              <a:prstGeom prst="line">
                <a:avLst/>
              </a:prstGeom>
            </p:spPr>
            <p:style>
              <a:lnRef idx="2">
                <a:schemeClr val="accent1"/>
              </a:lnRef>
              <a:fillRef idx="0">
                <a:schemeClr val="accent1"/>
              </a:fillRef>
              <a:effectRef idx="1">
                <a:schemeClr val="accent1"/>
              </a:effectRef>
              <a:fontRef idx="minor">
                <a:schemeClr val="tx1"/>
              </a:fontRef>
            </p:style>
          </p:cxnSp>
          <p:cxnSp>
            <p:nvCxnSpPr>
              <p:cNvPr id="289" name="Straight Connector 288"/>
              <p:cNvCxnSpPr/>
              <p:nvPr/>
            </p:nvCxnSpPr>
            <p:spPr>
              <a:xfrm>
                <a:off x="5160494" y="1600187"/>
                <a:ext cx="188745" cy="496"/>
              </a:xfrm>
              <a:prstGeom prst="line">
                <a:avLst/>
              </a:prstGeom>
            </p:spPr>
            <p:style>
              <a:lnRef idx="2">
                <a:schemeClr val="accent1"/>
              </a:lnRef>
              <a:fillRef idx="0">
                <a:schemeClr val="accent1"/>
              </a:fillRef>
              <a:effectRef idx="1">
                <a:schemeClr val="accent1"/>
              </a:effectRef>
              <a:fontRef idx="minor">
                <a:schemeClr val="tx1"/>
              </a:fontRef>
            </p:style>
          </p:cxnSp>
          <p:cxnSp>
            <p:nvCxnSpPr>
              <p:cNvPr id="290" name="Straight Connector 289"/>
              <p:cNvCxnSpPr/>
              <p:nvPr/>
            </p:nvCxnSpPr>
            <p:spPr>
              <a:xfrm>
                <a:off x="5156130" y="2267423"/>
                <a:ext cx="189731" cy="496"/>
              </a:xfrm>
              <a:prstGeom prst="line">
                <a:avLst/>
              </a:prstGeom>
            </p:spPr>
            <p:style>
              <a:lnRef idx="2">
                <a:schemeClr val="accent1"/>
              </a:lnRef>
              <a:fillRef idx="0">
                <a:schemeClr val="accent1"/>
              </a:fillRef>
              <a:effectRef idx="1">
                <a:schemeClr val="accent1"/>
              </a:effectRef>
              <a:fontRef idx="minor">
                <a:schemeClr val="tx1"/>
              </a:fontRef>
            </p:style>
          </p:cxnSp>
          <p:cxnSp>
            <p:nvCxnSpPr>
              <p:cNvPr id="291" name="Straight Connector 290"/>
              <p:cNvCxnSpPr/>
              <p:nvPr/>
            </p:nvCxnSpPr>
            <p:spPr>
              <a:xfrm>
                <a:off x="5163734" y="5603603"/>
                <a:ext cx="188745" cy="496"/>
              </a:xfrm>
              <a:prstGeom prst="line">
                <a:avLst/>
              </a:prstGeom>
            </p:spPr>
            <p:style>
              <a:lnRef idx="2">
                <a:schemeClr val="accent1"/>
              </a:lnRef>
              <a:fillRef idx="0">
                <a:schemeClr val="accent1"/>
              </a:fillRef>
              <a:effectRef idx="1">
                <a:schemeClr val="accent1"/>
              </a:effectRef>
              <a:fontRef idx="minor">
                <a:schemeClr val="tx1"/>
              </a:fontRef>
            </p:style>
          </p:cxnSp>
          <p:cxnSp>
            <p:nvCxnSpPr>
              <p:cNvPr id="292" name="Straight Connector 291"/>
              <p:cNvCxnSpPr/>
              <p:nvPr/>
            </p:nvCxnSpPr>
            <p:spPr>
              <a:xfrm>
                <a:off x="5161620" y="6270842"/>
                <a:ext cx="189731" cy="496"/>
              </a:xfrm>
              <a:prstGeom prst="line">
                <a:avLst/>
              </a:prstGeom>
            </p:spPr>
            <p:style>
              <a:lnRef idx="2">
                <a:schemeClr val="accent1"/>
              </a:lnRef>
              <a:fillRef idx="0">
                <a:schemeClr val="accent1"/>
              </a:fillRef>
              <a:effectRef idx="1">
                <a:schemeClr val="accent1"/>
              </a:effectRef>
              <a:fontRef idx="minor">
                <a:schemeClr val="tx1"/>
              </a:fontRef>
            </p:style>
          </p:cxnSp>
          <p:grpSp>
            <p:nvGrpSpPr>
              <p:cNvPr id="293" name="Group 248"/>
              <p:cNvGrpSpPr/>
              <p:nvPr/>
            </p:nvGrpSpPr>
            <p:grpSpPr>
              <a:xfrm>
                <a:off x="5421873" y="1369500"/>
                <a:ext cx="398618" cy="388874"/>
                <a:chOff x="5486400" y="1369500"/>
                <a:chExt cx="398618" cy="388874"/>
              </a:xfrm>
            </p:grpSpPr>
            <p:sp>
              <p:nvSpPr>
                <p:cNvPr id="322" name="Oval 321"/>
                <p:cNvSpPr/>
                <p:nvPr/>
              </p:nvSpPr>
              <p:spPr>
                <a:xfrm>
                  <a:off x="5486400" y="15234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3" name="Oval 322"/>
                <p:cNvSpPr/>
                <p:nvPr/>
              </p:nvSpPr>
              <p:spPr>
                <a:xfrm>
                  <a:off x="5685709" y="16017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4" name="Oval 323"/>
                <p:cNvSpPr/>
                <p:nvPr/>
              </p:nvSpPr>
              <p:spPr>
                <a:xfrm>
                  <a:off x="5638800" y="1369500"/>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94" name="Group 227"/>
              <p:cNvGrpSpPr/>
              <p:nvPr/>
            </p:nvGrpSpPr>
            <p:grpSpPr>
              <a:xfrm>
                <a:off x="5421873" y="2032704"/>
                <a:ext cx="351709" cy="313515"/>
                <a:chOff x="5638800" y="1521900"/>
                <a:chExt cx="351709" cy="313515"/>
              </a:xfrm>
            </p:grpSpPr>
            <p:sp>
              <p:nvSpPr>
                <p:cNvPr id="319" name="Oval 318"/>
                <p:cNvSpPr/>
                <p:nvPr/>
              </p:nvSpPr>
              <p:spPr>
                <a:xfrm>
                  <a:off x="5638800" y="16758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0" name="Oval 319"/>
                <p:cNvSpPr/>
                <p:nvPr/>
              </p:nvSpPr>
              <p:spPr>
                <a:xfrm>
                  <a:off x="5791200" y="1678815"/>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1" name="Oval 320"/>
                <p:cNvSpPr/>
                <p:nvPr/>
              </p:nvSpPr>
              <p:spPr>
                <a:xfrm>
                  <a:off x="5791200" y="1521900"/>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95" name="Group 228"/>
              <p:cNvGrpSpPr/>
              <p:nvPr/>
            </p:nvGrpSpPr>
            <p:grpSpPr>
              <a:xfrm>
                <a:off x="5410200" y="2889300"/>
                <a:ext cx="398618" cy="311100"/>
                <a:chOff x="5638800" y="1675874"/>
                <a:chExt cx="398618" cy="311100"/>
              </a:xfrm>
            </p:grpSpPr>
            <p:sp>
              <p:nvSpPr>
                <p:cNvPr id="316" name="Oval 315"/>
                <p:cNvSpPr/>
                <p:nvPr/>
              </p:nvSpPr>
              <p:spPr>
                <a:xfrm>
                  <a:off x="5638800" y="16758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7" name="Oval 316"/>
                <p:cNvSpPr/>
                <p:nvPr/>
              </p:nvSpPr>
              <p:spPr>
                <a:xfrm>
                  <a:off x="5838109" y="17541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8" name="Oval 317"/>
                <p:cNvSpPr/>
                <p:nvPr/>
              </p:nvSpPr>
              <p:spPr>
                <a:xfrm>
                  <a:off x="5638800" y="18303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96" name="Group 232"/>
              <p:cNvGrpSpPr/>
              <p:nvPr/>
            </p:nvGrpSpPr>
            <p:grpSpPr>
              <a:xfrm>
                <a:off x="5515691" y="3359112"/>
                <a:ext cx="304800" cy="388874"/>
                <a:chOff x="5732618" y="1521900"/>
                <a:chExt cx="304800" cy="388874"/>
              </a:xfrm>
            </p:grpSpPr>
            <p:sp>
              <p:nvSpPr>
                <p:cNvPr id="313" name="Oval 312"/>
                <p:cNvSpPr/>
                <p:nvPr/>
              </p:nvSpPr>
              <p:spPr>
                <a:xfrm>
                  <a:off x="5732618" y="1648230"/>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4" name="Oval 313"/>
                <p:cNvSpPr/>
                <p:nvPr/>
              </p:nvSpPr>
              <p:spPr>
                <a:xfrm>
                  <a:off x="5838109" y="17541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5" name="Oval 314"/>
                <p:cNvSpPr/>
                <p:nvPr/>
              </p:nvSpPr>
              <p:spPr>
                <a:xfrm>
                  <a:off x="5791200" y="1521900"/>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97" name="Group 236"/>
              <p:cNvGrpSpPr/>
              <p:nvPr/>
            </p:nvGrpSpPr>
            <p:grpSpPr>
              <a:xfrm rot="5990579">
                <a:off x="5421873" y="4022316"/>
                <a:ext cx="398618" cy="388874"/>
                <a:chOff x="5638800" y="1521900"/>
                <a:chExt cx="398618" cy="388874"/>
              </a:xfrm>
            </p:grpSpPr>
            <p:sp>
              <p:nvSpPr>
                <p:cNvPr id="310" name="Oval 309"/>
                <p:cNvSpPr/>
                <p:nvPr/>
              </p:nvSpPr>
              <p:spPr>
                <a:xfrm>
                  <a:off x="5638800" y="16758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1" name="Oval 310"/>
                <p:cNvSpPr/>
                <p:nvPr/>
              </p:nvSpPr>
              <p:spPr>
                <a:xfrm>
                  <a:off x="5838109" y="17541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2" name="Oval 311"/>
                <p:cNvSpPr/>
                <p:nvPr/>
              </p:nvSpPr>
              <p:spPr>
                <a:xfrm>
                  <a:off x="5791200" y="1521900"/>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98" name="Group 240"/>
              <p:cNvGrpSpPr/>
              <p:nvPr/>
            </p:nvGrpSpPr>
            <p:grpSpPr>
              <a:xfrm>
                <a:off x="5421873" y="4685520"/>
                <a:ext cx="386945" cy="388874"/>
                <a:chOff x="5638800" y="1521900"/>
                <a:chExt cx="386945" cy="388874"/>
              </a:xfrm>
            </p:grpSpPr>
            <p:sp>
              <p:nvSpPr>
                <p:cNvPr id="307" name="Oval 306"/>
                <p:cNvSpPr/>
                <p:nvPr/>
              </p:nvSpPr>
              <p:spPr>
                <a:xfrm>
                  <a:off x="5638800" y="16758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8" name="Oval 307"/>
                <p:cNvSpPr/>
                <p:nvPr/>
              </p:nvSpPr>
              <p:spPr>
                <a:xfrm>
                  <a:off x="5826436" y="17541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9" name="Oval 308"/>
                <p:cNvSpPr/>
                <p:nvPr/>
              </p:nvSpPr>
              <p:spPr>
                <a:xfrm>
                  <a:off x="5779527" y="1521900"/>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99" name="Group 244"/>
              <p:cNvGrpSpPr/>
              <p:nvPr/>
            </p:nvGrpSpPr>
            <p:grpSpPr>
              <a:xfrm>
                <a:off x="5421873" y="6165900"/>
                <a:ext cx="398618" cy="262038"/>
                <a:chOff x="5638800" y="1675874"/>
                <a:chExt cx="398618" cy="262038"/>
              </a:xfrm>
            </p:grpSpPr>
            <p:sp>
              <p:nvSpPr>
                <p:cNvPr id="304" name="Oval 303"/>
                <p:cNvSpPr/>
                <p:nvPr/>
              </p:nvSpPr>
              <p:spPr>
                <a:xfrm>
                  <a:off x="5638800" y="16758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5" name="Oval 304"/>
                <p:cNvSpPr/>
                <p:nvPr/>
              </p:nvSpPr>
              <p:spPr>
                <a:xfrm>
                  <a:off x="5838109" y="17541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6" name="Oval 305"/>
                <p:cNvSpPr/>
                <p:nvPr/>
              </p:nvSpPr>
              <p:spPr>
                <a:xfrm>
                  <a:off x="5650027" y="1781312"/>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300" name="Group 249"/>
              <p:cNvGrpSpPr/>
              <p:nvPr/>
            </p:nvGrpSpPr>
            <p:grpSpPr>
              <a:xfrm>
                <a:off x="5410200" y="5348724"/>
                <a:ext cx="445527" cy="388874"/>
                <a:chOff x="5791200" y="1521900"/>
                <a:chExt cx="445527" cy="388874"/>
              </a:xfrm>
            </p:grpSpPr>
            <p:sp>
              <p:nvSpPr>
                <p:cNvPr id="301" name="Oval 300"/>
                <p:cNvSpPr/>
                <p:nvPr/>
              </p:nvSpPr>
              <p:spPr>
                <a:xfrm>
                  <a:off x="6037418" y="1659576"/>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2" name="Oval 301"/>
                <p:cNvSpPr/>
                <p:nvPr/>
              </p:nvSpPr>
              <p:spPr>
                <a:xfrm>
                  <a:off x="5838109" y="17541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3" name="Oval 302"/>
                <p:cNvSpPr/>
                <p:nvPr/>
              </p:nvSpPr>
              <p:spPr>
                <a:xfrm>
                  <a:off x="5791200" y="1521900"/>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5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Cancer Heterogeneity</a:t>
            </a:r>
            <a:endParaRPr lang="en-US" dirty="0"/>
          </a:p>
        </p:txBody>
      </p:sp>
      <p:grpSp>
        <p:nvGrpSpPr>
          <p:cNvPr id="2" name="Group 23"/>
          <p:cNvGrpSpPr/>
          <p:nvPr/>
        </p:nvGrpSpPr>
        <p:grpSpPr>
          <a:xfrm>
            <a:off x="228600" y="2820194"/>
            <a:ext cx="1066800" cy="1066800"/>
            <a:chOff x="1063625" y="1828800"/>
            <a:chExt cx="4318000" cy="4318000"/>
          </a:xfrm>
        </p:grpSpPr>
        <p:pic>
          <p:nvPicPr>
            <p:cNvPr id="17" name="Picture 16" descr="Untitled-2.png"/>
            <p:cNvPicPr>
              <a:picLocks noChangeAspect="1"/>
            </p:cNvPicPr>
            <p:nvPr/>
          </p:nvPicPr>
          <p:blipFill>
            <a:blip r:embed="rId3"/>
            <a:stretch>
              <a:fillRect/>
            </a:stretch>
          </p:blipFill>
          <p:spPr>
            <a:xfrm>
              <a:off x="1063625" y="1828800"/>
              <a:ext cx="4318000" cy="4318000"/>
            </a:xfrm>
            <a:prstGeom prst="rect">
              <a:avLst/>
            </a:prstGeom>
          </p:spPr>
        </p:pic>
        <p:pic>
          <p:nvPicPr>
            <p:cNvPr id="18" name="Picture 17" descr="Untitled-3.png"/>
            <p:cNvPicPr>
              <a:picLocks noChangeAspect="1"/>
            </p:cNvPicPr>
            <p:nvPr/>
          </p:nvPicPr>
          <p:blipFill>
            <a:blip r:embed="rId4"/>
            <a:stretch>
              <a:fillRect/>
            </a:stretch>
          </p:blipFill>
          <p:spPr>
            <a:xfrm>
              <a:off x="1063625" y="1828800"/>
              <a:ext cx="4318000" cy="4318000"/>
            </a:xfrm>
            <a:prstGeom prst="rect">
              <a:avLst/>
            </a:prstGeom>
          </p:spPr>
        </p:pic>
        <p:pic>
          <p:nvPicPr>
            <p:cNvPr id="19" name="Picture 18" descr="Untitled-4.png"/>
            <p:cNvPicPr>
              <a:picLocks noChangeAspect="1"/>
            </p:cNvPicPr>
            <p:nvPr/>
          </p:nvPicPr>
          <p:blipFill>
            <a:blip r:embed="rId5"/>
            <a:stretch>
              <a:fillRect/>
            </a:stretch>
          </p:blipFill>
          <p:spPr>
            <a:xfrm>
              <a:off x="1063625" y="1828800"/>
              <a:ext cx="4318000" cy="4318000"/>
            </a:xfrm>
            <a:prstGeom prst="rect">
              <a:avLst/>
            </a:prstGeom>
          </p:spPr>
        </p:pic>
        <p:sp>
          <p:nvSpPr>
            <p:cNvPr id="23" name="Oval 22"/>
            <p:cNvSpPr/>
            <p:nvPr/>
          </p:nvSpPr>
          <p:spPr>
            <a:xfrm>
              <a:off x="2682875" y="3552825"/>
              <a:ext cx="1066800" cy="838200"/>
            </a:xfrm>
            <a:prstGeom prst="ellipse">
              <a:avLst/>
            </a:prstGeom>
            <a:solidFill>
              <a:srgbClr val="3E3E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28" name="Straight Connector 27"/>
          <p:cNvCxnSpPr/>
          <p:nvPr/>
        </p:nvCxnSpPr>
        <p:spPr>
          <a:xfrm>
            <a:off x="1447800" y="3355182"/>
            <a:ext cx="538956"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rot="5400000">
            <a:off x="465138" y="4345782"/>
            <a:ext cx="3048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a:off x="1987550" y="2820194"/>
            <a:ext cx="304006"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rot="5400000" flipH="1" flipV="1">
            <a:off x="1690052" y="2583498"/>
            <a:ext cx="1203008"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2292350" y="3183414"/>
            <a:ext cx="761206"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a:off x="2292350" y="1981200"/>
            <a:ext cx="761206"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1986756" y="5868988"/>
            <a:ext cx="1065212" cy="1588"/>
          </a:xfrm>
          <a:prstGeom prst="line">
            <a:avLst/>
          </a:prstGeom>
        </p:spPr>
        <p:style>
          <a:lnRef idx="2">
            <a:schemeClr val="accent1"/>
          </a:lnRef>
          <a:fillRef idx="0">
            <a:schemeClr val="accent1"/>
          </a:fillRef>
          <a:effectRef idx="1">
            <a:schemeClr val="accent1"/>
          </a:effectRef>
          <a:fontRef idx="minor">
            <a:schemeClr val="tx1"/>
          </a:fontRef>
        </p:style>
      </p:cxnSp>
      <p:grpSp>
        <p:nvGrpSpPr>
          <p:cNvPr id="4" name="Group 60"/>
          <p:cNvGrpSpPr/>
          <p:nvPr/>
        </p:nvGrpSpPr>
        <p:grpSpPr>
          <a:xfrm>
            <a:off x="3083718" y="1447800"/>
            <a:ext cx="1066800" cy="1066800"/>
            <a:chOff x="1063625" y="1828800"/>
            <a:chExt cx="4318000" cy="4318000"/>
          </a:xfrm>
        </p:grpSpPr>
        <p:pic>
          <p:nvPicPr>
            <p:cNvPr id="62" name="Picture 61" descr="Untitled-2.png"/>
            <p:cNvPicPr>
              <a:picLocks noChangeAspect="1"/>
            </p:cNvPicPr>
            <p:nvPr/>
          </p:nvPicPr>
          <p:blipFill>
            <a:blip r:embed="rId3"/>
            <a:stretch>
              <a:fillRect/>
            </a:stretch>
          </p:blipFill>
          <p:spPr>
            <a:xfrm>
              <a:off x="1063625" y="1828800"/>
              <a:ext cx="4318000" cy="4318000"/>
            </a:xfrm>
            <a:prstGeom prst="rect">
              <a:avLst/>
            </a:prstGeom>
          </p:spPr>
        </p:pic>
        <p:pic>
          <p:nvPicPr>
            <p:cNvPr id="63" name="Picture 62" descr="Untitled-3.png"/>
            <p:cNvPicPr>
              <a:picLocks noChangeAspect="1"/>
            </p:cNvPicPr>
            <p:nvPr/>
          </p:nvPicPr>
          <p:blipFill>
            <a:blip r:embed="rId4"/>
            <a:stretch>
              <a:fillRect/>
            </a:stretch>
          </p:blipFill>
          <p:spPr>
            <a:xfrm>
              <a:off x="1063625" y="1828800"/>
              <a:ext cx="4318000" cy="4318000"/>
            </a:xfrm>
            <a:prstGeom prst="rect">
              <a:avLst/>
            </a:prstGeom>
          </p:spPr>
        </p:pic>
        <p:pic>
          <p:nvPicPr>
            <p:cNvPr id="64" name="Picture 63" descr="Untitled-4.png"/>
            <p:cNvPicPr>
              <a:picLocks noChangeAspect="1"/>
            </p:cNvPicPr>
            <p:nvPr/>
          </p:nvPicPr>
          <p:blipFill>
            <a:blip r:embed="rId5"/>
            <a:stretch>
              <a:fillRect/>
            </a:stretch>
          </p:blipFill>
          <p:spPr>
            <a:xfrm>
              <a:off x="1063625" y="1828800"/>
              <a:ext cx="4318000" cy="4318000"/>
            </a:xfrm>
            <a:prstGeom prst="rect">
              <a:avLst/>
            </a:prstGeom>
          </p:spPr>
        </p:pic>
        <p:pic>
          <p:nvPicPr>
            <p:cNvPr id="65" name="Picture 64" descr="Untitled-5.png"/>
            <p:cNvPicPr>
              <a:picLocks noChangeAspect="1"/>
            </p:cNvPicPr>
            <p:nvPr/>
          </p:nvPicPr>
          <p:blipFill>
            <a:blip r:embed="rId6"/>
            <a:stretch>
              <a:fillRect/>
            </a:stretch>
          </p:blipFill>
          <p:spPr>
            <a:xfrm>
              <a:off x="1063625" y="1828800"/>
              <a:ext cx="4318000" cy="4318000"/>
            </a:xfrm>
            <a:prstGeom prst="rect">
              <a:avLst/>
            </a:prstGeom>
          </p:spPr>
        </p:pic>
        <p:sp>
          <p:nvSpPr>
            <p:cNvPr id="68" name="Oval 67"/>
            <p:cNvSpPr/>
            <p:nvPr/>
          </p:nvSpPr>
          <p:spPr>
            <a:xfrm>
              <a:off x="2682875" y="3552825"/>
              <a:ext cx="1066800" cy="838200"/>
            </a:xfrm>
            <a:prstGeom prst="ellipse">
              <a:avLst/>
            </a:prstGeom>
            <a:solidFill>
              <a:srgbClr val="3E3E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5" name="Group 68"/>
          <p:cNvGrpSpPr/>
          <p:nvPr/>
        </p:nvGrpSpPr>
        <p:grpSpPr>
          <a:xfrm>
            <a:off x="3129756" y="2650014"/>
            <a:ext cx="1066800" cy="1066800"/>
            <a:chOff x="1063625" y="1828800"/>
            <a:chExt cx="4318000" cy="4318000"/>
          </a:xfrm>
        </p:grpSpPr>
        <p:pic>
          <p:nvPicPr>
            <p:cNvPr id="70" name="Picture 69" descr="Untitled-2.png"/>
            <p:cNvPicPr>
              <a:picLocks noChangeAspect="1"/>
            </p:cNvPicPr>
            <p:nvPr/>
          </p:nvPicPr>
          <p:blipFill>
            <a:blip r:embed="rId3"/>
            <a:stretch>
              <a:fillRect/>
            </a:stretch>
          </p:blipFill>
          <p:spPr>
            <a:xfrm>
              <a:off x="1063625" y="1828800"/>
              <a:ext cx="4318000" cy="4318000"/>
            </a:xfrm>
            <a:prstGeom prst="rect">
              <a:avLst/>
            </a:prstGeom>
          </p:spPr>
        </p:pic>
        <p:pic>
          <p:nvPicPr>
            <p:cNvPr id="71" name="Picture 70" descr="Untitled-3.png"/>
            <p:cNvPicPr>
              <a:picLocks noChangeAspect="1"/>
            </p:cNvPicPr>
            <p:nvPr/>
          </p:nvPicPr>
          <p:blipFill>
            <a:blip r:embed="rId4"/>
            <a:stretch>
              <a:fillRect/>
            </a:stretch>
          </p:blipFill>
          <p:spPr>
            <a:xfrm>
              <a:off x="1063625" y="1828800"/>
              <a:ext cx="4318000" cy="4318000"/>
            </a:xfrm>
            <a:prstGeom prst="rect">
              <a:avLst/>
            </a:prstGeom>
          </p:spPr>
        </p:pic>
        <p:pic>
          <p:nvPicPr>
            <p:cNvPr id="72" name="Picture 71" descr="Untitled-4.png"/>
            <p:cNvPicPr>
              <a:picLocks noChangeAspect="1"/>
            </p:cNvPicPr>
            <p:nvPr/>
          </p:nvPicPr>
          <p:blipFill>
            <a:blip r:embed="rId5"/>
            <a:stretch>
              <a:fillRect/>
            </a:stretch>
          </p:blipFill>
          <p:spPr>
            <a:xfrm>
              <a:off x="1063625" y="1828800"/>
              <a:ext cx="4318000" cy="4318000"/>
            </a:xfrm>
            <a:prstGeom prst="rect">
              <a:avLst/>
            </a:prstGeom>
          </p:spPr>
        </p:pic>
        <p:pic>
          <p:nvPicPr>
            <p:cNvPr id="73" name="Picture 72" descr="Untitled-5.png"/>
            <p:cNvPicPr>
              <a:picLocks noChangeAspect="1"/>
            </p:cNvPicPr>
            <p:nvPr/>
          </p:nvPicPr>
          <p:blipFill>
            <a:blip r:embed="rId6"/>
            <a:stretch>
              <a:fillRect/>
            </a:stretch>
          </p:blipFill>
          <p:spPr>
            <a:xfrm>
              <a:off x="1063625" y="1828800"/>
              <a:ext cx="4318000" cy="4318000"/>
            </a:xfrm>
            <a:prstGeom prst="rect">
              <a:avLst/>
            </a:prstGeom>
          </p:spPr>
        </p:pic>
        <p:sp>
          <p:nvSpPr>
            <p:cNvPr id="76" name="Oval 75"/>
            <p:cNvSpPr/>
            <p:nvPr/>
          </p:nvSpPr>
          <p:spPr>
            <a:xfrm>
              <a:off x="2682875" y="3552825"/>
              <a:ext cx="1066800" cy="838200"/>
            </a:xfrm>
            <a:prstGeom prst="ellipse">
              <a:avLst/>
            </a:prstGeom>
            <a:solidFill>
              <a:srgbClr val="6EA0D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6" name="Group 76"/>
          <p:cNvGrpSpPr/>
          <p:nvPr/>
        </p:nvGrpSpPr>
        <p:grpSpPr>
          <a:xfrm>
            <a:off x="3099593" y="5334000"/>
            <a:ext cx="1066800" cy="1066800"/>
            <a:chOff x="1063625" y="1828800"/>
            <a:chExt cx="4318000" cy="4318000"/>
          </a:xfrm>
        </p:grpSpPr>
        <p:pic>
          <p:nvPicPr>
            <p:cNvPr id="78" name="Picture 77" descr="Untitled-2.png"/>
            <p:cNvPicPr>
              <a:picLocks noChangeAspect="1"/>
            </p:cNvPicPr>
            <p:nvPr/>
          </p:nvPicPr>
          <p:blipFill>
            <a:blip r:embed="rId3"/>
            <a:stretch>
              <a:fillRect/>
            </a:stretch>
          </p:blipFill>
          <p:spPr>
            <a:xfrm>
              <a:off x="1063625" y="1828800"/>
              <a:ext cx="4318000" cy="4318000"/>
            </a:xfrm>
            <a:prstGeom prst="rect">
              <a:avLst/>
            </a:prstGeom>
          </p:spPr>
        </p:pic>
        <p:pic>
          <p:nvPicPr>
            <p:cNvPr id="79" name="Picture 78" descr="Untitled-3.png"/>
            <p:cNvPicPr>
              <a:picLocks noChangeAspect="1"/>
            </p:cNvPicPr>
            <p:nvPr/>
          </p:nvPicPr>
          <p:blipFill>
            <a:blip r:embed="rId4"/>
            <a:stretch>
              <a:fillRect/>
            </a:stretch>
          </p:blipFill>
          <p:spPr>
            <a:xfrm>
              <a:off x="1063625" y="1828800"/>
              <a:ext cx="4318000" cy="4318000"/>
            </a:xfrm>
            <a:prstGeom prst="rect">
              <a:avLst/>
            </a:prstGeom>
          </p:spPr>
        </p:pic>
        <p:pic>
          <p:nvPicPr>
            <p:cNvPr id="80" name="Picture 79" descr="Untitled-4.png"/>
            <p:cNvPicPr>
              <a:picLocks noChangeAspect="1"/>
            </p:cNvPicPr>
            <p:nvPr/>
          </p:nvPicPr>
          <p:blipFill>
            <a:blip r:embed="rId5"/>
            <a:stretch>
              <a:fillRect/>
            </a:stretch>
          </p:blipFill>
          <p:spPr>
            <a:xfrm>
              <a:off x="1063625" y="1828800"/>
              <a:ext cx="4318000" cy="4318000"/>
            </a:xfrm>
            <a:prstGeom prst="rect">
              <a:avLst/>
            </a:prstGeom>
          </p:spPr>
        </p:pic>
        <p:sp>
          <p:nvSpPr>
            <p:cNvPr id="84" name="Oval 83"/>
            <p:cNvSpPr/>
            <p:nvPr/>
          </p:nvSpPr>
          <p:spPr>
            <a:xfrm>
              <a:off x="2682875" y="3552825"/>
              <a:ext cx="1066800" cy="838200"/>
            </a:xfrm>
            <a:prstGeom prst="ellipse">
              <a:avLst/>
            </a:prstGeom>
            <a:solidFill>
              <a:srgbClr val="3E3E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85" name="Straight Connector 84"/>
          <p:cNvCxnSpPr/>
          <p:nvPr/>
        </p:nvCxnSpPr>
        <p:spPr>
          <a:xfrm>
            <a:off x="1989932" y="4498976"/>
            <a:ext cx="1046161" cy="1588"/>
          </a:xfrm>
          <a:prstGeom prst="line">
            <a:avLst/>
          </a:prstGeom>
        </p:spPr>
        <p:style>
          <a:lnRef idx="2">
            <a:schemeClr val="accent1"/>
          </a:lnRef>
          <a:fillRef idx="0">
            <a:schemeClr val="accent1"/>
          </a:fillRef>
          <a:effectRef idx="1">
            <a:schemeClr val="accent1"/>
          </a:effectRef>
          <a:fontRef idx="minor">
            <a:schemeClr val="tx1"/>
          </a:fontRef>
        </p:style>
      </p:cxnSp>
      <p:grpSp>
        <p:nvGrpSpPr>
          <p:cNvPr id="7" name="Group 174"/>
          <p:cNvGrpSpPr/>
          <p:nvPr/>
        </p:nvGrpSpPr>
        <p:grpSpPr>
          <a:xfrm>
            <a:off x="3085628" y="3981214"/>
            <a:ext cx="1020762" cy="1020762"/>
            <a:chOff x="5943600" y="4234873"/>
            <a:chExt cx="747703" cy="747703"/>
          </a:xfrm>
        </p:grpSpPr>
        <p:pic>
          <p:nvPicPr>
            <p:cNvPr id="172" name="Picture 171" descr="Untitled-1.png"/>
            <p:cNvPicPr>
              <a:picLocks noChangeAspect="1"/>
            </p:cNvPicPr>
            <p:nvPr/>
          </p:nvPicPr>
          <p:blipFill>
            <a:blip r:embed="rId7"/>
            <a:stretch>
              <a:fillRect/>
            </a:stretch>
          </p:blipFill>
          <p:spPr>
            <a:xfrm>
              <a:off x="5943600" y="4234873"/>
              <a:ext cx="747703" cy="747703"/>
            </a:xfrm>
            <a:prstGeom prst="rect">
              <a:avLst/>
            </a:prstGeom>
          </p:spPr>
        </p:pic>
        <p:sp>
          <p:nvSpPr>
            <p:cNvPr id="174" name="Oval 173"/>
            <p:cNvSpPr/>
            <p:nvPr/>
          </p:nvSpPr>
          <p:spPr>
            <a:xfrm>
              <a:off x="6248400" y="4542898"/>
              <a:ext cx="145993" cy="114709"/>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8" name="Group 280"/>
          <p:cNvGrpSpPr/>
          <p:nvPr/>
        </p:nvGrpSpPr>
        <p:grpSpPr>
          <a:xfrm>
            <a:off x="4332558" y="1369500"/>
            <a:ext cx="1523169" cy="5058438"/>
            <a:chOff x="4332558" y="1369500"/>
            <a:chExt cx="1523169" cy="5058438"/>
          </a:xfrm>
        </p:grpSpPr>
        <p:cxnSp>
          <p:nvCxnSpPr>
            <p:cNvPr id="99" name="Straight Connector 98"/>
            <p:cNvCxnSpPr/>
            <p:nvPr/>
          </p:nvCxnSpPr>
          <p:spPr>
            <a:xfrm>
              <a:off x="5158242" y="2934659"/>
              <a:ext cx="188745" cy="496"/>
            </a:xfrm>
            <a:prstGeom prst="line">
              <a:avLst/>
            </a:prstGeom>
          </p:spPr>
          <p:style>
            <a:lnRef idx="2">
              <a:schemeClr val="accent1"/>
            </a:lnRef>
            <a:fillRef idx="0">
              <a:schemeClr val="accent1"/>
            </a:fillRef>
            <a:effectRef idx="1">
              <a:schemeClr val="accent1"/>
            </a:effectRef>
            <a:fontRef idx="minor">
              <a:schemeClr val="tx1"/>
            </a:fontRef>
          </p:style>
        </p:cxnSp>
        <p:cxnSp>
          <p:nvCxnSpPr>
            <p:cNvPr id="100" name="Straight Connector 99"/>
            <p:cNvCxnSpPr/>
            <p:nvPr/>
          </p:nvCxnSpPr>
          <p:spPr>
            <a:xfrm>
              <a:off x="5151906" y="3601895"/>
              <a:ext cx="189731" cy="496"/>
            </a:xfrm>
            <a:prstGeom prst="line">
              <a:avLst/>
            </a:prstGeom>
          </p:spPr>
          <p:style>
            <a:lnRef idx="2">
              <a:schemeClr val="accent1"/>
            </a:lnRef>
            <a:fillRef idx="0">
              <a:schemeClr val="accent1"/>
            </a:fillRef>
            <a:effectRef idx="1">
              <a:schemeClr val="accent1"/>
            </a:effectRef>
            <a:fontRef idx="minor">
              <a:schemeClr val="tx1"/>
            </a:fontRef>
          </p:style>
        </p:cxnSp>
        <p:cxnSp>
          <p:nvCxnSpPr>
            <p:cNvPr id="135" name="Straight Connector 134"/>
            <p:cNvCxnSpPr/>
            <p:nvPr/>
          </p:nvCxnSpPr>
          <p:spPr>
            <a:xfrm>
              <a:off x="4332558" y="4495800"/>
              <a:ext cx="819841" cy="798"/>
            </a:xfrm>
            <a:prstGeom prst="line">
              <a:avLst/>
            </a:prstGeom>
          </p:spPr>
          <p:style>
            <a:lnRef idx="2">
              <a:schemeClr val="accent1"/>
            </a:lnRef>
            <a:fillRef idx="0">
              <a:schemeClr val="accent1"/>
            </a:fillRef>
            <a:effectRef idx="1">
              <a:schemeClr val="accent1"/>
            </a:effectRef>
            <a:fontRef idx="minor">
              <a:schemeClr val="tx1"/>
            </a:fontRef>
          </p:style>
        </p:cxnSp>
        <p:cxnSp>
          <p:nvCxnSpPr>
            <p:cNvPr id="136" name="Straight Connector 135"/>
            <p:cNvCxnSpPr/>
            <p:nvPr/>
          </p:nvCxnSpPr>
          <p:spPr>
            <a:xfrm rot="5400000">
              <a:off x="2826228" y="3935912"/>
              <a:ext cx="4669864"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37" name="Straight Connector 136"/>
            <p:cNvCxnSpPr/>
            <p:nvPr/>
          </p:nvCxnSpPr>
          <p:spPr>
            <a:xfrm>
              <a:off x="5159368" y="4269131"/>
              <a:ext cx="188745" cy="496"/>
            </a:xfrm>
            <a:prstGeom prst="line">
              <a:avLst/>
            </a:prstGeom>
          </p:spPr>
          <p:style>
            <a:lnRef idx="2">
              <a:schemeClr val="accent1"/>
            </a:lnRef>
            <a:fillRef idx="0">
              <a:schemeClr val="accent1"/>
            </a:fillRef>
            <a:effectRef idx="1">
              <a:schemeClr val="accent1"/>
            </a:effectRef>
            <a:fontRef idx="minor">
              <a:schemeClr val="tx1"/>
            </a:fontRef>
          </p:style>
        </p:cxnSp>
        <p:cxnSp>
          <p:nvCxnSpPr>
            <p:cNvPr id="138" name="Straight Connector 137"/>
            <p:cNvCxnSpPr/>
            <p:nvPr/>
          </p:nvCxnSpPr>
          <p:spPr>
            <a:xfrm>
              <a:off x="5154018" y="4936367"/>
              <a:ext cx="189731" cy="496"/>
            </a:xfrm>
            <a:prstGeom prst="line">
              <a:avLst/>
            </a:prstGeom>
          </p:spPr>
          <p:style>
            <a:lnRef idx="2">
              <a:schemeClr val="accent1"/>
            </a:lnRef>
            <a:fillRef idx="0">
              <a:schemeClr val="accent1"/>
            </a:fillRef>
            <a:effectRef idx="1">
              <a:schemeClr val="accent1"/>
            </a:effectRef>
            <a:fontRef idx="minor">
              <a:schemeClr val="tx1"/>
            </a:fontRef>
          </p:style>
        </p:cxnSp>
        <p:cxnSp>
          <p:nvCxnSpPr>
            <p:cNvPr id="148" name="Straight Connector 147"/>
            <p:cNvCxnSpPr/>
            <p:nvPr/>
          </p:nvCxnSpPr>
          <p:spPr>
            <a:xfrm>
              <a:off x="5160494" y="1600187"/>
              <a:ext cx="188745" cy="496"/>
            </a:xfrm>
            <a:prstGeom prst="line">
              <a:avLst/>
            </a:prstGeom>
          </p:spPr>
          <p:style>
            <a:lnRef idx="2">
              <a:schemeClr val="accent1"/>
            </a:lnRef>
            <a:fillRef idx="0">
              <a:schemeClr val="accent1"/>
            </a:fillRef>
            <a:effectRef idx="1">
              <a:schemeClr val="accent1"/>
            </a:effectRef>
            <a:fontRef idx="minor">
              <a:schemeClr val="tx1"/>
            </a:fontRef>
          </p:style>
        </p:cxnSp>
        <p:cxnSp>
          <p:nvCxnSpPr>
            <p:cNvPr id="149" name="Straight Connector 148"/>
            <p:cNvCxnSpPr/>
            <p:nvPr/>
          </p:nvCxnSpPr>
          <p:spPr>
            <a:xfrm>
              <a:off x="5156130" y="2267423"/>
              <a:ext cx="189731" cy="496"/>
            </a:xfrm>
            <a:prstGeom prst="line">
              <a:avLst/>
            </a:prstGeom>
          </p:spPr>
          <p:style>
            <a:lnRef idx="2">
              <a:schemeClr val="accent1"/>
            </a:lnRef>
            <a:fillRef idx="0">
              <a:schemeClr val="accent1"/>
            </a:fillRef>
            <a:effectRef idx="1">
              <a:schemeClr val="accent1"/>
            </a:effectRef>
            <a:fontRef idx="minor">
              <a:schemeClr val="tx1"/>
            </a:fontRef>
          </p:style>
        </p:cxnSp>
        <p:cxnSp>
          <p:nvCxnSpPr>
            <p:cNvPr id="159" name="Straight Connector 158"/>
            <p:cNvCxnSpPr/>
            <p:nvPr/>
          </p:nvCxnSpPr>
          <p:spPr>
            <a:xfrm>
              <a:off x="5163734" y="5603603"/>
              <a:ext cx="188745" cy="496"/>
            </a:xfrm>
            <a:prstGeom prst="line">
              <a:avLst/>
            </a:prstGeom>
          </p:spPr>
          <p:style>
            <a:lnRef idx="2">
              <a:schemeClr val="accent1"/>
            </a:lnRef>
            <a:fillRef idx="0">
              <a:schemeClr val="accent1"/>
            </a:fillRef>
            <a:effectRef idx="1">
              <a:schemeClr val="accent1"/>
            </a:effectRef>
            <a:fontRef idx="minor">
              <a:schemeClr val="tx1"/>
            </a:fontRef>
          </p:style>
        </p:cxnSp>
        <p:cxnSp>
          <p:nvCxnSpPr>
            <p:cNvPr id="160" name="Straight Connector 159"/>
            <p:cNvCxnSpPr/>
            <p:nvPr/>
          </p:nvCxnSpPr>
          <p:spPr>
            <a:xfrm>
              <a:off x="5161620" y="6270842"/>
              <a:ext cx="189731" cy="496"/>
            </a:xfrm>
            <a:prstGeom prst="line">
              <a:avLst/>
            </a:prstGeom>
          </p:spPr>
          <p:style>
            <a:lnRef idx="2">
              <a:schemeClr val="accent1"/>
            </a:lnRef>
            <a:fillRef idx="0">
              <a:schemeClr val="accent1"/>
            </a:fillRef>
            <a:effectRef idx="1">
              <a:schemeClr val="accent1"/>
            </a:effectRef>
            <a:fontRef idx="minor">
              <a:schemeClr val="tx1"/>
            </a:fontRef>
          </p:style>
        </p:cxnSp>
        <p:grpSp>
          <p:nvGrpSpPr>
            <p:cNvPr id="9" name="Group 248"/>
            <p:cNvGrpSpPr/>
            <p:nvPr/>
          </p:nvGrpSpPr>
          <p:grpSpPr>
            <a:xfrm>
              <a:off x="5421873" y="1369500"/>
              <a:ext cx="398618" cy="388874"/>
              <a:chOff x="5486400" y="1369500"/>
              <a:chExt cx="398618" cy="388874"/>
            </a:xfrm>
          </p:grpSpPr>
          <p:sp>
            <p:nvSpPr>
              <p:cNvPr id="222" name="Oval 221"/>
              <p:cNvSpPr/>
              <p:nvPr/>
            </p:nvSpPr>
            <p:spPr>
              <a:xfrm>
                <a:off x="5486400" y="15234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3" name="Oval 222"/>
              <p:cNvSpPr/>
              <p:nvPr/>
            </p:nvSpPr>
            <p:spPr>
              <a:xfrm>
                <a:off x="5685709" y="16017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4" name="Oval 223"/>
              <p:cNvSpPr/>
              <p:nvPr/>
            </p:nvSpPr>
            <p:spPr>
              <a:xfrm>
                <a:off x="5638800" y="1369500"/>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0" name="Group 227"/>
            <p:cNvGrpSpPr/>
            <p:nvPr/>
          </p:nvGrpSpPr>
          <p:grpSpPr>
            <a:xfrm>
              <a:off x="5421873" y="2032704"/>
              <a:ext cx="351709" cy="313515"/>
              <a:chOff x="5638800" y="1521900"/>
              <a:chExt cx="351709" cy="313515"/>
            </a:xfrm>
          </p:grpSpPr>
          <p:sp>
            <p:nvSpPr>
              <p:cNvPr id="225" name="Oval 224"/>
              <p:cNvSpPr/>
              <p:nvPr/>
            </p:nvSpPr>
            <p:spPr>
              <a:xfrm>
                <a:off x="5638800" y="16758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6" name="Oval 225"/>
              <p:cNvSpPr/>
              <p:nvPr/>
            </p:nvSpPr>
            <p:spPr>
              <a:xfrm>
                <a:off x="5791200" y="1678815"/>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7" name="Oval 226"/>
              <p:cNvSpPr/>
              <p:nvPr/>
            </p:nvSpPr>
            <p:spPr>
              <a:xfrm>
                <a:off x="5791200" y="1521900"/>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1" name="Group 228"/>
            <p:cNvGrpSpPr/>
            <p:nvPr/>
          </p:nvGrpSpPr>
          <p:grpSpPr>
            <a:xfrm>
              <a:off x="5410200" y="2889300"/>
              <a:ext cx="398618" cy="311100"/>
              <a:chOff x="5638800" y="1675874"/>
              <a:chExt cx="398618" cy="311100"/>
            </a:xfrm>
          </p:grpSpPr>
          <p:sp>
            <p:nvSpPr>
              <p:cNvPr id="230" name="Oval 229"/>
              <p:cNvSpPr/>
              <p:nvPr/>
            </p:nvSpPr>
            <p:spPr>
              <a:xfrm>
                <a:off x="5638800" y="16758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1" name="Oval 230"/>
              <p:cNvSpPr/>
              <p:nvPr/>
            </p:nvSpPr>
            <p:spPr>
              <a:xfrm>
                <a:off x="5838109" y="17541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2" name="Oval 231"/>
              <p:cNvSpPr/>
              <p:nvPr/>
            </p:nvSpPr>
            <p:spPr>
              <a:xfrm>
                <a:off x="5638800" y="18303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2" name="Group 232"/>
            <p:cNvGrpSpPr/>
            <p:nvPr/>
          </p:nvGrpSpPr>
          <p:grpSpPr>
            <a:xfrm>
              <a:off x="5515691" y="3359112"/>
              <a:ext cx="304800" cy="388874"/>
              <a:chOff x="5732618" y="1521900"/>
              <a:chExt cx="304800" cy="388874"/>
            </a:xfrm>
          </p:grpSpPr>
          <p:sp>
            <p:nvSpPr>
              <p:cNvPr id="234" name="Oval 233"/>
              <p:cNvSpPr/>
              <p:nvPr/>
            </p:nvSpPr>
            <p:spPr>
              <a:xfrm>
                <a:off x="5732618" y="1648230"/>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5" name="Oval 234"/>
              <p:cNvSpPr/>
              <p:nvPr/>
            </p:nvSpPr>
            <p:spPr>
              <a:xfrm>
                <a:off x="5838109" y="17541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6" name="Oval 235"/>
              <p:cNvSpPr/>
              <p:nvPr/>
            </p:nvSpPr>
            <p:spPr>
              <a:xfrm>
                <a:off x="5791200" y="1521900"/>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3" name="Group 236"/>
            <p:cNvGrpSpPr/>
            <p:nvPr/>
          </p:nvGrpSpPr>
          <p:grpSpPr>
            <a:xfrm rot="5990579">
              <a:off x="5421873" y="4022316"/>
              <a:ext cx="398618" cy="388874"/>
              <a:chOff x="5638800" y="1521900"/>
              <a:chExt cx="398618" cy="388874"/>
            </a:xfrm>
          </p:grpSpPr>
          <p:sp>
            <p:nvSpPr>
              <p:cNvPr id="238" name="Oval 237"/>
              <p:cNvSpPr/>
              <p:nvPr/>
            </p:nvSpPr>
            <p:spPr>
              <a:xfrm>
                <a:off x="5638800" y="16758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9" name="Oval 238"/>
              <p:cNvSpPr/>
              <p:nvPr/>
            </p:nvSpPr>
            <p:spPr>
              <a:xfrm>
                <a:off x="5838109" y="17541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0" name="Oval 239"/>
              <p:cNvSpPr/>
              <p:nvPr/>
            </p:nvSpPr>
            <p:spPr>
              <a:xfrm>
                <a:off x="5791200" y="1521900"/>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4" name="Group 240"/>
            <p:cNvGrpSpPr/>
            <p:nvPr/>
          </p:nvGrpSpPr>
          <p:grpSpPr>
            <a:xfrm>
              <a:off x="5421873" y="4685520"/>
              <a:ext cx="386945" cy="388874"/>
              <a:chOff x="5638800" y="1521900"/>
              <a:chExt cx="386945" cy="388874"/>
            </a:xfrm>
          </p:grpSpPr>
          <p:sp>
            <p:nvSpPr>
              <p:cNvPr id="242" name="Oval 241"/>
              <p:cNvSpPr/>
              <p:nvPr/>
            </p:nvSpPr>
            <p:spPr>
              <a:xfrm>
                <a:off x="5638800" y="16758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3" name="Oval 242"/>
              <p:cNvSpPr/>
              <p:nvPr/>
            </p:nvSpPr>
            <p:spPr>
              <a:xfrm>
                <a:off x="5826436" y="17541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4" name="Oval 243"/>
              <p:cNvSpPr/>
              <p:nvPr/>
            </p:nvSpPr>
            <p:spPr>
              <a:xfrm>
                <a:off x="5779527" y="1521900"/>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244"/>
            <p:cNvGrpSpPr/>
            <p:nvPr/>
          </p:nvGrpSpPr>
          <p:grpSpPr>
            <a:xfrm>
              <a:off x="5421873" y="6165900"/>
              <a:ext cx="398618" cy="262038"/>
              <a:chOff x="5638800" y="1675874"/>
              <a:chExt cx="398618" cy="262038"/>
            </a:xfrm>
          </p:grpSpPr>
          <p:sp>
            <p:nvSpPr>
              <p:cNvPr id="246" name="Oval 245"/>
              <p:cNvSpPr/>
              <p:nvPr/>
            </p:nvSpPr>
            <p:spPr>
              <a:xfrm>
                <a:off x="5638800" y="16758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7" name="Oval 246"/>
              <p:cNvSpPr/>
              <p:nvPr/>
            </p:nvSpPr>
            <p:spPr>
              <a:xfrm>
                <a:off x="5838109" y="17541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8" name="Oval 247"/>
              <p:cNvSpPr/>
              <p:nvPr/>
            </p:nvSpPr>
            <p:spPr>
              <a:xfrm>
                <a:off x="5650027" y="1781312"/>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6" name="Group 249"/>
            <p:cNvGrpSpPr/>
            <p:nvPr/>
          </p:nvGrpSpPr>
          <p:grpSpPr>
            <a:xfrm>
              <a:off x="5410200" y="5348724"/>
              <a:ext cx="445527" cy="388874"/>
              <a:chOff x="5791200" y="1521900"/>
              <a:chExt cx="445527" cy="388874"/>
            </a:xfrm>
          </p:grpSpPr>
          <p:sp>
            <p:nvSpPr>
              <p:cNvPr id="251" name="Oval 250"/>
              <p:cNvSpPr/>
              <p:nvPr/>
            </p:nvSpPr>
            <p:spPr>
              <a:xfrm>
                <a:off x="6037418" y="1659576"/>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2" name="Oval 251"/>
              <p:cNvSpPr/>
              <p:nvPr/>
            </p:nvSpPr>
            <p:spPr>
              <a:xfrm>
                <a:off x="5838109" y="1754174"/>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3" name="Oval 252"/>
              <p:cNvSpPr/>
              <p:nvPr/>
            </p:nvSpPr>
            <p:spPr>
              <a:xfrm>
                <a:off x="5791200" y="1521900"/>
                <a:ext cx="199309" cy="156600"/>
              </a:xfrm>
              <a:prstGeom prst="ellipse">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pic>
        <p:nvPicPr>
          <p:cNvPr id="255" name="Picture 254"/>
          <p:cNvPicPr>
            <a:picLocks noChangeAspect="1"/>
          </p:cNvPicPr>
          <p:nvPr/>
        </p:nvPicPr>
        <p:blipFill>
          <a:blip r:embed="rId8"/>
          <a:stretch>
            <a:fillRect/>
          </a:stretch>
        </p:blipFill>
        <p:spPr>
          <a:xfrm>
            <a:off x="6324600" y="3053449"/>
            <a:ext cx="1357042" cy="756551"/>
          </a:xfrm>
          <a:prstGeom prst="rect">
            <a:avLst/>
          </a:prstGeom>
        </p:spPr>
      </p:pic>
      <p:cxnSp>
        <p:nvCxnSpPr>
          <p:cNvPr id="257" name="Straight Arrow Connector 256"/>
          <p:cNvCxnSpPr/>
          <p:nvPr/>
        </p:nvCxnSpPr>
        <p:spPr>
          <a:xfrm>
            <a:off x="6324600" y="3886994"/>
            <a:ext cx="1204642"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58" name="TextBox 257"/>
          <p:cNvSpPr txBox="1"/>
          <p:nvPr/>
        </p:nvSpPr>
        <p:spPr>
          <a:xfrm>
            <a:off x="6172200" y="3962400"/>
            <a:ext cx="1544776" cy="307777"/>
          </a:xfrm>
          <a:prstGeom prst="rect">
            <a:avLst/>
          </a:prstGeom>
          <a:noFill/>
        </p:spPr>
        <p:txBody>
          <a:bodyPr wrap="none" rtlCol="0">
            <a:spAutoFit/>
          </a:bodyPr>
          <a:lstStyle/>
          <a:p>
            <a:r>
              <a:rPr lang="en-US" sz="1400" dirty="0" smtClean="0"/>
              <a:t>Chemotherapeutic</a:t>
            </a:r>
            <a:endParaRPr lang="en-US" sz="1400" dirty="0"/>
          </a:p>
        </p:txBody>
      </p:sp>
      <p:sp>
        <p:nvSpPr>
          <p:cNvPr id="259" name="Oval 258"/>
          <p:cNvSpPr/>
          <p:nvPr/>
        </p:nvSpPr>
        <p:spPr>
          <a:xfrm>
            <a:off x="8001000" y="3805800"/>
            <a:ext cx="199309" cy="156600"/>
          </a:xfrm>
          <a:prstGeom prst="ellipse">
            <a:avLst/>
          </a:prstGeom>
          <a:solidFill>
            <a:srgbClr val="4F4F4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0" name="Group 281"/>
          <p:cNvGrpSpPr/>
          <p:nvPr/>
        </p:nvGrpSpPr>
        <p:grpSpPr>
          <a:xfrm>
            <a:off x="8305800" y="2961742"/>
            <a:ext cx="454724" cy="1510142"/>
            <a:chOff x="4332563" y="1369502"/>
            <a:chExt cx="1523164" cy="5058436"/>
          </a:xfrm>
          <a:solidFill>
            <a:srgbClr val="4F4F4F"/>
          </a:solidFill>
        </p:grpSpPr>
        <p:cxnSp>
          <p:nvCxnSpPr>
            <p:cNvPr id="283" name="Straight Connector 282"/>
            <p:cNvCxnSpPr/>
            <p:nvPr/>
          </p:nvCxnSpPr>
          <p:spPr>
            <a:xfrm>
              <a:off x="5158247" y="2934663"/>
              <a:ext cx="188746" cy="496"/>
            </a:xfrm>
            <a:prstGeom prst="line">
              <a:avLst/>
            </a:prstGeom>
            <a:grpFill/>
          </p:spPr>
          <p:style>
            <a:lnRef idx="2">
              <a:schemeClr val="accent1"/>
            </a:lnRef>
            <a:fillRef idx="0">
              <a:schemeClr val="accent1"/>
            </a:fillRef>
            <a:effectRef idx="1">
              <a:schemeClr val="accent1"/>
            </a:effectRef>
            <a:fontRef idx="minor">
              <a:schemeClr val="tx1"/>
            </a:fontRef>
          </p:style>
        </p:cxnSp>
        <p:cxnSp>
          <p:nvCxnSpPr>
            <p:cNvPr id="284" name="Straight Connector 283"/>
            <p:cNvCxnSpPr/>
            <p:nvPr/>
          </p:nvCxnSpPr>
          <p:spPr>
            <a:xfrm>
              <a:off x="5151913" y="3601898"/>
              <a:ext cx="189731" cy="496"/>
            </a:xfrm>
            <a:prstGeom prst="line">
              <a:avLst/>
            </a:prstGeom>
            <a:grpFill/>
          </p:spPr>
          <p:style>
            <a:lnRef idx="2">
              <a:schemeClr val="accent1"/>
            </a:lnRef>
            <a:fillRef idx="0">
              <a:schemeClr val="accent1"/>
            </a:fillRef>
            <a:effectRef idx="1">
              <a:schemeClr val="accent1"/>
            </a:effectRef>
            <a:fontRef idx="minor">
              <a:schemeClr val="tx1"/>
            </a:fontRef>
          </p:style>
        </p:cxnSp>
        <p:cxnSp>
          <p:nvCxnSpPr>
            <p:cNvPr id="285" name="Straight Connector 284"/>
            <p:cNvCxnSpPr/>
            <p:nvPr/>
          </p:nvCxnSpPr>
          <p:spPr>
            <a:xfrm>
              <a:off x="4332563" y="4495804"/>
              <a:ext cx="819842" cy="797"/>
            </a:xfrm>
            <a:prstGeom prst="line">
              <a:avLst/>
            </a:prstGeom>
            <a:grpFill/>
          </p:spPr>
          <p:style>
            <a:lnRef idx="2">
              <a:schemeClr val="accent1"/>
            </a:lnRef>
            <a:fillRef idx="0">
              <a:schemeClr val="accent1"/>
            </a:fillRef>
            <a:effectRef idx="1">
              <a:schemeClr val="accent1"/>
            </a:effectRef>
            <a:fontRef idx="minor">
              <a:schemeClr val="tx1"/>
            </a:fontRef>
          </p:style>
        </p:cxnSp>
        <p:cxnSp>
          <p:nvCxnSpPr>
            <p:cNvPr id="286" name="Straight Connector 285"/>
            <p:cNvCxnSpPr/>
            <p:nvPr/>
          </p:nvCxnSpPr>
          <p:spPr>
            <a:xfrm rot="5400000">
              <a:off x="2826233" y="3935918"/>
              <a:ext cx="4669867" cy="1588"/>
            </a:xfrm>
            <a:prstGeom prst="line">
              <a:avLst/>
            </a:prstGeom>
            <a:grpFill/>
          </p:spPr>
          <p:style>
            <a:lnRef idx="2">
              <a:schemeClr val="accent1"/>
            </a:lnRef>
            <a:fillRef idx="0">
              <a:schemeClr val="accent1"/>
            </a:fillRef>
            <a:effectRef idx="1">
              <a:schemeClr val="accent1"/>
            </a:effectRef>
            <a:fontRef idx="minor">
              <a:schemeClr val="tx1"/>
            </a:fontRef>
          </p:style>
        </p:cxnSp>
        <p:cxnSp>
          <p:nvCxnSpPr>
            <p:cNvPr id="287" name="Straight Connector 286"/>
            <p:cNvCxnSpPr/>
            <p:nvPr/>
          </p:nvCxnSpPr>
          <p:spPr>
            <a:xfrm>
              <a:off x="5159373" y="4269137"/>
              <a:ext cx="188746" cy="496"/>
            </a:xfrm>
            <a:prstGeom prst="line">
              <a:avLst/>
            </a:prstGeom>
            <a:grpFill/>
          </p:spPr>
          <p:style>
            <a:lnRef idx="2">
              <a:schemeClr val="accent1"/>
            </a:lnRef>
            <a:fillRef idx="0">
              <a:schemeClr val="accent1"/>
            </a:fillRef>
            <a:effectRef idx="1">
              <a:schemeClr val="accent1"/>
            </a:effectRef>
            <a:fontRef idx="minor">
              <a:schemeClr val="tx1"/>
            </a:fontRef>
          </p:style>
        </p:cxnSp>
        <p:cxnSp>
          <p:nvCxnSpPr>
            <p:cNvPr id="288" name="Straight Connector 287"/>
            <p:cNvCxnSpPr/>
            <p:nvPr/>
          </p:nvCxnSpPr>
          <p:spPr>
            <a:xfrm>
              <a:off x="5154020" y="4936372"/>
              <a:ext cx="189730" cy="496"/>
            </a:xfrm>
            <a:prstGeom prst="line">
              <a:avLst/>
            </a:prstGeom>
            <a:grpFill/>
          </p:spPr>
          <p:style>
            <a:lnRef idx="2">
              <a:schemeClr val="accent1"/>
            </a:lnRef>
            <a:fillRef idx="0">
              <a:schemeClr val="accent1"/>
            </a:fillRef>
            <a:effectRef idx="1">
              <a:schemeClr val="accent1"/>
            </a:effectRef>
            <a:fontRef idx="minor">
              <a:schemeClr val="tx1"/>
            </a:fontRef>
          </p:style>
        </p:cxnSp>
        <p:cxnSp>
          <p:nvCxnSpPr>
            <p:cNvPr id="289" name="Straight Connector 288"/>
            <p:cNvCxnSpPr/>
            <p:nvPr/>
          </p:nvCxnSpPr>
          <p:spPr>
            <a:xfrm>
              <a:off x="5160499" y="1600189"/>
              <a:ext cx="188746" cy="496"/>
            </a:xfrm>
            <a:prstGeom prst="line">
              <a:avLst/>
            </a:prstGeom>
            <a:grpFill/>
          </p:spPr>
          <p:style>
            <a:lnRef idx="2">
              <a:schemeClr val="accent1"/>
            </a:lnRef>
            <a:fillRef idx="0">
              <a:schemeClr val="accent1"/>
            </a:fillRef>
            <a:effectRef idx="1">
              <a:schemeClr val="accent1"/>
            </a:effectRef>
            <a:fontRef idx="minor">
              <a:schemeClr val="tx1"/>
            </a:fontRef>
          </p:style>
        </p:cxnSp>
        <p:cxnSp>
          <p:nvCxnSpPr>
            <p:cNvPr id="290" name="Straight Connector 289"/>
            <p:cNvCxnSpPr/>
            <p:nvPr/>
          </p:nvCxnSpPr>
          <p:spPr>
            <a:xfrm>
              <a:off x="5156134" y="2267427"/>
              <a:ext cx="189730" cy="496"/>
            </a:xfrm>
            <a:prstGeom prst="line">
              <a:avLst/>
            </a:prstGeom>
            <a:grpFill/>
          </p:spPr>
          <p:style>
            <a:lnRef idx="2">
              <a:schemeClr val="accent1"/>
            </a:lnRef>
            <a:fillRef idx="0">
              <a:schemeClr val="accent1"/>
            </a:fillRef>
            <a:effectRef idx="1">
              <a:schemeClr val="accent1"/>
            </a:effectRef>
            <a:fontRef idx="minor">
              <a:schemeClr val="tx1"/>
            </a:fontRef>
          </p:style>
        </p:cxnSp>
        <p:cxnSp>
          <p:nvCxnSpPr>
            <p:cNvPr id="291" name="Straight Connector 290"/>
            <p:cNvCxnSpPr/>
            <p:nvPr/>
          </p:nvCxnSpPr>
          <p:spPr>
            <a:xfrm>
              <a:off x="5163738" y="5603608"/>
              <a:ext cx="188746" cy="496"/>
            </a:xfrm>
            <a:prstGeom prst="line">
              <a:avLst/>
            </a:prstGeom>
            <a:grpFill/>
          </p:spPr>
          <p:style>
            <a:lnRef idx="2">
              <a:schemeClr val="accent1"/>
            </a:lnRef>
            <a:fillRef idx="0">
              <a:schemeClr val="accent1"/>
            </a:fillRef>
            <a:effectRef idx="1">
              <a:schemeClr val="accent1"/>
            </a:effectRef>
            <a:fontRef idx="minor">
              <a:schemeClr val="tx1"/>
            </a:fontRef>
          </p:style>
        </p:cxnSp>
        <p:cxnSp>
          <p:nvCxnSpPr>
            <p:cNvPr id="292" name="Straight Connector 291"/>
            <p:cNvCxnSpPr/>
            <p:nvPr/>
          </p:nvCxnSpPr>
          <p:spPr>
            <a:xfrm>
              <a:off x="5161624" y="6270850"/>
              <a:ext cx="189730" cy="496"/>
            </a:xfrm>
            <a:prstGeom prst="line">
              <a:avLst/>
            </a:prstGeom>
            <a:grpFill/>
          </p:spPr>
          <p:style>
            <a:lnRef idx="2">
              <a:schemeClr val="accent1"/>
            </a:lnRef>
            <a:fillRef idx="0">
              <a:schemeClr val="accent1"/>
            </a:fillRef>
            <a:effectRef idx="1">
              <a:schemeClr val="accent1"/>
            </a:effectRef>
            <a:fontRef idx="minor">
              <a:schemeClr val="tx1"/>
            </a:fontRef>
          </p:style>
        </p:cxnSp>
        <p:grpSp>
          <p:nvGrpSpPr>
            <p:cNvPr id="21" name="Group 248"/>
            <p:cNvGrpSpPr/>
            <p:nvPr/>
          </p:nvGrpSpPr>
          <p:grpSpPr>
            <a:xfrm>
              <a:off x="5421875" y="1369502"/>
              <a:ext cx="398618" cy="388873"/>
              <a:chOff x="5486400" y="1369500"/>
              <a:chExt cx="398618" cy="388874"/>
            </a:xfrm>
            <a:grpFill/>
          </p:grpSpPr>
          <p:sp>
            <p:nvSpPr>
              <p:cNvPr id="322" name="Oval 321"/>
              <p:cNvSpPr/>
              <p:nvPr/>
            </p:nvSpPr>
            <p:spPr>
              <a:xfrm>
                <a:off x="5486400" y="1523474"/>
                <a:ext cx="199309" cy="156600"/>
              </a:xfrm>
              <a:prstGeom prst="ellipse">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3" name="Oval 322"/>
              <p:cNvSpPr/>
              <p:nvPr/>
            </p:nvSpPr>
            <p:spPr>
              <a:xfrm>
                <a:off x="5685709" y="1601774"/>
                <a:ext cx="199309" cy="156600"/>
              </a:xfrm>
              <a:prstGeom prst="ellipse">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4" name="Oval 323"/>
              <p:cNvSpPr/>
              <p:nvPr/>
            </p:nvSpPr>
            <p:spPr>
              <a:xfrm>
                <a:off x="5638800" y="1369500"/>
                <a:ext cx="199309" cy="156600"/>
              </a:xfrm>
              <a:prstGeom prst="ellipse">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2" name="Group 227"/>
            <p:cNvGrpSpPr/>
            <p:nvPr/>
          </p:nvGrpSpPr>
          <p:grpSpPr>
            <a:xfrm>
              <a:off x="5421875" y="2032708"/>
              <a:ext cx="351709" cy="313516"/>
              <a:chOff x="5638800" y="1521900"/>
              <a:chExt cx="351709" cy="313515"/>
            </a:xfrm>
            <a:grpFill/>
          </p:grpSpPr>
          <p:sp>
            <p:nvSpPr>
              <p:cNvPr id="319" name="Oval 318"/>
              <p:cNvSpPr/>
              <p:nvPr/>
            </p:nvSpPr>
            <p:spPr>
              <a:xfrm>
                <a:off x="5638800" y="1675874"/>
                <a:ext cx="199309" cy="156600"/>
              </a:xfrm>
              <a:prstGeom prst="ellipse">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0" name="Oval 319"/>
              <p:cNvSpPr/>
              <p:nvPr/>
            </p:nvSpPr>
            <p:spPr>
              <a:xfrm>
                <a:off x="5791200" y="1678815"/>
                <a:ext cx="199309" cy="156600"/>
              </a:xfrm>
              <a:prstGeom prst="ellipse">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1" name="Oval 320"/>
              <p:cNvSpPr/>
              <p:nvPr/>
            </p:nvSpPr>
            <p:spPr>
              <a:xfrm>
                <a:off x="5791200" y="1521900"/>
                <a:ext cx="199309" cy="156600"/>
              </a:xfrm>
              <a:prstGeom prst="ellipse">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4" name="Group 228"/>
            <p:cNvGrpSpPr/>
            <p:nvPr/>
          </p:nvGrpSpPr>
          <p:grpSpPr>
            <a:xfrm>
              <a:off x="5410204" y="2889302"/>
              <a:ext cx="398618" cy="311101"/>
              <a:chOff x="5638800" y="1675874"/>
              <a:chExt cx="398618" cy="311100"/>
            </a:xfrm>
            <a:grpFill/>
          </p:grpSpPr>
          <p:sp>
            <p:nvSpPr>
              <p:cNvPr id="316" name="Oval 315"/>
              <p:cNvSpPr/>
              <p:nvPr/>
            </p:nvSpPr>
            <p:spPr>
              <a:xfrm>
                <a:off x="5638800" y="1675874"/>
                <a:ext cx="199309" cy="156600"/>
              </a:xfrm>
              <a:prstGeom prst="ellipse">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7" name="Oval 316"/>
              <p:cNvSpPr/>
              <p:nvPr/>
            </p:nvSpPr>
            <p:spPr>
              <a:xfrm>
                <a:off x="5838109" y="1754174"/>
                <a:ext cx="199309" cy="156600"/>
              </a:xfrm>
              <a:prstGeom prst="ellipse">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8" name="Oval 317"/>
              <p:cNvSpPr/>
              <p:nvPr/>
            </p:nvSpPr>
            <p:spPr>
              <a:xfrm>
                <a:off x="5638800" y="1830374"/>
                <a:ext cx="199309" cy="156600"/>
              </a:xfrm>
              <a:prstGeom prst="ellipse">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5" name="Group 232"/>
            <p:cNvGrpSpPr/>
            <p:nvPr/>
          </p:nvGrpSpPr>
          <p:grpSpPr>
            <a:xfrm>
              <a:off x="5515695" y="3359116"/>
              <a:ext cx="304801" cy="388873"/>
              <a:chOff x="5732618" y="1521900"/>
              <a:chExt cx="304800" cy="388874"/>
            </a:xfrm>
            <a:grpFill/>
          </p:grpSpPr>
          <p:sp>
            <p:nvSpPr>
              <p:cNvPr id="313" name="Oval 312"/>
              <p:cNvSpPr/>
              <p:nvPr/>
            </p:nvSpPr>
            <p:spPr>
              <a:xfrm>
                <a:off x="5732618" y="1648230"/>
                <a:ext cx="199309" cy="156600"/>
              </a:xfrm>
              <a:prstGeom prst="ellipse">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4" name="Oval 313"/>
              <p:cNvSpPr/>
              <p:nvPr/>
            </p:nvSpPr>
            <p:spPr>
              <a:xfrm>
                <a:off x="5838109" y="1754174"/>
                <a:ext cx="199309" cy="156600"/>
              </a:xfrm>
              <a:prstGeom prst="ellipse">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5" name="Oval 314"/>
              <p:cNvSpPr/>
              <p:nvPr/>
            </p:nvSpPr>
            <p:spPr>
              <a:xfrm>
                <a:off x="5791200" y="1521900"/>
                <a:ext cx="199309" cy="156600"/>
              </a:xfrm>
              <a:prstGeom prst="ellipse">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6" name="Group 236"/>
            <p:cNvGrpSpPr/>
            <p:nvPr/>
          </p:nvGrpSpPr>
          <p:grpSpPr>
            <a:xfrm rot="5990579">
              <a:off x="5421875" y="4022320"/>
              <a:ext cx="398617" cy="388873"/>
              <a:chOff x="5638800" y="1521900"/>
              <a:chExt cx="398618" cy="388874"/>
            </a:xfrm>
            <a:grpFill/>
          </p:grpSpPr>
          <p:sp>
            <p:nvSpPr>
              <p:cNvPr id="310" name="Oval 309"/>
              <p:cNvSpPr/>
              <p:nvPr/>
            </p:nvSpPr>
            <p:spPr>
              <a:xfrm>
                <a:off x="5638800" y="1675874"/>
                <a:ext cx="199309" cy="156600"/>
              </a:xfrm>
              <a:prstGeom prst="ellipse">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1" name="Oval 310"/>
              <p:cNvSpPr/>
              <p:nvPr/>
            </p:nvSpPr>
            <p:spPr>
              <a:xfrm>
                <a:off x="5838109" y="1754174"/>
                <a:ext cx="199309" cy="156600"/>
              </a:xfrm>
              <a:prstGeom prst="ellipse">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2" name="Oval 311"/>
              <p:cNvSpPr/>
              <p:nvPr/>
            </p:nvSpPr>
            <p:spPr>
              <a:xfrm>
                <a:off x="5791200" y="1521900"/>
                <a:ext cx="199309" cy="156600"/>
              </a:xfrm>
              <a:prstGeom prst="ellipse">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7" name="Group 240"/>
            <p:cNvGrpSpPr/>
            <p:nvPr/>
          </p:nvGrpSpPr>
          <p:grpSpPr>
            <a:xfrm>
              <a:off x="5421875" y="4685522"/>
              <a:ext cx="386944" cy="388873"/>
              <a:chOff x="5638800" y="1521900"/>
              <a:chExt cx="386945" cy="388874"/>
            </a:xfrm>
            <a:grpFill/>
          </p:grpSpPr>
          <p:sp>
            <p:nvSpPr>
              <p:cNvPr id="307" name="Oval 306"/>
              <p:cNvSpPr/>
              <p:nvPr/>
            </p:nvSpPr>
            <p:spPr>
              <a:xfrm>
                <a:off x="5638800" y="1675874"/>
                <a:ext cx="199309" cy="156600"/>
              </a:xfrm>
              <a:prstGeom prst="ellipse">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8" name="Oval 307"/>
              <p:cNvSpPr/>
              <p:nvPr/>
            </p:nvSpPr>
            <p:spPr>
              <a:xfrm>
                <a:off x="5826436" y="1754174"/>
                <a:ext cx="199309" cy="156600"/>
              </a:xfrm>
              <a:prstGeom prst="ellipse">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9" name="Oval 308"/>
              <p:cNvSpPr/>
              <p:nvPr/>
            </p:nvSpPr>
            <p:spPr>
              <a:xfrm>
                <a:off x="5779527" y="1521900"/>
                <a:ext cx="199309" cy="156600"/>
              </a:xfrm>
              <a:prstGeom prst="ellipse">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9" name="Group 244"/>
            <p:cNvGrpSpPr/>
            <p:nvPr/>
          </p:nvGrpSpPr>
          <p:grpSpPr>
            <a:xfrm>
              <a:off x="5421875" y="6165899"/>
              <a:ext cx="398618" cy="262039"/>
              <a:chOff x="5638800" y="1675874"/>
              <a:chExt cx="398618" cy="262038"/>
            </a:xfrm>
            <a:grpFill/>
          </p:grpSpPr>
          <p:sp>
            <p:nvSpPr>
              <p:cNvPr id="304" name="Oval 303"/>
              <p:cNvSpPr/>
              <p:nvPr/>
            </p:nvSpPr>
            <p:spPr>
              <a:xfrm>
                <a:off x="5638800" y="1675874"/>
                <a:ext cx="199309" cy="156600"/>
              </a:xfrm>
              <a:prstGeom prst="ellipse">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5" name="Oval 304"/>
              <p:cNvSpPr/>
              <p:nvPr/>
            </p:nvSpPr>
            <p:spPr>
              <a:xfrm>
                <a:off x="5838109" y="1754174"/>
                <a:ext cx="199309" cy="156600"/>
              </a:xfrm>
              <a:prstGeom prst="ellipse">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6" name="Oval 305"/>
              <p:cNvSpPr/>
              <p:nvPr/>
            </p:nvSpPr>
            <p:spPr>
              <a:xfrm>
                <a:off x="5650027" y="1781312"/>
                <a:ext cx="199309" cy="156600"/>
              </a:xfrm>
              <a:prstGeom prst="ellipse">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30" name="Group 249"/>
            <p:cNvGrpSpPr/>
            <p:nvPr/>
          </p:nvGrpSpPr>
          <p:grpSpPr>
            <a:xfrm>
              <a:off x="5410201" y="5348724"/>
              <a:ext cx="445526" cy="388873"/>
              <a:chOff x="5791200" y="1521900"/>
              <a:chExt cx="445527" cy="388874"/>
            </a:xfrm>
            <a:grpFill/>
          </p:grpSpPr>
          <p:sp>
            <p:nvSpPr>
              <p:cNvPr id="301" name="Oval 300"/>
              <p:cNvSpPr/>
              <p:nvPr/>
            </p:nvSpPr>
            <p:spPr>
              <a:xfrm>
                <a:off x="6037418" y="1659576"/>
                <a:ext cx="199309" cy="156600"/>
              </a:xfrm>
              <a:prstGeom prst="ellipse">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2" name="Oval 301"/>
              <p:cNvSpPr/>
              <p:nvPr/>
            </p:nvSpPr>
            <p:spPr>
              <a:xfrm>
                <a:off x="5838109" y="1754174"/>
                <a:ext cx="199309" cy="156600"/>
              </a:xfrm>
              <a:prstGeom prst="ellipse">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3" name="Oval 302"/>
              <p:cNvSpPr/>
              <p:nvPr/>
            </p:nvSpPr>
            <p:spPr>
              <a:xfrm>
                <a:off x="5791200" y="1521900"/>
                <a:ext cx="199309" cy="156600"/>
              </a:xfrm>
              <a:prstGeom prst="ellipse">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sp>
        <p:nvSpPr>
          <p:cNvPr id="127" name="Rectangle 126"/>
          <p:cNvSpPr/>
          <p:nvPr/>
        </p:nvSpPr>
        <p:spPr>
          <a:xfrm>
            <a:off x="3036093" y="5257800"/>
            <a:ext cx="1296465" cy="831900"/>
          </a:xfrm>
          <a:prstGeom prst="rect">
            <a:avLst/>
          </a:prstGeom>
          <a:noFill/>
          <a:ln w="34925" cap="flat" cmpd="sng" algn="ctr">
            <a:solidFill>
              <a:srgbClr val="4F4F4F"/>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3" name="Freeform 132"/>
          <p:cNvSpPr/>
          <p:nvPr/>
        </p:nvSpPr>
        <p:spPr>
          <a:xfrm>
            <a:off x="3687704" y="4158074"/>
            <a:ext cx="4449703" cy="2511778"/>
          </a:xfrm>
          <a:custGeom>
            <a:avLst/>
            <a:gdLst>
              <a:gd name="connsiteX0" fmla="*/ 9407 w 4449703"/>
              <a:gd name="connsiteY0" fmla="*/ 2069630 h 2511778"/>
              <a:gd name="connsiteX1" fmla="*/ 0 w 4449703"/>
              <a:gd name="connsiteY1" fmla="*/ 2511778 h 2511778"/>
              <a:gd name="connsiteX2" fmla="*/ 4449703 w 4449703"/>
              <a:gd name="connsiteY2" fmla="*/ 2492963 h 2511778"/>
              <a:gd name="connsiteX3" fmla="*/ 4430889 w 4449703"/>
              <a:gd name="connsiteY3" fmla="*/ 0 h 2511778"/>
              <a:gd name="connsiteX4" fmla="*/ 4430889 w 4449703"/>
              <a:gd name="connsiteY4" fmla="*/ 0 h 2511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9703" h="2511778">
                <a:moveTo>
                  <a:pt x="9407" y="2069630"/>
                </a:moveTo>
                <a:lnTo>
                  <a:pt x="0" y="2511778"/>
                </a:lnTo>
                <a:lnTo>
                  <a:pt x="4449703" y="2492963"/>
                </a:lnTo>
                <a:lnTo>
                  <a:pt x="4430889" y="0"/>
                </a:lnTo>
                <a:lnTo>
                  <a:pt x="4430889" y="0"/>
                </a:lnTo>
              </a:path>
            </a:pathLst>
          </a:custGeom>
          <a:ln>
            <a:solidFill>
              <a:srgbClr val="4F4F4F"/>
            </a:solidFill>
            <a:tailEnd type="triangle"/>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743200" y="2120771"/>
            <a:ext cx="6400800" cy="4258898"/>
          </a:xfrm>
          <a:prstGeom prst="rect">
            <a:avLst/>
          </a:prstGeom>
        </p:spPr>
      </p:pic>
      <p:sp>
        <p:nvSpPr>
          <p:cNvPr id="3" name="Title 2"/>
          <p:cNvSpPr>
            <a:spLocks noGrp="1"/>
          </p:cNvSpPr>
          <p:nvPr>
            <p:ph type="title"/>
          </p:nvPr>
        </p:nvSpPr>
        <p:spPr/>
        <p:txBody>
          <a:bodyPr/>
          <a:lstStyle/>
          <a:p>
            <a:r>
              <a:rPr lang="en-US" dirty="0" smtClean="0"/>
              <a:t>Why Sequence Cancer Genomes?</a:t>
            </a:r>
            <a:endParaRPr lang="en-US" dirty="0"/>
          </a:p>
        </p:txBody>
      </p:sp>
      <p:sp>
        <p:nvSpPr>
          <p:cNvPr id="2" name="Content Placeholder 1"/>
          <p:cNvSpPr>
            <a:spLocks noGrp="1"/>
          </p:cNvSpPr>
          <p:nvPr>
            <p:ph idx="1"/>
          </p:nvPr>
        </p:nvSpPr>
        <p:spPr>
          <a:xfrm>
            <a:off x="152400" y="1417637"/>
            <a:ext cx="4572000" cy="4962032"/>
          </a:xfrm>
        </p:spPr>
        <p:txBody>
          <a:bodyPr>
            <a:normAutofit/>
          </a:bodyPr>
          <a:lstStyle/>
          <a:p>
            <a:r>
              <a:rPr lang="en-US" sz="2200" dirty="0" smtClean="0"/>
              <a:t>Better understand cancer biology</a:t>
            </a:r>
          </a:p>
          <a:p>
            <a:pPr lvl="1"/>
            <a:r>
              <a:rPr lang="en-US" sz="1800" dirty="0" smtClean="0"/>
              <a:t>Pathway information</a:t>
            </a:r>
          </a:p>
          <a:p>
            <a:pPr lvl="1"/>
            <a:r>
              <a:rPr lang="en-US" sz="1800" dirty="0" smtClean="0"/>
              <a:t>Types of mutations found in</a:t>
            </a:r>
            <a:br>
              <a:rPr lang="en-US" sz="1800" dirty="0" smtClean="0"/>
            </a:br>
            <a:r>
              <a:rPr lang="en-US" sz="1800" dirty="0" smtClean="0"/>
              <a:t>different cancers</a:t>
            </a:r>
          </a:p>
          <a:p>
            <a:pPr>
              <a:buNone/>
            </a:pPr>
            <a:endParaRPr lang="en-US" sz="2200"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Why Sequence Cancer Genomes?</a:t>
            </a:r>
            <a:endParaRPr lang="en-US" dirty="0"/>
          </a:p>
        </p:txBody>
      </p:sp>
      <p:sp>
        <p:nvSpPr>
          <p:cNvPr id="2" name="Content Placeholder 1"/>
          <p:cNvSpPr>
            <a:spLocks noGrp="1"/>
          </p:cNvSpPr>
          <p:nvPr>
            <p:ph idx="1"/>
          </p:nvPr>
        </p:nvSpPr>
        <p:spPr>
          <a:xfrm>
            <a:off x="152400" y="1417637"/>
            <a:ext cx="4572000" cy="4962032"/>
          </a:xfrm>
        </p:spPr>
        <p:txBody>
          <a:bodyPr>
            <a:normAutofit/>
          </a:bodyPr>
          <a:lstStyle/>
          <a:p>
            <a:r>
              <a:rPr lang="en-US" sz="2200" dirty="0" smtClean="0"/>
              <a:t>Better understand cancer biology</a:t>
            </a:r>
          </a:p>
          <a:p>
            <a:pPr lvl="1"/>
            <a:r>
              <a:rPr lang="en-US" sz="1800" dirty="0" smtClean="0"/>
              <a:t>Pathway information</a:t>
            </a:r>
          </a:p>
          <a:p>
            <a:pPr lvl="1"/>
            <a:r>
              <a:rPr lang="en-US" sz="1800" dirty="0" smtClean="0"/>
              <a:t>Types of mutations found in</a:t>
            </a:r>
            <a:br>
              <a:rPr lang="en-US" sz="1800" dirty="0" smtClean="0"/>
            </a:br>
            <a:r>
              <a:rPr lang="en-US" sz="1800" dirty="0" smtClean="0"/>
              <a:t>different cancers</a:t>
            </a:r>
          </a:p>
          <a:p>
            <a:pPr>
              <a:buNone/>
            </a:pPr>
            <a:endParaRPr lang="en-US" sz="2200" dirty="0" smtClean="0"/>
          </a:p>
          <a:p>
            <a:r>
              <a:rPr lang="en-US" sz="2200" dirty="0" smtClean="0"/>
              <a:t>Cancer Diagnosis</a:t>
            </a:r>
          </a:p>
          <a:p>
            <a:pPr lvl="1"/>
            <a:r>
              <a:rPr lang="en-US" sz="1800" dirty="0" smtClean="0"/>
              <a:t>Genetic signatures of cancer types will inform diagnosis</a:t>
            </a:r>
          </a:p>
          <a:p>
            <a:pPr lvl="1"/>
            <a:r>
              <a:rPr lang="en-US" sz="1800" dirty="0" smtClean="0"/>
              <a:t>Non-invasive means of detecting or confirming presence of cancer</a:t>
            </a:r>
          </a:p>
          <a:p>
            <a:endParaRPr lang="en-US" sz="2200" dirty="0" smtClean="0"/>
          </a:p>
          <a:p>
            <a:r>
              <a:rPr lang="en-US" sz="2200" dirty="0" smtClean="0"/>
              <a:t>Improve cancer therapies</a:t>
            </a:r>
          </a:p>
          <a:p>
            <a:pPr lvl="1"/>
            <a:r>
              <a:rPr lang="en-US" sz="1800" dirty="0" smtClean="0"/>
              <a:t>Targeted treatment of cancer subtypes</a:t>
            </a:r>
          </a:p>
        </p:txBody>
      </p:sp>
      <p:pic>
        <p:nvPicPr>
          <p:cNvPr id="5" name="Picture 4"/>
          <p:cNvPicPr>
            <a:picLocks noChangeAspect="1"/>
          </p:cNvPicPr>
          <p:nvPr/>
        </p:nvPicPr>
        <p:blipFill>
          <a:blip r:embed="rId3"/>
          <a:stretch>
            <a:fillRect/>
          </a:stretch>
        </p:blipFill>
        <p:spPr>
          <a:xfrm>
            <a:off x="5216714" y="2733524"/>
            <a:ext cx="3818429" cy="3329421"/>
          </a:xfrm>
          <a:prstGeom prst="rect">
            <a:avLst/>
          </a:prstGeom>
        </p:spPr>
      </p:pic>
      <p:pic>
        <p:nvPicPr>
          <p:cNvPr id="9" name="Picture 8"/>
          <p:cNvPicPr>
            <a:picLocks noChangeAspect="1"/>
          </p:cNvPicPr>
          <p:nvPr/>
        </p:nvPicPr>
        <p:blipFill>
          <a:blip r:embed="rId4"/>
          <a:srcRect l="30661"/>
          <a:stretch>
            <a:fillRect/>
          </a:stretch>
        </p:blipFill>
        <p:spPr>
          <a:xfrm>
            <a:off x="5257800" y="2303765"/>
            <a:ext cx="3733800" cy="490235"/>
          </a:xfrm>
          <a:prstGeom prst="rect">
            <a:avLst/>
          </a:prstGeom>
          <a:ln>
            <a:noFill/>
          </a:ln>
        </p:spPr>
      </p:pic>
      <p:pic>
        <p:nvPicPr>
          <p:cNvPr id="10" name="Picture 9"/>
          <p:cNvPicPr>
            <a:picLocks noChangeAspect="1"/>
          </p:cNvPicPr>
          <p:nvPr/>
        </p:nvPicPr>
        <p:blipFill>
          <a:blip r:embed="rId4"/>
          <a:srcRect r="73988" b="10355"/>
          <a:stretch>
            <a:fillRect/>
          </a:stretch>
        </p:blipFill>
        <p:spPr>
          <a:xfrm>
            <a:off x="5245705" y="1496180"/>
            <a:ext cx="2286000" cy="717249"/>
          </a:xfrm>
          <a:prstGeom prst="rect">
            <a:avLst/>
          </a:prstGeom>
        </p:spPr>
      </p:pic>
      <p:sp>
        <p:nvSpPr>
          <p:cNvPr id="12" name="Rectangle 11"/>
          <p:cNvSpPr/>
          <p:nvPr/>
        </p:nvSpPr>
        <p:spPr>
          <a:xfrm>
            <a:off x="5257800" y="6057781"/>
            <a:ext cx="2743200" cy="246221"/>
          </a:xfrm>
          <a:prstGeom prst="rect">
            <a:avLst/>
          </a:prstGeom>
        </p:spPr>
        <p:txBody>
          <a:bodyPr wrap="square">
            <a:spAutoFit/>
          </a:bodyPr>
          <a:lstStyle/>
          <a:p>
            <a:r>
              <a:rPr lang="en-US" sz="1000" dirty="0" smtClean="0"/>
              <a:t>http://</a:t>
            </a:r>
            <a:r>
              <a:rPr lang="en-US" sz="1000" dirty="0" err="1" smtClean="0"/>
              <a:t>www.sanger.ac.uk</a:t>
            </a:r>
            <a:r>
              <a:rPr lang="en-US" sz="1000" dirty="0" smtClean="0"/>
              <a:t>/genetics/CGP/cosmic/</a:t>
            </a:r>
            <a:endParaRPr lang="en-US" sz="1000" dirty="0"/>
          </a:p>
        </p:txBody>
      </p:sp>
      <p:sp>
        <p:nvSpPr>
          <p:cNvPr id="13" name="Rectangle 12"/>
          <p:cNvSpPr/>
          <p:nvPr/>
        </p:nvSpPr>
        <p:spPr>
          <a:xfrm>
            <a:off x="5257800" y="6304002"/>
            <a:ext cx="3777343" cy="553998"/>
          </a:xfrm>
          <a:prstGeom prst="rect">
            <a:avLst/>
          </a:prstGeom>
        </p:spPr>
        <p:txBody>
          <a:bodyPr wrap="square">
            <a:spAutoFit/>
          </a:bodyPr>
          <a:lstStyle/>
          <a:p>
            <a:r>
              <a:rPr lang="en-US" sz="1000" dirty="0" smtClean="0">
                <a:latin typeface="Calibri (Body)"/>
                <a:cs typeface="Calibri (Body)"/>
              </a:rPr>
              <a:t>Forbes et al. 2010. COSMIC: mining complete cancer genomes in the Catalogue of Somatic Mutations in Cancer. Nucleic Acids Research 39, no. Database (October): D945-D950</a:t>
            </a:r>
            <a:endParaRPr lang="en-US" sz="1000" dirty="0">
              <a:latin typeface="Calibri (Body)"/>
              <a:cs typeface="Calibri (Body)"/>
            </a:endParaRPr>
          </a:p>
        </p:txBody>
      </p:sp>
      <p:graphicFrame>
        <p:nvGraphicFramePr>
          <p:cNvPr id="6" name="Table 5"/>
          <p:cNvGraphicFramePr>
            <a:graphicFrameLocks noGrp="1"/>
          </p:cNvGraphicFramePr>
          <p:nvPr>
            <p:extLst>
              <p:ext uri="{D42A27DB-BD31-4B8C-83A1-F6EECF244321}">
                <p14:modId xmlns:p14="http://schemas.microsoft.com/office/powerpoint/2010/main" val="4091682392"/>
              </p:ext>
            </p:extLst>
          </p:nvPr>
        </p:nvGraphicFramePr>
        <p:xfrm>
          <a:off x="7924800" y="2438400"/>
          <a:ext cx="1066800" cy="3352797"/>
        </p:xfrm>
        <a:graphic>
          <a:graphicData uri="http://schemas.openxmlformats.org/drawingml/2006/table">
            <a:tbl>
              <a:tblPr firstRow="1" bandRow="1">
                <a:tableStyleId>{5C22544A-7EE6-4342-B048-85BDC9FD1C3A}</a:tableStyleId>
              </a:tblPr>
              <a:tblGrid>
                <a:gridCol w="1066800"/>
              </a:tblGrid>
              <a:tr h="372533">
                <a:tc>
                  <a:txBody>
                    <a:bodyPr/>
                    <a:lstStyle/>
                    <a:p>
                      <a:endParaRPr lang="en-US" dirty="0"/>
                    </a:p>
                  </a:txBody>
                  <a:tcPr/>
                </a:tc>
              </a:tr>
              <a:tr h="372533">
                <a:tc>
                  <a:txBody>
                    <a:bodyPr/>
                    <a:lstStyle/>
                    <a:p>
                      <a:r>
                        <a:rPr lang="en-US" dirty="0" smtClean="0"/>
                        <a:t>4577043</a:t>
                      </a:r>
                      <a:endParaRPr lang="en-US" dirty="0"/>
                    </a:p>
                  </a:txBody>
                  <a:tcPr/>
                </a:tc>
              </a:tr>
              <a:tr h="372533">
                <a:tc>
                  <a:txBody>
                    <a:bodyPr/>
                    <a:lstStyle/>
                    <a:p>
                      <a:r>
                        <a:rPr lang="en-US" dirty="0" smtClean="0"/>
                        <a:t>639580</a:t>
                      </a:r>
                      <a:endParaRPr lang="en-US" dirty="0"/>
                    </a:p>
                  </a:txBody>
                  <a:tcPr/>
                </a:tc>
              </a:tr>
              <a:tr h="372533">
                <a:tc>
                  <a:txBody>
                    <a:bodyPr/>
                    <a:lstStyle/>
                    <a:p>
                      <a:r>
                        <a:rPr lang="en-US" dirty="0" smtClean="0"/>
                        <a:t>186431</a:t>
                      </a:r>
                      <a:endParaRPr lang="en-US" dirty="0"/>
                    </a:p>
                  </a:txBody>
                  <a:tcPr/>
                </a:tc>
              </a:tr>
              <a:tr h="372533">
                <a:tc>
                  <a:txBody>
                    <a:bodyPr/>
                    <a:lstStyle/>
                    <a:p>
                      <a:r>
                        <a:rPr lang="en-US" dirty="0" smtClean="0"/>
                        <a:t>12441</a:t>
                      </a:r>
                      <a:endParaRPr lang="en-US" dirty="0"/>
                    </a:p>
                  </a:txBody>
                  <a:tcPr/>
                </a:tc>
              </a:tr>
              <a:tr h="372533">
                <a:tc>
                  <a:txBody>
                    <a:bodyPr/>
                    <a:lstStyle/>
                    <a:p>
                      <a:r>
                        <a:rPr lang="en-US" dirty="0" smtClean="0"/>
                        <a:t>19885</a:t>
                      </a:r>
                      <a:endParaRPr lang="en-US" dirty="0"/>
                    </a:p>
                  </a:txBody>
                  <a:tcPr/>
                </a:tc>
              </a:tr>
              <a:tr h="372533">
                <a:tc>
                  <a:txBody>
                    <a:bodyPr/>
                    <a:lstStyle/>
                    <a:p>
                      <a:r>
                        <a:rPr lang="en-US" dirty="0" smtClean="0"/>
                        <a:t>7062</a:t>
                      </a:r>
                      <a:endParaRPr lang="en-US" dirty="0"/>
                    </a:p>
                  </a:txBody>
                  <a:tcPr/>
                </a:tc>
              </a:tr>
              <a:tr h="372533">
                <a:tc>
                  <a:txBody>
                    <a:bodyPr/>
                    <a:lstStyle/>
                    <a:p>
                      <a:r>
                        <a:rPr lang="en-US" dirty="0" smtClean="0"/>
                        <a:t>2753</a:t>
                      </a:r>
                      <a:endParaRPr lang="en-US" dirty="0"/>
                    </a:p>
                  </a:txBody>
                  <a:tcPr/>
                </a:tc>
              </a:tr>
              <a:tr h="372533">
                <a:tc>
                  <a:txBody>
                    <a:bodyPr/>
                    <a:lstStyle/>
                    <a:p>
                      <a:r>
                        <a:rPr lang="en-US" dirty="0" smtClean="0"/>
                        <a:t>465</a:t>
                      </a:r>
                      <a:endParaRPr lang="en-US" dirty="0"/>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22517</TotalTime>
  <Words>4021</Words>
  <Application>Microsoft Office PowerPoint</Application>
  <PresentationFormat>On-screen Show (4:3)</PresentationFormat>
  <Paragraphs>483</Paragraphs>
  <Slides>36</Slides>
  <Notes>27</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Office Theme</vt:lpstr>
      <vt:lpstr>Cancer Sequencing</vt:lpstr>
      <vt:lpstr>What is Cancer?</vt:lpstr>
      <vt:lpstr>What is Cancer?</vt:lpstr>
      <vt:lpstr>Fundamental Changes in Cancer Cell Physiology</vt:lpstr>
      <vt:lpstr>Many Paths Lead to Cancer Self-Sufficiency</vt:lpstr>
      <vt:lpstr>Cancer Heterogeneity</vt:lpstr>
      <vt:lpstr>Cancer Heterogeneity</vt:lpstr>
      <vt:lpstr>Why Sequence Cancer Genomes?</vt:lpstr>
      <vt:lpstr>Why Sequence Cancer Genomes?</vt:lpstr>
      <vt:lpstr>Human Genome Variation</vt:lpstr>
      <vt:lpstr>Variant Types</vt:lpstr>
      <vt:lpstr>SNVs</vt:lpstr>
      <vt:lpstr>SNV Calling Approaches</vt:lpstr>
      <vt:lpstr>Considerations for Cancer Sequencing</vt:lpstr>
      <vt:lpstr>SNV Calling Approaches</vt:lpstr>
      <vt:lpstr>Targeted Sequencing </vt:lpstr>
      <vt:lpstr>Indel Calling</vt:lpstr>
      <vt:lpstr>A Brief and Pertinent Digression Paired-End Read Mapping</vt:lpstr>
      <vt:lpstr>Indel Calling – Discordant Paired Reads</vt:lpstr>
      <vt:lpstr>Copy Number Variants</vt:lpstr>
      <vt:lpstr>Copy Number Variants</vt:lpstr>
      <vt:lpstr>Copy Number Variants</vt:lpstr>
      <vt:lpstr>Variant Types</vt:lpstr>
      <vt:lpstr>Summary of Variant Types</vt:lpstr>
      <vt:lpstr>Passenger Mutations and Driver Mutations</vt:lpstr>
      <vt:lpstr>Passenger Mutations and Driver Mutations</vt:lpstr>
      <vt:lpstr>Passenger Mutations and Driver Mutations</vt:lpstr>
      <vt:lpstr>So, What Have We Learned about Cancer?</vt:lpstr>
      <vt:lpstr>So, What Have We Learned about Cancer?</vt:lpstr>
      <vt:lpstr>So, What Have We Learned about Cancer?</vt:lpstr>
      <vt:lpstr>So, What Have We Learned about Cancer?</vt:lpstr>
      <vt:lpstr>So, What Have We Learned about Cancer?</vt:lpstr>
      <vt:lpstr>So, What Have We Learned about Cancer?</vt:lpstr>
      <vt:lpstr>So, What Have We Learned about Cancer?</vt:lpstr>
      <vt:lpstr>The Future of Cancer Sequencing</vt:lpstr>
      <vt:lpstr>Further Readings for the Curious</vt:lpstr>
    </vt:vector>
  </TitlesOfParts>
  <Company>Stanford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Workflow for Identification and Validation of Candidate Genes in Familial Colorectal Cancer</dc:title>
  <dc:creator>den7</dc:creator>
  <cp:lastModifiedBy>serafim</cp:lastModifiedBy>
  <cp:revision>380</cp:revision>
  <cp:lastPrinted>2010-10-27T21:03:34Z</cp:lastPrinted>
  <dcterms:created xsi:type="dcterms:W3CDTF">2011-03-02T20:11:30Z</dcterms:created>
  <dcterms:modified xsi:type="dcterms:W3CDTF">2011-10-25T20:50:27Z</dcterms:modified>
</cp:coreProperties>
</file>