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7"/>
  </p:notesMasterIdLst>
  <p:sldIdLst>
    <p:sldId id="306" r:id="rId2"/>
    <p:sldId id="352" r:id="rId3"/>
    <p:sldId id="305" r:id="rId4"/>
    <p:sldId id="258" r:id="rId5"/>
    <p:sldId id="310" r:id="rId6"/>
    <p:sldId id="266" r:id="rId7"/>
    <p:sldId id="271" r:id="rId8"/>
    <p:sldId id="353" r:id="rId9"/>
    <p:sldId id="270" r:id="rId10"/>
    <p:sldId id="327" r:id="rId11"/>
    <p:sldId id="333" r:id="rId12"/>
    <p:sldId id="334" r:id="rId13"/>
    <p:sldId id="336" r:id="rId14"/>
    <p:sldId id="351" r:id="rId15"/>
    <p:sldId id="399" r:id="rId16"/>
    <p:sldId id="400" r:id="rId17"/>
    <p:sldId id="342" r:id="rId18"/>
    <p:sldId id="346" r:id="rId19"/>
    <p:sldId id="347" r:id="rId20"/>
    <p:sldId id="272" r:id="rId21"/>
    <p:sldId id="274" r:id="rId22"/>
    <p:sldId id="312" r:id="rId23"/>
    <p:sldId id="355" r:id="rId24"/>
    <p:sldId id="402" r:id="rId25"/>
    <p:sldId id="403" r:id="rId26"/>
    <p:sldId id="311" r:id="rId27"/>
    <p:sldId id="314" r:id="rId28"/>
    <p:sldId id="321" r:id="rId29"/>
    <p:sldId id="354" r:id="rId30"/>
    <p:sldId id="297" r:id="rId31"/>
    <p:sldId id="319" r:id="rId32"/>
    <p:sldId id="390" r:id="rId33"/>
    <p:sldId id="391" r:id="rId34"/>
    <p:sldId id="392" r:id="rId35"/>
    <p:sldId id="393" r:id="rId36"/>
    <p:sldId id="356" r:id="rId37"/>
    <p:sldId id="357" r:id="rId38"/>
    <p:sldId id="358" r:id="rId39"/>
    <p:sldId id="394" r:id="rId40"/>
    <p:sldId id="395" r:id="rId41"/>
    <p:sldId id="359" r:id="rId42"/>
    <p:sldId id="401" r:id="rId43"/>
    <p:sldId id="370" r:id="rId44"/>
    <p:sldId id="371" r:id="rId45"/>
    <p:sldId id="372" r:id="rId46"/>
    <p:sldId id="374" r:id="rId47"/>
    <p:sldId id="376" r:id="rId48"/>
    <p:sldId id="378" r:id="rId49"/>
    <p:sldId id="380" r:id="rId50"/>
    <p:sldId id="382" r:id="rId51"/>
    <p:sldId id="383" r:id="rId52"/>
    <p:sldId id="386" r:id="rId53"/>
    <p:sldId id="396" r:id="rId54"/>
    <p:sldId id="397" r:id="rId55"/>
    <p:sldId id="398"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D69B"/>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7" autoAdjust="0"/>
    <p:restoredTop sz="94118" autoAdjust="0"/>
  </p:normalViewPr>
  <p:slideViewPr>
    <p:cSldViewPr snapToGrid="0" snapToObjects="1">
      <p:cViewPr varScale="1">
        <p:scale>
          <a:sx n="180" d="100"/>
          <a:sy n="180" d="100"/>
        </p:scale>
        <p:origin x="-152" y="-168"/>
      </p:cViewPr>
      <p:guideLst>
        <p:guide orient="horz" pos="2160"/>
        <p:guide pos="2880"/>
      </p:guideLst>
    </p:cSldViewPr>
  </p:slideViewPr>
  <p:notesTextViewPr>
    <p:cViewPr>
      <p:scale>
        <a:sx n="100" d="100"/>
        <a:sy n="100" d="100"/>
      </p:scale>
      <p:origin x="0" y="0"/>
    </p:cViewPr>
  </p:notesTextViewPr>
  <p:sorterViewPr>
    <p:cViewPr>
      <p:scale>
        <a:sx n="144" d="100"/>
        <a:sy n="144" d="100"/>
      </p:scale>
      <p:origin x="0" y="80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CCAD95C3-8D52-4BB1-B991-C113CCCC423A}" type="datetimeFigureOut">
              <a:rPr lang="en-US"/>
              <a:pPr>
                <a:defRPr/>
              </a:pPr>
              <a:t>10/14/15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1A79B12-E495-44C8-A182-84297045E09E}" type="slidenum">
              <a:rPr lang="en-US"/>
              <a:pPr>
                <a:defRPr/>
              </a:pPr>
              <a:t>‹#›</a:t>
            </a:fld>
            <a:endParaRPr lang="en-US"/>
          </a:p>
        </p:txBody>
      </p:sp>
    </p:spTree>
    <p:extLst>
      <p:ext uri="{BB962C8B-B14F-4D97-AF65-F5344CB8AC3E}">
        <p14:creationId xmlns:p14="http://schemas.microsoft.com/office/powerpoint/2010/main" val="306436337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www.nature.com/nature/journal/v491/n7422/full/nature11632.html%23ref4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sciencedirect.com/science/article/pii/S0002929707639135%23tbl1" TargetMode="External"/><Relationship Id="rId4" Type="http://schemas.openxmlformats.org/officeDocument/2006/relationships/hyperlink" Target="http://www.sciencedirect.com/science/article/pii/S0002929707639135%23fig2" TargetMode="External"/><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xml.rels><?xml version="1.0" encoding="UTF-8" standalone="yes"?>
<Relationships xmlns="http://schemas.openxmlformats.org/package/2006/relationships"><Relationship Id="rId11" Type="http://schemas.openxmlformats.org/officeDocument/2006/relationships/hyperlink" Target="http://en.wikipedia.org/wiki/Vicia_faba" TargetMode="External"/><Relationship Id="rId12" Type="http://schemas.openxmlformats.org/officeDocument/2006/relationships/hyperlink" Target="http://en.wikipedia.org/wiki/Italian_language" TargetMode="External"/><Relationship Id="rId13" Type="http://schemas.openxmlformats.org/officeDocument/2006/relationships/hyperlink" Target="http://en.wikipedia.org/wiki/Glucose-6-phosphate_dehydrogenase_deficiency%23cite_note-8" TargetMode="External"/><Relationship Id="rId14" Type="http://schemas.openxmlformats.org/officeDocument/2006/relationships/hyperlink" Target="http://en.wikipedia.org/wiki/Plasmodium_falciparum" TargetMode="External"/><Relationship Id="rId15" Type="http://schemas.openxmlformats.org/officeDocument/2006/relationships/hyperlink" Target="http://en.wikipedia.org/wiki/Plasmodium_vivax" TargetMode="External"/><Relationship Id="rId16" Type="http://schemas.openxmlformats.org/officeDocument/2006/relationships/hyperlink" Target="http://en.wikipedia.org/wiki/Glucose-6-phosphate_dehydrogenase_deficiency%23cite_note-9" TargetMode="External"/><Relationship Id="rId1" Type="http://schemas.openxmlformats.org/officeDocument/2006/relationships/notesMaster" Target="../notesMasters/notesMaster1.xml"/><Relationship Id="rId2" Type="http://schemas.openxmlformats.org/officeDocument/2006/relationships/slide" Target="../slides/slide46.xml"/><Relationship Id="rId3" Type="http://schemas.openxmlformats.org/officeDocument/2006/relationships/hyperlink" Target="http://en.wikipedia.org/wiki/X-linked_recessive" TargetMode="External"/><Relationship Id="rId4" Type="http://schemas.openxmlformats.org/officeDocument/2006/relationships/hyperlink" Target="http://en.wikipedia.org/wiki/Hereditary_disease" TargetMode="External"/><Relationship Id="rId5" Type="http://schemas.openxmlformats.org/officeDocument/2006/relationships/hyperlink" Target="http://en.wikipedia.org/wiki/Glucose-6-phosphate_dehydrogenase" TargetMode="External"/><Relationship Id="rId6" Type="http://schemas.openxmlformats.org/officeDocument/2006/relationships/hyperlink" Target="http://en.wikipedia.org/wiki/Pentose_phosphate_pathway" TargetMode="External"/><Relationship Id="rId7" Type="http://schemas.openxmlformats.org/officeDocument/2006/relationships/hyperlink" Target="http://en.wikipedia.org/wiki/Red_blood_cell" TargetMode="External"/><Relationship Id="rId8" Type="http://schemas.openxmlformats.org/officeDocument/2006/relationships/hyperlink" Target="http://en.wikipedia.org/wiki/Glucose-6-phosphate_dehydrogenase_deficiency%23cite_note-Frank-1" TargetMode="External"/><Relationship Id="rId9" Type="http://schemas.openxmlformats.org/officeDocument/2006/relationships/hyperlink" Target="http://en.wikipedia.org/wiki/Hemolytic_anemia" TargetMode="External"/><Relationship Id="rId10" Type="http://schemas.openxmlformats.org/officeDocument/2006/relationships/hyperlink" Target="http://en.wikipedia.org/wiki/Infection"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11F2BA6-C517-43DB-A8C2-7D72CD523C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8756BA-860B-434D-BDAB-CF05C619FB23}" type="slidenum">
              <a:rPr lang="en-US"/>
              <a:pPr fontAlgn="base">
                <a:spcBef>
                  <a:spcPct val="0"/>
                </a:spcBef>
                <a:spcAft>
                  <a:spcPct val="0"/>
                </a:spcAft>
              </a:pPr>
              <a:t>4</a:t>
            </a:fld>
            <a:endParaRPr lang="en-US"/>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Photo:</a:t>
            </a:r>
            <a:r>
              <a:rPr lang="en-US" sz="1200" kern="1200" baseline="0" dirty="0" smtClean="0">
                <a:solidFill>
                  <a:schemeClr val="tx1"/>
                </a:solidFill>
                <a:latin typeface="+mn-lt"/>
                <a:ea typeface="+mn-ea"/>
                <a:cs typeface="+mn-cs"/>
              </a:rPr>
              <a:t> </a:t>
            </a:r>
            <a:r>
              <a:rPr lang="en-US" b="1" dirty="0" smtClean="0"/>
              <a:t>Research Articles-</a:t>
            </a:r>
            <a:r>
              <a:rPr lang="en-US" b="1" baseline="0" dirty="0" smtClean="0"/>
              <a:t> </a:t>
            </a:r>
            <a:r>
              <a:rPr lang="en-US" b="1" dirty="0" smtClean="0"/>
              <a:t>A Draft Sequence of the </a:t>
            </a:r>
            <a:r>
              <a:rPr lang="en-US" b="1" dirty="0" err="1" smtClean="0"/>
              <a:t>Neandertal</a:t>
            </a:r>
            <a:r>
              <a:rPr lang="en-US" b="1" dirty="0" smtClean="0"/>
              <a:t> Genome, Science</a:t>
            </a:r>
            <a:r>
              <a:rPr lang="en-US" b="1" baseline="0" dirty="0" smtClean="0"/>
              <a:t>. Green et al. </a:t>
            </a:r>
            <a:endParaRPr lang="en-US" b="1" dirty="0" smtClean="0"/>
          </a:p>
          <a:p>
            <a:endParaRPr lang="en-US" sz="1200" kern="1200" dirty="0" smtClean="0">
              <a:solidFill>
                <a:schemeClr val="tx1"/>
              </a:solidFill>
              <a:latin typeface="+mn-lt"/>
              <a:ea typeface="+mn-ea"/>
              <a:cs typeface="+mn-cs"/>
            </a:endParaRPr>
          </a:p>
          <a:p>
            <a:r>
              <a:rPr lang="en-US" dirty="0" smtClean="0"/>
              <a:t>Sample and sites from which DNA was found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more shallow sequencing to find SNPs from these Neanderthal from these different places</a:t>
            </a:r>
            <a:endParaRPr lang="en-US" dirty="0"/>
          </a:p>
        </p:txBody>
      </p:sp>
      <p:sp>
        <p:nvSpPr>
          <p:cNvPr id="4" name="Slide Number Placeholder 3"/>
          <p:cNvSpPr>
            <a:spLocks noGrp="1"/>
          </p:cNvSpPr>
          <p:nvPr>
            <p:ph type="sldNum" sz="quarter" idx="10"/>
          </p:nvPr>
        </p:nvSpPr>
        <p:spPr/>
        <p:txBody>
          <a:bodyPr/>
          <a:lstStyle/>
          <a:p>
            <a:fld id="{828F6544-847E-4220-BFA7-BCB7C1693CD1}"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Desinova</a:t>
            </a:r>
            <a:r>
              <a:rPr lang="en-US" dirty="0" smtClean="0"/>
              <a:t> Cave where bone was found suggests that this </a:t>
            </a:r>
            <a:r>
              <a:rPr lang="en-US" dirty="0" err="1" smtClean="0"/>
              <a:t>hominin</a:t>
            </a:r>
            <a:r>
              <a:rPr lang="en-US" dirty="0" smtClean="0"/>
              <a:t> lived in close space and time with the Neanderthals and humans </a:t>
            </a:r>
          </a:p>
        </p:txBody>
      </p:sp>
      <p:sp>
        <p:nvSpPr>
          <p:cNvPr id="4" name="Slide Number Placeholder 3"/>
          <p:cNvSpPr>
            <a:spLocks noGrp="1"/>
          </p:cNvSpPr>
          <p:nvPr>
            <p:ph type="sldNum" sz="quarter" idx="10"/>
          </p:nvPr>
        </p:nvSpPr>
        <p:spPr/>
        <p:txBody>
          <a:bodyPr/>
          <a:lstStyle/>
          <a:p>
            <a:fld id="{828F6544-847E-4220-BFA7-BCB7C1693CD1}"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Summary of inferred haplotypes across a 100-kb region of chromosome 2 spanning the genes </a:t>
            </a:r>
            <a:r>
              <a:rPr lang="en-US" sz="1200" b="0" i="1" kern="1200" dirty="0" smtClean="0">
                <a:solidFill>
                  <a:schemeClr val="tx1"/>
                </a:solidFill>
                <a:effectLst/>
                <a:latin typeface="+mn-lt"/>
                <a:ea typeface="+mn-ea"/>
                <a:cs typeface="+mn-cs"/>
              </a:rPr>
              <a:t>ALMS1</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NAT8</a:t>
            </a:r>
            <a:r>
              <a:rPr lang="en-US" sz="1200" b="0" i="0" kern="1200" dirty="0" smtClean="0">
                <a:solidFill>
                  <a:schemeClr val="tx1"/>
                </a:solidFill>
                <a:effectLst/>
                <a:latin typeface="+mn-lt"/>
                <a:ea typeface="+mn-ea"/>
                <a:cs typeface="+mn-cs"/>
              </a:rPr>
              <a:t>, variation in which has been associated with kidney disease</a:t>
            </a:r>
            <a:r>
              <a:rPr lang="en-US" sz="1200" b="0" i="0" u="none" strike="noStrike" kern="1200" baseline="30000" dirty="0" smtClean="0">
                <a:solidFill>
                  <a:schemeClr val="tx1"/>
                </a:solidFill>
                <a:effectLst/>
                <a:latin typeface="+mn-lt"/>
                <a:ea typeface="+mn-ea"/>
                <a:cs typeface="+mn-cs"/>
                <a:hlinkClick r:id="rId3" tooltip="Chambers, J. C. et al. Genetic loci influencing kidney function and chronic kidney disease. Nature Genet. 42, 373-375 (2010)"/>
              </a:rPr>
              <a:t>45</a:t>
            </a:r>
            <a:r>
              <a:rPr lang="en-US" sz="1200" b="0" i="0" kern="1200" dirty="0" smtClean="0">
                <a:solidFill>
                  <a:schemeClr val="tx1"/>
                </a:solidFill>
                <a:effectLst/>
                <a:latin typeface="+mn-lt"/>
                <a:ea typeface="+mn-ea"/>
                <a:cs typeface="+mn-cs"/>
              </a:rPr>
              <a:t>. Each row represents an estimated haplotype, with the population of origin indicated on the right. Reference alleles are indicated by the light blue background. Variants (non-reference alleles) above 0.5% frequency are indicated by pink (typed on the high-density SNP array), white (previously known) and dark blue (not previously known). Low frequency variants (&lt;0.5%) are indicated by blue crosses. </a:t>
            </a:r>
            <a:r>
              <a:rPr lang="en-US" sz="1200" b="0" i="0" kern="1200" dirty="0" err="1" smtClean="0">
                <a:solidFill>
                  <a:schemeClr val="tx1"/>
                </a:solidFill>
                <a:effectLst/>
                <a:latin typeface="+mn-lt"/>
                <a:ea typeface="+mn-ea"/>
                <a:cs typeface="+mn-cs"/>
              </a:rPr>
              <a:t>Indels</a:t>
            </a:r>
            <a:r>
              <a:rPr lang="en-US" sz="1200" b="0" i="0" kern="1200" dirty="0" smtClean="0">
                <a:solidFill>
                  <a:schemeClr val="tx1"/>
                </a:solidFill>
                <a:effectLst/>
                <a:latin typeface="+mn-lt"/>
                <a:ea typeface="+mn-ea"/>
                <a:cs typeface="+mn-cs"/>
              </a:rPr>
              <a:t> are indicated by green triangles and novel variants by dashes below. A large, low-frequency deletion (black line) spanning </a:t>
            </a:r>
            <a:r>
              <a:rPr lang="en-US" sz="1200" b="0" i="1" kern="1200" dirty="0" smtClean="0">
                <a:solidFill>
                  <a:schemeClr val="tx1"/>
                </a:solidFill>
                <a:effectLst/>
                <a:latin typeface="+mn-lt"/>
                <a:ea typeface="+mn-ea"/>
                <a:cs typeface="+mn-cs"/>
              </a:rPr>
              <a:t>NAT8</a:t>
            </a:r>
            <a:r>
              <a:rPr lang="en-US" sz="1200" b="0" i="0" kern="1200" dirty="0" smtClean="0">
                <a:solidFill>
                  <a:schemeClr val="tx1"/>
                </a:solidFill>
                <a:effectLst/>
                <a:latin typeface="+mn-lt"/>
                <a:ea typeface="+mn-ea"/>
                <a:cs typeface="+mn-cs"/>
              </a:rPr>
              <a:t> is present in some populations. Multiple structural haplotypes mediated by segmental duplications are present at this locus, including copy number gains, which were not genotyped for this study. Within each population, haplotypes are ordered by total variant count across the region. Population abbreviations: ASW, people with African ancestry in Southwest United States; CEU, Utah residents with ancestry from Northern and Western Europe; CHB, Han Chinese in Beijing, China; CHS, Han Chinese South, China; CLM, Colombians in Medellin, Colombia; FIN, Finnish in Finland; GBR, British from England and Scotland, UK; IBS, Iberian populations in Spain; LWK, </a:t>
            </a:r>
            <a:r>
              <a:rPr lang="en-US" sz="1200" b="0" i="0" kern="1200" dirty="0" err="1" smtClean="0">
                <a:solidFill>
                  <a:schemeClr val="tx1"/>
                </a:solidFill>
                <a:effectLst/>
                <a:latin typeface="+mn-lt"/>
                <a:ea typeface="+mn-ea"/>
                <a:cs typeface="+mn-cs"/>
              </a:rPr>
              <a:t>Luhya</a:t>
            </a:r>
            <a:r>
              <a:rPr lang="en-US" sz="1200" b="0" i="0" kern="1200" dirty="0" smtClean="0">
                <a:solidFill>
                  <a:schemeClr val="tx1"/>
                </a:solidFill>
                <a:effectLst/>
                <a:latin typeface="+mn-lt"/>
                <a:ea typeface="+mn-ea"/>
                <a:cs typeface="+mn-cs"/>
              </a:rPr>
              <a:t> in </a:t>
            </a:r>
            <a:r>
              <a:rPr lang="en-US" sz="1200" b="0" i="0" kern="1200" dirty="0" err="1" smtClean="0">
                <a:solidFill>
                  <a:schemeClr val="tx1"/>
                </a:solidFill>
                <a:effectLst/>
                <a:latin typeface="+mn-lt"/>
                <a:ea typeface="+mn-ea"/>
                <a:cs typeface="+mn-cs"/>
              </a:rPr>
              <a:t>Webuye</a:t>
            </a:r>
            <a:r>
              <a:rPr lang="en-US" sz="1200" b="0" i="0" kern="1200" dirty="0" smtClean="0">
                <a:solidFill>
                  <a:schemeClr val="tx1"/>
                </a:solidFill>
                <a:effectLst/>
                <a:latin typeface="+mn-lt"/>
                <a:ea typeface="+mn-ea"/>
                <a:cs typeface="+mn-cs"/>
              </a:rPr>
              <a:t>, Kenya; JPT, Japanese in Tokyo, Japan; MXL, people with Mexican ancestry in Los Angeles, California; PUR, Puerto Ricans in Puerto Rico; TSI, </a:t>
            </a:r>
            <a:r>
              <a:rPr lang="en-US" sz="1200" b="0" i="0" kern="1200" dirty="0" err="1" smtClean="0">
                <a:solidFill>
                  <a:schemeClr val="tx1"/>
                </a:solidFill>
                <a:effectLst/>
                <a:latin typeface="+mn-lt"/>
                <a:ea typeface="+mn-ea"/>
                <a:cs typeface="+mn-cs"/>
              </a:rPr>
              <a:t>Toscani</a:t>
            </a:r>
            <a:r>
              <a:rPr lang="en-US" sz="1200" b="0" i="0" kern="1200" dirty="0" smtClean="0">
                <a:solidFill>
                  <a:schemeClr val="tx1"/>
                </a:solidFill>
                <a:effectLst/>
                <a:latin typeface="+mn-lt"/>
                <a:ea typeface="+mn-ea"/>
                <a:cs typeface="+mn-cs"/>
              </a:rPr>
              <a:t> in Italia; YRI, Yoruba in Ibadan, Nigeria. Ancestry-based groups: AFR, African; AMR, Americas; EAS, East Asian; EUR, European. </a:t>
            </a:r>
            <a:r>
              <a:rPr lang="en-US" sz="1200" b="1" i="0" kern="1200" dirty="0" smtClean="0">
                <a:solidFill>
                  <a:schemeClr val="tx1"/>
                </a:solidFill>
                <a:effectLst/>
                <a:latin typeface="+mn-lt"/>
                <a:ea typeface="+mn-ea"/>
                <a:cs typeface="+mn-cs"/>
              </a:rPr>
              <a:t>b</a:t>
            </a:r>
            <a:r>
              <a:rPr lang="en-US" sz="1200" b="0" i="0" kern="1200" dirty="0" smtClean="0">
                <a:solidFill>
                  <a:schemeClr val="tx1"/>
                </a:solidFill>
                <a:effectLst/>
                <a:latin typeface="+mn-lt"/>
                <a:ea typeface="+mn-ea"/>
                <a:cs typeface="+mn-cs"/>
              </a:rPr>
              <a:t>, The fraction of variants identified across the project that are found in only one population (white line), are restricted to a single ancestry-based group (defined as in </a:t>
            </a:r>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solid </a:t>
            </a:r>
            <a:r>
              <a:rPr lang="en-US" sz="1200" b="0" i="0" kern="1200" dirty="0" err="1" smtClean="0">
                <a:solidFill>
                  <a:schemeClr val="tx1"/>
                </a:solidFill>
                <a:effectLst/>
                <a:latin typeface="+mn-lt"/>
                <a:ea typeface="+mn-ea"/>
                <a:cs typeface="+mn-cs"/>
              </a:rPr>
              <a:t>colour</a:t>
            </a:r>
            <a:r>
              <a:rPr lang="en-US" sz="1200" b="0" i="0" kern="1200" dirty="0" smtClean="0">
                <a:solidFill>
                  <a:schemeClr val="tx1"/>
                </a:solidFill>
                <a:effectLst/>
                <a:latin typeface="+mn-lt"/>
                <a:ea typeface="+mn-ea"/>
                <a:cs typeface="+mn-cs"/>
              </a:rPr>
              <a:t>), are found in all groups (solid black line) and all populations (dotted black line). </a:t>
            </a:r>
            <a:r>
              <a:rPr lang="en-US" sz="1200" b="1" i="0" kern="1200" dirty="0" smtClean="0">
                <a:solidFill>
                  <a:schemeClr val="tx1"/>
                </a:solidFill>
                <a:effectLst/>
                <a:latin typeface="+mn-lt"/>
                <a:ea typeface="+mn-ea"/>
                <a:cs typeface="+mn-cs"/>
              </a:rPr>
              <a:t>c</a:t>
            </a:r>
            <a:r>
              <a:rPr lang="en-US" sz="1200" b="0" i="0" kern="1200" dirty="0" smtClean="0">
                <a:solidFill>
                  <a:schemeClr val="tx1"/>
                </a:solidFill>
                <a:effectLst/>
                <a:latin typeface="+mn-lt"/>
                <a:ea typeface="+mn-ea"/>
                <a:cs typeface="+mn-cs"/>
              </a:rPr>
              <a:t>, The density of the expected number of variants per </a:t>
            </a:r>
            <a:r>
              <a:rPr lang="en-US" sz="1200" b="0" i="0" kern="1200" dirty="0" err="1" smtClean="0">
                <a:solidFill>
                  <a:schemeClr val="tx1"/>
                </a:solidFill>
                <a:effectLst/>
                <a:latin typeface="+mn-lt"/>
                <a:ea typeface="+mn-ea"/>
                <a:cs typeface="+mn-cs"/>
              </a:rPr>
              <a:t>kilobase</a:t>
            </a:r>
            <a:r>
              <a:rPr lang="en-US" sz="1200" b="0" i="0" kern="1200" dirty="0" smtClean="0">
                <a:solidFill>
                  <a:schemeClr val="tx1"/>
                </a:solidFill>
                <a:effectLst/>
                <a:latin typeface="+mn-lt"/>
                <a:ea typeface="+mn-ea"/>
                <a:cs typeface="+mn-cs"/>
              </a:rPr>
              <a:t> carried by a genome drawn from each population, as a function of variant frequency (see Supplementary Information). </a:t>
            </a:r>
            <a:r>
              <a:rPr lang="en-US" sz="1200" b="0" i="0" kern="1200" dirty="0" err="1" smtClean="0">
                <a:solidFill>
                  <a:schemeClr val="tx1"/>
                </a:solidFill>
                <a:effectLst/>
                <a:latin typeface="+mn-lt"/>
                <a:ea typeface="+mn-ea"/>
                <a:cs typeface="+mn-cs"/>
              </a:rPr>
              <a:t>Colours</a:t>
            </a:r>
            <a:r>
              <a:rPr lang="en-US" sz="1200" b="0" i="0" kern="1200" dirty="0" smtClean="0">
                <a:solidFill>
                  <a:schemeClr val="tx1"/>
                </a:solidFill>
                <a:effectLst/>
                <a:latin typeface="+mn-lt"/>
                <a:ea typeface="+mn-ea"/>
                <a:cs typeface="+mn-cs"/>
              </a:rPr>
              <a:t> as in </a:t>
            </a:r>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Under a model of constant population size, the expected density is constant across the frequency spectrum.</a:t>
            </a:r>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22</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23</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Rare variants &lt;0.5% frequency</a:t>
            </a:r>
            <a:r>
              <a:rPr lang="en-US" b="1" baseline="0" dirty="0" smtClean="0"/>
              <a:t> across all populations</a:t>
            </a:r>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24</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Rare variants &lt;0.5% frequency</a:t>
            </a:r>
            <a:r>
              <a:rPr lang="en-US" b="1" baseline="0" dirty="0" smtClean="0"/>
              <a:t> across all populations</a:t>
            </a:r>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25</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example, if we look at the genome of a well known actress, who is a mix of a number of different populations, can we tell which parts of her chromosome derive from which population?</a:t>
            </a:r>
          </a:p>
          <a:p>
            <a:endParaRPr lang="en-US" dirty="0"/>
          </a:p>
        </p:txBody>
      </p:sp>
      <p:sp>
        <p:nvSpPr>
          <p:cNvPr id="4" name="Slide Number Placeholder 3"/>
          <p:cNvSpPr>
            <a:spLocks noGrp="1"/>
          </p:cNvSpPr>
          <p:nvPr>
            <p:ph type="sldNum" sz="quarter" idx="10"/>
          </p:nvPr>
        </p:nvSpPr>
        <p:spPr/>
        <p:txBody>
          <a:bodyPr/>
          <a:lstStyle/>
          <a:p>
            <a:fld id="{311F2BA6-C517-43DB-A8C2-7D72CD523CDD}" type="slidenum">
              <a:rPr lang="en-US" smtClean="0"/>
              <a:pPr/>
              <a:t>31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Figure 2. </a:t>
            </a:r>
            <a:r>
              <a:rPr lang="en-US" sz="1200" b="0" i="1"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Tree graph constructed using the haplotype data in </a:t>
            </a:r>
            <a:r>
              <a:rPr lang="en-US" sz="1200" b="0" i="0" u="none" strike="noStrike" kern="1200" dirty="0" smtClean="0">
                <a:solidFill>
                  <a:schemeClr val="tx1"/>
                </a:solidFill>
                <a:effectLst/>
                <a:latin typeface="+mn-lt"/>
                <a:ea typeface="+mn-ea"/>
                <a:cs typeface="+mn-cs"/>
                <a:hlinkClick r:id="rId3"/>
              </a:rPr>
              <a:t>table 1</a:t>
            </a:r>
            <a:r>
              <a:rPr lang="en-US" sz="1200" b="0" i="0" kern="1200" dirty="0" smtClean="0">
                <a:solidFill>
                  <a:schemeClr val="tx1"/>
                </a:solidFill>
                <a:effectLst/>
                <a:latin typeface="+mn-lt"/>
                <a:ea typeface="+mn-ea"/>
                <a:cs typeface="+mn-cs"/>
              </a:rPr>
              <a:t>. Circles represent nodes, and the values in them represent level and node identifier within level; for example, “3.2” denotes node 2 at level 3. A solid edge between nodes at levels </a:t>
            </a:r>
            <a:r>
              <a:rPr lang="en-US" sz="1200" b="0" i="1" kern="1200" dirty="0" err="1"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+1 represents allele 1 at SNP marker </a:t>
            </a:r>
            <a:r>
              <a:rPr lang="en-US" sz="1200" b="0" i="1" kern="1200" dirty="0" err="1" smtClean="0">
                <a:solidFill>
                  <a:schemeClr val="tx1"/>
                </a:solidFill>
                <a:effectLst/>
                <a:latin typeface="+mn-lt"/>
                <a:ea typeface="+mn-ea"/>
                <a:cs typeface="+mn-cs"/>
              </a:rPr>
              <a:t>i</a:t>
            </a:r>
            <a:r>
              <a:rPr lang="en-US" sz="1200" b="0" i="0" kern="1200" dirty="0" smtClean="0">
                <a:solidFill>
                  <a:schemeClr val="tx1"/>
                </a:solidFill>
                <a:effectLst/>
                <a:latin typeface="+mn-lt"/>
                <a:ea typeface="+mn-ea"/>
                <a:cs typeface="+mn-cs"/>
              </a:rPr>
              <a:t>; a dashed edge represents allele 2. Numbers above edges represent haplotype counts. Thus, 137 over the edge between 3.3 and 4.4 represents 137 haplotypes that have allele 2 at the first SNP, 1 at the second SNP, and 1 at the third SNP. Although directional arrows are not shown, a left-to-right direction is implied. </a:t>
            </a:r>
            <a:r>
              <a:rPr lang="en-US" sz="1200" b="0" i="1" kern="1200" dirty="0" smtClean="0">
                <a:solidFill>
                  <a:schemeClr val="tx1"/>
                </a:solidFill>
                <a:effectLst/>
                <a:latin typeface="+mn-lt"/>
                <a:ea typeface="+mn-ea"/>
                <a:cs typeface="+mn-cs"/>
              </a:rPr>
              <a:t>B,</a:t>
            </a:r>
            <a:r>
              <a:rPr lang="en-US" sz="1200" b="0" i="0" kern="1200" dirty="0" smtClean="0">
                <a:solidFill>
                  <a:schemeClr val="tx1"/>
                </a:solidFill>
                <a:effectLst/>
                <a:latin typeface="+mn-lt"/>
                <a:ea typeface="+mn-ea"/>
                <a:cs typeface="+mn-cs"/>
              </a:rPr>
              <a:t> The graph from </a:t>
            </a:r>
            <a:r>
              <a:rPr lang="en-US" sz="1200" b="0" i="0" u="none" strike="noStrike" kern="1200" dirty="0" smtClean="0">
                <a:solidFill>
                  <a:schemeClr val="tx1"/>
                </a:solidFill>
                <a:effectLst/>
                <a:latin typeface="+mn-lt"/>
                <a:ea typeface="+mn-ea"/>
                <a:cs typeface="+mn-cs"/>
                <a:hlinkClick r:id="rId4"/>
              </a:rPr>
              <a:t>figure 2</a:t>
            </a:r>
            <a:r>
              <a:rPr lang="en-US" sz="1200" b="0" i="1" u="none" strike="noStrike" kern="1200" dirty="0" smtClean="0">
                <a:solidFill>
                  <a:schemeClr val="tx1"/>
                </a:solidFill>
                <a:effectLst/>
                <a:latin typeface="+mn-lt"/>
                <a:ea typeface="+mn-ea"/>
                <a:cs typeface="+mn-cs"/>
                <a:hlinkClick r:id="rId4"/>
              </a:rPr>
              <a:t>A</a:t>
            </a:r>
            <a:r>
              <a:rPr lang="en-US" sz="1200" b="0" i="0" kern="1200" dirty="0" smtClean="0">
                <a:solidFill>
                  <a:schemeClr val="tx1"/>
                </a:solidFill>
                <a:effectLst/>
                <a:latin typeface="+mn-lt"/>
                <a:ea typeface="+mn-ea"/>
                <a:cs typeface="+mn-cs"/>
              </a:rPr>
              <a:t> after merging. Nodes 3.1 and 3.3 in </a:t>
            </a:r>
            <a:r>
              <a:rPr lang="en-US" sz="1200" b="0" i="0" u="none" strike="noStrike" kern="1200" dirty="0" smtClean="0">
                <a:solidFill>
                  <a:schemeClr val="tx1"/>
                </a:solidFill>
                <a:effectLst/>
                <a:latin typeface="+mn-lt"/>
                <a:ea typeface="+mn-ea"/>
                <a:cs typeface="+mn-cs"/>
                <a:hlinkClick r:id="rId4"/>
              </a:rPr>
              <a:t>figure 2</a:t>
            </a:r>
            <a:r>
              <a:rPr lang="en-US" sz="1200" b="0" i="1" u="none" strike="noStrike" kern="1200" dirty="0" smtClean="0">
                <a:solidFill>
                  <a:schemeClr val="tx1"/>
                </a:solidFill>
                <a:effectLst/>
                <a:latin typeface="+mn-lt"/>
                <a:ea typeface="+mn-ea"/>
                <a:cs typeface="+mn-cs"/>
                <a:hlinkClick r:id="rId4"/>
              </a:rPr>
              <a:t>A</a:t>
            </a:r>
            <a:r>
              <a:rPr lang="en-US" sz="1200" b="0" i="0" kern="1200" dirty="0" smtClean="0">
                <a:solidFill>
                  <a:schemeClr val="tx1"/>
                </a:solidFill>
                <a:effectLst/>
                <a:latin typeface="+mn-lt"/>
                <a:ea typeface="+mn-ea"/>
                <a:cs typeface="+mn-cs"/>
              </a:rPr>
              <a:t> have been merged, as have all nodes at level 5. Notation is as described for panel A. Edges to be tested are marked with “T.”</a:t>
            </a:r>
            <a:endParaRPr lang="en-US"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32</a:t>
            </a:fld>
            <a:endParaRPr lang="en-US"/>
          </a:p>
        </p:txBody>
      </p:sp>
    </p:spTree>
    <p:extLst>
      <p:ext uri="{BB962C8B-B14F-4D97-AF65-F5344CB8AC3E}">
        <p14:creationId xmlns:p14="http://schemas.microsoft.com/office/powerpoint/2010/main" val="1163934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Glucose-6-phosphate dehydrogenase deficiency</a:t>
            </a:r>
            <a:r>
              <a:rPr lang="en-US" sz="1200" b="0" i="0" kern="1200" dirty="0" smtClean="0">
                <a:solidFill>
                  <a:schemeClr val="tx1"/>
                </a:solidFill>
                <a:effectLst/>
                <a:latin typeface="+mn-lt"/>
                <a:ea typeface="+mn-ea"/>
                <a:cs typeface="+mn-cs"/>
              </a:rPr>
              <a:t>(G6PD) is an </a:t>
            </a:r>
            <a:r>
              <a:rPr lang="en-US" sz="1200" b="0" i="0" u="none" strike="noStrike" kern="1200" dirty="0" smtClean="0">
                <a:solidFill>
                  <a:schemeClr val="tx1"/>
                </a:solidFill>
                <a:effectLst/>
                <a:latin typeface="+mn-lt"/>
                <a:ea typeface="+mn-ea"/>
                <a:cs typeface="+mn-cs"/>
                <a:hlinkClick r:id="rId3" tooltip="X-linked recessive"/>
              </a:rPr>
              <a:t>X-linked recessive</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4" tooltip="Hereditary disease"/>
              </a:rPr>
              <a:t>hereditary disease</a:t>
            </a:r>
            <a:r>
              <a:rPr lang="en-US" sz="1200" b="0" i="0" kern="1200" dirty="0" smtClean="0">
                <a:solidFill>
                  <a:schemeClr val="tx1"/>
                </a:solidFill>
                <a:effectLst/>
                <a:latin typeface="+mn-lt"/>
                <a:ea typeface="+mn-ea"/>
                <a:cs typeface="+mn-cs"/>
              </a:rPr>
              <a:t> characterized by abnormally low levels of </a:t>
            </a:r>
            <a:r>
              <a:rPr lang="en-US" sz="1200" b="0" i="0" u="none" strike="noStrike" kern="1200" dirty="0" smtClean="0">
                <a:solidFill>
                  <a:schemeClr val="tx1"/>
                </a:solidFill>
                <a:effectLst/>
                <a:latin typeface="+mn-lt"/>
                <a:ea typeface="+mn-ea"/>
                <a:cs typeface="+mn-cs"/>
                <a:hlinkClick r:id="rId5" tooltip="Glucose-6-phosphate dehydrogenase"/>
              </a:rPr>
              <a:t>glucose-6-phosphate dehydrogenase</a:t>
            </a:r>
            <a:r>
              <a:rPr lang="en-US" sz="1200" b="0" i="0" kern="1200" dirty="0" smtClean="0">
                <a:solidFill>
                  <a:schemeClr val="tx1"/>
                </a:solidFill>
                <a:effectLst/>
                <a:latin typeface="+mn-lt"/>
                <a:ea typeface="+mn-ea"/>
                <a:cs typeface="+mn-cs"/>
              </a:rPr>
              <a:t>, a metabolic enzyme involved in the </a:t>
            </a:r>
            <a:r>
              <a:rPr lang="en-US" sz="1200" b="0" i="0" u="none" strike="noStrike" kern="1200" dirty="0" smtClean="0">
                <a:solidFill>
                  <a:schemeClr val="tx1"/>
                </a:solidFill>
                <a:effectLst/>
                <a:latin typeface="+mn-lt"/>
                <a:ea typeface="+mn-ea"/>
                <a:cs typeface="+mn-cs"/>
                <a:hlinkClick r:id="rId6" tooltip="Pentose phosphate pathway"/>
              </a:rPr>
              <a:t>pentose phosphate pathway</a:t>
            </a:r>
            <a:r>
              <a:rPr lang="en-US" sz="1200" b="0" i="0" kern="1200" dirty="0" smtClean="0">
                <a:solidFill>
                  <a:schemeClr val="tx1"/>
                </a:solidFill>
                <a:effectLst/>
                <a:latin typeface="+mn-lt"/>
                <a:ea typeface="+mn-ea"/>
                <a:cs typeface="+mn-cs"/>
              </a:rPr>
              <a:t>, especially important in </a:t>
            </a:r>
            <a:r>
              <a:rPr lang="en-US" sz="1200" b="0" i="0" u="none" strike="noStrike" kern="1200" dirty="0" smtClean="0">
                <a:solidFill>
                  <a:schemeClr val="tx1"/>
                </a:solidFill>
                <a:effectLst/>
                <a:latin typeface="+mn-lt"/>
                <a:ea typeface="+mn-ea"/>
                <a:cs typeface="+mn-cs"/>
                <a:hlinkClick r:id="rId7" tooltip="Red blood cell"/>
              </a:rPr>
              <a:t>red blood cell</a:t>
            </a:r>
            <a:r>
              <a:rPr lang="en-US" sz="1200" b="0" i="0" kern="1200" dirty="0" smtClean="0">
                <a:solidFill>
                  <a:schemeClr val="tx1"/>
                </a:solidFill>
                <a:effectLst/>
                <a:latin typeface="+mn-lt"/>
                <a:ea typeface="+mn-ea"/>
                <a:cs typeface="+mn-cs"/>
              </a:rPr>
              <a:t> metabolism. G6PD deficiency is the most common human enzyme defect.</a:t>
            </a:r>
            <a:r>
              <a:rPr lang="en-US" sz="1200" b="0" i="0" u="none" strike="noStrike" kern="1200" baseline="30000" dirty="0" smtClean="0">
                <a:solidFill>
                  <a:schemeClr val="tx1"/>
                </a:solidFill>
                <a:effectLst/>
                <a:latin typeface="+mn-lt"/>
                <a:ea typeface="+mn-ea"/>
                <a:cs typeface="+mn-cs"/>
                <a:hlinkClick r:id="rId8"/>
              </a:rPr>
              <a:t>[1]</a:t>
            </a:r>
            <a:r>
              <a:rPr lang="en-US" sz="1200" b="0" i="0" kern="1200" dirty="0" smtClean="0">
                <a:solidFill>
                  <a:schemeClr val="tx1"/>
                </a:solidFill>
                <a:effectLst/>
                <a:latin typeface="+mn-lt"/>
                <a:ea typeface="+mn-ea"/>
                <a:cs typeface="+mn-cs"/>
              </a:rPr>
              <a:t> Individuals with the disease may exhibit </a:t>
            </a:r>
            <a:r>
              <a:rPr lang="en-US" sz="1200" b="0" i="0" kern="1200" dirty="0" err="1" smtClean="0">
                <a:solidFill>
                  <a:schemeClr val="tx1"/>
                </a:solidFill>
                <a:effectLst/>
                <a:latin typeface="+mn-lt"/>
                <a:ea typeface="+mn-ea"/>
                <a:cs typeface="+mn-cs"/>
              </a:rPr>
              <a:t>nonimmune</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9" tooltip="Hemolytic anemia"/>
              </a:rPr>
              <a:t>hemolytic anemia</a:t>
            </a:r>
            <a:r>
              <a:rPr lang="en-US" sz="1200" b="0" i="0" kern="1200" dirty="0" smtClean="0">
                <a:solidFill>
                  <a:schemeClr val="tx1"/>
                </a:solidFill>
                <a:effectLst/>
                <a:latin typeface="+mn-lt"/>
                <a:ea typeface="+mn-ea"/>
                <a:cs typeface="+mn-cs"/>
              </a:rPr>
              <a:t> in response to a number of causes, most commonly </a:t>
            </a:r>
            <a:r>
              <a:rPr lang="en-US" sz="1200" b="0" i="0" u="none" strike="noStrike" kern="1200" dirty="0" smtClean="0">
                <a:solidFill>
                  <a:schemeClr val="tx1"/>
                </a:solidFill>
                <a:effectLst/>
                <a:latin typeface="+mn-lt"/>
                <a:ea typeface="+mn-ea"/>
                <a:cs typeface="+mn-cs"/>
                <a:hlinkClick r:id="rId10" tooltip="Infection"/>
              </a:rPr>
              <a:t>infection</a:t>
            </a:r>
            <a:r>
              <a:rPr lang="en-US" sz="1200" b="0" i="0" kern="1200" dirty="0" smtClean="0">
                <a:solidFill>
                  <a:schemeClr val="tx1"/>
                </a:solidFill>
                <a:effectLst/>
                <a:latin typeface="+mn-lt"/>
                <a:ea typeface="+mn-ea"/>
                <a:cs typeface="+mn-cs"/>
              </a:rPr>
              <a:t> or exposure to certain medications or fava beans. G6PD deficiency is closely linked to </a:t>
            </a:r>
            <a:r>
              <a:rPr lang="en-US" sz="1200" b="0" i="0" kern="1200" dirty="0" err="1" smtClean="0">
                <a:solidFill>
                  <a:schemeClr val="tx1"/>
                </a:solidFill>
                <a:effectLst/>
                <a:latin typeface="+mn-lt"/>
                <a:ea typeface="+mn-ea"/>
                <a:cs typeface="+mn-cs"/>
              </a:rPr>
              <a:t>favism</a:t>
            </a:r>
            <a:r>
              <a:rPr lang="en-US" sz="1200" b="0" i="0" kern="1200" dirty="0" smtClean="0">
                <a:solidFill>
                  <a:schemeClr val="tx1"/>
                </a:solidFill>
                <a:effectLst/>
                <a:latin typeface="+mn-lt"/>
                <a:ea typeface="+mn-ea"/>
                <a:cs typeface="+mn-cs"/>
              </a:rPr>
              <a:t>, a disorder characterized by a hemolytic reaction to consumption of fava or </a:t>
            </a:r>
            <a:r>
              <a:rPr lang="en-US" sz="1200" b="0" i="0" u="none" strike="noStrike" kern="1200" dirty="0" smtClean="0">
                <a:solidFill>
                  <a:schemeClr val="tx1"/>
                </a:solidFill>
                <a:effectLst/>
                <a:latin typeface="+mn-lt"/>
                <a:ea typeface="+mn-ea"/>
                <a:cs typeface="+mn-cs"/>
                <a:hlinkClick r:id="rId11" tooltip="Vicia faba"/>
              </a:rPr>
              <a:t>broad beans</a:t>
            </a:r>
            <a:r>
              <a:rPr lang="en-US" sz="1200" b="0" i="0" kern="1200" dirty="0" smtClean="0">
                <a:solidFill>
                  <a:schemeClr val="tx1"/>
                </a:solidFill>
                <a:effectLst/>
                <a:latin typeface="+mn-lt"/>
                <a:ea typeface="+mn-ea"/>
                <a:cs typeface="+mn-cs"/>
              </a:rPr>
              <a:t>, with a name derived from the </a:t>
            </a:r>
            <a:r>
              <a:rPr lang="en-US" sz="1200" b="0" i="0" u="none" strike="noStrike" kern="1200" dirty="0" smtClean="0">
                <a:solidFill>
                  <a:schemeClr val="tx1"/>
                </a:solidFill>
                <a:effectLst/>
                <a:latin typeface="+mn-lt"/>
                <a:ea typeface="+mn-ea"/>
                <a:cs typeface="+mn-cs"/>
                <a:hlinkClick r:id="rId12" tooltip="Italian language"/>
              </a:rPr>
              <a:t>Italian</a:t>
            </a:r>
            <a:r>
              <a:rPr lang="en-US" sz="1200" b="0" i="0" kern="1200" dirty="0" smtClean="0">
                <a:solidFill>
                  <a:schemeClr val="tx1"/>
                </a:solidFill>
                <a:effectLst/>
                <a:latin typeface="+mn-lt"/>
                <a:ea typeface="+mn-ea"/>
                <a:cs typeface="+mn-cs"/>
              </a:rPr>
              <a:t> name of the broad bean (</a:t>
            </a:r>
            <a:r>
              <a:rPr lang="en-US" sz="1200" b="0" i="1" kern="1200" dirty="0" smtClean="0">
                <a:solidFill>
                  <a:schemeClr val="tx1"/>
                </a:solidFill>
                <a:effectLst/>
                <a:latin typeface="+mn-lt"/>
                <a:ea typeface="+mn-ea"/>
                <a:cs typeface="+mn-cs"/>
              </a:rPr>
              <a:t>fava</a:t>
            </a:r>
            <a:r>
              <a:rPr lang="en-US" sz="1200" b="0" i="0" kern="1200" dirty="0" smtClean="0">
                <a:solidFill>
                  <a:schemeClr val="tx1"/>
                </a:solidFill>
                <a:effectLst/>
                <a:latin typeface="+mn-lt"/>
                <a:ea typeface="+mn-ea"/>
                <a:cs typeface="+mn-cs"/>
              </a:rPr>
              <a:t>). The name </a:t>
            </a:r>
            <a:r>
              <a:rPr lang="en-US" sz="1200" b="0" i="0" kern="1200" dirty="0" err="1" smtClean="0">
                <a:solidFill>
                  <a:schemeClr val="tx1"/>
                </a:solidFill>
                <a:effectLst/>
                <a:latin typeface="+mn-lt"/>
                <a:ea typeface="+mn-ea"/>
                <a:cs typeface="+mn-cs"/>
              </a:rPr>
              <a:t>favism</a:t>
            </a:r>
            <a:r>
              <a:rPr lang="en-US" sz="1200" b="0" i="0" kern="1200" dirty="0" smtClean="0">
                <a:solidFill>
                  <a:schemeClr val="tx1"/>
                </a:solidFill>
                <a:effectLst/>
                <a:latin typeface="+mn-lt"/>
                <a:ea typeface="+mn-ea"/>
                <a:cs typeface="+mn-cs"/>
              </a:rPr>
              <a:t> is sometimes used to refer to the enzyme deficiency as a whole, although this is misleading as not all people with G6PD deficiency or </a:t>
            </a:r>
            <a:r>
              <a:rPr lang="en-US" sz="1200" b="0" i="0" kern="1200" dirty="0" err="1" smtClean="0">
                <a:solidFill>
                  <a:schemeClr val="tx1"/>
                </a:solidFill>
                <a:effectLst/>
                <a:latin typeface="+mn-lt"/>
                <a:ea typeface="+mn-ea"/>
                <a:cs typeface="+mn-cs"/>
              </a:rPr>
              <a:t>Favism</a:t>
            </a:r>
            <a:r>
              <a:rPr lang="en-US" sz="1200" b="0" i="0" kern="1200" dirty="0" smtClean="0">
                <a:solidFill>
                  <a:schemeClr val="tx1"/>
                </a:solidFill>
                <a:effectLst/>
                <a:latin typeface="+mn-lt"/>
                <a:ea typeface="+mn-ea"/>
                <a:cs typeface="+mn-cs"/>
              </a:rPr>
              <a:t> will manifest physically observable symptoms to the consumption of broad beans.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two variants (G6PD A− and G6PD Mediterranean) are the most commonly inherited variants. G6PD A− has an occurrence of 10% of American blacks while G6PD Mediterranean is prevalent in the Middle East. The known distribution of the disease is largely limited to people of Mediterranean origins (Spaniards, Italians, Greeks, Armenians, and Jews).</a:t>
            </a:r>
            <a:r>
              <a:rPr lang="en-US" sz="1200" b="0" i="0" u="none" strike="noStrike" kern="1200" baseline="30000" dirty="0" smtClean="0">
                <a:solidFill>
                  <a:schemeClr val="tx1"/>
                </a:solidFill>
                <a:effectLst/>
                <a:latin typeface="+mn-lt"/>
                <a:ea typeface="+mn-ea"/>
                <a:cs typeface="+mn-cs"/>
                <a:hlinkClick r:id="rId13"/>
              </a:rPr>
              <a:t>[8]</a:t>
            </a:r>
            <a:r>
              <a:rPr lang="en-US" sz="1200" b="0" i="0" kern="1200" dirty="0" smtClean="0">
                <a:solidFill>
                  <a:schemeClr val="tx1"/>
                </a:solidFill>
                <a:effectLst/>
                <a:latin typeface="+mn-lt"/>
                <a:ea typeface="+mn-ea"/>
                <a:cs typeface="+mn-cs"/>
              </a:rPr>
              <a:t> These variants are believed to stem from a protective effect against </a:t>
            </a:r>
            <a:r>
              <a:rPr lang="en-US" sz="1200" b="0" i="1" u="none" strike="noStrike" kern="1200" dirty="0" smtClean="0">
                <a:solidFill>
                  <a:schemeClr val="tx1"/>
                </a:solidFill>
                <a:effectLst/>
                <a:latin typeface="+mn-lt"/>
                <a:ea typeface="+mn-ea"/>
                <a:cs typeface="+mn-cs"/>
                <a:hlinkClick r:id="rId14" tooltip="Plasmodium falciparum"/>
              </a:rPr>
              <a:t>Plasmodium </a:t>
            </a:r>
            <a:r>
              <a:rPr lang="en-US" sz="1200" b="0" i="1" u="none" strike="noStrike" kern="1200" dirty="0" err="1" smtClean="0">
                <a:solidFill>
                  <a:schemeClr val="tx1"/>
                </a:solidFill>
                <a:effectLst/>
                <a:latin typeface="+mn-lt"/>
                <a:ea typeface="+mn-ea"/>
                <a:cs typeface="+mn-cs"/>
                <a:hlinkClick r:id="rId14" tooltip="Plasmodium falciparum"/>
              </a:rPr>
              <a:t>falciparum</a:t>
            </a:r>
            <a:r>
              <a:rPr lang="en-US" sz="1200" b="0" i="0" kern="1200" dirty="0" err="1" smtClean="0">
                <a:solidFill>
                  <a:schemeClr val="tx1"/>
                </a:solidFill>
                <a:effectLst/>
                <a:latin typeface="+mn-lt"/>
                <a:ea typeface="+mn-ea"/>
                <a:cs typeface="+mn-cs"/>
              </a:rPr>
              <a:t>and</a:t>
            </a:r>
            <a:r>
              <a:rPr lang="en-US" sz="1200" b="0" i="0"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hlinkClick r:id="rId15" tooltip="Plasmodium vivax"/>
              </a:rPr>
              <a:t>Plasmodium </a:t>
            </a:r>
            <a:r>
              <a:rPr lang="en-US" sz="1200" b="0" i="1" u="none" strike="noStrike" kern="1200" dirty="0" err="1" smtClean="0">
                <a:solidFill>
                  <a:schemeClr val="tx1"/>
                </a:solidFill>
                <a:effectLst/>
                <a:latin typeface="+mn-lt"/>
                <a:ea typeface="+mn-ea"/>
                <a:cs typeface="+mn-cs"/>
                <a:hlinkClick r:id="rId15" tooltip="Plasmodium vivax"/>
              </a:rPr>
              <a:t>vivax</a:t>
            </a:r>
            <a:r>
              <a:rPr lang="en-US" sz="1200" b="0" i="0" kern="1200" dirty="0" smtClean="0">
                <a:solidFill>
                  <a:schemeClr val="tx1"/>
                </a:solidFill>
                <a:effectLst/>
                <a:latin typeface="+mn-lt"/>
                <a:ea typeface="+mn-ea"/>
                <a:cs typeface="+mn-cs"/>
              </a:rPr>
              <a:t> malaria.</a:t>
            </a:r>
            <a:r>
              <a:rPr lang="en-US" sz="1200" b="0" i="0" u="none" strike="noStrike" kern="1200" baseline="30000" dirty="0" smtClean="0">
                <a:solidFill>
                  <a:schemeClr val="tx1"/>
                </a:solidFill>
                <a:effectLst/>
                <a:latin typeface="+mn-lt"/>
                <a:ea typeface="+mn-ea"/>
                <a:cs typeface="+mn-cs"/>
                <a:hlinkClick r:id="rId16"/>
              </a:rPr>
              <a:t>[9]</a:t>
            </a:r>
            <a:endParaRPr lang="en-US"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46</a:t>
            </a:fld>
            <a:endParaRPr lang="en-US"/>
          </a:p>
        </p:txBody>
      </p:sp>
    </p:spTree>
    <p:extLst>
      <p:ext uri="{BB962C8B-B14F-4D97-AF65-F5344CB8AC3E}">
        <p14:creationId xmlns:p14="http://schemas.microsoft.com/office/powerpoint/2010/main" val="3294375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“TNFSF5,</a:t>
            </a:r>
            <a:r>
              <a:rPr lang="en-US" baseline="0" dirty="0" smtClean="0"/>
              <a:t> so called because it is a member of the TNF superfamily, encodes a glycoprotein that is expressed on T cells, known as CD40 ligand. By engaging CD40 on the B-cell surface, it regulates B-cell function, particularly immunoglobulin class switching, and rare coding mutations in CD40L can lead to life-threatening immunodeficiency. In a Gambian case-control study, a significant reduction in risk for severe malaria was associated with males </a:t>
            </a:r>
            <a:r>
              <a:rPr lang="en-US" baseline="0" dirty="0" err="1" smtClean="0"/>
              <a:t>hemizygous</a:t>
            </a:r>
            <a:r>
              <a:rPr lang="en-US" baseline="0" dirty="0" smtClean="0"/>
              <a:t> for the TNFSF5-726C allele, and this was confirmed by transmission disequilibrium test analysis in affected families. A similar but </a:t>
            </a:r>
            <a:r>
              <a:rPr lang="en-US" baseline="0" dirty="0" err="1" smtClean="0"/>
              <a:t>nonsignificant</a:t>
            </a:r>
            <a:r>
              <a:rPr lang="en-US" baseline="0" dirty="0" smtClean="0"/>
              <a:t> trend was found in females. Long range haplotype analysis of this allele suggests that it has recently undergone positive evolutionary selection.</a:t>
            </a:r>
            <a:endParaRPr lang="en-US"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47</a:t>
            </a:fld>
            <a:endParaRPr lang="en-US"/>
          </a:p>
        </p:txBody>
      </p:sp>
    </p:spTree>
    <p:extLst>
      <p:ext uri="{BB962C8B-B14F-4D97-AF65-F5344CB8AC3E}">
        <p14:creationId xmlns:p14="http://schemas.microsoft.com/office/powerpoint/2010/main" val="3738623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Figure 5. Characterization of Candidate Regions and Variants</a:t>
            </a:r>
          </a:p>
          <a:p>
            <a:pPr fontAlgn="base"/>
            <a:r>
              <a:rPr lang="en-US" sz="1200" b="0" i="0" kern="1200" dirty="0" smtClean="0">
                <a:solidFill>
                  <a:schemeClr val="tx1"/>
                </a:solidFill>
                <a:effectLst/>
                <a:latin typeface="+mn-lt"/>
                <a:ea typeface="+mn-ea"/>
                <a:cs typeface="+mn-cs"/>
              </a:rPr>
              <a:t>(A and B) All candidate regions in the genome are shown in gray. (A) Candidate functional elements in localized regions, including regions with genes (blue), </a:t>
            </a:r>
            <a:r>
              <a:rPr lang="en-US" sz="1200" b="0" i="0" kern="1200" dirty="0" err="1" smtClean="0">
                <a:solidFill>
                  <a:schemeClr val="tx1"/>
                </a:solidFill>
                <a:effectLst/>
                <a:latin typeface="+mn-lt"/>
                <a:ea typeface="+mn-ea"/>
                <a:cs typeface="+mn-cs"/>
              </a:rPr>
              <a:t>eQTLs</a:t>
            </a:r>
            <a:r>
              <a:rPr lang="en-US" sz="1200" b="0" i="0" kern="1200" dirty="0" smtClean="0">
                <a:solidFill>
                  <a:schemeClr val="tx1"/>
                </a:solidFill>
                <a:effectLst/>
                <a:latin typeface="+mn-lt"/>
                <a:ea typeface="+mn-ea"/>
                <a:cs typeface="+mn-cs"/>
              </a:rPr>
              <a:t> (orange), long noncoding RNAs (green), and </a:t>
            </a:r>
            <a:r>
              <a:rPr lang="en-US" sz="1200" b="0" i="0" kern="1200" dirty="0" err="1" smtClean="0">
                <a:solidFill>
                  <a:schemeClr val="tx1"/>
                </a:solidFill>
                <a:effectLst/>
                <a:latin typeface="+mn-lt"/>
                <a:ea typeface="+mn-ea"/>
                <a:cs typeface="+mn-cs"/>
              </a:rPr>
              <a:t>nonsynonymous</a:t>
            </a:r>
            <a:r>
              <a:rPr lang="en-US" sz="1200" b="0" i="0" kern="1200" dirty="0" smtClean="0">
                <a:solidFill>
                  <a:schemeClr val="tx1"/>
                </a:solidFill>
                <a:effectLst/>
                <a:latin typeface="+mn-lt"/>
                <a:ea typeface="+mn-ea"/>
                <a:cs typeface="+mn-cs"/>
              </a:rPr>
              <a:t> variants (red). (B) Regions with genes relating to potential selective pressures, such as metabolism (red circle), infectious disease (purple), brain development (red), hearing (green), and hair and sweat (orange</a:t>
            </a:r>
          </a:p>
          <a:p>
            <a:endParaRPr lang="en-US" dirty="0" smtClean="0"/>
          </a:p>
          <a:p>
            <a:r>
              <a:rPr lang="en-US" dirty="0" smtClean="0"/>
              <a:t>(</a:t>
            </a:r>
            <a:r>
              <a:rPr lang="en-US" dirty="0" err="1" smtClean="0"/>
              <a:t>Sabeti</a:t>
            </a:r>
            <a:r>
              <a:rPr lang="en-US" dirty="0" smtClean="0"/>
              <a:t>,</a:t>
            </a:r>
            <a:r>
              <a:rPr lang="en-US" baseline="0" dirty="0" smtClean="0"/>
              <a:t> 2013)</a:t>
            </a:r>
            <a:endParaRPr lang="en-US"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53</a:t>
            </a:fld>
            <a:endParaRPr lang="en-US"/>
          </a:p>
        </p:txBody>
      </p:sp>
    </p:spTree>
    <p:extLst>
      <p:ext uri="{BB962C8B-B14F-4D97-AF65-F5344CB8AC3E}">
        <p14:creationId xmlns:p14="http://schemas.microsoft.com/office/powerpoint/2010/main" val="303076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76BCB0-49E8-4C4F-BB90-2E7F35DB03F5}" type="slidenum">
              <a:rPr lang="en-US" smtClean="0"/>
              <a:pPr eaLnBrk="1" hangingPunct="1"/>
              <a:t>54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952BEB0-563C-4A74-BB66-796C4F73B078}" type="slidenum">
              <a:rPr lang="en-US" smtClean="0"/>
              <a:pPr eaLnBrk="1" hangingPunct="1"/>
              <a:t>55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667ACA3-39A5-49FA-8D0E-CEB01E5527BE}" type="datetimeFigureOut">
              <a:rPr lang="en-US"/>
              <a:pPr>
                <a:defRPr/>
              </a:pPr>
              <a:t>10/14/15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D34C3D-7887-48C1-8056-FA0A7AB4A4E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dna.jpg"/>
          <p:cNvPicPr>
            <a:picLocks noChangeAspect="1"/>
          </p:cNvPicPr>
          <p:nvPr userDrawn="1"/>
        </p:nvPicPr>
        <p:blipFill>
          <a:blip r:embed="rId2" cstate="print"/>
          <a:stretch>
            <a:fillRect/>
          </a:stretch>
        </p:blipFill>
        <p:spPr>
          <a:xfrm>
            <a:off x="7924800" y="0"/>
            <a:ext cx="1219200" cy="91440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0" y="0"/>
            <a:ext cx="7848600" cy="914400"/>
          </a:xfrm>
          <a:ln>
            <a:noFill/>
          </a:ln>
        </p:spPr>
        <p:style>
          <a:lnRef idx="1">
            <a:schemeClr val="accent1"/>
          </a:lnRef>
          <a:fillRef idx="2">
            <a:schemeClr val="accent1"/>
          </a:fillRef>
          <a:effectRef idx="1">
            <a:schemeClr val="accent1"/>
          </a:effectRef>
          <a:fontRef idx="none"/>
        </p:style>
        <p:txBody>
          <a:bodyPr>
            <a:normAutofit/>
          </a:bodyPr>
          <a:lstStyle>
            <a:lvl1pPr algn="l">
              <a:defRPr sz="3600">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219200"/>
            <a:ext cx="8686800" cy="5257800"/>
          </a:xfrm>
          <a:noFill/>
          <a:ln>
            <a:noFill/>
          </a:ln>
          <a:effectLst/>
        </p:spPr>
        <p:txBody>
          <a:bodyPr>
            <a:normAutofit/>
          </a:bodyPr>
          <a:lstStyle>
            <a:lvl1pPr>
              <a:defRPr sz="2400">
                <a:solidFill>
                  <a:srgbClr val="002060"/>
                </a:solidFill>
              </a:defRPr>
            </a:lvl1pPr>
            <a:lvl2pPr>
              <a:defRPr sz="2000">
                <a:solidFill>
                  <a:schemeClr val="accent5">
                    <a:lumMod val="50000"/>
                  </a:schemeClr>
                </a:solidFill>
              </a:defRPr>
            </a:lvl2pPr>
            <a:lvl3pPr>
              <a:defRPr sz="1800">
                <a:solidFill>
                  <a:schemeClr val="accent3">
                    <a:lumMod val="50000"/>
                  </a:schemeClr>
                </a:solidFill>
              </a:defRPr>
            </a:lvl3pPr>
            <a:lvl4pPr>
              <a:defRPr sz="1600">
                <a:solidFill>
                  <a:schemeClr val="accent6">
                    <a:lumMod val="50000"/>
                  </a:schemeClr>
                </a:solidFill>
              </a:defRPr>
            </a:lvl4pPr>
            <a:lvl5pPr>
              <a:defRPr sz="1600">
                <a:solidFill>
                  <a:srgbClr val="C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a:xfrm>
            <a:off x="0" y="6569075"/>
            <a:ext cx="1524000" cy="288925"/>
          </a:xfrm>
          <a:solidFill>
            <a:schemeClr val="accent1">
              <a:lumMod val="20000"/>
              <a:lumOff val="80000"/>
            </a:schemeClr>
          </a:solidFill>
          <a:effectLst>
            <a:outerShdw blurRad="50800" dist="38100" dir="2700000" algn="tl" rotWithShape="0">
              <a:prstClr val="black">
                <a:alpha val="40000"/>
              </a:prstClr>
            </a:outerShdw>
            <a:softEdge rad="12700"/>
          </a:effectLst>
        </p:spPr>
        <p:txBody>
          <a:bodyPr/>
          <a:lstStyle>
            <a:lvl1pPr>
              <a:defRPr dirty="0" smtClean="0"/>
            </a:lvl1pPr>
          </a:lstStyle>
          <a:p>
            <a:pPr>
              <a:defRPr/>
            </a:pPr>
            <a:r>
              <a:rPr lang="en-US"/>
              <a:t>CS273a Lecture 12</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2914436-9AD8-42C6-8130-111BC81EC7E7}" type="datetimeFigureOut">
              <a:rPr lang="en-US"/>
              <a:pPr>
                <a:defRPr/>
              </a:pPr>
              <a:t>10/14/15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168CB2-FC0A-4A23-A0E9-B9063155BFA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CD14685-1217-4E5E-A288-818638161091}" type="datetimeFigureOut">
              <a:rPr lang="en-US"/>
              <a:pPr>
                <a:defRPr/>
              </a:pPr>
              <a:t>10/14/15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257D703-F942-4F8C-8DED-70E30B2B683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FD7AA3A-8EE8-468F-8831-D6D9393A4F5E}" type="datetimeFigureOut">
              <a:rPr lang="en-US"/>
              <a:pPr>
                <a:defRPr/>
              </a:pPr>
              <a:t>10/14/15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F43FA9B-3556-49F3-B28A-8F89B5E9635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8BE13DA-AF6B-41B3-99BF-6B339A4E1348}" type="datetimeFigureOut">
              <a:rPr lang="en-US"/>
              <a:pPr>
                <a:defRPr/>
              </a:pPr>
              <a:t>10/14/15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66DDAE6-A89C-4809-9713-D273EDCF114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9846689-735D-41A9-AFC1-887F776257FB}" type="datetimeFigureOut">
              <a:rPr lang="en-US"/>
              <a:pPr>
                <a:defRPr/>
              </a:pPr>
              <a:t>10/14/15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A3340BA-3607-46FC-86F5-31FB67DCB3B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BCAF05-D753-448B-AAEE-1B5C05E35E4D}" type="datetimeFigureOut">
              <a:rPr lang="en-US"/>
              <a:pPr>
                <a:defRPr/>
              </a:pPr>
              <a:t>10/14/15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BC0C5F-A153-4F00-8223-89D274325F8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51A40C7-1492-451D-A057-4E9F48440393}" type="datetimeFigureOut">
              <a:rPr lang="en-US"/>
              <a:pPr>
                <a:defRPr/>
              </a:pPr>
              <a:t>10/14/15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85CF4E9-0084-46F0-85A2-C780A853F1C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16A3D98-C847-44C8-81A5-3D236EC222B5}" type="datetimeFigureOut">
              <a:rPr lang="en-US"/>
              <a:pPr>
                <a:defRPr/>
              </a:pPr>
              <a:t>10/14/15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45624B-F9DF-4756-8853-2508E6CAC0B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66E4BB4-4449-4486-8549-E578BC718122}" type="datetimeFigureOut">
              <a:rPr lang="en-US"/>
              <a:pPr>
                <a:defRPr/>
              </a:pPr>
              <a:t>10/14/15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B441F1-7CBC-438E-B61A-8E2E999368A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EEB237C7-76DF-41AD-B3DB-36A10389D7F4}" type="datetimeFigureOut">
              <a:rPr lang="en-US"/>
              <a:pPr>
                <a:defRPr/>
              </a:pPr>
              <a:t>10/14/15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CD8A81B-A7AD-40C0-B504-274719FE9AB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Franklin Gothic Book" pitchFamily="34" charset="0"/>
        </a:defRPr>
      </a:lvl2pPr>
      <a:lvl3pPr algn="ctr" rtl="0" fontAlgn="base">
        <a:spcBef>
          <a:spcPct val="0"/>
        </a:spcBef>
        <a:spcAft>
          <a:spcPct val="0"/>
        </a:spcAft>
        <a:defRPr sz="4400">
          <a:solidFill>
            <a:schemeClr val="tx1"/>
          </a:solidFill>
          <a:latin typeface="Franklin Gothic Book" pitchFamily="34" charset="0"/>
        </a:defRPr>
      </a:lvl3pPr>
      <a:lvl4pPr algn="ctr" rtl="0" fontAlgn="base">
        <a:spcBef>
          <a:spcPct val="0"/>
        </a:spcBef>
        <a:spcAft>
          <a:spcPct val="0"/>
        </a:spcAft>
        <a:defRPr sz="4400">
          <a:solidFill>
            <a:schemeClr val="tx1"/>
          </a:solidFill>
          <a:latin typeface="Franklin Gothic Book" pitchFamily="34" charset="0"/>
        </a:defRPr>
      </a:lvl4pPr>
      <a:lvl5pPr algn="ctr" rtl="0" fontAlgn="base">
        <a:spcBef>
          <a:spcPct val="0"/>
        </a:spcBef>
        <a:spcAft>
          <a:spcPct val="0"/>
        </a:spcAft>
        <a:defRPr sz="4400">
          <a:solidFill>
            <a:schemeClr val="tx1"/>
          </a:solidFill>
          <a:latin typeface="Franklin Gothic Book" pitchFamily="34" charset="0"/>
        </a:defRPr>
      </a:lvl5pPr>
      <a:lvl6pPr marL="457200" algn="ctr" rtl="0" fontAlgn="base">
        <a:spcBef>
          <a:spcPct val="0"/>
        </a:spcBef>
        <a:spcAft>
          <a:spcPct val="0"/>
        </a:spcAft>
        <a:defRPr sz="4400">
          <a:solidFill>
            <a:schemeClr val="tx1"/>
          </a:solidFill>
          <a:latin typeface="Franklin Gothic Book" pitchFamily="34" charset="0"/>
        </a:defRPr>
      </a:lvl6pPr>
      <a:lvl7pPr marL="914400" algn="ctr" rtl="0" fontAlgn="base">
        <a:spcBef>
          <a:spcPct val="0"/>
        </a:spcBef>
        <a:spcAft>
          <a:spcPct val="0"/>
        </a:spcAft>
        <a:defRPr sz="4400">
          <a:solidFill>
            <a:schemeClr val="tx1"/>
          </a:solidFill>
          <a:latin typeface="Franklin Gothic Book" pitchFamily="34" charset="0"/>
        </a:defRPr>
      </a:lvl7pPr>
      <a:lvl8pPr marL="1371600" algn="ctr" rtl="0" fontAlgn="base">
        <a:spcBef>
          <a:spcPct val="0"/>
        </a:spcBef>
        <a:spcAft>
          <a:spcPct val="0"/>
        </a:spcAft>
        <a:defRPr sz="4400">
          <a:solidFill>
            <a:schemeClr val="tx1"/>
          </a:solidFill>
          <a:latin typeface="Franklin Gothic Book" pitchFamily="34" charset="0"/>
        </a:defRPr>
      </a:lvl8pPr>
      <a:lvl9pPr marL="1828800" algn="ctr" rtl="0" fontAlgn="base">
        <a:spcBef>
          <a:spcPct val="0"/>
        </a:spcBef>
        <a:spcAft>
          <a:spcPct val="0"/>
        </a:spcAft>
        <a:defRPr sz="4400">
          <a:solidFill>
            <a:schemeClr val="tx1"/>
          </a:solidFill>
          <a:latin typeface="Franklin Gothic Book"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4" Type="http://schemas.openxmlformats.org/officeDocument/2006/relationships/image" Target="../media/image14.jpe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3.png"/><Relationship Id="rId5" Type="http://schemas.openxmlformats.org/officeDocument/2006/relationships/oleObject" Target="../embeddings/oleObject2.bin"/><Relationship Id="rId6" Type="http://schemas.openxmlformats.org/officeDocument/2006/relationships/image" Target="../media/image2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gif"/><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 Id="rId3" Type="http://schemas.openxmlformats.org/officeDocument/2006/relationships/image" Target="../media/image3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 Id="rId3" Type="http://schemas.openxmlformats.org/officeDocument/2006/relationships/image" Target="../media/image4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gif"/><Relationship Id="rId4" Type="http://schemas.openxmlformats.org/officeDocument/2006/relationships/hyperlink" Target="http://onlinelibrary.wiley.com/doi/10.1111/j.1467-9744.2011.01240.x/full" TargetMode="External"/><Relationship Id="rId1" Type="http://schemas.openxmlformats.org/officeDocument/2006/relationships/slideLayout" Target="../slideLayouts/slideLayout2.xml"/><Relationship Id="rId2" Type="http://schemas.openxmlformats.org/officeDocument/2006/relationships/image" Target="../media/image44.gif"/></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1" Type="http://schemas.openxmlformats.org/officeDocument/2006/relationships/slideLayout" Target="../slideLayouts/slideLayout2.xml"/><Relationship Id="rId2" Type="http://schemas.openxmlformats.org/officeDocument/2006/relationships/hyperlink" Target="http://www.sanger.ac.uk/resources/downloads/human/hapmap3.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hyperlink" Target="http://www.1000genomes.org/" TargetMode="External"/><Relationship Id="rId4" Type="http://schemas.openxmlformats.org/officeDocument/2006/relationships/image" Target="../media/image51.jpeg"/><Relationship Id="rId5" Type="http://schemas.openxmlformats.org/officeDocument/2006/relationships/image" Target="../media/image52.jpeg"/><Relationship Id="rId6"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3" Type="http://schemas.openxmlformats.org/officeDocument/2006/relationships/hyperlink" Target="http://www.1000genomes.org/" TargetMode="External"/><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3" Type="http://schemas.openxmlformats.org/officeDocument/2006/relationships/hyperlink" Target="http://www.1000genomes.org/" TargetMode="External"/><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 Id="rId3" Type="http://schemas.openxmlformats.org/officeDocument/2006/relationships/image" Target="../media/image66.jpeg"/></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5" Type="http://schemas.openxmlformats.org/officeDocument/2006/relationships/image" Target="../media/image70.jpeg"/><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emf"/></Relationships>
</file>

<file path=ppt/slides/_rels/slide30.xml.rels><?xml version="1.0" encoding="UTF-8" standalone="yes"?>
<Relationships xmlns="http://schemas.openxmlformats.org/package/2006/relationships"><Relationship Id="rId3" Type="http://schemas.openxmlformats.org/officeDocument/2006/relationships/hyperlink" Target="http://www.ncbi.nlm.nih.gov/entrez/eutils/elink.fcgi?dbfrom=pubmed&amp;retmode=ref&amp;cmd=prlinks&amp;id=18758442" TargetMode="External"/><Relationship Id="rId4" Type="http://schemas.openxmlformats.org/officeDocument/2006/relationships/image" Target="../media/image73.jpeg"/><Relationship Id="rId5" Type="http://schemas.openxmlformats.org/officeDocument/2006/relationships/image" Target="../media/image74.jpeg"/><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5.jpe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gif"/><Relationship Id="rId5" Type="http://schemas.openxmlformats.org/officeDocument/2006/relationships/hyperlink" Target="http://www.sciencedirect.com/science/article/pii/S0002929707639135" TargetMode="Externa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4" Type="http://schemas.openxmlformats.org/officeDocument/2006/relationships/image" Target="../media/image79.jpg"/><Relationship Id="rId5" Type="http://schemas.openxmlformats.org/officeDocument/2006/relationships/image" Target="../media/image80.gif"/><Relationship Id="rId6" Type="http://schemas.openxmlformats.org/officeDocument/2006/relationships/hyperlink" Target="http://www.sciencedirect.com/science/article/pii/S0002929707638828" TargetMode="External"/><Relationship Id="rId1" Type="http://schemas.openxmlformats.org/officeDocument/2006/relationships/slideLayout" Target="../slideLayouts/slideLayout2.xml"/><Relationship Id="rId2" Type="http://schemas.openxmlformats.org/officeDocument/2006/relationships/image" Target="../media/image7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sciencedirect.com/science/article/pii/S0002929711000115" TargetMode="External"/><Relationship Id="rId4" Type="http://schemas.openxmlformats.org/officeDocument/2006/relationships/hyperlink" Target="http://link.springer.com/chapter/10.1007/978-3-642-37195-0_18" TargetMode="External"/><Relationship Id="rId5" Type="http://schemas.openxmlformats.org/officeDocument/2006/relationships/image" Target="../media/image81.gif"/><Relationship Id="rId1" Type="http://schemas.openxmlformats.org/officeDocument/2006/relationships/slideLayout" Target="../slideLayouts/slideLayout2.xml"/><Relationship Id="rId2" Type="http://schemas.openxmlformats.org/officeDocument/2006/relationships/image" Target="../media/image80.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4" Type="http://schemas.openxmlformats.org/officeDocument/2006/relationships/image" Target="../media/image83.png"/><Relationship Id="rId1" Type="http://schemas.openxmlformats.org/officeDocument/2006/relationships/slideLayout" Target="../slideLayouts/slideLayout2.xml"/><Relationship Id="rId2" Type="http://schemas.openxmlformats.org/officeDocument/2006/relationships/hyperlink" Target="http://science.cnpg.com/lsca/webinar/sabetischaffner/20060626/"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6" Type="http://schemas.openxmlformats.org/officeDocument/2006/relationships/image" Target="../media/image87.png"/><Relationship Id="rId1" Type="http://schemas.openxmlformats.org/officeDocument/2006/relationships/slideLayout" Target="../slideLayouts/slideLayout2.xml"/><Relationship Id="rId2" Type="http://schemas.openxmlformats.org/officeDocument/2006/relationships/hyperlink" Target="http://science.cnpg.com/lsca/webinar/sabetischaffner/20060626/"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 Id="rId3" Type="http://schemas.openxmlformats.org/officeDocument/2006/relationships/image" Target="../media/image8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 Id="rId3" Type="http://schemas.openxmlformats.org/officeDocument/2006/relationships/image" Target="../media/image9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 Id="rId3" Type="http://schemas.openxmlformats.org/officeDocument/2006/relationships/image" Target="../media/image9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istory.nih.gov/exhibits/bowman/images/malariacycleBig.jpg" TargetMode="External"/><Relationship Id="rId3" Type="http://schemas.openxmlformats.org/officeDocument/2006/relationships/image" Target="../media/image9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pd.cdc.gov/dpdx/images/ParasiteImages/M-R/Malaria/malaria_risk_2003.gif" TargetMode="External"/><Relationship Id="rId3" Type="http://schemas.openxmlformats.org/officeDocument/2006/relationships/image" Target="../media/image9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7.png"/></Relationships>
</file>

<file path=ppt/slides/_rels/slide47.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png"/><Relationship Id="rId3" Type="http://schemas.openxmlformats.org/officeDocument/2006/relationships/image" Target="../media/image10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3.png"/><Relationship Id="rId3" Type="http://schemas.openxmlformats.org/officeDocument/2006/relationships/image" Target="../media/image10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png"/><Relationship Id="rId3" Type="http://schemas.openxmlformats.org/officeDocument/2006/relationships/image" Target="../media/image106.jpg"/></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4" Type="http://schemas.openxmlformats.org/officeDocument/2006/relationships/image" Target="../media/image109.png"/><Relationship Id="rId1" Type="http://schemas.openxmlformats.org/officeDocument/2006/relationships/slideLayout" Target="../slideLayouts/slideLayout2.xml"/><Relationship Id="rId2" Type="http://schemas.openxmlformats.org/officeDocument/2006/relationships/image" Target="../media/image107.png"/></Relationships>
</file>

<file path=ppt/slides/_rels/slide53.xml.rels><?xml version="1.0" encoding="UTF-8" standalone="yes"?>
<Relationships xmlns="http://schemas.openxmlformats.org/package/2006/relationships"><Relationship Id="rId3" Type="http://schemas.openxmlformats.org/officeDocument/2006/relationships/image" Target="../media/image110.jpeg"/><Relationship Id="rId4" Type="http://schemas.openxmlformats.org/officeDocument/2006/relationships/image" Target="../media/image111.jp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55.xml.rels><?xml version="1.0" encoding="UTF-8" standalone="yes"?>
<Relationships xmlns="http://schemas.openxmlformats.org/package/2006/relationships"><Relationship Id="rId3" Type="http://schemas.openxmlformats.org/officeDocument/2006/relationships/image" Target="../media/image112.png"/><Relationship Id="rId4" Type="http://schemas.openxmlformats.org/officeDocument/2006/relationships/image" Target="../media/image113.w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931988" y="2667000"/>
            <a:ext cx="7029450" cy="338138"/>
          </a:xfrm>
          <a:prstGeom prst="rect">
            <a:avLst/>
          </a:prstGeom>
          <a:noFill/>
        </p:spPr>
        <p:txBody>
          <a:bodyPr wrap="none">
            <a:spAutoFit/>
          </a:bodyPr>
          <a:lstStyle/>
          <a:p>
            <a:pPr fontAlgn="auto">
              <a:spcBef>
                <a:spcPts val="0"/>
              </a:spcBef>
              <a:spcAft>
                <a:spcPts val="0"/>
              </a:spcAft>
              <a:defRPr/>
            </a:pPr>
            <a:r>
              <a:rPr lang="en-US" sz="1600" dirty="0">
                <a:solidFill>
                  <a:schemeClr val="accent1">
                    <a:lumMod val="40000"/>
                    <a:lumOff val="60000"/>
                  </a:schemeClr>
                </a:solidFill>
                <a:latin typeface="Consolas" pitchFamily="49" charset="0"/>
                <a:cs typeface="+mn-cs"/>
              </a:rPr>
              <a:t>010101100010010100001010101010011011100110001100101000100101</a:t>
            </a:r>
          </a:p>
        </p:txBody>
      </p:sp>
      <p:sp>
        <p:nvSpPr>
          <p:cNvPr id="7" name="TextBox 6"/>
          <p:cNvSpPr txBox="1"/>
          <p:nvPr/>
        </p:nvSpPr>
        <p:spPr>
          <a:xfrm>
            <a:off x="1646238" y="3073400"/>
            <a:ext cx="7315200" cy="584775"/>
          </a:xfrm>
          <a:prstGeom prst="rect">
            <a:avLst/>
          </a:prstGeom>
          <a:noFill/>
        </p:spPr>
        <p:txBody>
          <a:bodyPr>
            <a:spAutoFit/>
          </a:bodyPr>
          <a:lstStyle/>
          <a:p>
            <a:pPr algn="ctr" fontAlgn="auto">
              <a:spcBef>
                <a:spcPts val="0"/>
              </a:spcBef>
              <a:spcAft>
                <a:spcPts val="0"/>
              </a:spcAft>
              <a:defRPr/>
            </a:pPr>
            <a:r>
              <a:rPr lang="en-US" sz="3200" b="1" dirty="0" smtClean="0">
                <a:solidFill>
                  <a:schemeClr val="accent5">
                    <a:lumMod val="50000"/>
                  </a:schemeClr>
                </a:solidFill>
                <a:latin typeface="+mn-lt"/>
                <a:cs typeface="+mn-cs"/>
              </a:rPr>
              <a:t>Human Population Genomics</a:t>
            </a:r>
            <a:endParaRPr lang="en-US" sz="3200" b="1" dirty="0">
              <a:solidFill>
                <a:schemeClr val="accent5">
                  <a:lumMod val="50000"/>
                </a:schemeClr>
              </a:solidFill>
              <a:latin typeface="+mn-lt"/>
              <a:cs typeface="+mn-cs"/>
            </a:endParaRPr>
          </a:p>
        </p:txBody>
      </p:sp>
      <p:sp>
        <p:nvSpPr>
          <p:cNvPr id="8" name="TextBox 7"/>
          <p:cNvSpPr txBox="1"/>
          <p:nvPr/>
        </p:nvSpPr>
        <p:spPr>
          <a:xfrm>
            <a:off x="1855788" y="2557463"/>
            <a:ext cx="7029450" cy="338137"/>
          </a:xfrm>
          <a:prstGeom prst="rect">
            <a:avLst/>
          </a:prstGeom>
          <a:noFill/>
        </p:spPr>
        <p:txBody>
          <a:bodyPr wrap="none">
            <a:spAutoFit/>
          </a:bodyPr>
          <a:lstStyle/>
          <a:p>
            <a:pPr fontAlgn="auto">
              <a:spcBef>
                <a:spcPts val="0"/>
              </a:spcBef>
              <a:spcAft>
                <a:spcPts val="0"/>
              </a:spcAft>
              <a:defRPr/>
            </a:pPr>
            <a:r>
              <a:rPr lang="en-US" sz="1600" dirty="0">
                <a:solidFill>
                  <a:schemeClr val="accent5">
                    <a:lumMod val="40000"/>
                    <a:lumOff val="60000"/>
                  </a:schemeClr>
                </a:solidFill>
                <a:latin typeface="Consolas" pitchFamily="49" charset="0"/>
                <a:cs typeface="+mn-cs"/>
              </a:rPr>
              <a:t>ACGTTTGACTGAGGAGTTTACGGGAGCAAAGCGGCGTCATTGCTATTCGTATCTGTTTAG</a:t>
            </a:r>
          </a:p>
        </p:txBody>
      </p:sp>
      <p:pic>
        <p:nvPicPr>
          <p:cNvPr id="9" name="Picture 2" descr="C:\Users\Andreas\Documents\Human variation\Ancestry mapping\Group lunch talk 070202\dna helix.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200" y="1447800"/>
            <a:ext cx="2789238" cy="3276600"/>
          </a:xfrm>
          <a:prstGeom prst="rect">
            <a:avLst/>
          </a:prstGeom>
          <a:noFill/>
          <a:ln w="9525">
            <a:noFill/>
            <a:miter lim="800000"/>
            <a:headEnd/>
            <a:tailEnd/>
          </a:ln>
        </p:spPr>
      </p:pic>
    </p:spTree>
    <p:extLst>
      <p:ext uri="{BB962C8B-B14F-4D97-AF65-F5344CB8AC3E}">
        <p14:creationId xmlns:p14="http://schemas.microsoft.com/office/powerpoint/2010/main" val="252457662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029368"/>
            <a:ext cx="3115931" cy="1390261"/>
          </a:xfrm>
        </p:spPr>
        <p:txBody>
          <a:bodyPr/>
          <a:lstStyle/>
          <a:p>
            <a:r>
              <a:rPr lang="en-US" dirty="0" smtClean="0"/>
              <a:t>Cost</a:t>
            </a:r>
          </a:p>
          <a:p>
            <a:r>
              <a:rPr lang="en-US" dirty="0" smtClean="0"/>
              <a:t>Killer apps</a:t>
            </a:r>
          </a:p>
          <a:p>
            <a:r>
              <a:rPr lang="en-US" dirty="0" smtClean="0"/>
              <a:t>Roadblocks?</a:t>
            </a:r>
            <a:endParaRPr lang="en-US" dirty="0"/>
          </a:p>
        </p:txBody>
      </p:sp>
      <p:sp>
        <p:nvSpPr>
          <p:cNvPr id="3" name="Title 2"/>
          <p:cNvSpPr>
            <a:spLocks noGrp="1"/>
          </p:cNvSpPr>
          <p:nvPr>
            <p:ph type="title"/>
          </p:nvPr>
        </p:nvSpPr>
        <p:spPr/>
        <p:txBody>
          <a:bodyPr>
            <a:normAutofit/>
          </a:bodyPr>
          <a:lstStyle/>
          <a:p>
            <a:r>
              <a:rPr lang="en-US" dirty="0" smtClean="0"/>
              <a:t>How soon will we all be sequenced?</a:t>
            </a:r>
            <a:endParaRPr lang="en-US" dirty="0"/>
          </a:p>
        </p:txBody>
      </p:sp>
      <p:cxnSp>
        <p:nvCxnSpPr>
          <p:cNvPr id="11" name="Straight Arrow Connector 10"/>
          <p:cNvCxnSpPr/>
          <p:nvPr/>
        </p:nvCxnSpPr>
        <p:spPr>
          <a:xfrm>
            <a:off x="282537" y="4981422"/>
            <a:ext cx="3097763" cy="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2" name="TextBox 11"/>
          <p:cNvSpPr txBox="1"/>
          <p:nvPr/>
        </p:nvSpPr>
        <p:spPr>
          <a:xfrm>
            <a:off x="3268331" y="4776937"/>
            <a:ext cx="1268963" cy="523220"/>
          </a:xfrm>
          <a:prstGeom prst="rect">
            <a:avLst/>
          </a:prstGeom>
          <a:noFill/>
        </p:spPr>
        <p:txBody>
          <a:bodyPr wrap="square" rtlCol="0">
            <a:spAutoFit/>
          </a:bodyPr>
          <a:lstStyle/>
          <a:p>
            <a:pPr algn="r"/>
            <a:r>
              <a:rPr lang="en-US" sz="2800" dirty="0" smtClean="0">
                <a:solidFill>
                  <a:schemeClr val="tx2"/>
                </a:solidFill>
              </a:rPr>
              <a:t>Time</a:t>
            </a:r>
            <a:endParaRPr lang="en-US" sz="2800" dirty="0">
              <a:solidFill>
                <a:schemeClr val="tx2"/>
              </a:solidFill>
            </a:endParaRPr>
          </a:p>
        </p:txBody>
      </p:sp>
      <p:cxnSp>
        <p:nvCxnSpPr>
          <p:cNvPr id="14" name="Straight Connector 13"/>
          <p:cNvCxnSpPr/>
          <p:nvPr/>
        </p:nvCxnSpPr>
        <p:spPr>
          <a:xfrm rot="5400000" flipH="1" flipV="1">
            <a:off x="1243589" y="4337611"/>
            <a:ext cx="1194319" cy="18661"/>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215597" y="5733517"/>
            <a:ext cx="1268963" cy="954107"/>
          </a:xfrm>
          <a:prstGeom prst="rect">
            <a:avLst/>
          </a:prstGeom>
          <a:noFill/>
        </p:spPr>
        <p:txBody>
          <a:bodyPr wrap="square" rtlCol="0">
            <a:spAutoFit/>
          </a:bodyPr>
          <a:lstStyle/>
          <a:p>
            <a:pPr algn="r"/>
            <a:r>
              <a:rPr lang="en-US" sz="2800" dirty="0" smtClean="0">
                <a:solidFill>
                  <a:schemeClr val="tx2"/>
                </a:solidFill>
              </a:rPr>
              <a:t>2015?</a:t>
            </a:r>
          </a:p>
          <a:p>
            <a:pPr algn="r"/>
            <a:r>
              <a:rPr lang="en-US" sz="2800" dirty="0" smtClean="0">
                <a:solidFill>
                  <a:schemeClr val="tx2"/>
                </a:solidFill>
              </a:rPr>
              <a:t>2020?</a:t>
            </a:r>
            <a:endParaRPr lang="en-US" sz="2800" dirty="0">
              <a:solidFill>
                <a:schemeClr val="tx2"/>
              </a:solidFill>
            </a:endParaRPr>
          </a:p>
        </p:txBody>
      </p:sp>
      <p:sp>
        <p:nvSpPr>
          <p:cNvPr id="16" name="TextBox 15"/>
          <p:cNvSpPr txBox="1"/>
          <p:nvPr/>
        </p:nvSpPr>
        <p:spPr>
          <a:xfrm>
            <a:off x="2633849" y="3894894"/>
            <a:ext cx="1268963" cy="400110"/>
          </a:xfrm>
          <a:prstGeom prst="rect">
            <a:avLst/>
          </a:prstGeom>
          <a:noFill/>
        </p:spPr>
        <p:txBody>
          <a:bodyPr wrap="square" rtlCol="0">
            <a:spAutoFit/>
          </a:bodyPr>
          <a:lstStyle/>
          <a:p>
            <a:r>
              <a:rPr lang="en-US" sz="2000" dirty="0" smtClean="0">
                <a:solidFill>
                  <a:schemeClr val="tx2"/>
                </a:solidFill>
              </a:rPr>
              <a:t>Cost</a:t>
            </a:r>
            <a:endParaRPr lang="en-US" sz="2000" dirty="0">
              <a:solidFill>
                <a:schemeClr val="tx2"/>
              </a:solidFill>
            </a:endParaRPr>
          </a:p>
        </p:txBody>
      </p:sp>
      <p:sp>
        <p:nvSpPr>
          <p:cNvPr id="17" name="TextBox 16"/>
          <p:cNvSpPr txBox="1"/>
          <p:nvPr/>
        </p:nvSpPr>
        <p:spPr>
          <a:xfrm>
            <a:off x="2686234" y="2845874"/>
            <a:ext cx="2088966" cy="400110"/>
          </a:xfrm>
          <a:prstGeom prst="rect">
            <a:avLst/>
          </a:prstGeom>
          <a:noFill/>
        </p:spPr>
        <p:txBody>
          <a:bodyPr wrap="square" rtlCol="0">
            <a:spAutoFit/>
          </a:bodyPr>
          <a:lstStyle/>
          <a:p>
            <a:r>
              <a:rPr lang="en-US" sz="2000" dirty="0" smtClean="0">
                <a:solidFill>
                  <a:schemeClr val="tx2"/>
                </a:solidFill>
              </a:rPr>
              <a:t>Applications</a:t>
            </a:r>
            <a:endParaRPr lang="en-US" sz="2000" dirty="0">
              <a:solidFill>
                <a:schemeClr val="tx2"/>
              </a:solidFill>
            </a:endParaRPr>
          </a:p>
        </p:txBody>
      </p:sp>
      <p:pic>
        <p:nvPicPr>
          <p:cNvPr id="18" name="Picture 17" descr="markstein629.gif"/>
          <p:cNvPicPr>
            <a:picLocks noChangeAspect="1"/>
          </p:cNvPicPr>
          <p:nvPr/>
        </p:nvPicPr>
        <p:blipFill>
          <a:blip r:embed="rId2" cstate="print"/>
          <a:stretch>
            <a:fillRect/>
          </a:stretch>
        </p:blipFill>
        <p:spPr>
          <a:xfrm>
            <a:off x="5275375" y="1144645"/>
            <a:ext cx="3763369" cy="2897794"/>
          </a:xfrm>
          <a:prstGeom prst="rect">
            <a:avLst/>
          </a:prstGeom>
        </p:spPr>
      </p:pic>
      <p:pic>
        <p:nvPicPr>
          <p:cNvPr id="19" name="Picture 18" descr="varvel0628.gif"/>
          <p:cNvPicPr>
            <a:picLocks noChangeAspect="1"/>
          </p:cNvPicPr>
          <p:nvPr/>
        </p:nvPicPr>
        <p:blipFill>
          <a:blip r:embed="rId3" cstate="print"/>
          <a:stretch>
            <a:fillRect/>
          </a:stretch>
        </p:blipFill>
        <p:spPr>
          <a:xfrm>
            <a:off x="4857750" y="4000500"/>
            <a:ext cx="4286250" cy="2857500"/>
          </a:xfrm>
          <a:prstGeom prst="rect">
            <a:avLst/>
          </a:prstGeom>
        </p:spPr>
      </p:pic>
      <p:sp>
        <p:nvSpPr>
          <p:cNvPr id="10" name="Freeform 9"/>
          <p:cNvSpPr/>
          <p:nvPr/>
        </p:nvSpPr>
        <p:spPr>
          <a:xfrm>
            <a:off x="454526" y="2908968"/>
            <a:ext cx="2743200" cy="1935748"/>
          </a:xfrm>
          <a:custGeom>
            <a:avLst/>
            <a:gdLst>
              <a:gd name="connsiteX0" fmla="*/ 0 w 2743200"/>
              <a:gd name="connsiteY0" fmla="*/ 0 h 1935748"/>
              <a:gd name="connsiteX1" fmla="*/ 1390316 w 2743200"/>
              <a:gd name="connsiteY1" fmla="*/ 823495 h 1935748"/>
              <a:gd name="connsiteX2" fmla="*/ 2743200 w 2743200"/>
              <a:gd name="connsiteY2" fmla="*/ 1935748 h 1935748"/>
            </a:gdLst>
            <a:ahLst/>
            <a:cxnLst>
              <a:cxn ang="0">
                <a:pos x="connsiteX0" y="connsiteY0"/>
              </a:cxn>
              <a:cxn ang="0">
                <a:pos x="connsiteX1" y="connsiteY1"/>
              </a:cxn>
              <a:cxn ang="0">
                <a:pos x="connsiteX2" y="connsiteY2"/>
              </a:cxn>
            </a:cxnLst>
            <a:rect l="l" t="t" r="r" b="b"/>
            <a:pathLst>
              <a:path w="2743200" h="1935748">
                <a:moveTo>
                  <a:pt x="0" y="0"/>
                </a:moveTo>
                <a:cubicBezTo>
                  <a:pt x="466558" y="250435"/>
                  <a:pt x="933116" y="500870"/>
                  <a:pt x="1390316" y="823495"/>
                </a:cubicBezTo>
                <a:cubicBezTo>
                  <a:pt x="1847516" y="1146120"/>
                  <a:pt x="2295358" y="1540934"/>
                  <a:pt x="2743200" y="193574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454526" y="2454442"/>
            <a:ext cx="2630906" cy="2395621"/>
          </a:xfrm>
          <a:custGeom>
            <a:avLst/>
            <a:gdLst>
              <a:gd name="connsiteX0" fmla="*/ 0 w 2630906"/>
              <a:gd name="connsiteY0" fmla="*/ 2395621 h 2395621"/>
              <a:gd name="connsiteX1" fmla="*/ 1384969 w 2630906"/>
              <a:gd name="connsiteY1" fmla="*/ 1278021 h 2395621"/>
              <a:gd name="connsiteX2" fmla="*/ 2630906 w 2630906"/>
              <a:gd name="connsiteY2" fmla="*/ 0 h 2395621"/>
            </a:gdLst>
            <a:ahLst/>
            <a:cxnLst>
              <a:cxn ang="0">
                <a:pos x="connsiteX0" y="connsiteY0"/>
              </a:cxn>
              <a:cxn ang="0">
                <a:pos x="connsiteX1" y="connsiteY1"/>
              </a:cxn>
              <a:cxn ang="0">
                <a:pos x="connsiteX2" y="connsiteY2"/>
              </a:cxn>
            </a:cxnLst>
            <a:rect l="l" t="t" r="r" b="b"/>
            <a:pathLst>
              <a:path w="2630906" h="2395621">
                <a:moveTo>
                  <a:pt x="0" y="2395621"/>
                </a:moveTo>
                <a:cubicBezTo>
                  <a:pt x="473242" y="2036456"/>
                  <a:pt x="946485" y="1677291"/>
                  <a:pt x="1384969" y="1278021"/>
                </a:cubicBezTo>
                <a:cubicBezTo>
                  <a:pt x="1823453" y="878751"/>
                  <a:pt x="2227179" y="439375"/>
                  <a:pt x="2630906"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http://store.storeimages.cdn-apple.com/4135/as-images.apple.com/is/image/AppleInc/aos/published/images/i/ph/iphone6/box/iphone6-box-gold-2014?wid=478&amp;hei=595&amp;fmt=jpeg&amp;qlt=95&amp;op_sharpen=0&amp;resMode=bicub&amp;op_usm=0.5,0.5,0,0&amp;iccEmbed=0&amp;layer=comp&amp;.v=14102662089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042" y="5037866"/>
            <a:ext cx="604204" cy="752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9881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Hominid Lineage</a:t>
            </a:r>
            <a:endParaRPr lang="en-US" dirty="0"/>
          </a:p>
        </p:txBody>
      </p:sp>
      <p:pic>
        <p:nvPicPr>
          <p:cNvPr id="4" name="Picture 3" descr="nature09687-f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450" y="1093046"/>
            <a:ext cx="6019800" cy="4002594"/>
          </a:xfrm>
          <a:prstGeom prst="rect">
            <a:avLst/>
          </a:prstGeom>
        </p:spPr>
      </p:pic>
      <p:pic>
        <p:nvPicPr>
          <p:cNvPr id="5" name="Picture 4" descr="human_migration"/>
          <p:cNvPicPr>
            <a:picLocks noChangeAspect="1" noChangeArrowheads="1"/>
          </p:cNvPicPr>
          <p:nvPr/>
        </p:nvPicPr>
        <p:blipFill>
          <a:blip r:embed="rId3" cstate="print"/>
          <a:srcRect/>
          <a:stretch>
            <a:fillRect/>
          </a:stretch>
        </p:blipFill>
        <p:spPr bwMode="auto">
          <a:xfrm>
            <a:off x="5542730" y="4892842"/>
            <a:ext cx="3601270" cy="1831808"/>
          </a:xfrm>
          <a:prstGeom prst="rect">
            <a:avLst/>
          </a:prstGeom>
          <a:noFill/>
          <a:ln w="9525">
            <a:noFill/>
            <a:miter lim="800000"/>
            <a:headEnd/>
            <a:tailEnd/>
          </a:ln>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l="49138" t="28494" r="13838" b="22685"/>
          <a:stretch>
            <a:fillRect/>
          </a:stretch>
        </p:blipFill>
        <p:spPr bwMode="auto">
          <a:xfrm>
            <a:off x="0" y="4565514"/>
            <a:ext cx="2317750" cy="229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42489662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ln/>
        </p:spPr>
        <p:txBody>
          <a:bodyPr rtlCol="0"/>
          <a:lstStyle/>
          <a:p>
            <a:pPr fontAlgn="auto">
              <a:spcAft>
                <a:spcPts val="0"/>
              </a:spcAft>
              <a:defRPr/>
            </a:pPr>
            <a:r>
              <a:rPr lang="en-US"/>
              <a:t>Human population migrations</a:t>
            </a:r>
          </a:p>
        </p:txBody>
      </p:sp>
      <p:sp>
        <p:nvSpPr>
          <p:cNvPr id="290819" name="Rectangle 3"/>
          <p:cNvSpPr>
            <a:spLocks noGrp="1" noChangeArrowheads="1"/>
          </p:cNvSpPr>
          <p:nvPr>
            <p:ph type="body" idx="1"/>
          </p:nvPr>
        </p:nvSpPr>
        <p:spPr>
          <a:xfrm>
            <a:off x="0" y="1643063"/>
            <a:ext cx="4882147" cy="4910137"/>
          </a:xfrm>
        </p:spPr>
        <p:txBody>
          <a:bodyPr rtlCol="0"/>
          <a:lstStyle/>
          <a:p>
            <a:pPr fontAlgn="auto">
              <a:spcAft>
                <a:spcPts val="0"/>
              </a:spcAft>
              <a:buFont typeface="Arial" pitchFamily="34" charset="0"/>
              <a:buChar char="•"/>
              <a:defRPr/>
            </a:pPr>
            <a:r>
              <a:rPr lang="en-US" sz="2000" dirty="0"/>
              <a:t>Out of Africa, Replacement</a:t>
            </a:r>
          </a:p>
          <a:p>
            <a:pPr lvl="1" fontAlgn="auto">
              <a:spcAft>
                <a:spcPts val="0"/>
              </a:spcAft>
              <a:buFont typeface="Arial" pitchFamily="34" charset="0"/>
              <a:buChar char="–"/>
              <a:defRPr/>
            </a:pPr>
            <a:r>
              <a:rPr lang="en-US" sz="1800" dirty="0"/>
              <a:t>Single mother of all humans (Eve) ~</a:t>
            </a:r>
            <a:r>
              <a:rPr lang="en-US" sz="1800" dirty="0" smtClean="0"/>
              <a:t>190,000yr</a:t>
            </a:r>
            <a:endParaRPr lang="en-US" sz="1800" dirty="0"/>
          </a:p>
          <a:p>
            <a:pPr lvl="1" fontAlgn="auto">
              <a:spcAft>
                <a:spcPts val="0"/>
              </a:spcAft>
              <a:buFont typeface="Arial" pitchFamily="34" charset="0"/>
              <a:buChar char="–"/>
              <a:defRPr/>
            </a:pPr>
            <a:r>
              <a:rPr lang="en-US" sz="1800" dirty="0"/>
              <a:t>Single father of all humans (Adam) </a:t>
            </a:r>
            <a:r>
              <a:rPr lang="en-US" sz="1800" dirty="0" smtClean="0"/>
              <a:t>~340,000yr</a:t>
            </a:r>
            <a:endParaRPr lang="en-US" sz="1800" dirty="0"/>
          </a:p>
          <a:p>
            <a:pPr lvl="1" fontAlgn="auto">
              <a:spcAft>
                <a:spcPts val="0"/>
              </a:spcAft>
              <a:buFont typeface="Arial" pitchFamily="34" charset="0"/>
              <a:buChar char="–"/>
              <a:defRPr/>
            </a:pPr>
            <a:r>
              <a:rPr lang="en-US" sz="1800" dirty="0"/>
              <a:t>Humans out of Africa </a:t>
            </a:r>
            <a:r>
              <a:rPr lang="en-US" sz="1800" dirty="0" smtClean="0"/>
              <a:t>~50000 </a:t>
            </a:r>
            <a:r>
              <a:rPr lang="en-US" sz="1800" dirty="0"/>
              <a:t>years ago replaced others (e.g., </a:t>
            </a:r>
            <a:r>
              <a:rPr lang="en-US" sz="1800" dirty="0" err="1"/>
              <a:t>Neandertals</a:t>
            </a:r>
            <a:r>
              <a:rPr lang="en-US" sz="1800" dirty="0"/>
              <a:t>)</a:t>
            </a:r>
          </a:p>
          <a:p>
            <a:pPr fontAlgn="auto">
              <a:spcAft>
                <a:spcPts val="0"/>
              </a:spcAft>
              <a:buFont typeface="Arial" pitchFamily="34" charset="0"/>
              <a:buChar char="•"/>
              <a:defRPr/>
            </a:pPr>
            <a:endParaRPr lang="en-US" sz="2000" dirty="0" smtClean="0"/>
          </a:p>
          <a:p>
            <a:pPr fontAlgn="auto">
              <a:spcAft>
                <a:spcPts val="0"/>
              </a:spcAft>
              <a:buFont typeface="Arial" pitchFamily="34" charset="0"/>
              <a:buChar char="•"/>
              <a:defRPr/>
            </a:pPr>
            <a:endParaRPr lang="en-US" sz="2000" dirty="0"/>
          </a:p>
          <a:p>
            <a:pPr fontAlgn="auto">
              <a:spcAft>
                <a:spcPts val="0"/>
              </a:spcAft>
              <a:buFont typeface="Arial" pitchFamily="34" charset="0"/>
              <a:buChar char="•"/>
              <a:defRPr/>
            </a:pPr>
            <a:r>
              <a:rPr lang="en-US" sz="2000" dirty="0"/>
              <a:t>Multiregional Evolution</a:t>
            </a:r>
          </a:p>
          <a:p>
            <a:pPr lvl="1" fontAlgn="auto">
              <a:spcAft>
                <a:spcPts val="0"/>
              </a:spcAft>
              <a:buFont typeface="Arial" pitchFamily="34" charset="0"/>
              <a:buChar char="–"/>
              <a:defRPr/>
            </a:pPr>
            <a:r>
              <a:rPr lang="en-US" sz="1800" dirty="0" smtClean="0"/>
              <a:t>Generally debunked, however,</a:t>
            </a:r>
          </a:p>
          <a:p>
            <a:pPr lvl="1" fontAlgn="auto">
              <a:spcAft>
                <a:spcPts val="0"/>
              </a:spcAft>
              <a:buFont typeface="Arial" pitchFamily="34" charset="0"/>
              <a:buChar char="–"/>
              <a:defRPr/>
            </a:pPr>
            <a:r>
              <a:rPr lang="en-US" sz="1800" dirty="0" smtClean="0"/>
              <a:t>~5% of human genome in Europeans, Asians is Neanderthal, </a:t>
            </a:r>
            <a:r>
              <a:rPr lang="en-US" sz="1800" dirty="0" err="1" smtClean="0"/>
              <a:t>Denisova</a:t>
            </a:r>
            <a:endParaRPr lang="en-US" sz="1800" dirty="0"/>
          </a:p>
        </p:txBody>
      </p:sp>
      <p:pic>
        <p:nvPicPr>
          <p:cNvPr id="290821" name="Picture 5" descr="adam_eve"/>
          <p:cNvPicPr>
            <a:picLocks noChangeAspect="1" noChangeArrowheads="1"/>
          </p:cNvPicPr>
          <p:nvPr/>
        </p:nvPicPr>
        <p:blipFill>
          <a:blip r:embed="rId3" cstate="print"/>
          <a:srcRect/>
          <a:stretch>
            <a:fillRect/>
          </a:stretch>
        </p:blipFill>
        <p:spPr bwMode="auto">
          <a:xfrm>
            <a:off x="5584825" y="1516063"/>
            <a:ext cx="3559175" cy="2433637"/>
          </a:xfrm>
          <a:prstGeom prst="rect">
            <a:avLst/>
          </a:prstGeom>
          <a:noFill/>
          <a:ln w="9525">
            <a:noFill/>
            <a:miter lim="800000"/>
            <a:headEnd/>
            <a:tailEnd/>
          </a:ln>
        </p:spPr>
      </p:pic>
      <p:sp>
        <p:nvSpPr>
          <p:cNvPr id="290822" name="Freeform 6"/>
          <p:cNvSpPr>
            <a:spLocks/>
          </p:cNvSpPr>
          <p:nvPr/>
        </p:nvSpPr>
        <p:spPr bwMode="auto">
          <a:xfrm>
            <a:off x="6384925" y="1516063"/>
            <a:ext cx="2271713" cy="2438400"/>
          </a:xfrm>
          <a:custGeom>
            <a:avLst/>
            <a:gdLst>
              <a:gd name="T0" fmla="*/ 0 w 1431"/>
              <a:gd name="T1" fmla="*/ 0 h 1536"/>
              <a:gd name="T2" fmla="*/ 130 w 1431"/>
              <a:gd name="T3" fmla="*/ 399 h 1536"/>
              <a:gd name="T4" fmla="*/ 226 w 1431"/>
              <a:gd name="T5" fmla="*/ 332 h 1536"/>
              <a:gd name="T6" fmla="*/ 404 w 1431"/>
              <a:gd name="T7" fmla="*/ 788 h 1536"/>
              <a:gd name="T8" fmla="*/ 500 w 1431"/>
              <a:gd name="T9" fmla="*/ 701 h 1536"/>
              <a:gd name="T10" fmla="*/ 600 w 1431"/>
              <a:gd name="T11" fmla="*/ 941 h 1536"/>
              <a:gd name="T12" fmla="*/ 648 w 1431"/>
              <a:gd name="T13" fmla="*/ 936 h 1536"/>
              <a:gd name="T14" fmla="*/ 783 w 1431"/>
              <a:gd name="T15" fmla="*/ 1157 h 1536"/>
              <a:gd name="T16" fmla="*/ 912 w 1431"/>
              <a:gd name="T17" fmla="*/ 1076 h 1536"/>
              <a:gd name="T18" fmla="*/ 1431 w 1431"/>
              <a:gd name="T19" fmla="*/ 1536 h 1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31"/>
              <a:gd name="T31" fmla="*/ 0 h 1536"/>
              <a:gd name="T32" fmla="*/ 1431 w 1431"/>
              <a:gd name="T33" fmla="*/ 1536 h 1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31" h="1536">
                <a:moveTo>
                  <a:pt x="0" y="0"/>
                </a:moveTo>
                <a:lnTo>
                  <a:pt x="130" y="399"/>
                </a:lnTo>
                <a:lnTo>
                  <a:pt x="226" y="332"/>
                </a:lnTo>
                <a:lnTo>
                  <a:pt x="404" y="788"/>
                </a:lnTo>
                <a:lnTo>
                  <a:pt x="500" y="701"/>
                </a:lnTo>
                <a:lnTo>
                  <a:pt x="600" y="941"/>
                </a:lnTo>
                <a:lnTo>
                  <a:pt x="648" y="936"/>
                </a:lnTo>
                <a:lnTo>
                  <a:pt x="783" y="1157"/>
                </a:lnTo>
                <a:lnTo>
                  <a:pt x="912" y="1076"/>
                </a:lnTo>
                <a:lnTo>
                  <a:pt x="1431" y="1536"/>
                </a:lnTo>
              </a:path>
            </a:pathLst>
          </a:custGeom>
          <a:noFill/>
          <a:ln w="76200">
            <a:solidFill>
              <a:schemeClr val="bg1"/>
            </a:solidFill>
            <a:round/>
            <a:headEnd/>
            <a:tailEnd/>
          </a:ln>
        </p:spPr>
        <p:txBody>
          <a:bodyPr/>
          <a:lstStyle/>
          <a:p>
            <a:endParaRPr lang="en-US"/>
          </a:p>
        </p:txBody>
      </p:sp>
      <p:pic>
        <p:nvPicPr>
          <p:cNvPr id="7170" name="Picture 2" descr="http://www.sciencemag.org/content/328/5979/710/F1.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2147" y="5070700"/>
            <a:ext cx="4213156" cy="17873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sciencemag.org/content/328/5979/710/F6.lar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0548" y="4429261"/>
            <a:ext cx="1470526" cy="24287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0821"/>
                                        </p:tgtEl>
                                        <p:attrNameLst>
                                          <p:attrName>style.visibility</p:attrName>
                                        </p:attrNameLst>
                                      </p:cBhvr>
                                      <p:to>
                                        <p:strVal val="visible"/>
                                      </p:to>
                                    </p:set>
                                    <p:animEffect transition="in" filter="dissolve">
                                      <p:cBhvr>
                                        <p:cTn id="7" dur="500"/>
                                        <p:tgtEl>
                                          <p:spTgt spid="2908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0822"/>
                                        </p:tgtEl>
                                        <p:attrNameLst>
                                          <p:attrName>style.visibility</p:attrName>
                                        </p:attrNameLst>
                                      </p:cBhvr>
                                      <p:to>
                                        <p:strVal val="visible"/>
                                      </p:to>
                                    </p:set>
                                    <p:animEffect transition="in" filter="dissolve">
                                      <p:cBhvr>
                                        <p:cTn id="12" dur="500"/>
                                        <p:tgtEl>
                                          <p:spTgt spid="290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Coalescence</a:t>
            </a:r>
            <a:endParaRPr lang="en-US" dirty="0"/>
          </a:p>
        </p:txBody>
      </p:sp>
      <p:pic>
        <p:nvPicPr>
          <p:cNvPr id="11266" name="Picture 2" descr="http://1.bp.blogspot.com/_lan_GAxCiQI/TTZ4bkcMNdI/AAAAAAAAAFQ/B61naN5vEcI/s1600/homersimps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3495" y="5083770"/>
            <a:ext cx="1005305" cy="125517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4.bp.blogspot.com/_lan_GAxCiQI/TTZiJqTQOtI/AAAAAAAAAE0/T4CNmqauo7g/s1600/texan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449" y="5560375"/>
            <a:ext cx="659549" cy="709192"/>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3.bp.blogspot.com/_lan_GAxCiQI/TTZj4zRmq1I/AAAAAAAAAE4/JXQUBe-QVgY/s1600/2106006521a2106178622b848808419m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0050" y="5425640"/>
            <a:ext cx="819852" cy="819852"/>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2.bp.blogspot.com/_lan_GAxCiQI/TTZlyKN_wqI/AAAAAAAAAE8/zetcVl-cfdw/s320/Chalmers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5307" y="5560374"/>
            <a:ext cx="791198" cy="623069"/>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http://2.bp.blogspot.com/_lan_GAxCiQI/TTZqUGlNygI/AAAAAAAAAFA/u33O1q6DoCI/s320/Ned_Flander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85344" y="5424237"/>
            <a:ext cx="593056" cy="953659"/>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http://4.bp.blogspot.com/_lan_GAxCiQI/TTZuFJnCM6I/AAAAAAAAAFE/zd3h8l7vkhM/s320/Sideshow_Me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5688" y="5247525"/>
            <a:ext cx="535940" cy="1174664"/>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http://3.bp.blogspot.com/_lan_GAxCiQI/TTZ-hbcm18I/AAAAAAAAAFY/LyH_oAXn1u8/s320/other104.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77615" y="5247525"/>
            <a:ext cx="797499" cy="1238833"/>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18" descr="http://1.bp.blogspot.com/_lan_GAxCiQI/TTaBjcf3pfI/AAAAAAAAAFc/zw4vVSwIJ0Y/s1600/222px-Reverend_Lovejo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7217" y="5304588"/>
            <a:ext cx="992719" cy="1135815"/>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p:nvSpPr>
        <p:spPr>
          <a:xfrm>
            <a:off x="1058780" y="1074821"/>
            <a:ext cx="6593304" cy="4008949"/>
          </a:xfrm>
          <a:prstGeom prst="triangl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Y-chromosome coalescence</a:t>
            </a:r>
            <a:endParaRPr lang="en-US" dirty="0"/>
          </a:p>
        </p:txBody>
      </p:sp>
      <p:pic>
        <p:nvPicPr>
          <p:cNvPr id="11284" name="Picture 20" descr="http://cloud.graphicleftovers.com/11976/item34034/Cartoon-prehistoric-ma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32643" y="61327"/>
            <a:ext cx="1013493" cy="1013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4169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84"/>
                                        </p:tgtEl>
                                        <p:attrNameLst>
                                          <p:attrName>style.visibility</p:attrName>
                                        </p:attrNameLst>
                                      </p:cBhvr>
                                      <p:to>
                                        <p:strVal val="visible"/>
                                      </p:to>
                                    </p:set>
                                    <p:animEffect transition="in" filter="fade">
                                      <p:cBhvr>
                                        <p:cTn id="12" dur="500"/>
                                        <p:tgtEl>
                                          <p:spTgt spid="11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lstStyle/>
          <a:p>
            <a:pPr fontAlgn="auto">
              <a:spcAft>
                <a:spcPts val="0"/>
              </a:spcAft>
              <a:defRPr/>
            </a:pPr>
            <a:r>
              <a:rPr lang="en-US" dirty="0" smtClean="0"/>
              <a:t>Why humans are so similar</a:t>
            </a:r>
            <a:endParaRPr lang="en-US" dirty="0"/>
          </a:p>
        </p:txBody>
      </p:sp>
      <p:sp>
        <p:nvSpPr>
          <p:cNvPr id="5" name="Rectangle 4"/>
          <p:cNvSpPr>
            <a:spLocks noChangeArrowheads="1"/>
          </p:cNvSpPr>
          <p:nvPr/>
        </p:nvSpPr>
        <p:spPr bwMode="auto">
          <a:xfrm>
            <a:off x="989011" y="2156280"/>
            <a:ext cx="439738" cy="2116137"/>
          </a:xfrm>
          <a:prstGeom prst="rect">
            <a:avLst/>
          </a:prstGeom>
          <a:solidFill>
            <a:schemeClr val="accent1"/>
          </a:solidFill>
          <a:ln w="12700">
            <a:solidFill>
              <a:schemeClr val="accent1"/>
            </a:solidFill>
            <a:miter lim="800000"/>
            <a:headEnd/>
            <a:tailEnd/>
          </a:ln>
        </p:spPr>
        <p:txBody>
          <a:bodyPr wrap="none" anchor="ctr"/>
          <a:lstStyle/>
          <a:p>
            <a:endParaRPr lang="en-US"/>
          </a:p>
        </p:txBody>
      </p:sp>
      <p:sp>
        <p:nvSpPr>
          <p:cNvPr id="6" name="AutoShape 5"/>
          <p:cNvSpPr>
            <a:spLocks noChangeArrowheads="1"/>
          </p:cNvSpPr>
          <p:nvPr/>
        </p:nvSpPr>
        <p:spPr bwMode="auto">
          <a:xfrm flipV="1">
            <a:off x="484186" y="4272414"/>
            <a:ext cx="1460499" cy="1284287"/>
          </a:xfrm>
          <a:custGeom>
            <a:avLst/>
            <a:gdLst>
              <a:gd name="T0" fmla="*/ 2417586 w 21600"/>
              <a:gd name="T1" fmla="*/ 642144 h 21600"/>
              <a:gd name="T2" fmla="*/ 1466850 w 21600"/>
              <a:gd name="T3" fmla="*/ 1284287 h 21600"/>
              <a:gd name="T4" fmla="*/ 516114 w 21600"/>
              <a:gd name="T5" fmla="*/ 642144 h 21600"/>
              <a:gd name="T6" fmla="*/ 1466850 w 21600"/>
              <a:gd name="T7" fmla="*/ 0 h 21600"/>
              <a:gd name="T8" fmla="*/ 0 60000 65536"/>
              <a:gd name="T9" fmla="*/ 0 60000 65536"/>
              <a:gd name="T10" fmla="*/ 0 60000 65536"/>
              <a:gd name="T11" fmla="*/ 0 60000 65536"/>
              <a:gd name="T12" fmla="*/ 5600 w 21600"/>
              <a:gd name="T13" fmla="*/ 5600 h 21600"/>
              <a:gd name="T14" fmla="*/ 16000 w 21600"/>
              <a:gd name="T15" fmla="*/ 16000 h 21600"/>
            </a:gdLst>
            <a:ahLst/>
            <a:cxnLst>
              <a:cxn ang="T8">
                <a:pos x="T0" y="T1"/>
              </a:cxn>
              <a:cxn ang="T9">
                <a:pos x="T2" y="T3"/>
              </a:cxn>
              <a:cxn ang="T10">
                <a:pos x="T4" y="T5"/>
              </a:cxn>
              <a:cxn ang="T11">
                <a:pos x="T6" y="T7"/>
              </a:cxn>
            </a:cxnLst>
            <a:rect l="T12" t="T13" r="T14" b="T15"/>
            <a:pathLst>
              <a:path w="21600" h="21600">
                <a:moveTo>
                  <a:pt x="0" y="0"/>
                </a:moveTo>
                <a:lnTo>
                  <a:pt x="7599" y="21600"/>
                </a:lnTo>
                <a:lnTo>
                  <a:pt x="14001" y="21600"/>
                </a:lnTo>
                <a:lnTo>
                  <a:pt x="21600" y="0"/>
                </a:lnTo>
                <a:close/>
              </a:path>
            </a:pathLst>
          </a:custGeom>
          <a:solidFill>
            <a:schemeClr val="accent1"/>
          </a:solidFill>
          <a:ln w="12700">
            <a:solidFill>
              <a:schemeClr val="accent1"/>
            </a:solidFill>
            <a:miter lim="800000"/>
            <a:headEnd/>
            <a:tailEnd/>
          </a:ln>
        </p:spPr>
        <p:txBody>
          <a:bodyPr wrap="none" anchor="ctr"/>
          <a:lstStyle/>
          <a:p>
            <a:endParaRPr lang="en-US"/>
          </a:p>
        </p:txBody>
      </p:sp>
      <p:sp>
        <p:nvSpPr>
          <p:cNvPr id="7" name="Line 6"/>
          <p:cNvSpPr>
            <a:spLocks noChangeShapeType="1"/>
          </p:cNvSpPr>
          <p:nvPr/>
        </p:nvSpPr>
        <p:spPr bwMode="auto">
          <a:xfrm>
            <a:off x="628648" y="2036546"/>
            <a:ext cx="360362" cy="2139828"/>
          </a:xfrm>
          <a:prstGeom prst="line">
            <a:avLst/>
          </a:prstGeom>
          <a:noFill/>
          <a:ln w="12700">
            <a:solidFill>
              <a:srgbClr val="CC0000"/>
            </a:solidFill>
            <a:round/>
            <a:headEnd/>
            <a:tailEnd type="arrow" w="med" len="med"/>
          </a:ln>
        </p:spPr>
        <p:txBody>
          <a:bodyPr/>
          <a:lstStyle/>
          <a:p>
            <a:endParaRPr lang="en-US"/>
          </a:p>
        </p:txBody>
      </p:sp>
      <p:sp>
        <p:nvSpPr>
          <p:cNvPr id="8" name="Text Box 7"/>
          <p:cNvSpPr txBox="1">
            <a:spLocks noChangeArrowheads="1"/>
          </p:cNvSpPr>
          <p:nvPr/>
        </p:nvSpPr>
        <p:spPr bwMode="auto">
          <a:xfrm>
            <a:off x="-38101" y="1606211"/>
            <a:ext cx="1454150" cy="366713"/>
          </a:xfrm>
          <a:prstGeom prst="rect">
            <a:avLst/>
          </a:prstGeom>
          <a:noFill/>
          <a:ln w="12700">
            <a:noFill/>
            <a:miter lim="800000"/>
            <a:headEnd/>
            <a:tailEnd/>
          </a:ln>
        </p:spPr>
        <p:txBody>
          <a:bodyPr wrap="none">
            <a:spAutoFit/>
          </a:bodyPr>
          <a:lstStyle/>
          <a:p>
            <a:r>
              <a:rPr lang="en-US" b="1" dirty="0">
                <a:solidFill>
                  <a:srgbClr val="CC0000"/>
                </a:solidFill>
                <a:latin typeface="Arial Unicode MS" pitchFamily="34" charset="-128"/>
              </a:rPr>
              <a:t>Out of Africa</a:t>
            </a:r>
          </a:p>
        </p:txBody>
      </p:sp>
      <p:pic>
        <p:nvPicPr>
          <p:cNvPr id="10"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151" y="1059381"/>
            <a:ext cx="4876042" cy="3119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 Box 4"/>
          <p:cNvSpPr txBox="1">
            <a:spLocks noChangeArrowheads="1"/>
          </p:cNvSpPr>
          <p:nvPr/>
        </p:nvSpPr>
        <p:spPr bwMode="auto">
          <a:xfrm>
            <a:off x="1955423" y="4272417"/>
            <a:ext cx="4520298" cy="151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GB"/>
            </a:defPPr>
            <a:lvl1pPr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1pPr>
            <a:lvl2pPr marL="4318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2pPr>
            <a:lvl3pPr marL="6477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3pPr>
            <a:lvl4pPr marL="8636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4pPr>
            <a:lvl5pPr marL="10795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a:lstStyle>
          <a:p>
            <a:r>
              <a:rPr lang="en-GB" sz="1200" b="1" dirty="0">
                <a:latin typeface="Arial" charset="0"/>
              </a:rPr>
              <a:t>Oppenheimer S Phil. Trans. R. Soc. B 2012;367:770-784</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4445" y="1325315"/>
            <a:ext cx="4769556" cy="5532685"/>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lstStyle/>
          <a:p>
            <a:pPr fontAlgn="auto">
              <a:spcAft>
                <a:spcPts val="0"/>
              </a:spcAft>
              <a:defRPr/>
            </a:pPr>
            <a:r>
              <a:rPr lang="en-US" dirty="0" smtClean="0"/>
              <a:t>Some Key Definitions</a:t>
            </a:r>
            <a:endParaRPr lang="en-US" dirty="0"/>
          </a:p>
        </p:txBody>
      </p:sp>
      <p:sp>
        <p:nvSpPr>
          <p:cNvPr id="4" name="TextBox 3"/>
          <p:cNvSpPr txBox="1"/>
          <p:nvPr/>
        </p:nvSpPr>
        <p:spPr>
          <a:xfrm>
            <a:off x="304800" y="1219200"/>
            <a:ext cx="2210862" cy="2862322"/>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fontAlgn="auto">
              <a:spcBef>
                <a:spcPts val="0"/>
              </a:spcBef>
              <a:spcAft>
                <a:spcPts val="0"/>
              </a:spcAft>
              <a:defRPr/>
            </a:pPr>
            <a:r>
              <a:rPr lang="en-US" dirty="0">
                <a:solidFill>
                  <a:srgbClr val="002060"/>
                </a:solidFill>
                <a:latin typeface="Consolas" pitchFamily="49" charset="0"/>
              </a:rPr>
              <a:t>Mary: </a:t>
            </a:r>
            <a:r>
              <a:rPr lang="en-US" dirty="0">
                <a:latin typeface="Consolas" pitchFamily="49" charset="0"/>
              </a:rPr>
              <a:t>AGCCCGTACG</a:t>
            </a:r>
          </a:p>
          <a:p>
            <a:pPr fontAlgn="auto">
              <a:spcBef>
                <a:spcPts val="0"/>
              </a:spcBef>
              <a:spcAft>
                <a:spcPts val="0"/>
              </a:spcAft>
              <a:defRPr/>
            </a:pPr>
            <a:r>
              <a:rPr lang="en-US" dirty="0">
                <a:solidFill>
                  <a:srgbClr val="002060"/>
                </a:solidFill>
                <a:latin typeface="Consolas" pitchFamily="49" charset="0"/>
              </a:rPr>
              <a:t>John:</a:t>
            </a:r>
            <a:r>
              <a:rPr lang="en-US" dirty="0">
                <a:latin typeface="Consolas" pitchFamily="49" charset="0"/>
              </a:rPr>
              <a:t> AGCCCGTACG</a:t>
            </a:r>
          </a:p>
          <a:p>
            <a:pPr fontAlgn="auto">
              <a:spcBef>
                <a:spcPts val="0"/>
              </a:spcBef>
              <a:spcAft>
                <a:spcPts val="0"/>
              </a:spcAft>
              <a:defRPr/>
            </a:pPr>
            <a:r>
              <a:rPr lang="en-US" dirty="0">
                <a:solidFill>
                  <a:srgbClr val="002060"/>
                </a:solidFill>
                <a:latin typeface="Consolas" pitchFamily="49" charset="0"/>
              </a:rPr>
              <a:t>Josh: </a:t>
            </a:r>
            <a:r>
              <a:rPr lang="en-US" dirty="0">
                <a:latin typeface="Consolas" pitchFamily="49" charset="0"/>
              </a:rPr>
              <a:t>AGCCCGTACG</a:t>
            </a:r>
          </a:p>
          <a:p>
            <a:pPr fontAlgn="auto">
              <a:spcBef>
                <a:spcPts val="0"/>
              </a:spcBef>
              <a:spcAft>
                <a:spcPts val="0"/>
              </a:spcAft>
              <a:defRPr/>
            </a:pPr>
            <a:r>
              <a:rPr lang="en-US" dirty="0">
                <a:solidFill>
                  <a:srgbClr val="002060"/>
                </a:solidFill>
                <a:latin typeface="Consolas" pitchFamily="49" charset="0"/>
              </a:rPr>
              <a:t>Kate: </a:t>
            </a:r>
            <a:r>
              <a:rPr lang="en-US" dirty="0">
                <a:latin typeface="Consolas" pitchFamily="49" charset="0"/>
              </a:rPr>
              <a:t>AGCCCGTACG</a:t>
            </a:r>
          </a:p>
          <a:p>
            <a:pPr fontAlgn="auto">
              <a:spcBef>
                <a:spcPts val="0"/>
              </a:spcBef>
              <a:spcAft>
                <a:spcPts val="0"/>
              </a:spcAft>
              <a:defRPr/>
            </a:pPr>
            <a:r>
              <a:rPr lang="en-US" dirty="0">
                <a:solidFill>
                  <a:srgbClr val="002060"/>
                </a:solidFill>
                <a:latin typeface="Consolas" pitchFamily="49" charset="0"/>
              </a:rPr>
              <a:t>Pete: </a:t>
            </a:r>
            <a:r>
              <a:rPr lang="en-US" dirty="0">
                <a:latin typeface="Consolas" pitchFamily="49" charset="0"/>
              </a:rPr>
              <a:t>AGCCCGTACG</a:t>
            </a:r>
          </a:p>
          <a:p>
            <a:pPr fontAlgn="auto">
              <a:spcBef>
                <a:spcPts val="0"/>
              </a:spcBef>
              <a:spcAft>
                <a:spcPts val="0"/>
              </a:spcAft>
              <a:defRPr/>
            </a:pPr>
            <a:r>
              <a:rPr lang="en-US" dirty="0">
                <a:solidFill>
                  <a:srgbClr val="002060"/>
                </a:solidFill>
                <a:latin typeface="Consolas" pitchFamily="49" charset="0"/>
              </a:rPr>
              <a:t>Anne: </a:t>
            </a:r>
            <a:r>
              <a:rPr lang="en-US" dirty="0">
                <a:latin typeface="Consolas" pitchFamily="49" charset="0"/>
              </a:rPr>
              <a:t>AGCCCGTACG</a:t>
            </a:r>
          </a:p>
          <a:p>
            <a:pPr fontAlgn="auto">
              <a:spcBef>
                <a:spcPts val="0"/>
              </a:spcBef>
              <a:spcAft>
                <a:spcPts val="0"/>
              </a:spcAft>
              <a:defRPr/>
            </a:pPr>
            <a:r>
              <a:rPr lang="en-US" dirty="0">
                <a:solidFill>
                  <a:srgbClr val="002060"/>
                </a:solidFill>
                <a:latin typeface="Consolas" pitchFamily="49" charset="0"/>
              </a:rPr>
              <a:t>Mimi: </a:t>
            </a:r>
            <a:r>
              <a:rPr lang="en-US" dirty="0">
                <a:latin typeface="Consolas" pitchFamily="49" charset="0"/>
              </a:rPr>
              <a:t>AGCCCGTACG</a:t>
            </a:r>
          </a:p>
          <a:p>
            <a:pPr fontAlgn="auto">
              <a:spcBef>
                <a:spcPts val="0"/>
              </a:spcBef>
              <a:spcAft>
                <a:spcPts val="0"/>
              </a:spcAft>
              <a:defRPr/>
            </a:pPr>
            <a:r>
              <a:rPr lang="en-US" dirty="0">
                <a:solidFill>
                  <a:srgbClr val="002060"/>
                </a:solidFill>
                <a:latin typeface="Consolas" pitchFamily="49" charset="0"/>
              </a:rPr>
              <a:t>Mike: </a:t>
            </a:r>
            <a:r>
              <a:rPr lang="en-US" dirty="0">
                <a:latin typeface="Consolas" pitchFamily="49" charset="0"/>
              </a:rPr>
              <a:t>AGCCC</a:t>
            </a:r>
            <a:r>
              <a:rPr lang="en-US" dirty="0">
                <a:solidFill>
                  <a:srgbClr val="FF0000"/>
                </a:solidFill>
                <a:latin typeface="Consolas" pitchFamily="49" charset="0"/>
              </a:rPr>
              <a:t>T</a:t>
            </a:r>
            <a:r>
              <a:rPr lang="en-US" dirty="0">
                <a:latin typeface="Consolas" pitchFamily="49" charset="0"/>
              </a:rPr>
              <a:t>TACG</a:t>
            </a:r>
          </a:p>
          <a:p>
            <a:pPr fontAlgn="auto">
              <a:spcBef>
                <a:spcPts val="0"/>
              </a:spcBef>
              <a:spcAft>
                <a:spcPts val="0"/>
              </a:spcAft>
              <a:defRPr/>
            </a:pPr>
            <a:r>
              <a:rPr lang="en-US" dirty="0">
                <a:solidFill>
                  <a:srgbClr val="002060"/>
                </a:solidFill>
                <a:latin typeface="Consolas" pitchFamily="49" charset="0"/>
              </a:rPr>
              <a:t>Olga: </a:t>
            </a:r>
            <a:r>
              <a:rPr lang="en-US" dirty="0">
                <a:latin typeface="Consolas" pitchFamily="49" charset="0"/>
              </a:rPr>
              <a:t>AGCCC</a:t>
            </a:r>
            <a:r>
              <a:rPr lang="en-US" dirty="0">
                <a:solidFill>
                  <a:srgbClr val="FF0000"/>
                </a:solidFill>
                <a:latin typeface="Consolas" pitchFamily="49" charset="0"/>
              </a:rPr>
              <a:t>T</a:t>
            </a:r>
            <a:r>
              <a:rPr lang="en-US" dirty="0">
                <a:latin typeface="Consolas" pitchFamily="49" charset="0"/>
              </a:rPr>
              <a:t>TACG</a:t>
            </a:r>
          </a:p>
          <a:p>
            <a:pPr fontAlgn="auto">
              <a:spcBef>
                <a:spcPts val="0"/>
              </a:spcBef>
              <a:spcAft>
                <a:spcPts val="0"/>
              </a:spcAft>
              <a:defRPr/>
            </a:pPr>
            <a:r>
              <a:rPr lang="en-US" dirty="0">
                <a:solidFill>
                  <a:srgbClr val="002060"/>
                </a:solidFill>
                <a:latin typeface="Consolas" pitchFamily="49" charset="0"/>
              </a:rPr>
              <a:t>Tony: </a:t>
            </a:r>
            <a:r>
              <a:rPr lang="en-US" dirty="0">
                <a:latin typeface="Consolas" pitchFamily="49" charset="0"/>
              </a:rPr>
              <a:t>AGCCC</a:t>
            </a:r>
            <a:r>
              <a:rPr lang="en-US" dirty="0">
                <a:solidFill>
                  <a:srgbClr val="FF0000"/>
                </a:solidFill>
                <a:latin typeface="Consolas" pitchFamily="49" charset="0"/>
              </a:rPr>
              <a:t>T</a:t>
            </a:r>
            <a:r>
              <a:rPr lang="en-US" dirty="0">
                <a:latin typeface="Consolas" pitchFamily="49" charset="0"/>
              </a:rPr>
              <a:t>TACG</a:t>
            </a:r>
          </a:p>
        </p:txBody>
      </p:sp>
      <p:sp>
        <p:nvSpPr>
          <p:cNvPr id="13320" name="TextBox 4"/>
          <p:cNvSpPr txBox="1">
            <a:spLocks noChangeArrowheads="1"/>
          </p:cNvSpPr>
          <p:nvPr/>
        </p:nvSpPr>
        <p:spPr bwMode="auto">
          <a:xfrm>
            <a:off x="381000" y="4724400"/>
            <a:ext cx="1752600" cy="1200150"/>
          </a:xfrm>
          <a:prstGeom prst="rect">
            <a:avLst/>
          </a:prstGeom>
          <a:noFill/>
          <a:ln w="9525">
            <a:noFill/>
            <a:miter lim="800000"/>
            <a:headEnd/>
            <a:tailEnd/>
          </a:ln>
        </p:spPr>
        <p:txBody>
          <a:bodyPr>
            <a:spAutoFit/>
          </a:bodyPr>
          <a:lstStyle/>
          <a:p>
            <a:r>
              <a:rPr lang="en-US">
                <a:solidFill>
                  <a:srgbClr val="C00000"/>
                </a:solidFill>
              </a:rPr>
              <a:t>Alleles:</a:t>
            </a:r>
            <a:r>
              <a:rPr lang="en-US"/>
              <a:t> G, T</a:t>
            </a:r>
          </a:p>
          <a:p>
            <a:endParaRPr lang="en-US"/>
          </a:p>
          <a:p>
            <a:r>
              <a:rPr lang="en-US">
                <a:solidFill>
                  <a:srgbClr val="C00000"/>
                </a:solidFill>
              </a:rPr>
              <a:t>Major Allele: </a:t>
            </a:r>
            <a:r>
              <a:rPr lang="en-US"/>
              <a:t>G</a:t>
            </a:r>
          </a:p>
          <a:p>
            <a:r>
              <a:rPr lang="en-US">
                <a:solidFill>
                  <a:srgbClr val="C00000"/>
                </a:solidFill>
              </a:rPr>
              <a:t>Minor Allele: </a:t>
            </a:r>
            <a:r>
              <a:rPr lang="en-US"/>
              <a:t>T</a:t>
            </a:r>
          </a:p>
        </p:txBody>
      </p:sp>
      <p:sp>
        <p:nvSpPr>
          <p:cNvPr id="6" name="TextBox 5"/>
          <p:cNvSpPr txBox="1"/>
          <p:nvPr/>
        </p:nvSpPr>
        <p:spPr>
          <a:xfrm>
            <a:off x="2438400" y="4219683"/>
            <a:ext cx="3048000" cy="2308324"/>
          </a:xfrm>
          <a:prstGeom prst="rect">
            <a:avLst/>
          </a:prstGeom>
          <a:noFill/>
        </p:spPr>
        <p:txBody>
          <a:bodyPr>
            <a:spAutoFit/>
          </a:bodyPr>
          <a:lstStyle/>
          <a:p>
            <a:pPr fontAlgn="auto">
              <a:spcBef>
                <a:spcPts val="0"/>
              </a:spcBef>
              <a:spcAft>
                <a:spcPts val="0"/>
              </a:spcAft>
              <a:defRPr/>
            </a:pPr>
            <a:r>
              <a:rPr lang="en-US" dirty="0" err="1">
                <a:solidFill>
                  <a:srgbClr val="C00000"/>
                </a:solidFill>
                <a:latin typeface="+mn-lt"/>
              </a:rPr>
              <a:t>Heterozygosity</a:t>
            </a:r>
            <a:r>
              <a:rPr lang="en-US" dirty="0">
                <a:solidFill>
                  <a:srgbClr val="C00000"/>
                </a:solidFill>
                <a:latin typeface="+mn-lt"/>
              </a:rPr>
              <a:t>:</a:t>
            </a:r>
          </a:p>
          <a:p>
            <a:pPr fontAlgn="auto">
              <a:spcBef>
                <a:spcPts val="0"/>
              </a:spcBef>
              <a:spcAft>
                <a:spcPts val="0"/>
              </a:spcAft>
              <a:defRPr/>
            </a:pPr>
            <a:r>
              <a:rPr lang="en-US" dirty="0" err="1">
                <a:latin typeface="+mn-lt"/>
              </a:rPr>
              <a:t>Prob</a:t>
            </a:r>
            <a:r>
              <a:rPr lang="en-US" dirty="0">
                <a:latin typeface="+mn-lt"/>
              </a:rPr>
              <a:t>[2 alleles picked at random with replacement are different]</a:t>
            </a:r>
          </a:p>
          <a:p>
            <a:pPr fontAlgn="auto">
              <a:spcBef>
                <a:spcPts val="0"/>
              </a:spcBef>
              <a:spcAft>
                <a:spcPts val="0"/>
              </a:spcAft>
              <a:defRPr/>
            </a:pPr>
            <a:endParaRPr lang="en-US" dirty="0">
              <a:latin typeface="+mn-lt"/>
            </a:endParaRPr>
          </a:p>
          <a:p>
            <a:pPr lvl="2" fontAlgn="auto">
              <a:spcBef>
                <a:spcPts val="0"/>
              </a:spcBef>
              <a:spcAft>
                <a:spcPts val="0"/>
              </a:spcAft>
              <a:defRPr/>
            </a:pPr>
            <a:r>
              <a:rPr lang="en-US" sz="1400" dirty="0">
                <a:latin typeface="+mn-lt"/>
              </a:rPr>
              <a:t>2*.75*.25 = .375</a:t>
            </a:r>
          </a:p>
          <a:p>
            <a:pPr fontAlgn="auto">
              <a:spcBef>
                <a:spcPts val="0"/>
              </a:spcBef>
              <a:spcAft>
                <a:spcPts val="0"/>
              </a:spcAft>
              <a:defRPr/>
            </a:pPr>
            <a:endParaRPr lang="en-US" dirty="0">
              <a:latin typeface="+mn-lt"/>
            </a:endParaRPr>
          </a:p>
          <a:p>
            <a:pPr algn="ctr" fontAlgn="auto">
              <a:spcBef>
                <a:spcPts val="0"/>
              </a:spcBef>
              <a:spcAft>
                <a:spcPts val="0"/>
              </a:spcAft>
              <a:defRPr/>
            </a:pP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H = 4Nu/(1+4Nu)</a:t>
            </a:r>
          </a:p>
        </p:txBody>
      </p:sp>
      <p:sp>
        <p:nvSpPr>
          <p:cNvPr id="8" name="TextBox 7"/>
          <p:cNvSpPr txBox="1"/>
          <p:nvPr/>
        </p:nvSpPr>
        <p:spPr>
          <a:xfrm>
            <a:off x="1600200" y="1219200"/>
            <a:ext cx="564578" cy="28956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fontAlgn="auto">
              <a:spcBef>
                <a:spcPts val="0"/>
              </a:spcBef>
              <a:spcAft>
                <a:spcPts val="0"/>
              </a:spcAft>
              <a:defRPr/>
            </a:pPr>
            <a:r>
              <a:rPr lang="en-US" dirty="0">
                <a:latin typeface="Consolas" pitchFamily="49" charset="0"/>
              </a:rPr>
              <a:t>G/G</a:t>
            </a:r>
          </a:p>
          <a:p>
            <a:pPr fontAlgn="auto">
              <a:spcBef>
                <a:spcPts val="0"/>
              </a:spcBef>
              <a:spcAft>
                <a:spcPts val="0"/>
              </a:spcAft>
              <a:defRPr/>
            </a:pPr>
            <a:r>
              <a:rPr lang="en-US" dirty="0">
                <a:latin typeface="Consolas" pitchFamily="49" charset="0"/>
              </a:rPr>
              <a:t>G/G</a:t>
            </a:r>
          </a:p>
          <a:p>
            <a:pPr fontAlgn="auto">
              <a:spcBef>
                <a:spcPts val="0"/>
              </a:spcBef>
              <a:spcAft>
                <a:spcPts val="0"/>
              </a:spcAft>
              <a:defRPr/>
            </a:pPr>
            <a:r>
              <a:rPr lang="en-US" dirty="0">
                <a:latin typeface="Consolas" pitchFamily="49" charset="0"/>
              </a:rPr>
              <a:t>G/</a:t>
            </a:r>
            <a:r>
              <a:rPr lang="en-US" dirty="0">
                <a:solidFill>
                  <a:srgbClr val="FF0000"/>
                </a:solidFill>
                <a:latin typeface="Consolas" pitchFamily="49" charset="0"/>
              </a:rPr>
              <a:t>T</a:t>
            </a:r>
          </a:p>
          <a:p>
            <a:pPr fontAlgn="auto">
              <a:spcBef>
                <a:spcPts val="0"/>
              </a:spcBef>
              <a:spcAft>
                <a:spcPts val="0"/>
              </a:spcAft>
              <a:defRPr/>
            </a:pPr>
            <a:r>
              <a:rPr lang="en-US" dirty="0">
                <a:latin typeface="Consolas" pitchFamily="49" charset="0"/>
              </a:rPr>
              <a:t>G/G</a:t>
            </a:r>
          </a:p>
          <a:p>
            <a:pPr fontAlgn="auto">
              <a:spcBef>
                <a:spcPts val="0"/>
              </a:spcBef>
              <a:spcAft>
                <a:spcPts val="0"/>
              </a:spcAft>
              <a:defRPr/>
            </a:pPr>
            <a:r>
              <a:rPr lang="en-US" dirty="0">
                <a:latin typeface="Consolas" pitchFamily="49" charset="0"/>
              </a:rPr>
              <a:t>G/G</a:t>
            </a:r>
          </a:p>
          <a:p>
            <a:pPr fontAlgn="auto">
              <a:spcBef>
                <a:spcPts val="0"/>
              </a:spcBef>
              <a:spcAft>
                <a:spcPts val="0"/>
              </a:spcAft>
              <a:defRPr/>
            </a:pPr>
            <a:r>
              <a:rPr lang="en-US" dirty="0">
                <a:latin typeface="Consolas" pitchFamily="49" charset="0"/>
              </a:rPr>
              <a:t>G/G</a:t>
            </a:r>
          </a:p>
          <a:p>
            <a:pPr fontAlgn="auto">
              <a:spcBef>
                <a:spcPts val="0"/>
              </a:spcBef>
              <a:spcAft>
                <a:spcPts val="0"/>
              </a:spcAft>
              <a:defRPr/>
            </a:pPr>
            <a:r>
              <a:rPr lang="en-US" dirty="0">
                <a:latin typeface="Consolas" pitchFamily="49" charset="0"/>
              </a:rPr>
              <a:t>G/G</a:t>
            </a:r>
          </a:p>
          <a:p>
            <a:pPr fontAlgn="auto">
              <a:spcBef>
                <a:spcPts val="0"/>
              </a:spcBef>
              <a:spcAft>
                <a:spcPts val="0"/>
              </a:spcAft>
              <a:defRPr/>
            </a:pPr>
            <a:r>
              <a:rPr lang="en-US" dirty="0">
                <a:solidFill>
                  <a:srgbClr val="FF0000"/>
                </a:solidFill>
                <a:latin typeface="Consolas" pitchFamily="49" charset="0"/>
              </a:rPr>
              <a:t>T</a:t>
            </a:r>
            <a:r>
              <a:rPr lang="en-US" dirty="0">
                <a:latin typeface="Consolas" pitchFamily="49" charset="0"/>
              </a:rPr>
              <a:t>/</a:t>
            </a:r>
            <a:r>
              <a:rPr lang="en-US" dirty="0">
                <a:solidFill>
                  <a:srgbClr val="FF0000"/>
                </a:solidFill>
                <a:latin typeface="Consolas" pitchFamily="49" charset="0"/>
              </a:rPr>
              <a:t>T</a:t>
            </a:r>
          </a:p>
          <a:p>
            <a:pPr fontAlgn="auto">
              <a:spcBef>
                <a:spcPts val="0"/>
              </a:spcBef>
              <a:spcAft>
                <a:spcPts val="0"/>
              </a:spcAft>
              <a:defRPr/>
            </a:pPr>
            <a:r>
              <a:rPr lang="en-US" dirty="0">
                <a:solidFill>
                  <a:srgbClr val="FF0000"/>
                </a:solidFill>
                <a:latin typeface="Consolas" pitchFamily="49" charset="0"/>
              </a:rPr>
              <a:t>T</a:t>
            </a:r>
            <a:r>
              <a:rPr lang="en-US" dirty="0">
                <a:latin typeface="Consolas" pitchFamily="49" charset="0"/>
              </a:rPr>
              <a:t>/G</a:t>
            </a:r>
          </a:p>
          <a:p>
            <a:pPr fontAlgn="auto">
              <a:spcBef>
                <a:spcPts val="0"/>
              </a:spcBef>
              <a:spcAft>
                <a:spcPts val="0"/>
              </a:spcAft>
              <a:defRPr/>
            </a:pPr>
            <a:r>
              <a:rPr lang="en-US" dirty="0">
                <a:solidFill>
                  <a:srgbClr val="FF0000"/>
                </a:solidFill>
                <a:latin typeface="Consolas" pitchFamily="49" charset="0"/>
              </a:rPr>
              <a:t>T</a:t>
            </a:r>
            <a:r>
              <a:rPr lang="en-US" dirty="0">
                <a:latin typeface="Consolas" pitchFamily="49" charset="0"/>
              </a:rPr>
              <a:t>/G</a:t>
            </a:r>
          </a:p>
        </p:txBody>
      </p:sp>
      <p:cxnSp>
        <p:nvCxnSpPr>
          <p:cNvPr id="10" name="Straight Connector 9"/>
          <p:cNvCxnSpPr/>
          <p:nvPr/>
        </p:nvCxnSpPr>
        <p:spPr>
          <a:xfrm>
            <a:off x="3352800" y="1676400"/>
            <a:ext cx="2438400"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11" name="Straight Connector 10"/>
          <p:cNvCxnSpPr/>
          <p:nvPr/>
        </p:nvCxnSpPr>
        <p:spPr>
          <a:xfrm>
            <a:off x="3352800" y="1905000"/>
            <a:ext cx="2438400" cy="1588"/>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Straight Connector 11"/>
          <p:cNvCxnSpPr/>
          <p:nvPr/>
        </p:nvCxnSpPr>
        <p:spPr>
          <a:xfrm>
            <a:off x="6096000" y="1676400"/>
            <a:ext cx="2438400" cy="1588"/>
          </a:xfrm>
          <a:prstGeom prst="line">
            <a:avLst/>
          </a:prstGeom>
        </p:spPr>
        <p:style>
          <a:lnRef idx="3">
            <a:schemeClr val="accent6"/>
          </a:lnRef>
          <a:fillRef idx="0">
            <a:schemeClr val="accent6"/>
          </a:fillRef>
          <a:effectRef idx="2">
            <a:schemeClr val="accent6"/>
          </a:effectRef>
          <a:fontRef idx="minor">
            <a:schemeClr val="tx1"/>
          </a:fontRef>
        </p:style>
      </p:cxnSp>
      <p:cxnSp>
        <p:nvCxnSpPr>
          <p:cNvPr id="13" name="Straight Connector 12"/>
          <p:cNvCxnSpPr/>
          <p:nvPr/>
        </p:nvCxnSpPr>
        <p:spPr>
          <a:xfrm>
            <a:off x="6096000" y="1905000"/>
            <a:ext cx="2438400" cy="1588"/>
          </a:xfrm>
          <a:prstGeom prst="line">
            <a:avLst/>
          </a:prstGeom>
        </p:spPr>
        <p:style>
          <a:lnRef idx="3">
            <a:schemeClr val="accent3"/>
          </a:lnRef>
          <a:fillRef idx="0">
            <a:schemeClr val="accent3"/>
          </a:fillRef>
          <a:effectRef idx="2">
            <a:schemeClr val="accent3"/>
          </a:effectRef>
          <a:fontRef idx="minor">
            <a:schemeClr val="tx1"/>
          </a:fontRef>
        </p:style>
      </p:cxnSp>
      <p:cxnSp>
        <p:nvCxnSpPr>
          <p:cNvPr id="15" name="Straight Connector 14"/>
          <p:cNvCxnSpPr/>
          <p:nvPr/>
        </p:nvCxnSpPr>
        <p:spPr>
          <a:xfrm rot="16200000" flipH="1">
            <a:off x="4343400" y="1752600"/>
            <a:ext cx="228600" cy="7620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rot="5400000">
            <a:off x="4343400" y="1752600"/>
            <a:ext cx="228600" cy="7620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rot="16200000" flipH="1">
            <a:off x="6629400" y="1752600"/>
            <a:ext cx="228600" cy="7620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rot="5400000">
            <a:off x="6629400" y="1752600"/>
            <a:ext cx="228600" cy="7620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rot="16200000" flipH="1">
            <a:off x="7924800" y="1752600"/>
            <a:ext cx="228600" cy="7620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rot="5400000">
            <a:off x="7924800" y="1752600"/>
            <a:ext cx="228600" cy="7620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rot="16200000" flipH="1">
            <a:off x="3467100" y="2095500"/>
            <a:ext cx="114300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rot="5400000">
            <a:off x="6743700" y="2324100"/>
            <a:ext cx="13716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4572000" y="3124200"/>
            <a:ext cx="1066800"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a:off x="5638800" y="3124200"/>
            <a:ext cx="1371600" cy="1588"/>
          </a:xfrm>
          <a:prstGeom prst="line">
            <a:avLst/>
          </a:prstGeom>
        </p:spPr>
        <p:style>
          <a:lnRef idx="3">
            <a:schemeClr val="accent1"/>
          </a:lnRef>
          <a:fillRef idx="0">
            <a:schemeClr val="accent1"/>
          </a:fillRef>
          <a:effectRef idx="2">
            <a:schemeClr val="accent1"/>
          </a:effectRef>
          <a:fontRef idx="minor">
            <a:schemeClr val="tx1"/>
          </a:fontRef>
        </p:style>
      </p:cxnSp>
      <p:cxnSp>
        <p:nvCxnSpPr>
          <p:cNvPr id="38" name="Straight Connector 37"/>
          <p:cNvCxnSpPr/>
          <p:nvPr/>
        </p:nvCxnSpPr>
        <p:spPr>
          <a:xfrm flipV="1">
            <a:off x="4572000" y="3352800"/>
            <a:ext cx="6096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39" name="Straight Connector 38"/>
          <p:cNvCxnSpPr/>
          <p:nvPr/>
        </p:nvCxnSpPr>
        <p:spPr>
          <a:xfrm>
            <a:off x="5181600" y="3352800"/>
            <a:ext cx="1295400" cy="1588"/>
          </a:xfrm>
          <a:prstGeom prst="line">
            <a:avLst/>
          </a:prstGeom>
        </p:spPr>
        <p:style>
          <a:lnRef idx="3">
            <a:schemeClr val="accent3"/>
          </a:lnRef>
          <a:fillRef idx="0">
            <a:schemeClr val="accent3"/>
          </a:fillRef>
          <a:effectRef idx="2">
            <a:schemeClr val="accent3"/>
          </a:effectRef>
          <a:fontRef idx="minor">
            <a:schemeClr val="tx1"/>
          </a:fontRef>
        </p:style>
      </p:cxnSp>
      <p:cxnSp>
        <p:nvCxnSpPr>
          <p:cNvPr id="45" name="Straight Connector 44"/>
          <p:cNvCxnSpPr/>
          <p:nvPr/>
        </p:nvCxnSpPr>
        <p:spPr>
          <a:xfrm>
            <a:off x="6477000" y="3352800"/>
            <a:ext cx="533400" cy="1588"/>
          </a:xfrm>
          <a:prstGeom prst="line">
            <a:avLst/>
          </a:prstGeom>
        </p:spPr>
        <p:style>
          <a:lnRef idx="3">
            <a:schemeClr val="accent6"/>
          </a:lnRef>
          <a:fillRef idx="0">
            <a:schemeClr val="accent6"/>
          </a:fillRef>
          <a:effectRef idx="2">
            <a:schemeClr val="accent6"/>
          </a:effectRef>
          <a:fontRef idx="minor">
            <a:schemeClr val="tx1"/>
          </a:fontRef>
        </p:style>
      </p:cxnSp>
      <p:sp>
        <p:nvSpPr>
          <p:cNvPr id="50" name="TextBox 49"/>
          <p:cNvSpPr txBox="1">
            <a:spLocks noChangeArrowheads="1"/>
          </p:cNvSpPr>
          <p:nvPr/>
        </p:nvSpPr>
        <p:spPr bwMode="auto">
          <a:xfrm>
            <a:off x="5791200" y="4191000"/>
            <a:ext cx="2544763" cy="923925"/>
          </a:xfrm>
          <a:prstGeom prst="rect">
            <a:avLst/>
          </a:prstGeom>
          <a:noFill/>
          <a:ln w="9525">
            <a:noFill/>
            <a:miter lim="800000"/>
            <a:headEnd/>
            <a:tailEnd/>
          </a:ln>
        </p:spPr>
        <p:txBody>
          <a:bodyPr wrap="none">
            <a:spAutoFit/>
          </a:bodyPr>
          <a:lstStyle/>
          <a:p>
            <a:r>
              <a:rPr lang="en-US">
                <a:solidFill>
                  <a:srgbClr val="C00000"/>
                </a:solidFill>
              </a:rPr>
              <a:t>Recombinations:</a:t>
            </a:r>
          </a:p>
          <a:p>
            <a:r>
              <a:rPr lang="en-US"/>
              <a:t>At least 1/chromosome</a:t>
            </a:r>
          </a:p>
          <a:p>
            <a:r>
              <a:rPr lang="en-US"/>
              <a:t>On average ~1/100 Mb</a:t>
            </a:r>
          </a:p>
        </p:txBody>
      </p:sp>
      <p:sp>
        <p:nvSpPr>
          <p:cNvPr id="51" name="TextBox 50"/>
          <p:cNvSpPr txBox="1">
            <a:spLocks noChangeArrowheads="1"/>
          </p:cNvSpPr>
          <p:nvPr/>
        </p:nvSpPr>
        <p:spPr bwMode="auto">
          <a:xfrm>
            <a:off x="5791200" y="5486400"/>
            <a:ext cx="2971800" cy="923925"/>
          </a:xfrm>
          <a:prstGeom prst="rect">
            <a:avLst/>
          </a:prstGeom>
          <a:noFill/>
          <a:ln w="9525">
            <a:noFill/>
            <a:miter lim="800000"/>
            <a:headEnd/>
            <a:tailEnd/>
          </a:ln>
        </p:spPr>
        <p:txBody>
          <a:bodyPr>
            <a:spAutoFit/>
          </a:bodyPr>
          <a:lstStyle/>
          <a:p>
            <a:r>
              <a:rPr lang="en-US">
                <a:solidFill>
                  <a:srgbClr val="C00000"/>
                </a:solidFill>
              </a:rPr>
              <a:t>Linkage Disequilibrium:</a:t>
            </a:r>
          </a:p>
          <a:p>
            <a:r>
              <a:rPr lang="en-US"/>
              <a:t>The degree of correlation between two SNP locations</a:t>
            </a:r>
          </a:p>
        </p:txBody>
      </p:sp>
      <p:sp>
        <p:nvSpPr>
          <p:cNvPr id="52" name="TextBox 51"/>
          <p:cNvSpPr txBox="1">
            <a:spLocks noChangeArrowheads="1"/>
          </p:cNvSpPr>
          <p:nvPr/>
        </p:nvSpPr>
        <p:spPr bwMode="auto">
          <a:xfrm>
            <a:off x="3352800" y="1219200"/>
            <a:ext cx="696913" cy="369888"/>
          </a:xfrm>
          <a:prstGeom prst="rect">
            <a:avLst/>
          </a:prstGeom>
          <a:noFill/>
          <a:ln w="9525">
            <a:noFill/>
            <a:miter lim="800000"/>
            <a:headEnd/>
            <a:tailEnd/>
          </a:ln>
        </p:spPr>
        <p:txBody>
          <a:bodyPr wrap="none">
            <a:spAutoFit/>
          </a:bodyPr>
          <a:lstStyle/>
          <a:p>
            <a:r>
              <a:rPr lang="en-US"/>
              <a:t>Mom</a:t>
            </a:r>
          </a:p>
        </p:txBody>
      </p:sp>
      <p:sp>
        <p:nvSpPr>
          <p:cNvPr id="53" name="TextBox 52"/>
          <p:cNvSpPr txBox="1">
            <a:spLocks noChangeArrowheads="1"/>
          </p:cNvSpPr>
          <p:nvPr/>
        </p:nvSpPr>
        <p:spPr bwMode="auto">
          <a:xfrm>
            <a:off x="6096000" y="1219200"/>
            <a:ext cx="608013" cy="369888"/>
          </a:xfrm>
          <a:prstGeom prst="rect">
            <a:avLst/>
          </a:prstGeom>
          <a:noFill/>
          <a:ln w="9525">
            <a:noFill/>
            <a:miter lim="800000"/>
            <a:headEnd/>
            <a:tailEnd/>
          </a:ln>
        </p:spPr>
        <p:txBody>
          <a:bodyPr wrap="none">
            <a:spAutoFit/>
          </a:bodyPr>
          <a:lstStyle/>
          <a:p>
            <a:r>
              <a:rPr lang="en-US"/>
              <a:t>Dad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par>
                                <p:cTn id="18" presetID="9"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par>
                                <p:cTn id="21" presetID="9"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par>
                                <p:cTn id="27" presetID="9"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dissolve">
                                      <p:cBhvr>
                                        <p:cTn id="29" dur="500"/>
                                        <p:tgtEl>
                                          <p:spTgt spid="15"/>
                                        </p:tgtEl>
                                      </p:cBhvr>
                                    </p:animEffect>
                                  </p:childTnLst>
                                </p:cTn>
                              </p:par>
                              <p:par>
                                <p:cTn id="30" presetID="9"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ssolve">
                                      <p:cBhvr>
                                        <p:cTn id="32" dur="500"/>
                                        <p:tgtEl>
                                          <p:spTgt spid="16"/>
                                        </p:tgtEl>
                                      </p:cBhvr>
                                    </p:animEffect>
                                  </p:childTnLst>
                                </p:cTn>
                              </p:par>
                              <p:par>
                                <p:cTn id="33" presetID="9"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dissolve">
                                      <p:cBhvr>
                                        <p:cTn id="35" dur="500"/>
                                        <p:tgtEl>
                                          <p:spTgt spid="20"/>
                                        </p:tgtEl>
                                      </p:cBhvr>
                                    </p:animEffect>
                                  </p:childTnLst>
                                </p:cTn>
                              </p:par>
                              <p:par>
                                <p:cTn id="36" presetID="9"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par>
                                <p:cTn id="39" presetID="9"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par>
                                <p:cTn id="42" presetID="9"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dissolve">
                                      <p:cBhvr>
                                        <p:cTn id="44" dur="500"/>
                                        <p:tgtEl>
                                          <p:spTgt spid="23"/>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dissolve">
                                      <p:cBhvr>
                                        <p:cTn id="47" dur="500"/>
                                        <p:tgtEl>
                                          <p:spTgt spid="5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dissolve">
                                      <p:cBhvr>
                                        <p:cTn id="50" dur="500"/>
                                        <p:tgtEl>
                                          <p:spTgt spid="53"/>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dissolve">
                                      <p:cBhvr>
                                        <p:cTn id="55" dur="500"/>
                                        <p:tgtEl>
                                          <p:spTgt spid="25"/>
                                        </p:tgtEl>
                                      </p:cBhvr>
                                    </p:animEffect>
                                  </p:childTnLst>
                                </p:cTn>
                              </p:par>
                              <p:par>
                                <p:cTn id="56" presetID="9" presetClass="entr" presetSubtype="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dissolve">
                                      <p:cBhvr>
                                        <p:cTn id="58" dur="500"/>
                                        <p:tgtEl>
                                          <p:spTgt spid="27"/>
                                        </p:tgtEl>
                                      </p:cBhvr>
                                    </p:animEffect>
                                  </p:childTnLst>
                                </p:cTn>
                              </p:par>
                              <p:par>
                                <p:cTn id="59" presetID="9"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dissolve">
                                      <p:cBhvr>
                                        <p:cTn id="61" dur="500"/>
                                        <p:tgtEl>
                                          <p:spTgt spid="29"/>
                                        </p:tgtEl>
                                      </p:cBhvr>
                                    </p:animEffect>
                                  </p:childTnLst>
                                </p:cTn>
                              </p:par>
                              <p:par>
                                <p:cTn id="62" presetID="9"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dissolve">
                                      <p:cBhvr>
                                        <p:cTn id="64" dur="500"/>
                                        <p:tgtEl>
                                          <p:spTgt spid="30"/>
                                        </p:tgtEl>
                                      </p:cBhvr>
                                    </p:animEffect>
                                  </p:childTnLst>
                                </p:cTn>
                              </p:par>
                              <p:par>
                                <p:cTn id="65" presetID="9"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dissolve">
                                      <p:cBhvr>
                                        <p:cTn id="67" dur="500"/>
                                        <p:tgtEl>
                                          <p:spTgt spid="38"/>
                                        </p:tgtEl>
                                      </p:cBhvr>
                                    </p:animEffect>
                                  </p:childTnLst>
                                </p:cTn>
                              </p:par>
                              <p:par>
                                <p:cTn id="68" presetID="9" presetClass="entr" presetSubtype="0" fill="hold"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dissolve">
                                      <p:cBhvr>
                                        <p:cTn id="70" dur="500"/>
                                        <p:tgtEl>
                                          <p:spTgt spid="39"/>
                                        </p:tgtEl>
                                      </p:cBhvr>
                                    </p:animEffect>
                                  </p:childTnLst>
                                </p:cTn>
                              </p:par>
                              <p:par>
                                <p:cTn id="71" presetID="9" presetClass="entr" presetSubtype="0" fill="hold"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dissolve">
                                      <p:cBhvr>
                                        <p:cTn id="73" dur="500"/>
                                        <p:tgtEl>
                                          <p:spTgt spid="45"/>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dissolve">
                                      <p:cBhvr>
                                        <p:cTn id="78" dur="500"/>
                                        <p:tgtEl>
                                          <p:spTgt spid="50"/>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dissolve">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Genome Variation</a:t>
            </a:r>
            <a:endParaRPr lang="en-US" dirty="0"/>
          </a:p>
        </p:txBody>
      </p:sp>
      <p:sp>
        <p:nvSpPr>
          <p:cNvPr id="4" name="TextBox 3"/>
          <p:cNvSpPr txBox="1"/>
          <p:nvPr/>
        </p:nvSpPr>
        <p:spPr>
          <a:xfrm>
            <a:off x="287039" y="1471999"/>
            <a:ext cx="558166" cy="369332"/>
          </a:xfrm>
          <a:prstGeom prst="rect">
            <a:avLst/>
          </a:prstGeom>
          <a:noFill/>
        </p:spPr>
        <p:txBody>
          <a:bodyPr wrap="none" rtlCol="0">
            <a:spAutoFit/>
          </a:bodyPr>
          <a:lstStyle/>
          <a:p>
            <a:r>
              <a:rPr lang="en-US" dirty="0" smtClean="0"/>
              <a:t>SNP</a:t>
            </a:r>
            <a:endParaRPr lang="en-US" dirty="0"/>
          </a:p>
        </p:txBody>
      </p:sp>
      <p:sp>
        <p:nvSpPr>
          <p:cNvPr id="5" name="TextBox 4"/>
          <p:cNvSpPr txBox="1"/>
          <p:nvPr/>
        </p:nvSpPr>
        <p:spPr>
          <a:xfrm>
            <a:off x="2204648" y="1333500"/>
            <a:ext cx="1229504" cy="646331"/>
          </a:xfrm>
          <a:prstGeom prst="rect">
            <a:avLst/>
          </a:prstGeom>
          <a:noFill/>
        </p:spPr>
        <p:txBody>
          <a:bodyPr wrap="none" rtlCol="0">
            <a:spAutoFit/>
          </a:bodyPr>
          <a:lstStyle/>
          <a:p>
            <a:r>
              <a:rPr lang="en-US" dirty="0" smtClean="0"/>
              <a:t>TGC</a:t>
            </a:r>
            <a:r>
              <a:rPr lang="en-US" b="1" dirty="0" smtClean="0">
                <a:solidFill>
                  <a:srgbClr val="FF0000"/>
                </a:solidFill>
              </a:rPr>
              <a:t>T</a:t>
            </a:r>
            <a:r>
              <a:rPr lang="en-US" dirty="0" smtClean="0"/>
              <a:t>GAGA</a:t>
            </a:r>
          </a:p>
          <a:p>
            <a:r>
              <a:rPr lang="en-US" dirty="0" smtClean="0"/>
              <a:t>TGCCGAGA</a:t>
            </a:r>
            <a:endParaRPr lang="en-US" dirty="0"/>
          </a:p>
        </p:txBody>
      </p:sp>
      <p:sp>
        <p:nvSpPr>
          <p:cNvPr id="6" name="TextBox 5"/>
          <p:cNvSpPr txBox="1"/>
          <p:nvPr/>
        </p:nvSpPr>
        <p:spPr>
          <a:xfrm>
            <a:off x="4343400" y="1471999"/>
            <a:ext cx="1693028" cy="369332"/>
          </a:xfrm>
          <a:prstGeom prst="rect">
            <a:avLst/>
          </a:prstGeom>
          <a:noFill/>
        </p:spPr>
        <p:txBody>
          <a:bodyPr wrap="none" rtlCol="0">
            <a:spAutoFit/>
          </a:bodyPr>
          <a:lstStyle/>
          <a:p>
            <a:r>
              <a:rPr lang="en-US" dirty="0" smtClean="0"/>
              <a:t>Novel Sequence</a:t>
            </a:r>
            <a:endParaRPr lang="en-US" dirty="0"/>
          </a:p>
        </p:txBody>
      </p:sp>
      <p:sp>
        <p:nvSpPr>
          <p:cNvPr id="7" name="TextBox 6"/>
          <p:cNvSpPr txBox="1"/>
          <p:nvPr/>
        </p:nvSpPr>
        <p:spPr>
          <a:xfrm>
            <a:off x="6736259" y="1333500"/>
            <a:ext cx="1538883" cy="646331"/>
          </a:xfrm>
          <a:prstGeom prst="rect">
            <a:avLst/>
          </a:prstGeom>
          <a:noFill/>
        </p:spPr>
        <p:txBody>
          <a:bodyPr wrap="none" rtlCol="0">
            <a:spAutoFit/>
          </a:bodyPr>
          <a:lstStyle/>
          <a:p>
            <a:r>
              <a:rPr lang="en-US" dirty="0" smtClean="0"/>
              <a:t>TGC</a:t>
            </a:r>
            <a:r>
              <a:rPr lang="en-US" b="1" dirty="0" smtClean="0">
                <a:solidFill>
                  <a:srgbClr val="FF0000"/>
                </a:solidFill>
              </a:rPr>
              <a:t>TCG</a:t>
            </a:r>
            <a:r>
              <a:rPr lang="en-US" dirty="0" smtClean="0"/>
              <a:t>GAGA</a:t>
            </a:r>
          </a:p>
          <a:p>
            <a:r>
              <a:rPr lang="en-US" dirty="0" smtClean="0"/>
              <a:t>TGC - - - GAGA</a:t>
            </a:r>
            <a:endParaRPr lang="en-US" dirty="0"/>
          </a:p>
        </p:txBody>
      </p:sp>
      <p:sp>
        <p:nvSpPr>
          <p:cNvPr id="8" name="TextBox 7"/>
          <p:cNvSpPr txBox="1"/>
          <p:nvPr/>
        </p:nvSpPr>
        <p:spPr>
          <a:xfrm>
            <a:off x="287039" y="2592474"/>
            <a:ext cx="1040221" cy="369332"/>
          </a:xfrm>
          <a:prstGeom prst="rect">
            <a:avLst/>
          </a:prstGeom>
          <a:noFill/>
        </p:spPr>
        <p:txBody>
          <a:bodyPr wrap="none" rtlCol="0">
            <a:spAutoFit/>
          </a:bodyPr>
          <a:lstStyle/>
          <a:p>
            <a:r>
              <a:rPr lang="en-US" dirty="0" smtClean="0"/>
              <a:t>Inversion</a:t>
            </a:r>
            <a:endParaRPr lang="en-US" dirty="0"/>
          </a:p>
        </p:txBody>
      </p:sp>
      <p:grpSp>
        <p:nvGrpSpPr>
          <p:cNvPr id="9" name="Group 8"/>
          <p:cNvGrpSpPr/>
          <p:nvPr/>
        </p:nvGrpSpPr>
        <p:grpSpPr>
          <a:xfrm>
            <a:off x="2133600" y="2700146"/>
            <a:ext cx="1371600" cy="153988"/>
            <a:chOff x="1600200" y="2286000"/>
            <a:chExt cx="1371600" cy="153988"/>
          </a:xfrm>
        </p:grpSpPr>
        <p:cxnSp>
          <p:nvCxnSpPr>
            <p:cNvPr id="10" name="Straight Arrow Connector 9"/>
            <p:cNvCxnSpPr/>
            <p:nvPr/>
          </p:nvCxnSpPr>
          <p:spPr>
            <a:xfrm flipH="1">
              <a:off x="2057400" y="22860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11" name="Straight Arrow Connector 10"/>
            <p:cNvCxnSpPr/>
            <p:nvPr/>
          </p:nvCxnSpPr>
          <p:spPr>
            <a:xfrm>
              <a:off x="1600200" y="22860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12" name="Straight Arrow Connector 11"/>
            <p:cNvCxnSpPr/>
            <p:nvPr/>
          </p:nvCxnSpPr>
          <p:spPr>
            <a:xfrm>
              <a:off x="2514600" y="22860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13" name="Straight Arrow Connector 12"/>
            <p:cNvCxnSpPr/>
            <p:nvPr/>
          </p:nvCxnSpPr>
          <p:spPr>
            <a:xfrm>
              <a:off x="2057400" y="24384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14" name="Straight Arrow Connector 13"/>
            <p:cNvCxnSpPr/>
            <p:nvPr/>
          </p:nvCxnSpPr>
          <p:spPr>
            <a:xfrm>
              <a:off x="1600200" y="24384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15" name="Straight Arrow Connector 14"/>
            <p:cNvCxnSpPr/>
            <p:nvPr/>
          </p:nvCxnSpPr>
          <p:spPr>
            <a:xfrm>
              <a:off x="2514600" y="24384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grpSp>
      <p:sp>
        <p:nvSpPr>
          <p:cNvPr id="16" name="TextBox 15"/>
          <p:cNvSpPr txBox="1"/>
          <p:nvPr/>
        </p:nvSpPr>
        <p:spPr>
          <a:xfrm>
            <a:off x="4343400" y="2453975"/>
            <a:ext cx="2221377" cy="646331"/>
          </a:xfrm>
          <a:prstGeom prst="rect">
            <a:avLst/>
          </a:prstGeom>
          <a:noFill/>
        </p:spPr>
        <p:txBody>
          <a:bodyPr wrap="none" rtlCol="0">
            <a:spAutoFit/>
          </a:bodyPr>
          <a:lstStyle/>
          <a:p>
            <a:r>
              <a:rPr lang="en-US" dirty="0" smtClean="0"/>
              <a:t>Mobile Element or</a:t>
            </a:r>
          </a:p>
          <a:p>
            <a:r>
              <a:rPr lang="en-US" dirty="0" err="1" smtClean="0"/>
              <a:t>Pseudogene</a:t>
            </a:r>
            <a:r>
              <a:rPr lang="en-US" dirty="0" smtClean="0"/>
              <a:t> Insertion</a:t>
            </a:r>
            <a:endParaRPr lang="en-US" dirty="0"/>
          </a:p>
        </p:txBody>
      </p:sp>
      <p:grpSp>
        <p:nvGrpSpPr>
          <p:cNvPr id="17" name="Group 16"/>
          <p:cNvGrpSpPr/>
          <p:nvPr/>
        </p:nvGrpSpPr>
        <p:grpSpPr>
          <a:xfrm>
            <a:off x="6819900" y="2700146"/>
            <a:ext cx="1371600" cy="153988"/>
            <a:chOff x="6858000" y="2209800"/>
            <a:chExt cx="1371600" cy="153988"/>
          </a:xfrm>
        </p:grpSpPr>
        <p:cxnSp>
          <p:nvCxnSpPr>
            <p:cNvPr id="18" name="Straight Arrow Connector 17"/>
            <p:cNvCxnSpPr/>
            <p:nvPr/>
          </p:nvCxnSpPr>
          <p:spPr>
            <a:xfrm>
              <a:off x="6858000" y="23622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19" name="Straight Arrow Connector 18"/>
            <p:cNvCxnSpPr/>
            <p:nvPr/>
          </p:nvCxnSpPr>
          <p:spPr>
            <a:xfrm>
              <a:off x="7772400" y="23622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20" name="Straight Arrow Connector 19"/>
            <p:cNvCxnSpPr/>
            <p:nvPr/>
          </p:nvCxnSpPr>
          <p:spPr>
            <a:xfrm>
              <a:off x="7315200" y="22098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21" name="Straight Arrow Connector 20"/>
            <p:cNvCxnSpPr/>
            <p:nvPr/>
          </p:nvCxnSpPr>
          <p:spPr>
            <a:xfrm>
              <a:off x="6858000" y="22098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22" name="Straight Arrow Connector 21"/>
            <p:cNvCxnSpPr/>
            <p:nvPr/>
          </p:nvCxnSpPr>
          <p:spPr>
            <a:xfrm>
              <a:off x="7772400" y="22098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23" name="Straight Connector 22"/>
            <p:cNvCxnSpPr/>
            <p:nvPr/>
          </p:nvCxnSpPr>
          <p:spPr>
            <a:xfrm>
              <a:off x="7315200" y="2362200"/>
              <a:ext cx="457200" cy="0"/>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287039" y="3574450"/>
            <a:ext cx="1432765" cy="369332"/>
          </a:xfrm>
          <a:prstGeom prst="rect">
            <a:avLst/>
          </a:prstGeom>
          <a:noFill/>
        </p:spPr>
        <p:txBody>
          <a:bodyPr wrap="none" rtlCol="0">
            <a:spAutoFit/>
          </a:bodyPr>
          <a:lstStyle/>
          <a:p>
            <a:r>
              <a:rPr lang="en-US" dirty="0" smtClean="0"/>
              <a:t>Translocation</a:t>
            </a:r>
            <a:endParaRPr lang="en-US" dirty="0"/>
          </a:p>
        </p:txBody>
      </p:sp>
      <p:grpSp>
        <p:nvGrpSpPr>
          <p:cNvPr id="25" name="Group 24"/>
          <p:cNvGrpSpPr/>
          <p:nvPr/>
        </p:nvGrpSpPr>
        <p:grpSpPr>
          <a:xfrm>
            <a:off x="1905000" y="3682916"/>
            <a:ext cx="1828800" cy="152400"/>
            <a:chOff x="1752600" y="3276600"/>
            <a:chExt cx="1828800" cy="152400"/>
          </a:xfrm>
        </p:grpSpPr>
        <p:cxnSp>
          <p:nvCxnSpPr>
            <p:cNvPr id="26" name="Straight Connector 25"/>
            <p:cNvCxnSpPr/>
            <p:nvPr/>
          </p:nvCxnSpPr>
          <p:spPr>
            <a:xfrm>
              <a:off x="1752600" y="3429000"/>
              <a:ext cx="685800"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27" name="Straight Connector 26"/>
            <p:cNvCxnSpPr/>
            <p:nvPr/>
          </p:nvCxnSpPr>
          <p:spPr>
            <a:xfrm>
              <a:off x="2590800" y="3429000"/>
              <a:ext cx="8382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8" name="Straight Connector 27"/>
            <p:cNvCxnSpPr/>
            <p:nvPr/>
          </p:nvCxnSpPr>
          <p:spPr>
            <a:xfrm>
              <a:off x="1752600" y="3276600"/>
              <a:ext cx="533400"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29" name="Straight Connector 28"/>
            <p:cNvCxnSpPr/>
            <p:nvPr/>
          </p:nvCxnSpPr>
          <p:spPr>
            <a:xfrm>
              <a:off x="2590800" y="3276600"/>
              <a:ext cx="8382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30" name="Straight Connector 29"/>
            <p:cNvCxnSpPr/>
            <p:nvPr/>
          </p:nvCxnSpPr>
          <p:spPr>
            <a:xfrm>
              <a:off x="3429000" y="3276600"/>
              <a:ext cx="1524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sp>
        <p:nvSpPr>
          <p:cNvPr id="31" name="TextBox 30"/>
          <p:cNvSpPr txBox="1"/>
          <p:nvPr/>
        </p:nvSpPr>
        <p:spPr>
          <a:xfrm>
            <a:off x="4343400" y="3574450"/>
            <a:ext cx="2055756" cy="369332"/>
          </a:xfrm>
          <a:prstGeom prst="rect">
            <a:avLst/>
          </a:prstGeom>
          <a:noFill/>
        </p:spPr>
        <p:txBody>
          <a:bodyPr wrap="none" rtlCol="0">
            <a:spAutoFit/>
          </a:bodyPr>
          <a:lstStyle/>
          <a:p>
            <a:r>
              <a:rPr lang="en-US" dirty="0" smtClean="0"/>
              <a:t>Tandem Duplication</a:t>
            </a:r>
            <a:endParaRPr lang="en-US" dirty="0"/>
          </a:p>
        </p:txBody>
      </p:sp>
      <p:grpSp>
        <p:nvGrpSpPr>
          <p:cNvPr id="32" name="Group 31"/>
          <p:cNvGrpSpPr/>
          <p:nvPr/>
        </p:nvGrpSpPr>
        <p:grpSpPr>
          <a:xfrm>
            <a:off x="6591300" y="3682122"/>
            <a:ext cx="1828800" cy="153988"/>
            <a:chOff x="6934200" y="3124200"/>
            <a:chExt cx="1828800" cy="153988"/>
          </a:xfrm>
        </p:grpSpPr>
        <p:cxnSp>
          <p:nvCxnSpPr>
            <p:cNvPr id="33" name="Straight Arrow Connector 32"/>
            <p:cNvCxnSpPr/>
            <p:nvPr/>
          </p:nvCxnSpPr>
          <p:spPr>
            <a:xfrm>
              <a:off x="7391400" y="31242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34" name="Straight Arrow Connector 33"/>
            <p:cNvCxnSpPr/>
            <p:nvPr/>
          </p:nvCxnSpPr>
          <p:spPr>
            <a:xfrm>
              <a:off x="6934200" y="31242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35" name="Straight Arrow Connector 34"/>
            <p:cNvCxnSpPr/>
            <p:nvPr/>
          </p:nvCxnSpPr>
          <p:spPr>
            <a:xfrm>
              <a:off x="7391400" y="32766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36" name="Straight Arrow Connector 35"/>
            <p:cNvCxnSpPr/>
            <p:nvPr/>
          </p:nvCxnSpPr>
          <p:spPr>
            <a:xfrm>
              <a:off x="6934200" y="32766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37" name="Straight Arrow Connector 36"/>
            <p:cNvCxnSpPr/>
            <p:nvPr/>
          </p:nvCxnSpPr>
          <p:spPr>
            <a:xfrm>
              <a:off x="7848600" y="32766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38" name="Straight Arrow Connector 37"/>
            <p:cNvCxnSpPr/>
            <p:nvPr/>
          </p:nvCxnSpPr>
          <p:spPr>
            <a:xfrm>
              <a:off x="7848600" y="31242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39" name="Straight Arrow Connector 38"/>
            <p:cNvCxnSpPr/>
            <p:nvPr/>
          </p:nvCxnSpPr>
          <p:spPr>
            <a:xfrm>
              <a:off x="8305800" y="31242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grpSp>
      <p:sp>
        <p:nvSpPr>
          <p:cNvPr id="40" name="TextBox 39"/>
          <p:cNvSpPr txBox="1"/>
          <p:nvPr/>
        </p:nvSpPr>
        <p:spPr>
          <a:xfrm>
            <a:off x="287039" y="4556425"/>
            <a:ext cx="1508618" cy="369332"/>
          </a:xfrm>
          <a:prstGeom prst="rect">
            <a:avLst/>
          </a:prstGeom>
          <a:noFill/>
        </p:spPr>
        <p:txBody>
          <a:bodyPr wrap="none" rtlCol="0">
            <a:spAutoFit/>
          </a:bodyPr>
          <a:lstStyle/>
          <a:p>
            <a:r>
              <a:rPr lang="en-US" dirty="0" err="1" smtClean="0"/>
              <a:t>Microdeletion</a:t>
            </a:r>
            <a:endParaRPr lang="en-US" dirty="0"/>
          </a:p>
        </p:txBody>
      </p:sp>
      <p:sp>
        <p:nvSpPr>
          <p:cNvPr id="41" name="TextBox 40"/>
          <p:cNvSpPr txBox="1"/>
          <p:nvPr/>
        </p:nvSpPr>
        <p:spPr>
          <a:xfrm>
            <a:off x="2184611" y="4417926"/>
            <a:ext cx="1269578" cy="646331"/>
          </a:xfrm>
          <a:prstGeom prst="rect">
            <a:avLst/>
          </a:prstGeom>
          <a:noFill/>
        </p:spPr>
        <p:txBody>
          <a:bodyPr wrap="none" rtlCol="0">
            <a:spAutoFit/>
          </a:bodyPr>
          <a:lstStyle/>
          <a:p>
            <a:r>
              <a:rPr lang="en-US" dirty="0" smtClean="0"/>
              <a:t>TGC</a:t>
            </a:r>
            <a:r>
              <a:rPr lang="en-US" b="1" dirty="0" smtClean="0">
                <a:solidFill>
                  <a:srgbClr val="FF0000"/>
                </a:solidFill>
              </a:rPr>
              <a:t> - - </a:t>
            </a:r>
            <a:r>
              <a:rPr lang="en-US" dirty="0" smtClean="0"/>
              <a:t>AGA</a:t>
            </a:r>
          </a:p>
          <a:p>
            <a:r>
              <a:rPr lang="en-US" dirty="0" smtClean="0"/>
              <a:t>TGCCGAGA</a:t>
            </a:r>
            <a:endParaRPr lang="en-US" dirty="0"/>
          </a:p>
        </p:txBody>
      </p:sp>
      <p:sp>
        <p:nvSpPr>
          <p:cNvPr id="42" name="TextBox 41"/>
          <p:cNvSpPr txBox="1"/>
          <p:nvPr/>
        </p:nvSpPr>
        <p:spPr>
          <a:xfrm>
            <a:off x="4343400" y="4556425"/>
            <a:ext cx="1440010" cy="369332"/>
          </a:xfrm>
          <a:prstGeom prst="rect">
            <a:avLst/>
          </a:prstGeom>
          <a:noFill/>
        </p:spPr>
        <p:txBody>
          <a:bodyPr wrap="none" rtlCol="0">
            <a:spAutoFit/>
          </a:bodyPr>
          <a:lstStyle/>
          <a:p>
            <a:r>
              <a:rPr lang="en-US" dirty="0" smtClean="0"/>
              <a:t>Transposition</a:t>
            </a:r>
            <a:endParaRPr lang="en-US" dirty="0"/>
          </a:p>
        </p:txBody>
      </p:sp>
      <p:grpSp>
        <p:nvGrpSpPr>
          <p:cNvPr id="43" name="Group 42"/>
          <p:cNvGrpSpPr/>
          <p:nvPr/>
        </p:nvGrpSpPr>
        <p:grpSpPr>
          <a:xfrm>
            <a:off x="6172200" y="4664097"/>
            <a:ext cx="2667000" cy="153988"/>
            <a:chOff x="6172200" y="4495800"/>
            <a:chExt cx="2667000" cy="153988"/>
          </a:xfrm>
        </p:grpSpPr>
        <p:cxnSp>
          <p:nvCxnSpPr>
            <p:cNvPr id="44" name="Straight Arrow Connector 43"/>
            <p:cNvCxnSpPr/>
            <p:nvPr/>
          </p:nvCxnSpPr>
          <p:spPr>
            <a:xfrm>
              <a:off x="7924800" y="4648200"/>
              <a:ext cx="457200" cy="1588"/>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cxnSp>
          <p:nvCxnSpPr>
            <p:cNvPr id="45" name="Straight Arrow Connector 44"/>
            <p:cNvCxnSpPr/>
            <p:nvPr/>
          </p:nvCxnSpPr>
          <p:spPr>
            <a:xfrm>
              <a:off x="8382000" y="4648200"/>
              <a:ext cx="457200" cy="1588"/>
            </a:xfrm>
            <a:prstGeom prst="straightConnector1">
              <a:avLst/>
            </a:prstGeom>
            <a:ln>
              <a:solidFill>
                <a:srgbClr val="00B050"/>
              </a:solidFill>
              <a:tailEnd type="arrow"/>
            </a:ln>
          </p:spPr>
          <p:style>
            <a:lnRef idx="2">
              <a:schemeClr val="accent6"/>
            </a:lnRef>
            <a:fillRef idx="0">
              <a:schemeClr val="accent6"/>
            </a:fillRef>
            <a:effectRef idx="1">
              <a:schemeClr val="accent6"/>
            </a:effectRef>
            <a:fontRef idx="minor">
              <a:schemeClr val="tx1"/>
            </a:fontRef>
          </p:style>
        </p:cxnSp>
        <p:cxnSp>
          <p:nvCxnSpPr>
            <p:cNvPr id="46" name="Straight Arrow Connector 45"/>
            <p:cNvCxnSpPr/>
            <p:nvPr/>
          </p:nvCxnSpPr>
          <p:spPr>
            <a:xfrm>
              <a:off x="6629400" y="46482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47" name="Straight Arrow Connector 46"/>
            <p:cNvCxnSpPr/>
            <p:nvPr/>
          </p:nvCxnSpPr>
          <p:spPr>
            <a:xfrm>
              <a:off x="6172200" y="46482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48" name="Straight Arrow Connector 47"/>
            <p:cNvCxnSpPr/>
            <p:nvPr/>
          </p:nvCxnSpPr>
          <p:spPr>
            <a:xfrm>
              <a:off x="7086600" y="46482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49" name="Straight Arrow Connector 48"/>
            <p:cNvCxnSpPr/>
            <p:nvPr/>
          </p:nvCxnSpPr>
          <p:spPr>
            <a:xfrm>
              <a:off x="6172200" y="44958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50" name="Straight Arrow Connector 49"/>
            <p:cNvCxnSpPr/>
            <p:nvPr/>
          </p:nvCxnSpPr>
          <p:spPr>
            <a:xfrm>
              <a:off x="6629400" y="44958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51" name="Straight Arrow Connector 50"/>
            <p:cNvCxnSpPr/>
            <p:nvPr/>
          </p:nvCxnSpPr>
          <p:spPr>
            <a:xfrm>
              <a:off x="7924800" y="44958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52" name="Straight Arrow Connector 51"/>
            <p:cNvCxnSpPr/>
            <p:nvPr/>
          </p:nvCxnSpPr>
          <p:spPr>
            <a:xfrm>
              <a:off x="7467600" y="4495800"/>
              <a:ext cx="457200" cy="1588"/>
            </a:xfrm>
            <a:prstGeom prst="straightConnector1">
              <a:avLst/>
            </a:prstGeom>
            <a:ln>
              <a:solidFill>
                <a:srgbClr val="00B050"/>
              </a:solidFill>
              <a:tailEnd type="arrow"/>
            </a:ln>
          </p:spPr>
          <p:style>
            <a:lnRef idx="2">
              <a:schemeClr val="accent4"/>
            </a:lnRef>
            <a:fillRef idx="0">
              <a:schemeClr val="accent4"/>
            </a:fillRef>
            <a:effectRef idx="1">
              <a:schemeClr val="accent4"/>
            </a:effectRef>
            <a:fontRef idx="minor">
              <a:schemeClr val="tx1"/>
            </a:fontRef>
          </p:style>
        </p:cxnSp>
        <p:cxnSp>
          <p:nvCxnSpPr>
            <p:cNvPr id="53" name="Straight Arrow Connector 52"/>
            <p:cNvCxnSpPr/>
            <p:nvPr/>
          </p:nvCxnSpPr>
          <p:spPr>
            <a:xfrm>
              <a:off x="8382000" y="4495800"/>
              <a:ext cx="457200" cy="1588"/>
            </a:xfrm>
            <a:prstGeom prst="straightConnector1">
              <a:avLst/>
            </a:prstGeom>
            <a:ln>
              <a:solidFill>
                <a:srgbClr val="00B050"/>
              </a:solidFill>
              <a:tailEnd type="arrow"/>
            </a:ln>
          </p:spPr>
          <p:style>
            <a:lnRef idx="2">
              <a:schemeClr val="accent6"/>
            </a:lnRef>
            <a:fillRef idx="0">
              <a:schemeClr val="accent6"/>
            </a:fillRef>
            <a:effectRef idx="1">
              <a:schemeClr val="accent6"/>
            </a:effectRef>
            <a:fontRef idx="minor">
              <a:schemeClr val="tx1"/>
            </a:fontRef>
          </p:style>
        </p:cxnSp>
      </p:grpSp>
      <p:sp>
        <p:nvSpPr>
          <p:cNvPr id="54" name="TextBox 53"/>
          <p:cNvSpPr txBox="1"/>
          <p:nvPr/>
        </p:nvSpPr>
        <p:spPr>
          <a:xfrm>
            <a:off x="287039" y="5676900"/>
            <a:ext cx="1544141" cy="369332"/>
          </a:xfrm>
          <a:prstGeom prst="rect">
            <a:avLst/>
          </a:prstGeom>
          <a:noFill/>
        </p:spPr>
        <p:txBody>
          <a:bodyPr wrap="none" rtlCol="0">
            <a:spAutoFit/>
          </a:bodyPr>
          <a:lstStyle/>
          <a:p>
            <a:r>
              <a:rPr lang="en-US" dirty="0" smtClean="0"/>
              <a:t>Large Deletion</a:t>
            </a:r>
            <a:endParaRPr lang="en-US" dirty="0"/>
          </a:p>
        </p:txBody>
      </p:sp>
      <p:grpSp>
        <p:nvGrpSpPr>
          <p:cNvPr id="55" name="Group 54"/>
          <p:cNvGrpSpPr/>
          <p:nvPr/>
        </p:nvGrpSpPr>
        <p:grpSpPr>
          <a:xfrm>
            <a:off x="2133600" y="5784572"/>
            <a:ext cx="1371600" cy="153988"/>
            <a:chOff x="2057400" y="5715000"/>
            <a:chExt cx="1371600" cy="153988"/>
          </a:xfrm>
        </p:grpSpPr>
        <p:cxnSp>
          <p:nvCxnSpPr>
            <p:cNvPr id="56" name="Straight Arrow Connector 55"/>
            <p:cNvCxnSpPr/>
            <p:nvPr/>
          </p:nvCxnSpPr>
          <p:spPr>
            <a:xfrm>
              <a:off x="2057400" y="57150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57" name="Straight Arrow Connector 56"/>
            <p:cNvCxnSpPr/>
            <p:nvPr/>
          </p:nvCxnSpPr>
          <p:spPr>
            <a:xfrm>
              <a:off x="2971800" y="57150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58" name="Straight Arrow Connector 57"/>
            <p:cNvCxnSpPr/>
            <p:nvPr/>
          </p:nvCxnSpPr>
          <p:spPr>
            <a:xfrm>
              <a:off x="2514600" y="58674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59" name="Straight Arrow Connector 58"/>
            <p:cNvCxnSpPr/>
            <p:nvPr/>
          </p:nvCxnSpPr>
          <p:spPr>
            <a:xfrm>
              <a:off x="2057400" y="58674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p:nvPr/>
          </p:nvCxnSpPr>
          <p:spPr>
            <a:xfrm>
              <a:off x="2971800" y="58674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61" name="Straight Connector 60"/>
            <p:cNvCxnSpPr/>
            <p:nvPr/>
          </p:nvCxnSpPr>
          <p:spPr>
            <a:xfrm>
              <a:off x="2514600" y="5715000"/>
              <a:ext cx="457200" cy="0"/>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62" name="TextBox 61"/>
          <p:cNvSpPr txBox="1"/>
          <p:nvPr/>
        </p:nvSpPr>
        <p:spPr>
          <a:xfrm>
            <a:off x="4343400" y="5538401"/>
            <a:ext cx="1693028" cy="646331"/>
          </a:xfrm>
          <a:prstGeom prst="rect">
            <a:avLst/>
          </a:prstGeom>
          <a:noFill/>
        </p:spPr>
        <p:txBody>
          <a:bodyPr wrap="none" rtlCol="0">
            <a:spAutoFit/>
          </a:bodyPr>
          <a:lstStyle/>
          <a:p>
            <a:r>
              <a:rPr lang="en-US" dirty="0" smtClean="0"/>
              <a:t>Novel Sequence</a:t>
            </a:r>
          </a:p>
          <a:p>
            <a:r>
              <a:rPr lang="en-US" dirty="0" smtClean="0"/>
              <a:t>at Breakpoint</a:t>
            </a:r>
            <a:endParaRPr lang="en-US" dirty="0"/>
          </a:p>
        </p:txBody>
      </p:sp>
      <p:grpSp>
        <p:nvGrpSpPr>
          <p:cNvPr id="63" name="Group 62"/>
          <p:cNvGrpSpPr/>
          <p:nvPr/>
        </p:nvGrpSpPr>
        <p:grpSpPr>
          <a:xfrm>
            <a:off x="6705600" y="5708372"/>
            <a:ext cx="1600200" cy="306388"/>
            <a:chOff x="6934200" y="5486400"/>
            <a:chExt cx="1600200" cy="306388"/>
          </a:xfrm>
        </p:grpSpPr>
        <p:cxnSp>
          <p:nvCxnSpPr>
            <p:cNvPr id="64" name="Straight Arrow Connector 63"/>
            <p:cNvCxnSpPr/>
            <p:nvPr/>
          </p:nvCxnSpPr>
          <p:spPr>
            <a:xfrm flipH="1">
              <a:off x="7391400" y="56388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65" name="Straight Arrow Connector 64"/>
            <p:cNvCxnSpPr/>
            <p:nvPr/>
          </p:nvCxnSpPr>
          <p:spPr>
            <a:xfrm>
              <a:off x="6934200" y="56388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p:nvPr/>
          </p:nvCxnSpPr>
          <p:spPr>
            <a:xfrm>
              <a:off x="8077200" y="56388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67" name="Straight Arrow Connector 66"/>
            <p:cNvCxnSpPr/>
            <p:nvPr/>
          </p:nvCxnSpPr>
          <p:spPr>
            <a:xfrm>
              <a:off x="7391400" y="5791200"/>
              <a:ext cx="457200" cy="1588"/>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68" name="Straight Arrow Connector 67"/>
            <p:cNvCxnSpPr/>
            <p:nvPr/>
          </p:nvCxnSpPr>
          <p:spPr>
            <a:xfrm>
              <a:off x="6934200" y="5791200"/>
              <a:ext cx="457200" cy="1588"/>
            </a:xfrm>
            <a:prstGeom prst="straightConnector1">
              <a:avLst/>
            </a:prstGeom>
            <a:ln>
              <a:solidFill>
                <a:srgbClr val="002060"/>
              </a:solidFill>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p:nvPr/>
          </p:nvCxnSpPr>
          <p:spPr>
            <a:xfrm>
              <a:off x="7848600" y="5791200"/>
              <a:ext cx="457200" cy="1588"/>
            </a:xfrm>
            <a:prstGeom prst="straightConnector1">
              <a:avLst/>
            </a:prstGeom>
            <a:ln>
              <a:solidFill>
                <a:srgbClr val="002060"/>
              </a:solidFill>
              <a:tailEnd type="arrow"/>
            </a:ln>
          </p:spPr>
          <p:style>
            <a:lnRef idx="2">
              <a:schemeClr val="accent6"/>
            </a:lnRef>
            <a:fillRef idx="0">
              <a:schemeClr val="accent6"/>
            </a:fillRef>
            <a:effectRef idx="1">
              <a:schemeClr val="accent6"/>
            </a:effectRef>
            <a:fontRef idx="minor">
              <a:schemeClr val="tx1"/>
            </a:fontRef>
          </p:style>
        </p:cxnSp>
        <p:sp>
          <p:nvSpPr>
            <p:cNvPr id="70" name="TextBox 69"/>
            <p:cNvSpPr txBox="1"/>
            <p:nvPr/>
          </p:nvSpPr>
          <p:spPr>
            <a:xfrm>
              <a:off x="7772400" y="5486400"/>
              <a:ext cx="420308" cy="261610"/>
            </a:xfrm>
            <a:prstGeom prst="rect">
              <a:avLst/>
            </a:prstGeom>
            <a:noFill/>
          </p:spPr>
          <p:txBody>
            <a:bodyPr wrap="none" rtlCol="0">
              <a:spAutoFit/>
            </a:bodyPr>
            <a:lstStyle/>
            <a:p>
              <a:r>
                <a:rPr lang="en-US" sz="1100" b="1" dirty="0" smtClean="0">
                  <a:solidFill>
                    <a:srgbClr val="FF0000"/>
                  </a:solidFill>
                </a:rPr>
                <a:t>TGC</a:t>
              </a:r>
              <a:endParaRPr lang="en-US" b="1" dirty="0" smtClean="0">
                <a:solidFill>
                  <a:srgbClr val="FF0000"/>
                </a:solidFill>
              </a:endParaRPr>
            </a:p>
          </p:txBody>
        </p:sp>
      </p:grpSp>
      <p:sp>
        <p:nvSpPr>
          <p:cNvPr id="71" name="Oval 70"/>
          <p:cNvSpPr/>
          <p:nvPr/>
        </p:nvSpPr>
        <p:spPr>
          <a:xfrm>
            <a:off x="182137" y="1215506"/>
            <a:ext cx="3716091" cy="91440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79083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lstStyle/>
          <a:p>
            <a:pPr fontAlgn="auto">
              <a:spcAft>
                <a:spcPts val="0"/>
              </a:spcAft>
              <a:defRPr/>
            </a:pPr>
            <a:r>
              <a:rPr lang="en-US" dirty="0" smtClean="0"/>
              <a:t>The Fall in </a:t>
            </a:r>
            <a:r>
              <a:rPr lang="en-US" dirty="0" err="1" smtClean="0"/>
              <a:t>Heterozygosity</a:t>
            </a:r>
            <a:endParaRPr lang="en-US" dirty="0"/>
          </a:p>
        </p:txBody>
      </p:sp>
      <p:graphicFrame>
        <p:nvGraphicFramePr>
          <p:cNvPr id="2050" name="Object 2"/>
          <p:cNvGraphicFramePr>
            <a:graphicFrameLocks noChangeAspect="1"/>
          </p:cNvGraphicFramePr>
          <p:nvPr>
            <p:extLst>
              <p:ext uri="{D42A27DB-BD31-4B8C-83A1-F6EECF244321}">
                <p14:modId xmlns:p14="http://schemas.microsoft.com/office/powerpoint/2010/main" val="333925794"/>
              </p:ext>
            </p:extLst>
          </p:nvPr>
        </p:nvGraphicFramePr>
        <p:xfrm>
          <a:off x="0" y="1359568"/>
          <a:ext cx="6551613" cy="2241550"/>
        </p:xfrm>
        <a:graphic>
          <a:graphicData uri="http://schemas.openxmlformats.org/presentationml/2006/ole">
            <mc:AlternateContent xmlns:mc="http://schemas.openxmlformats.org/markup-compatibility/2006">
              <mc:Choice xmlns:v="urn:schemas-microsoft-com:vml" Requires="v">
                <p:oleObj spid="_x0000_s2184" name="Bitmap Image" r:id="rId3" imgW="8438095" imgH="2886478" progId="PBrush">
                  <p:embed/>
                </p:oleObj>
              </mc:Choice>
              <mc:Fallback>
                <p:oleObj name="Bitmap Image" r:id="rId3" imgW="8438095" imgH="2886478"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59568"/>
                        <a:ext cx="6551613" cy="224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extLst>
              <p:ext uri="{D42A27DB-BD31-4B8C-83A1-F6EECF244321}">
                <p14:modId xmlns:p14="http://schemas.microsoft.com/office/powerpoint/2010/main" val="3543474392"/>
              </p:ext>
            </p:extLst>
          </p:nvPr>
        </p:nvGraphicFramePr>
        <p:xfrm>
          <a:off x="382337" y="3919538"/>
          <a:ext cx="6013450" cy="2760662"/>
        </p:xfrm>
        <a:graphic>
          <a:graphicData uri="http://schemas.openxmlformats.org/presentationml/2006/ole">
            <mc:AlternateContent xmlns:mc="http://schemas.openxmlformats.org/markup-compatibility/2006">
              <mc:Choice xmlns:v="urn:schemas-microsoft-com:vml" Requires="v">
                <p:oleObj spid="_x0000_s2185" name="Bitmap Image" r:id="rId5" imgW="8923810" imgH="4095238" progId="PBrush">
                  <p:embed/>
                </p:oleObj>
              </mc:Choice>
              <mc:Fallback>
                <p:oleObj name="Bitmap Image" r:id="rId5" imgW="8923810" imgH="4095238" progId="PBrush">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337" y="3919538"/>
                        <a:ext cx="6013450" cy="276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6775116" y="2679031"/>
            <a:ext cx="1994568" cy="13796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a:p>
            <a:pPr algn="ctr"/>
            <a:r>
              <a:rPr lang="en-US" dirty="0" smtClean="0"/>
              <a:t>          H – H</a:t>
            </a:r>
            <a:r>
              <a:rPr lang="en-US" baseline="-25000" dirty="0" smtClean="0"/>
              <a:t>POP</a:t>
            </a:r>
            <a:endParaRPr lang="en-US" dirty="0"/>
          </a:p>
          <a:p>
            <a:pPr algn="ctr"/>
            <a:r>
              <a:rPr lang="en-US" dirty="0" smtClean="0"/>
              <a:t>F</a:t>
            </a:r>
            <a:r>
              <a:rPr lang="en-US" baseline="-25000" dirty="0" smtClean="0"/>
              <a:t>ST</a:t>
            </a:r>
            <a:r>
              <a:rPr lang="en-US" dirty="0"/>
              <a:t> </a:t>
            </a:r>
            <a:r>
              <a:rPr lang="en-US" dirty="0" smtClean="0"/>
              <a:t>=  -------------</a:t>
            </a:r>
          </a:p>
          <a:p>
            <a:pPr algn="ctr"/>
            <a:r>
              <a:rPr lang="en-US" dirty="0" smtClean="0"/>
              <a:t>          H</a:t>
            </a:r>
          </a:p>
          <a:p>
            <a:pPr algn="ct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419600"/>
            <a:ext cx="8763000" cy="1828800"/>
          </a:xfrm>
        </p:spPr>
        <p:txBody>
          <a:bodyPr>
            <a:normAutofit/>
          </a:bodyPr>
          <a:lstStyle/>
          <a:p>
            <a:r>
              <a:rPr lang="en-US" sz="2000" dirty="0" smtClean="0"/>
              <a:t>From bones, compared genomes of three different Neanderthals with five genomes from modern humans  from different areas of the world </a:t>
            </a:r>
          </a:p>
        </p:txBody>
      </p:sp>
      <p:sp>
        <p:nvSpPr>
          <p:cNvPr id="2" name="Title 1"/>
          <p:cNvSpPr>
            <a:spLocks noGrp="1"/>
          </p:cNvSpPr>
          <p:nvPr>
            <p:ph type="title"/>
          </p:nvPr>
        </p:nvSpPr>
        <p:spPr>
          <a:xfrm>
            <a:off x="0" y="0"/>
            <a:ext cx="9144000" cy="762000"/>
          </a:xfrm>
        </p:spPr>
        <p:txBody>
          <a:bodyPr/>
          <a:lstStyle/>
          <a:p>
            <a:r>
              <a:rPr lang="en-US" dirty="0" smtClean="0"/>
              <a:t>The Neanderthal Genome </a:t>
            </a:r>
            <a:endParaRPr lang="en-US" dirty="0"/>
          </a:p>
        </p:txBody>
      </p:sp>
      <p:sp>
        <p:nvSpPr>
          <p:cNvPr id="5" name="Text Box 5"/>
          <p:cNvSpPr txBox="1">
            <a:spLocks noChangeArrowheads="1"/>
          </p:cNvSpPr>
          <p:nvPr/>
        </p:nvSpPr>
        <p:spPr bwMode="auto">
          <a:xfrm>
            <a:off x="457200" y="6019800"/>
            <a:ext cx="8229600" cy="304800"/>
          </a:xfrm>
          <a:prstGeom prst="rect">
            <a:avLst/>
          </a:prstGeom>
          <a:noFill/>
          <a:ln w="9525">
            <a:noFill/>
            <a:round/>
            <a:headEnd/>
            <a:tailEnd/>
          </a:ln>
          <a:effectLst/>
        </p:spPr>
        <p:txBody>
          <a:bodyPr vert="horz" lIns="90000" tIns="45000" rIns="90000" bIns="45000" anchorCtr="1">
            <a:norm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GB" sz="1400" b="1" i="0" u="none" strike="noStrike" kern="1200" cap="none" spc="0" normalizeH="0" baseline="0" noProof="0" smtClean="0">
                <a:ln>
                  <a:noFill/>
                </a:ln>
                <a:solidFill>
                  <a:srgbClr val="000000"/>
                </a:solidFill>
                <a:effectLst/>
                <a:uLnTx/>
                <a:uFillTx/>
                <a:latin typeface="sans-serif" charset="0"/>
                <a:ea typeface="+mn-ea"/>
                <a:cs typeface="+mn-cs"/>
              </a:rPr>
              <a:t>Figure 1- R. E.  Green et al.,  Science  328, 710-722 (2010)    </a:t>
            </a:r>
            <a:endParaRPr kumimoji="0" lang="en-GB" sz="1400" b="1" i="0" u="none" strike="noStrike" kern="1200" cap="none" spc="0" normalizeH="0" baseline="0" noProof="0" dirty="0">
              <a:ln>
                <a:noFill/>
              </a:ln>
              <a:solidFill>
                <a:srgbClr val="000000"/>
              </a:solidFill>
              <a:effectLst/>
              <a:uLnTx/>
              <a:uFillTx/>
              <a:latin typeface="sans-serif" charset="0"/>
              <a:ea typeface="+mn-ea"/>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3535" y="990600"/>
            <a:ext cx="588645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215621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a:xfrm>
            <a:off x="0" y="1"/>
            <a:ext cx="7848600" cy="914400"/>
          </a:xfrm>
        </p:spPr>
        <p:txBody>
          <a:bodyPr/>
          <a:lstStyle/>
          <a:p>
            <a:r>
              <a:rPr lang="en-US" dirty="0" smtClean="0"/>
              <a:t>Neanderthal Genome</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086" y="1981200"/>
            <a:ext cx="6172200" cy="272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286" y="1"/>
            <a:ext cx="284971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4699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a:xfrm>
            <a:off x="0" y="1"/>
            <a:ext cx="7848600" cy="914400"/>
          </a:xfrm>
        </p:spPr>
        <p:txBody>
          <a:bodyPr/>
          <a:lstStyle/>
          <a:p>
            <a:r>
              <a:rPr lang="en-US" dirty="0" smtClean="0"/>
              <a:t>Neanderthal Genome</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086" y="1981200"/>
            <a:ext cx="6172200" cy="272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286" y="1"/>
            <a:ext cx="284971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8" name="Picture 2" descr="http://eikonal.files.wordpress.com/2010/05/neanderthals_786.gif?w=786&amp;h=5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676400"/>
            <a:ext cx="6228892"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1423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48600" cy="914400"/>
          </a:xfrm>
        </p:spPr>
        <p:txBody>
          <a:bodyPr>
            <a:normAutofit/>
          </a:bodyPr>
          <a:lstStyle/>
          <a:p>
            <a:r>
              <a:rPr lang="en-US" sz="3200" dirty="0" err="1" smtClean="0"/>
              <a:t>Denisovan</a:t>
            </a:r>
            <a:r>
              <a:rPr lang="en-US" sz="3200" dirty="0"/>
              <a:t> </a:t>
            </a:r>
            <a:r>
              <a:rPr lang="en-US" sz="3200" dirty="0" smtClean="0"/>
              <a:t>– Another human relative</a:t>
            </a:r>
            <a:endParaRPr lang="en-US" sz="3200" dirty="0"/>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6686550"/>
            <a:ext cx="219075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66800"/>
            <a:ext cx="6838950" cy="5270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5" cstate="print"/>
          <a:srcRect/>
          <a:stretch>
            <a:fillRect/>
          </a:stretch>
        </p:blipFill>
        <p:spPr bwMode="auto">
          <a:xfrm>
            <a:off x="6953250" y="2133600"/>
            <a:ext cx="2130266" cy="3200400"/>
          </a:xfrm>
          <a:prstGeom prst="rect">
            <a:avLst/>
          </a:prstGeom>
          <a:noFill/>
          <a:ln w="9525">
            <a:noFill/>
            <a:miter lim="800000"/>
            <a:headEnd/>
            <a:tailEnd/>
          </a:ln>
        </p:spPr>
      </p:pic>
    </p:spTree>
    <p:extLst>
      <p:ext uri="{BB962C8B-B14F-4D97-AF65-F5344CB8AC3E}">
        <p14:creationId xmlns:p14="http://schemas.microsoft.com/office/powerpoint/2010/main" val="46047567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Denisovan</a:t>
            </a:r>
            <a:r>
              <a:rPr lang="en-US" dirty="0"/>
              <a:t>/</a:t>
            </a:r>
            <a:r>
              <a:rPr lang="en-US" dirty="0" smtClean="0"/>
              <a:t>Human Comparison</a:t>
            </a:r>
            <a:endParaRPr lang="en-US" dirty="0"/>
          </a:p>
        </p:txBody>
      </p:sp>
      <p:pic>
        <p:nvPicPr>
          <p:cNvPr id="7" name="Picture 6" descr="Screen Shot 2013-05-23 at 10.23.4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0300" y="0"/>
            <a:ext cx="2933700" cy="2984500"/>
          </a:xfrm>
          <a:prstGeom prst="rect">
            <a:avLst/>
          </a:prstGeom>
        </p:spPr>
      </p:pic>
      <p:pic>
        <p:nvPicPr>
          <p:cNvPr id="8" name="Picture 7" descr="Screen Shot 2013-05-23 at 10.28.2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99" y="3111188"/>
            <a:ext cx="8289822" cy="3746812"/>
          </a:xfrm>
          <a:prstGeom prst="rect">
            <a:avLst/>
          </a:prstGeom>
        </p:spPr>
      </p:pic>
      <p:pic>
        <p:nvPicPr>
          <p:cNvPr id="3074" name="Picture 2" descr="http://thumb9.shutterstock.com/display_pic_with_logo/237766/237766,1316581074,2/stock-vector-funny-cartoon-monkey-with-banana-isolated-on-white-8505228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957263"/>
            <a:ext cx="852540" cy="89043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axisoflogic.com/artman/uploads/1/asmat_man_papua46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27550" y="1418713"/>
            <a:ext cx="1073150" cy="80486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media-cache-ec0.pinimg.com/236x/81/72/9a/81729a2e7ba95ed4927075b54fceba3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22799" y="2218253"/>
            <a:ext cx="660151" cy="8251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52540" y="1821144"/>
            <a:ext cx="3631122" cy="369332"/>
          </a:xfrm>
          <a:prstGeom prst="rect">
            <a:avLst/>
          </a:prstGeom>
          <a:noFill/>
        </p:spPr>
        <p:txBody>
          <a:bodyPr wrap="none" rtlCol="0">
            <a:spAutoFit/>
          </a:bodyPr>
          <a:lstStyle/>
          <a:p>
            <a:r>
              <a:rPr lang="en-US" dirty="0" smtClean="0">
                <a:latin typeface="Courier New" panose="02070309020205020404" pitchFamily="49" charset="0"/>
                <a:cs typeface="Courier New" panose="02070309020205020404" pitchFamily="49" charset="0"/>
              </a:rPr>
              <a:t>GTAACGG</a:t>
            </a:r>
            <a:r>
              <a:rPr lang="en-US" b="1" dirty="0" smtClean="0">
                <a:latin typeface="Courier New" panose="02070309020205020404" pitchFamily="49" charset="0"/>
                <a:cs typeface="Courier New" panose="02070309020205020404" pitchFamily="49" charset="0"/>
              </a:rPr>
              <a:t>G</a:t>
            </a:r>
            <a:r>
              <a:rPr lang="en-US" dirty="0" smtClean="0">
                <a:latin typeface="Courier New" panose="02070309020205020404" pitchFamily="49" charset="0"/>
                <a:cs typeface="Courier New" panose="02070309020205020404" pitchFamily="49" charset="0"/>
              </a:rPr>
              <a:t>CTACT</a:t>
            </a:r>
            <a:r>
              <a:rPr lang="en-US" b="1" dirty="0" smtClean="0">
                <a:latin typeface="Courier New" panose="02070309020205020404" pitchFamily="49" charset="0"/>
                <a:cs typeface="Courier New" panose="02070309020205020404" pitchFamily="49" charset="0"/>
              </a:rPr>
              <a:t>C</a:t>
            </a:r>
            <a:r>
              <a:rPr lang="en-US" dirty="0" smtClean="0">
                <a:latin typeface="Courier New" panose="02070309020205020404" pitchFamily="49" charset="0"/>
                <a:cs typeface="Courier New" panose="02070309020205020404" pitchFamily="49" charset="0"/>
              </a:rPr>
              <a:t>GTAGTTCCTAG</a:t>
            </a:r>
            <a:endParaRPr lang="en-US" dirty="0">
              <a:latin typeface="Courier New" panose="02070309020205020404" pitchFamily="49" charset="0"/>
              <a:cs typeface="Courier New" panose="02070309020205020404" pitchFamily="49" charset="0"/>
            </a:endParaRPr>
          </a:p>
        </p:txBody>
      </p:sp>
      <p:sp>
        <p:nvSpPr>
          <p:cNvPr id="14" name="TextBox 13"/>
          <p:cNvSpPr txBox="1"/>
          <p:nvPr/>
        </p:nvSpPr>
        <p:spPr>
          <a:xfrm>
            <a:off x="852540" y="2476305"/>
            <a:ext cx="3631122" cy="369332"/>
          </a:xfrm>
          <a:prstGeom prst="rect">
            <a:avLst/>
          </a:prstGeom>
          <a:noFill/>
        </p:spPr>
        <p:txBody>
          <a:bodyPr wrap="none" rtlCol="0">
            <a:spAutoFit/>
          </a:bodyPr>
          <a:lstStyle/>
          <a:p>
            <a:r>
              <a:rPr lang="en-US" dirty="0" smtClean="0">
                <a:latin typeface="Courier New" panose="02070309020205020404" pitchFamily="49" charset="0"/>
                <a:cs typeface="Courier New" panose="02070309020205020404" pitchFamily="49" charset="0"/>
              </a:rPr>
              <a:t>GTAACGG</a:t>
            </a:r>
            <a:r>
              <a:rPr lang="en-US" b="1" dirty="0" smtClean="0">
                <a:latin typeface="Courier New" panose="02070309020205020404" pitchFamily="49" charset="0"/>
                <a:cs typeface="Courier New" panose="02070309020205020404" pitchFamily="49" charset="0"/>
              </a:rPr>
              <a:t>T</a:t>
            </a:r>
            <a:r>
              <a:rPr lang="en-US" dirty="0" smtClean="0">
                <a:latin typeface="Courier New" panose="02070309020205020404" pitchFamily="49" charset="0"/>
                <a:cs typeface="Courier New" panose="02070309020205020404" pitchFamily="49" charset="0"/>
              </a:rPr>
              <a:t>CTACT</a:t>
            </a:r>
            <a:r>
              <a:rPr lang="en-US" b="1" dirty="0" smtClean="0">
                <a:latin typeface="Courier New" panose="02070309020205020404" pitchFamily="49" charset="0"/>
                <a:cs typeface="Courier New" panose="02070309020205020404" pitchFamily="49" charset="0"/>
              </a:rPr>
              <a:t>A</a:t>
            </a:r>
            <a:r>
              <a:rPr lang="en-US" dirty="0" smtClean="0">
                <a:latin typeface="Courier New" panose="02070309020205020404" pitchFamily="49" charset="0"/>
                <a:cs typeface="Courier New" panose="02070309020205020404" pitchFamily="49" charset="0"/>
              </a:rPr>
              <a:t>GTAGTTCC</a:t>
            </a:r>
            <a:r>
              <a:rPr lang="en-US" b="1" dirty="0" smtClean="0">
                <a:latin typeface="Courier New" panose="02070309020205020404" pitchFamily="49" charset="0"/>
                <a:cs typeface="Courier New" panose="02070309020205020404" pitchFamily="49" charset="0"/>
              </a:rPr>
              <a:t>C</a:t>
            </a:r>
            <a:r>
              <a:rPr lang="en-US" dirty="0" smtClean="0">
                <a:latin typeface="Courier New" panose="02070309020205020404" pitchFamily="49" charset="0"/>
                <a:cs typeface="Courier New" panose="02070309020205020404" pitchFamily="49" charset="0"/>
              </a:rPr>
              <a:t>AG</a:t>
            </a:r>
            <a:endParaRPr lang="en-US" dirty="0">
              <a:latin typeface="Courier New" panose="02070309020205020404" pitchFamily="49" charset="0"/>
              <a:cs typeface="Courier New" panose="02070309020205020404" pitchFamily="49" charset="0"/>
            </a:endParaRPr>
          </a:p>
        </p:txBody>
      </p:sp>
      <p:sp>
        <p:nvSpPr>
          <p:cNvPr id="15" name="TextBox 14"/>
          <p:cNvSpPr txBox="1"/>
          <p:nvPr/>
        </p:nvSpPr>
        <p:spPr>
          <a:xfrm>
            <a:off x="852540" y="1247936"/>
            <a:ext cx="3631122" cy="369332"/>
          </a:xfrm>
          <a:prstGeom prst="rect">
            <a:avLst/>
          </a:prstGeom>
          <a:noFill/>
        </p:spPr>
        <p:txBody>
          <a:bodyPr wrap="none" rtlCol="0">
            <a:spAutoFit/>
          </a:bodyPr>
          <a:lstStyle/>
          <a:p>
            <a:r>
              <a:rPr lang="en-US" dirty="0" smtClean="0">
                <a:latin typeface="Courier New" panose="02070309020205020404" pitchFamily="49" charset="0"/>
                <a:cs typeface="Courier New" panose="02070309020205020404" pitchFamily="49" charset="0"/>
              </a:rPr>
              <a:t>GCATCGGGCTACTAGTATTTACTAT</a:t>
            </a:r>
            <a:endParaRPr lang="en-US" dirty="0">
              <a:latin typeface="Courier New" panose="02070309020205020404" pitchFamily="49" charset="0"/>
              <a:cs typeface="Courier New" panose="02070309020205020404" pitchFamily="49" charset="0"/>
            </a:endParaRPr>
          </a:p>
        </p:txBody>
      </p:sp>
      <p:cxnSp>
        <p:nvCxnSpPr>
          <p:cNvPr id="10" name="Straight Arrow Connector 9"/>
          <p:cNvCxnSpPr/>
          <p:nvPr/>
        </p:nvCxnSpPr>
        <p:spPr>
          <a:xfrm flipH="1">
            <a:off x="1971674" y="2273385"/>
            <a:ext cx="161925" cy="23042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p:nvPr/>
        </p:nvCxnSpPr>
        <p:spPr>
          <a:xfrm flipH="1">
            <a:off x="2781299" y="1634141"/>
            <a:ext cx="161925" cy="23042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9" name="Straight Arrow Connector 18"/>
          <p:cNvCxnSpPr/>
          <p:nvPr/>
        </p:nvCxnSpPr>
        <p:spPr>
          <a:xfrm flipH="1">
            <a:off x="4019549" y="2299783"/>
            <a:ext cx="161925" cy="23042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6438932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Neanderthal Whole Genome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3875" y="1357207"/>
            <a:ext cx="7924800" cy="300740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 y="4767291"/>
            <a:ext cx="4181475" cy="1989074"/>
          </a:xfrm>
          <a:prstGeom prst="rect">
            <a:avLst/>
          </a:prstGeom>
        </p:spPr>
      </p:pic>
    </p:spTree>
    <p:extLst>
      <p:ext uri="{BB962C8B-B14F-4D97-AF65-F5344CB8AC3E}">
        <p14:creationId xmlns:p14="http://schemas.microsoft.com/office/powerpoint/2010/main" val="67354426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3900" y="4406034"/>
            <a:ext cx="4539257" cy="2451966"/>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3500"/>
            <a:ext cx="4380048" cy="4495800"/>
          </a:xfrm>
          <a:prstGeom prst="rect">
            <a:avLst/>
          </a:prstGeom>
        </p:spPr>
      </p:pic>
      <p:sp>
        <p:nvSpPr>
          <p:cNvPr id="5" name="Title 1"/>
          <p:cNvSpPr>
            <a:spLocks noGrp="1"/>
          </p:cNvSpPr>
          <p:nvPr>
            <p:ph type="title"/>
          </p:nvPr>
        </p:nvSpPr>
        <p:spPr/>
        <p:txBody>
          <a:bodyPr/>
          <a:lstStyle/>
          <a:p>
            <a:r>
              <a:rPr lang="en-US" dirty="0" smtClean="0"/>
              <a:t>The Neanderthal Whole Genome</a:t>
            </a:r>
            <a:endParaRPr lang="en-US" dirty="0"/>
          </a:p>
        </p:txBody>
      </p:sp>
    </p:spTree>
    <p:extLst>
      <p:ext uri="{BB962C8B-B14F-4D97-AF65-F5344CB8AC3E}">
        <p14:creationId xmlns:p14="http://schemas.microsoft.com/office/powerpoint/2010/main" val="2626052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Aboriginal Australian</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819400"/>
            <a:ext cx="3795673"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474153"/>
            <a:ext cx="5105400" cy="4069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85757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Admixture</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300" y="971510"/>
            <a:ext cx="7620000" cy="569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989996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Africa Revisited</a:t>
            </a:r>
            <a:endParaRPr lang="en-US" dirty="0"/>
          </a:p>
        </p:txBody>
      </p:sp>
      <p:pic>
        <p:nvPicPr>
          <p:cNvPr id="6146" name="Picture 2" descr="http://www.sciencemag.org/content/331/6016/392/F3.medium.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624" y="2559050"/>
            <a:ext cx="7653324" cy="40386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sciencemag.org/content/331/6016/392/F4.mediu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0" y="0"/>
            <a:ext cx="4070350" cy="24503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24803" y="6581001"/>
            <a:ext cx="2919197" cy="276999"/>
          </a:xfrm>
          <a:prstGeom prst="rect">
            <a:avLst/>
          </a:prstGeom>
          <a:noFill/>
        </p:spPr>
        <p:txBody>
          <a:bodyPr wrap="none" rtlCol="0">
            <a:spAutoFit/>
          </a:bodyPr>
          <a:lstStyle/>
          <a:p>
            <a:r>
              <a:rPr lang="en-US" sz="1200" dirty="0"/>
              <a:t>Ann Gibbons Science 28 January 2011: </a:t>
            </a:r>
          </a:p>
        </p:txBody>
      </p:sp>
      <p:sp>
        <p:nvSpPr>
          <p:cNvPr id="5" name="TextBox 4">
            <a:hlinkClick r:id="rId4"/>
          </p:cNvPr>
          <p:cNvSpPr txBox="1"/>
          <p:nvPr/>
        </p:nvSpPr>
        <p:spPr>
          <a:xfrm>
            <a:off x="304800" y="1657350"/>
            <a:ext cx="1691489" cy="276999"/>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200" dirty="0" smtClean="0"/>
              <a:t>“Human uniqueness?”</a:t>
            </a:r>
            <a:endParaRPr lang="en-US" sz="1200" dirty="0"/>
          </a:p>
        </p:txBody>
      </p:sp>
    </p:spTree>
    <p:extLst>
      <p:ext uri="{BB962C8B-B14F-4D97-AF65-F5344CB8AC3E}">
        <p14:creationId xmlns:p14="http://schemas.microsoft.com/office/powerpoint/2010/main" val="428572938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lstStyle/>
          <a:p>
            <a:pPr fontAlgn="auto">
              <a:spcAft>
                <a:spcPts val="0"/>
              </a:spcAft>
              <a:defRPr/>
            </a:pPr>
            <a:r>
              <a:rPr lang="en-US" dirty="0" smtClean="0">
                <a:hlinkClick r:id="rId2"/>
              </a:rPr>
              <a:t>The </a:t>
            </a:r>
            <a:r>
              <a:rPr lang="en-US" dirty="0" err="1" smtClean="0">
                <a:hlinkClick r:id="rId2"/>
              </a:rPr>
              <a:t>HapMap</a:t>
            </a:r>
            <a:r>
              <a:rPr lang="en-US" dirty="0" smtClean="0">
                <a:hlinkClick r:id="rId2"/>
              </a:rPr>
              <a:t> Project</a:t>
            </a:r>
            <a:endParaRPr lang="en-US" dirty="0"/>
          </a:p>
        </p:txBody>
      </p:sp>
      <p:pic>
        <p:nvPicPr>
          <p:cNvPr id="15418" name="Content Placeholder 4" descr="map_for_Serafim.jpg"/>
          <p:cNvPicPr>
            <a:picLocks noGrp="1" noChangeAspect="1"/>
          </p:cNvPicPr>
          <p:nvPr>
            <p:ph idx="1"/>
          </p:nvPr>
        </p:nvPicPr>
        <p:blipFill>
          <a:blip r:embed="rId3" cstate="print"/>
          <a:srcRect/>
          <a:stretch>
            <a:fillRect/>
          </a:stretch>
        </p:blipFill>
        <p:spPr>
          <a:xfrm>
            <a:off x="715590" y="3293494"/>
            <a:ext cx="2776287" cy="1377891"/>
          </a:xfrm>
        </p:spPr>
      </p:pic>
      <p:sp>
        <p:nvSpPr>
          <p:cNvPr id="4" name="TextBox 3"/>
          <p:cNvSpPr txBox="1"/>
          <p:nvPr/>
        </p:nvSpPr>
        <p:spPr>
          <a:xfrm>
            <a:off x="304563" y="1225086"/>
            <a:ext cx="4113627" cy="2292935"/>
          </a:xfrm>
          <a:prstGeom prst="rect">
            <a:avLst/>
          </a:prstGeom>
          <a:noFill/>
        </p:spPr>
        <p:txBody>
          <a:bodyPr wrap="none" rtlCol="0">
            <a:spAutoFit/>
          </a:bodyPr>
          <a:lstStyle/>
          <a:p>
            <a:r>
              <a:rPr lang="en-US" sz="1100" dirty="0" smtClean="0"/>
              <a:t>ASW	African </a:t>
            </a:r>
            <a:r>
              <a:rPr lang="en-US" sz="1100" dirty="0"/>
              <a:t>ancestry in Southwest </a:t>
            </a:r>
            <a:r>
              <a:rPr lang="en-US" sz="1100" dirty="0" smtClean="0"/>
              <a:t>USA	  90</a:t>
            </a:r>
          </a:p>
          <a:p>
            <a:r>
              <a:rPr lang="en-US" sz="1100" dirty="0" smtClean="0"/>
              <a:t>CEU	Northern </a:t>
            </a:r>
            <a:r>
              <a:rPr lang="en-US" sz="1100" dirty="0"/>
              <a:t>and Western </a:t>
            </a:r>
            <a:r>
              <a:rPr lang="en-US" sz="1100" dirty="0" smtClean="0"/>
              <a:t>Europeans (Utah) 	180</a:t>
            </a:r>
          </a:p>
          <a:p>
            <a:r>
              <a:rPr lang="en-US" sz="1100" dirty="0" smtClean="0"/>
              <a:t>CHB	Han </a:t>
            </a:r>
            <a:r>
              <a:rPr lang="en-US" sz="1100" dirty="0"/>
              <a:t>Chinese in Beijing, </a:t>
            </a:r>
            <a:r>
              <a:rPr lang="en-US" sz="1100" dirty="0" smtClean="0"/>
              <a:t>China	  90</a:t>
            </a:r>
          </a:p>
          <a:p>
            <a:r>
              <a:rPr lang="en-US" sz="1100" dirty="0" smtClean="0"/>
              <a:t>CHD	Chinese </a:t>
            </a:r>
            <a:r>
              <a:rPr lang="en-US" sz="1100" dirty="0"/>
              <a:t>in Metropolitan </a:t>
            </a:r>
            <a:r>
              <a:rPr lang="en-US" sz="1100" dirty="0" smtClean="0"/>
              <a:t>Denver	100</a:t>
            </a:r>
          </a:p>
          <a:p>
            <a:r>
              <a:rPr lang="en-US" sz="1100" dirty="0" smtClean="0"/>
              <a:t>GIH	Gujarati </a:t>
            </a:r>
            <a:r>
              <a:rPr lang="en-US" sz="1100" dirty="0"/>
              <a:t>Indians in Houston, </a:t>
            </a:r>
            <a:r>
              <a:rPr lang="en-US" sz="1100" dirty="0" smtClean="0"/>
              <a:t>Texas	100</a:t>
            </a:r>
          </a:p>
          <a:p>
            <a:r>
              <a:rPr lang="en-US" sz="1100" dirty="0" smtClean="0"/>
              <a:t>JPT	Japanese </a:t>
            </a:r>
            <a:r>
              <a:rPr lang="en-US" sz="1100" dirty="0"/>
              <a:t>in Tokyo, </a:t>
            </a:r>
            <a:r>
              <a:rPr lang="en-US" sz="1100" dirty="0" smtClean="0"/>
              <a:t>Japan		  91</a:t>
            </a:r>
          </a:p>
          <a:p>
            <a:r>
              <a:rPr lang="en-US" sz="1100" dirty="0" smtClean="0"/>
              <a:t>LWK	</a:t>
            </a:r>
            <a:r>
              <a:rPr lang="en-US" sz="1100" dirty="0" err="1" smtClean="0"/>
              <a:t>Luhya</a:t>
            </a:r>
            <a:r>
              <a:rPr lang="en-US" sz="1100" dirty="0" smtClean="0"/>
              <a:t> </a:t>
            </a:r>
            <a:r>
              <a:rPr lang="en-US" sz="1100" dirty="0"/>
              <a:t>in </a:t>
            </a:r>
            <a:r>
              <a:rPr lang="en-US" sz="1100" dirty="0" err="1"/>
              <a:t>Webuye</a:t>
            </a:r>
            <a:r>
              <a:rPr lang="en-US" sz="1100" dirty="0"/>
              <a:t>, </a:t>
            </a:r>
            <a:r>
              <a:rPr lang="en-US" sz="1100" dirty="0" smtClean="0"/>
              <a:t>Kenya		100</a:t>
            </a:r>
          </a:p>
          <a:p>
            <a:r>
              <a:rPr lang="en-US" sz="1100" dirty="0" smtClean="0"/>
              <a:t>MXL	Mexican </a:t>
            </a:r>
            <a:r>
              <a:rPr lang="en-US" sz="1100" dirty="0"/>
              <a:t>ancestry in Los </a:t>
            </a:r>
            <a:r>
              <a:rPr lang="en-US" sz="1100" dirty="0" smtClean="0"/>
              <a:t>Angeles	  90</a:t>
            </a:r>
          </a:p>
          <a:p>
            <a:r>
              <a:rPr lang="en-US" sz="1100" dirty="0" smtClean="0"/>
              <a:t>MKK	</a:t>
            </a:r>
            <a:r>
              <a:rPr lang="en-US" sz="1100" dirty="0" err="1" smtClean="0"/>
              <a:t>Maasai</a:t>
            </a:r>
            <a:r>
              <a:rPr lang="en-US" sz="1100" dirty="0" smtClean="0"/>
              <a:t> </a:t>
            </a:r>
            <a:r>
              <a:rPr lang="en-US" sz="1100" dirty="0"/>
              <a:t>in </a:t>
            </a:r>
            <a:r>
              <a:rPr lang="en-US" sz="1100" dirty="0" err="1"/>
              <a:t>Kinyawa</a:t>
            </a:r>
            <a:r>
              <a:rPr lang="en-US" sz="1100" dirty="0"/>
              <a:t>, </a:t>
            </a:r>
            <a:r>
              <a:rPr lang="en-US" sz="1100" dirty="0" smtClean="0"/>
              <a:t>Kenya		180</a:t>
            </a:r>
          </a:p>
          <a:p>
            <a:r>
              <a:rPr lang="en-US" sz="1100" dirty="0" smtClean="0"/>
              <a:t>TSI	</a:t>
            </a:r>
            <a:r>
              <a:rPr lang="en-US" sz="1100" dirty="0" err="1" smtClean="0"/>
              <a:t>Toscani</a:t>
            </a:r>
            <a:r>
              <a:rPr lang="en-US" sz="1100" dirty="0" smtClean="0"/>
              <a:t> </a:t>
            </a:r>
            <a:r>
              <a:rPr lang="en-US" sz="1100" dirty="0"/>
              <a:t>in </a:t>
            </a:r>
            <a:r>
              <a:rPr lang="en-US" sz="1100" dirty="0" smtClean="0"/>
              <a:t>Italia		100</a:t>
            </a:r>
          </a:p>
          <a:p>
            <a:r>
              <a:rPr lang="en-US" sz="1100" dirty="0" smtClean="0"/>
              <a:t>YRI	Yoruba </a:t>
            </a:r>
            <a:r>
              <a:rPr lang="en-US" sz="1100" dirty="0"/>
              <a:t>in Ibadan, </a:t>
            </a:r>
            <a:r>
              <a:rPr lang="en-US" sz="1100" dirty="0" smtClean="0"/>
              <a:t>Nigeria		100</a:t>
            </a:r>
          </a:p>
          <a:p>
            <a:endParaRPr lang="en-US" sz="1100" dirty="0"/>
          </a:p>
          <a:p>
            <a:endParaRPr lang="en-US" sz="1100" dirty="0"/>
          </a:p>
        </p:txBody>
      </p:sp>
      <p:pic>
        <p:nvPicPr>
          <p:cNvPr id="9218" name="Picture 2" descr="http://www.nature.com/nature/journal/v449/n7164/images/nature06258-f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10" y="4671385"/>
            <a:ext cx="5394309" cy="2117266"/>
          </a:xfrm>
          <a:prstGeom prst="rect">
            <a:avLst/>
          </a:prstGeom>
          <a:noFill/>
          <a:extLst>
            <a:ext uri="{909E8E84-426E-40dd-AFC4-6F175D3DCCD1}">
              <a14:hiddenFill xmlns:a14="http://schemas.microsoft.com/office/drawing/2010/main">
                <a:solidFill>
                  <a:srgbClr val="FFFFFF"/>
                </a:solidFill>
              </a14:hiddenFill>
            </a:ext>
          </a:extLst>
        </p:spPr>
      </p:pic>
      <p:pic>
        <p:nvPicPr>
          <p:cNvPr id="86" name="Content Placeholder 8" descr="Illumina snp chip.jpg"/>
          <p:cNvPicPr>
            <a:picLocks noChangeAspect="1"/>
          </p:cNvPicPr>
          <p:nvPr/>
        </p:nvPicPr>
        <p:blipFill>
          <a:blip r:embed="rId5" cstate="print">
            <a:clrChange>
              <a:clrFrom>
                <a:srgbClr val="E2E3E5"/>
              </a:clrFrom>
              <a:clrTo>
                <a:srgbClr val="E2E3E5">
                  <a:alpha val="0"/>
                </a:srgbClr>
              </a:clrTo>
            </a:clrChange>
          </a:blip>
          <a:stretch>
            <a:fillRect/>
          </a:stretch>
        </p:blipFill>
        <p:spPr bwMode="auto">
          <a:xfrm>
            <a:off x="5705617" y="2362697"/>
            <a:ext cx="3326088" cy="3566030"/>
          </a:xfrm>
          <a:prstGeom prst="rect">
            <a:avLst/>
          </a:prstGeom>
          <a:noFill/>
          <a:ln w="9525">
            <a:noFill/>
            <a:miter lim="800000"/>
            <a:headEnd/>
            <a:tailEnd/>
          </a:ln>
          <a:effectLst>
            <a:outerShdw blurRad="292100" dist="139700" dir="2700000" algn="tl" rotWithShape="0">
              <a:srgbClr val="333333">
                <a:alpha val="65000"/>
              </a:srgbClr>
            </a:outerShdw>
          </a:effectLst>
        </p:spPr>
      </p:pic>
      <p:sp>
        <p:nvSpPr>
          <p:cNvPr id="5" name="TextBox 4"/>
          <p:cNvSpPr txBox="1"/>
          <p:nvPr/>
        </p:nvSpPr>
        <p:spPr>
          <a:xfrm>
            <a:off x="5754838" y="1323208"/>
            <a:ext cx="3302267" cy="1107996"/>
          </a:xfrm>
          <a:prstGeom prst="rect">
            <a:avLst/>
          </a:prstGeom>
          <a:noFill/>
        </p:spPr>
        <p:txBody>
          <a:bodyPr wrap="square" rtlCol="0">
            <a:spAutoFit/>
          </a:bodyPr>
          <a:lstStyle/>
          <a:p>
            <a:r>
              <a:rPr lang="en-US" dirty="0" smtClean="0">
                <a:solidFill>
                  <a:schemeClr val="tx2"/>
                </a:solidFill>
              </a:rPr>
              <a:t>Genotyping:</a:t>
            </a:r>
          </a:p>
          <a:p>
            <a:r>
              <a:rPr lang="en-US" sz="1600" dirty="0" smtClean="0">
                <a:solidFill>
                  <a:schemeClr val="tx2"/>
                </a:solidFill>
              </a:rPr>
              <a:t>Probe a limited number (~1M) of known highly variable positions of the human genome</a:t>
            </a:r>
          </a:p>
        </p:txBody>
      </p:sp>
      <p:sp>
        <p:nvSpPr>
          <p:cNvPr id="6" name="Rectangle 1"/>
          <p:cNvSpPr>
            <a:spLocks noChangeArrowheads="1"/>
          </p:cNvSpPr>
          <p:nvPr/>
        </p:nvSpPr>
        <p:spPr bwMode="auto">
          <a:xfrm>
            <a:off x="2852738" y="16002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001000" cy="914400"/>
          </a:xfrm>
          <a:ln/>
        </p:spPr>
        <p:txBody>
          <a:bodyPr rtlCol="0">
            <a:normAutofit fontScale="90000"/>
          </a:bodyPr>
          <a:lstStyle/>
          <a:p>
            <a:pPr fontAlgn="auto">
              <a:spcAft>
                <a:spcPts val="0"/>
              </a:spcAft>
              <a:defRPr/>
            </a:pPr>
            <a:r>
              <a:rPr lang="en-US" dirty="0" smtClean="0"/>
              <a:t>Linkage Disequilibrium &amp; Haplotype Blocks</a:t>
            </a:r>
            <a:endParaRPr lang="en-US" dirty="0"/>
          </a:p>
        </p:txBody>
      </p:sp>
      <p:pic>
        <p:nvPicPr>
          <p:cNvPr id="17413" name="Picture 3"/>
          <p:cNvPicPr>
            <a:picLocks noChangeAspect="1" noChangeArrowheads="1"/>
          </p:cNvPicPr>
          <p:nvPr/>
        </p:nvPicPr>
        <p:blipFill>
          <a:blip r:embed="rId2" cstate="print"/>
          <a:srcRect/>
          <a:stretch>
            <a:fillRect/>
          </a:stretch>
        </p:blipFill>
        <p:spPr bwMode="auto">
          <a:xfrm>
            <a:off x="31643" y="1344998"/>
            <a:ext cx="5265737" cy="5362575"/>
          </a:xfrm>
          <a:prstGeom prst="rect">
            <a:avLst/>
          </a:prstGeom>
          <a:noFill/>
          <a:ln w="9525">
            <a:noFill/>
            <a:miter lim="800000"/>
            <a:headEnd/>
            <a:tailEnd/>
          </a:ln>
        </p:spPr>
      </p:pic>
      <p:pic>
        <p:nvPicPr>
          <p:cNvPr id="81924" name="Picture 4"/>
          <p:cNvPicPr>
            <a:picLocks noChangeAspect="1" noChangeArrowheads="1"/>
          </p:cNvPicPr>
          <p:nvPr/>
        </p:nvPicPr>
        <p:blipFill>
          <a:blip r:embed="rId3" cstate="print"/>
          <a:srcRect/>
          <a:stretch>
            <a:fillRect/>
          </a:stretch>
        </p:blipFill>
        <p:spPr bwMode="auto">
          <a:xfrm>
            <a:off x="5707679" y="3556000"/>
            <a:ext cx="2851419" cy="3081773"/>
          </a:xfrm>
          <a:prstGeom prst="rect">
            <a:avLst/>
          </a:prstGeom>
          <a:ln>
            <a:headEnd/>
            <a:tailEnd/>
          </a:ln>
        </p:spPr>
        <p:style>
          <a:lnRef idx="1">
            <a:schemeClr val="accent2"/>
          </a:lnRef>
          <a:fillRef idx="3">
            <a:schemeClr val="accent2"/>
          </a:fillRef>
          <a:effectRef idx="2">
            <a:schemeClr val="accent2"/>
          </a:effectRef>
          <a:fontRef idx="minor">
            <a:schemeClr val="lt1"/>
          </a:fontRef>
        </p:style>
      </p:pic>
      <p:cxnSp>
        <p:nvCxnSpPr>
          <p:cNvPr id="4" name="Straight Connector 3"/>
          <p:cNvCxnSpPr/>
          <p:nvPr/>
        </p:nvCxnSpPr>
        <p:spPr>
          <a:xfrm>
            <a:off x="5657516" y="1419856"/>
            <a:ext cx="2951747"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7182263" y="141064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773117" y="1407977"/>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078981" y="1421117"/>
            <a:ext cx="415498" cy="369332"/>
          </a:xfrm>
          <a:prstGeom prst="rect">
            <a:avLst/>
          </a:prstGeom>
          <a:noFill/>
        </p:spPr>
        <p:txBody>
          <a:bodyPr wrap="none" rtlCol="0">
            <a:spAutoFit/>
          </a:bodyPr>
          <a:lstStyle/>
          <a:p>
            <a:r>
              <a:rPr lang="en-US" dirty="0" err="1" smtClean="0"/>
              <a:t>p</a:t>
            </a:r>
            <a:r>
              <a:rPr lang="en-US" baseline="-25000" dirty="0" err="1" smtClean="0"/>
              <a:t>A</a:t>
            </a:r>
            <a:endParaRPr lang="en-US" baseline="-25000" dirty="0"/>
          </a:p>
        </p:txBody>
      </p:sp>
      <p:sp>
        <p:nvSpPr>
          <p:cNvPr id="12" name="TextBox 11"/>
          <p:cNvSpPr txBox="1"/>
          <p:nvPr/>
        </p:nvSpPr>
        <p:spPr>
          <a:xfrm>
            <a:off x="7646975" y="1423780"/>
            <a:ext cx="433132" cy="369332"/>
          </a:xfrm>
          <a:prstGeom prst="rect">
            <a:avLst/>
          </a:prstGeom>
          <a:noFill/>
        </p:spPr>
        <p:txBody>
          <a:bodyPr wrap="none" rtlCol="0">
            <a:spAutoFit/>
          </a:bodyPr>
          <a:lstStyle/>
          <a:p>
            <a:r>
              <a:rPr lang="en-US" dirty="0" err="1"/>
              <a:t>p</a:t>
            </a:r>
            <a:r>
              <a:rPr lang="en-US" baseline="-25000" dirty="0" err="1" smtClean="0"/>
              <a:t>G</a:t>
            </a:r>
            <a:endParaRPr lang="en-US" baseline="-25000" dirty="0"/>
          </a:p>
        </p:txBody>
      </p:sp>
      <p:sp>
        <p:nvSpPr>
          <p:cNvPr id="8" name="Rectangle 7"/>
          <p:cNvSpPr/>
          <p:nvPr/>
        </p:nvSpPr>
        <p:spPr>
          <a:xfrm>
            <a:off x="5673268" y="1989221"/>
            <a:ext cx="3017989" cy="130475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Linkage Disequilibrium (LD):</a:t>
            </a:r>
          </a:p>
          <a:p>
            <a:pPr algn="ctr"/>
            <a:endParaRPr lang="en-US" dirty="0" smtClean="0"/>
          </a:p>
          <a:p>
            <a:pPr algn="ctr"/>
            <a:r>
              <a:rPr lang="en-US" dirty="0"/>
              <a:t>D</a:t>
            </a:r>
            <a:r>
              <a:rPr lang="en-US" dirty="0" smtClean="0"/>
              <a:t> = P(A and G) - </a:t>
            </a:r>
            <a:r>
              <a:rPr lang="en-US" dirty="0" err="1" smtClean="0"/>
              <a:t>p</a:t>
            </a:r>
            <a:r>
              <a:rPr lang="en-US" baseline="-25000" dirty="0" err="1" smtClean="0"/>
              <a:t>A</a:t>
            </a:r>
            <a:r>
              <a:rPr lang="en-US" dirty="0" err="1" smtClean="0"/>
              <a:t>p</a:t>
            </a:r>
            <a:r>
              <a:rPr lang="en-US" baseline="-25000" dirty="0" err="1" smtClean="0"/>
              <a:t>G</a:t>
            </a:r>
            <a:endParaRPr lang="en-US" baseline="-25000" dirty="0"/>
          </a:p>
        </p:txBody>
      </p:sp>
      <p:sp>
        <p:nvSpPr>
          <p:cNvPr id="9" name="TextBox 8"/>
          <p:cNvSpPr txBox="1"/>
          <p:nvPr/>
        </p:nvSpPr>
        <p:spPr>
          <a:xfrm>
            <a:off x="5657516" y="1058820"/>
            <a:ext cx="2377702" cy="369332"/>
          </a:xfrm>
          <a:prstGeom prst="rect">
            <a:avLst/>
          </a:prstGeom>
          <a:noFill/>
        </p:spPr>
        <p:txBody>
          <a:bodyPr wrap="none" rtlCol="0">
            <a:spAutoFit/>
          </a:bodyPr>
          <a:lstStyle/>
          <a:p>
            <a:r>
              <a:rPr lang="en-US" dirty="0" smtClean="0"/>
              <a:t>Minor allele:   A       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Sequencing – </a:t>
            </a:r>
            <a:br>
              <a:rPr lang="en-US" dirty="0" smtClean="0"/>
            </a:br>
            <a:r>
              <a:rPr lang="en-US" dirty="0" smtClean="0">
                <a:hlinkClick r:id="rId3"/>
              </a:rPr>
              <a:t>1000 Genomes Project</a:t>
            </a:r>
            <a:endParaRPr lang="en-US" dirty="0"/>
          </a:p>
        </p:txBody>
      </p:sp>
      <p:pic>
        <p:nvPicPr>
          <p:cNvPr id="4100" name="Picture 4" descr="http://www.eface.in/wp-content/uploads/2011/05/image00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1724" y="0"/>
            <a:ext cx="2181751" cy="147319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utexas.edu/features/archive/2004/graphics/nutrition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3475" y="0"/>
            <a:ext cx="1660525" cy="19527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578556" y="1122583"/>
            <a:ext cx="7859888" cy="5741208"/>
          </a:xfrm>
          <a:prstGeom prst="rect">
            <a:avLst/>
          </a:prstGeom>
        </p:spPr>
      </p:pic>
    </p:spTree>
    <p:extLst>
      <p:ext uri="{BB962C8B-B14F-4D97-AF65-F5344CB8AC3E}">
        <p14:creationId xmlns:p14="http://schemas.microsoft.com/office/powerpoint/2010/main" val="90889550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Sequencing – </a:t>
            </a:r>
            <a:br>
              <a:rPr lang="en-US" dirty="0" smtClean="0"/>
            </a:br>
            <a:r>
              <a:rPr lang="en-US" dirty="0" smtClean="0">
                <a:hlinkClick r:id="rId3"/>
              </a:rPr>
              <a:t>1000 Genomes Project</a:t>
            </a:r>
            <a:endParaRPr lang="en-US" dirty="0"/>
          </a:p>
        </p:txBody>
      </p:sp>
      <p:pic>
        <p:nvPicPr>
          <p:cNvPr id="3" name="Picture 2"/>
          <p:cNvPicPr>
            <a:picLocks noChangeAspect="1"/>
          </p:cNvPicPr>
          <p:nvPr/>
        </p:nvPicPr>
        <p:blipFill>
          <a:blip r:embed="rId4"/>
          <a:stretch>
            <a:fillRect/>
          </a:stretch>
        </p:blipFill>
        <p:spPr>
          <a:xfrm>
            <a:off x="0" y="1079500"/>
            <a:ext cx="9144000" cy="4678326"/>
          </a:xfrm>
          <a:prstGeom prst="rect">
            <a:avLst/>
          </a:prstGeom>
        </p:spPr>
      </p:pic>
    </p:spTree>
    <p:extLst>
      <p:ext uri="{BB962C8B-B14F-4D97-AF65-F5344CB8AC3E}">
        <p14:creationId xmlns:p14="http://schemas.microsoft.com/office/powerpoint/2010/main" val="63688253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Sequencing – </a:t>
            </a:r>
            <a:br>
              <a:rPr lang="en-US" dirty="0" smtClean="0"/>
            </a:br>
            <a:r>
              <a:rPr lang="en-US" dirty="0" smtClean="0">
                <a:hlinkClick r:id="rId3"/>
              </a:rPr>
              <a:t>1000 Genomes Project</a:t>
            </a:r>
            <a:endParaRPr lang="en-US" dirty="0"/>
          </a:p>
        </p:txBody>
      </p:sp>
      <p:pic>
        <p:nvPicPr>
          <p:cNvPr id="4" name="Picture 3"/>
          <p:cNvPicPr>
            <a:picLocks noChangeAspect="1"/>
          </p:cNvPicPr>
          <p:nvPr/>
        </p:nvPicPr>
        <p:blipFill>
          <a:blip r:embed="rId4"/>
          <a:stretch>
            <a:fillRect/>
          </a:stretch>
        </p:blipFill>
        <p:spPr>
          <a:xfrm>
            <a:off x="0" y="3396656"/>
            <a:ext cx="4633480" cy="2302046"/>
          </a:xfrm>
          <a:prstGeom prst="rect">
            <a:avLst/>
          </a:prstGeom>
        </p:spPr>
      </p:pic>
      <p:pic>
        <p:nvPicPr>
          <p:cNvPr id="5" name="Picture 4"/>
          <p:cNvPicPr>
            <a:picLocks noChangeAspect="1"/>
          </p:cNvPicPr>
          <p:nvPr/>
        </p:nvPicPr>
        <p:blipFill>
          <a:blip r:embed="rId5"/>
          <a:stretch>
            <a:fillRect/>
          </a:stretch>
        </p:blipFill>
        <p:spPr>
          <a:xfrm>
            <a:off x="4633480" y="578556"/>
            <a:ext cx="4510520" cy="6279444"/>
          </a:xfrm>
          <a:prstGeom prst="rect">
            <a:avLst/>
          </a:prstGeom>
        </p:spPr>
      </p:pic>
    </p:spTree>
    <p:extLst>
      <p:ext uri="{BB962C8B-B14F-4D97-AF65-F5344CB8AC3E}">
        <p14:creationId xmlns:p14="http://schemas.microsoft.com/office/powerpoint/2010/main" val="153794881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Population Sequencing – </a:t>
            </a:r>
            <a:r>
              <a:rPr lang="en-US" dirty="0" smtClean="0"/>
              <a:t>UK10K</a:t>
            </a:r>
            <a:endParaRPr lang="en-US" dirty="0"/>
          </a:p>
        </p:txBody>
      </p:sp>
      <p:pic>
        <p:nvPicPr>
          <p:cNvPr id="6" name="Picture 5"/>
          <p:cNvPicPr>
            <a:picLocks noChangeAspect="1"/>
          </p:cNvPicPr>
          <p:nvPr/>
        </p:nvPicPr>
        <p:blipFill>
          <a:blip r:embed="rId3"/>
          <a:stretch>
            <a:fillRect/>
          </a:stretch>
        </p:blipFill>
        <p:spPr>
          <a:xfrm>
            <a:off x="4724894" y="2102556"/>
            <a:ext cx="4419106" cy="4755444"/>
          </a:xfrm>
          <a:prstGeom prst="rect">
            <a:avLst/>
          </a:prstGeom>
        </p:spPr>
      </p:pic>
      <p:pic>
        <p:nvPicPr>
          <p:cNvPr id="3" name="Picture 2"/>
          <p:cNvPicPr>
            <a:picLocks noChangeAspect="1"/>
          </p:cNvPicPr>
          <p:nvPr/>
        </p:nvPicPr>
        <p:blipFill>
          <a:blip r:embed="rId4"/>
          <a:stretch>
            <a:fillRect/>
          </a:stretch>
        </p:blipFill>
        <p:spPr>
          <a:xfrm>
            <a:off x="0" y="1346200"/>
            <a:ext cx="4981222" cy="2258926"/>
          </a:xfrm>
          <a:prstGeom prst="rect">
            <a:avLst/>
          </a:prstGeom>
        </p:spPr>
      </p:pic>
    </p:spTree>
    <p:extLst>
      <p:ext uri="{BB962C8B-B14F-4D97-AF65-F5344CB8AC3E}">
        <p14:creationId xmlns:p14="http://schemas.microsoft.com/office/powerpoint/2010/main" val="216456325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 Studies</a:t>
            </a:r>
            <a:endParaRPr lang="en-US" dirty="0"/>
          </a:p>
        </p:txBody>
      </p:sp>
      <p:pic>
        <p:nvPicPr>
          <p:cNvPr id="12290" name="Picture 2" descr="http://dceg.cancer.gov/newsletter/nov09/images/1109_shAB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8396" y="1142749"/>
            <a:ext cx="4762500" cy="4876801"/>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786063" y="20520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86063" y="22044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786063" y="23568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786063" y="25092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86063" y="26616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86063" y="28140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786063" y="2966453"/>
            <a:ext cx="29250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86063" y="3648242"/>
            <a:ext cx="292501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Straight Connector 16"/>
          <p:cNvCxnSpPr/>
          <p:nvPr/>
        </p:nvCxnSpPr>
        <p:spPr>
          <a:xfrm>
            <a:off x="786063" y="3800642"/>
            <a:ext cx="292501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a:off x="786063" y="3953042"/>
            <a:ext cx="292501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Straight Connector 18"/>
          <p:cNvCxnSpPr/>
          <p:nvPr/>
        </p:nvCxnSpPr>
        <p:spPr>
          <a:xfrm>
            <a:off x="786063" y="4105442"/>
            <a:ext cx="292501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786063" y="4257842"/>
            <a:ext cx="292501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786063" y="4410242"/>
            <a:ext cx="292501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2" name="Straight Connector 21"/>
          <p:cNvCxnSpPr/>
          <p:nvPr/>
        </p:nvCxnSpPr>
        <p:spPr>
          <a:xfrm>
            <a:off x="786063" y="4562642"/>
            <a:ext cx="2925010" cy="0"/>
          </a:xfrm>
          <a:prstGeom prst="line">
            <a:avLst/>
          </a:prstGeom>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92505" y="1605366"/>
            <a:ext cx="928459" cy="369332"/>
          </a:xfrm>
          <a:prstGeom prst="rect">
            <a:avLst/>
          </a:prstGeom>
          <a:noFill/>
        </p:spPr>
        <p:txBody>
          <a:bodyPr wrap="none" rtlCol="0">
            <a:spAutoFit/>
          </a:bodyPr>
          <a:lstStyle/>
          <a:p>
            <a:r>
              <a:rPr lang="en-US" dirty="0" smtClean="0"/>
              <a:t>Control</a:t>
            </a:r>
            <a:endParaRPr lang="en-US" dirty="0"/>
          </a:p>
        </p:txBody>
      </p:sp>
      <p:sp>
        <p:nvSpPr>
          <p:cNvPr id="24" name="TextBox 23"/>
          <p:cNvSpPr txBox="1"/>
          <p:nvPr/>
        </p:nvSpPr>
        <p:spPr>
          <a:xfrm>
            <a:off x="237958" y="3180166"/>
            <a:ext cx="1018227" cy="369332"/>
          </a:xfrm>
          <a:prstGeom prst="rect">
            <a:avLst/>
          </a:prstGeom>
          <a:noFill/>
        </p:spPr>
        <p:txBody>
          <a:bodyPr wrap="none" rtlCol="0">
            <a:spAutoFit/>
          </a:bodyPr>
          <a:lstStyle/>
          <a:p>
            <a:r>
              <a:rPr lang="en-US" dirty="0" smtClean="0"/>
              <a:t>Disease</a:t>
            </a:r>
            <a:endParaRPr lang="en-US" dirty="0"/>
          </a:p>
        </p:txBody>
      </p:sp>
      <p:sp>
        <p:nvSpPr>
          <p:cNvPr id="3" name="TextBox 2"/>
          <p:cNvSpPr txBox="1"/>
          <p:nvPr/>
        </p:nvSpPr>
        <p:spPr>
          <a:xfrm>
            <a:off x="1654830" y="1867387"/>
            <a:ext cx="426720" cy="261610"/>
          </a:xfrm>
          <a:prstGeom prst="rect">
            <a:avLst/>
          </a:prstGeom>
          <a:noFill/>
        </p:spPr>
        <p:txBody>
          <a:bodyPr wrap="none" rtlCol="0">
            <a:spAutoFit/>
          </a:bodyPr>
          <a:lstStyle/>
          <a:p>
            <a:r>
              <a:rPr lang="en-US" sz="1100" dirty="0" smtClean="0"/>
              <a:t>A/G</a:t>
            </a:r>
            <a:endParaRPr lang="en-US" sz="1100" dirty="0"/>
          </a:p>
        </p:txBody>
      </p:sp>
      <p:sp>
        <p:nvSpPr>
          <p:cNvPr id="25" name="TextBox 24"/>
          <p:cNvSpPr txBox="1"/>
          <p:nvPr/>
        </p:nvSpPr>
        <p:spPr>
          <a:xfrm>
            <a:off x="1654830" y="2018330"/>
            <a:ext cx="426720" cy="261610"/>
          </a:xfrm>
          <a:prstGeom prst="rect">
            <a:avLst/>
          </a:prstGeom>
          <a:noFill/>
        </p:spPr>
        <p:txBody>
          <a:bodyPr wrap="none" rtlCol="0">
            <a:spAutoFit/>
          </a:bodyPr>
          <a:lstStyle/>
          <a:p>
            <a:r>
              <a:rPr lang="en-US" sz="1100" dirty="0" smtClean="0"/>
              <a:t>A/G</a:t>
            </a:r>
            <a:endParaRPr lang="en-US" sz="1100" dirty="0"/>
          </a:p>
        </p:txBody>
      </p:sp>
      <p:sp>
        <p:nvSpPr>
          <p:cNvPr id="26" name="TextBox 25"/>
          <p:cNvSpPr txBox="1"/>
          <p:nvPr/>
        </p:nvSpPr>
        <p:spPr>
          <a:xfrm>
            <a:off x="1647617" y="2169273"/>
            <a:ext cx="441146" cy="261610"/>
          </a:xfrm>
          <a:prstGeom prst="rect">
            <a:avLst/>
          </a:prstGeom>
          <a:noFill/>
        </p:spPr>
        <p:txBody>
          <a:bodyPr wrap="none" rtlCol="0">
            <a:spAutoFit/>
          </a:bodyPr>
          <a:lstStyle/>
          <a:p>
            <a:r>
              <a:rPr lang="en-US" sz="1100" dirty="0"/>
              <a:t>G</a:t>
            </a:r>
            <a:r>
              <a:rPr lang="en-US" sz="1100" dirty="0" smtClean="0"/>
              <a:t>/G</a:t>
            </a:r>
            <a:endParaRPr lang="en-US" sz="1100" dirty="0"/>
          </a:p>
        </p:txBody>
      </p:sp>
      <p:sp>
        <p:nvSpPr>
          <p:cNvPr id="27" name="TextBox 26"/>
          <p:cNvSpPr txBox="1"/>
          <p:nvPr/>
        </p:nvSpPr>
        <p:spPr>
          <a:xfrm>
            <a:off x="1647617" y="2320216"/>
            <a:ext cx="441146" cy="261610"/>
          </a:xfrm>
          <a:prstGeom prst="rect">
            <a:avLst/>
          </a:prstGeom>
          <a:noFill/>
        </p:spPr>
        <p:txBody>
          <a:bodyPr wrap="none" rtlCol="0">
            <a:spAutoFit/>
          </a:bodyPr>
          <a:lstStyle/>
          <a:p>
            <a:r>
              <a:rPr lang="en-US" sz="1100" dirty="0"/>
              <a:t>G</a:t>
            </a:r>
            <a:r>
              <a:rPr lang="en-US" sz="1100" dirty="0" smtClean="0"/>
              <a:t>/G</a:t>
            </a:r>
            <a:endParaRPr lang="en-US" sz="1100" dirty="0"/>
          </a:p>
        </p:txBody>
      </p:sp>
      <p:sp>
        <p:nvSpPr>
          <p:cNvPr id="28" name="TextBox 27"/>
          <p:cNvSpPr txBox="1"/>
          <p:nvPr/>
        </p:nvSpPr>
        <p:spPr>
          <a:xfrm>
            <a:off x="1654830" y="2471159"/>
            <a:ext cx="426720" cy="261610"/>
          </a:xfrm>
          <a:prstGeom prst="rect">
            <a:avLst/>
          </a:prstGeom>
          <a:noFill/>
        </p:spPr>
        <p:txBody>
          <a:bodyPr wrap="none" rtlCol="0">
            <a:spAutoFit/>
          </a:bodyPr>
          <a:lstStyle/>
          <a:p>
            <a:r>
              <a:rPr lang="en-US" sz="1100" dirty="0" smtClean="0"/>
              <a:t>A/G</a:t>
            </a:r>
            <a:endParaRPr lang="en-US" sz="1100" dirty="0"/>
          </a:p>
        </p:txBody>
      </p:sp>
      <p:sp>
        <p:nvSpPr>
          <p:cNvPr id="29" name="TextBox 28"/>
          <p:cNvSpPr txBox="1"/>
          <p:nvPr/>
        </p:nvSpPr>
        <p:spPr>
          <a:xfrm>
            <a:off x="1647617" y="2622102"/>
            <a:ext cx="441146" cy="261610"/>
          </a:xfrm>
          <a:prstGeom prst="rect">
            <a:avLst/>
          </a:prstGeom>
          <a:noFill/>
        </p:spPr>
        <p:txBody>
          <a:bodyPr wrap="none" rtlCol="0">
            <a:spAutoFit/>
          </a:bodyPr>
          <a:lstStyle/>
          <a:p>
            <a:r>
              <a:rPr lang="en-US" sz="1100" dirty="0"/>
              <a:t>G</a:t>
            </a:r>
            <a:r>
              <a:rPr lang="en-US" sz="1100" dirty="0" smtClean="0"/>
              <a:t>/G</a:t>
            </a:r>
            <a:endParaRPr lang="en-US" sz="1100" dirty="0"/>
          </a:p>
        </p:txBody>
      </p:sp>
      <p:sp>
        <p:nvSpPr>
          <p:cNvPr id="30" name="TextBox 29"/>
          <p:cNvSpPr txBox="1"/>
          <p:nvPr/>
        </p:nvSpPr>
        <p:spPr>
          <a:xfrm>
            <a:off x="1647617" y="2773043"/>
            <a:ext cx="441146" cy="261610"/>
          </a:xfrm>
          <a:prstGeom prst="rect">
            <a:avLst/>
          </a:prstGeom>
          <a:noFill/>
        </p:spPr>
        <p:txBody>
          <a:bodyPr wrap="none" rtlCol="0">
            <a:spAutoFit/>
          </a:bodyPr>
          <a:lstStyle/>
          <a:p>
            <a:r>
              <a:rPr lang="en-US" sz="1100" dirty="0"/>
              <a:t>G</a:t>
            </a:r>
            <a:r>
              <a:rPr lang="en-US" sz="1100" dirty="0" smtClean="0"/>
              <a:t>/G</a:t>
            </a:r>
            <a:endParaRPr lang="en-US" sz="1100" dirty="0"/>
          </a:p>
        </p:txBody>
      </p:sp>
      <p:sp>
        <p:nvSpPr>
          <p:cNvPr id="31" name="TextBox 30"/>
          <p:cNvSpPr txBox="1"/>
          <p:nvPr/>
        </p:nvSpPr>
        <p:spPr>
          <a:xfrm>
            <a:off x="1654830" y="3460136"/>
            <a:ext cx="412292" cy="261610"/>
          </a:xfrm>
          <a:prstGeom prst="rect">
            <a:avLst/>
          </a:prstGeom>
          <a:noFill/>
        </p:spPr>
        <p:txBody>
          <a:bodyPr wrap="none" rtlCol="0">
            <a:spAutoFit/>
          </a:bodyPr>
          <a:lstStyle/>
          <a:p>
            <a:r>
              <a:rPr lang="en-US" sz="1100" dirty="0" smtClean="0"/>
              <a:t>A/A</a:t>
            </a:r>
            <a:endParaRPr lang="en-US" sz="1100" dirty="0"/>
          </a:p>
        </p:txBody>
      </p:sp>
      <p:sp>
        <p:nvSpPr>
          <p:cNvPr id="32" name="TextBox 31"/>
          <p:cNvSpPr txBox="1"/>
          <p:nvPr/>
        </p:nvSpPr>
        <p:spPr>
          <a:xfrm>
            <a:off x="1654830" y="3611079"/>
            <a:ext cx="426720" cy="261610"/>
          </a:xfrm>
          <a:prstGeom prst="rect">
            <a:avLst/>
          </a:prstGeom>
          <a:noFill/>
        </p:spPr>
        <p:txBody>
          <a:bodyPr wrap="none" rtlCol="0">
            <a:spAutoFit/>
          </a:bodyPr>
          <a:lstStyle/>
          <a:p>
            <a:r>
              <a:rPr lang="en-US" sz="1100" dirty="0" smtClean="0"/>
              <a:t>A/G</a:t>
            </a:r>
            <a:endParaRPr lang="en-US" sz="1100" dirty="0"/>
          </a:p>
        </p:txBody>
      </p:sp>
      <p:sp>
        <p:nvSpPr>
          <p:cNvPr id="33" name="TextBox 32"/>
          <p:cNvSpPr txBox="1"/>
          <p:nvPr/>
        </p:nvSpPr>
        <p:spPr>
          <a:xfrm>
            <a:off x="1647617" y="3762022"/>
            <a:ext cx="412292" cy="261610"/>
          </a:xfrm>
          <a:prstGeom prst="rect">
            <a:avLst/>
          </a:prstGeom>
          <a:noFill/>
        </p:spPr>
        <p:txBody>
          <a:bodyPr wrap="none" rtlCol="0">
            <a:spAutoFit/>
          </a:bodyPr>
          <a:lstStyle/>
          <a:p>
            <a:r>
              <a:rPr lang="en-US" sz="1100" dirty="0"/>
              <a:t>A</a:t>
            </a:r>
            <a:r>
              <a:rPr lang="en-US" sz="1100" dirty="0" smtClean="0"/>
              <a:t>/A</a:t>
            </a:r>
            <a:endParaRPr lang="en-US" sz="1100" dirty="0"/>
          </a:p>
        </p:txBody>
      </p:sp>
      <p:sp>
        <p:nvSpPr>
          <p:cNvPr id="34" name="TextBox 33"/>
          <p:cNvSpPr txBox="1"/>
          <p:nvPr/>
        </p:nvSpPr>
        <p:spPr>
          <a:xfrm>
            <a:off x="1647617" y="3912965"/>
            <a:ext cx="426720" cy="261610"/>
          </a:xfrm>
          <a:prstGeom prst="rect">
            <a:avLst/>
          </a:prstGeom>
          <a:noFill/>
        </p:spPr>
        <p:txBody>
          <a:bodyPr wrap="none" rtlCol="0">
            <a:spAutoFit/>
          </a:bodyPr>
          <a:lstStyle/>
          <a:p>
            <a:r>
              <a:rPr lang="en-US" sz="1100" dirty="0" smtClean="0"/>
              <a:t>A/G</a:t>
            </a:r>
            <a:endParaRPr lang="en-US" sz="1100" dirty="0"/>
          </a:p>
        </p:txBody>
      </p:sp>
      <p:sp>
        <p:nvSpPr>
          <p:cNvPr id="35" name="TextBox 34"/>
          <p:cNvSpPr txBox="1"/>
          <p:nvPr/>
        </p:nvSpPr>
        <p:spPr>
          <a:xfrm>
            <a:off x="1654830" y="4063908"/>
            <a:ext cx="426720" cy="261610"/>
          </a:xfrm>
          <a:prstGeom prst="rect">
            <a:avLst/>
          </a:prstGeom>
          <a:noFill/>
        </p:spPr>
        <p:txBody>
          <a:bodyPr wrap="none" rtlCol="0">
            <a:spAutoFit/>
          </a:bodyPr>
          <a:lstStyle/>
          <a:p>
            <a:r>
              <a:rPr lang="en-US" sz="1100" dirty="0" smtClean="0"/>
              <a:t>A/G</a:t>
            </a:r>
            <a:endParaRPr lang="en-US" sz="1100" dirty="0"/>
          </a:p>
        </p:txBody>
      </p:sp>
      <p:sp>
        <p:nvSpPr>
          <p:cNvPr id="36" name="TextBox 35"/>
          <p:cNvSpPr txBox="1"/>
          <p:nvPr/>
        </p:nvSpPr>
        <p:spPr>
          <a:xfrm>
            <a:off x="1647617" y="4214851"/>
            <a:ext cx="412292" cy="261610"/>
          </a:xfrm>
          <a:prstGeom prst="rect">
            <a:avLst/>
          </a:prstGeom>
          <a:noFill/>
        </p:spPr>
        <p:txBody>
          <a:bodyPr wrap="none" rtlCol="0">
            <a:spAutoFit/>
          </a:bodyPr>
          <a:lstStyle/>
          <a:p>
            <a:r>
              <a:rPr lang="en-US" sz="1100" dirty="0"/>
              <a:t>A</a:t>
            </a:r>
            <a:r>
              <a:rPr lang="en-US" sz="1100" dirty="0" smtClean="0"/>
              <a:t>/A</a:t>
            </a:r>
            <a:endParaRPr lang="en-US" sz="1100" dirty="0"/>
          </a:p>
        </p:txBody>
      </p:sp>
      <p:sp>
        <p:nvSpPr>
          <p:cNvPr id="37" name="TextBox 36"/>
          <p:cNvSpPr txBox="1"/>
          <p:nvPr/>
        </p:nvSpPr>
        <p:spPr>
          <a:xfrm>
            <a:off x="1647617" y="4365792"/>
            <a:ext cx="412292" cy="261610"/>
          </a:xfrm>
          <a:prstGeom prst="rect">
            <a:avLst/>
          </a:prstGeom>
          <a:noFill/>
        </p:spPr>
        <p:txBody>
          <a:bodyPr wrap="none" rtlCol="0">
            <a:spAutoFit/>
          </a:bodyPr>
          <a:lstStyle/>
          <a:p>
            <a:r>
              <a:rPr lang="en-US" sz="1100" dirty="0"/>
              <a:t>A</a:t>
            </a:r>
            <a:r>
              <a:rPr lang="en-US" sz="1100" dirty="0" smtClean="0"/>
              <a:t>/A</a:t>
            </a:r>
            <a:endParaRPr lang="en-US" sz="1100" dirty="0"/>
          </a:p>
        </p:txBody>
      </p:sp>
      <p:sp>
        <p:nvSpPr>
          <p:cNvPr id="4" name="Oval 3"/>
          <p:cNvSpPr/>
          <p:nvPr/>
        </p:nvSpPr>
        <p:spPr>
          <a:xfrm>
            <a:off x="1648480" y="1600200"/>
            <a:ext cx="433933" cy="3346450"/>
          </a:xfrm>
          <a:prstGeom prst="ellipse">
            <a:avLst/>
          </a:prstGeom>
          <a:solidFill>
            <a:schemeClr val="accent3">
              <a:lumMod val="60000"/>
              <a:lumOff val="40000"/>
              <a:alpha val="19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806440296"/>
              </p:ext>
            </p:extLst>
          </p:nvPr>
        </p:nvGraphicFramePr>
        <p:xfrm>
          <a:off x="271755" y="5241340"/>
          <a:ext cx="1752600" cy="1463040"/>
        </p:xfrm>
        <a:graphic>
          <a:graphicData uri="http://schemas.openxmlformats.org/drawingml/2006/table">
            <a:tbl>
              <a:tblPr firstRow="1" bandRow="1">
                <a:tableStyleId>{5C22544A-7EE6-4342-B048-85BDC9FD1C3A}</a:tableStyleId>
              </a:tblPr>
              <a:tblGrid>
                <a:gridCol w="584200"/>
                <a:gridCol w="584200"/>
                <a:gridCol w="584200"/>
              </a:tblGrid>
              <a:tr h="304800">
                <a:tc>
                  <a:txBody>
                    <a:bodyPr/>
                    <a:lstStyle/>
                    <a:p>
                      <a:endParaRPr lang="en-US" dirty="0"/>
                    </a:p>
                  </a:txBody>
                  <a:tcPr/>
                </a:tc>
                <a:tc>
                  <a:txBody>
                    <a:bodyPr/>
                    <a:lstStyle/>
                    <a:p>
                      <a:endParaRPr lang="en-US" dirty="0"/>
                    </a:p>
                  </a:txBody>
                  <a:tcPr/>
                </a:tc>
                <a:tc>
                  <a:txBody>
                    <a:bodyPr/>
                    <a:lstStyle/>
                    <a:p>
                      <a:endParaRPr lang="en-US"/>
                    </a:p>
                  </a:txBody>
                  <a:tcPr/>
                </a:tc>
              </a:tr>
              <a:tr h="304800">
                <a:tc>
                  <a:txBody>
                    <a:bodyPr/>
                    <a:lstStyle/>
                    <a:p>
                      <a:r>
                        <a:rPr lang="en-US" dirty="0" smtClean="0"/>
                        <a:t>AA</a:t>
                      </a:r>
                      <a:endParaRPr lang="en-US" dirty="0"/>
                    </a:p>
                  </a:txBody>
                  <a:tcPr/>
                </a:tc>
                <a:tc>
                  <a:txBody>
                    <a:bodyPr/>
                    <a:lstStyle/>
                    <a:p>
                      <a:pPr algn="ctr"/>
                      <a:r>
                        <a:rPr lang="en-US" dirty="0" smtClean="0"/>
                        <a:t>0</a:t>
                      </a:r>
                      <a:endParaRPr lang="en-US" dirty="0"/>
                    </a:p>
                  </a:txBody>
                  <a:tcPr/>
                </a:tc>
                <a:tc>
                  <a:txBody>
                    <a:bodyPr/>
                    <a:lstStyle/>
                    <a:p>
                      <a:pPr algn="ctr"/>
                      <a:r>
                        <a:rPr lang="en-US" dirty="0" smtClean="0"/>
                        <a:t>4</a:t>
                      </a:r>
                      <a:endParaRPr lang="en-US" dirty="0"/>
                    </a:p>
                  </a:txBody>
                  <a:tcPr/>
                </a:tc>
              </a:tr>
              <a:tr h="304800">
                <a:tc>
                  <a:txBody>
                    <a:bodyPr/>
                    <a:lstStyle/>
                    <a:p>
                      <a:r>
                        <a:rPr lang="en-US" dirty="0" smtClean="0"/>
                        <a:t>AG</a:t>
                      </a:r>
                      <a:endParaRPr lang="en-US" dirty="0"/>
                    </a:p>
                  </a:txBody>
                  <a:tcPr/>
                </a:tc>
                <a:tc>
                  <a:txBody>
                    <a:bodyPr/>
                    <a:lstStyle/>
                    <a:p>
                      <a:pPr algn="ctr"/>
                      <a:r>
                        <a:rPr lang="en-US" dirty="0" smtClean="0"/>
                        <a:t>3</a:t>
                      </a:r>
                      <a:endParaRPr lang="en-US" dirty="0"/>
                    </a:p>
                  </a:txBody>
                  <a:tcPr/>
                </a:tc>
                <a:tc>
                  <a:txBody>
                    <a:bodyPr/>
                    <a:lstStyle/>
                    <a:p>
                      <a:pPr algn="ctr"/>
                      <a:r>
                        <a:rPr lang="en-US" dirty="0" smtClean="0"/>
                        <a:t>3</a:t>
                      </a:r>
                      <a:endParaRPr lang="en-US" dirty="0"/>
                    </a:p>
                  </a:txBody>
                  <a:tcPr/>
                </a:tc>
              </a:tr>
              <a:tr h="304800">
                <a:tc>
                  <a:txBody>
                    <a:bodyPr/>
                    <a:lstStyle/>
                    <a:p>
                      <a:r>
                        <a:rPr lang="en-US" dirty="0" smtClean="0"/>
                        <a:t>GG</a:t>
                      </a:r>
                      <a:endParaRPr lang="en-US" dirty="0"/>
                    </a:p>
                  </a:txBody>
                  <a:tcPr/>
                </a:tc>
                <a:tc>
                  <a:txBody>
                    <a:bodyPr/>
                    <a:lstStyle/>
                    <a:p>
                      <a:pPr algn="ctr"/>
                      <a:r>
                        <a:rPr lang="en-US" dirty="0" smtClean="0"/>
                        <a:t>4</a:t>
                      </a:r>
                      <a:endParaRPr lang="en-US" dirty="0"/>
                    </a:p>
                  </a:txBody>
                  <a:tcPr/>
                </a:tc>
                <a:tc>
                  <a:txBody>
                    <a:bodyPr/>
                    <a:lstStyle/>
                    <a:p>
                      <a:pPr algn="ctr"/>
                      <a:r>
                        <a:rPr lang="en-US" dirty="0" smtClean="0"/>
                        <a:t>0</a:t>
                      </a:r>
                      <a:endParaRPr lang="en-US" dirty="0"/>
                    </a:p>
                  </a:txBody>
                  <a:tcPr/>
                </a:tc>
              </a:tr>
            </a:tbl>
          </a:graphicData>
        </a:graphic>
      </p:graphicFrame>
      <p:pic>
        <p:nvPicPr>
          <p:cNvPr id="3078" name="Picture 6" descr="smiley mood sad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2486" y="5109360"/>
            <a:ext cx="452020" cy="45202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trueknowledge.com/images/thumbs/180/250/180px-smiley.svg.p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842" y="5109360"/>
            <a:ext cx="452020" cy="45202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3554214"/>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3709707"/>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3865200"/>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4020693"/>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4176186"/>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4331679"/>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smiley mood sad 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846" y="4487170"/>
            <a:ext cx="150943" cy="15094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http://www.trueknowledge.com/images/thumbs/180/250/180px-smiley.svg.p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682" y="1975701"/>
            <a:ext cx="130885" cy="13088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0" descr="http://www.trueknowledge.com/images/thumbs/180/250/180px-smiley.svg.p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682" y="2126325"/>
            <a:ext cx="130885" cy="1308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0" descr="http://www.trueknowledge.com/images/thumbs/180/250/180px-smiley.svg.p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682" y="2276949"/>
            <a:ext cx="130885" cy="1308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0" descr="http://www.trueknowledge.com/images/thumbs/180/250/180px-smiley.svg.p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682" y="2427573"/>
            <a:ext cx="130885" cy="1308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0" descr="http://www.trueknowledge.com/images/thumbs/180/250/180px-smiley.svg.p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682" y="2578197"/>
            <a:ext cx="130885" cy="13088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http://www.trueknowledge.com/images/thumbs/180/250/180px-smiley.svg.pn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5651" y="2728821"/>
            <a:ext cx="130946" cy="13094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0" descr="http://www.trueknowledge.com/images/thumbs/180/250/180px-smiley.svg.pn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5651" y="2879505"/>
            <a:ext cx="130946" cy="130946"/>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a:xfrm>
            <a:off x="2059909" y="5898392"/>
            <a:ext cx="777678" cy="24231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TextBox 7"/>
          <p:cNvSpPr txBox="1"/>
          <p:nvPr/>
        </p:nvSpPr>
        <p:spPr>
          <a:xfrm>
            <a:off x="2872008" y="5790426"/>
            <a:ext cx="941283" cy="369332"/>
          </a:xfrm>
          <a:prstGeom prst="rect">
            <a:avLst/>
          </a:prstGeom>
          <a:noFill/>
        </p:spPr>
        <p:txBody>
          <a:bodyPr wrap="none" rtlCol="0">
            <a:spAutoFit/>
          </a:bodyPr>
          <a:lstStyle/>
          <a:p>
            <a:r>
              <a:rPr lang="en-US" dirty="0"/>
              <a:t>p</a:t>
            </a:r>
            <a:r>
              <a:rPr lang="en-US" dirty="0" smtClean="0"/>
              <a:t>-value</a:t>
            </a:r>
            <a:endParaRPr lang="en-US" dirty="0"/>
          </a:p>
        </p:txBody>
      </p:sp>
    </p:spTree>
    <p:extLst>
      <p:ext uri="{BB962C8B-B14F-4D97-AF65-F5344CB8AC3E}">
        <p14:creationId xmlns:p14="http://schemas.microsoft.com/office/powerpoint/2010/main" val="312042013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Wellcome</a:t>
            </a:r>
            <a:r>
              <a:rPr lang="en-US" sz="3200" dirty="0" smtClean="0"/>
              <a:t> Trust Case Control</a:t>
            </a:r>
            <a:endParaRPr lang="en-US" sz="3200" dirty="0"/>
          </a:p>
        </p:txBody>
      </p:sp>
      <p:pic>
        <p:nvPicPr>
          <p:cNvPr id="3074" name="Picture 2" descr="http://www.nature.com/nature/journal/v447/n7145/images/nature05911-f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 y="1087445"/>
            <a:ext cx="4867275" cy="49037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593185"/>
            <a:ext cx="2819400" cy="276999"/>
          </a:xfrm>
          <a:prstGeom prst="rect">
            <a:avLst/>
          </a:prstGeom>
        </p:spPr>
        <p:txBody>
          <a:bodyPr wrap="square">
            <a:spAutoFit/>
          </a:bodyPr>
          <a:lstStyle/>
          <a:p>
            <a:r>
              <a:rPr lang="fr-FR" sz="1200" i="1" dirty="0"/>
              <a:t>Nature </a:t>
            </a:r>
            <a:r>
              <a:rPr lang="fr-FR" sz="1200" b="1" dirty="0"/>
              <a:t>447</a:t>
            </a:r>
            <a:r>
              <a:rPr lang="fr-FR" sz="1200" dirty="0"/>
              <a:t>, 661-678(7 </a:t>
            </a:r>
            <a:r>
              <a:rPr lang="fr-FR" sz="1200" dirty="0" err="1"/>
              <a:t>June</a:t>
            </a:r>
            <a:r>
              <a:rPr lang="fr-FR" sz="1200" dirty="0"/>
              <a:t> 2007)</a:t>
            </a:r>
            <a:endParaRPr lang="en-US" sz="1200" dirty="0"/>
          </a:p>
        </p:txBody>
      </p:sp>
      <p:sp>
        <p:nvSpPr>
          <p:cNvPr id="5" name="Rectangle 4"/>
          <p:cNvSpPr/>
          <p:nvPr/>
        </p:nvSpPr>
        <p:spPr>
          <a:xfrm>
            <a:off x="6328385" y="6579969"/>
            <a:ext cx="2502160" cy="276999"/>
          </a:xfrm>
          <a:prstGeom prst="rect">
            <a:avLst/>
          </a:prstGeom>
        </p:spPr>
        <p:txBody>
          <a:bodyPr wrap="none">
            <a:spAutoFit/>
          </a:bodyPr>
          <a:lstStyle/>
          <a:p>
            <a:r>
              <a:rPr lang="en-US" sz="1200" i="1" dirty="0"/>
              <a:t>Nature </a:t>
            </a:r>
            <a:r>
              <a:rPr lang="en-US" sz="1200" b="1" dirty="0"/>
              <a:t>464</a:t>
            </a:r>
            <a:r>
              <a:rPr lang="en-US" sz="1200" dirty="0"/>
              <a:t>, 713-720(1 April 2010)</a:t>
            </a:r>
          </a:p>
        </p:txBody>
      </p:sp>
      <p:pic>
        <p:nvPicPr>
          <p:cNvPr id="4098" name="Picture 2" descr="http://www.nature.com/nature/journal/v447/n7145/images/nature05911-f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0" y="993"/>
            <a:ext cx="3968749" cy="68014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84249" y="6146284"/>
            <a:ext cx="4829207" cy="369332"/>
          </a:xfrm>
          <a:prstGeom prst="rect">
            <a:avLst/>
          </a:prstGeom>
          <a:noFill/>
        </p:spPr>
        <p:txBody>
          <a:bodyPr wrap="none" rtlCol="0">
            <a:spAutoFit/>
          </a:bodyPr>
          <a:lstStyle/>
          <a:p>
            <a:r>
              <a:rPr lang="en-US" dirty="0" smtClean="0"/>
              <a:t>Many associations of small effect sizes (&lt;1.5)</a:t>
            </a:r>
            <a:endParaRPr lang="en-US" dirty="0"/>
          </a:p>
        </p:txBody>
      </p:sp>
    </p:spTree>
    <p:extLst>
      <p:ext uri="{BB962C8B-B14F-4D97-AF65-F5344CB8AC3E}">
        <p14:creationId xmlns:p14="http://schemas.microsoft.com/office/powerpoint/2010/main" val="32478606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Heritability &amp; Environment</a:t>
            </a:r>
            <a:endParaRPr lang="en-US" dirty="0"/>
          </a:p>
        </p:txBody>
      </p:sp>
      <p:pic>
        <p:nvPicPr>
          <p:cNvPr id="3074" name="Picture 2" descr="http://1.bp.blogspot.com/_JxAaRYDVmLw/TQlAUSbJGsI/AAAAAAAABF0/Xv41OrTo5PA/s1600/Heritabil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38311"/>
            <a:ext cx="5257801" cy="39433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77900" y="6068418"/>
            <a:ext cx="2044700" cy="769441"/>
          </a:xfrm>
          <a:prstGeom prst="rect">
            <a:avLst/>
          </a:prstGeom>
          <a:noFill/>
        </p:spPr>
        <p:txBody>
          <a:bodyPr wrap="square" rtlCol="0">
            <a:spAutoFit/>
          </a:bodyPr>
          <a:lstStyle/>
          <a:p>
            <a:r>
              <a:rPr lang="en-US" sz="1100" dirty="0" err="1"/>
              <a:t>Bienvenu</a:t>
            </a:r>
            <a:r>
              <a:rPr lang="en-US" sz="1100" dirty="0"/>
              <a:t> OJ, </a:t>
            </a:r>
            <a:r>
              <a:rPr lang="en-US" sz="1100" dirty="0" err="1"/>
              <a:t>Davydow</a:t>
            </a:r>
            <a:r>
              <a:rPr lang="en-US" sz="1100" dirty="0"/>
              <a:t> DS, &amp; </a:t>
            </a:r>
            <a:r>
              <a:rPr lang="en-US" sz="1100" dirty="0" err="1"/>
              <a:t>Kendler</a:t>
            </a:r>
            <a:r>
              <a:rPr lang="en-US" sz="1100" dirty="0"/>
              <a:t> KS (2011).  </a:t>
            </a:r>
            <a:r>
              <a:rPr lang="en-US" sz="1100" i="1" dirty="0"/>
              <a:t>Psychological medicine, 41</a:t>
            </a:r>
            <a:r>
              <a:rPr lang="en-US" sz="1100" dirty="0"/>
              <a:t> (1), 33-40 PMID:</a:t>
            </a:r>
          </a:p>
        </p:txBody>
      </p:sp>
      <p:pic>
        <p:nvPicPr>
          <p:cNvPr id="3076" name="Picture 4" descr="http://rsrc.psychologytoday.com/files/imagecache/article-inline-half/blogs/624/2008/10/2155-493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0"/>
            <a:ext cx="2190750" cy="1476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tonks.disted.camosun.bc.ca/courses/psyc110/intel/inteltwi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9549" y="1570036"/>
            <a:ext cx="3604451" cy="230981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ebspace.ship.edu/cgboer/personalitygenetic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9044" y="4495800"/>
            <a:ext cx="4314955" cy="2342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6775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Disease Clustering</a:t>
            </a:r>
            <a:endParaRPr lang="en-US" dirty="0"/>
          </a:p>
        </p:txBody>
      </p:sp>
      <p:sp>
        <p:nvSpPr>
          <p:cNvPr id="3" name="Content Placeholder 2"/>
          <p:cNvSpPr>
            <a:spLocks noGrp="1"/>
          </p:cNvSpPr>
          <p:nvPr>
            <p:ph idx="1"/>
          </p:nvPr>
        </p:nvSpPr>
        <p:spPr>
          <a:xfrm>
            <a:off x="228600" y="1219200"/>
            <a:ext cx="4451350" cy="5257800"/>
          </a:xfrm>
        </p:spPr>
        <p:txBody>
          <a:bodyPr/>
          <a:lstStyle/>
          <a:p>
            <a:endParaRPr lang="en-US" dirty="0" smtClean="0"/>
          </a:p>
          <a:p>
            <a:r>
              <a:rPr lang="en-US" dirty="0" smtClean="0"/>
              <a:t>RA vs. ATD</a:t>
            </a:r>
          </a:p>
          <a:p>
            <a:r>
              <a:rPr lang="en-US" dirty="0" smtClean="0"/>
              <a:t>RA vs. MS</a:t>
            </a:r>
          </a:p>
          <a:p>
            <a:pPr lvl="1"/>
            <a:r>
              <a:rPr lang="en-US" dirty="0" smtClean="0"/>
              <a:t>No recorded co-occurrence of RA and MS</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5519933" y="0"/>
            <a:ext cx="3624067" cy="3536950"/>
          </a:xfrm>
          <a:prstGeom prst="rect">
            <a:avLst/>
          </a:prstGeom>
          <a:noFill/>
          <a:ln w="9525">
            <a:noFill/>
            <a:miter lim="800000"/>
            <a:headEnd/>
            <a:tailEnd/>
          </a:ln>
        </p:spPr>
      </p:pic>
      <p:graphicFrame>
        <p:nvGraphicFramePr>
          <p:cNvPr id="5" name="Content Placeholder 3"/>
          <p:cNvGraphicFramePr>
            <a:graphicFrameLocks/>
          </p:cNvGraphicFramePr>
          <p:nvPr>
            <p:extLst>
              <p:ext uri="{D42A27DB-BD31-4B8C-83A1-F6EECF244321}">
                <p14:modId xmlns:p14="http://schemas.microsoft.com/office/powerpoint/2010/main" val="2259671420"/>
              </p:ext>
            </p:extLst>
          </p:nvPr>
        </p:nvGraphicFramePr>
        <p:xfrm>
          <a:off x="1492250" y="3591608"/>
          <a:ext cx="7651750" cy="3270539"/>
        </p:xfrm>
        <a:graphic>
          <a:graphicData uri="http://schemas.openxmlformats.org/drawingml/2006/table">
            <a:tbl>
              <a:tblPr/>
              <a:tblGrid>
                <a:gridCol w="1276350"/>
                <a:gridCol w="990600"/>
                <a:gridCol w="736767"/>
                <a:gridCol w="674004"/>
                <a:gridCol w="659354"/>
                <a:gridCol w="732615"/>
                <a:gridCol w="952399"/>
                <a:gridCol w="952399"/>
                <a:gridCol w="677262"/>
              </a:tblGrid>
              <a:tr h="255173">
                <a:tc rowSpan="2">
                  <a:txBody>
                    <a:bodyPr/>
                    <a:lstStyle/>
                    <a:p>
                      <a:pPr marL="0" marR="0" algn="ctr">
                        <a:lnSpc>
                          <a:spcPct val="115000"/>
                        </a:lnSpc>
                        <a:spcBef>
                          <a:spcPts val="0"/>
                        </a:spcBef>
                        <a:spcAft>
                          <a:spcPts val="0"/>
                        </a:spcAft>
                      </a:pPr>
                      <a:r>
                        <a:rPr lang="en-US" sz="1400" b="1" dirty="0">
                          <a:solidFill>
                            <a:srgbClr val="000000"/>
                          </a:solidFill>
                          <a:latin typeface="Calibri"/>
                          <a:ea typeface="Times New Roman"/>
                          <a:cs typeface="Times New Roman"/>
                        </a:rPr>
                        <a:t>SNP - Allele</a:t>
                      </a:r>
                      <a:endParaRPr lang="en-US"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400" b="1" dirty="0">
                          <a:solidFill>
                            <a:srgbClr val="000000"/>
                          </a:solidFill>
                          <a:latin typeface="Calibri"/>
                          <a:ea typeface="Times New Roman"/>
                          <a:cs typeface="Times New Roman"/>
                        </a:rPr>
                        <a:t>Gene Symbol</a:t>
                      </a:r>
                      <a:endParaRPr lang="en-US"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0"/>
                        </a:spcAft>
                      </a:pPr>
                      <a:r>
                        <a:rPr lang="en-US" sz="1400" b="1">
                          <a:solidFill>
                            <a:srgbClr val="000000"/>
                          </a:solidFill>
                          <a:latin typeface="Calibri"/>
                          <a:ea typeface="Times New Roman"/>
                          <a:cs typeface="Times New Roman"/>
                        </a:rPr>
                        <a:t>Genetic Variation Score (GVS)</a:t>
                      </a:r>
                      <a:endParaRPr lang="en-US"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1424">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dirty="0">
                          <a:solidFill>
                            <a:srgbClr val="000000"/>
                          </a:solidFill>
                          <a:latin typeface="Calibri"/>
                          <a:ea typeface="Times New Roman"/>
                          <a:cs typeface="Times New Roman"/>
                        </a:rPr>
                        <a:t>RA (NARAC)</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RA</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AS</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T1D</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ATD</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MS (IMSGC)</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MS</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268641">
                <a:tc>
                  <a:txBody>
                    <a:bodyPr/>
                    <a:lstStyle/>
                    <a:p>
                      <a:pPr marL="0" marR="0" algn="ctr">
                        <a:lnSpc>
                          <a:spcPct val="115000"/>
                        </a:lnSpc>
                        <a:spcBef>
                          <a:spcPts val="0"/>
                        </a:spcBef>
                        <a:spcAft>
                          <a:spcPts val="0"/>
                        </a:spcAft>
                      </a:pPr>
                      <a:r>
                        <a:rPr lang="en-US" sz="1200" b="1" dirty="0">
                          <a:solidFill>
                            <a:srgbClr val="000000"/>
                          </a:solidFill>
                          <a:latin typeface="Calibri"/>
                          <a:ea typeface="Times New Roman"/>
                          <a:cs typeface="Times New Roman"/>
                        </a:rPr>
                        <a:t>rs11752919 - C</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a:solidFill>
                            <a:srgbClr val="000000"/>
                          </a:solidFill>
                          <a:latin typeface="Calibri"/>
                          <a:ea typeface="Times New Roman"/>
                          <a:cs typeface="Times New Roman"/>
                        </a:rPr>
                        <a:t>ZSCAN23</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-3.48</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-3.21</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-9.39</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1.10</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0.70</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3.25</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2.99</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r>
              <a:tr h="276695">
                <a:tc>
                  <a:txBody>
                    <a:bodyPr/>
                    <a:lstStyle/>
                    <a:p>
                      <a:pPr marL="0" marR="0" algn="ctr">
                        <a:lnSpc>
                          <a:spcPct val="115000"/>
                        </a:lnSpc>
                        <a:spcBef>
                          <a:spcPts val="0"/>
                        </a:spcBef>
                        <a:spcAft>
                          <a:spcPts val="0"/>
                        </a:spcAft>
                      </a:pPr>
                      <a:r>
                        <a:rPr lang="en-US" sz="1200" b="1" dirty="0">
                          <a:solidFill>
                            <a:srgbClr val="000000"/>
                          </a:solidFill>
                          <a:latin typeface="Calibri"/>
                          <a:ea typeface="Times New Roman"/>
                          <a:cs typeface="Times New Roman"/>
                        </a:rPr>
                        <a:t>rs3130981 - A</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a:solidFill>
                            <a:srgbClr val="000000"/>
                          </a:solidFill>
                          <a:latin typeface="Calibri"/>
                          <a:ea typeface="Times New Roman"/>
                          <a:cs typeface="Times New Roman"/>
                        </a:rPr>
                        <a:t>CDSN</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-0.46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-1.00</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-9.47</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-4.94</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0.33</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10.00</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13.41</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r>
              <a:tr h="284748">
                <a:tc>
                  <a:txBody>
                    <a:bodyPr/>
                    <a:lstStyle/>
                    <a:p>
                      <a:pPr marL="0" marR="0" algn="ctr">
                        <a:lnSpc>
                          <a:spcPct val="115000"/>
                        </a:lnSpc>
                        <a:spcBef>
                          <a:spcPts val="0"/>
                        </a:spcBef>
                        <a:spcAft>
                          <a:spcPts val="0"/>
                        </a:spcAft>
                      </a:pPr>
                      <a:r>
                        <a:rPr lang="en-US" sz="1200" b="1" dirty="0">
                          <a:solidFill>
                            <a:srgbClr val="000000"/>
                          </a:solidFill>
                          <a:latin typeface="Calibri"/>
                          <a:ea typeface="Times New Roman"/>
                          <a:cs typeface="Times New Roman"/>
                        </a:rPr>
                        <a:t>rs151719 - G</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a:solidFill>
                            <a:srgbClr val="000000"/>
                          </a:solidFill>
                          <a:latin typeface="Calibri"/>
                          <a:ea typeface="Times New Roman"/>
                          <a:cs typeface="Times New Roman"/>
                        </a:rPr>
                        <a:t>HLA-DMB</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-6.71</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-4.77</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-1.08</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-13.63</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0.34</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8.58</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17.76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r>
              <a:tr h="292801">
                <a:tc>
                  <a:txBody>
                    <a:bodyPr/>
                    <a:lstStyle/>
                    <a:p>
                      <a:pPr marL="0" marR="0" algn="ctr">
                        <a:lnSpc>
                          <a:spcPct val="115000"/>
                        </a:lnSpc>
                        <a:spcBef>
                          <a:spcPts val="0"/>
                        </a:spcBef>
                        <a:spcAft>
                          <a:spcPts val="0"/>
                        </a:spcAft>
                      </a:pPr>
                      <a:r>
                        <a:rPr lang="en-US" sz="1200" b="1" dirty="0">
                          <a:solidFill>
                            <a:srgbClr val="000000"/>
                          </a:solidFill>
                          <a:latin typeface="Calibri"/>
                          <a:ea typeface="Times New Roman"/>
                          <a:cs typeface="Times New Roman"/>
                        </a:rPr>
                        <a:t>rs10484565 - T</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a:solidFill>
                            <a:srgbClr val="000000"/>
                          </a:solidFill>
                          <a:latin typeface="Calibri"/>
                          <a:ea typeface="Times New Roman"/>
                          <a:cs typeface="Times New Roman"/>
                        </a:rPr>
                        <a:t>TAP2</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25.52</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8.37</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1.34</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15.74</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-1.36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-0.56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-0.30</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300854">
                <a:tc>
                  <a:txBody>
                    <a:bodyPr/>
                    <a:lstStyle/>
                    <a:p>
                      <a:pPr marL="0" marR="0" algn="ctr">
                        <a:lnSpc>
                          <a:spcPct val="115000"/>
                        </a:lnSpc>
                        <a:spcBef>
                          <a:spcPts val="0"/>
                        </a:spcBef>
                        <a:spcAft>
                          <a:spcPts val="0"/>
                        </a:spcAft>
                      </a:pPr>
                      <a:r>
                        <a:rPr lang="en-US" sz="1200" b="1">
                          <a:solidFill>
                            <a:srgbClr val="000000"/>
                          </a:solidFill>
                          <a:latin typeface="Calibri"/>
                          <a:ea typeface="Times New Roman"/>
                          <a:cs typeface="Times New Roman"/>
                        </a:rPr>
                        <a:t>rs1264303 - G</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dirty="0">
                          <a:solidFill>
                            <a:srgbClr val="000000"/>
                          </a:solidFill>
                          <a:latin typeface="Calibri"/>
                          <a:ea typeface="Times New Roman"/>
                          <a:cs typeface="Times New Roman"/>
                        </a:rPr>
                        <a:t>VARS2</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11.51</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7.36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18.76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0.89</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-1.76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-1.85</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-1.75</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308908">
                <a:tc>
                  <a:txBody>
                    <a:bodyPr/>
                    <a:lstStyle/>
                    <a:p>
                      <a:pPr marL="0" marR="0" algn="ctr">
                        <a:lnSpc>
                          <a:spcPct val="115000"/>
                        </a:lnSpc>
                        <a:spcBef>
                          <a:spcPts val="0"/>
                        </a:spcBef>
                        <a:spcAft>
                          <a:spcPts val="0"/>
                        </a:spcAft>
                      </a:pPr>
                      <a:r>
                        <a:rPr lang="en-US" sz="1200" b="1">
                          <a:solidFill>
                            <a:srgbClr val="000000"/>
                          </a:solidFill>
                          <a:latin typeface="Calibri"/>
                          <a:ea typeface="Times New Roman"/>
                          <a:cs typeface="Times New Roman"/>
                        </a:rPr>
                        <a:t>rs1265048 - C</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dirty="0">
                          <a:solidFill>
                            <a:srgbClr val="000000"/>
                          </a:solidFill>
                          <a:latin typeface="Calibri"/>
                          <a:ea typeface="Times New Roman"/>
                          <a:cs typeface="Times New Roman"/>
                        </a:rPr>
                        <a:t>CDSN</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6.59</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2.97</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50.13</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6.34</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-0.85</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-2.39</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-4.16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316961">
                <a:tc>
                  <a:txBody>
                    <a:bodyPr/>
                    <a:lstStyle/>
                    <a:p>
                      <a:pPr marL="0" marR="0" algn="ctr">
                        <a:lnSpc>
                          <a:spcPct val="115000"/>
                        </a:lnSpc>
                        <a:spcBef>
                          <a:spcPts val="0"/>
                        </a:spcBef>
                        <a:spcAft>
                          <a:spcPts val="0"/>
                        </a:spcAft>
                      </a:pPr>
                      <a:r>
                        <a:rPr lang="en-US" sz="1200" b="1">
                          <a:solidFill>
                            <a:srgbClr val="000000"/>
                          </a:solidFill>
                          <a:latin typeface="Calibri"/>
                          <a:ea typeface="Times New Roman"/>
                          <a:cs typeface="Times New Roman"/>
                        </a:rPr>
                        <a:t>rs2071286 - A</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dirty="0">
                          <a:solidFill>
                            <a:srgbClr val="000000"/>
                          </a:solidFill>
                          <a:latin typeface="Calibri"/>
                          <a:ea typeface="Times New Roman"/>
                          <a:cs typeface="Times New Roman"/>
                        </a:rPr>
                        <a:t>NOTCH4</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5.30</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0.78</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6.42</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4.04</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-0.03</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-1.89</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-2.45</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325014">
                <a:tc>
                  <a:txBody>
                    <a:bodyPr/>
                    <a:lstStyle/>
                    <a:p>
                      <a:pPr marL="0" marR="0" algn="ctr">
                        <a:lnSpc>
                          <a:spcPct val="115000"/>
                        </a:lnSpc>
                        <a:spcBef>
                          <a:spcPts val="0"/>
                        </a:spcBef>
                        <a:spcAft>
                          <a:spcPts val="0"/>
                        </a:spcAft>
                      </a:pPr>
                      <a:r>
                        <a:rPr lang="en-US" sz="1200" b="1">
                          <a:solidFill>
                            <a:srgbClr val="000000"/>
                          </a:solidFill>
                          <a:latin typeface="Calibri"/>
                          <a:ea typeface="Times New Roman"/>
                          <a:cs typeface="Times New Roman"/>
                        </a:rPr>
                        <a:t>rs2076530 - G</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dirty="0">
                          <a:solidFill>
                            <a:srgbClr val="000000"/>
                          </a:solidFill>
                          <a:latin typeface="Calibri"/>
                          <a:ea typeface="Times New Roman"/>
                          <a:cs typeface="Times New Roman"/>
                        </a:rPr>
                        <a:t>BTNL2</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67.49</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56.46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14.06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13.58</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-6.41</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-9.50</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-18.52</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255173">
                <a:tc>
                  <a:txBody>
                    <a:bodyPr/>
                    <a:lstStyle/>
                    <a:p>
                      <a:pPr marL="0" marR="0" algn="ctr">
                        <a:lnSpc>
                          <a:spcPct val="115000"/>
                        </a:lnSpc>
                        <a:spcBef>
                          <a:spcPts val="0"/>
                        </a:spcBef>
                        <a:spcAft>
                          <a:spcPts val="0"/>
                        </a:spcAft>
                      </a:pPr>
                      <a:r>
                        <a:rPr lang="en-US" sz="1200" b="1">
                          <a:solidFill>
                            <a:srgbClr val="000000"/>
                          </a:solidFill>
                          <a:latin typeface="Calibri"/>
                          <a:ea typeface="Times New Roman"/>
                          <a:cs typeface="Times New Roman"/>
                        </a:rPr>
                        <a:t>rs757262 - T</a:t>
                      </a:r>
                      <a:endParaRPr lang="en-US"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lnSpc>
                          <a:spcPct val="115000"/>
                        </a:lnSpc>
                        <a:spcBef>
                          <a:spcPts val="0"/>
                        </a:spcBef>
                        <a:spcAft>
                          <a:spcPts val="0"/>
                        </a:spcAft>
                      </a:pPr>
                      <a:r>
                        <a:rPr lang="en-US" sz="1200" dirty="0">
                          <a:solidFill>
                            <a:srgbClr val="000000"/>
                          </a:solidFill>
                          <a:latin typeface="Calibri"/>
                          <a:ea typeface="Times New Roman"/>
                          <a:cs typeface="Times New Roman"/>
                        </a:rPr>
                        <a:t>TRIM40</a:t>
                      </a:r>
                      <a:endParaRPr lang="en-US"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14.58</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9.11</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6.27</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1.56</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lnSpc>
                          <a:spcPct val="115000"/>
                        </a:lnSpc>
                        <a:spcBef>
                          <a:spcPts val="0"/>
                        </a:spcBef>
                        <a:spcAft>
                          <a:spcPts val="0"/>
                        </a:spcAft>
                      </a:pPr>
                      <a:r>
                        <a:rPr lang="en-US" sz="1100">
                          <a:solidFill>
                            <a:srgbClr val="000000"/>
                          </a:solidFill>
                          <a:latin typeface="Calibri"/>
                          <a:ea typeface="Times New Roman"/>
                          <a:cs typeface="Times New Roman"/>
                        </a:rPr>
                        <a:t>-0.79</a:t>
                      </a:r>
                      <a:endParaRPr lang="en-US"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-2.05</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0" marR="0" algn="ctr">
                        <a:lnSpc>
                          <a:spcPct val="115000"/>
                        </a:lnSpc>
                        <a:spcBef>
                          <a:spcPts val="0"/>
                        </a:spcBef>
                        <a:spcAft>
                          <a:spcPts val="0"/>
                        </a:spcAft>
                      </a:pPr>
                      <a:r>
                        <a:rPr lang="en-US" sz="1100" dirty="0">
                          <a:solidFill>
                            <a:srgbClr val="000000"/>
                          </a:solidFill>
                          <a:latin typeface="Calibri"/>
                          <a:ea typeface="Times New Roman"/>
                          <a:cs typeface="Times New Roman"/>
                        </a:rPr>
                        <a:t>-7.34</a:t>
                      </a: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bl>
          </a:graphicData>
        </a:graphic>
      </p:graphicFrame>
    </p:spTree>
    <p:extLst>
      <p:ext uri="{BB962C8B-B14F-4D97-AF65-F5344CB8AC3E}">
        <p14:creationId xmlns:p14="http://schemas.microsoft.com/office/powerpoint/2010/main" val="139249806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Ancestry Inference</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254719" y="1738313"/>
            <a:ext cx="3200400" cy="2057400"/>
          </a:xfrm>
          <a:prstGeom prst="rect">
            <a:avLst/>
          </a:prstGeom>
          <a:noFill/>
          <a:ln w="18360">
            <a:solidFill>
              <a:srgbClr val="000000"/>
            </a:solidFill>
            <a:round/>
            <a:headEnd/>
            <a:tailEnd/>
          </a:ln>
          <a:effectLst/>
        </p:spPr>
      </p:pic>
      <p:sp>
        <p:nvSpPr>
          <p:cNvPr id="7" name="AutoShape 4"/>
          <p:cNvSpPr>
            <a:spLocks noChangeArrowheads="1"/>
          </p:cNvSpPr>
          <p:nvPr/>
        </p:nvSpPr>
        <p:spPr bwMode="auto">
          <a:xfrm>
            <a:off x="3539256" y="2520950"/>
            <a:ext cx="685800" cy="457200"/>
          </a:xfrm>
          <a:prstGeom prst="rightArrow">
            <a:avLst>
              <a:gd name="adj1" fmla="val 50000"/>
              <a:gd name="adj2" fmla="val 37500"/>
            </a:avLst>
          </a:prstGeom>
          <a:solidFill>
            <a:srgbClr val="99CCFF"/>
          </a:solidFill>
          <a:ln w="9525">
            <a:solidFill>
              <a:srgbClr val="000000"/>
            </a:solidFill>
            <a:round/>
            <a:headEnd/>
            <a:tailEnd/>
          </a:ln>
          <a:effectLst/>
        </p:spPr>
        <p:txBody>
          <a:bodyPr wrap="none" anchor="ctr"/>
          <a:lstStyle/>
          <a:p>
            <a:endParaRPr lang="en-US"/>
          </a:p>
        </p:txBody>
      </p:sp>
      <p:sp>
        <p:nvSpPr>
          <p:cNvPr id="3" name="Rectangle 2"/>
          <p:cNvSpPr/>
          <p:nvPr/>
        </p:nvSpPr>
        <p:spPr>
          <a:xfrm>
            <a:off x="0" y="6550223"/>
            <a:ext cx="4572000" cy="307777"/>
          </a:xfrm>
          <a:prstGeom prst="rect">
            <a:avLst/>
          </a:prstGeom>
        </p:spPr>
        <p:txBody>
          <a:bodyPr>
            <a:spAutoFit/>
          </a:bodyPr>
          <a:lstStyle/>
          <a:p>
            <a:r>
              <a:rPr lang="da-DK" sz="1400" dirty="0">
                <a:hlinkClick r:id="rId3"/>
              </a:rPr>
              <a:t>Nature. 2008 November 6; 456(7218): 98–101.</a:t>
            </a:r>
            <a:endParaRPr lang="en-US" sz="1400" dirty="0"/>
          </a:p>
        </p:txBody>
      </p:sp>
      <p:pic>
        <p:nvPicPr>
          <p:cNvPr id="3074" name="Picture 2" descr="An external file that holds a picture, illustration, etc.&#10;Object name is nihms132060f1.jpg Object name is nihms132060f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167" y="914400"/>
            <a:ext cx="4613833" cy="593935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 external file that holds a picture, illustration, etc.&#10;Object name is nihms132060f2.jpg Object name is nihms132060f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0167" y="-5089"/>
            <a:ext cx="4613833" cy="6886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Ancestry Painting</a:t>
            </a:r>
            <a:endParaRPr lang="en-US" dirty="0"/>
          </a:p>
        </p:txBody>
      </p:sp>
      <p:sp>
        <p:nvSpPr>
          <p:cNvPr id="36" name="Rectangle 35"/>
          <p:cNvSpPr/>
          <p:nvPr/>
        </p:nvSpPr>
        <p:spPr>
          <a:xfrm>
            <a:off x="2476500" y="1923515"/>
            <a:ext cx="1443977" cy="1569660"/>
          </a:xfrm>
          <a:prstGeom prst="rect">
            <a:avLst/>
          </a:prstGeom>
          <a:noFill/>
        </p:spPr>
        <p:txBody>
          <a:bodyPr wrap="square" lIns="91440" tIns="45720" rIns="91440" bIns="45720">
            <a:spAutoFit/>
          </a:bodyPr>
          <a:lstStyle/>
          <a:p>
            <a:pPr algn="ctr"/>
            <a:r>
              <a:rPr lang="en-US" sz="9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en-US" sz="9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7" name="Rectangle 36"/>
          <p:cNvSpPr/>
          <p:nvPr/>
        </p:nvSpPr>
        <p:spPr>
          <a:xfrm>
            <a:off x="3810000" y="1667470"/>
            <a:ext cx="304800" cy="304800"/>
          </a:xfrm>
          <a:prstGeom prst="rect">
            <a:avLst/>
          </a:prstGeom>
          <a:solidFill>
            <a:srgbClr val="0070C0"/>
          </a:solidFill>
          <a:ln>
            <a:noFill/>
          </a:ln>
          <a:effectLst>
            <a:outerShdw blurRad="50800" dist="88900" dir="2700000" algn="tl" rotWithShape="0">
              <a:prstClr val="black">
                <a:alpha val="40000"/>
              </a:prstClr>
            </a:outerShdw>
          </a:effectLst>
          <a:scene3d>
            <a:camera prst="orthographicFront"/>
            <a:lightRig rig="soft" dir="t"/>
          </a:scene3d>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810000" y="2734270"/>
            <a:ext cx="304800" cy="304800"/>
          </a:xfrm>
          <a:prstGeom prst="rect">
            <a:avLst/>
          </a:prstGeom>
          <a:solidFill>
            <a:srgbClr val="00B050"/>
          </a:solidFill>
          <a:ln>
            <a:noFill/>
          </a:ln>
          <a:effectLst>
            <a:outerShdw blurRad="50800" dist="88900" dir="2700000" algn="tl" rotWithShape="0">
              <a:prstClr val="black">
                <a:alpha val="40000"/>
              </a:prstClr>
            </a:outerShdw>
          </a:effectLst>
          <a:scene3d>
            <a:camera prst="orthographicFront"/>
            <a:lightRig rig="soft" dir="t"/>
          </a:scene3d>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Jessica Alba.jpg"/>
          <p:cNvPicPr>
            <a:picLocks noChangeAspect="1"/>
          </p:cNvPicPr>
          <p:nvPr/>
        </p:nvPicPr>
        <p:blipFill>
          <a:blip r:embed="rId3" cstate="print"/>
          <a:stretch>
            <a:fillRect/>
          </a:stretch>
        </p:blipFill>
        <p:spPr>
          <a:xfrm>
            <a:off x="714375" y="1695450"/>
            <a:ext cx="1872343" cy="2438400"/>
          </a:xfrm>
          <a:prstGeom prst="rect">
            <a:avLst/>
          </a:prstGeom>
          <a:ln>
            <a:noFill/>
          </a:ln>
          <a:effectLst>
            <a:outerShdw blurRad="190500" algn="tl" rotWithShape="0">
              <a:srgbClr val="000000">
                <a:alpha val="70000"/>
              </a:srgbClr>
            </a:outerShdw>
          </a:effectLst>
        </p:spPr>
      </p:pic>
      <p:sp>
        <p:nvSpPr>
          <p:cNvPr id="40" name="Rectangle 39"/>
          <p:cNvSpPr/>
          <p:nvPr/>
        </p:nvSpPr>
        <p:spPr>
          <a:xfrm>
            <a:off x="3810000" y="2200870"/>
            <a:ext cx="304800" cy="304800"/>
          </a:xfrm>
          <a:prstGeom prst="rect">
            <a:avLst/>
          </a:prstGeom>
          <a:solidFill>
            <a:schemeClr val="accent4"/>
          </a:solidFill>
          <a:ln>
            <a:noFill/>
          </a:ln>
          <a:effectLst>
            <a:outerShdw blurRad="50800" dist="88900" dir="2700000" algn="tl" rotWithShape="0">
              <a:prstClr val="black">
                <a:alpha val="40000"/>
              </a:prstClr>
            </a:outerShdw>
          </a:effectLst>
          <a:scene3d>
            <a:camera prst="orthographicFront"/>
            <a:lightRig rig="soft" dir="t"/>
          </a:scene3d>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10000" y="3267670"/>
            <a:ext cx="304800" cy="304800"/>
          </a:xfrm>
          <a:prstGeom prst="rect">
            <a:avLst/>
          </a:prstGeom>
          <a:solidFill>
            <a:srgbClr val="FF0000"/>
          </a:solidFill>
          <a:ln>
            <a:noFill/>
          </a:ln>
          <a:effectLst>
            <a:outerShdw blurRad="50800" dist="88900" dir="2700000" algn="tl" rotWithShape="0">
              <a:prstClr val="black">
                <a:alpha val="40000"/>
              </a:prstClr>
            </a:outerShdw>
          </a:effectLst>
          <a:scene3d>
            <a:camera prst="orthographicFront"/>
            <a:lightRig rig="soft" dir="t"/>
          </a:scene3d>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4191000" y="1591270"/>
            <a:ext cx="1098378" cy="461665"/>
          </a:xfrm>
          <a:prstGeom prst="rect">
            <a:avLst/>
          </a:prstGeom>
          <a:noFill/>
        </p:spPr>
        <p:txBody>
          <a:bodyPr wrap="none" rtlCol="0">
            <a:spAutoFit/>
          </a:bodyPr>
          <a:lstStyle/>
          <a:p>
            <a:r>
              <a:rPr lang="en-US" sz="2400" dirty="0" smtClean="0"/>
              <a:t>Danish</a:t>
            </a:r>
            <a:endParaRPr lang="en-US" sz="2400" dirty="0"/>
          </a:p>
        </p:txBody>
      </p:sp>
      <p:sp>
        <p:nvSpPr>
          <p:cNvPr id="43" name="TextBox 42"/>
          <p:cNvSpPr txBox="1"/>
          <p:nvPr/>
        </p:nvSpPr>
        <p:spPr>
          <a:xfrm>
            <a:off x="4191000" y="2120205"/>
            <a:ext cx="1094274" cy="461665"/>
          </a:xfrm>
          <a:prstGeom prst="rect">
            <a:avLst/>
          </a:prstGeom>
          <a:noFill/>
        </p:spPr>
        <p:txBody>
          <a:bodyPr wrap="none" rtlCol="0">
            <a:spAutoFit/>
          </a:bodyPr>
          <a:lstStyle/>
          <a:p>
            <a:r>
              <a:rPr lang="en-US" sz="2400" dirty="0" smtClean="0"/>
              <a:t>French</a:t>
            </a:r>
            <a:endParaRPr lang="en-US" sz="2400" dirty="0"/>
          </a:p>
        </p:txBody>
      </p:sp>
      <p:sp>
        <p:nvSpPr>
          <p:cNvPr id="44" name="TextBox 43"/>
          <p:cNvSpPr txBox="1"/>
          <p:nvPr/>
        </p:nvSpPr>
        <p:spPr>
          <a:xfrm>
            <a:off x="4191000" y="2653605"/>
            <a:ext cx="1218603" cy="461665"/>
          </a:xfrm>
          <a:prstGeom prst="rect">
            <a:avLst/>
          </a:prstGeom>
          <a:noFill/>
        </p:spPr>
        <p:txBody>
          <a:bodyPr wrap="none" rtlCol="0">
            <a:spAutoFit/>
          </a:bodyPr>
          <a:lstStyle/>
          <a:p>
            <a:r>
              <a:rPr lang="en-US" sz="2400" dirty="0" smtClean="0"/>
              <a:t>Spanish</a:t>
            </a:r>
            <a:endParaRPr lang="en-US" sz="2400" dirty="0"/>
          </a:p>
        </p:txBody>
      </p:sp>
      <p:sp>
        <p:nvSpPr>
          <p:cNvPr id="45" name="TextBox 44"/>
          <p:cNvSpPr txBox="1"/>
          <p:nvPr/>
        </p:nvSpPr>
        <p:spPr>
          <a:xfrm>
            <a:off x="4191000" y="3191470"/>
            <a:ext cx="1275927" cy="461665"/>
          </a:xfrm>
          <a:prstGeom prst="rect">
            <a:avLst/>
          </a:prstGeom>
          <a:noFill/>
        </p:spPr>
        <p:txBody>
          <a:bodyPr wrap="none" rtlCol="0">
            <a:spAutoFit/>
          </a:bodyPr>
          <a:lstStyle/>
          <a:p>
            <a:r>
              <a:rPr lang="en-US" sz="2400" dirty="0" smtClean="0"/>
              <a:t>Mexican</a:t>
            </a:r>
            <a:endParaRPr lang="en-US" sz="2400" dirty="0"/>
          </a:p>
        </p:txBody>
      </p:sp>
      <p:grpSp>
        <p:nvGrpSpPr>
          <p:cNvPr id="2" name="Group 45"/>
          <p:cNvGrpSpPr/>
          <p:nvPr/>
        </p:nvGrpSpPr>
        <p:grpSpPr>
          <a:xfrm>
            <a:off x="762000" y="5029200"/>
            <a:ext cx="7315200" cy="914400"/>
            <a:chOff x="838200" y="5410200"/>
            <a:chExt cx="7315200" cy="914400"/>
          </a:xfrm>
          <a:effectLst>
            <a:outerShdw blurRad="50800" dist="88900" dir="2700000" algn="tl" rotWithShape="0">
              <a:prstClr val="black">
                <a:alpha val="40000"/>
              </a:prstClr>
            </a:outerShdw>
          </a:effectLst>
          <a:scene3d>
            <a:camera prst="orthographicFront"/>
            <a:lightRig rig="soft" dir="t"/>
          </a:scene3d>
        </p:grpSpPr>
        <p:sp>
          <p:nvSpPr>
            <p:cNvPr id="47" name="Rectangle 46"/>
            <p:cNvSpPr/>
            <p:nvPr/>
          </p:nvSpPr>
          <p:spPr>
            <a:xfrm>
              <a:off x="838200" y="5410200"/>
              <a:ext cx="3429000" cy="304800"/>
            </a:xfrm>
            <a:prstGeom prst="rect">
              <a:avLst/>
            </a:prstGeom>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38200" y="6019800"/>
              <a:ext cx="3429000" cy="304800"/>
            </a:xfrm>
            <a:prstGeom prst="rect">
              <a:avLst/>
            </a:prstGeom>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800600" y="5410200"/>
              <a:ext cx="3352800" cy="304800"/>
            </a:xfrm>
            <a:prstGeom prst="rect">
              <a:avLst/>
            </a:prstGeom>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4800600" y="6019800"/>
              <a:ext cx="3352800" cy="304800"/>
            </a:xfrm>
            <a:prstGeom prst="rect">
              <a:avLst/>
            </a:prstGeom>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990600" y="6019800"/>
              <a:ext cx="990600" cy="304800"/>
            </a:xfrm>
            <a:prstGeom prst="rect">
              <a:avLst/>
            </a:prstGeom>
            <a:solidFill>
              <a:srgbClr val="FF000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5334000" y="6019800"/>
              <a:ext cx="2667000" cy="304800"/>
            </a:xfrm>
            <a:prstGeom prst="rect">
              <a:avLst/>
            </a:prstGeom>
            <a:solidFill>
              <a:srgbClr val="00B05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4876800" y="5410200"/>
              <a:ext cx="457200" cy="304800"/>
            </a:xfrm>
            <a:prstGeom prst="rect">
              <a:avLst/>
            </a:prstGeom>
            <a:solidFill>
              <a:srgbClr val="0070C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990600" y="5410200"/>
              <a:ext cx="2057400" cy="304800"/>
            </a:xfrm>
            <a:prstGeom prst="rect">
              <a:avLst/>
            </a:prstGeom>
            <a:solidFill>
              <a:srgbClr val="0070C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3048000" y="5410200"/>
              <a:ext cx="1143000" cy="304800"/>
            </a:xfrm>
            <a:prstGeom prst="rect">
              <a:avLst/>
            </a:prstGeom>
            <a:solidFill>
              <a:srgbClr val="7030A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5334000" y="5410200"/>
              <a:ext cx="2667000" cy="304800"/>
            </a:xfrm>
            <a:prstGeom prst="rect">
              <a:avLst/>
            </a:prstGeom>
            <a:solidFill>
              <a:srgbClr val="7030A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1981200" y="6019800"/>
              <a:ext cx="685800" cy="304800"/>
            </a:xfrm>
            <a:prstGeom prst="rect">
              <a:avLst/>
            </a:prstGeom>
            <a:solidFill>
              <a:srgbClr val="00B05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2667000" y="6019800"/>
              <a:ext cx="1524000" cy="304800"/>
            </a:xfrm>
            <a:prstGeom prst="rect">
              <a:avLst/>
            </a:prstGeom>
            <a:solidFill>
              <a:srgbClr val="FF000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4876800" y="6019800"/>
              <a:ext cx="457200" cy="304800"/>
            </a:xfrm>
            <a:prstGeom prst="rect">
              <a:avLst/>
            </a:prstGeom>
            <a:solidFill>
              <a:srgbClr val="FF0000"/>
            </a:solidFill>
            <a:ln>
              <a:noFill/>
            </a:ln>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59"/>
            <p:cNvSpPr/>
            <p:nvPr/>
          </p:nvSpPr>
          <p:spPr>
            <a:xfrm>
              <a:off x="4267200" y="54102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ight Triangle 60"/>
            <p:cNvSpPr/>
            <p:nvPr/>
          </p:nvSpPr>
          <p:spPr>
            <a:xfrm flipH="1">
              <a:off x="4495800" y="54102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ight Triangle 61"/>
            <p:cNvSpPr/>
            <p:nvPr/>
          </p:nvSpPr>
          <p:spPr>
            <a:xfrm flipV="1">
              <a:off x="4267200" y="61722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ight Triangle 62"/>
            <p:cNvSpPr/>
            <p:nvPr/>
          </p:nvSpPr>
          <p:spPr>
            <a:xfrm flipH="1" flipV="1">
              <a:off x="4495800" y="61722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ight Triangle 63"/>
            <p:cNvSpPr/>
            <p:nvPr/>
          </p:nvSpPr>
          <p:spPr>
            <a:xfrm>
              <a:off x="4267200" y="60198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ight Triangle 64"/>
            <p:cNvSpPr/>
            <p:nvPr/>
          </p:nvSpPr>
          <p:spPr>
            <a:xfrm flipH="1">
              <a:off x="4495800" y="60198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ight Triangle 65"/>
            <p:cNvSpPr/>
            <p:nvPr/>
          </p:nvSpPr>
          <p:spPr>
            <a:xfrm flipV="1">
              <a:off x="4267200" y="55626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ght Triangle 66"/>
            <p:cNvSpPr/>
            <p:nvPr/>
          </p:nvSpPr>
          <p:spPr>
            <a:xfrm flipH="1" flipV="1">
              <a:off x="4495800" y="5562600"/>
              <a:ext cx="304800" cy="152400"/>
            </a:xfrm>
            <a:prstGeom prst="rtTriangle">
              <a:avLst/>
            </a:prstGeom>
            <a:ln>
              <a:noFill/>
            </a:ln>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0288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Modeling population haplotypes – VLMC</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012520"/>
            <a:ext cx="2562225" cy="2922740"/>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638" y="3768763"/>
            <a:ext cx="7743825" cy="3089237"/>
          </a:xfrm>
          <a:prstGeom prst="rect">
            <a:avLst/>
          </a:prstGeom>
        </p:spPr>
      </p:pic>
      <p:sp>
        <p:nvSpPr>
          <p:cNvPr id="9" name="TextBox 8"/>
          <p:cNvSpPr txBox="1"/>
          <p:nvPr/>
        </p:nvSpPr>
        <p:spPr>
          <a:xfrm>
            <a:off x="7150244" y="6336537"/>
            <a:ext cx="1787669" cy="369332"/>
          </a:xfrm>
          <a:prstGeom prst="rect">
            <a:avLst/>
          </a:prstGeom>
          <a:noFill/>
        </p:spPr>
        <p:txBody>
          <a:bodyPr wrap="none" rtlCol="0">
            <a:spAutoFit/>
          </a:bodyPr>
          <a:lstStyle/>
          <a:p>
            <a:r>
              <a:rPr lang="en-US" dirty="0" smtClean="0">
                <a:hlinkClick r:id="rId5"/>
              </a:rPr>
              <a:t>Browning, 2006</a:t>
            </a:r>
            <a:endParaRPr lang="en-US" dirty="0"/>
          </a:p>
        </p:txBody>
      </p:sp>
    </p:spTree>
    <p:extLst>
      <p:ext uri="{BB962C8B-B14F-4D97-AF65-F5344CB8AC3E}">
        <p14:creationId xmlns:p14="http://schemas.microsoft.com/office/powerpoint/2010/main" val="3397520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675" y="4181474"/>
            <a:ext cx="4191000" cy="2357438"/>
          </a:xfrm>
        </p:spPr>
      </p:pic>
      <p:pic>
        <p:nvPicPr>
          <p:cNvPr id="4" name="Picture 2"/>
          <p:cNvPicPr>
            <a:picLocks noChangeAspect="1" noChangeArrowheads="1"/>
          </p:cNvPicPr>
          <p:nvPr/>
        </p:nvPicPr>
        <p:blipFill>
          <a:blip r:embed="rId3" cstate="print"/>
          <a:srcRect/>
          <a:stretch>
            <a:fillRect/>
          </a:stretch>
        </p:blipFill>
        <p:spPr bwMode="auto">
          <a:xfrm>
            <a:off x="673819" y="1585913"/>
            <a:ext cx="3200400" cy="2057400"/>
          </a:xfrm>
          <a:prstGeom prst="rect">
            <a:avLst/>
          </a:prstGeom>
          <a:noFill/>
          <a:ln w="18360">
            <a:solidFill>
              <a:srgbClr val="000000"/>
            </a:solidFill>
            <a:round/>
            <a:headEnd/>
            <a:tailEnd/>
          </a:ln>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4875" y="1281113"/>
            <a:ext cx="3962400" cy="29718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90" y="5172075"/>
            <a:ext cx="3543300" cy="1009650"/>
          </a:xfrm>
          <a:prstGeom prst="rect">
            <a:avLst/>
          </a:prstGeom>
        </p:spPr>
      </p:pic>
      <p:sp>
        <p:nvSpPr>
          <p:cNvPr id="8" name="TextBox 7"/>
          <p:cNvSpPr txBox="1"/>
          <p:nvPr/>
        </p:nvSpPr>
        <p:spPr>
          <a:xfrm>
            <a:off x="5535931" y="6349483"/>
            <a:ext cx="3055619" cy="369332"/>
          </a:xfrm>
          <a:prstGeom prst="rect">
            <a:avLst/>
          </a:prstGeom>
          <a:noFill/>
        </p:spPr>
        <p:txBody>
          <a:bodyPr wrap="square" rtlCol="0">
            <a:spAutoFit/>
          </a:bodyPr>
          <a:lstStyle/>
          <a:p>
            <a:r>
              <a:rPr lang="en-US" dirty="0" smtClean="0">
                <a:hlinkClick r:id="rId6"/>
              </a:rPr>
              <a:t>Browning &amp; Browning, 2007</a:t>
            </a:r>
            <a:endParaRPr lang="en-US" dirty="0"/>
          </a:p>
        </p:txBody>
      </p:sp>
    </p:spTree>
    <p:extLst>
      <p:ext uri="{BB962C8B-B14F-4D97-AF65-F5344CB8AC3E}">
        <p14:creationId xmlns:p14="http://schemas.microsoft.com/office/powerpoint/2010/main" val="1912148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Identity By Descent</a:t>
            </a:r>
            <a:endParaRPr lang="en-US" dirty="0"/>
          </a:p>
        </p:txBody>
      </p:sp>
      <p:grpSp>
        <p:nvGrpSpPr>
          <p:cNvPr id="4" name="Group 106"/>
          <p:cNvGrpSpPr/>
          <p:nvPr/>
        </p:nvGrpSpPr>
        <p:grpSpPr>
          <a:xfrm>
            <a:off x="2173347" y="2754518"/>
            <a:ext cx="200891" cy="457200"/>
            <a:chOff x="4324073" y="1600200"/>
            <a:chExt cx="200891" cy="457200"/>
          </a:xfrm>
        </p:grpSpPr>
        <p:sp>
          <p:nvSpPr>
            <p:cNvPr id="5" name="Oval 4"/>
            <p:cNvSpPr/>
            <p:nvPr/>
          </p:nvSpPr>
          <p:spPr>
            <a:xfrm>
              <a:off x="4324074" y="16002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6" name="Straight Connector 5"/>
            <p:cNvCxnSpPr>
              <a:stCxn id="5" idx="4"/>
            </p:cNvCxnSpPr>
            <p:nvPr/>
          </p:nvCxnSpPr>
          <p:spPr>
            <a:xfrm rot="5400000">
              <a:off x="4363307" y="18745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5400000">
              <a:off x="4313481" y="19463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16200000" flipH="1">
              <a:off x="4413132" y="19463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324073" y="18766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10" name="Group 107"/>
          <p:cNvGrpSpPr/>
          <p:nvPr/>
        </p:nvGrpSpPr>
        <p:grpSpPr>
          <a:xfrm>
            <a:off x="1153583" y="3973718"/>
            <a:ext cx="200891" cy="457200"/>
            <a:chOff x="3304309" y="2438400"/>
            <a:chExt cx="200891" cy="457200"/>
          </a:xfrm>
        </p:grpSpPr>
        <p:sp>
          <p:nvSpPr>
            <p:cNvPr id="11" name="Oval 10"/>
            <p:cNvSpPr/>
            <p:nvPr/>
          </p:nvSpPr>
          <p:spPr>
            <a:xfrm>
              <a:off x="3304310" y="24384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12" name="Straight Connector 11"/>
            <p:cNvCxnSpPr>
              <a:stCxn id="11" idx="4"/>
            </p:cNvCxnSpPr>
            <p:nvPr/>
          </p:nvCxnSpPr>
          <p:spPr>
            <a:xfrm rot="5400000">
              <a:off x="3343543" y="27127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3293717" y="27845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3393368" y="27845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304309" y="27148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16" name="Group 105"/>
          <p:cNvGrpSpPr/>
          <p:nvPr/>
        </p:nvGrpSpPr>
        <p:grpSpPr>
          <a:xfrm>
            <a:off x="3118833" y="3973718"/>
            <a:ext cx="200891" cy="457200"/>
            <a:chOff x="5257800" y="2438400"/>
            <a:chExt cx="200891" cy="457200"/>
          </a:xfrm>
        </p:grpSpPr>
        <p:sp>
          <p:nvSpPr>
            <p:cNvPr id="17" name="Oval 16"/>
            <p:cNvSpPr/>
            <p:nvPr/>
          </p:nvSpPr>
          <p:spPr>
            <a:xfrm>
              <a:off x="5257801" y="24384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18" name="Straight Connector 17"/>
            <p:cNvCxnSpPr>
              <a:stCxn id="17" idx="4"/>
            </p:cNvCxnSpPr>
            <p:nvPr/>
          </p:nvCxnSpPr>
          <p:spPr>
            <a:xfrm rot="5400000">
              <a:off x="5297034" y="27127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5400000">
              <a:off x="5247208" y="27845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H="1">
              <a:off x="5346859" y="27845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257800" y="27148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22" name="Straight Connector 21"/>
          <p:cNvCxnSpPr/>
          <p:nvPr/>
        </p:nvCxnSpPr>
        <p:spPr>
          <a:xfrm>
            <a:off x="974929" y="3059156"/>
            <a:ext cx="987557"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577427" y="3060904"/>
            <a:ext cx="988306"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a:off x="1652697" y="1934655"/>
            <a:ext cx="1410494" cy="2221"/>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rot="5400000">
            <a:off x="1500297" y="1934655"/>
            <a:ext cx="1410494" cy="222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H="1">
            <a:off x="1888227" y="4278518"/>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16200000" flipH="1">
            <a:off x="1277038" y="4278518"/>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28" name="Group 27"/>
          <p:cNvGrpSpPr/>
          <p:nvPr/>
        </p:nvGrpSpPr>
        <p:grpSpPr>
          <a:xfrm>
            <a:off x="1153583" y="4507118"/>
            <a:ext cx="2183546" cy="1658763"/>
            <a:chOff x="1093054" y="3352800"/>
            <a:chExt cx="2183546" cy="1658763"/>
          </a:xfrm>
        </p:grpSpPr>
        <p:grpSp>
          <p:nvGrpSpPr>
            <p:cNvPr id="29" name="Group 103"/>
            <p:cNvGrpSpPr/>
            <p:nvPr/>
          </p:nvGrpSpPr>
          <p:grpSpPr>
            <a:xfrm>
              <a:off x="1093054" y="4554363"/>
              <a:ext cx="200891" cy="457200"/>
              <a:chOff x="2971800" y="4572000"/>
              <a:chExt cx="200891" cy="457200"/>
            </a:xfrm>
          </p:grpSpPr>
          <p:sp>
            <p:nvSpPr>
              <p:cNvPr id="38" name="Oval 37"/>
              <p:cNvSpPr/>
              <p:nvPr/>
            </p:nvSpPr>
            <p:spPr>
              <a:xfrm>
                <a:off x="2971801" y="45720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39" name="Straight Connector 38"/>
              <p:cNvCxnSpPr>
                <a:stCxn id="38" idx="4"/>
              </p:cNvCxnSpPr>
              <p:nvPr/>
            </p:nvCxnSpPr>
            <p:spPr>
              <a:xfrm rot="5400000">
                <a:off x="3011034" y="48463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rot="5400000">
                <a:off x="2961208" y="49181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rot="16200000" flipH="1">
                <a:off x="3060859" y="49181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971800" y="48484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30" name="Group 104"/>
            <p:cNvGrpSpPr/>
            <p:nvPr/>
          </p:nvGrpSpPr>
          <p:grpSpPr>
            <a:xfrm>
              <a:off x="3075709" y="4554363"/>
              <a:ext cx="200891" cy="457200"/>
              <a:chOff x="5590309" y="4572000"/>
              <a:chExt cx="200891" cy="457200"/>
            </a:xfrm>
          </p:grpSpPr>
          <p:sp>
            <p:nvSpPr>
              <p:cNvPr id="33" name="Oval 32"/>
              <p:cNvSpPr/>
              <p:nvPr/>
            </p:nvSpPr>
            <p:spPr>
              <a:xfrm>
                <a:off x="5590310" y="45720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34" name="Straight Connector 33"/>
              <p:cNvCxnSpPr>
                <a:stCxn id="33" idx="4"/>
              </p:cNvCxnSpPr>
              <p:nvPr/>
            </p:nvCxnSpPr>
            <p:spPr>
              <a:xfrm rot="5400000">
                <a:off x="5629543" y="48463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rot="5400000">
                <a:off x="5579717" y="49181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rot="16200000" flipH="1">
                <a:off x="5679368" y="49181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590309" y="48484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31" name="Straight Connector 30"/>
            <p:cNvCxnSpPr/>
            <p:nvPr/>
          </p:nvCxnSpPr>
          <p:spPr>
            <a:xfrm rot="5400000" flipH="1" flipV="1">
              <a:off x="656973" y="3900218"/>
              <a:ext cx="1060692"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flipH="1" flipV="1">
              <a:off x="2632528" y="3882352"/>
              <a:ext cx="1060692"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43" name="Straight Connector 42"/>
          <p:cNvCxnSpPr/>
          <p:nvPr/>
        </p:nvCxnSpPr>
        <p:spPr>
          <a:xfrm rot="5400000">
            <a:off x="2326753" y="4106211"/>
            <a:ext cx="495430" cy="1588"/>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44" name="Group 43"/>
          <p:cNvGrpSpPr/>
          <p:nvPr/>
        </p:nvGrpSpPr>
        <p:grpSpPr>
          <a:xfrm>
            <a:off x="1987886" y="3592718"/>
            <a:ext cx="588097" cy="1214438"/>
            <a:chOff x="1927357" y="2438400"/>
            <a:chExt cx="588097" cy="1214438"/>
          </a:xfrm>
        </p:grpSpPr>
        <p:cxnSp>
          <p:nvCxnSpPr>
            <p:cNvPr id="45" name="Straight Connector 44"/>
            <p:cNvCxnSpPr/>
            <p:nvPr/>
          </p:nvCxnSpPr>
          <p:spPr>
            <a:xfrm>
              <a:off x="1927357" y="2438400"/>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931254" y="2705100"/>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47" name="Group 266"/>
            <p:cNvGrpSpPr/>
            <p:nvPr/>
          </p:nvGrpSpPr>
          <p:grpSpPr>
            <a:xfrm>
              <a:off x="1929810" y="3200400"/>
              <a:ext cx="585644" cy="452438"/>
              <a:chOff x="1446356" y="3200400"/>
              <a:chExt cx="585644" cy="452438"/>
            </a:xfrm>
          </p:grpSpPr>
          <p:cxnSp>
            <p:nvCxnSpPr>
              <p:cNvPr id="49" name="Straight Connector 48"/>
              <p:cNvCxnSpPr/>
              <p:nvPr/>
            </p:nvCxnSpPr>
            <p:spPr>
              <a:xfrm>
                <a:off x="1446356" y="3200400"/>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450253" y="3651250"/>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rot="5400000">
                <a:off x="1504384" y="3426619"/>
                <a:ext cx="449262" cy="1588"/>
              </a:xfrm>
              <a:prstGeom prst="line">
                <a:avLst/>
              </a:prstGeom>
              <a:ln w="31750" cap="flat" cmpd="sng" algn="ctr">
                <a:solidFill>
                  <a:schemeClr val="bg1">
                    <a:lumMod val="50000"/>
                  </a:schemeClr>
                </a:solidFill>
                <a:prstDash val="sysDash"/>
                <a:round/>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grpSp>
        <p:cxnSp>
          <p:nvCxnSpPr>
            <p:cNvPr id="48" name="Straight Connector 47"/>
            <p:cNvCxnSpPr/>
            <p:nvPr/>
          </p:nvCxnSpPr>
          <p:spPr>
            <a:xfrm rot="5400000">
              <a:off x="2081506" y="2571750"/>
              <a:ext cx="266700" cy="1588"/>
            </a:xfrm>
            <a:prstGeom prst="line">
              <a:avLst/>
            </a:prstGeom>
            <a:ln w="31750" cap="flat" cmpd="sng" algn="ctr">
              <a:solidFill>
                <a:schemeClr val="bg1">
                  <a:lumMod val="50000"/>
                </a:schemeClr>
              </a:solidFill>
              <a:prstDash val="sysDash"/>
              <a:round/>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grpSp>
      <p:cxnSp>
        <p:nvCxnSpPr>
          <p:cNvPr id="52" name="Straight Connector 51"/>
          <p:cNvCxnSpPr/>
          <p:nvPr/>
        </p:nvCxnSpPr>
        <p:spPr>
          <a:xfrm rot="5400000">
            <a:off x="2005693" y="4277054"/>
            <a:ext cx="137025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5400000">
            <a:off x="1159358" y="4286242"/>
            <a:ext cx="137025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54" name="Group 106"/>
          <p:cNvGrpSpPr/>
          <p:nvPr/>
        </p:nvGrpSpPr>
        <p:grpSpPr>
          <a:xfrm>
            <a:off x="517729" y="2754518"/>
            <a:ext cx="200891" cy="457200"/>
            <a:chOff x="4324073" y="1600200"/>
            <a:chExt cx="200891" cy="457200"/>
          </a:xfrm>
        </p:grpSpPr>
        <p:sp>
          <p:nvSpPr>
            <p:cNvPr id="55" name="Oval 54"/>
            <p:cNvSpPr/>
            <p:nvPr/>
          </p:nvSpPr>
          <p:spPr>
            <a:xfrm>
              <a:off x="4324074" y="1600200"/>
              <a:ext cx="200890" cy="213930"/>
            </a:xfrm>
            <a:prstGeom prst="ellipse">
              <a:avLst/>
            </a:prstGeom>
            <a:solidFill>
              <a:srgbClr val="BFBFBF"/>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56" name="Straight Connector 55"/>
            <p:cNvCxnSpPr>
              <a:stCxn id="55" idx="4"/>
            </p:cNvCxnSpPr>
            <p:nvPr/>
          </p:nvCxnSpPr>
          <p:spPr>
            <a:xfrm rot="5400000">
              <a:off x="4363307" y="18745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rot="5400000">
              <a:off x="4313481" y="19463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rot="16200000" flipH="1">
              <a:off x="4413132" y="19463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4324073" y="18766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60" name="Group 106"/>
          <p:cNvGrpSpPr/>
          <p:nvPr/>
        </p:nvGrpSpPr>
        <p:grpSpPr>
          <a:xfrm>
            <a:off x="3745838" y="2754518"/>
            <a:ext cx="200891" cy="457200"/>
            <a:chOff x="4324073" y="1600200"/>
            <a:chExt cx="200891" cy="457200"/>
          </a:xfrm>
          <a:solidFill>
            <a:schemeClr val="bg1">
              <a:lumMod val="75000"/>
            </a:schemeClr>
          </a:solidFill>
        </p:grpSpPr>
        <p:sp>
          <p:nvSpPr>
            <p:cNvPr id="61" name="Oval 60"/>
            <p:cNvSpPr/>
            <p:nvPr/>
          </p:nvSpPr>
          <p:spPr>
            <a:xfrm>
              <a:off x="4324074" y="1600200"/>
              <a:ext cx="200890" cy="213930"/>
            </a:xfrm>
            <a:prstGeom prst="ellipse">
              <a:avLst/>
            </a:prstGeom>
            <a:grp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62" name="Straight Connector 61"/>
            <p:cNvCxnSpPr>
              <a:stCxn id="61" idx="4"/>
            </p:cNvCxnSpPr>
            <p:nvPr/>
          </p:nvCxnSpPr>
          <p:spPr>
            <a:xfrm rot="5400000">
              <a:off x="4363307" y="1874550"/>
              <a:ext cx="121632" cy="793"/>
            </a:xfrm>
            <a:prstGeom prst="line">
              <a:avLst/>
            </a:prstGeom>
            <a:grpFill/>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rot="5400000">
              <a:off x="4313481" y="1946358"/>
              <a:ext cx="121635" cy="100449"/>
            </a:xfrm>
            <a:prstGeom prst="line">
              <a:avLst/>
            </a:prstGeom>
            <a:grpFill/>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rot="16200000" flipH="1">
              <a:off x="4413132" y="1946357"/>
              <a:ext cx="121634" cy="100449"/>
            </a:xfrm>
            <a:prstGeom prst="line">
              <a:avLst/>
            </a:prstGeom>
            <a:grpFill/>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4324073" y="1876652"/>
              <a:ext cx="200101" cy="782"/>
            </a:xfrm>
            <a:prstGeom prst="line">
              <a:avLst/>
            </a:prstGeom>
            <a:grpFill/>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66" name="Straight Connector 65"/>
          <p:cNvCxnSpPr/>
          <p:nvPr/>
        </p:nvCxnSpPr>
        <p:spPr>
          <a:xfrm rot="16200000" flipV="1">
            <a:off x="923929" y="3382444"/>
            <a:ext cx="653293" cy="7042"/>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rot="16200000" flipV="1">
            <a:off x="2884486" y="3382444"/>
            <a:ext cx="653293" cy="7042"/>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rot="5400000">
            <a:off x="1877756" y="4884900"/>
            <a:ext cx="171048" cy="1588"/>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69" name="Group 68"/>
          <p:cNvGrpSpPr/>
          <p:nvPr/>
        </p:nvGrpSpPr>
        <p:grpSpPr>
          <a:xfrm>
            <a:off x="1639564" y="4888118"/>
            <a:ext cx="1189795" cy="1984374"/>
            <a:chOff x="1579035" y="3733800"/>
            <a:chExt cx="1189795" cy="1984374"/>
          </a:xfrm>
        </p:grpSpPr>
        <p:cxnSp>
          <p:nvCxnSpPr>
            <p:cNvPr id="70" name="Straight Connector 69"/>
            <p:cNvCxnSpPr/>
            <p:nvPr/>
          </p:nvCxnSpPr>
          <p:spPr>
            <a:xfrm rot="16200000" flipH="1">
              <a:off x="1217746" y="5023094"/>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rot="5400000">
              <a:off x="1827498" y="5638144"/>
              <a:ext cx="153347" cy="365"/>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rot="16200000" flipH="1">
              <a:off x="1827698" y="5029199"/>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rot="5400000">
              <a:off x="2266224" y="4856892"/>
              <a:ext cx="495430" cy="1588"/>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rot="5400000">
              <a:off x="2356473" y="5563089"/>
              <a:ext cx="308583"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rot="5400000">
              <a:off x="1816196" y="4426231"/>
              <a:ext cx="177874"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76" name="Group 267"/>
            <p:cNvGrpSpPr/>
            <p:nvPr/>
          </p:nvGrpSpPr>
          <p:grpSpPr>
            <a:xfrm>
              <a:off x="1931254" y="5103812"/>
              <a:ext cx="585644" cy="304984"/>
              <a:chOff x="1446356" y="3200400"/>
              <a:chExt cx="585644" cy="452438"/>
            </a:xfrm>
          </p:grpSpPr>
          <p:cxnSp>
            <p:nvCxnSpPr>
              <p:cNvPr id="85" name="Straight Connector 84"/>
              <p:cNvCxnSpPr/>
              <p:nvPr/>
            </p:nvCxnSpPr>
            <p:spPr>
              <a:xfrm>
                <a:off x="1446356" y="3200400"/>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1450253" y="3651250"/>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rot="5400000">
                <a:off x="1504384" y="3426619"/>
                <a:ext cx="449262" cy="1588"/>
              </a:xfrm>
              <a:prstGeom prst="line">
                <a:avLst/>
              </a:prstGeom>
              <a:ln w="31750" cap="flat" cmpd="sng" algn="ctr">
                <a:solidFill>
                  <a:schemeClr val="bg1">
                    <a:lumMod val="50000"/>
                  </a:schemeClr>
                </a:solidFill>
                <a:prstDash val="sysDash"/>
                <a:round/>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grpSp>
        <p:cxnSp>
          <p:nvCxnSpPr>
            <p:cNvPr id="77" name="Straight Connector 76"/>
            <p:cNvCxnSpPr/>
            <p:nvPr/>
          </p:nvCxnSpPr>
          <p:spPr>
            <a:xfrm>
              <a:off x="1928956" y="4508796"/>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1932853" y="4610884"/>
              <a:ext cx="581747" cy="1588"/>
            </a:xfrm>
            <a:prstGeom prst="line">
              <a:avLst/>
            </a:prstGeom>
            <a:ln w="3175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rot="5400000">
              <a:off x="1100418" y="5022971"/>
              <a:ext cx="137025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rot="5400000">
              <a:off x="1946753" y="5027736"/>
              <a:ext cx="137025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16200000" flipH="1">
              <a:off x="1697570" y="4093630"/>
              <a:ext cx="351364" cy="55037"/>
            </a:xfrm>
            <a:prstGeom prst="line">
              <a:avLst/>
            </a:prstGeom>
            <a:ln w="12700" cap="flat" cmpd="sng" algn="ctr">
              <a:solidFill>
                <a:srgbClr val="00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rot="16200000">
              <a:off x="1669144" y="3647924"/>
              <a:ext cx="281447" cy="461665"/>
            </a:xfrm>
            <a:prstGeom prst="rect">
              <a:avLst/>
            </a:prstGeom>
            <a:noFill/>
          </p:spPr>
          <p:txBody>
            <a:bodyPr wrap="none" rtlCol="0">
              <a:spAutoFit/>
            </a:bodyPr>
            <a:lstStyle/>
            <a:p>
              <a:r>
                <a:rPr lang="en-US" sz="2400" dirty="0" smtClean="0"/>
                <a:t>{</a:t>
              </a:r>
            </a:p>
          </p:txBody>
        </p:sp>
        <p:cxnSp>
          <p:nvCxnSpPr>
            <p:cNvPr id="83" name="Straight Connector 82"/>
            <p:cNvCxnSpPr/>
            <p:nvPr/>
          </p:nvCxnSpPr>
          <p:spPr>
            <a:xfrm rot="5400000">
              <a:off x="2374900" y="4089397"/>
              <a:ext cx="351364" cy="55037"/>
            </a:xfrm>
            <a:prstGeom prst="line">
              <a:avLst/>
            </a:prstGeom>
            <a:ln w="12700" cap="flat" cmpd="sng" algn="ctr">
              <a:solidFill>
                <a:srgbClr val="00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rot="16200000">
              <a:off x="2397274" y="3643691"/>
              <a:ext cx="281447" cy="461665"/>
            </a:xfrm>
            <a:prstGeom prst="rect">
              <a:avLst/>
            </a:prstGeom>
            <a:noFill/>
          </p:spPr>
          <p:txBody>
            <a:bodyPr wrap="none" rtlCol="0">
              <a:spAutoFit/>
            </a:bodyPr>
            <a:lstStyle/>
            <a:p>
              <a:r>
                <a:rPr lang="en-US" sz="2400" dirty="0" smtClean="0"/>
                <a:t>{</a:t>
              </a:r>
            </a:p>
          </p:txBody>
        </p:sp>
      </p:grpSp>
      <p:grpSp>
        <p:nvGrpSpPr>
          <p:cNvPr id="88" name="Group 87"/>
          <p:cNvGrpSpPr/>
          <p:nvPr/>
        </p:nvGrpSpPr>
        <p:grpSpPr>
          <a:xfrm>
            <a:off x="5604203" y="4449386"/>
            <a:ext cx="2183546" cy="2429091"/>
            <a:chOff x="6271918" y="3132716"/>
            <a:chExt cx="2183546" cy="2429091"/>
          </a:xfrm>
        </p:grpSpPr>
        <p:grpSp>
          <p:nvGrpSpPr>
            <p:cNvPr id="89" name="Group 217"/>
            <p:cNvGrpSpPr/>
            <p:nvPr/>
          </p:nvGrpSpPr>
          <p:grpSpPr>
            <a:xfrm>
              <a:off x="6271918" y="4397993"/>
              <a:ext cx="200891" cy="457200"/>
              <a:chOff x="2971800" y="4572000"/>
              <a:chExt cx="200891" cy="457200"/>
            </a:xfrm>
          </p:grpSpPr>
          <p:sp>
            <p:nvSpPr>
              <p:cNvPr id="108" name="Oval 107"/>
              <p:cNvSpPr/>
              <p:nvPr/>
            </p:nvSpPr>
            <p:spPr>
              <a:xfrm>
                <a:off x="2971801" y="45720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109" name="Straight Connector 108"/>
              <p:cNvCxnSpPr>
                <a:stCxn id="108" idx="4"/>
              </p:cNvCxnSpPr>
              <p:nvPr/>
            </p:nvCxnSpPr>
            <p:spPr>
              <a:xfrm rot="5400000">
                <a:off x="3011034" y="48463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rot="5400000">
                <a:off x="2961208" y="49181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rot="16200000" flipH="1">
                <a:off x="3060859" y="49181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2971800" y="48484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90" name="Group 223"/>
            <p:cNvGrpSpPr/>
            <p:nvPr/>
          </p:nvGrpSpPr>
          <p:grpSpPr>
            <a:xfrm>
              <a:off x="8254573" y="4397993"/>
              <a:ext cx="200891" cy="457200"/>
              <a:chOff x="5590309" y="4572000"/>
              <a:chExt cx="200891" cy="457200"/>
            </a:xfrm>
          </p:grpSpPr>
          <p:sp>
            <p:nvSpPr>
              <p:cNvPr id="103" name="Oval 102"/>
              <p:cNvSpPr/>
              <p:nvPr/>
            </p:nvSpPr>
            <p:spPr>
              <a:xfrm>
                <a:off x="5590310" y="45720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104" name="Straight Connector 103"/>
              <p:cNvCxnSpPr>
                <a:stCxn id="103" idx="4"/>
              </p:cNvCxnSpPr>
              <p:nvPr/>
            </p:nvCxnSpPr>
            <p:spPr>
              <a:xfrm rot="5400000">
                <a:off x="5629543" y="48463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rot="5400000">
                <a:off x="5579717" y="49181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rot="16200000" flipH="1">
                <a:off x="5679368" y="49181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5590309" y="48484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91" name="Straight Connector 90"/>
            <p:cNvCxnSpPr/>
            <p:nvPr/>
          </p:nvCxnSpPr>
          <p:spPr>
            <a:xfrm rot="16200000" flipH="1">
              <a:off x="6396610" y="4866724"/>
              <a:ext cx="1371600" cy="1"/>
            </a:xfrm>
            <a:prstGeom prst="line">
              <a:avLst/>
            </a:prstGeom>
            <a:ln w="50800"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rot="5400000">
              <a:off x="7006362" y="5481774"/>
              <a:ext cx="153347" cy="365"/>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rot="16200000" flipH="1">
              <a:off x="7006562" y="4872829"/>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rot="5400000">
              <a:off x="7445088" y="4700522"/>
              <a:ext cx="495430" cy="1588"/>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rot="5400000">
              <a:off x="7511924" y="5383306"/>
              <a:ext cx="35540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rot="5400000">
              <a:off x="6632564" y="4632357"/>
              <a:ext cx="902866"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flipH="1" flipV="1">
              <a:off x="5836838" y="3693944"/>
              <a:ext cx="1124043"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rot="5400000" flipH="1" flipV="1">
              <a:off x="7792750" y="3694922"/>
              <a:ext cx="1125996"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rot="5400000">
              <a:off x="6673190" y="5143438"/>
              <a:ext cx="819760"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rot="5400000">
              <a:off x="7273283" y="4605868"/>
              <a:ext cx="84512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rot="5400000">
              <a:off x="7128092" y="4875882"/>
              <a:ext cx="137025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rot="5400000">
              <a:off x="6282599" y="4875884"/>
              <a:ext cx="137025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13" name="Group 112"/>
          <p:cNvGrpSpPr/>
          <p:nvPr/>
        </p:nvGrpSpPr>
        <p:grpSpPr>
          <a:xfrm>
            <a:off x="5604203" y="2468979"/>
            <a:ext cx="2183546" cy="2429885"/>
            <a:chOff x="6271918" y="1152309"/>
            <a:chExt cx="2183546" cy="2429885"/>
          </a:xfrm>
        </p:grpSpPr>
        <p:cxnSp>
          <p:nvCxnSpPr>
            <p:cNvPr id="114" name="Straight Connector 113"/>
            <p:cNvCxnSpPr/>
            <p:nvPr/>
          </p:nvCxnSpPr>
          <p:spPr>
            <a:xfrm>
              <a:off x="7086600" y="3110705"/>
              <a:ext cx="581747" cy="423"/>
            </a:xfrm>
            <a:prstGeom prst="line">
              <a:avLst/>
            </a:prstGeom>
            <a:ln w="31750" cap="flat" cmpd="sng" algn="ctr">
              <a:solidFill>
                <a:srgbClr val="7F7F7F"/>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115" name="Group 190"/>
            <p:cNvGrpSpPr/>
            <p:nvPr/>
          </p:nvGrpSpPr>
          <p:grpSpPr>
            <a:xfrm>
              <a:off x="6271918" y="2417586"/>
              <a:ext cx="200891" cy="457200"/>
              <a:chOff x="2971800" y="4572000"/>
              <a:chExt cx="200891" cy="457200"/>
            </a:xfrm>
          </p:grpSpPr>
          <p:sp>
            <p:nvSpPr>
              <p:cNvPr id="134" name="Oval 133"/>
              <p:cNvSpPr/>
              <p:nvPr/>
            </p:nvSpPr>
            <p:spPr>
              <a:xfrm>
                <a:off x="2971801" y="45720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135" name="Straight Connector 134"/>
              <p:cNvCxnSpPr>
                <a:stCxn id="134" idx="4"/>
              </p:cNvCxnSpPr>
              <p:nvPr/>
            </p:nvCxnSpPr>
            <p:spPr>
              <a:xfrm rot="5400000">
                <a:off x="3011034" y="48463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rot="5400000">
                <a:off x="2961208" y="49181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rot="16200000" flipH="1">
                <a:off x="3060859" y="49181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2971800" y="48484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116" name="Group 196"/>
            <p:cNvGrpSpPr/>
            <p:nvPr/>
          </p:nvGrpSpPr>
          <p:grpSpPr>
            <a:xfrm>
              <a:off x="8254573" y="2417586"/>
              <a:ext cx="200891" cy="457200"/>
              <a:chOff x="5590309" y="4572000"/>
              <a:chExt cx="200891" cy="457200"/>
            </a:xfrm>
          </p:grpSpPr>
          <p:sp>
            <p:nvSpPr>
              <p:cNvPr id="129" name="Oval 128"/>
              <p:cNvSpPr/>
              <p:nvPr/>
            </p:nvSpPr>
            <p:spPr>
              <a:xfrm>
                <a:off x="5590310" y="4572000"/>
                <a:ext cx="200890" cy="21393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smtClean="0">
                  <a:solidFill>
                    <a:schemeClr val="tx1"/>
                  </a:solidFill>
                </a:endParaRPr>
              </a:p>
            </p:txBody>
          </p:sp>
          <p:cxnSp>
            <p:nvCxnSpPr>
              <p:cNvPr id="130" name="Straight Connector 129"/>
              <p:cNvCxnSpPr>
                <a:stCxn id="129" idx="4"/>
              </p:cNvCxnSpPr>
              <p:nvPr/>
            </p:nvCxnSpPr>
            <p:spPr>
              <a:xfrm rot="5400000">
                <a:off x="5629543" y="4846350"/>
                <a:ext cx="121632" cy="793"/>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rot="5400000">
                <a:off x="5579717" y="4918158"/>
                <a:ext cx="12163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rot="16200000" flipH="1">
                <a:off x="5679368" y="4918157"/>
                <a:ext cx="121634"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5590309" y="4848452"/>
                <a:ext cx="200101" cy="782"/>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117" name="Straight Connector 116"/>
            <p:cNvCxnSpPr/>
            <p:nvPr/>
          </p:nvCxnSpPr>
          <p:spPr>
            <a:xfrm rot="16200000" flipH="1">
              <a:off x="6396610" y="2886317"/>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rot="5400000">
              <a:off x="7006362" y="3501367"/>
              <a:ext cx="153347" cy="365"/>
            </a:xfrm>
            <a:prstGeom prst="line">
              <a:avLst/>
            </a:prstGeom>
            <a:ln w="50800" cap="flat" cmpd="sng" algn="ctr">
              <a:solidFill>
                <a:srgbClr val="3366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rot="16200000" flipH="1">
              <a:off x="7006562" y="2892422"/>
              <a:ext cx="1371600" cy="1"/>
            </a:xfrm>
            <a:prstGeom prst="line">
              <a:avLst/>
            </a:prstGeom>
            <a:ln w="50800" cap="flat" cmpd="sng" algn="ctr">
              <a:solidFill>
                <a:srgbClr val="FF66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rot="5400000">
              <a:off x="7511924" y="3402899"/>
              <a:ext cx="35540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rot="5400000">
              <a:off x="6632564" y="2651950"/>
              <a:ext cx="902866"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rot="5400000" flipH="1" flipV="1">
              <a:off x="5836838" y="1713537"/>
              <a:ext cx="1124043"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rot="5400000" flipH="1" flipV="1">
              <a:off x="7792750" y="1714515"/>
              <a:ext cx="1125996" cy="1588"/>
            </a:xfrm>
            <a:prstGeom prst="line">
              <a:avLst/>
            </a:prstGeom>
            <a:ln w="9525" cap="flat" cmpd="sng"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rot="5400000">
              <a:off x="6910005" y="3398258"/>
              <a:ext cx="347718"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rot="5400000">
              <a:off x="7273283" y="2625461"/>
              <a:ext cx="84512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7090497" y="3230932"/>
              <a:ext cx="581747" cy="423"/>
            </a:xfrm>
            <a:prstGeom prst="line">
              <a:avLst/>
            </a:prstGeom>
            <a:ln w="31750" cap="flat" cmpd="sng" algn="ctr">
              <a:solidFill>
                <a:srgbClr val="7F7F7F"/>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rot="5400000">
              <a:off x="7124995" y="2890787"/>
              <a:ext cx="1381221"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rot="5400000">
              <a:off x="6275925" y="2890391"/>
              <a:ext cx="1382019" cy="1588"/>
            </a:xfrm>
            <a:prstGeom prst="line">
              <a:avLst/>
            </a:prstGeom>
            <a:ln w="50800"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39" name="TextBox 138"/>
          <p:cNvSpPr txBox="1"/>
          <p:nvPr/>
        </p:nvSpPr>
        <p:spPr>
          <a:xfrm>
            <a:off x="6631104" y="1000192"/>
            <a:ext cx="248786" cy="1754326"/>
          </a:xfrm>
          <a:prstGeom prst="rect">
            <a:avLst/>
          </a:prstGeom>
          <a:noFill/>
        </p:spPr>
        <p:txBody>
          <a:bodyPr wrap="none" rtlCol="0">
            <a:spAutoFit/>
          </a:bodyPr>
          <a:lstStyle/>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p:txBody>
      </p:sp>
    </p:spTree>
    <p:extLst>
      <p:ext uri="{BB962C8B-B14F-4D97-AF65-F5344CB8AC3E}">
        <p14:creationId xmlns:p14="http://schemas.microsoft.com/office/powerpoint/2010/main" val="27246552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IBD detection</a:t>
            </a:r>
            <a:endParaRPr lang="en-US" dirty="0"/>
          </a:p>
        </p:txBody>
      </p:sp>
      <p:grpSp>
        <p:nvGrpSpPr>
          <p:cNvPr id="81" name="Group 80"/>
          <p:cNvGrpSpPr/>
          <p:nvPr/>
        </p:nvGrpSpPr>
        <p:grpSpPr>
          <a:xfrm>
            <a:off x="74198" y="1424377"/>
            <a:ext cx="4412077" cy="3296627"/>
            <a:chOff x="937900" y="1625024"/>
            <a:chExt cx="6501991" cy="4393188"/>
          </a:xfrm>
        </p:grpSpPr>
        <p:sp>
          <p:nvSpPr>
            <p:cNvPr id="4" name="Oval 3"/>
            <p:cNvSpPr/>
            <p:nvPr/>
          </p:nvSpPr>
          <p:spPr>
            <a:xfrm>
              <a:off x="3581400" y="1710025"/>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ln w="1270" cap="flat" cmpd="sng" algn="ctr">
                    <a:solidFill>
                      <a:srgbClr val="000000">
                        <a:alpha val="20000"/>
                      </a:srgbClr>
                    </a:solidFill>
                    <a:prstDash val="solid"/>
                    <a:round/>
                    <a:headEnd type="none" w="med" len="med"/>
                    <a:tailEnd type="none" w="med" len="med"/>
                  </a:ln>
                  <a:solidFill>
                    <a:srgbClr val="FF21CC"/>
                  </a:solidFill>
                </a:rPr>
                <a:t>H</a:t>
              </a:r>
              <a:r>
                <a:rPr lang="en-US" sz="900" b="1" baseline="-25000" dirty="0" smtClean="0">
                  <a:ln w="1270" cap="flat" cmpd="sng" algn="ctr">
                    <a:solidFill>
                      <a:srgbClr val="000000">
                        <a:alpha val="20000"/>
                      </a:srgbClr>
                    </a:solidFill>
                    <a:prstDash val="solid"/>
                    <a:round/>
                    <a:headEnd type="none" w="med" len="med"/>
                    <a:tailEnd type="none" w="med" len="med"/>
                  </a:ln>
                  <a:solidFill>
                    <a:srgbClr val="FF21CC"/>
                  </a:solidFill>
                </a:rPr>
                <a:t>2</a:t>
              </a:r>
              <a:endParaRPr lang="en-US" sz="600" b="1" baseline="-25000" dirty="0" smtClean="0">
                <a:ln w="1270" cap="flat" cmpd="sng" algn="ctr">
                  <a:solidFill>
                    <a:srgbClr val="000000">
                      <a:alpha val="20000"/>
                    </a:srgbClr>
                  </a:solidFill>
                  <a:prstDash val="solid"/>
                  <a:round/>
                  <a:headEnd type="none" w="med" len="med"/>
                  <a:tailEnd type="none" w="med" len="med"/>
                </a:ln>
                <a:solidFill>
                  <a:srgbClr val="FF21CC"/>
                </a:solidFill>
              </a:endParaRPr>
            </a:p>
          </p:txBody>
        </p:sp>
        <p:sp>
          <p:nvSpPr>
            <p:cNvPr id="5" name="Oval 4"/>
            <p:cNvSpPr/>
            <p:nvPr/>
          </p:nvSpPr>
          <p:spPr>
            <a:xfrm>
              <a:off x="2743200" y="1710025"/>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ln w="1270" cap="flat" cmpd="sng" algn="ctr">
                    <a:solidFill>
                      <a:schemeClr val="tx1">
                        <a:alpha val="20000"/>
                      </a:schemeClr>
                    </a:solidFill>
                    <a:prstDash val="solid"/>
                    <a:round/>
                    <a:headEnd type="none" w="med" len="med"/>
                    <a:tailEnd type="none" w="med" len="med"/>
                  </a:ln>
                  <a:solidFill>
                    <a:srgbClr val="FFFF00"/>
                  </a:solidFill>
                </a:rPr>
                <a:t>H</a:t>
              </a:r>
              <a:r>
                <a:rPr lang="en-US" sz="900" b="1" baseline="-25000" dirty="0" smtClean="0">
                  <a:ln w="1270" cap="flat" cmpd="sng" algn="ctr">
                    <a:solidFill>
                      <a:schemeClr val="tx1">
                        <a:alpha val="20000"/>
                      </a:schemeClr>
                    </a:solidFill>
                    <a:prstDash val="solid"/>
                    <a:round/>
                    <a:headEnd type="none" w="med" len="med"/>
                    <a:tailEnd type="none" w="med" len="med"/>
                  </a:ln>
                  <a:solidFill>
                    <a:srgbClr val="FFFF00"/>
                  </a:solidFill>
                </a:rPr>
                <a:t>1</a:t>
              </a:r>
              <a:endParaRPr lang="en-US" sz="600" b="1" baseline="-25000" dirty="0" smtClean="0">
                <a:ln w="1270" cap="flat" cmpd="sng" algn="ctr">
                  <a:solidFill>
                    <a:schemeClr val="tx1">
                      <a:alpha val="20000"/>
                    </a:schemeClr>
                  </a:solidFill>
                  <a:prstDash val="solid"/>
                  <a:round/>
                  <a:headEnd type="none" w="med" len="med"/>
                  <a:tailEnd type="none" w="med" len="med"/>
                </a:ln>
                <a:solidFill>
                  <a:srgbClr val="FFFF00"/>
                </a:solidFill>
              </a:endParaRPr>
            </a:p>
          </p:txBody>
        </p:sp>
        <p:sp>
          <p:nvSpPr>
            <p:cNvPr id="6" name="Oval 5"/>
            <p:cNvSpPr/>
            <p:nvPr/>
          </p:nvSpPr>
          <p:spPr>
            <a:xfrm>
              <a:off x="5791200" y="1710025"/>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ln w="1270" cap="flat" cmpd="sng" algn="ctr">
                    <a:solidFill>
                      <a:schemeClr val="tx1">
                        <a:alpha val="20000"/>
                      </a:schemeClr>
                    </a:solidFill>
                    <a:prstDash val="solid"/>
                    <a:round/>
                    <a:headEnd type="none" w="med" len="med"/>
                    <a:tailEnd type="none" w="med" len="med"/>
                  </a:ln>
                  <a:solidFill>
                    <a:srgbClr val="59F4FF"/>
                  </a:solidFill>
                </a:rPr>
                <a:t>H</a:t>
              </a:r>
              <a:r>
                <a:rPr lang="en-US" sz="900" b="1" baseline="-25000" dirty="0" smtClean="0">
                  <a:ln w="1270" cap="flat" cmpd="sng" algn="ctr">
                    <a:solidFill>
                      <a:schemeClr val="tx1">
                        <a:alpha val="20000"/>
                      </a:schemeClr>
                    </a:solidFill>
                    <a:prstDash val="solid"/>
                    <a:round/>
                    <a:headEnd type="none" w="med" len="med"/>
                    <a:tailEnd type="none" w="med" len="med"/>
                  </a:ln>
                  <a:solidFill>
                    <a:srgbClr val="59F4FF"/>
                  </a:solidFill>
                </a:rPr>
                <a:t>4</a:t>
              </a:r>
              <a:endParaRPr lang="en-US" sz="600" b="1" baseline="-25000" dirty="0" smtClean="0">
                <a:ln w="1270" cap="flat" cmpd="sng" algn="ctr">
                  <a:solidFill>
                    <a:schemeClr val="tx1">
                      <a:alpha val="20000"/>
                    </a:schemeClr>
                  </a:solidFill>
                  <a:prstDash val="solid"/>
                  <a:round/>
                  <a:headEnd type="none" w="med" len="med"/>
                  <a:tailEnd type="none" w="med" len="med"/>
                </a:ln>
                <a:solidFill>
                  <a:srgbClr val="59F4FF"/>
                </a:solidFill>
              </a:endParaRPr>
            </a:p>
          </p:txBody>
        </p:sp>
        <p:sp>
          <p:nvSpPr>
            <p:cNvPr id="7" name="Oval 6"/>
            <p:cNvSpPr/>
            <p:nvPr/>
          </p:nvSpPr>
          <p:spPr>
            <a:xfrm>
              <a:off x="4953000" y="1710025"/>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ln w="1270" cap="flat" cmpd="sng" algn="ctr">
                    <a:solidFill>
                      <a:srgbClr val="000000">
                        <a:alpha val="20000"/>
                      </a:srgbClr>
                    </a:solidFill>
                    <a:prstDash val="solid"/>
                    <a:round/>
                    <a:headEnd type="none" w="med" len="med"/>
                    <a:tailEnd type="none" w="med" len="med"/>
                  </a:ln>
                  <a:solidFill>
                    <a:srgbClr val="FF0000"/>
                  </a:solidFill>
                </a:rPr>
                <a:t>H</a:t>
              </a:r>
              <a:r>
                <a:rPr lang="en-US" sz="900" b="1" baseline="-25000" dirty="0" smtClean="0">
                  <a:ln w="1270" cap="flat" cmpd="sng" algn="ctr">
                    <a:solidFill>
                      <a:srgbClr val="000000">
                        <a:alpha val="20000"/>
                      </a:srgbClr>
                    </a:solidFill>
                    <a:prstDash val="solid"/>
                    <a:round/>
                    <a:headEnd type="none" w="med" len="med"/>
                    <a:tailEnd type="none" w="med" len="med"/>
                  </a:ln>
                  <a:solidFill>
                    <a:srgbClr val="FF0000"/>
                  </a:solidFill>
                </a:rPr>
                <a:t>3</a:t>
              </a:r>
              <a:endParaRPr lang="en-US" sz="600" b="1" baseline="-25000" dirty="0" smtClean="0">
                <a:ln w="1270" cap="flat" cmpd="sng" algn="ctr">
                  <a:solidFill>
                    <a:srgbClr val="000000">
                      <a:alpha val="20000"/>
                    </a:srgbClr>
                  </a:solidFill>
                  <a:prstDash val="solid"/>
                  <a:round/>
                  <a:headEnd type="none" w="med" len="med"/>
                  <a:tailEnd type="none" w="med" len="med"/>
                </a:ln>
                <a:solidFill>
                  <a:srgbClr val="FF0000"/>
                </a:solidFill>
              </a:endParaRPr>
            </a:p>
          </p:txBody>
        </p:sp>
        <p:sp>
          <p:nvSpPr>
            <p:cNvPr id="8" name="Oval 7"/>
            <p:cNvSpPr/>
            <p:nvPr/>
          </p:nvSpPr>
          <p:spPr>
            <a:xfrm>
              <a:off x="3200400" y="2700625"/>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b="1" baseline="-25000" dirty="0" smtClean="0">
                <a:solidFill>
                  <a:schemeClr val="tx1"/>
                </a:solidFill>
              </a:endParaRPr>
            </a:p>
          </p:txBody>
        </p:sp>
        <p:sp>
          <p:nvSpPr>
            <p:cNvPr id="9" name="Oval 8"/>
            <p:cNvSpPr/>
            <p:nvPr/>
          </p:nvSpPr>
          <p:spPr>
            <a:xfrm>
              <a:off x="5413375" y="2702213"/>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b="1" baseline="-25000" dirty="0" smtClean="0">
                <a:solidFill>
                  <a:schemeClr val="tx1"/>
                </a:solidFill>
              </a:endParaRPr>
            </a:p>
          </p:txBody>
        </p:sp>
        <p:cxnSp>
          <p:nvCxnSpPr>
            <p:cNvPr id="10" name="Straight Arrow Connector 9"/>
            <p:cNvCxnSpPr>
              <a:endCxn id="8" idx="0"/>
            </p:cNvCxnSpPr>
            <p:nvPr/>
          </p:nvCxnSpPr>
          <p:spPr>
            <a:xfrm>
              <a:off x="3200400" y="2395825"/>
              <a:ext cx="342900" cy="3048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4" idx="4"/>
              <a:endCxn id="8" idx="0"/>
            </p:cNvCxnSpPr>
            <p:nvPr/>
          </p:nvCxnSpPr>
          <p:spPr>
            <a:xfrm rot="5400000">
              <a:off x="3581400" y="2357725"/>
              <a:ext cx="304800" cy="381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7" idx="4"/>
              <a:endCxn id="9" idx="0"/>
            </p:cNvCxnSpPr>
            <p:nvPr/>
          </p:nvCxnSpPr>
          <p:spPr>
            <a:xfrm rot="16200000" flipH="1">
              <a:off x="5372893" y="2318831"/>
              <a:ext cx="306388" cy="46037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6" idx="4"/>
              <a:endCxn id="9" idx="0"/>
            </p:cNvCxnSpPr>
            <p:nvPr/>
          </p:nvCxnSpPr>
          <p:spPr>
            <a:xfrm rot="5400000">
              <a:off x="5791994" y="2360107"/>
              <a:ext cx="306388" cy="37782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4" name="Group 86"/>
            <p:cNvGrpSpPr/>
            <p:nvPr/>
          </p:nvGrpSpPr>
          <p:grpSpPr>
            <a:xfrm>
              <a:off x="1829594" y="2667000"/>
              <a:ext cx="200891" cy="704277"/>
              <a:chOff x="1600199" y="2514600"/>
              <a:chExt cx="200891" cy="704277"/>
            </a:xfrm>
          </p:grpSpPr>
          <p:sp>
            <p:nvSpPr>
              <p:cNvPr id="15" name="Oval 14"/>
              <p:cNvSpPr/>
              <p:nvPr/>
            </p:nvSpPr>
            <p:spPr>
              <a:xfrm>
                <a:off x="1600199" y="2514600"/>
                <a:ext cx="200891" cy="210127"/>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err="1" smtClean="0">
                  <a:solidFill>
                    <a:schemeClr val="tx1"/>
                  </a:solidFill>
                </a:endParaRPr>
              </a:p>
            </p:txBody>
          </p:sp>
          <p:cxnSp>
            <p:nvCxnSpPr>
              <p:cNvPr id="16" name="Straight Connector 15"/>
              <p:cNvCxnSpPr>
                <a:stCxn id="15" idx="4"/>
              </p:cNvCxnSpPr>
              <p:nvPr/>
            </p:nvCxnSpPr>
            <p:spPr>
              <a:xfrm rot="5400000">
                <a:off x="1576712" y="2847866"/>
                <a:ext cx="247073" cy="794"/>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a:off x="1526887" y="3045115"/>
                <a:ext cx="24707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16200000" flipH="1">
                <a:off x="1626539" y="3045113"/>
                <a:ext cx="247073"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600199" y="2851727"/>
                <a:ext cx="200101" cy="1588"/>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20" name="Group 92"/>
            <p:cNvGrpSpPr/>
            <p:nvPr/>
          </p:nvGrpSpPr>
          <p:grpSpPr>
            <a:xfrm>
              <a:off x="7239000" y="2667000"/>
              <a:ext cx="200891" cy="704277"/>
              <a:chOff x="1600199" y="2514600"/>
              <a:chExt cx="200891" cy="704277"/>
            </a:xfrm>
          </p:grpSpPr>
          <p:sp>
            <p:nvSpPr>
              <p:cNvPr id="21" name="Oval 20"/>
              <p:cNvSpPr/>
              <p:nvPr/>
            </p:nvSpPr>
            <p:spPr>
              <a:xfrm>
                <a:off x="1600199" y="2514600"/>
                <a:ext cx="200891" cy="210127"/>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err="1" smtClean="0">
                  <a:solidFill>
                    <a:schemeClr val="tx1"/>
                  </a:solidFill>
                </a:endParaRPr>
              </a:p>
            </p:txBody>
          </p:sp>
          <p:cxnSp>
            <p:nvCxnSpPr>
              <p:cNvPr id="22" name="Straight Connector 21"/>
              <p:cNvCxnSpPr>
                <a:stCxn id="21" idx="4"/>
              </p:cNvCxnSpPr>
              <p:nvPr/>
            </p:nvCxnSpPr>
            <p:spPr>
              <a:xfrm rot="5400000">
                <a:off x="1576712" y="2847866"/>
                <a:ext cx="247073" cy="794"/>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a:off x="1526887" y="3045115"/>
                <a:ext cx="24707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16200000" flipH="1">
                <a:off x="1626539" y="3045113"/>
                <a:ext cx="247073"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1600199" y="2851727"/>
                <a:ext cx="200101" cy="1588"/>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flipV="1">
              <a:off x="2209006" y="2983634"/>
              <a:ext cx="762000" cy="2"/>
            </a:xfrm>
            <a:prstGeom prst="line">
              <a:avLst/>
            </a:prstGeom>
            <a:ln w="101600"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209006" y="3136036"/>
              <a:ext cx="762794" cy="1588"/>
            </a:xfrm>
            <a:prstGeom prst="line">
              <a:avLst/>
            </a:prstGeom>
            <a:ln w="101600" cap="flat" cmpd="sng" algn="ctr">
              <a:solidFill>
                <a:srgbClr val="FF21C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6324600" y="2992006"/>
              <a:ext cx="762000" cy="1"/>
            </a:xfrm>
            <a:prstGeom prst="line">
              <a:avLst/>
            </a:prstGeom>
            <a:ln w="101600" cap="flat" cmpd="sng" algn="ctr">
              <a:solidFill>
                <a:srgbClr val="59F4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324600" y="3159961"/>
              <a:ext cx="762000" cy="1588"/>
            </a:xfrm>
            <a:prstGeom prst="line">
              <a:avLst/>
            </a:prstGeom>
            <a:ln w="1016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980794" y="1625024"/>
              <a:ext cx="1007835" cy="357307"/>
            </a:xfrm>
            <a:prstGeom prst="rect">
              <a:avLst/>
            </a:prstGeom>
            <a:noFill/>
            <a:ln>
              <a:solidFill>
                <a:schemeClr val="tx1"/>
              </a:solidFill>
            </a:ln>
          </p:spPr>
          <p:txBody>
            <a:bodyPr wrap="none" rtlCol="0">
              <a:spAutoFit/>
            </a:bodyPr>
            <a:lstStyle/>
            <a:p>
              <a:pPr algn="ctr"/>
              <a:r>
                <a:rPr lang="en-US" sz="1100" b="1" dirty="0" smtClean="0"/>
                <a:t>IBD = F</a:t>
              </a:r>
            </a:p>
          </p:txBody>
        </p:sp>
        <p:sp>
          <p:nvSpPr>
            <p:cNvPr id="31" name="Oval 30"/>
            <p:cNvSpPr/>
            <p:nvPr/>
          </p:nvSpPr>
          <p:spPr>
            <a:xfrm>
              <a:off x="3338331" y="4341812"/>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ln w="1270" cap="flat" cmpd="sng" algn="ctr">
                    <a:solidFill>
                      <a:schemeClr val="tx1">
                        <a:alpha val="20000"/>
                      </a:schemeClr>
                    </a:solidFill>
                    <a:prstDash val="solid"/>
                    <a:round/>
                    <a:headEnd type="none" w="med" len="med"/>
                    <a:tailEnd type="none" w="med" len="med"/>
                  </a:ln>
                  <a:solidFill>
                    <a:srgbClr val="FFFF00"/>
                  </a:solidFill>
                </a:rPr>
                <a:t>H</a:t>
              </a:r>
              <a:r>
                <a:rPr lang="en-US" sz="900" b="1" baseline="-25000" dirty="0" smtClean="0">
                  <a:ln w="1270" cap="flat" cmpd="sng" algn="ctr">
                    <a:solidFill>
                      <a:schemeClr val="tx1">
                        <a:alpha val="20000"/>
                      </a:schemeClr>
                    </a:solidFill>
                    <a:prstDash val="solid"/>
                    <a:round/>
                    <a:headEnd type="none" w="med" len="med"/>
                    <a:tailEnd type="none" w="med" len="med"/>
                  </a:ln>
                  <a:solidFill>
                    <a:srgbClr val="FFFF00"/>
                  </a:solidFill>
                </a:rPr>
                <a:t>1</a:t>
              </a:r>
              <a:endParaRPr lang="en-US" sz="600" b="1" baseline="-25000" dirty="0" smtClean="0">
                <a:ln w="1270" cap="flat" cmpd="sng" algn="ctr">
                  <a:solidFill>
                    <a:schemeClr val="tx1">
                      <a:alpha val="20000"/>
                    </a:schemeClr>
                  </a:solidFill>
                  <a:prstDash val="solid"/>
                  <a:round/>
                  <a:headEnd type="none" w="med" len="med"/>
                  <a:tailEnd type="none" w="med" len="med"/>
                </a:ln>
                <a:solidFill>
                  <a:srgbClr val="FFFF00"/>
                </a:solidFill>
              </a:endParaRPr>
            </a:p>
          </p:txBody>
        </p:sp>
        <p:sp>
          <p:nvSpPr>
            <p:cNvPr id="32" name="Oval 31"/>
            <p:cNvSpPr/>
            <p:nvPr/>
          </p:nvSpPr>
          <p:spPr>
            <a:xfrm>
              <a:off x="3795531" y="5332412"/>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b="1" baseline="-25000" dirty="0" smtClean="0">
                <a:solidFill>
                  <a:schemeClr val="tx1"/>
                </a:solidFill>
              </a:endParaRPr>
            </a:p>
          </p:txBody>
        </p:sp>
        <p:cxnSp>
          <p:nvCxnSpPr>
            <p:cNvPr id="33" name="Straight Arrow Connector 32"/>
            <p:cNvCxnSpPr>
              <a:endCxn id="32" idx="0"/>
            </p:cNvCxnSpPr>
            <p:nvPr/>
          </p:nvCxnSpPr>
          <p:spPr>
            <a:xfrm>
              <a:off x="3795531" y="5027612"/>
              <a:ext cx="342900" cy="3048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endCxn id="32" idx="0"/>
            </p:cNvCxnSpPr>
            <p:nvPr/>
          </p:nvCxnSpPr>
          <p:spPr>
            <a:xfrm rot="5400000">
              <a:off x="4176531" y="4989512"/>
              <a:ext cx="304800" cy="381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5" name="Group 86"/>
            <p:cNvGrpSpPr/>
            <p:nvPr/>
          </p:nvGrpSpPr>
          <p:grpSpPr>
            <a:xfrm>
              <a:off x="2424725" y="5298787"/>
              <a:ext cx="200891" cy="704277"/>
              <a:chOff x="1600199" y="2514600"/>
              <a:chExt cx="200891" cy="704277"/>
            </a:xfrm>
          </p:grpSpPr>
          <p:sp>
            <p:nvSpPr>
              <p:cNvPr id="36" name="Oval 35"/>
              <p:cNvSpPr/>
              <p:nvPr/>
            </p:nvSpPr>
            <p:spPr>
              <a:xfrm>
                <a:off x="1600199" y="2514600"/>
                <a:ext cx="200891" cy="210127"/>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err="1" smtClean="0">
                  <a:solidFill>
                    <a:schemeClr val="tx1"/>
                  </a:solidFill>
                </a:endParaRPr>
              </a:p>
            </p:txBody>
          </p:sp>
          <p:cxnSp>
            <p:nvCxnSpPr>
              <p:cNvPr id="37" name="Straight Connector 36"/>
              <p:cNvCxnSpPr>
                <a:stCxn id="36" idx="4"/>
              </p:cNvCxnSpPr>
              <p:nvPr/>
            </p:nvCxnSpPr>
            <p:spPr>
              <a:xfrm rot="5400000">
                <a:off x="1576712" y="2847866"/>
                <a:ext cx="247073" cy="794"/>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5400000">
                <a:off x="1526887" y="3045115"/>
                <a:ext cx="24707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rot="16200000" flipH="1">
                <a:off x="1626539" y="3045113"/>
                <a:ext cx="247073"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1600199" y="2851727"/>
                <a:ext cx="200101" cy="1588"/>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41" name="Straight Connector 40"/>
            <p:cNvCxnSpPr/>
            <p:nvPr/>
          </p:nvCxnSpPr>
          <p:spPr>
            <a:xfrm flipV="1">
              <a:off x="2804137" y="5615421"/>
              <a:ext cx="762000" cy="2"/>
            </a:xfrm>
            <a:prstGeom prst="line">
              <a:avLst/>
            </a:prstGeom>
            <a:ln w="101600"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804137" y="5767823"/>
              <a:ext cx="762794" cy="1588"/>
            </a:xfrm>
            <a:prstGeom prst="line">
              <a:avLst/>
            </a:prstGeom>
            <a:ln w="1016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937900" y="4256811"/>
              <a:ext cx="1077391" cy="378326"/>
            </a:xfrm>
            <a:prstGeom prst="rect">
              <a:avLst/>
            </a:prstGeom>
            <a:noFill/>
            <a:ln>
              <a:solidFill>
                <a:schemeClr val="tx1"/>
              </a:solidFill>
            </a:ln>
          </p:spPr>
          <p:txBody>
            <a:bodyPr wrap="none" rtlCol="0">
              <a:spAutoFit/>
            </a:bodyPr>
            <a:lstStyle/>
            <a:p>
              <a:pPr algn="ctr"/>
              <a:r>
                <a:rPr lang="en-US" sz="1200" b="1" dirty="0" smtClean="0"/>
                <a:t>IBD = T</a:t>
              </a:r>
            </a:p>
          </p:txBody>
        </p:sp>
        <p:sp>
          <p:nvSpPr>
            <p:cNvPr id="44" name="Oval 43"/>
            <p:cNvSpPr/>
            <p:nvPr/>
          </p:nvSpPr>
          <p:spPr>
            <a:xfrm>
              <a:off x="5026024" y="4340224"/>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smtClean="0">
                  <a:ln w="1270" cap="flat" cmpd="sng" algn="ctr">
                    <a:solidFill>
                      <a:schemeClr val="tx1">
                        <a:alpha val="20000"/>
                      </a:schemeClr>
                    </a:solidFill>
                    <a:prstDash val="solid"/>
                    <a:round/>
                    <a:headEnd type="none" w="med" len="med"/>
                    <a:tailEnd type="none" w="med" len="med"/>
                  </a:ln>
                  <a:solidFill>
                    <a:srgbClr val="59F4FF"/>
                  </a:solidFill>
                </a:rPr>
                <a:t>H</a:t>
              </a:r>
              <a:r>
                <a:rPr lang="en-US" sz="900" b="1" baseline="-25000" dirty="0" smtClean="0">
                  <a:ln w="1270" cap="flat" cmpd="sng" algn="ctr">
                    <a:solidFill>
                      <a:schemeClr val="tx1">
                        <a:alpha val="20000"/>
                      </a:schemeClr>
                    </a:solidFill>
                    <a:prstDash val="solid"/>
                    <a:round/>
                    <a:headEnd type="none" w="med" len="med"/>
                    <a:tailEnd type="none" w="med" len="med"/>
                  </a:ln>
                  <a:solidFill>
                    <a:srgbClr val="59F4FF"/>
                  </a:solidFill>
                </a:rPr>
                <a:t>2</a:t>
              </a:r>
              <a:endParaRPr lang="en-US" sz="600" b="1" baseline="-25000" dirty="0" smtClean="0">
                <a:ln w="1270" cap="flat" cmpd="sng" algn="ctr">
                  <a:solidFill>
                    <a:schemeClr val="tx1">
                      <a:alpha val="20000"/>
                    </a:schemeClr>
                  </a:solidFill>
                  <a:prstDash val="solid"/>
                  <a:round/>
                  <a:headEnd type="none" w="med" len="med"/>
                  <a:tailEnd type="none" w="med" len="med"/>
                </a:ln>
                <a:solidFill>
                  <a:srgbClr val="59F4FF"/>
                </a:solidFill>
              </a:endParaRPr>
            </a:p>
          </p:txBody>
        </p:sp>
        <p:sp>
          <p:nvSpPr>
            <p:cNvPr id="45" name="Oval 44"/>
            <p:cNvSpPr/>
            <p:nvPr/>
          </p:nvSpPr>
          <p:spPr>
            <a:xfrm>
              <a:off x="4187824" y="4340224"/>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err="1" smtClean="0">
                  <a:ln w="1270" cap="flat" cmpd="sng" algn="ctr">
                    <a:solidFill>
                      <a:srgbClr val="000000">
                        <a:alpha val="20000"/>
                      </a:srgbClr>
                    </a:solidFill>
                    <a:prstDash val="solid"/>
                    <a:round/>
                    <a:headEnd type="none" w="med" len="med"/>
                    <a:tailEnd type="none" w="med" len="med"/>
                  </a:ln>
                  <a:solidFill>
                    <a:srgbClr val="FF0000"/>
                  </a:solidFill>
                </a:rPr>
                <a:t>H</a:t>
              </a:r>
              <a:r>
                <a:rPr lang="en-US" sz="900" b="1" baseline="-25000" dirty="0" err="1" smtClean="0">
                  <a:ln w="1270" cap="flat" cmpd="sng" algn="ctr">
                    <a:solidFill>
                      <a:srgbClr val="000000">
                        <a:alpha val="20000"/>
                      </a:srgbClr>
                    </a:solidFill>
                    <a:prstDash val="solid"/>
                    <a:round/>
                    <a:headEnd type="none" w="med" len="med"/>
                    <a:tailEnd type="none" w="med" len="med"/>
                  </a:ln>
                  <a:solidFill>
                    <a:srgbClr val="FF0000"/>
                  </a:solidFill>
                </a:rPr>
                <a:t>sh</a:t>
              </a:r>
              <a:endParaRPr lang="en-US" sz="600" b="1" baseline="-25000" dirty="0" smtClean="0">
                <a:ln w="1270" cap="flat" cmpd="sng" algn="ctr">
                  <a:solidFill>
                    <a:srgbClr val="000000">
                      <a:alpha val="20000"/>
                    </a:srgbClr>
                  </a:solidFill>
                  <a:prstDash val="solid"/>
                  <a:round/>
                  <a:headEnd type="none" w="med" len="med"/>
                  <a:tailEnd type="none" w="med" len="med"/>
                </a:ln>
                <a:solidFill>
                  <a:srgbClr val="FF0000"/>
                </a:solidFill>
              </a:endParaRPr>
            </a:p>
          </p:txBody>
        </p:sp>
        <p:sp>
          <p:nvSpPr>
            <p:cNvPr id="46" name="Oval 45"/>
            <p:cNvSpPr/>
            <p:nvPr/>
          </p:nvSpPr>
          <p:spPr>
            <a:xfrm>
              <a:off x="4648199" y="5332412"/>
              <a:ext cx="685800" cy="685800"/>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b="1" baseline="-25000" dirty="0" smtClean="0">
                <a:solidFill>
                  <a:schemeClr val="tx1"/>
                </a:solidFill>
              </a:endParaRPr>
            </a:p>
          </p:txBody>
        </p:sp>
        <p:cxnSp>
          <p:nvCxnSpPr>
            <p:cNvPr id="47" name="Straight Arrow Connector 46"/>
            <p:cNvCxnSpPr>
              <a:stCxn id="45" idx="4"/>
              <a:endCxn id="46" idx="0"/>
            </p:cNvCxnSpPr>
            <p:nvPr/>
          </p:nvCxnSpPr>
          <p:spPr>
            <a:xfrm rot="16200000" flipH="1">
              <a:off x="4607717" y="4949030"/>
              <a:ext cx="306388" cy="46037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44" idx="4"/>
              <a:endCxn id="46" idx="0"/>
            </p:cNvCxnSpPr>
            <p:nvPr/>
          </p:nvCxnSpPr>
          <p:spPr>
            <a:xfrm rot="5400000">
              <a:off x="5026818" y="4990306"/>
              <a:ext cx="306388" cy="37782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9" name="Group 92"/>
            <p:cNvGrpSpPr/>
            <p:nvPr/>
          </p:nvGrpSpPr>
          <p:grpSpPr>
            <a:xfrm>
              <a:off x="6473824" y="5297199"/>
              <a:ext cx="200891" cy="704277"/>
              <a:chOff x="1600199" y="2514600"/>
              <a:chExt cx="200891" cy="704277"/>
            </a:xfrm>
          </p:grpSpPr>
          <p:sp>
            <p:nvSpPr>
              <p:cNvPr id="50" name="Oval 49"/>
              <p:cNvSpPr/>
              <p:nvPr/>
            </p:nvSpPr>
            <p:spPr>
              <a:xfrm>
                <a:off x="1600199" y="2514600"/>
                <a:ext cx="200891" cy="210127"/>
              </a:xfrm>
              <a:prstGeom prst="ellipse">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00" dirty="0" err="1" smtClean="0">
                  <a:solidFill>
                    <a:schemeClr val="tx1"/>
                  </a:solidFill>
                </a:endParaRPr>
              </a:p>
            </p:txBody>
          </p:sp>
          <p:cxnSp>
            <p:nvCxnSpPr>
              <p:cNvPr id="51" name="Straight Connector 50"/>
              <p:cNvCxnSpPr>
                <a:stCxn id="50" idx="4"/>
              </p:cNvCxnSpPr>
              <p:nvPr/>
            </p:nvCxnSpPr>
            <p:spPr>
              <a:xfrm rot="5400000">
                <a:off x="1576712" y="2847866"/>
                <a:ext cx="247073" cy="794"/>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rot="5400000">
                <a:off x="1526887" y="3045115"/>
                <a:ext cx="247075"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16200000" flipH="1">
                <a:off x="1626539" y="3045113"/>
                <a:ext cx="247073" cy="100449"/>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600199" y="2851727"/>
                <a:ext cx="200101" cy="1588"/>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cxnSp>
          <p:nvCxnSpPr>
            <p:cNvPr id="55" name="Straight Connector 54"/>
            <p:cNvCxnSpPr/>
            <p:nvPr/>
          </p:nvCxnSpPr>
          <p:spPr>
            <a:xfrm flipV="1">
              <a:off x="5559424" y="5622205"/>
              <a:ext cx="762000" cy="1"/>
            </a:xfrm>
            <a:prstGeom prst="line">
              <a:avLst/>
            </a:prstGeom>
            <a:ln w="101600" cap="flat" cmpd="sng" algn="ctr">
              <a:solidFill>
                <a:srgbClr val="59F4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559424" y="5790160"/>
              <a:ext cx="762000" cy="1588"/>
            </a:xfrm>
            <a:prstGeom prst="line">
              <a:avLst/>
            </a:prstGeom>
            <a:ln w="1016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57" name="Group 198"/>
            <p:cNvGrpSpPr/>
            <p:nvPr/>
          </p:nvGrpSpPr>
          <p:grpSpPr>
            <a:xfrm>
              <a:off x="3258056" y="3003638"/>
              <a:ext cx="551944" cy="120562"/>
              <a:chOff x="3247148" y="3377788"/>
              <a:chExt cx="903156" cy="102614"/>
            </a:xfrm>
          </p:grpSpPr>
          <p:sp>
            <p:nvSpPr>
              <p:cNvPr id="58" name="Rectangle 16"/>
              <p:cNvSpPr/>
              <p:nvPr/>
            </p:nvSpPr>
            <p:spPr>
              <a:xfrm>
                <a:off x="3339284"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59" name="Rectangle 17"/>
              <p:cNvSpPr/>
              <p:nvPr/>
            </p:nvSpPr>
            <p:spPr>
              <a:xfrm>
                <a:off x="3568317"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60" name="Rectangle 59"/>
              <p:cNvSpPr/>
              <p:nvPr/>
            </p:nvSpPr>
            <p:spPr>
              <a:xfrm>
                <a:off x="3799092"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61" name="Rectangle 60"/>
              <p:cNvSpPr/>
              <p:nvPr/>
            </p:nvSpPr>
            <p:spPr>
              <a:xfrm>
                <a:off x="4028125"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cxnSp>
            <p:nvCxnSpPr>
              <p:cNvPr id="62" name="Straight Connector 61"/>
              <p:cNvCxnSpPr/>
              <p:nvPr/>
            </p:nvCxnSpPr>
            <p:spPr>
              <a:xfrm>
                <a:off x="3247148" y="3436715"/>
                <a:ext cx="903156" cy="1588"/>
              </a:xfrm>
              <a:prstGeom prst="line">
                <a:avLst/>
              </a:prstGeom>
              <a:ln>
                <a:solidFill>
                  <a:srgbClr val="0000FF"/>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63" name="Group 199"/>
            <p:cNvGrpSpPr/>
            <p:nvPr/>
          </p:nvGrpSpPr>
          <p:grpSpPr>
            <a:xfrm>
              <a:off x="5467856" y="3005067"/>
              <a:ext cx="551944" cy="119133"/>
              <a:chOff x="3247148" y="3580204"/>
              <a:chExt cx="903156" cy="102614"/>
            </a:xfrm>
          </p:grpSpPr>
          <p:cxnSp>
            <p:nvCxnSpPr>
              <p:cNvPr id="64" name="Straight Connector 63"/>
              <p:cNvCxnSpPr/>
              <p:nvPr/>
            </p:nvCxnSpPr>
            <p:spPr>
              <a:xfrm>
                <a:off x="3247148" y="3635248"/>
                <a:ext cx="903156" cy="1588"/>
              </a:xfrm>
              <a:prstGeom prst="line">
                <a:avLst/>
              </a:prstGeom>
              <a:ln>
                <a:solidFill>
                  <a:srgbClr val="008000"/>
                </a:solidFill>
                <a:tailEnd type="none"/>
              </a:ln>
              <a:effectLst/>
            </p:spPr>
            <p:style>
              <a:lnRef idx="2">
                <a:schemeClr val="accent1"/>
              </a:lnRef>
              <a:fillRef idx="0">
                <a:schemeClr val="accent1"/>
              </a:fillRef>
              <a:effectRef idx="1">
                <a:schemeClr val="accent1"/>
              </a:effectRef>
              <a:fontRef idx="minor">
                <a:schemeClr val="tx1"/>
              </a:fontRef>
            </p:style>
          </p:cxnSp>
          <p:sp>
            <p:nvSpPr>
              <p:cNvPr id="65" name="Rectangle 7"/>
              <p:cNvSpPr/>
              <p:nvPr/>
            </p:nvSpPr>
            <p:spPr>
              <a:xfrm>
                <a:off x="3339284"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66" name="Rectangle 8"/>
              <p:cNvSpPr/>
              <p:nvPr/>
            </p:nvSpPr>
            <p:spPr>
              <a:xfrm>
                <a:off x="3568317"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67" name="Rectangle 14"/>
              <p:cNvSpPr/>
              <p:nvPr/>
            </p:nvSpPr>
            <p:spPr>
              <a:xfrm>
                <a:off x="3799092"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68" name="Rectangle 67"/>
              <p:cNvSpPr/>
              <p:nvPr/>
            </p:nvSpPr>
            <p:spPr>
              <a:xfrm>
                <a:off x="4028125"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grpSp>
        <p:grpSp>
          <p:nvGrpSpPr>
            <p:cNvPr id="69" name="Group 198"/>
            <p:cNvGrpSpPr/>
            <p:nvPr/>
          </p:nvGrpSpPr>
          <p:grpSpPr>
            <a:xfrm>
              <a:off x="3862459" y="5623606"/>
              <a:ext cx="551944" cy="120562"/>
              <a:chOff x="3247148" y="3377788"/>
              <a:chExt cx="903156" cy="102614"/>
            </a:xfrm>
          </p:grpSpPr>
          <p:sp>
            <p:nvSpPr>
              <p:cNvPr id="70" name="Rectangle 16"/>
              <p:cNvSpPr/>
              <p:nvPr/>
            </p:nvSpPr>
            <p:spPr>
              <a:xfrm>
                <a:off x="3339284"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71" name="Rectangle 17"/>
              <p:cNvSpPr/>
              <p:nvPr/>
            </p:nvSpPr>
            <p:spPr>
              <a:xfrm>
                <a:off x="3568317"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72" name="Rectangle 71"/>
              <p:cNvSpPr/>
              <p:nvPr/>
            </p:nvSpPr>
            <p:spPr>
              <a:xfrm>
                <a:off x="3799092"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73" name="Rectangle 72"/>
              <p:cNvSpPr/>
              <p:nvPr/>
            </p:nvSpPr>
            <p:spPr>
              <a:xfrm>
                <a:off x="4028125" y="3377788"/>
                <a:ext cx="63572" cy="102614"/>
              </a:xfrm>
              <a:prstGeom prst="rect">
                <a:avLst/>
              </a:prstGeom>
              <a:solidFill>
                <a:srgbClr val="0000FF"/>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cxnSp>
            <p:nvCxnSpPr>
              <p:cNvPr id="74" name="Straight Connector 73"/>
              <p:cNvCxnSpPr/>
              <p:nvPr/>
            </p:nvCxnSpPr>
            <p:spPr>
              <a:xfrm>
                <a:off x="3247148" y="3436715"/>
                <a:ext cx="903156" cy="1588"/>
              </a:xfrm>
              <a:prstGeom prst="line">
                <a:avLst/>
              </a:prstGeom>
              <a:ln>
                <a:solidFill>
                  <a:srgbClr val="0000FF"/>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75" name="Group 199"/>
            <p:cNvGrpSpPr/>
            <p:nvPr/>
          </p:nvGrpSpPr>
          <p:grpSpPr>
            <a:xfrm>
              <a:off x="4717615" y="5642899"/>
              <a:ext cx="551944" cy="119133"/>
              <a:chOff x="3247148" y="3580204"/>
              <a:chExt cx="903156" cy="102614"/>
            </a:xfrm>
          </p:grpSpPr>
          <p:cxnSp>
            <p:nvCxnSpPr>
              <p:cNvPr id="76" name="Straight Connector 75"/>
              <p:cNvCxnSpPr/>
              <p:nvPr/>
            </p:nvCxnSpPr>
            <p:spPr>
              <a:xfrm>
                <a:off x="3247148" y="3635248"/>
                <a:ext cx="903156" cy="1588"/>
              </a:xfrm>
              <a:prstGeom prst="line">
                <a:avLst/>
              </a:prstGeom>
              <a:ln>
                <a:solidFill>
                  <a:srgbClr val="008000"/>
                </a:solidFill>
                <a:tailEnd type="none"/>
              </a:ln>
              <a:effectLst/>
            </p:spPr>
            <p:style>
              <a:lnRef idx="2">
                <a:schemeClr val="accent1"/>
              </a:lnRef>
              <a:fillRef idx="0">
                <a:schemeClr val="accent1"/>
              </a:fillRef>
              <a:effectRef idx="1">
                <a:schemeClr val="accent1"/>
              </a:effectRef>
              <a:fontRef idx="minor">
                <a:schemeClr val="tx1"/>
              </a:fontRef>
            </p:style>
          </p:cxnSp>
          <p:sp>
            <p:nvSpPr>
              <p:cNvPr id="77" name="Rectangle 7"/>
              <p:cNvSpPr/>
              <p:nvPr/>
            </p:nvSpPr>
            <p:spPr>
              <a:xfrm>
                <a:off x="3339284"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78" name="Rectangle 8"/>
              <p:cNvSpPr/>
              <p:nvPr/>
            </p:nvSpPr>
            <p:spPr>
              <a:xfrm>
                <a:off x="3568317"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79" name="Rectangle 14"/>
              <p:cNvSpPr/>
              <p:nvPr/>
            </p:nvSpPr>
            <p:spPr>
              <a:xfrm>
                <a:off x="3799092"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sp>
            <p:nvSpPr>
              <p:cNvPr id="80" name="Rectangle 79"/>
              <p:cNvSpPr/>
              <p:nvPr/>
            </p:nvSpPr>
            <p:spPr>
              <a:xfrm>
                <a:off x="4028125" y="3580204"/>
                <a:ext cx="63572" cy="102614"/>
              </a:xfrm>
              <a:prstGeom prst="rect">
                <a:avLst/>
              </a:prstGeom>
              <a:solidFill>
                <a:srgbClr val="008000"/>
              </a:solidFill>
              <a:ln w="127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err="1" smtClean="0">
                  <a:solidFill>
                    <a:schemeClr val="tx1"/>
                  </a:solidFill>
                </a:endParaRPr>
              </a:p>
            </p:txBody>
          </p:sp>
        </p:grpSp>
      </p:grpSp>
      <p:cxnSp>
        <p:nvCxnSpPr>
          <p:cNvPr id="82" name="Straight Connector 81"/>
          <p:cNvCxnSpPr/>
          <p:nvPr/>
        </p:nvCxnSpPr>
        <p:spPr>
          <a:xfrm>
            <a:off x="3883" y="3200400"/>
            <a:ext cx="4901492" cy="0"/>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5937" y="4448711"/>
            <a:ext cx="3543300" cy="1009650"/>
          </a:xfrm>
          <a:prstGeom prst="rect">
            <a:avLst/>
          </a:prstGeom>
        </p:spPr>
      </p:pic>
      <p:sp>
        <p:nvSpPr>
          <p:cNvPr id="85" name="TextBox 84"/>
          <p:cNvSpPr txBox="1"/>
          <p:nvPr/>
        </p:nvSpPr>
        <p:spPr>
          <a:xfrm>
            <a:off x="5657850" y="5591174"/>
            <a:ext cx="3419475" cy="1200329"/>
          </a:xfrm>
          <a:prstGeom prst="rect">
            <a:avLst/>
          </a:prstGeom>
          <a:noFill/>
        </p:spPr>
        <p:txBody>
          <a:bodyPr wrap="square" rtlCol="0">
            <a:spAutoFit/>
          </a:bodyPr>
          <a:lstStyle/>
          <a:p>
            <a:r>
              <a:rPr lang="en-US" dirty="0" err="1" smtClean="0"/>
              <a:t>FastIBD</a:t>
            </a:r>
            <a:r>
              <a:rPr lang="en-US" dirty="0" smtClean="0"/>
              <a:t>: sample haplotypes for each individual, check for IBD</a:t>
            </a:r>
          </a:p>
          <a:p>
            <a:endParaRPr lang="en-US" dirty="0"/>
          </a:p>
          <a:p>
            <a:r>
              <a:rPr lang="en-US" dirty="0" smtClean="0">
                <a:hlinkClick r:id="rId3"/>
              </a:rPr>
              <a:t>Browning &amp; </a:t>
            </a:r>
            <a:r>
              <a:rPr lang="en-US" dirty="0" err="1" smtClean="0">
                <a:hlinkClick r:id="rId3"/>
              </a:rPr>
              <a:t>Browining</a:t>
            </a:r>
            <a:r>
              <a:rPr lang="en-US" dirty="0" smtClean="0">
                <a:hlinkClick r:id="rId3"/>
              </a:rPr>
              <a:t> 2011</a:t>
            </a:r>
            <a:endParaRPr lang="en-US" dirty="0"/>
          </a:p>
        </p:txBody>
      </p:sp>
      <p:sp>
        <p:nvSpPr>
          <p:cNvPr id="86" name="TextBox 85"/>
          <p:cNvSpPr txBox="1"/>
          <p:nvPr/>
        </p:nvSpPr>
        <p:spPr>
          <a:xfrm>
            <a:off x="266700" y="5829300"/>
            <a:ext cx="2377574" cy="923330"/>
          </a:xfrm>
          <a:prstGeom prst="rect">
            <a:avLst/>
          </a:prstGeom>
          <a:noFill/>
        </p:spPr>
        <p:txBody>
          <a:bodyPr wrap="none" rtlCol="0">
            <a:spAutoFit/>
          </a:bodyPr>
          <a:lstStyle/>
          <a:p>
            <a:r>
              <a:rPr lang="en-US" dirty="0" err="1" smtClean="0"/>
              <a:t>Parente</a:t>
            </a:r>
            <a:endParaRPr lang="en-US" dirty="0" smtClean="0"/>
          </a:p>
          <a:p>
            <a:endParaRPr lang="en-US" dirty="0"/>
          </a:p>
          <a:p>
            <a:r>
              <a:rPr lang="en-US" dirty="0" smtClean="0">
                <a:hlinkClick r:id="rId4"/>
              </a:rPr>
              <a:t>Rodriguez et al. 2013</a:t>
            </a:r>
            <a:endParaRPr lang="en-US" dirty="0"/>
          </a:p>
        </p:txBody>
      </p:sp>
      <p:pic>
        <p:nvPicPr>
          <p:cNvPr id="87" name="Picture 8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0521" y="1005582"/>
            <a:ext cx="4364848" cy="3081337"/>
          </a:xfrm>
          <a:prstGeom prst="rect">
            <a:avLst/>
          </a:prstGeom>
        </p:spPr>
      </p:pic>
    </p:spTree>
    <p:extLst>
      <p:ext uri="{BB962C8B-B14F-4D97-AF65-F5344CB8AC3E}">
        <p14:creationId xmlns:p14="http://schemas.microsoft.com/office/powerpoint/2010/main" val="1129831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normAutofit/>
          </a:bodyPr>
          <a:lstStyle/>
          <a:p>
            <a:pPr fontAlgn="auto">
              <a:spcAft>
                <a:spcPts val="0"/>
              </a:spcAft>
              <a:defRPr/>
            </a:pPr>
            <a:r>
              <a:rPr lang="en-US" dirty="0" smtClean="0"/>
              <a:t>Fixation, Positive &amp; Negative Selection</a:t>
            </a:r>
            <a:endParaRPr lang="en-US" dirty="0"/>
          </a:p>
        </p:txBody>
      </p:sp>
      <p:grpSp>
        <p:nvGrpSpPr>
          <p:cNvPr id="19461" name="Group 1234"/>
          <p:cNvGrpSpPr>
            <a:grpSpLocks/>
          </p:cNvGrpSpPr>
          <p:nvPr/>
        </p:nvGrpSpPr>
        <p:grpSpPr bwMode="auto">
          <a:xfrm>
            <a:off x="3419475" y="1576388"/>
            <a:ext cx="2338388" cy="4475162"/>
            <a:chOff x="3082860" y="1292710"/>
            <a:chExt cx="2338000" cy="4476076"/>
          </a:xfrm>
        </p:grpSpPr>
        <p:sp>
          <p:nvSpPr>
            <p:cNvPr id="371" name="Oval 370"/>
            <p:cNvSpPr/>
            <p:nvPr/>
          </p:nvSpPr>
          <p:spPr>
            <a:xfrm>
              <a:off x="3082860" y="1292710"/>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72" name="Oval 371"/>
            <p:cNvSpPr/>
            <p:nvPr/>
          </p:nvSpPr>
          <p:spPr>
            <a:xfrm>
              <a:off x="3327099" y="1292710"/>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73" name="Oval 372"/>
            <p:cNvSpPr/>
            <p:nvPr/>
          </p:nvSpPr>
          <p:spPr>
            <a:xfrm>
              <a:off x="3571338" y="1292710"/>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74" name="Oval 373"/>
            <p:cNvSpPr/>
            <p:nvPr/>
          </p:nvSpPr>
          <p:spPr>
            <a:xfrm>
              <a:off x="3815577" y="129271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5" name="Oval 374"/>
            <p:cNvSpPr/>
            <p:nvPr/>
          </p:nvSpPr>
          <p:spPr>
            <a:xfrm>
              <a:off x="4059816" y="129271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6" name="Oval 375"/>
            <p:cNvSpPr/>
            <p:nvPr/>
          </p:nvSpPr>
          <p:spPr>
            <a:xfrm>
              <a:off x="4304055" y="129271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7" name="Oval 376"/>
            <p:cNvSpPr/>
            <p:nvPr/>
          </p:nvSpPr>
          <p:spPr>
            <a:xfrm>
              <a:off x="4548294" y="129271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8" name="Oval 377"/>
            <p:cNvSpPr/>
            <p:nvPr/>
          </p:nvSpPr>
          <p:spPr>
            <a:xfrm>
              <a:off x="4792533" y="129271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9" name="Oval 378"/>
            <p:cNvSpPr/>
            <p:nvPr/>
          </p:nvSpPr>
          <p:spPr>
            <a:xfrm>
              <a:off x="5036772" y="129271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380" name="Oval 379"/>
            <p:cNvSpPr/>
            <p:nvPr/>
          </p:nvSpPr>
          <p:spPr>
            <a:xfrm>
              <a:off x="5281010" y="129271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1" name="Oval 380"/>
            <p:cNvSpPr/>
            <p:nvPr/>
          </p:nvSpPr>
          <p:spPr>
            <a:xfrm>
              <a:off x="3082860" y="1686423"/>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82" name="Oval 381"/>
            <p:cNvSpPr/>
            <p:nvPr/>
          </p:nvSpPr>
          <p:spPr>
            <a:xfrm>
              <a:off x="3327099" y="1686423"/>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83" name="Oval 382"/>
            <p:cNvSpPr/>
            <p:nvPr/>
          </p:nvSpPr>
          <p:spPr>
            <a:xfrm>
              <a:off x="3571338" y="1686423"/>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84" name="Oval 383"/>
            <p:cNvSpPr/>
            <p:nvPr/>
          </p:nvSpPr>
          <p:spPr>
            <a:xfrm>
              <a:off x="3815577" y="168642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5" name="Oval 384"/>
            <p:cNvSpPr/>
            <p:nvPr/>
          </p:nvSpPr>
          <p:spPr>
            <a:xfrm>
              <a:off x="4059816" y="168642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6" name="Oval 385"/>
            <p:cNvSpPr/>
            <p:nvPr/>
          </p:nvSpPr>
          <p:spPr>
            <a:xfrm>
              <a:off x="4304055" y="168642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7" name="Oval 386"/>
            <p:cNvSpPr/>
            <p:nvPr/>
          </p:nvSpPr>
          <p:spPr>
            <a:xfrm>
              <a:off x="4548294" y="168642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8" name="Oval 387"/>
            <p:cNvSpPr/>
            <p:nvPr/>
          </p:nvSpPr>
          <p:spPr>
            <a:xfrm>
              <a:off x="4792533" y="168642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9" name="Oval 388"/>
            <p:cNvSpPr/>
            <p:nvPr/>
          </p:nvSpPr>
          <p:spPr>
            <a:xfrm>
              <a:off x="5036772" y="168642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390" name="Oval 389"/>
            <p:cNvSpPr/>
            <p:nvPr/>
          </p:nvSpPr>
          <p:spPr>
            <a:xfrm>
              <a:off x="5281010" y="168642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391" name="Oval 390"/>
            <p:cNvSpPr/>
            <p:nvPr/>
          </p:nvSpPr>
          <p:spPr>
            <a:xfrm>
              <a:off x="3082860" y="208013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92" name="Oval 391"/>
            <p:cNvSpPr/>
            <p:nvPr/>
          </p:nvSpPr>
          <p:spPr>
            <a:xfrm>
              <a:off x="3327099" y="208013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393" name="Oval 392"/>
            <p:cNvSpPr/>
            <p:nvPr/>
          </p:nvSpPr>
          <p:spPr>
            <a:xfrm>
              <a:off x="3571338" y="208013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4" name="Oval 393"/>
            <p:cNvSpPr/>
            <p:nvPr/>
          </p:nvSpPr>
          <p:spPr>
            <a:xfrm>
              <a:off x="3815577" y="208013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5" name="Oval 394"/>
            <p:cNvSpPr/>
            <p:nvPr/>
          </p:nvSpPr>
          <p:spPr>
            <a:xfrm>
              <a:off x="4059816" y="208013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6" name="Oval 395"/>
            <p:cNvSpPr/>
            <p:nvPr/>
          </p:nvSpPr>
          <p:spPr>
            <a:xfrm>
              <a:off x="4304055" y="2080136"/>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397" name="Oval 396"/>
            <p:cNvSpPr/>
            <p:nvPr/>
          </p:nvSpPr>
          <p:spPr>
            <a:xfrm>
              <a:off x="4548294" y="208013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8" name="Oval 397"/>
            <p:cNvSpPr/>
            <p:nvPr/>
          </p:nvSpPr>
          <p:spPr>
            <a:xfrm>
              <a:off x="4792533" y="208013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399" name="Oval 398"/>
            <p:cNvSpPr/>
            <p:nvPr/>
          </p:nvSpPr>
          <p:spPr>
            <a:xfrm>
              <a:off x="5036772" y="208013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00" name="Oval 399"/>
            <p:cNvSpPr/>
            <p:nvPr/>
          </p:nvSpPr>
          <p:spPr>
            <a:xfrm>
              <a:off x="5281010" y="208013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01" name="Oval 400"/>
            <p:cNvSpPr/>
            <p:nvPr/>
          </p:nvSpPr>
          <p:spPr>
            <a:xfrm>
              <a:off x="3082860" y="2473849"/>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402" name="Oval 401"/>
            <p:cNvSpPr/>
            <p:nvPr/>
          </p:nvSpPr>
          <p:spPr>
            <a:xfrm>
              <a:off x="3327099" y="247384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3" name="Oval 402"/>
            <p:cNvSpPr/>
            <p:nvPr/>
          </p:nvSpPr>
          <p:spPr>
            <a:xfrm>
              <a:off x="3571338" y="247384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4" name="Oval 403"/>
            <p:cNvSpPr/>
            <p:nvPr/>
          </p:nvSpPr>
          <p:spPr>
            <a:xfrm>
              <a:off x="3815577" y="247384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5" name="Oval 404"/>
            <p:cNvSpPr/>
            <p:nvPr/>
          </p:nvSpPr>
          <p:spPr>
            <a:xfrm>
              <a:off x="4059816" y="247384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6" name="Oval 405"/>
            <p:cNvSpPr/>
            <p:nvPr/>
          </p:nvSpPr>
          <p:spPr>
            <a:xfrm>
              <a:off x="4304055" y="2473849"/>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07" name="Oval 406"/>
            <p:cNvSpPr/>
            <p:nvPr/>
          </p:nvSpPr>
          <p:spPr>
            <a:xfrm>
              <a:off x="4548294" y="2473849"/>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08" name="Oval 407"/>
            <p:cNvSpPr/>
            <p:nvPr/>
          </p:nvSpPr>
          <p:spPr>
            <a:xfrm>
              <a:off x="4792533" y="247384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9" name="Oval 408"/>
            <p:cNvSpPr/>
            <p:nvPr/>
          </p:nvSpPr>
          <p:spPr>
            <a:xfrm>
              <a:off x="5036772" y="247384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10" name="Oval 409"/>
            <p:cNvSpPr/>
            <p:nvPr/>
          </p:nvSpPr>
          <p:spPr>
            <a:xfrm>
              <a:off x="5281010" y="247384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11" name="Oval 410"/>
            <p:cNvSpPr/>
            <p:nvPr/>
          </p:nvSpPr>
          <p:spPr>
            <a:xfrm>
              <a:off x="3082860" y="2867562"/>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412" name="Oval 411"/>
            <p:cNvSpPr/>
            <p:nvPr/>
          </p:nvSpPr>
          <p:spPr>
            <a:xfrm>
              <a:off x="3327099" y="286756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3" name="Oval 412"/>
            <p:cNvSpPr/>
            <p:nvPr/>
          </p:nvSpPr>
          <p:spPr>
            <a:xfrm>
              <a:off x="3571338" y="286756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4" name="Oval 413"/>
            <p:cNvSpPr/>
            <p:nvPr/>
          </p:nvSpPr>
          <p:spPr>
            <a:xfrm>
              <a:off x="3815577" y="286756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5" name="Oval 414"/>
            <p:cNvSpPr/>
            <p:nvPr/>
          </p:nvSpPr>
          <p:spPr>
            <a:xfrm>
              <a:off x="4059816" y="286756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6" name="Oval 415"/>
            <p:cNvSpPr/>
            <p:nvPr/>
          </p:nvSpPr>
          <p:spPr>
            <a:xfrm>
              <a:off x="4304055" y="2867562"/>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17" name="Oval 416"/>
            <p:cNvSpPr/>
            <p:nvPr/>
          </p:nvSpPr>
          <p:spPr>
            <a:xfrm>
              <a:off x="4548294" y="286756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18" name="Oval 417"/>
            <p:cNvSpPr/>
            <p:nvPr/>
          </p:nvSpPr>
          <p:spPr>
            <a:xfrm>
              <a:off x="4792533" y="286756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19" name="Oval 418"/>
            <p:cNvSpPr/>
            <p:nvPr/>
          </p:nvSpPr>
          <p:spPr>
            <a:xfrm>
              <a:off x="5036772" y="286756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20" name="Oval 419"/>
            <p:cNvSpPr/>
            <p:nvPr/>
          </p:nvSpPr>
          <p:spPr>
            <a:xfrm>
              <a:off x="5281010" y="286756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21" name="Oval 420"/>
            <p:cNvSpPr/>
            <p:nvPr/>
          </p:nvSpPr>
          <p:spPr>
            <a:xfrm>
              <a:off x="3082860" y="326127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2" name="Oval 421"/>
            <p:cNvSpPr/>
            <p:nvPr/>
          </p:nvSpPr>
          <p:spPr>
            <a:xfrm>
              <a:off x="3327099" y="326127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3" name="Oval 422"/>
            <p:cNvSpPr/>
            <p:nvPr/>
          </p:nvSpPr>
          <p:spPr>
            <a:xfrm>
              <a:off x="3571338" y="326127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4" name="Oval 423"/>
            <p:cNvSpPr/>
            <p:nvPr/>
          </p:nvSpPr>
          <p:spPr>
            <a:xfrm>
              <a:off x="3815577" y="326127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5" name="Oval 424"/>
            <p:cNvSpPr/>
            <p:nvPr/>
          </p:nvSpPr>
          <p:spPr>
            <a:xfrm>
              <a:off x="4059816" y="326127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6" name="Oval 425"/>
            <p:cNvSpPr/>
            <p:nvPr/>
          </p:nvSpPr>
          <p:spPr>
            <a:xfrm>
              <a:off x="4304055" y="326127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7" name="Oval 426"/>
            <p:cNvSpPr/>
            <p:nvPr/>
          </p:nvSpPr>
          <p:spPr>
            <a:xfrm>
              <a:off x="4548294" y="3261275"/>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28" name="Oval 427"/>
            <p:cNvSpPr/>
            <p:nvPr/>
          </p:nvSpPr>
          <p:spPr>
            <a:xfrm>
              <a:off x="4792533" y="326127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29" name="Oval 428"/>
            <p:cNvSpPr/>
            <p:nvPr/>
          </p:nvSpPr>
          <p:spPr>
            <a:xfrm>
              <a:off x="5036772" y="326127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30" name="Oval 429"/>
            <p:cNvSpPr/>
            <p:nvPr/>
          </p:nvSpPr>
          <p:spPr>
            <a:xfrm>
              <a:off x="5281010" y="326127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31" name="Oval 430"/>
            <p:cNvSpPr/>
            <p:nvPr/>
          </p:nvSpPr>
          <p:spPr>
            <a:xfrm>
              <a:off x="3082860" y="365498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2" name="Oval 431"/>
            <p:cNvSpPr/>
            <p:nvPr/>
          </p:nvSpPr>
          <p:spPr>
            <a:xfrm>
              <a:off x="3327099" y="365498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3" name="Oval 432"/>
            <p:cNvSpPr/>
            <p:nvPr/>
          </p:nvSpPr>
          <p:spPr>
            <a:xfrm>
              <a:off x="3570544" y="3653441"/>
              <a:ext cx="139850" cy="14522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en-US"/>
            </a:p>
          </p:txBody>
        </p:sp>
        <p:sp>
          <p:nvSpPr>
            <p:cNvPr id="434" name="Oval 433"/>
            <p:cNvSpPr/>
            <p:nvPr/>
          </p:nvSpPr>
          <p:spPr>
            <a:xfrm>
              <a:off x="3815577" y="365498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5" name="Oval 434"/>
            <p:cNvSpPr/>
            <p:nvPr/>
          </p:nvSpPr>
          <p:spPr>
            <a:xfrm>
              <a:off x="4059816" y="365498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6" name="Oval 435"/>
            <p:cNvSpPr/>
            <p:nvPr/>
          </p:nvSpPr>
          <p:spPr>
            <a:xfrm>
              <a:off x="4304055" y="3654988"/>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37" name="Oval 436"/>
            <p:cNvSpPr/>
            <p:nvPr/>
          </p:nvSpPr>
          <p:spPr>
            <a:xfrm>
              <a:off x="4548294" y="3654988"/>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38" name="Oval 437"/>
            <p:cNvSpPr/>
            <p:nvPr/>
          </p:nvSpPr>
          <p:spPr>
            <a:xfrm>
              <a:off x="4792533" y="365498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39" name="Oval 438"/>
            <p:cNvSpPr/>
            <p:nvPr/>
          </p:nvSpPr>
          <p:spPr>
            <a:xfrm>
              <a:off x="5036772" y="365498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40" name="Oval 439"/>
            <p:cNvSpPr/>
            <p:nvPr/>
          </p:nvSpPr>
          <p:spPr>
            <a:xfrm>
              <a:off x="5281010" y="365498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41" name="Oval 440"/>
            <p:cNvSpPr/>
            <p:nvPr/>
          </p:nvSpPr>
          <p:spPr>
            <a:xfrm>
              <a:off x="3082860" y="404870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2" name="Oval 441"/>
            <p:cNvSpPr/>
            <p:nvPr/>
          </p:nvSpPr>
          <p:spPr>
            <a:xfrm>
              <a:off x="3327099" y="404870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3" name="Oval 442"/>
            <p:cNvSpPr/>
            <p:nvPr/>
          </p:nvSpPr>
          <p:spPr>
            <a:xfrm>
              <a:off x="3571338" y="4048701"/>
              <a:ext cx="139850" cy="14522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en-US"/>
            </a:p>
          </p:txBody>
        </p:sp>
        <p:sp>
          <p:nvSpPr>
            <p:cNvPr id="444" name="Oval 443"/>
            <p:cNvSpPr/>
            <p:nvPr/>
          </p:nvSpPr>
          <p:spPr>
            <a:xfrm>
              <a:off x="3815577" y="4048701"/>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45" name="Oval 444"/>
            <p:cNvSpPr/>
            <p:nvPr/>
          </p:nvSpPr>
          <p:spPr>
            <a:xfrm>
              <a:off x="4059816" y="404870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6" name="Oval 445"/>
            <p:cNvSpPr/>
            <p:nvPr/>
          </p:nvSpPr>
          <p:spPr>
            <a:xfrm>
              <a:off x="4304055" y="4048701"/>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47" name="Oval 446"/>
            <p:cNvSpPr/>
            <p:nvPr/>
          </p:nvSpPr>
          <p:spPr>
            <a:xfrm>
              <a:off x="4548294" y="404870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48" name="Oval 447"/>
            <p:cNvSpPr/>
            <p:nvPr/>
          </p:nvSpPr>
          <p:spPr>
            <a:xfrm>
              <a:off x="4792533" y="404870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49" name="Oval 448"/>
            <p:cNvSpPr/>
            <p:nvPr/>
          </p:nvSpPr>
          <p:spPr>
            <a:xfrm>
              <a:off x="5036772" y="404870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50" name="Oval 449"/>
            <p:cNvSpPr/>
            <p:nvPr/>
          </p:nvSpPr>
          <p:spPr>
            <a:xfrm>
              <a:off x="5281010" y="404870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51" name="Oval 450"/>
            <p:cNvSpPr/>
            <p:nvPr/>
          </p:nvSpPr>
          <p:spPr>
            <a:xfrm>
              <a:off x="3082860" y="444241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2" name="Oval 451"/>
            <p:cNvSpPr/>
            <p:nvPr/>
          </p:nvSpPr>
          <p:spPr>
            <a:xfrm>
              <a:off x="3327099" y="444241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3" name="Oval 452"/>
            <p:cNvSpPr/>
            <p:nvPr/>
          </p:nvSpPr>
          <p:spPr>
            <a:xfrm>
              <a:off x="3571338" y="444241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4" name="Oval 453"/>
            <p:cNvSpPr/>
            <p:nvPr/>
          </p:nvSpPr>
          <p:spPr>
            <a:xfrm>
              <a:off x="3815577" y="4442414"/>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55" name="Oval 454"/>
            <p:cNvSpPr/>
            <p:nvPr/>
          </p:nvSpPr>
          <p:spPr>
            <a:xfrm>
              <a:off x="4059816" y="4442414"/>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56" name="Oval 455"/>
            <p:cNvSpPr/>
            <p:nvPr/>
          </p:nvSpPr>
          <p:spPr>
            <a:xfrm>
              <a:off x="4304055" y="444241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7" name="Oval 456"/>
            <p:cNvSpPr/>
            <p:nvPr/>
          </p:nvSpPr>
          <p:spPr>
            <a:xfrm>
              <a:off x="4548294" y="444241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8" name="Oval 457"/>
            <p:cNvSpPr/>
            <p:nvPr/>
          </p:nvSpPr>
          <p:spPr>
            <a:xfrm>
              <a:off x="4792533" y="444241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59" name="Oval 458"/>
            <p:cNvSpPr/>
            <p:nvPr/>
          </p:nvSpPr>
          <p:spPr>
            <a:xfrm>
              <a:off x="5036772" y="444241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60" name="Oval 459"/>
            <p:cNvSpPr/>
            <p:nvPr/>
          </p:nvSpPr>
          <p:spPr>
            <a:xfrm>
              <a:off x="5281010" y="444241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61" name="Oval 460"/>
            <p:cNvSpPr/>
            <p:nvPr/>
          </p:nvSpPr>
          <p:spPr>
            <a:xfrm>
              <a:off x="3082860" y="483612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2" name="Oval 461"/>
            <p:cNvSpPr/>
            <p:nvPr/>
          </p:nvSpPr>
          <p:spPr>
            <a:xfrm>
              <a:off x="3327099" y="483612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3" name="Oval 462"/>
            <p:cNvSpPr/>
            <p:nvPr/>
          </p:nvSpPr>
          <p:spPr>
            <a:xfrm>
              <a:off x="3571338" y="483612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4" name="Oval 463"/>
            <p:cNvSpPr/>
            <p:nvPr/>
          </p:nvSpPr>
          <p:spPr>
            <a:xfrm>
              <a:off x="3815577" y="4836127"/>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65" name="Oval 464"/>
            <p:cNvSpPr/>
            <p:nvPr/>
          </p:nvSpPr>
          <p:spPr>
            <a:xfrm>
              <a:off x="4059816" y="483612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6" name="Oval 465"/>
            <p:cNvSpPr/>
            <p:nvPr/>
          </p:nvSpPr>
          <p:spPr>
            <a:xfrm>
              <a:off x="4304055" y="483612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67" name="Oval 466"/>
            <p:cNvSpPr/>
            <p:nvPr/>
          </p:nvSpPr>
          <p:spPr>
            <a:xfrm>
              <a:off x="4548294" y="483612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68" name="Oval 467"/>
            <p:cNvSpPr/>
            <p:nvPr/>
          </p:nvSpPr>
          <p:spPr>
            <a:xfrm>
              <a:off x="4792533" y="483612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69" name="Oval 468"/>
            <p:cNvSpPr/>
            <p:nvPr/>
          </p:nvSpPr>
          <p:spPr>
            <a:xfrm>
              <a:off x="5036772" y="483612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70" name="Oval 469"/>
            <p:cNvSpPr/>
            <p:nvPr/>
          </p:nvSpPr>
          <p:spPr>
            <a:xfrm>
              <a:off x="5281010" y="483612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71" name="Oval 470"/>
            <p:cNvSpPr/>
            <p:nvPr/>
          </p:nvSpPr>
          <p:spPr>
            <a:xfrm>
              <a:off x="3082860" y="522984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2" name="Oval 471"/>
            <p:cNvSpPr/>
            <p:nvPr/>
          </p:nvSpPr>
          <p:spPr>
            <a:xfrm>
              <a:off x="3327099" y="522984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3" name="Oval 472"/>
            <p:cNvSpPr/>
            <p:nvPr/>
          </p:nvSpPr>
          <p:spPr>
            <a:xfrm>
              <a:off x="3571338" y="522984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4" name="Oval 473"/>
            <p:cNvSpPr/>
            <p:nvPr/>
          </p:nvSpPr>
          <p:spPr>
            <a:xfrm>
              <a:off x="3815577" y="522984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5" name="Oval 474"/>
            <p:cNvSpPr/>
            <p:nvPr/>
          </p:nvSpPr>
          <p:spPr>
            <a:xfrm>
              <a:off x="4059816" y="5229840"/>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76" name="Oval 475"/>
            <p:cNvSpPr/>
            <p:nvPr/>
          </p:nvSpPr>
          <p:spPr>
            <a:xfrm>
              <a:off x="4304055" y="522984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7" name="Oval 476"/>
            <p:cNvSpPr/>
            <p:nvPr/>
          </p:nvSpPr>
          <p:spPr>
            <a:xfrm>
              <a:off x="4548294" y="522984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8" name="Oval 477"/>
            <p:cNvSpPr/>
            <p:nvPr/>
          </p:nvSpPr>
          <p:spPr>
            <a:xfrm>
              <a:off x="4792533" y="522984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79" name="Oval 478"/>
            <p:cNvSpPr/>
            <p:nvPr/>
          </p:nvSpPr>
          <p:spPr>
            <a:xfrm>
              <a:off x="5036772" y="522984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80" name="Oval 479"/>
            <p:cNvSpPr/>
            <p:nvPr/>
          </p:nvSpPr>
          <p:spPr>
            <a:xfrm>
              <a:off x="5281010" y="522984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81" name="Oval 480"/>
            <p:cNvSpPr/>
            <p:nvPr/>
          </p:nvSpPr>
          <p:spPr>
            <a:xfrm>
              <a:off x="3082860" y="562355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2" name="Oval 481"/>
            <p:cNvSpPr/>
            <p:nvPr/>
          </p:nvSpPr>
          <p:spPr>
            <a:xfrm>
              <a:off x="3327099" y="562355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3" name="Oval 482"/>
            <p:cNvSpPr/>
            <p:nvPr/>
          </p:nvSpPr>
          <p:spPr>
            <a:xfrm>
              <a:off x="3571338" y="562355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4" name="Oval 483"/>
            <p:cNvSpPr/>
            <p:nvPr/>
          </p:nvSpPr>
          <p:spPr>
            <a:xfrm>
              <a:off x="3815577" y="5623558"/>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85" name="Oval 484"/>
            <p:cNvSpPr/>
            <p:nvPr/>
          </p:nvSpPr>
          <p:spPr>
            <a:xfrm>
              <a:off x="4059816" y="562355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6" name="Oval 485"/>
            <p:cNvSpPr/>
            <p:nvPr/>
          </p:nvSpPr>
          <p:spPr>
            <a:xfrm>
              <a:off x="4304055" y="562355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7" name="Oval 486"/>
            <p:cNvSpPr/>
            <p:nvPr/>
          </p:nvSpPr>
          <p:spPr>
            <a:xfrm>
              <a:off x="4548294" y="562355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88" name="Oval 487"/>
            <p:cNvSpPr/>
            <p:nvPr/>
          </p:nvSpPr>
          <p:spPr>
            <a:xfrm>
              <a:off x="4792533" y="562355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89" name="Oval 488"/>
            <p:cNvSpPr/>
            <p:nvPr/>
          </p:nvSpPr>
          <p:spPr>
            <a:xfrm>
              <a:off x="5036772" y="562355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490" name="Oval 489"/>
            <p:cNvSpPr/>
            <p:nvPr/>
          </p:nvSpPr>
          <p:spPr>
            <a:xfrm>
              <a:off x="5281010" y="562355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cxnSp>
          <p:nvCxnSpPr>
            <p:cNvPr id="491" name="Straight Connector 490"/>
            <p:cNvCxnSpPr/>
            <p:nvPr/>
          </p:nvCxnSpPr>
          <p:spPr>
            <a:xfrm rot="5400000">
              <a:off x="3029642" y="156184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2" name="Straight Connector 491"/>
            <p:cNvCxnSpPr/>
            <p:nvPr/>
          </p:nvCxnSpPr>
          <p:spPr>
            <a:xfrm rot="5400000">
              <a:off x="3272490" y="156184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93" name="Straight Connector 492"/>
            <p:cNvCxnSpPr/>
            <p:nvPr/>
          </p:nvCxnSpPr>
          <p:spPr>
            <a:xfrm rot="16200000" flipH="1">
              <a:off x="3394706" y="143962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4" name="Straight Connector 493"/>
            <p:cNvCxnSpPr/>
            <p:nvPr/>
          </p:nvCxnSpPr>
          <p:spPr>
            <a:xfrm rot="5400000">
              <a:off x="3761359" y="156184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95" name="Straight Connector 494"/>
            <p:cNvCxnSpPr/>
            <p:nvPr/>
          </p:nvCxnSpPr>
          <p:spPr>
            <a:xfrm rot="16200000" flipH="1">
              <a:off x="3883575" y="143962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6" name="Straight Connector 495"/>
            <p:cNvCxnSpPr/>
            <p:nvPr/>
          </p:nvCxnSpPr>
          <p:spPr>
            <a:xfrm rot="5400000">
              <a:off x="4370857" y="143962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7" name="Straight Connector 496"/>
            <p:cNvCxnSpPr/>
            <p:nvPr/>
          </p:nvCxnSpPr>
          <p:spPr>
            <a:xfrm rot="5400000">
              <a:off x="4494662" y="156184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98" name="Straight Connector 497"/>
            <p:cNvCxnSpPr/>
            <p:nvPr/>
          </p:nvCxnSpPr>
          <p:spPr>
            <a:xfrm rot="16200000" flipH="1">
              <a:off x="4615292" y="143962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9" name="Straight Connector 498"/>
            <p:cNvCxnSpPr/>
            <p:nvPr/>
          </p:nvCxnSpPr>
          <p:spPr>
            <a:xfrm rot="5400000">
              <a:off x="4983531" y="156184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0" name="Straight Connector 499"/>
            <p:cNvCxnSpPr/>
            <p:nvPr/>
          </p:nvCxnSpPr>
          <p:spPr>
            <a:xfrm rot="16200000" flipH="1">
              <a:off x="5104160" y="143962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1" name="Straight Connector 500"/>
            <p:cNvCxnSpPr/>
            <p:nvPr/>
          </p:nvCxnSpPr>
          <p:spPr>
            <a:xfrm rot="5400000">
              <a:off x="5226377" y="195562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2" name="Straight Connector 501"/>
            <p:cNvCxnSpPr/>
            <p:nvPr/>
          </p:nvCxnSpPr>
          <p:spPr>
            <a:xfrm rot="5400000">
              <a:off x="5104160" y="183340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3" name="Straight Connector 502"/>
            <p:cNvCxnSpPr/>
            <p:nvPr/>
          </p:nvCxnSpPr>
          <p:spPr>
            <a:xfrm rot="5400000">
              <a:off x="4859726" y="183340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4" name="Straight Connector 503"/>
            <p:cNvCxnSpPr/>
            <p:nvPr/>
          </p:nvCxnSpPr>
          <p:spPr>
            <a:xfrm rot="5400000">
              <a:off x="4494662" y="195562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5" name="Straight Connector 504"/>
            <p:cNvCxnSpPr>
              <a:stCxn id="382" idx="4"/>
              <a:endCxn id="391" idx="0"/>
            </p:cNvCxnSpPr>
            <p:nvPr/>
          </p:nvCxnSpPr>
          <p:spPr>
            <a:xfrm rot="5400000">
              <a:off x="3150663" y="1833774"/>
              <a:ext cx="248485" cy="244239"/>
            </a:xfrm>
            <a:prstGeom prst="line">
              <a:avLst/>
            </a:prstGeom>
          </p:spPr>
          <p:style>
            <a:lnRef idx="1">
              <a:schemeClr val="accent3"/>
            </a:lnRef>
            <a:fillRef idx="3">
              <a:schemeClr val="accent3"/>
            </a:fillRef>
            <a:effectRef idx="2">
              <a:schemeClr val="accent3"/>
            </a:effectRef>
            <a:fontRef idx="minor">
              <a:schemeClr val="lt1"/>
            </a:fontRef>
          </p:style>
        </p:cxnSp>
        <p:cxnSp>
          <p:nvCxnSpPr>
            <p:cNvPr id="506" name="Straight Connector 505"/>
            <p:cNvCxnSpPr>
              <a:stCxn id="382" idx="4"/>
              <a:endCxn id="392" idx="0"/>
            </p:cNvCxnSpPr>
            <p:nvPr/>
          </p:nvCxnSpPr>
          <p:spPr>
            <a:xfrm rot="5400000">
              <a:off x="3272782" y="1955893"/>
              <a:ext cx="248485" cy="1588"/>
            </a:xfrm>
            <a:prstGeom prst="line">
              <a:avLst/>
            </a:prstGeom>
          </p:spPr>
          <p:style>
            <a:lnRef idx="1">
              <a:schemeClr val="accent3"/>
            </a:lnRef>
            <a:fillRef idx="3">
              <a:schemeClr val="accent3"/>
            </a:fillRef>
            <a:effectRef idx="2">
              <a:schemeClr val="accent3"/>
            </a:effectRef>
            <a:fontRef idx="minor">
              <a:schemeClr val="lt1"/>
            </a:fontRef>
          </p:style>
        </p:cxnSp>
        <p:cxnSp>
          <p:nvCxnSpPr>
            <p:cNvPr id="507" name="Straight Connector 506"/>
            <p:cNvCxnSpPr/>
            <p:nvPr/>
          </p:nvCxnSpPr>
          <p:spPr>
            <a:xfrm rot="5400000">
              <a:off x="3639141" y="183340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rot="5400000">
              <a:off x="3761359" y="195562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9" name="Straight Connector 508"/>
            <p:cNvCxnSpPr/>
            <p:nvPr/>
          </p:nvCxnSpPr>
          <p:spPr>
            <a:xfrm rot="16200000" flipH="1">
              <a:off x="3883575" y="183340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rot="5400000">
              <a:off x="5226377" y="234940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1" name="Straight Connector 510"/>
            <p:cNvCxnSpPr/>
            <p:nvPr/>
          </p:nvCxnSpPr>
          <p:spPr>
            <a:xfrm rot="16200000" flipH="1">
              <a:off x="4859726" y="222718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rot="16200000" flipH="1">
              <a:off x="4615292" y="222718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3" name="Straight Connector 512"/>
            <p:cNvCxnSpPr/>
            <p:nvPr/>
          </p:nvCxnSpPr>
          <p:spPr>
            <a:xfrm rot="16200000" flipH="1">
              <a:off x="4370857" y="222718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4" name="Straight Connector 513"/>
            <p:cNvCxnSpPr/>
            <p:nvPr/>
          </p:nvCxnSpPr>
          <p:spPr>
            <a:xfrm rot="5400000">
              <a:off x="4250227" y="234940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15" name="Straight Connector 514"/>
            <p:cNvCxnSpPr/>
            <p:nvPr/>
          </p:nvCxnSpPr>
          <p:spPr>
            <a:xfrm rot="5400000">
              <a:off x="4005793" y="234940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16" name="Straight Connector 515"/>
            <p:cNvCxnSpPr/>
            <p:nvPr/>
          </p:nvCxnSpPr>
          <p:spPr>
            <a:xfrm rot="5400000">
              <a:off x="3883575" y="222718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7" name="Straight Connector 516"/>
            <p:cNvCxnSpPr/>
            <p:nvPr/>
          </p:nvCxnSpPr>
          <p:spPr>
            <a:xfrm rot="5400000">
              <a:off x="3639141" y="222718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8" name="Straight Connector 517"/>
            <p:cNvCxnSpPr/>
            <p:nvPr/>
          </p:nvCxnSpPr>
          <p:spPr>
            <a:xfrm rot="5400000">
              <a:off x="3029642" y="234940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9" name="Straight Connector 518"/>
            <p:cNvCxnSpPr/>
            <p:nvPr/>
          </p:nvCxnSpPr>
          <p:spPr>
            <a:xfrm rot="5400000">
              <a:off x="3394706" y="222718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0" name="Straight Connector 519"/>
            <p:cNvCxnSpPr/>
            <p:nvPr/>
          </p:nvCxnSpPr>
          <p:spPr>
            <a:xfrm rot="5400000">
              <a:off x="5226377" y="274318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5400000">
              <a:off x="5104160" y="26209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2" name="Straight Connector 521"/>
            <p:cNvCxnSpPr/>
            <p:nvPr/>
          </p:nvCxnSpPr>
          <p:spPr>
            <a:xfrm rot="5400000">
              <a:off x="4859726" y="26209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5400000">
              <a:off x="4702585" y="2513035"/>
              <a:ext cx="269930" cy="43966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4" name="Straight Connector 523"/>
            <p:cNvCxnSpPr/>
            <p:nvPr/>
          </p:nvCxnSpPr>
          <p:spPr>
            <a:xfrm rot="5400000">
              <a:off x="4370857" y="26209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5400000">
              <a:off x="4005793" y="274318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6" name="Straight Connector 525"/>
            <p:cNvCxnSpPr/>
            <p:nvPr/>
          </p:nvCxnSpPr>
          <p:spPr>
            <a:xfrm rot="5400000">
              <a:off x="3761359" y="274318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5400000">
              <a:off x="3639141" y="26209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rot="5400000">
              <a:off x="3394706" y="26209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9" name="Straight Connector 528"/>
            <p:cNvCxnSpPr>
              <a:stCxn id="401" idx="4"/>
            </p:cNvCxnSpPr>
            <p:nvPr/>
          </p:nvCxnSpPr>
          <p:spPr>
            <a:xfrm rot="5400000">
              <a:off x="3028146" y="2742922"/>
              <a:ext cx="248485" cy="794"/>
            </a:xfrm>
            <a:prstGeom prst="line">
              <a:avLst/>
            </a:prstGeom>
          </p:spPr>
          <p:style>
            <a:lnRef idx="1">
              <a:schemeClr val="accent3"/>
            </a:lnRef>
            <a:fillRef idx="3">
              <a:schemeClr val="accent3"/>
            </a:fillRef>
            <a:effectRef idx="2">
              <a:schemeClr val="accent3"/>
            </a:effectRef>
            <a:fontRef idx="minor">
              <a:schemeClr val="lt1"/>
            </a:fontRef>
          </p:style>
        </p:cxnSp>
        <p:cxnSp>
          <p:nvCxnSpPr>
            <p:cNvPr id="598" name="Straight Connector 597"/>
            <p:cNvCxnSpPr/>
            <p:nvPr/>
          </p:nvCxnSpPr>
          <p:spPr>
            <a:xfrm rot="5400000">
              <a:off x="3115349" y="3000469"/>
              <a:ext cx="269930" cy="293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2" name="Straight Connector 601"/>
            <p:cNvCxnSpPr/>
            <p:nvPr/>
          </p:nvCxnSpPr>
          <p:spPr>
            <a:xfrm rot="5400000">
              <a:off x="3272490" y="313696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04" name="Straight Connector 603"/>
            <p:cNvCxnSpPr/>
            <p:nvPr/>
          </p:nvCxnSpPr>
          <p:spPr>
            <a:xfrm rot="5400000">
              <a:off x="3516924" y="313696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06" name="Straight Connector 605"/>
            <p:cNvCxnSpPr/>
            <p:nvPr/>
          </p:nvCxnSpPr>
          <p:spPr>
            <a:xfrm rot="5400000">
              <a:off x="3761359" y="313696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08" name="Straight Connector 607"/>
            <p:cNvCxnSpPr/>
            <p:nvPr/>
          </p:nvCxnSpPr>
          <p:spPr>
            <a:xfrm rot="5400000">
              <a:off x="4005793" y="313696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0" name="Straight Connector 609"/>
            <p:cNvCxnSpPr/>
            <p:nvPr/>
          </p:nvCxnSpPr>
          <p:spPr>
            <a:xfrm rot="16200000" flipH="1">
              <a:off x="4127216" y="3015544"/>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612" name="Straight Connector 611"/>
            <p:cNvCxnSpPr/>
            <p:nvPr/>
          </p:nvCxnSpPr>
          <p:spPr>
            <a:xfrm rot="16200000" flipH="1">
              <a:off x="4370857" y="301475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14" name="Straight Connector 613"/>
            <p:cNvCxnSpPr/>
            <p:nvPr/>
          </p:nvCxnSpPr>
          <p:spPr>
            <a:xfrm rot="5400000">
              <a:off x="3029642" y="3530748"/>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16" name="Straight Connector 615"/>
            <p:cNvCxnSpPr/>
            <p:nvPr/>
          </p:nvCxnSpPr>
          <p:spPr>
            <a:xfrm rot="5400000">
              <a:off x="3272490" y="353074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rot="16200000" flipH="1">
              <a:off x="3516923" y="3286314"/>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22" name="Straight Connector 621"/>
            <p:cNvCxnSpPr/>
            <p:nvPr/>
          </p:nvCxnSpPr>
          <p:spPr>
            <a:xfrm rot="5400000">
              <a:off x="4127216" y="3409324"/>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4" name="Straight Connector 623"/>
            <p:cNvCxnSpPr/>
            <p:nvPr/>
          </p:nvCxnSpPr>
          <p:spPr>
            <a:xfrm rot="5400000">
              <a:off x="4370857" y="340853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26" name="Straight Connector 625"/>
            <p:cNvCxnSpPr/>
            <p:nvPr/>
          </p:nvCxnSpPr>
          <p:spPr>
            <a:xfrm rot="5400000">
              <a:off x="4494662" y="353074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30" name="Straight Connector 629"/>
            <p:cNvCxnSpPr/>
            <p:nvPr/>
          </p:nvCxnSpPr>
          <p:spPr>
            <a:xfrm rot="16200000" flipH="1">
              <a:off x="4615292" y="301475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32" name="Straight Connector 631"/>
            <p:cNvCxnSpPr/>
            <p:nvPr/>
          </p:nvCxnSpPr>
          <p:spPr>
            <a:xfrm rot="16200000" flipH="1">
              <a:off x="4737508" y="2892533"/>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34" name="Straight Connector 633"/>
            <p:cNvCxnSpPr/>
            <p:nvPr/>
          </p:nvCxnSpPr>
          <p:spPr>
            <a:xfrm rot="16200000" flipH="1">
              <a:off x="4981943" y="2892533"/>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36" name="Straight Connector 635"/>
            <p:cNvCxnSpPr/>
            <p:nvPr/>
          </p:nvCxnSpPr>
          <p:spPr>
            <a:xfrm rot="5400000">
              <a:off x="4981943" y="3286314"/>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38" name="Straight Connector 637"/>
            <p:cNvCxnSpPr/>
            <p:nvPr/>
          </p:nvCxnSpPr>
          <p:spPr>
            <a:xfrm rot="5400000">
              <a:off x="5104160" y="340853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40" name="Straight Connector 639"/>
            <p:cNvCxnSpPr/>
            <p:nvPr/>
          </p:nvCxnSpPr>
          <p:spPr>
            <a:xfrm rot="5400000">
              <a:off x="5226377" y="3530748"/>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2" name="Straight Connector 641"/>
            <p:cNvCxnSpPr/>
            <p:nvPr/>
          </p:nvCxnSpPr>
          <p:spPr>
            <a:xfrm rot="5400000">
              <a:off x="4741478" y="3676124"/>
              <a:ext cx="24134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44" name="Straight Connector 643"/>
            <p:cNvCxnSpPr/>
            <p:nvPr/>
          </p:nvCxnSpPr>
          <p:spPr>
            <a:xfrm rot="5400000">
              <a:off x="4859726" y="380231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46" name="Straight Connector 645"/>
            <p:cNvCxnSpPr/>
            <p:nvPr/>
          </p:nvCxnSpPr>
          <p:spPr>
            <a:xfrm rot="5400000">
              <a:off x="5104160" y="380231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48" name="Straight Connector 647"/>
            <p:cNvCxnSpPr/>
            <p:nvPr/>
          </p:nvCxnSpPr>
          <p:spPr>
            <a:xfrm rot="5400000">
              <a:off x="5226377" y="3924529"/>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50" name="Straight Connector 649"/>
            <p:cNvCxnSpPr/>
            <p:nvPr/>
          </p:nvCxnSpPr>
          <p:spPr>
            <a:xfrm rot="5400000">
              <a:off x="4250227" y="392452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4" name="Straight Connector 653"/>
            <p:cNvCxnSpPr/>
            <p:nvPr/>
          </p:nvCxnSpPr>
          <p:spPr>
            <a:xfrm rot="5400000">
              <a:off x="3029642" y="3924529"/>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56" name="Straight Connector 655"/>
            <p:cNvCxnSpPr/>
            <p:nvPr/>
          </p:nvCxnSpPr>
          <p:spPr>
            <a:xfrm rot="16200000" flipH="1">
              <a:off x="3150272" y="380231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58" name="Straight Connector 657"/>
            <p:cNvCxnSpPr/>
            <p:nvPr/>
          </p:nvCxnSpPr>
          <p:spPr>
            <a:xfrm rot="16200000" flipH="1">
              <a:off x="3515336" y="3922941"/>
              <a:ext cx="250876"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62" name="Straight Connector 661"/>
            <p:cNvCxnSpPr/>
            <p:nvPr/>
          </p:nvCxnSpPr>
          <p:spPr>
            <a:xfrm rot="16200000" flipH="1">
              <a:off x="3883575" y="380231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64" name="Straight Connector 663"/>
            <p:cNvCxnSpPr/>
            <p:nvPr/>
          </p:nvCxnSpPr>
          <p:spPr>
            <a:xfrm rot="16200000" flipH="1">
              <a:off x="4249433" y="4074667"/>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66" name="Straight Connector 665"/>
            <p:cNvCxnSpPr/>
            <p:nvPr/>
          </p:nvCxnSpPr>
          <p:spPr>
            <a:xfrm rot="16200000" flipH="1">
              <a:off x="4127216" y="4196885"/>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8" name="Straight Connector 667"/>
            <p:cNvCxnSpPr/>
            <p:nvPr/>
          </p:nvCxnSpPr>
          <p:spPr>
            <a:xfrm rot="16200000" flipH="1">
              <a:off x="3883575" y="419609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70" name="Straight Connector 669"/>
            <p:cNvCxnSpPr/>
            <p:nvPr/>
          </p:nvCxnSpPr>
          <p:spPr>
            <a:xfrm rot="5400000">
              <a:off x="3761359" y="431830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72" name="Straight Connector 671"/>
            <p:cNvCxnSpPr/>
            <p:nvPr/>
          </p:nvCxnSpPr>
          <p:spPr>
            <a:xfrm rot="16200000" flipH="1">
              <a:off x="3394706" y="419609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74" name="Straight Connector 673"/>
            <p:cNvCxnSpPr/>
            <p:nvPr/>
          </p:nvCxnSpPr>
          <p:spPr>
            <a:xfrm rot="5400000">
              <a:off x="3272490" y="431830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76" name="Straight Connector 675"/>
            <p:cNvCxnSpPr/>
            <p:nvPr/>
          </p:nvCxnSpPr>
          <p:spPr>
            <a:xfrm rot="5400000">
              <a:off x="3150272" y="419609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78" name="Straight Connector 677"/>
            <p:cNvCxnSpPr/>
            <p:nvPr/>
          </p:nvCxnSpPr>
          <p:spPr>
            <a:xfrm rot="5400000">
              <a:off x="4493074" y="4467655"/>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80" name="Straight Connector 679"/>
            <p:cNvCxnSpPr/>
            <p:nvPr/>
          </p:nvCxnSpPr>
          <p:spPr>
            <a:xfrm rot="5400000">
              <a:off x="4615292" y="458987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82" name="Straight Connector 681"/>
            <p:cNvCxnSpPr/>
            <p:nvPr/>
          </p:nvCxnSpPr>
          <p:spPr>
            <a:xfrm rot="5400000">
              <a:off x="4859726" y="458987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84" name="Straight Connector 683"/>
            <p:cNvCxnSpPr/>
            <p:nvPr/>
          </p:nvCxnSpPr>
          <p:spPr>
            <a:xfrm rot="5400000">
              <a:off x="5104160" y="458987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86" name="Straight Connector 685"/>
            <p:cNvCxnSpPr/>
            <p:nvPr/>
          </p:nvCxnSpPr>
          <p:spPr>
            <a:xfrm rot="5400000">
              <a:off x="5226377" y="471209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88" name="Straight Connector 687"/>
            <p:cNvCxnSpPr/>
            <p:nvPr/>
          </p:nvCxnSpPr>
          <p:spPr>
            <a:xfrm rot="16200000" flipH="1">
              <a:off x="4615292" y="419609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90" name="Straight Connector 689"/>
            <p:cNvCxnSpPr/>
            <p:nvPr/>
          </p:nvCxnSpPr>
          <p:spPr>
            <a:xfrm rot="5400000">
              <a:off x="4983531" y="431830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92" name="Straight Connector 691"/>
            <p:cNvCxnSpPr/>
            <p:nvPr/>
          </p:nvCxnSpPr>
          <p:spPr>
            <a:xfrm rot="16200000" flipH="1">
              <a:off x="5104160" y="419609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694" name="Straight Connector 693"/>
            <p:cNvCxnSpPr/>
            <p:nvPr/>
          </p:nvCxnSpPr>
          <p:spPr>
            <a:xfrm rot="5400000">
              <a:off x="5226377" y="510587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96" name="Straight Connector 695"/>
            <p:cNvCxnSpPr/>
            <p:nvPr/>
          </p:nvCxnSpPr>
          <p:spPr>
            <a:xfrm rot="16200000" flipH="1">
              <a:off x="4493074" y="4861435"/>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698" name="Straight Connector 697"/>
            <p:cNvCxnSpPr/>
            <p:nvPr/>
          </p:nvCxnSpPr>
          <p:spPr>
            <a:xfrm rot="16200000" flipH="1">
              <a:off x="4615292" y="4739217"/>
              <a:ext cx="249289" cy="733303"/>
            </a:xfrm>
            <a:prstGeom prst="line">
              <a:avLst/>
            </a:prstGeom>
          </p:spPr>
          <p:style>
            <a:lnRef idx="1">
              <a:schemeClr val="accent1"/>
            </a:lnRef>
            <a:fillRef idx="0">
              <a:schemeClr val="accent1"/>
            </a:fillRef>
            <a:effectRef idx="0">
              <a:schemeClr val="accent1"/>
            </a:effectRef>
            <a:fontRef idx="minor">
              <a:schemeClr val="tx1"/>
            </a:fontRef>
          </p:style>
        </p:cxnSp>
        <p:cxnSp>
          <p:nvCxnSpPr>
            <p:cNvPr id="700" name="Straight Connector 699"/>
            <p:cNvCxnSpPr/>
            <p:nvPr/>
          </p:nvCxnSpPr>
          <p:spPr>
            <a:xfrm rot="5400000">
              <a:off x="4249433" y="4468448"/>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2" name="Straight Connector 701"/>
            <p:cNvCxnSpPr/>
            <p:nvPr/>
          </p:nvCxnSpPr>
          <p:spPr>
            <a:xfrm rot="5400000">
              <a:off x="3883575" y="458987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04" name="Straight Connector 703"/>
            <p:cNvCxnSpPr/>
            <p:nvPr/>
          </p:nvCxnSpPr>
          <p:spPr>
            <a:xfrm rot="5400000">
              <a:off x="3516924" y="471209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06" name="Straight Connector 705"/>
            <p:cNvCxnSpPr/>
            <p:nvPr/>
          </p:nvCxnSpPr>
          <p:spPr>
            <a:xfrm rot="16200000" flipH="1">
              <a:off x="3150272" y="458987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08" name="Straight Connector 707"/>
            <p:cNvCxnSpPr/>
            <p:nvPr/>
          </p:nvCxnSpPr>
          <p:spPr>
            <a:xfrm rot="5400000">
              <a:off x="3029642" y="471209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0" name="Straight Connector 709"/>
            <p:cNvCxnSpPr/>
            <p:nvPr/>
          </p:nvCxnSpPr>
          <p:spPr>
            <a:xfrm rot="5400000">
              <a:off x="3029642" y="510587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2" name="Straight Connector 711"/>
            <p:cNvCxnSpPr/>
            <p:nvPr/>
          </p:nvCxnSpPr>
          <p:spPr>
            <a:xfrm rot="16200000" flipH="1">
              <a:off x="3150272" y="53774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14" name="Straight Connector 713"/>
            <p:cNvCxnSpPr/>
            <p:nvPr/>
          </p:nvCxnSpPr>
          <p:spPr>
            <a:xfrm rot="16200000" flipH="1">
              <a:off x="3272488" y="5255216"/>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716" name="Straight Connector 715"/>
            <p:cNvCxnSpPr/>
            <p:nvPr/>
          </p:nvCxnSpPr>
          <p:spPr>
            <a:xfrm rot="5400000">
              <a:off x="3272490" y="510587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18" name="Straight Connector 717"/>
            <p:cNvCxnSpPr/>
            <p:nvPr/>
          </p:nvCxnSpPr>
          <p:spPr>
            <a:xfrm rot="5400000">
              <a:off x="3520100" y="5101106"/>
              <a:ext cx="241349"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20" name="Straight Connector 719"/>
            <p:cNvCxnSpPr/>
            <p:nvPr/>
          </p:nvCxnSpPr>
          <p:spPr>
            <a:xfrm rot="16200000" flipH="1">
              <a:off x="3639141" y="498365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22" name="Straight Connector 721"/>
            <p:cNvCxnSpPr/>
            <p:nvPr/>
          </p:nvCxnSpPr>
          <p:spPr>
            <a:xfrm rot="16200000" flipH="1">
              <a:off x="3883575" y="498365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24" name="Straight Connector 723"/>
            <p:cNvCxnSpPr/>
            <p:nvPr/>
          </p:nvCxnSpPr>
          <p:spPr>
            <a:xfrm rot="16200000" flipH="1">
              <a:off x="4127216" y="4984446"/>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26" name="Straight Connector 725"/>
            <p:cNvCxnSpPr/>
            <p:nvPr/>
          </p:nvCxnSpPr>
          <p:spPr>
            <a:xfrm rot="5400000">
              <a:off x="3883575" y="53774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28" name="Straight Connector 727"/>
            <p:cNvCxnSpPr/>
            <p:nvPr/>
          </p:nvCxnSpPr>
          <p:spPr>
            <a:xfrm rot="5400000">
              <a:off x="3029642" y="549965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32" name="Straight Connector 731"/>
            <p:cNvCxnSpPr/>
            <p:nvPr/>
          </p:nvCxnSpPr>
          <p:spPr>
            <a:xfrm rot="16200000" flipV="1">
              <a:off x="4249433" y="4862228"/>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4" name="Straight Connector 733"/>
            <p:cNvCxnSpPr/>
            <p:nvPr/>
          </p:nvCxnSpPr>
          <p:spPr>
            <a:xfrm rot="5400000">
              <a:off x="4127216" y="5378226"/>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36" name="Straight Connector 735"/>
            <p:cNvCxnSpPr/>
            <p:nvPr/>
          </p:nvCxnSpPr>
          <p:spPr>
            <a:xfrm rot="5400000">
              <a:off x="4250227" y="549965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40" name="Straight Connector 739"/>
            <p:cNvCxnSpPr/>
            <p:nvPr/>
          </p:nvCxnSpPr>
          <p:spPr>
            <a:xfrm rot="16200000" flipH="1">
              <a:off x="4859726" y="53774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2" name="Straight Connector 741"/>
            <p:cNvCxnSpPr/>
            <p:nvPr/>
          </p:nvCxnSpPr>
          <p:spPr>
            <a:xfrm rot="5400000">
              <a:off x="4739096" y="549965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46" name="Straight Connector 745"/>
            <p:cNvCxnSpPr/>
            <p:nvPr/>
          </p:nvCxnSpPr>
          <p:spPr>
            <a:xfrm rot="5400000">
              <a:off x="5226377" y="549965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52" name="Straight Connector 751"/>
            <p:cNvCxnSpPr/>
            <p:nvPr/>
          </p:nvCxnSpPr>
          <p:spPr>
            <a:xfrm rot="5400000">
              <a:off x="4615292" y="5377432"/>
              <a:ext cx="249289" cy="24443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9462" name="Group 1235"/>
          <p:cNvGrpSpPr>
            <a:grpSpLocks/>
          </p:cNvGrpSpPr>
          <p:nvPr/>
        </p:nvGrpSpPr>
        <p:grpSpPr bwMode="auto">
          <a:xfrm>
            <a:off x="425450" y="1576388"/>
            <a:ext cx="2338388" cy="4475162"/>
            <a:chOff x="303998" y="1300676"/>
            <a:chExt cx="2338000" cy="4476076"/>
          </a:xfrm>
        </p:grpSpPr>
        <p:sp>
          <p:nvSpPr>
            <p:cNvPr id="755" name="Oval 754"/>
            <p:cNvSpPr/>
            <p:nvPr/>
          </p:nvSpPr>
          <p:spPr>
            <a:xfrm>
              <a:off x="303998" y="130067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56" name="Oval 755"/>
            <p:cNvSpPr/>
            <p:nvPr/>
          </p:nvSpPr>
          <p:spPr>
            <a:xfrm>
              <a:off x="548237" y="130067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57" name="Oval 756"/>
            <p:cNvSpPr/>
            <p:nvPr/>
          </p:nvSpPr>
          <p:spPr>
            <a:xfrm>
              <a:off x="792476" y="130067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58" name="Oval 757"/>
            <p:cNvSpPr/>
            <p:nvPr/>
          </p:nvSpPr>
          <p:spPr>
            <a:xfrm>
              <a:off x="1036715" y="130067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59" name="Oval 758"/>
            <p:cNvSpPr/>
            <p:nvPr/>
          </p:nvSpPr>
          <p:spPr>
            <a:xfrm>
              <a:off x="1280954" y="130067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60" name="Oval 759"/>
            <p:cNvSpPr/>
            <p:nvPr/>
          </p:nvSpPr>
          <p:spPr>
            <a:xfrm>
              <a:off x="1525193" y="130067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61" name="Oval 760"/>
            <p:cNvSpPr/>
            <p:nvPr/>
          </p:nvSpPr>
          <p:spPr>
            <a:xfrm>
              <a:off x="1769432" y="130067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62" name="Oval 761"/>
            <p:cNvSpPr/>
            <p:nvPr/>
          </p:nvSpPr>
          <p:spPr>
            <a:xfrm>
              <a:off x="2013671" y="130067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63" name="Oval 762"/>
            <p:cNvSpPr/>
            <p:nvPr/>
          </p:nvSpPr>
          <p:spPr>
            <a:xfrm>
              <a:off x="2257910" y="130067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64" name="Oval 763"/>
            <p:cNvSpPr/>
            <p:nvPr/>
          </p:nvSpPr>
          <p:spPr>
            <a:xfrm>
              <a:off x="2502148" y="130067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65" name="Oval 764"/>
            <p:cNvSpPr/>
            <p:nvPr/>
          </p:nvSpPr>
          <p:spPr>
            <a:xfrm>
              <a:off x="303998" y="1694389"/>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66" name="Oval 765"/>
            <p:cNvSpPr/>
            <p:nvPr/>
          </p:nvSpPr>
          <p:spPr>
            <a:xfrm>
              <a:off x="548237" y="1694389"/>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67" name="Oval 766"/>
            <p:cNvSpPr/>
            <p:nvPr/>
          </p:nvSpPr>
          <p:spPr>
            <a:xfrm>
              <a:off x="792476" y="1694389"/>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68" name="Oval 767"/>
            <p:cNvSpPr/>
            <p:nvPr/>
          </p:nvSpPr>
          <p:spPr>
            <a:xfrm>
              <a:off x="1036715" y="169438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69" name="Oval 768"/>
            <p:cNvSpPr/>
            <p:nvPr/>
          </p:nvSpPr>
          <p:spPr>
            <a:xfrm>
              <a:off x="1280954" y="169438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0" name="Oval 769"/>
            <p:cNvSpPr/>
            <p:nvPr/>
          </p:nvSpPr>
          <p:spPr>
            <a:xfrm>
              <a:off x="1525193" y="169438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1" name="Oval 770"/>
            <p:cNvSpPr/>
            <p:nvPr/>
          </p:nvSpPr>
          <p:spPr>
            <a:xfrm>
              <a:off x="1769432" y="169438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2" name="Oval 771"/>
            <p:cNvSpPr/>
            <p:nvPr/>
          </p:nvSpPr>
          <p:spPr>
            <a:xfrm>
              <a:off x="2013671" y="169438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3" name="Oval 772"/>
            <p:cNvSpPr/>
            <p:nvPr/>
          </p:nvSpPr>
          <p:spPr>
            <a:xfrm>
              <a:off x="2257910" y="169438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74" name="Oval 773"/>
            <p:cNvSpPr/>
            <p:nvPr/>
          </p:nvSpPr>
          <p:spPr>
            <a:xfrm>
              <a:off x="2502148" y="169438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75" name="Oval 774"/>
            <p:cNvSpPr/>
            <p:nvPr/>
          </p:nvSpPr>
          <p:spPr>
            <a:xfrm>
              <a:off x="303998" y="2088102"/>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76" name="Oval 775"/>
            <p:cNvSpPr/>
            <p:nvPr/>
          </p:nvSpPr>
          <p:spPr>
            <a:xfrm>
              <a:off x="548237" y="2088102"/>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77" name="Oval 776"/>
            <p:cNvSpPr/>
            <p:nvPr/>
          </p:nvSpPr>
          <p:spPr>
            <a:xfrm>
              <a:off x="792476" y="208810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8" name="Oval 777"/>
            <p:cNvSpPr/>
            <p:nvPr/>
          </p:nvSpPr>
          <p:spPr>
            <a:xfrm>
              <a:off x="1036715" y="208810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9" name="Oval 778"/>
            <p:cNvSpPr/>
            <p:nvPr/>
          </p:nvSpPr>
          <p:spPr>
            <a:xfrm>
              <a:off x="1280954" y="208810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80" name="Oval 779"/>
            <p:cNvSpPr/>
            <p:nvPr/>
          </p:nvSpPr>
          <p:spPr>
            <a:xfrm>
              <a:off x="1525193" y="2088102"/>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781" name="Oval 780"/>
            <p:cNvSpPr/>
            <p:nvPr/>
          </p:nvSpPr>
          <p:spPr>
            <a:xfrm>
              <a:off x="1769432" y="208810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82" name="Oval 781"/>
            <p:cNvSpPr/>
            <p:nvPr/>
          </p:nvSpPr>
          <p:spPr>
            <a:xfrm>
              <a:off x="2013671" y="208810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83" name="Oval 782"/>
            <p:cNvSpPr/>
            <p:nvPr/>
          </p:nvSpPr>
          <p:spPr>
            <a:xfrm>
              <a:off x="2257910" y="208810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84" name="Oval 783"/>
            <p:cNvSpPr/>
            <p:nvPr/>
          </p:nvSpPr>
          <p:spPr>
            <a:xfrm>
              <a:off x="2502148" y="208810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85" name="Oval 784"/>
            <p:cNvSpPr/>
            <p:nvPr/>
          </p:nvSpPr>
          <p:spPr>
            <a:xfrm>
              <a:off x="303998" y="2481815"/>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86" name="Oval 785"/>
            <p:cNvSpPr/>
            <p:nvPr/>
          </p:nvSpPr>
          <p:spPr>
            <a:xfrm>
              <a:off x="548237" y="248181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87" name="Oval 786"/>
            <p:cNvSpPr/>
            <p:nvPr/>
          </p:nvSpPr>
          <p:spPr>
            <a:xfrm>
              <a:off x="792476" y="248181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88" name="Oval 787"/>
            <p:cNvSpPr/>
            <p:nvPr/>
          </p:nvSpPr>
          <p:spPr>
            <a:xfrm>
              <a:off x="1036715" y="248181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89" name="Oval 788"/>
            <p:cNvSpPr/>
            <p:nvPr/>
          </p:nvSpPr>
          <p:spPr>
            <a:xfrm>
              <a:off x="1280954" y="248181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0" name="Oval 789"/>
            <p:cNvSpPr/>
            <p:nvPr/>
          </p:nvSpPr>
          <p:spPr>
            <a:xfrm>
              <a:off x="1525193" y="2481815"/>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791" name="Oval 790"/>
            <p:cNvSpPr/>
            <p:nvPr/>
          </p:nvSpPr>
          <p:spPr>
            <a:xfrm>
              <a:off x="1769432" y="2481815"/>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792" name="Oval 791"/>
            <p:cNvSpPr/>
            <p:nvPr/>
          </p:nvSpPr>
          <p:spPr>
            <a:xfrm>
              <a:off x="2013671" y="248181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3" name="Oval 792"/>
            <p:cNvSpPr/>
            <p:nvPr/>
          </p:nvSpPr>
          <p:spPr>
            <a:xfrm>
              <a:off x="2257910" y="248181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94" name="Oval 793"/>
            <p:cNvSpPr/>
            <p:nvPr/>
          </p:nvSpPr>
          <p:spPr>
            <a:xfrm>
              <a:off x="2502148" y="248181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95" name="Oval 794"/>
            <p:cNvSpPr/>
            <p:nvPr/>
          </p:nvSpPr>
          <p:spPr>
            <a:xfrm>
              <a:off x="303998" y="2875528"/>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796" name="Oval 795"/>
            <p:cNvSpPr/>
            <p:nvPr/>
          </p:nvSpPr>
          <p:spPr>
            <a:xfrm>
              <a:off x="548237" y="287552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7" name="Oval 796"/>
            <p:cNvSpPr/>
            <p:nvPr/>
          </p:nvSpPr>
          <p:spPr>
            <a:xfrm>
              <a:off x="792476" y="287552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8" name="Oval 797"/>
            <p:cNvSpPr/>
            <p:nvPr/>
          </p:nvSpPr>
          <p:spPr>
            <a:xfrm>
              <a:off x="1036715" y="287552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9" name="Oval 798"/>
            <p:cNvSpPr/>
            <p:nvPr/>
          </p:nvSpPr>
          <p:spPr>
            <a:xfrm>
              <a:off x="1280954" y="287552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00" name="Oval 799"/>
            <p:cNvSpPr/>
            <p:nvPr/>
          </p:nvSpPr>
          <p:spPr>
            <a:xfrm>
              <a:off x="1525193" y="2875528"/>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801" name="Oval 800"/>
            <p:cNvSpPr/>
            <p:nvPr/>
          </p:nvSpPr>
          <p:spPr>
            <a:xfrm>
              <a:off x="1769432" y="287552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02" name="Oval 801"/>
            <p:cNvSpPr/>
            <p:nvPr/>
          </p:nvSpPr>
          <p:spPr>
            <a:xfrm>
              <a:off x="2013671" y="287552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03" name="Oval 802"/>
            <p:cNvSpPr/>
            <p:nvPr/>
          </p:nvSpPr>
          <p:spPr>
            <a:xfrm>
              <a:off x="2257910" y="287552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04" name="Oval 803"/>
            <p:cNvSpPr/>
            <p:nvPr/>
          </p:nvSpPr>
          <p:spPr>
            <a:xfrm>
              <a:off x="2502148" y="287552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05" name="Oval 804"/>
            <p:cNvSpPr/>
            <p:nvPr/>
          </p:nvSpPr>
          <p:spPr>
            <a:xfrm>
              <a:off x="303998" y="326924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06" name="Oval 805"/>
            <p:cNvSpPr/>
            <p:nvPr/>
          </p:nvSpPr>
          <p:spPr>
            <a:xfrm>
              <a:off x="548237" y="326924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07" name="Oval 806"/>
            <p:cNvSpPr/>
            <p:nvPr/>
          </p:nvSpPr>
          <p:spPr>
            <a:xfrm>
              <a:off x="792476" y="326924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08" name="Oval 807"/>
            <p:cNvSpPr/>
            <p:nvPr/>
          </p:nvSpPr>
          <p:spPr>
            <a:xfrm>
              <a:off x="1036715" y="326924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09" name="Oval 808"/>
            <p:cNvSpPr/>
            <p:nvPr/>
          </p:nvSpPr>
          <p:spPr>
            <a:xfrm>
              <a:off x="1280954" y="326924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0" name="Oval 809"/>
            <p:cNvSpPr/>
            <p:nvPr/>
          </p:nvSpPr>
          <p:spPr>
            <a:xfrm>
              <a:off x="1525193" y="326924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1" name="Oval 810"/>
            <p:cNvSpPr/>
            <p:nvPr/>
          </p:nvSpPr>
          <p:spPr>
            <a:xfrm>
              <a:off x="1769432" y="3269241"/>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812" name="Oval 811"/>
            <p:cNvSpPr/>
            <p:nvPr/>
          </p:nvSpPr>
          <p:spPr>
            <a:xfrm>
              <a:off x="2013671" y="326924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13" name="Oval 812"/>
            <p:cNvSpPr/>
            <p:nvPr/>
          </p:nvSpPr>
          <p:spPr>
            <a:xfrm>
              <a:off x="2257910" y="326924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14" name="Oval 813"/>
            <p:cNvSpPr/>
            <p:nvPr/>
          </p:nvSpPr>
          <p:spPr>
            <a:xfrm>
              <a:off x="2502148" y="326924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15" name="Oval 814"/>
            <p:cNvSpPr/>
            <p:nvPr/>
          </p:nvSpPr>
          <p:spPr>
            <a:xfrm>
              <a:off x="303998" y="366295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6" name="Oval 815"/>
            <p:cNvSpPr/>
            <p:nvPr/>
          </p:nvSpPr>
          <p:spPr>
            <a:xfrm>
              <a:off x="548237" y="366295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7" name="Oval 816"/>
            <p:cNvSpPr/>
            <p:nvPr/>
          </p:nvSpPr>
          <p:spPr>
            <a:xfrm>
              <a:off x="791682" y="3661407"/>
              <a:ext cx="139850" cy="14522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en-US"/>
            </a:p>
          </p:txBody>
        </p:sp>
        <p:sp>
          <p:nvSpPr>
            <p:cNvPr id="818" name="Oval 817"/>
            <p:cNvSpPr/>
            <p:nvPr/>
          </p:nvSpPr>
          <p:spPr>
            <a:xfrm>
              <a:off x="1036715" y="366295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9" name="Oval 818"/>
            <p:cNvSpPr/>
            <p:nvPr/>
          </p:nvSpPr>
          <p:spPr>
            <a:xfrm>
              <a:off x="1280954" y="366295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0" name="Oval 819"/>
            <p:cNvSpPr/>
            <p:nvPr/>
          </p:nvSpPr>
          <p:spPr>
            <a:xfrm>
              <a:off x="1525193" y="366295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1" name="Oval 820"/>
            <p:cNvSpPr/>
            <p:nvPr/>
          </p:nvSpPr>
          <p:spPr>
            <a:xfrm>
              <a:off x="1769432" y="3662954"/>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822" name="Oval 821"/>
            <p:cNvSpPr/>
            <p:nvPr/>
          </p:nvSpPr>
          <p:spPr>
            <a:xfrm>
              <a:off x="2013671" y="366295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23" name="Oval 822"/>
            <p:cNvSpPr/>
            <p:nvPr/>
          </p:nvSpPr>
          <p:spPr>
            <a:xfrm>
              <a:off x="2257910" y="366295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24" name="Oval 823"/>
            <p:cNvSpPr/>
            <p:nvPr/>
          </p:nvSpPr>
          <p:spPr>
            <a:xfrm>
              <a:off x="2502148" y="366295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25" name="Oval 824"/>
            <p:cNvSpPr/>
            <p:nvPr/>
          </p:nvSpPr>
          <p:spPr>
            <a:xfrm>
              <a:off x="303998" y="405666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6" name="Oval 825"/>
            <p:cNvSpPr/>
            <p:nvPr/>
          </p:nvSpPr>
          <p:spPr>
            <a:xfrm>
              <a:off x="548237" y="405666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7" name="Oval 826"/>
            <p:cNvSpPr/>
            <p:nvPr/>
          </p:nvSpPr>
          <p:spPr>
            <a:xfrm>
              <a:off x="792476" y="4056667"/>
              <a:ext cx="139850" cy="14522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en-US"/>
            </a:p>
          </p:txBody>
        </p:sp>
        <p:sp>
          <p:nvSpPr>
            <p:cNvPr id="828" name="Oval 827"/>
            <p:cNvSpPr/>
            <p:nvPr/>
          </p:nvSpPr>
          <p:spPr>
            <a:xfrm>
              <a:off x="1036715" y="4056667"/>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829" name="Oval 828"/>
            <p:cNvSpPr/>
            <p:nvPr/>
          </p:nvSpPr>
          <p:spPr>
            <a:xfrm>
              <a:off x="1280954" y="405666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30" name="Oval 829"/>
            <p:cNvSpPr/>
            <p:nvPr/>
          </p:nvSpPr>
          <p:spPr>
            <a:xfrm>
              <a:off x="1525193" y="405666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31" name="Oval 830"/>
            <p:cNvSpPr/>
            <p:nvPr/>
          </p:nvSpPr>
          <p:spPr>
            <a:xfrm>
              <a:off x="1769432" y="405666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32" name="Oval 831"/>
            <p:cNvSpPr/>
            <p:nvPr/>
          </p:nvSpPr>
          <p:spPr>
            <a:xfrm>
              <a:off x="2013671" y="4056667"/>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833" name="Oval 832"/>
            <p:cNvSpPr/>
            <p:nvPr/>
          </p:nvSpPr>
          <p:spPr>
            <a:xfrm>
              <a:off x="2257910" y="405666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34" name="Oval 833"/>
            <p:cNvSpPr/>
            <p:nvPr/>
          </p:nvSpPr>
          <p:spPr>
            <a:xfrm>
              <a:off x="2502148" y="405666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35" name="Oval 834"/>
            <p:cNvSpPr/>
            <p:nvPr/>
          </p:nvSpPr>
          <p:spPr>
            <a:xfrm>
              <a:off x="303998" y="445038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36" name="Oval 835"/>
            <p:cNvSpPr/>
            <p:nvPr/>
          </p:nvSpPr>
          <p:spPr>
            <a:xfrm>
              <a:off x="548237" y="445038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37" name="Oval 836"/>
            <p:cNvSpPr/>
            <p:nvPr/>
          </p:nvSpPr>
          <p:spPr>
            <a:xfrm>
              <a:off x="792476" y="445038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38" name="Oval 837"/>
            <p:cNvSpPr/>
            <p:nvPr/>
          </p:nvSpPr>
          <p:spPr>
            <a:xfrm>
              <a:off x="1036715" y="4450380"/>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839" name="Oval 838"/>
            <p:cNvSpPr/>
            <p:nvPr/>
          </p:nvSpPr>
          <p:spPr>
            <a:xfrm>
              <a:off x="1280954" y="4450380"/>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840" name="Oval 839"/>
            <p:cNvSpPr/>
            <p:nvPr/>
          </p:nvSpPr>
          <p:spPr>
            <a:xfrm>
              <a:off x="1525193" y="445038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1" name="Oval 840"/>
            <p:cNvSpPr/>
            <p:nvPr/>
          </p:nvSpPr>
          <p:spPr>
            <a:xfrm>
              <a:off x="1769432" y="445038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2" name="Oval 841"/>
            <p:cNvSpPr/>
            <p:nvPr/>
          </p:nvSpPr>
          <p:spPr>
            <a:xfrm>
              <a:off x="2013671" y="445038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3" name="Oval 842"/>
            <p:cNvSpPr/>
            <p:nvPr/>
          </p:nvSpPr>
          <p:spPr>
            <a:xfrm>
              <a:off x="2257910" y="445038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44" name="Oval 843"/>
            <p:cNvSpPr/>
            <p:nvPr/>
          </p:nvSpPr>
          <p:spPr>
            <a:xfrm>
              <a:off x="2502148" y="445038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45" name="Oval 844"/>
            <p:cNvSpPr/>
            <p:nvPr/>
          </p:nvSpPr>
          <p:spPr>
            <a:xfrm>
              <a:off x="303998" y="484409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6" name="Oval 845"/>
            <p:cNvSpPr/>
            <p:nvPr/>
          </p:nvSpPr>
          <p:spPr>
            <a:xfrm>
              <a:off x="548237" y="484409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7" name="Oval 846"/>
            <p:cNvSpPr/>
            <p:nvPr/>
          </p:nvSpPr>
          <p:spPr>
            <a:xfrm>
              <a:off x="792476" y="484409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8" name="Oval 847"/>
            <p:cNvSpPr/>
            <p:nvPr/>
          </p:nvSpPr>
          <p:spPr>
            <a:xfrm>
              <a:off x="1036715" y="4844093"/>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849" name="Oval 848"/>
            <p:cNvSpPr/>
            <p:nvPr/>
          </p:nvSpPr>
          <p:spPr>
            <a:xfrm>
              <a:off x="1280954" y="484409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0" name="Oval 849"/>
            <p:cNvSpPr/>
            <p:nvPr/>
          </p:nvSpPr>
          <p:spPr>
            <a:xfrm>
              <a:off x="1525193" y="484409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1" name="Oval 850"/>
            <p:cNvSpPr/>
            <p:nvPr/>
          </p:nvSpPr>
          <p:spPr>
            <a:xfrm>
              <a:off x="1769432" y="484409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2" name="Oval 851"/>
            <p:cNvSpPr/>
            <p:nvPr/>
          </p:nvSpPr>
          <p:spPr>
            <a:xfrm>
              <a:off x="2013671" y="484409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53" name="Oval 852"/>
            <p:cNvSpPr/>
            <p:nvPr/>
          </p:nvSpPr>
          <p:spPr>
            <a:xfrm>
              <a:off x="2257910" y="484409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54" name="Oval 853"/>
            <p:cNvSpPr/>
            <p:nvPr/>
          </p:nvSpPr>
          <p:spPr>
            <a:xfrm>
              <a:off x="2502148" y="484409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55" name="Oval 854"/>
            <p:cNvSpPr/>
            <p:nvPr/>
          </p:nvSpPr>
          <p:spPr>
            <a:xfrm>
              <a:off x="303998"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6" name="Oval 855"/>
            <p:cNvSpPr/>
            <p:nvPr/>
          </p:nvSpPr>
          <p:spPr>
            <a:xfrm>
              <a:off x="548237"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7" name="Oval 856"/>
            <p:cNvSpPr/>
            <p:nvPr/>
          </p:nvSpPr>
          <p:spPr>
            <a:xfrm>
              <a:off x="792476"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8" name="Oval 857"/>
            <p:cNvSpPr/>
            <p:nvPr/>
          </p:nvSpPr>
          <p:spPr>
            <a:xfrm>
              <a:off x="1036715"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59" name="Oval 858"/>
            <p:cNvSpPr/>
            <p:nvPr/>
          </p:nvSpPr>
          <p:spPr>
            <a:xfrm>
              <a:off x="1280954" y="5237806"/>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860" name="Oval 859"/>
            <p:cNvSpPr/>
            <p:nvPr/>
          </p:nvSpPr>
          <p:spPr>
            <a:xfrm>
              <a:off x="1525193"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1" name="Oval 860"/>
            <p:cNvSpPr/>
            <p:nvPr/>
          </p:nvSpPr>
          <p:spPr>
            <a:xfrm>
              <a:off x="1769432"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2" name="Oval 861"/>
            <p:cNvSpPr/>
            <p:nvPr/>
          </p:nvSpPr>
          <p:spPr>
            <a:xfrm>
              <a:off x="2013671"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3" name="Oval 862"/>
            <p:cNvSpPr/>
            <p:nvPr/>
          </p:nvSpPr>
          <p:spPr>
            <a:xfrm>
              <a:off x="2257910" y="523780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4" name="Oval 863"/>
            <p:cNvSpPr/>
            <p:nvPr/>
          </p:nvSpPr>
          <p:spPr>
            <a:xfrm>
              <a:off x="2502148" y="523780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65" name="Oval 864"/>
            <p:cNvSpPr/>
            <p:nvPr/>
          </p:nvSpPr>
          <p:spPr>
            <a:xfrm>
              <a:off x="303998"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6" name="Oval 865"/>
            <p:cNvSpPr/>
            <p:nvPr/>
          </p:nvSpPr>
          <p:spPr>
            <a:xfrm>
              <a:off x="548237"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7" name="Oval 866"/>
            <p:cNvSpPr/>
            <p:nvPr/>
          </p:nvSpPr>
          <p:spPr>
            <a:xfrm>
              <a:off x="792476"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8" name="Oval 867"/>
            <p:cNvSpPr/>
            <p:nvPr/>
          </p:nvSpPr>
          <p:spPr>
            <a:xfrm>
              <a:off x="1036715" y="5631524"/>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869" name="Oval 868"/>
            <p:cNvSpPr/>
            <p:nvPr/>
          </p:nvSpPr>
          <p:spPr>
            <a:xfrm>
              <a:off x="1280954"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70" name="Oval 869"/>
            <p:cNvSpPr/>
            <p:nvPr/>
          </p:nvSpPr>
          <p:spPr>
            <a:xfrm>
              <a:off x="1525193"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71" name="Oval 870"/>
            <p:cNvSpPr/>
            <p:nvPr/>
          </p:nvSpPr>
          <p:spPr>
            <a:xfrm>
              <a:off x="1769432"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72" name="Oval 871"/>
            <p:cNvSpPr/>
            <p:nvPr/>
          </p:nvSpPr>
          <p:spPr>
            <a:xfrm>
              <a:off x="2013671"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73" name="Oval 872"/>
            <p:cNvSpPr/>
            <p:nvPr/>
          </p:nvSpPr>
          <p:spPr>
            <a:xfrm>
              <a:off x="2257910" y="563152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74" name="Oval 873"/>
            <p:cNvSpPr/>
            <p:nvPr/>
          </p:nvSpPr>
          <p:spPr>
            <a:xfrm>
              <a:off x="2502148" y="563152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cxnSp>
          <p:nvCxnSpPr>
            <p:cNvPr id="875" name="Straight Connector 874"/>
            <p:cNvCxnSpPr/>
            <p:nvPr/>
          </p:nvCxnSpPr>
          <p:spPr>
            <a:xfrm rot="5400000">
              <a:off x="250780" y="1569812"/>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6" name="Straight Connector 875"/>
            <p:cNvCxnSpPr/>
            <p:nvPr/>
          </p:nvCxnSpPr>
          <p:spPr>
            <a:xfrm rot="5400000">
              <a:off x="493628" y="1569812"/>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77" name="Straight Connector 876"/>
            <p:cNvCxnSpPr/>
            <p:nvPr/>
          </p:nvCxnSpPr>
          <p:spPr>
            <a:xfrm rot="16200000" flipH="1">
              <a:off x="615844" y="1447594"/>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78" name="Straight Connector 877"/>
            <p:cNvCxnSpPr/>
            <p:nvPr/>
          </p:nvCxnSpPr>
          <p:spPr>
            <a:xfrm rot="5400000">
              <a:off x="982497" y="1569812"/>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79" name="Straight Connector 878"/>
            <p:cNvCxnSpPr/>
            <p:nvPr/>
          </p:nvCxnSpPr>
          <p:spPr>
            <a:xfrm rot="16200000" flipH="1">
              <a:off x="1104713" y="1447594"/>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0" name="Straight Connector 879"/>
            <p:cNvCxnSpPr/>
            <p:nvPr/>
          </p:nvCxnSpPr>
          <p:spPr>
            <a:xfrm rot="5400000">
              <a:off x="1591995" y="1447594"/>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1" name="Straight Connector 880"/>
            <p:cNvCxnSpPr/>
            <p:nvPr/>
          </p:nvCxnSpPr>
          <p:spPr>
            <a:xfrm rot="5400000">
              <a:off x="1715800" y="1569812"/>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82" name="Straight Connector 881"/>
            <p:cNvCxnSpPr/>
            <p:nvPr/>
          </p:nvCxnSpPr>
          <p:spPr>
            <a:xfrm rot="16200000" flipH="1">
              <a:off x="1836430" y="1447594"/>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3" name="Straight Connector 882"/>
            <p:cNvCxnSpPr/>
            <p:nvPr/>
          </p:nvCxnSpPr>
          <p:spPr>
            <a:xfrm rot="5400000">
              <a:off x="2204669" y="1569812"/>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84" name="Straight Connector 883"/>
            <p:cNvCxnSpPr/>
            <p:nvPr/>
          </p:nvCxnSpPr>
          <p:spPr>
            <a:xfrm rot="16200000" flipH="1">
              <a:off x="2325298" y="1447594"/>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5" name="Straight Connector 884"/>
            <p:cNvCxnSpPr/>
            <p:nvPr/>
          </p:nvCxnSpPr>
          <p:spPr>
            <a:xfrm rot="5400000">
              <a:off x="2447515" y="1963593"/>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6" name="Straight Connector 885"/>
            <p:cNvCxnSpPr/>
            <p:nvPr/>
          </p:nvCxnSpPr>
          <p:spPr>
            <a:xfrm rot="5400000">
              <a:off x="2325298" y="184137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7" name="Straight Connector 886"/>
            <p:cNvCxnSpPr/>
            <p:nvPr/>
          </p:nvCxnSpPr>
          <p:spPr>
            <a:xfrm rot="5400000">
              <a:off x="2080864" y="184137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88" name="Straight Connector 887"/>
            <p:cNvCxnSpPr/>
            <p:nvPr/>
          </p:nvCxnSpPr>
          <p:spPr>
            <a:xfrm rot="5400000">
              <a:off x="1715800" y="1963593"/>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89" name="Straight Connector 888"/>
            <p:cNvCxnSpPr>
              <a:stCxn id="766" idx="4"/>
              <a:endCxn id="775" idx="0"/>
            </p:cNvCxnSpPr>
            <p:nvPr/>
          </p:nvCxnSpPr>
          <p:spPr>
            <a:xfrm rot="5400000">
              <a:off x="371801" y="1841740"/>
              <a:ext cx="248485" cy="244239"/>
            </a:xfrm>
            <a:prstGeom prst="line">
              <a:avLst/>
            </a:prstGeom>
          </p:spPr>
          <p:style>
            <a:lnRef idx="1">
              <a:schemeClr val="accent3"/>
            </a:lnRef>
            <a:fillRef idx="3">
              <a:schemeClr val="accent3"/>
            </a:fillRef>
            <a:effectRef idx="2">
              <a:schemeClr val="accent3"/>
            </a:effectRef>
            <a:fontRef idx="minor">
              <a:schemeClr val="lt1"/>
            </a:fontRef>
          </p:style>
        </p:cxnSp>
        <p:cxnSp>
          <p:nvCxnSpPr>
            <p:cNvPr id="890" name="Straight Connector 889"/>
            <p:cNvCxnSpPr>
              <a:stCxn id="766" idx="4"/>
              <a:endCxn id="776" idx="0"/>
            </p:cNvCxnSpPr>
            <p:nvPr/>
          </p:nvCxnSpPr>
          <p:spPr>
            <a:xfrm rot="5400000">
              <a:off x="493920" y="1963859"/>
              <a:ext cx="248485" cy="1588"/>
            </a:xfrm>
            <a:prstGeom prst="line">
              <a:avLst/>
            </a:prstGeom>
          </p:spPr>
          <p:style>
            <a:lnRef idx="1">
              <a:schemeClr val="accent3"/>
            </a:lnRef>
            <a:fillRef idx="3">
              <a:schemeClr val="accent3"/>
            </a:fillRef>
            <a:effectRef idx="2">
              <a:schemeClr val="accent3"/>
            </a:effectRef>
            <a:fontRef idx="minor">
              <a:schemeClr val="lt1"/>
            </a:fontRef>
          </p:style>
        </p:cxnSp>
        <p:cxnSp>
          <p:nvCxnSpPr>
            <p:cNvPr id="891" name="Straight Connector 890"/>
            <p:cNvCxnSpPr/>
            <p:nvPr/>
          </p:nvCxnSpPr>
          <p:spPr>
            <a:xfrm rot="5400000">
              <a:off x="860279" y="184137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92" name="Straight Connector 891"/>
            <p:cNvCxnSpPr/>
            <p:nvPr/>
          </p:nvCxnSpPr>
          <p:spPr>
            <a:xfrm rot="5400000">
              <a:off x="982497" y="1963593"/>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93" name="Straight Connector 892"/>
            <p:cNvCxnSpPr/>
            <p:nvPr/>
          </p:nvCxnSpPr>
          <p:spPr>
            <a:xfrm rot="16200000" flipH="1">
              <a:off x="1104713" y="184137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94" name="Straight Connector 893"/>
            <p:cNvCxnSpPr/>
            <p:nvPr/>
          </p:nvCxnSpPr>
          <p:spPr>
            <a:xfrm rot="5400000">
              <a:off x="2447515" y="2357373"/>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5" name="Straight Connector 894"/>
            <p:cNvCxnSpPr/>
            <p:nvPr/>
          </p:nvCxnSpPr>
          <p:spPr>
            <a:xfrm rot="16200000" flipH="1">
              <a:off x="2080864" y="223515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96" name="Straight Connector 895"/>
            <p:cNvCxnSpPr/>
            <p:nvPr/>
          </p:nvCxnSpPr>
          <p:spPr>
            <a:xfrm rot="16200000" flipH="1">
              <a:off x="1836430" y="223515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97" name="Straight Connector 896"/>
            <p:cNvCxnSpPr/>
            <p:nvPr/>
          </p:nvCxnSpPr>
          <p:spPr>
            <a:xfrm rot="16200000" flipH="1">
              <a:off x="1591995" y="223515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98" name="Straight Connector 897"/>
            <p:cNvCxnSpPr/>
            <p:nvPr/>
          </p:nvCxnSpPr>
          <p:spPr>
            <a:xfrm rot="5400000">
              <a:off x="1471365" y="2357373"/>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99" name="Straight Connector 898"/>
            <p:cNvCxnSpPr/>
            <p:nvPr/>
          </p:nvCxnSpPr>
          <p:spPr>
            <a:xfrm rot="5400000">
              <a:off x="1226931" y="2357373"/>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00" name="Straight Connector 899"/>
            <p:cNvCxnSpPr/>
            <p:nvPr/>
          </p:nvCxnSpPr>
          <p:spPr>
            <a:xfrm rot="5400000">
              <a:off x="1104713" y="223515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1" name="Straight Connector 900"/>
            <p:cNvCxnSpPr/>
            <p:nvPr/>
          </p:nvCxnSpPr>
          <p:spPr>
            <a:xfrm rot="5400000">
              <a:off x="860279" y="223515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2" name="Straight Connector 901"/>
            <p:cNvCxnSpPr/>
            <p:nvPr/>
          </p:nvCxnSpPr>
          <p:spPr>
            <a:xfrm rot="5400000">
              <a:off x="250780" y="2357373"/>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3" name="Straight Connector 902"/>
            <p:cNvCxnSpPr/>
            <p:nvPr/>
          </p:nvCxnSpPr>
          <p:spPr>
            <a:xfrm rot="5400000">
              <a:off x="615844" y="223515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4" name="Straight Connector 903"/>
            <p:cNvCxnSpPr/>
            <p:nvPr/>
          </p:nvCxnSpPr>
          <p:spPr>
            <a:xfrm rot="5400000">
              <a:off x="2447515" y="2751153"/>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5" name="Straight Connector 904"/>
            <p:cNvCxnSpPr/>
            <p:nvPr/>
          </p:nvCxnSpPr>
          <p:spPr>
            <a:xfrm rot="5400000">
              <a:off x="2325298" y="262893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6" name="Straight Connector 905"/>
            <p:cNvCxnSpPr/>
            <p:nvPr/>
          </p:nvCxnSpPr>
          <p:spPr>
            <a:xfrm rot="5400000">
              <a:off x="2080864" y="262893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7" name="Straight Connector 906"/>
            <p:cNvCxnSpPr/>
            <p:nvPr/>
          </p:nvCxnSpPr>
          <p:spPr>
            <a:xfrm rot="5400000">
              <a:off x="1923723" y="2521001"/>
              <a:ext cx="269930" cy="43966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8" name="Straight Connector 907"/>
            <p:cNvCxnSpPr/>
            <p:nvPr/>
          </p:nvCxnSpPr>
          <p:spPr>
            <a:xfrm rot="5400000">
              <a:off x="1591995" y="262893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9" name="Straight Connector 908"/>
            <p:cNvCxnSpPr/>
            <p:nvPr/>
          </p:nvCxnSpPr>
          <p:spPr>
            <a:xfrm rot="5400000">
              <a:off x="1226931" y="2751153"/>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0" name="Straight Connector 909"/>
            <p:cNvCxnSpPr/>
            <p:nvPr/>
          </p:nvCxnSpPr>
          <p:spPr>
            <a:xfrm rot="5400000">
              <a:off x="982497" y="2751153"/>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1" name="Straight Connector 910"/>
            <p:cNvCxnSpPr/>
            <p:nvPr/>
          </p:nvCxnSpPr>
          <p:spPr>
            <a:xfrm rot="5400000">
              <a:off x="860279" y="262893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12" name="Straight Connector 911"/>
            <p:cNvCxnSpPr/>
            <p:nvPr/>
          </p:nvCxnSpPr>
          <p:spPr>
            <a:xfrm rot="5400000">
              <a:off x="615844" y="2628935"/>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13" name="Straight Connector 912"/>
            <p:cNvCxnSpPr>
              <a:stCxn id="785" idx="4"/>
            </p:cNvCxnSpPr>
            <p:nvPr/>
          </p:nvCxnSpPr>
          <p:spPr>
            <a:xfrm rot="5400000">
              <a:off x="249284" y="2750888"/>
              <a:ext cx="248485" cy="794"/>
            </a:xfrm>
            <a:prstGeom prst="line">
              <a:avLst/>
            </a:prstGeom>
          </p:spPr>
          <p:style>
            <a:lnRef idx="1">
              <a:schemeClr val="accent3"/>
            </a:lnRef>
            <a:fillRef idx="3">
              <a:schemeClr val="accent3"/>
            </a:fillRef>
            <a:effectRef idx="2">
              <a:schemeClr val="accent3"/>
            </a:effectRef>
            <a:fontRef idx="minor">
              <a:schemeClr val="lt1"/>
            </a:fontRef>
          </p:style>
        </p:cxnSp>
        <p:cxnSp>
          <p:nvCxnSpPr>
            <p:cNvPr id="914" name="Straight Connector 913"/>
            <p:cNvCxnSpPr/>
            <p:nvPr/>
          </p:nvCxnSpPr>
          <p:spPr>
            <a:xfrm rot="5400000">
              <a:off x="336487" y="3008435"/>
              <a:ext cx="269930" cy="293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15" name="Straight Connector 914"/>
            <p:cNvCxnSpPr/>
            <p:nvPr/>
          </p:nvCxnSpPr>
          <p:spPr>
            <a:xfrm rot="5400000">
              <a:off x="493628" y="314493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6" name="Straight Connector 915"/>
            <p:cNvCxnSpPr/>
            <p:nvPr/>
          </p:nvCxnSpPr>
          <p:spPr>
            <a:xfrm rot="5400000">
              <a:off x="738062" y="314493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7" name="Straight Connector 916"/>
            <p:cNvCxnSpPr/>
            <p:nvPr/>
          </p:nvCxnSpPr>
          <p:spPr>
            <a:xfrm rot="5400000">
              <a:off x="982497" y="314493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8" name="Straight Connector 917"/>
            <p:cNvCxnSpPr/>
            <p:nvPr/>
          </p:nvCxnSpPr>
          <p:spPr>
            <a:xfrm rot="5400000">
              <a:off x="1226931" y="314493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9" name="Straight Connector 918"/>
            <p:cNvCxnSpPr/>
            <p:nvPr/>
          </p:nvCxnSpPr>
          <p:spPr>
            <a:xfrm rot="16200000" flipH="1">
              <a:off x="1348354" y="3023510"/>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0" name="Straight Connector 919"/>
            <p:cNvCxnSpPr/>
            <p:nvPr/>
          </p:nvCxnSpPr>
          <p:spPr>
            <a:xfrm rot="16200000" flipH="1">
              <a:off x="1591995" y="3022716"/>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21" name="Straight Connector 920"/>
            <p:cNvCxnSpPr/>
            <p:nvPr/>
          </p:nvCxnSpPr>
          <p:spPr>
            <a:xfrm rot="5400000">
              <a:off x="250780" y="3538714"/>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2" name="Straight Connector 921"/>
            <p:cNvCxnSpPr/>
            <p:nvPr/>
          </p:nvCxnSpPr>
          <p:spPr>
            <a:xfrm rot="5400000">
              <a:off x="493628" y="353871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23" name="Straight Connector 922"/>
            <p:cNvCxnSpPr/>
            <p:nvPr/>
          </p:nvCxnSpPr>
          <p:spPr>
            <a:xfrm rot="16200000" flipH="1">
              <a:off x="738061" y="3294280"/>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24" name="Straight Connector 923"/>
            <p:cNvCxnSpPr/>
            <p:nvPr/>
          </p:nvCxnSpPr>
          <p:spPr>
            <a:xfrm rot="5400000">
              <a:off x="1348354" y="3417290"/>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5" name="Straight Connector 924"/>
            <p:cNvCxnSpPr/>
            <p:nvPr/>
          </p:nvCxnSpPr>
          <p:spPr>
            <a:xfrm rot="5400000">
              <a:off x="1471365" y="353871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26" name="Straight Connector 925"/>
            <p:cNvCxnSpPr/>
            <p:nvPr/>
          </p:nvCxnSpPr>
          <p:spPr>
            <a:xfrm rot="5400000">
              <a:off x="1715800" y="3538714"/>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27" name="Straight Connector 926"/>
            <p:cNvCxnSpPr/>
            <p:nvPr/>
          </p:nvCxnSpPr>
          <p:spPr>
            <a:xfrm rot="16200000" flipH="1">
              <a:off x="1836430" y="3022716"/>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28" name="Straight Connector 927"/>
            <p:cNvCxnSpPr/>
            <p:nvPr/>
          </p:nvCxnSpPr>
          <p:spPr>
            <a:xfrm rot="16200000" flipH="1">
              <a:off x="1958646" y="2900499"/>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29" name="Straight Connector 928"/>
            <p:cNvCxnSpPr/>
            <p:nvPr/>
          </p:nvCxnSpPr>
          <p:spPr>
            <a:xfrm rot="16200000" flipH="1">
              <a:off x="2203081" y="2900499"/>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30" name="Straight Connector 929"/>
            <p:cNvCxnSpPr/>
            <p:nvPr/>
          </p:nvCxnSpPr>
          <p:spPr>
            <a:xfrm rot="5400000">
              <a:off x="2203081" y="3294280"/>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31" name="Straight Connector 930"/>
            <p:cNvCxnSpPr/>
            <p:nvPr/>
          </p:nvCxnSpPr>
          <p:spPr>
            <a:xfrm rot="5400000">
              <a:off x="2325298" y="3416496"/>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2" name="Straight Connector 931"/>
            <p:cNvCxnSpPr/>
            <p:nvPr/>
          </p:nvCxnSpPr>
          <p:spPr>
            <a:xfrm rot="5400000">
              <a:off x="2447515" y="3538714"/>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33" name="Straight Connector 932"/>
            <p:cNvCxnSpPr/>
            <p:nvPr/>
          </p:nvCxnSpPr>
          <p:spPr>
            <a:xfrm rot="16200000" flipH="1">
              <a:off x="1595965" y="3806307"/>
              <a:ext cx="24134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4" name="Straight Connector 933"/>
            <p:cNvCxnSpPr/>
            <p:nvPr/>
          </p:nvCxnSpPr>
          <p:spPr>
            <a:xfrm rot="16200000" flipH="1">
              <a:off x="1836430" y="381027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5" name="Straight Connector 934"/>
            <p:cNvCxnSpPr/>
            <p:nvPr/>
          </p:nvCxnSpPr>
          <p:spPr>
            <a:xfrm rot="5400000">
              <a:off x="2325298" y="381027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6" name="Straight Connector 935"/>
            <p:cNvCxnSpPr/>
            <p:nvPr/>
          </p:nvCxnSpPr>
          <p:spPr>
            <a:xfrm rot="5400000">
              <a:off x="2447515" y="3932495"/>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37" name="Straight Connector 936"/>
            <p:cNvCxnSpPr/>
            <p:nvPr/>
          </p:nvCxnSpPr>
          <p:spPr>
            <a:xfrm rot="5400000">
              <a:off x="1471365" y="3932495"/>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38" name="Straight Connector 937"/>
            <p:cNvCxnSpPr/>
            <p:nvPr/>
          </p:nvCxnSpPr>
          <p:spPr>
            <a:xfrm rot="5400000">
              <a:off x="250780" y="3932495"/>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39" name="Straight Connector 938"/>
            <p:cNvCxnSpPr/>
            <p:nvPr/>
          </p:nvCxnSpPr>
          <p:spPr>
            <a:xfrm rot="16200000" flipH="1">
              <a:off x="371410" y="381027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0" name="Straight Connector 939"/>
            <p:cNvCxnSpPr/>
            <p:nvPr/>
          </p:nvCxnSpPr>
          <p:spPr>
            <a:xfrm rot="16200000" flipH="1">
              <a:off x="736474" y="3930907"/>
              <a:ext cx="250876"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41" name="Straight Connector 940"/>
            <p:cNvCxnSpPr/>
            <p:nvPr/>
          </p:nvCxnSpPr>
          <p:spPr>
            <a:xfrm rot="16200000" flipH="1">
              <a:off x="1104713" y="381027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2" name="Straight Connector 941"/>
            <p:cNvCxnSpPr/>
            <p:nvPr/>
          </p:nvCxnSpPr>
          <p:spPr>
            <a:xfrm rot="16200000" flipH="1">
              <a:off x="1470571" y="4082633"/>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43" name="Straight Connector 942"/>
            <p:cNvCxnSpPr/>
            <p:nvPr/>
          </p:nvCxnSpPr>
          <p:spPr>
            <a:xfrm rot="16200000" flipH="1">
              <a:off x="1348354" y="4204851"/>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44" name="Straight Connector 943"/>
            <p:cNvCxnSpPr/>
            <p:nvPr/>
          </p:nvCxnSpPr>
          <p:spPr>
            <a:xfrm rot="16200000" flipH="1">
              <a:off x="1104713" y="420405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5" name="Straight Connector 944"/>
            <p:cNvCxnSpPr/>
            <p:nvPr/>
          </p:nvCxnSpPr>
          <p:spPr>
            <a:xfrm rot="5400000">
              <a:off x="982497" y="4326275"/>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46" name="Straight Connector 945"/>
            <p:cNvCxnSpPr/>
            <p:nvPr/>
          </p:nvCxnSpPr>
          <p:spPr>
            <a:xfrm rot="16200000" flipH="1">
              <a:off x="615844" y="420405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7" name="Straight Connector 946"/>
            <p:cNvCxnSpPr/>
            <p:nvPr/>
          </p:nvCxnSpPr>
          <p:spPr>
            <a:xfrm rot="5400000">
              <a:off x="493628" y="4326275"/>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48" name="Straight Connector 947"/>
            <p:cNvCxnSpPr/>
            <p:nvPr/>
          </p:nvCxnSpPr>
          <p:spPr>
            <a:xfrm rot="5400000">
              <a:off x="371410" y="420405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9" name="Straight Connector 948"/>
            <p:cNvCxnSpPr/>
            <p:nvPr/>
          </p:nvCxnSpPr>
          <p:spPr>
            <a:xfrm rot="5400000">
              <a:off x="1714212" y="4475621"/>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50" name="Straight Connector 949"/>
            <p:cNvCxnSpPr/>
            <p:nvPr/>
          </p:nvCxnSpPr>
          <p:spPr>
            <a:xfrm rot="5400000">
              <a:off x="1836430" y="459783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51" name="Straight Connector 950"/>
            <p:cNvCxnSpPr/>
            <p:nvPr/>
          </p:nvCxnSpPr>
          <p:spPr>
            <a:xfrm rot="5400000">
              <a:off x="2080864" y="459783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52" name="Straight Connector 951"/>
            <p:cNvCxnSpPr/>
            <p:nvPr/>
          </p:nvCxnSpPr>
          <p:spPr>
            <a:xfrm rot="5400000">
              <a:off x="2325298" y="459783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53" name="Straight Connector 952"/>
            <p:cNvCxnSpPr/>
            <p:nvPr/>
          </p:nvCxnSpPr>
          <p:spPr>
            <a:xfrm rot="5400000">
              <a:off x="2447515" y="472005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4" name="Straight Connector 953"/>
            <p:cNvCxnSpPr/>
            <p:nvPr/>
          </p:nvCxnSpPr>
          <p:spPr>
            <a:xfrm rot="16200000" flipH="1">
              <a:off x="1836430" y="420405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55" name="Straight Connector 954"/>
            <p:cNvCxnSpPr/>
            <p:nvPr/>
          </p:nvCxnSpPr>
          <p:spPr>
            <a:xfrm rot="5400000">
              <a:off x="2204669" y="4326275"/>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56" name="Straight Connector 955"/>
            <p:cNvCxnSpPr/>
            <p:nvPr/>
          </p:nvCxnSpPr>
          <p:spPr>
            <a:xfrm rot="16200000" flipH="1">
              <a:off x="2325298" y="4204057"/>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57" name="Straight Connector 956"/>
            <p:cNvCxnSpPr/>
            <p:nvPr/>
          </p:nvCxnSpPr>
          <p:spPr>
            <a:xfrm rot="5400000">
              <a:off x="2447515" y="511383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58" name="Straight Connector 957"/>
            <p:cNvCxnSpPr/>
            <p:nvPr/>
          </p:nvCxnSpPr>
          <p:spPr>
            <a:xfrm rot="16200000" flipH="1">
              <a:off x="1714212" y="4869401"/>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59" name="Straight Connector 958"/>
            <p:cNvCxnSpPr/>
            <p:nvPr/>
          </p:nvCxnSpPr>
          <p:spPr>
            <a:xfrm rot="16200000" flipH="1">
              <a:off x="1836430" y="4747183"/>
              <a:ext cx="249289" cy="733303"/>
            </a:xfrm>
            <a:prstGeom prst="line">
              <a:avLst/>
            </a:prstGeom>
          </p:spPr>
          <p:style>
            <a:lnRef idx="1">
              <a:schemeClr val="accent1"/>
            </a:lnRef>
            <a:fillRef idx="0">
              <a:schemeClr val="accent1"/>
            </a:fillRef>
            <a:effectRef idx="0">
              <a:schemeClr val="accent1"/>
            </a:effectRef>
            <a:fontRef idx="minor">
              <a:schemeClr val="tx1"/>
            </a:fontRef>
          </p:style>
        </p:cxnSp>
        <p:cxnSp>
          <p:nvCxnSpPr>
            <p:cNvPr id="960" name="Straight Connector 959"/>
            <p:cNvCxnSpPr/>
            <p:nvPr/>
          </p:nvCxnSpPr>
          <p:spPr>
            <a:xfrm rot="5400000">
              <a:off x="1470571" y="4476414"/>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61" name="Straight Connector 960"/>
            <p:cNvCxnSpPr/>
            <p:nvPr/>
          </p:nvCxnSpPr>
          <p:spPr>
            <a:xfrm rot="5400000">
              <a:off x="1104713" y="459783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2" name="Straight Connector 961"/>
            <p:cNvCxnSpPr/>
            <p:nvPr/>
          </p:nvCxnSpPr>
          <p:spPr>
            <a:xfrm rot="5400000">
              <a:off x="738062" y="472005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63" name="Straight Connector 962"/>
            <p:cNvCxnSpPr/>
            <p:nvPr/>
          </p:nvCxnSpPr>
          <p:spPr>
            <a:xfrm rot="16200000" flipH="1">
              <a:off x="371410" y="459783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4" name="Straight Connector 963"/>
            <p:cNvCxnSpPr/>
            <p:nvPr/>
          </p:nvCxnSpPr>
          <p:spPr>
            <a:xfrm rot="5400000">
              <a:off x="250780" y="472005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65" name="Straight Connector 964"/>
            <p:cNvCxnSpPr/>
            <p:nvPr/>
          </p:nvCxnSpPr>
          <p:spPr>
            <a:xfrm rot="5400000">
              <a:off x="250780" y="511383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66" name="Straight Connector 965"/>
            <p:cNvCxnSpPr/>
            <p:nvPr/>
          </p:nvCxnSpPr>
          <p:spPr>
            <a:xfrm rot="16200000" flipH="1">
              <a:off x="371410" y="538539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67" name="Straight Connector 966"/>
            <p:cNvCxnSpPr/>
            <p:nvPr/>
          </p:nvCxnSpPr>
          <p:spPr>
            <a:xfrm rot="16200000" flipH="1">
              <a:off x="493626" y="5263182"/>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68" name="Straight Connector 967"/>
            <p:cNvCxnSpPr/>
            <p:nvPr/>
          </p:nvCxnSpPr>
          <p:spPr>
            <a:xfrm rot="5400000">
              <a:off x="493628" y="511383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69" name="Straight Connector 968"/>
            <p:cNvCxnSpPr/>
            <p:nvPr/>
          </p:nvCxnSpPr>
          <p:spPr>
            <a:xfrm rot="5400000">
              <a:off x="741238" y="5109072"/>
              <a:ext cx="241349"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70" name="Straight Connector 969"/>
            <p:cNvCxnSpPr/>
            <p:nvPr/>
          </p:nvCxnSpPr>
          <p:spPr>
            <a:xfrm rot="16200000" flipH="1">
              <a:off x="860279" y="499161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71" name="Straight Connector 970"/>
            <p:cNvCxnSpPr/>
            <p:nvPr/>
          </p:nvCxnSpPr>
          <p:spPr>
            <a:xfrm rot="16200000" flipH="1">
              <a:off x="1104713" y="499161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72" name="Straight Connector 971"/>
            <p:cNvCxnSpPr/>
            <p:nvPr/>
          </p:nvCxnSpPr>
          <p:spPr>
            <a:xfrm rot="16200000" flipH="1">
              <a:off x="1348354" y="4992412"/>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3" name="Straight Connector 972"/>
            <p:cNvCxnSpPr/>
            <p:nvPr/>
          </p:nvCxnSpPr>
          <p:spPr>
            <a:xfrm rot="5400000">
              <a:off x="1104713" y="538539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74" name="Straight Connector 973"/>
            <p:cNvCxnSpPr/>
            <p:nvPr/>
          </p:nvCxnSpPr>
          <p:spPr>
            <a:xfrm rot="5400000">
              <a:off x="250780" y="550761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5" name="Straight Connector 974"/>
            <p:cNvCxnSpPr/>
            <p:nvPr/>
          </p:nvCxnSpPr>
          <p:spPr>
            <a:xfrm rot="16200000" flipV="1">
              <a:off x="1470571" y="4870194"/>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76" name="Straight Connector 975"/>
            <p:cNvCxnSpPr/>
            <p:nvPr/>
          </p:nvCxnSpPr>
          <p:spPr>
            <a:xfrm rot="5400000">
              <a:off x="1348354" y="5386192"/>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7" name="Straight Connector 976"/>
            <p:cNvCxnSpPr/>
            <p:nvPr/>
          </p:nvCxnSpPr>
          <p:spPr>
            <a:xfrm rot="5400000">
              <a:off x="1471365" y="550761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78" name="Straight Connector 977"/>
            <p:cNvCxnSpPr/>
            <p:nvPr/>
          </p:nvCxnSpPr>
          <p:spPr>
            <a:xfrm rot="16200000" flipH="1">
              <a:off x="2080864" y="538539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979" name="Straight Connector 978"/>
            <p:cNvCxnSpPr/>
            <p:nvPr/>
          </p:nvCxnSpPr>
          <p:spPr>
            <a:xfrm rot="5400000">
              <a:off x="1960234" y="550761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80" name="Straight Connector 979"/>
            <p:cNvCxnSpPr/>
            <p:nvPr/>
          </p:nvCxnSpPr>
          <p:spPr>
            <a:xfrm rot="5400000">
              <a:off x="2447515" y="550761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81" name="Straight Connector 980"/>
            <p:cNvCxnSpPr/>
            <p:nvPr/>
          </p:nvCxnSpPr>
          <p:spPr>
            <a:xfrm rot="5400000">
              <a:off x="1836430" y="5385398"/>
              <a:ext cx="249289" cy="24443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9463" name="Group 1236"/>
          <p:cNvGrpSpPr>
            <a:grpSpLocks/>
          </p:cNvGrpSpPr>
          <p:nvPr/>
        </p:nvGrpSpPr>
        <p:grpSpPr bwMode="auto">
          <a:xfrm>
            <a:off x="6413500" y="1576388"/>
            <a:ext cx="2338388" cy="4475162"/>
            <a:chOff x="6292226" y="1301470"/>
            <a:chExt cx="2338000" cy="4476076"/>
          </a:xfrm>
        </p:grpSpPr>
        <p:sp>
          <p:nvSpPr>
            <p:cNvPr id="985" name="Oval 984"/>
            <p:cNvSpPr/>
            <p:nvPr/>
          </p:nvSpPr>
          <p:spPr>
            <a:xfrm>
              <a:off x="6292226" y="1301470"/>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86" name="Oval 985"/>
            <p:cNvSpPr/>
            <p:nvPr/>
          </p:nvSpPr>
          <p:spPr>
            <a:xfrm>
              <a:off x="6536465" y="1301470"/>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87" name="Oval 986"/>
            <p:cNvSpPr/>
            <p:nvPr/>
          </p:nvSpPr>
          <p:spPr>
            <a:xfrm>
              <a:off x="6780704" y="1301470"/>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88" name="Oval 987"/>
            <p:cNvSpPr/>
            <p:nvPr/>
          </p:nvSpPr>
          <p:spPr>
            <a:xfrm>
              <a:off x="7024943" y="130147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89" name="Oval 988"/>
            <p:cNvSpPr/>
            <p:nvPr/>
          </p:nvSpPr>
          <p:spPr>
            <a:xfrm>
              <a:off x="7269182" y="130147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0" name="Oval 989"/>
            <p:cNvSpPr/>
            <p:nvPr/>
          </p:nvSpPr>
          <p:spPr>
            <a:xfrm>
              <a:off x="7513421" y="130147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1" name="Oval 990"/>
            <p:cNvSpPr/>
            <p:nvPr/>
          </p:nvSpPr>
          <p:spPr>
            <a:xfrm>
              <a:off x="7757660" y="130147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2" name="Oval 991"/>
            <p:cNvSpPr/>
            <p:nvPr/>
          </p:nvSpPr>
          <p:spPr>
            <a:xfrm>
              <a:off x="8001899" y="130147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3" name="Oval 992"/>
            <p:cNvSpPr/>
            <p:nvPr/>
          </p:nvSpPr>
          <p:spPr>
            <a:xfrm>
              <a:off x="8246138" y="130147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94" name="Oval 993"/>
            <p:cNvSpPr/>
            <p:nvPr/>
          </p:nvSpPr>
          <p:spPr>
            <a:xfrm>
              <a:off x="8490376" y="130147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5" name="Oval 994"/>
            <p:cNvSpPr/>
            <p:nvPr/>
          </p:nvSpPr>
          <p:spPr>
            <a:xfrm>
              <a:off x="6292226" y="1695183"/>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96" name="Oval 995"/>
            <p:cNvSpPr/>
            <p:nvPr/>
          </p:nvSpPr>
          <p:spPr>
            <a:xfrm>
              <a:off x="6536465" y="1695183"/>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97" name="Oval 996"/>
            <p:cNvSpPr/>
            <p:nvPr/>
          </p:nvSpPr>
          <p:spPr>
            <a:xfrm>
              <a:off x="6780704" y="1695183"/>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998" name="Oval 997"/>
            <p:cNvSpPr/>
            <p:nvPr/>
          </p:nvSpPr>
          <p:spPr>
            <a:xfrm>
              <a:off x="7024943" y="169518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9" name="Oval 998"/>
            <p:cNvSpPr/>
            <p:nvPr/>
          </p:nvSpPr>
          <p:spPr>
            <a:xfrm>
              <a:off x="7269182" y="169518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0" name="Oval 999"/>
            <p:cNvSpPr/>
            <p:nvPr/>
          </p:nvSpPr>
          <p:spPr>
            <a:xfrm>
              <a:off x="7513421" y="169518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1" name="Oval 1000"/>
            <p:cNvSpPr/>
            <p:nvPr/>
          </p:nvSpPr>
          <p:spPr>
            <a:xfrm>
              <a:off x="7757660" y="169518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2" name="Oval 1001"/>
            <p:cNvSpPr/>
            <p:nvPr/>
          </p:nvSpPr>
          <p:spPr>
            <a:xfrm>
              <a:off x="8001899" y="1695183"/>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3" name="Oval 1002"/>
            <p:cNvSpPr/>
            <p:nvPr/>
          </p:nvSpPr>
          <p:spPr>
            <a:xfrm>
              <a:off x="8246138" y="169518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04" name="Oval 1003"/>
            <p:cNvSpPr/>
            <p:nvPr/>
          </p:nvSpPr>
          <p:spPr>
            <a:xfrm>
              <a:off x="8490376" y="1695183"/>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05" name="Oval 1004"/>
            <p:cNvSpPr/>
            <p:nvPr/>
          </p:nvSpPr>
          <p:spPr>
            <a:xfrm>
              <a:off x="6292226" y="208889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06" name="Oval 1005"/>
            <p:cNvSpPr/>
            <p:nvPr/>
          </p:nvSpPr>
          <p:spPr>
            <a:xfrm>
              <a:off x="6536465" y="2088896"/>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07" name="Oval 1006"/>
            <p:cNvSpPr/>
            <p:nvPr/>
          </p:nvSpPr>
          <p:spPr>
            <a:xfrm>
              <a:off x="6780704" y="208889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8" name="Oval 1007"/>
            <p:cNvSpPr/>
            <p:nvPr/>
          </p:nvSpPr>
          <p:spPr>
            <a:xfrm>
              <a:off x="7024943" y="208889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9" name="Oval 1008"/>
            <p:cNvSpPr/>
            <p:nvPr/>
          </p:nvSpPr>
          <p:spPr>
            <a:xfrm>
              <a:off x="7269182" y="2088896"/>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10" name="Oval 1009"/>
            <p:cNvSpPr/>
            <p:nvPr/>
          </p:nvSpPr>
          <p:spPr>
            <a:xfrm>
              <a:off x="7513421" y="2088896"/>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1011" name="Oval 1010"/>
            <p:cNvSpPr/>
            <p:nvPr/>
          </p:nvSpPr>
          <p:spPr>
            <a:xfrm>
              <a:off x="7757660" y="208889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12" name="Oval 1011"/>
            <p:cNvSpPr/>
            <p:nvPr/>
          </p:nvSpPr>
          <p:spPr>
            <a:xfrm>
              <a:off x="8001899" y="208889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13" name="Oval 1012"/>
            <p:cNvSpPr/>
            <p:nvPr/>
          </p:nvSpPr>
          <p:spPr>
            <a:xfrm>
              <a:off x="8246138" y="208889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14" name="Oval 1013"/>
            <p:cNvSpPr/>
            <p:nvPr/>
          </p:nvSpPr>
          <p:spPr>
            <a:xfrm>
              <a:off x="8490376" y="2088896"/>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15" name="Oval 1014"/>
            <p:cNvSpPr/>
            <p:nvPr/>
          </p:nvSpPr>
          <p:spPr>
            <a:xfrm>
              <a:off x="6292226" y="2482609"/>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16" name="Oval 1015"/>
            <p:cNvSpPr/>
            <p:nvPr/>
          </p:nvSpPr>
          <p:spPr>
            <a:xfrm>
              <a:off x="6536465" y="248260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17" name="Oval 1016"/>
            <p:cNvSpPr/>
            <p:nvPr/>
          </p:nvSpPr>
          <p:spPr>
            <a:xfrm>
              <a:off x="6780704" y="248260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18" name="Oval 1017"/>
            <p:cNvSpPr/>
            <p:nvPr/>
          </p:nvSpPr>
          <p:spPr>
            <a:xfrm>
              <a:off x="7024943" y="248260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19" name="Oval 1018"/>
            <p:cNvSpPr/>
            <p:nvPr/>
          </p:nvSpPr>
          <p:spPr>
            <a:xfrm>
              <a:off x="7269182" y="2482609"/>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0" name="Oval 1019"/>
            <p:cNvSpPr/>
            <p:nvPr/>
          </p:nvSpPr>
          <p:spPr>
            <a:xfrm>
              <a:off x="7513421" y="2482609"/>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1021" name="Oval 1020"/>
            <p:cNvSpPr/>
            <p:nvPr/>
          </p:nvSpPr>
          <p:spPr>
            <a:xfrm>
              <a:off x="7757660" y="2482609"/>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1022" name="Oval 1021"/>
            <p:cNvSpPr/>
            <p:nvPr/>
          </p:nvSpPr>
          <p:spPr>
            <a:xfrm>
              <a:off x="8001899" y="248260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23" name="Oval 1022"/>
            <p:cNvSpPr/>
            <p:nvPr/>
          </p:nvSpPr>
          <p:spPr>
            <a:xfrm>
              <a:off x="8246138" y="248260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24" name="Oval 1023"/>
            <p:cNvSpPr/>
            <p:nvPr/>
          </p:nvSpPr>
          <p:spPr>
            <a:xfrm>
              <a:off x="8490376" y="2482609"/>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25" name="Oval 1024"/>
            <p:cNvSpPr/>
            <p:nvPr/>
          </p:nvSpPr>
          <p:spPr>
            <a:xfrm>
              <a:off x="6292226" y="2876322"/>
              <a:ext cx="139850" cy="14522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026" name="Oval 1025"/>
            <p:cNvSpPr/>
            <p:nvPr/>
          </p:nvSpPr>
          <p:spPr>
            <a:xfrm>
              <a:off x="6536465" y="287632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7" name="Oval 1026"/>
            <p:cNvSpPr/>
            <p:nvPr/>
          </p:nvSpPr>
          <p:spPr>
            <a:xfrm>
              <a:off x="6780704" y="287632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Oval 1027"/>
            <p:cNvSpPr/>
            <p:nvPr/>
          </p:nvSpPr>
          <p:spPr>
            <a:xfrm>
              <a:off x="7024943" y="287632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9" name="Oval 1028"/>
            <p:cNvSpPr/>
            <p:nvPr/>
          </p:nvSpPr>
          <p:spPr>
            <a:xfrm>
              <a:off x="7269182" y="2876322"/>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0" name="Oval 1029"/>
            <p:cNvSpPr/>
            <p:nvPr/>
          </p:nvSpPr>
          <p:spPr>
            <a:xfrm>
              <a:off x="7513421" y="2876322"/>
              <a:ext cx="139850" cy="1452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en-US"/>
            </a:p>
          </p:txBody>
        </p:sp>
        <p:sp>
          <p:nvSpPr>
            <p:cNvPr id="1031" name="Oval 1030"/>
            <p:cNvSpPr/>
            <p:nvPr/>
          </p:nvSpPr>
          <p:spPr>
            <a:xfrm>
              <a:off x="7757660" y="287632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32" name="Oval 1031"/>
            <p:cNvSpPr/>
            <p:nvPr/>
          </p:nvSpPr>
          <p:spPr>
            <a:xfrm>
              <a:off x="8001899" y="287632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33" name="Oval 1032"/>
            <p:cNvSpPr/>
            <p:nvPr/>
          </p:nvSpPr>
          <p:spPr>
            <a:xfrm>
              <a:off x="8246138" y="287632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34" name="Oval 1033"/>
            <p:cNvSpPr/>
            <p:nvPr/>
          </p:nvSpPr>
          <p:spPr>
            <a:xfrm>
              <a:off x="8490376" y="2876322"/>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35" name="Oval 1034"/>
            <p:cNvSpPr/>
            <p:nvPr/>
          </p:nvSpPr>
          <p:spPr>
            <a:xfrm>
              <a:off x="6292226" y="327003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6" name="Oval 1035"/>
            <p:cNvSpPr/>
            <p:nvPr/>
          </p:nvSpPr>
          <p:spPr>
            <a:xfrm>
              <a:off x="6536465" y="327003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7" name="Oval 1036"/>
            <p:cNvSpPr/>
            <p:nvPr/>
          </p:nvSpPr>
          <p:spPr>
            <a:xfrm>
              <a:off x="6780704" y="327003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8" name="Oval 1037"/>
            <p:cNvSpPr/>
            <p:nvPr/>
          </p:nvSpPr>
          <p:spPr>
            <a:xfrm>
              <a:off x="7024943" y="327003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9" name="Oval 1038"/>
            <p:cNvSpPr/>
            <p:nvPr/>
          </p:nvSpPr>
          <p:spPr>
            <a:xfrm>
              <a:off x="7269182" y="327003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0" name="Oval 1039"/>
            <p:cNvSpPr/>
            <p:nvPr/>
          </p:nvSpPr>
          <p:spPr>
            <a:xfrm>
              <a:off x="7513421" y="3270035"/>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1" name="Oval 1040"/>
            <p:cNvSpPr/>
            <p:nvPr/>
          </p:nvSpPr>
          <p:spPr>
            <a:xfrm>
              <a:off x="7757660" y="327003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42" name="Oval 1041"/>
            <p:cNvSpPr/>
            <p:nvPr/>
          </p:nvSpPr>
          <p:spPr>
            <a:xfrm>
              <a:off x="8001899" y="327003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43" name="Oval 1042"/>
            <p:cNvSpPr/>
            <p:nvPr/>
          </p:nvSpPr>
          <p:spPr>
            <a:xfrm>
              <a:off x="8246138" y="327003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44" name="Oval 1043"/>
            <p:cNvSpPr/>
            <p:nvPr/>
          </p:nvSpPr>
          <p:spPr>
            <a:xfrm>
              <a:off x="8490376" y="3270035"/>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45" name="Oval 1044"/>
            <p:cNvSpPr/>
            <p:nvPr/>
          </p:nvSpPr>
          <p:spPr>
            <a:xfrm>
              <a:off x="6292226" y="366374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6" name="Oval 1045"/>
            <p:cNvSpPr/>
            <p:nvPr/>
          </p:nvSpPr>
          <p:spPr>
            <a:xfrm>
              <a:off x="6536465" y="366374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7" name="Oval 1046"/>
            <p:cNvSpPr/>
            <p:nvPr/>
          </p:nvSpPr>
          <p:spPr>
            <a:xfrm>
              <a:off x="6779910" y="3662201"/>
              <a:ext cx="139850" cy="14522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en-US"/>
            </a:p>
          </p:txBody>
        </p:sp>
        <p:sp>
          <p:nvSpPr>
            <p:cNvPr id="1048" name="Oval 1047"/>
            <p:cNvSpPr/>
            <p:nvPr/>
          </p:nvSpPr>
          <p:spPr>
            <a:xfrm>
              <a:off x="7024943" y="366374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9" name="Oval 1048"/>
            <p:cNvSpPr/>
            <p:nvPr/>
          </p:nvSpPr>
          <p:spPr>
            <a:xfrm>
              <a:off x="7269182" y="366374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0" name="Oval 1049"/>
            <p:cNvSpPr/>
            <p:nvPr/>
          </p:nvSpPr>
          <p:spPr>
            <a:xfrm>
              <a:off x="7513421" y="366374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51" name="Oval 1050"/>
            <p:cNvSpPr/>
            <p:nvPr/>
          </p:nvSpPr>
          <p:spPr>
            <a:xfrm>
              <a:off x="7757660" y="366374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52" name="Oval 1051"/>
            <p:cNvSpPr/>
            <p:nvPr/>
          </p:nvSpPr>
          <p:spPr>
            <a:xfrm>
              <a:off x="8001899" y="366374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53" name="Oval 1052"/>
            <p:cNvSpPr/>
            <p:nvPr/>
          </p:nvSpPr>
          <p:spPr>
            <a:xfrm>
              <a:off x="8246138" y="366374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54" name="Oval 1053"/>
            <p:cNvSpPr/>
            <p:nvPr/>
          </p:nvSpPr>
          <p:spPr>
            <a:xfrm>
              <a:off x="8490376" y="366374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55" name="Oval 1054"/>
            <p:cNvSpPr/>
            <p:nvPr/>
          </p:nvSpPr>
          <p:spPr>
            <a:xfrm>
              <a:off x="6292226" y="405746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6" name="Oval 1055"/>
            <p:cNvSpPr/>
            <p:nvPr/>
          </p:nvSpPr>
          <p:spPr>
            <a:xfrm>
              <a:off x="6536465" y="4057461"/>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7" name="Oval 1056"/>
            <p:cNvSpPr/>
            <p:nvPr/>
          </p:nvSpPr>
          <p:spPr>
            <a:xfrm>
              <a:off x="6780704" y="4057461"/>
              <a:ext cx="139850" cy="14522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en-US"/>
            </a:p>
          </p:txBody>
        </p:sp>
        <p:sp>
          <p:nvSpPr>
            <p:cNvPr id="1058" name="Oval 1057"/>
            <p:cNvSpPr/>
            <p:nvPr/>
          </p:nvSpPr>
          <p:spPr>
            <a:xfrm>
              <a:off x="7024943" y="4057461"/>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1059" name="Oval 1058"/>
            <p:cNvSpPr/>
            <p:nvPr/>
          </p:nvSpPr>
          <p:spPr>
            <a:xfrm>
              <a:off x="7269182" y="405746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60" name="Oval 1059"/>
            <p:cNvSpPr/>
            <p:nvPr/>
          </p:nvSpPr>
          <p:spPr>
            <a:xfrm>
              <a:off x="7513421" y="405746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61" name="Oval 1060"/>
            <p:cNvSpPr/>
            <p:nvPr/>
          </p:nvSpPr>
          <p:spPr>
            <a:xfrm>
              <a:off x="7757660" y="405746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62" name="Oval 1061"/>
            <p:cNvSpPr/>
            <p:nvPr/>
          </p:nvSpPr>
          <p:spPr>
            <a:xfrm>
              <a:off x="8001899" y="405746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63" name="Oval 1062"/>
            <p:cNvSpPr/>
            <p:nvPr/>
          </p:nvSpPr>
          <p:spPr>
            <a:xfrm>
              <a:off x="8246138" y="405746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64" name="Oval 1063"/>
            <p:cNvSpPr/>
            <p:nvPr/>
          </p:nvSpPr>
          <p:spPr>
            <a:xfrm>
              <a:off x="8490376" y="4057461"/>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65" name="Oval 1064"/>
            <p:cNvSpPr/>
            <p:nvPr/>
          </p:nvSpPr>
          <p:spPr>
            <a:xfrm>
              <a:off x="6292226" y="445117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6" name="Oval 1065"/>
            <p:cNvSpPr/>
            <p:nvPr/>
          </p:nvSpPr>
          <p:spPr>
            <a:xfrm>
              <a:off x="6536465" y="445117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7" name="Oval 1066"/>
            <p:cNvSpPr/>
            <p:nvPr/>
          </p:nvSpPr>
          <p:spPr>
            <a:xfrm>
              <a:off x="6780704" y="4451174"/>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8" name="Oval 1067"/>
            <p:cNvSpPr/>
            <p:nvPr/>
          </p:nvSpPr>
          <p:spPr>
            <a:xfrm>
              <a:off x="7024943" y="4451174"/>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1069" name="Oval 1068"/>
            <p:cNvSpPr/>
            <p:nvPr/>
          </p:nvSpPr>
          <p:spPr>
            <a:xfrm>
              <a:off x="7269182" y="4451174"/>
              <a:ext cx="139850" cy="145228"/>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en-US"/>
            </a:p>
          </p:txBody>
        </p:sp>
        <p:sp>
          <p:nvSpPr>
            <p:cNvPr id="1070" name="Oval 1069"/>
            <p:cNvSpPr/>
            <p:nvPr/>
          </p:nvSpPr>
          <p:spPr>
            <a:xfrm>
              <a:off x="7513421" y="445117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71" name="Oval 1070"/>
            <p:cNvSpPr/>
            <p:nvPr/>
          </p:nvSpPr>
          <p:spPr>
            <a:xfrm>
              <a:off x="7757660" y="445117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72" name="Oval 1071"/>
            <p:cNvSpPr/>
            <p:nvPr/>
          </p:nvSpPr>
          <p:spPr>
            <a:xfrm>
              <a:off x="8001899" y="445117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73" name="Oval 1072"/>
            <p:cNvSpPr/>
            <p:nvPr/>
          </p:nvSpPr>
          <p:spPr>
            <a:xfrm>
              <a:off x="8246138" y="445117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74" name="Oval 1073"/>
            <p:cNvSpPr/>
            <p:nvPr/>
          </p:nvSpPr>
          <p:spPr>
            <a:xfrm>
              <a:off x="8490376" y="4451174"/>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75" name="Oval 1074"/>
            <p:cNvSpPr/>
            <p:nvPr/>
          </p:nvSpPr>
          <p:spPr>
            <a:xfrm>
              <a:off x="6292226" y="484488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76" name="Oval 1075"/>
            <p:cNvSpPr/>
            <p:nvPr/>
          </p:nvSpPr>
          <p:spPr>
            <a:xfrm>
              <a:off x="6536465" y="484488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77" name="Oval 1076"/>
            <p:cNvSpPr/>
            <p:nvPr/>
          </p:nvSpPr>
          <p:spPr>
            <a:xfrm>
              <a:off x="6780704" y="4844887"/>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78" name="Oval 1077"/>
            <p:cNvSpPr/>
            <p:nvPr/>
          </p:nvSpPr>
          <p:spPr>
            <a:xfrm>
              <a:off x="7024943"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79" name="Oval 1078"/>
            <p:cNvSpPr/>
            <p:nvPr/>
          </p:nvSpPr>
          <p:spPr>
            <a:xfrm>
              <a:off x="7269182"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0" name="Oval 1079"/>
            <p:cNvSpPr/>
            <p:nvPr/>
          </p:nvSpPr>
          <p:spPr>
            <a:xfrm>
              <a:off x="7513421"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1" name="Oval 1080"/>
            <p:cNvSpPr/>
            <p:nvPr/>
          </p:nvSpPr>
          <p:spPr>
            <a:xfrm>
              <a:off x="7757660"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2" name="Oval 1081"/>
            <p:cNvSpPr/>
            <p:nvPr/>
          </p:nvSpPr>
          <p:spPr>
            <a:xfrm>
              <a:off x="8001899"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3" name="Oval 1082"/>
            <p:cNvSpPr/>
            <p:nvPr/>
          </p:nvSpPr>
          <p:spPr>
            <a:xfrm>
              <a:off x="8246138"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4" name="Oval 1083"/>
            <p:cNvSpPr/>
            <p:nvPr/>
          </p:nvSpPr>
          <p:spPr>
            <a:xfrm>
              <a:off x="8490376" y="4844887"/>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5" name="Oval 1084"/>
            <p:cNvSpPr/>
            <p:nvPr/>
          </p:nvSpPr>
          <p:spPr>
            <a:xfrm>
              <a:off x="6292226" y="523860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86" name="Oval 1085"/>
            <p:cNvSpPr/>
            <p:nvPr/>
          </p:nvSpPr>
          <p:spPr>
            <a:xfrm>
              <a:off x="6536465" y="523860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87" name="Oval 1086"/>
            <p:cNvSpPr/>
            <p:nvPr/>
          </p:nvSpPr>
          <p:spPr>
            <a:xfrm>
              <a:off x="6780704" y="5238600"/>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88" name="Oval 1087"/>
            <p:cNvSpPr/>
            <p:nvPr/>
          </p:nvSpPr>
          <p:spPr>
            <a:xfrm>
              <a:off x="7024943"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89" name="Oval 1088"/>
            <p:cNvSpPr/>
            <p:nvPr/>
          </p:nvSpPr>
          <p:spPr>
            <a:xfrm>
              <a:off x="7269182"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0" name="Oval 1089"/>
            <p:cNvSpPr/>
            <p:nvPr/>
          </p:nvSpPr>
          <p:spPr>
            <a:xfrm>
              <a:off x="7513421"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1" name="Oval 1090"/>
            <p:cNvSpPr/>
            <p:nvPr/>
          </p:nvSpPr>
          <p:spPr>
            <a:xfrm>
              <a:off x="7757660"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2" name="Oval 1091"/>
            <p:cNvSpPr/>
            <p:nvPr/>
          </p:nvSpPr>
          <p:spPr>
            <a:xfrm>
              <a:off x="8001899"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3" name="Oval 1092"/>
            <p:cNvSpPr/>
            <p:nvPr/>
          </p:nvSpPr>
          <p:spPr>
            <a:xfrm>
              <a:off x="8246138"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4" name="Oval 1093"/>
            <p:cNvSpPr/>
            <p:nvPr/>
          </p:nvSpPr>
          <p:spPr>
            <a:xfrm>
              <a:off x="8490376" y="5238600"/>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5" name="Oval 1094"/>
            <p:cNvSpPr/>
            <p:nvPr/>
          </p:nvSpPr>
          <p:spPr>
            <a:xfrm>
              <a:off x="6292226" y="5632318"/>
              <a:ext cx="139850" cy="1452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96" name="Oval 1095"/>
            <p:cNvSpPr/>
            <p:nvPr/>
          </p:nvSpPr>
          <p:spPr>
            <a:xfrm>
              <a:off x="6536465"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7" name="Oval 1096"/>
            <p:cNvSpPr/>
            <p:nvPr/>
          </p:nvSpPr>
          <p:spPr>
            <a:xfrm>
              <a:off x="6780704"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8" name="Oval 1097"/>
            <p:cNvSpPr/>
            <p:nvPr/>
          </p:nvSpPr>
          <p:spPr>
            <a:xfrm>
              <a:off x="7024943"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099" name="Oval 1098"/>
            <p:cNvSpPr/>
            <p:nvPr/>
          </p:nvSpPr>
          <p:spPr>
            <a:xfrm>
              <a:off x="7269182"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100" name="Oval 1099"/>
            <p:cNvSpPr/>
            <p:nvPr/>
          </p:nvSpPr>
          <p:spPr>
            <a:xfrm>
              <a:off x="7513421"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101" name="Oval 1100"/>
            <p:cNvSpPr/>
            <p:nvPr/>
          </p:nvSpPr>
          <p:spPr>
            <a:xfrm>
              <a:off x="7757660"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102" name="Oval 1101"/>
            <p:cNvSpPr/>
            <p:nvPr/>
          </p:nvSpPr>
          <p:spPr>
            <a:xfrm>
              <a:off x="8001899"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103" name="Oval 1102"/>
            <p:cNvSpPr/>
            <p:nvPr/>
          </p:nvSpPr>
          <p:spPr>
            <a:xfrm>
              <a:off x="8246138"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104" name="Oval 1103"/>
            <p:cNvSpPr/>
            <p:nvPr/>
          </p:nvSpPr>
          <p:spPr>
            <a:xfrm>
              <a:off x="8490376" y="5632318"/>
              <a:ext cx="139850" cy="145228"/>
            </a:xfrm>
            <a:prstGeom prst="ellipse">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cxnSp>
          <p:nvCxnSpPr>
            <p:cNvPr id="1105" name="Straight Connector 1104"/>
            <p:cNvCxnSpPr/>
            <p:nvPr/>
          </p:nvCxnSpPr>
          <p:spPr>
            <a:xfrm rot="5400000">
              <a:off x="6239008" y="1570606"/>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6" name="Straight Connector 1105"/>
            <p:cNvCxnSpPr/>
            <p:nvPr/>
          </p:nvCxnSpPr>
          <p:spPr>
            <a:xfrm rot="5400000">
              <a:off x="6481856" y="157060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7" name="Straight Connector 1106"/>
            <p:cNvCxnSpPr/>
            <p:nvPr/>
          </p:nvCxnSpPr>
          <p:spPr>
            <a:xfrm rot="16200000" flipH="1">
              <a:off x="6604072" y="144838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8" name="Straight Connector 1107"/>
            <p:cNvCxnSpPr/>
            <p:nvPr/>
          </p:nvCxnSpPr>
          <p:spPr>
            <a:xfrm rot="5400000">
              <a:off x="6970725" y="157060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9" name="Straight Connector 1108"/>
            <p:cNvCxnSpPr/>
            <p:nvPr/>
          </p:nvCxnSpPr>
          <p:spPr>
            <a:xfrm rot="16200000" flipH="1">
              <a:off x="7092941" y="144838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0" name="Straight Connector 1109"/>
            <p:cNvCxnSpPr/>
            <p:nvPr/>
          </p:nvCxnSpPr>
          <p:spPr>
            <a:xfrm rot="5400000">
              <a:off x="7580223" y="144838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1" name="Straight Connector 1110"/>
            <p:cNvCxnSpPr/>
            <p:nvPr/>
          </p:nvCxnSpPr>
          <p:spPr>
            <a:xfrm rot="5400000">
              <a:off x="7704028" y="157060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2" name="Straight Connector 1111"/>
            <p:cNvCxnSpPr/>
            <p:nvPr/>
          </p:nvCxnSpPr>
          <p:spPr>
            <a:xfrm rot="16200000" flipH="1">
              <a:off x="7824658" y="144838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3" name="Straight Connector 1112"/>
            <p:cNvCxnSpPr/>
            <p:nvPr/>
          </p:nvCxnSpPr>
          <p:spPr>
            <a:xfrm rot="5400000">
              <a:off x="8192897" y="1570606"/>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4" name="Straight Connector 1113"/>
            <p:cNvCxnSpPr/>
            <p:nvPr/>
          </p:nvCxnSpPr>
          <p:spPr>
            <a:xfrm rot="16200000" flipH="1">
              <a:off x="8313526" y="1448388"/>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5" name="Straight Connector 1114"/>
            <p:cNvCxnSpPr/>
            <p:nvPr/>
          </p:nvCxnSpPr>
          <p:spPr>
            <a:xfrm rot="5400000">
              <a:off x="8435743" y="196438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6" name="Straight Connector 1115"/>
            <p:cNvCxnSpPr/>
            <p:nvPr/>
          </p:nvCxnSpPr>
          <p:spPr>
            <a:xfrm rot="5400000">
              <a:off x="8313526" y="18421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7" name="Straight Connector 1116"/>
            <p:cNvCxnSpPr/>
            <p:nvPr/>
          </p:nvCxnSpPr>
          <p:spPr>
            <a:xfrm rot="5400000">
              <a:off x="8069092" y="18421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8" name="Straight Connector 1117"/>
            <p:cNvCxnSpPr/>
            <p:nvPr/>
          </p:nvCxnSpPr>
          <p:spPr>
            <a:xfrm rot="5400000">
              <a:off x="7946874" y="1719952"/>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9" name="Straight Connector 1118"/>
            <p:cNvCxnSpPr>
              <a:stCxn id="996" idx="4"/>
              <a:endCxn id="1005" idx="0"/>
            </p:cNvCxnSpPr>
            <p:nvPr/>
          </p:nvCxnSpPr>
          <p:spPr>
            <a:xfrm rot="5400000">
              <a:off x="6360029" y="1842534"/>
              <a:ext cx="248485" cy="244239"/>
            </a:xfrm>
            <a:prstGeom prst="line">
              <a:avLst/>
            </a:prstGeom>
          </p:spPr>
          <p:style>
            <a:lnRef idx="1">
              <a:schemeClr val="accent3"/>
            </a:lnRef>
            <a:fillRef idx="3">
              <a:schemeClr val="accent3"/>
            </a:fillRef>
            <a:effectRef idx="2">
              <a:schemeClr val="accent3"/>
            </a:effectRef>
            <a:fontRef idx="minor">
              <a:schemeClr val="lt1"/>
            </a:fontRef>
          </p:style>
        </p:cxnSp>
        <p:cxnSp>
          <p:nvCxnSpPr>
            <p:cNvPr id="1120" name="Straight Connector 1119"/>
            <p:cNvCxnSpPr>
              <a:stCxn id="996" idx="4"/>
              <a:endCxn id="1006" idx="0"/>
            </p:cNvCxnSpPr>
            <p:nvPr/>
          </p:nvCxnSpPr>
          <p:spPr>
            <a:xfrm rot="5400000">
              <a:off x="6482148" y="1964653"/>
              <a:ext cx="248485" cy="1588"/>
            </a:xfrm>
            <a:prstGeom prst="line">
              <a:avLst/>
            </a:prstGeom>
          </p:spPr>
          <p:style>
            <a:lnRef idx="1">
              <a:schemeClr val="accent3"/>
            </a:lnRef>
            <a:fillRef idx="3">
              <a:schemeClr val="accent3"/>
            </a:fillRef>
            <a:effectRef idx="2">
              <a:schemeClr val="accent3"/>
            </a:effectRef>
            <a:fontRef idx="minor">
              <a:schemeClr val="lt1"/>
            </a:fontRef>
          </p:style>
        </p:cxnSp>
        <p:cxnSp>
          <p:nvCxnSpPr>
            <p:cNvPr id="1121" name="Straight Connector 1120"/>
            <p:cNvCxnSpPr/>
            <p:nvPr/>
          </p:nvCxnSpPr>
          <p:spPr>
            <a:xfrm rot="5400000">
              <a:off x="6848507" y="18421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2" name="Straight Connector 1121"/>
            <p:cNvCxnSpPr/>
            <p:nvPr/>
          </p:nvCxnSpPr>
          <p:spPr>
            <a:xfrm rot="5400000">
              <a:off x="6970725" y="196438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3" name="Straight Connector 1122"/>
            <p:cNvCxnSpPr/>
            <p:nvPr/>
          </p:nvCxnSpPr>
          <p:spPr>
            <a:xfrm rot="16200000" flipH="1">
              <a:off x="7092941" y="184216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4" name="Straight Connector 1123"/>
            <p:cNvCxnSpPr/>
            <p:nvPr/>
          </p:nvCxnSpPr>
          <p:spPr>
            <a:xfrm rot="5400000">
              <a:off x="8435743" y="235816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5" name="Straight Connector 1124"/>
            <p:cNvCxnSpPr/>
            <p:nvPr/>
          </p:nvCxnSpPr>
          <p:spPr>
            <a:xfrm rot="16200000" flipH="1">
              <a:off x="8069092" y="223594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6" name="Straight Connector 1125"/>
            <p:cNvCxnSpPr/>
            <p:nvPr/>
          </p:nvCxnSpPr>
          <p:spPr>
            <a:xfrm rot="16200000" flipH="1">
              <a:off x="7824658" y="223594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7" name="Straight Connector 1126"/>
            <p:cNvCxnSpPr/>
            <p:nvPr/>
          </p:nvCxnSpPr>
          <p:spPr>
            <a:xfrm rot="16200000" flipH="1">
              <a:off x="7580223" y="223594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8" name="Straight Connector 1127"/>
            <p:cNvCxnSpPr/>
            <p:nvPr/>
          </p:nvCxnSpPr>
          <p:spPr>
            <a:xfrm rot="5400000">
              <a:off x="7459593" y="235816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9" name="Straight Connector 1128"/>
            <p:cNvCxnSpPr/>
            <p:nvPr/>
          </p:nvCxnSpPr>
          <p:spPr>
            <a:xfrm rot="5400000">
              <a:off x="7215159" y="235816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0" name="Straight Connector 1129"/>
            <p:cNvCxnSpPr/>
            <p:nvPr/>
          </p:nvCxnSpPr>
          <p:spPr>
            <a:xfrm rot="5400000">
              <a:off x="7092941" y="223594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1" name="Straight Connector 1130"/>
            <p:cNvCxnSpPr/>
            <p:nvPr/>
          </p:nvCxnSpPr>
          <p:spPr>
            <a:xfrm rot="5400000">
              <a:off x="6848507" y="223594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2" name="Straight Connector 1131"/>
            <p:cNvCxnSpPr/>
            <p:nvPr/>
          </p:nvCxnSpPr>
          <p:spPr>
            <a:xfrm rot="5400000">
              <a:off x="6239008" y="235816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3" name="Straight Connector 1132"/>
            <p:cNvCxnSpPr/>
            <p:nvPr/>
          </p:nvCxnSpPr>
          <p:spPr>
            <a:xfrm rot="5400000">
              <a:off x="6604072" y="223594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4" name="Straight Connector 1133"/>
            <p:cNvCxnSpPr/>
            <p:nvPr/>
          </p:nvCxnSpPr>
          <p:spPr>
            <a:xfrm rot="5400000">
              <a:off x="8435743" y="2751947"/>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5" name="Straight Connector 1134"/>
            <p:cNvCxnSpPr/>
            <p:nvPr/>
          </p:nvCxnSpPr>
          <p:spPr>
            <a:xfrm rot="5400000">
              <a:off x="8313526" y="262972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6" name="Straight Connector 1135"/>
            <p:cNvCxnSpPr/>
            <p:nvPr/>
          </p:nvCxnSpPr>
          <p:spPr>
            <a:xfrm rot="5400000">
              <a:off x="8069092" y="262972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7" name="Straight Connector 1136"/>
            <p:cNvCxnSpPr/>
            <p:nvPr/>
          </p:nvCxnSpPr>
          <p:spPr>
            <a:xfrm rot="5400000">
              <a:off x="7911951" y="2521795"/>
              <a:ext cx="269930" cy="4396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8" name="Straight Connector 1137"/>
            <p:cNvCxnSpPr/>
            <p:nvPr/>
          </p:nvCxnSpPr>
          <p:spPr>
            <a:xfrm rot="5400000">
              <a:off x="7580223" y="262972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9" name="Straight Connector 1138"/>
            <p:cNvCxnSpPr/>
            <p:nvPr/>
          </p:nvCxnSpPr>
          <p:spPr>
            <a:xfrm rot="5400000">
              <a:off x="7215159" y="275194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0" name="Straight Connector 1139"/>
            <p:cNvCxnSpPr/>
            <p:nvPr/>
          </p:nvCxnSpPr>
          <p:spPr>
            <a:xfrm rot="5400000">
              <a:off x="6970725" y="2751947"/>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1" name="Straight Connector 1140"/>
            <p:cNvCxnSpPr/>
            <p:nvPr/>
          </p:nvCxnSpPr>
          <p:spPr>
            <a:xfrm rot="5400000">
              <a:off x="6848507" y="262972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2" name="Straight Connector 1141"/>
            <p:cNvCxnSpPr/>
            <p:nvPr/>
          </p:nvCxnSpPr>
          <p:spPr>
            <a:xfrm rot="5400000">
              <a:off x="6604072" y="2629729"/>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3" name="Straight Connector 1142"/>
            <p:cNvCxnSpPr>
              <a:stCxn id="1015" idx="4"/>
            </p:cNvCxnSpPr>
            <p:nvPr/>
          </p:nvCxnSpPr>
          <p:spPr>
            <a:xfrm rot="5400000">
              <a:off x="6237512" y="2751682"/>
              <a:ext cx="248485" cy="794"/>
            </a:xfrm>
            <a:prstGeom prst="line">
              <a:avLst/>
            </a:prstGeom>
          </p:spPr>
          <p:style>
            <a:lnRef idx="1">
              <a:schemeClr val="accent3"/>
            </a:lnRef>
            <a:fillRef idx="3">
              <a:schemeClr val="accent3"/>
            </a:fillRef>
            <a:effectRef idx="2">
              <a:schemeClr val="accent3"/>
            </a:effectRef>
            <a:fontRef idx="minor">
              <a:schemeClr val="lt1"/>
            </a:fontRef>
          </p:style>
        </p:cxnSp>
        <p:cxnSp>
          <p:nvCxnSpPr>
            <p:cNvPr id="1144" name="Straight Connector 1143"/>
            <p:cNvCxnSpPr/>
            <p:nvPr/>
          </p:nvCxnSpPr>
          <p:spPr>
            <a:xfrm rot="5400000">
              <a:off x="6324715" y="3009229"/>
              <a:ext cx="269930" cy="293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5" name="Straight Connector 1144"/>
            <p:cNvCxnSpPr/>
            <p:nvPr/>
          </p:nvCxnSpPr>
          <p:spPr>
            <a:xfrm rot="5400000">
              <a:off x="6481856" y="314572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6" name="Straight Connector 1145"/>
            <p:cNvCxnSpPr/>
            <p:nvPr/>
          </p:nvCxnSpPr>
          <p:spPr>
            <a:xfrm rot="5400000">
              <a:off x="6726290" y="314572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7" name="Straight Connector 1146"/>
            <p:cNvCxnSpPr/>
            <p:nvPr/>
          </p:nvCxnSpPr>
          <p:spPr>
            <a:xfrm rot="5400000">
              <a:off x="6970725" y="314572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8" name="Straight Connector 1147"/>
            <p:cNvCxnSpPr/>
            <p:nvPr/>
          </p:nvCxnSpPr>
          <p:spPr>
            <a:xfrm rot="5400000">
              <a:off x="7215159" y="314572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9" name="Straight Connector 1148"/>
            <p:cNvCxnSpPr/>
            <p:nvPr/>
          </p:nvCxnSpPr>
          <p:spPr>
            <a:xfrm rot="16200000" flipH="1">
              <a:off x="7336582" y="3024304"/>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0" name="Straight Connector 1149"/>
            <p:cNvCxnSpPr/>
            <p:nvPr/>
          </p:nvCxnSpPr>
          <p:spPr>
            <a:xfrm rot="5400000">
              <a:off x="7704028" y="314572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1" name="Straight Connector 1150"/>
            <p:cNvCxnSpPr/>
            <p:nvPr/>
          </p:nvCxnSpPr>
          <p:spPr>
            <a:xfrm rot="5400000">
              <a:off x="6239008" y="3539508"/>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2" name="Straight Connector 1151"/>
            <p:cNvCxnSpPr/>
            <p:nvPr/>
          </p:nvCxnSpPr>
          <p:spPr>
            <a:xfrm rot="5400000">
              <a:off x="6481856" y="353950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3" name="Straight Connector 1152"/>
            <p:cNvCxnSpPr/>
            <p:nvPr/>
          </p:nvCxnSpPr>
          <p:spPr>
            <a:xfrm rot="16200000" flipH="1">
              <a:off x="6726289" y="3295074"/>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4" name="Straight Connector 1153"/>
            <p:cNvCxnSpPr/>
            <p:nvPr/>
          </p:nvCxnSpPr>
          <p:spPr>
            <a:xfrm rot="5400000">
              <a:off x="7336582" y="3418084"/>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5" name="Straight Connector 1154"/>
            <p:cNvCxnSpPr/>
            <p:nvPr/>
          </p:nvCxnSpPr>
          <p:spPr>
            <a:xfrm rot="5400000">
              <a:off x="7580223" y="341729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6" name="Straight Connector 1155"/>
            <p:cNvCxnSpPr/>
            <p:nvPr/>
          </p:nvCxnSpPr>
          <p:spPr>
            <a:xfrm rot="5400000">
              <a:off x="7704028" y="3539508"/>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7" name="Straight Connector 1156"/>
            <p:cNvCxnSpPr/>
            <p:nvPr/>
          </p:nvCxnSpPr>
          <p:spPr>
            <a:xfrm rot="16200000" flipH="1">
              <a:off x="7824658" y="302351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8" name="Straight Connector 1157"/>
            <p:cNvCxnSpPr/>
            <p:nvPr/>
          </p:nvCxnSpPr>
          <p:spPr>
            <a:xfrm rot="16200000" flipH="1">
              <a:off x="7946874" y="2901293"/>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9" name="Straight Connector 1158"/>
            <p:cNvCxnSpPr/>
            <p:nvPr/>
          </p:nvCxnSpPr>
          <p:spPr>
            <a:xfrm rot="16200000" flipH="1">
              <a:off x="8191309" y="2901293"/>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0" name="Straight Connector 1159"/>
            <p:cNvCxnSpPr/>
            <p:nvPr/>
          </p:nvCxnSpPr>
          <p:spPr>
            <a:xfrm rot="5400000">
              <a:off x="8191309" y="3295074"/>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1" name="Straight Connector 1160"/>
            <p:cNvCxnSpPr/>
            <p:nvPr/>
          </p:nvCxnSpPr>
          <p:spPr>
            <a:xfrm rot="5400000">
              <a:off x="8313526" y="3417290"/>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2" name="Straight Connector 1161"/>
            <p:cNvCxnSpPr/>
            <p:nvPr/>
          </p:nvCxnSpPr>
          <p:spPr>
            <a:xfrm rot="5400000">
              <a:off x="8435743" y="3539508"/>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3" name="Straight Connector 1162"/>
            <p:cNvCxnSpPr/>
            <p:nvPr/>
          </p:nvCxnSpPr>
          <p:spPr>
            <a:xfrm rot="5400000">
              <a:off x="7950844" y="3684884"/>
              <a:ext cx="24134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4" name="Straight Connector 1163"/>
            <p:cNvCxnSpPr/>
            <p:nvPr/>
          </p:nvCxnSpPr>
          <p:spPr>
            <a:xfrm rot="5400000">
              <a:off x="8069092" y="381107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5" name="Straight Connector 1164"/>
            <p:cNvCxnSpPr/>
            <p:nvPr/>
          </p:nvCxnSpPr>
          <p:spPr>
            <a:xfrm rot="5400000">
              <a:off x="8313526" y="381107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6" name="Straight Connector 1165"/>
            <p:cNvCxnSpPr/>
            <p:nvPr/>
          </p:nvCxnSpPr>
          <p:spPr>
            <a:xfrm rot="5400000">
              <a:off x="8435743" y="3933289"/>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7" name="Straight Connector 1166"/>
            <p:cNvCxnSpPr/>
            <p:nvPr/>
          </p:nvCxnSpPr>
          <p:spPr>
            <a:xfrm rot="5400000">
              <a:off x="7459593" y="393328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8" name="Straight Connector 1167"/>
            <p:cNvCxnSpPr/>
            <p:nvPr/>
          </p:nvCxnSpPr>
          <p:spPr>
            <a:xfrm rot="5400000">
              <a:off x="6239008" y="3933289"/>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9" name="Straight Connector 1168"/>
            <p:cNvCxnSpPr/>
            <p:nvPr/>
          </p:nvCxnSpPr>
          <p:spPr>
            <a:xfrm rot="16200000" flipH="1">
              <a:off x="6359638" y="381107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0" name="Straight Connector 1169"/>
            <p:cNvCxnSpPr/>
            <p:nvPr/>
          </p:nvCxnSpPr>
          <p:spPr>
            <a:xfrm rot="16200000" flipH="1">
              <a:off x="6724702" y="3931701"/>
              <a:ext cx="250876"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1" name="Straight Connector 1170"/>
            <p:cNvCxnSpPr/>
            <p:nvPr/>
          </p:nvCxnSpPr>
          <p:spPr>
            <a:xfrm rot="5400000">
              <a:off x="7336582" y="3811865"/>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2" name="Straight Connector 1171"/>
            <p:cNvCxnSpPr/>
            <p:nvPr/>
          </p:nvCxnSpPr>
          <p:spPr>
            <a:xfrm rot="16200000" flipH="1">
              <a:off x="7458799" y="4083427"/>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3" name="Straight Connector 1172"/>
            <p:cNvCxnSpPr/>
            <p:nvPr/>
          </p:nvCxnSpPr>
          <p:spPr>
            <a:xfrm rot="16200000" flipH="1">
              <a:off x="7336582" y="4205645"/>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4" name="Straight Connector 1173"/>
            <p:cNvCxnSpPr/>
            <p:nvPr/>
          </p:nvCxnSpPr>
          <p:spPr>
            <a:xfrm rot="16200000" flipH="1">
              <a:off x="7092941" y="420485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5" name="Straight Connector 1174"/>
            <p:cNvCxnSpPr/>
            <p:nvPr/>
          </p:nvCxnSpPr>
          <p:spPr>
            <a:xfrm rot="5400000">
              <a:off x="6970725" y="432706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6" name="Straight Connector 1175"/>
            <p:cNvCxnSpPr/>
            <p:nvPr/>
          </p:nvCxnSpPr>
          <p:spPr>
            <a:xfrm rot="16200000" flipH="1">
              <a:off x="6604072" y="420485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7" name="Straight Connector 1176"/>
            <p:cNvCxnSpPr/>
            <p:nvPr/>
          </p:nvCxnSpPr>
          <p:spPr>
            <a:xfrm rot="5400000">
              <a:off x="6481856" y="432706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8" name="Straight Connector 1177"/>
            <p:cNvCxnSpPr/>
            <p:nvPr/>
          </p:nvCxnSpPr>
          <p:spPr>
            <a:xfrm rot="5400000">
              <a:off x="6359638" y="420485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9" name="Straight Connector 1178"/>
            <p:cNvCxnSpPr/>
            <p:nvPr/>
          </p:nvCxnSpPr>
          <p:spPr>
            <a:xfrm rot="5400000">
              <a:off x="7702440" y="4476415"/>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0" name="Straight Connector 1179"/>
            <p:cNvCxnSpPr/>
            <p:nvPr/>
          </p:nvCxnSpPr>
          <p:spPr>
            <a:xfrm rot="5400000">
              <a:off x="7824658" y="45986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1" name="Straight Connector 1180"/>
            <p:cNvCxnSpPr/>
            <p:nvPr/>
          </p:nvCxnSpPr>
          <p:spPr>
            <a:xfrm rot="5400000">
              <a:off x="8069092" y="45986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2" name="Straight Connector 1181"/>
            <p:cNvCxnSpPr/>
            <p:nvPr/>
          </p:nvCxnSpPr>
          <p:spPr>
            <a:xfrm rot="5400000">
              <a:off x="8313526" y="45986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3" name="Straight Connector 1182"/>
            <p:cNvCxnSpPr/>
            <p:nvPr/>
          </p:nvCxnSpPr>
          <p:spPr>
            <a:xfrm rot="5400000">
              <a:off x="8435743" y="472085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4" name="Straight Connector 1183"/>
            <p:cNvCxnSpPr/>
            <p:nvPr/>
          </p:nvCxnSpPr>
          <p:spPr>
            <a:xfrm rot="16200000" flipH="1">
              <a:off x="7824658" y="420485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5" name="Straight Connector 1184"/>
            <p:cNvCxnSpPr/>
            <p:nvPr/>
          </p:nvCxnSpPr>
          <p:spPr>
            <a:xfrm rot="5400000">
              <a:off x="8192897" y="4327069"/>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6" name="Straight Connector 1185"/>
            <p:cNvCxnSpPr/>
            <p:nvPr/>
          </p:nvCxnSpPr>
          <p:spPr>
            <a:xfrm rot="16200000" flipH="1">
              <a:off x="8313526" y="4204851"/>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7" name="Straight Connector 1186"/>
            <p:cNvCxnSpPr/>
            <p:nvPr/>
          </p:nvCxnSpPr>
          <p:spPr>
            <a:xfrm rot="5400000">
              <a:off x="8435743" y="511463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8" name="Straight Connector 1187"/>
            <p:cNvCxnSpPr/>
            <p:nvPr/>
          </p:nvCxnSpPr>
          <p:spPr>
            <a:xfrm rot="16200000" flipH="1">
              <a:off x="7702440" y="4870195"/>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9" name="Straight Connector 1188"/>
            <p:cNvCxnSpPr/>
            <p:nvPr/>
          </p:nvCxnSpPr>
          <p:spPr>
            <a:xfrm rot="16200000" flipH="1">
              <a:off x="7824658" y="4747977"/>
              <a:ext cx="249289" cy="7333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0" name="Straight Connector 1189"/>
            <p:cNvCxnSpPr/>
            <p:nvPr/>
          </p:nvCxnSpPr>
          <p:spPr>
            <a:xfrm rot="5400000">
              <a:off x="7458799" y="4477208"/>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1" name="Straight Connector 1190"/>
            <p:cNvCxnSpPr/>
            <p:nvPr/>
          </p:nvCxnSpPr>
          <p:spPr>
            <a:xfrm rot="5400000">
              <a:off x="7214365" y="4477208"/>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2" name="Straight Connector 1191"/>
            <p:cNvCxnSpPr/>
            <p:nvPr/>
          </p:nvCxnSpPr>
          <p:spPr>
            <a:xfrm rot="5400000">
              <a:off x="6726290" y="472085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3" name="Straight Connector 1192"/>
            <p:cNvCxnSpPr/>
            <p:nvPr/>
          </p:nvCxnSpPr>
          <p:spPr>
            <a:xfrm rot="16200000" flipH="1">
              <a:off x="6359638" y="459863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4" name="Straight Connector 1193"/>
            <p:cNvCxnSpPr/>
            <p:nvPr/>
          </p:nvCxnSpPr>
          <p:spPr>
            <a:xfrm rot="5400000">
              <a:off x="6239008" y="472085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5" name="Straight Connector 1194"/>
            <p:cNvCxnSpPr/>
            <p:nvPr/>
          </p:nvCxnSpPr>
          <p:spPr>
            <a:xfrm rot="5400000">
              <a:off x="6239008" y="511463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6" name="Straight Connector 1195"/>
            <p:cNvCxnSpPr/>
            <p:nvPr/>
          </p:nvCxnSpPr>
          <p:spPr>
            <a:xfrm rot="5400000">
              <a:off x="6726289" y="5263976"/>
              <a:ext cx="249289" cy="488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7" name="Straight Connector 1196"/>
            <p:cNvCxnSpPr/>
            <p:nvPr/>
          </p:nvCxnSpPr>
          <p:spPr>
            <a:xfrm rot="5400000">
              <a:off x="6848507" y="538619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8" name="Straight Connector 1197"/>
            <p:cNvCxnSpPr/>
            <p:nvPr/>
          </p:nvCxnSpPr>
          <p:spPr>
            <a:xfrm rot="5400000">
              <a:off x="6481856" y="511463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9" name="Straight Connector 1198"/>
            <p:cNvCxnSpPr/>
            <p:nvPr/>
          </p:nvCxnSpPr>
          <p:spPr>
            <a:xfrm rot="5400000">
              <a:off x="6729466" y="5109866"/>
              <a:ext cx="241349"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0" name="Straight Connector 1199"/>
            <p:cNvCxnSpPr/>
            <p:nvPr/>
          </p:nvCxnSpPr>
          <p:spPr>
            <a:xfrm rot="5400000">
              <a:off x="6970725" y="511463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1" name="Straight Connector 1200"/>
            <p:cNvCxnSpPr/>
            <p:nvPr/>
          </p:nvCxnSpPr>
          <p:spPr>
            <a:xfrm rot="16200000" flipH="1">
              <a:off x="7092941" y="499241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2" name="Straight Connector 1201"/>
            <p:cNvCxnSpPr/>
            <p:nvPr/>
          </p:nvCxnSpPr>
          <p:spPr>
            <a:xfrm rot="16200000" flipH="1">
              <a:off x="7336582" y="4993206"/>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3" name="Straight Connector 1202"/>
            <p:cNvCxnSpPr/>
            <p:nvPr/>
          </p:nvCxnSpPr>
          <p:spPr>
            <a:xfrm rot="5400000">
              <a:off x="7092941" y="538619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4" name="Straight Connector 1203"/>
            <p:cNvCxnSpPr/>
            <p:nvPr/>
          </p:nvCxnSpPr>
          <p:spPr>
            <a:xfrm rot="5400000">
              <a:off x="6239008" y="550841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5" name="Straight Connector 1204"/>
            <p:cNvCxnSpPr/>
            <p:nvPr/>
          </p:nvCxnSpPr>
          <p:spPr>
            <a:xfrm rot="16200000" flipV="1">
              <a:off x="7458799" y="4870988"/>
              <a:ext cx="249289" cy="487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6" name="Straight Connector 1205"/>
            <p:cNvCxnSpPr/>
            <p:nvPr/>
          </p:nvCxnSpPr>
          <p:spPr>
            <a:xfrm rot="5400000">
              <a:off x="7336582" y="5386986"/>
              <a:ext cx="249289" cy="242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7" name="Straight Connector 1206"/>
            <p:cNvCxnSpPr/>
            <p:nvPr/>
          </p:nvCxnSpPr>
          <p:spPr>
            <a:xfrm rot="5400000">
              <a:off x="7459593" y="550841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8" name="Straight Connector 1207"/>
            <p:cNvCxnSpPr/>
            <p:nvPr/>
          </p:nvCxnSpPr>
          <p:spPr>
            <a:xfrm rot="16200000" flipH="1">
              <a:off x="8069092" y="5386192"/>
              <a:ext cx="249289" cy="244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9" name="Straight Connector 1208"/>
            <p:cNvCxnSpPr/>
            <p:nvPr/>
          </p:nvCxnSpPr>
          <p:spPr>
            <a:xfrm rot="5400000">
              <a:off x="7948462" y="5508410"/>
              <a:ext cx="247701"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0" name="Straight Connector 1209"/>
            <p:cNvCxnSpPr/>
            <p:nvPr/>
          </p:nvCxnSpPr>
          <p:spPr>
            <a:xfrm rot="5400000">
              <a:off x="8435743" y="5508410"/>
              <a:ext cx="24770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1" name="Straight Connector 1210"/>
            <p:cNvCxnSpPr/>
            <p:nvPr/>
          </p:nvCxnSpPr>
          <p:spPr>
            <a:xfrm rot="5400000">
              <a:off x="7824658" y="5386192"/>
              <a:ext cx="249289" cy="244434"/>
            </a:xfrm>
            <a:prstGeom prst="line">
              <a:avLst/>
            </a:prstGeom>
          </p:spPr>
          <p:style>
            <a:lnRef idx="1">
              <a:schemeClr val="accent1"/>
            </a:lnRef>
            <a:fillRef idx="0">
              <a:schemeClr val="accent1"/>
            </a:fillRef>
            <a:effectRef idx="0">
              <a:schemeClr val="accent1"/>
            </a:effectRef>
            <a:fontRef idx="minor">
              <a:schemeClr val="tx1"/>
            </a:fontRef>
          </p:style>
        </p:cxnSp>
      </p:grpSp>
      <p:sp>
        <p:nvSpPr>
          <p:cNvPr id="687" name="TextBox 686"/>
          <p:cNvSpPr txBox="1"/>
          <p:nvPr/>
        </p:nvSpPr>
        <p:spPr>
          <a:xfrm>
            <a:off x="3907122" y="6291441"/>
            <a:ext cx="1425390"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fontAlgn="auto">
              <a:spcBef>
                <a:spcPts val="0"/>
              </a:spcBef>
              <a:spcAft>
                <a:spcPts val="0"/>
              </a:spcAft>
              <a:defRPr/>
            </a:pPr>
            <a:r>
              <a:rPr lang="en-US" sz="1600" dirty="0"/>
              <a:t>Neutral Drift</a:t>
            </a:r>
          </a:p>
        </p:txBody>
      </p:sp>
      <p:sp>
        <p:nvSpPr>
          <p:cNvPr id="689" name="TextBox 688"/>
          <p:cNvSpPr txBox="1"/>
          <p:nvPr/>
        </p:nvSpPr>
        <p:spPr>
          <a:xfrm>
            <a:off x="6631908" y="6291441"/>
            <a:ext cx="1903085"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fontAlgn="auto">
              <a:spcBef>
                <a:spcPts val="0"/>
              </a:spcBef>
              <a:spcAft>
                <a:spcPts val="0"/>
              </a:spcAft>
              <a:defRPr/>
            </a:pPr>
            <a:r>
              <a:rPr lang="en-US" sz="1600" dirty="0"/>
              <a:t>Positive Selection</a:t>
            </a:r>
          </a:p>
        </p:txBody>
      </p:sp>
      <p:sp>
        <p:nvSpPr>
          <p:cNvPr id="691" name="TextBox 690"/>
          <p:cNvSpPr txBox="1"/>
          <p:nvPr/>
        </p:nvSpPr>
        <p:spPr>
          <a:xfrm>
            <a:off x="544117" y="6291441"/>
            <a:ext cx="2007281" cy="338554"/>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fontAlgn="auto">
              <a:spcBef>
                <a:spcPts val="0"/>
              </a:spcBef>
              <a:spcAft>
                <a:spcPts val="0"/>
              </a:spcAft>
              <a:defRPr/>
            </a:pPr>
            <a:r>
              <a:rPr lang="en-US" sz="1600" dirty="0"/>
              <a:t>Negative Selection</a:t>
            </a:r>
          </a:p>
        </p:txBody>
      </p:sp>
      <p:sp>
        <p:nvSpPr>
          <p:cNvPr id="693" name="Rectangle 692"/>
          <p:cNvSpPr/>
          <p:nvPr/>
        </p:nvSpPr>
        <p:spPr>
          <a:xfrm>
            <a:off x="676275" y="3200400"/>
            <a:ext cx="1843088" cy="914400"/>
          </a:xfrm>
          <a:prstGeom prst="rect">
            <a:avLst/>
          </a:prstGeom>
        </p:spPr>
        <p:style>
          <a:lnRef idx="3">
            <a:schemeClr val="lt1"/>
          </a:lnRef>
          <a:fillRef idx="1">
            <a:schemeClr val="dk1"/>
          </a:fillRef>
          <a:effectRef idx="1">
            <a:schemeClr val="dk1"/>
          </a:effectRef>
          <a:fontRef idx="minor">
            <a:schemeClr val="lt1"/>
          </a:fontRef>
        </p:style>
        <p:txBody>
          <a:bodyPr anchor="ctr"/>
          <a:lstStyle/>
          <a:p>
            <a:pPr algn="ctr" fontAlgn="auto">
              <a:spcBef>
                <a:spcPts val="0"/>
              </a:spcBef>
              <a:spcAft>
                <a:spcPts val="0"/>
              </a:spcAft>
              <a:defRPr/>
            </a:pPr>
            <a:r>
              <a:rPr lang="en-US" sz="1600" dirty="0"/>
              <a:t>How can we detect negative selection?</a:t>
            </a:r>
          </a:p>
        </p:txBody>
      </p:sp>
      <p:sp>
        <p:nvSpPr>
          <p:cNvPr id="695" name="Rectangle 694"/>
          <p:cNvSpPr/>
          <p:nvPr/>
        </p:nvSpPr>
        <p:spPr>
          <a:xfrm>
            <a:off x="6665913" y="3200400"/>
            <a:ext cx="1841500" cy="914400"/>
          </a:xfrm>
          <a:prstGeom prst="rect">
            <a:avLst/>
          </a:prstGeom>
        </p:spPr>
        <p:style>
          <a:lnRef idx="3">
            <a:schemeClr val="lt1"/>
          </a:lnRef>
          <a:fillRef idx="1">
            <a:schemeClr val="dk1"/>
          </a:fillRef>
          <a:effectRef idx="1">
            <a:schemeClr val="dk1"/>
          </a:effectRef>
          <a:fontRef idx="minor">
            <a:schemeClr val="lt1"/>
          </a:fontRef>
        </p:style>
        <p:txBody>
          <a:bodyPr anchor="ctr"/>
          <a:lstStyle/>
          <a:p>
            <a:pPr algn="ctr" fontAlgn="auto">
              <a:spcBef>
                <a:spcPts val="0"/>
              </a:spcBef>
              <a:spcAft>
                <a:spcPts val="0"/>
              </a:spcAft>
              <a:defRPr/>
            </a:pPr>
            <a:r>
              <a:rPr lang="en-US" sz="1600" dirty="0"/>
              <a:t>How can we detect positive selection?</a:t>
            </a:r>
          </a:p>
        </p:txBody>
      </p:sp>
    </p:spTree>
    <p:extLst>
      <p:ext uri="{BB962C8B-B14F-4D97-AF65-F5344CB8AC3E}">
        <p14:creationId xmlns:p14="http://schemas.microsoft.com/office/powerpoint/2010/main" val="4910123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3"/>
                                        </p:tgtEl>
                                        <p:attrNameLst>
                                          <p:attrName>style.visibility</p:attrName>
                                        </p:attrNameLst>
                                      </p:cBhvr>
                                      <p:to>
                                        <p:strVal val="visible"/>
                                      </p:to>
                                    </p:set>
                                    <p:animEffect transition="in" filter="dissolve">
                                      <p:cBhvr>
                                        <p:cTn id="7" dur="500"/>
                                        <p:tgtEl>
                                          <p:spTgt spid="69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5"/>
                                        </p:tgtEl>
                                        <p:attrNameLst>
                                          <p:attrName>style.visibility</p:attrName>
                                        </p:attrNameLst>
                                      </p:cBhvr>
                                      <p:to>
                                        <p:strVal val="visible"/>
                                      </p:to>
                                    </p:set>
                                    <p:animEffect transition="in" filter="dissolve">
                                      <p:cBhvr>
                                        <p:cTn id="12" dur="500"/>
                                        <p:tgtEl>
                                          <p:spTgt spid="6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 grpId="0" animBg="1"/>
      <p:bldP spid="69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normAutofit/>
          </a:bodyPr>
          <a:lstStyle/>
          <a:p>
            <a:pPr fontAlgn="auto">
              <a:spcAft>
                <a:spcPts val="0"/>
              </a:spcAft>
              <a:defRPr/>
            </a:pPr>
            <a:r>
              <a:rPr lang="en-US" dirty="0" smtClean="0"/>
              <a:t>How can we detect positive selection?</a:t>
            </a:r>
            <a:endParaRPr lang="en-US" dirty="0"/>
          </a:p>
        </p:txBody>
      </p:sp>
      <p:pic>
        <p:nvPicPr>
          <p:cNvPr id="84994" name="Picture 2">
            <a:hlinkClick r:id="rId2"/>
          </p:cNvPr>
          <p:cNvPicPr>
            <a:picLocks noChangeAspect="1" noChangeArrowheads="1"/>
          </p:cNvPicPr>
          <p:nvPr/>
        </p:nvPicPr>
        <p:blipFill>
          <a:blip r:embed="rId3" cstate="print"/>
          <a:srcRect/>
          <a:stretch>
            <a:fillRect/>
          </a:stretch>
        </p:blipFill>
        <p:spPr bwMode="auto">
          <a:xfrm>
            <a:off x="99901" y="1043828"/>
            <a:ext cx="4619625" cy="4286250"/>
          </a:xfrm>
          <a:prstGeom prst="rect">
            <a:avLst/>
          </a:prstGeom>
          <a:ln>
            <a:headEnd/>
            <a:tailEnd/>
          </a:ln>
        </p:spPr>
        <p:style>
          <a:lnRef idx="1">
            <a:schemeClr val="dk1"/>
          </a:lnRef>
          <a:fillRef idx="3">
            <a:schemeClr val="dk1"/>
          </a:fillRef>
          <a:effectRef idx="2">
            <a:schemeClr val="dk1"/>
          </a:effectRef>
          <a:fontRef idx="minor">
            <a:schemeClr val="lt1"/>
          </a:fontRef>
        </p:style>
      </p:pic>
      <p:pic>
        <p:nvPicPr>
          <p:cNvPr id="84995" name="Picture 3">
            <a:hlinkClick r:id="rId2"/>
          </p:cNvPr>
          <p:cNvPicPr>
            <a:picLocks noChangeAspect="1" noChangeArrowheads="1"/>
          </p:cNvPicPr>
          <p:nvPr/>
        </p:nvPicPr>
        <p:blipFill>
          <a:blip r:embed="rId4" cstate="print"/>
          <a:srcRect/>
          <a:stretch>
            <a:fillRect/>
          </a:stretch>
        </p:blipFill>
        <p:spPr bwMode="auto">
          <a:xfrm>
            <a:off x="4970032" y="4876979"/>
            <a:ext cx="4093285" cy="1824923"/>
          </a:xfrm>
          <a:prstGeom prst="rect">
            <a:avLst/>
          </a:prstGeom>
          <a:ln>
            <a:headEnd/>
            <a:tailEnd/>
          </a:ln>
        </p:spPr>
        <p:style>
          <a:lnRef idx="1">
            <a:schemeClr val="dk1"/>
          </a:lnRef>
          <a:fillRef idx="3">
            <a:schemeClr val="dk1"/>
          </a:fillRef>
          <a:effectRef idx="2">
            <a:schemeClr val="dk1"/>
          </a:effectRef>
          <a:fontRef idx="minor">
            <a:schemeClr val="lt1"/>
          </a:fontRef>
        </p:style>
      </p:pic>
      <p:sp>
        <p:nvSpPr>
          <p:cNvPr id="6" name="TextBox 5">
            <a:hlinkClick r:id="rId2"/>
          </p:cNvPr>
          <p:cNvSpPr txBox="1"/>
          <p:nvPr/>
        </p:nvSpPr>
        <p:spPr>
          <a:xfrm>
            <a:off x="5416475" y="1577788"/>
            <a:ext cx="3361765"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fontAlgn="auto">
              <a:spcBef>
                <a:spcPts val="0"/>
              </a:spcBef>
              <a:spcAft>
                <a:spcPts val="0"/>
              </a:spcAft>
              <a:defRPr/>
            </a:pPr>
            <a:r>
              <a:rPr lang="en-US" b="1" dirty="0"/>
              <a:t>Ka/Ks ratio</a:t>
            </a:r>
            <a:r>
              <a:rPr lang="en-US" dirty="0"/>
              <a:t>:</a:t>
            </a:r>
          </a:p>
          <a:p>
            <a:pPr fontAlgn="auto">
              <a:spcBef>
                <a:spcPts val="0"/>
              </a:spcBef>
              <a:spcAft>
                <a:spcPts val="0"/>
              </a:spcAft>
              <a:defRPr/>
            </a:pPr>
            <a:r>
              <a:rPr lang="en-US" dirty="0"/>
              <a:t>Ratio of </a:t>
            </a:r>
            <a:r>
              <a:rPr lang="en-US" dirty="0" err="1"/>
              <a:t>nonsynonymous</a:t>
            </a:r>
            <a:r>
              <a:rPr lang="en-US" dirty="0"/>
              <a:t> to</a:t>
            </a:r>
          </a:p>
          <a:p>
            <a:pPr fontAlgn="auto">
              <a:spcBef>
                <a:spcPts val="0"/>
              </a:spcBef>
              <a:spcAft>
                <a:spcPts val="0"/>
              </a:spcAft>
              <a:defRPr/>
            </a:pPr>
            <a:r>
              <a:rPr lang="en-US" dirty="0"/>
              <a:t>synonymous substitutions</a:t>
            </a:r>
          </a:p>
          <a:p>
            <a:pPr fontAlgn="auto">
              <a:spcBef>
                <a:spcPts val="0"/>
              </a:spcBef>
              <a:spcAft>
                <a:spcPts val="0"/>
              </a:spcAft>
              <a:defRPr/>
            </a:pPr>
            <a:endParaRPr lang="en-US" dirty="0"/>
          </a:p>
          <a:p>
            <a:pPr fontAlgn="auto">
              <a:spcBef>
                <a:spcPts val="0"/>
              </a:spcBef>
              <a:spcAft>
                <a:spcPts val="0"/>
              </a:spcAft>
              <a:defRPr/>
            </a:pPr>
            <a:r>
              <a:rPr lang="en-US" dirty="0"/>
              <a:t>Very old, persistent, strong positive selection for a protein that keeps </a:t>
            </a:r>
            <a:r>
              <a:rPr lang="en-US" dirty="0" smtClean="0"/>
              <a:t>adapting</a:t>
            </a:r>
          </a:p>
          <a:p>
            <a:pPr fontAlgn="auto">
              <a:spcBef>
                <a:spcPts val="0"/>
              </a:spcBef>
              <a:spcAft>
                <a:spcPts val="0"/>
              </a:spcAft>
              <a:defRPr/>
            </a:pPr>
            <a:endParaRPr lang="en-US" dirty="0" smtClean="0"/>
          </a:p>
          <a:p>
            <a:pPr fontAlgn="auto">
              <a:spcBef>
                <a:spcPts val="0"/>
              </a:spcBef>
              <a:spcAft>
                <a:spcPts val="0"/>
              </a:spcAft>
              <a:defRPr/>
            </a:pPr>
            <a:r>
              <a:rPr lang="en-US" b="1" dirty="0" smtClean="0"/>
              <a:t>Examples</a:t>
            </a:r>
            <a:r>
              <a:rPr lang="en-US" dirty="0" smtClean="0"/>
              <a:t>: immune response, spermatogenesis</a:t>
            </a:r>
            <a:endParaRPr lang="en-US" dirty="0"/>
          </a:p>
        </p:txBody>
      </p:sp>
    </p:spTree>
    <p:extLst>
      <p:ext uri="{BB962C8B-B14F-4D97-AF65-F5344CB8AC3E}">
        <p14:creationId xmlns:p14="http://schemas.microsoft.com/office/powerpoint/2010/main" val="39956055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normAutofit/>
          </a:bodyPr>
          <a:lstStyle/>
          <a:p>
            <a:pPr fontAlgn="auto">
              <a:spcAft>
                <a:spcPts val="0"/>
              </a:spcAft>
              <a:defRPr/>
            </a:pPr>
            <a:r>
              <a:rPr lang="en-US" dirty="0" smtClean="0"/>
              <a:t>How can we detect positive selection?</a:t>
            </a:r>
            <a:endParaRPr lang="en-US" dirty="0"/>
          </a:p>
        </p:txBody>
      </p:sp>
      <p:pic>
        <p:nvPicPr>
          <p:cNvPr id="23557" name="Picture 2">
            <a:hlinkClick r:id="rId2"/>
          </p:cNvPr>
          <p:cNvPicPr>
            <a:picLocks noChangeAspect="1" noChangeArrowheads="1"/>
          </p:cNvPicPr>
          <p:nvPr/>
        </p:nvPicPr>
        <p:blipFill>
          <a:blip r:embed="rId3" cstate="print"/>
          <a:srcRect/>
          <a:stretch>
            <a:fillRect/>
          </a:stretch>
        </p:blipFill>
        <p:spPr bwMode="auto">
          <a:xfrm>
            <a:off x="228600" y="981075"/>
            <a:ext cx="3949700" cy="2908300"/>
          </a:xfrm>
          <a:prstGeom prst="rect">
            <a:avLst/>
          </a:prstGeom>
          <a:noFill/>
          <a:ln w="9525">
            <a:noFill/>
            <a:miter lim="800000"/>
            <a:headEnd/>
            <a:tailEnd/>
          </a:ln>
        </p:spPr>
      </p:pic>
      <p:pic>
        <p:nvPicPr>
          <p:cNvPr id="23558" name="Picture 3">
            <a:hlinkClick r:id="rId2"/>
          </p:cNvPr>
          <p:cNvPicPr>
            <a:picLocks noChangeAspect="1" noChangeArrowheads="1"/>
          </p:cNvPicPr>
          <p:nvPr/>
        </p:nvPicPr>
        <p:blipFill>
          <a:blip r:embed="rId4" cstate="print"/>
          <a:srcRect/>
          <a:stretch>
            <a:fillRect/>
          </a:stretch>
        </p:blipFill>
        <p:spPr bwMode="auto">
          <a:xfrm>
            <a:off x="149225" y="3819525"/>
            <a:ext cx="4029075" cy="2967038"/>
          </a:xfrm>
          <a:prstGeom prst="rect">
            <a:avLst/>
          </a:prstGeom>
          <a:noFill/>
          <a:ln w="9525">
            <a:noFill/>
            <a:miter lim="800000"/>
            <a:headEnd/>
            <a:tailEnd/>
          </a:ln>
        </p:spPr>
      </p:pic>
      <p:pic>
        <p:nvPicPr>
          <p:cNvPr id="23559" name="Picture 4">
            <a:hlinkClick r:id="rId2"/>
          </p:cNvPr>
          <p:cNvPicPr>
            <a:picLocks noChangeAspect="1" noChangeArrowheads="1"/>
          </p:cNvPicPr>
          <p:nvPr/>
        </p:nvPicPr>
        <p:blipFill>
          <a:blip r:embed="rId5" cstate="print"/>
          <a:srcRect/>
          <a:stretch>
            <a:fillRect/>
          </a:stretch>
        </p:blipFill>
        <p:spPr bwMode="auto">
          <a:xfrm>
            <a:off x="5467350" y="981075"/>
            <a:ext cx="3046413" cy="2420938"/>
          </a:xfrm>
          <a:prstGeom prst="rect">
            <a:avLst/>
          </a:prstGeom>
          <a:noFill/>
          <a:ln w="9525">
            <a:noFill/>
            <a:miter lim="800000"/>
            <a:headEnd/>
            <a:tailEnd/>
          </a:ln>
        </p:spPr>
      </p:pic>
      <p:pic>
        <p:nvPicPr>
          <p:cNvPr id="23560" name="Picture 5">
            <a:hlinkClick r:id="rId2"/>
          </p:cNvPr>
          <p:cNvPicPr>
            <a:picLocks noChangeAspect="1" noChangeArrowheads="1"/>
          </p:cNvPicPr>
          <p:nvPr/>
        </p:nvPicPr>
        <p:blipFill>
          <a:blip r:embed="rId6" cstate="print"/>
          <a:srcRect/>
          <a:stretch>
            <a:fillRect/>
          </a:stretch>
        </p:blipFill>
        <p:spPr bwMode="auto">
          <a:xfrm>
            <a:off x="5467350" y="3498850"/>
            <a:ext cx="3138488" cy="3217863"/>
          </a:xfrm>
          <a:prstGeom prst="rect">
            <a:avLst/>
          </a:prstGeom>
          <a:noFill/>
          <a:ln w="9525">
            <a:noFill/>
            <a:miter lim="800000"/>
            <a:headEnd/>
            <a:tailEnd/>
          </a:ln>
        </p:spPr>
      </p:pic>
    </p:spTree>
    <p:extLst>
      <p:ext uri="{BB962C8B-B14F-4D97-AF65-F5344CB8AC3E}">
        <p14:creationId xmlns:p14="http://schemas.microsoft.com/office/powerpoint/2010/main" val="257498198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normAutofit/>
          </a:bodyPr>
          <a:lstStyle/>
          <a:p>
            <a:pPr fontAlgn="auto">
              <a:spcAft>
                <a:spcPts val="0"/>
              </a:spcAft>
              <a:defRPr/>
            </a:pPr>
            <a:r>
              <a:rPr lang="en-US" dirty="0" smtClean="0"/>
              <a:t>Positive Selection in Human Lineage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03223"/>
            <a:ext cx="4433316" cy="460400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0575" y="751195"/>
            <a:ext cx="4543425" cy="6106805"/>
          </a:xfrm>
          <a:prstGeom prst="rect">
            <a:avLst/>
          </a:prstGeom>
        </p:spPr>
      </p:pic>
    </p:spTree>
    <p:extLst>
      <p:ext uri="{BB962C8B-B14F-4D97-AF65-F5344CB8AC3E}">
        <p14:creationId xmlns:p14="http://schemas.microsoft.com/office/powerpoint/2010/main" val="20846167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normAutofit/>
          </a:bodyPr>
          <a:lstStyle/>
          <a:p>
            <a:pPr fontAlgn="auto">
              <a:spcAft>
                <a:spcPts val="0"/>
              </a:spcAft>
              <a:defRPr/>
            </a:pPr>
            <a:r>
              <a:rPr lang="en-US" dirty="0" smtClean="0"/>
              <a:t>Positive Selection in Human Lineage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03223"/>
            <a:ext cx="4433316" cy="460400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5962" y="1302143"/>
            <a:ext cx="4491838" cy="4491838"/>
          </a:xfrm>
          <a:prstGeom prst="rect">
            <a:avLst/>
          </a:prstGeom>
        </p:spPr>
      </p:pic>
    </p:spTree>
    <p:extLst>
      <p:ext uri="{BB962C8B-B14F-4D97-AF65-F5344CB8AC3E}">
        <p14:creationId xmlns:p14="http://schemas.microsoft.com/office/powerpoint/2010/main" val="129315373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Line 1"/>
          <p:cNvSpPr>
            <a:spLocks noChangeShapeType="1"/>
          </p:cNvSpPr>
          <p:nvPr/>
        </p:nvSpPr>
        <p:spPr bwMode="auto">
          <a:xfrm rot="10800000" flipH="1">
            <a:off x="-17860" y="1543720"/>
            <a:ext cx="9179719" cy="1116"/>
          </a:xfrm>
          <a:prstGeom prst="line">
            <a:avLst/>
          </a:prstGeom>
          <a:noFill/>
          <a:ln w="190500" cap="flat">
            <a:solidFill>
              <a:srgbClr val="A9D6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796" name="Rectangle 4"/>
          <p:cNvSpPr>
            <a:spLocks/>
          </p:cNvSpPr>
          <p:nvPr/>
        </p:nvSpPr>
        <p:spPr bwMode="auto">
          <a:xfrm>
            <a:off x="4626695" y="1410801"/>
            <a:ext cx="1444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a:solidFill>
                  <a:srgbClr val="FF0000"/>
                </a:solidFill>
                <a:ea typeface="ＭＳ Ｐゴシック" charset="0"/>
                <a:cs typeface="Gill Sans" charset="0"/>
              </a:rPr>
              <a:t>X</a:t>
            </a:r>
          </a:p>
        </p:txBody>
      </p:sp>
      <p:sp>
        <p:nvSpPr>
          <p:cNvPr id="33817" name="Oval 25"/>
          <p:cNvSpPr>
            <a:spLocks/>
          </p:cNvSpPr>
          <p:nvPr/>
        </p:nvSpPr>
        <p:spPr bwMode="auto">
          <a:xfrm>
            <a:off x="892969" y="142875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18" name="Oval 26"/>
          <p:cNvSpPr>
            <a:spLocks/>
          </p:cNvSpPr>
          <p:nvPr/>
        </p:nvSpPr>
        <p:spPr bwMode="auto">
          <a:xfrm>
            <a:off x="2607469" y="142875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19" name="Oval 27"/>
          <p:cNvSpPr>
            <a:spLocks/>
          </p:cNvSpPr>
          <p:nvPr/>
        </p:nvSpPr>
        <p:spPr bwMode="auto">
          <a:xfrm>
            <a:off x="4321969" y="142875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0" name="Oval 28"/>
          <p:cNvSpPr>
            <a:spLocks/>
          </p:cNvSpPr>
          <p:nvPr/>
        </p:nvSpPr>
        <p:spPr bwMode="auto">
          <a:xfrm>
            <a:off x="6036469" y="142875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1" name="Oval 29"/>
          <p:cNvSpPr>
            <a:spLocks/>
          </p:cNvSpPr>
          <p:nvPr/>
        </p:nvSpPr>
        <p:spPr bwMode="auto">
          <a:xfrm>
            <a:off x="7750969" y="143768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2" name="Oval 30"/>
          <p:cNvSpPr>
            <a:spLocks/>
          </p:cNvSpPr>
          <p:nvPr/>
        </p:nvSpPr>
        <p:spPr bwMode="auto">
          <a:xfrm>
            <a:off x="7322344" y="143768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3" name="Oval 31"/>
          <p:cNvSpPr>
            <a:spLocks/>
          </p:cNvSpPr>
          <p:nvPr/>
        </p:nvSpPr>
        <p:spPr bwMode="auto">
          <a:xfrm>
            <a:off x="5304234" y="1437680"/>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4" name="Line 32"/>
          <p:cNvSpPr>
            <a:spLocks noChangeShapeType="1"/>
          </p:cNvSpPr>
          <p:nvPr/>
        </p:nvSpPr>
        <p:spPr bwMode="auto">
          <a:xfrm rot="10800000" flipH="1">
            <a:off x="-17860" y="2348508"/>
            <a:ext cx="9179719" cy="0"/>
          </a:xfrm>
          <a:prstGeom prst="line">
            <a:avLst/>
          </a:prstGeom>
          <a:noFill/>
          <a:ln w="190500" cap="flat">
            <a:solidFill>
              <a:srgbClr val="A9D6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25" name="Oval 33"/>
          <p:cNvSpPr>
            <a:spLocks/>
          </p:cNvSpPr>
          <p:nvPr/>
        </p:nvSpPr>
        <p:spPr bwMode="auto">
          <a:xfrm>
            <a:off x="2607469" y="2232422"/>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6" name="Oval 34"/>
          <p:cNvSpPr>
            <a:spLocks/>
          </p:cNvSpPr>
          <p:nvPr/>
        </p:nvSpPr>
        <p:spPr bwMode="auto">
          <a:xfrm>
            <a:off x="4321969" y="2232422"/>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7" name="Oval 35"/>
          <p:cNvSpPr>
            <a:spLocks/>
          </p:cNvSpPr>
          <p:nvPr/>
        </p:nvSpPr>
        <p:spPr bwMode="auto">
          <a:xfrm>
            <a:off x="6036469" y="2232422"/>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8" name="Oval 36"/>
          <p:cNvSpPr>
            <a:spLocks/>
          </p:cNvSpPr>
          <p:nvPr/>
        </p:nvSpPr>
        <p:spPr bwMode="auto">
          <a:xfrm>
            <a:off x="5304234" y="2241352"/>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29" name="Rectangle 37"/>
          <p:cNvSpPr>
            <a:spLocks/>
          </p:cNvSpPr>
          <p:nvPr/>
        </p:nvSpPr>
        <p:spPr bwMode="auto">
          <a:xfrm>
            <a:off x="4625578" y="2214473"/>
            <a:ext cx="1444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a:solidFill>
                  <a:srgbClr val="FF0000"/>
                </a:solidFill>
                <a:ea typeface="ＭＳ Ｐゴシック" charset="0"/>
                <a:cs typeface="Gill Sans" charset="0"/>
              </a:rPr>
              <a:t>X</a:t>
            </a:r>
          </a:p>
        </p:txBody>
      </p:sp>
      <p:sp>
        <p:nvSpPr>
          <p:cNvPr id="33830" name="Line 38"/>
          <p:cNvSpPr>
            <a:spLocks noChangeShapeType="1"/>
          </p:cNvSpPr>
          <p:nvPr/>
        </p:nvSpPr>
        <p:spPr bwMode="auto">
          <a:xfrm rot="10800000" flipH="1">
            <a:off x="-17860" y="3170039"/>
            <a:ext cx="9179719" cy="0"/>
          </a:xfrm>
          <a:prstGeom prst="line">
            <a:avLst/>
          </a:prstGeom>
          <a:noFill/>
          <a:ln w="190500" cap="flat">
            <a:solidFill>
              <a:srgbClr val="A9D6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1" name="Oval 39"/>
          <p:cNvSpPr>
            <a:spLocks/>
          </p:cNvSpPr>
          <p:nvPr/>
        </p:nvSpPr>
        <p:spPr bwMode="auto">
          <a:xfrm>
            <a:off x="2607469" y="3053953"/>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32" name="Oval 40"/>
          <p:cNvSpPr>
            <a:spLocks/>
          </p:cNvSpPr>
          <p:nvPr/>
        </p:nvSpPr>
        <p:spPr bwMode="auto">
          <a:xfrm>
            <a:off x="4321969" y="3053953"/>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33" name="Oval 41"/>
          <p:cNvSpPr>
            <a:spLocks/>
          </p:cNvSpPr>
          <p:nvPr/>
        </p:nvSpPr>
        <p:spPr bwMode="auto">
          <a:xfrm>
            <a:off x="5304234" y="3062883"/>
            <a:ext cx="223242" cy="223242"/>
          </a:xfrm>
          <a:prstGeom prst="ellipse">
            <a:avLst/>
          </a:prstGeom>
          <a:gradFill rotWithShape="0">
            <a:gsLst>
              <a:gs pos="0">
                <a:srgbClr val="FFB62C"/>
              </a:gs>
              <a:gs pos="100000">
                <a:srgbClr val="F0FF5F"/>
              </a:gs>
            </a:gsLst>
            <a:lin ang="5400000" scaled="1"/>
          </a:gradFill>
          <a:ln>
            <a:noFill/>
          </a:ln>
          <a:effectLst>
            <a:outerShdw blurRad="127000" dist="63500" dir="2700000" algn="ctr" rotWithShape="0">
              <a:schemeClr val="bg2">
                <a:alpha val="47998"/>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33834" name="Rectangle 42"/>
          <p:cNvSpPr>
            <a:spLocks/>
          </p:cNvSpPr>
          <p:nvPr/>
        </p:nvSpPr>
        <p:spPr bwMode="auto">
          <a:xfrm>
            <a:off x="4625578" y="3036004"/>
            <a:ext cx="1444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a:solidFill>
                  <a:srgbClr val="FF0000"/>
                </a:solidFill>
                <a:ea typeface="ＭＳ Ｐゴシック" charset="0"/>
                <a:cs typeface="Gill Sans" charset="0"/>
              </a:rPr>
              <a:t>X</a:t>
            </a:r>
          </a:p>
        </p:txBody>
      </p:sp>
      <p:sp>
        <p:nvSpPr>
          <p:cNvPr id="33835" name="Line 43"/>
          <p:cNvSpPr>
            <a:spLocks noChangeShapeType="1"/>
          </p:cNvSpPr>
          <p:nvPr/>
        </p:nvSpPr>
        <p:spPr bwMode="auto">
          <a:xfrm>
            <a:off x="-17859" y="2348508"/>
            <a:ext cx="2330648" cy="0"/>
          </a:xfrm>
          <a:prstGeom prst="line">
            <a:avLst/>
          </a:prstGeom>
          <a:noFill/>
          <a:ln w="190500" cap="flat">
            <a:solidFill>
              <a:srgbClr val="FF964C"/>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6" name="Line 44"/>
          <p:cNvSpPr>
            <a:spLocks noChangeShapeType="1"/>
          </p:cNvSpPr>
          <p:nvPr/>
        </p:nvSpPr>
        <p:spPr bwMode="auto">
          <a:xfrm>
            <a:off x="7197328" y="2348508"/>
            <a:ext cx="1946672" cy="13692"/>
          </a:xfrm>
          <a:prstGeom prst="line">
            <a:avLst/>
          </a:prstGeom>
          <a:noFill/>
          <a:ln w="190500" cap="flat">
            <a:solidFill>
              <a:srgbClr val="FF964C"/>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7" name="Line 45"/>
          <p:cNvSpPr>
            <a:spLocks noChangeShapeType="1"/>
          </p:cNvSpPr>
          <p:nvPr/>
        </p:nvSpPr>
        <p:spPr bwMode="auto">
          <a:xfrm>
            <a:off x="-17859" y="3170039"/>
            <a:ext cx="2330648" cy="0"/>
          </a:xfrm>
          <a:prstGeom prst="line">
            <a:avLst/>
          </a:prstGeom>
          <a:noFill/>
          <a:ln w="190500" cap="flat">
            <a:solidFill>
              <a:srgbClr val="FF964C"/>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8" name="Line 46"/>
          <p:cNvSpPr>
            <a:spLocks noChangeShapeType="1"/>
          </p:cNvSpPr>
          <p:nvPr/>
        </p:nvSpPr>
        <p:spPr bwMode="auto">
          <a:xfrm>
            <a:off x="-8930" y="3170039"/>
            <a:ext cx="1589484" cy="0"/>
          </a:xfrm>
          <a:prstGeom prst="line">
            <a:avLst/>
          </a:prstGeom>
          <a:noFill/>
          <a:ln w="190500" cap="flat">
            <a:solidFill>
              <a:srgbClr val="50FF89"/>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39" name="Line 47"/>
          <p:cNvSpPr>
            <a:spLocks noChangeShapeType="1"/>
          </p:cNvSpPr>
          <p:nvPr/>
        </p:nvSpPr>
        <p:spPr bwMode="auto">
          <a:xfrm>
            <a:off x="5822156" y="3170039"/>
            <a:ext cx="3339703" cy="0"/>
          </a:xfrm>
          <a:prstGeom prst="line">
            <a:avLst/>
          </a:prstGeom>
          <a:noFill/>
          <a:ln w="190500" cap="flat">
            <a:solidFill>
              <a:srgbClr val="50FF89"/>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0" name="Line 48"/>
          <p:cNvSpPr>
            <a:spLocks noChangeShapeType="1"/>
          </p:cNvSpPr>
          <p:nvPr/>
        </p:nvSpPr>
        <p:spPr bwMode="auto">
          <a:xfrm>
            <a:off x="2286000" y="2134196"/>
            <a:ext cx="0" cy="446484"/>
          </a:xfrm>
          <a:prstGeom prst="line">
            <a:avLst/>
          </a:prstGeom>
          <a:noFill/>
          <a:ln w="88900" cap="flat">
            <a:solidFill>
              <a:srgbClr val="B3B3B3"/>
            </a:solidFill>
            <a:prstDash val="solid"/>
            <a:miter lim="800000"/>
            <a:headEnd type="none" w="med" len="med"/>
            <a:tailEnd type="none" w="med" len="med"/>
          </a:ln>
          <a:effectLst>
            <a:outerShdw blurRad="127000" dist="63500" dir="2700000" algn="ctr" rotWithShape="0">
              <a:srgbClr val="000000">
                <a:alpha val="47998"/>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1" name="Line 49"/>
          <p:cNvSpPr>
            <a:spLocks noChangeShapeType="1"/>
          </p:cNvSpPr>
          <p:nvPr/>
        </p:nvSpPr>
        <p:spPr bwMode="auto">
          <a:xfrm>
            <a:off x="7215188" y="2125266"/>
            <a:ext cx="0" cy="446484"/>
          </a:xfrm>
          <a:prstGeom prst="line">
            <a:avLst/>
          </a:prstGeom>
          <a:noFill/>
          <a:ln w="88900" cap="flat">
            <a:solidFill>
              <a:srgbClr val="B3B3B3"/>
            </a:solidFill>
            <a:prstDash val="solid"/>
            <a:miter lim="800000"/>
            <a:headEnd type="none" w="med" len="med"/>
            <a:tailEnd type="none" w="med" len="med"/>
          </a:ln>
          <a:effectLst>
            <a:outerShdw blurRad="127000" dist="63500" dir="2700000" algn="ctr" rotWithShape="0">
              <a:srgbClr val="000000">
                <a:alpha val="47998"/>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2" name="Line 50"/>
          <p:cNvSpPr>
            <a:spLocks noChangeShapeType="1"/>
          </p:cNvSpPr>
          <p:nvPr/>
        </p:nvSpPr>
        <p:spPr bwMode="auto">
          <a:xfrm>
            <a:off x="1598414" y="2955727"/>
            <a:ext cx="0" cy="446484"/>
          </a:xfrm>
          <a:prstGeom prst="line">
            <a:avLst/>
          </a:prstGeom>
          <a:noFill/>
          <a:ln w="88900" cap="flat">
            <a:solidFill>
              <a:srgbClr val="B3B3B3"/>
            </a:solidFill>
            <a:prstDash val="solid"/>
            <a:miter lim="800000"/>
            <a:headEnd type="none" w="med" len="med"/>
            <a:tailEnd type="none" w="med" len="med"/>
          </a:ln>
          <a:effectLst>
            <a:outerShdw blurRad="127000" dist="63500" dir="2700000" algn="ctr" rotWithShape="0">
              <a:srgbClr val="000000">
                <a:alpha val="47998"/>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3" name="Line 51"/>
          <p:cNvSpPr>
            <a:spLocks noChangeShapeType="1"/>
          </p:cNvSpPr>
          <p:nvPr/>
        </p:nvSpPr>
        <p:spPr bwMode="auto">
          <a:xfrm>
            <a:off x="5848945" y="2955727"/>
            <a:ext cx="0" cy="446484"/>
          </a:xfrm>
          <a:prstGeom prst="line">
            <a:avLst/>
          </a:prstGeom>
          <a:noFill/>
          <a:ln w="88900" cap="flat">
            <a:solidFill>
              <a:srgbClr val="B3B3B3"/>
            </a:solidFill>
            <a:prstDash val="solid"/>
            <a:miter lim="800000"/>
            <a:headEnd type="none" w="med" len="med"/>
            <a:tailEnd type="none" w="med" len="med"/>
          </a:ln>
          <a:effectLst>
            <a:outerShdw blurRad="127000" dist="63500" dir="2700000" algn="ctr" rotWithShape="0">
              <a:srgbClr val="000000">
                <a:alpha val="47998"/>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4" name="AutoShape 52"/>
          <p:cNvSpPr>
            <a:spLocks/>
          </p:cNvSpPr>
          <p:nvPr/>
        </p:nvSpPr>
        <p:spPr bwMode="auto">
          <a:xfrm rot="5400000">
            <a:off x="4670226" y="2482453"/>
            <a:ext cx="267891" cy="517922"/>
          </a:xfrm>
          <a:prstGeom prst="rightArrow">
            <a:avLst>
              <a:gd name="adj1" fmla="val 28000"/>
              <a:gd name="adj2" fmla="val 56667"/>
            </a:avLst>
          </a:prstGeom>
          <a:noFill/>
          <a:ln w="38100" cap="flat">
            <a:solidFill>
              <a:srgbClr val="0080FF"/>
            </a:solidFill>
            <a:prstDash val="solid"/>
            <a:miter lim="800000"/>
            <a:headEnd type="none" w="med" len="med"/>
            <a:tailEnd type="none" w="med" len="med"/>
          </a:ln>
          <a:effectLst>
            <a:outerShdw blurRad="127000" dist="63500" dir="2700000" algn="ctr" rotWithShape="0">
              <a:schemeClr val="bg2">
                <a:alpha val="47998"/>
              </a:scheme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45" name="AutoShape 53"/>
          <p:cNvSpPr>
            <a:spLocks/>
          </p:cNvSpPr>
          <p:nvPr/>
        </p:nvSpPr>
        <p:spPr bwMode="auto">
          <a:xfrm rot="5400000">
            <a:off x="4670226" y="1660922"/>
            <a:ext cx="267891" cy="517922"/>
          </a:xfrm>
          <a:prstGeom prst="rightArrow">
            <a:avLst>
              <a:gd name="adj1" fmla="val 28000"/>
              <a:gd name="adj2" fmla="val 56667"/>
            </a:avLst>
          </a:prstGeom>
          <a:noFill/>
          <a:ln w="38100" cap="flat">
            <a:solidFill>
              <a:srgbClr val="0080FF"/>
            </a:solidFill>
            <a:prstDash val="solid"/>
            <a:miter lim="800000"/>
            <a:headEnd type="none" w="med" len="med"/>
            <a:tailEnd type="none" w="med" len="med"/>
          </a:ln>
          <a:effectLst>
            <a:outerShdw blurRad="127000" dist="63500" dir="2700000" algn="ctr" rotWithShape="0">
              <a:schemeClr val="bg2">
                <a:alpha val="47998"/>
              </a:scheme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5" name="Title 1"/>
          <p:cNvSpPr>
            <a:spLocks noGrp="1"/>
          </p:cNvSpPr>
          <p:nvPr>
            <p:ph type="title"/>
          </p:nvPr>
        </p:nvSpPr>
        <p:spPr>
          <a:xfrm>
            <a:off x="0" y="0"/>
            <a:ext cx="7848600" cy="914400"/>
          </a:xfrm>
          <a:ln/>
        </p:spPr>
        <p:txBody>
          <a:bodyPr rtlCol="0">
            <a:normAutofit/>
          </a:bodyPr>
          <a:lstStyle/>
          <a:p>
            <a:pPr fontAlgn="auto">
              <a:spcAft>
                <a:spcPts val="0"/>
              </a:spcAft>
              <a:defRPr/>
            </a:pPr>
            <a:r>
              <a:rPr lang="en-US" dirty="0" smtClean="0"/>
              <a:t>Mutations and LD</a:t>
            </a:r>
            <a:endParaRPr lang="en-US" dirty="0"/>
          </a:p>
        </p:txBody>
      </p:sp>
      <p:pic>
        <p:nvPicPr>
          <p:cNvPr id="56" name="Picture 1"/>
          <p:cNvPicPr>
            <a:picLocks noChangeAspect="1" noChangeArrowheads="1"/>
          </p:cNvPicPr>
          <p:nvPr/>
        </p:nvPicPr>
        <p:blipFill>
          <a:blip r:embed="rId2">
            <a:extLst>
              <a:ext uri="{28A0092B-C50C-407E-A947-70E740481C1C}">
                <a14:useLocalDpi xmlns:a14="http://schemas.microsoft.com/office/drawing/2010/main" val="0"/>
              </a:ext>
            </a:extLst>
          </a:blip>
          <a:srcRect l="1448" t="3024" r="1344" b="9697"/>
          <a:stretch>
            <a:fillRect/>
          </a:stretch>
        </p:blipFill>
        <p:spPr bwMode="auto">
          <a:xfrm>
            <a:off x="2209800" y="3629847"/>
            <a:ext cx="4953000" cy="3228153"/>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 name="TextBox 1"/>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1931903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lstStyle/>
          <a:p>
            <a:pPr fontAlgn="auto">
              <a:spcAft>
                <a:spcPts val="0"/>
              </a:spcAft>
              <a:defRPr/>
            </a:pPr>
            <a:r>
              <a:rPr lang="en-US" dirty="0" smtClean="0"/>
              <a:t>Long Haplotypes –EHS, </a:t>
            </a:r>
            <a:r>
              <a:rPr lang="en-US" dirty="0" err="1" smtClean="0"/>
              <a:t>iHS</a:t>
            </a:r>
            <a:r>
              <a:rPr lang="en-US" dirty="0" smtClean="0"/>
              <a:t> tests</a:t>
            </a:r>
            <a:endParaRPr lang="en-US" dirty="0"/>
          </a:p>
        </p:txBody>
      </p:sp>
      <p:pic>
        <p:nvPicPr>
          <p:cNvPr id="25605" name="Picture 2"/>
          <p:cNvPicPr>
            <a:picLocks noChangeAspect="1" noChangeArrowheads="1"/>
          </p:cNvPicPr>
          <p:nvPr/>
        </p:nvPicPr>
        <p:blipFill>
          <a:blip r:embed="rId2" cstate="print"/>
          <a:srcRect/>
          <a:stretch>
            <a:fillRect/>
          </a:stretch>
        </p:blipFill>
        <p:spPr bwMode="auto">
          <a:xfrm>
            <a:off x="669590" y="1053766"/>
            <a:ext cx="6154058" cy="2539666"/>
          </a:xfrm>
          <a:prstGeom prst="rect">
            <a:avLst/>
          </a:prstGeom>
          <a:noFill/>
          <a:ln w="9525">
            <a:noFill/>
            <a:miter lim="800000"/>
            <a:headEnd/>
            <a:tailEnd/>
          </a:ln>
        </p:spPr>
      </p:pic>
      <p:pic>
        <p:nvPicPr>
          <p:cNvPr id="25608" name="Picture 5"/>
          <p:cNvPicPr>
            <a:picLocks noChangeAspect="1" noChangeArrowheads="1"/>
          </p:cNvPicPr>
          <p:nvPr/>
        </p:nvPicPr>
        <p:blipFill>
          <a:blip r:embed="rId3" cstate="print"/>
          <a:srcRect/>
          <a:stretch>
            <a:fillRect/>
          </a:stretch>
        </p:blipFill>
        <p:spPr bwMode="auto">
          <a:xfrm>
            <a:off x="6955589" y="2015958"/>
            <a:ext cx="1162050" cy="476250"/>
          </a:xfrm>
          <a:prstGeom prst="rect">
            <a:avLst/>
          </a:prstGeom>
          <a:noFill/>
          <a:ln w="9525">
            <a:noFill/>
            <a:miter lim="800000"/>
            <a:headEnd/>
            <a:tailEnd/>
          </a:ln>
        </p:spPr>
      </p:pic>
      <p:sp>
        <p:nvSpPr>
          <p:cNvPr id="3" name="Isosceles Triangle 2"/>
          <p:cNvSpPr/>
          <p:nvPr/>
        </p:nvSpPr>
        <p:spPr>
          <a:xfrm>
            <a:off x="1898314" y="4165600"/>
            <a:ext cx="2604169" cy="2331452"/>
          </a:xfrm>
          <a:prstGeom prst="triangle">
            <a:avLst>
              <a:gd name="adj" fmla="val 4897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Isosceles Triangle 7"/>
          <p:cNvSpPr/>
          <p:nvPr/>
        </p:nvSpPr>
        <p:spPr>
          <a:xfrm>
            <a:off x="4796086" y="6058568"/>
            <a:ext cx="2604169" cy="438484"/>
          </a:xfrm>
          <a:prstGeom prst="triangle">
            <a:avLst>
              <a:gd name="adj" fmla="val 48973"/>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Box 3"/>
          <p:cNvSpPr txBox="1"/>
          <p:nvPr/>
        </p:nvSpPr>
        <p:spPr>
          <a:xfrm>
            <a:off x="4853278" y="5048616"/>
            <a:ext cx="2489784" cy="861774"/>
          </a:xfrm>
          <a:prstGeom prst="rect">
            <a:avLst/>
          </a:prstGeom>
          <a:noFill/>
        </p:spPr>
        <p:txBody>
          <a:bodyPr wrap="none" rtlCol="0">
            <a:spAutoFit/>
          </a:bodyPr>
          <a:lstStyle/>
          <a:p>
            <a:r>
              <a:rPr lang="en-US" dirty="0" smtClean="0"/>
              <a:t>Less time:</a:t>
            </a:r>
          </a:p>
          <a:p>
            <a:pPr marL="285750" indent="-285750">
              <a:buFont typeface="Arial" pitchFamily="34" charset="0"/>
              <a:buChar char="•"/>
            </a:pPr>
            <a:r>
              <a:rPr lang="en-US" sz="1600" dirty="0" smtClean="0"/>
              <a:t>Fewer mutations</a:t>
            </a:r>
          </a:p>
          <a:p>
            <a:pPr marL="285750" indent="-285750">
              <a:buFont typeface="Arial" pitchFamily="34" charset="0"/>
              <a:buChar char="•"/>
            </a:pPr>
            <a:r>
              <a:rPr lang="en-US" sz="1600" dirty="0" smtClean="0"/>
              <a:t>Fewer </a:t>
            </a:r>
            <a:r>
              <a:rPr lang="en-US" sz="1600" dirty="0" err="1" smtClean="0"/>
              <a:t>recombinations</a:t>
            </a:r>
            <a:endParaRPr lang="en-US" sz="1600" dirty="0"/>
          </a:p>
        </p:txBody>
      </p:sp>
    </p:spTree>
    <p:extLst>
      <p:ext uri="{BB962C8B-B14F-4D97-AF65-F5344CB8AC3E}">
        <p14:creationId xmlns:p14="http://schemas.microsoft.com/office/powerpoint/2010/main" val="286448863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339328" y="1553766"/>
            <a:ext cx="4947047" cy="5206008"/>
          </a:xfrm>
          <a:ln/>
        </p:spPr>
        <p:txBody>
          <a:bodyPr lIns="64291" tIns="32146" rIns="64291" bIns="32146">
            <a:normAutofit/>
          </a:bodyPr>
          <a:lstStyle/>
          <a:p>
            <a:pPr marL="625056"/>
            <a:r>
              <a:rPr lang="en-US" sz="2000" dirty="0"/>
              <a:t>Study of genes known to be implicated in the resistance to malaria</a:t>
            </a:r>
            <a:r>
              <a:rPr lang="en-US" sz="2000" dirty="0" smtClean="0"/>
              <a:t>.</a:t>
            </a:r>
          </a:p>
          <a:p>
            <a:pPr marL="625056"/>
            <a:endParaRPr lang="en-US" sz="2000" dirty="0"/>
          </a:p>
          <a:p>
            <a:pPr marL="625056"/>
            <a:r>
              <a:rPr lang="en-US" sz="2000" dirty="0"/>
              <a:t>Infectious disease caused by protozoan parasites of the genus </a:t>
            </a:r>
            <a:r>
              <a:rPr lang="en-US" sz="2000" i="1" dirty="0" smtClean="0"/>
              <a:t>Plasmodium</a:t>
            </a:r>
          </a:p>
          <a:p>
            <a:pPr marL="625056"/>
            <a:endParaRPr lang="en-US" sz="2000" i="1" dirty="0"/>
          </a:p>
          <a:p>
            <a:pPr marL="625056"/>
            <a:r>
              <a:rPr lang="en-US" sz="2000" dirty="0"/>
              <a:t>Frequent in tropical and subtropical </a:t>
            </a:r>
            <a:r>
              <a:rPr lang="en-US" sz="2000" dirty="0" smtClean="0"/>
              <a:t>regions</a:t>
            </a:r>
          </a:p>
          <a:p>
            <a:pPr marL="625056"/>
            <a:endParaRPr lang="en-US" sz="2000" dirty="0"/>
          </a:p>
          <a:p>
            <a:pPr marL="625056"/>
            <a:r>
              <a:rPr lang="en-US" sz="2000" dirty="0"/>
              <a:t>Transmitted by the </a:t>
            </a:r>
            <a:r>
              <a:rPr lang="en-US" sz="2000" i="1" dirty="0"/>
              <a:t>Anopheles</a:t>
            </a:r>
            <a:r>
              <a:rPr lang="en-US" sz="2000" dirty="0"/>
              <a:t> </a:t>
            </a:r>
            <a:r>
              <a:rPr lang="en-US" sz="2000" dirty="0" smtClean="0"/>
              <a:t>mosquito</a:t>
            </a:r>
            <a:endParaRPr lang="en-US" sz="2000" dirty="0"/>
          </a:p>
        </p:txBody>
      </p:sp>
      <p:pic>
        <p:nvPicPr>
          <p:cNvPr id="48131" name="Picture 3"/>
          <p:cNvPicPr>
            <a:picLocks noChangeAspect="1" noChangeArrowheads="1"/>
          </p:cNvPicPr>
          <p:nvPr/>
        </p:nvPicPr>
        <p:blipFill>
          <a:blip r:embed="rId2">
            <a:extLst>
              <a:ext uri="{28A0092B-C50C-407E-A947-70E740481C1C}">
                <a14:useLocalDpi xmlns:a14="http://schemas.microsoft.com/office/drawing/2010/main" val="0"/>
              </a:ext>
            </a:extLst>
          </a:blip>
          <a:srcRect l="8818" r="1006" b="12238"/>
          <a:stretch>
            <a:fillRect/>
          </a:stretch>
        </p:blipFill>
        <p:spPr bwMode="auto">
          <a:xfrm>
            <a:off x="5322094" y="3800699"/>
            <a:ext cx="3652242" cy="235185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8132" name="Rectangle 4"/>
          <p:cNvSpPr>
            <a:spLocks/>
          </p:cNvSpPr>
          <p:nvPr/>
        </p:nvSpPr>
        <p:spPr bwMode="auto">
          <a:xfrm>
            <a:off x="5917035" y="6454839"/>
            <a:ext cx="29825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a:solidFill>
                  <a:srgbClr val="CCCCCC"/>
                </a:solidFill>
                <a:ea typeface="ＭＳ Ｐゴシック" charset="0"/>
                <a:cs typeface="Gill Sans" charset="0"/>
              </a:rPr>
              <a:t>Image source: wikipedia.org</a:t>
            </a:r>
          </a:p>
        </p:txBody>
      </p:sp>
      <p:sp>
        <p:nvSpPr>
          <p:cNvPr id="3" name="Title 2"/>
          <p:cNvSpPr>
            <a:spLocks noGrp="1"/>
          </p:cNvSpPr>
          <p:nvPr>
            <p:ph type="title"/>
          </p:nvPr>
        </p:nvSpPr>
        <p:spPr/>
        <p:txBody>
          <a:bodyPr/>
          <a:lstStyle/>
          <a:p>
            <a:r>
              <a:rPr lang="en-US" dirty="0" smtClean="0"/>
              <a:t>Application: Malaria</a:t>
            </a:r>
            <a:endParaRPr lang="en-US" dirty="0"/>
          </a:p>
        </p:txBody>
      </p:sp>
      <p:sp>
        <p:nvSpPr>
          <p:cNvPr id="11" name="TextBox 10"/>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672356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711027" y="6279654"/>
            <a:ext cx="7706320"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700">
                <a:solidFill>
                  <a:srgbClr val="CCCCCC"/>
                </a:solidFill>
                <a:ea typeface="ＭＳ Ｐゴシック" charset="0"/>
                <a:cs typeface="Gill Sans" charset="0"/>
              </a:rPr>
              <a:t>Image source: </a:t>
            </a:r>
            <a:r>
              <a:rPr lang="en-US" sz="1700">
                <a:solidFill>
                  <a:srgbClr val="CCCCCC"/>
                </a:solidFill>
                <a:ea typeface="ＭＳ Ｐゴシック" charset="0"/>
                <a:cs typeface="Gill Sans" charset="0"/>
                <a:hlinkClick r:id="rId2"/>
              </a:rPr>
              <a:t>NIH - </a:t>
            </a:r>
            <a:r>
              <a:rPr lang="en-US" sz="1700" u="sng">
                <a:solidFill>
                  <a:srgbClr val="CCCCCC"/>
                </a:solidFill>
                <a:ea typeface="ＭＳ Ｐゴシック" charset="0"/>
                <a:cs typeface="Gill Sans" charset="0"/>
                <a:hlinkClick r:id="rId2"/>
              </a:rPr>
              <a:t>http://history.nih.gov/exhibits/bowman/images/malariacycleBig.jpg</a:t>
            </a:r>
            <a:endParaRPr lang="en-US" sz="1700" u="sng">
              <a:solidFill>
                <a:srgbClr val="CCCCCC"/>
              </a:solidFill>
              <a:ea typeface="ＭＳ Ｐゴシック" charset="0"/>
              <a:cs typeface="Gill Sans" charset="0"/>
            </a:endParaRPr>
          </a:p>
        </p:txBody>
      </p:sp>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8719" y="1512317"/>
            <a:ext cx="6777633" cy="4521770"/>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Application: Malaria</a:t>
            </a:r>
            <a:endParaRPr lang="en-US" dirty="0"/>
          </a:p>
        </p:txBody>
      </p:sp>
      <p:sp>
        <p:nvSpPr>
          <p:cNvPr id="9" name="TextBox 8"/>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200465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p:cNvSpPr>
          <p:nvPr/>
        </p:nvSpPr>
        <p:spPr bwMode="auto">
          <a:xfrm>
            <a:off x="398488" y="5925919"/>
            <a:ext cx="699291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700" dirty="0">
                <a:solidFill>
                  <a:srgbClr val="CCCCCC"/>
                </a:solidFill>
                <a:ea typeface="ＭＳ Ｐゴシック" charset="0"/>
                <a:cs typeface="Gill Sans" charset="0"/>
              </a:rPr>
              <a:t>Image source: CDC - </a:t>
            </a:r>
            <a:r>
              <a:rPr lang="en-US" sz="1700" u="sng" dirty="0">
                <a:solidFill>
                  <a:srgbClr val="CCCCCC"/>
                </a:solidFill>
                <a:ea typeface="ＭＳ Ｐゴシック" charset="0"/>
                <a:cs typeface="Gill Sans" charset="0"/>
                <a:hlinkClick r:id="rId2"/>
              </a:rPr>
              <a:t>http://www.dpd.cdc.gov/dpdx/images/ParasiteImages/M-R/Malaria/malaria_risk_2003.gif</a:t>
            </a:r>
            <a:endParaRPr lang="en-US" sz="1700" u="sng" dirty="0">
              <a:solidFill>
                <a:srgbClr val="CCCCCC"/>
              </a:solidFill>
              <a:ea typeface="ＭＳ Ｐゴシック" charset="0"/>
              <a:cs typeface="Gill Sans" charset="0"/>
            </a:endParaRPr>
          </a:p>
        </p:txBody>
      </p:sp>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1619251"/>
            <a:ext cx="7849195" cy="4095750"/>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Application: Malaria</a:t>
            </a:r>
            <a:endParaRPr lang="en-US" dirty="0"/>
          </a:p>
        </p:txBody>
      </p:sp>
      <p:sp>
        <p:nvSpPr>
          <p:cNvPr id="9" name="TextBox 8"/>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2038025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Grp="1" noChangeArrowheads="1"/>
          </p:cNvSpPr>
          <p:nvPr>
            <p:ph type="title"/>
          </p:nvPr>
        </p:nvSpPr>
        <p:spPr>
          <a:ln/>
        </p:spPr>
        <p:txBody>
          <a:bodyPr lIns="64291" tIns="32146" rIns="64291" bIns="32146"/>
          <a:lstStyle/>
          <a:p>
            <a:r>
              <a:rPr lang="en-US" dirty="0"/>
              <a:t>Results: G6PD</a:t>
            </a:r>
          </a:p>
        </p:txBody>
      </p:sp>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805" y="2267025"/>
            <a:ext cx="8840391" cy="312092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52227" name="Rectangle 3"/>
          <p:cNvSpPr>
            <a:spLocks/>
          </p:cNvSpPr>
          <p:nvPr/>
        </p:nvSpPr>
        <p:spPr bwMode="auto">
          <a:xfrm>
            <a:off x="3100834" y="6561996"/>
            <a:ext cx="35485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a:solidFill>
                  <a:srgbClr val="CCCCCC"/>
                </a:solidFill>
                <a:ea typeface="ＭＳ Ｐゴシック" charset="0"/>
                <a:cs typeface="Gill Sans" charset="0"/>
              </a:rPr>
              <a:t>Source: Sabeti </a:t>
            </a:r>
            <a:r>
              <a:rPr lang="en-US" sz="1700" i="1">
                <a:solidFill>
                  <a:srgbClr val="CCCCCC"/>
                </a:solidFill>
                <a:ea typeface="ＭＳ Ｐゴシック" charset="0"/>
                <a:cs typeface="Gill Sans" charset="0"/>
              </a:rPr>
              <a:t>et al. </a:t>
            </a:r>
            <a:r>
              <a:rPr lang="en-US" sz="1700">
                <a:solidFill>
                  <a:srgbClr val="CCCCCC"/>
                </a:solidFill>
                <a:ea typeface="ＭＳ Ｐゴシック" charset="0"/>
                <a:cs typeface="Gill Sans" charset="0"/>
              </a:rPr>
              <a:t>Nature 2002.</a:t>
            </a:r>
          </a:p>
        </p:txBody>
      </p:sp>
      <p:sp>
        <p:nvSpPr>
          <p:cNvPr id="5" name="TextBox 4"/>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3870856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p:cNvSpPr>
          <p:nvPr/>
        </p:nvSpPr>
        <p:spPr bwMode="auto">
          <a:xfrm>
            <a:off x="1339453" y="2169914"/>
            <a:ext cx="6456164" cy="3991570"/>
          </a:xfrm>
          <a:prstGeom prst="rect">
            <a:avLst/>
          </a:prstGeom>
          <a:solidFill>
            <a:srgbClr val="FFFFFF"/>
          </a:solid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54274" name="Rectangle 2"/>
          <p:cNvSpPr>
            <a:spLocks noGrp="1" noChangeArrowheads="1"/>
          </p:cNvSpPr>
          <p:nvPr>
            <p:ph type="title"/>
          </p:nvPr>
        </p:nvSpPr>
        <p:spPr>
          <a:ln/>
        </p:spPr>
        <p:txBody>
          <a:bodyPr lIns="64291" tIns="32146" rIns="64291" bIns="32146"/>
          <a:lstStyle/>
          <a:p>
            <a:r>
              <a:rPr lang="en-US" dirty="0"/>
              <a:t>Results: TNFSF5</a:t>
            </a:r>
          </a:p>
        </p:txBody>
      </p:sp>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4286" y="2250281"/>
            <a:ext cx="6297662" cy="17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1154" y="4008314"/>
            <a:ext cx="4260577" cy="209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54277" name="Rectangle 5"/>
          <p:cNvSpPr>
            <a:spLocks/>
          </p:cNvSpPr>
          <p:nvPr/>
        </p:nvSpPr>
        <p:spPr bwMode="auto">
          <a:xfrm>
            <a:off x="3100834" y="6561996"/>
            <a:ext cx="35485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a:solidFill>
                  <a:srgbClr val="CCCCCC"/>
                </a:solidFill>
                <a:ea typeface="ＭＳ Ｐゴシック" charset="0"/>
                <a:cs typeface="Gill Sans" charset="0"/>
              </a:rPr>
              <a:t>Source: Sabeti </a:t>
            </a:r>
            <a:r>
              <a:rPr lang="en-US" sz="1700" i="1">
                <a:solidFill>
                  <a:srgbClr val="CCCCCC"/>
                </a:solidFill>
                <a:ea typeface="ＭＳ Ｐゴシック" charset="0"/>
                <a:cs typeface="Gill Sans" charset="0"/>
              </a:rPr>
              <a:t>et al. </a:t>
            </a:r>
            <a:r>
              <a:rPr lang="en-US" sz="1700">
                <a:solidFill>
                  <a:srgbClr val="CCCCCC"/>
                </a:solidFill>
                <a:ea typeface="ＭＳ Ｐゴシック" charset="0"/>
                <a:cs typeface="Gill Sans" charset="0"/>
              </a:rPr>
              <a:t>Nature 2002.</a:t>
            </a:r>
          </a:p>
        </p:txBody>
      </p:sp>
      <p:sp>
        <p:nvSpPr>
          <p:cNvPr id="7" name="TextBox 6"/>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1776920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Grp="1" noChangeArrowheads="1"/>
          </p:cNvSpPr>
          <p:nvPr>
            <p:ph type="title"/>
          </p:nvPr>
        </p:nvSpPr>
        <p:spPr>
          <a:ln/>
        </p:spPr>
        <p:txBody>
          <a:bodyPr lIns="64291" tIns="32146" rIns="64291" bIns="32146"/>
          <a:lstStyle/>
          <a:p>
            <a:r>
              <a:rPr lang="en-US"/>
              <a:t>Malaria and Sickle-cell Anemia</a:t>
            </a:r>
          </a:p>
        </p:txBody>
      </p:sp>
      <p:sp>
        <p:nvSpPr>
          <p:cNvPr id="56322" name="Rectangle 2"/>
          <p:cNvSpPr>
            <a:spLocks noGrp="1" noChangeArrowheads="1"/>
          </p:cNvSpPr>
          <p:nvPr>
            <p:ph type="body" idx="1"/>
          </p:nvPr>
        </p:nvSpPr>
        <p:spPr>
          <a:xfrm>
            <a:off x="892969" y="1946672"/>
            <a:ext cx="7358063" cy="2000250"/>
          </a:xfrm>
          <a:ln/>
        </p:spPr>
        <p:txBody>
          <a:bodyPr lIns="64291" tIns="32146" rIns="64291" bIns="32146"/>
          <a:lstStyle/>
          <a:p>
            <a:pPr marL="625056"/>
            <a:r>
              <a:rPr lang="en-US"/>
              <a:t>Allison (1954): Sickle-cell anemia is limited to the region in Africa in which malaria is endemic.</a:t>
            </a:r>
          </a:p>
        </p:txBody>
      </p:sp>
      <p:pic>
        <p:nvPicPr>
          <p:cNvPr id="563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352" y="3848695"/>
            <a:ext cx="3134320" cy="214312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563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8485" y="3848695"/>
            <a:ext cx="3134320" cy="214312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56325" name="Rectangle 5"/>
          <p:cNvSpPr>
            <a:spLocks/>
          </p:cNvSpPr>
          <p:nvPr/>
        </p:nvSpPr>
        <p:spPr bwMode="auto">
          <a:xfrm>
            <a:off x="3497089" y="6544136"/>
            <a:ext cx="29825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a:solidFill>
                  <a:srgbClr val="CCCCCC"/>
                </a:solidFill>
                <a:ea typeface="ＭＳ Ｐゴシック" charset="0"/>
                <a:cs typeface="Gill Sans" charset="0"/>
              </a:rPr>
              <a:t>Image source: wikipedia.org</a:t>
            </a:r>
          </a:p>
        </p:txBody>
      </p:sp>
      <p:sp>
        <p:nvSpPr>
          <p:cNvPr id="56326" name="Rectangle 6"/>
          <p:cNvSpPr>
            <a:spLocks/>
          </p:cNvSpPr>
          <p:nvPr/>
        </p:nvSpPr>
        <p:spPr bwMode="auto">
          <a:xfrm>
            <a:off x="1645295" y="6079792"/>
            <a:ext cx="238947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dirty="0">
                <a:solidFill>
                  <a:srgbClr val="0070C0"/>
                </a:solidFill>
                <a:ea typeface="ＭＳ Ｐゴシック" charset="0"/>
                <a:cs typeface="Gill Sans" charset="0"/>
              </a:rPr>
              <a:t>Distribution of malaria</a:t>
            </a:r>
          </a:p>
        </p:txBody>
      </p:sp>
      <p:sp>
        <p:nvSpPr>
          <p:cNvPr id="56327" name="Rectangle 7"/>
          <p:cNvSpPr>
            <a:spLocks/>
          </p:cNvSpPr>
          <p:nvPr/>
        </p:nvSpPr>
        <p:spPr bwMode="auto">
          <a:xfrm>
            <a:off x="4786803" y="6079792"/>
            <a:ext cx="352660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dirty="0">
                <a:solidFill>
                  <a:srgbClr val="0070C0"/>
                </a:solidFill>
                <a:ea typeface="ＭＳ Ｐゴシック" charset="0"/>
                <a:cs typeface="Gill Sans" charset="0"/>
              </a:rPr>
              <a:t>Distribution of sickle-cell anemia</a:t>
            </a:r>
          </a:p>
        </p:txBody>
      </p:sp>
      <p:sp>
        <p:nvSpPr>
          <p:cNvPr id="9" name="TextBox 8"/>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1383707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p:nvPr>
        </p:nvSpPr>
        <p:spPr>
          <a:ln/>
        </p:spPr>
        <p:txBody>
          <a:bodyPr lIns="64291" tIns="32146" rIns="64291" bIns="32146"/>
          <a:lstStyle/>
          <a:p>
            <a:r>
              <a:rPr lang="en-US"/>
              <a:t>Malaria and Sickle-cell Anemia</a:t>
            </a:r>
          </a:p>
        </p:txBody>
      </p:sp>
      <p:sp>
        <p:nvSpPr>
          <p:cNvPr id="58370" name="Rectangle 2"/>
          <p:cNvSpPr>
            <a:spLocks noGrp="1" noChangeArrowheads="1"/>
          </p:cNvSpPr>
          <p:nvPr>
            <p:ph type="body" idx="1"/>
          </p:nvPr>
        </p:nvSpPr>
        <p:spPr>
          <a:xfrm>
            <a:off x="892969" y="1946672"/>
            <a:ext cx="7358063" cy="3714750"/>
          </a:xfrm>
          <a:ln/>
        </p:spPr>
        <p:txBody>
          <a:bodyPr lIns="64291" tIns="32146" rIns="64291" bIns="32146">
            <a:normAutofit/>
          </a:bodyPr>
          <a:lstStyle/>
          <a:p>
            <a:pPr marL="625056"/>
            <a:r>
              <a:rPr lang="en-US" sz="2400" dirty="0">
                <a:cs typeface="Lucida Grande" charset="0"/>
              </a:rPr>
              <a:t>Single point mutation in the coding region of the Hemoglobin-B gene (</a:t>
            </a:r>
            <a:r>
              <a:rPr lang="en-US" sz="2400" dirty="0" err="1">
                <a:cs typeface="Lucida Grande" charset="0"/>
              </a:rPr>
              <a:t>glu</a:t>
            </a:r>
            <a:r>
              <a:rPr lang="en-US" sz="2400" dirty="0">
                <a:cs typeface="Lucida Grande" charset="0"/>
              </a:rPr>
              <a:t> → </a:t>
            </a:r>
            <a:r>
              <a:rPr lang="en-US" sz="2400" dirty="0" err="1">
                <a:cs typeface="Lucida Grande" charset="0"/>
              </a:rPr>
              <a:t>val</a:t>
            </a:r>
            <a:r>
              <a:rPr lang="en-US" sz="2400" dirty="0" smtClean="0">
                <a:cs typeface="Lucida Grande" charset="0"/>
              </a:rPr>
              <a:t>).</a:t>
            </a:r>
          </a:p>
          <a:p>
            <a:pPr marL="625056"/>
            <a:endParaRPr lang="en-US" sz="2400" dirty="0"/>
          </a:p>
          <a:p>
            <a:pPr marL="625056"/>
            <a:r>
              <a:rPr lang="en-US" sz="2400" dirty="0"/>
              <a:t>Heterozygote advantage:</a:t>
            </a:r>
          </a:p>
          <a:p>
            <a:pPr marL="1250112" lvl="2"/>
            <a:r>
              <a:rPr lang="en-US" sz="2000" dirty="0"/>
              <a:t>Resistance to malaria</a:t>
            </a:r>
          </a:p>
          <a:p>
            <a:pPr marL="1250112" lvl="2"/>
            <a:r>
              <a:rPr lang="en-US" sz="2000" dirty="0"/>
              <a:t>Slight anemia.</a:t>
            </a:r>
          </a:p>
        </p:txBody>
      </p:sp>
      <p:sp>
        <p:nvSpPr>
          <p:cNvPr id="58371" name="Rectangle 3"/>
          <p:cNvSpPr>
            <a:spLocks/>
          </p:cNvSpPr>
          <p:nvPr/>
        </p:nvSpPr>
        <p:spPr bwMode="auto">
          <a:xfrm>
            <a:off x="6086699" y="6419120"/>
            <a:ext cx="29825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a:solidFill>
                  <a:srgbClr val="CCCCCC"/>
                </a:solidFill>
                <a:ea typeface="ＭＳ Ｐゴシック" charset="0"/>
                <a:cs typeface="Gill Sans" charset="0"/>
              </a:rPr>
              <a:t>Image source: wikipedia.org</a:t>
            </a:r>
          </a:p>
        </p:txBody>
      </p:sp>
      <p:pic>
        <p:nvPicPr>
          <p:cNvPr id="583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9711" y="3732609"/>
            <a:ext cx="2127498" cy="2482453"/>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58373" name="AutoShape 5"/>
          <p:cNvSpPr>
            <a:spLocks/>
          </p:cNvSpPr>
          <p:nvPr/>
        </p:nvSpPr>
        <p:spPr bwMode="auto">
          <a:xfrm rot="-1800000">
            <a:off x="5643563" y="5063133"/>
            <a:ext cx="875109" cy="571500"/>
          </a:xfrm>
          <a:prstGeom prst="rightArrow">
            <a:avLst>
              <a:gd name="adj1" fmla="val 32000"/>
              <a:gd name="adj2" fmla="val 68750"/>
            </a:avLst>
          </a:prstGeom>
          <a:solidFill>
            <a:srgbClr val="FFCC66"/>
          </a:solid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58374" name="AutoShape 6"/>
          <p:cNvSpPr>
            <a:spLocks/>
          </p:cNvSpPr>
          <p:nvPr/>
        </p:nvSpPr>
        <p:spPr bwMode="auto">
          <a:xfrm rot="-9693903">
            <a:off x="7759899" y="5607844"/>
            <a:ext cx="875109" cy="571500"/>
          </a:xfrm>
          <a:prstGeom prst="rightArrow">
            <a:avLst>
              <a:gd name="adj1" fmla="val 32000"/>
              <a:gd name="adj2" fmla="val 68750"/>
            </a:avLst>
          </a:prstGeom>
          <a:solidFill>
            <a:srgbClr val="FFCC66"/>
          </a:solid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sp>
        <p:nvSpPr>
          <p:cNvPr id="8" name="TextBox 7"/>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2224481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371"/>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5837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58373"/>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583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utoUpdateAnimBg="0"/>
      <p:bldP spid="58373" grpId="0" animBg="1"/>
      <p:bldP spid="5837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p:cNvSpPr>
          <p:nvPr/>
        </p:nvSpPr>
        <p:spPr bwMode="auto">
          <a:xfrm>
            <a:off x="330399" y="1500187"/>
            <a:ext cx="8483203" cy="4866680"/>
          </a:xfrm>
          <a:prstGeom prst="rect">
            <a:avLst/>
          </a:prstGeom>
          <a:solidFill>
            <a:srgbClr val="FFFFFF"/>
          </a:solid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pic>
        <p:nvPicPr>
          <p:cNvPr id="604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69" y="5723930"/>
            <a:ext cx="8393906" cy="6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604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238" y="1312664"/>
            <a:ext cx="7044408" cy="467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60421" name="Rectangle 5"/>
          <p:cNvSpPr>
            <a:spLocks/>
          </p:cNvSpPr>
          <p:nvPr/>
        </p:nvSpPr>
        <p:spPr bwMode="auto">
          <a:xfrm>
            <a:off x="562570" y="6460629"/>
            <a:ext cx="8009930"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700">
                <a:solidFill>
                  <a:srgbClr val="CCCCCC"/>
                </a:solidFill>
                <a:ea typeface="ＭＳ Ｐゴシック" charset="0"/>
                <a:cs typeface="Gill Sans" charset="0"/>
              </a:rPr>
              <a:t>Source:  Ingram and Swallow. Population Genetics of  Encyclopedia of Life Sciences. 2007.</a:t>
            </a:r>
          </a:p>
        </p:txBody>
      </p:sp>
      <p:sp>
        <p:nvSpPr>
          <p:cNvPr id="7" name="TextBox 6"/>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
        <p:nvSpPr>
          <p:cNvPr id="2" name="Title 1"/>
          <p:cNvSpPr>
            <a:spLocks noGrp="1"/>
          </p:cNvSpPr>
          <p:nvPr>
            <p:ph type="title"/>
          </p:nvPr>
        </p:nvSpPr>
        <p:spPr/>
        <p:txBody>
          <a:bodyPr/>
          <a:lstStyle/>
          <a:p>
            <a:r>
              <a:rPr lang="en-US" dirty="0" smtClean="0"/>
              <a:t>Lactose Intolerance</a:t>
            </a:r>
            <a:endParaRPr lang="en-US" dirty="0"/>
          </a:p>
        </p:txBody>
      </p:sp>
    </p:spTree>
    <p:extLst>
      <p:ext uri="{BB962C8B-B14F-4D97-AF65-F5344CB8AC3E}">
        <p14:creationId xmlns:p14="http://schemas.microsoft.com/office/powerpoint/2010/main" val="2194063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p:cNvSpPr>
          <p:nvPr/>
        </p:nvSpPr>
        <p:spPr bwMode="auto">
          <a:xfrm>
            <a:off x="1339453" y="1678781"/>
            <a:ext cx="6831211" cy="4527352"/>
          </a:xfrm>
          <a:prstGeom prst="rect">
            <a:avLst/>
          </a:prstGeom>
          <a:solidFill>
            <a:srgbClr val="FFFFFF"/>
          </a:solid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7720" y="1828859"/>
            <a:ext cx="3259336" cy="36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61444" name="Rectangle 4"/>
          <p:cNvSpPr>
            <a:spLocks/>
          </p:cNvSpPr>
          <p:nvPr/>
        </p:nvSpPr>
        <p:spPr bwMode="auto">
          <a:xfrm>
            <a:off x="8323014" y="2489417"/>
            <a:ext cx="8362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a:solidFill>
                  <a:schemeClr val="tx1"/>
                </a:solidFill>
                <a:ea typeface="ＭＳ Ｐゴシック" charset="0"/>
                <a:cs typeface="Gill Sans" charset="0"/>
              </a:rPr>
              <a:t>LCT, 5</a:t>
            </a:r>
            <a:r>
              <a:rPr lang="ja-JP" altLang="en-US">
                <a:solidFill>
                  <a:schemeClr val="tx1"/>
                </a:solidFill>
                <a:latin typeface="Arial"/>
                <a:ea typeface="ＭＳ Ｐゴシック" charset="0"/>
                <a:cs typeface="Gill Sans" charset="0"/>
              </a:rPr>
              <a:t>’</a:t>
            </a:r>
            <a:endParaRPr lang="en-US">
              <a:solidFill>
                <a:schemeClr val="tx1"/>
              </a:solidFill>
              <a:ea typeface="ＭＳ Ｐゴシック" charset="0"/>
              <a:cs typeface="Gill Sans" charset="0"/>
            </a:endParaRPr>
          </a:p>
        </p:txBody>
      </p:sp>
      <p:sp>
        <p:nvSpPr>
          <p:cNvPr id="61445" name="Rectangle 5"/>
          <p:cNvSpPr>
            <a:spLocks/>
          </p:cNvSpPr>
          <p:nvPr/>
        </p:nvSpPr>
        <p:spPr bwMode="auto">
          <a:xfrm>
            <a:off x="8323014" y="4364651"/>
            <a:ext cx="8362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a:solidFill>
                  <a:schemeClr val="tx1"/>
                </a:solidFill>
                <a:ea typeface="ＭＳ Ｐゴシック" charset="0"/>
                <a:cs typeface="Gill Sans" charset="0"/>
              </a:rPr>
              <a:t>LCT, 3</a:t>
            </a:r>
            <a:r>
              <a:rPr lang="ja-JP" altLang="en-US">
                <a:solidFill>
                  <a:schemeClr val="tx1"/>
                </a:solidFill>
                <a:latin typeface="Arial"/>
                <a:ea typeface="ＭＳ Ｐゴシック" charset="0"/>
                <a:cs typeface="Gill Sans" charset="0"/>
              </a:rPr>
              <a:t>’</a:t>
            </a:r>
            <a:endParaRPr lang="en-US">
              <a:solidFill>
                <a:schemeClr val="tx1"/>
              </a:solidFill>
              <a:ea typeface="ＭＳ Ｐゴシック" charset="0"/>
              <a:cs typeface="Gill Sans" charset="0"/>
            </a:endParaRPr>
          </a:p>
        </p:txBody>
      </p:sp>
      <p:sp>
        <p:nvSpPr>
          <p:cNvPr id="61446" name="Rectangle 6"/>
          <p:cNvSpPr>
            <a:spLocks/>
          </p:cNvSpPr>
          <p:nvPr/>
        </p:nvSpPr>
        <p:spPr bwMode="auto">
          <a:xfrm>
            <a:off x="2412132" y="6561996"/>
            <a:ext cx="5322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1700" dirty="0">
                <a:solidFill>
                  <a:srgbClr val="CCCCCC"/>
                </a:solidFill>
                <a:ea typeface="ＭＳ Ｐゴシック" charset="0"/>
                <a:cs typeface="Gill Sans" charset="0"/>
              </a:rPr>
              <a:t>Source: </a:t>
            </a:r>
            <a:r>
              <a:rPr lang="en-US" sz="1700" dirty="0" err="1">
                <a:solidFill>
                  <a:srgbClr val="CCCCCC"/>
                </a:solidFill>
                <a:ea typeface="ＭＳ Ｐゴシック" charset="0"/>
                <a:cs typeface="Gill Sans" charset="0"/>
              </a:rPr>
              <a:t>Bersaglieri</a:t>
            </a:r>
            <a:r>
              <a:rPr lang="en-US" sz="1700" dirty="0">
                <a:solidFill>
                  <a:srgbClr val="CCCCCC"/>
                </a:solidFill>
                <a:ea typeface="ＭＳ Ｐゴシック" charset="0"/>
                <a:cs typeface="Gill Sans" charset="0"/>
              </a:rPr>
              <a:t> </a:t>
            </a:r>
            <a:r>
              <a:rPr lang="en-US" sz="1700" i="1" dirty="0">
                <a:solidFill>
                  <a:srgbClr val="CCCCCC"/>
                </a:solidFill>
                <a:ea typeface="ＭＳ Ｐゴシック" charset="0"/>
                <a:cs typeface="Gill Sans" charset="0"/>
              </a:rPr>
              <a:t>et al. </a:t>
            </a:r>
            <a:r>
              <a:rPr lang="en-US" sz="1700" dirty="0">
                <a:solidFill>
                  <a:srgbClr val="CCCCCC"/>
                </a:solidFill>
                <a:ea typeface="ＭＳ Ｐゴシック" charset="0"/>
                <a:cs typeface="Gill Sans" charset="0"/>
              </a:rPr>
              <a:t>Am. J. Hum. Genet. 2004.</a:t>
            </a:r>
          </a:p>
        </p:txBody>
      </p:sp>
      <p:sp>
        <p:nvSpPr>
          <p:cNvPr id="8" name="TextBox 7"/>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
        <p:nvSpPr>
          <p:cNvPr id="2" name="Title 1"/>
          <p:cNvSpPr>
            <a:spLocks noGrp="1"/>
          </p:cNvSpPr>
          <p:nvPr>
            <p:ph type="title"/>
          </p:nvPr>
        </p:nvSpPr>
        <p:spPr/>
        <p:txBody>
          <a:bodyPr/>
          <a:lstStyle/>
          <a:p>
            <a:r>
              <a:rPr lang="en-US" dirty="0" smtClean="0"/>
              <a:t>Lactose Intolerance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25" y="1911459"/>
            <a:ext cx="4762500" cy="3571875"/>
          </a:xfrm>
          <a:prstGeom prst="rect">
            <a:avLst/>
          </a:prstGeom>
        </p:spPr>
      </p:pic>
    </p:spTree>
    <p:extLst>
      <p:ext uri="{BB962C8B-B14F-4D97-AF65-F5344CB8AC3E}">
        <p14:creationId xmlns:p14="http://schemas.microsoft.com/office/powerpoint/2010/main" val="2267367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p:cNvSpPr>
          <p:nvPr/>
        </p:nvSpPr>
        <p:spPr bwMode="auto">
          <a:xfrm>
            <a:off x="232172" y="285750"/>
            <a:ext cx="8670727" cy="5982891"/>
          </a:xfrm>
          <a:prstGeom prst="rect">
            <a:avLst/>
          </a:prstGeom>
          <a:solidFill>
            <a:srgbClr val="FFFFFF"/>
          </a:solid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a:p>
        </p:txBody>
      </p:sp>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l="2493" r="830"/>
          <a:stretch>
            <a:fillRect/>
          </a:stretch>
        </p:blipFill>
        <p:spPr bwMode="auto">
          <a:xfrm>
            <a:off x="241101" y="3463603"/>
            <a:ext cx="4152305" cy="241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645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1404" y="3410025"/>
            <a:ext cx="4438055" cy="255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645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1220" y="794742"/>
            <a:ext cx="4317504" cy="247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64517" name="Rectangle 5"/>
          <p:cNvSpPr>
            <a:spLocks/>
          </p:cNvSpPr>
          <p:nvPr/>
        </p:nvSpPr>
        <p:spPr bwMode="auto">
          <a:xfrm>
            <a:off x="642937" y="5888281"/>
            <a:ext cx="40947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2100">
                <a:ea typeface="ＭＳ Ｐゴシック" charset="0"/>
                <a:cs typeface="Gill Sans" charset="0"/>
              </a:rPr>
              <a:t>Lactase persistence (litterature)</a:t>
            </a:r>
          </a:p>
        </p:txBody>
      </p:sp>
      <p:sp>
        <p:nvSpPr>
          <p:cNvPr id="64518" name="Rectangle 6"/>
          <p:cNvSpPr>
            <a:spLocks/>
          </p:cNvSpPr>
          <p:nvPr/>
        </p:nvSpPr>
        <p:spPr bwMode="auto">
          <a:xfrm>
            <a:off x="4941466" y="5888281"/>
            <a:ext cx="377433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2100">
                <a:ea typeface="ＭＳ Ｐゴシック" charset="0"/>
                <a:cs typeface="Gill Sans" charset="0"/>
              </a:rPr>
              <a:t>Predicted lactase persistence</a:t>
            </a:r>
          </a:p>
        </p:txBody>
      </p:sp>
      <p:sp>
        <p:nvSpPr>
          <p:cNvPr id="64519" name="Rectangle 7"/>
          <p:cNvSpPr>
            <a:spLocks/>
          </p:cNvSpPr>
          <p:nvPr/>
        </p:nvSpPr>
        <p:spPr bwMode="auto">
          <a:xfrm>
            <a:off x="5375672" y="432242"/>
            <a:ext cx="275787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2100">
                <a:ea typeface="ＭＳ Ｐゴシック" charset="0"/>
                <a:cs typeface="Gill Sans" charset="0"/>
              </a:rPr>
              <a:t>13910*T distribution</a:t>
            </a:r>
          </a:p>
        </p:txBody>
      </p:sp>
      <p:sp>
        <p:nvSpPr>
          <p:cNvPr id="64520" name="Rectangle 8"/>
          <p:cNvSpPr>
            <a:spLocks/>
          </p:cNvSpPr>
          <p:nvPr/>
        </p:nvSpPr>
        <p:spPr bwMode="auto">
          <a:xfrm>
            <a:off x="1285875" y="6286500"/>
            <a:ext cx="6572250" cy="580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700">
                <a:solidFill>
                  <a:srgbClr val="CCCCCC"/>
                </a:solidFill>
                <a:ea typeface="ＭＳ Ｐゴシック" charset="0"/>
                <a:cs typeface="Gill Sans" charset="0"/>
              </a:rPr>
              <a:t>Source: Ingram</a:t>
            </a:r>
            <a:r>
              <a:rPr lang="en-US" sz="1700" i="1">
                <a:solidFill>
                  <a:srgbClr val="CCCCCC"/>
                </a:solidFill>
                <a:ea typeface="ＭＳ Ｐゴシック" charset="0"/>
                <a:cs typeface="Gill Sans" charset="0"/>
              </a:rPr>
              <a:t> et al.</a:t>
            </a:r>
            <a:r>
              <a:rPr lang="en-US" sz="1700">
                <a:solidFill>
                  <a:srgbClr val="CCCCCC"/>
                </a:solidFill>
                <a:ea typeface="ＭＳ Ｐゴシック" charset="0"/>
                <a:cs typeface="Gill Sans" charset="0"/>
              </a:rPr>
              <a:t> Lactose digestion and the evolutionary genetics of lactase persistence. Hum Genet. 2009 Jan;124(6):579-91. </a:t>
            </a:r>
          </a:p>
        </p:txBody>
      </p:sp>
      <p:sp>
        <p:nvSpPr>
          <p:cNvPr id="10" name="TextBox 9"/>
          <p:cNvSpPr txBox="1"/>
          <p:nvPr/>
        </p:nvSpPr>
        <p:spPr>
          <a:xfrm>
            <a:off x="7482818" y="6211669"/>
            <a:ext cx="1661182" cy="646331"/>
          </a:xfrm>
          <a:prstGeom prst="rect">
            <a:avLst/>
          </a:prstGeom>
          <a:noFill/>
        </p:spPr>
        <p:txBody>
          <a:bodyPr wrap="none" rtlCol="0">
            <a:spAutoFit/>
          </a:bodyPr>
          <a:lstStyle/>
          <a:p>
            <a:r>
              <a:rPr lang="en-US" dirty="0" smtClean="0"/>
              <a:t>Slide Credits:</a:t>
            </a:r>
            <a:br>
              <a:rPr lang="en-US" dirty="0" smtClean="0"/>
            </a:br>
            <a:r>
              <a:rPr lang="en-US" dirty="0" smtClean="0"/>
              <a:t>Marc </a:t>
            </a:r>
            <a:r>
              <a:rPr lang="en-US" dirty="0" err="1" smtClean="0"/>
              <a:t>Schaub</a:t>
            </a:r>
            <a:endParaRPr lang="en-US" dirty="0"/>
          </a:p>
        </p:txBody>
      </p:sp>
    </p:spTree>
    <p:extLst>
      <p:ext uri="{BB962C8B-B14F-4D97-AF65-F5344CB8AC3E}">
        <p14:creationId xmlns:p14="http://schemas.microsoft.com/office/powerpoint/2010/main" val="825661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451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6451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64515"/>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64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autoUpdateAnimBg="0"/>
      <p:bldP spid="64519"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txBody>
          <a:bodyPr rtlCol="0">
            <a:normAutofit/>
          </a:bodyPr>
          <a:lstStyle/>
          <a:p>
            <a:pPr fontAlgn="auto">
              <a:spcAft>
                <a:spcPts val="0"/>
              </a:spcAft>
              <a:defRPr/>
            </a:pPr>
            <a:r>
              <a:rPr lang="en-US" dirty="0" smtClean="0"/>
              <a:t>Positive Selection in Human Lineage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03223"/>
            <a:ext cx="2913720" cy="302590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1225" y="2073668"/>
            <a:ext cx="6222775" cy="4717657"/>
          </a:xfrm>
          <a:prstGeom prst="rect">
            <a:avLst/>
          </a:prstGeom>
        </p:spPr>
      </p:pic>
    </p:spTree>
    <p:extLst>
      <p:ext uri="{BB962C8B-B14F-4D97-AF65-F5344CB8AC3E}">
        <p14:creationId xmlns:p14="http://schemas.microsoft.com/office/powerpoint/2010/main" val="1293153734"/>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mtClean="0"/>
              <a:t>Orthology and Paralogy</a:t>
            </a:r>
          </a:p>
        </p:txBody>
      </p:sp>
      <p:sp>
        <p:nvSpPr>
          <p:cNvPr id="4" name="Oval 3"/>
          <p:cNvSpPr/>
          <p:nvPr/>
        </p:nvSpPr>
        <p:spPr bwMode="auto">
          <a:xfrm>
            <a:off x="984250" y="3479800"/>
            <a:ext cx="196850" cy="203200"/>
          </a:xfrm>
          <a:prstGeom prst="ellipse">
            <a:avLst/>
          </a:prstGeom>
          <a:ln>
            <a:headEnd type="triangle" w="med" len="med"/>
            <a:tailEnd type="triangle" w="med" len="med"/>
          </a:ln>
        </p:spPr>
        <p:style>
          <a:lnRef idx="1">
            <a:schemeClr val="accent2"/>
          </a:lnRef>
          <a:fillRef idx="3">
            <a:schemeClr val="accent2"/>
          </a:fillRef>
          <a:effectRef idx="2">
            <a:schemeClr val="accent2"/>
          </a:effectRef>
          <a:fontRef idx="minor">
            <a:schemeClr val="lt1"/>
          </a:fontRef>
        </p:style>
        <p:txBody>
          <a:bodyPr wrap="none" anchor="ctr"/>
          <a:lstStyle/>
          <a:p>
            <a:pPr>
              <a:defRPr/>
            </a:pPr>
            <a:endParaRPr lang="en-US">
              <a:solidFill>
                <a:schemeClr val="tx1"/>
              </a:solidFill>
            </a:endParaRPr>
          </a:p>
        </p:txBody>
      </p:sp>
      <p:cxnSp>
        <p:nvCxnSpPr>
          <p:cNvPr id="6148" name="Straight Connector 11"/>
          <p:cNvCxnSpPr>
            <a:cxnSpLocks noChangeShapeType="1"/>
            <a:stCxn id="21" idx="2"/>
            <a:endCxn id="4" idx="6"/>
          </p:cNvCxnSpPr>
          <p:nvPr/>
        </p:nvCxnSpPr>
        <p:spPr bwMode="auto">
          <a:xfrm rot="10800000" flipV="1">
            <a:off x="1181100" y="2393950"/>
            <a:ext cx="755650" cy="118745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cxnSp>
        <p:nvCxnSpPr>
          <p:cNvPr id="6149" name="Straight Connector 15"/>
          <p:cNvCxnSpPr>
            <a:cxnSpLocks noChangeShapeType="1"/>
            <a:endCxn id="4" idx="6"/>
          </p:cNvCxnSpPr>
          <p:nvPr/>
        </p:nvCxnSpPr>
        <p:spPr bwMode="auto">
          <a:xfrm rot="10800000">
            <a:off x="1181100" y="3581400"/>
            <a:ext cx="787400" cy="1171575"/>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sp>
        <p:nvSpPr>
          <p:cNvPr id="21" name="Oval 20"/>
          <p:cNvSpPr/>
          <p:nvPr/>
        </p:nvSpPr>
        <p:spPr bwMode="auto">
          <a:xfrm>
            <a:off x="1936750" y="2292350"/>
            <a:ext cx="196850" cy="203200"/>
          </a:xfrm>
          <a:prstGeom prst="ellipse">
            <a:avLst/>
          </a:prstGeom>
          <a:ln>
            <a:headEnd type="triangle" w="med" len="med"/>
            <a:tailEnd type="triangle" w="med" len="med"/>
          </a:ln>
        </p:spPr>
        <p:style>
          <a:lnRef idx="1">
            <a:schemeClr val="accent2"/>
          </a:lnRef>
          <a:fillRef idx="3">
            <a:schemeClr val="accent2"/>
          </a:fillRef>
          <a:effectRef idx="2">
            <a:schemeClr val="accent2"/>
          </a:effectRef>
          <a:fontRef idx="minor">
            <a:schemeClr val="lt1"/>
          </a:fontRef>
        </p:style>
        <p:txBody>
          <a:bodyPr wrap="none" anchor="ctr"/>
          <a:lstStyle/>
          <a:p>
            <a:pPr>
              <a:defRPr/>
            </a:pPr>
            <a:endParaRPr lang="en-US">
              <a:solidFill>
                <a:schemeClr val="tx1"/>
              </a:solidFill>
            </a:endParaRPr>
          </a:p>
        </p:txBody>
      </p:sp>
      <p:sp>
        <p:nvSpPr>
          <p:cNvPr id="25" name="Rectangle 24"/>
          <p:cNvSpPr/>
          <p:nvPr/>
        </p:nvSpPr>
        <p:spPr bwMode="auto">
          <a:xfrm>
            <a:off x="1968500" y="4667250"/>
            <a:ext cx="165100" cy="171450"/>
          </a:xfrm>
          <a:prstGeom prst="rect">
            <a:avLst/>
          </a:prstGeom>
          <a:solidFill>
            <a:srgbClr val="FF0000"/>
          </a:solidFill>
          <a:ln>
            <a:solidFill>
              <a:srgbClr val="C00000"/>
            </a:solidFill>
            <a:headEnd type="triangle" w="med" len="med"/>
            <a:tailEnd type="triangle" w="med" len="me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solidFill>
                <a:schemeClr val="tx1"/>
              </a:solidFill>
            </a:endParaRPr>
          </a:p>
        </p:txBody>
      </p:sp>
      <p:cxnSp>
        <p:nvCxnSpPr>
          <p:cNvPr id="6154" name="Straight Connector 27"/>
          <p:cNvCxnSpPr>
            <a:cxnSpLocks noChangeShapeType="1"/>
            <a:stCxn id="96" idx="2"/>
          </p:cNvCxnSpPr>
          <p:nvPr/>
        </p:nvCxnSpPr>
        <p:spPr bwMode="auto">
          <a:xfrm rot="10800000" flipV="1">
            <a:off x="2133600" y="4064000"/>
            <a:ext cx="787400" cy="688975"/>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cxnSp>
        <p:nvCxnSpPr>
          <p:cNvPr id="6155" name="Straight Connector 31"/>
          <p:cNvCxnSpPr>
            <a:cxnSpLocks noChangeShapeType="1"/>
            <a:stCxn id="44" idx="2"/>
          </p:cNvCxnSpPr>
          <p:nvPr/>
        </p:nvCxnSpPr>
        <p:spPr bwMode="auto">
          <a:xfrm rot="10800000">
            <a:off x="2133600" y="4752975"/>
            <a:ext cx="819150" cy="727075"/>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sp>
        <p:nvSpPr>
          <p:cNvPr id="44" name="Oval 43"/>
          <p:cNvSpPr/>
          <p:nvPr/>
        </p:nvSpPr>
        <p:spPr bwMode="auto">
          <a:xfrm>
            <a:off x="2952750" y="5378450"/>
            <a:ext cx="196850" cy="203200"/>
          </a:xfrm>
          <a:prstGeom prst="ellipse">
            <a:avLst/>
          </a:prstGeom>
          <a:ln>
            <a:headEnd type="triangle" w="med" len="med"/>
            <a:tailEnd type="triangle" w="med" len="med"/>
          </a:ln>
        </p:spPr>
        <p:style>
          <a:lnRef idx="1">
            <a:schemeClr val="accent2"/>
          </a:lnRef>
          <a:fillRef idx="3">
            <a:schemeClr val="accent2"/>
          </a:fillRef>
          <a:effectRef idx="2">
            <a:schemeClr val="accent2"/>
          </a:effectRef>
          <a:fontRef idx="minor">
            <a:schemeClr val="lt1"/>
          </a:fontRef>
        </p:style>
        <p:txBody>
          <a:bodyPr wrap="none" anchor="ctr"/>
          <a:lstStyle/>
          <a:p>
            <a:pPr>
              <a:defRPr/>
            </a:pPr>
            <a:endParaRPr lang="en-US">
              <a:solidFill>
                <a:schemeClr val="tx1"/>
              </a:solidFill>
            </a:endParaRPr>
          </a:p>
        </p:txBody>
      </p:sp>
      <p:cxnSp>
        <p:nvCxnSpPr>
          <p:cNvPr id="6157" name="Straight Connector 45"/>
          <p:cNvCxnSpPr>
            <a:cxnSpLocks noChangeShapeType="1"/>
            <a:stCxn id="51" idx="1"/>
            <a:endCxn id="44" idx="6"/>
          </p:cNvCxnSpPr>
          <p:nvPr/>
        </p:nvCxnSpPr>
        <p:spPr bwMode="auto">
          <a:xfrm rot="10800000" flipV="1">
            <a:off x="3149600" y="5168900"/>
            <a:ext cx="1612900" cy="31115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cxnSp>
        <p:nvCxnSpPr>
          <p:cNvPr id="6158" name="Straight Connector 48"/>
          <p:cNvCxnSpPr>
            <a:cxnSpLocks noChangeShapeType="1"/>
            <a:stCxn id="53" idx="1"/>
            <a:endCxn id="44" idx="6"/>
          </p:cNvCxnSpPr>
          <p:nvPr/>
        </p:nvCxnSpPr>
        <p:spPr bwMode="auto">
          <a:xfrm rot="10800000">
            <a:off x="3149600" y="5480050"/>
            <a:ext cx="1612900" cy="45085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sp>
        <p:nvSpPr>
          <p:cNvPr id="51" name="TextBox 50"/>
          <p:cNvSpPr txBox="1"/>
          <p:nvPr/>
        </p:nvSpPr>
        <p:spPr>
          <a:xfrm>
            <a:off x="4762500" y="4984750"/>
            <a:ext cx="1312863" cy="369888"/>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US" dirty="0"/>
              <a:t>HB Human</a:t>
            </a:r>
          </a:p>
        </p:txBody>
      </p:sp>
      <p:sp>
        <p:nvSpPr>
          <p:cNvPr id="53" name="TextBox 52"/>
          <p:cNvSpPr txBox="1"/>
          <p:nvPr/>
        </p:nvSpPr>
        <p:spPr>
          <a:xfrm>
            <a:off x="4762500" y="5746750"/>
            <a:ext cx="1231900" cy="369888"/>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US" dirty="0"/>
              <a:t>WB Worm</a:t>
            </a:r>
          </a:p>
        </p:txBody>
      </p:sp>
      <p:sp>
        <p:nvSpPr>
          <p:cNvPr id="55" name="Rectangle 54"/>
          <p:cNvSpPr/>
          <p:nvPr/>
        </p:nvSpPr>
        <p:spPr bwMode="auto">
          <a:xfrm>
            <a:off x="3905250" y="3178691"/>
            <a:ext cx="165100" cy="171450"/>
          </a:xfrm>
          <a:prstGeom prst="rect">
            <a:avLst/>
          </a:prstGeom>
          <a:solidFill>
            <a:srgbClr val="FF0000"/>
          </a:solidFill>
          <a:ln>
            <a:solidFill>
              <a:srgbClr val="C00000"/>
            </a:solidFill>
            <a:headEnd type="triangle" w="med" len="med"/>
            <a:tailEnd type="triangle" w="med" len="me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solidFill>
                <a:schemeClr val="tx1"/>
              </a:solidFill>
            </a:endParaRPr>
          </a:p>
        </p:txBody>
      </p:sp>
      <p:cxnSp>
        <p:nvCxnSpPr>
          <p:cNvPr id="6164" name="Straight Connector 55"/>
          <p:cNvCxnSpPr>
            <a:cxnSpLocks noChangeShapeType="1"/>
            <a:stCxn id="64" idx="1"/>
          </p:cNvCxnSpPr>
          <p:nvPr/>
        </p:nvCxnSpPr>
        <p:spPr bwMode="auto">
          <a:xfrm rot="10800000" flipV="1">
            <a:off x="4070350" y="2882900"/>
            <a:ext cx="692150" cy="38100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cxnSp>
        <p:nvCxnSpPr>
          <p:cNvPr id="6165" name="Straight Connector 56"/>
          <p:cNvCxnSpPr>
            <a:cxnSpLocks noChangeShapeType="1"/>
            <a:stCxn id="67" idx="1"/>
          </p:cNvCxnSpPr>
          <p:nvPr/>
        </p:nvCxnSpPr>
        <p:spPr bwMode="auto">
          <a:xfrm rot="10800000">
            <a:off x="4070350" y="3263900"/>
            <a:ext cx="692150" cy="38100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sp>
        <p:nvSpPr>
          <p:cNvPr id="64" name="TextBox 63"/>
          <p:cNvSpPr txBox="1"/>
          <p:nvPr/>
        </p:nvSpPr>
        <p:spPr>
          <a:xfrm>
            <a:off x="4762500" y="2698750"/>
            <a:ext cx="1441450" cy="369888"/>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US" dirty="0"/>
              <a:t>HA1 Human</a:t>
            </a:r>
          </a:p>
        </p:txBody>
      </p:sp>
      <p:sp>
        <p:nvSpPr>
          <p:cNvPr id="67" name="TextBox 66"/>
          <p:cNvSpPr txBox="1"/>
          <p:nvPr/>
        </p:nvSpPr>
        <p:spPr>
          <a:xfrm>
            <a:off x="4762500" y="3460750"/>
            <a:ext cx="1441450" cy="369888"/>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US" dirty="0"/>
              <a:t>HA2 Human</a:t>
            </a:r>
          </a:p>
        </p:txBody>
      </p:sp>
      <p:cxnSp>
        <p:nvCxnSpPr>
          <p:cNvPr id="6168" name="Straight Connector 68"/>
          <p:cNvCxnSpPr>
            <a:cxnSpLocks noChangeShapeType="1"/>
            <a:stCxn id="21" idx="6"/>
            <a:endCxn id="72" idx="1"/>
          </p:cNvCxnSpPr>
          <p:nvPr/>
        </p:nvCxnSpPr>
        <p:spPr bwMode="auto">
          <a:xfrm flipV="1">
            <a:off x="2133600" y="2120900"/>
            <a:ext cx="2628900" cy="27305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sp>
        <p:nvSpPr>
          <p:cNvPr id="72" name="TextBox 71"/>
          <p:cNvSpPr txBox="1"/>
          <p:nvPr/>
        </p:nvSpPr>
        <p:spPr>
          <a:xfrm>
            <a:off x="4762500" y="1936750"/>
            <a:ext cx="754063" cy="369888"/>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US" dirty="0"/>
              <a:t>Yeast</a:t>
            </a:r>
          </a:p>
        </p:txBody>
      </p:sp>
      <p:sp>
        <p:nvSpPr>
          <p:cNvPr id="96" name="Oval 95"/>
          <p:cNvSpPr/>
          <p:nvPr/>
        </p:nvSpPr>
        <p:spPr bwMode="auto">
          <a:xfrm>
            <a:off x="2921000" y="3962400"/>
            <a:ext cx="196850" cy="203200"/>
          </a:xfrm>
          <a:prstGeom prst="ellipse">
            <a:avLst/>
          </a:prstGeom>
          <a:ln>
            <a:headEnd type="triangle" w="med" len="med"/>
            <a:tailEnd type="triangle" w="med" len="med"/>
          </a:ln>
        </p:spPr>
        <p:style>
          <a:lnRef idx="1">
            <a:schemeClr val="accent2"/>
          </a:lnRef>
          <a:fillRef idx="3">
            <a:schemeClr val="accent2"/>
          </a:fillRef>
          <a:effectRef idx="2">
            <a:schemeClr val="accent2"/>
          </a:effectRef>
          <a:fontRef idx="minor">
            <a:schemeClr val="lt1"/>
          </a:fontRef>
        </p:style>
        <p:txBody>
          <a:bodyPr wrap="none" anchor="ctr"/>
          <a:lstStyle/>
          <a:p>
            <a:pPr>
              <a:defRPr/>
            </a:pPr>
            <a:endParaRPr lang="en-US">
              <a:solidFill>
                <a:schemeClr val="tx1"/>
              </a:solidFill>
            </a:endParaRPr>
          </a:p>
        </p:txBody>
      </p:sp>
      <p:cxnSp>
        <p:nvCxnSpPr>
          <p:cNvPr id="6171" name="Straight Connector 104"/>
          <p:cNvCxnSpPr>
            <a:cxnSpLocks noChangeShapeType="1"/>
            <a:endCxn id="96" idx="6"/>
          </p:cNvCxnSpPr>
          <p:nvPr/>
        </p:nvCxnSpPr>
        <p:spPr bwMode="auto">
          <a:xfrm rot="10800000" flipV="1">
            <a:off x="3117850" y="3263900"/>
            <a:ext cx="787400" cy="80010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cxnSp>
        <p:nvCxnSpPr>
          <p:cNvPr id="6172" name="Straight Connector 107"/>
          <p:cNvCxnSpPr>
            <a:cxnSpLocks noChangeShapeType="1"/>
            <a:stCxn id="111" idx="1"/>
            <a:endCxn id="96" idx="6"/>
          </p:cNvCxnSpPr>
          <p:nvPr/>
        </p:nvCxnSpPr>
        <p:spPr bwMode="auto">
          <a:xfrm rot="10800000">
            <a:off x="3117850" y="4064000"/>
            <a:ext cx="1644650" cy="381000"/>
          </a:xfrm>
          <a:prstGeom prst="line">
            <a:avLst/>
          </a:prstGeom>
          <a:noFill/>
          <a:ln w="22225" algn="ctr">
            <a:solidFill>
              <a:srgbClr val="993300"/>
            </a:solidFill>
            <a:round/>
            <a:headEnd/>
            <a:tailEnd/>
          </a:ln>
          <a:extLst>
            <a:ext uri="{909E8E84-426E-40dd-AFC4-6F175D3DCCD1}">
              <a14:hiddenFill xmlns:a14="http://schemas.microsoft.com/office/drawing/2010/main">
                <a:noFill/>
              </a14:hiddenFill>
            </a:ext>
          </a:extLst>
        </p:spPr>
      </p:cxnSp>
      <p:sp>
        <p:nvSpPr>
          <p:cNvPr id="111" name="TextBox 110"/>
          <p:cNvSpPr txBox="1"/>
          <p:nvPr/>
        </p:nvSpPr>
        <p:spPr>
          <a:xfrm>
            <a:off x="4762500" y="4222750"/>
            <a:ext cx="1211263" cy="369888"/>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US" dirty="0"/>
              <a:t>WA Worm</a:t>
            </a:r>
          </a:p>
        </p:txBody>
      </p:sp>
      <p:sp>
        <p:nvSpPr>
          <p:cNvPr id="140" name="TextBox 139"/>
          <p:cNvSpPr txBox="1"/>
          <p:nvPr/>
        </p:nvSpPr>
        <p:spPr>
          <a:xfrm>
            <a:off x="7321550" y="2311400"/>
            <a:ext cx="1466850" cy="2031325"/>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b="1" dirty="0"/>
              <a:t>Orthologs</a:t>
            </a:r>
            <a:r>
              <a:rPr lang="en-US" dirty="0"/>
              <a:t>:</a:t>
            </a:r>
            <a:br>
              <a:rPr lang="en-US" dirty="0"/>
            </a:br>
            <a:r>
              <a:rPr lang="en-US" i="1" dirty="0"/>
              <a:t>Derived by speciation</a:t>
            </a:r>
          </a:p>
          <a:p>
            <a:pPr>
              <a:defRPr/>
            </a:pPr>
            <a:endParaRPr lang="en-US" dirty="0"/>
          </a:p>
          <a:p>
            <a:pPr>
              <a:defRPr/>
            </a:pPr>
            <a:r>
              <a:rPr lang="en-US" b="1" dirty="0" err="1"/>
              <a:t>Paralogs</a:t>
            </a:r>
            <a:r>
              <a:rPr lang="en-US" dirty="0"/>
              <a:t>:</a:t>
            </a:r>
          </a:p>
          <a:p>
            <a:pPr>
              <a:defRPr/>
            </a:pPr>
            <a:r>
              <a:rPr lang="en-US" i="1" dirty="0"/>
              <a:t>Everything else</a:t>
            </a:r>
          </a:p>
        </p:txBody>
      </p:sp>
    </p:spTree>
    <p:extLst>
      <p:ext uri="{BB962C8B-B14F-4D97-AF65-F5344CB8AC3E}">
        <p14:creationId xmlns:p14="http://schemas.microsoft.com/office/powerpoint/2010/main" val="27586852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2800" smtClean="0"/>
              <a:t>Orthology, Paralogy, Inparalogs, Outparalogs</a:t>
            </a:r>
          </a:p>
        </p:txBody>
      </p:sp>
      <p:pic>
        <p:nvPicPr>
          <p:cNvPr id="7171"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852988" y="1352550"/>
            <a:ext cx="4181475" cy="5337175"/>
          </a:xfrm>
        </p:spPr>
      </p:pic>
      <p:pic>
        <p:nvPicPr>
          <p:cNvPr id="717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63" y="1901825"/>
            <a:ext cx="3482975" cy="368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Tree>
    <p:extLst>
      <p:ext uri="{BB962C8B-B14F-4D97-AF65-F5344CB8AC3E}">
        <p14:creationId xmlns:p14="http://schemas.microsoft.com/office/powerpoint/2010/main" val="38372733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17745</TotalTime>
  <Words>1550</Words>
  <Application>Microsoft Macintosh PowerPoint</Application>
  <PresentationFormat>On-screen Show (4:3)</PresentationFormat>
  <Paragraphs>421</Paragraphs>
  <Slides>55</Slides>
  <Notes>15</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57" baseType="lpstr">
      <vt:lpstr>Office Theme</vt:lpstr>
      <vt:lpstr>Bitmap Image</vt:lpstr>
      <vt:lpstr>PowerPoint Presentation</vt:lpstr>
      <vt:lpstr>How soon will we all be sequenced?</vt:lpstr>
      <vt:lpstr>The Hominid Lineage</vt:lpstr>
      <vt:lpstr>Human population migrations</vt:lpstr>
      <vt:lpstr>Coalescence</vt:lpstr>
      <vt:lpstr>Why humans are so similar</vt:lpstr>
      <vt:lpstr>Some Key Definitions</vt:lpstr>
      <vt:lpstr>Human Genome Variation</vt:lpstr>
      <vt:lpstr>The Fall in Heterozygosity</vt:lpstr>
      <vt:lpstr>The Neanderthal Genome </vt:lpstr>
      <vt:lpstr>Neanderthal Genome</vt:lpstr>
      <vt:lpstr>Neanderthal Genome</vt:lpstr>
      <vt:lpstr>Denisovan – Another human relative</vt:lpstr>
      <vt:lpstr>Denisovan/Human Comparison</vt:lpstr>
      <vt:lpstr>The Neanderthal Whole Genome</vt:lpstr>
      <vt:lpstr>The Neanderthal Whole Genome</vt:lpstr>
      <vt:lpstr>Aboriginal Australian</vt:lpstr>
      <vt:lpstr>Benefits of Admixture</vt:lpstr>
      <vt:lpstr>Out of Africa Revisited</vt:lpstr>
      <vt:lpstr>The HapMap Project</vt:lpstr>
      <vt:lpstr>Linkage Disequilibrium &amp; Haplotype Blocks</vt:lpstr>
      <vt:lpstr>Population Sequencing –  1000 Genomes Project</vt:lpstr>
      <vt:lpstr>Population Sequencing –  1000 Genomes Project</vt:lpstr>
      <vt:lpstr>Population Sequencing –  1000 Genomes Project</vt:lpstr>
      <vt:lpstr>Population Sequencing – UK10K</vt:lpstr>
      <vt:lpstr>Association Studies</vt:lpstr>
      <vt:lpstr>Wellcome Trust Case Control</vt:lpstr>
      <vt:lpstr>Heritability &amp; Environment</vt:lpstr>
      <vt:lpstr>Disease Clustering</vt:lpstr>
      <vt:lpstr>Global Ancestry Inference</vt:lpstr>
      <vt:lpstr>Ancestry Painting</vt:lpstr>
      <vt:lpstr>Modeling population haplotypes – VLMC</vt:lpstr>
      <vt:lpstr>Phasing</vt:lpstr>
      <vt:lpstr>Identity By Descent</vt:lpstr>
      <vt:lpstr>IBD detection</vt:lpstr>
      <vt:lpstr>Fixation, Positive &amp; Negative Selection</vt:lpstr>
      <vt:lpstr>How can we detect positive selection?</vt:lpstr>
      <vt:lpstr>How can we detect positive selection?</vt:lpstr>
      <vt:lpstr>Positive Selection in Human Lineage</vt:lpstr>
      <vt:lpstr>Positive Selection in Human Lineage</vt:lpstr>
      <vt:lpstr>Mutations and LD</vt:lpstr>
      <vt:lpstr>Long Haplotypes –EHS, iHS tests</vt:lpstr>
      <vt:lpstr>Application: Malaria</vt:lpstr>
      <vt:lpstr>Application: Malaria</vt:lpstr>
      <vt:lpstr>Application: Malaria</vt:lpstr>
      <vt:lpstr>Results: G6PD</vt:lpstr>
      <vt:lpstr>Results: TNFSF5</vt:lpstr>
      <vt:lpstr>Malaria and Sickle-cell Anemia</vt:lpstr>
      <vt:lpstr>Malaria and Sickle-cell Anemia</vt:lpstr>
      <vt:lpstr>Lactose Intolerance</vt:lpstr>
      <vt:lpstr>Lactose Intolerance</vt:lpstr>
      <vt:lpstr>PowerPoint Presentation</vt:lpstr>
      <vt:lpstr>Positive Selection in Human Lineage</vt:lpstr>
      <vt:lpstr>Orthology and Paralogy</vt:lpstr>
      <vt:lpstr>Orthology, Paralogy, Inparalogs, Outparalogs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Serafim Batzoglou</dc:creator>
  <cp:lastModifiedBy>Serafim</cp:lastModifiedBy>
  <cp:revision>185</cp:revision>
  <dcterms:created xsi:type="dcterms:W3CDTF">2007-05-09T18:33:52Z</dcterms:created>
  <dcterms:modified xsi:type="dcterms:W3CDTF">2015-10-14T20:02:26Z</dcterms:modified>
</cp:coreProperties>
</file>