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2"/>
  </p:notesMasterIdLst>
  <p:sldIdLst>
    <p:sldId id="332" r:id="rId2"/>
    <p:sldId id="317" r:id="rId3"/>
    <p:sldId id="318" r:id="rId4"/>
    <p:sldId id="320" r:id="rId5"/>
    <p:sldId id="321" r:id="rId6"/>
    <p:sldId id="322" r:id="rId7"/>
    <p:sldId id="323" r:id="rId8"/>
    <p:sldId id="324" r:id="rId9"/>
    <p:sldId id="325" r:id="rId10"/>
    <p:sldId id="326" r:id="rId11"/>
    <p:sldId id="327" r:id="rId12"/>
    <p:sldId id="328" r:id="rId13"/>
    <p:sldId id="329" r:id="rId14"/>
    <p:sldId id="330" r:id="rId15"/>
    <p:sldId id="259" r:id="rId16"/>
    <p:sldId id="277" r:id="rId17"/>
    <p:sldId id="279" r:id="rId18"/>
    <p:sldId id="280" r:id="rId19"/>
    <p:sldId id="278" r:id="rId20"/>
    <p:sldId id="306" r:id="rId21"/>
    <p:sldId id="276" r:id="rId22"/>
    <p:sldId id="261" r:id="rId23"/>
    <p:sldId id="282" r:id="rId24"/>
    <p:sldId id="281" r:id="rId25"/>
    <p:sldId id="284" r:id="rId26"/>
    <p:sldId id="303" r:id="rId27"/>
    <p:sldId id="304" r:id="rId28"/>
    <p:sldId id="305" r:id="rId29"/>
    <p:sldId id="283" r:id="rId30"/>
    <p:sldId id="285" r:id="rId31"/>
    <p:sldId id="286" r:id="rId32"/>
    <p:sldId id="287" r:id="rId33"/>
    <p:sldId id="288" r:id="rId34"/>
    <p:sldId id="289" r:id="rId35"/>
    <p:sldId id="290" r:id="rId36"/>
    <p:sldId id="307" r:id="rId37"/>
    <p:sldId id="291" r:id="rId38"/>
    <p:sldId id="292" r:id="rId39"/>
    <p:sldId id="309" r:id="rId40"/>
    <p:sldId id="310" r:id="rId41"/>
    <p:sldId id="293" r:id="rId42"/>
    <p:sldId id="311" r:id="rId43"/>
    <p:sldId id="312" r:id="rId44"/>
    <p:sldId id="313" r:id="rId45"/>
    <p:sldId id="315" r:id="rId46"/>
    <p:sldId id="296" r:id="rId47"/>
    <p:sldId id="297" r:id="rId48"/>
    <p:sldId id="295" r:id="rId49"/>
    <p:sldId id="308" r:id="rId50"/>
    <p:sldId id="316" r:id="rId5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1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notesMaster" Target="notesMasters/notesMaster1.xml"/><Relationship Id="rId53" Type="http://schemas.openxmlformats.org/officeDocument/2006/relationships/printerSettings" Target="printerSettings/printerSettings1.bin"/><Relationship Id="rId54" Type="http://schemas.openxmlformats.org/officeDocument/2006/relationships/presProps" Target="presProps.xml"/><Relationship Id="rId55" Type="http://schemas.openxmlformats.org/officeDocument/2006/relationships/viewProps" Target="viewProps.xml"/><Relationship Id="rId56" Type="http://schemas.openxmlformats.org/officeDocument/2006/relationships/theme" Target="theme/theme1.xml"/><Relationship Id="rId57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E92DA3-769F-0840-A4B1-94DDC91DCA81}" type="datetimeFigureOut">
              <a:rPr lang="en-US" smtClean="0"/>
              <a:pPr/>
              <a:t>4/13/14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13E785-10EC-2F4F-8B87-DE8BC7B9E5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666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9050" tIns="0" rIns="19050" bIns="0" anchor="b">
            <a:prstTxWarp prst="textNoShape">
              <a:avLst/>
            </a:prstTxWarp>
          </a:bodyPr>
          <a:lstStyle/>
          <a:p>
            <a:pPr algn="r"/>
            <a:r>
              <a:rPr lang="en-US" sz="1000" i="1"/>
              <a:t>9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0487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9050" tIns="0" rIns="19050" bIns="0" anchor="b">
            <a:prstTxWarp prst="textNoShape">
              <a:avLst/>
            </a:prstTxWarp>
          </a:bodyPr>
          <a:lstStyle/>
          <a:p>
            <a:pPr algn="r"/>
            <a:r>
              <a:rPr lang="en-US" sz="1000" i="1"/>
              <a:t>16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6871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9050" tIns="0" rIns="19050" bIns="0" anchor="b">
            <a:prstTxWarp prst="textNoShape">
              <a:avLst/>
            </a:prstTxWarp>
          </a:bodyPr>
          <a:lstStyle/>
          <a:p>
            <a:pPr algn="r"/>
            <a:r>
              <a:rPr lang="en-US" sz="1000" i="1"/>
              <a:t>17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91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8919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9050" tIns="0" rIns="19050" bIns="0" anchor="b">
            <a:prstTxWarp prst="textNoShape">
              <a:avLst/>
            </a:prstTxWarp>
          </a:bodyPr>
          <a:lstStyle/>
          <a:p>
            <a:pPr algn="r"/>
            <a:r>
              <a:rPr lang="en-US" sz="1000" i="1"/>
              <a:t>18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96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0967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43400"/>
            <a:ext cx="5032375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9050" tIns="0" rIns="19050" bIns="0" anchor="b">
            <a:prstTxWarp prst="textNoShape">
              <a:avLst/>
            </a:prstTxWarp>
          </a:bodyPr>
          <a:lstStyle/>
          <a:p>
            <a:pPr algn="r"/>
            <a:r>
              <a:rPr lang="en-US" sz="1000" i="1"/>
              <a:t>10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2535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3884613" y="-1588"/>
            <a:ext cx="2973387" cy="45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9050" tIns="0" rIns="19050" bIns="0" anchor="b">
            <a:prstTxWarp prst="textNoShape">
              <a:avLst/>
            </a:prstTxWarp>
          </a:bodyPr>
          <a:lstStyle/>
          <a:p>
            <a:pPr algn="r" defTabSz="908050"/>
            <a:r>
              <a:rPr lang="en-US" sz="1000" i="1"/>
              <a:t>6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-1588" y="-1588"/>
            <a:ext cx="2971801" cy="45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3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6631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9050" tIns="0" rIns="19050" bIns="0" anchor="b">
            <a:prstTxWarp prst="textNoShape">
              <a:avLst/>
            </a:prstTxWarp>
          </a:bodyPr>
          <a:lstStyle/>
          <a:p>
            <a:pPr algn="r"/>
            <a:r>
              <a:rPr lang="en-US" sz="1000" i="1"/>
              <a:t>12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8679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9050" tIns="0" rIns="19050" bIns="0" anchor="b">
            <a:prstTxWarp prst="textNoShape">
              <a:avLst/>
            </a:prstTxWarp>
          </a:bodyPr>
          <a:lstStyle/>
          <a:p>
            <a:pPr algn="r"/>
            <a:r>
              <a:rPr lang="en-US" sz="1000" i="1"/>
              <a:t>10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2535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9050" tIns="0" rIns="19050" bIns="0" anchor="b">
            <a:prstTxWarp prst="textNoShape">
              <a:avLst/>
            </a:prstTxWarp>
          </a:bodyPr>
          <a:lstStyle/>
          <a:p>
            <a:pPr algn="r"/>
            <a:r>
              <a:rPr lang="en-US" sz="1000" i="1"/>
              <a:t>13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0727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9050" tIns="0" rIns="19050" bIns="0" anchor="b">
            <a:prstTxWarp prst="textNoShape">
              <a:avLst/>
            </a:prstTxWarp>
          </a:bodyPr>
          <a:lstStyle/>
          <a:p>
            <a:pPr algn="r"/>
            <a:r>
              <a:rPr lang="en-US" sz="1000" i="1"/>
              <a:t>14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2775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9050" tIns="0" rIns="19050" bIns="0" anchor="b">
            <a:prstTxWarp prst="textNoShape">
              <a:avLst/>
            </a:prstTxWarp>
          </a:bodyPr>
          <a:lstStyle/>
          <a:p>
            <a:pPr algn="r"/>
            <a:r>
              <a:rPr lang="en-US" sz="1000" i="1"/>
              <a:t>13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0727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9050" tIns="0" rIns="19050" bIns="0" anchor="b">
            <a:prstTxWarp prst="textNoShape">
              <a:avLst/>
            </a:prstTxWarp>
          </a:bodyPr>
          <a:lstStyle/>
          <a:p>
            <a:pPr algn="r"/>
            <a:r>
              <a:rPr lang="en-US" sz="1000" i="1"/>
              <a:t>15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2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4823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465E0-66B6-4E4E-ABB2-E16927252FCF}" type="datetimeFigureOut">
              <a:rPr lang="en-US" smtClean="0"/>
              <a:pPr/>
              <a:t>4/13/14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71A26-8F41-E046-938B-76F978A205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465E0-66B6-4E4E-ABB2-E16927252FCF}" type="datetimeFigureOut">
              <a:rPr lang="en-US" smtClean="0"/>
              <a:pPr/>
              <a:t>4/13/14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71A26-8F41-E046-938B-76F978A205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465E0-66B6-4E4E-ABB2-E16927252FCF}" type="datetimeFigureOut">
              <a:rPr lang="en-US" smtClean="0"/>
              <a:pPr/>
              <a:t>4/13/14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71A26-8F41-E046-938B-76F978A205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9100"/>
            <a:ext cx="7772400" cy="11049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981200"/>
            <a:ext cx="3810000" cy="4076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800600" y="1981200"/>
            <a:ext cx="3810000" cy="40767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514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465E0-66B6-4E4E-ABB2-E16927252FCF}" type="datetimeFigureOut">
              <a:rPr lang="en-US" smtClean="0"/>
              <a:pPr/>
              <a:t>4/13/14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71A26-8F41-E046-938B-76F978A205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465E0-66B6-4E4E-ABB2-E16927252FCF}" type="datetimeFigureOut">
              <a:rPr lang="en-US" smtClean="0"/>
              <a:pPr/>
              <a:t>4/13/14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71A26-8F41-E046-938B-76F978A205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465E0-66B6-4E4E-ABB2-E16927252FCF}" type="datetimeFigureOut">
              <a:rPr lang="en-US" smtClean="0"/>
              <a:pPr/>
              <a:t>4/13/14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71A26-8F41-E046-938B-76F978A205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465E0-66B6-4E4E-ABB2-E16927252FCF}" type="datetimeFigureOut">
              <a:rPr lang="en-US" smtClean="0"/>
              <a:pPr/>
              <a:t>4/13/14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71A26-8F41-E046-938B-76F978A205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465E0-66B6-4E4E-ABB2-E16927252FCF}" type="datetimeFigureOut">
              <a:rPr lang="en-US" smtClean="0"/>
              <a:pPr/>
              <a:t>4/13/14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71A26-8F41-E046-938B-76F978A205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465E0-66B6-4E4E-ABB2-E16927252FCF}" type="datetimeFigureOut">
              <a:rPr lang="en-US" smtClean="0"/>
              <a:pPr/>
              <a:t>4/13/14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71A26-8F41-E046-938B-76F978A205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465E0-66B6-4E4E-ABB2-E16927252FCF}" type="datetimeFigureOut">
              <a:rPr lang="en-US" smtClean="0"/>
              <a:pPr/>
              <a:t>4/13/14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71A26-8F41-E046-938B-76F978A205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465E0-66B6-4E4E-ABB2-E16927252FCF}" type="datetimeFigureOut">
              <a:rPr lang="en-US" smtClean="0"/>
              <a:pPr/>
              <a:t>4/13/14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71A26-8F41-E046-938B-76F978A205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465E0-66B6-4E4E-ABB2-E16927252FCF}" type="datetimeFigureOut">
              <a:rPr lang="en-US" smtClean="0"/>
              <a:pPr/>
              <a:t>4/13/14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71A26-8F41-E046-938B-76F978A2050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20352"/>
            <a:ext cx="8229600" cy="1143000"/>
          </a:xfrm>
        </p:spPr>
        <p:txBody>
          <a:bodyPr/>
          <a:lstStyle/>
          <a:p>
            <a:r>
              <a:rPr lang="en-US" dirty="0" smtClean="0"/>
              <a:t>B</a:t>
            </a:r>
            <a:r>
              <a:rPr lang="en-US" dirty="0" smtClean="0"/>
              <a:t>+ </a:t>
            </a:r>
            <a:r>
              <a:rPr lang="en-US" dirty="0" smtClean="0"/>
              <a:t>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874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Example B+ Tree After Inserting 8*</a:t>
            </a: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519113" y="5472113"/>
            <a:ext cx="8026400" cy="582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prstTxWarp prst="textNoShape">
              <a:avLst/>
            </a:prstTxWarp>
            <a:spAutoFit/>
          </a:bodyPr>
          <a:lstStyle/>
          <a:p>
            <a:pPr>
              <a:buFont typeface="Wingdings" pitchFamily="-105" charset="2"/>
              <a:buChar char="v"/>
            </a:pPr>
            <a:r>
              <a:rPr lang="en-US" sz="3200" dirty="0" smtClean="0">
                <a:latin typeface="Book Antiqua" pitchFamily="-105" charset="0"/>
              </a:rPr>
              <a:t> We’re going to delete 19 and 20 </a:t>
            </a:r>
            <a:endParaRPr lang="en-US" sz="3200" dirty="0">
              <a:latin typeface="Book Antiqua" pitchFamily="-105" charset="0"/>
            </a:endParaRPr>
          </a:p>
        </p:txBody>
      </p:sp>
      <p:sp>
        <p:nvSpPr>
          <p:cNvPr id="29703" name="Freeform 7"/>
          <p:cNvSpPr>
            <a:spLocks/>
          </p:cNvSpPr>
          <p:nvPr/>
        </p:nvSpPr>
        <p:spPr bwMode="auto">
          <a:xfrm>
            <a:off x="293688" y="3711575"/>
            <a:ext cx="327025" cy="325438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4" name="Freeform 8"/>
          <p:cNvSpPr>
            <a:spLocks/>
          </p:cNvSpPr>
          <p:nvPr/>
        </p:nvSpPr>
        <p:spPr bwMode="auto">
          <a:xfrm>
            <a:off x="619125" y="3711575"/>
            <a:ext cx="325438" cy="325438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5" name="Freeform 9"/>
          <p:cNvSpPr>
            <a:spLocks/>
          </p:cNvSpPr>
          <p:nvPr/>
        </p:nvSpPr>
        <p:spPr bwMode="auto">
          <a:xfrm>
            <a:off x="942975" y="3711575"/>
            <a:ext cx="327025" cy="325438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6" name="Freeform 10"/>
          <p:cNvSpPr>
            <a:spLocks/>
          </p:cNvSpPr>
          <p:nvPr/>
        </p:nvSpPr>
        <p:spPr bwMode="auto">
          <a:xfrm>
            <a:off x="1268413" y="3711575"/>
            <a:ext cx="325437" cy="325438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7" name="Rectangle 11"/>
          <p:cNvSpPr>
            <a:spLocks noChangeArrowheads="1"/>
          </p:cNvSpPr>
          <p:nvPr/>
        </p:nvSpPr>
        <p:spPr bwMode="auto">
          <a:xfrm>
            <a:off x="304800" y="369093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2*</a:t>
            </a:r>
          </a:p>
        </p:txBody>
      </p:sp>
      <p:sp>
        <p:nvSpPr>
          <p:cNvPr id="29708" name="Rectangle 12"/>
          <p:cNvSpPr>
            <a:spLocks noChangeArrowheads="1"/>
          </p:cNvSpPr>
          <p:nvPr/>
        </p:nvSpPr>
        <p:spPr bwMode="auto">
          <a:xfrm>
            <a:off x="630238" y="369093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3*</a:t>
            </a:r>
          </a:p>
        </p:txBody>
      </p:sp>
      <p:sp>
        <p:nvSpPr>
          <p:cNvPr id="29709" name="Freeform 13"/>
          <p:cNvSpPr>
            <a:spLocks/>
          </p:cNvSpPr>
          <p:nvPr/>
        </p:nvSpPr>
        <p:spPr bwMode="auto">
          <a:xfrm>
            <a:off x="3462338" y="2093913"/>
            <a:ext cx="487362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6" y="0"/>
              </a:cxn>
              <a:cxn ang="0">
                <a:pos x="306" y="254"/>
              </a:cxn>
              <a:cxn ang="0">
                <a:pos x="0" y="254"/>
              </a:cxn>
            </a:cxnLst>
            <a:rect l="0" t="0" r="r" b="b"/>
            <a:pathLst>
              <a:path w="307" h="255">
                <a:moveTo>
                  <a:pt x="0" y="254"/>
                </a:moveTo>
                <a:lnTo>
                  <a:pt x="0" y="0"/>
                </a:lnTo>
                <a:lnTo>
                  <a:pt x="306" y="0"/>
                </a:lnTo>
                <a:lnTo>
                  <a:pt x="306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10" name="Freeform 14"/>
          <p:cNvSpPr>
            <a:spLocks/>
          </p:cNvSpPr>
          <p:nvPr/>
        </p:nvSpPr>
        <p:spPr bwMode="auto">
          <a:xfrm>
            <a:off x="3541713" y="2093913"/>
            <a:ext cx="1587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11" name="Freeform 15"/>
          <p:cNvSpPr>
            <a:spLocks/>
          </p:cNvSpPr>
          <p:nvPr/>
        </p:nvSpPr>
        <p:spPr bwMode="auto">
          <a:xfrm>
            <a:off x="3948113" y="209391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12" name="Freeform 16"/>
          <p:cNvSpPr>
            <a:spLocks/>
          </p:cNvSpPr>
          <p:nvPr/>
        </p:nvSpPr>
        <p:spPr bwMode="auto">
          <a:xfrm>
            <a:off x="4029075" y="209391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13" name="Freeform 17"/>
          <p:cNvSpPr>
            <a:spLocks/>
          </p:cNvSpPr>
          <p:nvPr/>
        </p:nvSpPr>
        <p:spPr bwMode="auto">
          <a:xfrm>
            <a:off x="4435475" y="209391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14" name="Freeform 18"/>
          <p:cNvSpPr>
            <a:spLocks/>
          </p:cNvSpPr>
          <p:nvPr/>
        </p:nvSpPr>
        <p:spPr bwMode="auto">
          <a:xfrm>
            <a:off x="4516438" y="2093913"/>
            <a:ext cx="1587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15" name="Freeform 19"/>
          <p:cNvSpPr>
            <a:spLocks/>
          </p:cNvSpPr>
          <p:nvPr/>
        </p:nvSpPr>
        <p:spPr bwMode="auto">
          <a:xfrm>
            <a:off x="4922838" y="209391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16" name="Freeform 20"/>
          <p:cNvSpPr>
            <a:spLocks/>
          </p:cNvSpPr>
          <p:nvPr/>
        </p:nvSpPr>
        <p:spPr bwMode="auto">
          <a:xfrm>
            <a:off x="5003800" y="209391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17" name="Freeform 21"/>
          <p:cNvSpPr>
            <a:spLocks/>
          </p:cNvSpPr>
          <p:nvPr/>
        </p:nvSpPr>
        <p:spPr bwMode="auto">
          <a:xfrm>
            <a:off x="5410200" y="2093913"/>
            <a:ext cx="825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51" y="0"/>
              </a:cxn>
              <a:cxn ang="0">
                <a:pos x="51" y="254"/>
              </a:cxn>
              <a:cxn ang="0">
                <a:pos x="0" y="254"/>
              </a:cxn>
            </a:cxnLst>
            <a:rect l="0" t="0" r="r" b="b"/>
            <a:pathLst>
              <a:path w="52" h="255">
                <a:moveTo>
                  <a:pt x="0" y="254"/>
                </a:moveTo>
                <a:lnTo>
                  <a:pt x="0" y="0"/>
                </a:lnTo>
                <a:lnTo>
                  <a:pt x="51" y="0"/>
                </a:lnTo>
                <a:lnTo>
                  <a:pt x="51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18" name="Freeform 22"/>
          <p:cNvSpPr>
            <a:spLocks/>
          </p:cNvSpPr>
          <p:nvPr/>
        </p:nvSpPr>
        <p:spPr bwMode="auto">
          <a:xfrm>
            <a:off x="3074988" y="37195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19" name="Freeform 23"/>
          <p:cNvSpPr>
            <a:spLocks/>
          </p:cNvSpPr>
          <p:nvPr/>
        </p:nvSpPr>
        <p:spPr bwMode="auto">
          <a:xfrm>
            <a:off x="3400425" y="37195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20" name="Freeform 24"/>
          <p:cNvSpPr>
            <a:spLocks/>
          </p:cNvSpPr>
          <p:nvPr/>
        </p:nvSpPr>
        <p:spPr bwMode="auto">
          <a:xfrm>
            <a:off x="3725863" y="3719513"/>
            <a:ext cx="325437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21" name="Freeform 25"/>
          <p:cNvSpPr>
            <a:spLocks/>
          </p:cNvSpPr>
          <p:nvPr/>
        </p:nvSpPr>
        <p:spPr bwMode="auto">
          <a:xfrm>
            <a:off x="4049713" y="37195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22" name="Freeform 26"/>
          <p:cNvSpPr>
            <a:spLocks/>
          </p:cNvSpPr>
          <p:nvPr/>
        </p:nvSpPr>
        <p:spPr bwMode="auto">
          <a:xfrm>
            <a:off x="4486275" y="37195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23" name="Freeform 27"/>
          <p:cNvSpPr>
            <a:spLocks/>
          </p:cNvSpPr>
          <p:nvPr/>
        </p:nvSpPr>
        <p:spPr bwMode="auto">
          <a:xfrm>
            <a:off x="4811713" y="37195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24" name="Freeform 28"/>
          <p:cNvSpPr>
            <a:spLocks/>
          </p:cNvSpPr>
          <p:nvPr/>
        </p:nvSpPr>
        <p:spPr bwMode="auto">
          <a:xfrm>
            <a:off x="5137150" y="3719513"/>
            <a:ext cx="323850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3" y="0"/>
              </a:cxn>
              <a:cxn ang="0">
                <a:pos x="203" y="204"/>
              </a:cxn>
              <a:cxn ang="0">
                <a:pos x="0" y="204"/>
              </a:cxn>
            </a:cxnLst>
            <a:rect l="0" t="0" r="r" b="b"/>
            <a:pathLst>
              <a:path w="204" h="205">
                <a:moveTo>
                  <a:pt x="0" y="204"/>
                </a:moveTo>
                <a:lnTo>
                  <a:pt x="0" y="0"/>
                </a:lnTo>
                <a:lnTo>
                  <a:pt x="203" y="0"/>
                </a:lnTo>
                <a:lnTo>
                  <a:pt x="203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25" name="Freeform 29"/>
          <p:cNvSpPr>
            <a:spLocks/>
          </p:cNvSpPr>
          <p:nvPr/>
        </p:nvSpPr>
        <p:spPr bwMode="auto">
          <a:xfrm>
            <a:off x="5459413" y="37195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26" name="Freeform 30"/>
          <p:cNvSpPr>
            <a:spLocks/>
          </p:cNvSpPr>
          <p:nvPr/>
        </p:nvSpPr>
        <p:spPr bwMode="auto">
          <a:xfrm>
            <a:off x="5897563" y="37195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27" name="Freeform 31"/>
          <p:cNvSpPr>
            <a:spLocks/>
          </p:cNvSpPr>
          <p:nvPr/>
        </p:nvSpPr>
        <p:spPr bwMode="auto">
          <a:xfrm>
            <a:off x="6223000" y="3719513"/>
            <a:ext cx="325438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28" name="Freeform 32"/>
          <p:cNvSpPr>
            <a:spLocks/>
          </p:cNvSpPr>
          <p:nvPr/>
        </p:nvSpPr>
        <p:spPr bwMode="auto">
          <a:xfrm>
            <a:off x="6546850" y="3719513"/>
            <a:ext cx="325438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29" name="Freeform 33"/>
          <p:cNvSpPr>
            <a:spLocks/>
          </p:cNvSpPr>
          <p:nvPr/>
        </p:nvSpPr>
        <p:spPr bwMode="auto">
          <a:xfrm>
            <a:off x="6870700" y="37195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30" name="Freeform 34"/>
          <p:cNvSpPr>
            <a:spLocks/>
          </p:cNvSpPr>
          <p:nvPr/>
        </p:nvSpPr>
        <p:spPr bwMode="auto">
          <a:xfrm>
            <a:off x="7297738" y="37195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31" name="Freeform 35"/>
          <p:cNvSpPr>
            <a:spLocks/>
          </p:cNvSpPr>
          <p:nvPr/>
        </p:nvSpPr>
        <p:spPr bwMode="auto">
          <a:xfrm>
            <a:off x="7623175" y="3719513"/>
            <a:ext cx="325438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32" name="Freeform 36"/>
          <p:cNvSpPr>
            <a:spLocks/>
          </p:cNvSpPr>
          <p:nvPr/>
        </p:nvSpPr>
        <p:spPr bwMode="auto">
          <a:xfrm>
            <a:off x="7947025" y="3719513"/>
            <a:ext cx="325438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33" name="Freeform 37"/>
          <p:cNvSpPr>
            <a:spLocks/>
          </p:cNvSpPr>
          <p:nvPr/>
        </p:nvSpPr>
        <p:spPr bwMode="auto">
          <a:xfrm>
            <a:off x="8270875" y="37195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34" name="Freeform 38"/>
          <p:cNvSpPr>
            <a:spLocks/>
          </p:cNvSpPr>
          <p:nvPr/>
        </p:nvSpPr>
        <p:spPr bwMode="auto">
          <a:xfrm>
            <a:off x="1341438" y="2862263"/>
            <a:ext cx="487362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6" y="0"/>
              </a:cxn>
              <a:cxn ang="0">
                <a:pos x="306" y="254"/>
              </a:cxn>
              <a:cxn ang="0">
                <a:pos x="0" y="254"/>
              </a:cxn>
            </a:cxnLst>
            <a:rect l="0" t="0" r="r" b="b"/>
            <a:pathLst>
              <a:path w="307" h="255">
                <a:moveTo>
                  <a:pt x="0" y="254"/>
                </a:moveTo>
                <a:lnTo>
                  <a:pt x="0" y="0"/>
                </a:lnTo>
                <a:lnTo>
                  <a:pt x="306" y="0"/>
                </a:lnTo>
                <a:lnTo>
                  <a:pt x="306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35" name="Freeform 39"/>
          <p:cNvSpPr>
            <a:spLocks/>
          </p:cNvSpPr>
          <p:nvPr/>
        </p:nvSpPr>
        <p:spPr bwMode="auto">
          <a:xfrm>
            <a:off x="1422400" y="286226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36" name="Freeform 40"/>
          <p:cNvSpPr>
            <a:spLocks/>
          </p:cNvSpPr>
          <p:nvPr/>
        </p:nvSpPr>
        <p:spPr bwMode="auto">
          <a:xfrm>
            <a:off x="1827213" y="286226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37" name="Freeform 41"/>
          <p:cNvSpPr>
            <a:spLocks/>
          </p:cNvSpPr>
          <p:nvPr/>
        </p:nvSpPr>
        <p:spPr bwMode="auto">
          <a:xfrm>
            <a:off x="1908175" y="286226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38" name="Freeform 42"/>
          <p:cNvSpPr>
            <a:spLocks/>
          </p:cNvSpPr>
          <p:nvPr/>
        </p:nvSpPr>
        <p:spPr bwMode="auto">
          <a:xfrm>
            <a:off x="2314575" y="286226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39" name="Freeform 43"/>
          <p:cNvSpPr>
            <a:spLocks/>
          </p:cNvSpPr>
          <p:nvPr/>
        </p:nvSpPr>
        <p:spPr bwMode="auto">
          <a:xfrm>
            <a:off x="2395538" y="2862263"/>
            <a:ext cx="1587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40" name="Freeform 44"/>
          <p:cNvSpPr>
            <a:spLocks/>
          </p:cNvSpPr>
          <p:nvPr/>
        </p:nvSpPr>
        <p:spPr bwMode="auto">
          <a:xfrm>
            <a:off x="2801938" y="286226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41" name="Freeform 45"/>
          <p:cNvSpPr>
            <a:spLocks/>
          </p:cNvSpPr>
          <p:nvPr/>
        </p:nvSpPr>
        <p:spPr bwMode="auto">
          <a:xfrm>
            <a:off x="2882900" y="286226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42" name="Freeform 46"/>
          <p:cNvSpPr>
            <a:spLocks/>
          </p:cNvSpPr>
          <p:nvPr/>
        </p:nvSpPr>
        <p:spPr bwMode="auto">
          <a:xfrm>
            <a:off x="3289300" y="2862263"/>
            <a:ext cx="825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51" y="0"/>
              </a:cxn>
              <a:cxn ang="0">
                <a:pos x="51" y="254"/>
              </a:cxn>
              <a:cxn ang="0">
                <a:pos x="0" y="254"/>
              </a:cxn>
            </a:cxnLst>
            <a:rect l="0" t="0" r="r" b="b"/>
            <a:pathLst>
              <a:path w="52" h="255">
                <a:moveTo>
                  <a:pt x="0" y="254"/>
                </a:moveTo>
                <a:lnTo>
                  <a:pt x="0" y="0"/>
                </a:lnTo>
                <a:lnTo>
                  <a:pt x="51" y="0"/>
                </a:lnTo>
                <a:lnTo>
                  <a:pt x="51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43" name="Freeform 47"/>
          <p:cNvSpPr>
            <a:spLocks/>
          </p:cNvSpPr>
          <p:nvPr/>
        </p:nvSpPr>
        <p:spPr bwMode="auto">
          <a:xfrm>
            <a:off x="5551488" y="286226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44" name="Freeform 48"/>
          <p:cNvSpPr>
            <a:spLocks/>
          </p:cNvSpPr>
          <p:nvPr/>
        </p:nvSpPr>
        <p:spPr bwMode="auto">
          <a:xfrm>
            <a:off x="5632450" y="286226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45" name="Freeform 49"/>
          <p:cNvSpPr>
            <a:spLocks/>
          </p:cNvSpPr>
          <p:nvPr/>
        </p:nvSpPr>
        <p:spPr bwMode="auto">
          <a:xfrm>
            <a:off x="6038850" y="286226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46" name="Freeform 50"/>
          <p:cNvSpPr>
            <a:spLocks/>
          </p:cNvSpPr>
          <p:nvPr/>
        </p:nvSpPr>
        <p:spPr bwMode="auto">
          <a:xfrm>
            <a:off x="6119813" y="2862263"/>
            <a:ext cx="1587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47" name="Freeform 51"/>
          <p:cNvSpPr>
            <a:spLocks/>
          </p:cNvSpPr>
          <p:nvPr/>
        </p:nvSpPr>
        <p:spPr bwMode="auto">
          <a:xfrm>
            <a:off x="6526213" y="2862263"/>
            <a:ext cx="487362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6" y="0"/>
              </a:cxn>
              <a:cxn ang="0">
                <a:pos x="306" y="254"/>
              </a:cxn>
              <a:cxn ang="0">
                <a:pos x="0" y="254"/>
              </a:cxn>
            </a:cxnLst>
            <a:rect l="0" t="0" r="r" b="b"/>
            <a:pathLst>
              <a:path w="307" h="255">
                <a:moveTo>
                  <a:pt x="0" y="254"/>
                </a:moveTo>
                <a:lnTo>
                  <a:pt x="0" y="0"/>
                </a:lnTo>
                <a:lnTo>
                  <a:pt x="306" y="0"/>
                </a:lnTo>
                <a:lnTo>
                  <a:pt x="306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48" name="Freeform 52"/>
          <p:cNvSpPr>
            <a:spLocks/>
          </p:cNvSpPr>
          <p:nvPr/>
        </p:nvSpPr>
        <p:spPr bwMode="auto">
          <a:xfrm>
            <a:off x="6607175" y="286226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49" name="Freeform 53"/>
          <p:cNvSpPr>
            <a:spLocks/>
          </p:cNvSpPr>
          <p:nvPr/>
        </p:nvSpPr>
        <p:spPr bwMode="auto">
          <a:xfrm>
            <a:off x="7011988" y="286226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50" name="Freeform 54"/>
          <p:cNvSpPr>
            <a:spLocks/>
          </p:cNvSpPr>
          <p:nvPr/>
        </p:nvSpPr>
        <p:spPr bwMode="auto">
          <a:xfrm>
            <a:off x="7096125" y="286226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51" name="Freeform 55"/>
          <p:cNvSpPr>
            <a:spLocks/>
          </p:cNvSpPr>
          <p:nvPr/>
        </p:nvSpPr>
        <p:spPr bwMode="auto">
          <a:xfrm>
            <a:off x="7499350" y="2862263"/>
            <a:ext cx="84138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52" y="0"/>
              </a:cxn>
              <a:cxn ang="0">
                <a:pos x="52" y="254"/>
              </a:cxn>
              <a:cxn ang="0">
                <a:pos x="0" y="254"/>
              </a:cxn>
            </a:cxnLst>
            <a:rect l="0" t="0" r="r" b="b"/>
            <a:pathLst>
              <a:path w="53" h="255">
                <a:moveTo>
                  <a:pt x="0" y="254"/>
                </a:moveTo>
                <a:lnTo>
                  <a:pt x="0" y="0"/>
                </a:lnTo>
                <a:lnTo>
                  <a:pt x="52" y="0"/>
                </a:lnTo>
                <a:lnTo>
                  <a:pt x="52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52" name="Freeform 56"/>
          <p:cNvSpPr>
            <a:spLocks/>
          </p:cNvSpPr>
          <p:nvPr/>
        </p:nvSpPr>
        <p:spPr bwMode="auto">
          <a:xfrm>
            <a:off x="925513" y="3184525"/>
            <a:ext cx="446087" cy="496888"/>
          </a:xfrm>
          <a:custGeom>
            <a:avLst/>
            <a:gdLst/>
            <a:ahLst/>
            <a:cxnLst>
              <a:cxn ang="0">
                <a:pos x="280" y="0"/>
              </a:cxn>
              <a:cxn ang="0">
                <a:pos x="0" y="312"/>
              </a:cxn>
              <a:cxn ang="0">
                <a:pos x="280" y="0"/>
              </a:cxn>
            </a:cxnLst>
            <a:rect l="0" t="0" r="r" b="b"/>
            <a:pathLst>
              <a:path w="281" h="313">
                <a:moveTo>
                  <a:pt x="280" y="0"/>
                </a:moveTo>
                <a:lnTo>
                  <a:pt x="0" y="312"/>
                </a:lnTo>
                <a:lnTo>
                  <a:pt x="28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53" name="Freeform 57"/>
          <p:cNvSpPr>
            <a:spLocks/>
          </p:cNvSpPr>
          <p:nvPr/>
        </p:nvSpPr>
        <p:spPr bwMode="auto">
          <a:xfrm>
            <a:off x="925513" y="3587750"/>
            <a:ext cx="87312" cy="93663"/>
          </a:xfrm>
          <a:custGeom>
            <a:avLst/>
            <a:gdLst/>
            <a:ahLst/>
            <a:cxnLst>
              <a:cxn ang="0">
                <a:pos x="54" y="21"/>
              </a:cxn>
              <a:cxn ang="0">
                <a:pos x="0" y="58"/>
              </a:cxn>
              <a:cxn ang="0">
                <a:pos x="30" y="0"/>
              </a:cxn>
              <a:cxn ang="0">
                <a:pos x="54" y="21"/>
              </a:cxn>
            </a:cxnLst>
            <a:rect l="0" t="0" r="r" b="b"/>
            <a:pathLst>
              <a:path w="55" h="59">
                <a:moveTo>
                  <a:pt x="54" y="21"/>
                </a:moveTo>
                <a:lnTo>
                  <a:pt x="0" y="58"/>
                </a:lnTo>
                <a:lnTo>
                  <a:pt x="30" y="0"/>
                </a:lnTo>
                <a:lnTo>
                  <a:pt x="54" y="2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54" name="Freeform 58"/>
          <p:cNvSpPr>
            <a:spLocks/>
          </p:cNvSpPr>
          <p:nvPr/>
        </p:nvSpPr>
        <p:spPr bwMode="auto">
          <a:xfrm>
            <a:off x="1857375" y="3184525"/>
            <a:ext cx="449263" cy="5064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82" y="318"/>
              </a:cxn>
              <a:cxn ang="0">
                <a:pos x="0" y="0"/>
              </a:cxn>
            </a:cxnLst>
            <a:rect l="0" t="0" r="r" b="b"/>
            <a:pathLst>
              <a:path w="283" h="319">
                <a:moveTo>
                  <a:pt x="0" y="0"/>
                </a:moveTo>
                <a:lnTo>
                  <a:pt x="282" y="31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55" name="Freeform 59"/>
          <p:cNvSpPr>
            <a:spLocks/>
          </p:cNvSpPr>
          <p:nvPr/>
        </p:nvSpPr>
        <p:spPr bwMode="auto">
          <a:xfrm>
            <a:off x="2217738" y="3598863"/>
            <a:ext cx="88900" cy="92075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55" y="57"/>
              </a:cxn>
              <a:cxn ang="0">
                <a:pos x="0" y="21"/>
              </a:cxn>
              <a:cxn ang="0">
                <a:pos x="24" y="0"/>
              </a:cxn>
            </a:cxnLst>
            <a:rect l="0" t="0" r="r" b="b"/>
            <a:pathLst>
              <a:path w="56" h="58">
                <a:moveTo>
                  <a:pt x="24" y="0"/>
                </a:moveTo>
                <a:lnTo>
                  <a:pt x="55" y="57"/>
                </a:lnTo>
                <a:lnTo>
                  <a:pt x="0" y="21"/>
                </a:lnTo>
                <a:lnTo>
                  <a:pt x="24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56" name="Freeform 60"/>
          <p:cNvSpPr>
            <a:spLocks/>
          </p:cNvSpPr>
          <p:nvPr/>
        </p:nvSpPr>
        <p:spPr bwMode="auto">
          <a:xfrm>
            <a:off x="2355850" y="3184525"/>
            <a:ext cx="1330325" cy="5175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37" y="325"/>
              </a:cxn>
              <a:cxn ang="0">
                <a:pos x="0" y="0"/>
              </a:cxn>
            </a:cxnLst>
            <a:rect l="0" t="0" r="r" b="b"/>
            <a:pathLst>
              <a:path w="838" h="326">
                <a:moveTo>
                  <a:pt x="0" y="0"/>
                </a:moveTo>
                <a:lnTo>
                  <a:pt x="837" y="32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57" name="Freeform 61"/>
          <p:cNvSpPr>
            <a:spLocks/>
          </p:cNvSpPr>
          <p:nvPr/>
        </p:nvSpPr>
        <p:spPr bwMode="auto">
          <a:xfrm>
            <a:off x="3581400" y="3640138"/>
            <a:ext cx="104775" cy="61912"/>
          </a:xfrm>
          <a:custGeom>
            <a:avLst/>
            <a:gdLst/>
            <a:ahLst/>
            <a:cxnLst>
              <a:cxn ang="0">
                <a:pos x="11" y="0"/>
              </a:cxn>
              <a:cxn ang="0">
                <a:pos x="65" y="38"/>
              </a:cxn>
              <a:cxn ang="0">
                <a:pos x="0" y="30"/>
              </a:cxn>
              <a:cxn ang="0">
                <a:pos x="11" y="0"/>
              </a:cxn>
            </a:cxnLst>
            <a:rect l="0" t="0" r="r" b="b"/>
            <a:pathLst>
              <a:path w="66" h="39">
                <a:moveTo>
                  <a:pt x="11" y="0"/>
                </a:moveTo>
                <a:lnTo>
                  <a:pt x="65" y="38"/>
                </a:lnTo>
                <a:lnTo>
                  <a:pt x="0" y="30"/>
                </a:lnTo>
                <a:lnTo>
                  <a:pt x="11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58" name="Freeform 62"/>
          <p:cNvSpPr>
            <a:spLocks/>
          </p:cNvSpPr>
          <p:nvPr/>
        </p:nvSpPr>
        <p:spPr bwMode="auto">
          <a:xfrm>
            <a:off x="5137150" y="3205163"/>
            <a:ext cx="446088" cy="496887"/>
          </a:xfrm>
          <a:custGeom>
            <a:avLst/>
            <a:gdLst/>
            <a:ahLst/>
            <a:cxnLst>
              <a:cxn ang="0">
                <a:pos x="280" y="0"/>
              </a:cxn>
              <a:cxn ang="0">
                <a:pos x="0" y="312"/>
              </a:cxn>
              <a:cxn ang="0">
                <a:pos x="280" y="0"/>
              </a:cxn>
            </a:cxnLst>
            <a:rect l="0" t="0" r="r" b="b"/>
            <a:pathLst>
              <a:path w="281" h="313">
                <a:moveTo>
                  <a:pt x="280" y="0"/>
                </a:moveTo>
                <a:lnTo>
                  <a:pt x="0" y="312"/>
                </a:lnTo>
                <a:lnTo>
                  <a:pt x="28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59" name="Freeform 63"/>
          <p:cNvSpPr>
            <a:spLocks/>
          </p:cNvSpPr>
          <p:nvPr/>
        </p:nvSpPr>
        <p:spPr bwMode="auto">
          <a:xfrm>
            <a:off x="5137150" y="3608388"/>
            <a:ext cx="87313" cy="93662"/>
          </a:xfrm>
          <a:custGeom>
            <a:avLst/>
            <a:gdLst/>
            <a:ahLst/>
            <a:cxnLst>
              <a:cxn ang="0">
                <a:pos x="54" y="21"/>
              </a:cxn>
              <a:cxn ang="0">
                <a:pos x="0" y="58"/>
              </a:cxn>
              <a:cxn ang="0">
                <a:pos x="30" y="0"/>
              </a:cxn>
              <a:cxn ang="0">
                <a:pos x="54" y="21"/>
              </a:cxn>
            </a:cxnLst>
            <a:rect l="0" t="0" r="r" b="b"/>
            <a:pathLst>
              <a:path w="55" h="59">
                <a:moveTo>
                  <a:pt x="54" y="21"/>
                </a:moveTo>
                <a:lnTo>
                  <a:pt x="0" y="58"/>
                </a:lnTo>
                <a:lnTo>
                  <a:pt x="30" y="0"/>
                </a:lnTo>
                <a:lnTo>
                  <a:pt x="54" y="2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60" name="Freeform 64"/>
          <p:cNvSpPr>
            <a:spLocks/>
          </p:cNvSpPr>
          <p:nvPr/>
        </p:nvSpPr>
        <p:spPr bwMode="auto">
          <a:xfrm>
            <a:off x="6069013" y="3205163"/>
            <a:ext cx="458787" cy="476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88" y="299"/>
              </a:cxn>
              <a:cxn ang="0">
                <a:pos x="0" y="0"/>
              </a:cxn>
            </a:cxnLst>
            <a:rect l="0" t="0" r="r" b="b"/>
            <a:pathLst>
              <a:path w="289" h="300">
                <a:moveTo>
                  <a:pt x="0" y="0"/>
                </a:moveTo>
                <a:lnTo>
                  <a:pt x="288" y="29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61" name="Freeform 65"/>
          <p:cNvSpPr>
            <a:spLocks/>
          </p:cNvSpPr>
          <p:nvPr/>
        </p:nvSpPr>
        <p:spPr bwMode="auto">
          <a:xfrm>
            <a:off x="6437313" y="3589338"/>
            <a:ext cx="90487" cy="92075"/>
          </a:xfrm>
          <a:custGeom>
            <a:avLst/>
            <a:gdLst/>
            <a:ahLst/>
            <a:cxnLst>
              <a:cxn ang="0">
                <a:pos x="23" y="0"/>
              </a:cxn>
              <a:cxn ang="0">
                <a:pos x="56" y="57"/>
              </a:cxn>
              <a:cxn ang="0">
                <a:pos x="0" y="22"/>
              </a:cxn>
              <a:cxn ang="0">
                <a:pos x="23" y="0"/>
              </a:cxn>
            </a:cxnLst>
            <a:rect l="0" t="0" r="r" b="b"/>
            <a:pathLst>
              <a:path w="57" h="58">
                <a:moveTo>
                  <a:pt x="23" y="0"/>
                </a:moveTo>
                <a:lnTo>
                  <a:pt x="56" y="57"/>
                </a:lnTo>
                <a:lnTo>
                  <a:pt x="0" y="22"/>
                </a:lnTo>
                <a:lnTo>
                  <a:pt x="23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62" name="Freeform 66"/>
          <p:cNvSpPr>
            <a:spLocks/>
          </p:cNvSpPr>
          <p:nvPr/>
        </p:nvSpPr>
        <p:spPr bwMode="auto">
          <a:xfrm>
            <a:off x="6556375" y="3214688"/>
            <a:ext cx="1362075" cy="476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57" y="299"/>
              </a:cxn>
              <a:cxn ang="0">
                <a:pos x="0" y="0"/>
              </a:cxn>
            </a:cxnLst>
            <a:rect l="0" t="0" r="r" b="b"/>
            <a:pathLst>
              <a:path w="858" h="300">
                <a:moveTo>
                  <a:pt x="0" y="0"/>
                </a:moveTo>
                <a:lnTo>
                  <a:pt x="857" y="29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63" name="Freeform 67"/>
          <p:cNvSpPr>
            <a:spLocks/>
          </p:cNvSpPr>
          <p:nvPr/>
        </p:nvSpPr>
        <p:spPr bwMode="auto">
          <a:xfrm>
            <a:off x="7812088" y="3632200"/>
            <a:ext cx="106362" cy="58738"/>
          </a:xfrm>
          <a:custGeom>
            <a:avLst/>
            <a:gdLst/>
            <a:ahLst/>
            <a:cxnLst>
              <a:cxn ang="0">
                <a:pos x="11" y="0"/>
              </a:cxn>
              <a:cxn ang="0">
                <a:pos x="66" y="36"/>
              </a:cxn>
              <a:cxn ang="0">
                <a:pos x="0" y="31"/>
              </a:cxn>
              <a:cxn ang="0">
                <a:pos x="11" y="0"/>
              </a:cxn>
            </a:cxnLst>
            <a:rect l="0" t="0" r="r" b="b"/>
            <a:pathLst>
              <a:path w="67" h="37">
                <a:moveTo>
                  <a:pt x="11" y="0"/>
                </a:moveTo>
                <a:lnTo>
                  <a:pt x="66" y="36"/>
                </a:lnTo>
                <a:lnTo>
                  <a:pt x="0" y="31"/>
                </a:lnTo>
                <a:lnTo>
                  <a:pt x="11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64" name="Freeform 68"/>
          <p:cNvSpPr>
            <a:spLocks/>
          </p:cNvSpPr>
          <p:nvPr/>
        </p:nvSpPr>
        <p:spPr bwMode="auto">
          <a:xfrm>
            <a:off x="2314575" y="2446338"/>
            <a:ext cx="1177925" cy="396875"/>
          </a:xfrm>
          <a:custGeom>
            <a:avLst/>
            <a:gdLst/>
            <a:ahLst/>
            <a:cxnLst>
              <a:cxn ang="0">
                <a:pos x="741" y="0"/>
              </a:cxn>
              <a:cxn ang="0">
                <a:pos x="0" y="249"/>
              </a:cxn>
              <a:cxn ang="0">
                <a:pos x="741" y="0"/>
              </a:cxn>
            </a:cxnLst>
            <a:rect l="0" t="0" r="r" b="b"/>
            <a:pathLst>
              <a:path w="742" h="250">
                <a:moveTo>
                  <a:pt x="741" y="0"/>
                </a:moveTo>
                <a:lnTo>
                  <a:pt x="0" y="249"/>
                </a:lnTo>
                <a:lnTo>
                  <a:pt x="741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65" name="Freeform 69"/>
          <p:cNvSpPr>
            <a:spLocks/>
          </p:cNvSpPr>
          <p:nvPr/>
        </p:nvSpPr>
        <p:spPr bwMode="auto">
          <a:xfrm>
            <a:off x="2314575" y="2784475"/>
            <a:ext cx="106363" cy="58738"/>
          </a:xfrm>
          <a:custGeom>
            <a:avLst/>
            <a:gdLst/>
            <a:ahLst/>
            <a:cxnLst>
              <a:cxn ang="0">
                <a:pos x="66" y="31"/>
              </a:cxn>
              <a:cxn ang="0">
                <a:pos x="0" y="36"/>
              </a:cxn>
              <a:cxn ang="0">
                <a:pos x="56" y="0"/>
              </a:cxn>
              <a:cxn ang="0">
                <a:pos x="66" y="31"/>
              </a:cxn>
            </a:cxnLst>
            <a:rect l="0" t="0" r="r" b="b"/>
            <a:pathLst>
              <a:path w="67" h="37">
                <a:moveTo>
                  <a:pt x="66" y="31"/>
                </a:moveTo>
                <a:lnTo>
                  <a:pt x="0" y="36"/>
                </a:lnTo>
                <a:lnTo>
                  <a:pt x="56" y="0"/>
                </a:lnTo>
                <a:lnTo>
                  <a:pt x="66" y="3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66" name="Freeform 70"/>
          <p:cNvSpPr>
            <a:spLocks/>
          </p:cNvSpPr>
          <p:nvPr/>
        </p:nvSpPr>
        <p:spPr bwMode="auto">
          <a:xfrm>
            <a:off x="3978275" y="2455863"/>
            <a:ext cx="1992313" cy="3873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54" y="243"/>
              </a:cxn>
              <a:cxn ang="0">
                <a:pos x="0" y="0"/>
              </a:cxn>
            </a:cxnLst>
            <a:rect l="0" t="0" r="r" b="b"/>
            <a:pathLst>
              <a:path w="1255" h="244">
                <a:moveTo>
                  <a:pt x="0" y="0"/>
                </a:moveTo>
                <a:lnTo>
                  <a:pt x="1254" y="243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67" name="Freeform 71"/>
          <p:cNvSpPr>
            <a:spLocks/>
          </p:cNvSpPr>
          <p:nvPr/>
        </p:nvSpPr>
        <p:spPr bwMode="auto">
          <a:xfrm>
            <a:off x="5864225" y="2797175"/>
            <a:ext cx="106363" cy="50800"/>
          </a:xfrm>
          <a:custGeom>
            <a:avLst/>
            <a:gdLst/>
            <a:ahLst/>
            <a:cxnLst>
              <a:cxn ang="0">
                <a:pos x="6" y="0"/>
              </a:cxn>
              <a:cxn ang="0">
                <a:pos x="66" y="28"/>
              </a:cxn>
              <a:cxn ang="0">
                <a:pos x="0" y="31"/>
              </a:cxn>
              <a:cxn ang="0">
                <a:pos x="6" y="0"/>
              </a:cxn>
            </a:cxnLst>
            <a:rect l="0" t="0" r="r" b="b"/>
            <a:pathLst>
              <a:path w="67" h="32">
                <a:moveTo>
                  <a:pt x="6" y="0"/>
                </a:moveTo>
                <a:lnTo>
                  <a:pt x="66" y="28"/>
                </a:lnTo>
                <a:lnTo>
                  <a:pt x="0" y="31"/>
                </a:lnTo>
                <a:lnTo>
                  <a:pt x="6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68" name="Freeform 72"/>
          <p:cNvSpPr>
            <a:spLocks/>
          </p:cNvSpPr>
          <p:nvPr/>
        </p:nvSpPr>
        <p:spPr bwMode="auto">
          <a:xfrm>
            <a:off x="1676400" y="3719513"/>
            <a:ext cx="325438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69" name="Freeform 73"/>
          <p:cNvSpPr>
            <a:spLocks/>
          </p:cNvSpPr>
          <p:nvPr/>
        </p:nvSpPr>
        <p:spPr bwMode="auto">
          <a:xfrm>
            <a:off x="2000250" y="37195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70" name="Freeform 74"/>
          <p:cNvSpPr>
            <a:spLocks/>
          </p:cNvSpPr>
          <p:nvPr/>
        </p:nvSpPr>
        <p:spPr bwMode="auto">
          <a:xfrm>
            <a:off x="2325688" y="3719513"/>
            <a:ext cx="325437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71" name="Freeform 75"/>
          <p:cNvSpPr>
            <a:spLocks/>
          </p:cNvSpPr>
          <p:nvPr/>
        </p:nvSpPr>
        <p:spPr bwMode="auto">
          <a:xfrm>
            <a:off x="2649538" y="3719513"/>
            <a:ext cx="325437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72" name="Rectangle 76"/>
          <p:cNvSpPr>
            <a:spLocks noChangeArrowheads="1"/>
          </p:cNvSpPr>
          <p:nvPr/>
        </p:nvSpPr>
        <p:spPr bwMode="auto">
          <a:xfrm>
            <a:off x="2640013" y="1800225"/>
            <a:ext cx="585787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0000"/>
                </a:solidFill>
                <a:latin typeface="Arial" pitchFamily="-105" charset="0"/>
              </a:rPr>
              <a:t>Root</a:t>
            </a:r>
          </a:p>
        </p:txBody>
      </p:sp>
      <p:sp>
        <p:nvSpPr>
          <p:cNvPr id="29773" name="Rectangle 77"/>
          <p:cNvSpPr>
            <a:spLocks noChangeArrowheads="1"/>
          </p:cNvSpPr>
          <p:nvPr/>
        </p:nvSpPr>
        <p:spPr bwMode="auto">
          <a:xfrm>
            <a:off x="3594100" y="2122488"/>
            <a:ext cx="365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17</a:t>
            </a:r>
          </a:p>
        </p:txBody>
      </p:sp>
      <p:sp>
        <p:nvSpPr>
          <p:cNvPr id="29774" name="Rectangle 78"/>
          <p:cNvSpPr>
            <a:spLocks noChangeArrowheads="1"/>
          </p:cNvSpPr>
          <p:nvPr/>
        </p:nvSpPr>
        <p:spPr bwMode="auto">
          <a:xfrm>
            <a:off x="5664200" y="2879725"/>
            <a:ext cx="3651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24</a:t>
            </a:r>
          </a:p>
        </p:txBody>
      </p:sp>
      <p:sp>
        <p:nvSpPr>
          <p:cNvPr id="29775" name="Rectangle 79"/>
          <p:cNvSpPr>
            <a:spLocks noChangeArrowheads="1"/>
          </p:cNvSpPr>
          <p:nvPr/>
        </p:nvSpPr>
        <p:spPr bwMode="auto">
          <a:xfrm>
            <a:off x="6161088" y="2890838"/>
            <a:ext cx="365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30</a:t>
            </a:r>
          </a:p>
        </p:txBody>
      </p:sp>
      <p:sp>
        <p:nvSpPr>
          <p:cNvPr id="29776" name="Rectangle 80"/>
          <p:cNvSpPr>
            <a:spLocks noChangeArrowheads="1"/>
          </p:cNvSpPr>
          <p:nvPr/>
        </p:nvSpPr>
        <p:spPr bwMode="auto">
          <a:xfrm>
            <a:off x="3036888" y="3717925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14*</a:t>
            </a:r>
          </a:p>
        </p:txBody>
      </p:sp>
      <p:sp>
        <p:nvSpPr>
          <p:cNvPr id="29777" name="Rectangle 81"/>
          <p:cNvSpPr>
            <a:spLocks noChangeArrowheads="1"/>
          </p:cNvSpPr>
          <p:nvPr/>
        </p:nvSpPr>
        <p:spPr bwMode="auto">
          <a:xfrm>
            <a:off x="3360738" y="3717925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16*</a:t>
            </a:r>
          </a:p>
        </p:txBody>
      </p:sp>
      <p:sp>
        <p:nvSpPr>
          <p:cNvPr id="29778" name="Rectangle 82"/>
          <p:cNvSpPr>
            <a:spLocks noChangeArrowheads="1"/>
          </p:cNvSpPr>
          <p:nvPr/>
        </p:nvSpPr>
        <p:spPr bwMode="auto">
          <a:xfrm>
            <a:off x="4486275" y="369728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19*</a:t>
            </a:r>
          </a:p>
        </p:txBody>
      </p:sp>
      <p:sp>
        <p:nvSpPr>
          <p:cNvPr id="29779" name="Rectangle 83"/>
          <p:cNvSpPr>
            <a:spLocks noChangeArrowheads="1"/>
          </p:cNvSpPr>
          <p:nvPr/>
        </p:nvSpPr>
        <p:spPr bwMode="auto">
          <a:xfrm>
            <a:off x="4792663" y="369728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20*</a:t>
            </a:r>
          </a:p>
        </p:txBody>
      </p:sp>
      <p:sp>
        <p:nvSpPr>
          <p:cNvPr id="29780" name="Rectangle 84"/>
          <p:cNvSpPr>
            <a:spLocks noChangeArrowheads="1"/>
          </p:cNvSpPr>
          <p:nvPr/>
        </p:nvSpPr>
        <p:spPr bwMode="auto">
          <a:xfrm>
            <a:off x="5106988" y="369728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22*</a:t>
            </a:r>
          </a:p>
        </p:txBody>
      </p:sp>
      <p:sp>
        <p:nvSpPr>
          <p:cNvPr id="29781" name="Rectangle 85"/>
          <p:cNvSpPr>
            <a:spLocks noChangeArrowheads="1"/>
          </p:cNvSpPr>
          <p:nvPr/>
        </p:nvSpPr>
        <p:spPr bwMode="auto">
          <a:xfrm>
            <a:off x="5857875" y="369728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24*</a:t>
            </a:r>
          </a:p>
        </p:txBody>
      </p:sp>
      <p:sp>
        <p:nvSpPr>
          <p:cNvPr id="29782" name="Rectangle 86"/>
          <p:cNvSpPr>
            <a:spLocks noChangeArrowheads="1"/>
          </p:cNvSpPr>
          <p:nvPr/>
        </p:nvSpPr>
        <p:spPr bwMode="auto">
          <a:xfrm>
            <a:off x="6192838" y="369728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27*</a:t>
            </a:r>
          </a:p>
        </p:txBody>
      </p:sp>
      <p:sp>
        <p:nvSpPr>
          <p:cNvPr id="29783" name="Rectangle 87"/>
          <p:cNvSpPr>
            <a:spLocks noChangeArrowheads="1"/>
          </p:cNvSpPr>
          <p:nvPr/>
        </p:nvSpPr>
        <p:spPr bwMode="auto">
          <a:xfrm>
            <a:off x="6496050" y="370840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29*</a:t>
            </a:r>
          </a:p>
        </p:txBody>
      </p:sp>
      <p:sp>
        <p:nvSpPr>
          <p:cNvPr id="29784" name="Rectangle 88"/>
          <p:cNvSpPr>
            <a:spLocks noChangeArrowheads="1"/>
          </p:cNvSpPr>
          <p:nvPr/>
        </p:nvSpPr>
        <p:spPr bwMode="auto">
          <a:xfrm>
            <a:off x="7267575" y="370840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33*</a:t>
            </a:r>
          </a:p>
        </p:txBody>
      </p:sp>
      <p:sp>
        <p:nvSpPr>
          <p:cNvPr id="29785" name="Rectangle 89"/>
          <p:cNvSpPr>
            <a:spLocks noChangeArrowheads="1"/>
          </p:cNvSpPr>
          <p:nvPr/>
        </p:nvSpPr>
        <p:spPr bwMode="auto">
          <a:xfrm>
            <a:off x="7593013" y="370840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34*</a:t>
            </a:r>
          </a:p>
        </p:txBody>
      </p:sp>
      <p:sp>
        <p:nvSpPr>
          <p:cNvPr id="29786" name="Rectangle 90"/>
          <p:cNvSpPr>
            <a:spLocks noChangeArrowheads="1"/>
          </p:cNvSpPr>
          <p:nvPr/>
        </p:nvSpPr>
        <p:spPr bwMode="auto">
          <a:xfrm>
            <a:off x="7907338" y="369728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38*</a:t>
            </a:r>
          </a:p>
        </p:txBody>
      </p:sp>
      <p:sp>
        <p:nvSpPr>
          <p:cNvPr id="29787" name="Rectangle 91"/>
          <p:cNvSpPr>
            <a:spLocks noChangeArrowheads="1"/>
          </p:cNvSpPr>
          <p:nvPr/>
        </p:nvSpPr>
        <p:spPr bwMode="auto">
          <a:xfrm>
            <a:off x="8231188" y="3687763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39*</a:t>
            </a:r>
          </a:p>
        </p:txBody>
      </p:sp>
      <p:sp>
        <p:nvSpPr>
          <p:cNvPr id="29788" name="Rectangle 92"/>
          <p:cNvSpPr>
            <a:spLocks noChangeArrowheads="1"/>
          </p:cNvSpPr>
          <p:nvPr/>
        </p:nvSpPr>
        <p:spPr bwMode="auto">
          <a:xfrm>
            <a:off x="1939925" y="2890838"/>
            <a:ext cx="365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13</a:t>
            </a:r>
          </a:p>
        </p:txBody>
      </p:sp>
      <p:sp>
        <p:nvSpPr>
          <p:cNvPr id="29789" name="Rectangle 93"/>
          <p:cNvSpPr>
            <a:spLocks noChangeArrowheads="1"/>
          </p:cNvSpPr>
          <p:nvPr/>
        </p:nvSpPr>
        <p:spPr bwMode="auto">
          <a:xfrm>
            <a:off x="1473200" y="2890838"/>
            <a:ext cx="2730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5</a:t>
            </a:r>
          </a:p>
        </p:txBody>
      </p:sp>
      <p:sp>
        <p:nvSpPr>
          <p:cNvPr id="29790" name="Rectangle 94"/>
          <p:cNvSpPr>
            <a:spLocks noChangeArrowheads="1"/>
          </p:cNvSpPr>
          <p:nvPr/>
        </p:nvSpPr>
        <p:spPr bwMode="auto">
          <a:xfrm>
            <a:off x="2009775" y="369728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7*</a:t>
            </a:r>
          </a:p>
        </p:txBody>
      </p:sp>
      <p:sp>
        <p:nvSpPr>
          <p:cNvPr id="29791" name="Rectangle 95"/>
          <p:cNvSpPr>
            <a:spLocks noChangeArrowheads="1"/>
          </p:cNvSpPr>
          <p:nvPr/>
        </p:nvSpPr>
        <p:spPr bwMode="auto">
          <a:xfrm>
            <a:off x="1687513" y="369728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5*</a:t>
            </a:r>
          </a:p>
        </p:txBody>
      </p:sp>
      <p:sp>
        <p:nvSpPr>
          <p:cNvPr id="29792" name="Rectangle 96"/>
          <p:cNvSpPr>
            <a:spLocks noChangeArrowheads="1"/>
          </p:cNvSpPr>
          <p:nvPr/>
        </p:nvSpPr>
        <p:spPr bwMode="auto">
          <a:xfrm>
            <a:off x="2325688" y="369728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8*</a:t>
            </a:r>
          </a:p>
        </p:txBody>
      </p:sp>
      <p:sp>
        <p:nvSpPr>
          <p:cNvPr id="29793" name="Line 97"/>
          <p:cNvSpPr>
            <a:spLocks noChangeShapeType="1"/>
          </p:cNvSpPr>
          <p:nvPr/>
        </p:nvSpPr>
        <p:spPr bwMode="auto">
          <a:xfrm>
            <a:off x="3048000" y="1676400"/>
            <a:ext cx="5334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94" name="Arc 98"/>
          <p:cNvSpPr>
            <a:spLocks/>
          </p:cNvSpPr>
          <p:nvPr/>
        </p:nvSpPr>
        <p:spPr bwMode="auto">
          <a:xfrm rot="13440000">
            <a:off x="7010400" y="3505200"/>
            <a:ext cx="304800" cy="3048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95" name="Arc 99"/>
          <p:cNvSpPr>
            <a:spLocks/>
          </p:cNvSpPr>
          <p:nvPr/>
        </p:nvSpPr>
        <p:spPr bwMode="auto">
          <a:xfrm rot="13440000">
            <a:off x="1447800" y="3505200"/>
            <a:ext cx="304800" cy="3048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96" name="Arc 100"/>
          <p:cNvSpPr>
            <a:spLocks/>
          </p:cNvSpPr>
          <p:nvPr/>
        </p:nvSpPr>
        <p:spPr bwMode="auto">
          <a:xfrm rot="13440000">
            <a:off x="2819400" y="3505200"/>
            <a:ext cx="304800" cy="3048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97" name="Arc 101"/>
          <p:cNvSpPr>
            <a:spLocks/>
          </p:cNvSpPr>
          <p:nvPr/>
        </p:nvSpPr>
        <p:spPr bwMode="auto">
          <a:xfrm rot="13440000">
            <a:off x="4267200" y="3505200"/>
            <a:ext cx="304800" cy="3048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98" name="Arc 102"/>
          <p:cNvSpPr>
            <a:spLocks/>
          </p:cNvSpPr>
          <p:nvPr/>
        </p:nvSpPr>
        <p:spPr bwMode="auto">
          <a:xfrm rot="13440000">
            <a:off x="5638800" y="3505200"/>
            <a:ext cx="304800" cy="3048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958632"/>
      </p:ext>
    </p:extLst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>
            <a:normAutofit fontScale="90000"/>
          </a:bodyPr>
          <a:lstStyle/>
          <a:p>
            <a:r>
              <a:rPr lang="en-US" dirty="0"/>
              <a:t>Example Tree After (Inserting 8*, Then) Deleting 19* and 20* ...</a:t>
            </a:r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62000" y="4800600"/>
            <a:ext cx="7924800" cy="1828800"/>
          </a:xfrm>
          <a:noFill/>
          <a:ln/>
        </p:spPr>
        <p:txBody>
          <a:bodyPr/>
          <a:lstStyle/>
          <a:p>
            <a:r>
              <a:rPr lang="en-US"/>
              <a:t>Deleting 19* is easy.</a:t>
            </a:r>
          </a:p>
          <a:p>
            <a:r>
              <a:rPr lang="en-US"/>
              <a:t>Deleting 20* is done with re-distribution. Notice how middle key is </a:t>
            </a:r>
            <a:r>
              <a:rPr lang="en-US" i="1">
                <a:solidFill>
                  <a:schemeClr val="accent2"/>
                </a:solidFill>
              </a:rPr>
              <a:t>copied up</a:t>
            </a:r>
            <a:r>
              <a:rPr lang="en-US"/>
              <a:t>.</a:t>
            </a:r>
          </a:p>
        </p:txBody>
      </p:sp>
      <p:sp>
        <p:nvSpPr>
          <p:cNvPr id="33798" name="Freeform 6"/>
          <p:cNvSpPr>
            <a:spLocks/>
          </p:cNvSpPr>
          <p:nvPr/>
        </p:nvSpPr>
        <p:spPr bwMode="auto">
          <a:xfrm>
            <a:off x="293688" y="4016375"/>
            <a:ext cx="327025" cy="325438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9" name="Freeform 7"/>
          <p:cNvSpPr>
            <a:spLocks/>
          </p:cNvSpPr>
          <p:nvPr/>
        </p:nvSpPr>
        <p:spPr bwMode="auto">
          <a:xfrm>
            <a:off x="619125" y="4016375"/>
            <a:ext cx="325438" cy="325438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00" name="Freeform 8"/>
          <p:cNvSpPr>
            <a:spLocks/>
          </p:cNvSpPr>
          <p:nvPr/>
        </p:nvSpPr>
        <p:spPr bwMode="auto">
          <a:xfrm>
            <a:off x="942975" y="4016375"/>
            <a:ext cx="327025" cy="325438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01" name="Freeform 9"/>
          <p:cNvSpPr>
            <a:spLocks/>
          </p:cNvSpPr>
          <p:nvPr/>
        </p:nvSpPr>
        <p:spPr bwMode="auto">
          <a:xfrm>
            <a:off x="1268413" y="4016375"/>
            <a:ext cx="325437" cy="325438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02" name="Rectangle 10"/>
          <p:cNvSpPr>
            <a:spLocks noChangeArrowheads="1"/>
          </p:cNvSpPr>
          <p:nvPr/>
        </p:nvSpPr>
        <p:spPr bwMode="auto">
          <a:xfrm>
            <a:off x="304800" y="399573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2*</a:t>
            </a:r>
          </a:p>
        </p:txBody>
      </p:sp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630238" y="399573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3*</a:t>
            </a:r>
          </a:p>
        </p:txBody>
      </p:sp>
      <p:sp>
        <p:nvSpPr>
          <p:cNvPr id="33804" name="Freeform 12"/>
          <p:cNvSpPr>
            <a:spLocks/>
          </p:cNvSpPr>
          <p:nvPr/>
        </p:nvSpPr>
        <p:spPr bwMode="auto">
          <a:xfrm>
            <a:off x="3462338" y="2398713"/>
            <a:ext cx="487362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6" y="0"/>
              </a:cxn>
              <a:cxn ang="0">
                <a:pos x="306" y="254"/>
              </a:cxn>
              <a:cxn ang="0">
                <a:pos x="0" y="254"/>
              </a:cxn>
            </a:cxnLst>
            <a:rect l="0" t="0" r="r" b="b"/>
            <a:pathLst>
              <a:path w="307" h="255">
                <a:moveTo>
                  <a:pt x="0" y="254"/>
                </a:moveTo>
                <a:lnTo>
                  <a:pt x="0" y="0"/>
                </a:lnTo>
                <a:lnTo>
                  <a:pt x="306" y="0"/>
                </a:lnTo>
                <a:lnTo>
                  <a:pt x="306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05" name="Freeform 13"/>
          <p:cNvSpPr>
            <a:spLocks/>
          </p:cNvSpPr>
          <p:nvPr/>
        </p:nvSpPr>
        <p:spPr bwMode="auto">
          <a:xfrm>
            <a:off x="3541713" y="2398713"/>
            <a:ext cx="1587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06" name="Freeform 14"/>
          <p:cNvSpPr>
            <a:spLocks/>
          </p:cNvSpPr>
          <p:nvPr/>
        </p:nvSpPr>
        <p:spPr bwMode="auto">
          <a:xfrm>
            <a:off x="3948113" y="239871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07" name="Freeform 15"/>
          <p:cNvSpPr>
            <a:spLocks/>
          </p:cNvSpPr>
          <p:nvPr/>
        </p:nvSpPr>
        <p:spPr bwMode="auto">
          <a:xfrm>
            <a:off x="4029075" y="239871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08" name="Freeform 16"/>
          <p:cNvSpPr>
            <a:spLocks/>
          </p:cNvSpPr>
          <p:nvPr/>
        </p:nvSpPr>
        <p:spPr bwMode="auto">
          <a:xfrm>
            <a:off x="4435475" y="239871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09" name="Freeform 17"/>
          <p:cNvSpPr>
            <a:spLocks/>
          </p:cNvSpPr>
          <p:nvPr/>
        </p:nvSpPr>
        <p:spPr bwMode="auto">
          <a:xfrm>
            <a:off x="4516438" y="2398713"/>
            <a:ext cx="1587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10" name="Freeform 18"/>
          <p:cNvSpPr>
            <a:spLocks/>
          </p:cNvSpPr>
          <p:nvPr/>
        </p:nvSpPr>
        <p:spPr bwMode="auto">
          <a:xfrm>
            <a:off x="4922838" y="239871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11" name="Freeform 19"/>
          <p:cNvSpPr>
            <a:spLocks/>
          </p:cNvSpPr>
          <p:nvPr/>
        </p:nvSpPr>
        <p:spPr bwMode="auto">
          <a:xfrm>
            <a:off x="5003800" y="239871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12" name="Freeform 20"/>
          <p:cNvSpPr>
            <a:spLocks/>
          </p:cNvSpPr>
          <p:nvPr/>
        </p:nvSpPr>
        <p:spPr bwMode="auto">
          <a:xfrm>
            <a:off x="5410200" y="2398713"/>
            <a:ext cx="825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51" y="0"/>
              </a:cxn>
              <a:cxn ang="0">
                <a:pos x="51" y="254"/>
              </a:cxn>
              <a:cxn ang="0">
                <a:pos x="0" y="254"/>
              </a:cxn>
            </a:cxnLst>
            <a:rect l="0" t="0" r="r" b="b"/>
            <a:pathLst>
              <a:path w="52" h="255">
                <a:moveTo>
                  <a:pt x="0" y="254"/>
                </a:moveTo>
                <a:lnTo>
                  <a:pt x="0" y="0"/>
                </a:lnTo>
                <a:lnTo>
                  <a:pt x="51" y="0"/>
                </a:lnTo>
                <a:lnTo>
                  <a:pt x="51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13" name="Freeform 21"/>
          <p:cNvSpPr>
            <a:spLocks/>
          </p:cNvSpPr>
          <p:nvPr/>
        </p:nvSpPr>
        <p:spPr bwMode="auto">
          <a:xfrm>
            <a:off x="3074988" y="40243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14" name="Freeform 22"/>
          <p:cNvSpPr>
            <a:spLocks/>
          </p:cNvSpPr>
          <p:nvPr/>
        </p:nvSpPr>
        <p:spPr bwMode="auto">
          <a:xfrm>
            <a:off x="3400425" y="40243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15" name="Freeform 23"/>
          <p:cNvSpPr>
            <a:spLocks/>
          </p:cNvSpPr>
          <p:nvPr/>
        </p:nvSpPr>
        <p:spPr bwMode="auto">
          <a:xfrm>
            <a:off x="3725863" y="4024313"/>
            <a:ext cx="325437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16" name="Freeform 24"/>
          <p:cNvSpPr>
            <a:spLocks/>
          </p:cNvSpPr>
          <p:nvPr/>
        </p:nvSpPr>
        <p:spPr bwMode="auto">
          <a:xfrm>
            <a:off x="4049713" y="40243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17" name="Freeform 25"/>
          <p:cNvSpPr>
            <a:spLocks/>
          </p:cNvSpPr>
          <p:nvPr/>
        </p:nvSpPr>
        <p:spPr bwMode="auto">
          <a:xfrm>
            <a:off x="4486275" y="40243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18" name="Freeform 26"/>
          <p:cNvSpPr>
            <a:spLocks/>
          </p:cNvSpPr>
          <p:nvPr/>
        </p:nvSpPr>
        <p:spPr bwMode="auto">
          <a:xfrm>
            <a:off x="4811713" y="40243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19" name="Freeform 27"/>
          <p:cNvSpPr>
            <a:spLocks/>
          </p:cNvSpPr>
          <p:nvPr/>
        </p:nvSpPr>
        <p:spPr bwMode="auto">
          <a:xfrm>
            <a:off x="5137150" y="4024313"/>
            <a:ext cx="323850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3" y="0"/>
              </a:cxn>
              <a:cxn ang="0">
                <a:pos x="203" y="204"/>
              </a:cxn>
              <a:cxn ang="0">
                <a:pos x="0" y="204"/>
              </a:cxn>
            </a:cxnLst>
            <a:rect l="0" t="0" r="r" b="b"/>
            <a:pathLst>
              <a:path w="204" h="205">
                <a:moveTo>
                  <a:pt x="0" y="204"/>
                </a:moveTo>
                <a:lnTo>
                  <a:pt x="0" y="0"/>
                </a:lnTo>
                <a:lnTo>
                  <a:pt x="203" y="0"/>
                </a:lnTo>
                <a:lnTo>
                  <a:pt x="203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20" name="Freeform 28"/>
          <p:cNvSpPr>
            <a:spLocks/>
          </p:cNvSpPr>
          <p:nvPr/>
        </p:nvSpPr>
        <p:spPr bwMode="auto">
          <a:xfrm>
            <a:off x="5459413" y="40243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21" name="Freeform 29"/>
          <p:cNvSpPr>
            <a:spLocks/>
          </p:cNvSpPr>
          <p:nvPr/>
        </p:nvSpPr>
        <p:spPr bwMode="auto">
          <a:xfrm>
            <a:off x="5897563" y="40243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22" name="Freeform 30"/>
          <p:cNvSpPr>
            <a:spLocks/>
          </p:cNvSpPr>
          <p:nvPr/>
        </p:nvSpPr>
        <p:spPr bwMode="auto">
          <a:xfrm>
            <a:off x="6223000" y="4024313"/>
            <a:ext cx="325438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23" name="Freeform 31"/>
          <p:cNvSpPr>
            <a:spLocks/>
          </p:cNvSpPr>
          <p:nvPr/>
        </p:nvSpPr>
        <p:spPr bwMode="auto">
          <a:xfrm>
            <a:off x="6546850" y="4024313"/>
            <a:ext cx="325438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24" name="Freeform 32"/>
          <p:cNvSpPr>
            <a:spLocks/>
          </p:cNvSpPr>
          <p:nvPr/>
        </p:nvSpPr>
        <p:spPr bwMode="auto">
          <a:xfrm>
            <a:off x="6870700" y="40243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25" name="Freeform 33"/>
          <p:cNvSpPr>
            <a:spLocks/>
          </p:cNvSpPr>
          <p:nvPr/>
        </p:nvSpPr>
        <p:spPr bwMode="auto">
          <a:xfrm>
            <a:off x="7297738" y="40243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26" name="Freeform 34"/>
          <p:cNvSpPr>
            <a:spLocks/>
          </p:cNvSpPr>
          <p:nvPr/>
        </p:nvSpPr>
        <p:spPr bwMode="auto">
          <a:xfrm>
            <a:off x="7623175" y="4024313"/>
            <a:ext cx="325438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27" name="Freeform 35"/>
          <p:cNvSpPr>
            <a:spLocks/>
          </p:cNvSpPr>
          <p:nvPr/>
        </p:nvSpPr>
        <p:spPr bwMode="auto">
          <a:xfrm>
            <a:off x="7947025" y="4024313"/>
            <a:ext cx="325438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28" name="Freeform 36"/>
          <p:cNvSpPr>
            <a:spLocks/>
          </p:cNvSpPr>
          <p:nvPr/>
        </p:nvSpPr>
        <p:spPr bwMode="auto">
          <a:xfrm>
            <a:off x="8270875" y="40243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29" name="Freeform 37"/>
          <p:cNvSpPr>
            <a:spLocks/>
          </p:cNvSpPr>
          <p:nvPr/>
        </p:nvSpPr>
        <p:spPr bwMode="auto">
          <a:xfrm>
            <a:off x="1341438" y="3167063"/>
            <a:ext cx="487362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6" y="0"/>
              </a:cxn>
              <a:cxn ang="0">
                <a:pos x="306" y="254"/>
              </a:cxn>
              <a:cxn ang="0">
                <a:pos x="0" y="254"/>
              </a:cxn>
            </a:cxnLst>
            <a:rect l="0" t="0" r="r" b="b"/>
            <a:pathLst>
              <a:path w="307" h="255">
                <a:moveTo>
                  <a:pt x="0" y="254"/>
                </a:moveTo>
                <a:lnTo>
                  <a:pt x="0" y="0"/>
                </a:lnTo>
                <a:lnTo>
                  <a:pt x="306" y="0"/>
                </a:lnTo>
                <a:lnTo>
                  <a:pt x="306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30" name="Freeform 38"/>
          <p:cNvSpPr>
            <a:spLocks/>
          </p:cNvSpPr>
          <p:nvPr/>
        </p:nvSpPr>
        <p:spPr bwMode="auto">
          <a:xfrm>
            <a:off x="1422400" y="316706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31" name="Freeform 39"/>
          <p:cNvSpPr>
            <a:spLocks/>
          </p:cNvSpPr>
          <p:nvPr/>
        </p:nvSpPr>
        <p:spPr bwMode="auto">
          <a:xfrm>
            <a:off x="1827213" y="316706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32" name="Freeform 40"/>
          <p:cNvSpPr>
            <a:spLocks/>
          </p:cNvSpPr>
          <p:nvPr/>
        </p:nvSpPr>
        <p:spPr bwMode="auto">
          <a:xfrm>
            <a:off x="1908175" y="316706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33" name="Freeform 41"/>
          <p:cNvSpPr>
            <a:spLocks/>
          </p:cNvSpPr>
          <p:nvPr/>
        </p:nvSpPr>
        <p:spPr bwMode="auto">
          <a:xfrm>
            <a:off x="2314575" y="316706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34" name="Freeform 42"/>
          <p:cNvSpPr>
            <a:spLocks/>
          </p:cNvSpPr>
          <p:nvPr/>
        </p:nvSpPr>
        <p:spPr bwMode="auto">
          <a:xfrm>
            <a:off x="2395538" y="3167063"/>
            <a:ext cx="1587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35" name="Freeform 43"/>
          <p:cNvSpPr>
            <a:spLocks/>
          </p:cNvSpPr>
          <p:nvPr/>
        </p:nvSpPr>
        <p:spPr bwMode="auto">
          <a:xfrm>
            <a:off x="2801938" y="316706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36" name="Freeform 44"/>
          <p:cNvSpPr>
            <a:spLocks/>
          </p:cNvSpPr>
          <p:nvPr/>
        </p:nvSpPr>
        <p:spPr bwMode="auto">
          <a:xfrm>
            <a:off x="2882900" y="316706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37" name="Freeform 45"/>
          <p:cNvSpPr>
            <a:spLocks/>
          </p:cNvSpPr>
          <p:nvPr/>
        </p:nvSpPr>
        <p:spPr bwMode="auto">
          <a:xfrm>
            <a:off x="3289300" y="3167063"/>
            <a:ext cx="825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51" y="0"/>
              </a:cxn>
              <a:cxn ang="0">
                <a:pos x="51" y="254"/>
              </a:cxn>
              <a:cxn ang="0">
                <a:pos x="0" y="254"/>
              </a:cxn>
            </a:cxnLst>
            <a:rect l="0" t="0" r="r" b="b"/>
            <a:pathLst>
              <a:path w="52" h="255">
                <a:moveTo>
                  <a:pt x="0" y="254"/>
                </a:moveTo>
                <a:lnTo>
                  <a:pt x="0" y="0"/>
                </a:lnTo>
                <a:lnTo>
                  <a:pt x="51" y="0"/>
                </a:lnTo>
                <a:lnTo>
                  <a:pt x="51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38" name="Freeform 46"/>
          <p:cNvSpPr>
            <a:spLocks/>
          </p:cNvSpPr>
          <p:nvPr/>
        </p:nvSpPr>
        <p:spPr bwMode="auto">
          <a:xfrm>
            <a:off x="5551488" y="316706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39" name="Freeform 47"/>
          <p:cNvSpPr>
            <a:spLocks/>
          </p:cNvSpPr>
          <p:nvPr/>
        </p:nvSpPr>
        <p:spPr bwMode="auto">
          <a:xfrm>
            <a:off x="5632450" y="316706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40" name="Freeform 48"/>
          <p:cNvSpPr>
            <a:spLocks/>
          </p:cNvSpPr>
          <p:nvPr/>
        </p:nvSpPr>
        <p:spPr bwMode="auto">
          <a:xfrm>
            <a:off x="6038850" y="316706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41" name="Freeform 49"/>
          <p:cNvSpPr>
            <a:spLocks/>
          </p:cNvSpPr>
          <p:nvPr/>
        </p:nvSpPr>
        <p:spPr bwMode="auto">
          <a:xfrm>
            <a:off x="6119813" y="3167063"/>
            <a:ext cx="1587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42" name="Freeform 50"/>
          <p:cNvSpPr>
            <a:spLocks/>
          </p:cNvSpPr>
          <p:nvPr/>
        </p:nvSpPr>
        <p:spPr bwMode="auto">
          <a:xfrm>
            <a:off x="6526213" y="3167063"/>
            <a:ext cx="487362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6" y="0"/>
              </a:cxn>
              <a:cxn ang="0">
                <a:pos x="306" y="254"/>
              </a:cxn>
              <a:cxn ang="0">
                <a:pos x="0" y="254"/>
              </a:cxn>
            </a:cxnLst>
            <a:rect l="0" t="0" r="r" b="b"/>
            <a:pathLst>
              <a:path w="307" h="255">
                <a:moveTo>
                  <a:pt x="0" y="254"/>
                </a:moveTo>
                <a:lnTo>
                  <a:pt x="0" y="0"/>
                </a:lnTo>
                <a:lnTo>
                  <a:pt x="306" y="0"/>
                </a:lnTo>
                <a:lnTo>
                  <a:pt x="306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43" name="Freeform 51"/>
          <p:cNvSpPr>
            <a:spLocks/>
          </p:cNvSpPr>
          <p:nvPr/>
        </p:nvSpPr>
        <p:spPr bwMode="auto">
          <a:xfrm>
            <a:off x="6607175" y="316706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44" name="Freeform 52"/>
          <p:cNvSpPr>
            <a:spLocks/>
          </p:cNvSpPr>
          <p:nvPr/>
        </p:nvSpPr>
        <p:spPr bwMode="auto">
          <a:xfrm>
            <a:off x="7011988" y="316706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45" name="Freeform 53"/>
          <p:cNvSpPr>
            <a:spLocks/>
          </p:cNvSpPr>
          <p:nvPr/>
        </p:nvSpPr>
        <p:spPr bwMode="auto">
          <a:xfrm>
            <a:off x="7096125" y="316706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46" name="Freeform 54"/>
          <p:cNvSpPr>
            <a:spLocks/>
          </p:cNvSpPr>
          <p:nvPr/>
        </p:nvSpPr>
        <p:spPr bwMode="auto">
          <a:xfrm>
            <a:off x="7499350" y="3167063"/>
            <a:ext cx="84138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52" y="0"/>
              </a:cxn>
              <a:cxn ang="0">
                <a:pos x="52" y="254"/>
              </a:cxn>
              <a:cxn ang="0">
                <a:pos x="0" y="254"/>
              </a:cxn>
            </a:cxnLst>
            <a:rect l="0" t="0" r="r" b="b"/>
            <a:pathLst>
              <a:path w="53" h="255">
                <a:moveTo>
                  <a:pt x="0" y="254"/>
                </a:moveTo>
                <a:lnTo>
                  <a:pt x="0" y="0"/>
                </a:lnTo>
                <a:lnTo>
                  <a:pt x="52" y="0"/>
                </a:lnTo>
                <a:lnTo>
                  <a:pt x="52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47" name="Freeform 55"/>
          <p:cNvSpPr>
            <a:spLocks/>
          </p:cNvSpPr>
          <p:nvPr/>
        </p:nvSpPr>
        <p:spPr bwMode="auto">
          <a:xfrm>
            <a:off x="925513" y="3489325"/>
            <a:ext cx="446087" cy="496888"/>
          </a:xfrm>
          <a:custGeom>
            <a:avLst/>
            <a:gdLst/>
            <a:ahLst/>
            <a:cxnLst>
              <a:cxn ang="0">
                <a:pos x="280" y="0"/>
              </a:cxn>
              <a:cxn ang="0">
                <a:pos x="0" y="312"/>
              </a:cxn>
              <a:cxn ang="0">
                <a:pos x="280" y="0"/>
              </a:cxn>
            </a:cxnLst>
            <a:rect l="0" t="0" r="r" b="b"/>
            <a:pathLst>
              <a:path w="281" h="313">
                <a:moveTo>
                  <a:pt x="280" y="0"/>
                </a:moveTo>
                <a:lnTo>
                  <a:pt x="0" y="312"/>
                </a:lnTo>
                <a:lnTo>
                  <a:pt x="28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48" name="Freeform 56"/>
          <p:cNvSpPr>
            <a:spLocks/>
          </p:cNvSpPr>
          <p:nvPr/>
        </p:nvSpPr>
        <p:spPr bwMode="auto">
          <a:xfrm>
            <a:off x="925513" y="3892550"/>
            <a:ext cx="87312" cy="93663"/>
          </a:xfrm>
          <a:custGeom>
            <a:avLst/>
            <a:gdLst/>
            <a:ahLst/>
            <a:cxnLst>
              <a:cxn ang="0">
                <a:pos x="54" y="21"/>
              </a:cxn>
              <a:cxn ang="0">
                <a:pos x="0" y="58"/>
              </a:cxn>
              <a:cxn ang="0">
                <a:pos x="30" y="0"/>
              </a:cxn>
              <a:cxn ang="0">
                <a:pos x="54" y="21"/>
              </a:cxn>
            </a:cxnLst>
            <a:rect l="0" t="0" r="r" b="b"/>
            <a:pathLst>
              <a:path w="55" h="59">
                <a:moveTo>
                  <a:pt x="54" y="21"/>
                </a:moveTo>
                <a:lnTo>
                  <a:pt x="0" y="58"/>
                </a:lnTo>
                <a:lnTo>
                  <a:pt x="30" y="0"/>
                </a:lnTo>
                <a:lnTo>
                  <a:pt x="54" y="2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49" name="Freeform 57"/>
          <p:cNvSpPr>
            <a:spLocks/>
          </p:cNvSpPr>
          <p:nvPr/>
        </p:nvSpPr>
        <p:spPr bwMode="auto">
          <a:xfrm>
            <a:off x="1857375" y="3489325"/>
            <a:ext cx="449263" cy="5064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82" y="318"/>
              </a:cxn>
              <a:cxn ang="0">
                <a:pos x="0" y="0"/>
              </a:cxn>
            </a:cxnLst>
            <a:rect l="0" t="0" r="r" b="b"/>
            <a:pathLst>
              <a:path w="283" h="319">
                <a:moveTo>
                  <a:pt x="0" y="0"/>
                </a:moveTo>
                <a:lnTo>
                  <a:pt x="282" y="31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50" name="Freeform 58"/>
          <p:cNvSpPr>
            <a:spLocks/>
          </p:cNvSpPr>
          <p:nvPr/>
        </p:nvSpPr>
        <p:spPr bwMode="auto">
          <a:xfrm>
            <a:off x="2217738" y="3903663"/>
            <a:ext cx="88900" cy="92075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55" y="57"/>
              </a:cxn>
              <a:cxn ang="0">
                <a:pos x="0" y="21"/>
              </a:cxn>
              <a:cxn ang="0">
                <a:pos x="24" y="0"/>
              </a:cxn>
            </a:cxnLst>
            <a:rect l="0" t="0" r="r" b="b"/>
            <a:pathLst>
              <a:path w="56" h="58">
                <a:moveTo>
                  <a:pt x="24" y="0"/>
                </a:moveTo>
                <a:lnTo>
                  <a:pt x="55" y="57"/>
                </a:lnTo>
                <a:lnTo>
                  <a:pt x="0" y="21"/>
                </a:lnTo>
                <a:lnTo>
                  <a:pt x="24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51" name="Freeform 59"/>
          <p:cNvSpPr>
            <a:spLocks/>
          </p:cNvSpPr>
          <p:nvPr/>
        </p:nvSpPr>
        <p:spPr bwMode="auto">
          <a:xfrm>
            <a:off x="2355850" y="3489325"/>
            <a:ext cx="1330325" cy="5175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37" y="325"/>
              </a:cxn>
              <a:cxn ang="0">
                <a:pos x="0" y="0"/>
              </a:cxn>
            </a:cxnLst>
            <a:rect l="0" t="0" r="r" b="b"/>
            <a:pathLst>
              <a:path w="838" h="326">
                <a:moveTo>
                  <a:pt x="0" y="0"/>
                </a:moveTo>
                <a:lnTo>
                  <a:pt x="837" y="32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52" name="Freeform 60"/>
          <p:cNvSpPr>
            <a:spLocks/>
          </p:cNvSpPr>
          <p:nvPr/>
        </p:nvSpPr>
        <p:spPr bwMode="auto">
          <a:xfrm>
            <a:off x="3581400" y="3944938"/>
            <a:ext cx="104775" cy="61912"/>
          </a:xfrm>
          <a:custGeom>
            <a:avLst/>
            <a:gdLst/>
            <a:ahLst/>
            <a:cxnLst>
              <a:cxn ang="0">
                <a:pos x="11" y="0"/>
              </a:cxn>
              <a:cxn ang="0">
                <a:pos x="65" y="38"/>
              </a:cxn>
              <a:cxn ang="0">
                <a:pos x="0" y="30"/>
              </a:cxn>
              <a:cxn ang="0">
                <a:pos x="11" y="0"/>
              </a:cxn>
            </a:cxnLst>
            <a:rect l="0" t="0" r="r" b="b"/>
            <a:pathLst>
              <a:path w="66" h="39">
                <a:moveTo>
                  <a:pt x="11" y="0"/>
                </a:moveTo>
                <a:lnTo>
                  <a:pt x="65" y="38"/>
                </a:lnTo>
                <a:lnTo>
                  <a:pt x="0" y="30"/>
                </a:lnTo>
                <a:lnTo>
                  <a:pt x="11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53" name="Freeform 61"/>
          <p:cNvSpPr>
            <a:spLocks/>
          </p:cNvSpPr>
          <p:nvPr/>
        </p:nvSpPr>
        <p:spPr bwMode="auto">
          <a:xfrm>
            <a:off x="5137150" y="3509963"/>
            <a:ext cx="446088" cy="496887"/>
          </a:xfrm>
          <a:custGeom>
            <a:avLst/>
            <a:gdLst/>
            <a:ahLst/>
            <a:cxnLst>
              <a:cxn ang="0">
                <a:pos x="280" y="0"/>
              </a:cxn>
              <a:cxn ang="0">
                <a:pos x="0" y="312"/>
              </a:cxn>
              <a:cxn ang="0">
                <a:pos x="280" y="0"/>
              </a:cxn>
            </a:cxnLst>
            <a:rect l="0" t="0" r="r" b="b"/>
            <a:pathLst>
              <a:path w="281" h="313">
                <a:moveTo>
                  <a:pt x="280" y="0"/>
                </a:moveTo>
                <a:lnTo>
                  <a:pt x="0" y="312"/>
                </a:lnTo>
                <a:lnTo>
                  <a:pt x="28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54" name="Freeform 62"/>
          <p:cNvSpPr>
            <a:spLocks/>
          </p:cNvSpPr>
          <p:nvPr/>
        </p:nvSpPr>
        <p:spPr bwMode="auto">
          <a:xfrm>
            <a:off x="5137150" y="3913188"/>
            <a:ext cx="87313" cy="93662"/>
          </a:xfrm>
          <a:custGeom>
            <a:avLst/>
            <a:gdLst/>
            <a:ahLst/>
            <a:cxnLst>
              <a:cxn ang="0">
                <a:pos x="54" y="21"/>
              </a:cxn>
              <a:cxn ang="0">
                <a:pos x="0" y="58"/>
              </a:cxn>
              <a:cxn ang="0">
                <a:pos x="30" y="0"/>
              </a:cxn>
              <a:cxn ang="0">
                <a:pos x="54" y="21"/>
              </a:cxn>
            </a:cxnLst>
            <a:rect l="0" t="0" r="r" b="b"/>
            <a:pathLst>
              <a:path w="55" h="59">
                <a:moveTo>
                  <a:pt x="54" y="21"/>
                </a:moveTo>
                <a:lnTo>
                  <a:pt x="0" y="58"/>
                </a:lnTo>
                <a:lnTo>
                  <a:pt x="30" y="0"/>
                </a:lnTo>
                <a:lnTo>
                  <a:pt x="54" y="2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55" name="Freeform 63"/>
          <p:cNvSpPr>
            <a:spLocks/>
          </p:cNvSpPr>
          <p:nvPr/>
        </p:nvSpPr>
        <p:spPr bwMode="auto">
          <a:xfrm>
            <a:off x="6069013" y="3509963"/>
            <a:ext cx="458787" cy="476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88" y="299"/>
              </a:cxn>
              <a:cxn ang="0">
                <a:pos x="0" y="0"/>
              </a:cxn>
            </a:cxnLst>
            <a:rect l="0" t="0" r="r" b="b"/>
            <a:pathLst>
              <a:path w="289" h="300">
                <a:moveTo>
                  <a:pt x="0" y="0"/>
                </a:moveTo>
                <a:lnTo>
                  <a:pt x="288" y="29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56" name="Freeform 64"/>
          <p:cNvSpPr>
            <a:spLocks/>
          </p:cNvSpPr>
          <p:nvPr/>
        </p:nvSpPr>
        <p:spPr bwMode="auto">
          <a:xfrm>
            <a:off x="6437313" y="3894138"/>
            <a:ext cx="90487" cy="92075"/>
          </a:xfrm>
          <a:custGeom>
            <a:avLst/>
            <a:gdLst/>
            <a:ahLst/>
            <a:cxnLst>
              <a:cxn ang="0">
                <a:pos x="23" y="0"/>
              </a:cxn>
              <a:cxn ang="0">
                <a:pos x="56" y="57"/>
              </a:cxn>
              <a:cxn ang="0">
                <a:pos x="0" y="22"/>
              </a:cxn>
              <a:cxn ang="0">
                <a:pos x="23" y="0"/>
              </a:cxn>
            </a:cxnLst>
            <a:rect l="0" t="0" r="r" b="b"/>
            <a:pathLst>
              <a:path w="57" h="58">
                <a:moveTo>
                  <a:pt x="23" y="0"/>
                </a:moveTo>
                <a:lnTo>
                  <a:pt x="56" y="57"/>
                </a:lnTo>
                <a:lnTo>
                  <a:pt x="0" y="22"/>
                </a:lnTo>
                <a:lnTo>
                  <a:pt x="23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57" name="Freeform 65"/>
          <p:cNvSpPr>
            <a:spLocks/>
          </p:cNvSpPr>
          <p:nvPr/>
        </p:nvSpPr>
        <p:spPr bwMode="auto">
          <a:xfrm>
            <a:off x="6556375" y="3519488"/>
            <a:ext cx="1362075" cy="476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57" y="299"/>
              </a:cxn>
              <a:cxn ang="0">
                <a:pos x="0" y="0"/>
              </a:cxn>
            </a:cxnLst>
            <a:rect l="0" t="0" r="r" b="b"/>
            <a:pathLst>
              <a:path w="858" h="300">
                <a:moveTo>
                  <a:pt x="0" y="0"/>
                </a:moveTo>
                <a:lnTo>
                  <a:pt x="857" y="29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58" name="Freeform 66"/>
          <p:cNvSpPr>
            <a:spLocks/>
          </p:cNvSpPr>
          <p:nvPr/>
        </p:nvSpPr>
        <p:spPr bwMode="auto">
          <a:xfrm>
            <a:off x="7812088" y="3937000"/>
            <a:ext cx="106362" cy="58738"/>
          </a:xfrm>
          <a:custGeom>
            <a:avLst/>
            <a:gdLst/>
            <a:ahLst/>
            <a:cxnLst>
              <a:cxn ang="0">
                <a:pos x="11" y="0"/>
              </a:cxn>
              <a:cxn ang="0">
                <a:pos x="66" y="36"/>
              </a:cxn>
              <a:cxn ang="0">
                <a:pos x="0" y="31"/>
              </a:cxn>
              <a:cxn ang="0">
                <a:pos x="11" y="0"/>
              </a:cxn>
            </a:cxnLst>
            <a:rect l="0" t="0" r="r" b="b"/>
            <a:pathLst>
              <a:path w="67" h="37">
                <a:moveTo>
                  <a:pt x="11" y="0"/>
                </a:moveTo>
                <a:lnTo>
                  <a:pt x="66" y="36"/>
                </a:lnTo>
                <a:lnTo>
                  <a:pt x="0" y="31"/>
                </a:lnTo>
                <a:lnTo>
                  <a:pt x="11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59" name="Freeform 67"/>
          <p:cNvSpPr>
            <a:spLocks/>
          </p:cNvSpPr>
          <p:nvPr/>
        </p:nvSpPr>
        <p:spPr bwMode="auto">
          <a:xfrm>
            <a:off x="2314575" y="2751138"/>
            <a:ext cx="1177925" cy="396875"/>
          </a:xfrm>
          <a:custGeom>
            <a:avLst/>
            <a:gdLst/>
            <a:ahLst/>
            <a:cxnLst>
              <a:cxn ang="0">
                <a:pos x="741" y="0"/>
              </a:cxn>
              <a:cxn ang="0">
                <a:pos x="0" y="249"/>
              </a:cxn>
              <a:cxn ang="0">
                <a:pos x="741" y="0"/>
              </a:cxn>
            </a:cxnLst>
            <a:rect l="0" t="0" r="r" b="b"/>
            <a:pathLst>
              <a:path w="742" h="250">
                <a:moveTo>
                  <a:pt x="741" y="0"/>
                </a:moveTo>
                <a:lnTo>
                  <a:pt x="0" y="249"/>
                </a:lnTo>
                <a:lnTo>
                  <a:pt x="741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60" name="Freeform 68"/>
          <p:cNvSpPr>
            <a:spLocks/>
          </p:cNvSpPr>
          <p:nvPr/>
        </p:nvSpPr>
        <p:spPr bwMode="auto">
          <a:xfrm>
            <a:off x="2314575" y="3089275"/>
            <a:ext cx="106363" cy="58738"/>
          </a:xfrm>
          <a:custGeom>
            <a:avLst/>
            <a:gdLst/>
            <a:ahLst/>
            <a:cxnLst>
              <a:cxn ang="0">
                <a:pos x="66" y="31"/>
              </a:cxn>
              <a:cxn ang="0">
                <a:pos x="0" y="36"/>
              </a:cxn>
              <a:cxn ang="0">
                <a:pos x="56" y="0"/>
              </a:cxn>
              <a:cxn ang="0">
                <a:pos x="66" y="31"/>
              </a:cxn>
            </a:cxnLst>
            <a:rect l="0" t="0" r="r" b="b"/>
            <a:pathLst>
              <a:path w="67" h="37">
                <a:moveTo>
                  <a:pt x="66" y="31"/>
                </a:moveTo>
                <a:lnTo>
                  <a:pt x="0" y="36"/>
                </a:lnTo>
                <a:lnTo>
                  <a:pt x="56" y="0"/>
                </a:lnTo>
                <a:lnTo>
                  <a:pt x="66" y="3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61" name="Freeform 69"/>
          <p:cNvSpPr>
            <a:spLocks/>
          </p:cNvSpPr>
          <p:nvPr/>
        </p:nvSpPr>
        <p:spPr bwMode="auto">
          <a:xfrm>
            <a:off x="3978275" y="2760663"/>
            <a:ext cx="1992313" cy="3873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54" y="243"/>
              </a:cxn>
              <a:cxn ang="0">
                <a:pos x="0" y="0"/>
              </a:cxn>
            </a:cxnLst>
            <a:rect l="0" t="0" r="r" b="b"/>
            <a:pathLst>
              <a:path w="1255" h="244">
                <a:moveTo>
                  <a:pt x="0" y="0"/>
                </a:moveTo>
                <a:lnTo>
                  <a:pt x="1254" y="243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62" name="Freeform 70"/>
          <p:cNvSpPr>
            <a:spLocks/>
          </p:cNvSpPr>
          <p:nvPr/>
        </p:nvSpPr>
        <p:spPr bwMode="auto">
          <a:xfrm>
            <a:off x="5864225" y="3101975"/>
            <a:ext cx="106363" cy="50800"/>
          </a:xfrm>
          <a:custGeom>
            <a:avLst/>
            <a:gdLst/>
            <a:ahLst/>
            <a:cxnLst>
              <a:cxn ang="0">
                <a:pos x="6" y="0"/>
              </a:cxn>
              <a:cxn ang="0">
                <a:pos x="66" y="28"/>
              </a:cxn>
              <a:cxn ang="0">
                <a:pos x="0" y="31"/>
              </a:cxn>
              <a:cxn ang="0">
                <a:pos x="6" y="0"/>
              </a:cxn>
            </a:cxnLst>
            <a:rect l="0" t="0" r="r" b="b"/>
            <a:pathLst>
              <a:path w="67" h="32">
                <a:moveTo>
                  <a:pt x="6" y="0"/>
                </a:moveTo>
                <a:lnTo>
                  <a:pt x="66" y="28"/>
                </a:lnTo>
                <a:lnTo>
                  <a:pt x="0" y="31"/>
                </a:lnTo>
                <a:lnTo>
                  <a:pt x="6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63" name="Freeform 71"/>
          <p:cNvSpPr>
            <a:spLocks/>
          </p:cNvSpPr>
          <p:nvPr/>
        </p:nvSpPr>
        <p:spPr bwMode="auto">
          <a:xfrm>
            <a:off x="1676400" y="4024313"/>
            <a:ext cx="325438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64" name="Freeform 72"/>
          <p:cNvSpPr>
            <a:spLocks/>
          </p:cNvSpPr>
          <p:nvPr/>
        </p:nvSpPr>
        <p:spPr bwMode="auto">
          <a:xfrm>
            <a:off x="2000250" y="40243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65" name="Freeform 73"/>
          <p:cNvSpPr>
            <a:spLocks/>
          </p:cNvSpPr>
          <p:nvPr/>
        </p:nvSpPr>
        <p:spPr bwMode="auto">
          <a:xfrm>
            <a:off x="2325688" y="4024313"/>
            <a:ext cx="325437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66" name="Freeform 74"/>
          <p:cNvSpPr>
            <a:spLocks/>
          </p:cNvSpPr>
          <p:nvPr/>
        </p:nvSpPr>
        <p:spPr bwMode="auto">
          <a:xfrm>
            <a:off x="2649538" y="4024313"/>
            <a:ext cx="325437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67" name="Rectangle 75"/>
          <p:cNvSpPr>
            <a:spLocks noChangeArrowheads="1"/>
          </p:cNvSpPr>
          <p:nvPr/>
        </p:nvSpPr>
        <p:spPr bwMode="auto">
          <a:xfrm>
            <a:off x="2868613" y="2028825"/>
            <a:ext cx="585787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0000"/>
                </a:solidFill>
                <a:latin typeface="Arial" pitchFamily="-105" charset="0"/>
              </a:rPr>
              <a:t>Root</a:t>
            </a:r>
          </a:p>
        </p:txBody>
      </p:sp>
      <p:sp>
        <p:nvSpPr>
          <p:cNvPr id="33868" name="Rectangle 76"/>
          <p:cNvSpPr>
            <a:spLocks noChangeArrowheads="1"/>
          </p:cNvSpPr>
          <p:nvPr/>
        </p:nvSpPr>
        <p:spPr bwMode="auto">
          <a:xfrm>
            <a:off x="3594100" y="2427288"/>
            <a:ext cx="365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17</a:t>
            </a:r>
          </a:p>
        </p:txBody>
      </p:sp>
      <p:sp>
        <p:nvSpPr>
          <p:cNvPr id="33869" name="Rectangle 77"/>
          <p:cNvSpPr>
            <a:spLocks noChangeArrowheads="1"/>
          </p:cNvSpPr>
          <p:nvPr/>
        </p:nvSpPr>
        <p:spPr bwMode="auto">
          <a:xfrm>
            <a:off x="6161088" y="3195638"/>
            <a:ext cx="365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30</a:t>
            </a:r>
          </a:p>
        </p:txBody>
      </p:sp>
      <p:sp>
        <p:nvSpPr>
          <p:cNvPr id="33870" name="Rectangle 78"/>
          <p:cNvSpPr>
            <a:spLocks noChangeArrowheads="1"/>
          </p:cNvSpPr>
          <p:nvPr/>
        </p:nvSpPr>
        <p:spPr bwMode="auto">
          <a:xfrm>
            <a:off x="3036888" y="4022725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14*</a:t>
            </a:r>
          </a:p>
        </p:txBody>
      </p:sp>
      <p:sp>
        <p:nvSpPr>
          <p:cNvPr id="33871" name="Rectangle 79"/>
          <p:cNvSpPr>
            <a:spLocks noChangeArrowheads="1"/>
          </p:cNvSpPr>
          <p:nvPr/>
        </p:nvSpPr>
        <p:spPr bwMode="auto">
          <a:xfrm>
            <a:off x="3360738" y="4022725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16*</a:t>
            </a:r>
          </a:p>
        </p:txBody>
      </p:sp>
      <p:sp>
        <p:nvSpPr>
          <p:cNvPr id="33872" name="Rectangle 80"/>
          <p:cNvSpPr>
            <a:spLocks noChangeArrowheads="1"/>
          </p:cNvSpPr>
          <p:nvPr/>
        </p:nvSpPr>
        <p:spPr bwMode="auto">
          <a:xfrm>
            <a:off x="7267575" y="401320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33*</a:t>
            </a:r>
          </a:p>
        </p:txBody>
      </p:sp>
      <p:sp>
        <p:nvSpPr>
          <p:cNvPr id="33873" name="Rectangle 81"/>
          <p:cNvSpPr>
            <a:spLocks noChangeArrowheads="1"/>
          </p:cNvSpPr>
          <p:nvPr/>
        </p:nvSpPr>
        <p:spPr bwMode="auto">
          <a:xfrm>
            <a:off x="7593013" y="401320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34*</a:t>
            </a:r>
          </a:p>
        </p:txBody>
      </p:sp>
      <p:sp>
        <p:nvSpPr>
          <p:cNvPr id="33874" name="Rectangle 82"/>
          <p:cNvSpPr>
            <a:spLocks noChangeArrowheads="1"/>
          </p:cNvSpPr>
          <p:nvPr/>
        </p:nvSpPr>
        <p:spPr bwMode="auto">
          <a:xfrm>
            <a:off x="7907338" y="400208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38*</a:t>
            </a:r>
          </a:p>
        </p:txBody>
      </p:sp>
      <p:sp>
        <p:nvSpPr>
          <p:cNvPr id="33875" name="Rectangle 83"/>
          <p:cNvSpPr>
            <a:spLocks noChangeArrowheads="1"/>
          </p:cNvSpPr>
          <p:nvPr/>
        </p:nvSpPr>
        <p:spPr bwMode="auto">
          <a:xfrm>
            <a:off x="8231188" y="3992563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39*</a:t>
            </a:r>
          </a:p>
        </p:txBody>
      </p:sp>
      <p:sp>
        <p:nvSpPr>
          <p:cNvPr id="33876" name="Rectangle 84"/>
          <p:cNvSpPr>
            <a:spLocks noChangeArrowheads="1"/>
          </p:cNvSpPr>
          <p:nvPr/>
        </p:nvSpPr>
        <p:spPr bwMode="auto">
          <a:xfrm>
            <a:off x="1939925" y="3195638"/>
            <a:ext cx="365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13</a:t>
            </a:r>
          </a:p>
        </p:txBody>
      </p:sp>
      <p:sp>
        <p:nvSpPr>
          <p:cNvPr id="33877" name="Rectangle 85"/>
          <p:cNvSpPr>
            <a:spLocks noChangeArrowheads="1"/>
          </p:cNvSpPr>
          <p:nvPr/>
        </p:nvSpPr>
        <p:spPr bwMode="auto">
          <a:xfrm>
            <a:off x="1473200" y="3195638"/>
            <a:ext cx="2730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5</a:t>
            </a:r>
          </a:p>
        </p:txBody>
      </p:sp>
      <p:sp>
        <p:nvSpPr>
          <p:cNvPr id="33878" name="Rectangle 86"/>
          <p:cNvSpPr>
            <a:spLocks noChangeArrowheads="1"/>
          </p:cNvSpPr>
          <p:nvPr/>
        </p:nvSpPr>
        <p:spPr bwMode="auto">
          <a:xfrm>
            <a:off x="2009775" y="400208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7*</a:t>
            </a:r>
          </a:p>
        </p:txBody>
      </p:sp>
      <p:sp>
        <p:nvSpPr>
          <p:cNvPr id="33879" name="Rectangle 87"/>
          <p:cNvSpPr>
            <a:spLocks noChangeArrowheads="1"/>
          </p:cNvSpPr>
          <p:nvPr/>
        </p:nvSpPr>
        <p:spPr bwMode="auto">
          <a:xfrm>
            <a:off x="1687513" y="400208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5*</a:t>
            </a:r>
          </a:p>
        </p:txBody>
      </p:sp>
      <p:sp>
        <p:nvSpPr>
          <p:cNvPr id="33880" name="Rectangle 88"/>
          <p:cNvSpPr>
            <a:spLocks noChangeArrowheads="1"/>
          </p:cNvSpPr>
          <p:nvPr/>
        </p:nvSpPr>
        <p:spPr bwMode="auto">
          <a:xfrm>
            <a:off x="2325688" y="400208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8*</a:t>
            </a:r>
          </a:p>
        </p:txBody>
      </p:sp>
      <p:sp>
        <p:nvSpPr>
          <p:cNvPr id="33881" name="Rectangle 89"/>
          <p:cNvSpPr>
            <a:spLocks noChangeArrowheads="1"/>
          </p:cNvSpPr>
          <p:nvPr/>
        </p:nvSpPr>
        <p:spPr bwMode="auto">
          <a:xfrm>
            <a:off x="4486275" y="400208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22*</a:t>
            </a:r>
          </a:p>
        </p:txBody>
      </p:sp>
      <p:sp>
        <p:nvSpPr>
          <p:cNvPr id="33882" name="Rectangle 90"/>
          <p:cNvSpPr>
            <a:spLocks noChangeArrowheads="1"/>
          </p:cNvSpPr>
          <p:nvPr/>
        </p:nvSpPr>
        <p:spPr bwMode="auto">
          <a:xfrm>
            <a:off x="4792663" y="400208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24*</a:t>
            </a:r>
          </a:p>
        </p:txBody>
      </p:sp>
      <p:sp>
        <p:nvSpPr>
          <p:cNvPr id="33883" name="Rectangle 91"/>
          <p:cNvSpPr>
            <a:spLocks noChangeArrowheads="1"/>
          </p:cNvSpPr>
          <p:nvPr/>
        </p:nvSpPr>
        <p:spPr bwMode="auto">
          <a:xfrm>
            <a:off x="5664200" y="3184525"/>
            <a:ext cx="3651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27</a:t>
            </a:r>
          </a:p>
        </p:txBody>
      </p:sp>
      <p:sp>
        <p:nvSpPr>
          <p:cNvPr id="33884" name="Rectangle 92"/>
          <p:cNvSpPr>
            <a:spLocks noChangeArrowheads="1"/>
          </p:cNvSpPr>
          <p:nvPr/>
        </p:nvSpPr>
        <p:spPr bwMode="auto">
          <a:xfrm>
            <a:off x="5857875" y="400208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27*</a:t>
            </a:r>
          </a:p>
        </p:txBody>
      </p:sp>
      <p:sp>
        <p:nvSpPr>
          <p:cNvPr id="33885" name="Rectangle 93"/>
          <p:cNvSpPr>
            <a:spLocks noChangeArrowheads="1"/>
          </p:cNvSpPr>
          <p:nvPr/>
        </p:nvSpPr>
        <p:spPr bwMode="auto">
          <a:xfrm>
            <a:off x="6192838" y="400208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29*</a:t>
            </a:r>
          </a:p>
        </p:txBody>
      </p:sp>
      <p:sp>
        <p:nvSpPr>
          <p:cNvPr id="33886" name="Line 94"/>
          <p:cNvSpPr>
            <a:spLocks noChangeShapeType="1"/>
          </p:cNvSpPr>
          <p:nvPr/>
        </p:nvSpPr>
        <p:spPr bwMode="auto">
          <a:xfrm>
            <a:off x="3276600" y="1981200"/>
            <a:ext cx="6096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87" name="Arc 95"/>
          <p:cNvSpPr>
            <a:spLocks/>
          </p:cNvSpPr>
          <p:nvPr/>
        </p:nvSpPr>
        <p:spPr bwMode="auto">
          <a:xfrm rot="18420000">
            <a:off x="1447800" y="3817938"/>
            <a:ext cx="304800" cy="381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88" name="Arc 96"/>
          <p:cNvSpPr>
            <a:spLocks/>
          </p:cNvSpPr>
          <p:nvPr/>
        </p:nvSpPr>
        <p:spPr bwMode="auto">
          <a:xfrm rot="18420000">
            <a:off x="2895600" y="3817938"/>
            <a:ext cx="304800" cy="381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89" name="Arc 97"/>
          <p:cNvSpPr>
            <a:spLocks/>
          </p:cNvSpPr>
          <p:nvPr/>
        </p:nvSpPr>
        <p:spPr bwMode="auto">
          <a:xfrm rot="18420000">
            <a:off x="4267200" y="3817938"/>
            <a:ext cx="304800" cy="381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90" name="Arc 98"/>
          <p:cNvSpPr>
            <a:spLocks/>
          </p:cNvSpPr>
          <p:nvPr/>
        </p:nvSpPr>
        <p:spPr bwMode="auto">
          <a:xfrm rot="18420000">
            <a:off x="5715000" y="3817938"/>
            <a:ext cx="304800" cy="381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91" name="Arc 99"/>
          <p:cNvSpPr>
            <a:spLocks/>
          </p:cNvSpPr>
          <p:nvPr/>
        </p:nvSpPr>
        <p:spPr bwMode="auto">
          <a:xfrm rot="18420000">
            <a:off x="7162800" y="3817938"/>
            <a:ext cx="304800" cy="381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" name="TextBox 99"/>
          <p:cNvSpPr txBox="1"/>
          <p:nvPr/>
        </p:nvSpPr>
        <p:spPr>
          <a:xfrm>
            <a:off x="5801205" y="4800600"/>
            <a:ext cx="2900362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Next, we delete 24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27237504"/>
      </p:ext>
    </p:extLst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        ... And Then Deleting 24*</a:t>
            </a:r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4038600" cy="2590800"/>
          </a:xfrm>
          <a:noFill/>
          <a:ln/>
        </p:spPr>
        <p:txBody>
          <a:bodyPr>
            <a:normAutofit fontScale="92500"/>
          </a:bodyPr>
          <a:lstStyle/>
          <a:p>
            <a:r>
              <a:rPr lang="en-US"/>
              <a:t>Must merge.</a:t>
            </a:r>
          </a:p>
          <a:p>
            <a:r>
              <a:rPr lang="en-US"/>
              <a:t>Observe </a:t>
            </a:r>
            <a:r>
              <a:rPr lang="en-US">
                <a:solidFill>
                  <a:schemeClr val="accent2"/>
                </a:solidFill>
              </a:rPr>
              <a:t>`</a:t>
            </a:r>
            <a:r>
              <a:rPr lang="en-US" i="1">
                <a:solidFill>
                  <a:schemeClr val="accent2"/>
                </a:solidFill>
              </a:rPr>
              <a:t>toss</a:t>
            </a:r>
            <a:r>
              <a:rPr lang="en-US">
                <a:solidFill>
                  <a:schemeClr val="accent2"/>
                </a:solidFill>
              </a:rPr>
              <a:t>’ </a:t>
            </a:r>
            <a:r>
              <a:rPr lang="en-US"/>
              <a:t>of index entry (on right), and </a:t>
            </a:r>
            <a:r>
              <a:rPr lang="en-US">
                <a:solidFill>
                  <a:schemeClr val="accent2"/>
                </a:solidFill>
              </a:rPr>
              <a:t>`</a:t>
            </a:r>
            <a:r>
              <a:rPr lang="en-US" i="1">
                <a:solidFill>
                  <a:schemeClr val="accent2"/>
                </a:solidFill>
              </a:rPr>
              <a:t>pull down</a:t>
            </a:r>
            <a:r>
              <a:rPr lang="en-US">
                <a:solidFill>
                  <a:schemeClr val="accent2"/>
                </a:solidFill>
              </a:rPr>
              <a:t>’ </a:t>
            </a:r>
            <a:r>
              <a:rPr lang="en-US"/>
              <a:t>of index entry (below).</a:t>
            </a:r>
          </a:p>
        </p:txBody>
      </p:sp>
      <p:sp>
        <p:nvSpPr>
          <p:cNvPr id="35846" name="Freeform 6"/>
          <p:cNvSpPr>
            <a:spLocks/>
          </p:cNvSpPr>
          <p:nvPr/>
        </p:nvSpPr>
        <p:spPr bwMode="auto">
          <a:xfrm>
            <a:off x="4735513" y="2901950"/>
            <a:ext cx="436562" cy="376238"/>
          </a:xfrm>
          <a:custGeom>
            <a:avLst/>
            <a:gdLst/>
            <a:ahLst/>
            <a:cxnLst>
              <a:cxn ang="0">
                <a:pos x="0" y="236"/>
              </a:cxn>
              <a:cxn ang="0">
                <a:pos x="0" y="0"/>
              </a:cxn>
              <a:cxn ang="0">
                <a:pos x="274" y="0"/>
              </a:cxn>
              <a:cxn ang="0">
                <a:pos x="274" y="236"/>
              </a:cxn>
              <a:cxn ang="0">
                <a:pos x="0" y="236"/>
              </a:cxn>
            </a:cxnLst>
            <a:rect l="0" t="0" r="r" b="b"/>
            <a:pathLst>
              <a:path w="275" h="237">
                <a:moveTo>
                  <a:pt x="0" y="236"/>
                </a:moveTo>
                <a:lnTo>
                  <a:pt x="0" y="0"/>
                </a:lnTo>
                <a:lnTo>
                  <a:pt x="274" y="0"/>
                </a:lnTo>
                <a:lnTo>
                  <a:pt x="274" y="236"/>
                </a:lnTo>
                <a:lnTo>
                  <a:pt x="0" y="23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47" name="Freeform 7"/>
          <p:cNvSpPr>
            <a:spLocks/>
          </p:cNvSpPr>
          <p:nvPr/>
        </p:nvSpPr>
        <p:spPr bwMode="auto">
          <a:xfrm>
            <a:off x="5170488" y="2901950"/>
            <a:ext cx="434975" cy="376238"/>
          </a:xfrm>
          <a:custGeom>
            <a:avLst/>
            <a:gdLst/>
            <a:ahLst/>
            <a:cxnLst>
              <a:cxn ang="0">
                <a:pos x="0" y="236"/>
              </a:cxn>
              <a:cxn ang="0">
                <a:pos x="0" y="0"/>
              </a:cxn>
              <a:cxn ang="0">
                <a:pos x="273" y="0"/>
              </a:cxn>
              <a:cxn ang="0">
                <a:pos x="273" y="236"/>
              </a:cxn>
              <a:cxn ang="0">
                <a:pos x="0" y="236"/>
              </a:cxn>
            </a:cxnLst>
            <a:rect l="0" t="0" r="r" b="b"/>
            <a:pathLst>
              <a:path w="274" h="237">
                <a:moveTo>
                  <a:pt x="0" y="236"/>
                </a:moveTo>
                <a:lnTo>
                  <a:pt x="0" y="0"/>
                </a:lnTo>
                <a:lnTo>
                  <a:pt x="273" y="0"/>
                </a:lnTo>
                <a:lnTo>
                  <a:pt x="273" y="236"/>
                </a:lnTo>
                <a:lnTo>
                  <a:pt x="0" y="23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48" name="Freeform 8"/>
          <p:cNvSpPr>
            <a:spLocks/>
          </p:cNvSpPr>
          <p:nvPr/>
        </p:nvSpPr>
        <p:spPr bwMode="auto">
          <a:xfrm>
            <a:off x="5603875" y="2901950"/>
            <a:ext cx="434975" cy="376238"/>
          </a:xfrm>
          <a:custGeom>
            <a:avLst/>
            <a:gdLst/>
            <a:ahLst/>
            <a:cxnLst>
              <a:cxn ang="0">
                <a:pos x="0" y="236"/>
              </a:cxn>
              <a:cxn ang="0">
                <a:pos x="0" y="0"/>
              </a:cxn>
              <a:cxn ang="0">
                <a:pos x="273" y="0"/>
              </a:cxn>
              <a:cxn ang="0">
                <a:pos x="273" y="236"/>
              </a:cxn>
              <a:cxn ang="0">
                <a:pos x="0" y="236"/>
              </a:cxn>
            </a:cxnLst>
            <a:rect l="0" t="0" r="r" b="b"/>
            <a:pathLst>
              <a:path w="274" h="237">
                <a:moveTo>
                  <a:pt x="0" y="236"/>
                </a:moveTo>
                <a:lnTo>
                  <a:pt x="0" y="0"/>
                </a:lnTo>
                <a:lnTo>
                  <a:pt x="273" y="0"/>
                </a:lnTo>
                <a:lnTo>
                  <a:pt x="273" y="236"/>
                </a:lnTo>
                <a:lnTo>
                  <a:pt x="0" y="23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49" name="Freeform 9"/>
          <p:cNvSpPr>
            <a:spLocks/>
          </p:cNvSpPr>
          <p:nvPr/>
        </p:nvSpPr>
        <p:spPr bwMode="auto">
          <a:xfrm>
            <a:off x="6037263" y="2901950"/>
            <a:ext cx="434975" cy="376238"/>
          </a:xfrm>
          <a:custGeom>
            <a:avLst/>
            <a:gdLst/>
            <a:ahLst/>
            <a:cxnLst>
              <a:cxn ang="0">
                <a:pos x="0" y="236"/>
              </a:cxn>
              <a:cxn ang="0">
                <a:pos x="0" y="0"/>
              </a:cxn>
              <a:cxn ang="0">
                <a:pos x="273" y="0"/>
              </a:cxn>
              <a:cxn ang="0">
                <a:pos x="273" y="236"/>
              </a:cxn>
              <a:cxn ang="0">
                <a:pos x="0" y="236"/>
              </a:cxn>
            </a:cxnLst>
            <a:rect l="0" t="0" r="r" b="b"/>
            <a:pathLst>
              <a:path w="274" h="237">
                <a:moveTo>
                  <a:pt x="0" y="236"/>
                </a:moveTo>
                <a:lnTo>
                  <a:pt x="0" y="0"/>
                </a:lnTo>
                <a:lnTo>
                  <a:pt x="273" y="0"/>
                </a:lnTo>
                <a:lnTo>
                  <a:pt x="273" y="236"/>
                </a:lnTo>
                <a:lnTo>
                  <a:pt x="0" y="23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50" name="Freeform 10"/>
          <p:cNvSpPr>
            <a:spLocks/>
          </p:cNvSpPr>
          <p:nvPr/>
        </p:nvSpPr>
        <p:spPr bwMode="auto">
          <a:xfrm>
            <a:off x="6634163" y="2901950"/>
            <a:ext cx="434975" cy="376238"/>
          </a:xfrm>
          <a:custGeom>
            <a:avLst/>
            <a:gdLst/>
            <a:ahLst/>
            <a:cxnLst>
              <a:cxn ang="0">
                <a:pos x="0" y="236"/>
              </a:cxn>
              <a:cxn ang="0">
                <a:pos x="0" y="0"/>
              </a:cxn>
              <a:cxn ang="0">
                <a:pos x="273" y="0"/>
              </a:cxn>
              <a:cxn ang="0">
                <a:pos x="273" y="236"/>
              </a:cxn>
              <a:cxn ang="0">
                <a:pos x="0" y="236"/>
              </a:cxn>
            </a:cxnLst>
            <a:rect l="0" t="0" r="r" b="b"/>
            <a:pathLst>
              <a:path w="274" h="237">
                <a:moveTo>
                  <a:pt x="0" y="236"/>
                </a:moveTo>
                <a:lnTo>
                  <a:pt x="0" y="0"/>
                </a:lnTo>
                <a:lnTo>
                  <a:pt x="273" y="0"/>
                </a:lnTo>
                <a:lnTo>
                  <a:pt x="273" y="236"/>
                </a:lnTo>
                <a:lnTo>
                  <a:pt x="0" y="23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51" name="Freeform 11"/>
          <p:cNvSpPr>
            <a:spLocks/>
          </p:cNvSpPr>
          <p:nvPr/>
        </p:nvSpPr>
        <p:spPr bwMode="auto">
          <a:xfrm>
            <a:off x="7067550" y="2901950"/>
            <a:ext cx="436563" cy="376238"/>
          </a:xfrm>
          <a:custGeom>
            <a:avLst/>
            <a:gdLst/>
            <a:ahLst/>
            <a:cxnLst>
              <a:cxn ang="0">
                <a:pos x="0" y="236"/>
              </a:cxn>
              <a:cxn ang="0">
                <a:pos x="0" y="0"/>
              </a:cxn>
              <a:cxn ang="0">
                <a:pos x="274" y="0"/>
              </a:cxn>
              <a:cxn ang="0">
                <a:pos x="274" y="236"/>
              </a:cxn>
              <a:cxn ang="0">
                <a:pos x="0" y="236"/>
              </a:cxn>
            </a:cxnLst>
            <a:rect l="0" t="0" r="r" b="b"/>
            <a:pathLst>
              <a:path w="275" h="237">
                <a:moveTo>
                  <a:pt x="0" y="236"/>
                </a:moveTo>
                <a:lnTo>
                  <a:pt x="0" y="0"/>
                </a:lnTo>
                <a:lnTo>
                  <a:pt x="274" y="0"/>
                </a:lnTo>
                <a:lnTo>
                  <a:pt x="274" y="236"/>
                </a:lnTo>
                <a:lnTo>
                  <a:pt x="0" y="23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52" name="Freeform 12"/>
          <p:cNvSpPr>
            <a:spLocks/>
          </p:cNvSpPr>
          <p:nvPr/>
        </p:nvSpPr>
        <p:spPr bwMode="auto">
          <a:xfrm>
            <a:off x="7502525" y="2901950"/>
            <a:ext cx="434975" cy="376238"/>
          </a:xfrm>
          <a:custGeom>
            <a:avLst/>
            <a:gdLst/>
            <a:ahLst/>
            <a:cxnLst>
              <a:cxn ang="0">
                <a:pos x="0" y="236"/>
              </a:cxn>
              <a:cxn ang="0">
                <a:pos x="0" y="0"/>
              </a:cxn>
              <a:cxn ang="0">
                <a:pos x="273" y="0"/>
              </a:cxn>
              <a:cxn ang="0">
                <a:pos x="273" y="236"/>
              </a:cxn>
              <a:cxn ang="0">
                <a:pos x="0" y="236"/>
              </a:cxn>
            </a:cxnLst>
            <a:rect l="0" t="0" r="r" b="b"/>
            <a:pathLst>
              <a:path w="274" h="237">
                <a:moveTo>
                  <a:pt x="0" y="236"/>
                </a:moveTo>
                <a:lnTo>
                  <a:pt x="0" y="0"/>
                </a:lnTo>
                <a:lnTo>
                  <a:pt x="273" y="0"/>
                </a:lnTo>
                <a:lnTo>
                  <a:pt x="273" y="236"/>
                </a:lnTo>
                <a:lnTo>
                  <a:pt x="0" y="23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53" name="Freeform 13"/>
          <p:cNvSpPr>
            <a:spLocks/>
          </p:cNvSpPr>
          <p:nvPr/>
        </p:nvSpPr>
        <p:spPr bwMode="auto">
          <a:xfrm>
            <a:off x="7935913" y="2901950"/>
            <a:ext cx="436562" cy="376238"/>
          </a:xfrm>
          <a:custGeom>
            <a:avLst/>
            <a:gdLst/>
            <a:ahLst/>
            <a:cxnLst>
              <a:cxn ang="0">
                <a:pos x="0" y="236"/>
              </a:cxn>
              <a:cxn ang="0">
                <a:pos x="0" y="0"/>
              </a:cxn>
              <a:cxn ang="0">
                <a:pos x="274" y="0"/>
              </a:cxn>
              <a:cxn ang="0">
                <a:pos x="274" y="236"/>
              </a:cxn>
              <a:cxn ang="0">
                <a:pos x="0" y="236"/>
              </a:cxn>
            </a:cxnLst>
            <a:rect l="0" t="0" r="r" b="b"/>
            <a:pathLst>
              <a:path w="275" h="237">
                <a:moveTo>
                  <a:pt x="0" y="236"/>
                </a:moveTo>
                <a:lnTo>
                  <a:pt x="0" y="0"/>
                </a:lnTo>
                <a:lnTo>
                  <a:pt x="274" y="0"/>
                </a:lnTo>
                <a:lnTo>
                  <a:pt x="274" y="236"/>
                </a:lnTo>
                <a:lnTo>
                  <a:pt x="0" y="23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54" name="Freeform 14"/>
          <p:cNvSpPr>
            <a:spLocks/>
          </p:cNvSpPr>
          <p:nvPr/>
        </p:nvSpPr>
        <p:spPr bwMode="auto">
          <a:xfrm>
            <a:off x="6159500" y="1905000"/>
            <a:ext cx="652463" cy="469900"/>
          </a:xfrm>
          <a:custGeom>
            <a:avLst/>
            <a:gdLst/>
            <a:ahLst/>
            <a:cxnLst>
              <a:cxn ang="0">
                <a:pos x="0" y="295"/>
              </a:cxn>
              <a:cxn ang="0">
                <a:pos x="0" y="0"/>
              </a:cxn>
              <a:cxn ang="0">
                <a:pos x="410" y="0"/>
              </a:cxn>
              <a:cxn ang="0">
                <a:pos x="410" y="295"/>
              </a:cxn>
              <a:cxn ang="0">
                <a:pos x="0" y="295"/>
              </a:cxn>
            </a:cxnLst>
            <a:rect l="0" t="0" r="r" b="b"/>
            <a:pathLst>
              <a:path w="411" h="296">
                <a:moveTo>
                  <a:pt x="0" y="295"/>
                </a:moveTo>
                <a:lnTo>
                  <a:pt x="0" y="0"/>
                </a:lnTo>
                <a:lnTo>
                  <a:pt x="410" y="0"/>
                </a:lnTo>
                <a:lnTo>
                  <a:pt x="410" y="295"/>
                </a:lnTo>
                <a:lnTo>
                  <a:pt x="0" y="295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55" name="Freeform 15"/>
          <p:cNvSpPr>
            <a:spLocks/>
          </p:cNvSpPr>
          <p:nvPr/>
        </p:nvSpPr>
        <p:spPr bwMode="auto">
          <a:xfrm>
            <a:off x="6267450" y="1905000"/>
            <a:ext cx="1588" cy="4699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95"/>
              </a:cxn>
              <a:cxn ang="0">
                <a:pos x="0" y="0"/>
              </a:cxn>
            </a:cxnLst>
            <a:rect l="0" t="0" r="r" b="b"/>
            <a:pathLst>
              <a:path w="1" h="296">
                <a:moveTo>
                  <a:pt x="0" y="0"/>
                </a:moveTo>
                <a:lnTo>
                  <a:pt x="0" y="29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56" name="Freeform 16"/>
          <p:cNvSpPr>
            <a:spLocks/>
          </p:cNvSpPr>
          <p:nvPr/>
        </p:nvSpPr>
        <p:spPr bwMode="auto">
          <a:xfrm>
            <a:off x="6810375" y="1905000"/>
            <a:ext cx="654050" cy="469900"/>
          </a:xfrm>
          <a:custGeom>
            <a:avLst/>
            <a:gdLst/>
            <a:ahLst/>
            <a:cxnLst>
              <a:cxn ang="0">
                <a:pos x="0" y="295"/>
              </a:cxn>
              <a:cxn ang="0">
                <a:pos x="0" y="0"/>
              </a:cxn>
              <a:cxn ang="0">
                <a:pos x="411" y="0"/>
              </a:cxn>
              <a:cxn ang="0">
                <a:pos x="411" y="295"/>
              </a:cxn>
              <a:cxn ang="0">
                <a:pos x="0" y="295"/>
              </a:cxn>
            </a:cxnLst>
            <a:rect l="0" t="0" r="r" b="b"/>
            <a:pathLst>
              <a:path w="412" h="296">
                <a:moveTo>
                  <a:pt x="0" y="295"/>
                </a:moveTo>
                <a:lnTo>
                  <a:pt x="0" y="0"/>
                </a:lnTo>
                <a:lnTo>
                  <a:pt x="411" y="0"/>
                </a:lnTo>
                <a:lnTo>
                  <a:pt x="411" y="295"/>
                </a:lnTo>
                <a:lnTo>
                  <a:pt x="0" y="295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57" name="Freeform 17"/>
          <p:cNvSpPr>
            <a:spLocks/>
          </p:cNvSpPr>
          <p:nvPr/>
        </p:nvSpPr>
        <p:spPr bwMode="auto">
          <a:xfrm>
            <a:off x="6919913" y="1905000"/>
            <a:ext cx="1587" cy="4699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95"/>
              </a:cxn>
              <a:cxn ang="0">
                <a:pos x="0" y="0"/>
              </a:cxn>
            </a:cxnLst>
            <a:rect l="0" t="0" r="r" b="b"/>
            <a:pathLst>
              <a:path w="1" h="296">
                <a:moveTo>
                  <a:pt x="0" y="0"/>
                </a:moveTo>
                <a:lnTo>
                  <a:pt x="0" y="29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58" name="Freeform 18"/>
          <p:cNvSpPr>
            <a:spLocks/>
          </p:cNvSpPr>
          <p:nvPr/>
        </p:nvSpPr>
        <p:spPr bwMode="auto">
          <a:xfrm>
            <a:off x="7462838" y="1905000"/>
            <a:ext cx="652462" cy="469900"/>
          </a:xfrm>
          <a:custGeom>
            <a:avLst/>
            <a:gdLst/>
            <a:ahLst/>
            <a:cxnLst>
              <a:cxn ang="0">
                <a:pos x="0" y="295"/>
              </a:cxn>
              <a:cxn ang="0">
                <a:pos x="0" y="0"/>
              </a:cxn>
              <a:cxn ang="0">
                <a:pos x="410" y="0"/>
              </a:cxn>
              <a:cxn ang="0">
                <a:pos x="410" y="295"/>
              </a:cxn>
              <a:cxn ang="0">
                <a:pos x="0" y="295"/>
              </a:cxn>
            </a:cxnLst>
            <a:rect l="0" t="0" r="r" b="b"/>
            <a:pathLst>
              <a:path w="411" h="296">
                <a:moveTo>
                  <a:pt x="0" y="295"/>
                </a:moveTo>
                <a:lnTo>
                  <a:pt x="0" y="0"/>
                </a:lnTo>
                <a:lnTo>
                  <a:pt x="410" y="0"/>
                </a:lnTo>
                <a:lnTo>
                  <a:pt x="410" y="295"/>
                </a:lnTo>
                <a:lnTo>
                  <a:pt x="0" y="295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59" name="Freeform 19"/>
          <p:cNvSpPr>
            <a:spLocks/>
          </p:cNvSpPr>
          <p:nvPr/>
        </p:nvSpPr>
        <p:spPr bwMode="auto">
          <a:xfrm>
            <a:off x="7569200" y="1905000"/>
            <a:ext cx="1588" cy="4699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95"/>
              </a:cxn>
              <a:cxn ang="0">
                <a:pos x="0" y="0"/>
              </a:cxn>
            </a:cxnLst>
            <a:rect l="0" t="0" r="r" b="b"/>
            <a:pathLst>
              <a:path w="1" h="296">
                <a:moveTo>
                  <a:pt x="0" y="0"/>
                </a:moveTo>
                <a:lnTo>
                  <a:pt x="0" y="29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60" name="Freeform 20"/>
          <p:cNvSpPr>
            <a:spLocks/>
          </p:cNvSpPr>
          <p:nvPr/>
        </p:nvSpPr>
        <p:spPr bwMode="auto">
          <a:xfrm>
            <a:off x="8113713" y="1905000"/>
            <a:ext cx="650875" cy="469900"/>
          </a:xfrm>
          <a:custGeom>
            <a:avLst/>
            <a:gdLst/>
            <a:ahLst/>
            <a:cxnLst>
              <a:cxn ang="0">
                <a:pos x="0" y="295"/>
              </a:cxn>
              <a:cxn ang="0">
                <a:pos x="0" y="0"/>
              </a:cxn>
              <a:cxn ang="0">
                <a:pos x="409" y="0"/>
              </a:cxn>
              <a:cxn ang="0">
                <a:pos x="409" y="295"/>
              </a:cxn>
              <a:cxn ang="0">
                <a:pos x="0" y="295"/>
              </a:cxn>
            </a:cxnLst>
            <a:rect l="0" t="0" r="r" b="b"/>
            <a:pathLst>
              <a:path w="410" h="296">
                <a:moveTo>
                  <a:pt x="0" y="295"/>
                </a:moveTo>
                <a:lnTo>
                  <a:pt x="0" y="0"/>
                </a:lnTo>
                <a:lnTo>
                  <a:pt x="409" y="0"/>
                </a:lnTo>
                <a:lnTo>
                  <a:pt x="409" y="295"/>
                </a:lnTo>
                <a:lnTo>
                  <a:pt x="0" y="295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61" name="Freeform 21"/>
          <p:cNvSpPr>
            <a:spLocks/>
          </p:cNvSpPr>
          <p:nvPr/>
        </p:nvSpPr>
        <p:spPr bwMode="auto">
          <a:xfrm>
            <a:off x="8221663" y="1905000"/>
            <a:ext cx="1587" cy="4699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95"/>
              </a:cxn>
              <a:cxn ang="0">
                <a:pos x="0" y="0"/>
              </a:cxn>
            </a:cxnLst>
            <a:rect l="0" t="0" r="r" b="b"/>
            <a:pathLst>
              <a:path w="1" h="296">
                <a:moveTo>
                  <a:pt x="0" y="0"/>
                </a:moveTo>
                <a:lnTo>
                  <a:pt x="0" y="29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62" name="Freeform 22"/>
          <p:cNvSpPr>
            <a:spLocks/>
          </p:cNvSpPr>
          <p:nvPr/>
        </p:nvSpPr>
        <p:spPr bwMode="auto">
          <a:xfrm>
            <a:off x="8763000" y="1905000"/>
            <a:ext cx="111125" cy="469900"/>
          </a:xfrm>
          <a:custGeom>
            <a:avLst/>
            <a:gdLst/>
            <a:ahLst/>
            <a:cxnLst>
              <a:cxn ang="0">
                <a:pos x="0" y="295"/>
              </a:cxn>
              <a:cxn ang="0">
                <a:pos x="0" y="0"/>
              </a:cxn>
              <a:cxn ang="0">
                <a:pos x="69" y="0"/>
              </a:cxn>
              <a:cxn ang="0">
                <a:pos x="69" y="295"/>
              </a:cxn>
              <a:cxn ang="0">
                <a:pos x="0" y="295"/>
              </a:cxn>
            </a:cxnLst>
            <a:rect l="0" t="0" r="r" b="b"/>
            <a:pathLst>
              <a:path w="70" h="296">
                <a:moveTo>
                  <a:pt x="0" y="295"/>
                </a:moveTo>
                <a:lnTo>
                  <a:pt x="0" y="0"/>
                </a:lnTo>
                <a:lnTo>
                  <a:pt x="69" y="0"/>
                </a:lnTo>
                <a:lnTo>
                  <a:pt x="69" y="295"/>
                </a:lnTo>
                <a:lnTo>
                  <a:pt x="0" y="295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63" name="Freeform 23"/>
          <p:cNvSpPr>
            <a:spLocks/>
          </p:cNvSpPr>
          <p:nvPr/>
        </p:nvSpPr>
        <p:spPr bwMode="auto">
          <a:xfrm>
            <a:off x="5603875" y="2303463"/>
            <a:ext cx="598488" cy="576262"/>
          </a:xfrm>
          <a:custGeom>
            <a:avLst/>
            <a:gdLst/>
            <a:ahLst/>
            <a:cxnLst>
              <a:cxn ang="0">
                <a:pos x="376" y="0"/>
              </a:cxn>
              <a:cxn ang="0">
                <a:pos x="0" y="362"/>
              </a:cxn>
              <a:cxn ang="0">
                <a:pos x="376" y="0"/>
              </a:cxn>
            </a:cxnLst>
            <a:rect l="0" t="0" r="r" b="b"/>
            <a:pathLst>
              <a:path w="377" h="363">
                <a:moveTo>
                  <a:pt x="376" y="0"/>
                </a:moveTo>
                <a:lnTo>
                  <a:pt x="0" y="362"/>
                </a:lnTo>
                <a:lnTo>
                  <a:pt x="376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64" name="Freeform 24"/>
          <p:cNvSpPr>
            <a:spLocks/>
          </p:cNvSpPr>
          <p:nvPr/>
        </p:nvSpPr>
        <p:spPr bwMode="auto">
          <a:xfrm>
            <a:off x="5603875" y="2771775"/>
            <a:ext cx="115888" cy="107950"/>
          </a:xfrm>
          <a:custGeom>
            <a:avLst/>
            <a:gdLst/>
            <a:ahLst/>
            <a:cxnLst>
              <a:cxn ang="0">
                <a:pos x="72" y="24"/>
              </a:cxn>
              <a:cxn ang="0">
                <a:pos x="0" y="67"/>
              </a:cxn>
              <a:cxn ang="0">
                <a:pos x="41" y="0"/>
              </a:cxn>
              <a:cxn ang="0">
                <a:pos x="72" y="24"/>
              </a:cxn>
            </a:cxnLst>
            <a:rect l="0" t="0" r="r" b="b"/>
            <a:pathLst>
              <a:path w="73" h="68">
                <a:moveTo>
                  <a:pt x="72" y="24"/>
                </a:moveTo>
                <a:lnTo>
                  <a:pt x="0" y="67"/>
                </a:lnTo>
                <a:lnTo>
                  <a:pt x="41" y="0"/>
                </a:lnTo>
                <a:lnTo>
                  <a:pt x="72" y="2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65" name="Freeform 25"/>
          <p:cNvSpPr>
            <a:spLocks/>
          </p:cNvSpPr>
          <p:nvPr/>
        </p:nvSpPr>
        <p:spPr bwMode="auto">
          <a:xfrm>
            <a:off x="6850063" y="2303463"/>
            <a:ext cx="614362" cy="5524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86" y="347"/>
              </a:cxn>
              <a:cxn ang="0">
                <a:pos x="0" y="0"/>
              </a:cxn>
            </a:cxnLst>
            <a:rect l="0" t="0" r="r" b="b"/>
            <a:pathLst>
              <a:path w="387" h="348">
                <a:moveTo>
                  <a:pt x="0" y="0"/>
                </a:moveTo>
                <a:lnTo>
                  <a:pt x="386" y="34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66" name="Freeform 26"/>
          <p:cNvSpPr>
            <a:spLocks/>
          </p:cNvSpPr>
          <p:nvPr/>
        </p:nvSpPr>
        <p:spPr bwMode="auto">
          <a:xfrm>
            <a:off x="7343775" y="2749550"/>
            <a:ext cx="120650" cy="106363"/>
          </a:xfrm>
          <a:custGeom>
            <a:avLst/>
            <a:gdLst/>
            <a:ahLst/>
            <a:cxnLst>
              <a:cxn ang="0">
                <a:pos x="31" y="0"/>
              </a:cxn>
              <a:cxn ang="0">
                <a:pos x="75" y="66"/>
              </a:cxn>
              <a:cxn ang="0">
                <a:pos x="0" y="25"/>
              </a:cxn>
              <a:cxn ang="0">
                <a:pos x="31" y="0"/>
              </a:cxn>
            </a:cxnLst>
            <a:rect l="0" t="0" r="r" b="b"/>
            <a:pathLst>
              <a:path w="76" h="67">
                <a:moveTo>
                  <a:pt x="31" y="0"/>
                </a:moveTo>
                <a:lnTo>
                  <a:pt x="75" y="66"/>
                </a:lnTo>
                <a:lnTo>
                  <a:pt x="0" y="25"/>
                </a:lnTo>
                <a:lnTo>
                  <a:pt x="31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67" name="Freeform 27"/>
          <p:cNvSpPr>
            <a:spLocks/>
          </p:cNvSpPr>
          <p:nvPr/>
        </p:nvSpPr>
        <p:spPr bwMode="auto">
          <a:xfrm>
            <a:off x="5305425" y="1458913"/>
            <a:ext cx="1303338" cy="4127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20" y="259"/>
              </a:cxn>
              <a:cxn ang="0">
                <a:pos x="0" y="0"/>
              </a:cxn>
            </a:cxnLst>
            <a:rect l="0" t="0" r="r" b="b"/>
            <a:pathLst>
              <a:path w="821" h="260">
                <a:moveTo>
                  <a:pt x="0" y="0"/>
                </a:moveTo>
                <a:lnTo>
                  <a:pt x="820" y="25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68" name="Freeform 28"/>
          <p:cNvSpPr>
            <a:spLocks/>
          </p:cNvSpPr>
          <p:nvPr/>
        </p:nvSpPr>
        <p:spPr bwMode="auto">
          <a:xfrm>
            <a:off x="6467475" y="1803400"/>
            <a:ext cx="141288" cy="68263"/>
          </a:xfrm>
          <a:custGeom>
            <a:avLst/>
            <a:gdLst/>
            <a:ahLst/>
            <a:cxnLst>
              <a:cxn ang="0">
                <a:pos x="14" y="0"/>
              </a:cxn>
              <a:cxn ang="0">
                <a:pos x="88" y="42"/>
              </a:cxn>
              <a:cxn ang="0">
                <a:pos x="0" y="34"/>
              </a:cxn>
              <a:cxn ang="0">
                <a:pos x="14" y="0"/>
              </a:cxn>
            </a:cxnLst>
            <a:rect l="0" t="0" r="r" b="b"/>
            <a:pathLst>
              <a:path w="89" h="43">
                <a:moveTo>
                  <a:pt x="14" y="0"/>
                </a:moveTo>
                <a:lnTo>
                  <a:pt x="88" y="42"/>
                </a:lnTo>
                <a:lnTo>
                  <a:pt x="0" y="34"/>
                </a:lnTo>
                <a:lnTo>
                  <a:pt x="14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69" name="Rectangle 29"/>
          <p:cNvSpPr>
            <a:spLocks noChangeArrowheads="1"/>
          </p:cNvSpPr>
          <p:nvPr/>
        </p:nvSpPr>
        <p:spPr bwMode="auto">
          <a:xfrm>
            <a:off x="6353175" y="2028825"/>
            <a:ext cx="3651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30</a:t>
            </a:r>
          </a:p>
        </p:txBody>
      </p:sp>
      <p:sp>
        <p:nvSpPr>
          <p:cNvPr id="35870" name="Rectangle 30"/>
          <p:cNvSpPr>
            <a:spLocks noChangeArrowheads="1"/>
          </p:cNvSpPr>
          <p:nvPr/>
        </p:nvSpPr>
        <p:spPr bwMode="auto">
          <a:xfrm>
            <a:off x="4738688" y="29781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22*</a:t>
            </a:r>
          </a:p>
        </p:txBody>
      </p:sp>
      <p:sp>
        <p:nvSpPr>
          <p:cNvPr id="35871" name="Rectangle 31"/>
          <p:cNvSpPr>
            <a:spLocks noChangeArrowheads="1"/>
          </p:cNvSpPr>
          <p:nvPr/>
        </p:nvSpPr>
        <p:spPr bwMode="auto">
          <a:xfrm>
            <a:off x="5173663" y="29781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27*</a:t>
            </a:r>
          </a:p>
        </p:txBody>
      </p:sp>
      <p:sp>
        <p:nvSpPr>
          <p:cNvPr id="35872" name="Rectangle 32"/>
          <p:cNvSpPr>
            <a:spLocks noChangeArrowheads="1"/>
          </p:cNvSpPr>
          <p:nvPr/>
        </p:nvSpPr>
        <p:spPr bwMode="auto">
          <a:xfrm>
            <a:off x="5592763" y="2989263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29*</a:t>
            </a:r>
          </a:p>
        </p:txBody>
      </p:sp>
      <p:sp>
        <p:nvSpPr>
          <p:cNvPr id="35873" name="Rectangle 33"/>
          <p:cNvSpPr>
            <a:spLocks noChangeArrowheads="1"/>
          </p:cNvSpPr>
          <p:nvPr/>
        </p:nvSpPr>
        <p:spPr bwMode="auto">
          <a:xfrm>
            <a:off x="6624638" y="2989263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33*</a:t>
            </a:r>
          </a:p>
        </p:txBody>
      </p:sp>
      <p:sp>
        <p:nvSpPr>
          <p:cNvPr id="35874" name="Rectangle 34"/>
          <p:cNvSpPr>
            <a:spLocks noChangeArrowheads="1"/>
          </p:cNvSpPr>
          <p:nvPr/>
        </p:nvSpPr>
        <p:spPr bwMode="auto">
          <a:xfrm>
            <a:off x="7059613" y="2989263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34*</a:t>
            </a:r>
          </a:p>
        </p:txBody>
      </p:sp>
      <p:sp>
        <p:nvSpPr>
          <p:cNvPr id="35875" name="Rectangle 35"/>
          <p:cNvSpPr>
            <a:spLocks noChangeArrowheads="1"/>
          </p:cNvSpPr>
          <p:nvPr/>
        </p:nvSpPr>
        <p:spPr bwMode="auto">
          <a:xfrm>
            <a:off x="7478713" y="29781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38*</a:t>
            </a:r>
          </a:p>
        </p:txBody>
      </p:sp>
      <p:sp>
        <p:nvSpPr>
          <p:cNvPr id="35876" name="Rectangle 36"/>
          <p:cNvSpPr>
            <a:spLocks noChangeArrowheads="1"/>
          </p:cNvSpPr>
          <p:nvPr/>
        </p:nvSpPr>
        <p:spPr bwMode="auto">
          <a:xfrm>
            <a:off x="7913688" y="296703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39*</a:t>
            </a:r>
          </a:p>
        </p:txBody>
      </p:sp>
      <p:sp>
        <p:nvSpPr>
          <p:cNvPr id="35877" name="Arc 37"/>
          <p:cNvSpPr>
            <a:spLocks/>
          </p:cNvSpPr>
          <p:nvPr/>
        </p:nvSpPr>
        <p:spPr bwMode="auto">
          <a:xfrm rot="18420000">
            <a:off x="4495800" y="2674938"/>
            <a:ext cx="304800" cy="381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78" name="Arc 38"/>
          <p:cNvSpPr>
            <a:spLocks/>
          </p:cNvSpPr>
          <p:nvPr/>
        </p:nvSpPr>
        <p:spPr bwMode="auto">
          <a:xfrm rot="18420000">
            <a:off x="6324600" y="2674938"/>
            <a:ext cx="304800" cy="381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79" name="Freeform 39"/>
          <p:cNvSpPr>
            <a:spLocks/>
          </p:cNvSpPr>
          <p:nvPr/>
        </p:nvSpPr>
        <p:spPr bwMode="auto">
          <a:xfrm>
            <a:off x="280988" y="5875338"/>
            <a:ext cx="381000" cy="382587"/>
          </a:xfrm>
          <a:custGeom>
            <a:avLst/>
            <a:gdLst/>
            <a:ahLst/>
            <a:cxnLst>
              <a:cxn ang="0">
                <a:pos x="0" y="240"/>
              </a:cxn>
              <a:cxn ang="0">
                <a:pos x="0" y="0"/>
              </a:cxn>
              <a:cxn ang="0">
                <a:pos x="239" y="0"/>
              </a:cxn>
              <a:cxn ang="0">
                <a:pos x="239" y="240"/>
              </a:cxn>
              <a:cxn ang="0">
                <a:pos x="0" y="240"/>
              </a:cxn>
            </a:cxnLst>
            <a:rect l="0" t="0" r="r" b="b"/>
            <a:pathLst>
              <a:path w="240" h="241">
                <a:moveTo>
                  <a:pt x="0" y="240"/>
                </a:moveTo>
                <a:lnTo>
                  <a:pt x="0" y="0"/>
                </a:lnTo>
                <a:lnTo>
                  <a:pt x="239" y="0"/>
                </a:lnTo>
                <a:lnTo>
                  <a:pt x="239" y="240"/>
                </a:lnTo>
                <a:lnTo>
                  <a:pt x="0" y="24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80" name="Freeform 40"/>
          <p:cNvSpPr>
            <a:spLocks/>
          </p:cNvSpPr>
          <p:nvPr/>
        </p:nvSpPr>
        <p:spPr bwMode="auto">
          <a:xfrm>
            <a:off x="660400" y="5875338"/>
            <a:ext cx="384175" cy="382587"/>
          </a:xfrm>
          <a:custGeom>
            <a:avLst/>
            <a:gdLst/>
            <a:ahLst/>
            <a:cxnLst>
              <a:cxn ang="0">
                <a:pos x="0" y="240"/>
              </a:cxn>
              <a:cxn ang="0">
                <a:pos x="0" y="0"/>
              </a:cxn>
              <a:cxn ang="0">
                <a:pos x="241" y="0"/>
              </a:cxn>
              <a:cxn ang="0">
                <a:pos x="241" y="240"/>
              </a:cxn>
              <a:cxn ang="0">
                <a:pos x="0" y="240"/>
              </a:cxn>
            </a:cxnLst>
            <a:rect l="0" t="0" r="r" b="b"/>
            <a:pathLst>
              <a:path w="242" h="241">
                <a:moveTo>
                  <a:pt x="0" y="240"/>
                </a:moveTo>
                <a:lnTo>
                  <a:pt x="0" y="0"/>
                </a:lnTo>
                <a:lnTo>
                  <a:pt x="241" y="0"/>
                </a:lnTo>
                <a:lnTo>
                  <a:pt x="241" y="240"/>
                </a:lnTo>
                <a:lnTo>
                  <a:pt x="0" y="24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81" name="Freeform 41"/>
          <p:cNvSpPr>
            <a:spLocks/>
          </p:cNvSpPr>
          <p:nvPr/>
        </p:nvSpPr>
        <p:spPr bwMode="auto">
          <a:xfrm>
            <a:off x="1042988" y="5875338"/>
            <a:ext cx="384175" cy="382587"/>
          </a:xfrm>
          <a:custGeom>
            <a:avLst/>
            <a:gdLst/>
            <a:ahLst/>
            <a:cxnLst>
              <a:cxn ang="0">
                <a:pos x="0" y="240"/>
              </a:cxn>
              <a:cxn ang="0">
                <a:pos x="0" y="0"/>
              </a:cxn>
              <a:cxn ang="0">
                <a:pos x="241" y="0"/>
              </a:cxn>
              <a:cxn ang="0">
                <a:pos x="241" y="240"/>
              </a:cxn>
              <a:cxn ang="0">
                <a:pos x="0" y="240"/>
              </a:cxn>
            </a:cxnLst>
            <a:rect l="0" t="0" r="r" b="b"/>
            <a:pathLst>
              <a:path w="242" h="241">
                <a:moveTo>
                  <a:pt x="0" y="240"/>
                </a:moveTo>
                <a:lnTo>
                  <a:pt x="0" y="0"/>
                </a:lnTo>
                <a:lnTo>
                  <a:pt x="241" y="0"/>
                </a:lnTo>
                <a:lnTo>
                  <a:pt x="241" y="240"/>
                </a:lnTo>
                <a:lnTo>
                  <a:pt x="0" y="24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82" name="Freeform 42"/>
          <p:cNvSpPr>
            <a:spLocks/>
          </p:cNvSpPr>
          <p:nvPr/>
        </p:nvSpPr>
        <p:spPr bwMode="auto">
          <a:xfrm>
            <a:off x="1425575" y="5875338"/>
            <a:ext cx="382588" cy="382587"/>
          </a:xfrm>
          <a:custGeom>
            <a:avLst/>
            <a:gdLst/>
            <a:ahLst/>
            <a:cxnLst>
              <a:cxn ang="0">
                <a:pos x="0" y="240"/>
              </a:cxn>
              <a:cxn ang="0">
                <a:pos x="0" y="0"/>
              </a:cxn>
              <a:cxn ang="0">
                <a:pos x="240" y="0"/>
              </a:cxn>
              <a:cxn ang="0">
                <a:pos x="240" y="240"/>
              </a:cxn>
              <a:cxn ang="0">
                <a:pos x="0" y="240"/>
              </a:cxn>
            </a:cxnLst>
            <a:rect l="0" t="0" r="r" b="b"/>
            <a:pathLst>
              <a:path w="241" h="241">
                <a:moveTo>
                  <a:pt x="0" y="240"/>
                </a:moveTo>
                <a:lnTo>
                  <a:pt x="0" y="0"/>
                </a:lnTo>
                <a:lnTo>
                  <a:pt x="240" y="0"/>
                </a:lnTo>
                <a:lnTo>
                  <a:pt x="240" y="240"/>
                </a:lnTo>
                <a:lnTo>
                  <a:pt x="0" y="24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83" name="Freeform 43"/>
          <p:cNvSpPr>
            <a:spLocks/>
          </p:cNvSpPr>
          <p:nvPr/>
        </p:nvSpPr>
        <p:spPr bwMode="auto">
          <a:xfrm>
            <a:off x="3595688" y="5888038"/>
            <a:ext cx="382587" cy="381000"/>
          </a:xfrm>
          <a:custGeom>
            <a:avLst/>
            <a:gdLst/>
            <a:ahLst/>
            <a:cxnLst>
              <a:cxn ang="0">
                <a:pos x="0" y="239"/>
              </a:cxn>
              <a:cxn ang="0">
                <a:pos x="0" y="0"/>
              </a:cxn>
              <a:cxn ang="0">
                <a:pos x="240" y="0"/>
              </a:cxn>
              <a:cxn ang="0">
                <a:pos x="240" y="239"/>
              </a:cxn>
              <a:cxn ang="0">
                <a:pos x="0" y="239"/>
              </a:cxn>
            </a:cxnLst>
            <a:rect l="0" t="0" r="r" b="b"/>
            <a:pathLst>
              <a:path w="241" h="240">
                <a:moveTo>
                  <a:pt x="0" y="239"/>
                </a:moveTo>
                <a:lnTo>
                  <a:pt x="0" y="0"/>
                </a:lnTo>
                <a:lnTo>
                  <a:pt x="240" y="0"/>
                </a:lnTo>
                <a:lnTo>
                  <a:pt x="240" y="239"/>
                </a:lnTo>
                <a:lnTo>
                  <a:pt x="0" y="23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84" name="Freeform 44"/>
          <p:cNvSpPr>
            <a:spLocks/>
          </p:cNvSpPr>
          <p:nvPr/>
        </p:nvSpPr>
        <p:spPr bwMode="auto">
          <a:xfrm>
            <a:off x="3976688" y="5888038"/>
            <a:ext cx="384175" cy="381000"/>
          </a:xfrm>
          <a:custGeom>
            <a:avLst/>
            <a:gdLst/>
            <a:ahLst/>
            <a:cxnLst>
              <a:cxn ang="0">
                <a:pos x="0" y="239"/>
              </a:cxn>
              <a:cxn ang="0">
                <a:pos x="0" y="0"/>
              </a:cxn>
              <a:cxn ang="0">
                <a:pos x="241" y="0"/>
              </a:cxn>
              <a:cxn ang="0">
                <a:pos x="241" y="239"/>
              </a:cxn>
              <a:cxn ang="0">
                <a:pos x="0" y="239"/>
              </a:cxn>
            </a:cxnLst>
            <a:rect l="0" t="0" r="r" b="b"/>
            <a:pathLst>
              <a:path w="242" h="240">
                <a:moveTo>
                  <a:pt x="0" y="239"/>
                </a:moveTo>
                <a:lnTo>
                  <a:pt x="0" y="0"/>
                </a:lnTo>
                <a:lnTo>
                  <a:pt x="241" y="0"/>
                </a:lnTo>
                <a:lnTo>
                  <a:pt x="241" y="239"/>
                </a:lnTo>
                <a:lnTo>
                  <a:pt x="0" y="23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85" name="Freeform 45"/>
          <p:cNvSpPr>
            <a:spLocks/>
          </p:cNvSpPr>
          <p:nvPr/>
        </p:nvSpPr>
        <p:spPr bwMode="auto">
          <a:xfrm>
            <a:off x="4359275" y="5888038"/>
            <a:ext cx="382588" cy="381000"/>
          </a:xfrm>
          <a:custGeom>
            <a:avLst/>
            <a:gdLst/>
            <a:ahLst/>
            <a:cxnLst>
              <a:cxn ang="0">
                <a:pos x="0" y="239"/>
              </a:cxn>
              <a:cxn ang="0">
                <a:pos x="0" y="0"/>
              </a:cxn>
              <a:cxn ang="0">
                <a:pos x="240" y="0"/>
              </a:cxn>
              <a:cxn ang="0">
                <a:pos x="240" y="239"/>
              </a:cxn>
              <a:cxn ang="0">
                <a:pos x="0" y="239"/>
              </a:cxn>
            </a:cxnLst>
            <a:rect l="0" t="0" r="r" b="b"/>
            <a:pathLst>
              <a:path w="241" h="240">
                <a:moveTo>
                  <a:pt x="0" y="239"/>
                </a:moveTo>
                <a:lnTo>
                  <a:pt x="0" y="0"/>
                </a:lnTo>
                <a:lnTo>
                  <a:pt x="240" y="0"/>
                </a:lnTo>
                <a:lnTo>
                  <a:pt x="240" y="239"/>
                </a:lnTo>
                <a:lnTo>
                  <a:pt x="0" y="23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86" name="Freeform 46"/>
          <p:cNvSpPr>
            <a:spLocks/>
          </p:cNvSpPr>
          <p:nvPr/>
        </p:nvSpPr>
        <p:spPr bwMode="auto">
          <a:xfrm>
            <a:off x="4740275" y="5888038"/>
            <a:ext cx="384175" cy="381000"/>
          </a:xfrm>
          <a:custGeom>
            <a:avLst/>
            <a:gdLst/>
            <a:ahLst/>
            <a:cxnLst>
              <a:cxn ang="0">
                <a:pos x="0" y="239"/>
              </a:cxn>
              <a:cxn ang="0">
                <a:pos x="0" y="0"/>
              </a:cxn>
              <a:cxn ang="0">
                <a:pos x="241" y="0"/>
              </a:cxn>
              <a:cxn ang="0">
                <a:pos x="241" y="239"/>
              </a:cxn>
              <a:cxn ang="0">
                <a:pos x="0" y="239"/>
              </a:cxn>
            </a:cxnLst>
            <a:rect l="0" t="0" r="r" b="b"/>
            <a:pathLst>
              <a:path w="242" h="240">
                <a:moveTo>
                  <a:pt x="0" y="239"/>
                </a:moveTo>
                <a:lnTo>
                  <a:pt x="0" y="0"/>
                </a:lnTo>
                <a:lnTo>
                  <a:pt x="241" y="0"/>
                </a:lnTo>
                <a:lnTo>
                  <a:pt x="241" y="239"/>
                </a:lnTo>
                <a:lnTo>
                  <a:pt x="0" y="23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87" name="Freeform 47"/>
          <p:cNvSpPr>
            <a:spLocks/>
          </p:cNvSpPr>
          <p:nvPr/>
        </p:nvSpPr>
        <p:spPr bwMode="auto">
          <a:xfrm>
            <a:off x="5253038" y="5888038"/>
            <a:ext cx="382587" cy="381000"/>
          </a:xfrm>
          <a:custGeom>
            <a:avLst/>
            <a:gdLst/>
            <a:ahLst/>
            <a:cxnLst>
              <a:cxn ang="0">
                <a:pos x="0" y="239"/>
              </a:cxn>
              <a:cxn ang="0">
                <a:pos x="0" y="0"/>
              </a:cxn>
              <a:cxn ang="0">
                <a:pos x="240" y="0"/>
              </a:cxn>
              <a:cxn ang="0">
                <a:pos x="240" y="239"/>
              </a:cxn>
              <a:cxn ang="0">
                <a:pos x="0" y="239"/>
              </a:cxn>
            </a:cxnLst>
            <a:rect l="0" t="0" r="r" b="b"/>
            <a:pathLst>
              <a:path w="241" h="240">
                <a:moveTo>
                  <a:pt x="0" y="239"/>
                </a:moveTo>
                <a:lnTo>
                  <a:pt x="0" y="0"/>
                </a:lnTo>
                <a:lnTo>
                  <a:pt x="240" y="0"/>
                </a:lnTo>
                <a:lnTo>
                  <a:pt x="240" y="239"/>
                </a:lnTo>
                <a:lnTo>
                  <a:pt x="0" y="23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88" name="Freeform 48"/>
          <p:cNvSpPr>
            <a:spLocks/>
          </p:cNvSpPr>
          <p:nvPr/>
        </p:nvSpPr>
        <p:spPr bwMode="auto">
          <a:xfrm>
            <a:off x="5634038" y="5888038"/>
            <a:ext cx="384175" cy="381000"/>
          </a:xfrm>
          <a:custGeom>
            <a:avLst/>
            <a:gdLst/>
            <a:ahLst/>
            <a:cxnLst>
              <a:cxn ang="0">
                <a:pos x="0" y="239"/>
              </a:cxn>
              <a:cxn ang="0">
                <a:pos x="0" y="0"/>
              </a:cxn>
              <a:cxn ang="0">
                <a:pos x="241" y="0"/>
              </a:cxn>
              <a:cxn ang="0">
                <a:pos x="241" y="239"/>
              </a:cxn>
              <a:cxn ang="0">
                <a:pos x="0" y="239"/>
              </a:cxn>
            </a:cxnLst>
            <a:rect l="0" t="0" r="r" b="b"/>
            <a:pathLst>
              <a:path w="242" h="240">
                <a:moveTo>
                  <a:pt x="0" y="239"/>
                </a:moveTo>
                <a:lnTo>
                  <a:pt x="0" y="0"/>
                </a:lnTo>
                <a:lnTo>
                  <a:pt x="241" y="0"/>
                </a:lnTo>
                <a:lnTo>
                  <a:pt x="241" y="239"/>
                </a:lnTo>
                <a:lnTo>
                  <a:pt x="0" y="23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89" name="Freeform 49"/>
          <p:cNvSpPr>
            <a:spLocks/>
          </p:cNvSpPr>
          <p:nvPr/>
        </p:nvSpPr>
        <p:spPr bwMode="auto">
          <a:xfrm>
            <a:off x="6016625" y="5888038"/>
            <a:ext cx="382588" cy="381000"/>
          </a:xfrm>
          <a:custGeom>
            <a:avLst/>
            <a:gdLst/>
            <a:ahLst/>
            <a:cxnLst>
              <a:cxn ang="0">
                <a:pos x="0" y="239"/>
              </a:cxn>
              <a:cxn ang="0">
                <a:pos x="0" y="0"/>
              </a:cxn>
              <a:cxn ang="0">
                <a:pos x="240" y="0"/>
              </a:cxn>
              <a:cxn ang="0">
                <a:pos x="240" y="239"/>
              </a:cxn>
              <a:cxn ang="0">
                <a:pos x="0" y="239"/>
              </a:cxn>
            </a:cxnLst>
            <a:rect l="0" t="0" r="r" b="b"/>
            <a:pathLst>
              <a:path w="241" h="240">
                <a:moveTo>
                  <a:pt x="0" y="239"/>
                </a:moveTo>
                <a:lnTo>
                  <a:pt x="0" y="0"/>
                </a:lnTo>
                <a:lnTo>
                  <a:pt x="240" y="0"/>
                </a:lnTo>
                <a:lnTo>
                  <a:pt x="240" y="239"/>
                </a:lnTo>
                <a:lnTo>
                  <a:pt x="0" y="23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90" name="Freeform 50"/>
          <p:cNvSpPr>
            <a:spLocks/>
          </p:cNvSpPr>
          <p:nvPr/>
        </p:nvSpPr>
        <p:spPr bwMode="auto">
          <a:xfrm>
            <a:off x="6397625" y="5888038"/>
            <a:ext cx="384175" cy="381000"/>
          </a:xfrm>
          <a:custGeom>
            <a:avLst/>
            <a:gdLst/>
            <a:ahLst/>
            <a:cxnLst>
              <a:cxn ang="0">
                <a:pos x="0" y="239"/>
              </a:cxn>
              <a:cxn ang="0">
                <a:pos x="0" y="0"/>
              </a:cxn>
              <a:cxn ang="0">
                <a:pos x="241" y="0"/>
              </a:cxn>
              <a:cxn ang="0">
                <a:pos x="241" y="239"/>
              </a:cxn>
              <a:cxn ang="0">
                <a:pos x="0" y="239"/>
              </a:cxn>
            </a:cxnLst>
            <a:rect l="0" t="0" r="r" b="b"/>
            <a:pathLst>
              <a:path w="242" h="240">
                <a:moveTo>
                  <a:pt x="0" y="239"/>
                </a:moveTo>
                <a:lnTo>
                  <a:pt x="0" y="0"/>
                </a:lnTo>
                <a:lnTo>
                  <a:pt x="241" y="0"/>
                </a:lnTo>
                <a:lnTo>
                  <a:pt x="241" y="239"/>
                </a:lnTo>
                <a:lnTo>
                  <a:pt x="0" y="23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91" name="Freeform 51"/>
          <p:cNvSpPr>
            <a:spLocks/>
          </p:cNvSpPr>
          <p:nvPr/>
        </p:nvSpPr>
        <p:spPr bwMode="auto">
          <a:xfrm>
            <a:off x="6910388" y="5888038"/>
            <a:ext cx="382587" cy="381000"/>
          </a:xfrm>
          <a:custGeom>
            <a:avLst/>
            <a:gdLst/>
            <a:ahLst/>
            <a:cxnLst>
              <a:cxn ang="0">
                <a:pos x="0" y="239"/>
              </a:cxn>
              <a:cxn ang="0">
                <a:pos x="0" y="0"/>
              </a:cxn>
              <a:cxn ang="0">
                <a:pos x="240" y="0"/>
              </a:cxn>
              <a:cxn ang="0">
                <a:pos x="240" y="239"/>
              </a:cxn>
              <a:cxn ang="0">
                <a:pos x="0" y="239"/>
              </a:cxn>
            </a:cxnLst>
            <a:rect l="0" t="0" r="r" b="b"/>
            <a:pathLst>
              <a:path w="241" h="240">
                <a:moveTo>
                  <a:pt x="0" y="239"/>
                </a:moveTo>
                <a:lnTo>
                  <a:pt x="0" y="0"/>
                </a:lnTo>
                <a:lnTo>
                  <a:pt x="240" y="0"/>
                </a:lnTo>
                <a:lnTo>
                  <a:pt x="240" y="239"/>
                </a:lnTo>
                <a:lnTo>
                  <a:pt x="0" y="23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92" name="Freeform 52"/>
          <p:cNvSpPr>
            <a:spLocks/>
          </p:cNvSpPr>
          <p:nvPr/>
        </p:nvSpPr>
        <p:spPr bwMode="auto">
          <a:xfrm>
            <a:off x="7291388" y="5888038"/>
            <a:ext cx="384175" cy="381000"/>
          </a:xfrm>
          <a:custGeom>
            <a:avLst/>
            <a:gdLst/>
            <a:ahLst/>
            <a:cxnLst>
              <a:cxn ang="0">
                <a:pos x="0" y="239"/>
              </a:cxn>
              <a:cxn ang="0">
                <a:pos x="0" y="0"/>
              </a:cxn>
              <a:cxn ang="0">
                <a:pos x="241" y="0"/>
              </a:cxn>
              <a:cxn ang="0">
                <a:pos x="241" y="239"/>
              </a:cxn>
              <a:cxn ang="0">
                <a:pos x="0" y="239"/>
              </a:cxn>
            </a:cxnLst>
            <a:rect l="0" t="0" r="r" b="b"/>
            <a:pathLst>
              <a:path w="242" h="240">
                <a:moveTo>
                  <a:pt x="0" y="239"/>
                </a:moveTo>
                <a:lnTo>
                  <a:pt x="0" y="0"/>
                </a:lnTo>
                <a:lnTo>
                  <a:pt x="241" y="0"/>
                </a:lnTo>
                <a:lnTo>
                  <a:pt x="241" y="239"/>
                </a:lnTo>
                <a:lnTo>
                  <a:pt x="0" y="23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93" name="Freeform 53"/>
          <p:cNvSpPr>
            <a:spLocks/>
          </p:cNvSpPr>
          <p:nvPr/>
        </p:nvSpPr>
        <p:spPr bwMode="auto">
          <a:xfrm>
            <a:off x="7673975" y="5888038"/>
            <a:ext cx="384175" cy="381000"/>
          </a:xfrm>
          <a:custGeom>
            <a:avLst/>
            <a:gdLst/>
            <a:ahLst/>
            <a:cxnLst>
              <a:cxn ang="0">
                <a:pos x="0" y="239"/>
              </a:cxn>
              <a:cxn ang="0">
                <a:pos x="0" y="0"/>
              </a:cxn>
              <a:cxn ang="0">
                <a:pos x="241" y="0"/>
              </a:cxn>
              <a:cxn ang="0">
                <a:pos x="241" y="239"/>
              </a:cxn>
              <a:cxn ang="0">
                <a:pos x="0" y="239"/>
              </a:cxn>
            </a:cxnLst>
            <a:rect l="0" t="0" r="r" b="b"/>
            <a:pathLst>
              <a:path w="242" h="240">
                <a:moveTo>
                  <a:pt x="0" y="239"/>
                </a:moveTo>
                <a:lnTo>
                  <a:pt x="0" y="0"/>
                </a:lnTo>
                <a:lnTo>
                  <a:pt x="241" y="0"/>
                </a:lnTo>
                <a:lnTo>
                  <a:pt x="241" y="239"/>
                </a:lnTo>
                <a:lnTo>
                  <a:pt x="0" y="23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94" name="Freeform 54"/>
          <p:cNvSpPr>
            <a:spLocks/>
          </p:cNvSpPr>
          <p:nvPr/>
        </p:nvSpPr>
        <p:spPr bwMode="auto">
          <a:xfrm>
            <a:off x="8056563" y="5888038"/>
            <a:ext cx="381000" cy="381000"/>
          </a:xfrm>
          <a:custGeom>
            <a:avLst/>
            <a:gdLst/>
            <a:ahLst/>
            <a:cxnLst>
              <a:cxn ang="0">
                <a:pos x="0" y="239"/>
              </a:cxn>
              <a:cxn ang="0">
                <a:pos x="0" y="0"/>
              </a:cxn>
              <a:cxn ang="0">
                <a:pos x="239" y="0"/>
              </a:cxn>
              <a:cxn ang="0">
                <a:pos x="239" y="239"/>
              </a:cxn>
              <a:cxn ang="0">
                <a:pos x="0" y="239"/>
              </a:cxn>
            </a:cxnLst>
            <a:rect l="0" t="0" r="r" b="b"/>
            <a:pathLst>
              <a:path w="240" h="240">
                <a:moveTo>
                  <a:pt x="0" y="239"/>
                </a:moveTo>
                <a:lnTo>
                  <a:pt x="0" y="0"/>
                </a:lnTo>
                <a:lnTo>
                  <a:pt x="239" y="0"/>
                </a:lnTo>
                <a:lnTo>
                  <a:pt x="239" y="239"/>
                </a:lnTo>
                <a:lnTo>
                  <a:pt x="0" y="23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95" name="Freeform 55"/>
          <p:cNvSpPr>
            <a:spLocks/>
          </p:cNvSpPr>
          <p:nvPr/>
        </p:nvSpPr>
        <p:spPr bwMode="auto">
          <a:xfrm>
            <a:off x="1947863" y="5888038"/>
            <a:ext cx="384175" cy="381000"/>
          </a:xfrm>
          <a:custGeom>
            <a:avLst/>
            <a:gdLst/>
            <a:ahLst/>
            <a:cxnLst>
              <a:cxn ang="0">
                <a:pos x="0" y="239"/>
              </a:cxn>
              <a:cxn ang="0">
                <a:pos x="0" y="0"/>
              </a:cxn>
              <a:cxn ang="0">
                <a:pos x="241" y="0"/>
              </a:cxn>
              <a:cxn ang="0">
                <a:pos x="241" y="239"/>
              </a:cxn>
              <a:cxn ang="0">
                <a:pos x="0" y="239"/>
              </a:cxn>
            </a:cxnLst>
            <a:rect l="0" t="0" r="r" b="b"/>
            <a:pathLst>
              <a:path w="242" h="240">
                <a:moveTo>
                  <a:pt x="0" y="239"/>
                </a:moveTo>
                <a:lnTo>
                  <a:pt x="0" y="0"/>
                </a:lnTo>
                <a:lnTo>
                  <a:pt x="241" y="0"/>
                </a:lnTo>
                <a:lnTo>
                  <a:pt x="241" y="239"/>
                </a:lnTo>
                <a:lnTo>
                  <a:pt x="0" y="23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96" name="Freeform 56"/>
          <p:cNvSpPr>
            <a:spLocks/>
          </p:cNvSpPr>
          <p:nvPr/>
        </p:nvSpPr>
        <p:spPr bwMode="auto">
          <a:xfrm>
            <a:off x="2330450" y="5888038"/>
            <a:ext cx="384175" cy="381000"/>
          </a:xfrm>
          <a:custGeom>
            <a:avLst/>
            <a:gdLst/>
            <a:ahLst/>
            <a:cxnLst>
              <a:cxn ang="0">
                <a:pos x="0" y="239"/>
              </a:cxn>
              <a:cxn ang="0">
                <a:pos x="0" y="0"/>
              </a:cxn>
              <a:cxn ang="0">
                <a:pos x="241" y="0"/>
              </a:cxn>
              <a:cxn ang="0">
                <a:pos x="241" y="239"/>
              </a:cxn>
              <a:cxn ang="0">
                <a:pos x="0" y="239"/>
              </a:cxn>
            </a:cxnLst>
            <a:rect l="0" t="0" r="r" b="b"/>
            <a:pathLst>
              <a:path w="242" h="240">
                <a:moveTo>
                  <a:pt x="0" y="239"/>
                </a:moveTo>
                <a:lnTo>
                  <a:pt x="0" y="0"/>
                </a:lnTo>
                <a:lnTo>
                  <a:pt x="241" y="0"/>
                </a:lnTo>
                <a:lnTo>
                  <a:pt x="241" y="239"/>
                </a:lnTo>
                <a:lnTo>
                  <a:pt x="0" y="23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97" name="Freeform 57"/>
          <p:cNvSpPr>
            <a:spLocks/>
          </p:cNvSpPr>
          <p:nvPr/>
        </p:nvSpPr>
        <p:spPr bwMode="auto">
          <a:xfrm>
            <a:off x="2713038" y="5888038"/>
            <a:ext cx="382587" cy="381000"/>
          </a:xfrm>
          <a:custGeom>
            <a:avLst/>
            <a:gdLst/>
            <a:ahLst/>
            <a:cxnLst>
              <a:cxn ang="0">
                <a:pos x="0" y="239"/>
              </a:cxn>
              <a:cxn ang="0">
                <a:pos x="0" y="0"/>
              </a:cxn>
              <a:cxn ang="0">
                <a:pos x="240" y="0"/>
              </a:cxn>
              <a:cxn ang="0">
                <a:pos x="240" y="239"/>
              </a:cxn>
              <a:cxn ang="0">
                <a:pos x="0" y="239"/>
              </a:cxn>
            </a:cxnLst>
            <a:rect l="0" t="0" r="r" b="b"/>
            <a:pathLst>
              <a:path w="241" h="240">
                <a:moveTo>
                  <a:pt x="0" y="239"/>
                </a:moveTo>
                <a:lnTo>
                  <a:pt x="0" y="0"/>
                </a:lnTo>
                <a:lnTo>
                  <a:pt x="240" y="0"/>
                </a:lnTo>
                <a:lnTo>
                  <a:pt x="240" y="239"/>
                </a:lnTo>
                <a:lnTo>
                  <a:pt x="0" y="23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98" name="Freeform 58"/>
          <p:cNvSpPr>
            <a:spLocks/>
          </p:cNvSpPr>
          <p:nvPr/>
        </p:nvSpPr>
        <p:spPr bwMode="auto">
          <a:xfrm>
            <a:off x="3094038" y="5888038"/>
            <a:ext cx="384175" cy="381000"/>
          </a:xfrm>
          <a:custGeom>
            <a:avLst/>
            <a:gdLst/>
            <a:ahLst/>
            <a:cxnLst>
              <a:cxn ang="0">
                <a:pos x="0" y="239"/>
              </a:cxn>
              <a:cxn ang="0">
                <a:pos x="0" y="0"/>
              </a:cxn>
              <a:cxn ang="0">
                <a:pos x="241" y="0"/>
              </a:cxn>
              <a:cxn ang="0">
                <a:pos x="241" y="239"/>
              </a:cxn>
              <a:cxn ang="0">
                <a:pos x="0" y="239"/>
              </a:cxn>
            </a:cxnLst>
            <a:rect l="0" t="0" r="r" b="b"/>
            <a:pathLst>
              <a:path w="242" h="240">
                <a:moveTo>
                  <a:pt x="0" y="239"/>
                </a:moveTo>
                <a:lnTo>
                  <a:pt x="0" y="0"/>
                </a:lnTo>
                <a:lnTo>
                  <a:pt x="241" y="0"/>
                </a:lnTo>
                <a:lnTo>
                  <a:pt x="241" y="239"/>
                </a:lnTo>
                <a:lnTo>
                  <a:pt x="0" y="23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99" name="Freeform 59"/>
          <p:cNvSpPr>
            <a:spLocks/>
          </p:cNvSpPr>
          <p:nvPr/>
        </p:nvSpPr>
        <p:spPr bwMode="auto">
          <a:xfrm>
            <a:off x="3154363" y="4497388"/>
            <a:ext cx="573087" cy="474662"/>
          </a:xfrm>
          <a:custGeom>
            <a:avLst/>
            <a:gdLst/>
            <a:ahLst/>
            <a:cxnLst>
              <a:cxn ang="0">
                <a:pos x="0" y="298"/>
              </a:cxn>
              <a:cxn ang="0">
                <a:pos x="0" y="0"/>
              </a:cxn>
              <a:cxn ang="0">
                <a:pos x="360" y="0"/>
              </a:cxn>
              <a:cxn ang="0">
                <a:pos x="360" y="298"/>
              </a:cxn>
              <a:cxn ang="0">
                <a:pos x="0" y="298"/>
              </a:cxn>
            </a:cxnLst>
            <a:rect l="0" t="0" r="r" b="b"/>
            <a:pathLst>
              <a:path w="361" h="299">
                <a:moveTo>
                  <a:pt x="0" y="298"/>
                </a:moveTo>
                <a:lnTo>
                  <a:pt x="0" y="0"/>
                </a:lnTo>
                <a:lnTo>
                  <a:pt x="360" y="0"/>
                </a:lnTo>
                <a:lnTo>
                  <a:pt x="360" y="298"/>
                </a:lnTo>
                <a:lnTo>
                  <a:pt x="0" y="298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00" name="Freeform 60"/>
          <p:cNvSpPr>
            <a:spLocks/>
          </p:cNvSpPr>
          <p:nvPr/>
        </p:nvSpPr>
        <p:spPr bwMode="auto">
          <a:xfrm>
            <a:off x="3249613" y="4497388"/>
            <a:ext cx="1587" cy="4746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98"/>
              </a:cxn>
              <a:cxn ang="0">
                <a:pos x="0" y="0"/>
              </a:cxn>
            </a:cxnLst>
            <a:rect l="0" t="0" r="r" b="b"/>
            <a:pathLst>
              <a:path w="1" h="299">
                <a:moveTo>
                  <a:pt x="0" y="0"/>
                </a:moveTo>
                <a:lnTo>
                  <a:pt x="0" y="29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01" name="Freeform 61"/>
          <p:cNvSpPr>
            <a:spLocks/>
          </p:cNvSpPr>
          <p:nvPr/>
        </p:nvSpPr>
        <p:spPr bwMode="auto">
          <a:xfrm>
            <a:off x="3725863" y="4497388"/>
            <a:ext cx="574675" cy="474662"/>
          </a:xfrm>
          <a:custGeom>
            <a:avLst/>
            <a:gdLst/>
            <a:ahLst/>
            <a:cxnLst>
              <a:cxn ang="0">
                <a:pos x="0" y="298"/>
              </a:cxn>
              <a:cxn ang="0">
                <a:pos x="0" y="0"/>
              </a:cxn>
              <a:cxn ang="0">
                <a:pos x="361" y="0"/>
              </a:cxn>
              <a:cxn ang="0">
                <a:pos x="361" y="298"/>
              </a:cxn>
              <a:cxn ang="0">
                <a:pos x="0" y="298"/>
              </a:cxn>
            </a:cxnLst>
            <a:rect l="0" t="0" r="r" b="b"/>
            <a:pathLst>
              <a:path w="362" h="299">
                <a:moveTo>
                  <a:pt x="0" y="298"/>
                </a:moveTo>
                <a:lnTo>
                  <a:pt x="0" y="0"/>
                </a:lnTo>
                <a:lnTo>
                  <a:pt x="361" y="0"/>
                </a:lnTo>
                <a:lnTo>
                  <a:pt x="361" y="298"/>
                </a:lnTo>
                <a:lnTo>
                  <a:pt x="0" y="298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02" name="Freeform 62"/>
          <p:cNvSpPr>
            <a:spLocks/>
          </p:cNvSpPr>
          <p:nvPr/>
        </p:nvSpPr>
        <p:spPr bwMode="auto">
          <a:xfrm>
            <a:off x="3822700" y="4497388"/>
            <a:ext cx="1588" cy="4746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98"/>
              </a:cxn>
              <a:cxn ang="0">
                <a:pos x="0" y="0"/>
              </a:cxn>
            </a:cxnLst>
            <a:rect l="0" t="0" r="r" b="b"/>
            <a:pathLst>
              <a:path w="1" h="299">
                <a:moveTo>
                  <a:pt x="0" y="0"/>
                </a:moveTo>
                <a:lnTo>
                  <a:pt x="0" y="29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03" name="Freeform 63"/>
          <p:cNvSpPr>
            <a:spLocks/>
          </p:cNvSpPr>
          <p:nvPr/>
        </p:nvSpPr>
        <p:spPr bwMode="auto">
          <a:xfrm>
            <a:off x="4298950" y="4497388"/>
            <a:ext cx="573088" cy="474662"/>
          </a:xfrm>
          <a:custGeom>
            <a:avLst/>
            <a:gdLst/>
            <a:ahLst/>
            <a:cxnLst>
              <a:cxn ang="0">
                <a:pos x="0" y="298"/>
              </a:cxn>
              <a:cxn ang="0">
                <a:pos x="0" y="0"/>
              </a:cxn>
              <a:cxn ang="0">
                <a:pos x="360" y="0"/>
              </a:cxn>
              <a:cxn ang="0">
                <a:pos x="360" y="298"/>
              </a:cxn>
              <a:cxn ang="0">
                <a:pos x="0" y="298"/>
              </a:cxn>
            </a:cxnLst>
            <a:rect l="0" t="0" r="r" b="b"/>
            <a:pathLst>
              <a:path w="361" h="299">
                <a:moveTo>
                  <a:pt x="0" y="298"/>
                </a:moveTo>
                <a:lnTo>
                  <a:pt x="0" y="0"/>
                </a:lnTo>
                <a:lnTo>
                  <a:pt x="360" y="0"/>
                </a:lnTo>
                <a:lnTo>
                  <a:pt x="360" y="298"/>
                </a:lnTo>
                <a:lnTo>
                  <a:pt x="0" y="298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04" name="Freeform 64"/>
          <p:cNvSpPr>
            <a:spLocks/>
          </p:cNvSpPr>
          <p:nvPr/>
        </p:nvSpPr>
        <p:spPr bwMode="auto">
          <a:xfrm>
            <a:off x="4394200" y="4497388"/>
            <a:ext cx="1588" cy="4746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98"/>
              </a:cxn>
              <a:cxn ang="0">
                <a:pos x="0" y="0"/>
              </a:cxn>
            </a:cxnLst>
            <a:rect l="0" t="0" r="r" b="b"/>
            <a:pathLst>
              <a:path w="1" h="299">
                <a:moveTo>
                  <a:pt x="0" y="0"/>
                </a:moveTo>
                <a:lnTo>
                  <a:pt x="0" y="29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05" name="Freeform 65"/>
          <p:cNvSpPr>
            <a:spLocks/>
          </p:cNvSpPr>
          <p:nvPr/>
        </p:nvSpPr>
        <p:spPr bwMode="auto">
          <a:xfrm>
            <a:off x="4870450" y="4497388"/>
            <a:ext cx="574675" cy="474662"/>
          </a:xfrm>
          <a:custGeom>
            <a:avLst/>
            <a:gdLst/>
            <a:ahLst/>
            <a:cxnLst>
              <a:cxn ang="0">
                <a:pos x="0" y="298"/>
              </a:cxn>
              <a:cxn ang="0">
                <a:pos x="0" y="0"/>
              </a:cxn>
              <a:cxn ang="0">
                <a:pos x="361" y="0"/>
              </a:cxn>
              <a:cxn ang="0">
                <a:pos x="361" y="298"/>
              </a:cxn>
              <a:cxn ang="0">
                <a:pos x="0" y="298"/>
              </a:cxn>
            </a:cxnLst>
            <a:rect l="0" t="0" r="r" b="b"/>
            <a:pathLst>
              <a:path w="362" h="299">
                <a:moveTo>
                  <a:pt x="0" y="298"/>
                </a:moveTo>
                <a:lnTo>
                  <a:pt x="0" y="0"/>
                </a:lnTo>
                <a:lnTo>
                  <a:pt x="361" y="0"/>
                </a:lnTo>
                <a:lnTo>
                  <a:pt x="361" y="298"/>
                </a:lnTo>
                <a:lnTo>
                  <a:pt x="0" y="298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06" name="Freeform 66"/>
          <p:cNvSpPr>
            <a:spLocks/>
          </p:cNvSpPr>
          <p:nvPr/>
        </p:nvSpPr>
        <p:spPr bwMode="auto">
          <a:xfrm>
            <a:off x="4967288" y="4497388"/>
            <a:ext cx="1587" cy="4746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98"/>
              </a:cxn>
              <a:cxn ang="0">
                <a:pos x="0" y="0"/>
              </a:cxn>
            </a:cxnLst>
            <a:rect l="0" t="0" r="r" b="b"/>
            <a:pathLst>
              <a:path w="1" h="299">
                <a:moveTo>
                  <a:pt x="0" y="0"/>
                </a:moveTo>
                <a:lnTo>
                  <a:pt x="0" y="29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07" name="Freeform 67"/>
          <p:cNvSpPr>
            <a:spLocks/>
          </p:cNvSpPr>
          <p:nvPr/>
        </p:nvSpPr>
        <p:spPr bwMode="auto">
          <a:xfrm>
            <a:off x="5443538" y="4497388"/>
            <a:ext cx="98425" cy="474662"/>
          </a:xfrm>
          <a:custGeom>
            <a:avLst/>
            <a:gdLst/>
            <a:ahLst/>
            <a:cxnLst>
              <a:cxn ang="0">
                <a:pos x="0" y="298"/>
              </a:cxn>
              <a:cxn ang="0">
                <a:pos x="0" y="0"/>
              </a:cxn>
              <a:cxn ang="0">
                <a:pos x="61" y="0"/>
              </a:cxn>
              <a:cxn ang="0">
                <a:pos x="61" y="298"/>
              </a:cxn>
              <a:cxn ang="0">
                <a:pos x="0" y="298"/>
              </a:cxn>
            </a:cxnLst>
            <a:rect l="0" t="0" r="r" b="b"/>
            <a:pathLst>
              <a:path w="62" h="299">
                <a:moveTo>
                  <a:pt x="0" y="298"/>
                </a:moveTo>
                <a:lnTo>
                  <a:pt x="0" y="0"/>
                </a:lnTo>
                <a:lnTo>
                  <a:pt x="61" y="0"/>
                </a:lnTo>
                <a:lnTo>
                  <a:pt x="61" y="298"/>
                </a:lnTo>
                <a:lnTo>
                  <a:pt x="0" y="298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08" name="Freeform 68"/>
          <p:cNvSpPr>
            <a:spLocks/>
          </p:cNvSpPr>
          <p:nvPr/>
        </p:nvSpPr>
        <p:spPr bwMode="auto">
          <a:xfrm>
            <a:off x="1030288" y="4900613"/>
            <a:ext cx="2173287" cy="963612"/>
          </a:xfrm>
          <a:custGeom>
            <a:avLst/>
            <a:gdLst/>
            <a:ahLst/>
            <a:cxnLst>
              <a:cxn ang="0">
                <a:pos x="1368" y="0"/>
              </a:cxn>
              <a:cxn ang="0">
                <a:pos x="0" y="606"/>
              </a:cxn>
              <a:cxn ang="0">
                <a:pos x="1368" y="0"/>
              </a:cxn>
            </a:cxnLst>
            <a:rect l="0" t="0" r="r" b="b"/>
            <a:pathLst>
              <a:path w="1369" h="607">
                <a:moveTo>
                  <a:pt x="1368" y="0"/>
                </a:moveTo>
                <a:lnTo>
                  <a:pt x="0" y="606"/>
                </a:lnTo>
                <a:lnTo>
                  <a:pt x="1368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09" name="Freeform 69"/>
          <p:cNvSpPr>
            <a:spLocks/>
          </p:cNvSpPr>
          <p:nvPr/>
        </p:nvSpPr>
        <p:spPr bwMode="auto">
          <a:xfrm>
            <a:off x="1030288" y="5788025"/>
            <a:ext cx="123825" cy="76200"/>
          </a:xfrm>
          <a:custGeom>
            <a:avLst/>
            <a:gdLst/>
            <a:ahLst/>
            <a:cxnLst>
              <a:cxn ang="0">
                <a:pos x="77" y="33"/>
              </a:cxn>
              <a:cxn ang="0">
                <a:pos x="0" y="47"/>
              </a:cxn>
              <a:cxn ang="0">
                <a:pos x="61" y="0"/>
              </a:cxn>
              <a:cxn ang="0">
                <a:pos x="77" y="33"/>
              </a:cxn>
            </a:cxnLst>
            <a:rect l="0" t="0" r="r" b="b"/>
            <a:pathLst>
              <a:path w="78" h="48">
                <a:moveTo>
                  <a:pt x="77" y="33"/>
                </a:moveTo>
                <a:lnTo>
                  <a:pt x="0" y="47"/>
                </a:lnTo>
                <a:lnTo>
                  <a:pt x="61" y="0"/>
                </a:lnTo>
                <a:lnTo>
                  <a:pt x="77" y="33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10" name="Freeform 70"/>
          <p:cNvSpPr>
            <a:spLocks/>
          </p:cNvSpPr>
          <p:nvPr/>
        </p:nvSpPr>
        <p:spPr bwMode="auto">
          <a:xfrm>
            <a:off x="2724150" y="4900613"/>
            <a:ext cx="1039813" cy="963612"/>
          </a:xfrm>
          <a:custGeom>
            <a:avLst/>
            <a:gdLst/>
            <a:ahLst/>
            <a:cxnLst>
              <a:cxn ang="0">
                <a:pos x="654" y="0"/>
              </a:cxn>
              <a:cxn ang="0">
                <a:pos x="0" y="606"/>
              </a:cxn>
              <a:cxn ang="0">
                <a:pos x="654" y="0"/>
              </a:cxn>
            </a:cxnLst>
            <a:rect l="0" t="0" r="r" b="b"/>
            <a:pathLst>
              <a:path w="655" h="607">
                <a:moveTo>
                  <a:pt x="654" y="0"/>
                </a:moveTo>
                <a:lnTo>
                  <a:pt x="0" y="606"/>
                </a:lnTo>
                <a:lnTo>
                  <a:pt x="654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11" name="Freeform 71"/>
          <p:cNvSpPr>
            <a:spLocks/>
          </p:cNvSpPr>
          <p:nvPr/>
        </p:nvSpPr>
        <p:spPr bwMode="auto">
          <a:xfrm>
            <a:off x="2724150" y="5759450"/>
            <a:ext cx="109538" cy="104775"/>
          </a:xfrm>
          <a:custGeom>
            <a:avLst/>
            <a:gdLst/>
            <a:ahLst/>
            <a:cxnLst>
              <a:cxn ang="0">
                <a:pos x="68" y="28"/>
              </a:cxn>
              <a:cxn ang="0">
                <a:pos x="0" y="65"/>
              </a:cxn>
              <a:cxn ang="0">
                <a:pos x="43" y="0"/>
              </a:cxn>
              <a:cxn ang="0">
                <a:pos x="68" y="28"/>
              </a:cxn>
            </a:cxnLst>
            <a:rect l="0" t="0" r="r" b="b"/>
            <a:pathLst>
              <a:path w="69" h="66">
                <a:moveTo>
                  <a:pt x="68" y="28"/>
                </a:moveTo>
                <a:lnTo>
                  <a:pt x="0" y="65"/>
                </a:lnTo>
                <a:lnTo>
                  <a:pt x="43" y="0"/>
                </a:lnTo>
                <a:lnTo>
                  <a:pt x="68" y="28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12" name="Freeform 72"/>
          <p:cNvSpPr>
            <a:spLocks/>
          </p:cNvSpPr>
          <p:nvPr/>
        </p:nvSpPr>
        <p:spPr bwMode="auto">
          <a:xfrm>
            <a:off x="4333875" y="4913313"/>
            <a:ext cx="1588" cy="9636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606"/>
              </a:cxn>
              <a:cxn ang="0">
                <a:pos x="0" y="0"/>
              </a:cxn>
            </a:cxnLst>
            <a:rect l="0" t="0" r="r" b="b"/>
            <a:pathLst>
              <a:path w="1" h="607">
                <a:moveTo>
                  <a:pt x="0" y="0"/>
                </a:moveTo>
                <a:lnTo>
                  <a:pt x="0" y="60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13" name="Freeform 73"/>
          <p:cNvSpPr>
            <a:spLocks/>
          </p:cNvSpPr>
          <p:nvPr/>
        </p:nvSpPr>
        <p:spPr bwMode="auto">
          <a:xfrm>
            <a:off x="4303713" y="5756275"/>
            <a:ext cx="63500" cy="120650"/>
          </a:xfrm>
          <a:custGeom>
            <a:avLst/>
            <a:gdLst/>
            <a:ahLst/>
            <a:cxnLst>
              <a:cxn ang="0">
                <a:pos x="39" y="0"/>
              </a:cxn>
              <a:cxn ang="0">
                <a:pos x="19" y="75"/>
              </a:cxn>
              <a:cxn ang="0">
                <a:pos x="0" y="0"/>
              </a:cxn>
              <a:cxn ang="0">
                <a:pos x="39" y="0"/>
              </a:cxn>
            </a:cxnLst>
            <a:rect l="0" t="0" r="r" b="b"/>
            <a:pathLst>
              <a:path w="40" h="76">
                <a:moveTo>
                  <a:pt x="39" y="0"/>
                </a:moveTo>
                <a:lnTo>
                  <a:pt x="19" y="75"/>
                </a:lnTo>
                <a:lnTo>
                  <a:pt x="0" y="0"/>
                </a:lnTo>
                <a:lnTo>
                  <a:pt x="39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14" name="Freeform 74"/>
          <p:cNvSpPr>
            <a:spLocks/>
          </p:cNvSpPr>
          <p:nvPr/>
        </p:nvSpPr>
        <p:spPr bwMode="auto">
          <a:xfrm>
            <a:off x="4918075" y="4913313"/>
            <a:ext cx="1087438" cy="9636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84" y="606"/>
              </a:cxn>
              <a:cxn ang="0">
                <a:pos x="0" y="0"/>
              </a:cxn>
            </a:cxnLst>
            <a:rect l="0" t="0" r="r" b="b"/>
            <a:pathLst>
              <a:path w="685" h="607">
                <a:moveTo>
                  <a:pt x="0" y="0"/>
                </a:moveTo>
                <a:lnTo>
                  <a:pt x="684" y="60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15" name="Freeform 75"/>
          <p:cNvSpPr>
            <a:spLocks/>
          </p:cNvSpPr>
          <p:nvPr/>
        </p:nvSpPr>
        <p:spPr bwMode="auto">
          <a:xfrm>
            <a:off x="5895975" y="5773738"/>
            <a:ext cx="109538" cy="103187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68" y="64"/>
              </a:cxn>
              <a:cxn ang="0">
                <a:pos x="0" y="28"/>
              </a:cxn>
              <a:cxn ang="0">
                <a:pos x="24" y="0"/>
              </a:cxn>
            </a:cxnLst>
            <a:rect l="0" t="0" r="r" b="b"/>
            <a:pathLst>
              <a:path w="69" h="65">
                <a:moveTo>
                  <a:pt x="24" y="0"/>
                </a:moveTo>
                <a:lnTo>
                  <a:pt x="68" y="64"/>
                </a:lnTo>
                <a:lnTo>
                  <a:pt x="0" y="28"/>
                </a:lnTo>
                <a:lnTo>
                  <a:pt x="24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16" name="Freeform 76"/>
          <p:cNvSpPr>
            <a:spLocks/>
          </p:cNvSpPr>
          <p:nvPr/>
        </p:nvSpPr>
        <p:spPr bwMode="auto">
          <a:xfrm>
            <a:off x="5478463" y="4913313"/>
            <a:ext cx="2197100" cy="9509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383" y="598"/>
              </a:cxn>
              <a:cxn ang="0">
                <a:pos x="0" y="0"/>
              </a:cxn>
            </a:cxnLst>
            <a:rect l="0" t="0" r="r" b="b"/>
            <a:pathLst>
              <a:path w="1384" h="599">
                <a:moveTo>
                  <a:pt x="0" y="0"/>
                </a:moveTo>
                <a:lnTo>
                  <a:pt x="1383" y="59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17" name="Freeform 77"/>
          <p:cNvSpPr>
            <a:spLocks/>
          </p:cNvSpPr>
          <p:nvPr/>
        </p:nvSpPr>
        <p:spPr bwMode="auto">
          <a:xfrm>
            <a:off x="7553325" y="5788025"/>
            <a:ext cx="122238" cy="76200"/>
          </a:xfrm>
          <a:custGeom>
            <a:avLst/>
            <a:gdLst/>
            <a:ahLst/>
            <a:cxnLst>
              <a:cxn ang="0">
                <a:pos x="15" y="0"/>
              </a:cxn>
              <a:cxn ang="0">
                <a:pos x="76" y="47"/>
              </a:cxn>
              <a:cxn ang="0">
                <a:pos x="0" y="35"/>
              </a:cxn>
              <a:cxn ang="0">
                <a:pos x="15" y="0"/>
              </a:cxn>
            </a:cxnLst>
            <a:rect l="0" t="0" r="r" b="b"/>
            <a:pathLst>
              <a:path w="77" h="48">
                <a:moveTo>
                  <a:pt x="15" y="0"/>
                </a:moveTo>
                <a:lnTo>
                  <a:pt x="76" y="47"/>
                </a:lnTo>
                <a:lnTo>
                  <a:pt x="0" y="35"/>
                </a:lnTo>
                <a:lnTo>
                  <a:pt x="15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18" name="Rectangle 78"/>
          <p:cNvSpPr>
            <a:spLocks noChangeArrowheads="1"/>
          </p:cNvSpPr>
          <p:nvPr/>
        </p:nvSpPr>
        <p:spPr bwMode="auto">
          <a:xfrm>
            <a:off x="284163" y="589438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2*</a:t>
            </a:r>
          </a:p>
        </p:txBody>
      </p:sp>
      <p:sp>
        <p:nvSpPr>
          <p:cNvPr id="35919" name="Rectangle 79"/>
          <p:cNvSpPr>
            <a:spLocks noChangeArrowheads="1"/>
          </p:cNvSpPr>
          <p:nvPr/>
        </p:nvSpPr>
        <p:spPr bwMode="auto">
          <a:xfrm>
            <a:off x="677863" y="5883275"/>
            <a:ext cx="33655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3*</a:t>
            </a:r>
          </a:p>
        </p:txBody>
      </p:sp>
      <p:sp>
        <p:nvSpPr>
          <p:cNvPr id="35920" name="Rectangle 80"/>
          <p:cNvSpPr>
            <a:spLocks noChangeArrowheads="1"/>
          </p:cNvSpPr>
          <p:nvPr/>
        </p:nvSpPr>
        <p:spPr bwMode="auto">
          <a:xfrm>
            <a:off x="2360613" y="589438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7*</a:t>
            </a:r>
          </a:p>
        </p:txBody>
      </p:sp>
      <p:sp>
        <p:nvSpPr>
          <p:cNvPr id="35921" name="Rectangle 81"/>
          <p:cNvSpPr>
            <a:spLocks noChangeArrowheads="1"/>
          </p:cNvSpPr>
          <p:nvPr/>
        </p:nvSpPr>
        <p:spPr bwMode="auto">
          <a:xfrm>
            <a:off x="3563938" y="591820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14*</a:t>
            </a:r>
          </a:p>
        </p:txBody>
      </p:sp>
      <p:sp>
        <p:nvSpPr>
          <p:cNvPr id="35922" name="Rectangle 82"/>
          <p:cNvSpPr>
            <a:spLocks noChangeArrowheads="1"/>
          </p:cNvSpPr>
          <p:nvPr/>
        </p:nvSpPr>
        <p:spPr bwMode="auto">
          <a:xfrm>
            <a:off x="3946525" y="591820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16*</a:t>
            </a:r>
          </a:p>
        </p:txBody>
      </p:sp>
      <p:sp>
        <p:nvSpPr>
          <p:cNvPr id="35923" name="Rectangle 83"/>
          <p:cNvSpPr>
            <a:spLocks noChangeArrowheads="1"/>
          </p:cNvSpPr>
          <p:nvPr/>
        </p:nvSpPr>
        <p:spPr bwMode="auto">
          <a:xfrm>
            <a:off x="5245100" y="589438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22*</a:t>
            </a:r>
          </a:p>
        </p:txBody>
      </p:sp>
      <p:sp>
        <p:nvSpPr>
          <p:cNvPr id="35924" name="Rectangle 84"/>
          <p:cNvSpPr>
            <a:spLocks noChangeArrowheads="1"/>
          </p:cNvSpPr>
          <p:nvPr/>
        </p:nvSpPr>
        <p:spPr bwMode="auto">
          <a:xfrm>
            <a:off x="5627688" y="590708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27*</a:t>
            </a:r>
          </a:p>
        </p:txBody>
      </p:sp>
      <p:sp>
        <p:nvSpPr>
          <p:cNvPr id="35925" name="Rectangle 85"/>
          <p:cNvSpPr>
            <a:spLocks noChangeArrowheads="1"/>
          </p:cNvSpPr>
          <p:nvPr/>
        </p:nvSpPr>
        <p:spPr bwMode="auto">
          <a:xfrm>
            <a:off x="6021388" y="591820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29*</a:t>
            </a:r>
          </a:p>
        </p:txBody>
      </p:sp>
      <p:sp>
        <p:nvSpPr>
          <p:cNvPr id="35926" name="Rectangle 86"/>
          <p:cNvSpPr>
            <a:spLocks noChangeArrowheads="1"/>
          </p:cNvSpPr>
          <p:nvPr/>
        </p:nvSpPr>
        <p:spPr bwMode="auto">
          <a:xfrm>
            <a:off x="6891338" y="590708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33*</a:t>
            </a:r>
          </a:p>
        </p:txBody>
      </p:sp>
      <p:sp>
        <p:nvSpPr>
          <p:cNvPr id="35927" name="Rectangle 87"/>
          <p:cNvSpPr>
            <a:spLocks noChangeArrowheads="1"/>
          </p:cNvSpPr>
          <p:nvPr/>
        </p:nvSpPr>
        <p:spPr bwMode="auto">
          <a:xfrm>
            <a:off x="7273925" y="590708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34*</a:t>
            </a:r>
          </a:p>
        </p:txBody>
      </p:sp>
      <p:sp>
        <p:nvSpPr>
          <p:cNvPr id="35928" name="Rectangle 88"/>
          <p:cNvSpPr>
            <a:spLocks noChangeArrowheads="1"/>
          </p:cNvSpPr>
          <p:nvPr/>
        </p:nvSpPr>
        <p:spPr bwMode="auto">
          <a:xfrm>
            <a:off x="7643813" y="589438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38*</a:t>
            </a:r>
          </a:p>
        </p:txBody>
      </p:sp>
      <p:sp>
        <p:nvSpPr>
          <p:cNvPr id="35929" name="Rectangle 89"/>
          <p:cNvSpPr>
            <a:spLocks noChangeArrowheads="1"/>
          </p:cNvSpPr>
          <p:nvPr/>
        </p:nvSpPr>
        <p:spPr bwMode="auto">
          <a:xfrm>
            <a:off x="8024813" y="5883275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39*</a:t>
            </a:r>
          </a:p>
        </p:txBody>
      </p:sp>
      <p:sp>
        <p:nvSpPr>
          <p:cNvPr id="35930" name="Rectangle 90"/>
          <p:cNvSpPr>
            <a:spLocks noChangeArrowheads="1"/>
          </p:cNvSpPr>
          <p:nvPr/>
        </p:nvSpPr>
        <p:spPr bwMode="auto">
          <a:xfrm>
            <a:off x="1978025" y="589438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5*</a:t>
            </a:r>
          </a:p>
        </p:txBody>
      </p:sp>
      <p:sp>
        <p:nvSpPr>
          <p:cNvPr id="35931" name="Rectangle 91"/>
          <p:cNvSpPr>
            <a:spLocks noChangeArrowheads="1"/>
          </p:cNvSpPr>
          <p:nvPr/>
        </p:nvSpPr>
        <p:spPr bwMode="auto">
          <a:xfrm>
            <a:off x="2728913" y="589438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8*</a:t>
            </a:r>
          </a:p>
        </p:txBody>
      </p:sp>
      <p:sp>
        <p:nvSpPr>
          <p:cNvPr id="35932" name="Rectangle 92"/>
          <p:cNvSpPr>
            <a:spLocks noChangeArrowheads="1"/>
          </p:cNvSpPr>
          <p:nvPr/>
        </p:nvSpPr>
        <p:spPr bwMode="auto">
          <a:xfrm>
            <a:off x="2157413" y="4338638"/>
            <a:ext cx="585787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0000"/>
                </a:solidFill>
                <a:latin typeface="Arial" pitchFamily="-105" charset="0"/>
              </a:rPr>
              <a:t>Root</a:t>
            </a:r>
          </a:p>
        </p:txBody>
      </p:sp>
      <p:sp>
        <p:nvSpPr>
          <p:cNvPr id="35933" name="Rectangle 93"/>
          <p:cNvSpPr>
            <a:spLocks noChangeArrowheads="1"/>
          </p:cNvSpPr>
          <p:nvPr/>
        </p:nvSpPr>
        <p:spPr bwMode="auto">
          <a:xfrm>
            <a:off x="5080000" y="4575175"/>
            <a:ext cx="3651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30</a:t>
            </a:r>
          </a:p>
        </p:txBody>
      </p:sp>
      <p:sp>
        <p:nvSpPr>
          <p:cNvPr id="35934" name="Rectangle 94"/>
          <p:cNvSpPr>
            <a:spLocks noChangeArrowheads="1"/>
          </p:cNvSpPr>
          <p:nvPr/>
        </p:nvSpPr>
        <p:spPr bwMode="auto">
          <a:xfrm>
            <a:off x="3875088" y="4564063"/>
            <a:ext cx="365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13</a:t>
            </a:r>
          </a:p>
        </p:txBody>
      </p:sp>
      <p:sp>
        <p:nvSpPr>
          <p:cNvPr id="35935" name="Rectangle 95"/>
          <p:cNvSpPr>
            <a:spLocks noChangeArrowheads="1"/>
          </p:cNvSpPr>
          <p:nvPr/>
        </p:nvSpPr>
        <p:spPr bwMode="auto">
          <a:xfrm>
            <a:off x="3325813" y="4564063"/>
            <a:ext cx="2730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5</a:t>
            </a:r>
          </a:p>
        </p:txBody>
      </p:sp>
      <p:sp>
        <p:nvSpPr>
          <p:cNvPr id="35936" name="Rectangle 96"/>
          <p:cNvSpPr>
            <a:spLocks noChangeArrowheads="1"/>
          </p:cNvSpPr>
          <p:nvPr/>
        </p:nvSpPr>
        <p:spPr bwMode="auto">
          <a:xfrm>
            <a:off x="4459288" y="4575175"/>
            <a:ext cx="3651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17</a:t>
            </a:r>
          </a:p>
        </p:txBody>
      </p:sp>
      <p:sp>
        <p:nvSpPr>
          <p:cNvPr id="35937" name="Line 97"/>
          <p:cNvSpPr>
            <a:spLocks noChangeShapeType="1"/>
          </p:cNvSpPr>
          <p:nvPr/>
        </p:nvSpPr>
        <p:spPr bwMode="auto">
          <a:xfrm>
            <a:off x="2438400" y="4191000"/>
            <a:ext cx="6858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38" name="Arc 98"/>
          <p:cNvSpPr>
            <a:spLocks/>
          </p:cNvSpPr>
          <p:nvPr/>
        </p:nvSpPr>
        <p:spPr bwMode="auto">
          <a:xfrm rot="18420000">
            <a:off x="1752600" y="5646738"/>
            <a:ext cx="304800" cy="381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39" name="Arc 99"/>
          <p:cNvSpPr>
            <a:spLocks/>
          </p:cNvSpPr>
          <p:nvPr/>
        </p:nvSpPr>
        <p:spPr bwMode="auto">
          <a:xfrm rot="18420000">
            <a:off x="3429000" y="5646738"/>
            <a:ext cx="304800" cy="381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0" name="Arc 100"/>
          <p:cNvSpPr>
            <a:spLocks/>
          </p:cNvSpPr>
          <p:nvPr/>
        </p:nvSpPr>
        <p:spPr bwMode="auto">
          <a:xfrm rot="18420000">
            <a:off x="5029200" y="5646738"/>
            <a:ext cx="304800" cy="381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1" name="Arc 101"/>
          <p:cNvSpPr>
            <a:spLocks/>
          </p:cNvSpPr>
          <p:nvPr/>
        </p:nvSpPr>
        <p:spPr bwMode="auto">
          <a:xfrm rot="18420000">
            <a:off x="6629400" y="5646738"/>
            <a:ext cx="304800" cy="381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961512"/>
      </p:ext>
    </p:extLst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>
            <a:normAutofit fontScale="90000"/>
          </a:bodyPr>
          <a:lstStyle/>
          <a:p>
            <a:r>
              <a:rPr lang="en-US"/>
              <a:t>Example of Non-leaf Re-distribution</a:t>
            </a:r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8382000" cy="4076700"/>
          </a:xfrm>
          <a:noFill/>
          <a:ln/>
        </p:spPr>
        <p:txBody>
          <a:bodyPr/>
          <a:lstStyle/>
          <a:p>
            <a:r>
              <a:rPr lang="en-US"/>
              <a:t>Tree is shown below </a:t>
            </a:r>
            <a:r>
              <a:rPr lang="en-US" i="1"/>
              <a:t>during deletion </a:t>
            </a:r>
            <a:r>
              <a:rPr lang="en-US"/>
              <a:t>of 24*. (What could be a possible initial tree?)</a:t>
            </a:r>
          </a:p>
          <a:p>
            <a:r>
              <a:rPr lang="en-US"/>
              <a:t>In contrast to previous example, can re-distribute entry from left child of root to right child.  </a:t>
            </a:r>
          </a:p>
        </p:txBody>
      </p:sp>
      <p:sp>
        <p:nvSpPr>
          <p:cNvPr id="37894" name="Freeform 6"/>
          <p:cNvSpPr>
            <a:spLocks/>
          </p:cNvSpPr>
          <p:nvPr/>
        </p:nvSpPr>
        <p:spPr bwMode="auto">
          <a:xfrm>
            <a:off x="4508500" y="4365625"/>
            <a:ext cx="452438" cy="409575"/>
          </a:xfrm>
          <a:custGeom>
            <a:avLst/>
            <a:gdLst/>
            <a:ahLst/>
            <a:cxnLst>
              <a:cxn ang="0">
                <a:pos x="0" y="257"/>
              </a:cxn>
              <a:cxn ang="0">
                <a:pos x="0" y="0"/>
              </a:cxn>
              <a:cxn ang="0">
                <a:pos x="284" y="0"/>
              </a:cxn>
              <a:cxn ang="0">
                <a:pos x="284" y="257"/>
              </a:cxn>
              <a:cxn ang="0">
                <a:pos x="0" y="257"/>
              </a:cxn>
            </a:cxnLst>
            <a:rect l="0" t="0" r="r" b="b"/>
            <a:pathLst>
              <a:path w="285" h="258">
                <a:moveTo>
                  <a:pt x="0" y="257"/>
                </a:moveTo>
                <a:lnTo>
                  <a:pt x="0" y="0"/>
                </a:lnTo>
                <a:lnTo>
                  <a:pt x="284" y="0"/>
                </a:lnTo>
                <a:lnTo>
                  <a:pt x="284" y="257"/>
                </a:lnTo>
                <a:lnTo>
                  <a:pt x="0" y="257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95" name="Freeform 7"/>
          <p:cNvSpPr>
            <a:spLocks/>
          </p:cNvSpPr>
          <p:nvPr/>
        </p:nvSpPr>
        <p:spPr bwMode="auto">
          <a:xfrm>
            <a:off x="4584700" y="4365625"/>
            <a:ext cx="1588" cy="4095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7"/>
              </a:cxn>
              <a:cxn ang="0">
                <a:pos x="0" y="0"/>
              </a:cxn>
            </a:cxnLst>
            <a:rect l="0" t="0" r="r" b="b"/>
            <a:pathLst>
              <a:path w="1" h="258">
                <a:moveTo>
                  <a:pt x="0" y="0"/>
                </a:moveTo>
                <a:lnTo>
                  <a:pt x="0" y="25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96" name="Freeform 8"/>
          <p:cNvSpPr>
            <a:spLocks/>
          </p:cNvSpPr>
          <p:nvPr/>
        </p:nvSpPr>
        <p:spPr bwMode="auto">
          <a:xfrm>
            <a:off x="4959350" y="4365625"/>
            <a:ext cx="454025" cy="409575"/>
          </a:xfrm>
          <a:custGeom>
            <a:avLst/>
            <a:gdLst/>
            <a:ahLst/>
            <a:cxnLst>
              <a:cxn ang="0">
                <a:pos x="0" y="257"/>
              </a:cxn>
              <a:cxn ang="0">
                <a:pos x="0" y="0"/>
              </a:cxn>
              <a:cxn ang="0">
                <a:pos x="285" y="0"/>
              </a:cxn>
              <a:cxn ang="0">
                <a:pos x="285" y="257"/>
              </a:cxn>
              <a:cxn ang="0">
                <a:pos x="0" y="257"/>
              </a:cxn>
            </a:cxnLst>
            <a:rect l="0" t="0" r="r" b="b"/>
            <a:pathLst>
              <a:path w="286" h="258">
                <a:moveTo>
                  <a:pt x="0" y="257"/>
                </a:moveTo>
                <a:lnTo>
                  <a:pt x="0" y="0"/>
                </a:lnTo>
                <a:lnTo>
                  <a:pt x="285" y="0"/>
                </a:lnTo>
                <a:lnTo>
                  <a:pt x="285" y="257"/>
                </a:lnTo>
                <a:lnTo>
                  <a:pt x="0" y="257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97" name="Freeform 9"/>
          <p:cNvSpPr>
            <a:spLocks/>
          </p:cNvSpPr>
          <p:nvPr/>
        </p:nvSpPr>
        <p:spPr bwMode="auto">
          <a:xfrm>
            <a:off x="5033963" y="4365625"/>
            <a:ext cx="1587" cy="4095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7"/>
              </a:cxn>
              <a:cxn ang="0">
                <a:pos x="0" y="0"/>
              </a:cxn>
            </a:cxnLst>
            <a:rect l="0" t="0" r="r" b="b"/>
            <a:pathLst>
              <a:path w="1" h="258">
                <a:moveTo>
                  <a:pt x="0" y="0"/>
                </a:moveTo>
                <a:lnTo>
                  <a:pt x="0" y="25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98" name="Freeform 10"/>
          <p:cNvSpPr>
            <a:spLocks/>
          </p:cNvSpPr>
          <p:nvPr/>
        </p:nvSpPr>
        <p:spPr bwMode="auto">
          <a:xfrm>
            <a:off x="5486400" y="4365625"/>
            <a:ext cx="1588" cy="4095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7"/>
              </a:cxn>
              <a:cxn ang="0">
                <a:pos x="0" y="0"/>
              </a:cxn>
            </a:cxnLst>
            <a:rect l="0" t="0" r="r" b="b"/>
            <a:pathLst>
              <a:path w="1" h="258">
                <a:moveTo>
                  <a:pt x="0" y="0"/>
                </a:moveTo>
                <a:lnTo>
                  <a:pt x="0" y="25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99" name="Freeform 11"/>
          <p:cNvSpPr>
            <a:spLocks/>
          </p:cNvSpPr>
          <p:nvPr/>
        </p:nvSpPr>
        <p:spPr bwMode="auto">
          <a:xfrm>
            <a:off x="2354263" y="5240338"/>
            <a:ext cx="454025" cy="407987"/>
          </a:xfrm>
          <a:custGeom>
            <a:avLst/>
            <a:gdLst/>
            <a:ahLst/>
            <a:cxnLst>
              <a:cxn ang="0">
                <a:pos x="0" y="256"/>
              </a:cxn>
              <a:cxn ang="0">
                <a:pos x="0" y="0"/>
              </a:cxn>
              <a:cxn ang="0">
                <a:pos x="285" y="0"/>
              </a:cxn>
              <a:cxn ang="0">
                <a:pos x="285" y="256"/>
              </a:cxn>
              <a:cxn ang="0">
                <a:pos x="0" y="256"/>
              </a:cxn>
            </a:cxnLst>
            <a:rect l="0" t="0" r="r" b="b"/>
            <a:pathLst>
              <a:path w="286" h="257">
                <a:moveTo>
                  <a:pt x="0" y="256"/>
                </a:moveTo>
                <a:lnTo>
                  <a:pt x="0" y="0"/>
                </a:lnTo>
                <a:lnTo>
                  <a:pt x="285" y="0"/>
                </a:lnTo>
                <a:lnTo>
                  <a:pt x="285" y="256"/>
                </a:lnTo>
                <a:lnTo>
                  <a:pt x="0" y="25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00" name="Freeform 12"/>
          <p:cNvSpPr>
            <a:spLocks/>
          </p:cNvSpPr>
          <p:nvPr/>
        </p:nvSpPr>
        <p:spPr bwMode="auto">
          <a:xfrm>
            <a:off x="2430463" y="5240338"/>
            <a:ext cx="1587" cy="4079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6"/>
              </a:cxn>
              <a:cxn ang="0">
                <a:pos x="0" y="0"/>
              </a:cxn>
            </a:cxnLst>
            <a:rect l="0" t="0" r="r" b="b"/>
            <a:pathLst>
              <a:path w="1" h="257">
                <a:moveTo>
                  <a:pt x="0" y="0"/>
                </a:moveTo>
                <a:lnTo>
                  <a:pt x="0" y="25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01" name="Freeform 13"/>
          <p:cNvSpPr>
            <a:spLocks/>
          </p:cNvSpPr>
          <p:nvPr/>
        </p:nvSpPr>
        <p:spPr bwMode="auto">
          <a:xfrm>
            <a:off x="2806700" y="5240338"/>
            <a:ext cx="454025" cy="407987"/>
          </a:xfrm>
          <a:custGeom>
            <a:avLst/>
            <a:gdLst/>
            <a:ahLst/>
            <a:cxnLst>
              <a:cxn ang="0">
                <a:pos x="0" y="256"/>
              </a:cxn>
              <a:cxn ang="0">
                <a:pos x="0" y="0"/>
              </a:cxn>
              <a:cxn ang="0">
                <a:pos x="285" y="0"/>
              </a:cxn>
              <a:cxn ang="0">
                <a:pos x="285" y="256"/>
              </a:cxn>
              <a:cxn ang="0">
                <a:pos x="0" y="256"/>
              </a:cxn>
            </a:cxnLst>
            <a:rect l="0" t="0" r="r" b="b"/>
            <a:pathLst>
              <a:path w="286" h="257">
                <a:moveTo>
                  <a:pt x="0" y="256"/>
                </a:moveTo>
                <a:lnTo>
                  <a:pt x="0" y="0"/>
                </a:lnTo>
                <a:lnTo>
                  <a:pt x="285" y="0"/>
                </a:lnTo>
                <a:lnTo>
                  <a:pt x="285" y="256"/>
                </a:lnTo>
                <a:lnTo>
                  <a:pt x="0" y="25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02" name="Freeform 14"/>
          <p:cNvSpPr>
            <a:spLocks/>
          </p:cNvSpPr>
          <p:nvPr/>
        </p:nvSpPr>
        <p:spPr bwMode="auto">
          <a:xfrm>
            <a:off x="2882900" y="5240338"/>
            <a:ext cx="1588" cy="4079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6"/>
              </a:cxn>
              <a:cxn ang="0">
                <a:pos x="0" y="0"/>
              </a:cxn>
            </a:cxnLst>
            <a:rect l="0" t="0" r="r" b="b"/>
            <a:pathLst>
              <a:path w="1" h="257">
                <a:moveTo>
                  <a:pt x="0" y="0"/>
                </a:moveTo>
                <a:lnTo>
                  <a:pt x="0" y="25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03" name="Freeform 15"/>
          <p:cNvSpPr>
            <a:spLocks/>
          </p:cNvSpPr>
          <p:nvPr/>
        </p:nvSpPr>
        <p:spPr bwMode="auto">
          <a:xfrm>
            <a:off x="3259138" y="5240338"/>
            <a:ext cx="450850" cy="407987"/>
          </a:xfrm>
          <a:custGeom>
            <a:avLst/>
            <a:gdLst/>
            <a:ahLst/>
            <a:cxnLst>
              <a:cxn ang="0">
                <a:pos x="0" y="256"/>
              </a:cxn>
              <a:cxn ang="0">
                <a:pos x="0" y="0"/>
              </a:cxn>
              <a:cxn ang="0">
                <a:pos x="283" y="0"/>
              </a:cxn>
              <a:cxn ang="0">
                <a:pos x="283" y="256"/>
              </a:cxn>
              <a:cxn ang="0">
                <a:pos x="0" y="256"/>
              </a:cxn>
            </a:cxnLst>
            <a:rect l="0" t="0" r="r" b="b"/>
            <a:pathLst>
              <a:path w="284" h="257">
                <a:moveTo>
                  <a:pt x="0" y="256"/>
                </a:moveTo>
                <a:lnTo>
                  <a:pt x="0" y="0"/>
                </a:lnTo>
                <a:lnTo>
                  <a:pt x="283" y="0"/>
                </a:lnTo>
                <a:lnTo>
                  <a:pt x="283" y="256"/>
                </a:lnTo>
                <a:lnTo>
                  <a:pt x="0" y="25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04" name="Freeform 16"/>
          <p:cNvSpPr>
            <a:spLocks/>
          </p:cNvSpPr>
          <p:nvPr/>
        </p:nvSpPr>
        <p:spPr bwMode="auto">
          <a:xfrm>
            <a:off x="3332163" y="5240338"/>
            <a:ext cx="1587" cy="4079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6"/>
              </a:cxn>
              <a:cxn ang="0">
                <a:pos x="0" y="0"/>
              </a:cxn>
            </a:cxnLst>
            <a:rect l="0" t="0" r="r" b="b"/>
            <a:pathLst>
              <a:path w="1" h="257">
                <a:moveTo>
                  <a:pt x="0" y="0"/>
                </a:moveTo>
                <a:lnTo>
                  <a:pt x="0" y="25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05" name="Freeform 17"/>
          <p:cNvSpPr>
            <a:spLocks/>
          </p:cNvSpPr>
          <p:nvPr/>
        </p:nvSpPr>
        <p:spPr bwMode="auto">
          <a:xfrm>
            <a:off x="3708400" y="5240338"/>
            <a:ext cx="452438" cy="407987"/>
          </a:xfrm>
          <a:custGeom>
            <a:avLst/>
            <a:gdLst/>
            <a:ahLst/>
            <a:cxnLst>
              <a:cxn ang="0">
                <a:pos x="0" y="256"/>
              </a:cxn>
              <a:cxn ang="0">
                <a:pos x="0" y="0"/>
              </a:cxn>
              <a:cxn ang="0">
                <a:pos x="284" y="0"/>
              </a:cxn>
              <a:cxn ang="0">
                <a:pos x="284" y="256"/>
              </a:cxn>
              <a:cxn ang="0">
                <a:pos x="0" y="256"/>
              </a:cxn>
            </a:cxnLst>
            <a:rect l="0" t="0" r="r" b="b"/>
            <a:pathLst>
              <a:path w="285" h="257">
                <a:moveTo>
                  <a:pt x="0" y="256"/>
                </a:moveTo>
                <a:lnTo>
                  <a:pt x="0" y="0"/>
                </a:lnTo>
                <a:lnTo>
                  <a:pt x="284" y="0"/>
                </a:lnTo>
                <a:lnTo>
                  <a:pt x="284" y="256"/>
                </a:lnTo>
                <a:lnTo>
                  <a:pt x="0" y="25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06" name="Freeform 18"/>
          <p:cNvSpPr>
            <a:spLocks/>
          </p:cNvSpPr>
          <p:nvPr/>
        </p:nvSpPr>
        <p:spPr bwMode="auto">
          <a:xfrm>
            <a:off x="3784600" y="5240338"/>
            <a:ext cx="1588" cy="4079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6"/>
              </a:cxn>
              <a:cxn ang="0">
                <a:pos x="0" y="0"/>
              </a:cxn>
            </a:cxnLst>
            <a:rect l="0" t="0" r="r" b="b"/>
            <a:pathLst>
              <a:path w="1" h="257">
                <a:moveTo>
                  <a:pt x="0" y="0"/>
                </a:moveTo>
                <a:lnTo>
                  <a:pt x="0" y="25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07" name="Freeform 19"/>
          <p:cNvSpPr>
            <a:spLocks/>
          </p:cNvSpPr>
          <p:nvPr/>
        </p:nvSpPr>
        <p:spPr bwMode="auto">
          <a:xfrm>
            <a:off x="4159250" y="5240338"/>
            <a:ext cx="79375" cy="407987"/>
          </a:xfrm>
          <a:custGeom>
            <a:avLst/>
            <a:gdLst/>
            <a:ahLst/>
            <a:cxnLst>
              <a:cxn ang="0">
                <a:pos x="0" y="256"/>
              </a:cxn>
              <a:cxn ang="0">
                <a:pos x="0" y="0"/>
              </a:cxn>
              <a:cxn ang="0">
                <a:pos x="49" y="0"/>
              </a:cxn>
              <a:cxn ang="0">
                <a:pos x="49" y="256"/>
              </a:cxn>
              <a:cxn ang="0">
                <a:pos x="0" y="256"/>
              </a:cxn>
            </a:cxnLst>
            <a:rect l="0" t="0" r="r" b="b"/>
            <a:pathLst>
              <a:path w="50" h="257">
                <a:moveTo>
                  <a:pt x="0" y="256"/>
                </a:moveTo>
                <a:lnTo>
                  <a:pt x="0" y="0"/>
                </a:lnTo>
                <a:lnTo>
                  <a:pt x="49" y="0"/>
                </a:lnTo>
                <a:lnTo>
                  <a:pt x="49" y="256"/>
                </a:lnTo>
                <a:lnTo>
                  <a:pt x="0" y="25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08" name="Freeform 20"/>
          <p:cNvSpPr>
            <a:spLocks/>
          </p:cNvSpPr>
          <p:nvPr/>
        </p:nvSpPr>
        <p:spPr bwMode="auto">
          <a:xfrm>
            <a:off x="766763" y="5588000"/>
            <a:ext cx="1627187" cy="476250"/>
          </a:xfrm>
          <a:custGeom>
            <a:avLst/>
            <a:gdLst/>
            <a:ahLst/>
            <a:cxnLst>
              <a:cxn ang="0">
                <a:pos x="1024" y="0"/>
              </a:cxn>
              <a:cxn ang="0">
                <a:pos x="0" y="299"/>
              </a:cxn>
              <a:cxn ang="0">
                <a:pos x="1024" y="0"/>
              </a:cxn>
            </a:cxnLst>
            <a:rect l="0" t="0" r="r" b="b"/>
            <a:pathLst>
              <a:path w="1025" h="300">
                <a:moveTo>
                  <a:pt x="1024" y="0"/>
                </a:moveTo>
                <a:lnTo>
                  <a:pt x="0" y="299"/>
                </a:lnTo>
                <a:lnTo>
                  <a:pt x="1024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09" name="Freeform 21"/>
          <p:cNvSpPr>
            <a:spLocks/>
          </p:cNvSpPr>
          <p:nvPr/>
        </p:nvSpPr>
        <p:spPr bwMode="auto">
          <a:xfrm>
            <a:off x="2016125" y="5595938"/>
            <a:ext cx="811213" cy="460375"/>
          </a:xfrm>
          <a:custGeom>
            <a:avLst/>
            <a:gdLst/>
            <a:ahLst/>
            <a:cxnLst>
              <a:cxn ang="0">
                <a:pos x="510" y="0"/>
              </a:cxn>
              <a:cxn ang="0">
                <a:pos x="0" y="289"/>
              </a:cxn>
              <a:cxn ang="0">
                <a:pos x="510" y="0"/>
              </a:cxn>
            </a:cxnLst>
            <a:rect l="0" t="0" r="r" b="b"/>
            <a:pathLst>
              <a:path w="511" h="290">
                <a:moveTo>
                  <a:pt x="510" y="0"/>
                </a:moveTo>
                <a:lnTo>
                  <a:pt x="0" y="289"/>
                </a:lnTo>
                <a:lnTo>
                  <a:pt x="51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10" name="Freeform 22"/>
          <p:cNvSpPr>
            <a:spLocks/>
          </p:cNvSpPr>
          <p:nvPr/>
        </p:nvSpPr>
        <p:spPr bwMode="auto">
          <a:xfrm>
            <a:off x="2016125" y="5984875"/>
            <a:ext cx="95250" cy="71438"/>
          </a:xfrm>
          <a:custGeom>
            <a:avLst/>
            <a:gdLst/>
            <a:ahLst/>
            <a:cxnLst>
              <a:cxn ang="0">
                <a:pos x="59" y="29"/>
              </a:cxn>
              <a:cxn ang="0">
                <a:pos x="0" y="44"/>
              </a:cxn>
              <a:cxn ang="0">
                <a:pos x="46" y="0"/>
              </a:cxn>
              <a:cxn ang="0">
                <a:pos x="59" y="29"/>
              </a:cxn>
            </a:cxnLst>
            <a:rect l="0" t="0" r="r" b="b"/>
            <a:pathLst>
              <a:path w="60" h="45">
                <a:moveTo>
                  <a:pt x="59" y="29"/>
                </a:moveTo>
                <a:lnTo>
                  <a:pt x="0" y="44"/>
                </a:lnTo>
                <a:lnTo>
                  <a:pt x="46" y="0"/>
                </a:lnTo>
                <a:lnTo>
                  <a:pt x="59" y="2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11" name="Freeform 23"/>
          <p:cNvSpPr>
            <a:spLocks/>
          </p:cNvSpPr>
          <p:nvPr/>
        </p:nvSpPr>
        <p:spPr bwMode="auto">
          <a:xfrm>
            <a:off x="3259138" y="5607050"/>
            <a:ext cx="19050" cy="449263"/>
          </a:xfrm>
          <a:custGeom>
            <a:avLst/>
            <a:gdLst/>
            <a:ahLst/>
            <a:cxnLst>
              <a:cxn ang="0">
                <a:pos x="11" y="0"/>
              </a:cxn>
              <a:cxn ang="0">
                <a:pos x="0" y="282"/>
              </a:cxn>
              <a:cxn ang="0">
                <a:pos x="11" y="0"/>
              </a:cxn>
            </a:cxnLst>
            <a:rect l="0" t="0" r="r" b="b"/>
            <a:pathLst>
              <a:path w="12" h="283">
                <a:moveTo>
                  <a:pt x="11" y="0"/>
                </a:moveTo>
                <a:lnTo>
                  <a:pt x="0" y="282"/>
                </a:lnTo>
                <a:lnTo>
                  <a:pt x="11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12" name="Freeform 24"/>
          <p:cNvSpPr>
            <a:spLocks/>
          </p:cNvSpPr>
          <p:nvPr/>
        </p:nvSpPr>
        <p:spPr bwMode="auto">
          <a:xfrm>
            <a:off x="3238500" y="5951538"/>
            <a:ext cx="47625" cy="104775"/>
          </a:xfrm>
          <a:custGeom>
            <a:avLst/>
            <a:gdLst/>
            <a:ahLst/>
            <a:cxnLst>
              <a:cxn ang="0">
                <a:pos x="29" y="2"/>
              </a:cxn>
              <a:cxn ang="0">
                <a:pos x="12" y="65"/>
              </a:cxn>
              <a:cxn ang="0">
                <a:pos x="0" y="0"/>
              </a:cxn>
              <a:cxn ang="0">
                <a:pos x="29" y="2"/>
              </a:cxn>
            </a:cxnLst>
            <a:rect l="0" t="0" r="r" b="b"/>
            <a:pathLst>
              <a:path w="30" h="66">
                <a:moveTo>
                  <a:pt x="29" y="2"/>
                </a:moveTo>
                <a:lnTo>
                  <a:pt x="12" y="65"/>
                </a:lnTo>
                <a:lnTo>
                  <a:pt x="0" y="0"/>
                </a:lnTo>
                <a:lnTo>
                  <a:pt x="29" y="2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13" name="Freeform 25"/>
          <p:cNvSpPr>
            <a:spLocks/>
          </p:cNvSpPr>
          <p:nvPr/>
        </p:nvSpPr>
        <p:spPr bwMode="auto">
          <a:xfrm>
            <a:off x="3756025" y="5607050"/>
            <a:ext cx="792163" cy="4381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98" y="275"/>
              </a:cxn>
              <a:cxn ang="0">
                <a:pos x="0" y="0"/>
              </a:cxn>
            </a:cxnLst>
            <a:rect l="0" t="0" r="r" b="b"/>
            <a:pathLst>
              <a:path w="499" h="276">
                <a:moveTo>
                  <a:pt x="0" y="0"/>
                </a:moveTo>
                <a:lnTo>
                  <a:pt x="498" y="27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14" name="Freeform 26"/>
          <p:cNvSpPr>
            <a:spLocks/>
          </p:cNvSpPr>
          <p:nvPr/>
        </p:nvSpPr>
        <p:spPr bwMode="auto">
          <a:xfrm>
            <a:off x="4452938" y="5975350"/>
            <a:ext cx="95250" cy="69850"/>
          </a:xfrm>
          <a:custGeom>
            <a:avLst/>
            <a:gdLst/>
            <a:ahLst/>
            <a:cxnLst>
              <a:cxn ang="0">
                <a:pos x="13" y="0"/>
              </a:cxn>
              <a:cxn ang="0">
                <a:pos x="59" y="43"/>
              </a:cxn>
              <a:cxn ang="0">
                <a:pos x="0" y="28"/>
              </a:cxn>
              <a:cxn ang="0">
                <a:pos x="13" y="0"/>
              </a:cxn>
            </a:cxnLst>
            <a:rect l="0" t="0" r="r" b="b"/>
            <a:pathLst>
              <a:path w="60" h="44">
                <a:moveTo>
                  <a:pt x="13" y="0"/>
                </a:moveTo>
                <a:lnTo>
                  <a:pt x="59" y="43"/>
                </a:lnTo>
                <a:lnTo>
                  <a:pt x="0" y="28"/>
                </a:lnTo>
                <a:lnTo>
                  <a:pt x="13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15" name="Freeform 27"/>
          <p:cNvSpPr>
            <a:spLocks/>
          </p:cNvSpPr>
          <p:nvPr/>
        </p:nvSpPr>
        <p:spPr bwMode="auto">
          <a:xfrm>
            <a:off x="3230563" y="4711700"/>
            <a:ext cx="1317625" cy="509588"/>
          </a:xfrm>
          <a:custGeom>
            <a:avLst/>
            <a:gdLst/>
            <a:ahLst/>
            <a:cxnLst>
              <a:cxn ang="0">
                <a:pos x="829" y="0"/>
              </a:cxn>
              <a:cxn ang="0">
                <a:pos x="0" y="320"/>
              </a:cxn>
              <a:cxn ang="0">
                <a:pos x="829" y="0"/>
              </a:cxn>
            </a:cxnLst>
            <a:rect l="0" t="0" r="r" b="b"/>
            <a:pathLst>
              <a:path w="830" h="321">
                <a:moveTo>
                  <a:pt x="829" y="0"/>
                </a:moveTo>
                <a:lnTo>
                  <a:pt x="0" y="320"/>
                </a:lnTo>
                <a:lnTo>
                  <a:pt x="829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16" name="Freeform 28"/>
          <p:cNvSpPr>
            <a:spLocks/>
          </p:cNvSpPr>
          <p:nvPr/>
        </p:nvSpPr>
        <p:spPr bwMode="auto">
          <a:xfrm>
            <a:off x="3230563" y="5162550"/>
            <a:ext cx="96837" cy="58738"/>
          </a:xfrm>
          <a:custGeom>
            <a:avLst/>
            <a:gdLst/>
            <a:ahLst/>
            <a:cxnLst>
              <a:cxn ang="0">
                <a:pos x="60" y="30"/>
              </a:cxn>
              <a:cxn ang="0">
                <a:pos x="0" y="36"/>
              </a:cxn>
              <a:cxn ang="0">
                <a:pos x="51" y="0"/>
              </a:cxn>
              <a:cxn ang="0">
                <a:pos x="60" y="30"/>
              </a:cxn>
            </a:cxnLst>
            <a:rect l="0" t="0" r="r" b="b"/>
            <a:pathLst>
              <a:path w="61" h="37">
                <a:moveTo>
                  <a:pt x="60" y="30"/>
                </a:moveTo>
                <a:lnTo>
                  <a:pt x="0" y="36"/>
                </a:lnTo>
                <a:lnTo>
                  <a:pt x="51" y="0"/>
                </a:lnTo>
                <a:lnTo>
                  <a:pt x="60" y="3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17" name="Freeform 29"/>
          <p:cNvSpPr>
            <a:spLocks/>
          </p:cNvSpPr>
          <p:nvPr/>
        </p:nvSpPr>
        <p:spPr bwMode="auto">
          <a:xfrm>
            <a:off x="5411788" y="4365625"/>
            <a:ext cx="452437" cy="409575"/>
          </a:xfrm>
          <a:custGeom>
            <a:avLst/>
            <a:gdLst/>
            <a:ahLst/>
            <a:cxnLst>
              <a:cxn ang="0">
                <a:pos x="0" y="257"/>
              </a:cxn>
              <a:cxn ang="0">
                <a:pos x="0" y="0"/>
              </a:cxn>
              <a:cxn ang="0">
                <a:pos x="284" y="0"/>
              </a:cxn>
              <a:cxn ang="0">
                <a:pos x="284" y="257"/>
              </a:cxn>
              <a:cxn ang="0">
                <a:pos x="0" y="257"/>
              </a:cxn>
            </a:cxnLst>
            <a:rect l="0" t="0" r="r" b="b"/>
            <a:pathLst>
              <a:path w="285" h="258">
                <a:moveTo>
                  <a:pt x="0" y="257"/>
                </a:moveTo>
                <a:lnTo>
                  <a:pt x="0" y="0"/>
                </a:lnTo>
                <a:lnTo>
                  <a:pt x="284" y="0"/>
                </a:lnTo>
                <a:lnTo>
                  <a:pt x="284" y="257"/>
                </a:lnTo>
                <a:lnTo>
                  <a:pt x="0" y="257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18" name="Freeform 30"/>
          <p:cNvSpPr>
            <a:spLocks/>
          </p:cNvSpPr>
          <p:nvPr/>
        </p:nvSpPr>
        <p:spPr bwMode="auto">
          <a:xfrm>
            <a:off x="5862638" y="4365625"/>
            <a:ext cx="452437" cy="409575"/>
          </a:xfrm>
          <a:custGeom>
            <a:avLst/>
            <a:gdLst/>
            <a:ahLst/>
            <a:cxnLst>
              <a:cxn ang="0">
                <a:pos x="0" y="257"/>
              </a:cxn>
              <a:cxn ang="0">
                <a:pos x="0" y="0"/>
              </a:cxn>
              <a:cxn ang="0">
                <a:pos x="284" y="0"/>
              </a:cxn>
              <a:cxn ang="0">
                <a:pos x="284" y="257"/>
              </a:cxn>
              <a:cxn ang="0">
                <a:pos x="0" y="257"/>
              </a:cxn>
            </a:cxnLst>
            <a:rect l="0" t="0" r="r" b="b"/>
            <a:pathLst>
              <a:path w="285" h="258">
                <a:moveTo>
                  <a:pt x="0" y="257"/>
                </a:moveTo>
                <a:lnTo>
                  <a:pt x="0" y="0"/>
                </a:lnTo>
                <a:lnTo>
                  <a:pt x="284" y="0"/>
                </a:lnTo>
                <a:lnTo>
                  <a:pt x="284" y="257"/>
                </a:lnTo>
                <a:lnTo>
                  <a:pt x="0" y="257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19" name="Freeform 31"/>
          <p:cNvSpPr>
            <a:spLocks/>
          </p:cNvSpPr>
          <p:nvPr/>
        </p:nvSpPr>
        <p:spPr bwMode="auto">
          <a:xfrm>
            <a:off x="5937250" y="4365625"/>
            <a:ext cx="1588" cy="4095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7"/>
              </a:cxn>
              <a:cxn ang="0">
                <a:pos x="0" y="0"/>
              </a:cxn>
            </a:cxnLst>
            <a:rect l="0" t="0" r="r" b="b"/>
            <a:pathLst>
              <a:path w="1" h="258">
                <a:moveTo>
                  <a:pt x="0" y="0"/>
                </a:moveTo>
                <a:lnTo>
                  <a:pt x="0" y="25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20" name="Freeform 32"/>
          <p:cNvSpPr>
            <a:spLocks/>
          </p:cNvSpPr>
          <p:nvPr/>
        </p:nvSpPr>
        <p:spPr bwMode="auto">
          <a:xfrm>
            <a:off x="6313488" y="4365625"/>
            <a:ext cx="77787" cy="409575"/>
          </a:xfrm>
          <a:custGeom>
            <a:avLst/>
            <a:gdLst/>
            <a:ahLst/>
            <a:cxnLst>
              <a:cxn ang="0">
                <a:pos x="0" y="257"/>
              </a:cxn>
              <a:cxn ang="0">
                <a:pos x="0" y="0"/>
              </a:cxn>
              <a:cxn ang="0">
                <a:pos x="48" y="0"/>
              </a:cxn>
              <a:cxn ang="0">
                <a:pos x="48" y="257"/>
              </a:cxn>
              <a:cxn ang="0">
                <a:pos x="0" y="257"/>
              </a:cxn>
            </a:cxnLst>
            <a:rect l="0" t="0" r="r" b="b"/>
            <a:pathLst>
              <a:path w="49" h="258">
                <a:moveTo>
                  <a:pt x="0" y="257"/>
                </a:moveTo>
                <a:lnTo>
                  <a:pt x="0" y="0"/>
                </a:lnTo>
                <a:lnTo>
                  <a:pt x="48" y="0"/>
                </a:lnTo>
                <a:lnTo>
                  <a:pt x="48" y="257"/>
                </a:lnTo>
                <a:lnTo>
                  <a:pt x="0" y="257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21" name="Freeform 33"/>
          <p:cNvSpPr>
            <a:spLocks/>
          </p:cNvSpPr>
          <p:nvPr/>
        </p:nvSpPr>
        <p:spPr bwMode="auto">
          <a:xfrm>
            <a:off x="6754813" y="5168900"/>
            <a:ext cx="454025" cy="409575"/>
          </a:xfrm>
          <a:custGeom>
            <a:avLst/>
            <a:gdLst/>
            <a:ahLst/>
            <a:cxnLst>
              <a:cxn ang="0">
                <a:pos x="0" y="257"/>
              </a:cxn>
              <a:cxn ang="0">
                <a:pos x="0" y="0"/>
              </a:cxn>
              <a:cxn ang="0">
                <a:pos x="285" y="0"/>
              </a:cxn>
              <a:cxn ang="0">
                <a:pos x="285" y="257"/>
              </a:cxn>
              <a:cxn ang="0">
                <a:pos x="0" y="257"/>
              </a:cxn>
            </a:cxnLst>
            <a:rect l="0" t="0" r="r" b="b"/>
            <a:pathLst>
              <a:path w="286" h="258">
                <a:moveTo>
                  <a:pt x="0" y="257"/>
                </a:moveTo>
                <a:lnTo>
                  <a:pt x="0" y="0"/>
                </a:lnTo>
                <a:lnTo>
                  <a:pt x="285" y="0"/>
                </a:lnTo>
                <a:lnTo>
                  <a:pt x="285" y="257"/>
                </a:lnTo>
                <a:lnTo>
                  <a:pt x="0" y="257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22" name="Freeform 34"/>
          <p:cNvSpPr>
            <a:spLocks/>
          </p:cNvSpPr>
          <p:nvPr/>
        </p:nvSpPr>
        <p:spPr bwMode="auto">
          <a:xfrm>
            <a:off x="6831013" y="5168900"/>
            <a:ext cx="1587" cy="4095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7"/>
              </a:cxn>
              <a:cxn ang="0">
                <a:pos x="0" y="0"/>
              </a:cxn>
            </a:cxnLst>
            <a:rect l="0" t="0" r="r" b="b"/>
            <a:pathLst>
              <a:path w="1" h="258">
                <a:moveTo>
                  <a:pt x="0" y="0"/>
                </a:moveTo>
                <a:lnTo>
                  <a:pt x="0" y="25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23" name="Freeform 35"/>
          <p:cNvSpPr>
            <a:spLocks/>
          </p:cNvSpPr>
          <p:nvPr/>
        </p:nvSpPr>
        <p:spPr bwMode="auto">
          <a:xfrm>
            <a:off x="7207250" y="5168900"/>
            <a:ext cx="454025" cy="409575"/>
          </a:xfrm>
          <a:custGeom>
            <a:avLst/>
            <a:gdLst/>
            <a:ahLst/>
            <a:cxnLst>
              <a:cxn ang="0">
                <a:pos x="0" y="257"/>
              </a:cxn>
              <a:cxn ang="0">
                <a:pos x="0" y="0"/>
              </a:cxn>
              <a:cxn ang="0">
                <a:pos x="285" y="0"/>
              </a:cxn>
              <a:cxn ang="0">
                <a:pos x="285" y="257"/>
              </a:cxn>
              <a:cxn ang="0">
                <a:pos x="0" y="257"/>
              </a:cxn>
            </a:cxnLst>
            <a:rect l="0" t="0" r="r" b="b"/>
            <a:pathLst>
              <a:path w="286" h="258">
                <a:moveTo>
                  <a:pt x="0" y="257"/>
                </a:moveTo>
                <a:lnTo>
                  <a:pt x="0" y="0"/>
                </a:lnTo>
                <a:lnTo>
                  <a:pt x="285" y="0"/>
                </a:lnTo>
                <a:lnTo>
                  <a:pt x="285" y="257"/>
                </a:lnTo>
                <a:lnTo>
                  <a:pt x="0" y="257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24" name="Freeform 36"/>
          <p:cNvSpPr>
            <a:spLocks/>
          </p:cNvSpPr>
          <p:nvPr/>
        </p:nvSpPr>
        <p:spPr bwMode="auto">
          <a:xfrm>
            <a:off x="7283450" y="5168900"/>
            <a:ext cx="1588" cy="4095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7"/>
              </a:cxn>
              <a:cxn ang="0">
                <a:pos x="0" y="0"/>
              </a:cxn>
            </a:cxnLst>
            <a:rect l="0" t="0" r="r" b="b"/>
            <a:pathLst>
              <a:path w="1" h="258">
                <a:moveTo>
                  <a:pt x="0" y="0"/>
                </a:moveTo>
                <a:lnTo>
                  <a:pt x="0" y="25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25" name="Freeform 37"/>
          <p:cNvSpPr>
            <a:spLocks/>
          </p:cNvSpPr>
          <p:nvPr/>
        </p:nvSpPr>
        <p:spPr bwMode="auto">
          <a:xfrm>
            <a:off x="7659688" y="5168900"/>
            <a:ext cx="452437" cy="409575"/>
          </a:xfrm>
          <a:custGeom>
            <a:avLst/>
            <a:gdLst/>
            <a:ahLst/>
            <a:cxnLst>
              <a:cxn ang="0">
                <a:pos x="0" y="257"/>
              </a:cxn>
              <a:cxn ang="0">
                <a:pos x="0" y="0"/>
              </a:cxn>
              <a:cxn ang="0">
                <a:pos x="284" y="0"/>
              </a:cxn>
              <a:cxn ang="0">
                <a:pos x="284" y="257"/>
              </a:cxn>
              <a:cxn ang="0">
                <a:pos x="0" y="257"/>
              </a:cxn>
            </a:cxnLst>
            <a:rect l="0" t="0" r="r" b="b"/>
            <a:pathLst>
              <a:path w="285" h="258">
                <a:moveTo>
                  <a:pt x="0" y="257"/>
                </a:moveTo>
                <a:lnTo>
                  <a:pt x="0" y="0"/>
                </a:lnTo>
                <a:lnTo>
                  <a:pt x="284" y="0"/>
                </a:lnTo>
                <a:lnTo>
                  <a:pt x="284" y="257"/>
                </a:lnTo>
                <a:lnTo>
                  <a:pt x="0" y="257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26" name="Freeform 38"/>
          <p:cNvSpPr>
            <a:spLocks/>
          </p:cNvSpPr>
          <p:nvPr/>
        </p:nvSpPr>
        <p:spPr bwMode="auto">
          <a:xfrm>
            <a:off x="7732713" y="5168900"/>
            <a:ext cx="1587" cy="4095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7"/>
              </a:cxn>
              <a:cxn ang="0">
                <a:pos x="0" y="0"/>
              </a:cxn>
            </a:cxnLst>
            <a:rect l="0" t="0" r="r" b="b"/>
            <a:pathLst>
              <a:path w="1" h="258">
                <a:moveTo>
                  <a:pt x="0" y="0"/>
                </a:moveTo>
                <a:lnTo>
                  <a:pt x="0" y="25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27" name="Freeform 39"/>
          <p:cNvSpPr>
            <a:spLocks/>
          </p:cNvSpPr>
          <p:nvPr/>
        </p:nvSpPr>
        <p:spPr bwMode="auto">
          <a:xfrm>
            <a:off x="8110538" y="5168900"/>
            <a:ext cx="452437" cy="409575"/>
          </a:xfrm>
          <a:custGeom>
            <a:avLst/>
            <a:gdLst/>
            <a:ahLst/>
            <a:cxnLst>
              <a:cxn ang="0">
                <a:pos x="0" y="257"/>
              </a:cxn>
              <a:cxn ang="0">
                <a:pos x="0" y="0"/>
              </a:cxn>
              <a:cxn ang="0">
                <a:pos x="284" y="0"/>
              </a:cxn>
              <a:cxn ang="0">
                <a:pos x="284" y="257"/>
              </a:cxn>
              <a:cxn ang="0">
                <a:pos x="0" y="257"/>
              </a:cxn>
            </a:cxnLst>
            <a:rect l="0" t="0" r="r" b="b"/>
            <a:pathLst>
              <a:path w="285" h="258">
                <a:moveTo>
                  <a:pt x="0" y="257"/>
                </a:moveTo>
                <a:lnTo>
                  <a:pt x="0" y="0"/>
                </a:lnTo>
                <a:lnTo>
                  <a:pt x="284" y="0"/>
                </a:lnTo>
                <a:lnTo>
                  <a:pt x="284" y="257"/>
                </a:lnTo>
                <a:lnTo>
                  <a:pt x="0" y="257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28" name="Freeform 40"/>
          <p:cNvSpPr>
            <a:spLocks/>
          </p:cNvSpPr>
          <p:nvPr/>
        </p:nvSpPr>
        <p:spPr bwMode="auto">
          <a:xfrm>
            <a:off x="8185150" y="5168900"/>
            <a:ext cx="1588" cy="4095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7"/>
              </a:cxn>
              <a:cxn ang="0">
                <a:pos x="0" y="0"/>
              </a:cxn>
            </a:cxnLst>
            <a:rect l="0" t="0" r="r" b="b"/>
            <a:pathLst>
              <a:path w="1" h="258">
                <a:moveTo>
                  <a:pt x="0" y="0"/>
                </a:moveTo>
                <a:lnTo>
                  <a:pt x="0" y="25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29" name="Freeform 41"/>
          <p:cNvSpPr>
            <a:spLocks/>
          </p:cNvSpPr>
          <p:nvPr/>
        </p:nvSpPr>
        <p:spPr bwMode="auto">
          <a:xfrm>
            <a:off x="8561388" y="5168900"/>
            <a:ext cx="77787" cy="409575"/>
          </a:xfrm>
          <a:custGeom>
            <a:avLst/>
            <a:gdLst/>
            <a:ahLst/>
            <a:cxnLst>
              <a:cxn ang="0">
                <a:pos x="0" y="257"/>
              </a:cxn>
              <a:cxn ang="0">
                <a:pos x="0" y="0"/>
              </a:cxn>
              <a:cxn ang="0">
                <a:pos x="48" y="0"/>
              </a:cxn>
              <a:cxn ang="0">
                <a:pos x="48" y="257"/>
              </a:cxn>
              <a:cxn ang="0">
                <a:pos x="0" y="257"/>
              </a:cxn>
            </a:cxnLst>
            <a:rect l="0" t="0" r="r" b="b"/>
            <a:pathLst>
              <a:path w="49" h="258">
                <a:moveTo>
                  <a:pt x="0" y="257"/>
                </a:moveTo>
                <a:lnTo>
                  <a:pt x="0" y="0"/>
                </a:lnTo>
                <a:lnTo>
                  <a:pt x="48" y="0"/>
                </a:lnTo>
                <a:lnTo>
                  <a:pt x="48" y="257"/>
                </a:lnTo>
                <a:lnTo>
                  <a:pt x="0" y="257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30" name="Freeform 42"/>
          <p:cNvSpPr>
            <a:spLocks/>
          </p:cNvSpPr>
          <p:nvPr/>
        </p:nvSpPr>
        <p:spPr bwMode="auto">
          <a:xfrm>
            <a:off x="4187825" y="5595938"/>
            <a:ext cx="1535113" cy="4603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66" y="289"/>
              </a:cxn>
              <a:cxn ang="0">
                <a:pos x="0" y="0"/>
              </a:cxn>
            </a:cxnLst>
            <a:rect l="0" t="0" r="r" b="b"/>
            <a:pathLst>
              <a:path w="967" h="290">
                <a:moveTo>
                  <a:pt x="0" y="0"/>
                </a:moveTo>
                <a:lnTo>
                  <a:pt x="966" y="28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31" name="Freeform 43"/>
          <p:cNvSpPr>
            <a:spLocks/>
          </p:cNvSpPr>
          <p:nvPr/>
        </p:nvSpPr>
        <p:spPr bwMode="auto">
          <a:xfrm>
            <a:off x="6784975" y="5514975"/>
            <a:ext cx="169863" cy="5302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06" y="333"/>
              </a:cxn>
              <a:cxn ang="0">
                <a:pos x="0" y="0"/>
              </a:cxn>
            </a:cxnLst>
            <a:rect l="0" t="0" r="r" b="b"/>
            <a:pathLst>
              <a:path w="107" h="334">
                <a:moveTo>
                  <a:pt x="0" y="0"/>
                </a:moveTo>
                <a:lnTo>
                  <a:pt x="106" y="333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32" name="Freeform 44"/>
          <p:cNvSpPr>
            <a:spLocks/>
          </p:cNvSpPr>
          <p:nvPr/>
        </p:nvSpPr>
        <p:spPr bwMode="auto">
          <a:xfrm>
            <a:off x="6899275" y="5940425"/>
            <a:ext cx="55563" cy="104775"/>
          </a:xfrm>
          <a:custGeom>
            <a:avLst/>
            <a:gdLst/>
            <a:ahLst/>
            <a:cxnLst>
              <a:cxn ang="0">
                <a:pos x="29" y="0"/>
              </a:cxn>
              <a:cxn ang="0">
                <a:pos x="34" y="65"/>
              </a:cxn>
              <a:cxn ang="0">
                <a:pos x="0" y="10"/>
              </a:cxn>
              <a:cxn ang="0">
                <a:pos x="29" y="0"/>
              </a:cxn>
            </a:cxnLst>
            <a:rect l="0" t="0" r="r" b="b"/>
            <a:pathLst>
              <a:path w="35" h="66">
                <a:moveTo>
                  <a:pt x="29" y="0"/>
                </a:moveTo>
                <a:lnTo>
                  <a:pt x="34" y="65"/>
                </a:lnTo>
                <a:lnTo>
                  <a:pt x="0" y="10"/>
                </a:lnTo>
                <a:lnTo>
                  <a:pt x="29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33" name="Freeform 45"/>
          <p:cNvSpPr>
            <a:spLocks/>
          </p:cNvSpPr>
          <p:nvPr/>
        </p:nvSpPr>
        <p:spPr bwMode="auto">
          <a:xfrm>
            <a:off x="7235825" y="5526088"/>
            <a:ext cx="1185863" cy="5191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46" y="326"/>
              </a:cxn>
              <a:cxn ang="0">
                <a:pos x="0" y="0"/>
              </a:cxn>
            </a:cxnLst>
            <a:rect l="0" t="0" r="r" b="b"/>
            <a:pathLst>
              <a:path w="747" h="327">
                <a:moveTo>
                  <a:pt x="0" y="0"/>
                </a:moveTo>
                <a:lnTo>
                  <a:pt x="746" y="32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34" name="Freeform 46"/>
          <p:cNvSpPr>
            <a:spLocks/>
          </p:cNvSpPr>
          <p:nvPr/>
        </p:nvSpPr>
        <p:spPr bwMode="auto">
          <a:xfrm>
            <a:off x="8323263" y="5983288"/>
            <a:ext cx="98425" cy="61912"/>
          </a:xfrm>
          <a:custGeom>
            <a:avLst/>
            <a:gdLst/>
            <a:ahLst/>
            <a:cxnLst>
              <a:cxn ang="0">
                <a:pos x="12" y="0"/>
              </a:cxn>
              <a:cxn ang="0">
                <a:pos x="61" y="38"/>
              </a:cxn>
              <a:cxn ang="0">
                <a:pos x="0" y="30"/>
              </a:cxn>
              <a:cxn ang="0">
                <a:pos x="12" y="0"/>
              </a:cxn>
            </a:cxnLst>
            <a:rect l="0" t="0" r="r" b="b"/>
            <a:pathLst>
              <a:path w="62" h="39">
                <a:moveTo>
                  <a:pt x="12" y="0"/>
                </a:moveTo>
                <a:lnTo>
                  <a:pt x="61" y="38"/>
                </a:lnTo>
                <a:lnTo>
                  <a:pt x="0" y="30"/>
                </a:lnTo>
                <a:lnTo>
                  <a:pt x="12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35" name="Freeform 47"/>
          <p:cNvSpPr>
            <a:spLocks/>
          </p:cNvSpPr>
          <p:nvPr/>
        </p:nvSpPr>
        <p:spPr bwMode="auto">
          <a:xfrm>
            <a:off x="4986338" y="4722813"/>
            <a:ext cx="2033587" cy="428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80" y="269"/>
              </a:cxn>
              <a:cxn ang="0">
                <a:pos x="0" y="0"/>
              </a:cxn>
            </a:cxnLst>
            <a:rect l="0" t="0" r="r" b="b"/>
            <a:pathLst>
              <a:path w="1281" h="270">
                <a:moveTo>
                  <a:pt x="0" y="0"/>
                </a:moveTo>
                <a:lnTo>
                  <a:pt x="1280" y="26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36" name="Freeform 48"/>
          <p:cNvSpPr>
            <a:spLocks/>
          </p:cNvSpPr>
          <p:nvPr/>
        </p:nvSpPr>
        <p:spPr bwMode="auto">
          <a:xfrm>
            <a:off x="6919913" y="5105400"/>
            <a:ext cx="100012" cy="50800"/>
          </a:xfrm>
          <a:custGeom>
            <a:avLst/>
            <a:gdLst/>
            <a:ahLst/>
            <a:cxnLst>
              <a:cxn ang="0">
                <a:pos x="6" y="0"/>
              </a:cxn>
              <a:cxn ang="0">
                <a:pos x="62" y="28"/>
              </a:cxn>
              <a:cxn ang="0">
                <a:pos x="0" y="31"/>
              </a:cxn>
              <a:cxn ang="0">
                <a:pos x="6" y="0"/>
              </a:cxn>
            </a:cxnLst>
            <a:rect l="0" t="0" r="r" b="b"/>
            <a:pathLst>
              <a:path w="63" h="32">
                <a:moveTo>
                  <a:pt x="6" y="0"/>
                </a:moveTo>
                <a:lnTo>
                  <a:pt x="62" y="28"/>
                </a:lnTo>
                <a:lnTo>
                  <a:pt x="0" y="31"/>
                </a:lnTo>
                <a:lnTo>
                  <a:pt x="6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37" name="Rectangle 49"/>
          <p:cNvSpPr>
            <a:spLocks noChangeArrowheads="1"/>
          </p:cNvSpPr>
          <p:nvPr/>
        </p:nvSpPr>
        <p:spPr bwMode="auto">
          <a:xfrm>
            <a:off x="3900488" y="3943350"/>
            <a:ext cx="585787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0000"/>
                </a:solidFill>
                <a:latin typeface="Arial" pitchFamily="-105" charset="0"/>
              </a:rPr>
              <a:t>Root</a:t>
            </a:r>
          </a:p>
        </p:txBody>
      </p:sp>
      <p:sp>
        <p:nvSpPr>
          <p:cNvPr id="37938" name="Rectangle 50"/>
          <p:cNvSpPr>
            <a:spLocks noChangeArrowheads="1"/>
          </p:cNvSpPr>
          <p:nvPr/>
        </p:nvSpPr>
        <p:spPr bwMode="auto">
          <a:xfrm>
            <a:off x="2905125" y="5249863"/>
            <a:ext cx="365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13</a:t>
            </a:r>
          </a:p>
        </p:txBody>
      </p:sp>
      <p:sp>
        <p:nvSpPr>
          <p:cNvPr id="37939" name="Rectangle 51"/>
          <p:cNvSpPr>
            <a:spLocks noChangeArrowheads="1"/>
          </p:cNvSpPr>
          <p:nvPr/>
        </p:nvSpPr>
        <p:spPr bwMode="auto">
          <a:xfrm>
            <a:off x="2471738" y="5249863"/>
            <a:ext cx="2730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5</a:t>
            </a:r>
          </a:p>
        </p:txBody>
      </p:sp>
      <p:sp>
        <p:nvSpPr>
          <p:cNvPr id="37940" name="Rectangle 52"/>
          <p:cNvSpPr>
            <a:spLocks noChangeArrowheads="1"/>
          </p:cNvSpPr>
          <p:nvPr/>
        </p:nvSpPr>
        <p:spPr bwMode="auto">
          <a:xfrm>
            <a:off x="3319463" y="5240338"/>
            <a:ext cx="365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17</a:t>
            </a:r>
          </a:p>
        </p:txBody>
      </p:sp>
      <p:sp>
        <p:nvSpPr>
          <p:cNvPr id="37941" name="Rectangle 53"/>
          <p:cNvSpPr>
            <a:spLocks noChangeArrowheads="1"/>
          </p:cNvSpPr>
          <p:nvPr/>
        </p:nvSpPr>
        <p:spPr bwMode="auto">
          <a:xfrm>
            <a:off x="3816350" y="5240338"/>
            <a:ext cx="365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20</a:t>
            </a:r>
          </a:p>
        </p:txBody>
      </p:sp>
      <p:sp>
        <p:nvSpPr>
          <p:cNvPr id="37942" name="Rectangle 54"/>
          <p:cNvSpPr>
            <a:spLocks noChangeArrowheads="1"/>
          </p:cNvSpPr>
          <p:nvPr/>
        </p:nvSpPr>
        <p:spPr bwMode="auto">
          <a:xfrm>
            <a:off x="4605338" y="4375150"/>
            <a:ext cx="3651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22</a:t>
            </a:r>
          </a:p>
        </p:txBody>
      </p:sp>
      <p:sp>
        <p:nvSpPr>
          <p:cNvPr id="37943" name="Rectangle 55"/>
          <p:cNvSpPr>
            <a:spLocks noChangeArrowheads="1"/>
          </p:cNvSpPr>
          <p:nvPr/>
        </p:nvSpPr>
        <p:spPr bwMode="auto">
          <a:xfrm>
            <a:off x="6862763" y="5189538"/>
            <a:ext cx="365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30</a:t>
            </a:r>
          </a:p>
        </p:txBody>
      </p:sp>
      <p:grpSp>
        <p:nvGrpSpPr>
          <p:cNvPr id="2" name="Group 104"/>
          <p:cNvGrpSpPr>
            <a:grpSpLocks/>
          </p:cNvGrpSpPr>
          <p:nvPr/>
        </p:nvGrpSpPr>
        <p:grpSpPr bwMode="auto">
          <a:xfrm>
            <a:off x="152400" y="6003925"/>
            <a:ext cx="8897938" cy="398463"/>
            <a:chOff x="96" y="3782"/>
            <a:chExt cx="5605" cy="251"/>
          </a:xfrm>
        </p:grpSpPr>
        <p:sp>
          <p:nvSpPr>
            <p:cNvPr id="37944" name="Freeform 56"/>
            <p:cNvSpPr>
              <a:spLocks/>
            </p:cNvSpPr>
            <p:nvPr/>
          </p:nvSpPr>
          <p:spPr bwMode="auto">
            <a:xfrm>
              <a:off x="1684" y="3826"/>
              <a:ext cx="191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90" y="0"/>
                </a:cxn>
                <a:cxn ang="0">
                  <a:pos x="190" y="206"/>
                </a:cxn>
                <a:cxn ang="0">
                  <a:pos x="0" y="206"/>
                </a:cxn>
              </a:cxnLst>
              <a:rect l="0" t="0" r="r" b="b"/>
              <a:pathLst>
                <a:path w="191" h="207">
                  <a:moveTo>
                    <a:pt x="0" y="206"/>
                  </a:moveTo>
                  <a:lnTo>
                    <a:pt x="0" y="0"/>
                  </a:lnTo>
                  <a:lnTo>
                    <a:pt x="190" y="0"/>
                  </a:lnTo>
                  <a:lnTo>
                    <a:pt x="190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45" name="Freeform 57"/>
            <p:cNvSpPr>
              <a:spLocks/>
            </p:cNvSpPr>
            <p:nvPr/>
          </p:nvSpPr>
          <p:spPr bwMode="auto">
            <a:xfrm>
              <a:off x="1874" y="3826"/>
              <a:ext cx="191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90" y="0"/>
                </a:cxn>
                <a:cxn ang="0">
                  <a:pos x="190" y="206"/>
                </a:cxn>
                <a:cxn ang="0">
                  <a:pos x="0" y="206"/>
                </a:cxn>
              </a:cxnLst>
              <a:rect l="0" t="0" r="r" b="b"/>
              <a:pathLst>
                <a:path w="191" h="207">
                  <a:moveTo>
                    <a:pt x="0" y="206"/>
                  </a:moveTo>
                  <a:lnTo>
                    <a:pt x="0" y="0"/>
                  </a:lnTo>
                  <a:lnTo>
                    <a:pt x="190" y="0"/>
                  </a:lnTo>
                  <a:lnTo>
                    <a:pt x="190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46" name="Freeform 58"/>
            <p:cNvSpPr>
              <a:spLocks/>
            </p:cNvSpPr>
            <p:nvPr/>
          </p:nvSpPr>
          <p:spPr bwMode="auto">
            <a:xfrm>
              <a:off x="2064" y="3826"/>
              <a:ext cx="191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90" y="0"/>
                </a:cxn>
                <a:cxn ang="0">
                  <a:pos x="190" y="206"/>
                </a:cxn>
                <a:cxn ang="0">
                  <a:pos x="0" y="206"/>
                </a:cxn>
              </a:cxnLst>
              <a:rect l="0" t="0" r="r" b="b"/>
              <a:pathLst>
                <a:path w="191" h="207">
                  <a:moveTo>
                    <a:pt x="0" y="206"/>
                  </a:moveTo>
                  <a:lnTo>
                    <a:pt x="0" y="0"/>
                  </a:lnTo>
                  <a:lnTo>
                    <a:pt x="190" y="0"/>
                  </a:lnTo>
                  <a:lnTo>
                    <a:pt x="190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47" name="Freeform 59"/>
            <p:cNvSpPr>
              <a:spLocks/>
            </p:cNvSpPr>
            <p:nvPr/>
          </p:nvSpPr>
          <p:spPr bwMode="auto">
            <a:xfrm>
              <a:off x="2254" y="3826"/>
              <a:ext cx="190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89" y="0"/>
                </a:cxn>
                <a:cxn ang="0">
                  <a:pos x="189" y="206"/>
                </a:cxn>
                <a:cxn ang="0">
                  <a:pos x="0" y="206"/>
                </a:cxn>
              </a:cxnLst>
              <a:rect l="0" t="0" r="r" b="b"/>
              <a:pathLst>
                <a:path w="190" h="207">
                  <a:moveTo>
                    <a:pt x="0" y="206"/>
                  </a:moveTo>
                  <a:lnTo>
                    <a:pt x="0" y="0"/>
                  </a:lnTo>
                  <a:lnTo>
                    <a:pt x="189" y="0"/>
                  </a:lnTo>
                  <a:lnTo>
                    <a:pt x="189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48" name="Freeform 60"/>
            <p:cNvSpPr>
              <a:spLocks/>
            </p:cNvSpPr>
            <p:nvPr/>
          </p:nvSpPr>
          <p:spPr bwMode="auto">
            <a:xfrm>
              <a:off x="2490" y="3826"/>
              <a:ext cx="191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90" y="0"/>
                </a:cxn>
                <a:cxn ang="0">
                  <a:pos x="190" y="206"/>
                </a:cxn>
                <a:cxn ang="0">
                  <a:pos x="0" y="206"/>
                </a:cxn>
              </a:cxnLst>
              <a:rect l="0" t="0" r="r" b="b"/>
              <a:pathLst>
                <a:path w="191" h="207">
                  <a:moveTo>
                    <a:pt x="0" y="206"/>
                  </a:moveTo>
                  <a:lnTo>
                    <a:pt x="0" y="0"/>
                  </a:lnTo>
                  <a:lnTo>
                    <a:pt x="190" y="0"/>
                  </a:lnTo>
                  <a:lnTo>
                    <a:pt x="190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49" name="Freeform 61"/>
            <p:cNvSpPr>
              <a:spLocks/>
            </p:cNvSpPr>
            <p:nvPr/>
          </p:nvSpPr>
          <p:spPr bwMode="auto">
            <a:xfrm>
              <a:off x="2680" y="3826"/>
              <a:ext cx="191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90" y="0"/>
                </a:cxn>
                <a:cxn ang="0">
                  <a:pos x="190" y="206"/>
                </a:cxn>
                <a:cxn ang="0">
                  <a:pos x="0" y="206"/>
                </a:cxn>
              </a:cxnLst>
              <a:rect l="0" t="0" r="r" b="b"/>
              <a:pathLst>
                <a:path w="191" h="207">
                  <a:moveTo>
                    <a:pt x="0" y="206"/>
                  </a:moveTo>
                  <a:lnTo>
                    <a:pt x="0" y="0"/>
                  </a:lnTo>
                  <a:lnTo>
                    <a:pt x="190" y="0"/>
                  </a:lnTo>
                  <a:lnTo>
                    <a:pt x="190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50" name="Freeform 62"/>
            <p:cNvSpPr>
              <a:spLocks/>
            </p:cNvSpPr>
            <p:nvPr/>
          </p:nvSpPr>
          <p:spPr bwMode="auto">
            <a:xfrm>
              <a:off x="2870" y="3826"/>
              <a:ext cx="191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90" y="0"/>
                </a:cxn>
                <a:cxn ang="0">
                  <a:pos x="190" y="206"/>
                </a:cxn>
                <a:cxn ang="0">
                  <a:pos x="0" y="206"/>
                </a:cxn>
              </a:cxnLst>
              <a:rect l="0" t="0" r="r" b="b"/>
              <a:pathLst>
                <a:path w="191" h="207">
                  <a:moveTo>
                    <a:pt x="0" y="206"/>
                  </a:moveTo>
                  <a:lnTo>
                    <a:pt x="0" y="0"/>
                  </a:lnTo>
                  <a:lnTo>
                    <a:pt x="190" y="0"/>
                  </a:lnTo>
                  <a:lnTo>
                    <a:pt x="190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51" name="Freeform 63"/>
            <p:cNvSpPr>
              <a:spLocks/>
            </p:cNvSpPr>
            <p:nvPr/>
          </p:nvSpPr>
          <p:spPr bwMode="auto">
            <a:xfrm>
              <a:off x="3060" y="3826"/>
              <a:ext cx="189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88" y="0"/>
                </a:cxn>
                <a:cxn ang="0">
                  <a:pos x="188" y="206"/>
                </a:cxn>
                <a:cxn ang="0">
                  <a:pos x="0" y="206"/>
                </a:cxn>
              </a:cxnLst>
              <a:rect l="0" t="0" r="r" b="b"/>
              <a:pathLst>
                <a:path w="189" h="207">
                  <a:moveTo>
                    <a:pt x="0" y="206"/>
                  </a:moveTo>
                  <a:lnTo>
                    <a:pt x="0" y="0"/>
                  </a:lnTo>
                  <a:lnTo>
                    <a:pt x="188" y="0"/>
                  </a:lnTo>
                  <a:lnTo>
                    <a:pt x="188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52" name="Freeform 64"/>
            <p:cNvSpPr>
              <a:spLocks/>
            </p:cNvSpPr>
            <p:nvPr/>
          </p:nvSpPr>
          <p:spPr bwMode="auto">
            <a:xfrm>
              <a:off x="5458" y="3826"/>
              <a:ext cx="190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89" y="0"/>
                </a:cxn>
                <a:cxn ang="0">
                  <a:pos x="189" y="206"/>
                </a:cxn>
                <a:cxn ang="0">
                  <a:pos x="0" y="206"/>
                </a:cxn>
              </a:cxnLst>
              <a:rect l="0" t="0" r="r" b="b"/>
              <a:pathLst>
                <a:path w="190" h="207">
                  <a:moveTo>
                    <a:pt x="0" y="206"/>
                  </a:moveTo>
                  <a:lnTo>
                    <a:pt x="0" y="0"/>
                  </a:lnTo>
                  <a:lnTo>
                    <a:pt x="189" y="0"/>
                  </a:lnTo>
                  <a:lnTo>
                    <a:pt x="189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53" name="Freeform 65"/>
            <p:cNvSpPr>
              <a:spLocks/>
            </p:cNvSpPr>
            <p:nvPr/>
          </p:nvSpPr>
          <p:spPr bwMode="auto">
            <a:xfrm>
              <a:off x="3284" y="3826"/>
              <a:ext cx="191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90" y="0"/>
                </a:cxn>
                <a:cxn ang="0">
                  <a:pos x="190" y="206"/>
                </a:cxn>
                <a:cxn ang="0">
                  <a:pos x="0" y="206"/>
                </a:cxn>
              </a:cxnLst>
              <a:rect l="0" t="0" r="r" b="b"/>
              <a:pathLst>
                <a:path w="191" h="207">
                  <a:moveTo>
                    <a:pt x="0" y="206"/>
                  </a:moveTo>
                  <a:lnTo>
                    <a:pt x="0" y="0"/>
                  </a:lnTo>
                  <a:lnTo>
                    <a:pt x="190" y="0"/>
                  </a:lnTo>
                  <a:lnTo>
                    <a:pt x="190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54" name="Freeform 66"/>
            <p:cNvSpPr>
              <a:spLocks/>
            </p:cNvSpPr>
            <p:nvPr/>
          </p:nvSpPr>
          <p:spPr bwMode="auto">
            <a:xfrm>
              <a:off x="483" y="3789"/>
              <a:ext cx="62" cy="31"/>
            </a:xfrm>
            <a:custGeom>
              <a:avLst/>
              <a:gdLst/>
              <a:ahLst/>
              <a:cxnLst>
                <a:cxn ang="0">
                  <a:pos x="61" y="29"/>
                </a:cxn>
                <a:cxn ang="0">
                  <a:pos x="0" y="30"/>
                </a:cxn>
                <a:cxn ang="0">
                  <a:pos x="53" y="0"/>
                </a:cxn>
                <a:cxn ang="0">
                  <a:pos x="61" y="29"/>
                </a:cxn>
              </a:cxnLst>
              <a:rect l="0" t="0" r="r" b="b"/>
              <a:pathLst>
                <a:path w="62" h="31">
                  <a:moveTo>
                    <a:pt x="61" y="29"/>
                  </a:moveTo>
                  <a:lnTo>
                    <a:pt x="0" y="30"/>
                  </a:lnTo>
                  <a:lnTo>
                    <a:pt x="53" y="0"/>
                  </a:lnTo>
                  <a:lnTo>
                    <a:pt x="61" y="29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55" name="Freeform 67"/>
            <p:cNvSpPr>
              <a:spLocks/>
            </p:cNvSpPr>
            <p:nvPr/>
          </p:nvSpPr>
          <p:spPr bwMode="auto">
            <a:xfrm>
              <a:off x="4890" y="3826"/>
              <a:ext cx="190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89" y="0"/>
                </a:cxn>
                <a:cxn ang="0">
                  <a:pos x="189" y="206"/>
                </a:cxn>
                <a:cxn ang="0">
                  <a:pos x="0" y="206"/>
                </a:cxn>
              </a:cxnLst>
              <a:rect l="0" t="0" r="r" b="b"/>
              <a:pathLst>
                <a:path w="190" h="207">
                  <a:moveTo>
                    <a:pt x="0" y="206"/>
                  </a:moveTo>
                  <a:lnTo>
                    <a:pt x="0" y="0"/>
                  </a:lnTo>
                  <a:lnTo>
                    <a:pt x="189" y="0"/>
                  </a:lnTo>
                  <a:lnTo>
                    <a:pt x="189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56" name="Freeform 68"/>
            <p:cNvSpPr>
              <a:spLocks/>
            </p:cNvSpPr>
            <p:nvPr/>
          </p:nvSpPr>
          <p:spPr bwMode="auto">
            <a:xfrm>
              <a:off x="5079" y="3826"/>
              <a:ext cx="190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89" y="0"/>
                </a:cxn>
                <a:cxn ang="0">
                  <a:pos x="189" y="206"/>
                </a:cxn>
                <a:cxn ang="0">
                  <a:pos x="0" y="206"/>
                </a:cxn>
              </a:cxnLst>
              <a:rect l="0" t="0" r="r" b="b"/>
              <a:pathLst>
                <a:path w="190" h="207">
                  <a:moveTo>
                    <a:pt x="0" y="206"/>
                  </a:moveTo>
                  <a:lnTo>
                    <a:pt x="0" y="0"/>
                  </a:lnTo>
                  <a:lnTo>
                    <a:pt x="189" y="0"/>
                  </a:lnTo>
                  <a:lnTo>
                    <a:pt x="189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57" name="Freeform 69"/>
            <p:cNvSpPr>
              <a:spLocks/>
            </p:cNvSpPr>
            <p:nvPr/>
          </p:nvSpPr>
          <p:spPr bwMode="auto">
            <a:xfrm>
              <a:off x="5268" y="3826"/>
              <a:ext cx="191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90" y="0"/>
                </a:cxn>
                <a:cxn ang="0">
                  <a:pos x="190" y="206"/>
                </a:cxn>
                <a:cxn ang="0">
                  <a:pos x="0" y="206"/>
                </a:cxn>
              </a:cxnLst>
              <a:rect l="0" t="0" r="r" b="b"/>
              <a:pathLst>
                <a:path w="191" h="207">
                  <a:moveTo>
                    <a:pt x="0" y="206"/>
                  </a:moveTo>
                  <a:lnTo>
                    <a:pt x="0" y="0"/>
                  </a:lnTo>
                  <a:lnTo>
                    <a:pt x="190" y="0"/>
                  </a:lnTo>
                  <a:lnTo>
                    <a:pt x="190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58" name="Freeform 70"/>
            <p:cNvSpPr>
              <a:spLocks/>
            </p:cNvSpPr>
            <p:nvPr/>
          </p:nvSpPr>
          <p:spPr bwMode="auto">
            <a:xfrm>
              <a:off x="4084" y="3826"/>
              <a:ext cx="191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90" y="0"/>
                </a:cxn>
                <a:cxn ang="0">
                  <a:pos x="190" y="206"/>
                </a:cxn>
                <a:cxn ang="0">
                  <a:pos x="0" y="206"/>
                </a:cxn>
              </a:cxnLst>
              <a:rect l="0" t="0" r="r" b="b"/>
              <a:pathLst>
                <a:path w="191" h="207">
                  <a:moveTo>
                    <a:pt x="0" y="206"/>
                  </a:moveTo>
                  <a:lnTo>
                    <a:pt x="0" y="0"/>
                  </a:lnTo>
                  <a:lnTo>
                    <a:pt x="190" y="0"/>
                  </a:lnTo>
                  <a:lnTo>
                    <a:pt x="190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59" name="Freeform 71"/>
            <p:cNvSpPr>
              <a:spLocks/>
            </p:cNvSpPr>
            <p:nvPr/>
          </p:nvSpPr>
          <p:spPr bwMode="auto">
            <a:xfrm>
              <a:off x="4274" y="3826"/>
              <a:ext cx="189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88" y="0"/>
                </a:cxn>
                <a:cxn ang="0">
                  <a:pos x="188" y="206"/>
                </a:cxn>
                <a:cxn ang="0">
                  <a:pos x="0" y="206"/>
                </a:cxn>
              </a:cxnLst>
              <a:rect l="0" t="0" r="r" b="b"/>
              <a:pathLst>
                <a:path w="189" h="207">
                  <a:moveTo>
                    <a:pt x="0" y="206"/>
                  </a:moveTo>
                  <a:lnTo>
                    <a:pt x="0" y="0"/>
                  </a:lnTo>
                  <a:lnTo>
                    <a:pt x="188" y="0"/>
                  </a:lnTo>
                  <a:lnTo>
                    <a:pt x="188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60" name="Freeform 72"/>
            <p:cNvSpPr>
              <a:spLocks/>
            </p:cNvSpPr>
            <p:nvPr/>
          </p:nvSpPr>
          <p:spPr bwMode="auto">
            <a:xfrm>
              <a:off x="4462" y="3826"/>
              <a:ext cx="191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90" y="0"/>
                </a:cxn>
                <a:cxn ang="0">
                  <a:pos x="190" y="206"/>
                </a:cxn>
                <a:cxn ang="0">
                  <a:pos x="0" y="206"/>
                </a:cxn>
              </a:cxnLst>
              <a:rect l="0" t="0" r="r" b="b"/>
              <a:pathLst>
                <a:path w="191" h="207">
                  <a:moveTo>
                    <a:pt x="0" y="206"/>
                  </a:moveTo>
                  <a:lnTo>
                    <a:pt x="0" y="0"/>
                  </a:lnTo>
                  <a:lnTo>
                    <a:pt x="190" y="0"/>
                  </a:lnTo>
                  <a:lnTo>
                    <a:pt x="190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61" name="Freeform 73"/>
            <p:cNvSpPr>
              <a:spLocks/>
            </p:cNvSpPr>
            <p:nvPr/>
          </p:nvSpPr>
          <p:spPr bwMode="auto">
            <a:xfrm>
              <a:off x="4652" y="3826"/>
              <a:ext cx="191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90" y="0"/>
                </a:cxn>
                <a:cxn ang="0">
                  <a:pos x="190" y="206"/>
                </a:cxn>
                <a:cxn ang="0">
                  <a:pos x="0" y="206"/>
                </a:cxn>
              </a:cxnLst>
              <a:rect l="0" t="0" r="r" b="b"/>
              <a:pathLst>
                <a:path w="191" h="207">
                  <a:moveTo>
                    <a:pt x="0" y="206"/>
                  </a:moveTo>
                  <a:lnTo>
                    <a:pt x="0" y="0"/>
                  </a:lnTo>
                  <a:lnTo>
                    <a:pt x="190" y="0"/>
                  </a:lnTo>
                  <a:lnTo>
                    <a:pt x="190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62" name="Freeform 74"/>
            <p:cNvSpPr>
              <a:spLocks/>
            </p:cNvSpPr>
            <p:nvPr/>
          </p:nvSpPr>
          <p:spPr bwMode="auto">
            <a:xfrm>
              <a:off x="3474" y="3826"/>
              <a:ext cx="192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91" y="0"/>
                </a:cxn>
                <a:cxn ang="0">
                  <a:pos x="191" y="206"/>
                </a:cxn>
                <a:cxn ang="0">
                  <a:pos x="0" y="206"/>
                </a:cxn>
              </a:cxnLst>
              <a:rect l="0" t="0" r="r" b="b"/>
              <a:pathLst>
                <a:path w="192" h="207">
                  <a:moveTo>
                    <a:pt x="0" y="206"/>
                  </a:moveTo>
                  <a:lnTo>
                    <a:pt x="0" y="0"/>
                  </a:lnTo>
                  <a:lnTo>
                    <a:pt x="191" y="0"/>
                  </a:lnTo>
                  <a:lnTo>
                    <a:pt x="191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63" name="Freeform 75"/>
            <p:cNvSpPr>
              <a:spLocks/>
            </p:cNvSpPr>
            <p:nvPr/>
          </p:nvSpPr>
          <p:spPr bwMode="auto">
            <a:xfrm>
              <a:off x="3665" y="3826"/>
              <a:ext cx="189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88" y="0"/>
                </a:cxn>
                <a:cxn ang="0">
                  <a:pos x="188" y="206"/>
                </a:cxn>
                <a:cxn ang="0">
                  <a:pos x="0" y="206"/>
                </a:cxn>
              </a:cxnLst>
              <a:rect l="0" t="0" r="r" b="b"/>
              <a:pathLst>
                <a:path w="189" h="207">
                  <a:moveTo>
                    <a:pt x="0" y="206"/>
                  </a:moveTo>
                  <a:lnTo>
                    <a:pt x="0" y="0"/>
                  </a:lnTo>
                  <a:lnTo>
                    <a:pt x="188" y="0"/>
                  </a:lnTo>
                  <a:lnTo>
                    <a:pt x="188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64" name="Freeform 76"/>
            <p:cNvSpPr>
              <a:spLocks/>
            </p:cNvSpPr>
            <p:nvPr/>
          </p:nvSpPr>
          <p:spPr bwMode="auto">
            <a:xfrm>
              <a:off x="3853" y="3826"/>
              <a:ext cx="190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89" y="0"/>
                </a:cxn>
                <a:cxn ang="0">
                  <a:pos x="189" y="206"/>
                </a:cxn>
                <a:cxn ang="0">
                  <a:pos x="0" y="206"/>
                </a:cxn>
              </a:cxnLst>
              <a:rect l="0" t="0" r="r" b="b"/>
              <a:pathLst>
                <a:path w="190" h="207">
                  <a:moveTo>
                    <a:pt x="0" y="206"/>
                  </a:moveTo>
                  <a:lnTo>
                    <a:pt x="0" y="0"/>
                  </a:lnTo>
                  <a:lnTo>
                    <a:pt x="189" y="0"/>
                  </a:lnTo>
                  <a:lnTo>
                    <a:pt x="189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65" name="Freeform 77"/>
            <p:cNvSpPr>
              <a:spLocks/>
            </p:cNvSpPr>
            <p:nvPr/>
          </p:nvSpPr>
          <p:spPr bwMode="auto">
            <a:xfrm>
              <a:off x="3542" y="3782"/>
              <a:ext cx="63" cy="33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62" y="32"/>
                </a:cxn>
                <a:cxn ang="0">
                  <a:pos x="0" y="30"/>
                </a:cxn>
                <a:cxn ang="0">
                  <a:pos x="8" y="0"/>
                </a:cxn>
              </a:cxnLst>
              <a:rect l="0" t="0" r="r" b="b"/>
              <a:pathLst>
                <a:path w="63" h="33">
                  <a:moveTo>
                    <a:pt x="8" y="0"/>
                  </a:moveTo>
                  <a:lnTo>
                    <a:pt x="62" y="32"/>
                  </a:lnTo>
                  <a:lnTo>
                    <a:pt x="0" y="30"/>
                  </a:lnTo>
                  <a:lnTo>
                    <a:pt x="8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66" name="Freeform 78"/>
            <p:cNvSpPr>
              <a:spLocks/>
            </p:cNvSpPr>
            <p:nvPr/>
          </p:nvSpPr>
          <p:spPr bwMode="auto">
            <a:xfrm>
              <a:off x="96" y="3819"/>
              <a:ext cx="190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89" y="0"/>
                </a:cxn>
                <a:cxn ang="0">
                  <a:pos x="189" y="206"/>
                </a:cxn>
                <a:cxn ang="0">
                  <a:pos x="0" y="206"/>
                </a:cxn>
              </a:cxnLst>
              <a:rect l="0" t="0" r="r" b="b"/>
              <a:pathLst>
                <a:path w="190" h="207">
                  <a:moveTo>
                    <a:pt x="0" y="206"/>
                  </a:moveTo>
                  <a:lnTo>
                    <a:pt x="0" y="0"/>
                  </a:lnTo>
                  <a:lnTo>
                    <a:pt x="189" y="0"/>
                  </a:lnTo>
                  <a:lnTo>
                    <a:pt x="189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67" name="Freeform 79"/>
            <p:cNvSpPr>
              <a:spLocks/>
            </p:cNvSpPr>
            <p:nvPr/>
          </p:nvSpPr>
          <p:spPr bwMode="auto">
            <a:xfrm>
              <a:off x="285" y="3819"/>
              <a:ext cx="190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89" y="0"/>
                </a:cxn>
                <a:cxn ang="0">
                  <a:pos x="189" y="206"/>
                </a:cxn>
                <a:cxn ang="0">
                  <a:pos x="0" y="206"/>
                </a:cxn>
              </a:cxnLst>
              <a:rect l="0" t="0" r="r" b="b"/>
              <a:pathLst>
                <a:path w="190" h="207">
                  <a:moveTo>
                    <a:pt x="0" y="206"/>
                  </a:moveTo>
                  <a:lnTo>
                    <a:pt x="0" y="0"/>
                  </a:lnTo>
                  <a:lnTo>
                    <a:pt x="189" y="0"/>
                  </a:lnTo>
                  <a:lnTo>
                    <a:pt x="189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68" name="Freeform 80"/>
            <p:cNvSpPr>
              <a:spLocks/>
            </p:cNvSpPr>
            <p:nvPr/>
          </p:nvSpPr>
          <p:spPr bwMode="auto">
            <a:xfrm>
              <a:off x="474" y="3819"/>
              <a:ext cx="191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90" y="0"/>
                </a:cxn>
                <a:cxn ang="0">
                  <a:pos x="190" y="206"/>
                </a:cxn>
                <a:cxn ang="0">
                  <a:pos x="0" y="206"/>
                </a:cxn>
              </a:cxnLst>
              <a:rect l="0" t="0" r="r" b="b"/>
              <a:pathLst>
                <a:path w="191" h="207">
                  <a:moveTo>
                    <a:pt x="0" y="206"/>
                  </a:moveTo>
                  <a:lnTo>
                    <a:pt x="0" y="0"/>
                  </a:lnTo>
                  <a:lnTo>
                    <a:pt x="190" y="0"/>
                  </a:lnTo>
                  <a:lnTo>
                    <a:pt x="190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69" name="Freeform 81"/>
            <p:cNvSpPr>
              <a:spLocks/>
            </p:cNvSpPr>
            <p:nvPr/>
          </p:nvSpPr>
          <p:spPr bwMode="auto">
            <a:xfrm>
              <a:off x="664" y="3819"/>
              <a:ext cx="191" cy="207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0" y="0"/>
                </a:cxn>
                <a:cxn ang="0">
                  <a:pos x="190" y="0"/>
                </a:cxn>
                <a:cxn ang="0">
                  <a:pos x="190" y="206"/>
                </a:cxn>
                <a:cxn ang="0">
                  <a:pos x="0" y="206"/>
                </a:cxn>
              </a:cxnLst>
              <a:rect l="0" t="0" r="r" b="b"/>
              <a:pathLst>
                <a:path w="191" h="207">
                  <a:moveTo>
                    <a:pt x="0" y="206"/>
                  </a:moveTo>
                  <a:lnTo>
                    <a:pt x="0" y="0"/>
                  </a:lnTo>
                  <a:lnTo>
                    <a:pt x="190" y="0"/>
                  </a:lnTo>
                  <a:lnTo>
                    <a:pt x="190" y="206"/>
                  </a:lnTo>
                  <a:lnTo>
                    <a:pt x="0" y="20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70" name="Freeform 82"/>
            <p:cNvSpPr>
              <a:spLocks/>
            </p:cNvSpPr>
            <p:nvPr/>
          </p:nvSpPr>
          <p:spPr bwMode="auto">
            <a:xfrm>
              <a:off x="892" y="3819"/>
              <a:ext cx="190" cy="208"/>
            </a:xfrm>
            <a:custGeom>
              <a:avLst/>
              <a:gdLst/>
              <a:ahLst/>
              <a:cxnLst>
                <a:cxn ang="0">
                  <a:pos x="0" y="207"/>
                </a:cxn>
                <a:cxn ang="0">
                  <a:pos x="0" y="0"/>
                </a:cxn>
                <a:cxn ang="0">
                  <a:pos x="189" y="0"/>
                </a:cxn>
                <a:cxn ang="0">
                  <a:pos x="189" y="207"/>
                </a:cxn>
                <a:cxn ang="0">
                  <a:pos x="0" y="207"/>
                </a:cxn>
              </a:cxnLst>
              <a:rect l="0" t="0" r="r" b="b"/>
              <a:pathLst>
                <a:path w="190" h="208">
                  <a:moveTo>
                    <a:pt x="0" y="207"/>
                  </a:moveTo>
                  <a:lnTo>
                    <a:pt x="0" y="0"/>
                  </a:lnTo>
                  <a:lnTo>
                    <a:pt x="189" y="0"/>
                  </a:lnTo>
                  <a:lnTo>
                    <a:pt x="189" y="207"/>
                  </a:lnTo>
                  <a:lnTo>
                    <a:pt x="0" y="207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71" name="Freeform 83"/>
            <p:cNvSpPr>
              <a:spLocks/>
            </p:cNvSpPr>
            <p:nvPr/>
          </p:nvSpPr>
          <p:spPr bwMode="auto">
            <a:xfrm>
              <a:off x="1081" y="3819"/>
              <a:ext cx="190" cy="208"/>
            </a:xfrm>
            <a:custGeom>
              <a:avLst/>
              <a:gdLst/>
              <a:ahLst/>
              <a:cxnLst>
                <a:cxn ang="0">
                  <a:pos x="0" y="207"/>
                </a:cxn>
                <a:cxn ang="0">
                  <a:pos x="0" y="0"/>
                </a:cxn>
                <a:cxn ang="0">
                  <a:pos x="189" y="0"/>
                </a:cxn>
                <a:cxn ang="0">
                  <a:pos x="189" y="207"/>
                </a:cxn>
                <a:cxn ang="0">
                  <a:pos x="0" y="207"/>
                </a:cxn>
              </a:cxnLst>
              <a:rect l="0" t="0" r="r" b="b"/>
              <a:pathLst>
                <a:path w="190" h="208">
                  <a:moveTo>
                    <a:pt x="0" y="207"/>
                  </a:moveTo>
                  <a:lnTo>
                    <a:pt x="0" y="0"/>
                  </a:lnTo>
                  <a:lnTo>
                    <a:pt x="189" y="0"/>
                  </a:lnTo>
                  <a:lnTo>
                    <a:pt x="189" y="207"/>
                  </a:lnTo>
                  <a:lnTo>
                    <a:pt x="0" y="207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72" name="Freeform 84"/>
            <p:cNvSpPr>
              <a:spLocks/>
            </p:cNvSpPr>
            <p:nvPr/>
          </p:nvSpPr>
          <p:spPr bwMode="auto">
            <a:xfrm>
              <a:off x="1270" y="3819"/>
              <a:ext cx="191" cy="208"/>
            </a:xfrm>
            <a:custGeom>
              <a:avLst/>
              <a:gdLst/>
              <a:ahLst/>
              <a:cxnLst>
                <a:cxn ang="0">
                  <a:pos x="0" y="207"/>
                </a:cxn>
                <a:cxn ang="0">
                  <a:pos x="0" y="0"/>
                </a:cxn>
                <a:cxn ang="0">
                  <a:pos x="190" y="0"/>
                </a:cxn>
                <a:cxn ang="0">
                  <a:pos x="190" y="207"/>
                </a:cxn>
                <a:cxn ang="0">
                  <a:pos x="0" y="207"/>
                </a:cxn>
              </a:cxnLst>
              <a:rect l="0" t="0" r="r" b="b"/>
              <a:pathLst>
                <a:path w="191" h="208">
                  <a:moveTo>
                    <a:pt x="0" y="207"/>
                  </a:moveTo>
                  <a:lnTo>
                    <a:pt x="0" y="0"/>
                  </a:lnTo>
                  <a:lnTo>
                    <a:pt x="190" y="0"/>
                  </a:lnTo>
                  <a:lnTo>
                    <a:pt x="190" y="207"/>
                  </a:lnTo>
                  <a:lnTo>
                    <a:pt x="0" y="207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73" name="Freeform 85"/>
            <p:cNvSpPr>
              <a:spLocks/>
            </p:cNvSpPr>
            <p:nvPr/>
          </p:nvSpPr>
          <p:spPr bwMode="auto">
            <a:xfrm>
              <a:off x="1460" y="3819"/>
              <a:ext cx="191" cy="208"/>
            </a:xfrm>
            <a:custGeom>
              <a:avLst/>
              <a:gdLst/>
              <a:ahLst/>
              <a:cxnLst>
                <a:cxn ang="0">
                  <a:pos x="0" y="207"/>
                </a:cxn>
                <a:cxn ang="0">
                  <a:pos x="0" y="0"/>
                </a:cxn>
                <a:cxn ang="0">
                  <a:pos x="190" y="0"/>
                </a:cxn>
                <a:cxn ang="0">
                  <a:pos x="190" y="207"/>
                </a:cxn>
                <a:cxn ang="0">
                  <a:pos x="0" y="207"/>
                </a:cxn>
              </a:cxnLst>
              <a:rect l="0" t="0" r="r" b="b"/>
              <a:pathLst>
                <a:path w="191" h="208">
                  <a:moveTo>
                    <a:pt x="0" y="207"/>
                  </a:moveTo>
                  <a:lnTo>
                    <a:pt x="0" y="0"/>
                  </a:lnTo>
                  <a:lnTo>
                    <a:pt x="190" y="0"/>
                  </a:lnTo>
                  <a:lnTo>
                    <a:pt x="190" y="207"/>
                  </a:lnTo>
                  <a:lnTo>
                    <a:pt x="0" y="207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74" name="Rectangle 86"/>
            <p:cNvSpPr>
              <a:spLocks noChangeArrowheads="1"/>
            </p:cNvSpPr>
            <p:nvPr/>
          </p:nvSpPr>
          <p:spPr bwMode="auto">
            <a:xfrm>
              <a:off x="1658" y="3813"/>
              <a:ext cx="270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300" b="1">
                  <a:solidFill>
                    <a:srgbClr val="000000"/>
                  </a:solidFill>
                  <a:latin typeface="Arial" pitchFamily="-105" charset="0"/>
                </a:rPr>
                <a:t>14*</a:t>
              </a:r>
            </a:p>
          </p:txBody>
        </p:sp>
        <p:sp>
          <p:nvSpPr>
            <p:cNvPr id="37975" name="Rectangle 87"/>
            <p:cNvSpPr>
              <a:spLocks noChangeArrowheads="1"/>
            </p:cNvSpPr>
            <p:nvPr/>
          </p:nvSpPr>
          <p:spPr bwMode="auto">
            <a:xfrm>
              <a:off x="1848" y="3813"/>
              <a:ext cx="270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300" b="1">
                  <a:solidFill>
                    <a:srgbClr val="000000"/>
                  </a:solidFill>
                  <a:latin typeface="Arial" pitchFamily="-105" charset="0"/>
                </a:rPr>
                <a:t>16*</a:t>
              </a:r>
            </a:p>
          </p:txBody>
        </p:sp>
        <p:sp>
          <p:nvSpPr>
            <p:cNvPr id="37976" name="Rectangle 88"/>
            <p:cNvSpPr>
              <a:spLocks noChangeArrowheads="1"/>
            </p:cNvSpPr>
            <p:nvPr/>
          </p:nvSpPr>
          <p:spPr bwMode="auto">
            <a:xfrm>
              <a:off x="2475" y="3801"/>
              <a:ext cx="270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300" b="1">
                  <a:solidFill>
                    <a:srgbClr val="000000"/>
                  </a:solidFill>
                  <a:latin typeface="Arial" pitchFamily="-105" charset="0"/>
                </a:rPr>
                <a:t>17*</a:t>
              </a:r>
            </a:p>
          </p:txBody>
        </p:sp>
        <p:sp>
          <p:nvSpPr>
            <p:cNvPr id="37977" name="Rectangle 89"/>
            <p:cNvSpPr>
              <a:spLocks noChangeArrowheads="1"/>
            </p:cNvSpPr>
            <p:nvPr/>
          </p:nvSpPr>
          <p:spPr bwMode="auto">
            <a:xfrm>
              <a:off x="2659" y="3801"/>
              <a:ext cx="270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300" b="1">
                  <a:solidFill>
                    <a:srgbClr val="000000"/>
                  </a:solidFill>
                  <a:latin typeface="Arial" pitchFamily="-105" charset="0"/>
                </a:rPr>
                <a:t>18*</a:t>
              </a:r>
            </a:p>
          </p:txBody>
        </p:sp>
        <p:sp>
          <p:nvSpPr>
            <p:cNvPr id="37978" name="Rectangle 90"/>
            <p:cNvSpPr>
              <a:spLocks noChangeArrowheads="1"/>
            </p:cNvSpPr>
            <p:nvPr/>
          </p:nvSpPr>
          <p:spPr bwMode="auto">
            <a:xfrm>
              <a:off x="3257" y="3806"/>
              <a:ext cx="270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300" b="1">
                  <a:solidFill>
                    <a:srgbClr val="000000"/>
                  </a:solidFill>
                  <a:latin typeface="Arial" pitchFamily="-105" charset="0"/>
                </a:rPr>
                <a:t>20*</a:t>
              </a:r>
            </a:p>
          </p:txBody>
        </p:sp>
        <p:sp>
          <p:nvSpPr>
            <p:cNvPr id="37979" name="Rectangle 91"/>
            <p:cNvSpPr>
              <a:spLocks noChangeArrowheads="1"/>
            </p:cNvSpPr>
            <p:nvPr/>
          </p:nvSpPr>
          <p:spPr bwMode="auto">
            <a:xfrm>
              <a:off x="4869" y="3806"/>
              <a:ext cx="270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300" b="1">
                  <a:solidFill>
                    <a:srgbClr val="000000"/>
                  </a:solidFill>
                  <a:latin typeface="Arial" pitchFamily="-105" charset="0"/>
                </a:rPr>
                <a:t>33*</a:t>
              </a:r>
            </a:p>
          </p:txBody>
        </p:sp>
        <p:sp>
          <p:nvSpPr>
            <p:cNvPr id="37980" name="Rectangle 92"/>
            <p:cNvSpPr>
              <a:spLocks noChangeArrowheads="1"/>
            </p:cNvSpPr>
            <p:nvPr/>
          </p:nvSpPr>
          <p:spPr bwMode="auto">
            <a:xfrm>
              <a:off x="5058" y="3806"/>
              <a:ext cx="270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300" b="1">
                  <a:solidFill>
                    <a:srgbClr val="000000"/>
                  </a:solidFill>
                  <a:latin typeface="Arial" pitchFamily="-105" charset="0"/>
                </a:rPr>
                <a:t>34*</a:t>
              </a:r>
            </a:p>
          </p:txBody>
        </p:sp>
        <p:sp>
          <p:nvSpPr>
            <p:cNvPr id="37981" name="Rectangle 93"/>
            <p:cNvSpPr>
              <a:spLocks noChangeArrowheads="1"/>
            </p:cNvSpPr>
            <p:nvPr/>
          </p:nvSpPr>
          <p:spPr bwMode="auto">
            <a:xfrm>
              <a:off x="5241" y="3801"/>
              <a:ext cx="270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300" b="1">
                  <a:solidFill>
                    <a:srgbClr val="000000"/>
                  </a:solidFill>
                  <a:latin typeface="Arial" pitchFamily="-105" charset="0"/>
                </a:rPr>
                <a:t>38*</a:t>
              </a:r>
            </a:p>
          </p:txBody>
        </p:sp>
        <p:sp>
          <p:nvSpPr>
            <p:cNvPr id="37982" name="Rectangle 94"/>
            <p:cNvSpPr>
              <a:spLocks noChangeArrowheads="1"/>
            </p:cNvSpPr>
            <p:nvPr/>
          </p:nvSpPr>
          <p:spPr bwMode="auto">
            <a:xfrm>
              <a:off x="5431" y="3794"/>
              <a:ext cx="270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300" b="1">
                  <a:solidFill>
                    <a:srgbClr val="000000"/>
                  </a:solidFill>
                  <a:latin typeface="Arial" pitchFamily="-105" charset="0"/>
                </a:rPr>
                <a:t>39*</a:t>
              </a:r>
            </a:p>
          </p:txBody>
        </p:sp>
        <p:sp>
          <p:nvSpPr>
            <p:cNvPr id="37983" name="Rectangle 95"/>
            <p:cNvSpPr>
              <a:spLocks noChangeArrowheads="1"/>
            </p:cNvSpPr>
            <p:nvPr/>
          </p:nvSpPr>
          <p:spPr bwMode="auto">
            <a:xfrm>
              <a:off x="4063" y="3806"/>
              <a:ext cx="270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300" b="1">
                  <a:solidFill>
                    <a:srgbClr val="000000"/>
                  </a:solidFill>
                  <a:latin typeface="Arial" pitchFamily="-105" charset="0"/>
                </a:rPr>
                <a:t>22*</a:t>
              </a:r>
            </a:p>
          </p:txBody>
        </p:sp>
        <p:sp>
          <p:nvSpPr>
            <p:cNvPr id="37984" name="Rectangle 96"/>
            <p:cNvSpPr>
              <a:spLocks noChangeArrowheads="1"/>
            </p:cNvSpPr>
            <p:nvPr/>
          </p:nvSpPr>
          <p:spPr bwMode="auto">
            <a:xfrm>
              <a:off x="4264" y="3806"/>
              <a:ext cx="270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300" b="1">
                  <a:solidFill>
                    <a:srgbClr val="000000"/>
                  </a:solidFill>
                  <a:latin typeface="Arial" pitchFamily="-105" charset="0"/>
                </a:rPr>
                <a:t>27*</a:t>
              </a:r>
            </a:p>
          </p:txBody>
        </p:sp>
        <p:sp>
          <p:nvSpPr>
            <p:cNvPr id="37985" name="Rectangle 97"/>
            <p:cNvSpPr>
              <a:spLocks noChangeArrowheads="1"/>
            </p:cNvSpPr>
            <p:nvPr/>
          </p:nvSpPr>
          <p:spPr bwMode="auto">
            <a:xfrm>
              <a:off x="4447" y="3806"/>
              <a:ext cx="270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300" b="1">
                  <a:solidFill>
                    <a:srgbClr val="000000"/>
                  </a:solidFill>
                  <a:latin typeface="Arial" pitchFamily="-105" charset="0"/>
                </a:rPr>
                <a:t>29*</a:t>
              </a:r>
            </a:p>
          </p:txBody>
        </p:sp>
        <p:sp>
          <p:nvSpPr>
            <p:cNvPr id="37986" name="Rectangle 98"/>
            <p:cNvSpPr>
              <a:spLocks noChangeArrowheads="1"/>
            </p:cNvSpPr>
            <p:nvPr/>
          </p:nvSpPr>
          <p:spPr bwMode="auto">
            <a:xfrm>
              <a:off x="3452" y="3806"/>
              <a:ext cx="270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300" b="1">
                  <a:solidFill>
                    <a:srgbClr val="000000"/>
                  </a:solidFill>
                  <a:latin typeface="Arial" pitchFamily="-105" charset="0"/>
                </a:rPr>
                <a:t>21*</a:t>
              </a:r>
            </a:p>
          </p:txBody>
        </p:sp>
        <p:sp>
          <p:nvSpPr>
            <p:cNvPr id="37987" name="Rectangle 99"/>
            <p:cNvSpPr>
              <a:spLocks noChangeArrowheads="1"/>
            </p:cNvSpPr>
            <p:nvPr/>
          </p:nvSpPr>
          <p:spPr bwMode="auto">
            <a:xfrm>
              <a:off x="1083" y="3794"/>
              <a:ext cx="212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300" b="1">
                  <a:solidFill>
                    <a:srgbClr val="000000"/>
                  </a:solidFill>
                  <a:latin typeface="Arial" pitchFamily="-105" charset="0"/>
                </a:rPr>
                <a:t>7*</a:t>
              </a:r>
            </a:p>
          </p:txBody>
        </p:sp>
        <p:sp>
          <p:nvSpPr>
            <p:cNvPr id="37988" name="Rectangle 100"/>
            <p:cNvSpPr>
              <a:spLocks noChangeArrowheads="1"/>
            </p:cNvSpPr>
            <p:nvPr/>
          </p:nvSpPr>
          <p:spPr bwMode="auto">
            <a:xfrm>
              <a:off x="894" y="3794"/>
              <a:ext cx="212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300" b="1">
                  <a:solidFill>
                    <a:srgbClr val="000000"/>
                  </a:solidFill>
                  <a:latin typeface="Arial" pitchFamily="-105" charset="0"/>
                </a:rPr>
                <a:t>5*</a:t>
              </a:r>
            </a:p>
          </p:txBody>
        </p:sp>
        <p:sp>
          <p:nvSpPr>
            <p:cNvPr id="37989" name="Rectangle 101"/>
            <p:cNvSpPr>
              <a:spLocks noChangeArrowheads="1"/>
            </p:cNvSpPr>
            <p:nvPr/>
          </p:nvSpPr>
          <p:spPr bwMode="auto">
            <a:xfrm>
              <a:off x="1266" y="3794"/>
              <a:ext cx="212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300" b="1">
                  <a:solidFill>
                    <a:srgbClr val="000000"/>
                  </a:solidFill>
                  <a:latin typeface="Arial" pitchFamily="-105" charset="0"/>
                </a:rPr>
                <a:t>8*</a:t>
              </a:r>
            </a:p>
          </p:txBody>
        </p:sp>
        <p:sp>
          <p:nvSpPr>
            <p:cNvPr id="37990" name="Rectangle 102"/>
            <p:cNvSpPr>
              <a:spLocks noChangeArrowheads="1"/>
            </p:cNvSpPr>
            <p:nvPr/>
          </p:nvSpPr>
          <p:spPr bwMode="auto">
            <a:xfrm>
              <a:off x="288" y="3793"/>
              <a:ext cx="212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300" b="1">
                  <a:solidFill>
                    <a:srgbClr val="000000"/>
                  </a:solidFill>
                  <a:latin typeface="Arial" pitchFamily="-105" charset="0"/>
                </a:rPr>
                <a:t>3*</a:t>
              </a:r>
            </a:p>
          </p:txBody>
        </p:sp>
        <p:sp>
          <p:nvSpPr>
            <p:cNvPr id="37991" name="Rectangle 103"/>
            <p:cNvSpPr>
              <a:spLocks noChangeArrowheads="1"/>
            </p:cNvSpPr>
            <p:nvPr/>
          </p:nvSpPr>
          <p:spPr bwMode="auto">
            <a:xfrm>
              <a:off x="98" y="3793"/>
              <a:ext cx="212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300" b="1">
                  <a:solidFill>
                    <a:srgbClr val="000000"/>
                  </a:solidFill>
                  <a:latin typeface="Arial" pitchFamily="-105" charset="0"/>
                </a:rPr>
                <a:t>2*</a:t>
              </a:r>
            </a:p>
          </p:txBody>
        </p:sp>
      </p:grpSp>
      <p:sp>
        <p:nvSpPr>
          <p:cNvPr id="37993" name="Line 105"/>
          <p:cNvSpPr>
            <a:spLocks noChangeShapeType="1"/>
          </p:cNvSpPr>
          <p:nvPr/>
        </p:nvSpPr>
        <p:spPr bwMode="auto">
          <a:xfrm>
            <a:off x="4283075" y="3810000"/>
            <a:ext cx="560388" cy="520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94" name="Arc 106"/>
          <p:cNvSpPr>
            <a:spLocks/>
          </p:cNvSpPr>
          <p:nvPr/>
        </p:nvSpPr>
        <p:spPr bwMode="auto">
          <a:xfrm rot="18420000">
            <a:off x="1331913" y="5808663"/>
            <a:ext cx="320675" cy="434975"/>
          </a:xfrm>
          <a:custGeom>
            <a:avLst/>
            <a:gdLst>
              <a:gd name="G0" fmla="+- 107 0 0"/>
              <a:gd name="G1" fmla="+- 21600 0 0"/>
              <a:gd name="G2" fmla="+- 21600 0 0"/>
              <a:gd name="T0" fmla="*/ 0 w 21707"/>
              <a:gd name="T1" fmla="*/ 0 h 21600"/>
              <a:gd name="T2" fmla="*/ 21707 w 21707"/>
              <a:gd name="T3" fmla="*/ 21521 h 21600"/>
              <a:gd name="T4" fmla="*/ 107 w 2170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07" h="21600" fill="none" extrusionOk="0">
                <a:moveTo>
                  <a:pt x="0" y="0"/>
                </a:moveTo>
                <a:cubicBezTo>
                  <a:pt x="35" y="0"/>
                  <a:pt x="71" y="-1"/>
                  <a:pt x="107" y="-1"/>
                </a:cubicBezTo>
                <a:cubicBezTo>
                  <a:pt x="12005" y="-1"/>
                  <a:pt x="21663" y="9622"/>
                  <a:pt x="21706" y="21521"/>
                </a:cubicBezTo>
              </a:path>
              <a:path w="21707" h="21600" stroke="0" extrusionOk="0">
                <a:moveTo>
                  <a:pt x="0" y="0"/>
                </a:moveTo>
                <a:cubicBezTo>
                  <a:pt x="35" y="0"/>
                  <a:pt x="71" y="-1"/>
                  <a:pt x="107" y="-1"/>
                </a:cubicBezTo>
                <a:cubicBezTo>
                  <a:pt x="12005" y="-1"/>
                  <a:pt x="21663" y="9622"/>
                  <a:pt x="21706" y="21521"/>
                </a:cubicBezTo>
                <a:lnTo>
                  <a:pt x="107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95" name="Arc 107"/>
          <p:cNvSpPr>
            <a:spLocks/>
          </p:cNvSpPr>
          <p:nvPr/>
        </p:nvSpPr>
        <p:spPr bwMode="auto">
          <a:xfrm rot="18420000">
            <a:off x="2533650" y="5811838"/>
            <a:ext cx="320675" cy="434975"/>
          </a:xfrm>
          <a:custGeom>
            <a:avLst/>
            <a:gdLst>
              <a:gd name="G0" fmla="+- 107 0 0"/>
              <a:gd name="G1" fmla="+- 21600 0 0"/>
              <a:gd name="G2" fmla="+- 21600 0 0"/>
              <a:gd name="T0" fmla="*/ 0 w 21707"/>
              <a:gd name="T1" fmla="*/ 0 h 21600"/>
              <a:gd name="T2" fmla="*/ 21707 w 21707"/>
              <a:gd name="T3" fmla="*/ 21521 h 21600"/>
              <a:gd name="T4" fmla="*/ 107 w 2170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07" h="21600" fill="none" extrusionOk="0">
                <a:moveTo>
                  <a:pt x="0" y="0"/>
                </a:moveTo>
                <a:cubicBezTo>
                  <a:pt x="35" y="0"/>
                  <a:pt x="71" y="-1"/>
                  <a:pt x="107" y="-1"/>
                </a:cubicBezTo>
                <a:cubicBezTo>
                  <a:pt x="12005" y="-1"/>
                  <a:pt x="21663" y="9622"/>
                  <a:pt x="21706" y="21521"/>
                </a:cubicBezTo>
              </a:path>
              <a:path w="21707" h="21600" stroke="0" extrusionOk="0">
                <a:moveTo>
                  <a:pt x="0" y="0"/>
                </a:moveTo>
                <a:cubicBezTo>
                  <a:pt x="35" y="0"/>
                  <a:pt x="71" y="-1"/>
                  <a:pt x="107" y="-1"/>
                </a:cubicBezTo>
                <a:cubicBezTo>
                  <a:pt x="12005" y="-1"/>
                  <a:pt x="21663" y="9622"/>
                  <a:pt x="21706" y="21521"/>
                </a:cubicBezTo>
                <a:lnTo>
                  <a:pt x="107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96" name="Arc 108"/>
          <p:cNvSpPr>
            <a:spLocks/>
          </p:cNvSpPr>
          <p:nvPr/>
        </p:nvSpPr>
        <p:spPr bwMode="auto">
          <a:xfrm rot="18420000">
            <a:off x="3732213" y="5811838"/>
            <a:ext cx="320675" cy="434975"/>
          </a:xfrm>
          <a:custGeom>
            <a:avLst/>
            <a:gdLst>
              <a:gd name="G0" fmla="+- 107 0 0"/>
              <a:gd name="G1" fmla="+- 21600 0 0"/>
              <a:gd name="G2" fmla="+- 21600 0 0"/>
              <a:gd name="T0" fmla="*/ 0 w 21707"/>
              <a:gd name="T1" fmla="*/ 0 h 21600"/>
              <a:gd name="T2" fmla="*/ 21707 w 21707"/>
              <a:gd name="T3" fmla="*/ 21521 h 21600"/>
              <a:gd name="T4" fmla="*/ 107 w 2170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07" h="21600" fill="none" extrusionOk="0">
                <a:moveTo>
                  <a:pt x="0" y="0"/>
                </a:moveTo>
                <a:cubicBezTo>
                  <a:pt x="35" y="0"/>
                  <a:pt x="71" y="-1"/>
                  <a:pt x="107" y="-1"/>
                </a:cubicBezTo>
                <a:cubicBezTo>
                  <a:pt x="12005" y="-1"/>
                  <a:pt x="21663" y="9622"/>
                  <a:pt x="21706" y="21521"/>
                </a:cubicBezTo>
              </a:path>
              <a:path w="21707" h="21600" stroke="0" extrusionOk="0">
                <a:moveTo>
                  <a:pt x="0" y="0"/>
                </a:moveTo>
                <a:cubicBezTo>
                  <a:pt x="35" y="0"/>
                  <a:pt x="71" y="-1"/>
                  <a:pt x="107" y="-1"/>
                </a:cubicBezTo>
                <a:cubicBezTo>
                  <a:pt x="12005" y="-1"/>
                  <a:pt x="21663" y="9622"/>
                  <a:pt x="21706" y="21521"/>
                </a:cubicBezTo>
                <a:lnTo>
                  <a:pt x="107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97" name="Arc 109"/>
          <p:cNvSpPr>
            <a:spLocks/>
          </p:cNvSpPr>
          <p:nvPr/>
        </p:nvSpPr>
        <p:spPr bwMode="auto">
          <a:xfrm rot="18420000">
            <a:off x="4930775" y="5811838"/>
            <a:ext cx="320675" cy="434975"/>
          </a:xfrm>
          <a:custGeom>
            <a:avLst/>
            <a:gdLst>
              <a:gd name="G0" fmla="+- 107 0 0"/>
              <a:gd name="G1" fmla="+- 21600 0 0"/>
              <a:gd name="G2" fmla="+- 21600 0 0"/>
              <a:gd name="T0" fmla="*/ 0 w 21707"/>
              <a:gd name="T1" fmla="*/ 0 h 21600"/>
              <a:gd name="T2" fmla="*/ 21707 w 21707"/>
              <a:gd name="T3" fmla="*/ 21521 h 21600"/>
              <a:gd name="T4" fmla="*/ 107 w 2170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07" h="21600" fill="none" extrusionOk="0">
                <a:moveTo>
                  <a:pt x="0" y="0"/>
                </a:moveTo>
                <a:cubicBezTo>
                  <a:pt x="35" y="0"/>
                  <a:pt x="71" y="-1"/>
                  <a:pt x="107" y="-1"/>
                </a:cubicBezTo>
                <a:cubicBezTo>
                  <a:pt x="12005" y="-1"/>
                  <a:pt x="21663" y="9622"/>
                  <a:pt x="21706" y="21521"/>
                </a:cubicBezTo>
              </a:path>
              <a:path w="21707" h="21600" stroke="0" extrusionOk="0">
                <a:moveTo>
                  <a:pt x="0" y="0"/>
                </a:moveTo>
                <a:cubicBezTo>
                  <a:pt x="35" y="0"/>
                  <a:pt x="71" y="-1"/>
                  <a:pt x="107" y="-1"/>
                </a:cubicBezTo>
                <a:cubicBezTo>
                  <a:pt x="12005" y="-1"/>
                  <a:pt x="21663" y="9622"/>
                  <a:pt x="21706" y="21521"/>
                </a:cubicBezTo>
                <a:lnTo>
                  <a:pt x="107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98" name="Arc 110"/>
          <p:cNvSpPr>
            <a:spLocks/>
          </p:cNvSpPr>
          <p:nvPr/>
        </p:nvSpPr>
        <p:spPr bwMode="auto">
          <a:xfrm rot="18420000">
            <a:off x="6210300" y="5811838"/>
            <a:ext cx="320675" cy="434975"/>
          </a:xfrm>
          <a:custGeom>
            <a:avLst/>
            <a:gdLst>
              <a:gd name="G0" fmla="+- 107 0 0"/>
              <a:gd name="G1" fmla="+- 21600 0 0"/>
              <a:gd name="G2" fmla="+- 21600 0 0"/>
              <a:gd name="T0" fmla="*/ 0 w 21707"/>
              <a:gd name="T1" fmla="*/ 0 h 21600"/>
              <a:gd name="T2" fmla="*/ 21707 w 21707"/>
              <a:gd name="T3" fmla="*/ 21521 h 21600"/>
              <a:gd name="T4" fmla="*/ 107 w 2170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07" h="21600" fill="none" extrusionOk="0">
                <a:moveTo>
                  <a:pt x="0" y="0"/>
                </a:moveTo>
                <a:cubicBezTo>
                  <a:pt x="35" y="0"/>
                  <a:pt x="71" y="-1"/>
                  <a:pt x="107" y="-1"/>
                </a:cubicBezTo>
                <a:cubicBezTo>
                  <a:pt x="12005" y="-1"/>
                  <a:pt x="21663" y="9622"/>
                  <a:pt x="21706" y="21521"/>
                </a:cubicBezTo>
              </a:path>
              <a:path w="21707" h="21600" stroke="0" extrusionOk="0">
                <a:moveTo>
                  <a:pt x="0" y="0"/>
                </a:moveTo>
                <a:cubicBezTo>
                  <a:pt x="35" y="0"/>
                  <a:pt x="71" y="-1"/>
                  <a:pt x="107" y="-1"/>
                </a:cubicBezTo>
                <a:cubicBezTo>
                  <a:pt x="12005" y="-1"/>
                  <a:pt x="21663" y="9622"/>
                  <a:pt x="21706" y="21521"/>
                </a:cubicBezTo>
                <a:lnTo>
                  <a:pt x="107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99" name="Arc 111"/>
          <p:cNvSpPr>
            <a:spLocks/>
          </p:cNvSpPr>
          <p:nvPr/>
        </p:nvSpPr>
        <p:spPr bwMode="auto">
          <a:xfrm rot="18420000">
            <a:off x="7489032" y="5811044"/>
            <a:ext cx="319087" cy="4349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521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898" y="-1"/>
                  <a:pt x="21556" y="9622"/>
                  <a:pt x="21599" y="21521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898" y="-1"/>
                  <a:pt x="21556" y="9622"/>
                  <a:pt x="21599" y="21521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466938"/>
      </p:ext>
    </p:extLst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After Re-distribution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09550"/>
            <a:ext cx="8458200" cy="4076700"/>
          </a:xfrm>
          <a:noFill/>
          <a:ln/>
        </p:spPr>
        <p:txBody>
          <a:bodyPr/>
          <a:lstStyle/>
          <a:p>
            <a:r>
              <a:rPr lang="en-US" dirty="0" smtClean="0"/>
              <a:t>Entries </a:t>
            </a:r>
            <a:r>
              <a:rPr lang="en-US" dirty="0"/>
              <a:t>are </a:t>
            </a:r>
            <a:r>
              <a:rPr lang="en-US" dirty="0">
                <a:solidFill>
                  <a:schemeClr val="accent2"/>
                </a:solidFill>
              </a:rPr>
              <a:t>re-distributed by `</a:t>
            </a:r>
            <a:r>
              <a:rPr lang="en-US" i="1" dirty="0">
                <a:solidFill>
                  <a:schemeClr val="accent2"/>
                </a:solidFill>
              </a:rPr>
              <a:t>pushing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i="1" dirty="0">
                <a:solidFill>
                  <a:schemeClr val="accent2"/>
                </a:solidFill>
              </a:rPr>
              <a:t>through</a:t>
            </a:r>
            <a:r>
              <a:rPr lang="en-US" dirty="0">
                <a:solidFill>
                  <a:schemeClr val="accent2"/>
                </a:solidFill>
              </a:rPr>
              <a:t>’ </a:t>
            </a:r>
            <a:r>
              <a:rPr lang="en-US" dirty="0"/>
              <a:t>the splitting entry in the parent node.</a:t>
            </a:r>
          </a:p>
          <a:p>
            <a:r>
              <a:rPr lang="en-US" dirty="0"/>
              <a:t>It suffices to re-distribute index entry with key 20; we’ve re-distributed 17 </a:t>
            </a:r>
            <a:r>
              <a:rPr lang="en-US" dirty="0" smtClean="0"/>
              <a:t>as well</a:t>
            </a:r>
            <a:endParaRPr lang="en-US" dirty="0"/>
          </a:p>
        </p:txBody>
      </p:sp>
      <p:sp>
        <p:nvSpPr>
          <p:cNvPr id="39940" name="Freeform 4"/>
          <p:cNvSpPr>
            <a:spLocks/>
          </p:cNvSpPr>
          <p:nvPr/>
        </p:nvSpPr>
        <p:spPr bwMode="auto">
          <a:xfrm>
            <a:off x="912813" y="6072188"/>
            <a:ext cx="95250" cy="60325"/>
          </a:xfrm>
          <a:custGeom>
            <a:avLst/>
            <a:gdLst/>
            <a:ahLst/>
            <a:cxnLst>
              <a:cxn ang="0">
                <a:pos x="59" y="36"/>
              </a:cxn>
              <a:cxn ang="0">
                <a:pos x="0" y="37"/>
              </a:cxn>
              <a:cxn ang="0">
                <a:pos x="51" y="0"/>
              </a:cxn>
              <a:cxn ang="0">
                <a:pos x="59" y="36"/>
              </a:cxn>
            </a:cxnLst>
            <a:rect l="0" t="0" r="r" b="b"/>
            <a:pathLst>
              <a:path w="60" h="38">
                <a:moveTo>
                  <a:pt x="59" y="36"/>
                </a:moveTo>
                <a:lnTo>
                  <a:pt x="0" y="37"/>
                </a:lnTo>
                <a:lnTo>
                  <a:pt x="51" y="0"/>
                </a:lnTo>
                <a:lnTo>
                  <a:pt x="59" y="3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41" name="Freeform 5"/>
          <p:cNvSpPr>
            <a:spLocks/>
          </p:cNvSpPr>
          <p:nvPr/>
        </p:nvSpPr>
        <p:spPr bwMode="auto">
          <a:xfrm>
            <a:off x="8289925" y="6054725"/>
            <a:ext cx="98425" cy="65088"/>
          </a:xfrm>
          <a:custGeom>
            <a:avLst/>
            <a:gdLst/>
            <a:ahLst/>
            <a:cxnLst>
              <a:cxn ang="0">
                <a:pos x="9" y="0"/>
              </a:cxn>
              <a:cxn ang="0">
                <a:pos x="61" y="40"/>
              </a:cxn>
              <a:cxn ang="0">
                <a:pos x="0" y="36"/>
              </a:cxn>
              <a:cxn ang="0">
                <a:pos x="9" y="0"/>
              </a:cxn>
            </a:cxnLst>
            <a:rect l="0" t="0" r="r" b="b"/>
            <a:pathLst>
              <a:path w="62" h="41">
                <a:moveTo>
                  <a:pt x="9" y="0"/>
                </a:moveTo>
                <a:lnTo>
                  <a:pt x="61" y="40"/>
                </a:lnTo>
                <a:lnTo>
                  <a:pt x="0" y="36"/>
                </a:lnTo>
                <a:lnTo>
                  <a:pt x="9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2744788" y="62039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14*</a:t>
            </a:r>
          </a:p>
        </p:txBody>
      </p:sp>
      <p:sp>
        <p:nvSpPr>
          <p:cNvPr id="39943" name="Rectangle 7"/>
          <p:cNvSpPr>
            <a:spLocks noChangeArrowheads="1"/>
          </p:cNvSpPr>
          <p:nvPr/>
        </p:nvSpPr>
        <p:spPr bwMode="auto">
          <a:xfrm>
            <a:off x="3038475" y="62039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16*</a:t>
            </a:r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7754938" y="61912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33*</a:t>
            </a:r>
          </a:p>
        </p:txBody>
      </p:sp>
      <p:sp>
        <p:nvSpPr>
          <p:cNvPr id="39945" name="Rectangle 9"/>
          <p:cNvSpPr>
            <a:spLocks noChangeArrowheads="1"/>
          </p:cNvSpPr>
          <p:nvPr/>
        </p:nvSpPr>
        <p:spPr bwMode="auto">
          <a:xfrm>
            <a:off x="8053388" y="61912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34*</a:t>
            </a:r>
          </a:p>
        </p:txBody>
      </p:sp>
      <p:sp>
        <p:nvSpPr>
          <p:cNvPr id="39946" name="Rectangle 10"/>
          <p:cNvSpPr>
            <a:spLocks noChangeArrowheads="1"/>
          </p:cNvSpPr>
          <p:nvPr/>
        </p:nvSpPr>
        <p:spPr bwMode="auto">
          <a:xfrm>
            <a:off x="8337550" y="618013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38*</a:t>
            </a:r>
          </a:p>
        </p:txBody>
      </p:sp>
      <p:sp>
        <p:nvSpPr>
          <p:cNvPr id="39947" name="Rectangle 11"/>
          <p:cNvSpPr>
            <a:spLocks noChangeArrowheads="1"/>
          </p:cNvSpPr>
          <p:nvPr/>
        </p:nvSpPr>
        <p:spPr bwMode="auto">
          <a:xfrm>
            <a:off x="8634413" y="616743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39*</a:t>
            </a:r>
          </a:p>
        </p:txBody>
      </p:sp>
      <p:sp>
        <p:nvSpPr>
          <p:cNvPr id="39948" name="Rectangle 12"/>
          <p:cNvSpPr>
            <a:spLocks noChangeArrowheads="1"/>
          </p:cNvSpPr>
          <p:nvPr/>
        </p:nvSpPr>
        <p:spPr bwMode="auto">
          <a:xfrm>
            <a:off x="6499225" y="61912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22*</a:t>
            </a:r>
          </a:p>
        </p:txBody>
      </p:sp>
      <p:sp>
        <p:nvSpPr>
          <p:cNvPr id="39949" name="Rectangle 13"/>
          <p:cNvSpPr>
            <a:spLocks noChangeArrowheads="1"/>
          </p:cNvSpPr>
          <p:nvPr/>
        </p:nvSpPr>
        <p:spPr bwMode="auto">
          <a:xfrm>
            <a:off x="6811963" y="61912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27*</a:t>
            </a:r>
          </a:p>
        </p:txBody>
      </p:sp>
      <p:sp>
        <p:nvSpPr>
          <p:cNvPr id="39950" name="Rectangle 14"/>
          <p:cNvSpPr>
            <a:spLocks noChangeArrowheads="1"/>
          </p:cNvSpPr>
          <p:nvPr/>
        </p:nvSpPr>
        <p:spPr bwMode="auto">
          <a:xfrm>
            <a:off x="7100888" y="61912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29*</a:t>
            </a:r>
          </a:p>
        </p:txBody>
      </p:sp>
      <p:sp>
        <p:nvSpPr>
          <p:cNvPr id="39951" name="Rectangle 15"/>
          <p:cNvSpPr>
            <a:spLocks noChangeArrowheads="1"/>
          </p:cNvSpPr>
          <p:nvPr/>
        </p:nvSpPr>
        <p:spPr bwMode="auto">
          <a:xfrm>
            <a:off x="4019550" y="618013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17*</a:t>
            </a:r>
          </a:p>
        </p:txBody>
      </p:sp>
      <p:sp>
        <p:nvSpPr>
          <p:cNvPr id="39952" name="Rectangle 16"/>
          <p:cNvSpPr>
            <a:spLocks noChangeArrowheads="1"/>
          </p:cNvSpPr>
          <p:nvPr/>
        </p:nvSpPr>
        <p:spPr bwMode="auto">
          <a:xfrm>
            <a:off x="4308475" y="618013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18*</a:t>
            </a:r>
          </a:p>
        </p:txBody>
      </p:sp>
      <p:sp>
        <p:nvSpPr>
          <p:cNvPr id="39953" name="Rectangle 17"/>
          <p:cNvSpPr>
            <a:spLocks noChangeArrowheads="1"/>
          </p:cNvSpPr>
          <p:nvPr/>
        </p:nvSpPr>
        <p:spPr bwMode="auto">
          <a:xfrm>
            <a:off x="5243513" y="61912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20*</a:t>
            </a:r>
          </a:p>
        </p:txBody>
      </p:sp>
      <p:sp>
        <p:nvSpPr>
          <p:cNvPr id="39954" name="Rectangle 18"/>
          <p:cNvSpPr>
            <a:spLocks noChangeArrowheads="1"/>
          </p:cNvSpPr>
          <p:nvPr/>
        </p:nvSpPr>
        <p:spPr bwMode="auto">
          <a:xfrm>
            <a:off x="5546725" y="61912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21*</a:t>
            </a:r>
          </a:p>
        </p:txBody>
      </p:sp>
      <p:sp>
        <p:nvSpPr>
          <p:cNvPr id="39955" name="Rectangle 19"/>
          <p:cNvSpPr>
            <a:spLocks noChangeArrowheads="1"/>
          </p:cNvSpPr>
          <p:nvPr/>
        </p:nvSpPr>
        <p:spPr bwMode="auto">
          <a:xfrm>
            <a:off x="1846263" y="616743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7*</a:t>
            </a:r>
          </a:p>
        </p:txBody>
      </p:sp>
      <p:sp>
        <p:nvSpPr>
          <p:cNvPr id="39956" name="Rectangle 20"/>
          <p:cNvSpPr>
            <a:spLocks noChangeArrowheads="1"/>
          </p:cNvSpPr>
          <p:nvPr/>
        </p:nvSpPr>
        <p:spPr bwMode="auto">
          <a:xfrm>
            <a:off x="1552575" y="616743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5*</a:t>
            </a:r>
          </a:p>
        </p:txBody>
      </p:sp>
      <p:sp>
        <p:nvSpPr>
          <p:cNvPr id="39957" name="Rectangle 21"/>
          <p:cNvSpPr>
            <a:spLocks noChangeArrowheads="1"/>
          </p:cNvSpPr>
          <p:nvPr/>
        </p:nvSpPr>
        <p:spPr bwMode="auto">
          <a:xfrm>
            <a:off x="2133600" y="616743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8*</a:t>
            </a:r>
          </a:p>
        </p:txBody>
      </p:sp>
      <p:sp>
        <p:nvSpPr>
          <p:cNvPr id="39958" name="Rectangle 22"/>
          <p:cNvSpPr>
            <a:spLocks noChangeArrowheads="1"/>
          </p:cNvSpPr>
          <p:nvPr/>
        </p:nvSpPr>
        <p:spPr bwMode="auto">
          <a:xfrm>
            <a:off x="312738" y="6164263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2*</a:t>
            </a:r>
          </a:p>
        </p:txBody>
      </p:sp>
      <p:sp>
        <p:nvSpPr>
          <p:cNvPr id="39959" name="Rectangle 23"/>
          <p:cNvSpPr>
            <a:spLocks noChangeArrowheads="1"/>
          </p:cNvSpPr>
          <p:nvPr/>
        </p:nvSpPr>
        <p:spPr bwMode="auto">
          <a:xfrm>
            <a:off x="604838" y="6164263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3*</a:t>
            </a:r>
          </a:p>
        </p:txBody>
      </p:sp>
      <p:sp>
        <p:nvSpPr>
          <p:cNvPr id="39960" name="Rectangle 24"/>
          <p:cNvSpPr>
            <a:spLocks noChangeArrowheads="1"/>
          </p:cNvSpPr>
          <p:nvPr/>
        </p:nvSpPr>
        <p:spPr bwMode="auto">
          <a:xfrm>
            <a:off x="701675" y="6248400"/>
            <a:ext cx="1982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61" name="Arc 25"/>
          <p:cNvSpPr>
            <a:spLocks/>
          </p:cNvSpPr>
          <p:nvPr/>
        </p:nvSpPr>
        <p:spPr bwMode="auto">
          <a:xfrm rot="18420000">
            <a:off x="1457325" y="5881688"/>
            <a:ext cx="333375" cy="4349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521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898" y="-1"/>
                  <a:pt x="21556" y="9622"/>
                  <a:pt x="21599" y="21521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898" y="-1"/>
                  <a:pt x="21556" y="9622"/>
                  <a:pt x="21599" y="21521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62" name="Freeform 26"/>
          <p:cNvSpPr>
            <a:spLocks/>
          </p:cNvSpPr>
          <p:nvPr/>
        </p:nvSpPr>
        <p:spPr bwMode="auto">
          <a:xfrm>
            <a:off x="4600575" y="4073525"/>
            <a:ext cx="446088" cy="495300"/>
          </a:xfrm>
          <a:custGeom>
            <a:avLst/>
            <a:gdLst/>
            <a:ahLst/>
            <a:cxnLst>
              <a:cxn ang="0">
                <a:pos x="0" y="311"/>
              </a:cxn>
              <a:cxn ang="0">
                <a:pos x="0" y="0"/>
              </a:cxn>
              <a:cxn ang="0">
                <a:pos x="280" y="0"/>
              </a:cxn>
              <a:cxn ang="0">
                <a:pos x="280" y="311"/>
              </a:cxn>
              <a:cxn ang="0">
                <a:pos x="0" y="311"/>
              </a:cxn>
            </a:cxnLst>
            <a:rect l="0" t="0" r="r" b="b"/>
            <a:pathLst>
              <a:path w="281" h="312">
                <a:moveTo>
                  <a:pt x="0" y="311"/>
                </a:moveTo>
                <a:lnTo>
                  <a:pt x="0" y="0"/>
                </a:lnTo>
                <a:lnTo>
                  <a:pt x="280" y="0"/>
                </a:lnTo>
                <a:lnTo>
                  <a:pt x="280" y="311"/>
                </a:lnTo>
                <a:lnTo>
                  <a:pt x="0" y="31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63" name="Freeform 27"/>
          <p:cNvSpPr>
            <a:spLocks/>
          </p:cNvSpPr>
          <p:nvPr/>
        </p:nvSpPr>
        <p:spPr bwMode="auto">
          <a:xfrm>
            <a:off x="4675188" y="4073525"/>
            <a:ext cx="1587" cy="495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11"/>
              </a:cxn>
              <a:cxn ang="0">
                <a:pos x="0" y="0"/>
              </a:cxn>
            </a:cxnLst>
            <a:rect l="0" t="0" r="r" b="b"/>
            <a:pathLst>
              <a:path w="1" h="312">
                <a:moveTo>
                  <a:pt x="0" y="0"/>
                </a:moveTo>
                <a:lnTo>
                  <a:pt x="0" y="31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64" name="Freeform 28"/>
          <p:cNvSpPr>
            <a:spLocks/>
          </p:cNvSpPr>
          <p:nvPr/>
        </p:nvSpPr>
        <p:spPr bwMode="auto">
          <a:xfrm>
            <a:off x="5045075" y="4073525"/>
            <a:ext cx="446088" cy="495300"/>
          </a:xfrm>
          <a:custGeom>
            <a:avLst/>
            <a:gdLst/>
            <a:ahLst/>
            <a:cxnLst>
              <a:cxn ang="0">
                <a:pos x="0" y="311"/>
              </a:cxn>
              <a:cxn ang="0">
                <a:pos x="0" y="0"/>
              </a:cxn>
              <a:cxn ang="0">
                <a:pos x="280" y="0"/>
              </a:cxn>
              <a:cxn ang="0">
                <a:pos x="280" y="311"/>
              </a:cxn>
              <a:cxn ang="0">
                <a:pos x="0" y="311"/>
              </a:cxn>
            </a:cxnLst>
            <a:rect l="0" t="0" r="r" b="b"/>
            <a:pathLst>
              <a:path w="281" h="312">
                <a:moveTo>
                  <a:pt x="0" y="311"/>
                </a:moveTo>
                <a:lnTo>
                  <a:pt x="0" y="0"/>
                </a:lnTo>
                <a:lnTo>
                  <a:pt x="280" y="0"/>
                </a:lnTo>
                <a:lnTo>
                  <a:pt x="280" y="311"/>
                </a:lnTo>
                <a:lnTo>
                  <a:pt x="0" y="31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65" name="Freeform 29"/>
          <p:cNvSpPr>
            <a:spLocks/>
          </p:cNvSpPr>
          <p:nvPr/>
        </p:nvSpPr>
        <p:spPr bwMode="auto">
          <a:xfrm>
            <a:off x="5119688" y="4073525"/>
            <a:ext cx="1587" cy="495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11"/>
              </a:cxn>
              <a:cxn ang="0">
                <a:pos x="0" y="0"/>
              </a:cxn>
            </a:cxnLst>
            <a:rect l="0" t="0" r="r" b="b"/>
            <a:pathLst>
              <a:path w="1" h="312">
                <a:moveTo>
                  <a:pt x="0" y="0"/>
                </a:moveTo>
                <a:lnTo>
                  <a:pt x="0" y="31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66" name="Freeform 30"/>
          <p:cNvSpPr>
            <a:spLocks/>
          </p:cNvSpPr>
          <p:nvPr/>
        </p:nvSpPr>
        <p:spPr bwMode="auto">
          <a:xfrm>
            <a:off x="5489575" y="4073525"/>
            <a:ext cx="447675" cy="495300"/>
          </a:xfrm>
          <a:custGeom>
            <a:avLst/>
            <a:gdLst/>
            <a:ahLst/>
            <a:cxnLst>
              <a:cxn ang="0">
                <a:pos x="0" y="311"/>
              </a:cxn>
              <a:cxn ang="0">
                <a:pos x="0" y="0"/>
              </a:cxn>
              <a:cxn ang="0">
                <a:pos x="281" y="0"/>
              </a:cxn>
              <a:cxn ang="0">
                <a:pos x="281" y="311"/>
              </a:cxn>
              <a:cxn ang="0">
                <a:pos x="0" y="311"/>
              </a:cxn>
            </a:cxnLst>
            <a:rect l="0" t="0" r="r" b="b"/>
            <a:pathLst>
              <a:path w="282" h="312">
                <a:moveTo>
                  <a:pt x="0" y="311"/>
                </a:moveTo>
                <a:lnTo>
                  <a:pt x="0" y="0"/>
                </a:lnTo>
                <a:lnTo>
                  <a:pt x="281" y="0"/>
                </a:lnTo>
                <a:lnTo>
                  <a:pt x="281" y="311"/>
                </a:lnTo>
                <a:lnTo>
                  <a:pt x="0" y="31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67" name="Freeform 31"/>
          <p:cNvSpPr>
            <a:spLocks/>
          </p:cNvSpPr>
          <p:nvPr/>
        </p:nvSpPr>
        <p:spPr bwMode="auto">
          <a:xfrm>
            <a:off x="5564188" y="4073525"/>
            <a:ext cx="1587" cy="495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11"/>
              </a:cxn>
              <a:cxn ang="0">
                <a:pos x="0" y="0"/>
              </a:cxn>
            </a:cxnLst>
            <a:rect l="0" t="0" r="r" b="b"/>
            <a:pathLst>
              <a:path w="1" h="312">
                <a:moveTo>
                  <a:pt x="0" y="0"/>
                </a:moveTo>
                <a:lnTo>
                  <a:pt x="0" y="31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68" name="Freeform 32"/>
          <p:cNvSpPr>
            <a:spLocks/>
          </p:cNvSpPr>
          <p:nvPr/>
        </p:nvSpPr>
        <p:spPr bwMode="auto">
          <a:xfrm>
            <a:off x="5935663" y="4073525"/>
            <a:ext cx="446087" cy="495300"/>
          </a:xfrm>
          <a:custGeom>
            <a:avLst/>
            <a:gdLst/>
            <a:ahLst/>
            <a:cxnLst>
              <a:cxn ang="0">
                <a:pos x="0" y="311"/>
              </a:cxn>
              <a:cxn ang="0">
                <a:pos x="0" y="0"/>
              </a:cxn>
              <a:cxn ang="0">
                <a:pos x="280" y="0"/>
              </a:cxn>
              <a:cxn ang="0">
                <a:pos x="280" y="311"/>
              </a:cxn>
              <a:cxn ang="0">
                <a:pos x="0" y="311"/>
              </a:cxn>
            </a:cxnLst>
            <a:rect l="0" t="0" r="r" b="b"/>
            <a:pathLst>
              <a:path w="281" h="312">
                <a:moveTo>
                  <a:pt x="0" y="311"/>
                </a:moveTo>
                <a:lnTo>
                  <a:pt x="0" y="0"/>
                </a:lnTo>
                <a:lnTo>
                  <a:pt x="280" y="0"/>
                </a:lnTo>
                <a:lnTo>
                  <a:pt x="280" y="311"/>
                </a:lnTo>
                <a:lnTo>
                  <a:pt x="0" y="31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69" name="Freeform 33"/>
          <p:cNvSpPr>
            <a:spLocks/>
          </p:cNvSpPr>
          <p:nvPr/>
        </p:nvSpPr>
        <p:spPr bwMode="auto">
          <a:xfrm>
            <a:off x="6007100" y="4073525"/>
            <a:ext cx="1588" cy="495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11"/>
              </a:cxn>
              <a:cxn ang="0">
                <a:pos x="0" y="0"/>
              </a:cxn>
            </a:cxnLst>
            <a:rect l="0" t="0" r="r" b="b"/>
            <a:pathLst>
              <a:path w="1" h="312">
                <a:moveTo>
                  <a:pt x="0" y="0"/>
                </a:moveTo>
                <a:lnTo>
                  <a:pt x="0" y="31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70" name="Freeform 34"/>
          <p:cNvSpPr>
            <a:spLocks/>
          </p:cNvSpPr>
          <p:nvPr/>
        </p:nvSpPr>
        <p:spPr bwMode="auto">
          <a:xfrm>
            <a:off x="6380163" y="4073525"/>
            <a:ext cx="74612" cy="495300"/>
          </a:xfrm>
          <a:custGeom>
            <a:avLst/>
            <a:gdLst/>
            <a:ahLst/>
            <a:cxnLst>
              <a:cxn ang="0">
                <a:pos x="0" y="311"/>
              </a:cxn>
              <a:cxn ang="0">
                <a:pos x="0" y="0"/>
              </a:cxn>
              <a:cxn ang="0">
                <a:pos x="46" y="0"/>
              </a:cxn>
              <a:cxn ang="0">
                <a:pos x="46" y="311"/>
              </a:cxn>
              <a:cxn ang="0">
                <a:pos x="0" y="311"/>
              </a:cxn>
            </a:cxnLst>
            <a:rect l="0" t="0" r="r" b="b"/>
            <a:pathLst>
              <a:path w="47" h="312">
                <a:moveTo>
                  <a:pt x="0" y="311"/>
                </a:moveTo>
                <a:lnTo>
                  <a:pt x="0" y="0"/>
                </a:lnTo>
                <a:lnTo>
                  <a:pt x="46" y="0"/>
                </a:lnTo>
                <a:lnTo>
                  <a:pt x="46" y="311"/>
                </a:lnTo>
                <a:lnTo>
                  <a:pt x="0" y="31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71" name="Freeform 35"/>
          <p:cNvSpPr>
            <a:spLocks/>
          </p:cNvSpPr>
          <p:nvPr/>
        </p:nvSpPr>
        <p:spPr bwMode="auto">
          <a:xfrm>
            <a:off x="2792413" y="6143625"/>
            <a:ext cx="300037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8" y="0"/>
              </a:cxn>
              <a:cxn ang="0">
                <a:pos x="188" y="249"/>
              </a:cxn>
              <a:cxn ang="0">
                <a:pos x="0" y="249"/>
              </a:cxn>
            </a:cxnLst>
            <a:rect l="0" t="0" r="r" b="b"/>
            <a:pathLst>
              <a:path w="189" h="250">
                <a:moveTo>
                  <a:pt x="0" y="249"/>
                </a:moveTo>
                <a:lnTo>
                  <a:pt x="0" y="0"/>
                </a:lnTo>
                <a:lnTo>
                  <a:pt x="188" y="0"/>
                </a:lnTo>
                <a:lnTo>
                  <a:pt x="188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72" name="Freeform 36"/>
          <p:cNvSpPr>
            <a:spLocks/>
          </p:cNvSpPr>
          <p:nvPr/>
        </p:nvSpPr>
        <p:spPr bwMode="auto">
          <a:xfrm>
            <a:off x="3090863" y="6143625"/>
            <a:ext cx="296862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6" y="0"/>
              </a:cxn>
              <a:cxn ang="0">
                <a:pos x="186" y="249"/>
              </a:cxn>
              <a:cxn ang="0">
                <a:pos x="0" y="249"/>
              </a:cxn>
            </a:cxnLst>
            <a:rect l="0" t="0" r="r" b="b"/>
            <a:pathLst>
              <a:path w="187" h="250">
                <a:moveTo>
                  <a:pt x="0" y="249"/>
                </a:moveTo>
                <a:lnTo>
                  <a:pt x="0" y="0"/>
                </a:lnTo>
                <a:lnTo>
                  <a:pt x="186" y="0"/>
                </a:lnTo>
                <a:lnTo>
                  <a:pt x="186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73" name="Freeform 37"/>
          <p:cNvSpPr>
            <a:spLocks/>
          </p:cNvSpPr>
          <p:nvPr/>
        </p:nvSpPr>
        <p:spPr bwMode="auto">
          <a:xfrm>
            <a:off x="3386138" y="6143625"/>
            <a:ext cx="298450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7" y="0"/>
              </a:cxn>
              <a:cxn ang="0">
                <a:pos x="187" y="249"/>
              </a:cxn>
              <a:cxn ang="0">
                <a:pos x="0" y="249"/>
              </a:cxn>
            </a:cxnLst>
            <a:rect l="0" t="0" r="r" b="b"/>
            <a:pathLst>
              <a:path w="188" h="250">
                <a:moveTo>
                  <a:pt x="0" y="249"/>
                </a:moveTo>
                <a:lnTo>
                  <a:pt x="0" y="0"/>
                </a:lnTo>
                <a:lnTo>
                  <a:pt x="187" y="0"/>
                </a:lnTo>
                <a:lnTo>
                  <a:pt x="187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74" name="Freeform 38"/>
          <p:cNvSpPr>
            <a:spLocks/>
          </p:cNvSpPr>
          <p:nvPr/>
        </p:nvSpPr>
        <p:spPr bwMode="auto">
          <a:xfrm>
            <a:off x="3683000" y="6143625"/>
            <a:ext cx="296863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6" y="0"/>
              </a:cxn>
              <a:cxn ang="0">
                <a:pos x="186" y="249"/>
              </a:cxn>
              <a:cxn ang="0">
                <a:pos x="0" y="249"/>
              </a:cxn>
            </a:cxnLst>
            <a:rect l="0" t="0" r="r" b="b"/>
            <a:pathLst>
              <a:path w="187" h="250">
                <a:moveTo>
                  <a:pt x="0" y="249"/>
                </a:moveTo>
                <a:lnTo>
                  <a:pt x="0" y="0"/>
                </a:lnTo>
                <a:lnTo>
                  <a:pt x="186" y="0"/>
                </a:lnTo>
                <a:lnTo>
                  <a:pt x="186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75" name="Freeform 39"/>
          <p:cNvSpPr>
            <a:spLocks/>
          </p:cNvSpPr>
          <p:nvPr/>
        </p:nvSpPr>
        <p:spPr bwMode="auto">
          <a:xfrm>
            <a:off x="2476500" y="5132388"/>
            <a:ext cx="447675" cy="495300"/>
          </a:xfrm>
          <a:custGeom>
            <a:avLst/>
            <a:gdLst/>
            <a:ahLst/>
            <a:cxnLst>
              <a:cxn ang="0">
                <a:pos x="0" y="311"/>
              </a:cxn>
              <a:cxn ang="0">
                <a:pos x="0" y="0"/>
              </a:cxn>
              <a:cxn ang="0">
                <a:pos x="281" y="0"/>
              </a:cxn>
              <a:cxn ang="0">
                <a:pos x="281" y="311"/>
              </a:cxn>
              <a:cxn ang="0">
                <a:pos x="0" y="311"/>
              </a:cxn>
            </a:cxnLst>
            <a:rect l="0" t="0" r="r" b="b"/>
            <a:pathLst>
              <a:path w="282" h="312">
                <a:moveTo>
                  <a:pt x="0" y="311"/>
                </a:moveTo>
                <a:lnTo>
                  <a:pt x="0" y="0"/>
                </a:lnTo>
                <a:lnTo>
                  <a:pt x="281" y="0"/>
                </a:lnTo>
                <a:lnTo>
                  <a:pt x="281" y="311"/>
                </a:lnTo>
                <a:lnTo>
                  <a:pt x="0" y="31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76" name="Freeform 40"/>
          <p:cNvSpPr>
            <a:spLocks/>
          </p:cNvSpPr>
          <p:nvPr/>
        </p:nvSpPr>
        <p:spPr bwMode="auto">
          <a:xfrm>
            <a:off x="2551113" y="5132388"/>
            <a:ext cx="1587" cy="495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11"/>
              </a:cxn>
              <a:cxn ang="0">
                <a:pos x="0" y="0"/>
              </a:cxn>
            </a:cxnLst>
            <a:rect l="0" t="0" r="r" b="b"/>
            <a:pathLst>
              <a:path w="1" h="312">
                <a:moveTo>
                  <a:pt x="0" y="0"/>
                </a:moveTo>
                <a:lnTo>
                  <a:pt x="0" y="31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77" name="Freeform 41"/>
          <p:cNvSpPr>
            <a:spLocks/>
          </p:cNvSpPr>
          <p:nvPr/>
        </p:nvSpPr>
        <p:spPr bwMode="auto">
          <a:xfrm>
            <a:off x="2922588" y="5132388"/>
            <a:ext cx="446087" cy="495300"/>
          </a:xfrm>
          <a:custGeom>
            <a:avLst/>
            <a:gdLst/>
            <a:ahLst/>
            <a:cxnLst>
              <a:cxn ang="0">
                <a:pos x="0" y="311"/>
              </a:cxn>
              <a:cxn ang="0">
                <a:pos x="0" y="0"/>
              </a:cxn>
              <a:cxn ang="0">
                <a:pos x="280" y="0"/>
              </a:cxn>
              <a:cxn ang="0">
                <a:pos x="280" y="311"/>
              </a:cxn>
              <a:cxn ang="0">
                <a:pos x="0" y="311"/>
              </a:cxn>
            </a:cxnLst>
            <a:rect l="0" t="0" r="r" b="b"/>
            <a:pathLst>
              <a:path w="281" h="312">
                <a:moveTo>
                  <a:pt x="0" y="311"/>
                </a:moveTo>
                <a:lnTo>
                  <a:pt x="0" y="0"/>
                </a:lnTo>
                <a:lnTo>
                  <a:pt x="280" y="0"/>
                </a:lnTo>
                <a:lnTo>
                  <a:pt x="280" y="311"/>
                </a:lnTo>
                <a:lnTo>
                  <a:pt x="0" y="31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78" name="Freeform 42"/>
          <p:cNvSpPr>
            <a:spLocks/>
          </p:cNvSpPr>
          <p:nvPr/>
        </p:nvSpPr>
        <p:spPr bwMode="auto">
          <a:xfrm>
            <a:off x="2995613" y="5132388"/>
            <a:ext cx="1587" cy="495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11"/>
              </a:cxn>
              <a:cxn ang="0">
                <a:pos x="0" y="0"/>
              </a:cxn>
            </a:cxnLst>
            <a:rect l="0" t="0" r="r" b="b"/>
            <a:pathLst>
              <a:path w="1" h="312">
                <a:moveTo>
                  <a:pt x="0" y="0"/>
                </a:moveTo>
                <a:lnTo>
                  <a:pt x="0" y="31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79" name="Freeform 43"/>
          <p:cNvSpPr>
            <a:spLocks/>
          </p:cNvSpPr>
          <p:nvPr/>
        </p:nvSpPr>
        <p:spPr bwMode="auto">
          <a:xfrm>
            <a:off x="3367088" y="5132388"/>
            <a:ext cx="446087" cy="495300"/>
          </a:xfrm>
          <a:custGeom>
            <a:avLst/>
            <a:gdLst/>
            <a:ahLst/>
            <a:cxnLst>
              <a:cxn ang="0">
                <a:pos x="0" y="311"/>
              </a:cxn>
              <a:cxn ang="0">
                <a:pos x="0" y="0"/>
              </a:cxn>
              <a:cxn ang="0">
                <a:pos x="280" y="0"/>
              </a:cxn>
              <a:cxn ang="0">
                <a:pos x="280" y="311"/>
              </a:cxn>
              <a:cxn ang="0">
                <a:pos x="0" y="311"/>
              </a:cxn>
            </a:cxnLst>
            <a:rect l="0" t="0" r="r" b="b"/>
            <a:pathLst>
              <a:path w="281" h="312">
                <a:moveTo>
                  <a:pt x="0" y="311"/>
                </a:moveTo>
                <a:lnTo>
                  <a:pt x="0" y="0"/>
                </a:lnTo>
                <a:lnTo>
                  <a:pt x="280" y="0"/>
                </a:lnTo>
                <a:lnTo>
                  <a:pt x="280" y="311"/>
                </a:lnTo>
                <a:lnTo>
                  <a:pt x="0" y="31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80" name="Freeform 44"/>
          <p:cNvSpPr>
            <a:spLocks/>
          </p:cNvSpPr>
          <p:nvPr/>
        </p:nvSpPr>
        <p:spPr bwMode="auto">
          <a:xfrm>
            <a:off x="3441700" y="5132388"/>
            <a:ext cx="1588" cy="495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11"/>
              </a:cxn>
              <a:cxn ang="0">
                <a:pos x="0" y="0"/>
              </a:cxn>
            </a:cxnLst>
            <a:rect l="0" t="0" r="r" b="b"/>
            <a:pathLst>
              <a:path w="1" h="312">
                <a:moveTo>
                  <a:pt x="0" y="0"/>
                </a:moveTo>
                <a:lnTo>
                  <a:pt x="0" y="31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81" name="Freeform 45"/>
          <p:cNvSpPr>
            <a:spLocks/>
          </p:cNvSpPr>
          <p:nvPr/>
        </p:nvSpPr>
        <p:spPr bwMode="auto">
          <a:xfrm>
            <a:off x="3811588" y="5132388"/>
            <a:ext cx="446087" cy="495300"/>
          </a:xfrm>
          <a:custGeom>
            <a:avLst/>
            <a:gdLst/>
            <a:ahLst/>
            <a:cxnLst>
              <a:cxn ang="0">
                <a:pos x="0" y="311"/>
              </a:cxn>
              <a:cxn ang="0">
                <a:pos x="0" y="0"/>
              </a:cxn>
              <a:cxn ang="0">
                <a:pos x="280" y="0"/>
              </a:cxn>
              <a:cxn ang="0">
                <a:pos x="280" y="311"/>
              </a:cxn>
              <a:cxn ang="0">
                <a:pos x="0" y="311"/>
              </a:cxn>
            </a:cxnLst>
            <a:rect l="0" t="0" r="r" b="b"/>
            <a:pathLst>
              <a:path w="281" h="312">
                <a:moveTo>
                  <a:pt x="0" y="311"/>
                </a:moveTo>
                <a:lnTo>
                  <a:pt x="0" y="0"/>
                </a:lnTo>
                <a:lnTo>
                  <a:pt x="280" y="0"/>
                </a:lnTo>
                <a:lnTo>
                  <a:pt x="280" y="311"/>
                </a:lnTo>
                <a:lnTo>
                  <a:pt x="0" y="31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82" name="Freeform 46"/>
          <p:cNvSpPr>
            <a:spLocks/>
          </p:cNvSpPr>
          <p:nvPr/>
        </p:nvSpPr>
        <p:spPr bwMode="auto">
          <a:xfrm>
            <a:off x="3886200" y="5132388"/>
            <a:ext cx="1588" cy="495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11"/>
              </a:cxn>
              <a:cxn ang="0">
                <a:pos x="0" y="0"/>
              </a:cxn>
            </a:cxnLst>
            <a:rect l="0" t="0" r="r" b="b"/>
            <a:pathLst>
              <a:path w="1" h="312">
                <a:moveTo>
                  <a:pt x="0" y="0"/>
                </a:moveTo>
                <a:lnTo>
                  <a:pt x="0" y="31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83" name="Freeform 47"/>
          <p:cNvSpPr>
            <a:spLocks/>
          </p:cNvSpPr>
          <p:nvPr/>
        </p:nvSpPr>
        <p:spPr bwMode="auto">
          <a:xfrm>
            <a:off x="4256088" y="5132388"/>
            <a:ext cx="76200" cy="495300"/>
          </a:xfrm>
          <a:custGeom>
            <a:avLst/>
            <a:gdLst/>
            <a:ahLst/>
            <a:cxnLst>
              <a:cxn ang="0">
                <a:pos x="0" y="311"/>
              </a:cxn>
              <a:cxn ang="0">
                <a:pos x="0" y="0"/>
              </a:cxn>
              <a:cxn ang="0">
                <a:pos x="47" y="0"/>
              </a:cxn>
              <a:cxn ang="0">
                <a:pos x="47" y="311"/>
              </a:cxn>
              <a:cxn ang="0">
                <a:pos x="0" y="311"/>
              </a:cxn>
            </a:cxnLst>
            <a:rect l="0" t="0" r="r" b="b"/>
            <a:pathLst>
              <a:path w="48" h="312">
                <a:moveTo>
                  <a:pt x="0" y="311"/>
                </a:moveTo>
                <a:lnTo>
                  <a:pt x="0" y="0"/>
                </a:lnTo>
                <a:lnTo>
                  <a:pt x="47" y="0"/>
                </a:lnTo>
                <a:lnTo>
                  <a:pt x="47" y="311"/>
                </a:lnTo>
                <a:lnTo>
                  <a:pt x="0" y="31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84" name="Freeform 48"/>
          <p:cNvSpPr>
            <a:spLocks/>
          </p:cNvSpPr>
          <p:nvPr/>
        </p:nvSpPr>
        <p:spPr bwMode="auto">
          <a:xfrm>
            <a:off x="4052888" y="6143625"/>
            <a:ext cx="298450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7" y="0"/>
              </a:cxn>
              <a:cxn ang="0">
                <a:pos x="187" y="249"/>
              </a:cxn>
              <a:cxn ang="0">
                <a:pos x="0" y="249"/>
              </a:cxn>
            </a:cxnLst>
            <a:rect l="0" t="0" r="r" b="b"/>
            <a:pathLst>
              <a:path w="188" h="250">
                <a:moveTo>
                  <a:pt x="0" y="249"/>
                </a:moveTo>
                <a:lnTo>
                  <a:pt x="0" y="0"/>
                </a:lnTo>
                <a:lnTo>
                  <a:pt x="187" y="0"/>
                </a:lnTo>
                <a:lnTo>
                  <a:pt x="187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85" name="Freeform 49"/>
          <p:cNvSpPr>
            <a:spLocks/>
          </p:cNvSpPr>
          <p:nvPr/>
        </p:nvSpPr>
        <p:spPr bwMode="auto">
          <a:xfrm>
            <a:off x="4349750" y="6143625"/>
            <a:ext cx="298450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7" y="0"/>
              </a:cxn>
              <a:cxn ang="0">
                <a:pos x="187" y="249"/>
              </a:cxn>
              <a:cxn ang="0">
                <a:pos x="0" y="249"/>
              </a:cxn>
            </a:cxnLst>
            <a:rect l="0" t="0" r="r" b="b"/>
            <a:pathLst>
              <a:path w="188" h="250">
                <a:moveTo>
                  <a:pt x="0" y="249"/>
                </a:moveTo>
                <a:lnTo>
                  <a:pt x="0" y="0"/>
                </a:lnTo>
                <a:lnTo>
                  <a:pt x="187" y="0"/>
                </a:lnTo>
                <a:lnTo>
                  <a:pt x="187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86" name="Freeform 50"/>
          <p:cNvSpPr>
            <a:spLocks/>
          </p:cNvSpPr>
          <p:nvPr/>
        </p:nvSpPr>
        <p:spPr bwMode="auto">
          <a:xfrm>
            <a:off x="4646613" y="6143625"/>
            <a:ext cx="298450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7" y="0"/>
              </a:cxn>
              <a:cxn ang="0">
                <a:pos x="187" y="249"/>
              </a:cxn>
              <a:cxn ang="0">
                <a:pos x="0" y="249"/>
              </a:cxn>
            </a:cxnLst>
            <a:rect l="0" t="0" r="r" b="b"/>
            <a:pathLst>
              <a:path w="188" h="250">
                <a:moveTo>
                  <a:pt x="0" y="249"/>
                </a:moveTo>
                <a:lnTo>
                  <a:pt x="0" y="0"/>
                </a:lnTo>
                <a:lnTo>
                  <a:pt x="187" y="0"/>
                </a:lnTo>
                <a:lnTo>
                  <a:pt x="187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87" name="Freeform 51"/>
          <p:cNvSpPr>
            <a:spLocks/>
          </p:cNvSpPr>
          <p:nvPr/>
        </p:nvSpPr>
        <p:spPr bwMode="auto">
          <a:xfrm>
            <a:off x="4943475" y="6143625"/>
            <a:ext cx="298450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7" y="0"/>
              </a:cxn>
              <a:cxn ang="0">
                <a:pos x="187" y="249"/>
              </a:cxn>
              <a:cxn ang="0">
                <a:pos x="0" y="249"/>
              </a:cxn>
            </a:cxnLst>
            <a:rect l="0" t="0" r="r" b="b"/>
            <a:pathLst>
              <a:path w="188" h="250">
                <a:moveTo>
                  <a:pt x="0" y="249"/>
                </a:moveTo>
                <a:lnTo>
                  <a:pt x="0" y="0"/>
                </a:lnTo>
                <a:lnTo>
                  <a:pt x="187" y="0"/>
                </a:lnTo>
                <a:lnTo>
                  <a:pt x="187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88" name="Freeform 52"/>
          <p:cNvSpPr>
            <a:spLocks/>
          </p:cNvSpPr>
          <p:nvPr/>
        </p:nvSpPr>
        <p:spPr bwMode="auto">
          <a:xfrm>
            <a:off x="7807325" y="6143625"/>
            <a:ext cx="296863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6" y="0"/>
              </a:cxn>
              <a:cxn ang="0">
                <a:pos x="186" y="249"/>
              </a:cxn>
              <a:cxn ang="0">
                <a:pos x="0" y="249"/>
              </a:cxn>
            </a:cxnLst>
            <a:rect l="0" t="0" r="r" b="b"/>
            <a:pathLst>
              <a:path w="187" h="250">
                <a:moveTo>
                  <a:pt x="0" y="249"/>
                </a:moveTo>
                <a:lnTo>
                  <a:pt x="0" y="0"/>
                </a:lnTo>
                <a:lnTo>
                  <a:pt x="186" y="0"/>
                </a:lnTo>
                <a:lnTo>
                  <a:pt x="186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89" name="Freeform 53"/>
          <p:cNvSpPr>
            <a:spLocks/>
          </p:cNvSpPr>
          <p:nvPr/>
        </p:nvSpPr>
        <p:spPr bwMode="auto">
          <a:xfrm>
            <a:off x="8102600" y="6143625"/>
            <a:ext cx="296863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6" y="0"/>
              </a:cxn>
              <a:cxn ang="0">
                <a:pos x="186" y="249"/>
              </a:cxn>
              <a:cxn ang="0">
                <a:pos x="0" y="249"/>
              </a:cxn>
            </a:cxnLst>
            <a:rect l="0" t="0" r="r" b="b"/>
            <a:pathLst>
              <a:path w="187" h="250">
                <a:moveTo>
                  <a:pt x="0" y="249"/>
                </a:moveTo>
                <a:lnTo>
                  <a:pt x="0" y="0"/>
                </a:lnTo>
                <a:lnTo>
                  <a:pt x="186" y="0"/>
                </a:lnTo>
                <a:lnTo>
                  <a:pt x="186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90" name="Freeform 54"/>
          <p:cNvSpPr>
            <a:spLocks/>
          </p:cNvSpPr>
          <p:nvPr/>
        </p:nvSpPr>
        <p:spPr bwMode="auto">
          <a:xfrm>
            <a:off x="8397875" y="6143625"/>
            <a:ext cx="300038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8" y="0"/>
              </a:cxn>
              <a:cxn ang="0">
                <a:pos x="188" y="249"/>
              </a:cxn>
              <a:cxn ang="0">
                <a:pos x="0" y="249"/>
              </a:cxn>
            </a:cxnLst>
            <a:rect l="0" t="0" r="r" b="b"/>
            <a:pathLst>
              <a:path w="189" h="250">
                <a:moveTo>
                  <a:pt x="0" y="249"/>
                </a:moveTo>
                <a:lnTo>
                  <a:pt x="0" y="0"/>
                </a:lnTo>
                <a:lnTo>
                  <a:pt x="188" y="0"/>
                </a:lnTo>
                <a:lnTo>
                  <a:pt x="188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91" name="Freeform 55"/>
          <p:cNvSpPr>
            <a:spLocks/>
          </p:cNvSpPr>
          <p:nvPr/>
        </p:nvSpPr>
        <p:spPr bwMode="auto">
          <a:xfrm>
            <a:off x="8696325" y="6143625"/>
            <a:ext cx="296863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6" y="0"/>
              </a:cxn>
              <a:cxn ang="0">
                <a:pos x="186" y="249"/>
              </a:cxn>
              <a:cxn ang="0">
                <a:pos x="0" y="249"/>
              </a:cxn>
            </a:cxnLst>
            <a:rect l="0" t="0" r="r" b="b"/>
            <a:pathLst>
              <a:path w="187" h="250">
                <a:moveTo>
                  <a:pt x="0" y="249"/>
                </a:moveTo>
                <a:lnTo>
                  <a:pt x="0" y="0"/>
                </a:lnTo>
                <a:lnTo>
                  <a:pt x="186" y="0"/>
                </a:lnTo>
                <a:lnTo>
                  <a:pt x="186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92" name="Freeform 56"/>
          <p:cNvSpPr>
            <a:spLocks/>
          </p:cNvSpPr>
          <p:nvPr/>
        </p:nvSpPr>
        <p:spPr bwMode="auto">
          <a:xfrm>
            <a:off x="6546850" y="6143625"/>
            <a:ext cx="298450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7" y="0"/>
              </a:cxn>
              <a:cxn ang="0">
                <a:pos x="187" y="249"/>
              </a:cxn>
              <a:cxn ang="0">
                <a:pos x="0" y="249"/>
              </a:cxn>
            </a:cxnLst>
            <a:rect l="0" t="0" r="r" b="b"/>
            <a:pathLst>
              <a:path w="188" h="250">
                <a:moveTo>
                  <a:pt x="0" y="249"/>
                </a:moveTo>
                <a:lnTo>
                  <a:pt x="0" y="0"/>
                </a:lnTo>
                <a:lnTo>
                  <a:pt x="187" y="0"/>
                </a:lnTo>
                <a:lnTo>
                  <a:pt x="187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93" name="Freeform 57"/>
          <p:cNvSpPr>
            <a:spLocks/>
          </p:cNvSpPr>
          <p:nvPr/>
        </p:nvSpPr>
        <p:spPr bwMode="auto">
          <a:xfrm>
            <a:off x="6843713" y="6143625"/>
            <a:ext cx="295275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5" y="0"/>
              </a:cxn>
              <a:cxn ang="0">
                <a:pos x="185" y="249"/>
              </a:cxn>
              <a:cxn ang="0">
                <a:pos x="0" y="249"/>
              </a:cxn>
            </a:cxnLst>
            <a:rect l="0" t="0" r="r" b="b"/>
            <a:pathLst>
              <a:path w="186" h="250">
                <a:moveTo>
                  <a:pt x="0" y="249"/>
                </a:moveTo>
                <a:lnTo>
                  <a:pt x="0" y="0"/>
                </a:lnTo>
                <a:lnTo>
                  <a:pt x="185" y="0"/>
                </a:lnTo>
                <a:lnTo>
                  <a:pt x="185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94" name="Freeform 58"/>
          <p:cNvSpPr>
            <a:spLocks/>
          </p:cNvSpPr>
          <p:nvPr/>
        </p:nvSpPr>
        <p:spPr bwMode="auto">
          <a:xfrm>
            <a:off x="7137400" y="6143625"/>
            <a:ext cx="300038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8" y="0"/>
              </a:cxn>
              <a:cxn ang="0">
                <a:pos x="188" y="249"/>
              </a:cxn>
              <a:cxn ang="0">
                <a:pos x="0" y="249"/>
              </a:cxn>
            </a:cxnLst>
            <a:rect l="0" t="0" r="r" b="b"/>
            <a:pathLst>
              <a:path w="189" h="250">
                <a:moveTo>
                  <a:pt x="0" y="249"/>
                </a:moveTo>
                <a:lnTo>
                  <a:pt x="0" y="0"/>
                </a:lnTo>
                <a:lnTo>
                  <a:pt x="188" y="0"/>
                </a:lnTo>
                <a:lnTo>
                  <a:pt x="188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95" name="Freeform 59"/>
          <p:cNvSpPr>
            <a:spLocks/>
          </p:cNvSpPr>
          <p:nvPr/>
        </p:nvSpPr>
        <p:spPr bwMode="auto">
          <a:xfrm>
            <a:off x="7435850" y="6143625"/>
            <a:ext cx="296863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6" y="0"/>
              </a:cxn>
              <a:cxn ang="0">
                <a:pos x="186" y="249"/>
              </a:cxn>
              <a:cxn ang="0">
                <a:pos x="0" y="249"/>
              </a:cxn>
            </a:cxnLst>
            <a:rect l="0" t="0" r="r" b="b"/>
            <a:pathLst>
              <a:path w="187" h="250">
                <a:moveTo>
                  <a:pt x="0" y="249"/>
                </a:moveTo>
                <a:lnTo>
                  <a:pt x="0" y="0"/>
                </a:lnTo>
                <a:lnTo>
                  <a:pt x="186" y="0"/>
                </a:lnTo>
                <a:lnTo>
                  <a:pt x="186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96" name="Freeform 60"/>
          <p:cNvSpPr>
            <a:spLocks/>
          </p:cNvSpPr>
          <p:nvPr/>
        </p:nvSpPr>
        <p:spPr bwMode="auto">
          <a:xfrm>
            <a:off x="5294313" y="6143625"/>
            <a:ext cx="298450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7" y="0"/>
              </a:cxn>
              <a:cxn ang="0">
                <a:pos x="187" y="249"/>
              </a:cxn>
              <a:cxn ang="0">
                <a:pos x="0" y="249"/>
              </a:cxn>
            </a:cxnLst>
            <a:rect l="0" t="0" r="r" b="b"/>
            <a:pathLst>
              <a:path w="188" h="250">
                <a:moveTo>
                  <a:pt x="0" y="249"/>
                </a:moveTo>
                <a:lnTo>
                  <a:pt x="0" y="0"/>
                </a:lnTo>
                <a:lnTo>
                  <a:pt x="187" y="0"/>
                </a:lnTo>
                <a:lnTo>
                  <a:pt x="187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97" name="Freeform 61"/>
          <p:cNvSpPr>
            <a:spLocks/>
          </p:cNvSpPr>
          <p:nvPr/>
        </p:nvSpPr>
        <p:spPr bwMode="auto">
          <a:xfrm>
            <a:off x="5591175" y="6143625"/>
            <a:ext cx="300038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8" y="0"/>
              </a:cxn>
              <a:cxn ang="0">
                <a:pos x="188" y="249"/>
              </a:cxn>
              <a:cxn ang="0">
                <a:pos x="0" y="249"/>
              </a:cxn>
            </a:cxnLst>
            <a:rect l="0" t="0" r="r" b="b"/>
            <a:pathLst>
              <a:path w="189" h="250">
                <a:moveTo>
                  <a:pt x="0" y="249"/>
                </a:moveTo>
                <a:lnTo>
                  <a:pt x="0" y="0"/>
                </a:lnTo>
                <a:lnTo>
                  <a:pt x="188" y="0"/>
                </a:lnTo>
                <a:lnTo>
                  <a:pt x="188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98" name="Freeform 62"/>
          <p:cNvSpPr>
            <a:spLocks/>
          </p:cNvSpPr>
          <p:nvPr/>
        </p:nvSpPr>
        <p:spPr bwMode="auto">
          <a:xfrm>
            <a:off x="5889625" y="6143625"/>
            <a:ext cx="296863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6" y="0"/>
              </a:cxn>
              <a:cxn ang="0">
                <a:pos x="186" y="249"/>
              </a:cxn>
              <a:cxn ang="0">
                <a:pos x="0" y="249"/>
              </a:cxn>
            </a:cxnLst>
            <a:rect l="0" t="0" r="r" b="b"/>
            <a:pathLst>
              <a:path w="187" h="250">
                <a:moveTo>
                  <a:pt x="0" y="249"/>
                </a:moveTo>
                <a:lnTo>
                  <a:pt x="0" y="0"/>
                </a:lnTo>
                <a:lnTo>
                  <a:pt x="186" y="0"/>
                </a:lnTo>
                <a:lnTo>
                  <a:pt x="186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99" name="Freeform 63"/>
          <p:cNvSpPr>
            <a:spLocks/>
          </p:cNvSpPr>
          <p:nvPr/>
        </p:nvSpPr>
        <p:spPr bwMode="auto">
          <a:xfrm>
            <a:off x="6184900" y="6143625"/>
            <a:ext cx="296863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6" y="0"/>
              </a:cxn>
              <a:cxn ang="0">
                <a:pos x="186" y="249"/>
              </a:cxn>
              <a:cxn ang="0">
                <a:pos x="0" y="249"/>
              </a:cxn>
            </a:cxnLst>
            <a:rect l="0" t="0" r="r" b="b"/>
            <a:pathLst>
              <a:path w="187" h="250">
                <a:moveTo>
                  <a:pt x="0" y="249"/>
                </a:moveTo>
                <a:lnTo>
                  <a:pt x="0" y="0"/>
                </a:lnTo>
                <a:lnTo>
                  <a:pt x="186" y="0"/>
                </a:lnTo>
                <a:lnTo>
                  <a:pt x="186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00" name="Freeform 64"/>
          <p:cNvSpPr>
            <a:spLocks/>
          </p:cNvSpPr>
          <p:nvPr/>
        </p:nvSpPr>
        <p:spPr bwMode="auto">
          <a:xfrm>
            <a:off x="912813" y="5554663"/>
            <a:ext cx="1601787" cy="577850"/>
          </a:xfrm>
          <a:custGeom>
            <a:avLst/>
            <a:gdLst/>
            <a:ahLst/>
            <a:cxnLst>
              <a:cxn ang="0">
                <a:pos x="1008" y="0"/>
              </a:cxn>
              <a:cxn ang="0">
                <a:pos x="0" y="363"/>
              </a:cxn>
              <a:cxn ang="0">
                <a:pos x="1008" y="0"/>
              </a:cxn>
            </a:cxnLst>
            <a:rect l="0" t="0" r="r" b="b"/>
            <a:pathLst>
              <a:path w="1009" h="364">
                <a:moveTo>
                  <a:pt x="1008" y="0"/>
                </a:moveTo>
                <a:lnTo>
                  <a:pt x="0" y="363"/>
                </a:lnTo>
                <a:lnTo>
                  <a:pt x="1008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01" name="Freeform 65"/>
          <p:cNvSpPr>
            <a:spLocks/>
          </p:cNvSpPr>
          <p:nvPr/>
        </p:nvSpPr>
        <p:spPr bwMode="auto">
          <a:xfrm>
            <a:off x="2144713" y="5564188"/>
            <a:ext cx="798512" cy="555625"/>
          </a:xfrm>
          <a:custGeom>
            <a:avLst/>
            <a:gdLst/>
            <a:ahLst/>
            <a:cxnLst>
              <a:cxn ang="0">
                <a:pos x="502" y="0"/>
              </a:cxn>
              <a:cxn ang="0">
                <a:pos x="0" y="349"/>
              </a:cxn>
              <a:cxn ang="0">
                <a:pos x="502" y="0"/>
              </a:cxn>
            </a:cxnLst>
            <a:rect l="0" t="0" r="r" b="b"/>
            <a:pathLst>
              <a:path w="503" h="350">
                <a:moveTo>
                  <a:pt x="502" y="0"/>
                </a:moveTo>
                <a:lnTo>
                  <a:pt x="0" y="349"/>
                </a:lnTo>
                <a:lnTo>
                  <a:pt x="502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02" name="Freeform 66"/>
          <p:cNvSpPr>
            <a:spLocks/>
          </p:cNvSpPr>
          <p:nvPr/>
        </p:nvSpPr>
        <p:spPr bwMode="auto">
          <a:xfrm>
            <a:off x="2144713" y="6034088"/>
            <a:ext cx="93662" cy="85725"/>
          </a:xfrm>
          <a:custGeom>
            <a:avLst/>
            <a:gdLst/>
            <a:ahLst/>
            <a:cxnLst>
              <a:cxn ang="0">
                <a:pos x="58" y="35"/>
              </a:cxn>
              <a:cxn ang="0">
                <a:pos x="0" y="53"/>
              </a:cxn>
              <a:cxn ang="0">
                <a:pos x="45" y="0"/>
              </a:cxn>
              <a:cxn ang="0">
                <a:pos x="58" y="35"/>
              </a:cxn>
            </a:cxnLst>
            <a:rect l="0" t="0" r="r" b="b"/>
            <a:pathLst>
              <a:path w="59" h="54">
                <a:moveTo>
                  <a:pt x="58" y="35"/>
                </a:moveTo>
                <a:lnTo>
                  <a:pt x="0" y="53"/>
                </a:lnTo>
                <a:lnTo>
                  <a:pt x="45" y="0"/>
                </a:lnTo>
                <a:lnTo>
                  <a:pt x="58" y="35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03" name="Freeform 67"/>
          <p:cNvSpPr>
            <a:spLocks/>
          </p:cNvSpPr>
          <p:nvPr/>
        </p:nvSpPr>
        <p:spPr bwMode="auto">
          <a:xfrm>
            <a:off x="3340100" y="4492625"/>
            <a:ext cx="1300163" cy="617538"/>
          </a:xfrm>
          <a:custGeom>
            <a:avLst/>
            <a:gdLst/>
            <a:ahLst/>
            <a:cxnLst>
              <a:cxn ang="0">
                <a:pos x="818" y="0"/>
              </a:cxn>
              <a:cxn ang="0">
                <a:pos x="0" y="388"/>
              </a:cxn>
              <a:cxn ang="0">
                <a:pos x="818" y="0"/>
              </a:cxn>
            </a:cxnLst>
            <a:rect l="0" t="0" r="r" b="b"/>
            <a:pathLst>
              <a:path w="819" h="389">
                <a:moveTo>
                  <a:pt x="818" y="0"/>
                </a:moveTo>
                <a:lnTo>
                  <a:pt x="0" y="388"/>
                </a:lnTo>
                <a:lnTo>
                  <a:pt x="818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04" name="Freeform 68"/>
          <p:cNvSpPr>
            <a:spLocks/>
          </p:cNvSpPr>
          <p:nvPr/>
        </p:nvSpPr>
        <p:spPr bwMode="auto">
          <a:xfrm>
            <a:off x="3340100" y="5038725"/>
            <a:ext cx="96838" cy="71438"/>
          </a:xfrm>
          <a:custGeom>
            <a:avLst/>
            <a:gdLst/>
            <a:ahLst/>
            <a:cxnLst>
              <a:cxn ang="0">
                <a:pos x="60" y="36"/>
              </a:cxn>
              <a:cxn ang="0">
                <a:pos x="0" y="44"/>
              </a:cxn>
              <a:cxn ang="0">
                <a:pos x="51" y="0"/>
              </a:cxn>
              <a:cxn ang="0">
                <a:pos x="60" y="36"/>
              </a:cxn>
            </a:cxnLst>
            <a:rect l="0" t="0" r="r" b="b"/>
            <a:pathLst>
              <a:path w="61" h="45">
                <a:moveTo>
                  <a:pt x="60" y="36"/>
                </a:moveTo>
                <a:lnTo>
                  <a:pt x="0" y="44"/>
                </a:lnTo>
                <a:lnTo>
                  <a:pt x="51" y="0"/>
                </a:lnTo>
                <a:lnTo>
                  <a:pt x="60" y="3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05" name="Freeform 69"/>
          <p:cNvSpPr>
            <a:spLocks/>
          </p:cNvSpPr>
          <p:nvPr/>
        </p:nvSpPr>
        <p:spPr bwMode="auto">
          <a:xfrm>
            <a:off x="5629275" y="5132388"/>
            <a:ext cx="446088" cy="495300"/>
          </a:xfrm>
          <a:custGeom>
            <a:avLst/>
            <a:gdLst/>
            <a:ahLst/>
            <a:cxnLst>
              <a:cxn ang="0">
                <a:pos x="0" y="311"/>
              </a:cxn>
              <a:cxn ang="0">
                <a:pos x="0" y="0"/>
              </a:cxn>
              <a:cxn ang="0">
                <a:pos x="280" y="0"/>
              </a:cxn>
              <a:cxn ang="0">
                <a:pos x="280" y="311"/>
              </a:cxn>
              <a:cxn ang="0">
                <a:pos x="0" y="311"/>
              </a:cxn>
            </a:cxnLst>
            <a:rect l="0" t="0" r="r" b="b"/>
            <a:pathLst>
              <a:path w="281" h="312">
                <a:moveTo>
                  <a:pt x="0" y="311"/>
                </a:moveTo>
                <a:lnTo>
                  <a:pt x="0" y="0"/>
                </a:lnTo>
                <a:lnTo>
                  <a:pt x="280" y="0"/>
                </a:lnTo>
                <a:lnTo>
                  <a:pt x="280" y="311"/>
                </a:lnTo>
                <a:lnTo>
                  <a:pt x="0" y="31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06" name="Freeform 70"/>
          <p:cNvSpPr>
            <a:spLocks/>
          </p:cNvSpPr>
          <p:nvPr/>
        </p:nvSpPr>
        <p:spPr bwMode="auto">
          <a:xfrm>
            <a:off x="5702300" y="5132388"/>
            <a:ext cx="1588" cy="495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11"/>
              </a:cxn>
              <a:cxn ang="0">
                <a:pos x="0" y="0"/>
              </a:cxn>
            </a:cxnLst>
            <a:rect l="0" t="0" r="r" b="b"/>
            <a:pathLst>
              <a:path w="1" h="312">
                <a:moveTo>
                  <a:pt x="0" y="0"/>
                </a:moveTo>
                <a:lnTo>
                  <a:pt x="0" y="31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07" name="Freeform 71"/>
          <p:cNvSpPr>
            <a:spLocks/>
          </p:cNvSpPr>
          <p:nvPr/>
        </p:nvSpPr>
        <p:spPr bwMode="auto">
          <a:xfrm>
            <a:off x="6073775" y="5132388"/>
            <a:ext cx="446088" cy="495300"/>
          </a:xfrm>
          <a:custGeom>
            <a:avLst/>
            <a:gdLst/>
            <a:ahLst/>
            <a:cxnLst>
              <a:cxn ang="0">
                <a:pos x="0" y="311"/>
              </a:cxn>
              <a:cxn ang="0">
                <a:pos x="0" y="0"/>
              </a:cxn>
              <a:cxn ang="0">
                <a:pos x="280" y="0"/>
              </a:cxn>
              <a:cxn ang="0">
                <a:pos x="280" y="311"/>
              </a:cxn>
              <a:cxn ang="0">
                <a:pos x="0" y="311"/>
              </a:cxn>
            </a:cxnLst>
            <a:rect l="0" t="0" r="r" b="b"/>
            <a:pathLst>
              <a:path w="281" h="312">
                <a:moveTo>
                  <a:pt x="0" y="311"/>
                </a:moveTo>
                <a:lnTo>
                  <a:pt x="0" y="0"/>
                </a:lnTo>
                <a:lnTo>
                  <a:pt x="280" y="0"/>
                </a:lnTo>
                <a:lnTo>
                  <a:pt x="280" y="311"/>
                </a:lnTo>
                <a:lnTo>
                  <a:pt x="0" y="31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08" name="Freeform 72"/>
          <p:cNvSpPr>
            <a:spLocks/>
          </p:cNvSpPr>
          <p:nvPr/>
        </p:nvSpPr>
        <p:spPr bwMode="auto">
          <a:xfrm>
            <a:off x="6146800" y="5132388"/>
            <a:ext cx="1588" cy="495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11"/>
              </a:cxn>
              <a:cxn ang="0">
                <a:pos x="0" y="0"/>
              </a:cxn>
            </a:cxnLst>
            <a:rect l="0" t="0" r="r" b="b"/>
            <a:pathLst>
              <a:path w="1" h="312">
                <a:moveTo>
                  <a:pt x="0" y="0"/>
                </a:moveTo>
                <a:lnTo>
                  <a:pt x="0" y="31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09" name="Freeform 73"/>
          <p:cNvSpPr>
            <a:spLocks/>
          </p:cNvSpPr>
          <p:nvPr/>
        </p:nvSpPr>
        <p:spPr bwMode="auto">
          <a:xfrm>
            <a:off x="6518275" y="5132388"/>
            <a:ext cx="446088" cy="495300"/>
          </a:xfrm>
          <a:custGeom>
            <a:avLst/>
            <a:gdLst/>
            <a:ahLst/>
            <a:cxnLst>
              <a:cxn ang="0">
                <a:pos x="0" y="311"/>
              </a:cxn>
              <a:cxn ang="0">
                <a:pos x="0" y="0"/>
              </a:cxn>
              <a:cxn ang="0">
                <a:pos x="280" y="0"/>
              </a:cxn>
              <a:cxn ang="0">
                <a:pos x="280" y="311"/>
              </a:cxn>
              <a:cxn ang="0">
                <a:pos x="0" y="311"/>
              </a:cxn>
            </a:cxnLst>
            <a:rect l="0" t="0" r="r" b="b"/>
            <a:pathLst>
              <a:path w="281" h="312">
                <a:moveTo>
                  <a:pt x="0" y="311"/>
                </a:moveTo>
                <a:lnTo>
                  <a:pt x="0" y="0"/>
                </a:lnTo>
                <a:lnTo>
                  <a:pt x="280" y="0"/>
                </a:lnTo>
                <a:lnTo>
                  <a:pt x="280" y="311"/>
                </a:lnTo>
                <a:lnTo>
                  <a:pt x="0" y="31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10" name="Freeform 74"/>
          <p:cNvSpPr>
            <a:spLocks/>
          </p:cNvSpPr>
          <p:nvPr/>
        </p:nvSpPr>
        <p:spPr bwMode="auto">
          <a:xfrm>
            <a:off x="6592888" y="5132388"/>
            <a:ext cx="1587" cy="495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11"/>
              </a:cxn>
              <a:cxn ang="0">
                <a:pos x="0" y="0"/>
              </a:cxn>
            </a:cxnLst>
            <a:rect l="0" t="0" r="r" b="b"/>
            <a:pathLst>
              <a:path w="1" h="312">
                <a:moveTo>
                  <a:pt x="0" y="0"/>
                </a:moveTo>
                <a:lnTo>
                  <a:pt x="0" y="31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11" name="Freeform 75"/>
          <p:cNvSpPr>
            <a:spLocks/>
          </p:cNvSpPr>
          <p:nvPr/>
        </p:nvSpPr>
        <p:spPr bwMode="auto">
          <a:xfrm>
            <a:off x="6962775" y="5132388"/>
            <a:ext cx="446088" cy="495300"/>
          </a:xfrm>
          <a:custGeom>
            <a:avLst/>
            <a:gdLst/>
            <a:ahLst/>
            <a:cxnLst>
              <a:cxn ang="0">
                <a:pos x="0" y="311"/>
              </a:cxn>
              <a:cxn ang="0">
                <a:pos x="0" y="0"/>
              </a:cxn>
              <a:cxn ang="0">
                <a:pos x="280" y="0"/>
              </a:cxn>
              <a:cxn ang="0">
                <a:pos x="280" y="311"/>
              </a:cxn>
              <a:cxn ang="0">
                <a:pos x="0" y="311"/>
              </a:cxn>
            </a:cxnLst>
            <a:rect l="0" t="0" r="r" b="b"/>
            <a:pathLst>
              <a:path w="281" h="312">
                <a:moveTo>
                  <a:pt x="0" y="311"/>
                </a:moveTo>
                <a:lnTo>
                  <a:pt x="0" y="0"/>
                </a:lnTo>
                <a:lnTo>
                  <a:pt x="280" y="0"/>
                </a:lnTo>
                <a:lnTo>
                  <a:pt x="280" y="311"/>
                </a:lnTo>
                <a:lnTo>
                  <a:pt x="0" y="31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12" name="Freeform 76"/>
          <p:cNvSpPr>
            <a:spLocks/>
          </p:cNvSpPr>
          <p:nvPr/>
        </p:nvSpPr>
        <p:spPr bwMode="auto">
          <a:xfrm>
            <a:off x="7037388" y="5132388"/>
            <a:ext cx="1587" cy="495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11"/>
              </a:cxn>
              <a:cxn ang="0">
                <a:pos x="0" y="0"/>
              </a:cxn>
            </a:cxnLst>
            <a:rect l="0" t="0" r="r" b="b"/>
            <a:pathLst>
              <a:path w="1" h="312">
                <a:moveTo>
                  <a:pt x="0" y="0"/>
                </a:moveTo>
                <a:lnTo>
                  <a:pt x="0" y="31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13" name="Freeform 77"/>
          <p:cNvSpPr>
            <a:spLocks/>
          </p:cNvSpPr>
          <p:nvPr/>
        </p:nvSpPr>
        <p:spPr bwMode="auto">
          <a:xfrm>
            <a:off x="7407275" y="5132388"/>
            <a:ext cx="76200" cy="495300"/>
          </a:xfrm>
          <a:custGeom>
            <a:avLst/>
            <a:gdLst/>
            <a:ahLst/>
            <a:cxnLst>
              <a:cxn ang="0">
                <a:pos x="0" y="311"/>
              </a:cxn>
              <a:cxn ang="0">
                <a:pos x="0" y="0"/>
              </a:cxn>
              <a:cxn ang="0">
                <a:pos x="47" y="0"/>
              </a:cxn>
              <a:cxn ang="0">
                <a:pos x="47" y="311"/>
              </a:cxn>
              <a:cxn ang="0">
                <a:pos x="0" y="311"/>
              </a:cxn>
            </a:cxnLst>
            <a:rect l="0" t="0" r="r" b="b"/>
            <a:pathLst>
              <a:path w="48" h="312">
                <a:moveTo>
                  <a:pt x="0" y="311"/>
                </a:moveTo>
                <a:lnTo>
                  <a:pt x="0" y="0"/>
                </a:lnTo>
                <a:lnTo>
                  <a:pt x="47" y="0"/>
                </a:lnTo>
                <a:lnTo>
                  <a:pt x="47" y="311"/>
                </a:lnTo>
                <a:lnTo>
                  <a:pt x="0" y="31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14" name="Freeform 78"/>
          <p:cNvSpPr>
            <a:spLocks/>
          </p:cNvSpPr>
          <p:nvPr/>
        </p:nvSpPr>
        <p:spPr bwMode="auto">
          <a:xfrm>
            <a:off x="3340100" y="5554663"/>
            <a:ext cx="57150" cy="554037"/>
          </a:xfrm>
          <a:custGeom>
            <a:avLst/>
            <a:gdLst/>
            <a:ahLst/>
            <a:cxnLst>
              <a:cxn ang="0">
                <a:pos x="35" y="0"/>
              </a:cxn>
              <a:cxn ang="0">
                <a:pos x="0" y="348"/>
              </a:cxn>
              <a:cxn ang="0">
                <a:pos x="35" y="0"/>
              </a:cxn>
            </a:cxnLst>
            <a:rect l="0" t="0" r="r" b="b"/>
            <a:pathLst>
              <a:path w="36" h="349">
                <a:moveTo>
                  <a:pt x="35" y="0"/>
                </a:moveTo>
                <a:lnTo>
                  <a:pt x="0" y="348"/>
                </a:lnTo>
                <a:lnTo>
                  <a:pt x="35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15" name="Freeform 79"/>
          <p:cNvSpPr>
            <a:spLocks/>
          </p:cNvSpPr>
          <p:nvPr/>
        </p:nvSpPr>
        <p:spPr bwMode="auto">
          <a:xfrm>
            <a:off x="3328988" y="5981700"/>
            <a:ext cx="47625" cy="127000"/>
          </a:xfrm>
          <a:custGeom>
            <a:avLst/>
            <a:gdLst/>
            <a:ahLst/>
            <a:cxnLst>
              <a:cxn ang="0">
                <a:pos x="29" y="6"/>
              </a:cxn>
              <a:cxn ang="0">
                <a:pos x="6" y="79"/>
              </a:cxn>
              <a:cxn ang="0">
                <a:pos x="0" y="0"/>
              </a:cxn>
              <a:cxn ang="0">
                <a:pos x="29" y="6"/>
              </a:cxn>
            </a:cxnLst>
            <a:rect l="0" t="0" r="r" b="b"/>
            <a:pathLst>
              <a:path w="30" h="80">
                <a:moveTo>
                  <a:pt x="29" y="6"/>
                </a:moveTo>
                <a:lnTo>
                  <a:pt x="6" y="79"/>
                </a:lnTo>
                <a:lnTo>
                  <a:pt x="0" y="0"/>
                </a:lnTo>
                <a:lnTo>
                  <a:pt x="29" y="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16" name="Freeform 80"/>
          <p:cNvSpPr>
            <a:spLocks/>
          </p:cNvSpPr>
          <p:nvPr/>
        </p:nvSpPr>
        <p:spPr bwMode="auto">
          <a:xfrm>
            <a:off x="6999288" y="5554663"/>
            <a:ext cx="1328737" cy="5651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36" y="355"/>
              </a:cxn>
              <a:cxn ang="0">
                <a:pos x="0" y="0"/>
              </a:cxn>
            </a:cxnLst>
            <a:rect l="0" t="0" r="r" b="b"/>
            <a:pathLst>
              <a:path w="837" h="356">
                <a:moveTo>
                  <a:pt x="0" y="0"/>
                </a:moveTo>
                <a:lnTo>
                  <a:pt x="836" y="35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17" name="Freeform 81"/>
          <p:cNvSpPr>
            <a:spLocks/>
          </p:cNvSpPr>
          <p:nvPr/>
        </p:nvSpPr>
        <p:spPr bwMode="auto">
          <a:xfrm>
            <a:off x="6546850" y="5540375"/>
            <a:ext cx="592138" cy="5921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72" y="372"/>
              </a:cxn>
              <a:cxn ang="0">
                <a:pos x="0" y="0"/>
              </a:cxn>
            </a:cxnLst>
            <a:rect l="0" t="0" r="r" b="b"/>
            <a:pathLst>
              <a:path w="373" h="373">
                <a:moveTo>
                  <a:pt x="0" y="0"/>
                </a:moveTo>
                <a:lnTo>
                  <a:pt x="372" y="372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18" name="Freeform 82"/>
          <p:cNvSpPr>
            <a:spLocks/>
          </p:cNvSpPr>
          <p:nvPr/>
        </p:nvSpPr>
        <p:spPr bwMode="auto">
          <a:xfrm>
            <a:off x="7050088" y="6034088"/>
            <a:ext cx="88900" cy="98425"/>
          </a:xfrm>
          <a:custGeom>
            <a:avLst/>
            <a:gdLst/>
            <a:ahLst/>
            <a:cxnLst>
              <a:cxn ang="0">
                <a:pos x="18" y="0"/>
              </a:cxn>
              <a:cxn ang="0">
                <a:pos x="55" y="61"/>
              </a:cxn>
              <a:cxn ang="0">
                <a:pos x="0" y="31"/>
              </a:cxn>
              <a:cxn ang="0">
                <a:pos x="18" y="0"/>
              </a:cxn>
            </a:cxnLst>
            <a:rect l="0" t="0" r="r" b="b"/>
            <a:pathLst>
              <a:path w="56" h="62">
                <a:moveTo>
                  <a:pt x="18" y="0"/>
                </a:moveTo>
                <a:lnTo>
                  <a:pt x="55" y="61"/>
                </a:lnTo>
                <a:lnTo>
                  <a:pt x="0" y="31"/>
                </a:lnTo>
                <a:lnTo>
                  <a:pt x="18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19" name="Freeform 83"/>
          <p:cNvSpPr>
            <a:spLocks/>
          </p:cNvSpPr>
          <p:nvPr/>
        </p:nvSpPr>
        <p:spPr bwMode="auto">
          <a:xfrm>
            <a:off x="5926138" y="5540375"/>
            <a:ext cx="176212" cy="579438"/>
          </a:xfrm>
          <a:custGeom>
            <a:avLst/>
            <a:gdLst/>
            <a:ahLst/>
            <a:cxnLst>
              <a:cxn ang="0">
                <a:pos x="110" y="0"/>
              </a:cxn>
              <a:cxn ang="0">
                <a:pos x="0" y="364"/>
              </a:cxn>
              <a:cxn ang="0">
                <a:pos x="110" y="0"/>
              </a:cxn>
            </a:cxnLst>
            <a:rect l="0" t="0" r="r" b="b"/>
            <a:pathLst>
              <a:path w="111" h="365">
                <a:moveTo>
                  <a:pt x="110" y="0"/>
                </a:moveTo>
                <a:lnTo>
                  <a:pt x="0" y="364"/>
                </a:lnTo>
                <a:lnTo>
                  <a:pt x="11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20" name="Freeform 84"/>
          <p:cNvSpPr>
            <a:spLocks/>
          </p:cNvSpPr>
          <p:nvPr/>
        </p:nvSpPr>
        <p:spPr bwMode="auto">
          <a:xfrm>
            <a:off x="5926138" y="5994400"/>
            <a:ext cx="57150" cy="125413"/>
          </a:xfrm>
          <a:custGeom>
            <a:avLst/>
            <a:gdLst/>
            <a:ahLst/>
            <a:cxnLst>
              <a:cxn ang="0">
                <a:pos x="35" y="14"/>
              </a:cxn>
              <a:cxn ang="0">
                <a:pos x="0" y="78"/>
              </a:cxn>
              <a:cxn ang="0">
                <a:pos x="8" y="0"/>
              </a:cxn>
              <a:cxn ang="0">
                <a:pos x="35" y="14"/>
              </a:cxn>
            </a:cxnLst>
            <a:rect l="0" t="0" r="r" b="b"/>
            <a:pathLst>
              <a:path w="36" h="79">
                <a:moveTo>
                  <a:pt x="35" y="14"/>
                </a:moveTo>
                <a:lnTo>
                  <a:pt x="0" y="78"/>
                </a:lnTo>
                <a:lnTo>
                  <a:pt x="8" y="0"/>
                </a:lnTo>
                <a:lnTo>
                  <a:pt x="35" y="1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21" name="Freeform 85"/>
          <p:cNvSpPr>
            <a:spLocks/>
          </p:cNvSpPr>
          <p:nvPr/>
        </p:nvSpPr>
        <p:spPr bwMode="auto">
          <a:xfrm>
            <a:off x="4794250" y="5564188"/>
            <a:ext cx="865188" cy="555625"/>
          </a:xfrm>
          <a:custGeom>
            <a:avLst/>
            <a:gdLst/>
            <a:ahLst/>
            <a:cxnLst>
              <a:cxn ang="0">
                <a:pos x="544" y="0"/>
              </a:cxn>
              <a:cxn ang="0">
                <a:pos x="0" y="349"/>
              </a:cxn>
              <a:cxn ang="0">
                <a:pos x="544" y="0"/>
              </a:cxn>
            </a:cxnLst>
            <a:rect l="0" t="0" r="r" b="b"/>
            <a:pathLst>
              <a:path w="545" h="350">
                <a:moveTo>
                  <a:pt x="544" y="0"/>
                </a:moveTo>
                <a:lnTo>
                  <a:pt x="0" y="349"/>
                </a:lnTo>
                <a:lnTo>
                  <a:pt x="544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22" name="Freeform 86"/>
          <p:cNvSpPr>
            <a:spLocks/>
          </p:cNvSpPr>
          <p:nvPr/>
        </p:nvSpPr>
        <p:spPr bwMode="auto">
          <a:xfrm>
            <a:off x="4794250" y="6038850"/>
            <a:ext cx="96838" cy="80963"/>
          </a:xfrm>
          <a:custGeom>
            <a:avLst/>
            <a:gdLst/>
            <a:ahLst/>
            <a:cxnLst>
              <a:cxn ang="0">
                <a:pos x="60" y="35"/>
              </a:cxn>
              <a:cxn ang="0">
                <a:pos x="0" y="50"/>
              </a:cxn>
              <a:cxn ang="0">
                <a:pos x="48" y="0"/>
              </a:cxn>
              <a:cxn ang="0">
                <a:pos x="60" y="35"/>
              </a:cxn>
            </a:cxnLst>
            <a:rect l="0" t="0" r="r" b="b"/>
            <a:pathLst>
              <a:path w="61" h="51">
                <a:moveTo>
                  <a:pt x="60" y="35"/>
                </a:moveTo>
                <a:lnTo>
                  <a:pt x="0" y="50"/>
                </a:lnTo>
                <a:lnTo>
                  <a:pt x="48" y="0"/>
                </a:lnTo>
                <a:lnTo>
                  <a:pt x="60" y="35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23" name="Freeform 87"/>
          <p:cNvSpPr>
            <a:spLocks/>
          </p:cNvSpPr>
          <p:nvPr/>
        </p:nvSpPr>
        <p:spPr bwMode="auto">
          <a:xfrm>
            <a:off x="5081588" y="4505325"/>
            <a:ext cx="1346200" cy="6048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47" y="380"/>
              </a:cxn>
              <a:cxn ang="0">
                <a:pos x="0" y="0"/>
              </a:cxn>
            </a:cxnLst>
            <a:rect l="0" t="0" r="r" b="b"/>
            <a:pathLst>
              <a:path w="848" h="381">
                <a:moveTo>
                  <a:pt x="0" y="0"/>
                </a:moveTo>
                <a:lnTo>
                  <a:pt x="847" y="38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24" name="Freeform 88"/>
          <p:cNvSpPr>
            <a:spLocks/>
          </p:cNvSpPr>
          <p:nvPr/>
        </p:nvSpPr>
        <p:spPr bwMode="auto">
          <a:xfrm>
            <a:off x="6329363" y="5040313"/>
            <a:ext cx="98425" cy="69850"/>
          </a:xfrm>
          <a:custGeom>
            <a:avLst/>
            <a:gdLst/>
            <a:ahLst/>
            <a:cxnLst>
              <a:cxn ang="0">
                <a:pos x="9" y="0"/>
              </a:cxn>
              <a:cxn ang="0">
                <a:pos x="61" y="43"/>
              </a:cxn>
              <a:cxn ang="0">
                <a:pos x="0" y="36"/>
              </a:cxn>
              <a:cxn ang="0">
                <a:pos x="9" y="0"/>
              </a:cxn>
            </a:cxnLst>
            <a:rect l="0" t="0" r="r" b="b"/>
            <a:pathLst>
              <a:path w="62" h="44">
                <a:moveTo>
                  <a:pt x="9" y="0"/>
                </a:moveTo>
                <a:lnTo>
                  <a:pt x="61" y="43"/>
                </a:lnTo>
                <a:lnTo>
                  <a:pt x="0" y="36"/>
                </a:lnTo>
                <a:lnTo>
                  <a:pt x="9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25" name="Freeform 89"/>
          <p:cNvSpPr>
            <a:spLocks/>
          </p:cNvSpPr>
          <p:nvPr/>
        </p:nvSpPr>
        <p:spPr bwMode="auto">
          <a:xfrm>
            <a:off x="307975" y="6130925"/>
            <a:ext cx="295275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5" y="0"/>
              </a:cxn>
              <a:cxn ang="0">
                <a:pos x="185" y="249"/>
              </a:cxn>
              <a:cxn ang="0">
                <a:pos x="0" y="249"/>
              </a:cxn>
            </a:cxnLst>
            <a:rect l="0" t="0" r="r" b="b"/>
            <a:pathLst>
              <a:path w="186" h="250">
                <a:moveTo>
                  <a:pt x="0" y="249"/>
                </a:moveTo>
                <a:lnTo>
                  <a:pt x="0" y="0"/>
                </a:lnTo>
                <a:lnTo>
                  <a:pt x="185" y="0"/>
                </a:lnTo>
                <a:lnTo>
                  <a:pt x="185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26" name="Freeform 90"/>
          <p:cNvSpPr>
            <a:spLocks/>
          </p:cNvSpPr>
          <p:nvPr/>
        </p:nvSpPr>
        <p:spPr bwMode="auto">
          <a:xfrm>
            <a:off x="601663" y="6130925"/>
            <a:ext cx="300037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8" y="0"/>
              </a:cxn>
              <a:cxn ang="0">
                <a:pos x="188" y="249"/>
              </a:cxn>
              <a:cxn ang="0">
                <a:pos x="0" y="249"/>
              </a:cxn>
            </a:cxnLst>
            <a:rect l="0" t="0" r="r" b="b"/>
            <a:pathLst>
              <a:path w="189" h="250">
                <a:moveTo>
                  <a:pt x="0" y="249"/>
                </a:moveTo>
                <a:lnTo>
                  <a:pt x="0" y="0"/>
                </a:lnTo>
                <a:lnTo>
                  <a:pt x="188" y="0"/>
                </a:lnTo>
                <a:lnTo>
                  <a:pt x="188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27" name="Freeform 91"/>
          <p:cNvSpPr>
            <a:spLocks/>
          </p:cNvSpPr>
          <p:nvPr/>
        </p:nvSpPr>
        <p:spPr bwMode="auto">
          <a:xfrm>
            <a:off x="900113" y="6130925"/>
            <a:ext cx="296862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6" y="0"/>
              </a:cxn>
              <a:cxn ang="0">
                <a:pos x="186" y="249"/>
              </a:cxn>
              <a:cxn ang="0">
                <a:pos x="0" y="249"/>
              </a:cxn>
            </a:cxnLst>
            <a:rect l="0" t="0" r="r" b="b"/>
            <a:pathLst>
              <a:path w="187" h="250">
                <a:moveTo>
                  <a:pt x="0" y="249"/>
                </a:moveTo>
                <a:lnTo>
                  <a:pt x="0" y="0"/>
                </a:lnTo>
                <a:lnTo>
                  <a:pt x="186" y="0"/>
                </a:lnTo>
                <a:lnTo>
                  <a:pt x="186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28" name="Freeform 92"/>
          <p:cNvSpPr>
            <a:spLocks/>
          </p:cNvSpPr>
          <p:nvPr/>
        </p:nvSpPr>
        <p:spPr bwMode="auto">
          <a:xfrm>
            <a:off x="1195388" y="6130925"/>
            <a:ext cx="298450" cy="396875"/>
          </a:xfrm>
          <a:custGeom>
            <a:avLst/>
            <a:gdLst/>
            <a:ahLst/>
            <a:cxnLst>
              <a:cxn ang="0">
                <a:pos x="0" y="249"/>
              </a:cxn>
              <a:cxn ang="0">
                <a:pos x="0" y="0"/>
              </a:cxn>
              <a:cxn ang="0">
                <a:pos x="187" y="0"/>
              </a:cxn>
              <a:cxn ang="0">
                <a:pos x="187" y="249"/>
              </a:cxn>
              <a:cxn ang="0">
                <a:pos x="0" y="249"/>
              </a:cxn>
            </a:cxnLst>
            <a:rect l="0" t="0" r="r" b="b"/>
            <a:pathLst>
              <a:path w="188" h="250">
                <a:moveTo>
                  <a:pt x="0" y="249"/>
                </a:moveTo>
                <a:lnTo>
                  <a:pt x="0" y="0"/>
                </a:lnTo>
                <a:lnTo>
                  <a:pt x="187" y="0"/>
                </a:lnTo>
                <a:lnTo>
                  <a:pt x="187" y="249"/>
                </a:lnTo>
                <a:lnTo>
                  <a:pt x="0" y="24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29" name="Freeform 93"/>
          <p:cNvSpPr>
            <a:spLocks/>
          </p:cNvSpPr>
          <p:nvPr/>
        </p:nvSpPr>
        <p:spPr bwMode="auto">
          <a:xfrm>
            <a:off x="1550988" y="6130925"/>
            <a:ext cx="298450" cy="398463"/>
          </a:xfrm>
          <a:custGeom>
            <a:avLst/>
            <a:gdLst/>
            <a:ahLst/>
            <a:cxnLst>
              <a:cxn ang="0">
                <a:pos x="0" y="250"/>
              </a:cxn>
              <a:cxn ang="0">
                <a:pos x="0" y="0"/>
              </a:cxn>
              <a:cxn ang="0">
                <a:pos x="187" y="0"/>
              </a:cxn>
              <a:cxn ang="0">
                <a:pos x="187" y="250"/>
              </a:cxn>
              <a:cxn ang="0">
                <a:pos x="0" y="250"/>
              </a:cxn>
            </a:cxnLst>
            <a:rect l="0" t="0" r="r" b="b"/>
            <a:pathLst>
              <a:path w="188" h="251">
                <a:moveTo>
                  <a:pt x="0" y="250"/>
                </a:moveTo>
                <a:lnTo>
                  <a:pt x="0" y="0"/>
                </a:lnTo>
                <a:lnTo>
                  <a:pt x="187" y="0"/>
                </a:lnTo>
                <a:lnTo>
                  <a:pt x="187" y="250"/>
                </a:lnTo>
                <a:lnTo>
                  <a:pt x="0" y="25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30" name="Freeform 94"/>
          <p:cNvSpPr>
            <a:spLocks/>
          </p:cNvSpPr>
          <p:nvPr/>
        </p:nvSpPr>
        <p:spPr bwMode="auto">
          <a:xfrm>
            <a:off x="1847850" y="6130925"/>
            <a:ext cx="298450" cy="398463"/>
          </a:xfrm>
          <a:custGeom>
            <a:avLst/>
            <a:gdLst/>
            <a:ahLst/>
            <a:cxnLst>
              <a:cxn ang="0">
                <a:pos x="0" y="250"/>
              </a:cxn>
              <a:cxn ang="0">
                <a:pos x="0" y="0"/>
              </a:cxn>
              <a:cxn ang="0">
                <a:pos x="187" y="0"/>
              </a:cxn>
              <a:cxn ang="0">
                <a:pos x="187" y="250"/>
              </a:cxn>
              <a:cxn ang="0">
                <a:pos x="0" y="250"/>
              </a:cxn>
            </a:cxnLst>
            <a:rect l="0" t="0" r="r" b="b"/>
            <a:pathLst>
              <a:path w="188" h="251">
                <a:moveTo>
                  <a:pt x="0" y="250"/>
                </a:moveTo>
                <a:lnTo>
                  <a:pt x="0" y="0"/>
                </a:lnTo>
                <a:lnTo>
                  <a:pt x="187" y="0"/>
                </a:lnTo>
                <a:lnTo>
                  <a:pt x="187" y="250"/>
                </a:lnTo>
                <a:lnTo>
                  <a:pt x="0" y="25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31" name="Freeform 95"/>
          <p:cNvSpPr>
            <a:spLocks/>
          </p:cNvSpPr>
          <p:nvPr/>
        </p:nvSpPr>
        <p:spPr bwMode="auto">
          <a:xfrm>
            <a:off x="2144713" y="6130925"/>
            <a:ext cx="298450" cy="398463"/>
          </a:xfrm>
          <a:custGeom>
            <a:avLst/>
            <a:gdLst/>
            <a:ahLst/>
            <a:cxnLst>
              <a:cxn ang="0">
                <a:pos x="0" y="250"/>
              </a:cxn>
              <a:cxn ang="0">
                <a:pos x="0" y="0"/>
              </a:cxn>
              <a:cxn ang="0">
                <a:pos x="187" y="0"/>
              </a:cxn>
              <a:cxn ang="0">
                <a:pos x="187" y="250"/>
              </a:cxn>
              <a:cxn ang="0">
                <a:pos x="0" y="250"/>
              </a:cxn>
            </a:cxnLst>
            <a:rect l="0" t="0" r="r" b="b"/>
            <a:pathLst>
              <a:path w="188" h="251">
                <a:moveTo>
                  <a:pt x="0" y="250"/>
                </a:moveTo>
                <a:lnTo>
                  <a:pt x="0" y="0"/>
                </a:lnTo>
                <a:lnTo>
                  <a:pt x="187" y="0"/>
                </a:lnTo>
                <a:lnTo>
                  <a:pt x="187" y="250"/>
                </a:lnTo>
                <a:lnTo>
                  <a:pt x="0" y="25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32" name="Freeform 96"/>
          <p:cNvSpPr>
            <a:spLocks/>
          </p:cNvSpPr>
          <p:nvPr/>
        </p:nvSpPr>
        <p:spPr bwMode="auto">
          <a:xfrm>
            <a:off x="2441575" y="6130925"/>
            <a:ext cx="296863" cy="398463"/>
          </a:xfrm>
          <a:custGeom>
            <a:avLst/>
            <a:gdLst/>
            <a:ahLst/>
            <a:cxnLst>
              <a:cxn ang="0">
                <a:pos x="0" y="250"/>
              </a:cxn>
              <a:cxn ang="0">
                <a:pos x="0" y="0"/>
              </a:cxn>
              <a:cxn ang="0">
                <a:pos x="186" y="0"/>
              </a:cxn>
              <a:cxn ang="0">
                <a:pos x="186" y="250"/>
              </a:cxn>
              <a:cxn ang="0">
                <a:pos x="0" y="250"/>
              </a:cxn>
            </a:cxnLst>
            <a:rect l="0" t="0" r="r" b="b"/>
            <a:pathLst>
              <a:path w="187" h="251">
                <a:moveTo>
                  <a:pt x="0" y="250"/>
                </a:moveTo>
                <a:lnTo>
                  <a:pt x="0" y="0"/>
                </a:lnTo>
                <a:lnTo>
                  <a:pt x="186" y="0"/>
                </a:lnTo>
                <a:lnTo>
                  <a:pt x="186" y="250"/>
                </a:lnTo>
                <a:lnTo>
                  <a:pt x="0" y="25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33" name="Rectangle 97"/>
          <p:cNvSpPr>
            <a:spLocks noChangeArrowheads="1"/>
          </p:cNvSpPr>
          <p:nvPr/>
        </p:nvSpPr>
        <p:spPr bwMode="auto">
          <a:xfrm>
            <a:off x="4000500" y="3570288"/>
            <a:ext cx="585788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0000"/>
                </a:solidFill>
                <a:latin typeface="Arial" pitchFamily="-105" charset="0"/>
              </a:rPr>
              <a:t>Root</a:t>
            </a:r>
          </a:p>
        </p:txBody>
      </p:sp>
      <p:sp>
        <p:nvSpPr>
          <p:cNvPr id="40034" name="Rectangle 98"/>
          <p:cNvSpPr>
            <a:spLocks noChangeArrowheads="1"/>
          </p:cNvSpPr>
          <p:nvPr/>
        </p:nvSpPr>
        <p:spPr bwMode="auto">
          <a:xfrm>
            <a:off x="3017838" y="5154613"/>
            <a:ext cx="365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13</a:t>
            </a:r>
          </a:p>
        </p:txBody>
      </p:sp>
      <p:sp>
        <p:nvSpPr>
          <p:cNvPr id="40035" name="Rectangle 99"/>
          <p:cNvSpPr>
            <a:spLocks noChangeArrowheads="1"/>
          </p:cNvSpPr>
          <p:nvPr/>
        </p:nvSpPr>
        <p:spPr bwMode="auto">
          <a:xfrm>
            <a:off x="2593975" y="5154613"/>
            <a:ext cx="2730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5</a:t>
            </a:r>
          </a:p>
        </p:txBody>
      </p:sp>
      <p:sp>
        <p:nvSpPr>
          <p:cNvPr id="40036" name="Rectangle 100"/>
          <p:cNvSpPr>
            <a:spLocks noChangeArrowheads="1"/>
          </p:cNvSpPr>
          <p:nvPr/>
        </p:nvSpPr>
        <p:spPr bwMode="auto">
          <a:xfrm>
            <a:off x="4703763" y="4094163"/>
            <a:ext cx="365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17</a:t>
            </a:r>
          </a:p>
        </p:txBody>
      </p:sp>
      <p:sp>
        <p:nvSpPr>
          <p:cNvPr id="40037" name="Rectangle 101"/>
          <p:cNvSpPr>
            <a:spLocks noChangeArrowheads="1"/>
          </p:cNvSpPr>
          <p:nvPr/>
        </p:nvSpPr>
        <p:spPr bwMode="auto">
          <a:xfrm>
            <a:off x="6621463" y="5143500"/>
            <a:ext cx="3651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30</a:t>
            </a:r>
          </a:p>
        </p:txBody>
      </p:sp>
      <p:sp>
        <p:nvSpPr>
          <p:cNvPr id="40038" name="Rectangle 102"/>
          <p:cNvSpPr>
            <a:spLocks noChangeArrowheads="1"/>
          </p:cNvSpPr>
          <p:nvPr/>
        </p:nvSpPr>
        <p:spPr bwMode="auto">
          <a:xfrm>
            <a:off x="5732463" y="5167313"/>
            <a:ext cx="365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20</a:t>
            </a:r>
          </a:p>
        </p:txBody>
      </p:sp>
      <p:sp>
        <p:nvSpPr>
          <p:cNvPr id="40039" name="Rectangle 103"/>
          <p:cNvSpPr>
            <a:spLocks noChangeArrowheads="1"/>
          </p:cNvSpPr>
          <p:nvPr/>
        </p:nvSpPr>
        <p:spPr bwMode="auto">
          <a:xfrm>
            <a:off x="6169025" y="5143500"/>
            <a:ext cx="3651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22</a:t>
            </a:r>
          </a:p>
        </p:txBody>
      </p:sp>
      <p:sp>
        <p:nvSpPr>
          <p:cNvPr id="40040" name="Line 104"/>
          <p:cNvSpPr>
            <a:spLocks noChangeShapeType="1"/>
          </p:cNvSpPr>
          <p:nvPr/>
        </p:nvSpPr>
        <p:spPr bwMode="auto">
          <a:xfrm>
            <a:off x="4379913" y="3505200"/>
            <a:ext cx="630237" cy="5270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41" name="Arc 105"/>
          <p:cNvSpPr>
            <a:spLocks/>
          </p:cNvSpPr>
          <p:nvPr/>
        </p:nvSpPr>
        <p:spPr bwMode="auto">
          <a:xfrm rot="18420000">
            <a:off x="2646363" y="5881688"/>
            <a:ext cx="333375" cy="4349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521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898" y="-1"/>
                  <a:pt x="21556" y="9622"/>
                  <a:pt x="21599" y="21521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898" y="-1"/>
                  <a:pt x="21556" y="9622"/>
                  <a:pt x="21599" y="21521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42" name="Arc 106"/>
          <p:cNvSpPr>
            <a:spLocks/>
          </p:cNvSpPr>
          <p:nvPr/>
        </p:nvSpPr>
        <p:spPr bwMode="auto">
          <a:xfrm rot="18420000">
            <a:off x="3843338" y="5881688"/>
            <a:ext cx="333375" cy="434975"/>
          </a:xfrm>
          <a:custGeom>
            <a:avLst/>
            <a:gdLst>
              <a:gd name="G0" fmla="+- 103 0 0"/>
              <a:gd name="G1" fmla="+- 21600 0 0"/>
              <a:gd name="G2" fmla="+- 21600 0 0"/>
              <a:gd name="T0" fmla="*/ 0 w 21703"/>
              <a:gd name="T1" fmla="*/ 0 h 21600"/>
              <a:gd name="T2" fmla="*/ 21703 w 21703"/>
              <a:gd name="T3" fmla="*/ 21521 h 21600"/>
              <a:gd name="T4" fmla="*/ 103 w 2170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03" h="21600" fill="none" extrusionOk="0">
                <a:moveTo>
                  <a:pt x="0" y="0"/>
                </a:moveTo>
                <a:cubicBezTo>
                  <a:pt x="34" y="0"/>
                  <a:pt x="68" y="-1"/>
                  <a:pt x="103" y="-1"/>
                </a:cubicBezTo>
                <a:cubicBezTo>
                  <a:pt x="12001" y="-1"/>
                  <a:pt x="21659" y="9622"/>
                  <a:pt x="21702" y="21521"/>
                </a:cubicBezTo>
              </a:path>
              <a:path w="21703" h="21600" stroke="0" extrusionOk="0">
                <a:moveTo>
                  <a:pt x="0" y="0"/>
                </a:moveTo>
                <a:cubicBezTo>
                  <a:pt x="34" y="0"/>
                  <a:pt x="68" y="-1"/>
                  <a:pt x="103" y="-1"/>
                </a:cubicBezTo>
                <a:cubicBezTo>
                  <a:pt x="12001" y="-1"/>
                  <a:pt x="21659" y="9622"/>
                  <a:pt x="21702" y="21521"/>
                </a:cubicBezTo>
                <a:lnTo>
                  <a:pt x="103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43" name="Arc 107"/>
          <p:cNvSpPr>
            <a:spLocks/>
          </p:cNvSpPr>
          <p:nvPr/>
        </p:nvSpPr>
        <p:spPr bwMode="auto">
          <a:xfrm rot="18420000">
            <a:off x="5111750" y="5881688"/>
            <a:ext cx="333375" cy="434975"/>
          </a:xfrm>
          <a:custGeom>
            <a:avLst/>
            <a:gdLst>
              <a:gd name="G0" fmla="+- 103 0 0"/>
              <a:gd name="G1" fmla="+- 21600 0 0"/>
              <a:gd name="G2" fmla="+- 21600 0 0"/>
              <a:gd name="T0" fmla="*/ 0 w 21703"/>
              <a:gd name="T1" fmla="*/ 0 h 21600"/>
              <a:gd name="T2" fmla="*/ 21703 w 21703"/>
              <a:gd name="T3" fmla="*/ 21521 h 21600"/>
              <a:gd name="T4" fmla="*/ 103 w 2170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03" h="21600" fill="none" extrusionOk="0">
                <a:moveTo>
                  <a:pt x="0" y="0"/>
                </a:moveTo>
                <a:cubicBezTo>
                  <a:pt x="34" y="0"/>
                  <a:pt x="68" y="-1"/>
                  <a:pt x="103" y="-1"/>
                </a:cubicBezTo>
                <a:cubicBezTo>
                  <a:pt x="12001" y="-1"/>
                  <a:pt x="21659" y="9622"/>
                  <a:pt x="21702" y="21521"/>
                </a:cubicBezTo>
              </a:path>
              <a:path w="21703" h="21600" stroke="0" extrusionOk="0">
                <a:moveTo>
                  <a:pt x="0" y="0"/>
                </a:moveTo>
                <a:cubicBezTo>
                  <a:pt x="34" y="0"/>
                  <a:pt x="68" y="-1"/>
                  <a:pt x="103" y="-1"/>
                </a:cubicBezTo>
                <a:cubicBezTo>
                  <a:pt x="12001" y="-1"/>
                  <a:pt x="21659" y="9622"/>
                  <a:pt x="21702" y="21521"/>
                </a:cubicBezTo>
                <a:lnTo>
                  <a:pt x="103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44" name="Arc 108"/>
          <p:cNvSpPr>
            <a:spLocks/>
          </p:cNvSpPr>
          <p:nvPr/>
        </p:nvSpPr>
        <p:spPr bwMode="auto">
          <a:xfrm rot="18420000">
            <a:off x="6373813" y="5881688"/>
            <a:ext cx="333375" cy="4349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521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898" y="-1"/>
                  <a:pt x="21556" y="9622"/>
                  <a:pt x="21599" y="21521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898" y="-1"/>
                  <a:pt x="21556" y="9622"/>
                  <a:pt x="21599" y="21521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45" name="Arc 109"/>
          <p:cNvSpPr>
            <a:spLocks/>
          </p:cNvSpPr>
          <p:nvPr/>
        </p:nvSpPr>
        <p:spPr bwMode="auto">
          <a:xfrm rot="18420000">
            <a:off x="7570788" y="5881688"/>
            <a:ext cx="333375" cy="434975"/>
          </a:xfrm>
          <a:custGeom>
            <a:avLst/>
            <a:gdLst>
              <a:gd name="G0" fmla="+- 103 0 0"/>
              <a:gd name="G1" fmla="+- 21600 0 0"/>
              <a:gd name="G2" fmla="+- 21600 0 0"/>
              <a:gd name="T0" fmla="*/ 0 w 21703"/>
              <a:gd name="T1" fmla="*/ 0 h 21600"/>
              <a:gd name="T2" fmla="*/ 21703 w 21703"/>
              <a:gd name="T3" fmla="*/ 21521 h 21600"/>
              <a:gd name="T4" fmla="*/ 103 w 2170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03" h="21600" fill="none" extrusionOk="0">
                <a:moveTo>
                  <a:pt x="0" y="0"/>
                </a:moveTo>
                <a:cubicBezTo>
                  <a:pt x="34" y="0"/>
                  <a:pt x="68" y="-1"/>
                  <a:pt x="103" y="-1"/>
                </a:cubicBezTo>
                <a:cubicBezTo>
                  <a:pt x="12001" y="-1"/>
                  <a:pt x="21659" y="9622"/>
                  <a:pt x="21702" y="21521"/>
                </a:cubicBezTo>
              </a:path>
              <a:path w="21703" h="21600" stroke="0" extrusionOk="0">
                <a:moveTo>
                  <a:pt x="0" y="0"/>
                </a:moveTo>
                <a:cubicBezTo>
                  <a:pt x="34" y="0"/>
                  <a:pt x="68" y="-1"/>
                  <a:pt x="103" y="-1"/>
                </a:cubicBezTo>
                <a:cubicBezTo>
                  <a:pt x="12001" y="-1"/>
                  <a:pt x="21659" y="9622"/>
                  <a:pt x="21702" y="21521"/>
                </a:cubicBezTo>
                <a:lnTo>
                  <a:pt x="103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786627"/>
      </p:ext>
    </p:extLst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20352"/>
            <a:ext cx="8229600" cy="1143000"/>
          </a:xfrm>
        </p:spPr>
        <p:txBody>
          <a:bodyPr/>
          <a:lstStyle/>
          <a:p>
            <a:r>
              <a:rPr lang="en-US" dirty="0" smtClean="0"/>
              <a:t>B</a:t>
            </a:r>
            <a:r>
              <a:rPr lang="en-US" dirty="0" smtClean="0"/>
              <a:t>+ Concurrency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consider page </a:t>
            </a:r>
            <a:r>
              <a:rPr lang="en-US" dirty="0" err="1" smtClean="0"/>
              <a:t>lock(x)/unlock(x</a:t>
            </a:r>
            <a:r>
              <a:rPr lang="en-US" dirty="0" smtClean="0"/>
              <a:t>) of pages (only for writes!)</a:t>
            </a:r>
          </a:p>
          <a:p>
            <a:endParaRPr lang="en-US" dirty="0" smtClean="0"/>
          </a:p>
          <a:p>
            <a:r>
              <a:rPr lang="en-US" dirty="0" smtClean="0"/>
              <a:t>We copy into our memory and then atomically </a:t>
            </a:r>
            <a:r>
              <a:rPr lang="en-US" smtClean="0"/>
              <a:t>update pages.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72447"/>
            <a:ext cx="8229600" cy="1653716"/>
          </a:xfrm>
        </p:spPr>
        <p:txBody>
          <a:bodyPr/>
          <a:lstStyle/>
          <a:p>
            <a:r>
              <a:rPr lang="en-US" dirty="0" smtClean="0"/>
              <a:t>P1 searches for 15</a:t>
            </a:r>
          </a:p>
          <a:p>
            <a:r>
              <a:rPr lang="en-US" dirty="0" smtClean="0"/>
              <a:t>P2 inserts </a:t>
            </a:r>
            <a:r>
              <a:rPr lang="en-US" dirty="0"/>
              <a:t>9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371779" y="3695208"/>
          <a:ext cx="6096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2104"/>
                <a:gridCol w="1505896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8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317333" y="1189400"/>
          <a:ext cx="4572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2104"/>
                <a:gridCol w="1505896"/>
                <a:gridCol w="1524000"/>
              </a:tblGrid>
              <a:tr h="48731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…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…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>
          <a:xfrm rot="5400000">
            <a:off x="2822900" y="2701383"/>
            <a:ext cx="1987649" cy="158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398751" y="1707559"/>
            <a:ext cx="2069028" cy="1041747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0800000" flipV="1">
            <a:off x="1098313" y="1709146"/>
            <a:ext cx="1219814" cy="104016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1860043" y="770277"/>
            <a:ext cx="914579" cy="8382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P1</a:t>
            </a:r>
            <a:endParaRPr lang="en-US" sz="2800" dirty="0"/>
          </a:p>
        </p:txBody>
      </p:sp>
      <p:sp>
        <p:nvSpPr>
          <p:cNvPr id="17" name="Oval 16"/>
          <p:cNvSpPr/>
          <p:nvPr/>
        </p:nvSpPr>
        <p:spPr>
          <a:xfrm>
            <a:off x="3358640" y="1755072"/>
            <a:ext cx="914579" cy="8382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P1</a:t>
            </a:r>
            <a:endParaRPr lang="en-US" sz="2800" dirty="0"/>
          </a:p>
        </p:txBody>
      </p:sp>
      <p:sp>
        <p:nvSpPr>
          <p:cNvPr id="18" name="Oval 17"/>
          <p:cNvSpPr/>
          <p:nvPr/>
        </p:nvSpPr>
        <p:spPr>
          <a:xfrm>
            <a:off x="1860043" y="770277"/>
            <a:ext cx="914579" cy="8382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P2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3358640" y="2724052"/>
            <a:ext cx="914579" cy="8382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P2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914489" y="3276085"/>
            <a:ext cx="914579" cy="8382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P2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8" grpId="0" animBg="1"/>
      <p:bldP spid="18" grpId="1" animBg="1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After the Insertion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27086" y="5358206"/>
            <a:ext cx="8229600" cy="16537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P1 searches for 15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P2 inserts 9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940026" y="4639491"/>
          <a:ext cx="3048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987219" y="2075159"/>
          <a:ext cx="4572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2104"/>
                <a:gridCol w="1505896"/>
                <a:gridCol w="1524000"/>
              </a:tblGrid>
              <a:tr h="48731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…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Straight Arrow Connector 7"/>
          <p:cNvCxnSpPr/>
          <p:nvPr/>
        </p:nvCxnSpPr>
        <p:spPr>
          <a:xfrm rot="5400000">
            <a:off x="2492786" y="3587142"/>
            <a:ext cx="1987649" cy="158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16200000" flipH="1">
            <a:off x="4709890" y="2952065"/>
            <a:ext cx="2046173" cy="132867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0800000" flipV="1">
            <a:off x="768199" y="2594905"/>
            <a:ext cx="1219814" cy="104016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3028526" y="2640831"/>
            <a:ext cx="914579" cy="8382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P1</a:t>
            </a:r>
            <a:endParaRPr lang="en-US" sz="2800" dirty="0"/>
          </a:p>
        </p:txBody>
      </p:sp>
      <p:sp>
        <p:nvSpPr>
          <p:cNvPr id="15" name="Oval 14"/>
          <p:cNvSpPr/>
          <p:nvPr/>
        </p:nvSpPr>
        <p:spPr>
          <a:xfrm>
            <a:off x="199499" y="4126881"/>
            <a:ext cx="914579" cy="8382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P2</a:t>
            </a:r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584375" y="4701992"/>
          <a:ext cx="4572000" cy="5495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2104"/>
                <a:gridCol w="1505896"/>
                <a:gridCol w="1524000"/>
              </a:tblGrid>
              <a:tr h="54953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8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10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Oval 16"/>
          <p:cNvSpPr/>
          <p:nvPr/>
        </p:nvSpPr>
        <p:spPr>
          <a:xfrm>
            <a:off x="5482736" y="4279281"/>
            <a:ext cx="914579" cy="8382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P2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768199" y="4126881"/>
            <a:ext cx="914579" cy="8382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P1</a:t>
            </a:r>
            <a:endParaRPr lang="en-US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5482736" y="5637933"/>
            <a:ext cx="287395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P1 Finds no 15!</a:t>
            </a:r>
            <a:endParaRPr lang="en-US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4421743" y="6245644"/>
            <a:ext cx="3934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How could we fix this?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20" grpId="1" animBg="1"/>
      <p:bldP spid="21" grpId="0" animBg="1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94929"/>
            <a:ext cx="8229600" cy="1143000"/>
          </a:xfrm>
        </p:spPr>
        <p:txBody>
          <a:bodyPr/>
          <a:lstStyle/>
          <a:p>
            <a:r>
              <a:rPr lang="en-US" dirty="0" smtClean="0"/>
              <a:t>B-Link Trees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19100"/>
            <a:ext cx="8382000" cy="1104900"/>
          </a:xfrm>
          <a:noFill/>
          <a:ln/>
        </p:spPr>
        <p:txBody>
          <a:bodyPr/>
          <a:lstStyle/>
          <a:p>
            <a:r>
              <a:rPr lang="en-US"/>
              <a:t>B+ Tree: Most Widely Used Index</a:t>
            </a:r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05800" cy="2971800"/>
          </a:xfrm>
          <a:noFill/>
          <a:ln/>
        </p:spPr>
        <p:txBody>
          <a:bodyPr>
            <a:normAutofit fontScale="92500" lnSpcReduction="10000"/>
          </a:bodyPr>
          <a:lstStyle/>
          <a:p>
            <a:r>
              <a:rPr lang="en-US"/>
              <a:t>Insert/delete at log </a:t>
            </a:r>
            <a:r>
              <a:rPr lang="en-US" baseline="-25000"/>
              <a:t>F</a:t>
            </a:r>
            <a:r>
              <a:rPr lang="en-US"/>
              <a:t> N cost; keep tree </a:t>
            </a:r>
            <a:r>
              <a:rPr lang="en-US" i="1">
                <a:solidFill>
                  <a:schemeClr val="accent2"/>
                </a:solidFill>
              </a:rPr>
              <a:t>height-balanced</a:t>
            </a:r>
            <a:r>
              <a:rPr lang="en-US">
                <a:solidFill>
                  <a:schemeClr val="accent2"/>
                </a:solidFill>
              </a:rPr>
              <a:t>.   </a:t>
            </a:r>
            <a:r>
              <a:rPr lang="en-US"/>
              <a:t>(F = fanout, N = # leaf pages)</a:t>
            </a:r>
          </a:p>
          <a:p>
            <a:r>
              <a:rPr lang="en-US"/>
              <a:t>Minimum 50% occupancy (except for root).  Each node contains </a:t>
            </a:r>
            <a:r>
              <a:rPr lang="en-US" b="1"/>
              <a:t>d</a:t>
            </a:r>
            <a:r>
              <a:rPr lang="en-US"/>
              <a:t> &lt;=  </a:t>
            </a:r>
            <a:r>
              <a:rPr lang="en-US" i="1" u="sng"/>
              <a:t>m</a:t>
            </a:r>
            <a:r>
              <a:rPr lang="en-US"/>
              <a:t>  &lt;= 2</a:t>
            </a:r>
            <a:r>
              <a:rPr lang="en-US" b="1"/>
              <a:t>d</a:t>
            </a:r>
            <a:r>
              <a:rPr lang="en-US"/>
              <a:t> entries.  The parameter </a:t>
            </a:r>
            <a:r>
              <a:rPr lang="en-US" b="1"/>
              <a:t>d</a:t>
            </a:r>
            <a:r>
              <a:rPr lang="en-US"/>
              <a:t> is called the </a:t>
            </a:r>
            <a:r>
              <a:rPr lang="en-US" i="1"/>
              <a:t>order</a:t>
            </a:r>
            <a:r>
              <a:rPr lang="en-US"/>
              <a:t> of the tree.</a:t>
            </a:r>
          </a:p>
          <a:p>
            <a:r>
              <a:rPr lang="en-US"/>
              <a:t>Supports equality and range-searches efficiently.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2133600" y="4495800"/>
            <a:ext cx="5838825" cy="2035175"/>
            <a:chOff x="1344" y="2832"/>
            <a:chExt cx="3678" cy="1282"/>
          </a:xfrm>
        </p:grpSpPr>
        <p:sp>
          <p:nvSpPr>
            <p:cNvPr id="19462" name="Freeform 6"/>
            <p:cNvSpPr>
              <a:spLocks/>
            </p:cNvSpPr>
            <p:nvPr/>
          </p:nvSpPr>
          <p:spPr bwMode="auto">
            <a:xfrm>
              <a:off x="1764" y="3644"/>
              <a:ext cx="173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30" y="0"/>
                </a:cxn>
                <a:cxn ang="0">
                  <a:pos x="0" y="0"/>
                </a:cxn>
              </a:cxnLst>
              <a:rect l="0" t="0" r="r" b="b"/>
              <a:pathLst>
                <a:path w="1731" h="1">
                  <a:moveTo>
                    <a:pt x="0" y="0"/>
                  </a:moveTo>
                  <a:lnTo>
                    <a:pt x="1730" y="0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63" name="Freeform 7"/>
            <p:cNvSpPr>
              <a:spLocks/>
            </p:cNvSpPr>
            <p:nvPr/>
          </p:nvSpPr>
          <p:spPr bwMode="auto">
            <a:xfrm>
              <a:off x="1764" y="2897"/>
              <a:ext cx="914" cy="748"/>
            </a:xfrm>
            <a:custGeom>
              <a:avLst/>
              <a:gdLst/>
              <a:ahLst/>
              <a:cxnLst>
                <a:cxn ang="0">
                  <a:pos x="0" y="747"/>
                </a:cxn>
                <a:cxn ang="0">
                  <a:pos x="913" y="0"/>
                </a:cxn>
                <a:cxn ang="0">
                  <a:pos x="0" y="747"/>
                </a:cxn>
              </a:cxnLst>
              <a:rect l="0" t="0" r="r" b="b"/>
              <a:pathLst>
                <a:path w="914" h="748">
                  <a:moveTo>
                    <a:pt x="0" y="747"/>
                  </a:moveTo>
                  <a:lnTo>
                    <a:pt x="913" y="0"/>
                  </a:lnTo>
                  <a:lnTo>
                    <a:pt x="0" y="747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64" name="Freeform 8"/>
            <p:cNvSpPr>
              <a:spLocks/>
            </p:cNvSpPr>
            <p:nvPr/>
          </p:nvSpPr>
          <p:spPr bwMode="auto">
            <a:xfrm>
              <a:off x="2677" y="2897"/>
              <a:ext cx="828" cy="7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27" y="747"/>
                </a:cxn>
                <a:cxn ang="0">
                  <a:pos x="0" y="0"/>
                </a:cxn>
              </a:cxnLst>
              <a:rect l="0" t="0" r="r" b="b"/>
              <a:pathLst>
                <a:path w="828" h="748">
                  <a:moveTo>
                    <a:pt x="0" y="0"/>
                  </a:moveTo>
                  <a:lnTo>
                    <a:pt x="827" y="747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65" name="Freeform 9"/>
            <p:cNvSpPr>
              <a:spLocks/>
            </p:cNvSpPr>
            <p:nvPr/>
          </p:nvSpPr>
          <p:spPr bwMode="auto">
            <a:xfrm>
              <a:off x="2341" y="2832"/>
              <a:ext cx="337" cy="6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10"/>
                </a:cxn>
                <a:cxn ang="0">
                  <a:pos x="336" y="65"/>
                </a:cxn>
                <a:cxn ang="0">
                  <a:pos x="0" y="0"/>
                </a:cxn>
              </a:cxnLst>
              <a:rect l="0" t="0" r="r" b="b"/>
              <a:pathLst>
                <a:path w="337" h="66">
                  <a:moveTo>
                    <a:pt x="0" y="0"/>
                  </a:moveTo>
                  <a:lnTo>
                    <a:pt x="55" y="10"/>
                  </a:lnTo>
                  <a:lnTo>
                    <a:pt x="336" y="65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66" name="Freeform 10"/>
            <p:cNvSpPr>
              <a:spLocks/>
            </p:cNvSpPr>
            <p:nvPr/>
          </p:nvSpPr>
          <p:spPr bwMode="auto">
            <a:xfrm>
              <a:off x="2579" y="2862"/>
              <a:ext cx="99" cy="36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98" y="35"/>
                </a:cxn>
                <a:cxn ang="0">
                  <a:pos x="0" y="34"/>
                </a:cxn>
                <a:cxn ang="0">
                  <a:pos x="12" y="0"/>
                </a:cxn>
              </a:cxnLst>
              <a:rect l="0" t="0" r="r" b="b"/>
              <a:pathLst>
                <a:path w="99" h="36">
                  <a:moveTo>
                    <a:pt x="12" y="0"/>
                  </a:moveTo>
                  <a:lnTo>
                    <a:pt x="98" y="35"/>
                  </a:lnTo>
                  <a:lnTo>
                    <a:pt x="0" y="34"/>
                  </a:lnTo>
                  <a:lnTo>
                    <a:pt x="12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67" name="Freeform 11"/>
            <p:cNvSpPr>
              <a:spLocks/>
            </p:cNvSpPr>
            <p:nvPr/>
          </p:nvSpPr>
          <p:spPr bwMode="auto">
            <a:xfrm>
              <a:off x="1344" y="3844"/>
              <a:ext cx="470" cy="2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69" y="0"/>
                </a:cxn>
                <a:cxn ang="0">
                  <a:pos x="469" y="247"/>
                </a:cxn>
                <a:cxn ang="0">
                  <a:pos x="0" y="247"/>
                </a:cxn>
                <a:cxn ang="0">
                  <a:pos x="0" y="0"/>
                </a:cxn>
              </a:cxnLst>
              <a:rect l="0" t="0" r="r" b="b"/>
              <a:pathLst>
                <a:path w="470" h="248">
                  <a:moveTo>
                    <a:pt x="0" y="0"/>
                  </a:moveTo>
                  <a:lnTo>
                    <a:pt x="469" y="0"/>
                  </a:lnTo>
                  <a:lnTo>
                    <a:pt x="469" y="247"/>
                  </a:lnTo>
                  <a:lnTo>
                    <a:pt x="0" y="247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FF82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68" name="Freeform 12"/>
            <p:cNvSpPr>
              <a:spLocks/>
            </p:cNvSpPr>
            <p:nvPr/>
          </p:nvSpPr>
          <p:spPr bwMode="auto">
            <a:xfrm>
              <a:off x="1813" y="3936"/>
              <a:ext cx="74" cy="29"/>
            </a:xfrm>
            <a:custGeom>
              <a:avLst/>
              <a:gdLst/>
              <a:ahLst/>
              <a:cxnLst>
                <a:cxn ang="0">
                  <a:pos x="73" y="28"/>
                </a:cxn>
                <a:cxn ang="0">
                  <a:pos x="0" y="14"/>
                </a:cxn>
                <a:cxn ang="0">
                  <a:pos x="73" y="0"/>
                </a:cxn>
              </a:cxnLst>
              <a:rect l="0" t="0" r="r" b="b"/>
              <a:pathLst>
                <a:path w="74" h="29">
                  <a:moveTo>
                    <a:pt x="73" y="28"/>
                  </a:moveTo>
                  <a:lnTo>
                    <a:pt x="0" y="14"/>
                  </a:lnTo>
                  <a:lnTo>
                    <a:pt x="73" y="0"/>
                  </a:lnTo>
                </a:path>
              </a:pathLst>
            </a:custGeom>
            <a:noFill/>
            <a:ln w="12700" cap="rnd" cmpd="sng">
              <a:solidFill>
                <a:srgbClr val="FF82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69" name="Freeform 13"/>
            <p:cNvSpPr>
              <a:spLocks/>
            </p:cNvSpPr>
            <p:nvPr/>
          </p:nvSpPr>
          <p:spPr bwMode="auto">
            <a:xfrm>
              <a:off x="1813" y="3950"/>
              <a:ext cx="28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0" y="0"/>
                </a:cxn>
                <a:cxn ang="0">
                  <a:pos x="0" y="0"/>
                </a:cxn>
              </a:cxnLst>
              <a:rect l="0" t="0" r="r" b="b"/>
              <a:pathLst>
                <a:path w="281" h="1">
                  <a:moveTo>
                    <a:pt x="0" y="0"/>
                  </a:moveTo>
                  <a:lnTo>
                    <a:pt x="280" y="0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FF82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70" name="Freeform 14"/>
            <p:cNvSpPr>
              <a:spLocks/>
            </p:cNvSpPr>
            <p:nvPr/>
          </p:nvSpPr>
          <p:spPr bwMode="auto">
            <a:xfrm>
              <a:off x="2018" y="3936"/>
              <a:ext cx="76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5" y="14"/>
                </a:cxn>
                <a:cxn ang="0">
                  <a:pos x="0" y="28"/>
                </a:cxn>
              </a:cxnLst>
              <a:rect l="0" t="0" r="r" b="b"/>
              <a:pathLst>
                <a:path w="76" h="29">
                  <a:moveTo>
                    <a:pt x="0" y="0"/>
                  </a:moveTo>
                  <a:lnTo>
                    <a:pt x="75" y="14"/>
                  </a:lnTo>
                  <a:lnTo>
                    <a:pt x="0" y="28"/>
                  </a:lnTo>
                </a:path>
              </a:pathLst>
            </a:custGeom>
            <a:noFill/>
            <a:ln w="12700" cap="rnd" cmpd="sng">
              <a:solidFill>
                <a:srgbClr val="FF82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71" name="Freeform 15"/>
            <p:cNvSpPr>
              <a:spLocks/>
            </p:cNvSpPr>
            <p:nvPr/>
          </p:nvSpPr>
          <p:spPr bwMode="auto">
            <a:xfrm>
              <a:off x="2093" y="3844"/>
              <a:ext cx="470" cy="2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69" y="0"/>
                </a:cxn>
                <a:cxn ang="0">
                  <a:pos x="469" y="247"/>
                </a:cxn>
                <a:cxn ang="0">
                  <a:pos x="0" y="247"/>
                </a:cxn>
                <a:cxn ang="0">
                  <a:pos x="0" y="0"/>
                </a:cxn>
              </a:cxnLst>
              <a:rect l="0" t="0" r="r" b="b"/>
              <a:pathLst>
                <a:path w="470" h="248">
                  <a:moveTo>
                    <a:pt x="0" y="0"/>
                  </a:moveTo>
                  <a:lnTo>
                    <a:pt x="469" y="0"/>
                  </a:lnTo>
                  <a:lnTo>
                    <a:pt x="469" y="247"/>
                  </a:lnTo>
                  <a:lnTo>
                    <a:pt x="0" y="247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FF82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72" name="Freeform 16"/>
            <p:cNvSpPr>
              <a:spLocks/>
            </p:cNvSpPr>
            <p:nvPr/>
          </p:nvSpPr>
          <p:spPr bwMode="auto">
            <a:xfrm>
              <a:off x="2562" y="3936"/>
              <a:ext cx="76" cy="29"/>
            </a:xfrm>
            <a:custGeom>
              <a:avLst/>
              <a:gdLst/>
              <a:ahLst/>
              <a:cxnLst>
                <a:cxn ang="0">
                  <a:pos x="75" y="28"/>
                </a:cxn>
                <a:cxn ang="0">
                  <a:pos x="0" y="14"/>
                </a:cxn>
                <a:cxn ang="0">
                  <a:pos x="75" y="0"/>
                </a:cxn>
              </a:cxnLst>
              <a:rect l="0" t="0" r="r" b="b"/>
              <a:pathLst>
                <a:path w="76" h="29">
                  <a:moveTo>
                    <a:pt x="75" y="28"/>
                  </a:moveTo>
                  <a:lnTo>
                    <a:pt x="0" y="14"/>
                  </a:lnTo>
                  <a:lnTo>
                    <a:pt x="75" y="0"/>
                  </a:lnTo>
                </a:path>
              </a:pathLst>
            </a:custGeom>
            <a:noFill/>
            <a:ln w="12700" cap="rnd" cmpd="sng">
              <a:solidFill>
                <a:srgbClr val="FF82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73" name="Freeform 17"/>
            <p:cNvSpPr>
              <a:spLocks/>
            </p:cNvSpPr>
            <p:nvPr/>
          </p:nvSpPr>
          <p:spPr bwMode="auto">
            <a:xfrm>
              <a:off x="2562" y="3950"/>
              <a:ext cx="23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4" y="0"/>
                </a:cxn>
                <a:cxn ang="0">
                  <a:pos x="0" y="0"/>
                </a:cxn>
              </a:cxnLst>
              <a:rect l="0" t="0" r="r" b="b"/>
              <a:pathLst>
                <a:path w="235" h="1">
                  <a:moveTo>
                    <a:pt x="0" y="0"/>
                  </a:moveTo>
                  <a:lnTo>
                    <a:pt x="234" y="0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FF82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74" name="Freeform 18"/>
            <p:cNvSpPr>
              <a:spLocks/>
            </p:cNvSpPr>
            <p:nvPr/>
          </p:nvSpPr>
          <p:spPr bwMode="auto">
            <a:xfrm>
              <a:off x="2721" y="3936"/>
              <a:ext cx="76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5" y="14"/>
                </a:cxn>
                <a:cxn ang="0">
                  <a:pos x="0" y="28"/>
                </a:cxn>
              </a:cxnLst>
              <a:rect l="0" t="0" r="r" b="b"/>
              <a:pathLst>
                <a:path w="76" h="29">
                  <a:moveTo>
                    <a:pt x="0" y="0"/>
                  </a:moveTo>
                  <a:lnTo>
                    <a:pt x="75" y="14"/>
                  </a:lnTo>
                  <a:lnTo>
                    <a:pt x="0" y="28"/>
                  </a:lnTo>
                </a:path>
              </a:pathLst>
            </a:custGeom>
            <a:noFill/>
            <a:ln w="12700" cap="rnd" cmpd="sng">
              <a:solidFill>
                <a:srgbClr val="FF82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75" name="Freeform 19"/>
            <p:cNvSpPr>
              <a:spLocks/>
            </p:cNvSpPr>
            <p:nvPr/>
          </p:nvSpPr>
          <p:spPr bwMode="auto">
            <a:xfrm>
              <a:off x="1671" y="3631"/>
              <a:ext cx="188" cy="21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0" y="213"/>
                </a:cxn>
                <a:cxn ang="0">
                  <a:pos x="187" y="0"/>
                </a:cxn>
              </a:cxnLst>
              <a:rect l="0" t="0" r="r" b="b"/>
              <a:pathLst>
                <a:path w="188" h="214">
                  <a:moveTo>
                    <a:pt x="187" y="0"/>
                  </a:moveTo>
                  <a:lnTo>
                    <a:pt x="0" y="213"/>
                  </a:lnTo>
                  <a:lnTo>
                    <a:pt x="187" y="0"/>
                  </a:lnTo>
                </a:path>
              </a:pathLst>
            </a:custGeom>
            <a:noFill/>
            <a:ln w="12700" cap="rnd" cmpd="sng">
              <a:solidFill>
                <a:srgbClr val="FF82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76" name="Freeform 20"/>
            <p:cNvSpPr>
              <a:spLocks/>
            </p:cNvSpPr>
            <p:nvPr/>
          </p:nvSpPr>
          <p:spPr bwMode="auto">
            <a:xfrm>
              <a:off x="1671" y="3788"/>
              <a:ext cx="58" cy="57"/>
            </a:xfrm>
            <a:custGeom>
              <a:avLst/>
              <a:gdLst/>
              <a:ahLst/>
              <a:cxnLst>
                <a:cxn ang="0">
                  <a:pos x="57" y="17"/>
                </a:cxn>
                <a:cxn ang="0">
                  <a:pos x="0" y="56"/>
                </a:cxn>
                <a:cxn ang="0">
                  <a:pos x="26" y="0"/>
                </a:cxn>
              </a:cxnLst>
              <a:rect l="0" t="0" r="r" b="b"/>
              <a:pathLst>
                <a:path w="58" h="57">
                  <a:moveTo>
                    <a:pt x="57" y="17"/>
                  </a:moveTo>
                  <a:lnTo>
                    <a:pt x="0" y="56"/>
                  </a:lnTo>
                  <a:lnTo>
                    <a:pt x="26" y="0"/>
                  </a:lnTo>
                </a:path>
              </a:pathLst>
            </a:custGeom>
            <a:noFill/>
            <a:ln w="12700" cap="rnd" cmpd="sng">
              <a:solidFill>
                <a:srgbClr val="FF82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77" name="Freeform 21"/>
            <p:cNvSpPr>
              <a:spLocks/>
            </p:cNvSpPr>
            <p:nvPr/>
          </p:nvSpPr>
          <p:spPr bwMode="auto">
            <a:xfrm>
              <a:off x="2327" y="3631"/>
              <a:ext cx="1" cy="2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3"/>
                </a:cxn>
                <a:cxn ang="0">
                  <a:pos x="0" y="0"/>
                </a:cxn>
              </a:cxnLst>
              <a:rect l="0" t="0" r="r" b="b"/>
              <a:pathLst>
                <a:path w="1" h="214">
                  <a:moveTo>
                    <a:pt x="0" y="0"/>
                  </a:moveTo>
                  <a:lnTo>
                    <a:pt x="0" y="213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FF82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78" name="Freeform 22"/>
            <p:cNvSpPr>
              <a:spLocks/>
            </p:cNvSpPr>
            <p:nvPr/>
          </p:nvSpPr>
          <p:spPr bwMode="auto">
            <a:xfrm>
              <a:off x="2310" y="3788"/>
              <a:ext cx="37" cy="57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18" y="56"/>
                </a:cxn>
                <a:cxn ang="0">
                  <a:pos x="0" y="0"/>
                </a:cxn>
              </a:cxnLst>
              <a:rect l="0" t="0" r="r" b="b"/>
              <a:pathLst>
                <a:path w="37" h="57">
                  <a:moveTo>
                    <a:pt x="36" y="0"/>
                  </a:moveTo>
                  <a:lnTo>
                    <a:pt x="18" y="56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FF82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79" name="Freeform 23"/>
            <p:cNvSpPr>
              <a:spLocks/>
            </p:cNvSpPr>
            <p:nvPr/>
          </p:nvSpPr>
          <p:spPr bwMode="auto">
            <a:xfrm>
              <a:off x="3358" y="3844"/>
              <a:ext cx="470" cy="2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69" y="0"/>
                </a:cxn>
                <a:cxn ang="0">
                  <a:pos x="469" y="247"/>
                </a:cxn>
                <a:cxn ang="0">
                  <a:pos x="0" y="247"/>
                </a:cxn>
                <a:cxn ang="0">
                  <a:pos x="0" y="0"/>
                </a:cxn>
              </a:cxnLst>
              <a:rect l="0" t="0" r="r" b="b"/>
              <a:pathLst>
                <a:path w="470" h="248">
                  <a:moveTo>
                    <a:pt x="0" y="0"/>
                  </a:moveTo>
                  <a:lnTo>
                    <a:pt x="469" y="0"/>
                  </a:lnTo>
                  <a:lnTo>
                    <a:pt x="469" y="247"/>
                  </a:lnTo>
                  <a:lnTo>
                    <a:pt x="0" y="247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FF82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80" name="Freeform 24"/>
            <p:cNvSpPr>
              <a:spLocks/>
            </p:cNvSpPr>
            <p:nvPr/>
          </p:nvSpPr>
          <p:spPr bwMode="auto">
            <a:xfrm>
              <a:off x="3125" y="3936"/>
              <a:ext cx="75" cy="29"/>
            </a:xfrm>
            <a:custGeom>
              <a:avLst/>
              <a:gdLst/>
              <a:ahLst/>
              <a:cxnLst>
                <a:cxn ang="0">
                  <a:pos x="74" y="28"/>
                </a:cxn>
                <a:cxn ang="0">
                  <a:pos x="0" y="14"/>
                </a:cxn>
                <a:cxn ang="0">
                  <a:pos x="74" y="0"/>
                </a:cxn>
              </a:cxnLst>
              <a:rect l="0" t="0" r="r" b="b"/>
              <a:pathLst>
                <a:path w="75" h="29">
                  <a:moveTo>
                    <a:pt x="74" y="28"/>
                  </a:moveTo>
                  <a:lnTo>
                    <a:pt x="0" y="14"/>
                  </a:lnTo>
                  <a:lnTo>
                    <a:pt x="74" y="0"/>
                  </a:lnTo>
                </a:path>
              </a:pathLst>
            </a:custGeom>
            <a:noFill/>
            <a:ln w="12700" cap="rnd" cmpd="sng">
              <a:solidFill>
                <a:srgbClr val="FF82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81" name="Freeform 25"/>
            <p:cNvSpPr>
              <a:spLocks/>
            </p:cNvSpPr>
            <p:nvPr/>
          </p:nvSpPr>
          <p:spPr bwMode="auto">
            <a:xfrm>
              <a:off x="3125" y="3950"/>
              <a:ext cx="23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3" y="0"/>
                </a:cxn>
                <a:cxn ang="0">
                  <a:pos x="0" y="0"/>
                </a:cxn>
              </a:cxnLst>
              <a:rect l="0" t="0" r="r" b="b"/>
              <a:pathLst>
                <a:path w="234" h="1">
                  <a:moveTo>
                    <a:pt x="0" y="0"/>
                  </a:moveTo>
                  <a:lnTo>
                    <a:pt x="233" y="0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FF82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82" name="Freeform 26"/>
            <p:cNvSpPr>
              <a:spLocks/>
            </p:cNvSpPr>
            <p:nvPr/>
          </p:nvSpPr>
          <p:spPr bwMode="auto">
            <a:xfrm>
              <a:off x="3284" y="3936"/>
              <a:ext cx="7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4" y="14"/>
                </a:cxn>
                <a:cxn ang="0">
                  <a:pos x="0" y="28"/>
                </a:cxn>
              </a:cxnLst>
              <a:rect l="0" t="0" r="r" b="b"/>
              <a:pathLst>
                <a:path w="75" h="29">
                  <a:moveTo>
                    <a:pt x="0" y="0"/>
                  </a:moveTo>
                  <a:lnTo>
                    <a:pt x="74" y="14"/>
                  </a:lnTo>
                  <a:lnTo>
                    <a:pt x="0" y="28"/>
                  </a:lnTo>
                </a:path>
              </a:pathLst>
            </a:custGeom>
            <a:noFill/>
            <a:ln w="12700" cap="rnd" cmpd="sng">
              <a:solidFill>
                <a:srgbClr val="FF82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83" name="Freeform 27"/>
            <p:cNvSpPr>
              <a:spLocks/>
            </p:cNvSpPr>
            <p:nvPr/>
          </p:nvSpPr>
          <p:spPr bwMode="auto">
            <a:xfrm>
              <a:off x="3405" y="3631"/>
              <a:ext cx="190" cy="2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9" y="213"/>
                </a:cxn>
                <a:cxn ang="0">
                  <a:pos x="0" y="0"/>
                </a:cxn>
              </a:cxnLst>
              <a:rect l="0" t="0" r="r" b="b"/>
              <a:pathLst>
                <a:path w="190" h="214">
                  <a:moveTo>
                    <a:pt x="0" y="0"/>
                  </a:moveTo>
                  <a:lnTo>
                    <a:pt x="189" y="213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FF82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84" name="Freeform 28"/>
            <p:cNvSpPr>
              <a:spLocks/>
            </p:cNvSpPr>
            <p:nvPr/>
          </p:nvSpPr>
          <p:spPr bwMode="auto">
            <a:xfrm>
              <a:off x="3536" y="3788"/>
              <a:ext cx="59" cy="5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58" y="56"/>
                </a:cxn>
                <a:cxn ang="0">
                  <a:pos x="0" y="17"/>
                </a:cxn>
              </a:cxnLst>
              <a:rect l="0" t="0" r="r" b="b"/>
              <a:pathLst>
                <a:path w="59" h="57">
                  <a:moveTo>
                    <a:pt x="31" y="0"/>
                  </a:moveTo>
                  <a:lnTo>
                    <a:pt x="58" y="56"/>
                  </a:lnTo>
                  <a:lnTo>
                    <a:pt x="0" y="17"/>
                  </a:lnTo>
                </a:path>
              </a:pathLst>
            </a:custGeom>
            <a:noFill/>
            <a:ln w="12700" cap="rnd" cmpd="sng">
              <a:solidFill>
                <a:srgbClr val="FF82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85" name="Rectangle 29"/>
            <p:cNvSpPr>
              <a:spLocks noChangeArrowheads="1"/>
            </p:cNvSpPr>
            <p:nvPr/>
          </p:nvSpPr>
          <p:spPr bwMode="auto">
            <a:xfrm>
              <a:off x="4005" y="2968"/>
              <a:ext cx="817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400" b="1">
                  <a:solidFill>
                    <a:srgbClr val="000000"/>
                  </a:solidFill>
                  <a:latin typeface="Arial" pitchFamily="-105" charset="0"/>
                </a:rPr>
                <a:t>Index Entries</a:t>
              </a:r>
            </a:p>
          </p:txBody>
        </p:sp>
        <p:sp>
          <p:nvSpPr>
            <p:cNvPr id="19486" name="Rectangle 30"/>
            <p:cNvSpPr>
              <a:spLocks noChangeArrowheads="1"/>
            </p:cNvSpPr>
            <p:nvPr/>
          </p:nvSpPr>
          <p:spPr bwMode="auto">
            <a:xfrm>
              <a:off x="4005" y="3782"/>
              <a:ext cx="76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400" b="1">
                  <a:solidFill>
                    <a:srgbClr val="000000"/>
                  </a:solidFill>
                  <a:latin typeface="Arial" pitchFamily="-105" charset="0"/>
                </a:rPr>
                <a:t>Data Entries</a:t>
              </a:r>
            </a:p>
          </p:txBody>
        </p:sp>
        <p:sp>
          <p:nvSpPr>
            <p:cNvPr id="19487" name="Rectangle 31"/>
            <p:cNvSpPr>
              <a:spLocks noChangeArrowheads="1"/>
            </p:cNvSpPr>
            <p:nvPr/>
          </p:nvSpPr>
          <p:spPr bwMode="auto">
            <a:xfrm>
              <a:off x="4005" y="3924"/>
              <a:ext cx="1017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400" b="1">
                  <a:solidFill>
                    <a:srgbClr val="000000"/>
                  </a:solidFill>
                  <a:latin typeface="Arial" pitchFamily="-105" charset="0"/>
                </a:rPr>
                <a:t>("Sequence set")</a:t>
              </a:r>
            </a:p>
          </p:txBody>
        </p:sp>
        <p:sp>
          <p:nvSpPr>
            <p:cNvPr id="19488" name="Rectangle 32"/>
            <p:cNvSpPr>
              <a:spLocks noChangeArrowheads="1"/>
            </p:cNvSpPr>
            <p:nvPr/>
          </p:nvSpPr>
          <p:spPr bwMode="auto">
            <a:xfrm>
              <a:off x="4005" y="3146"/>
              <a:ext cx="89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400" b="1">
                  <a:solidFill>
                    <a:srgbClr val="000000"/>
                  </a:solidFill>
                  <a:latin typeface="Arial" pitchFamily="-105" charset="0"/>
                </a:rPr>
                <a:t>(Direct search)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0299601"/>
      </p:ext>
    </p:extLst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important Conventions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Search for B-link trees root to leaf, left-to-right in nodes</a:t>
            </a:r>
          </a:p>
          <a:p>
            <a:endParaRPr lang="en-US" dirty="0" smtClean="0"/>
          </a:p>
          <a:p>
            <a:r>
              <a:rPr lang="en-US" dirty="0" smtClean="0"/>
              <a:t>Insertions for B-link trees proceed bottom-up.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8686800" cy="4114800"/>
          </a:xfrm>
        </p:spPr>
        <p:txBody>
          <a:bodyPr/>
          <a:lstStyle/>
          <a:p>
            <a:r>
              <a:rPr lang="en-US" dirty="0"/>
              <a:t>Parameter </a:t>
            </a:r>
            <a:r>
              <a:rPr lang="en-US" dirty="0" err="1"/>
              <a:t>d</a:t>
            </a:r>
            <a:r>
              <a:rPr lang="en-US" dirty="0"/>
              <a:t> = the </a:t>
            </a:r>
            <a:r>
              <a:rPr lang="en-US" i="1" u="sng" dirty="0" smtClean="0"/>
              <a:t>degree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Internal Nodes</a:t>
            </a:r>
            <a:endParaRPr lang="en-US" dirty="0"/>
          </a:p>
        </p:txBody>
      </p:sp>
      <p:graphicFrame>
        <p:nvGraphicFramePr>
          <p:cNvPr id="75780" name="Group 4"/>
          <p:cNvGraphicFramePr>
            <a:graphicFrameLocks noGrp="1"/>
          </p:cNvGraphicFramePr>
          <p:nvPr/>
        </p:nvGraphicFramePr>
        <p:xfrm>
          <a:off x="3810000" y="2743200"/>
          <a:ext cx="2743200" cy="861059"/>
        </p:xfrm>
        <a:graphic>
          <a:graphicData uri="http://schemas.openxmlformats.org/drawingml/2006/table">
            <a:tbl>
              <a:tblPr/>
              <a:tblGrid>
                <a:gridCol w="657226"/>
                <a:gridCol w="285750"/>
                <a:gridCol w="490537"/>
                <a:gridCol w="359569"/>
                <a:gridCol w="361950"/>
                <a:gridCol w="588168"/>
              </a:tblGrid>
              <a:tr h="342900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30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120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240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5798" name="Line 22"/>
          <p:cNvSpPr>
            <a:spLocks noChangeShapeType="1"/>
          </p:cNvSpPr>
          <p:nvPr/>
        </p:nvSpPr>
        <p:spPr bwMode="auto">
          <a:xfrm flipH="1">
            <a:off x="3137666" y="3604259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799" name="Line 23"/>
          <p:cNvSpPr>
            <a:spLocks noChangeShapeType="1"/>
          </p:cNvSpPr>
          <p:nvPr/>
        </p:nvSpPr>
        <p:spPr bwMode="auto">
          <a:xfrm>
            <a:off x="4857348" y="3630315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00" name="Line 24"/>
          <p:cNvSpPr>
            <a:spLocks noChangeShapeType="1"/>
          </p:cNvSpPr>
          <p:nvPr/>
        </p:nvSpPr>
        <p:spPr bwMode="auto">
          <a:xfrm>
            <a:off x="5791200" y="3691235"/>
            <a:ext cx="304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01" name="Line 25"/>
          <p:cNvSpPr>
            <a:spLocks noChangeShapeType="1"/>
          </p:cNvSpPr>
          <p:nvPr/>
        </p:nvSpPr>
        <p:spPr bwMode="auto">
          <a:xfrm>
            <a:off x="6553200" y="3604259"/>
            <a:ext cx="518691" cy="4070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02" name="Text Box 26"/>
          <p:cNvSpPr txBox="1">
            <a:spLocks noChangeArrowheads="1"/>
          </p:cNvSpPr>
          <p:nvPr/>
        </p:nvSpPr>
        <p:spPr bwMode="auto">
          <a:xfrm>
            <a:off x="1925784" y="3881735"/>
            <a:ext cx="15609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/>
              <a:t>Keys </a:t>
            </a:r>
            <a:r>
              <a:rPr lang="en-US" sz="2400" dirty="0" err="1"/>
              <a:t>k</a:t>
            </a:r>
            <a:r>
              <a:rPr lang="en-US" sz="2400" dirty="0"/>
              <a:t> &lt; 30</a:t>
            </a:r>
          </a:p>
        </p:txBody>
      </p:sp>
      <p:sp>
        <p:nvSpPr>
          <p:cNvPr id="75803" name="Text Box 27"/>
          <p:cNvSpPr txBox="1">
            <a:spLocks noChangeArrowheads="1"/>
          </p:cNvSpPr>
          <p:nvPr/>
        </p:nvSpPr>
        <p:spPr bwMode="auto">
          <a:xfrm>
            <a:off x="3985739" y="4159250"/>
            <a:ext cx="21963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/>
              <a:t>Keys 30&lt;=</a:t>
            </a:r>
            <a:r>
              <a:rPr lang="en-US" sz="2400" dirty="0" err="1"/>
              <a:t>k</a:t>
            </a:r>
            <a:r>
              <a:rPr lang="en-US" sz="2400" dirty="0"/>
              <a:t>&lt;120</a:t>
            </a:r>
          </a:p>
        </p:txBody>
      </p:sp>
      <p:sp>
        <p:nvSpPr>
          <p:cNvPr id="75804" name="Text Box 28"/>
          <p:cNvSpPr txBox="1">
            <a:spLocks noChangeArrowheads="1"/>
          </p:cNvSpPr>
          <p:nvPr/>
        </p:nvSpPr>
        <p:spPr bwMode="auto">
          <a:xfrm>
            <a:off x="6334473" y="4159250"/>
            <a:ext cx="235232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/>
              <a:t>Keys 120&lt;=</a:t>
            </a:r>
            <a:r>
              <a:rPr lang="en-US" sz="2400" dirty="0" err="1"/>
              <a:t>k</a:t>
            </a:r>
            <a:r>
              <a:rPr lang="en-US" sz="2400" dirty="0"/>
              <a:t>&lt;240</a:t>
            </a:r>
          </a:p>
        </p:txBody>
      </p:sp>
      <p:sp>
        <p:nvSpPr>
          <p:cNvPr id="75805" name="Text Box 29"/>
          <p:cNvSpPr txBox="1">
            <a:spLocks noChangeArrowheads="1"/>
          </p:cNvSpPr>
          <p:nvPr/>
        </p:nvSpPr>
        <p:spPr bwMode="auto">
          <a:xfrm>
            <a:off x="7331427" y="3780482"/>
            <a:ext cx="173637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/>
              <a:t>Keys 240&lt;=</a:t>
            </a:r>
            <a:r>
              <a:rPr lang="en-US" sz="2400" dirty="0" err="1"/>
              <a:t>k</a:t>
            </a:r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533400" y="2228672"/>
            <a:ext cx="3276600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Internal Node has</a:t>
            </a:r>
          </a:p>
          <a:p>
            <a:pPr algn="ctr"/>
            <a:r>
              <a:rPr lang="en-US" sz="2400" dirty="0" err="1" smtClean="0"/>
              <a:t>s</a:t>
            </a:r>
            <a:r>
              <a:rPr lang="en-US" sz="2400" dirty="0" smtClean="0"/>
              <a:t> &gt;= </a:t>
            </a:r>
            <a:r>
              <a:rPr lang="en-US" sz="2400" dirty="0" err="1" smtClean="0"/>
              <a:t>d</a:t>
            </a:r>
            <a:r>
              <a:rPr lang="en-US" sz="2400" dirty="0" smtClean="0"/>
              <a:t> and &lt;= 2d keys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240507" y="5072352"/>
            <a:ext cx="3710986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We add a High key</a:t>
            </a:r>
            <a:endParaRPr lang="en-US" sz="2800" dirty="0"/>
          </a:p>
        </p:txBody>
      </p:sp>
      <p:sp>
        <p:nvSpPr>
          <p:cNvPr id="27" name="TextBox 26"/>
          <p:cNvSpPr txBox="1"/>
          <p:nvPr/>
        </p:nvSpPr>
        <p:spPr>
          <a:xfrm>
            <a:off x="6553200" y="2743200"/>
            <a:ext cx="778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280</a:t>
            </a:r>
            <a:endParaRPr lang="en-US" sz="2800" dirty="0"/>
          </a:p>
        </p:txBody>
      </p:sp>
      <p:sp>
        <p:nvSpPr>
          <p:cNvPr id="28" name="Text Box 29"/>
          <p:cNvSpPr txBox="1">
            <a:spLocks noChangeArrowheads="1"/>
          </p:cNvSpPr>
          <p:nvPr/>
        </p:nvSpPr>
        <p:spPr bwMode="auto">
          <a:xfrm>
            <a:off x="7071891" y="3687840"/>
            <a:ext cx="205912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/>
              <a:t>Keys 240&lt;</a:t>
            </a:r>
            <a:r>
              <a:rPr lang="en-US" sz="2400" dirty="0" smtClean="0"/>
              <a:t>=280</a:t>
            </a:r>
            <a:endParaRPr lang="en-US" sz="2400" dirty="0"/>
          </a:p>
        </p:txBody>
      </p:sp>
      <p:sp>
        <p:nvSpPr>
          <p:cNvPr id="29" name="TextBox 28"/>
          <p:cNvSpPr txBox="1"/>
          <p:nvPr/>
        </p:nvSpPr>
        <p:spPr>
          <a:xfrm>
            <a:off x="99014" y="5072352"/>
            <a:ext cx="3710986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Add right pointers.</a:t>
            </a:r>
            <a:endParaRPr lang="en-US" sz="2800" dirty="0"/>
          </a:p>
        </p:txBody>
      </p:sp>
      <p:sp>
        <p:nvSpPr>
          <p:cNvPr id="30" name="Line 25"/>
          <p:cNvSpPr>
            <a:spLocks noChangeShapeType="1"/>
          </p:cNvSpPr>
          <p:nvPr/>
        </p:nvSpPr>
        <p:spPr bwMode="auto">
          <a:xfrm>
            <a:off x="6519867" y="3269643"/>
            <a:ext cx="143162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667453" y="5868676"/>
            <a:ext cx="5146107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Idea: If we get to this page, looking for 300. What can we conclude happened?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805" grpId="0"/>
      <p:bldP spid="26" grpId="0" animBg="1"/>
      <p:bldP spid="27" grpId="0"/>
      <p:bldP spid="28" grpId="0"/>
      <p:bldP spid="30" grpId="0" animBg="1"/>
      <p:bldP spid="3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 Trees &amp; Safe Nodes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node may not have a parent node, but it must have a left twin.</a:t>
            </a:r>
          </a:p>
          <a:p>
            <a:endParaRPr lang="en-US" dirty="0" smtClean="0"/>
          </a:p>
          <a:p>
            <a:r>
              <a:rPr lang="en-US" dirty="0" smtClean="0"/>
              <a:t>We introduce the right links before the parent.</a:t>
            </a:r>
          </a:p>
          <a:p>
            <a:endParaRPr lang="en-US" dirty="0" smtClean="0"/>
          </a:p>
          <a:p>
            <a:r>
              <a:rPr lang="en-US" dirty="0" smtClean="0"/>
              <a:t>A node is safe if it has [k,2k-1] pointers.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Scannode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6662" y="1983305"/>
            <a:ext cx="8686800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 smtClean="0"/>
              <a:t>scannode</a:t>
            </a:r>
            <a:r>
              <a:rPr lang="en-US" sz="3200" dirty="0" err="1" smtClean="0"/>
              <a:t>(u</a:t>
            </a:r>
            <a:r>
              <a:rPr lang="en-US" sz="3200" dirty="0" smtClean="0"/>
              <a:t>,  A) : examine the  tree  node  in A  for  value  </a:t>
            </a:r>
            <a:r>
              <a:rPr lang="en-US" sz="3200" dirty="0" err="1" smtClean="0"/>
              <a:t>u</a:t>
            </a:r>
            <a:r>
              <a:rPr lang="en-US" sz="3200" dirty="0" smtClean="0"/>
              <a:t>  and  return  the  appropriate  pointer  from  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6662" y="4434580"/>
            <a:ext cx="8686800" cy="5847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 Appropriate pointer may be the right pointer.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Searching for </a:t>
            </a:r>
            <a:r>
              <a:rPr lang="en-US" dirty="0" err="1" smtClean="0"/>
              <a:t>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4000" dirty="0"/>
              <a:t>current = root;</a:t>
            </a:r>
          </a:p>
          <a:p>
            <a:pPr>
              <a:buNone/>
            </a:pPr>
            <a:r>
              <a:rPr lang="en-US" sz="4000" dirty="0"/>
              <a:t>A = </a:t>
            </a:r>
            <a:r>
              <a:rPr lang="en-US" sz="4000" dirty="0" err="1"/>
              <a:t>get(current</a:t>
            </a:r>
            <a:r>
              <a:rPr lang="en-US" sz="4000" dirty="0"/>
              <a:t>);</a:t>
            </a:r>
          </a:p>
          <a:p>
            <a:pPr>
              <a:buNone/>
            </a:pPr>
            <a:r>
              <a:rPr lang="en-US" sz="4000" dirty="0"/>
              <a:t>while (current is not a leaf) {</a:t>
            </a:r>
          </a:p>
          <a:p>
            <a:pPr>
              <a:buNone/>
            </a:pPr>
            <a:r>
              <a:rPr lang="en-US" sz="4000" dirty="0"/>
              <a:t>        current = </a:t>
            </a:r>
            <a:r>
              <a:rPr lang="en-US" sz="4000" b="1" u="sng" dirty="0" err="1" smtClean="0"/>
              <a:t>scannode</a:t>
            </a:r>
            <a:r>
              <a:rPr lang="en-US" sz="4000" dirty="0" err="1" smtClean="0"/>
              <a:t>(</a:t>
            </a:r>
            <a:r>
              <a:rPr lang="en-US" sz="4000" dirty="0" err="1"/>
              <a:t>v</a:t>
            </a:r>
            <a:r>
              <a:rPr lang="en-US" sz="4000" dirty="0"/>
              <a:t>, A);</a:t>
            </a:r>
          </a:p>
          <a:p>
            <a:pPr>
              <a:buNone/>
            </a:pPr>
            <a:r>
              <a:rPr lang="en-US" sz="4000" dirty="0"/>
              <a:t>        A = </a:t>
            </a:r>
            <a:r>
              <a:rPr lang="en-US" sz="4000" dirty="0" err="1"/>
              <a:t>get(current</a:t>
            </a:r>
            <a:r>
              <a:rPr lang="en-US" sz="4000" dirty="0"/>
              <a:t>)</a:t>
            </a:r>
            <a:r>
              <a:rPr lang="en-US" sz="4000" dirty="0" smtClean="0"/>
              <a:t>;</a:t>
            </a:r>
            <a:r>
              <a:rPr lang="en-US" sz="4000" dirty="0"/>
              <a:t>}</a:t>
            </a:r>
            <a:endParaRPr lang="en-US" sz="4000" dirty="0" smtClean="0"/>
          </a:p>
          <a:p>
            <a:pPr>
              <a:buNone/>
            </a:pPr>
            <a:r>
              <a:rPr lang="en-US" sz="4000" dirty="0"/>
              <a:t>while ((</a:t>
            </a:r>
            <a:r>
              <a:rPr lang="en-US" sz="4000" dirty="0" err="1"/>
              <a:t>t</a:t>
            </a:r>
            <a:r>
              <a:rPr lang="en-US" sz="4000" dirty="0"/>
              <a:t> = </a:t>
            </a:r>
            <a:r>
              <a:rPr lang="en-US" sz="4000" dirty="0" err="1"/>
              <a:t>scannode(v,A</a:t>
            </a:r>
            <a:r>
              <a:rPr lang="en-US" sz="4000" dirty="0"/>
              <a:t>)) == link pointer of A) {</a:t>
            </a:r>
          </a:p>
          <a:p>
            <a:pPr>
              <a:buNone/>
            </a:pPr>
            <a:r>
              <a:rPr lang="en-US" sz="4000" dirty="0"/>
              <a:t>        current = </a:t>
            </a:r>
            <a:r>
              <a:rPr lang="en-US" sz="4000" dirty="0" err="1"/>
              <a:t>t</a:t>
            </a:r>
            <a:r>
              <a:rPr lang="en-US" sz="4000" dirty="0"/>
              <a:t>;</a:t>
            </a:r>
          </a:p>
          <a:p>
            <a:pPr>
              <a:buNone/>
            </a:pPr>
            <a:r>
              <a:rPr lang="en-US" sz="4000" dirty="0"/>
              <a:t>        A = </a:t>
            </a:r>
            <a:r>
              <a:rPr lang="en-US" sz="4000" dirty="0" err="1"/>
              <a:t>get(current</a:t>
            </a:r>
            <a:r>
              <a:rPr lang="en-US" sz="4000" dirty="0"/>
              <a:t>)</a:t>
            </a:r>
            <a:r>
              <a:rPr lang="en-US" sz="4000" dirty="0" smtClean="0"/>
              <a:t>;}</a:t>
            </a:r>
          </a:p>
          <a:p>
            <a:pPr>
              <a:buNone/>
            </a:pPr>
            <a:r>
              <a:rPr lang="en-US" sz="4000" dirty="0" smtClean="0"/>
              <a:t>Return </a:t>
            </a:r>
            <a:r>
              <a:rPr lang="en-US" sz="4000" dirty="0"/>
              <a:t>(</a:t>
            </a:r>
            <a:r>
              <a:rPr lang="en-US" sz="4000" dirty="0" err="1"/>
              <a:t>v</a:t>
            </a:r>
            <a:r>
              <a:rPr lang="en-US" sz="4000" dirty="0"/>
              <a:t> is in A</a:t>
            </a:r>
            <a:r>
              <a:rPr lang="en-US" sz="4000" dirty="0" smtClean="0"/>
              <a:t>) ? success :  failure;</a:t>
            </a:r>
            <a:endParaRPr lang="en-US" sz="4000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804059" y="2974495"/>
            <a:ext cx="2882741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Find the leaf </a:t>
            </a:r>
            <a:r>
              <a:rPr lang="en-US" sz="2800" dirty="0" err="1" smtClean="0"/>
              <a:t>w</a:t>
            </a:r>
            <a:r>
              <a:rPr lang="en-US" sz="2800" dirty="0" smtClean="0"/>
              <a:t>/ </a:t>
            </a:r>
            <a:r>
              <a:rPr lang="en-US" sz="2800" dirty="0" err="1" smtClean="0"/>
              <a:t>v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804059" y="4635141"/>
            <a:ext cx="2882741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Find the leaf </a:t>
            </a:r>
            <a:r>
              <a:rPr lang="en-US" sz="2800" dirty="0" err="1" smtClean="0"/>
              <a:t>w</a:t>
            </a:r>
            <a:r>
              <a:rPr lang="en-US" sz="2800" dirty="0" smtClean="0"/>
              <a:t>/ </a:t>
            </a:r>
            <a:r>
              <a:rPr lang="en-US" sz="2800" dirty="0" err="1" smtClean="0"/>
              <a:t>v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6126163"/>
            <a:ext cx="82296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Only modify </a:t>
            </a:r>
            <a:r>
              <a:rPr lang="en-US" sz="2800" dirty="0" err="1" smtClean="0"/>
              <a:t>scannode</a:t>
            </a:r>
            <a:r>
              <a:rPr lang="en-US" sz="2800" dirty="0" smtClean="0"/>
              <a:t> – No locking?!?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08383"/>
            <a:ext cx="8229600" cy="1143000"/>
          </a:xfrm>
        </p:spPr>
        <p:txBody>
          <a:bodyPr/>
          <a:lstStyle/>
          <a:p>
            <a:r>
              <a:rPr lang="en-US" dirty="0" smtClean="0"/>
              <a:t>Insert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Revised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72447"/>
            <a:ext cx="8229600" cy="1653716"/>
          </a:xfrm>
        </p:spPr>
        <p:txBody>
          <a:bodyPr/>
          <a:lstStyle/>
          <a:p>
            <a:r>
              <a:rPr lang="en-US" dirty="0" smtClean="0"/>
              <a:t>P1 searches for 15</a:t>
            </a:r>
          </a:p>
          <a:p>
            <a:r>
              <a:rPr lang="en-US" dirty="0" smtClean="0"/>
              <a:t>P2 inserts </a:t>
            </a:r>
            <a:r>
              <a:rPr lang="en-US" dirty="0"/>
              <a:t>9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371779" y="3695208"/>
          <a:ext cx="6096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2104"/>
                <a:gridCol w="1505896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8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317333" y="1189400"/>
          <a:ext cx="4572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2104"/>
                <a:gridCol w="1505896"/>
                <a:gridCol w="1524000"/>
              </a:tblGrid>
              <a:tr h="48731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…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…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>
          <a:xfrm rot="5400000">
            <a:off x="2822900" y="2701383"/>
            <a:ext cx="1987649" cy="158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398751" y="1707559"/>
            <a:ext cx="2069028" cy="1041747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0800000" flipV="1">
            <a:off x="1098313" y="1709146"/>
            <a:ext cx="1219814" cy="104016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1860043" y="770277"/>
            <a:ext cx="914579" cy="8382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P1</a:t>
            </a:r>
            <a:endParaRPr lang="en-US" sz="2800" dirty="0"/>
          </a:p>
        </p:txBody>
      </p:sp>
      <p:sp>
        <p:nvSpPr>
          <p:cNvPr id="17" name="Oval 16"/>
          <p:cNvSpPr/>
          <p:nvPr/>
        </p:nvSpPr>
        <p:spPr>
          <a:xfrm>
            <a:off x="3358640" y="1755072"/>
            <a:ext cx="914579" cy="8382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P1</a:t>
            </a:r>
            <a:endParaRPr lang="en-US" sz="2800" dirty="0"/>
          </a:p>
        </p:txBody>
      </p:sp>
      <p:sp>
        <p:nvSpPr>
          <p:cNvPr id="18" name="Oval 17"/>
          <p:cNvSpPr/>
          <p:nvPr/>
        </p:nvSpPr>
        <p:spPr>
          <a:xfrm>
            <a:off x="1860043" y="770277"/>
            <a:ext cx="914579" cy="8382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P2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3358640" y="2724052"/>
            <a:ext cx="914579" cy="8382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P2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914489" y="3276085"/>
            <a:ext cx="914579" cy="8382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P2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7467779" y="3941126"/>
            <a:ext cx="1676221" cy="158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283541" y="0"/>
            <a:ext cx="2860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High Key Omitted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8" grpId="0" animBg="1"/>
      <p:bldP spid="18" grpId="1" animBg="1"/>
      <p:bldP spid="19" grpId="0" animBg="1"/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Revised Approach: Build new page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72447"/>
            <a:ext cx="8229600" cy="1653716"/>
          </a:xfrm>
        </p:spPr>
        <p:txBody>
          <a:bodyPr/>
          <a:lstStyle/>
          <a:p>
            <a:r>
              <a:rPr lang="en-US" dirty="0" smtClean="0"/>
              <a:t>P1 searches for 15</a:t>
            </a:r>
          </a:p>
          <a:p>
            <a:r>
              <a:rPr lang="en-US" dirty="0" smtClean="0"/>
              <a:t>P2 inserts </a:t>
            </a:r>
            <a:r>
              <a:rPr lang="en-US" dirty="0"/>
              <a:t>9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371779" y="3695208"/>
          <a:ext cx="6096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2104"/>
                <a:gridCol w="1505896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8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317333" y="1189400"/>
          <a:ext cx="4572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2104"/>
                <a:gridCol w="1505896"/>
                <a:gridCol w="1524000"/>
              </a:tblGrid>
              <a:tr h="48731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…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…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>
          <a:xfrm rot="5400000">
            <a:off x="2822900" y="2701383"/>
            <a:ext cx="1987649" cy="158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398751" y="1707559"/>
            <a:ext cx="2069028" cy="1041747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0800000" flipV="1">
            <a:off x="1098313" y="1709146"/>
            <a:ext cx="1219814" cy="104016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3358640" y="1755072"/>
            <a:ext cx="914579" cy="8382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P1</a:t>
            </a:r>
            <a:endParaRPr lang="en-US" sz="2800" dirty="0"/>
          </a:p>
        </p:txBody>
      </p:sp>
      <p:sp>
        <p:nvSpPr>
          <p:cNvPr id="20" name="Oval 19"/>
          <p:cNvSpPr/>
          <p:nvPr/>
        </p:nvSpPr>
        <p:spPr>
          <a:xfrm>
            <a:off x="914489" y="3276085"/>
            <a:ext cx="914579" cy="8382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P2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7467779" y="3941126"/>
            <a:ext cx="1676221" cy="158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5067736" y="5608004"/>
          <a:ext cx="3048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22" name="Straight Arrow Connector 21"/>
          <p:cNvCxnSpPr/>
          <p:nvPr/>
        </p:nvCxnSpPr>
        <p:spPr>
          <a:xfrm flipV="1">
            <a:off x="6550925" y="4095114"/>
            <a:ext cx="2745475" cy="151289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1503E-6 -6.97502E-6 L 0.00244 0.17206 L 0.58541 0.16882 " pathEditMode="relative" ptsTypes="AAA">
                                      <p:cBhvr>
                                        <p:cTn id="6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Revised Approach: Build new page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72447"/>
            <a:ext cx="8229600" cy="1653716"/>
          </a:xfrm>
        </p:spPr>
        <p:txBody>
          <a:bodyPr/>
          <a:lstStyle/>
          <a:p>
            <a:r>
              <a:rPr lang="en-US" dirty="0" smtClean="0"/>
              <a:t>P1 searches for 15</a:t>
            </a:r>
          </a:p>
          <a:p>
            <a:r>
              <a:rPr lang="en-US" dirty="0" smtClean="0"/>
              <a:t>P2 inserts </a:t>
            </a:r>
            <a:r>
              <a:rPr lang="en-US" dirty="0"/>
              <a:t>9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371779" y="3695208"/>
          <a:ext cx="4572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2104"/>
                <a:gridCol w="1505896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8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10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317333" y="1189400"/>
          <a:ext cx="4572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2104"/>
                <a:gridCol w="1505896"/>
                <a:gridCol w="1524000"/>
              </a:tblGrid>
              <a:tr h="48731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…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…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>
          <a:xfrm rot="5400000">
            <a:off x="2822900" y="2701383"/>
            <a:ext cx="1987649" cy="158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398751" y="1707559"/>
            <a:ext cx="2069028" cy="1041747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0800000" flipV="1">
            <a:off x="1098313" y="1709146"/>
            <a:ext cx="1219814" cy="104016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914489" y="3276085"/>
            <a:ext cx="914579" cy="8382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P2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rot="16200000" flipH="1">
            <a:off x="5550034" y="4607112"/>
            <a:ext cx="1394637" cy="607146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5067736" y="5608004"/>
          <a:ext cx="3048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22" name="Straight Arrow Connector 21"/>
          <p:cNvCxnSpPr/>
          <p:nvPr/>
        </p:nvCxnSpPr>
        <p:spPr>
          <a:xfrm flipV="1">
            <a:off x="6550925" y="4095114"/>
            <a:ext cx="2745475" cy="151289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3358640" y="1755072"/>
            <a:ext cx="914579" cy="8382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P1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1371779" y="5814757"/>
            <a:ext cx="2745475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How did P1 know to continue?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56 0.06614 L -0.00556 0.2611 L 0.21877 0.2611 C 0.302 0.50855 0.23406 0.50763 0.30426 0.50763 L 0.58958 0.28376 " pathEditMode="relative" ptsTypes="AAfAA">
                                      <p:cBhvr>
                                        <p:cTn id="6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 Insert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initialize </a:t>
            </a:r>
            <a:r>
              <a:rPr lang="en-US" dirty="0"/>
              <a:t>stack</a:t>
            </a:r>
            <a:r>
              <a:rPr lang="en-US" dirty="0" smtClean="0"/>
              <a:t>; current </a:t>
            </a:r>
            <a:r>
              <a:rPr lang="en-US" dirty="0"/>
              <a:t>= root;</a:t>
            </a:r>
          </a:p>
          <a:p>
            <a:pPr>
              <a:buNone/>
            </a:pPr>
            <a:r>
              <a:rPr lang="en-US" dirty="0"/>
              <a:t>A = </a:t>
            </a:r>
            <a:r>
              <a:rPr lang="en-US" dirty="0" err="1"/>
              <a:t>get(current</a:t>
            </a:r>
            <a:r>
              <a:rPr lang="en-US" dirty="0"/>
              <a:t>);</a:t>
            </a:r>
          </a:p>
          <a:p>
            <a:pPr>
              <a:buNone/>
            </a:pPr>
            <a:r>
              <a:rPr lang="en-US" dirty="0"/>
              <a:t>while (current is not a leaf) {</a:t>
            </a:r>
          </a:p>
          <a:p>
            <a:pPr>
              <a:buNone/>
            </a:pPr>
            <a:r>
              <a:rPr lang="en-US" dirty="0"/>
              <a:t>        </a:t>
            </a:r>
            <a:r>
              <a:rPr lang="en-US" dirty="0" err="1"/>
              <a:t>t</a:t>
            </a:r>
            <a:r>
              <a:rPr lang="en-US" dirty="0"/>
              <a:t> = current;</a:t>
            </a:r>
          </a:p>
          <a:p>
            <a:pPr>
              <a:buNone/>
            </a:pPr>
            <a:r>
              <a:rPr lang="en-US" dirty="0"/>
              <a:t>        current = </a:t>
            </a:r>
            <a:r>
              <a:rPr lang="en-US" dirty="0" err="1"/>
              <a:t>scannode(v,A</a:t>
            </a:r>
            <a:r>
              <a:rPr lang="en-US" dirty="0"/>
              <a:t>);</a:t>
            </a:r>
          </a:p>
          <a:p>
            <a:pPr>
              <a:buNone/>
            </a:pPr>
            <a:r>
              <a:rPr lang="en-US" dirty="0"/>
              <a:t>        if (current not link pointer in A)</a:t>
            </a:r>
          </a:p>
          <a:p>
            <a:pPr>
              <a:buNone/>
            </a:pPr>
            <a:r>
              <a:rPr lang="en-US" dirty="0"/>
              <a:t>                push </a:t>
            </a:r>
            <a:r>
              <a:rPr lang="en-US" dirty="0" err="1"/>
              <a:t>t</a:t>
            </a:r>
            <a:r>
              <a:rPr lang="en-US" dirty="0"/>
              <a:t>;</a:t>
            </a:r>
          </a:p>
          <a:p>
            <a:pPr>
              <a:buNone/>
            </a:pPr>
            <a:r>
              <a:rPr lang="en-US" dirty="0"/>
              <a:t>        A = </a:t>
            </a:r>
            <a:r>
              <a:rPr lang="en-US" dirty="0" err="1"/>
              <a:t>get(current</a:t>
            </a:r>
            <a:r>
              <a:rPr lang="en-US" dirty="0"/>
              <a:t>)</a:t>
            </a:r>
            <a:r>
              <a:rPr lang="en-US" dirty="0" smtClean="0"/>
              <a:t>;}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971592" y="1600200"/>
            <a:ext cx="3172407" cy="1200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K</a:t>
            </a:r>
            <a:r>
              <a:rPr lang="en-US" sz="2400" dirty="0" smtClean="0"/>
              <a:t>eep a stack of the rightmost node we visited at each level: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Example B+ Tree</a:t>
            </a: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Search begins at root, and key comparisons direct it to a leaf (as in ISAM).</a:t>
            </a:r>
          </a:p>
          <a:p>
            <a:r>
              <a:rPr lang="en-US"/>
              <a:t>Search for 5*, 15*, all data entries &gt;= 24* ...</a:t>
            </a: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900113" y="6081713"/>
            <a:ext cx="73755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pPr>
              <a:buFont typeface="Monotype Sorts" pitchFamily="-105" charset="2"/>
              <a:buChar char="*"/>
            </a:pPr>
            <a:r>
              <a:rPr lang="en-US">
                <a:latin typeface="Book Antiqua" pitchFamily="-105" charset="0"/>
              </a:rPr>
              <a:t> </a:t>
            </a:r>
            <a:r>
              <a:rPr lang="en-US" i="1">
                <a:solidFill>
                  <a:schemeClr val="accent2"/>
                </a:solidFill>
                <a:latin typeface="Book Antiqua" pitchFamily="-105" charset="0"/>
              </a:rPr>
              <a:t>Based on the search for 15*, we </a:t>
            </a:r>
            <a:r>
              <a:rPr lang="en-US" i="1" u="sng">
                <a:solidFill>
                  <a:schemeClr val="accent2"/>
                </a:solidFill>
                <a:latin typeface="Book Antiqua" pitchFamily="-105" charset="0"/>
              </a:rPr>
              <a:t>know</a:t>
            </a:r>
            <a:r>
              <a:rPr lang="en-US" i="1">
                <a:solidFill>
                  <a:schemeClr val="accent2"/>
                </a:solidFill>
                <a:latin typeface="Book Antiqua" pitchFamily="-105" charset="0"/>
              </a:rPr>
              <a:t> it is not in the tree!</a:t>
            </a:r>
          </a:p>
        </p:txBody>
      </p:sp>
      <p:sp>
        <p:nvSpPr>
          <p:cNvPr id="21511" name="Freeform 7"/>
          <p:cNvSpPr>
            <a:spLocks/>
          </p:cNvSpPr>
          <p:nvPr/>
        </p:nvSpPr>
        <p:spPr bwMode="auto">
          <a:xfrm>
            <a:off x="3271838" y="3978275"/>
            <a:ext cx="557212" cy="465138"/>
          </a:xfrm>
          <a:custGeom>
            <a:avLst/>
            <a:gdLst/>
            <a:ahLst/>
            <a:cxnLst>
              <a:cxn ang="0">
                <a:pos x="0" y="292"/>
              </a:cxn>
              <a:cxn ang="0">
                <a:pos x="0" y="0"/>
              </a:cxn>
              <a:cxn ang="0">
                <a:pos x="350" y="0"/>
              </a:cxn>
              <a:cxn ang="0">
                <a:pos x="350" y="292"/>
              </a:cxn>
              <a:cxn ang="0">
                <a:pos x="0" y="292"/>
              </a:cxn>
            </a:cxnLst>
            <a:rect l="0" t="0" r="r" b="b"/>
            <a:pathLst>
              <a:path w="351" h="293">
                <a:moveTo>
                  <a:pt x="0" y="292"/>
                </a:moveTo>
                <a:lnTo>
                  <a:pt x="0" y="0"/>
                </a:lnTo>
                <a:lnTo>
                  <a:pt x="350" y="0"/>
                </a:lnTo>
                <a:lnTo>
                  <a:pt x="350" y="292"/>
                </a:lnTo>
                <a:lnTo>
                  <a:pt x="0" y="292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12" name="Freeform 8"/>
          <p:cNvSpPr>
            <a:spLocks/>
          </p:cNvSpPr>
          <p:nvPr/>
        </p:nvSpPr>
        <p:spPr bwMode="auto">
          <a:xfrm>
            <a:off x="3365500" y="3978275"/>
            <a:ext cx="1588" cy="4651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92"/>
              </a:cxn>
              <a:cxn ang="0">
                <a:pos x="0" y="0"/>
              </a:cxn>
            </a:cxnLst>
            <a:rect l="0" t="0" r="r" b="b"/>
            <a:pathLst>
              <a:path w="1" h="293">
                <a:moveTo>
                  <a:pt x="0" y="0"/>
                </a:moveTo>
                <a:lnTo>
                  <a:pt x="0" y="292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13" name="Freeform 9"/>
          <p:cNvSpPr>
            <a:spLocks/>
          </p:cNvSpPr>
          <p:nvPr/>
        </p:nvSpPr>
        <p:spPr bwMode="auto">
          <a:xfrm>
            <a:off x="3827463" y="3978275"/>
            <a:ext cx="560387" cy="465138"/>
          </a:xfrm>
          <a:custGeom>
            <a:avLst/>
            <a:gdLst/>
            <a:ahLst/>
            <a:cxnLst>
              <a:cxn ang="0">
                <a:pos x="0" y="292"/>
              </a:cxn>
              <a:cxn ang="0">
                <a:pos x="0" y="0"/>
              </a:cxn>
              <a:cxn ang="0">
                <a:pos x="352" y="0"/>
              </a:cxn>
              <a:cxn ang="0">
                <a:pos x="352" y="292"/>
              </a:cxn>
              <a:cxn ang="0">
                <a:pos x="0" y="292"/>
              </a:cxn>
            </a:cxnLst>
            <a:rect l="0" t="0" r="r" b="b"/>
            <a:pathLst>
              <a:path w="353" h="293">
                <a:moveTo>
                  <a:pt x="0" y="292"/>
                </a:moveTo>
                <a:lnTo>
                  <a:pt x="0" y="0"/>
                </a:lnTo>
                <a:lnTo>
                  <a:pt x="352" y="0"/>
                </a:lnTo>
                <a:lnTo>
                  <a:pt x="352" y="292"/>
                </a:lnTo>
                <a:lnTo>
                  <a:pt x="0" y="292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14" name="Freeform 10"/>
          <p:cNvSpPr>
            <a:spLocks/>
          </p:cNvSpPr>
          <p:nvPr/>
        </p:nvSpPr>
        <p:spPr bwMode="auto">
          <a:xfrm>
            <a:off x="3922713" y="3978275"/>
            <a:ext cx="1587" cy="4651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92"/>
              </a:cxn>
              <a:cxn ang="0">
                <a:pos x="0" y="0"/>
              </a:cxn>
            </a:cxnLst>
            <a:rect l="0" t="0" r="r" b="b"/>
            <a:pathLst>
              <a:path w="1" h="293">
                <a:moveTo>
                  <a:pt x="0" y="0"/>
                </a:moveTo>
                <a:lnTo>
                  <a:pt x="0" y="292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15" name="Freeform 11"/>
          <p:cNvSpPr>
            <a:spLocks/>
          </p:cNvSpPr>
          <p:nvPr/>
        </p:nvSpPr>
        <p:spPr bwMode="auto">
          <a:xfrm>
            <a:off x="4386263" y="3978275"/>
            <a:ext cx="558800" cy="465138"/>
          </a:xfrm>
          <a:custGeom>
            <a:avLst/>
            <a:gdLst/>
            <a:ahLst/>
            <a:cxnLst>
              <a:cxn ang="0">
                <a:pos x="0" y="292"/>
              </a:cxn>
              <a:cxn ang="0">
                <a:pos x="0" y="0"/>
              </a:cxn>
              <a:cxn ang="0">
                <a:pos x="351" y="0"/>
              </a:cxn>
              <a:cxn ang="0">
                <a:pos x="351" y="292"/>
              </a:cxn>
              <a:cxn ang="0">
                <a:pos x="0" y="292"/>
              </a:cxn>
            </a:cxnLst>
            <a:rect l="0" t="0" r="r" b="b"/>
            <a:pathLst>
              <a:path w="352" h="293">
                <a:moveTo>
                  <a:pt x="0" y="292"/>
                </a:moveTo>
                <a:lnTo>
                  <a:pt x="0" y="0"/>
                </a:lnTo>
                <a:lnTo>
                  <a:pt x="351" y="0"/>
                </a:lnTo>
                <a:lnTo>
                  <a:pt x="351" y="292"/>
                </a:lnTo>
                <a:lnTo>
                  <a:pt x="0" y="292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16" name="Freeform 12"/>
          <p:cNvSpPr>
            <a:spLocks/>
          </p:cNvSpPr>
          <p:nvPr/>
        </p:nvSpPr>
        <p:spPr bwMode="auto">
          <a:xfrm>
            <a:off x="4479925" y="3978275"/>
            <a:ext cx="1588" cy="4651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92"/>
              </a:cxn>
              <a:cxn ang="0">
                <a:pos x="0" y="0"/>
              </a:cxn>
            </a:cxnLst>
            <a:rect l="0" t="0" r="r" b="b"/>
            <a:pathLst>
              <a:path w="1" h="293">
                <a:moveTo>
                  <a:pt x="0" y="0"/>
                </a:moveTo>
                <a:lnTo>
                  <a:pt x="0" y="292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17" name="Freeform 13"/>
          <p:cNvSpPr>
            <a:spLocks/>
          </p:cNvSpPr>
          <p:nvPr/>
        </p:nvSpPr>
        <p:spPr bwMode="auto">
          <a:xfrm>
            <a:off x="4943475" y="3978275"/>
            <a:ext cx="560388" cy="465138"/>
          </a:xfrm>
          <a:custGeom>
            <a:avLst/>
            <a:gdLst/>
            <a:ahLst/>
            <a:cxnLst>
              <a:cxn ang="0">
                <a:pos x="0" y="292"/>
              </a:cxn>
              <a:cxn ang="0">
                <a:pos x="0" y="0"/>
              </a:cxn>
              <a:cxn ang="0">
                <a:pos x="352" y="0"/>
              </a:cxn>
              <a:cxn ang="0">
                <a:pos x="352" y="292"/>
              </a:cxn>
              <a:cxn ang="0">
                <a:pos x="0" y="292"/>
              </a:cxn>
            </a:cxnLst>
            <a:rect l="0" t="0" r="r" b="b"/>
            <a:pathLst>
              <a:path w="353" h="293">
                <a:moveTo>
                  <a:pt x="0" y="292"/>
                </a:moveTo>
                <a:lnTo>
                  <a:pt x="0" y="0"/>
                </a:lnTo>
                <a:lnTo>
                  <a:pt x="352" y="0"/>
                </a:lnTo>
                <a:lnTo>
                  <a:pt x="352" y="292"/>
                </a:lnTo>
                <a:lnTo>
                  <a:pt x="0" y="292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18" name="Freeform 14"/>
          <p:cNvSpPr>
            <a:spLocks/>
          </p:cNvSpPr>
          <p:nvPr/>
        </p:nvSpPr>
        <p:spPr bwMode="auto">
          <a:xfrm>
            <a:off x="5035550" y="3978275"/>
            <a:ext cx="1588" cy="4651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92"/>
              </a:cxn>
              <a:cxn ang="0">
                <a:pos x="0" y="0"/>
              </a:cxn>
            </a:cxnLst>
            <a:rect l="0" t="0" r="r" b="b"/>
            <a:pathLst>
              <a:path w="1" h="293">
                <a:moveTo>
                  <a:pt x="0" y="0"/>
                </a:moveTo>
                <a:lnTo>
                  <a:pt x="0" y="292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19" name="Freeform 15"/>
          <p:cNvSpPr>
            <a:spLocks/>
          </p:cNvSpPr>
          <p:nvPr/>
        </p:nvSpPr>
        <p:spPr bwMode="auto">
          <a:xfrm>
            <a:off x="5502275" y="3978275"/>
            <a:ext cx="93663" cy="465138"/>
          </a:xfrm>
          <a:custGeom>
            <a:avLst/>
            <a:gdLst/>
            <a:ahLst/>
            <a:cxnLst>
              <a:cxn ang="0">
                <a:pos x="0" y="292"/>
              </a:cxn>
              <a:cxn ang="0">
                <a:pos x="0" y="0"/>
              </a:cxn>
              <a:cxn ang="0">
                <a:pos x="58" y="0"/>
              </a:cxn>
              <a:cxn ang="0">
                <a:pos x="58" y="292"/>
              </a:cxn>
              <a:cxn ang="0">
                <a:pos x="0" y="292"/>
              </a:cxn>
            </a:cxnLst>
            <a:rect l="0" t="0" r="r" b="b"/>
            <a:pathLst>
              <a:path w="59" h="293">
                <a:moveTo>
                  <a:pt x="0" y="292"/>
                </a:moveTo>
                <a:lnTo>
                  <a:pt x="0" y="0"/>
                </a:lnTo>
                <a:lnTo>
                  <a:pt x="58" y="0"/>
                </a:lnTo>
                <a:lnTo>
                  <a:pt x="58" y="292"/>
                </a:lnTo>
                <a:lnTo>
                  <a:pt x="0" y="292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0" name="Freeform 16"/>
          <p:cNvSpPr>
            <a:spLocks/>
          </p:cNvSpPr>
          <p:nvPr/>
        </p:nvSpPr>
        <p:spPr bwMode="auto">
          <a:xfrm>
            <a:off x="7034213" y="5413375"/>
            <a:ext cx="373062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1" name="Freeform 17"/>
          <p:cNvSpPr>
            <a:spLocks/>
          </p:cNvSpPr>
          <p:nvPr/>
        </p:nvSpPr>
        <p:spPr bwMode="auto">
          <a:xfrm>
            <a:off x="7405688" y="5413375"/>
            <a:ext cx="373062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2" name="Freeform 18"/>
          <p:cNvSpPr>
            <a:spLocks/>
          </p:cNvSpPr>
          <p:nvPr/>
        </p:nvSpPr>
        <p:spPr bwMode="auto">
          <a:xfrm>
            <a:off x="7777163" y="5413375"/>
            <a:ext cx="374650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5" y="0"/>
              </a:cxn>
              <a:cxn ang="0">
                <a:pos x="235" y="234"/>
              </a:cxn>
              <a:cxn ang="0">
                <a:pos x="0" y="234"/>
              </a:cxn>
            </a:cxnLst>
            <a:rect l="0" t="0" r="r" b="b"/>
            <a:pathLst>
              <a:path w="236" h="235">
                <a:moveTo>
                  <a:pt x="0" y="234"/>
                </a:moveTo>
                <a:lnTo>
                  <a:pt x="0" y="0"/>
                </a:lnTo>
                <a:lnTo>
                  <a:pt x="235" y="0"/>
                </a:lnTo>
                <a:lnTo>
                  <a:pt x="235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3" name="Freeform 19"/>
          <p:cNvSpPr>
            <a:spLocks/>
          </p:cNvSpPr>
          <p:nvPr/>
        </p:nvSpPr>
        <p:spPr bwMode="auto">
          <a:xfrm>
            <a:off x="8150225" y="5413375"/>
            <a:ext cx="371475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3" y="0"/>
              </a:cxn>
              <a:cxn ang="0">
                <a:pos x="233" y="234"/>
              </a:cxn>
              <a:cxn ang="0">
                <a:pos x="0" y="234"/>
              </a:cxn>
            </a:cxnLst>
            <a:rect l="0" t="0" r="r" b="b"/>
            <a:pathLst>
              <a:path w="234" h="235">
                <a:moveTo>
                  <a:pt x="0" y="234"/>
                </a:moveTo>
                <a:lnTo>
                  <a:pt x="0" y="0"/>
                </a:lnTo>
                <a:lnTo>
                  <a:pt x="233" y="0"/>
                </a:lnTo>
                <a:lnTo>
                  <a:pt x="233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4" name="Freeform 20"/>
          <p:cNvSpPr>
            <a:spLocks/>
          </p:cNvSpPr>
          <p:nvPr/>
        </p:nvSpPr>
        <p:spPr bwMode="auto">
          <a:xfrm>
            <a:off x="346075" y="5413375"/>
            <a:ext cx="373063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5" name="Freeform 21"/>
          <p:cNvSpPr>
            <a:spLocks/>
          </p:cNvSpPr>
          <p:nvPr/>
        </p:nvSpPr>
        <p:spPr bwMode="auto">
          <a:xfrm>
            <a:off x="717550" y="5413375"/>
            <a:ext cx="373063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6" name="Freeform 22"/>
          <p:cNvSpPr>
            <a:spLocks/>
          </p:cNvSpPr>
          <p:nvPr/>
        </p:nvSpPr>
        <p:spPr bwMode="auto">
          <a:xfrm>
            <a:off x="1089025" y="5413375"/>
            <a:ext cx="373063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7" name="Freeform 23"/>
          <p:cNvSpPr>
            <a:spLocks/>
          </p:cNvSpPr>
          <p:nvPr/>
        </p:nvSpPr>
        <p:spPr bwMode="auto">
          <a:xfrm>
            <a:off x="1460500" y="5413375"/>
            <a:ext cx="373063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8" name="Freeform 24"/>
          <p:cNvSpPr>
            <a:spLocks/>
          </p:cNvSpPr>
          <p:nvPr/>
        </p:nvSpPr>
        <p:spPr bwMode="auto">
          <a:xfrm>
            <a:off x="2017713" y="5413375"/>
            <a:ext cx="373062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9" name="Freeform 25"/>
          <p:cNvSpPr>
            <a:spLocks/>
          </p:cNvSpPr>
          <p:nvPr/>
        </p:nvSpPr>
        <p:spPr bwMode="auto">
          <a:xfrm>
            <a:off x="2389188" y="5413375"/>
            <a:ext cx="373062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30" name="Freeform 26"/>
          <p:cNvSpPr>
            <a:spLocks/>
          </p:cNvSpPr>
          <p:nvPr/>
        </p:nvSpPr>
        <p:spPr bwMode="auto">
          <a:xfrm>
            <a:off x="2760663" y="5413375"/>
            <a:ext cx="373062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31" name="Freeform 27"/>
          <p:cNvSpPr>
            <a:spLocks/>
          </p:cNvSpPr>
          <p:nvPr/>
        </p:nvSpPr>
        <p:spPr bwMode="auto">
          <a:xfrm>
            <a:off x="3132138" y="5413375"/>
            <a:ext cx="373062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32" name="Freeform 28"/>
          <p:cNvSpPr>
            <a:spLocks/>
          </p:cNvSpPr>
          <p:nvPr/>
        </p:nvSpPr>
        <p:spPr bwMode="auto">
          <a:xfrm>
            <a:off x="3689350" y="5413375"/>
            <a:ext cx="373063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33" name="Freeform 29"/>
          <p:cNvSpPr>
            <a:spLocks/>
          </p:cNvSpPr>
          <p:nvPr/>
        </p:nvSpPr>
        <p:spPr bwMode="auto">
          <a:xfrm>
            <a:off x="4060825" y="5413375"/>
            <a:ext cx="373063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34" name="Freeform 30"/>
          <p:cNvSpPr>
            <a:spLocks/>
          </p:cNvSpPr>
          <p:nvPr/>
        </p:nvSpPr>
        <p:spPr bwMode="auto">
          <a:xfrm>
            <a:off x="4432300" y="5413375"/>
            <a:ext cx="374650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5" y="0"/>
              </a:cxn>
              <a:cxn ang="0">
                <a:pos x="235" y="234"/>
              </a:cxn>
              <a:cxn ang="0">
                <a:pos x="0" y="234"/>
              </a:cxn>
            </a:cxnLst>
            <a:rect l="0" t="0" r="r" b="b"/>
            <a:pathLst>
              <a:path w="236" h="235">
                <a:moveTo>
                  <a:pt x="0" y="234"/>
                </a:moveTo>
                <a:lnTo>
                  <a:pt x="0" y="0"/>
                </a:lnTo>
                <a:lnTo>
                  <a:pt x="235" y="0"/>
                </a:lnTo>
                <a:lnTo>
                  <a:pt x="235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35" name="Freeform 31"/>
          <p:cNvSpPr>
            <a:spLocks/>
          </p:cNvSpPr>
          <p:nvPr/>
        </p:nvSpPr>
        <p:spPr bwMode="auto">
          <a:xfrm>
            <a:off x="4805363" y="5413375"/>
            <a:ext cx="373062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36" name="Freeform 32"/>
          <p:cNvSpPr>
            <a:spLocks/>
          </p:cNvSpPr>
          <p:nvPr/>
        </p:nvSpPr>
        <p:spPr bwMode="auto">
          <a:xfrm>
            <a:off x="5360988" y="5413375"/>
            <a:ext cx="374650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5" y="0"/>
              </a:cxn>
              <a:cxn ang="0">
                <a:pos x="235" y="234"/>
              </a:cxn>
              <a:cxn ang="0">
                <a:pos x="0" y="234"/>
              </a:cxn>
            </a:cxnLst>
            <a:rect l="0" t="0" r="r" b="b"/>
            <a:pathLst>
              <a:path w="236" h="235">
                <a:moveTo>
                  <a:pt x="0" y="234"/>
                </a:moveTo>
                <a:lnTo>
                  <a:pt x="0" y="0"/>
                </a:lnTo>
                <a:lnTo>
                  <a:pt x="235" y="0"/>
                </a:lnTo>
                <a:lnTo>
                  <a:pt x="235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37" name="Freeform 33"/>
          <p:cNvSpPr>
            <a:spLocks/>
          </p:cNvSpPr>
          <p:nvPr/>
        </p:nvSpPr>
        <p:spPr bwMode="auto">
          <a:xfrm>
            <a:off x="5734050" y="5413375"/>
            <a:ext cx="373063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38" name="Freeform 34"/>
          <p:cNvSpPr>
            <a:spLocks/>
          </p:cNvSpPr>
          <p:nvPr/>
        </p:nvSpPr>
        <p:spPr bwMode="auto">
          <a:xfrm>
            <a:off x="6105525" y="5413375"/>
            <a:ext cx="373063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39" name="Freeform 35"/>
          <p:cNvSpPr>
            <a:spLocks/>
          </p:cNvSpPr>
          <p:nvPr/>
        </p:nvSpPr>
        <p:spPr bwMode="auto">
          <a:xfrm>
            <a:off x="6477000" y="5413375"/>
            <a:ext cx="373063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40" name="Freeform 36"/>
          <p:cNvSpPr>
            <a:spLocks/>
          </p:cNvSpPr>
          <p:nvPr/>
        </p:nvSpPr>
        <p:spPr bwMode="auto">
          <a:xfrm>
            <a:off x="1100138" y="4383088"/>
            <a:ext cx="2219325" cy="1009650"/>
          </a:xfrm>
          <a:custGeom>
            <a:avLst/>
            <a:gdLst/>
            <a:ahLst/>
            <a:cxnLst>
              <a:cxn ang="0">
                <a:pos x="1397" y="0"/>
              </a:cxn>
              <a:cxn ang="0">
                <a:pos x="0" y="635"/>
              </a:cxn>
              <a:cxn ang="0">
                <a:pos x="1397" y="0"/>
              </a:cxn>
            </a:cxnLst>
            <a:rect l="0" t="0" r="r" b="b"/>
            <a:pathLst>
              <a:path w="1398" h="636">
                <a:moveTo>
                  <a:pt x="1397" y="0"/>
                </a:moveTo>
                <a:lnTo>
                  <a:pt x="0" y="635"/>
                </a:lnTo>
                <a:lnTo>
                  <a:pt x="1397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41" name="Freeform 37"/>
          <p:cNvSpPr>
            <a:spLocks/>
          </p:cNvSpPr>
          <p:nvPr/>
        </p:nvSpPr>
        <p:spPr bwMode="auto">
          <a:xfrm>
            <a:off x="1100138" y="5316538"/>
            <a:ext cx="119062" cy="76200"/>
          </a:xfrm>
          <a:custGeom>
            <a:avLst/>
            <a:gdLst/>
            <a:ahLst/>
            <a:cxnLst>
              <a:cxn ang="0">
                <a:pos x="74" y="33"/>
              </a:cxn>
              <a:cxn ang="0">
                <a:pos x="0" y="47"/>
              </a:cxn>
              <a:cxn ang="0">
                <a:pos x="59" y="0"/>
              </a:cxn>
              <a:cxn ang="0">
                <a:pos x="74" y="33"/>
              </a:cxn>
            </a:cxnLst>
            <a:rect l="0" t="0" r="r" b="b"/>
            <a:pathLst>
              <a:path w="75" h="48">
                <a:moveTo>
                  <a:pt x="74" y="33"/>
                </a:moveTo>
                <a:lnTo>
                  <a:pt x="0" y="47"/>
                </a:lnTo>
                <a:lnTo>
                  <a:pt x="59" y="0"/>
                </a:lnTo>
                <a:lnTo>
                  <a:pt x="74" y="33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42" name="Freeform 38"/>
          <p:cNvSpPr>
            <a:spLocks/>
          </p:cNvSpPr>
          <p:nvPr/>
        </p:nvSpPr>
        <p:spPr bwMode="auto">
          <a:xfrm>
            <a:off x="2760663" y="4395788"/>
            <a:ext cx="1104900" cy="996950"/>
          </a:xfrm>
          <a:custGeom>
            <a:avLst/>
            <a:gdLst/>
            <a:ahLst/>
            <a:cxnLst>
              <a:cxn ang="0">
                <a:pos x="695" y="0"/>
              </a:cxn>
              <a:cxn ang="0">
                <a:pos x="0" y="627"/>
              </a:cxn>
              <a:cxn ang="0">
                <a:pos x="695" y="0"/>
              </a:cxn>
            </a:cxnLst>
            <a:rect l="0" t="0" r="r" b="b"/>
            <a:pathLst>
              <a:path w="696" h="628">
                <a:moveTo>
                  <a:pt x="695" y="0"/>
                </a:moveTo>
                <a:lnTo>
                  <a:pt x="0" y="627"/>
                </a:lnTo>
                <a:lnTo>
                  <a:pt x="695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43" name="Freeform 39"/>
          <p:cNvSpPr>
            <a:spLocks/>
          </p:cNvSpPr>
          <p:nvPr/>
        </p:nvSpPr>
        <p:spPr bwMode="auto">
          <a:xfrm>
            <a:off x="2760663" y="5291138"/>
            <a:ext cx="107950" cy="101600"/>
          </a:xfrm>
          <a:custGeom>
            <a:avLst/>
            <a:gdLst/>
            <a:ahLst/>
            <a:cxnLst>
              <a:cxn ang="0">
                <a:pos x="67" y="27"/>
              </a:cxn>
              <a:cxn ang="0">
                <a:pos x="0" y="63"/>
              </a:cxn>
              <a:cxn ang="0">
                <a:pos x="42" y="0"/>
              </a:cxn>
              <a:cxn ang="0">
                <a:pos x="67" y="27"/>
              </a:cxn>
            </a:cxnLst>
            <a:rect l="0" t="0" r="r" b="b"/>
            <a:pathLst>
              <a:path w="68" h="64">
                <a:moveTo>
                  <a:pt x="67" y="27"/>
                </a:moveTo>
                <a:lnTo>
                  <a:pt x="0" y="63"/>
                </a:lnTo>
                <a:lnTo>
                  <a:pt x="42" y="0"/>
                </a:lnTo>
                <a:lnTo>
                  <a:pt x="67" y="27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44" name="Freeform 40"/>
          <p:cNvSpPr>
            <a:spLocks/>
          </p:cNvSpPr>
          <p:nvPr/>
        </p:nvSpPr>
        <p:spPr bwMode="auto">
          <a:xfrm>
            <a:off x="4421188" y="4395788"/>
            <a:ext cx="1587" cy="9858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620"/>
              </a:cxn>
              <a:cxn ang="0">
                <a:pos x="0" y="0"/>
              </a:cxn>
            </a:cxnLst>
            <a:rect l="0" t="0" r="r" b="b"/>
            <a:pathLst>
              <a:path w="1" h="621">
                <a:moveTo>
                  <a:pt x="0" y="0"/>
                </a:moveTo>
                <a:lnTo>
                  <a:pt x="0" y="62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45" name="Freeform 41"/>
          <p:cNvSpPr>
            <a:spLocks/>
          </p:cNvSpPr>
          <p:nvPr/>
        </p:nvSpPr>
        <p:spPr bwMode="auto">
          <a:xfrm>
            <a:off x="4391025" y="5262563"/>
            <a:ext cx="60325" cy="119062"/>
          </a:xfrm>
          <a:custGeom>
            <a:avLst/>
            <a:gdLst/>
            <a:ahLst/>
            <a:cxnLst>
              <a:cxn ang="0">
                <a:pos x="37" y="0"/>
              </a:cxn>
              <a:cxn ang="0">
                <a:pos x="19" y="74"/>
              </a:cxn>
              <a:cxn ang="0">
                <a:pos x="0" y="0"/>
              </a:cxn>
              <a:cxn ang="0">
                <a:pos x="37" y="0"/>
              </a:cxn>
            </a:cxnLst>
            <a:rect l="0" t="0" r="r" b="b"/>
            <a:pathLst>
              <a:path w="38" h="75">
                <a:moveTo>
                  <a:pt x="37" y="0"/>
                </a:moveTo>
                <a:lnTo>
                  <a:pt x="19" y="74"/>
                </a:lnTo>
                <a:lnTo>
                  <a:pt x="0" y="0"/>
                </a:lnTo>
                <a:lnTo>
                  <a:pt x="37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46" name="Freeform 42"/>
          <p:cNvSpPr>
            <a:spLocks/>
          </p:cNvSpPr>
          <p:nvPr/>
        </p:nvSpPr>
        <p:spPr bwMode="auto">
          <a:xfrm>
            <a:off x="4989513" y="4383088"/>
            <a:ext cx="1093787" cy="9985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88" y="628"/>
              </a:cxn>
              <a:cxn ang="0">
                <a:pos x="0" y="0"/>
              </a:cxn>
            </a:cxnLst>
            <a:rect l="0" t="0" r="r" b="b"/>
            <a:pathLst>
              <a:path w="689" h="629">
                <a:moveTo>
                  <a:pt x="0" y="0"/>
                </a:moveTo>
                <a:lnTo>
                  <a:pt x="688" y="62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47" name="Freeform 43"/>
          <p:cNvSpPr>
            <a:spLocks/>
          </p:cNvSpPr>
          <p:nvPr/>
        </p:nvSpPr>
        <p:spPr bwMode="auto">
          <a:xfrm>
            <a:off x="5976938" y="5280025"/>
            <a:ext cx="106362" cy="101600"/>
          </a:xfrm>
          <a:custGeom>
            <a:avLst/>
            <a:gdLst/>
            <a:ahLst/>
            <a:cxnLst>
              <a:cxn ang="0">
                <a:pos x="25" y="0"/>
              </a:cxn>
              <a:cxn ang="0">
                <a:pos x="66" y="63"/>
              </a:cxn>
              <a:cxn ang="0">
                <a:pos x="0" y="27"/>
              </a:cxn>
              <a:cxn ang="0">
                <a:pos x="25" y="0"/>
              </a:cxn>
            </a:cxnLst>
            <a:rect l="0" t="0" r="r" b="b"/>
            <a:pathLst>
              <a:path w="67" h="64">
                <a:moveTo>
                  <a:pt x="25" y="0"/>
                </a:moveTo>
                <a:lnTo>
                  <a:pt x="66" y="63"/>
                </a:lnTo>
                <a:lnTo>
                  <a:pt x="0" y="27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48" name="Freeform 44"/>
          <p:cNvSpPr>
            <a:spLocks/>
          </p:cNvSpPr>
          <p:nvPr/>
        </p:nvSpPr>
        <p:spPr bwMode="auto">
          <a:xfrm>
            <a:off x="5548313" y="4370388"/>
            <a:ext cx="2219325" cy="10112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397" y="636"/>
              </a:cxn>
              <a:cxn ang="0">
                <a:pos x="0" y="0"/>
              </a:cxn>
            </a:cxnLst>
            <a:rect l="0" t="0" r="r" b="b"/>
            <a:pathLst>
              <a:path w="1398" h="637">
                <a:moveTo>
                  <a:pt x="0" y="0"/>
                </a:moveTo>
                <a:lnTo>
                  <a:pt x="1397" y="63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49" name="Freeform 45"/>
          <p:cNvSpPr>
            <a:spLocks/>
          </p:cNvSpPr>
          <p:nvPr/>
        </p:nvSpPr>
        <p:spPr bwMode="auto">
          <a:xfrm>
            <a:off x="7648575" y="5303838"/>
            <a:ext cx="119063" cy="77787"/>
          </a:xfrm>
          <a:custGeom>
            <a:avLst/>
            <a:gdLst/>
            <a:ahLst/>
            <a:cxnLst>
              <a:cxn ang="0">
                <a:pos x="15" y="0"/>
              </a:cxn>
              <a:cxn ang="0">
                <a:pos x="74" y="48"/>
              </a:cxn>
              <a:cxn ang="0">
                <a:pos x="0" y="34"/>
              </a:cxn>
              <a:cxn ang="0">
                <a:pos x="15" y="0"/>
              </a:cxn>
            </a:cxnLst>
            <a:rect l="0" t="0" r="r" b="b"/>
            <a:pathLst>
              <a:path w="75" h="49">
                <a:moveTo>
                  <a:pt x="15" y="0"/>
                </a:moveTo>
                <a:lnTo>
                  <a:pt x="74" y="48"/>
                </a:lnTo>
                <a:lnTo>
                  <a:pt x="0" y="34"/>
                </a:lnTo>
                <a:lnTo>
                  <a:pt x="15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50" name="Rectangle 46"/>
          <p:cNvSpPr>
            <a:spLocks noChangeArrowheads="1"/>
          </p:cNvSpPr>
          <p:nvPr/>
        </p:nvSpPr>
        <p:spPr bwMode="auto">
          <a:xfrm>
            <a:off x="2798763" y="3503613"/>
            <a:ext cx="585787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0000"/>
                </a:solidFill>
                <a:latin typeface="Arial" pitchFamily="-105" charset="0"/>
              </a:rPr>
              <a:t>Root</a:t>
            </a:r>
          </a:p>
        </p:txBody>
      </p:sp>
      <p:sp>
        <p:nvSpPr>
          <p:cNvPr id="21551" name="Rectangle 47"/>
          <p:cNvSpPr>
            <a:spLocks noChangeArrowheads="1"/>
          </p:cNvSpPr>
          <p:nvPr/>
        </p:nvSpPr>
        <p:spPr bwMode="auto">
          <a:xfrm>
            <a:off x="3959225" y="4049713"/>
            <a:ext cx="365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17</a:t>
            </a:r>
          </a:p>
        </p:txBody>
      </p:sp>
      <p:sp>
        <p:nvSpPr>
          <p:cNvPr id="21552" name="Rectangle 48"/>
          <p:cNvSpPr>
            <a:spLocks noChangeArrowheads="1"/>
          </p:cNvSpPr>
          <p:nvPr/>
        </p:nvSpPr>
        <p:spPr bwMode="auto">
          <a:xfrm>
            <a:off x="4516438" y="4049713"/>
            <a:ext cx="365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24</a:t>
            </a:r>
          </a:p>
        </p:txBody>
      </p:sp>
      <p:sp>
        <p:nvSpPr>
          <p:cNvPr id="21553" name="Rectangle 49"/>
          <p:cNvSpPr>
            <a:spLocks noChangeArrowheads="1"/>
          </p:cNvSpPr>
          <p:nvPr/>
        </p:nvSpPr>
        <p:spPr bwMode="auto">
          <a:xfrm>
            <a:off x="5086350" y="4038600"/>
            <a:ext cx="3651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30</a:t>
            </a:r>
          </a:p>
        </p:txBody>
      </p:sp>
      <p:sp>
        <p:nvSpPr>
          <p:cNvPr id="21554" name="Rectangle 50"/>
          <p:cNvSpPr>
            <a:spLocks noChangeArrowheads="1"/>
          </p:cNvSpPr>
          <p:nvPr/>
        </p:nvSpPr>
        <p:spPr bwMode="auto">
          <a:xfrm>
            <a:off x="347663" y="5427663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2*</a:t>
            </a:r>
          </a:p>
        </p:txBody>
      </p:sp>
      <p:sp>
        <p:nvSpPr>
          <p:cNvPr id="21555" name="Rectangle 51"/>
          <p:cNvSpPr>
            <a:spLocks noChangeArrowheads="1"/>
          </p:cNvSpPr>
          <p:nvPr/>
        </p:nvSpPr>
        <p:spPr bwMode="auto">
          <a:xfrm>
            <a:off x="728663" y="5416550"/>
            <a:ext cx="33655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3*</a:t>
            </a:r>
          </a:p>
        </p:txBody>
      </p:sp>
      <p:sp>
        <p:nvSpPr>
          <p:cNvPr id="21556" name="Rectangle 52"/>
          <p:cNvSpPr>
            <a:spLocks noChangeArrowheads="1"/>
          </p:cNvSpPr>
          <p:nvPr/>
        </p:nvSpPr>
        <p:spPr bwMode="auto">
          <a:xfrm>
            <a:off x="1101725" y="5416550"/>
            <a:ext cx="33655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5*</a:t>
            </a:r>
          </a:p>
        </p:txBody>
      </p:sp>
      <p:sp>
        <p:nvSpPr>
          <p:cNvPr id="21557" name="Rectangle 53"/>
          <p:cNvSpPr>
            <a:spLocks noChangeArrowheads="1"/>
          </p:cNvSpPr>
          <p:nvPr/>
        </p:nvSpPr>
        <p:spPr bwMode="auto">
          <a:xfrm>
            <a:off x="1473200" y="5427663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7*</a:t>
            </a:r>
          </a:p>
        </p:txBody>
      </p:sp>
      <p:sp>
        <p:nvSpPr>
          <p:cNvPr id="21558" name="Rectangle 54"/>
          <p:cNvSpPr>
            <a:spLocks noChangeArrowheads="1"/>
          </p:cNvSpPr>
          <p:nvPr/>
        </p:nvSpPr>
        <p:spPr bwMode="auto">
          <a:xfrm>
            <a:off x="2008188" y="5427663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14*</a:t>
            </a:r>
          </a:p>
        </p:txBody>
      </p:sp>
      <p:sp>
        <p:nvSpPr>
          <p:cNvPr id="21559" name="Rectangle 55"/>
          <p:cNvSpPr>
            <a:spLocks noChangeArrowheads="1"/>
          </p:cNvSpPr>
          <p:nvPr/>
        </p:nvSpPr>
        <p:spPr bwMode="auto">
          <a:xfrm>
            <a:off x="2368550" y="5427663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16*</a:t>
            </a:r>
          </a:p>
        </p:txBody>
      </p:sp>
      <p:sp>
        <p:nvSpPr>
          <p:cNvPr id="21560" name="Rectangle 56"/>
          <p:cNvSpPr>
            <a:spLocks noChangeArrowheads="1"/>
          </p:cNvSpPr>
          <p:nvPr/>
        </p:nvSpPr>
        <p:spPr bwMode="auto">
          <a:xfrm>
            <a:off x="3703638" y="54165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19*</a:t>
            </a:r>
          </a:p>
        </p:txBody>
      </p:sp>
      <p:sp>
        <p:nvSpPr>
          <p:cNvPr id="21561" name="Rectangle 57"/>
          <p:cNvSpPr>
            <a:spLocks noChangeArrowheads="1"/>
          </p:cNvSpPr>
          <p:nvPr/>
        </p:nvSpPr>
        <p:spPr bwMode="auto">
          <a:xfrm>
            <a:off x="4051300" y="54165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20*</a:t>
            </a:r>
          </a:p>
        </p:txBody>
      </p:sp>
      <p:sp>
        <p:nvSpPr>
          <p:cNvPr id="21562" name="Rectangle 58"/>
          <p:cNvSpPr>
            <a:spLocks noChangeArrowheads="1"/>
          </p:cNvSpPr>
          <p:nvPr/>
        </p:nvSpPr>
        <p:spPr bwMode="auto">
          <a:xfrm>
            <a:off x="4413250" y="54165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22*</a:t>
            </a:r>
          </a:p>
        </p:txBody>
      </p:sp>
      <p:sp>
        <p:nvSpPr>
          <p:cNvPr id="21563" name="Rectangle 59"/>
          <p:cNvSpPr>
            <a:spLocks noChangeArrowheads="1"/>
          </p:cNvSpPr>
          <p:nvPr/>
        </p:nvSpPr>
        <p:spPr bwMode="auto">
          <a:xfrm>
            <a:off x="5340350" y="54165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24*</a:t>
            </a:r>
          </a:p>
        </p:txBody>
      </p:sp>
      <p:sp>
        <p:nvSpPr>
          <p:cNvPr id="21564" name="Rectangle 60"/>
          <p:cNvSpPr>
            <a:spLocks noChangeArrowheads="1"/>
          </p:cNvSpPr>
          <p:nvPr/>
        </p:nvSpPr>
        <p:spPr bwMode="auto">
          <a:xfrm>
            <a:off x="5724525" y="54165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27*</a:t>
            </a:r>
          </a:p>
        </p:txBody>
      </p:sp>
      <p:sp>
        <p:nvSpPr>
          <p:cNvPr id="21565" name="Rectangle 61"/>
          <p:cNvSpPr>
            <a:spLocks noChangeArrowheads="1"/>
          </p:cNvSpPr>
          <p:nvPr/>
        </p:nvSpPr>
        <p:spPr bwMode="auto">
          <a:xfrm>
            <a:off x="6072188" y="5427663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29*</a:t>
            </a:r>
          </a:p>
        </p:txBody>
      </p:sp>
      <p:sp>
        <p:nvSpPr>
          <p:cNvPr id="21566" name="Rectangle 62"/>
          <p:cNvSpPr>
            <a:spLocks noChangeArrowheads="1"/>
          </p:cNvSpPr>
          <p:nvPr/>
        </p:nvSpPr>
        <p:spPr bwMode="auto">
          <a:xfrm>
            <a:off x="7013575" y="5427663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33*</a:t>
            </a:r>
          </a:p>
        </p:txBody>
      </p:sp>
      <p:sp>
        <p:nvSpPr>
          <p:cNvPr id="21567" name="Rectangle 63"/>
          <p:cNvSpPr>
            <a:spLocks noChangeArrowheads="1"/>
          </p:cNvSpPr>
          <p:nvPr/>
        </p:nvSpPr>
        <p:spPr bwMode="auto">
          <a:xfrm>
            <a:off x="7386638" y="5427663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34*</a:t>
            </a:r>
          </a:p>
        </p:txBody>
      </p:sp>
      <p:sp>
        <p:nvSpPr>
          <p:cNvPr id="21568" name="Rectangle 64"/>
          <p:cNvSpPr>
            <a:spLocks noChangeArrowheads="1"/>
          </p:cNvSpPr>
          <p:nvPr/>
        </p:nvSpPr>
        <p:spPr bwMode="auto">
          <a:xfrm>
            <a:off x="7745413" y="54165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38*</a:t>
            </a:r>
          </a:p>
        </p:txBody>
      </p:sp>
      <p:sp>
        <p:nvSpPr>
          <p:cNvPr id="21569" name="Rectangle 65"/>
          <p:cNvSpPr>
            <a:spLocks noChangeArrowheads="1"/>
          </p:cNvSpPr>
          <p:nvPr/>
        </p:nvSpPr>
        <p:spPr bwMode="auto">
          <a:xfrm>
            <a:off x="8116888" y="540543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39*</a:t>
            </a:r>
          </a:p>
        </p:txBody>
      </p:sp>
      <p:sp>
        <p:nvSpPr>
          <p:cNvPr id="21570" name="Rectangle 66"/>
          <p:cNvSpPr>
            <a:spLocks noChangeArrowheads="1"/>
          </p:cNvSpPr>
          <p:nvPr/>
        </p:nvSpPr>
        <p:spPr bwMode="auto">
          <a:xfrm>
            <a:off x="3425825" y="4049713"/>
            <a:ext cx="365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13</a:t>
            </a:r>
          </a:p>
        </p:txBody>
      </p:sp>
      <p:sp>
        <p:nvSpPr>
          <p:cNvPr id="21571" name="Line 67"/>
          <p:cNvSpPr>
            <a:spLocks noChangeShapeType="1"/>
          </p:cNvSpPr>
          <p:nvPr/>
        </p:nvSpPr>
        <p:spPr bwMode="auto">
          <a:xfrm>
            <a:off x="3657600" y="3505200"/>
            <a:ext cx="3810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72" name="Arc 68"/>
          <p:cNvSpPr>
            <a:spLocks/>
          </p:cNvSpPr>
          <p:nvPr/>
        </p:nvSpPr>
        <p:spPr bwMode="auto">
          <a:xfrm rot="19020000">
            <a:off x="3429000" y="5189538"/>
            <a:ext cx="381000" cy="381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73" name="Arc 69"/>
          <p:cNvSpPr>
            <a:spLocks/>
          </p:cNvSpPr>
          <p:nvPr/>
        </p:nvSpPr>
        <p:spPr bwMode="auto">
          <a:xfrm rot="19020000">
            <a:off x="1676400" y="5189538"/>
            <a:ext cx="381000" cy="381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74" name="Arc 70"/>
          <p:cNvSpPr>
            <a:spLocks/>
          </p:cNvSpPr>
          <p:nvPr/>
        </p:nvSpPr>
        <p:spPr bwMode="auto">
          <a:xfrm rot="19020000">
            <a:off x="5029200" y="5189538"/>
            <a:ext cx="381000" cy="381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75" name="Arc 71"/>
          <p:cNvSpPr>
            <a:spLocks/>
          </p:cNvSpPr>
          <p:nvPr/>
        </p:nvSpPr>
        <p:spPr bwMode="auto">
          <a:xfrm rot="19020000">
            <a:off x="6705600" y="5189538"/>
            <a:ext cx="381000" cy="381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950729"/>
      </p:ext>
    </p:extLst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subroutine: </a:t>
            </a:r>
            <a:r>
              <a:rPr lang="en-US" dirty="0" err="1" smtClean="0"/>
              <a:t>move_right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While </a:t>
            </a:r>
            <a:r>
              <a:rPr lang="en-US" dirty="0" err="1"/>
              <a:t>t</a:t>
            </a:r>
            <a:r>
              <a:rPr lang="en-US" dirty="0"/>
              <a:t> = </a:t>
            </a:r>
            <a:r>
              <a:rPr lang="en-US" dirty="0" err="1"/>
              <a:t>scannode(v,A</a:t>
            </a:r>
            <a:r>
              <a:rPr lang="en-US" dirty="0"/>
              <a:t>) is a link pointer of A do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Lock</a:t>
            </a:r>
            <a:r>
              <a:rPr lang="en-US" dirty="0" err="1"/>
              <a:t>(t</a:t>
            </a:r>
            <a:r>
              <a:rPr lang="en-US" dirty="0"/>
              <a:t>)</a:t>
            </a:r>
          </a:p>
          <a:p>
            <a:pPr>
              <a:buNone/>
            </a:pPr>
            <a:r>
              <a:rPr lang="en-US" dirty="0"/>
              <a:t>    </a:t>
            </a:r>
            <a:r>
              <a:rPr lang="en-US" dirty="0" err="1"/>
              <a:t>Unlock(current</a:t>
            </a:r>
            <a:r>
              <a:rPr lang="en-US" dirty="0"/>
              <a:t>)</a:t>
            </a:r>
          </a:p>
          <a:p>
            <a:pPr>
              <a:buNone/>
            </a:pPr>
            <a:r>
              <a:rPr lang="en-US" dirty="0"/>
              <a:t>    Current = </a:t>
            </a:r>
            <a:r>
              <a:rPr lang="en-US" dirty="0" err="1"/>
              <a:t>t</a:t>
            </a:r>
            <a:endParaRPr lang="en-US" dirty="0"/>
          </a:p>
          <a:p>
            <a:pPr>
              <a:buNone/>
            </a:pPr>
            <a:r>
              <a:rPr lang="en-US" dirty="0"/>
              <a:t>    A = </a:t>
            </a:r>
            <a:r>
              <a:rPr lang="en-US" dirty="0" err="1"/>
              <a:t>get(current</a:t>
            </a:r>
            <a:r>
              <a:rPr lang="en-US" dirty="0"/>
              <a:t>);</a:t>
            </a:r>
          </a:p>
          <a:p>
            <a:pPr>
              <a:buNone/>
            </a:pPr>
            <a:r>
              <a:rPr lang="en-US" dirty="0"/>
              <a:t>end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384181" y="5295166"/>
            <a:ext cx="6024512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The </a:t>
            </a:r>
            <a:r>
              <a:rPr lang="en-US" sz="2800" dirty="0" err="1"/>
              <a:t>move_right</a:t>
            </a:r>
            <a:r>
              <a:rPr lang="en-US" sz="2800" dirty="0"/>
              <a:t> procedure scans right across the</a:t>
            </a:r>
            <a:r>
              <a:rPr lang="en-US" sz="2800" dirty="0" smtClean="0"/>
              <a:t> leaves with </a:t>
            </a:r>
            <a:r>
              <a:rPr lang="en-US" sz="2800" dirty="0"/>
              <a:t>lock </a:t>
            </a:r>
            <a:r>
              <a:rPr lang="en-US" sz="2800" dirty="0" smtClean="0"/>
              <a:t>coupling</a:t>
            </a:r>
            <a:r>
              <a:rPr lang="en-US" sz="2400" dirty="0" smtClean="0"/>
              <a:t>. 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169438" y="3052952"/>
            <a:ext cx="32392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How many locks held here?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Easy case: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err="1" smtClean="0"/>
              <a:t>DoInsert</a:t>
            </a:r>
            <a:r>
              <a:rPr lang="en-US" b="1" dirty="0" smtClean="0"/>
              <a:t>: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if </a:t>
            </a:r>
            <a:r>
              <a:rPr lang="en-US" dirty="0"/>
              <a:t>A is safe {</a:t>
            </a:r>
          </a:p>
          <a:p>
            <a:pPr>
              <a:buNone/>
            </a:pPr>
            <a:r>
              <a:rPr lang="en-US" dirty="0"/>
              <a:t>        insert new key/</a:t>
            </a:r>
            <a:r>
              <a:rPr lang="en-US" dirty="0" err="1"/>
              <a:t>ptr</a:t>
            </a:r>
            <a:r>
              <a:rPr lang="en-US" dirty="0"/>
              <a:t> pair on A;</a:t>
            </a:r>
          </a:p>
          <a:p>
            <a:pPr>
              <a:buNone/>
            </a:pPr>
            <a:r>
              <a:rPr lang="en-US" dirty="0"/>
              <a:t>        </a:t>
            </a:r>
            <a:r>
              <a:rPr lang="en-US" dirty="0" err="1"/>
              <a:t>put(A</a:t>
            </a:r>
            <a:r>
              <a:rPr lang="en-US" dirty="0"/>
              <a:t>, current);</a:t>
            </a:r>
          </a:p>
          <a:p>
            <a:pPr>
              <a:buNone/>
            </a:pPr>
            <a:r>
              <a:rPr lang="en-US" dirty="0"/>
              <a:t>        </a:t>
            </a:r>
            <a:r>
              <a:rPr lang="en-US" dirty="0" err="1"/>
              <a:t>unlock(current</a:t>
            </a:r>
            <a:r>
              <a:rPr lang="en-US" dirty="0"/>
              <a:t>);</a:t>
            </a:r>
          </a:p>
          <a:p>
            <a:pPr>
              <a:buNone/>
            </a:pPr>
            <a:r>
              <a:rPr lang="en-US" dirty="0" smtClean="0"/>
              <a:t>}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 Case: Must split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err="1"/>
              <a:t>u</a:t>
            </a:r>
            <a:r>
              <a:rPr lang="en-US" dirty="0"/>
              <a:t> = allocate(1 new page for B);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redistribute </a:t>
            </a:r>
            <a:r>
              <a:rPr lang="en-US" dirty="0"/>
              <a:t>A over A and </a:t>
            </a:r>
            <a:r>
              <a:rPr lang="en-US" dirty="0" smtClean="0"/>
              <a:t>B ;</a:t>
            </a:r>
          </a:p>
          <a:p>
            <a:pPr>
              <a:buNone/>
            </a:pPr>
            <a:r>
              <a:rPr lang="en-US" dirty="0" err="1" smtClean="0"/>
              <a:t>y</a:t>
            </a:r>
            <a:r>
              <a:rPr lang="en-US" dirty="0" smtClean="0"/>
              <a:t> </a:t>
            </a:r>
            <a:r>
              <a:rPr lang="en-US" dirty="0"/>
              <a:t>= max value on A now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en-US" dirty="0" smtClean="0"/>
              <a:t>make </a:t>
            </a:r>
            <a:r>
              <a:rPr lang="en-US" dirty="0"/>
              <a:t>high key of B equal old high key of A</a:t>
            </a:r>
            <a:r>
              <a:rPr lang="en-US" dirty="0" smtClean="0"/>
              <a:t>;</a:t>
            </a:r>
            <a:endParaRPr lang="en-US" dirty="0"/>
          </a:p>
          <a:p>
            <a:pPr>
              <a:buNone/>
            </a:pPr>
            <a:r>
              <a:rPr lang="en-US" dirty="0" smtClean="0"/>
              <a:t>make </a:t>
            </a:r>
            <a:r>
              <a:rPr lang="en-US" dirty="0"/>
              <a:t>right-link of B equal old right-link of A</a:t>
            </a:r>
            <a:r>
              <a:rPr lang="en-US" dirty="0" smtClean="0"/>
              <a:t>;</a:t>
            </a:r>
            <a:endParaRPr lang="en-US" dirty="0"/>
          </a:p>
          <a:p>
            <a:pPr>
              <a:buNone/>
            </a:pPr>
            <a:r>
              <a:rPr lang="en-US" dirty="0" smtClean="0"/>
              <a:t>make </a:t>
            </a:r>
            <a:r>
              <a:rPr lang="en-US" dirty="0"/>
              <a:t>high key of A equal </a:t>
            </a:r>
            <a:r>
              <a:rPr lang="en-US" dirty="0" err="1"/>
              <a:t>y</a:t>
            </a:r>
            <a:r>
              <a:rPr lang="en-US" dirty="0" smtClean="0"/>
              <a:t>;</a:t>
            </a:r>
            <a:endParaRPr lang="en-US" dirty="0"/>
          </a:p>
          <a:p>
            <a:pPr>
              <a:buNone/>
            </a:pPr>
            <a:r>
              <a:rPr lang="en-US" dirty="0" smtClean="0"/>
              <a:t>make </a:t>
            </a:r>
            <a:r>
              <a:rPr lang="en-US" dirty="0"/>
              <a:t>right-link of A point to B</a:t>
            </a:r>
            <a:r>
              <a:rPr lang="en-US" dirty="0" smtClean="0"/>
              <a:t>; </a:t>
            </a:r>
            <a:r>
              <a:rPr lang="en-US" dirty="0"/>
              <a:t>    </a:t>
            </a:r>
            <a:r>
              <a:rPr lang="en-US" dirty="0" smtClean="0"/>
              <a:t> 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put (B, </a:t>
            </a:r>
            <a:r>
              <a:rPr lang="en-US" dirty="0" err="1" smtClean="0"/>
              <a:t>u</a:t>
            </a:r>
            <a:r>
              <a:rPr lang="en-US" dirty="0" smtClean="0"/>
              <a:t>);</a:t>
            </a:r>
          </a:p>
          <a:p>
            <a:pPr>
              <a:buNone/>
            </a:pPr>
            <a:r>
              <a:rPr lang="en-US" dirty="0" smtClean="0"/>
              <a:t>put (A, current);</a:t>
            </a:r>
          </a:p>
          <a:p>
            <a:pPr>
              <a:buNone/>
            </a:pPr>
            <a:r>
              <a:rPr lang="en-US" dirty="0" err="1" smtClean="0"/>
              <a:t>oldnode</a:t>
            </a:r>
            <a:r>
              <a:rPr lang="en-US" dirty="0" smtClean="0"/>
              <a:t> = current;</a:t>
            </a:r>
          </a:p>
          <a:p>
            <a:pPr>
              <a:buNone/>
            </a:pPr>
            <a:r>
              <a:rPr lang="en-US" dirty="0" smtClean="0"/>
              <a:t>new key/</a:t>
            </a:r>
            <a:r>
              <a:rPr lang="en-US" dirty="0" err="1" smtClean="0"/>
              <a:t>ptr</a:t>
            </a:r>
            <a:r>
              <a:rPr lang="en-US" dirty="0" smtClean="0"/>
              <a:t> pair = (</a:t>
            </a:r>
            <a:r>
              <a:rPr lang="en-US" dirty="0" err="1" smtClean="0"/>
              <a:t>y</a:t>
            </a:r>
            <a:r>
              <a:rPr lang="en-US" dirty="0" smtClean="0"/>
              <a:t>, </a:t>
            </a:r>
            <a:r>
              <a:rPr lang="en-US" dirty="0" err="1" smtClean="0"/>
              <a:t>u</a:t>
            </a:r>
            <a:r>
              <a:rPr lang="en-US" dirty="0" smtClean="0"/>
              <a:t>); // high key of new page, new page</a:t>
            </a:r>
          </a:p>
          <a:p>
            <a:pPr>
              <a:buNone/>
            </a:pPr>
            <a:r>
              <a:rPr lang="en-US" dirty="0" smtClean="0"/>
              <a:t>current = </a:t>
            </a:r>
            <a:r>
              <a:rPr lang="en-US" dirty="0" err="1" smtClean="0"/>
              <a:t>pop(stack</a:t>
            </a:r>
            <a:r>
              <a:rPr lang="en-US" dirty="0" smtClean="0"/>
              <a:t>);</a:t>
            </a:r>
          </a:p>
          <a:p>
            <a:pPr>
              <a:buNone/>
            </a:pPr>
            <a:r>
              <a:rPr lang="en-US" dirty="0" err="1" smtClean="0"/>
              <a:t>lock(current</a:t>
            </a:r>
            <a:r>
              <a:rPr lang="en-US" dirty="0" smtClean="0"/>
              <a:t>); A = </a:t>
            </a:r>
            <a:r>
              <a:rPr lang="en-US" dirty="0" err="1" smtClean="0"/>
              <a:t>get(current</a:t>
            </a:r>
            <a:r>
              <a:rPr lang="en-US" dirty="0" smtClean="0"/>
              <a:t>);</a:t>
            </a:r>
          </a:p>
          <a:p>
            <a:pPr>
              <a:buNone/>
            </a:pPr>
            <a:r>
              <a:rPr lang="en-US" dirty="0" err="1" smtClean="0"/>
              <a:t>move_right</a:t>
            </a:r>
            <a:r>
              <a:rPr lang="en-US" dirty="0" smtClean="0"/>
              <a:t>(); </a:t>
            </a:r>
          </a:p>
          <a:p>
            <a:pPr>
              <a:buNone/>
            </a:pPr>
            <a:r>
              <a:rPr lang="en-US" dirty="0" err="1" smtClean="0"/>
              <a:t>unlock(oldnode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err="1" smtClean="0"/>
              <a:t>goto</a:t>
            </a:r>
            <a:r>
              <a:rPr lang="en-US" dirty="0" smtClean="0"/>
              <a:t> </a:t>
            </a:r>
            <a:r>
              <a:rPr lang="en-US" dirty="0" err="1" smtClean="0"/>
              <a:t>Doinsertion</a:t>
            </a:r>
            <a:r>
              <a:rPr lang="en-US" dirty="0" smtClean="0"/>
              <a:t>;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211311" y="5079142"/>
            <a:ext cx="4932690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i="1" dirty="0" smtClean="0"/>
              <a:t>may have 3 locks: </a:t>
            </a:r>
            <a:r>
              <a:rPr lang="en-US" sz="2800" i="1" dirty="0" err="1" smtClean="0"/>
              <a:t>oldnode</a:t>
            </a:r>
            <a:r>
              <a:rPr lang="en-US" sz="2800" i="1" dirty="0" smtClean="0"/>
              <a:t>, and two at the parent level while moving righ</a:t>
            </a:r>
            <a:r>
              <a:rPr lang="en-US" sz="2800" i="1" dirty="0"/>
              <a:t>t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rot="10800000">
            <a:off x="2941232" y="5392807"/>
            <a:ext cx="1270080" cy="37883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97521"/>
            <a:ext cx="8229600" cy="1143000"/>
          </a:xfrm>
        </p:spPr>
        <p:txBody>
          <a:bodyPr/>
          <a:lstStyle/>
          <a:p>
            <a:r>
              <a:rPr lang="en-US" dirty="0" smtClean="0"/>
              <a:t>Deadlock Free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Total Order &lt; on Nodes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Consider pages </a:t>
            </a:r>
            <a:r>
              <a:rPr lang="en-US" dirty="0" err="1" smtClean="0"/>
              <a:t>a,b</a:t>
            </a:r>
            <a:r>
              <a:rPr lang="en-US" dirty="0" smtClean="0"/>
              <a:t>  define a total order &lt;</a:t>
            </a:r>
          </a:p>
          <a:p>
            <a:pPr marL="514350" indent="-514350">
              <a:buAutoNum type="arabicPeriod"/>
            </a:pPr>
            <a:r>
              <a:rPr lang="en-US" dirty="0" smtClean="0"/>
              <a:t>a &lt; </a:t>
            </a:r>
            <a:r>
              <a:rPr lang="en-US" dirty="0" err="1" smtClean="0"/>
              <a:t>b</a:t>
            </a:r>
            <a:r>
              <a:rPr lang="en-US" dirty="0" smtClean="0"/>
              <a:t> if </a:t>
            </a:r>
            <a:r>
              <a:rPr lang="en-US" dirty="0" err="1" smtClean="0"/>
              <a:t>b</a:t>
            </a:r>
            <a:r>
              <a:rPr lang="en-US" dirty="0" smtClean="0"/>
              <a:t> is closer to the root than a (different height)</a:t>
            </a:r>
          </a:p>
          <a:p>
            <a:pPr marL="514350" indent="-514350">
              <a:buAutoNum type="arabicPeriod"/>
            </a:pPr>
            <a:r>
              <a:rPr lang="en-US" dirty="0" smtClean="0"/>
              <a:t>If a and </a:t>
            </a:r>
            <a:r>
              <a:rPr lang="en-US" dirty="0" err="1" smtClean="0"/>
              <a:t>b</a:t>
            </a:r>
            <a:r>
              <a:rPr lang="en-US" dirty="0" smtClean="0"/>
              <a:t> are at the same height, then a &lt; </a:t>
            </a:r>
            <a:r>
              <a:rPr lang="en-US" dirty="0" err="1" smtClean="0"/>
              <a:t>b</a:t>
            </a:r>
            <a:r>
              <a:rPr lang="en-US" dirty="0" smtClean="0"/>
              <a:t> if </a:t>
            </a:r>
            <a:r>
              <a:rPr lang="en-US" dirty="0" err="1" smtClean="0"/>
              <a:t>b</a:t>
            </a:r>
            <a:r>
              <a:rPr lang="en-US" dirty="0" smtClean="0"/>
              <a:t> is reachable.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5649109"/>
            <a:ext cx="8229600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Observation: Insert process only puts down locks satisfying this order. Why is this true?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4601024"/>
            <a:ext cx="8386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>
              <a:buNone/>
            </a:pPr>
            <a:r>
              <a:rPr lang="en-US" sz="2800" dirty="0" smtClean="0"/>
              <a:t>“Order is bottom-up”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Deadlock Free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8944" y="2455394"/>
            <a:ext cx="8686800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Since the locks are placed by every process in a total order, there can be no deadlock. Why?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974" y="4746561"/>
            <a:ext cx="7197105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 Is it possible to get the cycle:</a:t>
            </a:r>
          </a:p>
          <a:p>
            <a:pPr algn="ctr"/>
            <a:r>
              <a:rPr lang="en-US" sz="2800" dirty="0" smtClean="0"/>
              <a:t>T1(A) T2(B) T1(B) T2(A)?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63815"/>
            <a:ext cx="8229600" cy="1143000"/>
          </a:xfrm>
        </p:spPr>
        <p:txBody>
          <a:bodyPr/>
          <a:lstStyle/>
          <a:p>
            <a:r>
              <a:rPr lang="en-US" dirty="0" smtClean="0"/>
              <a:t>Tree Modification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 Modifications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69387" y="2042170"/>
            <a:ext cx="8017413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Thm</a:t>
            </a:r>
            <a:r>
              <a:rPr lang="en-US" sz="2800" dirty="0" smtClean="0"/>
              <a:t>: All operations correctly modify the tree structure.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69387" y="4084339"/>
            <a:ext cx="8017413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Observation 1: </a:t>
            </a:r>
            <a:r>
              <a:rPr lang="en-US" sz="2400" dirty="0" err="1" smtClean="0"/>
              <a:t>put(B,u</a:t>
            </a:r>
            <a:r>
              <a:rPr lang="en-US" sz="2400" dirty="0" smtClean="0"/>
              <a:t>) and </a:t>
            </a:r>
            <a:r>
              <a:rPr lang="en-US" sz="2400" dirty="0" err="1" smtClean="0"/>
              <a:t>put(A</a:t>
            </a:r>
            <a:r>
              <a:rPr lang="en-US" sz="2400" dirty="0" smtClean="0"/>
              <a:t>, current) are one operation (since </a:t>
            </a:r>
            <a:r>
              <a:rPr lang="en-US" sz="2400" dirty="0" err="1" smtClean="0"/>
              <a:t>put(B,u</a:t>
            </a:r>
            <a:r>
              <a:rPr lang="en-US" sz="2400" dirty="0" smtClean="0"/>
              <a:t>) doesn’t change tree. Proof by pictures (again).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Revised Approach: Build new page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72447"/>
            <a:ext cx="8229600" cy="1653716"/>
          </a:xfrm>
        </p:spPr>
        <p:txBody>
          <a:bodyPr/>
          <a:lstStyle/>
          <a:p>
            <a:r>
              <a:rPr lang="en-US" dirty="0" smtClean="0"/>
              <a:t>P1 searches for 15</a:t>
            </a:r>
          </a:p>
          <a:p>
            <a:r>
              <a:rPr lang="en-US" dirty="0" smtClean="0"/>
              <a:t>P2 inserts </a:t>
            </a:r>
            <a:r>
              <a:rPr lang="en-US" dirty="0"/>
              <a:t>9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371779" y="3695208"/>
          <a:ext cx="6096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2104"/>
                <a:gridCol w="1505896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8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317333" y="1189400"/>
          <a:ext cx="4572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2104"/>
                <a:gridCol w="1505896"/>
                <a:gridCol w="1524000"/>
              </a:tblGrid>
              <a:tr h="48731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…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…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>
          <a:xfrm rot="5400000">
            <a:off x="2822900" y="2701383"/>
            <a:ext cx="1987649" cy="158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398751" y="1707559"/>
            <a:ext cx="2069028" cy="1041747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0800000" flipV="1">
            <a:off x="1098313" y="1709146"/>
            <a:ext cx="1219814" cy="104016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3358640" y="1755072"/>
            <a:ext cx="914579" cy="8382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P1</a:t>
            </a:r>
            <a:endParaRPr lang="en-US" sz="2800" dirty="0"/>
          </a:p>
        </p:txBody>
      </p:sp>
      <p:sp>
        <p:nvSpPr>
          <p:cNvPr id="20" name="Oval 19"/>
          <p:cNvSpPr/>
          <p:nvPr/>
        </p:nvSpPr>
        <p:spPr>
          <a:xfrm>
            <a:off x="914489" y="3276085"/>
            <a:ext cx="914579" cy="8382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P2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7467779" y="3941126"/>
            <a:ext cx="1676221" cy="158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5067736" y="5608004"/>
          <a:ext cx="3048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22" name="Straight Arrow Connector 21"/>
          <p:cNvCxnSpPr/>
          <p:nvPr/>
        </p:nvCxnSpPr>
        <p:spPr>
          <a:xfrm flipV="1">
            <a:off x="6550925" y="4095114"/>
            <a:ext cx="2745475" cy="151289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1503E-6 -6.97502E-6 L 0.00244 0.17206 L 0.58541 0.16882 " pathEditMode="relative" ptsTypes="AAA">
                                      <p:cBhvr>
                                        <p:cTn id="6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19100"/>
            <a:ext cx="8077200" cy="1104900"/>
          </a:xfrm>
          <a:noFill/>
          <a:ln/>
        </p:spPr>
        <p:txBody>
          <a:bodyPr>
            <a:normAutofit fontScale="90000"/>
          </a:bodyPr>
          <a:lstStyle/>
          <a:p>
            <a:r>
              <a:rPr lang="en-US"/>
              <a:t>Inserting a Data Entry into a B+ Tree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62000" y="1447800"/>
            <a:ext cx="8229600" cy="4953000"/>
          </a:xfrm>
          <a:noFill/>
          <a:ln/>
        </p:spPr>
        <p:txBody>
          <a:bodyPr>
            <a:normAutofit fontScale="92500" lnSpcReduction="10000"/>
          </a:bodyPr>
          <a:lstStyle/>
          <a:p>
            <a:r>
              <a:rPr lang="en-US"/>
              <a:t>Find correct leaf </a:t>
            </a:r>
            <a:r>
              <a:rPr lang="en-US" i="1"/>
              <a:t>L.</a:t>
            </a:r>
            <a:r>
              <a:rPr lang="en-US"/>
              <a:t> </a:t>
            </a:r>
          </a:p>
          <a:p>
            <a:r>
              <a:rPr lang="en-US"/>
              <a:t>Put data entry onto </a:t>
            </a:r>
            <a:r>
              <a:rPr lang="en-US" i="1"/>
              <a:t>L</a:t>
            </a:r>
            <a:r>
              <a:rPr lang="en-US"/>
              <a:t>.</a:t>
            </a:r>
          </a:p>
          <a:p>
            <a:pPr lvl="1">
              <a:buSzPct val="75000"/>
            </a:pPr>
            <a:r>
              <a:rPr lang="en-US"/>
              <a:t>If </a:t>
            </a:r>
            <a:r>
              <a:rPr lang="en-US" i="1"/>
              <a:t>L </a:t>
            </a:r>
            <a:r>
              <a:rPr lang="en-US"/>
              <a:t>has enough space, </a:t>
            </a:r>
            <a:r>
              <a:rPr lang="en-US" i="1"/>
              <a:t>done</a:t>
            </a:r>
            <a:r>
              <a:rPr lang="en-US"/>
              <a:t>!</a:t>
            </a:r>
          </a:p>
          <a:p>
            <a:pPr lvl="1">
              <a:buSzPct val="75000"/>
            </a:pPr>
            <a:r>
              <a:rPr lang="en-US"/>
              <a:t>Else, must </a:t>
            </a:r>
            <a:r>
              <a:rPr lang="en-US" i="1" u="sng">
                <a:solidFill>
                  <a:schemeClr val="accent2"/>
                </a:solidFill>
              </a:rPr>
              <a:t>split</a:t>
            </a:r>
            <a:r>
              <a:rPr lang="en-US">
                <a:solidFill>
                  <a:schemeClr val="accent2"/>
                </a:solidFill>
              </a:rPr>
              <a:t>  </a:t>
            </a:r>
            <a:r>
              <a:rPr lang="en-US" i="1"/>
              <a:t>L (into L and a new node L2)</a:t>
            </a:r>
            <a:endParaRPr lang="en-US"/>
          </a:p>
          <a:p>
            <a:pPr lvl="2"/>
            <a:r>
              <a:rPr lang="en-US"/>
              <a:t>Redistribute entries evenly, </a:t>
            </a:r>
            <a:r>
              <a:rPr lang="en-US" b="1" u="sng">
                <a:solidFill>
                  <a:schemeClr val="accent2"/>
                </a:solidFill>
              </a:rPr>
              <a:t>copy up</a:t>
            </a:r>
            <a:r>
              <a:rPr lang="en-US" b="1">
                <a:solidFill>
                  <a:schemeClr val="accent2"/>
                </a:solidFill>
              </a:rPr>
              <a:t> </a:t>
            </a:r>
            <a:r>
              <a:rPr lang="en-US"/>
              <a:t>middle key.</a:t>
            </a:r>
          </a:p>
          <a:p>
            <a:pPr lvl="2"/>
            <a:r>
              <a:rPr lang="en-US"/>
              <a:t>Insert index entry pointing to </a:t>
            </a:r>
            <a:r>
              <a:rPr lang="en-US" i="1"/>
              <a:t>L2 </a:t>
            </a:r>
            <a:r>
              <a:rPr lang="en-US"/>
              <a:t>into parent of </a:t>
            </a:r>
            <a:r>
              <a:rPr lang="en-US" i="1"/>
              <a:t>L</a:t>
            </a:r>
            <a:r>
              <a:rPr lang="en-US"/>
              <a:t>.</a:t>
            </a:r>
          </a:p>
          <a:p>
            <a:r>
              <a:rPr lang="en-US"/>
              <a:t>This can happen recursively</a:t>
            </a:r>
          </a:p>
          <a:p>
            <a:pPr lvl="1">
              <a:buSzPct val="75000"/>
            </a:pPr>
            <a:r>
              <a:rPr lang="en-US">
                <a:solidFill>
                  <a:schemeClr val="accent2"/>
                </a:solidFill>
              </a:rPr>
              <a:t>To split index node</a:t>
            </a:r>
            <a:r>
              <a:rPr lang="en-US"/>
              <a:t>, redistribute entries evenly, but </a:t>
            </a:r>
            <a:r>
              <a:rPr lang="en-US" b="1" u="sng">
                <a:solidFill>
                  <a:schemeClr val="accent2"/>
                </a:solidFill>
              </a:rPr>
              <a:t>push up</a:t>
            </a:r>
            <a:r>
              <a:rPr lang="en-US" b="1">
                <a:solidFill>
                  <a:schemeClr val="accent2"/>
                </a:solidFill>
              </a:rPr>
              <a:t> </a:t>
            </a:r>
            <a:r>
              <a:rPr lang="en-US"/>
              <a:t>middle key.  (Contrast with leaf splits.)</a:t>
            </a:r>
          </a:p>
          <a:p>
            <a:r>
              <a:rPr lang="en-US"/>
              <a:t>Splits “grow” tree; root split increases height.  </a:t>
            </a:r>
          </a:p>
          <a:p>
            <a:pPr lvl="1">
              <a:buSzPct val="75000"/>
            </a:pPr>
            <a:r>
              <a:rPr lang="en-US"/>
              <a:t>Tree growth: gets </a:t>
            </a:r>
            <a:r>
              <a:rPr lang="en-US" i="1" u="sng">
                <a:solidFill>
                  <a:schemeClr val="accent2"/>
                </a:solidFill>
              </a:rPr>
              <a:t>wider</a:t>
            </a:r>
            <a:r>
              <a:rPr lang="en-US"/>
              <a:t> or </a:t>
            </a:r>
            <a:r>
              <a:rPr lang="en-US" i="1" u="sng">
                <a:solidFill>
                  <a:schemeClr val="accent2"/>
                </a:solidFill>
              </a:rPr>
              <a:t>one level taller at top.</a:t>
            </a:r>
          </a:p>
        </p:txBody>
      </p:sp>
    </p:spTree>
    <p:extLst>
      <p:ext uri="{BB962C8B-B14F-4D97-AF65-F5344CB8AC3E}">
        <p14:creationId xmlns:p14="http://schemas.microsoft.com/office/powerpoint/2010/main" val="3018096262"/>
      </p:ext>
    </p:extLst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Revised Approach: Build new page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72447"/>
            <a:ext cx="8229600" cy="1653716"/>
          </a:xfrm>
        </p:spPr>
        <p:txBody>
          <a:bodyPr/>
          <a:lstStyle/>
          <a:p>
            <a:r>
              <a:rPr lang="en-US" dirty="0" smtClean="0"/>
              <a:t>P1 searches for 15</a:t>
            </a:r>
          </a:p>
          <a:p>
            <a:r>
              <a:rPr lang="en-US" dirty="0" smtClean="0"/>
              <a:t>P2 inserts </a:t>
            </a:r>
            <a:r>
              <a:rPr lang="en-US" dirty="0"/>
              <a:t>9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371779" y="3695208"/>
          <a:ext cx="4572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2104"/>
                <a:gridCol w="1505896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8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10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317333" y="1189400"/>
          <a:ext cx="4572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2104"/>
                <a:gridCol w="1505896"/>
                <a:gridCol w="1524000"/>
              </a:tblGrid>
              <a:tr h="48731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…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…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>
          <a:xfrm rot="5400000">
            <a:off x="2822900" y="2701383"/>
            <a:ext cx="1987649" cy="158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398751" y="1707559"/>
            <a:ext cx="2069028" cy="1041747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0800000" flipV="1">
            <a:off x="1098313" y="1709146"/>
            <a:ext cx="1219814" cy="104016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914489" y="3276085"/>
            <a:ext cx="914579" cy="8382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P2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rot="16200000" flipH="1">
            <a:off x="5550034" y="4607112"/>
            <a:ext cx="1394637" cy="607146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5067736" y="5608004"/>
          <a:ext cx="3048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22" name="Straight Arrow Connector 21"/>
          <p:cNvCxnSpPr/>
          <p:nvPr/>
        </p:nvCxnSpPr>
        <p:spPr>
          <a:xfrm flipV="1">
            <a:off x="6550925" y="4095114"/>
            <a:ext cx="2745475" cy="151289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3358640" y="1755072"/>
            <a:ext cx="914579" cy="8382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P1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1371779" y="5814757"/>
            <a:ext cx="2745475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How did P1 know to continue?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2 0.07308 C -0.00451 0.25878 -0.00433 0.19634 -0.00433 0.26063 L 0.23009 0.25809 L 0.30523 0.49075 L 0.38574 0.49075 " pathEditMode="relative" ptsTypes="fAA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4208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Correct Interaction of </a:t>
            </a:r>
            <a:br>
              <a:rPr lang="en-US" dirty="0" smtClean="0"/>
            </a:br>
            <a:r>
              <a:rPr lang="en-US" dirty="0" smtClean="0"/>
              <a:t>Readers and Writers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Correct Interaction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69387" y="2042170"/>
            <a:ext cx="8017413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Thm</a:t>
            </a:r>
            <a:r>
              <a:rPr lang="en-US" sz="2800" dirty="0" smtClean="0"/>
              <a:t>: Actions of an insertion process do not impair the correctness of the actions of other processes.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1: No split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4472447"/>
            <a:ext cx="8229600" cy="16537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P1 searches for 15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P2 inserts 9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371779" y="3695208"/>
          <a:ext cx="6096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2104"/>
                <a:gridCol w="1505896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8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317333" y="1189400"/>
          <a:ext cx="4572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2104"/>
                <a:gridCol w="1505896"/>
                <a:gridCol w="1524000"/>
              </a:tblGrid>
              <a:tr h="48731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…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…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 rot="5400000">
            <a:off x="2822900" y="2701383"/>
            <a:ext cx="1987649" cy="158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398751" y="1707559"/>
            <a:ext cx="2069028" cy="1041747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10800000" flipV="1">
            <a:off x="1098313" y="1709146"/>
            <a:ext cx="1219814" cy="104016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358640" y="1755072"/>
            <a:ext cx="914579" cy="8382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P1</a:t>
            </a:r>
            <a:endParaRPr lang="en-US" sz="2800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1371779" y="3702467"/>
          <a:ext cx="6096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2104"/>
                <a:gridCol w="1505896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8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Oval 10"/>
          <p:cNvSpPr/>
          <p:nvPr/>
        </p:nvSpPr>
        <p:spPr>
          <a:xfrm>
            <a:off x="914489" y="3276085"/>
            <a:ext cx="914579" cy="8382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P2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92143" y="4695002"/>
            <a:ext cx="5049567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P2 reads the page.</a:t>
            </a:r>
          </a:p>
          <a:p>
            <a:pPr algn="ctr"/>
            <a:r>
              <a:rPr lang="en-US" sz="2800" dirty="0" smtClean="0"/>
              <a:t> What schedule is this? </a:t>
            </a:r>
          </a:p>
          <a:p>
            <a:pPr algn="ctr"/>
            <a:r>
              <a:rPr lang="en-US" sz="2800" dirty="0" smtClean="0"/>
              <a:t>Why can’t P1,P2 conflict again?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4092143" y="6334780"/>
            <a:ext cx="50510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What if P2 reads after P1?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15 0.07308 L -0.00815 0.22063 L 0.15513 0.21808 " pathEditMode="relative" ptsTypes="A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Type 2: Split. insert into left Node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2: Split. Insert LHS.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72447"/>
            <a:ext cx="8229600" cy="1653716"/>
          </a:xfrm>
        </p:spPr>
        <p:txBody>
          <a:bodyPr/>
          <a:lstStyle/>
          <a:p>
            <a:r>
              <a:rPr lang="en-US" dirty="0" smtClean="0"/>
              <a:t>P1 searches for 8</a:t>
            </a:r>
          </a:p>
          <a:p>
            <a:r>
              <a:rPr lang="en-US" dirty="0" smtClean="0"/>
              <a:t>P2 inserts </a:t>
            </a:r>
            <a:r>
              <a:rPr lang="en-US" dirty="0"/>
              <a:t>9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371779" y="3695208"/>
          <a:ext cx="6096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2104"/>
                <a:gridCol w="1505896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317333" y="1189400"/>
          <a:ext cx="4572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2104"/>
                <a:gridCol w="1505896"/>
                <a:gridCol w="1524000"/>
              </a:tblGrid>
              <a:tr h="48731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…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…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>
          <a:xfrm rot="5400000">
            <a:off x="2822900" y="2701383"/>
            <a:ext cx="1987649" cy="158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398751" y="1707559"/>
            <a:ext cx="2069028" cy="1041747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0800000" flipV="1">
            <a:off x="1098313" y="1709146"/>
            <a:ext cx="1219814" cy="104016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3358640" y="1755072"/>
            <a:ext cx="914579" cy="8382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P1</a:t>
            </a:r>
            <a:endParaRPr lang="en-US" sz="2800" dirty="0"/>
          </a:p>
        </p:txBody>
      </p:sp>
      <p:sp>
        <p:nvSpPr>
          <p:cNvPr id="20" name="Oval 19"/>
          <p:cNvSpPr/>
          <p:nvPr/>
        </p:nvSpPr>
        <p:spPr>
          <a:xfrm>
            <a:off x="914489" y="3276085"/>
            <a:ext cx="914579" cy="8382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P2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7467779" y="3941126"/>
            <a:ext cx="1676221" cy="158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5067736" y="4472447"/>
          <a:ext cx="3048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22" name="Straight Arrow Connector 21"/>
          <p:cNvCxnSpPr/>
          <p:nvPr/>
        </p:nvCxnSpPr>
        <p:spPr>
          <a:xfrm flipV="1">
            <a:off x="8115736" y="4095114"/>
            <a:ext cx="1180664" cy="607024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57200" y="5931169"/>
            <a:ext cx="4331493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Notice that P1 would have followed 9s pointer!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5398751" y="6126163"/>
            <a:ext cx="37452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How will P1 find 8?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0.21808 L -0.18445 0.21577 L -0.18271 0.25578 L -0.10203 0.25578 L -0.10376 0.48057 " pathEditMode="relative" ptsTypes="AAA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41530"/>
            <a:ext cx="8229600" cy="1143000"/>
          </a:xfrm>
        </p:spPr>
        <p:txBody>
          <a:bodyPr/>
          <a:lstStyle/>
          <a:p>
            <a:r>
              <a:rPr lang="en-US" dirty="0" err="1" smtClean="0"/>
              <a:t>Livelock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32931" y="2574163"/>
            <a:ext cx="1355938" cy="51483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160208" y="1137509"/>
            <a:ext cx="914579" cy="8382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P4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3160208" y="1137509"/>
            <a:ext cx="914579" cy="8382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P5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3160208" y="1105236"/>
            <a:ext cx="914579" cy="8382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P6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Livelock</a:t>
            </a:r>
            <a:r>
              <a:rPr lang="en-US" dirty="0" smtClean="0"/>
              <a:t> problem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84300" y="2574163"/>
            <a:ext cx="1355938" cy="51483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184299" y="998515"/>
            <a:ext cx="914579" cy="8382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P2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>
            <a:stCxn id="4" idx="3"/>
            <a:endCxn id="5" idx="1"/>
          </p:cNvCxnSpPr>
          <p:nvPr/>
        </p:nvCxnSpPr>
        <p:spPr>
          <a:xfrm>
            <a:off x="2540238" y="2831580"/>
            <a:ext cx="392693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3160208" y="1105236"/>
            <a:ext cx="914579" cy="8382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P3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727010" y="2390326"/>
            <a:ext cx="914579" cy="8382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P1</a:t>
            </a:r>
            <a:endParaRPr lang="en-US" sz="2800" dirty="0"/>
          </a:p>
        </p:txBody>
      </p:sp>
      <p:sp>
        <p:nvSpPr>
          <p:cNvPr id="15" name="Rectangle 14"/>
          <p:cNvSpPr/>
          <p:nvPr/>
        </p:nvSpPr>
        <p:spPr>
          <a:xfrm>
            <a:off x="4717964" y="2574163"/>
            <a:ext cx="1355938" cy="51483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325271" y="2829992"/>
            <a:ext cx="392693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098878" y="4238789"/>
            <a:ext cx="4440519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Poor P1 never gets its value!</a:t>
            </a:r>
          </a:p>
          <a:p>
            <a:pPr algn="ctr"/>
            <a:r>
              <a:rPr lang="en-US" sz="2800" dirty="0" smtClean="0"/>
              <a:t>P1 is </a:t>
            </a:r>
            <a:r>
              <a:rPr lang="en-US" sz="2800" dirty="0" err="1" smtClean="0"/>
              <a:t>livelocked</a:t>
            </a:r>
            <a:r>
              <a:rPr lang="en-US" sz="2800" dirty="0" smtClean="0"/>
              <a:t>!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0.06846 L 0.0026 0.16605 " pathEditMode="relative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257 -0.03677 L 0.19885 -0.03423 " pathEditMode="relative" ptsTypes="AA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0.06846 L 0.0026 0.16605 " pathEditMode="relative" ptsTypes="AA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0.06846 L 0.0026 0.16605 " pathEditMode="relative" ptsTypes="AA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0.06846 L 0.0026 0.16605 " pathEditMode="relative" ptsTypes="AA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0.06846 L 0.0026 0.16605 " pathEditMode="relative" ptsTypes="AA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  <p:bldP spid="14" grpId="0" animBg="1"/>
      <p:bldP spid="14" grpId="1" animBg="1"/>
      <p:bldP spid="14" grpId="2" animBg="1"/>
      <p:bldP spid="7" grpId="0" animBg="1"/>
      <p:bldP spid="7" grpId="1" animBg="1"/>
      <p:bldP spid="11" grpId="0" animBg="1"/>
      <p:bldP spid="11" grpId="1" animBg="1"/>
      <p:bldP spid="11" grpId="2" animBg="1"/>
      <p:bldP spid="6" grpId="0" animBg="1"/>
      <p:bldP spid="6" grpId="1" animBg="1"/>
      <p:bldP spid="15" grpId="0" animBg="1"/>
      <p:bldP spid="1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64374"/>
            <a:ext cx="8229600" cy="1143000"/>
          </a:xfrm>
        </p:spPr>
        <p:txBody>
          <a:bodyPr/>
          <a:lstStyle/>
          <a:p>
            <a:r>
              <a:rPr lang="en-US" dirty="0" smtClean="0"/>
              <a:t>Chaining Example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we get down below 3 locks?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71197"/>
            <a:ext cx="8229600" cy="3683199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read A;</a:t>
            </a:r>
          </a:p>
          <a:p>
            <a:pPr>
              <a:buNone/>
            </a:pPr>
            <a:r>
              <a:rPr lang="en-US" dirty="0" smtClean="0"/>
              <a:t>find out that there is room;</a:t>
            </a:r>
          </a:p>
          <a:p>
            <a:pPr>
              <a:buNone/>
            </a:pPr>
            <a:r>
              <a:rPr lang="en-US" dirty="0" smtClean="0"/>
              <a:t>lock and re-read A;</a:t>
            </a:r>
          </a:p>
          <a:p>
            <a:pPr>
              <a:buNone/>
            </a:pPr>
            <a:r>
              <a:rPr lang="en-US" dirty="0" smtClean="0"/>
              <a:t>find there is still room, and insert 9</a:t>
            </a:r>
          </a:p>
          <a:p>
            <a:pPr>
              <a:buNone/>
            </a:pPr>
            <a:r>
              <a:rPr lang="en-US" dirty="0" smtClean="0"/>
              <a:t>unlock A;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417638"/>
            <a:ext cx="8229600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Consider the Alternative Protocol </a:t>
            </a:r>
          </a:p>
          <a:p>
            <a:pPr algn="ctr"/>
            <a:r>
              <a:rPr lang="en-US" sz="2800" dirty="0" smtClean="0"/>
              <a:t>(without lock coupling)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91195" y="5636237"/>
          <a:ext cx="2884836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3035"/>
                <a:gridCol w="950189"/>
                <a:gridCol w="96161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6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253220" y="5636237"/>
          <a:ext cx="2884836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3035"/>
                <a:gridCol w="950189"/>
                <a:gridCol w="96161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234953" y="2832054"/>
            <a:ext cx="3589159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Large # of inserts. A splits and after there is room!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355938" y="6212315"/>
            <a:ext cx="1493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A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4840185" y="3796707"/>
            <a:ext cx="4106504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What prevents this in Blink?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>
            <a:normAutofit fontScale="90000"/>
          </a:bodyPr>
          <a:lstStyle/>
          <a:p>
            <a:r>
              <a:rPr lang="en-US"/>
              <a:t>Inserting 8* into Example B+ Tree</a:t>
            </a: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6200" y="1828800"/>
            <a:ext cx="2667000" cy="4076700"/>
          </a:xfrm>
          <a:noFill/>
          <a:ln/>
        </p:spPr>
        <p:txBody>
          <a:bodyPr>
            <a:normAutofit fontScale="92500" lnSpcReduction="10000"/>
          </a:bodyPr>
          <a:lstStyle/>
          <a:p>
            <a:r>
              <a:rPr lang="en-US" sz="2400"/>
              <a:t>Observe how minimum occupancy is guaranteed in both leaf and index pg splits.</a:t>
            </a:r>
          </a:p>
          <a:p>
            <a:r>
              <a:rPr lang="en-US" sz="2400"/>
              <a:t>Note difference between </a:t>
            </a:r>
            <a:r>
              <a:rPr lang="en-US" sz="2400" i="1">
                <a:solidFill>
                  <a:schemeClr val="accent2"/>
                </a:solidFill>
              </a:rPr>
              <a:t>copy-up</a:t>
            </a:r>
            <a:r>
              <a:rPr lang="en-US" sz="2400">
                <a:solidFill>
                  <a:schemeClr val="accent2"/>
                </a:solidFill>
              </a:rPr>
              <a:t> </a:t>
            </a:r>
            <a:r>
              <a:rPr lang="en-US" sz="2400"/>
              <a:t>and </a:t>
            </a:r>
            <a:r>
              <a:rPr lang="en-US" sz="2400" i="1">
                <a:solidFill>
                  <a:schemeClr val="accent2"/>
                </a:solidFill>
              </a:rPr>
              <a:t>push-up</a:t>
            </a:r>
            <a:r>
              <a:rPr lang="en-US" sz="2400">
                <a:solidFill>
                  <a:schemeClr val="accent2"/>
                </a:solidFill>
              </a:rPr>
              <a:t>; </a:t>
            </a:r>
            <a:r>
              <a:rPr lang="en-US" sz="2400"/>
              <a:t>be sure you understand the reasons for this.</a:t>
            </a:r>
          </a:p>
        </p:txBody>
      </p:sp>
      <p:sp>
        <p:nvSpPr>
          <p:cNvPr id="27654" name="Freeform 6"/>
          <p:cNvSpPr>
            <a:spLocks/>
          </p:cNvSpPr>
          <p:nvPr/>
        </p:nvSpPr>
        <p:spPr bwMode="auto">
          <a:xfrm>
            <a:off x="3152775" y="2894013"/>
            <a:ext cx="360363" cy="360362"/>
          </a:xfrm>
          <a:custGeom>
            <a:avLst/>
            <a:gdLst/>
            <a:ahLst/>
            <a:cxnLst>
              <a:cxn ang="0">
                <a:pos x="0" y="226"/>
              </a:cxn>
              <a:cxn ang="0">
                <a:pos x="0" y="0"/>
              </a:cxn>
              <a:cxn ang="0">
                <a:pos x="226" y="0"/>
              </a:cxn>
              <a:cxn ang="0">
                <a:pos x="226" y="226"/>
              </a:cxn>
              <a:cxn ang="0">
                <a:pos x="0" y="226"/>
              </a:cxn>
            </a:cxnLst>
            <a:rect l="0" t="0" r="r" b="b"/>
            <a:pathLst>
              <a:path w="227" h="227">
                <a:moveTo>
                  <a:pt x="0" y="226"/>
                </a:moveTo>
                <a:lnTo>
                  <a:pt x="0" y="0"/>
                </a:lnTo>
                <a:lnTo>
                  <a:pt x="226" y="0"/>
                </a:lnTo>
                <a:lnTo>
                  <a:pt x="226" y="226"/>
                </a:lnTo>
                <a:lnTo>
                  <a:pt x="0" y="22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5" name="Freeform 7"/>
          <p:cNvSpPr>
            <a:spLocks/>
          </p:cNvSpPr>
          <p:nvPr/>
        </p:nvSpPr>
        <p:spPr bwMode="auto">
          <a:xfrm>
            <a:off x="3511550" y="2894013"/>
            <a:ext cx="361950" cy="360362"/>
          </a:xfrm>
          <a:custGeom>
            <a:avLst/>
            <a:gdLst/>
            <a:ahLst/>
            <a:cxnLst>
              <a:cxn ang="0">
                <a:pos x="0" y="226"/>
              </a:cxn>
              <a:cxn ang="0">
                <a:pos x="0" y="0"/>
              </a:cxn>
              <a:cxn ang="0">
                <a:pos x="227" y="0"/>
              </a:cxn>
              <a:cxn ang="0">
                <a:pos x="227" y="226"/>
              </a:cxn>
              <a:cxn ang="0">
                <a:pos x="0" y="226"/>
              </a:cxn>
            </a:cxnLst>
            <a:rect l="0" t="0" r="r" b="b"/>
            <a:pathLst>
              <a:path w="228" h="227">
                <a:moveTo>
                  <a:pt x="0" y="226"/>
                </a:moveTo>
                <a:lnTo>
                  <a:pt x="0" y="0"/>
                </a:lnTo>
                <a:lnTo>
                  <a:pt x="227" y="0"/>
                </a:lnTo>
                <a:lnTo>
                  <a:pt x="227" y="226"/>
                </a:lnTo>
                <a:lnTo>
                  <a:pt x="0" y="22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6" name="Freeform 8"/>
          <p:cNvSpPr>
            <a:spLocks/>
          </p:cNvSpPr>
          <p:nvPr/>
        </p:nvSpPr>
        <p:spPr bwMode="auto">
          <a:xfrm>
            <a:off x="3871913" y="2894013"/>
            <a:ext cx="360362" cy="360362"/>
          </a:xfrm>
          <a:custGeom>
            <a:avLst/>
            <a:gdLst/>
            <a:ahLst/>
            <a:cxnLst>
              <a:cxn ang="0">
                <a:pos x="0" y="226"/>
              </a:cxn>
              <a:cxn ang="0">
                <a:pos x="0" y="0"/>
              </a:cxn>
              <a:cxn ang="0">
                <a:pos x="226" y="0"/>
              </a:cxn>
              <a:cxn ang="0">
                <a:pos x="226" y="226"/>
              </a:cxn>
              <a:cxn ang="0">
                <a:pos x="0" y="226"/>
              </a:cxn>
            </a:cxnLst>
            <a:rect l="0" t="0" r="r" b="b"/>
            <a:pathLst>
              <a:path w="227" h="227">
                <a:moveTo>
                  <a:pt x="0" y="226"/>
                </a:moveTo>
                <a:lnTo>
                  <a:pt x="0" y="0"/>
                </a:lnTo>
                <a:lnTo>
                  <a:pt x="226" y="0"/>
                </a:lnTo>
                <a:lnTo>
                  <a:pt x="226" y="226"/>
                </a:lnTo>
                <a:lnTo>
                  <a:pt x="0" y="22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7" name="Freeform 9"/>
          <p:cNvSpPr>
            <a:spLocks/>
          </p:cNvSpPr>
          <p:nvPr/>
        </p:nvSpPr>
        <p:spPr bwMode="auto">
          <a:xfrm>
            <a:off x="4230688" y="2894013"/>
            <a:ext cx="360362" cy="360362"/>
          </a:xfrm>
          <a:custGeom>
            <a:avLst/>
            <a:gdLst/>
            <a:ahLst/>
            <a:cxnLst>
              <a:cxn ang="0">
                <a:pos x="0" y="226"/>
              </a:cxn>
              <a:cxn ang="0">
                <a:pos x="0" y="0"/>
              </a:cxn>
              <a:cxn ang="0">
                <a:pos x="226" y="0"/>
              </a:cxn>
              <a:cxn ang="0">
                <a:pos x="226" y="226"/>
              </a:cxn>
              <a:cxn ang="0">
                <a:pos x="0" y="226"/>
              </a:cxn>
            </a:cxnLst>
            <a:rect l="0" t="0" r="r" b="b"/>
            <a:pathLst>
              <a:path w="227" h="227">
                <a:moveTo>
                  <a:pt x="0" y="226"/>
                </a:moveTo>
                <a:lnTo>
                  <a:pt x="0" y="0"/>
                </a:lnTo>
                <a:lnTo>
                  <a:pt x="226" y="0"/>
                </a:lnTo>
                <a:lnTo>
                  <a:pt x="226" y="226"/>
                </a:lnTo>
                <a:lnTo>
                  <a:pt x="0" y="22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8" name="Freeform 10"/>
          <p:cNvSpPr>
            <a:spLocks/>
          </p:cNvSpPr>
          <p:nvPr/>
        </p:nvSpPr>
        <p:spPr bwMode="auto">
          <a:xfrm>
            <a:off x="4960938" y="2905125"/>
            <a:ext cx="360362" cy="360363"/>
          </a:xfrm>
          <a:custGeom>
            <a:avLst/>
            <a:gdLst/>
            <a:ahLst/>
            <a:cxnLst>
              <a:cxn ang="0">
                <a:pos x="0" y="226"/>
              </a:cxn>
              <a:cxn ang="0">
                <a:pos x="0" y="0"/>
              </a:cxn>
              <a:cxn ang="0">
                <a:pos x="226" y="0"/>
              </a:cxn>
              <a:cxn ang="0">
                <a:pos x="226" y="226"/>
              </a:cxn>
              <a:cxn ang="0">
                <a:pos x="0" y="226"/>
              </a:cxn>
            </a:cxnLst>
            <a:rect l="0" t="0" r="r" b="b"/>
            <a:pathLst>
              <a:path w="227" h="227">
                <a:moveTo>
                  <a:pt x="0" y="226"/>
                </a:moveTo>
                <a:lnTo>
                  <a:pt x="0" y="0"/>
                </a:lnTo>
                <a:lnTo>
                  <a:pt x="226" y="0"/>
                </a:lnTo>
                <a:lnTo>
                  <a:pt x="226" y="226"/>
                </a:lnTo>
                <a:lnTo>
                  <a:pt x="0" y="22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9" name="Freeform 11"/>
          <p:cNvSpPr>
            <a:spLocks/>
          </p:cNvSpPr>
          <p:nvPr/>
        </p:nvSpPr>
        <p:spPr bwMode="auto">
          <a:xfrm>
            <a:off x="5319713" y="2905125"/>
            <a:ext cx="361950" cy="360363"/>
          </a:xfrm>
          <a:custGeom>
            <a:avLst/>
            <a:gdLst/>
            <a:ahLst/>
            <a:cxnLst>
              <a:cxn ang="0">
                <a:pos x="0" y="226"/>
              </a:cxn>
              <a:cxn ang="0">
                <a:pos x="0" y="0"/>
              </a:cxn>
              <a:cxn ang="0">
                <a:pos x="227" y="0"/>
              </a:cxn>
              <a:cxn ang="0">
                <a:pos x="227" y="226"/>
              </a:cxn>
              <a:cxn ang="0">
                <a:pos x="0" y="226"/>
              </a:cxn>
            </a:cxnLst>
            <a:rect l="0" t="0" r="r" b="b"/>
            <a:pathLst>
              <a:path w="228" h="227">
                <a:moveTo>
                  <a:pt x="0" y="226"/>
                </a:moveTo>
                <a:lnTo>
                  <a:pt x="0" y="0"/>
                </a:lnTo>
                <a:lnTo>
                  <a:pt x="227" y="0"/>
                </a:lnTo>
                <a:lnTo>
                  <a:pt x="227" y="226"/>
                </a:lnTo>
                <a:lnTo>
                  <a:pt x="0" y="22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60" name="Freeform 12"/>
          <p:cNvSpPr>
            <a:spLocks/>
          </p:cNvSpPr>
          <p:nvPr/>
        </p:nvSpPr>
        <p:spPr bwMode="auto">
          <a:xfrm>
            <a:off x="5680075" y="2905125"/>
            <a:ext cx="360363" cy="360363"/>
          </a:xfrm>
          <a:custGeom>
            <a:avLst/>
            <a:gdLst/>
            <a:ahLst/>
            <a:cxnLst>
              <a:cxn ang="0">
                <a:pos x="0" y="226"/>
              </a:cxn>
              <a:cxn ang="0">
                <a:pos x="0" y="0"/>
              </a:cxn>
              <a:cxn ang="0">
                <a:pos x="226" y="0"/>
              </a:cxn>
              <a:cxn ang="0">
                <a:pos x="226" y="226"/>
              </a:cxn>
              <a:cxn ang="0">
                <a:pos x="0" y="226"/>
              </a:cxn>
            </a:cxnLst>
            <a:rect l="0" t="0" r="r" b="b"/>
            <a:pathLst>
              <a:path w="227" h="227">
                <a:moveTo>
                  <a:pt x="0" y="226"/>
                </a:moveTo>
                <a:lnTo>
                  <a:pt x="0" y="0"/>
                </a:lnTo>
                <a:lnTo>
                  <a:pt x="226" y="0"/>
                </a:lnTo>
                <a:lnTo>
                  <a:pt x="226" y="226"/>
                </a:lnTo>
                <a:lnTo>
                  <a:pt x="0" y="22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61" name="Freeform 13"/>
          <p:cNvSpPr>
            <a:spLocks/>
          </p:cNvSpPr>
          <p:nvPr/>
        </p:nvSpPr>
        <p:spPr bwMode="auto">
          <a:xfrm>
            <a:off x="6038850" y="2905125"/>
            <a:ext cx="360363" cy="360363"/>
          </a:xfrm>
          <a:custGeom>
            <a:avLst/>
            <a:gdLst/>
            <a:ahLst/>
            <a:cxnLst>
              <a:cxn ang="0">
                <a:pos x="0" y="226"/>
              </a:cxn>
              <a:cxn ang="0">
                <a:pos x="0" y="0"/>
              </a:cxn>
              <a:cxn ang="0">
                <a:pos x="226" y="0"/>
              </a:cxn>
              <a:cxn ang="0">
                <a:pos x="226" y="226"/>
              </a:cxn>
              <a:cxn ang="0">
                <a:pos x="0" y="226"/>
              </a:cxn>
            </a:cxnLst>
            <a:rect l="0" t="0" r="r" b="b"/>
            <a:pathLst>
              <a:path w="227" h="227">
                <a:moveTo>
                  <a:pt x="0" y="226"/>
                </a:moveTo>
                <a:lnTo>
                  <a:pt x="0" y="0"/>
                </a:lnTo>
                <a:lnTo>
                  <a:pt x="226" y="0"/>
                </a:lnTo>
                <a:lnTo>
                  <a:pt x="226" y="226"/>
                </a:lnTo>
                <a:lnTo>
                  <a:pt x="0" y="226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62" name="Freeform 14"/>
          <p:cNvSpPr>
            <a:spLocks/>
          </p:cNvSpPr>
          <p:nvPr/>
        </p:nvSpPr>
        <p:spPr bwMode="auto">
          <a:xfrm>
            <a:off x="3871913" y="1924050"/>
            <a:ext cx="506412" cy="928688"/>
          </a:xfrm>
          <a:custGeom>
            <a:avLst/>
            <a:gdLst/>
            <a:ahLst/>
            <a:cxnLst>
              <a:cxn ang="0">
                <a:pos x="318" y="0"/>
              </a:cxn>
              <a:cxn ang="0">
                <a:pos x="0" y="584"/>
              </a:cxn>
              <a:cxn ang="0">
                <a:pos x="318" y="0"/>
              </a:cxn>
            </a:cxnLst>
            <a:rect l="0" t="0" r="r" b="b"/>
            <a:pathLst>
              <a:path w="319" h="585">
                <a:moveTo>
                  <a:pt x="318" y="0"/>
                </a:moveTo>
                <a:lnTo>
                  <a:pt x="0" y="584"/>
                </a:lnTo>
                <a:lnTo>
                  <a:pt x="318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63" name="Freeform 15"/>
          <p:cNvSpPr>
            <a:spLocks/>
          </p:cNvSpPr>
          <p:nvPr/>
        </p:nvSpPr>
        <p:spPr bwMode="auto">
          <a:xfrm>
            <a:off x="3871913" y="2738438"/>
            <a:ext cx="79375" cy="114300"/>
          </a:xfrm>
          <a:custGeom>
            <a:avLst/>
            <a:gdLst/>
            <a:ahLst/>
            <a:cxnLst>
              <a:cxn ang="0">
                <a:pos x="49" y="17"/>
              </a:cxn>
              <a:cxn ang="0">
                <a:pos x="0" y="71"/>
              </a:cxn>
              <a:cxn ang="0">
                <a:pos x="17" y="0"/>
              </a:cxn>
              <a:cxn ang="0">
                <a:pos x="49" y="17"/>
              </a:cxn>
            </a:cxnLst>
            <a:rect l="0" t="0" r="r" b="b"/>
            <a:pathLst>
              <a:path w="50" h="72">
                <a:moveTo>
                  <a:pt x="49" y="17"/>
                </a:moveTo>
                <a:lnTo>
                  <a:pt x="0" y="71"/>
                </a:lnTo>
                <a:lnTo>
                  <a:pt x="17" y="0"/>
                </a:lnTo>
                <a:lnTo>
                  <a:pt x="49" y="17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64" name="Freeform 16"/>
          <p:cNvSpPr>
            <a:spLocks/>
          </p:cNvSpPr>
          <p:nvPr/>
        </p:nvSpPr>
        <p:spPr bwMode="auto">
          <a:xfrm>
            <a:off x="4792663" y="1979613"/>
            <a:ext cx="449262" cy="403225"/>
          </a:xfrm>
          <a:custGeom>
            <a:avLst/>
            <a:gdLst/>
            <a:ahLst/>
            <a:cxnLst>
              <a:cxn ang="0">
                <a:pos x="0" y="253"/>
              </a:cxn>
              <a:cxn ang="0">
                <a:pos x="0" y="0"/>
              </a:cxn>
              <a:cxn ang="0">
                <a:pos x="282" y="0"/>
              </a:cxn>
              <a:cxn ang="0">
                <a:pos x="282" y="253"/>
              </a:cxn>
              <a:cxn ang="0">
                <a:pos x="0" y="253"/>
              </a:cxn>
            </a:cxnLst>
            <a:rect l="0" t="0" r="r" b="b"/>
            <a:pathLst>
              <a:path w="283" h="254">
                <a:moveTo>
                  <a:pt x="0" y="253"/>
                </a:moveTo>
                <a:lnTo>
                  <a:pt x="0" y="0"/>
                </a:lnTo>
                <a:lnTo>
                  <a:pt x="282" y="0"/>
                </a:lnTo>
                <a:lnTo>
                  <a:pt x="282" y="253"/>
                </a:lnTo>
                <a:lnTo>
                  <a:pt x="0" y="253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65" name="Freeform 17"/>
          <p:cNvSpPr>
            <a:spLocks/>
          </p:cNvSpPr>
          <p:nvPr/>
        </p:nvSpPr>
        <p:spPr bwMode="auto">
          <a:xfrm>
            <a:off x="5129213" y="1989138"/>
            <a:ext cx="1587" cy="3714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33"/>
              </a:cxn>
              <a:cxn ang="0">
                <a:pos x="0" y="0"/>
              </a:cxn>
            </a:cxnLst>
            <a:rect l="0" t="0" r="r" b="b"/>
            <a:pathLst>
              <a:path w="1" h="234">
                <a:moveTo>
                  <a:pt x="0" y="0"/>
                </a:moveTo>
                <a:lnTo>
                  <a:pt x="0" y="233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66" name="Line 18"/>
          <p:cNvSpPr>
            <a:spLocks noChangeShapeType="1"/>
          </p:cNvSpPr>
          <p:nvPr/>
        </p:nvSpPr>
        <p:spPr bwMode="auto">
          <a:xfrm flipH="1">
            <a:off x="5740400" y="1924050"/>
            <a:ext cx="173038" cy="23813"/>
          </a:xfrm>
          <a:prstGeom prst="line">
            <a:avLst/>
          </a:prstGeom>
          <a:noFill/>
          <a:ln w="12700">
            <a:solidFill>
              <a:srgbClr val="FF8200"/>
            </a:solidFill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67" name="Line 19"/>
          <p:cNvSpPr>
            <a:spLocks noChangeShapeType="1"/>
          </p:cNvSpPr>
          <p:nvPr/>
        </p:nvSpPr>
        <p:spPr bwMode="auto">
          <a:xfrm flipH="1">
            <a:off x="5702300" y="1947863"/>
            <a:ext cx="38100" cy="7937"/>
          </a:xfrm>
          <a:prstGeom prst="line">
            <a:avLst/>
          </a:prstGeom>
          <a:noFill/>
          <a:ln w="12700">
            <a:solidFill>
              <a:srgbClr val="FF8200"/>
            </a:solidFill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68" name="Line 20"/>
          <p:cNvSpPr>
            <a:spLocks noChangeShapeType="1"/>
          </p:cNvSpPr>
          <p:nvPr/>
        </p:nvSpPr>
        <p:spPr bwMode="auto">
          <a:xfrm flipH="1">
            <a:off x="5670550" y="1955800"/>
            <a:ext cx="31750" cy="6350"/>
          </a:xfrm>
          <a:prstGeom prst="line">
            <a:avLst/>
          </a:prstGeom>
          <a:noFill/>
          <a:ln w="12700">
            <a:solidFill>
              <a:srgbClr val="FF8200"/>
            </a:solidFill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69" name="Line 21"/>
          <p:cNvSpPr>
            <a:spLocks noChangeShapeType="1"/>
          </p:cNvSpPr>
          <p:nvPr/>
        </p:nvSpPr>
        <p:spPr bwMode="auto">
          <a:xfrm flipH="1">
            <a:off x="5634038" y="1962150"/>
            <a:ext cx="36512" cy="17463"/>
          </a:xfrm>
          <a:prstGeom prst="line">
            <a:avLst/>
          </a:prstGeom>
          <a:noFill/>
          <a:ln w="12700">
            <a:solidFill>
              <a:srgbClr val="FF8200"/>
            </a:solidFill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70" name="Line 22"/>
          <p:cNvSpPr>
            <a:spLocks noChangeShapeType="1"/>
          </p:cNvSpPr>
          <p:nvPr/>
        </p:nvSpPr>
        <p:spPr bwMode="auto">
          <a:xfrm>
            <a:off x="5634038" y="1979613"/>
            <a:ext cx="19050" cy="44450"/>
          </a:xfrm>
          <a:prstGeom prst="line">
            <a:avLst/>
          </a:prstGeom>
          <a:noFill/>
          <a:ln w="12700">
            <a:solidFill>
              <a:srgbClr val="FF8200"/>
            </a:solidFill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71" name="Line 23"/>
          <p:cNvSpPr>
            <a:spLocks noChangeShapeType="1"/>
          </p:cNvSpPr>
          <p:nvPr/>
        </p:nvSpPr>
        <p:spPr bwMode="auto">
          <a:xfrm>
            <a:off x="5653088" y="2024063"/>
            <a:ext cx="12700" cy="39687"/>
          </a:xfrm>
          <a:prstGeom prst="line">
            <a:avLst/>
          </a:prstGeom>
          <a:noFill/>
          <a:ln w="12700">
            <a:solidFill>
              <a:srgbClr val="FF8200"/>
            </a:solidFill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72" name="Line 24"/>
          <p:cNvSpPr>
            <a:spLocks noChangeShapeType="1"/>
          </p:cNvSpPr>
          <p:nvPr/>
        </p:nvSpPr>
        <p:spPr bwMode="auto">
          <a:xfrm flipH="1">
            <a:off x="5619750" y="2063750"/>
            <a:ext cx="46038" cy="14288"/>
          </a:xfrm>
          <a:prstGeom prst="line">
            <a:avLst/>
          </a:prstGeom>
          <a:noFill/>
          <a:ln w="12700">
            <a:solidFill>
              <a:srgbClr val="FF8200"/>
            </a:solidFill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73" name="Line 25"/>
          <p:cNvSpPr>
            <a:spLocks noChangeShapeType="1"/>
          </p:cNvSpPr>
          <p:nvPr/>
        </p:nvSpPr>
        <p:spPr bwMode="auto">
          <a:xfrm flipH="1">
            <a:off x="5583238" y="2078038"/>
            <a:ext cx="36512" cy="4762"/>
          </a:xfrm>
          <a:prstGeom prst="line">
            <a:avLst/>
          </a:prstGeom>
          <a:noFill/>
          <a:ln w="12700">
            <a:solidFill>
              <a:srgbClr val="FF8200"/>
            </a:solidFill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74" name="Line 26"/>
          <p:cNvSpPr>
            <a:spLocks noChangeShapeType="1"/>
          </p:cNvSpPr>
          <p:nvPr/>
        </p:nvSpPr>
        <p:spPr bwMode="auto">
          <a:xfrm flipH="1">
            <a:off x="5538788" y="2082800"/>
            <a:ext cx="44450" cy="4763"/>
          </a:xfrm>
          <a:prstGeom prst="line">
            <a:avLst/>
          </a:prstGeom>
          <a:noFill/>
          <a:ln w="12700">
            <a:solidFill>
              <a:srgbClr val="FF8200"/>
            </a:solidFill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75" name="Line 27"/>
          <p:cNvSpPr>
            <a:spLocks noChangeShapeType="1"/>
          </p:cNvSpPr>
          <p:nvPr/>
        </p:nvSpPr>
        <p:spPr bwMode="auto">
          <a:xfrm flipH="1">
            <a:off x="5341938" y="2087563"/>
            <a:ext cx="196850" cy="12700"/>
          </a:xfrm>
          <a:prstGeom prst="line">
            <a:avLst/>
          </a:prstGeom>
          <a:noFill/>
          <a:ln w="12700">
            <a:solidFill>
              <a:srgbClr val="FF8200"/>
            </a:solidFill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76" name="Freeform 28"/>
          <p:cNvSpPr>
            <a:spLocks/>
          </p:cNvSpPr>
          <p:nvPr/>
        </p:nvSpPr>
        <p:spPr bwMode="auto">
          <a:xfrm>
            <a:off x="5341938" y="2066925"/>
            <a:ext cx="104775" cy="53975"/>
          </a:xfrm>
          <a:custGeom>
            <a:avLst/>
            <a:gdLst/>
            <a:ahLst/>
            <a:cxnLst>
              <a:cxn ang="0">
                <a:pos x="65" y="33"/>
              </a:cxn>
              <a:cxn ang="0">
                <a:pos x="0" y="21"/>
              </a:cxn>
              <a:cxn ang="0">
                <a:pos x="63" y="0"/>
              </a:cxn>
            </a:cxnLst>
            <a:rect l="0" t="0" r="r" b="b"/>
            <a:pathLst>
              <a:path w="66" h="34">
                <a:moveTo>
                  <a:pt x="65" y="33"/>
                </a:moveTo>
                <a:lnTo>
                  <a:pt x="0" y="21"/>
                </a:lnTo>
                <a:lnTo>
                  <a:pt x="63" y="0"/>
                </a:lnTo>
              </a:path>
            </a:pathLst>
          </a:custGeom>
          <a:noFill/>
          <a:ln w="12700" cap="rnd" cmpd="sng">
            <a:solidFill>
              <a:srgbClr val="FF82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77" name="Rectangle 29"/>
          <p:cNvSpPr>
            <a:spLocks noChangeArrowheads="1"/>
          </p:cNvSpPr>
          <p:nvPr/>
        </p:nvSpPr>
        <p:spPr bwMode="auto">
          <a:xfrm>
            <a:off x="3152775" y="2901950"/>
            <a:ext cx="33655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2*</a:t>
            </a:r>
          </a:p>
        </p:txBody>
      </p:sp>
      <p:sp>
        <p:nvSpPr>
          <p:cNvPr id="27678" name="Rectangle 30"/>
          <p:cNvSpPr>
            <a:spLocks noChangeArrowheads="1"/>
          </p:cNvSpPr>
          <p:nvPr/>
        </p:nvSpPr>
        <p:spPr bwMode="auto">
          <a:xfrm>
            <a:off x="3522663" y="289083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3*</a:t>
            </a:r>
          </a:p>
        </p:txBody>
      </p:sp>
      <p:sp>
        <p:nvSpPr>
          <p:cNvPr id="27679" name="Rectangle 31"/>
          <p:cNvSpPr>
            <a:spLocks noChangeArrowheads="1"/>
          </p:cNvSpPr>
          <p:nvPr/>
        </p:nvSpPr>
        <p:spPr bwMode="auto">
          <a:xfrm>
            <a:off x="4959350" y="289083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5*</a:t>
            </a:r>
          </a:p>
        </p:txBody>
      </p:sp>
      <p:sp>
        <p:nvSpPr>
          <p:cNvPr id="27680" name="Rectangle 32"/>
          <p:cNvSpPr>
            <a:spLocks noChangeArrowheads="1"/>
          </p:cNvSpPr>
          <p:nvPr/>
        </p:nvSpPr>
        <p:spPr bwMode="auto">
          <a:xfrm>
            <a:off x="5319713" y="2901950"/>
            <a:ext cx="33655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7*</a:t>
            </a:r>
          </a:p>
        </p:txBody>
      </p:sp>
      <p:sp>
        <p:nvSpPr>
          <p:cNvPr id="27681" name="Rectangle 33"/>
          <p:cNvSpPr>
            <a:spLocks noChangeArrowheads="1"/>
          </p:cNvSpPr>
          <p:nvPr/>
        </p:nvSpPr>
        <p:spPr bwMode="auto">
          <a:xfrm>
            <a:off x="5689600" y="2913063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8*</a:t>
            </a:r>
          </a:p>
        </p:txBody>
      </p:sp>
      <p:sp>
        <p:nvSpPr>
          <p:cNvPr id="27682" name="Rectangle 34"/>
          <p:cNvSpPr>
            <a:spLocks noChangeArrowheads="1"/>
          </p:cNvSpPr>
          <p:nvPr/>
        </p:nvSpPr>
        <p:spPr bwMode="auto">
          <a:xfrm>
            <a:off x="4824413" y="2019300"/>
            <a:ext cx="2794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0000"/>
                </a:solidFill>
                <a:latin typeface="Arial" pitchFamily="-105" charset="0"/>
              </a:rPr>
              <a:t>5</a:t>
            </a:r>
          </a:p>
        </p:txBody>
      </p:sp>
      <p:sp>
        <p:nvSpPr>
          <p:cNvPr id="27683" name="Rectangle 35"/>
          <p:cNvSpPr>
            <a:spLocks noChangeArrowheads="1"/>
          </p:cNvSpPr>
          <p:nvPr/>
        </p:nvSpPr>
        <p:spPr bwMode="auto">
          <a:xfrm>
            <a:off x="5924550" y="1755775"/>
            <a:ext cx="317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FF8200"/>
                </a:solidFill>
                <a:latin typeface="Arial" pitchFamily="-105" charset="0"/>
              </a:rPr>
              <a:t>Entry to be inserted in parent node.</a:t>
            </a:r>
          </a:p>
        </p:txBody>
      </p:sp>
      <p:sp>
        <p:nvSpPr>
          <p:cNvPr id="27684" name="Rectangle 36"/>
          <p:cNvSpPr>
            <a:spLocks noChangeArrowheads="1"/>
          </p:cNvSpPr>
          <p:nvPr/>
        </p:nvSpPr>
        <p:spPr bwMode="auto">
          <a:xfrm>
            <a:off x="5924550" y="1968500"/>
            <a:ext cx="1357313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FF8200"/>
                </a:solidFill>
                <a:latin typeface="Arial" pitchFamily="-105" charset="0"/>
              </a:rPr>
              <a:t>(Note that 5 is</a:t>
            </a:r>
          </a:p>
        </p:txBody>
      </p:sp>
      <p:sp>
        <p:nvSpPr>
          <p:cNvPr id="27685" name="Rectangle 37"/>
          <p:cNvSpPr>
            <a:spLocks noChangeArrowheads="1"/>
          </p:cNvSpPr>
          <p:nvPr/>
        </p:nvSpPr>
        <p:spPr bwMode="auto">
          <a:xfrm>
            <a:off x="5937250" y="2159000"/>
            <a:ext cx="28575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FF8200"/>
                </a:solidFill>
                <a:latin typeface="Arial" pitchFamily="-105" charset="0"/>
              </a:rPr>
              <a:t>continues to appear in the leaf.)</a:t>
            </a:r>
          </a:p>
        </p:txBody>
      </p:sp>
      <p:sp>
        <p:nvSpPr>
          <p:cNvPr id="27686" name="Rectangle 38"/>
          <p:cNvSpPr>
            <a:spLocks noChangeArrowheads="1"/>
          </p:cNvSpPr>
          <p:nvPr/>
        </p:nvSpPr>
        <p:spPr bwMode="auto">
          <a:xfrm>
            <a:off x="7989888" y="1970088"/>
            <a:ext cx="5000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87" name="Rectangle 39"/>
          <p:cNvSpPr>
            <a:spLocks noChangeArrowheads="1"/>
          </p:cNvSpPr>
          <p:nvPr/>
        </p:nvSpPr>
        <p:spPr bwMode="auto">
          <a:xfrm>
            <a:off x="6989763" y="1971675"/>
            <a:ext cx="1535112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FF8200"/>
                </a:solidFill>
                <a:latin typeface="Arial" pitchFamily="-105" charset="0"/>
              </a:rPr>
              <a:t>s copied up and</a:t>
            </a:r>
          </a:p>
        </p:txBody>
      </p:sp>
      <p:sp>
        <p:nvSpPr>
          <p:cNvPr id="27688" name="Arc 40"/>
          <p:cNvSpPr>
            <a:spLocks/>
          </p:cNvSpPr>
          <p:nvPr/>
        </p:nvSpPr>
        <p:spPr bwMode="auto">
          <a:xfrm rot="19020000">
            <a:off x="4572000" y="2674938"/>
            <a:ext cx="381000" cy="381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89" name="Arc 41"/>
          <p:cNvSpPr>
            <a:spLocks/>
          </p:cNvSpPr>
          <p:nvPr/>
        </p:nvSpPr>
        <p:spPr bwMode="auto">
          <a:xfrm>
            <a:off x="5181600" y="2289175"/>
            <a:ext cx="304800" cy="6096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2"/>
            </a:solidFill>
            <a:round/>
            <a:headEnd type="none" w="sm" len="sm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90" name="Rectangle 42"/>
          <p:cNvSpPr>
            <a:spLocks noChangeArrowheads="1"/>
          </p:cNvSpPr>
          <p:nvPr/>
        </p:nvSpPr>
        <p:spPr bwMode="auto">
          <a:xfrm>
            <a:off x="5522913" y="4602163"/>
            <a:ext cx="319405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FF8200"/>
                </a:solidFill>
                <a:latin typeface="Arial" pitchFamily="-105" charset="0"/>
              </a:rPr>
              <a:t>appears once in the index. Contrast</a:t>
            </a:r>
          </a:p>
        </p:txBody>
      </p:sp>
      <p:grpSp>
        <p:nvGrpSpPr>
          <p:cNvPr id="2" name="Group 101"/>
          <p:cNvGrpSpPr>
            <a:grpSpLocks/>
          </p:cNvGrpSpPr>
          <p:nvPr/>
        </p:nvGrpSpPr>
        <p:grpSpPr bwMode="auto">
          <a:xfrm>
            <a:off x="2881313" y="4240213"/>
            <a:ext cx="6196012" cy="1819275"/>
            <a:chOff x="1815" y="2671"/>
            <a:chExt cx="3903" cy="1146"/>
          </a:xfrm>
        </p:grpSpPr>
        <p:sp>
          <p:nvSpPr>
            <p:cNvPr id="27691" name="Freeform 43"/>
            <p:cNvSpPr>
              <a:spLocks/>
            </p:cNvSpPr>
            <p:nvPr/>
          </p:nvSpPr>
          <p:spPr bwMode="auto">
            <a:xfrm>
              <a:off x="1897" y="3400"/>
              <a:ext cx="255" cy="253"/>
            </a:xfrm>
            <a:custGeom>
              <a:avLst/>
              <a:gdLst/>
              <a:ahLst/>
              <a:cxnLst>
                <a:cxn ang="0">
                  <a:pos x="0" y="252"/>
                </a:cxn>
                <a:cxn ang="0">
                  <a:pos x="0" y="0"/>
                </a:cxn>
                <a:cxn ang="0">
                  <a:pos x="254" y="0"/>
                </a:cxn>
                <a:cxn ang="0">
                  <a:pos x="254" y="252"/>
                </a:cxn>
                <a:cxn ang="0">
                  <a:pos x="0" y="252"/>
                </a:cxn>
              </a:cxnLst>
              <a:rect l="0" t="0" r="r" b="b"/>
              <a:pathLst>
                <a:path w="255" h="253">
                  <a:moveTo>
                    <a:pt x="0" y="252"/>
                  </a:moveTo>
                  <a:lnTo>
                    <a:pt x="0" y="0"/>
                  </a:lnTo>
                  <a:lnTo>
                    <a:pt x="254" y="0"/>
                  </a:lnTo>
                  <a:lnTo>
                    <a:pt x="254" y="252"/>
                  </a:lnTo>
                  <a:lnTo>
                    <a:pt x="0" y="25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92" name="Freeform 44"/>
            <p:cNvSpPr>
              <a:spLocks/>
            </p:cNvSpPr>
            <p:nvPr/>
          </p:nvSpPr>
          <p:spPr bwMode="auto">
            <a:xfrm>
              <a:off x="1948" y="3400"/>
              <a:ext cx="1" cy="2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2"/>
                </a:cxn>
                <a:cxn ang="0">
                  <a:pos x="0" y="0"/>
                </a:cxn>
              </a:cxnLst>
              <a:rect l="0" t="0" r="r" b="b"/>
              <a:pathLst>
                <a:path w="1" h="253">
                  <a:moveTo>
                    <a:pt x="0" y="0"/>
                  </a:move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93" name="Freeform 45"/>
            <p:cNvSpPr>
              <a:spLocks/>
            </p:cNvSpPr>
            <p:nvPr/>
          </p:nvSpPr>
          <p:spPr bwMode="auto">
            <a:xfrm>
              <a:off x="2151" y="3400"/>
              <a:ext cx="253" cy="253"/>
            </a:xfrm>
            <a:custGeom>
              <a:avLst/>
              <a:gdLst/>
              <a:ahLst/>
              <a:cxnLst>
                <a:cxn ang="0">
                  <a:pos x="0" y="252"/>
                </a:cxn>
                <a:cxn ang="0">
                  <a:pos x="0" y="0"/>
                </a:cxn>
                <a:cxn ang="0">
                  <a:pos x="252" y="0"/>
                </a:cxn>
                <a:cxn ang="0">
                  <a:pos x="252" y="252"/>
                </a:cxn>
                <a:cxn ang="0">
                  <a:pos x="0" y="252"/>
                </a:cxn>
              </a:cxnLst>
              <a:rect l="0" t="0" r="r" b="b"/>
              <a:pathLst>
                <a:path w="253" h="253">
                  <a:moveTo>
                    <a:pt x="0" y="252"/>
                  </a:moveTo>
                  <a:lnTo>
                    <a:pt x="0" y="0"/>
                  </a:lnTo>
                  <a:lnTo>
                    <a:pt x="252" y="0"/>
                  </a:lnTo>
                  <a:lnTo>
                    <a:pt x="252" y="252"/>
                  </a:lnTo>
                  <a:lnTo>
                    <a:pt x="0" y="25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94" name="Freeform 46"/>
            <p:cNvSpPr>
              <a:spLocks/>
            </p:cNvSpPr>
            <p:nvPr/>
          </p:nvSpPr>
          <p:spPr bwMode="auto">
            <a:xfrm>
              <a:off x="2201" y="3400"/>
              <a:ext cx="1" cy="2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2"/>
                </a:cxn>
                <a:cxn ang="0">
                  <a:pos x="0" y="0"/>
                </a:cxn>
              </a:cxnLst>
              <a:rect l="0" t="0" r="r" b="b"/>
              <a:pathLst>
                <a:path w="1" h="253">
                  <a:moveTo>
                    <a:pt x="0" y="0"/>
                  </a:move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95" name="Freeform 47"/>
            <p:cNvSpPr>
              <a:spLocks/>
            </p:cNvSpPr>
            <p:nvPr/>
          </p:nvSpPr>
          <p:spPr bwMode="auto">
            <a:xfrm>
              <a:off x="2403" y="3400"/>
              <a:ext cx="254" cy="253"/>
            </a:xfrm>
            <a:custGeom>
              <a:avLst/>
              <a:gdLst/>
              <a:ahLst/>
              <a:cxnLst>
                <a:cxn ang="0">
                  <a:pos x="0" y="252"/>
                </a:cxn>
                <a:cxn ang="0">
                  <a:pos x="0" y="0"/>
                </a:cxn>
                <a:cxn ang="0">
                  <a:pos x="253" y="0"/>
                </a:cxn>
                <a:cxn ang="0">
                  <a:pos x="253" y="252"/>
                </a:cxn>
                <a:cxn ang="0">
                  <a:pos x="0" y="252"/>
                </a:cxn>
              </a:cxnLst>
              <a:rect l="0" t="0" r="r" b="b"/>
              <a:pathLst>
                <a:path w="254" h="253">
                  <a:moveTo>
                    <a:pt x="0" y="252"/>
                  </a:moveTo>
                  <a:lnTo>
                    <a:pt x="0" y="0"/>
                  </a:lnTo>
                  <a:lnTo>
                    <a:pt x="253" y="0"/>
                  </a:lnTo>
                  <a:lnTo>
                    <a:pt x="253" y="252"/>
                  </a:lnTo>
                  <a:lnTo>
                    <a:pt x="0" y="25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96" name="Freeform 48"/>
            <p:cNvSpPr>
              <a:spLocks/>
            </p:cNvSpPr>
            <p:nvPr/>
          </p:nvSpPr>
          <p:spPr bwMode="auto">
            <a:xfrm>
              <a:off x="2454" y="3400"/>
              <a:ext cx="1" cy="2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2"/>
                </a:cxn>
                <a:cxn ang="0">
                  <a:pos x="0" y="0"/>
                </a:cxn>
              </a:cxnLst>
              <a:rect l="0" t="0" r="r" b="b"/>
              <a:pathLst>
                <a:path w="1" h="253">
                  <a:moveTo>
                    <a:pt x="0" y="0"/>
                  </a:move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97" name="Freeform 49"/>
            <p:cNvSpPr>
              <a:spLocks/>
            </p:cNvSpPr>
            <p:nvPr/>
          </p:nvSpPr>
          <p:spPr bwMode="auto">
            <a:xfrm>
              <a:off x="2656" y="3400"/>
              <a:ext cx="254" cy="253"/>
            </a:xfrm>
            <a:custGeom>
              <a:avLst/>
              <a:gdLst/>
              <a:ahLst/>
              <a:cxnLst>
                <a:cxn ang="0">
                  <a:pos x="0" y="252"/>
                </a:cxn>
                <a:cxn ang="0">
                  <a:pos x="0" y="0"/>
                </a:cxn>
                <a:cxn ang="0">
                  <a:pos x="253" y="0"/>
                </a:cxn>
                <a:cxn ang="0">
                  <a:pos x="253" y="252"/>
                </a:cxn>
                <a:cxn ang="0">
                  <a:pos x="0" y="252"/>
                </a:cxn>
              </a:cxnLst>
              <a:rect l="0" t="0" r="r" b="b"/>
              <a:pathLst>
                <a:path w="254" h="253">
                  <a:moveTo>
                    <a:pt x="0" y="252"/>
                  </a:moveTo>
                  <a:lnTo>
                    <a:pt x="0" y="0"/>
                  </a:lnTo>
                  <a:lnTo>
                    <a:pt x="253" y="0"/>
                  </a:lnTo>
                  <a:lnTo>
                    <a:pt x="253" y="252"/>
                  </a:lnTo>
                  <a:lnTo>
                    <a:pt x="0" y="25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98" name="Freeform 50"/>
            <p:cNvSpPr>
              <a:spLocks/>
            </p:cNvSpPr>
            <p:nvPr/>
          </p:nvSpPr>
          <p:spPr bwMode="auto">
            <a:xfrm>
              <a:off x="2707" y="3400"/>
              <a:ext cx="1" cy="2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2"/>
                </a:cxn>
                <a:cxn ang="0">
                  <a:pos x="0" y="0"/>
                </a:cxn>
              </a:cxnLst>
              <a:rect l="0" t="0" r="r" b="b"/>
              <a:pathLst>
                <a:path w="1" h="253">
                  <a:moveTo>
                    <a:pt x="0" y="0"/>
                  </a:move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99" name="Freeform 51"/>
            <p:cNvSpPr>
              <a:spLocks/>
            </p:cNvSpPr>
            <p:nvPr/>
          </p:nvSpPr>
          <p:spPr bwMode="auto">
            <a:xfrm>
              <a:off x="2910" y="3400"/>
              <a:ext cx="51" cy="253"/>
            </a:xfrm>
            <a:custGeom>
              <a:avLst/>
              <a:gdLst/>
              <a:ahLst/>
              <a:cxnLst>
                <a:cxn ang="0">
                  <a:pos x="0" y="252"/>
                </a:cxn>
                <a:cxn ang="0">
                  <a:pos x="0" y="0"/>
                </a:cxn>
                <a:cxn ang="0">
                  <a:pos x="50" y="0"/>
                </a:cxn>
                <a:cxn ang="0">
                  <a:pos x="50" y="252"/>
                </a:cxn>
                <a:cxn ang="0">
                  <a:pos x="0" y="252"/>
                </a:cxn>
              </a:cxnLst>
              <a:rect l="0" t="0" r="r" b="b"/>
              <a:pathLst>
                <a:path w="51" h="253">
                  <a:moveTo>
                    <a:pt x="0" y="252"/>
                  </a:moveTo>
                  <a:lnTo>
                    <a:pt x="0" y="0"/>
                  </a:lnTo>
                  <a:lnTo>
                    <a:pt x="50" y="0"/>
                  </a:lnTo>
                  <a:lnTo>
                    <a:pt x="50" y="252"/>
                  </a:lnTo>
                  <a:lnTo>
                    <a:pt x="0" y="25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00" name="Freeform 52"/>
            <p:cNvSpPr>
              <a:spLocks/>
            </p:cNvSpPr>
            <p:nvPr/>
          </p:nvSpPr>
          <p:spPr bwMode="auto">
            <a:xfrm>
              <a:off x="3163" y="3400"/>
              <a:ext cx="254" cy="253"/>
            </a:xfrm>
            <a:custGeom>
              <a:avLst/>
              <a:gdLst/>
              <a:ahLst/>
              <a:cxnLst>
                <a:cxn ang="0">
                  <a:pos x="0" y="252"/>
                </a:cxn>
                <a:cxn ang="0">
                  <a:pos x="0" y="0"/>
                </a:cxn>
                <a:cxn ang="0">
                  <a:pos x="253" y="0"/>
                </a:cxn>
                <a:cxn ang="0">
                  <a:pos x="253" y="252"/>
                </a:cxn>
                <a:cxn ang="0">
                  <a:pos x="0" y="252"/>
                </a:cxn>
              </a:cxnLst>
              <a:rect l="0" t="0" r="r" b="b"/>
              <a:pathLst>
                <a:path w="254" h="253">
                  <a:moveTo>
                    <a:pt x="0" y="252"/>
                  </a:moveTo>
                  <a:lnTo>
                    <a:pt x="0" y="0"/>
                  </a:lnTo>
                  <a:lnTo>
                    <a:pt x="253" y="0"/>
                  </a:lnTo>
                  <a:lnTo>
                    <a:pt x="253" y="252"/>
                  </a:lnTo>
                  <a:lnTo>
                    <a:pt x="0" y="25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01" name="Freeform 53"/>
            <p:cNvSpPr>
              <a:spLocks/>
            </p:cNvSpPr>
            <p:nvPr/>
          </p:nvSpPr>
          <p:spPr bwMode="auto">
            <a:xfrm>
              <a:off x="3214" y="3400"/>
              <a:ext cx="1" cy="2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2"/>
                </a:cxn>
                <a:cxn ang="0">
                  <a:pos x="0" y="0"/>
                </a:cxn>
              </a:cxnLst>
              <a:rect l="0" t="0" r="r" b="b"/>
              <a:pathLst>
                <a:path w="1" h="253">
                  <a:moveTo>
                    <a:pt x="0" y="0"/>
                  </a:move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02" name="Freeform 54"/>
            <p:cNvSpPr>
              <a:spLocks/>
            </p:cNvSpPr>
            <p:nvPr/>
          </p:nvSpPr>
          <p:spPr bwMode="auto">
            <a:xfrm>
              <a:off x="3416" y="3400"/>
              <a:ext cx="255" cy="253"/>
            </a:xfrm>
            <a:custGeom>
              <a:avLst/>
              <a:gdLst/>
              <a:ahLst/>
              <a:cxnLst>
                <a:cxn ang="0">
                  <a:pos x="0" y="252"/>
                </a:cxn>
                <a:cxn ang="0">
                  <a:pos x="0" y="0"/>
                </a:cxn>
                <a:cxn ang="0">
                  <a:pos x="254" y="0"/>
                </a:cxn>
                <a:cxn ang="0">
                  <a:pos x="254" y="252"/>
                </a:cxn>
                <a:cxn ang="0">
                  <a:pos x="0" y="252"/>
                </a:cxn>
              </a:cxnLst>
              <a:rect l="0" t="0" r="r" b="b"/>
              <a:pathLst>
                <a:path w="255" h="253">
                  <a:moveTo>
                    <a:pt x="0" y="252"/>
                  </a:moveTo>
                  <a:lnTo>
                    <a:pt x="0" y="0"/>
                  </a:lnTo>
                  <a:lnTo>
                    <a:pt x="254" y="0"/>
                  </a:lnTo>
                  <a:lnTo>
                    <a:pt x="254" y="252"/>
                  </a:lnTo>
                  <a:lnTo>
                    <a:pt x="0" y="25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03" name="Freeform 55"/>
            <p:cNvSpPr>
              <a:spLocks/>
            </p:cNvSpPr>
            <p:nvPr/>
          </p:nvSpPr>
          <p:spPr bwMode="auto">
            <a:xfrm>
              <a:off x="3467" y="3400"/>
              <a:ext cx="1" cy="2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2"/>
                </a:cxn>
                <a:cxn ang="0">
                  <a:pos x="0" y="0"/>
                </a:cxn>
              </a:cxnLst>
              <a:rect l="0" t="0" r="r" b="b"/>
              <a:pathLst>
                <a:path w="1" h="253">
                  <a:moveTo>
                    <a:pt x="0" y="0"/>
                  </a:move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04" name="Freeform 56"/>
            <p:cNvSpPr>
              <a:spLocks/>
            </p:cNvSpPr>
            <p:nvPr/>
          </p:nvSpPr>
          <p:spPr bwMode="auto">
            <a:xfrm>
              <a:off x="3670" y="3400"/>
              <a:ext cx="254" cy="253"/>
            </a:xfrm>
            <a:custGeom>
              <a:avLst/>
              <a:gdLst/>
              <a:ahLst/>
              <a:cxnLst>
                <a:cxn ang="0">
                  <a:pos x="0" y="252"/>
                </a:cxn>
                <a:cxn ang="0">
                  <a:pos x="0" y="0"/>
                </a:cxn>
                <a:cxn ang="0">
                  <a:pos x="253" y="0"/>
                </a:cxn>
                <a:cxn ang="0">
                  <a:pos x="253" y="252"/>
                </a:cxn>
                <a:cxn ang="0">
                  <a:pos x="0" y="252"/>
                </a:cxn>
              </a:cxnLst>
              <a:rect l="0" t="0" r="r" b="b"/>
              <a:pathLst>
                <a:path w="254" h="253">
                  <a:moveTo>
                    <a:pt x="0" y="252"/>
                  </a:moveTo>
                  <a:lnTo>
                    <a:pt x="0" y="0"/>
                  </a:lnTo>
                  <a:lnTo>
                    <a:pt x="253" y="0"/>
                  </a:lnTo>
                  <a:lnTo>
                    <a:pt x="253" y="252"/>
                  </a:lnTo>
                  <a:lnTo>
                    <a:pt x="0" y="25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05" name="Freeform 57"/>
            <p:cNvSpPr>
              <a:spLocks/>
            </p:cNvSpPr>
            <p:nvPr/>
          </p:nvSpPr>
          <p:spPr bwMode="auto">
            <a:xfrm>
              <a:off x="3720" y="3400"/>
              <a:ext cx="1" cy="2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2"/>
                </a:cxn>
                <a:cxn ang="0">
                  <a:pos x="0" y="0"/>
                </a:cxn>
              </a:cxnLst>
              <a:rect l="0" t="0" r="r" b="b"/>
              <a:pathLst>
                <a:path w="1" h="253">
                  <a:moveTo>
                    <a:pt x="0" y="0"/>
                  </a:move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06" name="Freeform 58"/>
            <p:cNvSpPr>
              <a:spLocks/>
            </p:cNvSpPr>
            <p:nvPr/>
          </p:nvSpPr>
          <p:spPr bwMode="auto">
            <a:xfrm>
              <a:off x="3923" y="3400"/>
              <a:ext cx="254" cy="253"/>
            </a:xfrm>
            <a:custGeom>
              <a:avLst/>
              <a:gdLst/>
              <a:ahLst/>
              <a:cxnLst>
                <a:cxn ang="0">
                  <a:pos x="0" y="252"/>
                </a:cxn>
                <a:cxn ang="0">
                  <a:pos x="0" y="0"/>
                </a:cxn>
                <a:cxn ang="0">
                  <a:pos x="253" y="0"/>
                </a:cxn>
                <a:cxn ang="0">
                  <a:pos x="253" y="252"/>
                </a:cxn>
                <a:cxn ang="0">
                  <a:pos x="0" y="252"/>
                </a:cxn>
              </a:cxnLst>
              <a:rect l="0" t="0" r="r" b="b"/>
              <a:pathLst>
                <a:path w="254" h="253">
                  <a:moveTo>
                    <a:pt x="0" y="252"/>
                  </a:moveTo>
                  <a:lnTo>
                    <a:pt x="0" y="0"/>
                  </a:lnTo>
                  <a:lnTo>
                    <a:pt x="253" y="0"/>
                  </a:lnTo>
                  <a:lnTo>
                    <a:pt x="253" y="252"/>
                  </a:lnTo>
                  <a:lnTo>
                    <a:pt x="0" y="25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07" name="Freeform 59"/>
            <p:cNvSpPr>
              <a:spLocks/>
            </p:cNvSpPr>
            <p:nvPr/>
          </p:nvSpPr>
          <p:spPr bwMode="auto">
            <a:xfrm>
              <a:off x="3973" y="3400"/>
              <a:ext cx="1" cy="2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2"/>
                </a:cxn>
                <a:cxn ang="0">
                  <a:pos x="0" y="0"/>
                </a:cxn>
              </a:cxnLst>
              <a:rect l="0" t="0" r="r" b="b"/>
              <a:pathLst>
                <a:path w="1" h="253">
                  <a:moveTo>
                    <a:pt x="0" y="0"/>
                  </a:move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08" name="Freeform 60"/>
            <p:cNvSpPr>
              <a:spLocks/>
            </p:cNvSpPr>
            <p:nvPr/>
          </p:nvSpPr>
          <p:spPr bwMode="auto">
            <a:xfrm>
              <a:off x="4176" y="3400"/>
              <a:ext cx="51" cy="253"/>
            </a:xfrm>
            <a:custGeom>
              <a:avLst/>
              <a:gdLst/>
              <a:ahLst/>
              <a:cxnLst>
                <a:cxn ang="0">
                  <a:pos x="0" y="252"/>
                </a:cxn>
                <a:cxn ang="0">
                  <a:pos x="0" y="0"/>
                </a:cxn>
                <a:cxn ang="0">
                  <a:pos x="50" y="0"/>
                </a:cxn>
                <a:cxn ang="0">
                  <a:pos x="50" y="252"/>
                </a:cxn>
                <a:cxn ang="0">
                  <a:pos x="0" y="252"/>
                </a:cxn>
              </a:cxnLst>
              <a:rect l="0" t="0" r="r" b="b"/>
              <a:pathLst>
                <a:path w="51" h="253">
                  <a:moveTo>
                    <a:pt x="0" y="252"/>
                  </a:moveTo>
                  <a:lnTo>
                    <a:pt x="0" y="0"/>
                  </a:lnTo>
                  <a:lnTo>
                    <a:pt x="50" y="0"/>
                  </a:lnTo>
                  <a:lnTo>
                    <a:pt x="50" y="252"/>
                  </a:lnTo>
                  <a:lnTo>
                    <a:pt x="0" y="25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09" name="Freeform 61"/>
            <p:cNvSpPr>
              <a:spLocks/>
            </p:cNvSpPr>
            <p:nvPr/>
          </p:nvSpPr>
          <p:spPr bwMode="auto">
            <a:xfrm>
              <a:off x="1815" y="3608"/>
              <a:ext cx="102" cy="209"/>
            </a:xfrm>
            <a:custGeom>
              <a:avLst/>
              <a:gdLst/>
              <a:ahLst/>
              <a:cxnLst>
                <a:cxn ang="0">
                  <a:pos x="101" y="0"/>
                </a:cxn>
                <a:cxn ang="0">
                  <a:pos x="0" y="208"/>
                </a:cxn>
                <a:cxn ang="0">
                  <a:pos x="101" y="0"/>
                </a:cxn>
              </a:cxnLst>
              <a:rect l="0" t="0" r="r" b="b"/>
              <a:pathLst>
                <a:path w="102" h="209">
                  <a:moveTo>
                    <a:pt x="101" y="0"/>
                  </a:moveTo>
                  <a:lnTo>
                    <a:pt x="0" y="208"/>
                  </a:lnTo>
                  <a:lnTo>
                    <a:pt x="101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10" name="Freeform 62"/>
            <p:cNvSpPr>
              <a:spLocks/>
            </p:cNvSpPr>
            <p:nvPr/>
          </p:nvSpPr>
          <p:spPr bwMode="auto">
            <a:xfrm>
              <a:off x="1815" y="3752"/>
              <a:ext cx="43" cy="65"/>
            </a:xfrm>
            <a:custGeom>
              <a:avLst/>
              <a:gdLst/>
              <a:ahLst/>
              <a:cxnLst>
                <a:cxn ang="0">
                  <a:pos x="42" y="13"/>
                </a:cxn>
                <a:cxn ang="0">
                  <a:pos x="0" y="64"/>
                </a:cxn>
                <a:cxn ang="0">
                  <a:pos x="13" y="0"/>
                </a:cxn>
                <a:cxn ang="0">
                  <a:pos x="42" y="13"/>
                </a:cxn>
              </a:cxnLst>
              <a:rect l="0" t="0" r="r" b="b"/>
              <a:pathLst>
                <a:path w="43" h="65">
                  <a:moveTo>
                    <a:pt x="42" y="13"/>
                  </a:moveTo>
                  <a:lnTo>
                    <a:pt x="0" y="64"/>
                  </a:lnTo>
                  <a:lnTo>
                    <a:pt x="13" y="0"/>
                  </a:lnTo>
                  <a:lnTo>
                    <a:pt x="42" y="13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11" name="Freeform 63"/>
            <p:cNvSpPr>
              <a:spLocks/>
            </p:cNvSpPr>
            <p:nvPr/>
          </p:nvSpPr>
          <p:spPr bwMode="auto">
            <a:xfrm>
              <a:off x="2106" y="3602"/>
              <a:ext cx="71" cy="183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0" y="182"/>
                </a:cxn>
                <a:cxn ang="0">
                  <a:pos x="70" y="0"/>
                </a:cxn>
              </a:cxnLst>
              <a:rect l="0" t="0" r="r" b="b"/>
              <a:pathLst>
                <a:path w="71" h="183">
                  <a:moveTo>
                    <a:pt x="70" y="0"/>
                  </a:moveTo>
                  <a:lnTo>
                    <a:pt x="0" y="182"/>
                  </a:lnTo>
                  <a:lnTo>
                    <a:pt x="7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12" name="Freeform 64"/>
            <p:cNvSpPr>
              <a:spLocks/>
            </p:cNvSpPr>
            <p:nvPr/>
          </p:nvSpPr>
          <p:spPr bwMode="auto">
            <a:xfrm>
              <a:off x="2106" y="3720"/>
              <a:ext cx="38" cy="65"/>
            </a:xfrm>
            <a:custGeom>
              <a:avLst/>
              <a:gdLst/>
              <a:ahLst/>
              <a:cxnLst>
                <a:cxn ang="0">
                  <a:pos x="37" y="11"/>
                </a:cxn>
                <a:cxn ang="0">
                  <a:pos x="0" y="64"/>
                </a:cxn>
                <a:cxn ang="0">
                  <a:pos x="7" y="0"/>
                </a:cxn>
                <a:cxn ang="0">
                  <a:pos x="37" y="11"/>
                </a:cxn>
              </a:cxnLst>
              <a:rect l="0" t="0" r="r" b="b"/>
              <a:pathLst>
                <a:path w="38" h="65">
                  <a:moveTo>
                    <a:pt x="37" y="11"/>
                  </a:moveTo>
                  <a:lnTo>
                    <a:pt x="0" y="64"/>
                  </a:lnTo>
                  <a:lnTo>
                    <a:pt x="7" y="0"/>
                  </a:lnTo>
                  <a:lnTo>
                    <a:pt x="37" y="11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13" name="Freeform 65"/>
            <p:cNvSpPr>
              <a:spLocks/>
            </p:cNvSpPr>
            <p:nvPr/>
          </p:nvSpPr>
          <p:spPr bwMode="auto">
            <a:xfrm>
              <a:off x="2346" y="3608"/>
              <a:ext cx="78" cy="184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0" y="183"/>
                </a:cxn>
                <a:cxn ang="0">
                  <a:pos x="77" y="0"/>
                </a:cxn>
              </a:cxnLst>
              <a:rect l="0" t="0" r="r" b="b"/>
              <a:pathLst>
                <a:path w="78" h="184">
                  <a:moveTo>
                    <a:pt x="77" y="0"/>
                  </a:moveTo>
                  <a:lnTo>
                    <a:pt x="0" y="183"/>
                  </a:lnTo>
                  <a:lnTo>
                    <a:pt x="77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14" name="Freeform 66"/>
            <p:cNvSpPr>
              <a:spLocks/>
            </p:cNvSpPr>
            <p:nvPr/>
          </p:nvSpPr>
          <p:spPr bwMode="auto">
            <a:xfrm>
              <a:off x="2346" y="3726"/>
              <a:ext cx="40" cy="66"/>
            </a:xfrm>
            <a:custGeom>
              <a:avLst/>
              <a:gdLst/>
              <a:ahLst/>
              <a:cxnLst>
                <a:cxn ang="0">
                  <a:pos x="39" y="12"/>
                </a:cxn>
                <a:cxn ang="0">
                  <a:pos x="0" y="65"/>
                </a:cxn>
                <a:cxn ang="0">
                  <a:pos x="10" y="0"/>
                </a:cxn>
                <a:cxn ang="0">
                  <a:pos x="39" y="12"/>
                </a:cxn>
              </a:cxnLst>
              <a:rect l="0" t="0" r="r" b="b"/>
              <a:pathLst>
                <a:path w="40" h="66">
                  <a:moveTo>
                    <a:pt x="39" y="12"/>
                  </a:moveTo>
                  <a:lnTo>
                    <a:pt x="0" y="65"/>
                  </a:lnTo>
                  <a:lnTo>
                    <a:pt x="10" y="0"/>
                  </a:lnTo>
                  <a:lnTo>
                    <a:pt x="39" y="1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15" name="Freeform 67"/>
            <p:cNvSpPr>
              <a:spLocks/>
            </p:cNvSpPr>
            <p:nvPr/>
          </p:nvSpPr>
          <p:spPr bwMode="auto">
            <a:xfrm>
              <a:off x="3100" y="3614"/>
              <a:ext cx="77" cy="178"/>
            </a:xfrm>
            <a:custGeom>
              <a:avLst/>
              <a:gdLst/>
              <a:ahLst/>
              <a:cxnLst>
                <a:cxn ang="0">
                  <a:pos x="76" y="0"/>
                </a:cxn>
                <a:cxn ang="0">
                  <a:pos x="0" y="177"/>
                </a:cxn>
                <a:cxn ang="0">
                  <a:pos x="76" y="0"/>
                </a:cxn>
              </a:cxnLst>
              <a:rect l="0" t="0" r="r" b="b"/>
              <a:pathLst>
                <a:path w="77" h="178">
                  <a:moveTo>
                    <a:pt x="76" y="0"/>
                  </a:moveTo>
                  <a:lnTo>
                    <a:pt x="0" y="177"/>
                  </a:lnTo>
                  <a:lnTo>
                    <a:pt x="76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16" name="Freeform 68"/>
            <p:cNvSpPr>
              <a:spLocks/>
            </p:cNvSpPr>
            <p:nvPr/>
          </p:nvSpPr>
          <p:spPr bwMode="auto">
            <a:xfrm>
              <a:off x="3100" y="3726"/>
              <a:ext cx="41" cy="66"/>
            </a:xfrm>
            <a:custGeom>
              <a:avLst/>
              <a:gdLst/>
              <a:ahLst/>
              <a:cxnLst>
                <a:cxn ang="0">
                  <a:pos x="40" y="13"/>
                </a:cxn>
                <a:cxn ang="0">
                  <a:pos x="0" y="65"/>
                </a:cxn>
                <a:cxn ang="0">
                  <a:pos x="10" y="0"/>
                </a:cxn>
                <a:cxn ang="0">
                  <a:pos x="40" y="13"/>
                </a:cxn>
              </a:cxnLst>
              <a:rect l="0" t="0" r="r" b="b"/>
              <a:pathLst>
                <a:path w="41" h="66">
                  <a:moveTo>
                    <a:pt x="40" y="13"/>
                  </a:moveTo>
                  <a:lnTo>
                    <a:pt x="0" y="65"/>
                  </a:lnTo>
                  <a:lnTo>
                    <a:pt x="10" y="0"/>
                  </a:lnTo>
                  <a:lnTo>
                    <a:pt x="40" y="13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17" name="Freeform 69"/>
            <p:cNvSpPr>
              <a:spLocks/>
            </p:cNvSpPr>
            <p:nvPr/>
          </p:nvSpPr>
          <p:spPr bwMode="auto">
            <a:xfrm>
              <a:off x="3359" y="3608"/>
              <a:ext cx="84" cy="177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0" y="176"/>
                </a:cxn>
                <a:cxn ang="0">
                  <a:pos x="83" y="0"/>
                </a:cxn>
              </a:cxnLst>
              <a:rect l="0" t="0" r="r" b="b"/>
              <a:pathLst>
                <a:path w="84" h="177">
                  <a:moveTo>
                    <a:pt x="83" y="0"/>
                  </a:moveTo>
                  <a:lnTo>
                    <a:pt x="0" y="176"/>
                  </a:lnTo>
                  <a:lnTo>
                    <a:pt x="83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18" name="Freeform 70"/>
            <p:cNvSpPr>
              <a:spLocks/>
            </p:cNvSpPr>
            <p:nvPr/>
          </p:nvSpPr>
          <p:spPr bwMode="auto">
            <a:xfrm>
              <a:off x="3359" y="3720"/>
              <a:ext cx="42" cy="65"/>
            </a:xfrm>
            <a:custGeom>
              <a:avLst/>
              <a:gdLst/>
              <a:ahLst/>
              <a:cxnLst>
                <a:cxn ang="0">
                  <a:pos x="41" y="14"/>
                </a:cxn>
                <a:cxn ang="0">
                  <a:pos x="0" y="64"/>
                </a:cxn>
                <a:cxn ang="0">
                  <a:pos x="13" y="0"/>
                </a:cxn>
                <a:cxn ang="0">
                  <a:pos x="41" y="14"/>
                </a:cxn>
              </a:cxnLst>
              <a:rect l="0" t="0" r="r" b="b"/>
              <a:pathLst>
                <a:path w="42" h="65">
                  <a:moveTo>
                    <a:pt x="41" y="14"/>
                  </a:moveTo>
                  <a:lnTo>
                    <a:pt x="0" y="64"/>
                  </a:lnTo>
                  <a:lnTo>
                    <a:pt x="13" y="0"/>
                  </a:lnTo>
                  <a:lnTo>
                    <a:pt x="41" y="14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19" name="Freeform 71"/>
            <p:cNvSpPr>
              <a:spLocks/>
            </p:cNvSpPr>
            <p:nvPr/>
          </p:nvSpPr>
          <p:spPr bwMode="auto">
            <a:xfrm>
              <a:off x="3606" y="3614"/>
              <a:ext cx="90" cy="171"/>
            </a:xfrm>
            <a:custGeom>
              <a:avLst/>
              <a:gdLst/>
              <a:ahLst/>
              <a:cxnLst>
                <a:cxn ang="0">
                  <a:pos x="89" y="0"/>
                </a:cxn>
                <a:cxn ang="0">
                  <a:pos x="0" y="170"/>
                </a:cxn>
                <a:cxn ang="0">
                  <a:pos x="89" y="0"/>
                </a:cxn>
              </a:cxnLst>
              <a:rect l="0" t="0" r="r" b="b"/>
              <a:pathLst>
                <a:path w="90" h="171">
                  <a:moveTo>
                    <a:pt x="89" y="0"/>
                  </a:moveTo>
                  <a:lnTo>
                    <a:pt x="0" y="170"/>
                  </a:lnTo>
                  <a:lnTo>
                    <a:pt x="89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20" name="Freeform 72"/>
            <p:cNvSpPr>
              <a:spLocks/>
            </p:cNvSpPr>
            <p:nvPr/>
          </p:nvSpPr>
          <p:spPr bwMode="auto">
            <a:xfrm>
              <a:off x="3606" y="3721"/>
              <a:ext cx="44" cy="64"/>
            </a:xfrm>
            <a:custGeom>
              <a:avLst/>
              <a:gdLst/>
              <a:ahLst/>
              <a:cxnLst>
                <a:cxn ang="0">
                  <a:pos x="43" y="14"/>
                </a:cxn>
                <a:cxn ang="0">
                  <a:pos x="0" y="63"/>
                </a:cxn>
                <a:cxn ang="0">
                  <a:pos x="15" y="0"/>
                </a:cxn>
                <a:cxn ang="0">
                  <a:pos x="43" y="14"/>
                </a:cxn>
              </a:cxnLst>
              <a:rect l="0" t="0" r="r" b="b"/>
              <a:pathLst>
                <a:path w="44" h="64">
                  <a:moveTo>
                    <a:pt x="43" y="14"/>
                  </a:moveTo>
                  <a:lnTo>
                    <a:pt x="0" y="63"/>
                  </a:lnTo>
                  <a:lnTo>
                    <a:pt x="15" y="0"/>
                  </a:lnTo>
                  <a:lnTo>
                    <a:pt x="43" y="14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21" name="Freeform 73"/>
            <p:cNvSpPr>
              <a:spLocks/>
            </p:cNvSpPr>
            <p:nvPr/>
          </p:nvSpPr>
          <p:spPr bwMode="auto">
            <a:xfrm>
              <a:off x="2403" y="2712"/>
              <a:ext cx="198" cy="676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0" y="675"/>
                </a:cxn>
                <a:cxn ang="0">
                  <a:pos x="197" y="0"/>
                </a:cxn>
              </a:cxnLst>
              <a:rect l="0" t="0" r="r" b="b"/>
              <a:pathLst>
                <a:path w="198" h="676">
                  <a:moveTo>
                    <a:pt x="197" y="0"/>
                  </a:moveTo>
                  <a:lnTo>
                    <a:pt x="0" y="675"/>
                  </a:lnTo>
                  <a:lnTo>
                    <a:pt x="197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22" name="Freeform 74"/>
            <p:cNvSpPr>
              <a:spLocks/>
            </p:cNvSpPr>
            <p:nvPr/>
          </p:nvSpPr>
          <p:spPr bwMode="auto">
            <a:xfrm>
              <a:off x="2403" y="3322"/>
              <a:ext cx="35" cy="66"/>
            </a:xfrm>
            <a:custGeom>
              <a:avLst/>
              <a:gdLst/>
              <a:ahLst/>
              <a:cxnLst>
                <a:cxn ang="0">
                  <a:pos x="34" y="9"/>
                </a:cxn>
                <a:cxn ang="0">
                  <a:pos x="0" y="65"/>
                </a:cxn>
                <a:cxn ang="0">
                  <a:pos x="3" y="0"/>
                </a:cxn>
                <a:cxn ang="0">
                  <a:pos x="34" y="9"/>
                </a:cxn>
              </a:cxnLst>
              <a:rect l="0" t="0" r="r" b="b"/>
              <a:pathLst>
                <a:path w="35" h="66">
                  <a:moveTo>
                    <a:pt x="34" y="9"/>
                  </a:moveTo>
                  <a:lnTo>
                    <a:pt x="0" y="65"/>
                  </a:lnTo>
                  <a:lnTo>
                    <a:pt x="3" y="0"/>
                  </a:lnTo>
                  <a:lnTo>
                    <a:pt x="34" y="9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23" name="Freeform 75"/>
            <p:cNvSpPr>
              <a:spLocks/>
            </p:cNvSpPr>
            <p:nvPr/>
          </p:nvSpPr>
          <p:spPr bwMode="auto">
            <a:xfrm>
              <a:off x="3068" y="2833"/>
              <a:ext cx="305" cy="253"/>
            </a:xfrm>
            <a:custGeom>
              <a:avLst/>
              <a:gdLst/>
              <a:ahLst/>
              <a:cxnLst>
                <a:cxn ang="0">
                  <a:pos x="0" y="252"/>
                </a:cxn>
                <a:cxn ang="0">
                  <a:pos x="0" y="0"/>
                </a:cxn>
                <a:cxn ang="0">
                  <a:pos x="304" y="0"/>
                </a:cxn>
                <a:cxn ang="0">
                  <a:pos x="304" y="252"/>
                </a:cxn>
                <a:cxn ang="0">
                  <a:pos x="0" y="252"/>
                </a:cxn>
              </a:cxnLst>
              <a:rect l="0" t="0" r="r" b="b"/>
              <a:pathLst>
                <a:path w="305" h="253">
                  <a:moveTo>
                    <a:pt x="0" y="252"/>
                  </a:moveTo>
                  <a:lnTo>
                    <a:pt x="0" y="0"/>
                  </a:lnTo>
                  <a:lnTo>
                    <a:pt x="304" y="0"/>
                  </a:lnTo>
                  <a:lnTo>
                    <a:pt x="304" y="252"/>
                  </a:lnTo>
                  <a:lnTo>
                    <a:pt x="0" y="25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24" name="Freeform 76"/>
            <p:cNvSpPr>
              <a:spLocks/>
            </p:cNvSpPr>
            <p:nvPr/>
          </p:nvSpPr>
          <p:spPr bwMode="auto">
            <a:xfrm>
              <a:off x="3321" y="2833"/>
              <a:ext cx="1" cy="2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2"/>
                </a:cxn>
                <a:cxn ang="0">
                  <a:pos x="0" y="0"/>
                </a:cxn>
              </a:cxnLst>
              <a:rect l="0" t="0" r="r" b="b"/>
              <a:pathLst>
                <a:path w="1" h="253">
                  <a:moveTo>
                    <a:pt x="0" y="0"/>
                  </a:moveTo>
                  <a:lnTo>
                    <a:pt x="0" y="252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25" name="Line 77"/>
            <p:cNvSpPr>
              <a:spLocks noChangeShapeType="1"/>
            </p:cNvSpPr>
            <p:nvPr/>
          </p:nvSpPr>
          <p:spPr bwMode="auto">
            <a:xfrm flipH="1">
              <a:off x="3626" y="2821"/>
              <a:ext cx="93" cy="11"/>
            </a:xfrm>
            <a:prstGeom prst="line">
              <a:avLst/>
            </a:prstGeom>
            <a:noFill/>
            <a:ln w="12700">
              <a:solidFill>
                <a:srgbClr val="FF8200"/>
              </a:solidFill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26" name="Line 78"/>
            <p:cNvSpPr>
              <a:spLocks noChangeShapeType="1"/>
            </p:cNvSpPr>
            <p:nvPr/>
          </p:nvSpPr>
          <p:spPr bwMode="auto">
            <a:xfrm flipH="1">
              <a:off x="3605" y="2832"/>
              <a:ext cx="21" cy="3"/>
            </a:xfrm>
            <a:prstGeom prst="line">
              <a:avLst/>
            </a:prstGeom>
            <a:noFill/>
            <a:ln w="12700">
              <a:solidFill>
                <a:srgbClr val="FF8200"/>
              </a:solidFill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27" name="Line 79"/>
            <p:cNvSpPr>
              <a:spLocks noChangeShapeType="1"/>
            </p:cNvSpPr>
            <p:nvPr/>
          </p:nvSpPr>
          <p:spPr bwMode="auto">
            <a:xfrm flipH="1">
              <a:off x="3589" y="2835"/>
              <a:ext cx="16" cy="4"/>
            </a:xfrm>
            <a:prstGeom prst="line">
              <a:avLst/>
            </a:prstGeom>
            <a:noFill/>
            <a:ln w="12700">
              <a:solidFill>
                <a:srgbClr val="FF8200"/>
              </a:solidFill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28" name="Line 80"/>
            <p:cNvSpPr>
              <a:spLocks noChangeShapeType="1"/>
            </p:cNvSpPr>
            <p:nvPr/>
          </p:nvSpPr>
          <p:spPr bwMode="auto">
            <a:xfrm flipH="1">
              <a:off x="3570" y="2839"/>
              <a:ext cx="19" cy="10"/>
            </a:xfrm>
            <a:prstGeom prst="line">
              <a:avLst/>
            </a:prstGeom>
            <a:noFill/>
            <a:ln w="12700">
              <a:solidFill>
                <a:srgbClr val="FF8200"/>
              </a:solidFill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29" name="Line 81"/>
            <p:cNvSpPr>
              <a:spLocks noChangeShapeType="1"/>
            </p:cNvSpPr>
            <p:nvPr/>
          </p:nvSpPr>
          <p:spPr bwMode="auto">
            <a:xfrm flipH="1">
              <a:off x="3569" y="2849"/>
              <a:ext cx="1" cy="13"/>
            </a:xfrm>
            <a:prstGeom prst="line">
              <a:avLst/>
            </a:prstGeom>
            <a:noFill/>
            <a:ln w="12700">
              <a:solidFill>
                <a:srgbClr val="FF8200"/>
              </a:solidFill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30" name="Line 82"/>
            <p:cNvSpPr>
              <a:spLocks noChangeShapeType="1"/>
            </p:cNvSpPr>
            <p:nvPr/>
          </p:nvSpPr>
          <p:spPr bwMode="auto">
            <a:xfrm>
              <a:off x="3569" y="2862"/>
              <a:ext cx="18" cy="16"/>
            </a:xfrm>
            <a:prstGeom prst="line">
              <a:avLst/>
            </a:prstGeom>
            <a:noFill/>
            <a:ln w="12700">
              <a:solidFill>
                <a:srgbClr val="FF8200"/>
              </a:solidFill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31" name="Line 83"/>
            <p:cNvSpPr>
              <a:spLocks noChangeShapeType="1"/>
            </p:cNvSpPr>
            <p:nvPr/>
          </p:nvSpPr>
          <p:spPr bwMode="auto">
            <a:xfrm>
              <a:off x="3587" y="2878"/>
              <a:ext cx="16" cy="17"/>
            </a:xfrm>
            <a:prstGeom prst="line">
              <a:avLst/>
            </a:prstGeom>
            <a:noFill/>
            <a:ln w="12700">
              <a:solidFill>
                <a:srgbClr val="FF8200"/>
              </a:solidFill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32" name="Line 84"/>
            <p:cNvSpPr>
              <a:spLocks noChangeShapeType="1"/>
            </p:cNvSpPr>
            <p:nvPr/>
          </p:nvSpPr>
          <p:spPr bwMode="auto">
            <a:xfrm flipH="1">
              <a:off x="3597" y="2895"/>
              <a:ext cx="6" cy="14"/>
            </a:xfrm>
            <a:prstGeom prst="line">
              <a:avLst/>
            </a:prstGeom>
            <a:noFill/>
            <a:ln w="12700">
              <a:solidFill>
                <a:srgbClr val="FF8200"/>
              </a:solidFill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33" name="Line 85"/>
            <p:cNvSpPr>
              <a:spLocks noChangeShapeType="1"/>
            </p:cNvSpPr>
            <p:nvPr/>
          </p:nvSpPr>
          <p:spPr bwMode="auto">
            <a:xfrm flipH="1">
              <a:off x="3570" y="2909"/>
              <a:ext cx="27" cy="13"/>
            </a:xfrm>
            <a:prstGeom prst="line">
              <a:avLst/>
            </a:prstGeom>
            <a:noFill/>
            <a:ln w="12700">
              <a:solidFill>
                <a:srgbClr val="FF8200"/>
              </a:solidFill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34" name="Line 86"/>
            <p:cNvSpPr>
              <a:spLocks noChangeShapeType="1"/>
            </p:cNvSpPr>
            <p:nvPr/>
          </p:nvSpPr>
          <p:spPr bwMode="auto">
            <a:xfrm flipH="1">
              <a:off x="3549" y="2922"/>
              <a:ext cx="21" cy="5"/>
            </a:xfrm>
            <a:prstGeom prst="line">
              <a:avLst/>
            </a:prstGeom>
            <a:noFill/>
            <a:ln w="12700">
              <a:solidFill>
                <a:srgbClr val="FF8200"/>
              </a:solidFill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35" name="Line 87"/>
            <p:cNvSpPr>
              <a:spLocks noChangeShapeType="1"/>
            </p:cNvSpPr>
            <p:nvPr/>
          </p:nvSpPr>
          <p:spPr bwMode="auto">
            <a:xfrm flipH="1">
              <a:off x="3522" y="2927"/>
              <a:ext cx="27" cy="4"/>
            </a:xfrm>
            <a:prstGeom prst="line">
              <a:avLst/>
            </a:prstGeom>
            <a:noFill/>
            <a:ln w="12700">
              <a:solidFill>
                <a:srgbClr val="FF8200"/>
              </a:solidFill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36" name="Line 88"/>
            <p:cNvSpPr>
              <a:spLocks noChangeShapeType="1"/>
            </p:cNvSpPr>
            <p:nvPr/>
          </p:nvSpPr>
          <p:spPr bwMode="auto">
            <a:xfrm flipH="1">
              <a:off x="3404" y="2931"/>
              <a:ext cx="118" cy="18"/>
            </a:xfrm>
            <a:prstGeom prst="line">
              <a:avLst/>
            </a:prstGeom>
            <a:noFill/>
            <a:ln w="12700">
              <a:solidFill>
                <a:srgbClr val="FF8200"/>
              </a:solidFill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37" name="Freeform 89"/>
            <p:cNvSpPr>
              <a:spLocks/>
            </p:cNvSpPr>
            <p:nvPr/>
          </p:nvSpPr>
          <p:spPr bwMode="auto">
            <a:xfrm>
              <a:off x="3404" y="2927"/>
              <a:ext cx="60" cy="29"/>
            </a:xfrm>
            <a:custGeom>
              <a:avLst/>
              <a:gdLst/>
              <a:ahLst/>
              <a:cxnLst>
                <a:cxn ang="0">
                  <a:pos x="59" y="28"/>
                </a:cxn>
                <a:cxn ang="0">
                  <a:pos x="0" y="22"/>
                </a:cxn>
                <a:cxn ang="0">
                  <a:pos x="55" y="0"/>
                </a:cxn>
              </a:cxnLst>
              <a:rect l="0" t="0" r="r" b="b"/>
              <a:pathLst>
                <a:path w="60" h="29">
                  <a:moveTo>
                    <a:pt x="59" y="28"/>
                  </a:moveTo>
                  <a:lnTo>
                    <a:pt x="0" y="22"/>
                  </a:lnTo>
                  <a:lnTo>
                    <a:pt x="55" y="0"/>
                  </a:lnTo>
                </a:path>
              </a:pathLst>
            </a:custGeom>
            <a:noFill/>
            <a:ln w="12700" cap="rnd" cmpd="sng">
              <a:solidFill>
                <a:srgbClr val="FF82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38" name="Rectangle 90"/>
            <p:cNvSpPr>
              <a:spLocks noChangeArrowheads="1"/>
            </p:cNvSpPr>
            <p:nvPr/>
          </p:nvSpPr>
          <p:spPr bwMode="auto">
            <a:xfrm>
              <a:off x="1954" y="3411"/>
              <a:ext cx="172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300" b="1">
                  <a:solidFill>
                    <a:srgbClr val="000000"/>
                  </a:solidFill>
                  <a:latin typeface="Arial" pitchFamily="-105" charset="0"/>
                </a:rPr>
                <a:t>5</a:t>
              </a:r>
            </a:p>
          </p:txBody>
        </p:sp>
        <p:sp>
          <p:nvSpPr>
            <p:cNvPr id="27739" name="Rectangle 91"/>
            <p:cNvSpPr>
              <a:spLocks noChangeArrowheads="1"/>
            </p:cNvSpPr>
            <p:nvPr/>
          </p:nvSpPr>
          <p:spPr bwMode="auto">
            <a:xfrm>
              <a:off x="3213" y="3411"/>
              <a:ext cx="230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300" b="1">
                  <a:solidFill>
                    <a:srgbClr val="000000"/>
                  </a:solidFill>
                  <a:latin typeface="Arial" pitchFamily="-105" charset="0"/>
                </a:rPr>
                <a:t>24</a:t>
              </a:r>
            </a:p>
          </p:txBody>
        </p:sp>
        <p:sp>
          <p:nvSpPr>
            <p:cNvPr id="27740" name="Rectangle 92"/>
            <p:cNvSpPr>
              <a:spLocks noChangeArrowheads="1"/>
            </p:cNvSpPr>
            <p:nvPr/>
          </p:nvSpPr>
          <p:spPr bwMode="auto">
            <a:xfrm>
              <a:off x="3467" y="3411"/>
              <a:ext cx="230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300" b="1">
                  <a:solidFill>
                    <a:srgbClr val="000000"/>
                  </a:solidFill>
                  <a:latin typeface="Arial" pitchFamily="-105" charset="0"/>
                </a:rPr>
                <a:t>30</a:t>
              </a:r>
            </a:p>
          </p:txBody>
        </p:sp>
        <p:sp>
          <p:nvSpPr>
            <p:cNvPr id="27741" name="Rectangle 93"/>
            <p:cNvSpPr>
              <a:spLocks noChangeArrowheads="1"/>
            </p:cNvSpPr>
            <p:nvPr/>
          </p:nvSpPr>
          <p:spPr bwMode="auto">
            <a:xfrm>
              <a:off x="3100" y="2836"/>
              <a:ext cx="230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300" b="1">
                  <a:solidFill>
                    <a:srgbClr val="000000"/>
                  </a:solidFill>
                  <a:latin typeface="Arial" pitchFamily="-105" charset="0"/>
                </a:rPr>
                <a:t>17</a:t>
              </a:r>
            </a:p>
          </p:txBody>
        </p:sp>
        <p:sp>
          <p:nvSpPr>
            <p:cNvPr id="27742" name="Rectangle 94"/>
            <p:cNvSpPr>
              <a:spLocks noChangeArrowheads="1"/>
            </p:cNvSpPr>
            <p:nvPr/>
          </p:nvSpPr>
          <p:spPr bwMode="auto">
            <a:xfrm>
              <a:off x="2207" y="3411"/>
              <a:ext cx="230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300" b="1">
                  <a:solidFill>
                    <a:srgbClr val="000000"/>
                  </a:solidFill>
                  <a:latin typeface="Arial" pitchFamily="-105" charset="0"/>
                </a:rPr>
                <a:t>13</a:t>
              </a:r>
            </a:p>
          </p:txBody>
        </p:sp>
        <p:sp>
          <p:nvSpPr>
            <p:cNvPr id="27743" name="Rectangle 95"/>
            <p:cNvSpPr>
              <a:spLocks noChangeArrowheads="1"/>
            </p:cNvSpPr>
            <p:nvPr/>
          </p:nvSpPr>
          <p:spPr bwMode="auto">
            <a:xfrm>
              <a:off x="3712" y="2671"/>
              <a:ext cx="2000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400" b="1">
                  <a:solidFill>
                    <a:srgbClr val="FF8200"/>
                  </a:solidFill>
                  <a:latin typeface="Arial" pitchFamily="-105" charset="0"/>
                </a:rPr>
                <a:t>Entry to be inserted in parent node.</a:t>
              </a:r>
            </a:p>
          </p:txBody>
        </p:sp>
        <p:sp>
          <p:nvSpPr>
            <p:cNvPr id="27744" name="Rectangle 96"/>
            <p:cNvSpPr>
              <a:spLocks noChangeArrowheads="1"/>
            </p:cNvSpPr>
            <p:nvPr/>
          </p:nvSpPr>
          <p:spPr bwMode="auto">
            <a:xfrm>
              <a:off x="3712" y="2790"/>
              <a:ext cx="2006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400" b="1">
                  <a:solidFill>
                    <a:srgbClr val="FF8200"/>
                  </a:solidFill>
                  <a:latin typeface="Arial" pitchFamily="-105" charset="0"/>
                </a:rPr>
                <a:t>(Note that 17 is pushed up and only</a:t>
              </a:r>
            </a:p>
          </p:txBody>
        </p:sp>
        <p:sp>
          <p:nvSpPr>
            <p:cNvPr id="27745" name="Rectangle 97"/>
            <p:cNvSpPr>
              <a:spLocks noChangeArrowheads="1"/>
            </p:cNvSpPr>
            <p:nvPr/>
          </p:nvSpPr>
          <p:spPr bwMode="auto">
            <a:xfrm>
              <a:off x="3712" y="2998"/>
              <a:ext cx="1215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400" b="1">
                  <a:solidFill>
                    <a:srgbClr val="FF8200"/>
                  </a:solidFill>
                  <a:latin typeface="Arial" pitchFamily="-105" charset="0"/>
                </a:rPr>
                <a:t>this with a leaf split.)</a:t>
              </a:r>
            </a:p>
          </p:txBody>
        </p:sp>
        <p:sp>
          <p:nvSpPr>
            <p:cNvPr id="27746" name="Rectangle 98"/>
            <p:cNvSpPr>
              <a:spLocks noChangeArrowheads="1"/>
            </p:cNvSpPr>
            <p:nvPr/>
          </p:nvSpPr>
          <p:spPr bwMode="auto">
            <a:xfrm>
              <a:off x="4410" y="2790"/>
              <a:ext cx="68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47" name="Rectangle 99"/>
            <p:cNvSpPr>
              <a:spLocks noChangeArrowheads="1"/>
            </p:cNvSpPr>
            <p:nvPr/>
          </p:nvSpPr>
          <p:spPr bwMode="auto">
            <a:xfrm>
              <a:off x="4934" y="2790"/>
              <a:ext cx="31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48" name="Arc 100"/>
            <p:cNvSpPr>
              <a:spLocks/>
            </p:cNvSpPr>
            <p:nvPr/>
          </p:nvSpPr>
          <p:spPr bwMode="auto">
            <a:xfrm>
              <a:off x="3360" y="3026"/>
              <a:ext cx="192" cy="38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-1"/>
                  </a:moveTo>
                  <a:cubicBezTo>
                    <a:pt x="11929" y="-1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-1"/>
                  </a:moveTo>
                  <a:cubicBezTo>
                    <a:pt x="11929" y="-1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tx2"/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4972032"/>
      </p:ext>
    </p:extLst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Recent HP Tech Report is great source (</a:t>
            </a:r>
            <a:r>
              <a:rPr lang="en-US" dirty="0" err="1" smtClean="0"/>
              <a:t>Graefe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Extensions: R-trees and </a:t>
            </a:r>
            <a:r>
              <a:rPr lang="en-US" dirty="0" err="1" smtClean="0"/>
              <a:t>GiST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0538" y="2629552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http://www.hpl.hp.com/techreports/2010/HPL-2010-9.pdf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1305589" y="4701993"/>
            <a:ext cx="685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Marcel </a:t>
            </a:r>
            <a:r>
              <a:rPr lang="en-US" sz="2400" dirty="0" err="1" smtClean="0"/>
              <a:t>Kornacker</a:t>
            </a:r>
            <a:r>
              <a:rPr lang="en-US" sz="2400" dirty="0" smtClean="0"/>
              <a:t>, Douglas Banks: High-Concurrency Locking in R-Trees. VLDB 1995: 134-145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1305589" y="5657671"/>
            <a:ext cx="6858000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Marcel </a:t>
            </a:r>
            <a:r>
              <a:rPr lang="en-US" sz="2400" dirty="0" err="1" smtClean="0"/>
              <a:t>Kornacker</a:t>
            </a:r>
            <a:r>
              <a:rPr lang="en-US" sz="2400" dirty="0" smtClean="0"/>
              <a:t>, C. Mohan, Joseph M. </a:t>
            </a:r>
            <a:r>
              <a:rPr lang="en-US" sz="2400" dirty="0" err="1" smtClean="0"/>
              <a:t>Hellerstein</a:t>
            </a:r>
            <a:r>
              <a:rPr lang="en-US" sz="2400" dirty="0" smtClean="0"/>
              <a:t>: Concurrency and Recovery in Generalized Search Trees. SIGMOD Conference 1997: 62-72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Example B+ Tree</a:t>
            </a: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We’re going to insert 8.</a:t>
            </a:r>
            <a:endParaRPr lang="en-US" dirty="0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900113" y="6081713"/>
            <a:ext cx="73755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pPr>
              <a:buFont typeface="Monotype Sorts" pitchFamily="-105" charset="2"/>
              <a:buChar char="*"/>
            </a:pPr>
            <a:r>
              <a:rPr lang="en-US">
                <a:latin typeface="Book Antiqua" pitchFamily="-105" charset="0"/>
              </a:rPr>
              <a:t> </a:t>
            </a:r>
            <a:r>
              <a:rPr lang="en-US" i="1">
                <a:solidFill>
                  <a:schemeClr val="accent2"/>
                </a:solidFill>
                <a:latin typeface="Book Antiqua" pitchFamily="-105" charset="0"/>
              </a:rPr>
              <a:t>Based on the search for 15*, we </a:t>
            </a:r>
            <a:r>
              <a:rPr lang="en-US" i="1" u="sng">
                <a:solidFill>
                  <a:schemeClr val="accent2"/>
                </a:solidFill>
                <a:latin typeface="Book Antiqua" pitchFamily="-105" charset="0"/>
              </a:rPr>
              <a:t>know</a:t>
            </a:r>
            <a:r>
              <a:rPr lang="en-US" i="1">
                <a:solidFill>
                  <a:schemeClr val="accent2"/>
                </a:solidFill>
                <a:latin typeface="Book Antiqua" pitchFamily="-105" charset="0"/>
              </a:rPr>
              <a:t> it is not in the tree!</a:t>
            </a:r>
          </a:p>
        </p:txBody>
      </p:sp>
      <p:sp>
        <p:nvSpPr>
          <p:cNvPr id="21511" name="Freeform 7"/>
          <p:cNvSpPr>
            <a:spLocks/>
          </p:cNvSpPr>
          <p:nvPr/>
        </p:nvSpPr>
        <p:spPr bwMode="auto">
          <a:xfrm>
            <a:off x="3271838" y="3978275"/>
            <a:ext cx="557212" cy="465138"/>
          </a:xfrm>
          <a:custGeom>
            <a:avLst/>
            <a:gdLst/>
            <a:ahLst/>
            <a:cxnLst>
              <a:cxn ang="0">
                <a:pos x="0" y="292"/>
              </a:cxn>
              <a:cxn ang="0">
                <a:pos x="0" y="0"/>
              </a:cxn>
              <a:cxn ang="0">
                <a:pos x="350" y="0"/>
              </a:cxn>
              <a:cxn ang="0">
                <a:pos x="350" y="292"/>
              </a:cxn>
              <a:cxn ang="0">
                <a:pos x="0" y="292"/>
              </a:cxn>
            </a:cxnLst>
            <a:rect l="0" t="0" r="r" b="b"/>
            <a:pathLst>
              <a:path w="351" h="293">
                <a:moveTo>
                  <a:pt x="0" y="292"/>
                </a:moveTo>
                <a:lnTo>
                  <a:pt x="0" y="0"/>
                </a:lnTo>
                <a:lnTo>
                  <a:pt x="350" y="0"/>
                </a:lnTo>
                <a:lnTo>
                  <a:pt x="350" y="292"/>
                </a:lnTo>
                <a:lnTo>
                  <a:pt x="0" y="292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12" name="Freeform 8"/>
          <p:cNvSpPr>
            <a:spLocks/>
          </p:cNvSpPr>
          <p:nvPr/>
        </p:nvSpPr>
        <p:spPr bwMode="auto">
          <a:xfrm>
            <a:off x="3365500" y="3978275"/>
            <a:ext cx="1588" cy="4651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92"/>
              </a:cxn>
              <a:cxn ang="0">
                <a:pos x="0" y="0"/>
              </a:cxn>
            </a:cxnLst>
            <a:rect l="0" t="0" r="r" b="b"/>
            <a:pathLst>
              <a:path w="1" h="293">
                <a:moveTo>
                  <a:pt x="0" y="0"/>
                </a:moveTo>
                <a:lnTo>
                  <a:pt x="0" y="292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13" name="Freeform 9"/>
          <p:cNvSpPr>
            <a:spLocks/>
          </p:cNvSpPr>
          <p:nvPr/>
        </p:nvSpPr>
        <p:spPr bwMode="auto">
          <a:xfrm>
            <a:off x="3827463" y="3978275"/>
            <a:ext cx="560387" cy="465138"/>
          </a:xfrm>
          <a:custGeom>
            <a:avLst/>
            <a:gdLst/>
            <a:ahLst/>
            <a:cxnLst>
              <a:cxn ang="0">
                <a:pos x="0" y="292"/>
              </a:cxn>
              <a:cxn ang="0">
                <a:pos x="0" y="0"/>
              </a:cxn>
              <a:cxn ang="0">
                <a:pos x="352" y="0"/>
              </a:cxn>
              <a:cxn ang="0">
                <a:pos x="352" y="292"/>
              </a:cxn>
              <a:cxn ang="0">
                <a:pos x="0" y="292"/>
              </a:cxn>
            </a:cxnLst>
            <a:rect l="0" t="0" r="r" b="b"/>
            <a:pathLst>
              <a:path w="353" h="293">
                <a:moveTo>
                  <a:pt x="0" y="292"/>
                </a:moveTo>
                <a:lnTo>
                  <a:pt x="0" y="0"/>
                </a:lnTo>
                <a:lnTo>
                  <a:pt x="352" y="0"/>
                </a:lnTo>
                <a:lnTo>
                  <a:pt x="352" y="292"/>
                </a:lnTo>
                <a:lnTo>
                  <a:pt x="0" y="292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14" name="Freeform 10"/>
          <p:cNvSpPr>
            <a:spLocks/>
          </p:cNvSpPr>
          <p:nvPr/>
        </p:nvSpPr>
        <p:spPr bwMode="auto">
          <a:xfrm>
            <a:off x="3922713" y="3978275"/>
            <a:ext cx="1587" cy="4651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92"/>
              </a:cxn>
              <a:cxn ang="0">
                <a:pos x="0" y="0"/>
              </a:cxn>
            </a:cxnLst>
            <a:rect l="0" t="0" r="r" b="b"/>
            <a:pathLst>
              <a:path w="1" h="293">
                <a:moveTo>
                  <a:pt x="0" y="0"/>
                </a:moveTo>
                <a:lnTo>
                  <a:pt x="0" y="292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15" name="Freeform 11"/>
          <p:cNvSpPr>
            <a:spLocks/>
          </p:cNvSpPr>
          <p:nvPr/>
        </p:nvSpPr>
        <p:spPr bwMode="auto">
          <a:xfrm>
            <a:off x="4386263" y="3978275"/>
            <a:ext cx="558800" cy="465138"/>
          </a:xfrm>
          <a:custGeom>
            <a:avLst/>
            <a:gdLst/>
            <a:ahLst/>
            <a:cxnLst>
              <a:cxn ang="0">
                <a:pos x="0" y="292"/>
              </a:cxn>
              <a:cxn ang="0">
                <a:pos x="0" y="0"/>
              </a:cxn>
              <a:cxn ang="0">
                <a:pos x="351" y="0"/>
              </a:cxn>
              <a:cxn ang="0">
                <a:pos x="351" y="292"/>
              </a:cxn>
              <a:cxn ang="0">
                <a:pos x="0" y="292"/>
              </a:cxn>
            </a:cxnLst>
            <a:rect l="0" t="0" r="r" b="b"/>
            <a:pathLst>
              <a:path w="352" h="293">
                <a:moveTo>
                  <a:pt x="0" y="292"/>
                </a:moveTo>
                <a:lnTo>
                  <a:pt x="0" y="0"/>
                </a:lnTo>
                <a:lnTo>
                  <a:pt x="351" y="0"/>
                </a:lnTo>
                <a:lnTo>
                  <a:pt x="351" y="292"/>
                </a:lnTo>
                <a:lnTo>
                  <a:pt x="0" y="292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16" name="Freeform 12"/>
          <p:cNvSpPr>
            <a:spLocks/>
          </p:cNvSpPr>
          <p:nvPr/>
        </p:nvSpPr>
        <p:spPr bwMode="auto">
          <a:xfrm>
            <a:off x="4479925" y="3978275"/>
            <a:ext cx="1588" cy="4651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92"/>
              </a:cxn>
              <a:cxn ang="0">
                <a:pos x="0" y="0"/>
              </a:cxn>
            </a:cxnLst>
            <a:rect l="0" t="0" r="r" b="b"/>
            <a:pathLst>
              <a:path w="1" h="293">
                <a:moveTo>
                  <a:pt x="0" y="0"/>
                </a:moveTo>
                <a:lnTo>
                  <a:pt x="0" y="292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17" name="Freeform 13"/>
          <p:cNvSpPr>
            <a:spLocks/>
          </p:cNvSpPr>
          <p:nvPr/>
        </p:nvSpPr>
        <p:spPr bwMode="auto">
          <a:xfrm>
            <a:off x="4943475" y="3978275"/>
            <a:ext cx="560388" cy="465138"/>
          </a:xfrm>
          <a:custGeom>
            <a:avLst/>
            <a:gdLst/>
            <a:ahLst/>
            <a:cxnLst>
              <a:cxn ang="0">
                <a:pos x="0" y="292"/>
              </a:cxn>
              <a:cxn ang="0">
                <a:pos x="0" y="0"/>
              </a:cxn>
              <a:cxn ang="0">
                <a:pos x="352" y="0"/>
              </a:cxn>
              <a:cxn ang="0">
                <a:pos x="352" y="292"/>
              </a:cxn>
              <a:cxn ang="0">
                <a:pos x="0" y="292"/>
              </a:cxn>
            </a:cxnLst>
            <a:rect l="0" t="0" r="r" b="b"/>
            <a:pathLst>
              <a:path w="353" h="293">
                <a:moveTo>
                  <a:pt x="0" y="292"/>
                </a:moveTo>
                <a:lnTo>
                  <a:pt x="0" y="0"/>
                </a:lnTo>
                <a:lnTo>
                  <a:pt x="352" y="0"/>
                </a:lnTo>
                <a:lnTo>
                  <a:pt x="352" y="292"/>
                </a:lnTo>
                <a:lnTo>
                  <a:pt x="0" y="292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18" name="Freeform 14"/>
          <p:cNvSpPr>
            <a:spLocks/>
          </p:cNvSpPr>
          <p:nvPr/>
        </p:nvSpPr>
        <p:spPr bwMode="auto">
          <a:xfrm>
            <a:off x="5035550" y="3978275"/>
            <a:ext cx="1588" cy="4651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92"/>
              </a:cxn>
              <a:cxn ang="0">
                <a:pos x="0" y="0"/>
              </a:cxn>
            </a:cxnLst>
            <a:rect l="0" t="0" r="r" b="b"/>
            <a:pathLst>
              <a:path w="1" h="293">
                <a:moveTo>
                  <a:pt x="0" y="0"/>
                </a:moveTo>
                <a:lnTo>
                  <a:pt x="0" y="292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19" name="Freeform 15"/>
          <p:cNvSpPr>
            <a:spLocks/>
          </p:cNvSpPr>
          <p:nvPr/>
        </p:nvSpPr>
        <p:spPr bwMode="auto">
          <a:xfrm>
            <a:off x="5502275" y="3978275"/>
            <a:ext cx="93663" cy="465138"/>
          </a:xfrm>
          <a:custGeom>
            <a:avLst/>
            <a:gdLst/>
            <a:ahLst/>
            <a:cxnLst>
              <a:cxn ang="0">
                <a:pos x="0" y="292"/>
              </a:cxn>
              <a:cxn ang="0">
                <a:pos x="0" y="0"/>
              </a:cxn>
              <a:cxn ang="0">
                <a:pos x="58" y="0"/>
              </a:cxn>
              <a:cxn ang="0">
                <a:pos x="58" y="292"/>
              </a:cxn>
              <a:cxn ang="0">
                <a:pos x="0" y="292"/>
              </a:cxn>
            </a:cxnLst>
            <a:rect l="0" t="0" r="r" b="b"/>
            <a:pathLst>
              <a:path w="59" h="293">
                <a:moveTo>
                  <a:pt x="0" y="292"/>
                </a:moveTo>
                <a:lnTo>
                  <a:pt x="0" y="0"/>
                </a:lnTo>
                <a:lnTo>
                  <a:pt x="58" y="0"/>
                </a:lnTo>
                <a:lnTo>
                  <a:pt x="58" y="292"/>
                </a:lnTo>
                <a:lnTo>
                  <a:pt x="0" y="292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0" name="Freeform 16"/>
          <p:cNvSpPr>
            <a:spLocks/>
          </p:cNvSpPr>
          <p:nvPr/>
        </p:nvSpPr>
        <p:spPr bwMode="auto">
          <a:xfrm>
            <a:off x="7034213" y="5413375"/>
            <a:ext cx="373062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1" name="Freeform 17"/>
          <p:cNvSpPr>
            <a:spLocks/>
          </p:cNvSpPr>
          <p:nvPr/>
        </p:nvSpPr>
        <p:spPr bwMode="auto">
          <a:xfrm>
            <a:off x="7405688" y="5413375"/>
            <a:ext cx="373062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2" name="Freeform 18"/>
          <p:cNvSpPr>
            <a:spLocks/>
          </p:cNvSpPr>
          <p:nvPr/>
        </p:nvSpPr>
        <p:spPr bwMode="auto">
          <a:xfrm>
            <a:off x="7777163" y="5413375"/>
            <a:ext cx="374650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5" y="0"/>
              </a:cxn>
              <a:cxn ang="0">
                <a:pos x="235" y="234"/>
              </a:cxn>
              <a:cxn ang="0">
                <a:pos x="0" y="234"/>
              </a:cxn>
            </a:cxnLst>
            <a:rect l="0" t="0" r="r" b="b"/>
            <a:pathLst>
              <a:path w="236" h="235">
                <a:moveTo>
                  <a:pt x="0" y="234"/>
                </a:moveTo>
                <a:lnTo>
                  <a:pt x="0" y="0"/>
                </a:lnTo>
                <a:lnTo>
                  <a:pt x="235" y="0"/>
                </a:lnTo>
                <a:lnTo>
                  <a:pt x="235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3" name="Freeform 19"/>
          <p:cNvSpPr>
            <a:spLocks/>
          </p:cNvSpPr>
          <p:nvPr/>
        </p:nvSpPr>
        <p:spPr bwMode="auto">
          <a:xfrm>
            <a:off x="8150225" y="5413375"/>
            <a:ext cx="371475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3" y="0"/>
              </a:cxn>
              <a:cxn ang="0">
                <a:pos x="233" y="234"/>
              </a:cxn>
              <a:cxn ang="0">
                <a:pos x="0" y="234"/>
              </a:cxn>
            </a:cxnLst>
            <a:rect l="0" t="0" r="r" b="b"/>
            <a:pathLst>
              <a:path w="234" h="235">
                <a:moveTo>
                  <a:pt x="0" y="234"/>
                </a:moveTo>
                <a:lnTo>
                  <a:pt x="0" y="0"/>
                </a:lnTo>
                <a:lnTo>
                  <a:pt x="233" y="0"/>
                </a:lnTo>
                <a:lnTo>
                  <a:pt x="233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4" name="Freeform 20"/>
          <p:cNvSpPr>
            <a:spLocks/>
          </p:cNvSpPr>
          <p:nvPr/>
        </p:nvSpPr>
        <p:spPr bwMode="auto">
          <a:xfrm>
            <a:off x="346075" y="5413375"/>
            <a:ext cx="373063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5" name="Freeform 21"/>
          <p:cNvSpPr>
            <a:spLocks/>
          </p:cNvSpPr>
          <p:nvPr/>
        </p:nvSpPr>
        <p:spPr bwMode="auto">
          <a:xfrm>
            <a:off x="717550" y="5413375"/>
            <a:ext cx="373063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6" name="Freeform 22"/>
          <p:cNvSpPr>
            <a:spLocks/>
          </p:cNvSpPr>
          <p:nvPr/>
        </p:nvSpPr>
        <p:spPr bwMode="auto">
          <a:xfrm>
            <a:off x="1089025" y="5413375"/>
            <a:ext cx="373063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7" name="Freeform 23"/>
          <p:cNvSpPr>
            <a:spLocks/>
          </p:cNvSpPr>
          <p:nvPr/>
        </p:nvSpPr>
        <p:spPr bwMode="auto">
          <a:xfrm>
            <a:off x="1460500" y="5413375"/>
            <a:ext cx="373063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8" name="Freeform 24"/>
          <p:cNvSpPr>
            <a:spLocks/>
          </p:cNvSpPr>
          <p:nvPr/>
        </p:nvSpPr>
        <p:spPr bwMode="auto">
          <a:xfrm>
            <a:off x="2017713" y="5413375"/>
            <a:ext cx="373062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29" name="Freeform 25"/>
          <p:cNvSpPr>
            <a:spLocks/>
          </p:cNvSpPr>
          <p:nvPr/>
        </p:nvSpPr>
        <p:spPr bwMode="auto">
          <a:xfrm>
            <a:off x="2389188" y="5413375"/>
            <a:ext cx="373062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30" name="Freeform 26"/>
          <p:cNvSpPr>
            <a:spLocks/>
          </p:cNvSpPr>
          <p:nvPr/>
        </p:nvSpPr>
        <p:spPr bwMode="auto">
          <a:xfrm>
            <a:off x="2760663" y="5413375"/>
            <a:ext cx="373062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31" name="Freeform 27"/>
          <p:cNvSpPr>
            <a:spLocks/>
          </p:cNvSpPr>
          <p:nvPr/>
        </p:nvSpPr>
        <p:spPr bwMode="auto">
          <a:xfrm>
            <a:off x="3132138" y="5413375"/>
            <a:ext cx="373062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32" name="Freeform 28"/>
          <p:cNvSpPr>
            <a:spLocks/>
          </p:cNvSpPr>
          <p:nvPr/>
        </p:nvSpPr>
        <p:spPr bwMode="auto">
          <a:xfrm>
            <a:off x="3689350" y="5413375"/>
            <a:ext cx="373063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33" name="Freeform 29"/>
          <p:cNvSpPr>
            <a:spLocks/>
          </p:cNvSpPr>
          <p:nvPr/>
        </p:nvSpPr>
        <p:spPr bwMode="auto">
          <a:xfrm>
            <a:off x="4060825" y="5413375"/>
            <a:ext cx="373063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34" name="Freeform 30"/>
          <p:cNvSpPr>
            <a:spLocks/>
          </p:cNvSpPr>
          <p:nvPr/>
        </p:nvSpPr>
        <p:spPr bwMode="auto">
          <a:xfrm>
            <a:off x="4432300" y="5413375"/>
            <a:ext cx="374650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5" y="0"/>
              </a:cxn>
              <a:cxn ang="0">
                <a:pos x="235" y="234"/>
              </a:cxn>
              <a:cxn ang="0">
                <a:pos x="0" y="234"/>
              </a:cxn>
            </a:cxnLst>
            <a:rect l="0" t="0" r="r" b="b"/>
            <a:pathLst>
              <a:path w="236" h="235">
                <a:moveTo>
                  <a:pt x="0" y="234"/>
                </a:moveTo>
                <a:lnTo>
                  <a:pt x="0" y="0"/>
                </a:lnTo>
                <a:lnTo>
                  <a:pt x="235" y="0"/>
                </a:lnTo>
                <a:lnTo>
                  <a:pt x="235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35" name="Freeform 31"/>
          <p:cNvSpPr>
            <a:spLocks/>
          </p:cNvSpPr>
          <p:nvPr/>
        </p:nvSpPr>
        <p:spPr bwMode="auto">
          <a:xfrm>
            <a:off x="4805363" y="5413375"/>
            <a:ext cx="373062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36" name="Freeform 32"/>
          <p:cNvSpPr>
            <a:spLocks/>
          </p:cNvSpPr>
          <p:nvPr/>
        </p:nvSpPr>
        <p:spPr bwMode="auto">
          <a:xfrm>
            <a:off x="5360988" y="5413375"/>
            <a:ext cx="374650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5" y="0"/>
              </a:cxn>
              <a:cxn ang="0">
                <a:pos x="235" y="234"/>
              </a:cxn>
              <a:cxn ang="0">
                <a:pos x="0" y="234"/>
              </a:cxn>
            </a:cxnLst>
            <a:rect l="0" t="0" r="r" b="b"/>
            <a:pathLst>
              <a:path w="236" h="235">
                <a:moveTo>
                  <a:pt x="0" y="234"/>
                </a:moveTo>
                <a:lnTo>
                  <a:pt x="0" y="0"/>
                </a:lnTo>
                <a:lnTo>
                  <a:pt x="235" y="0"/>
                </a:lnTo>
                <a:lnTo>
                  <a:pt x="235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37" name="Freeform 33"/>
          <p:cNvSpPr>
            <a:spLocks/>
          </p:cNvSpPr>
          <p:nvPr/>
        </p:nvSpPr>
        <p:spPr bwMode="auto">
          <a:xfrm>
            <a:off x="5734050" y="5413375"/>
            <a:ext cx="373063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38" name="Freeform 34"/>
          <p:cNvSpPr>
            <a:spLocks/>
          </p:cNvSpPr>
          <p:nvPr/>
        </p:nvSpPr>
        <p:spPr bwMode="auto">
          <a:xfrm>
            <a:off x="6105525" y="5413375"/>
            <a:ext cx="373063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39" name="Freeform 35"/>
          <p:cNvSpPr>
            <a:spLocks/>
          </p:cNvSpPr>
          <p:nvPr/>
        </p:nvSpPr>
        <p:spPr bwMode="auto">
          <a:xfrm>
            <a:off x="6477000" y="5413375"/>
            <a:ext cx="373063" cy="37306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0" y="0"/>
              </a:cxn>
              <a:cxn ang="0">
                <a:pos x="234" y="0"/>
              </a:cxn>
              <a:cxn ang="0">
                <a:pos x="234" y="234"/>
              </a:cxn>
              <a:cxn ang="0">
                <a:pos x="0" y="234"/>
              </a:cxn>
            </a:cxnLst>
            <a:rect l="0" t="0" r="r" b="b"/>
            <a:pathLst>
              <a:path w="235" h="235">
                <a:moveTo>
                  <a:pt x="0" y="234"/>
                </a:moveTo>
                <a:lnTo>
                  <a:pt x="0" y="0"/>
                </a:lnTo>
                <a:lnTo>
                  <a:pt x="234" y="0"/>
                </a:lnTo>
                <a:lnTo>
                  <a:pt x="234" y="234"/>
                </a:lnTo>
                <a:lnTo>
                  <a:pt x="0" y="23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40" name="Freeform 36"/>
          <p:cNvSpPr>
            <a:spLocks/>
          </p:cNvSpPr>
          <p:nvPr/>
        </p:nvSpPr>
        <p:spPr bwMode="auto">
          <a:xfrm>
            <a:off x="1100138" y="4383088"/>
            <a:ext cx="2219325" cy="1009650"/>
          </a:xfrm>
          <a:custGeom>
            <a:avLst/>
            <a:gdLst/>
            <a:ahLst/>
            <a:cxnLst>
              <a:cxn ang="0">
                <a:pos x="1397" y="0"/>
              </a:cxn>
              <a:cxn ang="0">
                <a:pos x="0" y="635"/>
              </a:cxn>
              <a:cxn ang="0">
                <a:pos x="1397" y="0"/>
              </a:cxn>
            </a:cxnLst>
            <a:rect l="0" t="0" r="r" b="b"/>
            <a:pathLst>
              <a:path w="1398" h="636">
                <a:moveTo>
                  <a:pt x="1397" y="0"/>
                </a:moveTo>
                <a:lnTo>
                  <a:pt x="0" y="635"/>
                </a:lnTo>
                <a:lnTo>
                  <a:pt x="1397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41" name="Freeform 37"/>
          <p:cNvSpPr>
            <a:spLocks/>
          </p:cNvSpPr>
          <p:nvPr/>
        </p:nvSpPr>
        <p:spPr bwMode="auto">
          <a:xfrm>
            <a:off x="1100138" y="5316538"/>
            <a:ext cx="119062" cy="76200"/>
          </a:xfrm>
          <a:custGeom>
            <a:avLst/>
            <a:gdLst/>
            <a:ahLst/>
            <a:cxnLst>
              <a:cxn ang="0">
                <a:pos x="74" y="33"/>
              </a:cxn>
              <a:cxn ang="0">
                <a:pos x="0" y="47"/>
              </a:cxn>
              <a:cxn ang="0">
                <a:pos x="59" y="0"/>
              </a:cxn>
              <a:cxn ang="0">
                <a:pos x="74" y="33"/>
              </a:cxn>
            </a:cxnLst>
            <a:rect l="0" t="0" r="r" b="b"/>
            <a:pathLst>
              <a:path w="75" h="48">
                <a:moveTo>
                  <a:pt x="74" y="33"/>
                </a:moveTo>
                <a:lnTo>
                  <a:pt x="0" y="47"/>
                </a:lnTo>
                <a:lnTo>
                  <a:pt x="59" y="0"/>
                </a:lnTo>
                <a:lnTo>
                  <a:pt x="74" y="33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42" name="Freeform 38"/>
          <p:cNvSpPr>
            <a:spLocks/>
          </p:cNvSpPr>
          <p:nvPr/>
        </p:nvSpPr>
        <p:spPr bwMode="auto">
          <a:xfrm>
            <a:off x="2760663" y="4395788"/>
            <a:ext cx="1104900" cy="996950"/>
          </a:xfrm>
          <a:custGeom>
            <a:avLst/>
            <a:gdLst/>
            <a:ahLst/>
            <a:cxnLst>
              <a:cxn ang="0">
                <a:pos x="695" y="0"/>
              </a:cxn>
              <a:cxn ang="0">
                <a:pos x="0" y="627"/>
              </a:cxn>
              <a:cxn ang="0">
                <a:pos x="695" y="0"/>
              </a:cxn>
            </a:cxnLst>
            <a:rect l="0" t="0" r="r" b="b"/>
            <a:pathLst>
              <a:path w="696" h="628">
                <a:moveTo>
                  <a:pt x="695" y="0"/>
                </a:moveTo>
                <a:lnTo>
                  <a:pt x="0" y="627"/>
                </a:lnTo>
                <a:lnTo>
                  <a:pt x="695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43" name="Freeform 39"/>
          <p:cNvSpPr>
            <a:spLocks/>
          </p:cNvSpPr>
          <p:nvPr/>
        </p:nvSpPr>
        <p:spPr bwMode="auto">
          <a:xfrm>
            <a:off x="2760663" y="5291138"/>
            <a:ext cx="107950" cy="101600"/>
          </a:xfrm>
          <a:custGeom>
            <a:avLst/>
            <a:gdLst/>
            <a:ahLst/>
            <a:cxnLst>
              <a:cxn ang="0">
                <a:pos x="67" y="27"/>
              </a:cxn>
              <a:cxn ang="0">
                <a:pos x="0" y="63"/>
              </a:cxn>
              <a:cxn ang="0">
                <a:pos x="42" y="0"/>
              </a:cxn>
              <a:cxn ang="0">
                <a:pos x="67" y="27"/>
              </a:cxn>
            </a:cxnLst>
            <a:rect l="0" t="0" r="r" b="b"/>
            <a:pathLst>
              <a:path w="68" h="64">
                <a:moveTo>
                  <a:pt x="67" y="27"/>
                </a:moveTo>
                <a:lnTo>
                  <a:pt x="0" y="63"/>
                </a:lnTo>
                <a:lnTo>
                  <a:pt x="42" y="0"/>
                </a:lnTo>
                <a:lnTo>
                  <a:pt x="67" y="27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44" name="Freeform 40"/>
          <p:cNvSpPr>
            <a:spLocks/>
          </p:cNvSpPr>
          <p:nvPr/>
        </p:nvSpPr>
        <p:spPr bwMode="auto">
          <a:xfrm>
            <a:off x="4421188" y="4395788"/>
            <a:ext cx="1587" cy="9858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620"/>
              </a:cxn>
              <a:cxn ang="0">
                <a:pos x="0" y="0"/>
              </a:cxn>
            </a:cxnLst>
            <a:rect l="0" t="0" r="r" b="b"/>
            <a:pathLst>
              <a:path w="1" h="621">
                <a:moveTo>
                  <a:pt x="0" y="0"/>
                </a:moveTo>
                <a:lnTo>
                  <a:pt x="0" y="62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45" name="Freeform 41"/>
          <p:cNvSpPr>
            <a:spLocks/>
          </p:cNvSpPr>
          <p:nvPr/>
        </p:nvSpPr>
        <p:spPr bwMode="auto">
          <a:xfrm>
            <a:off x="4391025" y="5262563"/>
            <a:ext cx="60325" cy="119062"/>
          </a:xfrm>
          <a:custGeom>
            <a:avLst/>
            <a:gdLst/>
            <a:ahLst/>
            <a:cxnLst>
              <a:cxn ang="0">
                <a:pos x="37" y="0"/>
              </a:cxn>
              <a:cxn ang="0">
                <a:pos x="19" y="74"/>
              </a:cxn>
              <a:cxn ang="0">
                <a:pos x="0" y="0"/>
              </a:cxn>
              <a:cxn ang="0">
                <a:pos x="37" y="0"/>
              </a:cxn>
            </a:cxnLst>
            <a:rect l="0" t="0" r="r" b="b"/>
            <a:pathLst>
              <a:path w="38" h="75">
                <a:moveTo>
                  <a:pt x="37" y="0"/>
                </a:moveTo>
                <a:lnTo>
                  <a:pt x="19" y="74"/>
                </a:lnTo>
                <a:lnTo>
                  <a:pt x="0" y="0"/>
                </a:lnTo>
                <a:lnTo>
                  <a:pt x="37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46" name="Freeform 42"/>
          <p:cNvSpPr>
            <a:spLocks/>
          </p:cNvSpPr>
          <p:nvPr/>
        </p:nvSpPr>
        <p:spPr bwMode="auto">
          <a:xfrm>
            <a:off x="4989513" y="4383088"/>
            <a:ext cx="1093787" cy="9985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88" y="628"/>
              </a:cxn>
              <a:cxn ang="0">
                <a:pos x="0" y="0"/>
              </a:cxn>
            </a:cxnLst>
            <a:rect l="0" t="0" r="r" b="b"/>
            <a:pathLst>
              <a:path w="689" h="629">
                <a:moveTo>
                  <a:pt x="0" y="0"/>
                </a:moveTo>
                <a:lnTo>
                  <a:pt x="688" y="62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47" name="Freeform 43"/>
          <p:cNvSpPr>
            <a:spLocks/>
          </p:cNvSpPr>
          <p:nvPr/>
        </p:nvSpPr>
        <p:spPr bwMode="auto">
          <a:xfrm>
            <a:off x="5976938" y="5280025"/>
            <a:ext cx="106362" cy="101600"/>
          </a:xfrm>
          <a:custGeom>
            <a:avLst/>
            <a:gdLst/>
            <a:ahLst/>
            <a:cxnLst>
              <a:cxn ang="0">
                <a:pos x="25" y="0"/>
              </a:cxn>
              <a:cxn ang="0">
                <a:pos x="66" y="63"/>
              </a:cxn>
              <a:cxn ang="0">
                <a:pos x="0" y="27"/>
              </a:cxn>
              <a:cxn ang="0">
                <a:pos x="25" y="0"/>
              </a:cxn>
            </a:cxnLst>
            <a:rect l="0" t="0" r="r" b="b"/>
            <a:pathLst>
              <a:path w="67" h="64">
                <a:moveTo>
                  <a:pt x="25" y="0"/>
                </a:moveTo>
                <a:lnTo>
                  <a:pt x="66" y="63"/>
                </a:lnTo>
                <a:lnTo>
                  <a:pt x="0" y="27"/>
                </a:lnTo>
                <a:lnTo>
                  <a:pt x="25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48" name="Freeform 44"/>
          <p:cNvSpPr>
            <a:spLocks/>
          </p:cNvSpPr>
          <p:nvPr/>
        </p:nvSpPr>
        <p:spPr bwMode="auto">
          <a:xfrm>
            <a:off x="5548313" y="4370388"/>
            <a:ext cx="2219325" cy="10112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397" y="636"/>
              </a:cxn>
              <a:cxn ang="0">
                <a:pos x="0" y="0"/>
              </a:cxn>
            </a:cxnLst>
            <a:rect l="0" t="0" r="r" b="b"/>
            <a:pathLst>
              <a:path w="1398" h="637">
                <a:moveTo>
                  <a:pt x="0" y="0"/>
                </a:moveTo>
                <a:lnTo>
                  <a:pt x="1397" y="636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49" name="Freeform 45"/>
          <p:cNvSpPr>
            <a:spLocks/>
          </p:cNvSpPr>
          <p:nvPr/>
        </p:nvSpPr>
        <p:spPr bwMode="auto">
          <a:xfrm>
            <a:off x="7648575" y="5303838"/>
            <a:ext cx="119063" cy="77787"/>
          </a:xfrm>
          <a:custGeom>
            <a:avLst/>
            <a:gdLst/>
            <a:ahLst/>
            <a:cxnLst>
              <a:cxn ang="0">
                <a:pos x="15" y="0"/>
              </a:cxn>
              <a:cxn ang="0">
                <a:pos x="74" y="48"/>
              </a:cxn>
              <a:cxn ang="0">
                <a:pos x="0" y="34"/>
              </a:cxn>
              <a:cxn ang="0">
                <a:pos x="15" y="0"/>
              </a:cxn>
            </a:cxnLst>
            <a:rect l="0" t="0" r="r" b="b"/>
            <a:pathLst>
              <a:path w="75" h="49">
                <a:moveTo>
                  <a:pt x="15" y="0"/>
                </a:moveTo>
                <a:lnTo>
                  <a:pt x="74" y="48"/>
                </a:lnTo>
                <a:lnTo>
                  <a:pt x="0" y="34"/>
                </a:lnTo>
                <a:lnTo>
                  <a:pt x="15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50" name="Rectangle 46"/>
          <p:cNvSpPr>
            <a:spLocks noChangeArrowheads="1"/>
          </p:cNvSpPr>
          <p:nvPr/>
        </p:nvSpPr>
        <p:spPr bwMode="auto">
          <a:xfrm>
            <a:off x="2798763" y="3503613"/>
            <a:ext cx="585787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0000"/>
                </a:solidFill>
                <a:latin typeface="Arial" pitchFamily="-105" charset="0"/>
              </a:rPr>
              <a:t>Root</a:t>
            </a:r>
          </a:p>
        </p:txBody>
      </p:sp>
      <p:sp>
        <p:nvSpPr>
          <p:cNvPr id="21551" name="Rectangle 47"/>
          <p:cNvSpPr>
            <a:spLocks noChangeArrowheads="1"/>
          </p:cNvSpPr>
          <p:nvPr/>
        </p:nvSpPr>
        <p:spPr bwMode="auto">
          <a:xfrm>
            <a:off x="3959225" y="4049713"/>
            <a:ext cx="365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17</a:t>
            </a:r>
          </a:p>
        </p:txBody>
      </p:sp>
      <p:sp>
        <p:nvSpPr>
          <p:cNvPr id="21552" name="Rectangle 48"/>
          <p:cNvSpPr>
            <a:spLocks noChangeArrowheads="1"/>
          </p:cNvSpPr>
          <p:nvPr/>
        </p:nvSpPr>
        <p:spPr bwMode="auto">
          <a:xfrm>
            <a:off x="4516438" y="4049713"/>
            <a:ext cx="365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24</a:t>
            </a:r>
          </a:p>
        </p:txBody>
      </p:sp>
      <p:sp>
        <p:nvSpPr>
          <p:cNvPr id="21553" name="Rectangle 49"/>
          <p:cNvSpPr>
            <a:spLocks noChangeArrowheads="1"/>
          </p:cNvSpPr>
          <p:nvPr/>
        </p:nvSpPr>
        <p:spPr bwMode="auto">
          <a:xfrm>
            <a:off x="5086350" y="4038600"/>
            <a:ext cx="3651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30</a:t>
            </a:r>
          </a:p>
        </p:txBody>
      </p:sp>
      <p:sp>
        <p:nvSpPr>
          <p:cNvPr id="21554" name="Rectangle 50"/>
          <p:cNvSpPr>
            <a:spLocks noChangeArrowheads="1"/>
          </p:cNvSpPr>
          <p:nvPr/>
        </p:nvSpPr>
        <p:spPr bwMode="auto">
          <a:xfrm>
            <a:off x="347663" y="5427663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2*</a:t>
            </a:r>
          </a:p>
        </p:txBody>
      </p:sp>
      <p:sp>
        <p:nvSpPr>
          <p:cNvPr id="21555" name="Rectangle 51"/>
          <p:cNvSpPr>
            <a:spLocks noChangeArrowheads="1"/>
          </p:cNvSpPr>
          <p:nvPr/>
        </p:nvSpPr>
        <p:spPr bwMode="auto">
          <a:xfrm>
            <a:off x="728663" y="5416550"/>
            <a:ext cx="33655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3*</a:t>
            </a:r>
          </a:p>
        </p:txBody>
      </p:sp>
      <p:sp>
        <p:nvSpPr>
          <p:cNvPr id="21556" name="Rectangle 52"/>
          <p:cNvSpPr>
            <a:spLocks noChangeArrowheads="1"/>
          </p:cNvSpPr>
          <p:nvPr/>
        </p:nvSpPr>
        <p:spPr bwMode="auto">
          <a:xfrm>
            <a:off x="1101725" y="5416550"/>
            <a:ext cx="33655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5*</a:t>
            </a:r>
          </a:p>
        </p:txBody>
      </p:sp>
      <p:sp>
        <p:nvSpPr>
          <p:cNvPr id="21557" name="Rectangle 53"/>
          <p:cNvSpPr>
            <a:spLocks noChangeArrowheads="1"/>
          </p:cNvSpPr>
          <p:nvPr/>
        </p:nvSpPr>
        <p:spPr bwMode="auto">
          <a:xfrm>
            <a:off x="1473200" y="5427663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7*</a:t>
            </a:r>
          </a:p>
        </p:txBody>
      </p:sp>
      <p:sp>
        <p:nvSpPr>
          <p:cNvPr id="21558" name="Rectangle 54"/>
          <p:cNvSpPr>
            <a:spLocks noChangeArrowheads="1"/>
          </p:cNvSpPr>
          <p:nvPr/>
        </p:nvSpPr>
        <p:spPr bwMode="auto">
          <a:xfrm>
            <a:off x="2008188" y="5427663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14*</a:t>
            </a:r>
          </a:p>
        </p:txBody>
      </p:sp>
      <p:sp>
        <p:nvSpPr>
          <p:cNvPr id="21559" name="Rectangle 55"/>
          <p:cNvSpPr>
            <a:spLocks noChangeArrowheads="1"/>
          </p:cNvSpPr>
          <p:nvPr/>
        </p:nvSpPr>
        <p:spPr bwMode="auto">
          <a:xfrm>
            <a:off x="2368550" y="5427663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16*</a:t>
            </a:r>
          </a:p>
        </p:txBody>
      </p:sp>
      <p:sp>
        <p:nvSpPr>
          <p:cNvPr id="21560" name="Rectangle 56"/>
          <p:cNvSpPr>
            <a:spLocks noChangeArrowheads="1"/>
          </p:cNvSpPr>
          <p:nvPr/>
        </p:nvSpPr>
        <p:spPr bwMode="auto">
          <a:xfrm>
            <a:off x="3703638" y="54165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19*</a:t>
            </a:r>
          </a:p>
        </p:txBody>
      </p:sp>
      <p:sp>
        <p:nvSpPr>
          <p:cNvPr id="21561" name="Rectangle 57"/>
          <p:cNvSpPr>
            <a:spLocks noChangeArrowheads="1"/>
          </p:cNvSpPr>
          <p:nvPr/>
        </p:nvSpPr>
        <p:spPr bwMode="auto">
          <a:xfrm>
            <a:off x="4051300" y="54165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20*</a:t>
            </a:r>
          </a:p>
        </p:txBody>
      </p:sp>
      <p:sp>
        <p:nvSpPr>
          <p:cNvPr id="21562" name="Rectangle 58"/>
          <p:cNvSpPr>
            <a:spLocks noChangeArrowheads="1"/>
          </p:cNvSpPr>
          <p:nvPr/>
        </p:nvSpPr>
        <p:spPr bwMode="auto">
          <a:xfrm>
            <a:off x="4413250" y="54165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22*</a:t>
            </a:r>
          </a:p>
        </p:txBody>
      </p:sp>
      <p:sp>
        <p:nvSpPr>
          <p:cNvPr id="21563" name="Rectangle 59"/>
          <p:cNvSpPr>
            <a:spLocks noChangeArrowheads="1"/>
          </p:cNvSpPr>
          <p:nvPr/>
        </p:nvSpPr>
        <p:spPr bwMode="auto">
          <a:xfrm>
            <a:off x="5340350" y="54165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24*</a:t>
            </a:r>
          </a:p>
        </p:txBody>
      </p:sp>
      <p:sp>
        <p:nvSpPr>
          <p:cNvPr id="21564" name="Rectangle 60"/>
          <p:cNvSpPr>
            <a:spLocks noChangeArrowheads="1"/>
          </p:cNvSpPr>
          <p:nvPr/>
        </p:nvSpPr>
        <p:spPr bwMode="auto">
          <a:xfrm>
            <a:off x="5724525" y="54165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27*</a:t>
            </a:r>
          </a:p>
        </p:txBody>
      </p:sp>
      <p:sp>
        <p:nvSpPr>
          <p:cNvPr id="21565" name="Rectangle 61"/>
          <p:cNvSpPr>
            <a:spLocks noChangeArrowheads="1"/>
          </p:cNvSpPr>
          <p:nvPr/>
        </p:nvSpPr>
        <p:spPr bwMode="auto">
          <a:xfrm>
            <a:off x="6072188" y="5427663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29*</a:t>
            </a:r>
          </a:p>
        </p:txBody>
      </p:sp>
      <p:sp>
        <p:nvSpPr>
          <p:cNvPr id="21566" name="Rectangle 62"/>
          <p:cNvSpPr>
            <a:spLocks noChangeArrowheads="1"/>
          </p:cNvSpPr>
          <p:nvPr/>
        </p:nvSpPr>
        <p:spPr bwMode="auto">
          <a:xfrm>
            <a:off x="7013575" y="5427663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33*</a:t>
            </a:r>
          </a:p>
        </p:txBody>
      </p:sp>
      <p:sp>
        <p:nvSpPr>
          <p:cNvPr id="21567" name="Rectangle 63"/>
          <p:cNvSpPr>
            <a:spLocks noChangeArrowheads="1"/>
          </p:cNvSpPr>
          <p:nvPr/>
        </p:nvSpPr>
        <p:spPr bwMode="auto">
          <a:xfrm>
            <a:off x="7386638" y="5427663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34*</a:t>
            </a:r>
          </a:p>
        </p:txBody>
      </p:sp>
      <p:sp>
        <p:nvSpPr>
          <p:cNvPr id="21568" name="Rectangle 64"/>
          <p:cNvSpPr>
            <a:spLocks noChangeArrowheads="1"/>
          </p:cNvSpPr>
          <p:nvPr/>
        </p:nvSpPr>
        <p:spPr bwMode="auto">
          <a:xfrm>
            <a:off x="7745413" y="541655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38*</a:t>
            </a:r>
          </a:p>
        </p:txBody>
      </p:sp>
      <p:sp>
        <p:nvSpPr>
          <p:cNvPr id="21569" name="Rectangle 65"/>
          <p:cNvSpPr>
            <a:spLocks noChangeArrowheads="1"/>
          </p:cNvSpPr>
          <p:nvPr/>
        </p:nvSpPr>
        <p:spPr bwMode="auto">
          <a:xfrm>
            <a:off x="8116888" y="540543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39*</a:t>
            </a:r>
          </a:p>
        </p:txBody>
      </p:sp>
      <p:sp>
        <p:nvSpPr>
          <p:cNvPr id="21570" name="Rectangle 66"/>
          <p:cNvSpPr>
            <a:spLocks noChangeArrowheads="1"/>
          </p:cNvSpPr>
          <p:nvPr/>
        </p:nvSpPr>
        <p:spPr bwMode="auto">
          <a:xfrm>
            <a:off x="3425825" y="4049713"/>
            <a:ext cx="365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13</a:t>
            </a:r>
          </a:p>
        </p:txBody>
      </p:sp>
      <p:sp>
        <p:nvSpPr>
          <p:cNvPr id="21571" name="Line 67"/>
          <p:cNvSpPr>
            <a:spLocks noChangeShapeType="1"/>
          </p:cNvSpPr>
          <p:nvPr/>
        </p:nvSpPr>
        <p:spPr bwMode="auto">
          <a:xfrm>
            <a:off x="3657600" y="3505200"/>
            <a:ext cx="3810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72" name="Arc 68"/>
          <p:cNvSpPr>
            <a:spLocks/>
          </p:cNvSpPr>
          <p:nvPr/>
        </p:nvSpPr>
        <p:spPr bwMode="auto">
          <a:xfrm rot="19020000">
            <a:off x="3429000" y="5189538"/>
            <a:ext cx="381000" cy="381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73" name="Arc 69"/>
          <p:cNvSpPr>
            <a:spLocks/>
          </p:cNvSpPr>
          <p:nvPr/>
        </p:nvSpPr>
        <p:spPr bwMode="auto">
          <a:xfrm rot="19020000">
            <a:off x="1676400" y="5189538"/>
            <a:ext cx="381000" cy="381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74" name="Arc 70"/>
          <p:cNvSpPr>
            <a:spLocks/>
          </p:cNvSpPr>
          <p:nvPr/>
        </p:nvSpPr>
        <p:spPr bwMode="auto">
          <a:xfrm rot="19020000">
            <a:off x="5029200" y="5189538"/>
            <a:ext cx="381000" cy="381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75" name="Arc 71"/>
          <p:cNvSpPr>
            <a:spLocks/>
          </p:cNvSpPr>
          <p:nvPr/>
        </p:nvSpPr>
        <p:spPr bwMode="auto">
          <a:xfrm rot="19020000">
            <a:off x="6705600" y="5189538"/>
            <a:ext cx="381000" cy="381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427347"/>
      </p:ext>
    </p:extLst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Example B+ Tree After Inserting 8*</a:t>
            </a: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520700" y="4938713"/>
            <a:ext cx="7979750" cy="4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pPr>
              <a:buFont typeface="Wingdings" pitchFamily="-105" charset="2"/>
              <a:buChar char="v"/>
            </a:pPr>
            <a:r>
              <a:rPr lang="en-US" sz="2400" dirty="0">
                <a:latin typeface="Book Antiqua" pitchFamily="-105" charset="0"/>
              </a:rPr>
              <a:t> Notice that root was split, leading to increase in height</a:t>
            </a:r>
            <a:r>
              <a:rPr lang="en-US" dirty="0">
                <a:latin typeface="Book Antiqua" pitchFamily="-105" charset="0"/>
              </a:rPr>
              <a:t>.</a:t>
            </a: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519113" y="5472113"/>
            <a:ext cx="8026400" cy="82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prstTxWarp prst="textNoShape">
              <a:avLst/>
            </a:prstTxWarp>
            <a:spAutoFit/>
          </a:bodyPr>
          <a:lstStyle/>
          <a:p>
            <a:pPr>
              <a:buFont typeface="Wingdings" pitchFamily="-105" charset="2"/>
              <a:buChar char="v"/>
            </a:pPr>
            <a:r>
              <a:rPr lang="en-US" sz="2400" dirty="0">
                <a:latin typeface="Book Antiqua" pitchFamily="-105" charset="0"/>
              </a:rPr>
              <a:t> In this example, we can avoid split by re-distributing             entries; however, this is usually not done in practice.</a:t>
            </a:r>
          </a:p>
        </p:txBody>
      </p:sp>
      <p:sp>
        <p:nvSpPr>
          <p:cNvPr id="29703" name="Freeform 7"/>
          <p:cNvSpPr>
            <a:spLocks/>
          </p:cNvSpPr>
          <p:nvPr/>
        </p:nvSpPr>
        <p:spPr bwMode="auto">
          <a:xfrm>
            <a:off x="293688" y="3711575"/>
            <a:ext cx="327025" cy="325438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4" name="Freeform 8"/>
          <p:cNvSpPr>
            <a:spLocks/>
          </p:cNvSpPr>
          <p:nvPr/>
        </p:nvSpPr>
        <p:spPr bwMode="auto">
          <a:xfrm>
            <a:off x="619125" y="3711575"/>
            <a:ext cx="325438" cy="325438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5" name="Freeform 9"/>
          <p:cNvSpPr>
            <a:spLocks/>
          </p:cNvSpPr>
          <p:nvPr/>
        </p:nvSpPr>
        <p:spPr bwMode="auto">
          <a:xfrm>
            <a:off x="942975" y="3711575"/>
            <a:ext cx="327025" cy="325438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6" name="Freeform 10"/>
          <p:cNvSpPr>
            <a:spLocks/>
          </p:cNvSpPr>
          <p:nvPr/>
        </p:nvSpPr>
        <p:spPr bwMode="auto">
          <a:xfrm>
            <a:off x="1268413" y="3711575"/>
            <a:ext cx="325437" cy="325438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7" name="Rectangle 11"/>
          <p:cNvSpPr>
            <a:spLocks noChangeArrowheads="1"/>
          </p:cNvSpPr>
          <p:nvPr/>
        </p:nvSpPr>
        <p:spPr bwMode="auto">
          <a:xfrm>
            <a:off x="304800" y="369093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2*</a:t>
            </a:r>
          </a:p>
        </p:txBody>
      </p:sp>
      <p:sp>
        <p:nvSpPr>
          <p:cNvPr id="29708" name="Rectangle 12"/>
          <p:cNvSpPr>
            <a:spLocks noChangeArrowheads="1"/>
          </p:cNvSpPr>
          <p:nvPr/>
        </p:nvSpPr>
        <p:spPr bwMode="auto">
          <a:xfrm>
            <a:off x="630238" y="369093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3*</a:t>
            </a:r>
          </a:p>
        </p:txBody>
      </p:sp>
      <p:sp>
        <p:nvSpPr>
          <p:cNvPr id="29709" name="Freeform 13"/>
          <p:cNvSpPr>
            <a:spLocks/>
          </p:cNvSpPr>
          <p:nvPr/>
        </p:nvSpPr>
        <p:spPr bwMode="auto">
          <a:xfrm>
            <a:off x="3462338" y="2093913"/>
            <a:ext cx="487362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6" y="0"/>
              </a:cxn>
              <a:cxn ang="0">
                <a:pos x="306" y="254"/>
              </a:cxn>
              <a:cxn ang="0">
                <a:pos x="0" y="254"/>
              </a:cxn>
            </a:cxnLst>
            <a:rect l="0" t="0" r="r" b="b"/>
            <a:pathLst>
              <a:path w="307" h="255">
                <a:moveTo>
                  <a:pt x="0" y="254"/>
                </a:moveTo>
                <a:lnTo>
                  <a:pt x="0" y="0"/>
                </a:lnTo>
                <a:lnTo>
                  <a:pt x="306" y="0"/>
                </a:lnTo>
                <a:lnTo>
                  <a:pt x="306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10" name="Freeform 14"/>
          <p:cNvSpPr>
            <a:spLocks/>
          </p:cNvSpPr>
          <p:nvPr/>
        </p:nvSpPr>
        <p:spPr bwMode="auto">
          <a:xfrm>
            <a:off x="3541713" y="2093913"/>
            <a:ext cx="1587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11" name="Freeform 15"/>
          <p:cNvSpPr>
            <a:spLocks/>
          </p:cNvSpPr>
          <p:nvPr/>
        </p:nvSpPr>
        <p:spPr bwMode="auto">
          <a:xfrm>
            <a:off x="3948113" y="209391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12" name="Freeform 16"/>
          <p:cNvSpPr>
            <a:spLocks/>
          </p:cNvSpPr>
          <p:nvPr/>
        </p:nvSpPr>
        <p:spPr bwMode="auto">
          <a:xfrm>
            <a:off x="4029075" y="209391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13" name="Freeform 17"/>
          <p:cNvSpPr>
            <a:spLocks/>
          </p:cNvSpPr>
          <p:nvPr/>
        </p:nvSpPr>
        <p:spPr bwMode="auto">
          <a:xfrm>
            <a:off x="4435475" y="209391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14" name="Freeform 18"/>
          <p:cNvSpPr>
            <a:spLocks/>
          </p:cNvSpPr>
          <p:nvPr/>
        </p:nvSpPr>
        <p:spPr bwMode="auto">
          <a:xfrm>
            <a:off x="4516438" y="2093913"/>
            <a:ext cx="1587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15" name="Freeform 19"/>
          <p:cNvSpPr>
            <a:spLocks/>
          </p:cNvSpPr>
          <p:nvPr/>
        </p:nvSpPr>
        <p:spPr bwMode="auto">
          <a:xfrm>
            <a:off x="4922838" y="209391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16" name="Freeform 20"/>
          <p:cNvSpPr>
            <a:spLocks/>
          </p:cNvSpPr>
          <p:nvPr/>
        </p:nvSpPr>
        <p:spPr bwMode="auto">
          <a:xfrm>
            <a:off x="5003800" y="209391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17" name="Freeform 21"/>
          <p:cNvSpPr>
            <a:spLocks/>
          </p:cNvSpPr>
          <p:nvPr/>
        </p:nvSpPr>
        <p:spPr bwMode="auto">
          <a:xfrm>
            <a:off x="5410200" y="2093913"/>
            <a:ext cx="825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51" y="0"/>
              </a:cxn>
              <a:cxn ang="0">
                <a:pos x="51" y="254"/>
              </a:cxn>
              <a:cxn ang="0">
                <a:pos x="0" y="254"/>
              </a:cxn>
            </a:cxnLst>
            <a:rect l="0" t="0" r="r" b="b"/>
            <a:pathLst>
              <a:path w="52" h="255">
                <a:moveTo>
                  <a:pt x="0" y="254"/>
                </a:moveTo>
                <a:lnTo>
                  <a:pt x="0" y="0"/>
                </a:lnTo>
                <a:lnTo>
                  <a:pt x="51" y="0"/>
                </a:lnTo>
                <a:lnTo>
                  <a:pt x="51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18" name="Freeform 22"/>
          <p:cNvSpPr>
            <a:spLocks/>
          </p:cNvSpPr>
          <p:nvPr/>
        </p:nvSpPr>
        <p:spPr bwMode="auto">
          <a:xfrm>
            <a:off x="3074988" y="37195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19" name="Freeform 23"/>
          <p:cNvSpPr>
            <a:spLocks/>
          </p:cNvSpPr>
          <p:nvPr/>
        </p:nvSpPr>
        <p:spPr bwMode="auto">
          <a:xfrm>
            <a:off x="3400425" y="37195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20" name="Freeform 24"/>
          <p:cNvSpPr>
            <a:spLocks/>
          </p:cNvSpPr>
          <p:nvPr/>
        </p:nvSpPr>
        <p:spPr bwMode="auto">
          <a:xfrm>
            <a:off x="3725863" y="3719513"/>
            <a:ext cx="325437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21" name="Freeform 25"/>
          <p:cNvSpPr>
            <a:spLocks/>
          </p:cNvSpPr>
          <p:nvPr/>
        </p:nvSpPr>
        <p:spPr bwMode="auto">
          <a:xfrm>
            <a:off x="4049713" y="37195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22" name="Freeform 26"/>
          <p:cNvSpPr>
            <a:spLocks/>
          </p:cNvSpPr>
          <p:nvPr/>
        </p:nvSpPr>
        <p:spPr bwMode="auto">
          <a:xfrm>
            <a:off x="4486275" y="37195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23" name="Freeform 27"/>
          <p:cNvSpPr>
            <a:spLocks/>
          </p:cNvSpPr>
          <p:nvPr/>
        </p:nvSpPr>
        <p:spPr bwMode="auto">
          <a:xfrm>
            <a:off x="4811713" y="37195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24" name="Freeform 28"/>
          <p:cNvSpPr>
            <a:spLocks/>
          </p:cNvSpPr>
          <p:nvPr/>
        </p:nvSpPr>
        <p:spPr bwMode="auto">
          <a:xfrm>
            <a:off x="5137150" y="3719513"/>
            <a:ext cx="323850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3" y="0"/>
              </a:cxn>
              <a:cxn ang="0">
                <a:pos x="203" y="204"/>
              </a:cxn>
              <a:cxn ang="0">
                <a:pos x="0" y="204"/>
              </a:cxn>
            </a:cxnLst>
            <a:rect l="0" t="0" r="r" b="b"/>
            <a:pathLst>
              <a:path w="204" h="205">
                <a:moveTo>
                  <a:pt x="0" y="204"/>
                </a:moveTo>
                <a:lnTo>
                  <a:pt x="0" y="0"/>
                </a:lnTo>
                <a:lnTo>
                  <a:pt x="203" y="0"/>
                </a:lnTo>
                <a:lnTo>
                  <a:pt x="203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25" name="Freeform 29"/>
          <p:cNvSpPr>
            <a:spLocks/>
          </p:cNvSpPr>
          <p:nvPr/>
        </p:nvSpPr>
        <p:spPr bwMode="auto">
          <a:xfrm>
            <a:off x="5459413" y="37195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26" name="Freeform 30"/>
          <p:cNvSpPr>
            <a:spLocks/>
          </p:cNvSpPr>
          <p:nvPr/>
        </p:nvSpPr>
        <p:spPr bwMode="auto">
          <a:xfrm>
            <a:off x="5897563" y="37195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27" name="Freeform 31"/>
          <p:cNvSpPr>
            <a:spLocks/>
          </p:cNvSpPr>
          <p:nvPr/>
        </p:nvSpPr>
        <p:spPr bwMode="auto">
          <a:xfrm>
            <a:off x="6223000" y="3719513"/>
            <a:ext cx="325438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28" name="Freeform 32"/>
          <p:cNvSpPr>
            <a:spLocks/>
          </p:cNvSpPr>
          <p:nvPr/>
        </p:nvSpPr>
        <p:spPr bwMode="auto">
          <a:xfrm>
            <a:off x="6546850" y="3719513"/>
            <a:ext cx="325438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29" name="Freeform 33"/>
          <p:cNvSpPr>
            <a:spLocks/>
          </p:cNvSpPr>
          <p:nvPr/>
        </p:nvSpPr>
        <p:spPr bwMode="auto">
          <a:xfrm>
            <a:off x="6870700" y="37195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30" name="Freeform 34"/>
          <p:cNvSpPr>
            <a:spLocks/>
          </p:cNvSpPr>
          <p:nvPr/>
        </p:nvSpPr>
        <p:spPr bwMode="auto">
          <a:xfrm>
            <a:off x="7297738" y="37195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31" name="Freeform 35"/>
          <p:cNvSpPr>
            <a:spLocks/>
          </p:cNvSpPr>
          <p:nvPr/>
        </p:nvSpPr>
        <p:spPr bwMode="auto">
          <a:xfrm>
            <a:off x="7623175" y="3719513"/>
            <a:ext cx="325438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32" name="Freeform 36"/>
          <p:cNvSpPr>
            <a:spLocks/>
          </p:cNvSpPr>
          <p:nvPr/>
        </p:nvSpPr>
        <p:spPr bwMode="auto">
          <a:xfrm>
            <a:off x="7947025" y="3719513"/>
            <a:ext cx="325438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33" name="Freeform 37"/>
          <p:cNvSpPr>
            <a:spLocks/>
          </p:cNvSpPr>
          <p:nvPr/>
        </p:nvSpPr>
        <p:spPr bwMode="auto">
          <a:xfrm>
            <a:off x="8270875" y="37195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34" name="Freeform 38"/>
          <p:cNvSpPr>
            <a:spLocks/>
          </p:cNvSpPr>
          <p:nvPr/>
        </p:nvSpPr>
        <p:spPr bwMode="auto">
          <a:xfrm>
            <a:off x="1341438" y="2862263"/>
            <a:ext cx="487362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6" y="0"/>
              </a:cxn>
              <a:cxn ang="0">
                <a:pos x="306" y="254"/>
              </a:cxn>
              <a:cxn ang="0">
                <a:pos x="0" y="254"/>
              </a:cxn>
            </a:cxnLst>
            <a:rect l="0" t="0" r="r" b="b"/>
            <a:pathLst>
              <a:path w="307" h="255">
                <a:moveTo>
                  <a:pt x="0" y="254"/>
                </a:moveTo>
                <a:lnTo>
                  <a:pt x="0" y="0"/>
                </a:lnTo>
                <a:lnTo>
                  <a:pt x="306" y="0"/>
                </a:lnTo>
                <a:lnTo>
                  <a:pt x="306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35" name="Freeform 39"/>
          <p:cNvSpPr>
            <a:spLocks/>
          </p:cNvSpPr>
          <p:nvPr/>
        </p:nvSpPr>
        <p:spPr bwMode="auto">
          <a:xfrm>
            <a:off x="1422400" y="286226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36" name="Freeform 40"/>
          <p:cNvSpPr>
            <a:spLocks/>
          </p:cNvSpPr>
          <p:nvPr/>
        </p:nvSpPr>
        <p:spPr bwMode="auto">
          <a:xfrm>
            <a:off x="1827213" y="286226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37" name="Freeform 41"/>
          <p:cNvSpPr>
            <a:spLocks/>
          </p:cNvSpPr>
          <p:nvPr/>
        </p:nvSpPr>
        <p:spPr bwMode="auto">
          <a:xfrm>
            <a:off x="1908175" y="286226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38" name="Freeform 42"/>
          <p:cNvSpPr>
            <a:spLocks/>
          </p:cNvSpPr>
          <p:nvPr/>
        </p:nvSpPr>
        <p:spPr bwMode="auto">
          <a:xfrm>
            <a:off x="2314575" y="286226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39" name="Freeform 43"/>
          <p:cNvSpPr>
            <a:spLocks/>
          </p:cNvSpPr>
          <p:nvPr/>
        </p:nvSpPr>
        <p:spPr bwMode="auto">
          <a:xfrm>
            <a:off x="2395538" y="2862263"/>
            <a:ext cx="1587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40" name="Freeform 44"/>
          <p:cNvSpPr>
            <a:spLocks/>
          </p:cNvSpPr>
          <p:nvPr/>
        </p:nvSpPr>
        <p:spPr bwMode="auto">
          <a:xfrm>
            <a:off x="2801938" y="286226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41" name="Freeform 45"/>
          <p:cNvSpPr>
            <a:spLocks/>
          </p:cNvSpPr>
          <p:nvPr/>
        </p:nvSpPr>
        <p:spPr bwMode="auto">
          <a:xfrm>
            <a:off x="2882900" y="286226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42" name="Freeform 46"/>
          <p:cNvSpPr>
            <a:spLocks/>
          </p:cNvSpPr>
          <p:nvPr/>
        </p:nvSpPr>
        <p:spPr bwMode="auto">
          <a:xfrm>
            <a:off x="3289300" y="2862263"/>
            <a:ext cx="825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51" y="0"/>
              </a:cxn>
              <a:cxn ang="0">
                <a:pos x="51" y="254"/>
              </a:cxn>
              <a:cxn ang="0">
                <a:pos x="0" y="254"/>
              </a:cxn>
            </a:cxnLst>
            <a:rect l="0" t="0" r="r" b="b"/>
            <a:pathLst>
              <a:path w="52" h="255">
                <a:moveTo>
                  <a:pt x="0" y="254"/>
                </a:moveTo>
                <a:lnTo>
                  <a:pt x="0" y="0"/>
                </a:lnTo>
                <a:lnTo>
                  <a:pt x="51" y="0"/>
                </a:lnTo>
                <a:lnTo>
                  <a:pt x="51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43" name="Freeform 47"/>
          <p:cNvSpPr>
            <a:spLocks/>
          </p:cNvSpPr>
          <p:nvPr/>
        </p:nvSpPr>
        <p:spPr bwMode="auto">
          <a:xfrm>
            <a:off x="5551488" y="286226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44" name="Freeform 48"/>
          <p:cNvSpPr>
            <a:spLocks/>
          </p:cNvSpPr>
          <p:nvPr/>
        </p:nvSpPr>
        <p:spPr bwMode="auto">
          <a:xfrm>
            <a:off x="5632450" y="286226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45" name="Freeform 49"/>
          <p:cNvSpPr>
            <a:spLocks/>
          </p:cNvSpPr>
          <p:nvPr/>
        </p:nvSpPr>
        <p:spPr bwMode="auto">
          <a:xfrm>
            <a:off x="6038850" y="286226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46" name="Freeform 50"/>
          <p:cNvSpPr>
            <a:spLocks/>
          </p:cNvSpPr>
          <p:nvPr/>
        </p:nvSpPr>
        <p:spPr bwMode="auto">
          <a:xfrm>
            <a:off x="6119813" y="2862263"/>
            <a:ext cx="1587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47" name="Freeform 51"/>
          <p:cNvSpPr>
            <a:spLocks/>
          </p:cNvSpPr>
          <p:nvPr/>
        </p:nvSpPr>
        <p:spPr bwMode="auto">
          <a:xfrm>
            <a:off x="6526213" y="2862263"/>
            <a:ext cx="487362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6" y="0"/>
              </a:cxn>
              <a:cxn ang="0">
                <a:pos x="306" y="254"/>
              </a:cxn>
              <a:cxn ang="0">
                <a:pos x="0" y="254"/>
              </a:cxn>
            </a:cxnLst>
            <a:rect l="0" t="0" r="r" b="b"/>
            <a:pathLst>
              <a:path w="307" h="255">
                <a:moveTo>
                  <a:pt x="0" y="254"/>
                </a:moveTo>
                <a:lnTo>
                  <a:pt x="0" y="0"/>
                </a:lnTo>
                <a:lnTo>
                  <a:pt x="306" y="0"/>
                </a:lnTo>
                <a:lnTo>
                  <a:pt x="306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48" name="Freeform 52"/>
          <p:cNvSpPr>
            <a:spLocks/>
          </p:cNvSpPr>
          <p:nvPr/>
        </p:nvSpPr>
        <p:spPr bwMode="auto">
          <a:xfrm>
            <a:off x="6607175" y="286226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49" name="Freeform 53"/>
          <p:cNvSpPr>
            <a:spLocks/>
          </p:cNvSpPr>
          <p:nvPr/>
        </p:nvSpPr>
        <p:spPr bwMode="auto">
          <a:xfrm>
            <a:off x="7011988" y="2862263"/>
            <a:ext cx="488950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307" y="0"/>
              </a:cxn>
              <a:cxn ang="0">
                <a:pos x="307" y="254"/>
              </a:cxn>
              <a:cxn ang="0">
                <a:pos x="0" y="254"/>
              </a:cxn>
            </a:cxnLst>
            <a:rect l="0" t="0" r="r" b="b"/>
            <a:pathLst>
              <a:path w="308" h="255">
                <a:moveTo>
                  <a:pt x="0" y="254"/>
                </a:moveTo>
                <a:lnTo>
                  <a:pt x="0" y="0"/>
                </a:lnTo>
                <a:lnTo>
                  <a:pt x="307" y="0"/>
                </a:lnTo>
                <a:lnTo>
                  <a:pt x="307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50" name="Freeform 54"/>
          <p:cNvSpPr>
            <a:spLocks/>
          </p:cNvSpPr>
          <p:nvPr/>
        </p:nvSpPr>
        <p:spPr bwMode="auto">
          <a:xfrm>
            <a:off x="7096125" y="2862263"/>
            <a:ext cx="1588" cy="4048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54"/>
              </a:cxn>
              <a:cxn ang="0">
                <a:pos x="0" y="0"/>
              </a:cxn>
            </a:cxnLst>
            <a:rect l="0" t="0" r="r" b="b"/>
            <a:pathLst>
              <a:path w="1" h="255">
                <a:moveTo>
                  <a:pt x="0" y="0"/>
                </a:moveTo>
                <a:lnTo>
                  <a:pt x="0" y="25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51" name="Freeform 55"/>
          <p:cNvSpPr>
            <a:spLocks/>
          </p:cNvSpPr>
          <p:nvPr/>
        </p:nvSpPr>
        <p:spPr bwMode="auto">
          <a:xfrm>
            <a:off x="7499350" y="2862263"/>
            <a:ext cx="84138" cy="404812"/>
          </a:xfrm>
          <a:custGeom>
            <a:avLst/>
            <a:gdLst/>
            <a:ahLst/>
            <a:cxnLst>
              <a:cxn ang="0">
                <a:pos x="0" y="254"/>
              </a:cxn>
              <a:cxn ang="0">
                <a:pos x="0" y="0"/>
              </a:cxn>
              <a:cxn ang="0">
                <a:pos x="52" y="0"/>
              </a:cxn>
              <a:cxn ang="0">
                <a:pos x="52" y="254"/>
              </a:cxn>
              <a:cxn ang="0">
                <a:pos x="0" y="254"/>
              </a:cxn>
            </a:cxnLst>
            <a:rect l="0" t="0" r="r" b="b"/>
            <a:pathLst>
              <a:path w="53" h="255">
                <a:moveTo>
                  <a:pt x="0" y="254"/>
                </a:moveTo>
                <a:lnTo>
                  <a:pt x="0" y="0"/>
                </a:lnTo>
                <a:lnTo>
                  <a:pt x="52" y="0"/>
                </a:lnTo>
                <a:lnTo>
                  <a:pt x="52" y="254"/>
                </a:lnTo>
                <a:lnTo>
                  <a:pt x="0" y="25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52" name="Freeform 56"/>
          <p:cNvSpPr>
            <a:spLocks/>
          </p:cNvSpPr>
          <p:nvPr/>
        </p:nvSpPr>
        <p:spPr bwMode="auto">
          <a:xfrm>
            <a:off x="925513" y="3184525"/>
            <a:ext cx="446087" cy="496888"/>
          </a:xfrm>
          <a:custGeom>
            <a:avLst/>
            <a:gdLst/>
            <a:ahLst/>
            <a:cxnLst>
              <a:cxn ang="0">
                <a:pos x="280" y="0"/>
              </a:cxn>
              <a:cxn ang="0">
                <a:pos x="0" y="312"/>
              </a:cxn>
              <a:cxn ang="0">
                <a:pos x="280" y="0"/>
              </a:cxn>
            </a:cxnLst>
            <a:rect l="0" t="0" r="r" b="b"/>
            <a:pathLst>
              <a:path w="281" h="313">
                <a:moveTo>
                  <a:pt x="280" y="0"/>
                </a:moveTo>
                <a:lnTo>
                  <a:pt x="0" y="312"/>
                </a:lnTo>
                <a:lnTo>
                  <a:pt x="28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53" name="Freeform 57"/>
          <p:cNvSpPr>
            <a:spLocks/>
          </p:cNvSpPr>
          <p:nvPr/>
        </p:nvSpPr>
        <p:spPr bwMode="auto">
          <a:xfrm>
            <a:off x="925513" y="3587750"/>
            <a:ext cx="87312" cy="93663"/>
          </a:xfrm>
          <a:custGeom>
            <a:avLst/>
            <a:gdLst/>
            <a:ahLst/>
            <a:cxnLst>
              <a:cxn ang="0">
                <a:pos x="54" y="21"/>
              </a:cxn>
              <a:cxn ang="0">
                <a:pos x="0" y="58"/>
              </a:cxn>
              <a:cxn ang="0">
                <a:pos x="30" y="0"/>
              </a:cxn>
              <a:cxn ang="0">
                <a:pos x="54" y="21"/>
              </a:cxn>
            </a:cxnLst>
            <a:rect l="0" t="0" r="r" b="b"/>
            <a:pathLst>
              <a:path w="55" h="59">
                <a:moveTo>
                  <a:pt x="54" y="21"/>
                </a:moveTo>
                <a:lnTo>
                  <a:pt x="0" y="58"/>
                </a:lnTo>
                <a:lnTo>
                  <a:pt x="30" y="0"/>
                </a:lnTo>
                <a:lnTo>
                  <a:pt x="54" y="2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54" name="Freeform 58"/>
          <p:cNvSpPr>
            <a:spLocks/>
          </p:cNvSpPr>
          <p:nvPr/>
        </p:nvSpPr>
        <p:spPr bwMode="auto">
          <a:xfrm>
            <a:off x="1857375" y="3184525"/>
            <a:ext cx="449263" cy="5064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82" y="318"/>
              </a:cxn>
              <a:cxn ang="0">
                <a:pos x="0" y="0"/>
              </a:cxn>
            </a:cxnLst>
            <a:rect l="0" t="0" r="r" b="b"/>
            <a:pathLst>
              <a:path w="283" h="319">
                <a:moveTo>
                  <a:pt x="0" y="0"/>
                </a:moveTo>
                <a:lnTo>
                  <a:pt x="282" y="31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55" name="Freeform 59"/>
          <p:cNvSpPr>
            <a:spLocks/>
          </p:cNvSpPr>
          <p:nvPr/>
        </p:nvSpPr>
        <p:spPr bwMode="auto">
          <a:xfrm>
            <a:off x="2217738" y="3598863"/>
            <a:ext cx="88900" cy="92075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55" y="57"/>
              </a:cxn>
              <a:cxn ang="0">
                <a:pos x="0" y="21"/>
              </a:cxn>
              <a:cxn ang="0">
                <a:pos x="24" y="0"/>
              </a:cxn>
            </a:cxnLst>
            <a:rect l="0" t="0" r="r" b="b"/>
            <a:pathLst>
              <a:path w="56" h="58">
                <a:moveTo>
                  <a:pt x="24" y="0"/>
                </a:moveTo>
                <a:lnTo>
                  <a:pt x="55" y="57"/>
                </a:lnTo>
                <a:lnTo>
                  <a:pt x="0" y="21"/>
                </a:lnTo>
                <a:lnTo>
                  <a:pt x="24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56" name="Freeform 60"/>
          <p:cNvSpPr>
            <a:spLocks/>
          </p:cNvSpPr>
          <p:nvPr/>
        </p:nvSpPr>
        <p:spPr bwMode="auto">
          <a:xfrm>
            <a:off x="2355850" y="3184525"/>
            <a:ext cx="1330325" cy="5175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37" y="325"/>
              </a:cxn>
              <a:cxn ang="0">
                <a:pos x="0" y="0"/>
              </a:cxn>
            </a:cxnLst>
            <a:rect l="0" t="0" r="r" b="b"/>
            <a:pathLst>
              <a:path w="838" h="326">
                <a:moveTo>
                  <a:pt x="0" y="0"/>
                </a:moveTo>
                <a:lnTo>
                  <a:pt x="837" y="325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57" name="Freeform 61"/>
          <p:cNvSpPr>
            <a:spLocks/>
          </p:cNvSpPr>
          <p:nvPr/>
        </p:nvSpPr>
        <p:spPr bwMode="auto">
          <a:xfrm>
            <a:off x="3581400" y="3640138"/>
            <a:ext cx="104775" cy="61912"/>
          </a:xfrm>
          <a:custGeom>
            <a:avLst/>
            <a:gdLst/>
            <a:ahLst/>
            <a:cxnLst>
              <a:cxn ang="0">
                <a:pos x="11" y="0"/>
              </a:cxn>
              <a:cxn ang="0">
                <a:pos x="65" y="38"/>
              </a:cxn>
              <a:cxn ang="0">
                <a:pos x="0" y="30"/>
              </a:cxn>
              <a:cxn ang="0">
                <a:pos x="11" y="0"/>
              </a:cxn>
            </a:cxnLst>
            <a:rect l="0" t="0" r="r" b="b"/>
            <a:pathLst>
              <a:path w="66" h="39">
                <a:moveTo>
                  <a:pt x="11" y="0"/>
                </a:moveTo>
                <a:lnTo>
                  <a:pt x="65" y="38"/>
                </a:lnTo>
                <a:lnTo>
                  <a:pt x="0" y="30"/>
                </a:lnTo>
                <a:lnTo>
                  <a:pt x="11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58" name="Freeform 62"/>
          <p:cNvSpPr>
            <a:spLocks/>
          </p:cNvSpPr>
          <p:nvPr/>
        </p:nvSpPr>
        <p:spPr bwMode="auto">
          <a:xfrm>
            <a:off x="5137150" y="3205163"/>
            <a:ext cx="446088" cy="496887"/>
          </a:xfrm>
          <a:custGeom>
            <a:avLst/>
            <a:gdLst/>
            <a:ahLst/>
            <a:cxnLst>
              <a:cxn ang="0">
                <a:pos x="280" y="0"/>
              </a:cxn>
              <a:cxn ang="0">
                <a:pos x="0" y="312"/>
              </a:cxn>
              <a:cxn ang="0">
                <a:pos x="280" y="0"/>
              </a:cxn>
            </a:cxnLst>
            <a:rect l="0" t="0" r="r" b="b"/>
            <a:pathLst>
              <a:path w="281" h="313">
                <a:moveTo>
                  <a:pt x="280" y="0"/>
                </a:moveTo>
                <a:lnTo>
                  <a:pt x="0" y="312"/>
                </a:lnTo>
                <a:lnTo>
                  <a:pt x="28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59" name="Freeform 63"/>
          <p:cNvSpPr>
            <a:spLocks/>
          </p:cNvSpPr>
          <p:nvPr/>
        </p:nvSpPr>
        <p:spPr bwMode="auto">
          <a:xfrm>
            <a:off x="5137150" y="3608388"/>
            <a:ext cx="87313" cy="93662"/>
          </a:xfrm>
          <a:custGeom>
            <a:avLst/>
            <a:gdLst/>
            <a:ahLst/>
            <a:cxnLst>
              <a:cxn ang="0">
                <a:pos x="54" y="21"/>
              </a:cxn>
              <a:cxn ang="0">
                <a:pos x="0" y="58"/>
              </a:cxn>
              <a:cxn ang="0">
                <a:pos x="30" y="0"/>
              </a:cxn>
              <a:cxn ang="0">
                <a:pos x="54" y="21"/>
              </a:cxn>
            </a:cxnLst>
            <a:rect l="0" t="0" r="r" b="b"/>
            <a:pathLst>
              <a:path w="55" h="59">
                <a:moveTo>
                  <a:pt x="54" y="21"/>
                </a:moveTo>
                <a:lnTo>
                  <a:pt x="0" y="58"/>
                </a:lnTo>
                <a:lnTo>
                  <a:pt x="30" y="0"/>
                </a:lnTo>
                <a:lnTo>
                  <a:pt x="54" y="2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60" name="Freeform 64"/>
          <p:cNvSpPr>
            <a:spLocks/>
          </p:cNvSpPr>
          <p:nvPr/>
        </p:nvSpPr>
        <p:spPr bwMode="auto">
          <a:xfrm>
            <a:off x="6069013" y="3205163"/>
            <a:ext cx="458787" cy="476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88" y="299"/>
              </a:cxn>
              <a:cxn ang="0">
                <a:pos x="0" y="0"/>
              </a:cxn>
            </a:cxnLst>
            <a:rect l="0" t="0" r="r" b="b"/>
            <a:pathLst>
              <a:path w="289" h="300">
                <a:moveTo>
                  <a:pt x="0" y="0"/>
                </a:moveTo>
                <a:lnTo>
                  <a:pt x="288" y="29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61" name="Freeform 65"/>
          <p:cNvSpPr>
            <a:spLocks/>
          </p:cNvSpPr>
          <p:nvPr/>
        </p:nvSpPr>
        <p:spPr bwMode="auto">
          <a:xfrm>
            <a:off x="6437313" y="3589338"/>
            <a:ext cx="90487" cy="92075"/>
          </a:xfrm>
          <a:custGeom>
            <a:avLst/>
            <a:gdLst/>
            <a:ahLst/>
            <a:cxnLst>
              <a:cxn ang="0">
                <a:pos x="23" y="0"/>
              </a:cxn>
              <a:cxn ang="0">
                <a:pos x="56" y="57"/>
              </a:cxn>
              <a:cxn ang="0">
                <a:pos x="0" y="22"/>
              </a:cxn>
              <a:cxn ang="0">
                <a:pos x="23" y="0"/>
              </a:cxn>
            </a:cxnLst>
            <a:rect l="0" t="0" r="r" b="b"/>
            <a:pathLst>
              <a:path w="57" h="58">
                <a:moveTo>
                  <a:pt x="23" y="0"/>
                </a:moveTo>
                <a:lnTo>
                  <a:pt x="56" y="57"/>
                </a:lnTo>
                <a:lnTo>
                  <a:pt x="0" y="22"/>
                </a:lnTo>
                <a:lnTo>
                  <a:pt x="23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62" name="Freeform 66"/>
          <p:cNvSpPr>
            <a:spLocks/>
          </p:cNvSpPr>
          <p:nvPr/>
        </p:nvSpPr>
        <p:spPr bwMode="auto">
          <a:xfrm>
            <a:off x="6556375" y="3214688"/>
            <a:ext cx="1362075" cy="476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57" y="299"/>
              </a:cxn>
              <a:cxn ang="0">
                <a:pos x="0" y="0"/>
              </a:cxn>
            </a:cxnLst>
            <a:rect l="0" t="0" r="r" b="b"/>
            <a:pathLst>
              <a:path w="858" h="300">
                <a:moveTo>
                  <a:pt x="0" y="0"/>
                </a:moveTo>
                <a:lnTo>
                  <a:pt x="857" y="299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63" name="Freeform 67"/>
          <p:cNvSpPr>
            <a:spLocks/>
          </p:cNvSpPr>
          <p:nvPr/>
        </p:nvSpPr>
        <p:spPr bwMode="auto">
          <a:xfrm>
            <a:off x="7812088" y="3632200"/>
            <a:ext cx="106362" cy="58738"/>
          </a:xfrm>
          <a:custGeom>
            <a:avLst/>
            <a:gdLst/>
            <a:ahLst/>
            <a:cxnLst>
              <a:cxn ang="0">
                <a:pos x="11" y="0"/>
              </a:cxn>
              <a:cxn ang="0">
                <a:pos x="66" y="36"/>
              </a:cxn>
              <a:cxn ang="0">
                <a:pos x="0" y="31"/>
              </a:cxn>
              <a:cxn ang="0">
                <a:pos x="11" y="0"/>
              </a:cxn>
            </a:cxnLst>
            <a:rect l="0" t="0" r="r" b="b"/>
            <a:pathLst>
              <a:path w="67" h="37">
                <a:moveTo>
                  <a:pt x="11" y="0"/>
                </a:moveTo>
                <a:lnTo>
                  <a:pt x="66" y="36"/>
                </a:lnTo>
                <a:lnTo>
                  <a:pt x="0" y="31"/>
                </a:lnTo>
                <a:lnTo>
                  <a:pt x="11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64" name="Freeform 68"/>
          <p:cNvSpPr>
            <a:spLocks/>
          </p:cNvSpPr>
          <p:nvPr/>
        </p:nvSpPr>
        <p:spPr bwMode="auto">
          <a:xfrm>
            <a:off x="2314575" y="2446338"/>
            <a:ext cx="1177925" cy="396875"/>
          </a:xfrm>
          <a:custGeom>
            <a:avLst/>
            <a:gdLst/>
            <a:ahLst/>
            <a:cxnLst>
              <a:cxn ang="0">
                <a:pos x="741" y="0"/>
              </a:cxn>
              <a:cxn ang="0">
                <a:pos x="0" y="249"/>
              </a:cxn>
              <a:cxn ang="0">
                <a:pos x="741" y="0"/>
              </a:cxn>
            </a:cxnLst>
            <a:rect l="0" t="0" r="r" b="b"/>
            <a:pathLst>
              <a:path w="742" h="250">
                <a:moveTo>
                  <a:pt x="741" y="0"/>
                </a:moveTo>
                <a:lnTo>
                  <a:pt x="0" y="249"/>
                </a:lnTo>
                <a:lnTo>
                  <a:pt x="741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65" name="Freeform 69"/>
          <p:cNvSpPr>
            <a:spLocks/>
          </p:cNvSpPr>
          <p:nvPr/>
        </p:nvSpPr>
        <p:spPr bwMode="auto">
          <a:xfrm>
            <a:off x="2314575" y="2784475"/>
            <a:ext cx="106363" cy="58738"/>
          </a:xfrm>
          <a:custGeom>
            <a:avLst/>
            <a:gdLst/>
            <a:ahLst/>
            <a:cxnLst>
              <a:cxn ang="0">
                <a:pos x="66" y="31"/>
              </a:cxn>
              <a:cxn ang="0">
                <a:pos x="0" y="36"/>
              </a:cxn>
              <a:cxn ang="0">
                <a:pos x="56" y="0"/>
              </a:cxn>
              <a:cxn ang="0">
                <a:pos x="66" y="31"/>
              </a:cxn>
            </a:cxnLst>
            <a:rect l="0" t="0" r="r" b="b"/>
            <a:pathLst>
              <a:path w="67" h="37">
                <a:moveTo>
                  <a:pt x="66" y="31"/>
                </a:moveTo>
                <a:lnTo>
                  <a:pt x="0" y="36"/>
                </a:lnTo>
                <a:lnTo>
                  <a:pt x="56" y="0"/>
                </a:lnTo>
                <a:lnTo>
                  <a:pt x="66" y="31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66" name="Freeform 70"/>
          <p:cNvSpPr>
            <a:spLocks/>
          </p:cNvSpPr>
          <p:nvPr/>
        </p:nvSpPr>
        <p:spPr bwMode="auto">
          <a:xfrm>
            <a:off x="3978275" y="2455863"/>
            <a:ext cx="1992313" cy="3873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54" y="243"/>
              </a:cxn>
              <a:cxn ang="0">
                <a:pos x="0" y="0"/>
              </a:cxn>
            </a:cxnLst>
            <a:rect l="0" t="0" r="r" b="b"/>
            <a:pathLst>
              <a:path w="1255" h="244">
                <a:moveTo>
                  <a:pt x="0" y="0"/>
                </a:moveTo>
                <a:lnTo>
                  <a:pt x="1254" y="243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67" name="Freeform 71"/>
          <p:cNvSpPr>
            <a:spLocks/>
          </p:cNvSpPr>
          <p:nvPr/>
        </p:nvSpPr>
        <p:spPr bwMode="auto">
          <a:xfrm>
            <a:off x="5864225" y="2797175"/>
            <a:ext cx="106363" cy="50800"/>
          </a:xfrm>
          <a:custGeom>
            <a:avLst/>
            <a:gdLst/>
            <a:ahLst/>
            <a:cxnLst>
              <a:cxn ang="0">
                <a:pos x="6" y="0"/>
              </a:cxn>
              <a:cxn ang="0">
                <a:pos x="66" y="28"/>
              </a:cxn>
              <a:cxn ang="0">
                <a:pos x="0" y="31"/>
              </a:cxn>
              <a:cxn ang="0">
                <a:pos x="6" y="0"/>
              </a:cxn>
            </a:cxnLst>
            <a:rect l="0" t="0" r="r" b="b"/>
            <a:pathLst>
              <a:path w="67" h="32">
                <a:moveTo>
                  <a:pt x="6" y="0"/>
                </a:moveTo>
                <a:lnTo>
                  <a:pt x="66" y="28"/>
                </a:lnTo>
                <a:lnTo>
                  <a:pt x="0" y="31"/>
                </a:lnTo>
                <a:lnTo>
                  <a:pt x="6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68" name="Freeform 72"/>
          <p:cNvSpPr>
            <a:spLocks/>
          </p:cNvSpPr>
          <p:nvPr/>
        </p:nvSpPr>
        <p:spPr bwMode="auto">
          <a:xfrm>
            <a:off x="1676400" y="3719513"/>
            <a:ext cx="325438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69" name="Freeform 73"/>
          <p:cNvSpPr>
            <a:spLocks/>
          </p:cNvSpPr>
          <p:nvPr/>
        </p:nvSpPr>
        <p:spPr bwMode="auto">
          <a:xfrm>
            <a:off x="2000250" y="3719513"/>
            <a:ext cx="327025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5" y="0"/>
              </a:cxn>
              <a:cxn ang="0">
                <a:pos x="205" y="204"/>
              </a:cxn>
              <a:cxn ang="0">
                <a:pos x="0" y="204"/>
              </a:cxn>
            </a:cxnLst>
            <a:rect l="0" t="0" r="r" b="b"/>
            <a:pathLst>
              <a:path w="206" h="205">
                <a:moveTo>
                  <a:pt x="0" y="204"/>
                </a:moveTo>
                <a:lnTo>
                  <a:pt x="0" y="0"/>
                </a:lnTo>
                <a:lnTo>
                  <a:pt x="205" y="0"/>
                </a:lnTo>
                <a:lnTo>
                  <a:pt x="205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70" name="Freeform 74"/>
          <p:cNvSpPr>
            <a:spLocks/>
          </p:cNvSpPr>
          <p:nvPr/>
        </p:nvSpPr>
        <p:spPr bwMode="auto">
          <a:xfrm>
            <a:off x="2325688" y="3719513"/>
            <a:ext cx="325437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71" name="Freeform 75"/>
          <p:cNvSpPr>
            <a:spLocks/>
          </p:cNvSpPr>
          <p:nvPr/>
        </p:nvSpPr>
        <p:spPr bwMode="auto">
          <a:xfrm>
            <a:off x="2649538" y="3719513"/>
            <a:ext cx="325437" cy="325437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0" y="0"/>
              </a:cxn>
              <a:cxn ang="0">
                <a:pos x="204" y="0"/>
              </a:cxn>
              <a:cxn ang="0">
                <a:pos x="204" y="204"/>
              </a:cxn>
              <a:cxn ang="0">
                <a:pos x="0" y="204"/>
              </a:cxn>
            </a:cxnLst>
            <a:rect l="0" t="0" r="r" b="b"/>
            <a:pathLst>
              <a:path w="205" h="205">
                <a:moveTo>
                  <a:pt x="0" y="204"/>
                </a:moveTo>
                <a:lnTo>
                  <a:pt x="0" y="0"/>
                </a:lnTo>
                <a:lnTo>
                  <a:pt x="204" y="0"/>
                </a:lnTo>
                <a:lnTo>
                  <a:pt x="204" y="204"/>
                </a:lnTo>
                <a:lnTo>
                  <a:pt x="0" y="20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72" name="Rectangle 76"/>
          <p:cNvSpPr>
            <a:spLocks noChangeArrowheads="1"/>
          </p:cNvSpPr>
          <p:nvPr/>
        </p:nvSpPr>
        <p:spPr bwMode="auto">
          <a:xfrm>
            <a:off x="2640013" y="1800225"/>
            <a:ext cx="585787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0000"/>
                </a:solidFill>
                <a:latin typeface="Arial" pitchFamily="-105" charset="0"/>
              </a:rPr>
              <a:t>Root</a:t>
            </a:r>
          </a:p>
        </p:txBody>
      </p:sp>
      <p:sp>
        <p:nvSpPr>
          <p:cNvPr id="29773" name="Rectangle 77"/>
          <p:cNvSpPr>
            <a:spLocks noChangeArrowheads="1"/>
          </p:cNvSpPr>
          <p:nvPr/>
        </p:nvSpPr>
        <p:spPr bwMode="auto">
          <a:xfrm>
            <a:off x="3594100" y="2122488"/>
            <a:ext cx="365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17</a:t>
            </a:r>
          </a:p>
        </p:txBody>
      </p:sp>
      <p:sp>
        <p:nvSpPr>
          <p:cNvPr id="29774" name="Rectangle 78"/>
          <p:cNvSpPr>
            <a:spLocks noChangeArrowheads="1"/>
          </p:cNvSpPr>
          <p:nvPr/>
        </p:nvSpPr>
        <p:spPr bwMode="auto">
          <a:xfrm>
            <a:off x="5664200" y="2879725"/>
            <a:ext cx="3651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24</a:t>
            </a:r>
          </a:p>
        </p:txBody>
      </p:sp>
      <p:sp>
        <p:nvSpPr>
          <p:cNvPr id="29775" name="Rectangle 79"/>
          <p:cNvSpPr>
            <a:spLocks noChangeArrowheads="1"/>
          </p:cNvSpPr>
          <p:nvPr/>
        </p:nvSpPr>
        <p:spPr bwMode="auto">
          <a:xfrm>
            <a:off x="6161088" y="2890838"/>
            <a:ext cx="365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30</a:t>
            </a:r>
          </a:p>
        </p:txBody>
      </p:sp>
      <p:sp>
        <p:nvSpPr>
          <p:cNvPr id="29776" name="Rectangle 80"/>
          <p:cNvSpPr>
            <a:spLocks noChangeArrowheads="1"/>
          </p:cNvSpPr>
          <p:nvPr/>
        </p:nvSpPr>
        <p:spPr bwMode="auto">
          <a:xfrm>
            <a:off x="3036888" y="3717925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14*</a:t>
            </a:r>
          </a:p>
        </p:txBody>
      </p:sp>
      <p:sp>
        <p:nvSpPr>
          <p:cNvPr id="29777" name="Rectangle 81"/>
          <p:cNvSpPr>
            <a:spLocks noChangeArrowheads="1"/>
          </p:cNvSpPr>
          <p:nvPr/>
        </p:nvSpPr>
        <p:spPr bwMode="auto">
          <a:xfrm>
            <a:off x="3360738" y="3717925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16*</a:t>
            </a:r>
          </a:p>
        </p:txBody>
      </p:sp>
      <p:sp>
        <p:nvSpPr>
          <p:cNvPr id="29778" name="Rectangle 82"/>
          <p:cNvSpPr>
            <a:spLocks noChangeArrowheads="1"/>
          </p:cNvSpPr>
          <p:nvPr/>
        </p:nvSpPr>
        <p:spPr bwMode="auto">
          <a:xfrm>
            <a:off x="4486275" y="369728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19*</a:t>
            </a:r>
          </a:p>
        </p:txBody>
      </p:sp>
      <p:sp>
        <p:nvSpPr>
          <p:cNvPr id="29779" name="Rectangle 83"/>
          <p:cNvSpPr>
            <a:spLocks noChangeArrowheads="1"/>
          </p:cNvSpPr>
          <p:nvPr/>
        </p:nvSpPr>
        <p:spPr bwMode="auto">
          <a:xfrm>
            <a:off x="4792663" y="369728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20*</a:t>
            </a:r>
          </a:p>
        </p:txBody>
      </p:sp>
      <p:sp>
        <p:nvSpPr>
          <p:cNvPr id="29780" name="Rectangle 84"/>
          <p:cNvSpPr>
            <a:spLocks noChangeArrowheads="1"/>
          </p:cNvSpPr>
          <p:nvPr/>
        </p:nvSpPr>
        <p:spPr bwMode="auto">
          <a:xfrm>
            <a:off x="5106988" y="369728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22*</a:t>
            </a:r>
          </a:p>
        </p:txBody>
      </p:sp>
      <p:sp>
        <p:nvSpPr>
          <p:cNvPr id="29781" name="Rectangle 85"/>
          <p:cNvSpPr>
            <a:spLocks noChangeArrowheads="1"/>
          </p:cNvSpPr>
          <p:nvPr/>
        </p:nvSpPr>
        <p:spPr bwMode="auto">
          <a:xfrm>
            <a:off x="5857875" y="369728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24*</a:t>
            </a:r>
          </a:p>
        </p:txBody>
      </p:sp>
      <p:sp>
        <p:nvSpPr>
          <p:cNvPr id="29782" name="Rectangle 86"/>
          <p:cNvSpPr>
            <a:spLocks noChangeArrowheads="1"/>
          </p:cNvSpPr>
          <p:nvPr/>
        </p:nvSpPr>
        <p:spPr bwMode="auto">
          <a:xfrm>
            <a:off x="6192838" y="369728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27*</a:t>
            </a:r>
          </a:p>
        </p:txBody>
      </p:sp>
      <p:sp>
        <p:nvSpPr>
          <p:cNvPr id="29783" name="Rectangle 87"/>
          <p:cNvSpPr>
            <a:spLocks noChangeArrowheads="1"/>
          </p:cNvSpPr>
          <p:nvPr/>
        </p:nvSpPr>
        <p:spPr bwMode="auto">
          <a:xfrm>
            <a:off x="6496050" y="370840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29*</a:t>
            </a:r>
          </a:p>
        </p:txBody>
      </p:sp>
      <p:sp>
        <p:nvSpPr>
          <p:cNvPr id="29784" name="Rectangle 88"/>
          <p:cNvSpPr>
            <a:spLocks noChangeArrowheads="1"/>
          </p:cNvSpPr>
          <p:nvPr/>
        </p:nvSpPr>
        <p:spPr bwMode="auto">
          <a:xfrm>
            <a:off x="7267575" y="370840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33*</a:t>
            </a:r>
          </a:p>
        </p:txBody>
      </p:sp>
      <p:sp>
        <p:nvSpPr>
          <p:cNvPr id="29785" name="Rectangle 89"/>
          <p:cNvSpPr>
            <a:spLocks noChangeArrowheads="1"/>
          </p:cNvSpPr>
          <p:nvPr/>
        </p:nvSpPr>
        <p:spPr bwMode="auto">
          <a:xfrm>
            <a:off x="7593013" y="3708400"/>
            <a:ext cx="4286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34*</a:t>
            </a:r>
          </a:p>
        </p:txBody>
      </p:sp>
      <p:sp>
        <p:nvSpPr>
          <p:cNvPr id="29786" name="Rectangle 90"/>
          <p:cNvSpPr>
            <a:spLocks noChangeArrowheads="1"/>
          </p:cNvSpPr>
          <p:nvPr/>
        </p:nvSpPr>
        <p:spPr bwMode="auto">
          <a:xfrm>
            <a:off x="7907338" y="3697288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38*</a:t>
            </a:r>
          </a:p>
        </p:txBody>
      </p:sp>
      <p:sp>
        <p:nvSpPr>
          <p:cNvPr id="29787" name="Rectangle 91"/>
          <p:cNvSpPr>
            <a:spLocks noChangeArrowheads="1"/>
          </p:cNvSpPr>
          <p:nvPr/>
        </p:nvSpPr>
        <p:spPr bwMode="auto">
          <a:xfrm>
            <a:off x="8231188" y="3687763"/>
            <a:ext cx="428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39*</a:t>
            </a:r>
          </a:p>
        </p:txBody>
      </p:sp>
      <p:sp>
        <p:nvSpPr>
          <p:cNvPr id="29788" name="Rectangle 92"/>
          <p:cNvSpPr>
            <a:spLocks noChangeArrowheads="1"/>
          </p:cNvSpPr>
          <p:nvPr/>
        </p:nvSpPr>
        <p:spPr bwMode="auto">
          <a:xfrm>
            <a:off x="1939925" y="2890838"/>
            <a:ext cx="3651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13</a:t>
            </a:r>
          </a:p>
        </p:txBody>
      </p:sp>
      <p:sp>
        <p:nvSpPr>
          <p:cNvPr id="29789" name="Rectangle 93"/>
          <p:cNvSpPr>
            <a:spLocks noChangeArrowheads="1"/>
          </p:cNvSpPr>
          <p:nvPr/>
        </p:nvSpPr>
        <p:spPr bwMode="auto">
          <a:xfrm>
            <a:off x="1473200" y="2890838"/>
            <a:ext cx="2730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5</a:t>
            </a:r>
          </a:p>
        </p:txBody>
      </p:sp>
      <p:sp>
        <p:nvSpPr>
          <p:cNvPr id="29790" name="Rectangle 94"/>
          <p:cNvSpPr>
            <a:spLocks noChangeArrowheads="1"/>
          </p:cNvSpPr>
          <p:nvPr/>
        </p:nvSpPr>
        <p:spPr bwMode="auto">
          <a:xfrm>
            <a:off x="2009775" y="369728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7*</a:t>
            </a:r>
          </a:p>
        </p:txBody>
      </p:sp>
      <p:sp>
        <p:nvSpPr>
          <p:cNvPr id="29791" name="Rectangle 95"/>
          <p:cNvSpPr>
            <a:spLocks noChangeArrowheads="1"/>
          </p:cNvSpPr>
          <p:nvPr/>
        </p:nvSpPr>
        <p:spPr bwMode="auto">
          <a:xfrm>
            <a:off x="1687513" y="369728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5*</a:t>
            </a:r>
          </a:p>
        </p:txBody>
      </p:sp>
      <p:sp>
        <p:nvSpPr>
          <p:cNvPr id="29792" name="Rectangle 96"/>
          <p:cNvSpPr>
            <a:spLocks noChangeArrowheads="1"/>
          </p:cNvSpPr>
          <p:nvPr/>
        </p:nvSpPr>
        <p:spPr bwMode="auto">
          <a:xfrm>
            <a:off x="2325688" y="3697288"/>
            <a:ext cx="3365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300" b="1">
                <a:solidFill>
                  <a:srgbClr val="000000"/>
                </a:solidFill>
                <a:latin typeface="Arial" pitchFamily="-105" charset="0"/>
              </a:rPr>
              <a:t>8*</a:t>
            </a:r>
          </a:p>
        </p:txBody>
      </p:sp>
      <p:sp>
        <p:nvSpPr>
          <p:cNvPr id="29793" name="Line 97"/>
          <p:cNvSpPr>
            <a:spLocks noChangeShapeType="1"/>
          </p:cNvSpPr>
          <p:nvPr/>
        </p:nvSpPr>
        <p:spPr bwMode="auto">
          <a:xfrm>
            <a:off x="3048000" y="1676400"/>
            <a:ext cx="5334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94" name="Arc 98"/>
          <p:cNvSpPr>
            <a:spLocks/>
          </p:cNvSpPr>
          <p:nvPr/>
        </p:nvSpPr>
        <p:spPr bwMode="auto">
          <a:xfrm rot="13440000">
            <a:off x="7010400" y="3505200"/>
            <a:ext cx="304800" cy="3048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95" name="Arc 99"/>
          <p:cNvSpPr>
            <a:spLocks/>
          </p:cNvSpPr>
          <p:nvPr/>
        </p:nvSpPr>
        <p:spPr bwMode="auto">
          <a:xfrm rot="13440000">
            <a:off x="1447800" y="3505200"/>
            <a:ext cx="304800" cy="3048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96" name="Arc 100"/>
          <p:cNvSpPr>
            <a:spLocks/>
          </p:cNvSpPr>
          <p:nvPr/>
        </p:nvSpPr>
        <p:spPr bwMode="auto">
          <a:xfrm rot="13440000">
            <a:off x="2819400" y="3505200"/>
            <a:ext cx="304800" cy="3048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97" name="Arc 101"/>
          <p:cNvSpPr>
            <a:spLocks/>
          </p:cNvSpPr>
          <p:nvPr/>
        </p:nvSpPr>
        <p:spPr bwMode="auto">
          <a:xfrm rot="13440000">
            <a:off x="4267200" y="3505200"/>
            <a:ext cx="304800" cy="3048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98" name="Arc 102"/>
          <p:cNvSpPr>
            <a:spLocks/>
          </p:cNvSpPr>
          <p:nvPr/>
        </p:nvSpPr>
        <p:spPr bwMode="auto">
          <a:xfrm rot="13440000">
            <a:off x="5638800" y="3505200"/>
            <a:ext cx="304800" cy="3048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043373"/>
      </p:ext>
    </p:extLst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0" y="419100"/>
            <a:ext cx="8153400" cy="1104900"/>
          </a:xfrm>
          <a:noFill/>
          <a:ln/>
        </p:spPr>
        <p:txBody>
          <a:bodyPr>
            <a:normAutofit fontScale="90000"/>
          </a:bodyPr>
          <a:lstStyle/>
          <a:p>
            <a:r>
              <a:rPr lang="en-US"/>
              <a:t>Deleting a Data Entry from a B+ Tree</a:t>
            </a:r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8534400" cy="4076700"/>
          </a:xfrm>
          <a:noFill/>
          <a:ln/>
        </p:spPr>
        <p:txBody>
          <a:bodyPr>
            <a:normAutofit fontScale="92500" lnSpcReduction="20000"/>
          </a:bodyPr>
          <a:lstStyle/>
          <a:p>
            <a:r>
              <a:rPr lang="en-US"/>
              <a:t>Start at root, find leaf </a:t>
            </a:r>
            <a:r>
              <a:rPr lang="en-US" i="1"/>
              <a:t>L</a:t>
            </a:r>
            <a:r>
              <a:rPr lang="en-US"/>
              <a:t> where entry belongs.</a:t>
            </a:r>
          </a:p>
          <a:p>
            <a:r>
              <a:rPr lang="en-US"/>
              <a:t>Remove the entry.</a:t>
            </a:r>
          </a:p>
          <a:p>
            <a:pPr lvl="1">
              <a:buSzPct val="75000"/>
            </a:pPr>
            <a:r>
              <a:rPr lang="en-US"/>
              <a:t>If L is at least half-full, </a:t>
            </a:r>
            <a:r>
              <a:rPr lang="en-US" i="1"/>
              <a:t>done! </a:t>
            </a:r>
          </a:p>
          <a:p>
            <a:pPr lvl="1">
              <a:buSzPct val="75000"/>
            </a:pPr>
            <a:r>
              <a:rPr lang="en-US"/>
              <a:t>If L has only </a:t>
            </a:r>
            <a:r>
              <a:rPr lang="en-US" b="1"/>
              <a:t>d-1 </a:t>
            </a:r>
            <a:r>
              <a:rPr lang="en-US"/>
              <a:t>entries,</a:t>
            </a:r>
          </a:p>
          <a:p>
            <a:pPr lvl="2"/>
            <a:r>
              <a:rPr lang="en-US" sz="2400"/>
              <a:t>Try to </a:t>
            </a:r>
            <a:r>
              <a:rPr lang="en-US" sz="2400">
                <a:solidFill>
                  <a:schemeClr val="accent2"/>
                </a:solidFill>
              </a:rPr>
              <a:t>re-distribute</a:t>
            </a:r>
            <a:r>
              <a:rPr lang="en-US" sz="2400"/>
              <a:t>, borrowing from </a:t>
            </a:r>
            <a:r>
              <a:rPr lang="en-US" sz="2400" i="1" u="sng"/>
              <a:t>sibling</a:t>
            </a:r>
            <a:r>
              <a:rPr lang="en-US" sz="2400" i="1"/>
              <a:t> (adjacent node with same parent as L)</a:t>
            </a:r>
            <a:r>
              <a:rPr lang="en-US" sz="2400"/>
              <a:t>.</a:t>
            </a:r>
          </a:p>
          <a:p>
            <a:pPr lvl="2"/>
            <a:r>
              <a:rPr lang="en-US" sz="2400"/>
              <a:t>If re-distribution fails, </a:t>
            </a:r>
            <a:r>
              <a:rPr lang="en-US" sz="2400" i="1" u="sng">
                <a:solidFill>
                  <a:schemeClr val="accent2"/>
                </a:solidFill>
              </a:rPr>
              <a:t>merge</a:t>
            </a:r>
            <a:r>
              <a:rPr lang="en-US" sz="2400"/>
              <a:t> </a:t>
            </a:r>
            <a:r>
              <a:rPr lang="en-US" sz="2400" i="1"/>
              <a:t>L </a:t>
            </a:r>
            <a:r>
              <a:rPr lang="en-US" sz="2400"/>
              <a:t>and sibling.</a:t>
            </a:r>
          </a:p>
          <a:p>
            <a:r>
              <a:rPr lang="en-US"/>
              <a:t>If merge occurred, must delete entry (pointing to </a:t>
            </a:r>
            <a:r>
              <a:rPr lang="en-US" i="1"/>
              <a:t>L</a:t>
            </a:r>
            <a:r>
              <a:rPr lang="en-US"/>
              <a:t> or sibling) from parent of </a:t>
            </a:r>
            <a:r>
              <a:rPr lang="en-US" i="1"/>
              <a:t>L</a:t>
            </a:r>
            <a:r>
              <a:rPr lang="en-US"/>
              <a:t>.</a:t>
            </a:r>
          </a:p>
          <a:p>
            <a:r>
              <a:rPr lang="en-US"/>
              <a:t>Merge could propagate to root, decreasing height.</a:t>
            </a:r>
          </a:p>
        </p:txBody>
      </p:sp>
    </p:spTree>
    <p:extLst>
      <p:ext uri="{BB962C8B-B14F-4D97-AF65-F5344CB8AC3E}">
        <p14:creationId xmlns:p14="http://schemas.microsoft.com/office/powerpoint/2010/main" val="993467778"/>
      </p:ext>
    </p:extLst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01330"/>
            <a:ext cx="8229600" cy="1143000"/>
          </a:xfrm>
        </p:spPr>
        <p:txBody>
          <a:bodyPr/>
          <a:lstStyle/>
          <a:p>
            <a:r>
              <a:rPr lang="en-US" dirty="0" smtClean="0"/>
              <a:t>Delete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012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</TotalTime>
  <Words>2264</Words>
  <Application>Microsoft Macintosh PowerPoint</Application>
  <PresentationFormat>On-screen Show (4:3)</PresentationFormat>
  <Paragraphs>566</Paragraphs>
  <Slides>50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Office Theme</vt:lpstr>
      <vt:lpstr>B+ Review</vt:lpstr>
      <vt:lpstr>B+ Tree: Most Widely Used Index</vt:lpstr>
      <vt:lpstr>Example B+ Tree</vt:lpstr>
      <vt:lpstr>Inserting a Data Entry into a B+ Tree</vt:lpstr>
      <vt:lpstr>Inserting 8* into Example B+ Tree</vt:lpstr>
      <vt:lpstr>Example B+ Tree</vt:lpstr>
      <vt:lpstr>Example B+ Tree After Inserting 8*</vt:lpstr>
      <vt:lpstr>Deleting a Data Entry from a B+ Tree</vt:lpstr>
      <vt:lpstr>Delete</vt:lpstr>
      <vt:lpstr>Example B+ Tree After Inserting 8*</vt:lpstr>
      <vt:lpstr>Example Tree After (Inserting 8*, Then) Deleting 19* and 20* ...</vt:lpstr>
      <vt:lpstr>        ... And Then Deleting 24*</vt:lpstr>
      <vt:lpstr>Example of Non-leaf Re-distribution</vt:lpstr>
      <vt:lpstr>After Re-distribution</vt:lpstr>
      <vt:lpstr>B+ Concurrency</vt:lpstr>
      <vt:lpstr>Model</vt:lpstr>
      <vt:lpstr>Simple Approach</vt:lpstr>
      <vt:lpstr>After the Insertion</vt:lpstr>
      <vt:lpstr>B-Link Trees</vt:lpstr>
      <vt:lpstr>Two important Conventions</vt:lpstr>
      <vt:lpstr>Internal Nodes</vt:lpstr>
      <vt:lpstr>Valid Trees &amp; Safe Nodes</vt:lpstr>
      <vt:lpstr>Scannode</vt:lpstr>
      <vt:lpstr>Searching for v</vt:lpstr>
      <vt:lpstr>Insert</vt:lpstr>
      <vt:lpstr>Revised Approach</vt:lpstr>
      <vt:lpstr>Revised Approach: Build new page</vt:lpstr>
      <vt:lpstr>Revised Approach: Build new page</vt:lpstr>
      <vt:lpstr>Start Insert</vt:lpstr>
      <vt:lpstr>A subroutine: move_right</vt:lpstr>
      <vt:lpstr>Easy case:</vt:lpstr>
      <vt:lpstr>Fun Case: Must split</vt:lpstr>
      <vt:lpstr>Insert</vt:lpstr>
      <vt:lpstr>Deadlock Free</vt:lpstr>
      <vt:lpstr>Total Order &lt; on Nodes</vt:lpstr>
      <vt:lpstr>Deadlock Free</vt:lpstr>
      <vt:lpstr>Tree Modification</vt:lpstr>
      <vt:lpstr>Tree Modifications</vt:lpstr>
      <vt:lpstr>Revised Approach: Build new page</vt:lpstr>
      <vt:lpstr>Revised Approach: Build new page</vt:lpstr>
      <vt:lpstr>Correct Interaction of  Readers and Writers</vt:lpstr>
      <vt:lpstr>Correct Interaction</vt:lpstr>
      <vt:lpstr>Type 1: No split</vt:lpstr>
      <vt:lpstr>Type 2: Split. insert into left Node</vt:lpstr>
      <vt:lpstr>Type 2: Split. Insert LHS.</vt:lpstr>
      <vt:lpstr>Livelock</vt:lpstr>
      <vt:lpstr>Livelock problem</vt:lpstr>
      <vt:lpstr>Chaining Example</vt:lpstr>
      <vt:lpstr>Can we get down below 3 locks?</vt:lpstr>
      <vt:lpstr>Further Reading</vt:lpstr>
    </vt:vector>
  </TitlesOfParts>
  <Company>University of Wisconsin-Madison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B+ Tree Locking</dc:title>
  <dc:creator>Christopher Re</dc:creator>
  <cp:lastModifiedBy>Christopher Re</cp:lastModifiedBy>
  <cp:revision>81</cp:revision>
  <dcterms:created xsi:type="dcterms:W3CDTF">2011-02-24T15:37:04Z</dcterms:created>
  <dcterms:modified xsi:type="dcterms:W3CDTF">2014-04-14T03:01:02Z</dcterms:modified>
</cp:coreProperties>
</file>