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62" r:id="rId3"/>
    <p:sldId id="264" r:id="rId4"/>
    <p:sldId id="265" r:id="rId5"/>
    <p:sldId id="266" r:id="rId6"/>
    <p:sldId id="267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312" r:id="rId23"/>
    <p:sldId id="284" r:id="rId24"/>
    <p:sldId id="285" r:id="rId25"/>
    <p:sldId id="286" r:id="rId26"/>
    <p:sldId id="287" r:id="rId27"/>
    <p:sldId id="288" r:id="rId28"/>
    <p:sldId id="289" r:id="rId29"/>
    <p:sldId id="305" r:id="rId30"/>
    <p:sldId id="290" r:id="rId31"/>
    <p:sldId id="291" r:id="rId32"/>
    <p:sldId id="292" r:id="rId33"/>
    <p:sldId id="293" r:id="rId34"/>
    <p:sldId id="294" r:id="rId35"/>
    <p:sldId id="304" r:id="rId36"/>
    <p:sldId id="298" r:id="rId37"/>
    <p:sldId id="313" r:id="rId38"/>
    <p:sldId id="314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-8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42423-9B99-4D4F-808E-B4E2495EDE8F}" type="datetimeFigureOut">
              <a:rPr lang="en-US" smtClean="0"/>
              <a:t>4/7/14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9636A-FBC0-434D-8093-B275B7310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97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76BA7-8622-F44A-AB58-B5A200D598B9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F1D5B-73FE-A34F-A3D8-9C21EC931C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7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408DBE-6246-4AD1-A751-2F8716164D31}" type="slidenum">
              <a:rPr lang="en-US"/>
              <a:pPr/>
              <a:t>4</a:t>
            </a:fld>
            <a:endParaRPr lang="en-US"/>
          </a:p>
        </p:txBody>
      </p:sp>
      <p:sp>
        <p:nvSpPr>
          <p:cNvPr id="5079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79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35" tIns="0" rIns="19035" bIns="0" anchor="b"/>
          <a:lstStyle/>
          <a:p>
            <a:pPr algn="r" eaLnBrk="0" hangingPunct="0"/>
            <a:r>
              <a:rPr lang="en-US" sz="1000" i="1"/>
              <a:t>4</a:t>
            </a:r>
          </a:p>
        </p:txBody>
      </p:sp>
      <p:sp>
        <p:nvSpPr>
          <p:cNvPr id="5079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79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79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4113" y="692150"/>
            <a:ext cx="4554537" cy="34163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50791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05" tIns="46002" rIns="92005" bIns="46002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B89927-1142-4D91-9C58-DEF905322CC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408DBE-6246-4AD1-A751-2F8716164D31}" type="slidenum">
              <a:rPr lang="en-US"/>
              <a:pPr/>
              <a:t>13</a:t>
            </a:fld>
            <a:endParaRPr lang="en-US"/>
          </a:p>
        </p:txBody>
      </p:sp>
      <p:sp>
        <p:nvSpPr>
          <p:cNvPr id="5079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79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35" tIns="0" rIns="19035" bIns="0" anchor="b"/>
          <a:lstStyle/>
          <a:p>
            <a:pPr algn="r" eaLnBrk="0" hangingPunct="0"/>
            <a:r>
              <a:rPr lang="en-US" sz="1000" i="1"/>
              <a:t>4</a:t>
            </a:r>
          </a:p>
        </p:txBody>
      </p:sp>
      <p:sp>
        <p:nvSpPr>
          <p:cNvPr id="5079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79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79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4113" y="692150"/>
            <a:ext cx="4554537" cy="34163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50791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05" tIns="46002" rIns="92005" bIns="46002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6EC4B-D5D7-0548-83E2-4B25A17566E1}" type="datetimeFigureOut">
              <a:rPr lang="en-US" smtClean="0"/>
              <a:pPr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014F6-9922-3C4C-9C8C-CE43B06EAB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Buffer Management Strategies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CS 346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M</a:t>
            </a:r>
            <a:r>
              <a:rPr lang="en-US" dirty="0" smtClean="0"/>
              <a:t>ost </a:t>
            </a:r>
            <a:r>
              <a:rPr lang="en-US" b="1" u="sng" dirty="0" smtClean="0"/>
              <a:t>R</a:t>
            </a:r>
            <a:r>
              <a:rPr lang="en-US" dirty="0" smtClean="0"/>
              <a:t>ecently </a:t>
            </a:r>
            <a:r>
              <a:rPr lang="en-US" b="1" u="sng" dirty="0" smtClean="0"/>
              <a:t>U</a:t>
            </a:r>
            <a:r>
              <a:rPr lang="en-US" dirty="0" smtClean="0"/>
              <a:t>sed. </a:t>
            </a:r>
          </a:p>
          <a:p>
            <a:endParaRPr lang="en-US" dirty="0"/>
          </a:p>
          <a:p>
            <a:r>
              <a:rPr lang="en-US" dirty="0" smtClean="0"/>
              <a:t>Why would you ever want to use this?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114800"/>
            <a:ext cx="723900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1"/>
            <a:r>
              <a:rPr lang="en-US" sz="2800" dirty="0" smtClean="0"/>
              <a:t>Hint: Consider scanning a relation that has 1 </a:t>
            </a:r>
            <a:r>
              <a:rPr lang="en-US" sz="2800" dirty="0" err="1" smtClean="0"/>
              <a:t>Mn</a:t>
            </a:r>
            <a:r>
              <a:rPr lang="en-US" sz="2800" dirty="0" smtClean="0"/>
              <a:t> pages, but we only have 1000 buffer pages…</a:t>
            </a:r>
            <a:endParaRPr lang="en-US" sz="2800" baseline="30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219200" y="5181600"/>
            <a:ext cx="73914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1"/>
            <a:r>
              <a:rPr lang="en-US" sz="2800" dirty="0" smtClean="0"/>
              <a:t>This  nasty situation is called </a:t>
            </a:r>
            <a:r>
              <a:rPr lang="en-US" sz="2800" i="1" u="sng" dirty="0" smtClean="0"/>
              <a:t>Sequential Flooding. </a:t>
            </a:r>
            <a:r>
              <a:rPr lang="en-US" sz="2800" dirty="0" smtClean="0"/>
              <a:t> Each page request causes an I/O.</a:t>
            </a:r>
            <a:endParaRPr lang="en-US" sz="2800" baseline="300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Simplified Buffer Manager Flowchart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00200" y="1600200"/>
            <a:ext cx="228600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Request a Page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2819400"/>
            <a:ext cx="38862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Find a page P that is unpinned according to policy.</a:t>
            </a:r>
            <a:endParaRPr lang="en-US" sz="24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5715000"/>
            <a:ext cx="23622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Return Frame handle to caller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172200" y="2779693"/>
            <a:ext cx="198120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Flush P to Disk</a:t>
            </a:r>
            <a:endParaRPr lang="en-US" sz="2800" dirty="0"/>
          </a:p>
        </p:txBody>
      </p:sp>
      <p:cxnSp>
        <p:nvCxnSpPr>
          <p:cNvPr id="9" name="Straight Arrow Connector 8"/>
          <p:cNvCxnSpPr>
            <a:stCxn id="5" idx="3"/>
            <a:endCxn id="7" idx="1"/>
          </p:cNvCxnSpPr>
          <p:nvPr/>
        </p:nvCxnSpPr>
        <p:spPr>
          <a:xfrm>
            <a:off x="4800600" y="3234899"/>
            <a:ext cx="1371600" cy="2184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7" idx="2"/>
            <a:endCxn id="6" idx="0"/>
          </p:cNvCxnSpPr>
          <p:nvPr/>
        </p:nvCxnSpPr>
        <p:spPr>
          <a:xfrm rot="5400000">
            <a:off x="3981450" y="2533650"/>
            <a:ext cx="1981200" cy="4381500"/>
          </a:xfrm>
          <a:prstGeom prst="bentConnector3">
            <a:avLst>
              <a:gd name="adj1" fmla="val 50000"/>
            </a:avLst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6" idx="0"/>
          </p:cNvCxnSpPr>
          <p:nvPr/>
        </p:nvCxnSpPr>
        <p:spPr>
          <a:xfrm rot="16200000" flipH="1">
            <a:off x="1733551" y="4667251"/>
            <a:ext cx="2057398" cy="3810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2"/>
          </p:cNvCxnSpPr>
          <p:nvPr/>
        </p:nvCxnSpPr>
        <p:spPr>
          <a:xfrm rot="16200000" flipH="1">
            <a:off x="2364433" y="2440632"/>
            <a:ext cx="757537" cy="2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029200" y="25908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Dirty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5334000" y="1371600"/>
            <a:ext cx="228600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What if all pages are pinned?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Doesn’t the OS manage Pages too?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i="1" u="sng" dirty="0" smtClean="0"/>
              <a:t>Portability</a:t>
            </a:r>
            <a:r>
              <a:rPr lang="en-US" dirty="0" smtClean="0"/>
              <a:t>: Different OS, Different support</a:t>
            </a:r>
          </a:p>
          <a:p>
            <a:pPr lvl="1"/>
            <a:r>
              <a:rPr lang="en-US" dirty="0" smtClean="0"/>
              <a:t>Journaling, nothing, something crazy</a:t>
            </a:r>
          </a:p>
          <a:p>
            <a:endParaRPr lang="en-US" dirty="0" smtClean="0"/>
          </a:p>
          <a:p>
            <a:r>
              <a:rPr lang="en-US" dirty="0" smtClean="0"/>
              <a:t>Limitations in OS: files cannot span disks.</a:t>
            </a:r>
          </a:p>
          <a:p>
            <a:endParaRPr lang="en-US" dirty="0"/>
          </a:p>
          <a:p>
            <a:r>
              <a:rPr lang="en-US" dirty="0" smtClean="0"/>
              <a:t>DBMS requires ability to </a:t>
            </a:r>
            <a:r>
              <a:rPr lang="en-US" i="1" u="sng" dirty="0" smtClean="0"/>
              <a:t>force pages</a:t>
            </a:r>
            <a:r>
              <a:rPr lang="en-US" dirty="0" smtClean="0"/>
              <a:t> to disk</a:t>
            </a:r>
          </a:p>
          <a:p>
            <a:pPr lvl="1"/>
            <a:r>
              <a:rPr lang="en-US" dirty="0" smtClean="0"/>
              <a:t>Recovery (much later)</a:t>
            </a:r>
          </a:p>
          <a:p>
            <a:endParaRPr lang="en-US" dirty="0"/>
          </a:p>
          <a:p>
            <a:r>
              <a:rPr lang="en-US" dirty="0" smtClean="0"/>
              <a:t>DBMS is better able to predict </a:t>
            </a:r>
            <a:r>
              <a:rPr lang="en-US" i="1" u="sng" dirty="0" smtClean="0"/>
              <a:t>page reference patterns</a:t>
            </a:r>
          </a:p>
          <a:p>
            <a:pPr lvl="1"/>
            <a:r>
              <a:rPr lang="en-US" dirty="0" err="1" smtClean="0"/>
              <a:t>Prefetching</a:t>
            </a:r>
            <a:r>
              <a:rPr lang="en-US" dirty="0" smtClean="0"/>
              <a:t> is harder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5CD0-0E42-4FC9-A40F-3DFD79721F4B}" type="slidenum">
              <a:rPr lang="en-US"/>
              <a:pPr/>
              <a:t>13</a:t>
            </a:fld>
            <a:endParaRPr lang="en-US"/>
          </a:p>
        </p:txBody>
      </p:sp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8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884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 dirty="0"/>
              <a:t>Buffer Management </a:t>
            </a:r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5068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0" y="5181600"/>
            <a:ext cx="7696200" cy="990600"/>
          </a:xfrm>
          <a:noFill/>
          <a:ln/>
        </p:spPr>
        <p:txBody>
          <a:bodyPr lIns="92075" tIns="46038" rIns="92075" bIns="46038"/>
          <a:lstStyle/>
          <a:p>
            <a:r>
              <a:rPr lang="en-US" sz="1800" dirty="0"/>
              <a:t>Data must be in RAM for DBMS to operate on it!</a:t>
            </a:r>
          </a:p>
          <a:p>
            <a:r>
              <a:rPr lang="en-US" sz="1800" dirty="0"/>
              <a:t>Table of &lt;frame#, </a:t>
            </a:r>
            <a:r>
              <a:rPr lang="en-US" sz="1800" dirty="0" err="1"/>
              <a:t>pageid</a:t>
            </a:r>
            <a:r>
              <a:rPr lang="en-US" sz="1800" dirty="0"/>
              <a:t>&gt; pairs is</a:t>
            </a:r>
            <a:r>
              <a:rPr lang="en-US" sz="2000" dirty="0"/>
              <a:t> maintained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528888" y="2095500"/>
            <a:ext cx="4230687" cy="1720850"/>
            <a:chOff x="1598" y="1518"/>
            <a:chExt cx="2665" cy="1084"/>
          </a:xfrm>
        </p:grpSpPr>
        <p:sp>
          <p:nvSpPr>
            <p:cNvPr id="506887" name="Rectangle 7"/>
            <p:cNvSpPr>
              <a:spLocks noChangeArrowheads="1"/>
            </p:cNvSpPr>
            <p:nvPr/>
          </p:nvSpPr>
          <p:spPr bwMode="auto">
            <a:xfrm>
              <a:off x="1606" y="1526"/>
              <a:ext cx="2649" cy="1068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88" name="Rectangle 8"/>
            <p:cNvSpPr>
              <a:spLocks noChangeArrowheads="1"/>
            </p:cNvSpPr>
            <p:nvPr/>
          </p:nvSpPr>
          <p:spPr bwMode="auto">
            <a:xfrm>
              <a:off x="1602" y="1522"/>
              <a:ext cx="428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89" name="Rectangle 9"/>
            <p:cNvSpPr>
              <a:spLocks noChangeArrowheads="1"/>
            </p:cNvSpPr>
            <p:nvPr/>
          </p:nvSpPr>
          <p:spPr bwMode="auto">
            <a:xfrm>
              <a:off x="2038" y="1522"/>
              <a:ext cx="430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0" name="Rectangle 10"/>
            <p:cNvSpPr>
              <a:spLocks noChangeArrowheads="1"/>
            </p:cNvSpPr>
            <p:nvPr/>
          </p:nvSpPr>
          <p:spPr bwMode="auto">
            <a:xfrm>
              <a:off x="2476" y="1522"/>
              <a:ext cx="429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1" name="Rectangle 11"/>
            <p:cNvSpPr>
              <a:spLocks noChangeArrowheads="1"/>
            </p:cNvSpPr>
            <p:nvPr/>
          </p:nvSpPr>
          <p:spPr bwMode="auto">
            <a:xfrm>
              <a:off x="2913" y="1522"/>
              <a:ext cx="428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2" name="Rectangle 12"/>
            <p:cNvSpPr>
              <a:spLocks noChangeArrowheads="1"/>
            </p:cNvSpPr>
            <p:nvPr/>
          </p:nvSpPr>
          <p:spPr bwMode="auto">
            <a:xfrm>
              <a:off x="3349" y="1522"/>
              <a:ext cx="429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3" name="Line 13"/>
            <p:cNvSpPr>
              <a:spLocks noChangeShapeType="1"/>
            </p:cNvSpPr>
            <p:nvPr/>
          </p:nvSpPr>
          <p:spPr bwMode="auto">
            <a:xfrm>
              <a:off x="1598" y="1865"/>
              <a:ext cx="266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4" name="Line 14"/>
            <p:cNvSpPr>
              <a:spLocks noChangeShapeType="1"/>
            </p:cNvSpPr>
            <p:nvPr/>
          </p:nvSpPr>
          <p:spPr bwMode="auto">
            <a:xfrm>
              <a:off x="1598" y="2255"/>
              <a:ext cx="266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5" name="Rectangle 15"/>
            <p:cNvSpPr>
              <a:spLocks noChangeArrowheads="1"/>
            </p:cNvSpPr>
            <p:nvPr/>
          </p:nvSpPr>
          <p:spPr bwMode="auto">
            <a:xfrm>
              <a:off x="1598" y="1518"/>
              <a:ext cx="436" cy="347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6" name="Rectangle 16"/>
            <p:cNvSpPr>
              <a:spLocks noChangeArrowheads="1"/>
            </p:cNvSpPr>
            <p:nvPr/>
          </p:nvSpPr>
          <p:spPr bwMode="auto">
            <a:xfrm>
              <a:off x="2472" y="1518"/>
              <a:ext cx="437" cy="347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7" name="Rectangle 17"/>
            <p:cNvSpPr>
              <a:spLocks noChangeArrowheads="1"/>
            </p:cNvSpPr>
            <p:nvPr/>
          </p:nvSpPr>
          <p:spPr bwMode="auto">
            <a:xfrm>
              <a:off x="2909" y="2255"/>
              <a:ext cx="436" cy="347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916363" y="4394200"/>
            <a:ext cx="1317625" cy="688975"/>
            <a:chOff x="2472" y="2966"/>
            <a:chExt cx="830" cy="434"/>
          </a:xfrm>
        </p:grpSpPr>
        <p:grpSp>
          <p:nvGrpSpPr>
            <p:cNvPr id="4" name="Group 19"/>
            <p:cNvGrpSpPr>
              <a:grpSpLocks/>
            </p:cNvGrpSpPr>
            <p:nvPr/>
          </p:nvGrpSpPr>
          <p:grpSpPr bwMode="auto">
            <a:xfrm>
              <a:off x="2472" y="2966"/>
              <a:ext cx="830" cy="434"/>
              <a:chOff x="2472" y="2966"/>
              <a:chExt cx="830" cy="434"/>
            </a:xfrm>
          </p:grpSpPr>
          <p:sp>
            <p:nvSpPr>
              <p:cNvPr id="506900" name="Oval 20"/>
              <p:cNvSpPr>
                <a:spLocks noChangeArrowheads="1"/>
              </p:cNvSpPr>
              <p:nvPr/>
            </p:nvSpPr>
            <p:spPr bwMode="auto">
              <a:xfrm>
                <a:off x="2480" y="2966"/>
                <a:ext cx="814" cy="97"/>
              </a:xfrm>
              <a:prstGeom prst="ellips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6901" name="Oval 21"/>
              <p:cNvSpPr>
                <a:spLocks noChangeArrowheads="1"/>
              </p:cNvSpPr>
              <p:nvPr/>
            </p:nvSpPr>
            <p:spPr bwMode="auto">
              <a:xfrm>
                <a:off x="2480" y="3303"/>
                <a:ext cx="814" cy="97"/>
              </a:xfrm>
              <a:prstGeom prst="ellips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6902" name="Line 22"/>
              <p:cNvSpPr>
                <a:spLocks noChangeShapeType="1"/>
              </p:cNvSpPr>
              <p:nvPr/>
            </p:nvSpPr>
            <p:spPr bwMode="auto">
              <a:xfrm>
                <a:off x="2472" y="3015"/>
                <a:ext cx="0" cy="337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6903" name="Line 23"/>
              <p:cNvSpPr>
                <a:spLocks noChangeShapeType="1"/>
              </p:cNvSpPr>
              <p:nvPr/>
            </p:nvSpPr>
            <p:spPr bwMode="auto">
              <a:xfrm>
                <a:off x="3302" y="3015"/>
                <a:ext cx="0" cy="337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06904" name="Rectangle 24"/>
            <p:cNvSpPr>
              <a:spLocks noChangeArrowheads="1"/>
            </p:cNvSpPr>
            <p:nvPr/>
          </p:nvSpPr>
          <p:spPr bwMode="auto">
            <a:xfrm>
              <a:off x="2671" y="3033"/>
              <a:ext cx="4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latin typeface="Book Antiqua" pitchFamily="1" charset="0"/>
                </a:rPr>
                <a:t>DB</a:t>
              </a:r>
            </a:p>
          </p:txBody>
        </p:sp>
      </p:grpSp>
      <p:sp>
        <p:nvSpPr>
          <p:cNvPr id="506905" name="Line 25"/>
          <p:cNvSpPr>
            <a:spLocks noChangeShapeType="1"/>
          </p:cNvSpPr>
          <p:nvPr/>
        </p:nvSpPr>
        <p:spPr bwMode="auto">
          <a:xfrm>
            <a:off x="1489075" y="4167188"/>
            <a:ext cx="2981325" cy="0"/>
          </a:xfrm>
          <a:prstGeom prst="line">
            <a:avLst/>
          </a:prstGeom>
          <a:noFill/>
          <a:ln w="12700">
            <a:solidFill>
              <a:srgbClr val="B760F9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906" name="Rectangle 26"/>
          <p:cNvSpPr>
            <a:spLocks noChangeArrowheads="1"/>
          </p:cNvSpPr>
          <p:nvPr/>
        </p:nvSpPr>
        <p:spPr bwMode="auto">
          <a:xfrm>
            <a:off x="1090613" y="3790950"/>
            <a:ext cx="1958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solidFill>
                  <a:srgbClr val="B760F9"/>
                </a:solidFill>
                <a:latin typeface="Book Antiqua" pitchFamily="1" charset="0"/>
              </a:rPr>
              <a:t>MAIN MEMORY</a:t>
            </a:r>
          </a:p>
        </p:txBody>
      </p:sp>
      <p:sp>
        <p:nvSpPr>
          <p:cNvPr id="506907" name="Rectangle 27"/>
          <p:cNvSpPr>
            <a:spLocks noChangeArrowheads="1"/>
          </p:cNvSpPr>
          <p:nvPr/>
        </p:nvSpPr>
        <p:spPr bwMode="auto">
          <a:xfrm>
            <a:off x="1092200" y="4289425"/>
            <a:ext cx="723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solidFill>
                  <a:srgbClr val="B760F9"/>
                </a:solidFill>
                <a:latin typeface="Book Antiqua" pitchFamily="1" charset="0"/>
              </a:rPr>
              <a:t>DISK</a:t>
            </a:r>
          </a:p>
        </p:txBody>
      </p:sp>
      <p:sp>
        <p:nvSpPr>
          <p:cNvPr id="506908" name="Freeform 28"/>
          <p:cNvSpPr>
            <a:spLocks/>
          </p:cNvSpPr>
          <p:nvPr/>
        </p:nvSpPr>
        <p:spPr bwMode="auto">
          <a:xfrm>
            <a:off x="1454150" y="2270125"/>
            <a:ext cx="1041400" cy="301625"/>
          </a:xfrm>
          <a:custGeom>
            <a:avLst/>
            <a:gdLst/>
            <a:ahLst/>
            <a:cxnLst>
              <a:cxn ang="0">
                <a:pos x="0" y="189"/>
              </a:cxn>
              <a:cxn ang="0">
                <a:pos x="3" y="155"/>
              </a:cxn>
              <a:cxn ang="0">
                <a:pos x="16" y="135"/>
              </a:cxn>
              <a:cxn ang="0">
                <a:pos x="23" y="114"/>
              </a:cxn>
              <a:cxn ang="0">
                <a:pos x="50" y="81"/>
              </a:cxn>
              <a:cxn ang="0">
                <a:pos x="71" y="54"/>
              </a:cxn>
              <a:cxn ang="0">
                <a:pos x="98" y="33"/>
              </a:cxn>
              <a:cxn ang="0">
                <a:pos x="126" y="6"/>
              </a:cxn>
              <a:cxn ang="0">
                <a:pos x="146" y="0"/>
              </a:cxn>
              <a:cxn ang="0">
                <a:pos x="166" y="0"/>
              </a:cxn>
              <a:cxn ang="0">
                <a:pos x="186" y="6"/>
              </a:cxn>
              <a:cxn ang="0">
                <a:pos x="207" y="20"/>
              </a:cxn>
              <a:cxn ang="0">
                <a:pos x="227" y="33"/>
              </a:cxn>
              <a:cxn ang="0">
                <a:pos x="248" y="54"/>
              </a:cxn>
              <a:cxn ang="0">
                <a:pos x="268" y="68"/>
              </a:cxn>
              <a:cxn ang="0">
                <a:pos x="289" y="87"/>
              </a:cxn>
              <a:cxn ang="0">
                <a:pos x="317" y="101"/>
              </a:cxn>
              <a:cxn ang="0">
                <a:pos x="344" y="114"/>
              </a:cxn>
              <a:cxn ang="0">
                <a:pos x="364" y="114"/>
              </a:cxn>
              <a:cxn ang="0">
                <a:pos x="391" y="114"/>
              </a:cxn>
              <a:cxn ang="0">
                <a:pos x="412" y="114"/>
              </a:cxn>
              <a:cxn ang="0">
                <a:pos x="439" y="114"/>
              </a:cxn>
              <a:cxn ang="0">
                <a:pos x="467" y="114"/>
              </a:cxn>
              <a:cxn ang="0">
                <a:pos x="494" y="108"/>
              </a:cxn>
              <a:cxn ang="0">
                <a:pos x="514" y="101"/>
              </a:cxn>
              <a:cxn ang="0">
                <a:pos x="549" y="95"/>
              </a:cxn>
              <a:cxn ang="0">
                <a:pos x="576" y="81"/>
              </a:cxn>
              <a:cxn ang="0">
                <a:pos x="596" y="68"/>
              </a:cxn>
              <a:cxn ang="0">
                <a:pos x="617" y="54"/>
              </a:cxn>
              <a:cxn ang="0">
                <a:pos x="637" y="41"/>
              </a:cxn>
              <a:cxn ang="0">
                <a:pos x="655" y="16"/>
              </a:cxn>
            </a:cxnLst>
            <a:rect l="0" t="0" r="r" b="b"/>
            <a:pathLst>
              <a:path w="656" h="190">
                <a:moveTo>
                  <a:pt x="0" y="189"/>
                </a:moveTo>
                <a:lnTo>
                  <a:pt x="3" y="155"/>
                </a:lnTo>
                <a:lnTo>
                  <a:pt x="16" y="135"/>
                </a:lnTo>
                <a:lnTo>
                  <a:pt x="23" y="114"/>
                </a:lnTo>
                <a:lnTo>
                  <a:pt x="50" y="81"/>
                </a:lnTo>
                <a:lnTo>
                  <a:pt x="71" y="54"/>
                </a:lnTo>
                <a:lnTo>
                  <a:pt x="98" y="33"/>
                </a:lnTo>
                <a:lnTo>
                  <a:pt x="126" y="6"/>
                </a:lnTo>
                <a:lnTo>
                  <a:pt x="146" y="0"/>
                </a:lnTo>
                <a:lnTo>
                  <a:pt x="166" y="0"/>
                </a:lnTo>
                <a:lnTo>
                  <a:pt x="186" y="6"/>
                </a:lnTo>
                <a:lnTo>
                  <a:pt x="207" y="20"/>
                </a:lnTo>
                <a:lnTo>
                  <a:pt x="227" y="33"/>
                </a:lnTo>
                <a:lnTo>
                  <a:pt x="248" y="54"/>
                </a:lnTo>
                <a:lnTo>
                  <a:pt x="268" y="68"/>
                </a:lnTo>
                <a:lnTo>
                  <a:pt x="289" y="87"/>
                </a:lnTo>
                <a:lnTo>
                  <a:pt x="317" y="101"/>
                </a:lnTo>
                <a:lnTo>
                  <a:pt x="344" y="114"/>
                </a:lnTo>
                <a:lnTo>
                  <a:pt x="364" y="114"/>
                </a:lnTo>
                <a:lnTo>
                  <a:pt x="391" y="114"/>
                </a:lnTo>
                <a:lnTo>
                  <a:pt x="412" y="114"/>
                </a:lnTo>
                <a:lnTo>
                  <a:pt x="439" y="114"/>
                </a:lnTo>
                <a:lnTo>
                  <a:pt x="467" y="114"/>
                </a:lnTo>
                <a:lnTo>
                  <a:pt x="494" y="108"/>
                </a:lnTo>
                <a:lnTo>
                  <a:pt x="514" y="101"/>
                </a:lnTo>
                <a:lnTo>
                  <a:pt x="549" y="95"/>
                </a:lnTo>
                <a:lnTo>
                  <a:pt x="576" y="81"/>
                </a:lnTo>
                <a:lnTo>
                  <a:pt x="596" y="68"/>
                </a:lnTo>
                <a:lnTo>
                  <a:pt x="617" y="54"/>
                </a:lnTo>
                <a:lnTo>
                  <a:pt x="637" y="41"/>
                </a:lnTo>
                <a:lnTo>
                  <a:pt x="655" y="16"/>
                </a:lnTo>
              </a:path>
            </a:pathLst>
          </a:custGeom>
          <a:noFill/>
          <a:ln w="12700" cap="rnd" cmpd="sng">
            <a:solidFill>
              <a:schemeClr val="tx2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6909" name="Rectangle 29"/>
          <p:cNvSpPr>
            <a:spLocks noChangeArrowheads="1"/>
          </p:cNvSpPr>
          <p:nvPr/>
        </p:nvSpPr>
        <p:spPr bwMode="auto">
          <a:xfrm>
            <a:off x="1185863" y="2547938"/>
            <a:ext cx="11604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Book Antiqua" pitchFamily="1" charset="0"/>
              </a:rPr>
              <a:t>disk page</a:t>
            </a:r>
          </a:p>
        </p:txBody>
      </p:sp>
      <p:sp>
        <p:nvSpPr>
          <p:cNvPr id="506910" name="Freeform 30"/>
          <p:cNvSpPr>
            <a:spLocks/>
          </p:cNvSpPr>
          <p:nvPr/>
        </p:nvSpPr>
        <p:spPr bwMode="auto">
          <a:xfrm>
            <a:off x="1697038" y="2967038"/>
            <a:ext cx="1039812" cy="300037"/>
          </a:xfrm>
          <a:custGeom>
            <a:avLst/>
            <a:gdLst/>
            <a:ahLst/>
            <a:cxnLst>
              <a:cxn ang="0">
                <a:pos x="0" y="188"/>
              </a:cxn>
              <a:cxn ang="0">
                <a:pos x="3" y="154"/>
              </a:cxn>
              <a:cxn ang="0">
                <a:pos x="16" y="134"/>
              </a:cxn>
              <a:cxn ang="0">
                <a:pos x="23" y="114"/>
              </a:cxn>
              <a:cxn ang="0">
                <a:pos x="50" y="81"/>
              </a:cxn>
              <a:cxn ang="0">
                <a:pos x="71" y="54"/>
              </a:cxn>
              <a:cxn ang="0">
                <a:pos x="98" y="33"/>
              </a:cxn>
              <a:cxn ang="0">
                <a:pos x="125" y="6"/>
              </a:cxn>
              <a:cxn ang="0">
                <a:pos x="145" y="0"/>
              </a:cxn>
              <a:cxn ang="0">
                <a:pos x="166" y="0"/>
              </a:cxn>
              <a:cxn ang="0">
                <a:pos x="186" y="6"/>
              </a:cxn>
              <a:cxn ang="0">
                <a:pos x="207" y="20"/>
              </a:cxn>
              <a:cxn ang="0">
                <a:pos x="227" y="33"/>
              </a:cxn>
              <a:cxn ang="0">
                <a:pos x="248" y="54"/>
              </a:cxn>
              <a:cxn ang="0">
                <a:pos x="268" y="67"/>
              </a:cxn>
              <a:cxn ang="0">
                <a:pos x="289" y="87"/>
              </a:cxn>
              <a:cxn ang="0">
                <a:pos x="316" y="100"/>
              </a:cxn>
              <a:cxn ang="0">
                <a:pos x="343" y="114"/>
              </a:cxn>
              <a:cxn ang="0">
                <a:pos x="363" y="114"/>
              </a:cxn>
              <a:cxn ang="0">
                <a:pos x="391" y="114"/>
              </a:cxn>
              <a:cxn ang="0">
                <a:pos x="411" y="114"/>
              </a:cxn>
              <a:cxn ang="0">
                <a:pos x="439" y="114"/>
              </a:cxn>
              <a:cxn ang="0">
                <a:pos x="466" y="114"/>
              </a:cxn>
              <a:cxn ang="0">
                <a:pos x="493" y="107"/>
              </a:cxn>
              <a:cxn ang="0">
                <a:pos x="513" y="100"/>
              </a:cxn>
              <a:cxn ang="0">
                <a:pos x="548" y="94"/>
              </a:cxn>
              <a:cxn ang="0">
                <a:pos x="575" y="81"/>
              </a:cxn>
              <a:cxn ang="0">
                <a:pos x="595" y="67"/>
              </a:cxn>
              <a:cxn ang="0">
                <a:pos x="616" y="54"/>
              </a:cxn>
              <a:cxn ang="0">
                <a:pos x="636" y="40"/>
              </a:cxn>
              <a:cxn ang="0">
                <a:pos x="654" y="16"/>
              </a:cxn>
            </a:cxnLst>
            <a:rect l="0" t="0" r="r" b="b"/>
            <a:pathLst>
              <a:path w="655" h="189">
                <a:moveTo>
                  <a:pt x="0" y="188"/>
                </a:moveTo>
                <a:lnTo>
                  <a:pt x="3" y="154"/>
                </a:lnTo>
                <a:lnTo>
                  <a:pt x="16" y="134"/>
                </a:lnTo>
                <a:lnTo>
                  <a:pt x="23" y="114"/>
                </a:lnTo>
                <a:lnTo>
                  <a:pt x="50" y="81"/>
                </a:lnTo>
                <a:lnTo>
                  <a:pt x="71" y="54"/>
                </a:lnTo>
                <a:lnTo>
                  <a:pt x="98" y="33"/>
                </a:lnTo>
                <a:lnTo>
                  <a:pt x="125" y="6"/>
                </a:lnTo>
                <a:lnTo>
                  <a:pt x="145" y="0"/>
                </a:lnTo>
                <a:lnTo>
                  <a:pt x="166" y="0"/>
                </a:lnTo>
                <a:lnTo>
                  <a:pt x="186" y="6"/>
                </a:lnTo>
                <a:lnTo>
                  <a:pt x="207" y="20"/>
                </a:lnTo>
                <a:lnTo>
                  <a:pt x="227" y="33"/>
                </a:lnTo>
                <a:lnTo>
                  <a:pt x="248" y="54"/>
                </a:lnTo>
                <a:lnTo>
                  <a:pt x="268" y="67"/>
                </a:lnTo>
                <a:lnTo>
                  <a:pt x="289" y="87"/>
                </a:lnTo>
                <a:lnTo>
                  <a:pt x="316" y="100"/>
                </a:lnTo>
                <a:lnTo>
                  <a:pt x="343" y="114"/>
                </a:lnTo>
                <a:lnTo>
                  <a:pt x="363" y="114"/>
                </a:lnTo>
                <a:lnTo>
                  <a:pt x="391" y="114"/>
                </a:lnTo>
                <a:lnTo>
                  <a:pt x="411" y="114"/>
                </a:lnTo>
                <a:lnTo>
                  <a:pt x="439" y="114"/>
                </a:lnTo>
                <a:lnTo>
                  <a:pt x="466" y="114"/>
                </a:lnTo>
                <a:lnTo>
                  <a:pt x="493" y="107"/>
                </a:lnTo>
                <a:lnTo>
                  <a:pt x="513" y="100"/>
                </a:lnTo>
                <a:lnTo>
                  <a:pt x="548" y="94"/>
                </a:lnTo>
                <a:lnTo>
                  <a:pt x="575" y="81"/>
                </a:lnTo>
                <a:lnTo>
                  <a:pt x="595" y="67"/>
                </a:lnTo>
                <a:lnTo>
                  <a:pt x="616" y="54"/>
                </a:lnTo>
                <a:lnTo>
                  <a:pt x="636" y="40"/>
                </a:lnTo>
                <a:lnTo>
                  <a:pt x="654" y="16"/>
                </a:lnTo>
              </a:path>
            </a:pathLst>
          </a:custGeom>
          <a:noFill/>
          <a:ln w="12700" cap="rnd" cmpd="sng">
            <a:solidFill>
              <a:schemeClr val="tx2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6911" name="Rectangle 31"/>
          <p:cNvSpPr>
            <a:spLocks noChangeArrowheads="1"/>
          </p:cNvSpPr>
          <p:nvPr/>
        </p:nvSpPr>
        <p:spPr bwMode="auto">
          <a:xfrm>
            <a:off x="1257300" y="3241675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Book Antiqua" pitchFamily="1" charset="0"/>
              </a:rPr>
              <a:t>free frame</a:t>
            </a:r>
          </a:p>
        </p:txBody>
      </p:sp>
      <p:sp>
        <p:nvSpPr>
          <p:cNvPr id="506912" name="Line 32"/>
          <p:cNvSpPr>
            <a:spLocks noChangeShapeType="1"/>
          </p:cNvSpPr>
          <p:nvPr/>
        </p:nvSpPr>
        <p:spPr bwMode="auto">
          <a:xfrm>
            <a:off x="4610100" y="1477963"/>
            <a:ext cx="0" cy="549275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stealth" w="med" len="lg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913" name="Rectangle 33"/>
          <p:cNvSpPr>
            <a:spLocks noChangeArrowheads="1"/>
          </p:cNvSpPr>
          <p:nvPr/>
        </p:nvSpPr>
        <p:spPr bwMode="auto">
          <a:xfrm>
            <a:off x="2330450" y="1038225"/>
            <a:ext cx="4879541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 dirty="0">
                <a:solidFill>
                  <a:srgbClr val="FF0000"/>
                </a:solidFill>
                <a:latin typeface="Book Antiqua" pitchFamily="1" charset="0"/>
              </a:rPr>
              <a:t>Page Requests from Higher Levels</a:t>
            </a:r>
            <a:endParaRPr lang="en-US" sz="2400" dirty="0">
              <a:solidFill>
                <a:schemeClr val="folHlink"/>
              </a:solidFill>
              <a:latin typeface="Book Antiqua" pitchFamily="1" charset="0"/>
            </a:endParaRPr>
          </a:p>
        </p:txBody>
      </p:sp>
      <p:sp>
        <p:nvSpPr>
          <p:cNvPr id="506914" name="Rectangle 34"/>
          <p:cNvSpPr>
            <a:spLocks noChangeArrowheads="1"/>
          </p:cNvSpPr>
          <p:nvPr/>
        </p:nvSpPr>
        <p:spPr bwMode="auto">
          <a:xfrm>
            <a:off x="2433638" y="1798638"/>
            <a:ext cx="1743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Book Antiqua" pitchFamily="1" charset="0"/>
              </a:rPr>
              <a:t>BUFFER POOL</a:t>
            </a:r>
          </a:p>
        </p:txBody>
      </p:sp>
      <p:sp>
        <p:nvSpPr>
          <p:cNvPr id="506915" name="Freeform 35"/>
          <p:cNvSpPr>
            <a:spLocks/>
          </p:cNvSpPr>
          <p:nvPr/>
        </p:nvSpPr>
        <p:spPr bwMode="auto">
          <a:xfrm>
            <a:off x="4762500" y="4105275"/>
            <a:ext cx="1022350" cy="153988"/>
          </a:xfrm>
          <a:custGeom>
            <a:avLst/>
            <a:gdLst/>
            <a:ahLst/>
            <a:cxnLst>
              <a:cxn ang="0">
                <a:pos x="643" y="96"/>
              </a:cxn>
              <a:cxn ang="0">
                <a:pos x="640" y="79"/>
              </a:cxn>
              <a:cxn ang="0">
                <a:pos x="627" y="69"/>
              </a:cxn>
              <a:cxn ang="0">
                <a:pos x="621" y="58"/>
              </a:cxn>
              <a:cxn ang="0">
                <a:pos x="594" y="41"/>
              </a:cxn>
              <a:cxn ang="0">
                <a:pos x="573" y="27"/>
              </a:cxn>
              <a:cxn ang="0">
                <a:pos x="547" y="17"/>
              </a:cxn>
              <a:cxn ang="0">
                <a:pos x="520" y="3"/>
              </a:cxn>
              <a:cxn ang="0">
                <a:pos x="500" y="0"/>
              </a:cxn>
              <a:cxn ang="0">
                <a:pos x="480" y="0"/>
              </a:cxn>
              <a:cxn ang="0">
                <a:pos x="460" y="3"/>
              </a:cxn>
              <a:cxn ang="0">
                <a:pos x="439" y="10"/>
              </a:cxn>
              <a:cxn ang="0">
                <a:pos x="420" y="17"/>
              </a:cxn>
              <a:cxn ang="0">
                <a:pos x="399" y="27"/>
              </a:cxn>
              <a:cxn ang="0">
                <a:pos x="380" y="34"/>
              </a:cxn>
              <a:cxn ang="0">
                <a:pos x="359" y="44"/>
              </a:cxn>
              <a:cxn ang="0">
                <a:pos x="332" y="51"/>
              </a:cxn>
              <a:cxn ang="0">
                <a:pos x="305" y="58"/>
              </a:cxn>
              <a:cxn ang="0">
                <a:pos x="286" y="58"/>
              </a:cxn>
              <a:cxn ang="0">
                <a:pos x="259" y="58"/>
              </a:cxn>
              <a:cxn ang="0">
                <a:pos x="238" y="58"/>
              </a:cxn>
              <a:cxn ang="0">
                <a:pos x="212" y="58"/>
              </a:cxn>
              <a:cxn ang="0">
                <a:pos x="185" y="58"/>
              </a:cxn>
              <a:cxn ang="0">
                <a:pos x="158" y="55"/>
              </a:cxn>
              <a:cxn ang="0">
                <a:pos x="138" y="51"/>
              </a:cxn>
              <a:cxn ang="0">
                <a:pos x="104" y="48"/>
              </a:cxn>
              <a:cxn ang="0">
                <a:pos x="78" y="41"/>
              </a:cxn>
              <a:cxn ang="0">
                <a:pos x="58" y="34"/>
              </a:cxn>
              <a:cxn ang="0">
                <a:pos x="38" y="27"/>
              </a:cxn>
              <a:cxn ang="0">
                <a:pos x="18" y="21"/>
              </a:cxn>
              <a:cxn ang="0">
                <a:pos x="0" y="8"/>
              </a:cxn>
            </a:cxnLst>
            <a:rect l="0" t="0" r="r" b="b"/>
            <a:pathLst>
              <a:path w="644" h="97">
                <a:moveTo>
                  <a:pt x="643" y="96"/>
                </a:moveTo>
                <a:lnTo>
                  <a:pt x="640" y="79"/>
                </a:lnTo>
                <a:lnTo>
                  <a:pt x="627" y="69"/>
                </a:lnTo>
                <a:lnTo>
                  <a:pt x="621" y="58"/>
                </a:lnTo>
                <a:lnTo>
                  <a:pt x="594" y="41"/>
                </a:lnTo>
                <a:lnTo>
                  <a:pt x="573" y="27"/>
                </a:lnTo>
                <a:lnTo>
                  <a:pt x="547" y="17"/>
                </a:lnTo>
                <a:lnTo>
                  <a:pt x="520" y="3"/>
                </a:lnTo>
                <a:lnTo>
                  <a:pt x="500" y="0"/>
                </a:lnTo>
                <a:lnTo>
                  <a:pt x="480" y="0"/>
                </a:lnTo>
                <a:lnTo>
                  <a:pt x="460" y="3"/>
                </a:lnTo>
                <a:lnTo>
                  <a:pt x="439" y="10"/>
                </a:lnTo>
                <a:lnTo>
                  <a:pt x="420" y="17"/>
                </a:lnTo>
                <a:lnTo>
                  <a:pt x="399" y="27"/>
                </a:lnTo>
                <a:lnTo>
                  <a:pt x="380" y="34"/>
                </a:lnTo>
                <a:lnTo>
                  <a:pt x="359" y="44"/>
                </a:lnTo>
                <a:lnTo>
                  <a:pt x="332" y="51"/>
                </a:lnTo>
                <a:lnTo>
                  <a:pt x="305" y="58"/>
                </a:lnTo>
                <a:lnTo>
                  <a:pt x="286" y="58"/>
                </a:lnTo>
                <a:lnTo>
                  <a:pt x="259" y="58"/>
                </a:lnTo>
                <a:lnTo>
                  <a:pt x="238" y="58"/>
                </a:lnTo>
                <a:lnTo>
                  <a:pt x="212" y="58"/>
                </a:lnTo>
                <a:lnTo>
                  <a:pt x="185" y="58"/>
                </a:lnTo>
                <a:lnTo>
                  <a:pt x="158" y="55"/>
                </a:lnTo>
                <a:lnTo>
                  <a:pt x="138" y="51"/>
                </a:lnTo>
                <a:lnTo>
                  <a:pt x="104" y="48"/>
                </a:lnTo>
                <a:lnTo>
                  <a:pt x="78" y="41"/>
                </a:lnTo>
                <a:lnTo>
                  <a:pt x="58" y="34"/>
                </a:lnTo>
                <a:lnTo>
                  <a:pt x="38" y="27"/>
                </a:lnTo>
                <a:lnTo>
                  <a:pt x="18" y="21"/>
                </a:lnTo>
                <a:lnTo>
                  <a:pt x="0" y="8"/>
                </a:lnTo>
              </a:path>
            </a:pathLst>
          </a:custGeom>
          <a:noFill/>
          <a:ln w="12700" cap="rnd" cmpd="sng">
            <a:solidFill>
              <a:schemeClr val="folHlink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6916" name="Rectangle 36"/>
          <p:cNvSpPr>
            <a:spLocks noChangeArrowheads="1"/>
          </p:cNvSpPr>
          <p:nvPr/>
        </p:nvSpPr>
        <p:spPr bwMode="auto">
          <a:xfrm>
            <a:off x="5486400" y="4343400"/>
            <a:ext cx="3448060" cy="83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 dirty="0">
                <a:solidFill>
                  <a:srgbClr val="FF0000"/>
                </a:solidFill>
                <a:latin typeface="Book Antiqua" pitchFamily="1" charset="0"/>
              </a:rPr>
              <a:t>choice of frame dictated</a:t>
            </a:r>
          </a:p>
          <a:p>
            <a:pPr eaLnBrk="0" hangingPunct="0"/>
            <a:r>
              <a:rPr lang="en-US" sz="2400" dirty="0">
                <a:solidFill>
                  <a:srgbClr val="FF0000"/>
                </a:solidFill>
                <a:latin typeface="Book Antiqua" pitchFamily="1" charset="0"/>
              </a:rPr>
              <a:t>by </a:t>
            </a:r>
            <a:r>
              <a:rPr lang="en-US" sz="2400" b="1" dirty="0">
                <a:solidFill>
                  <a:srgbClr val="FF0000"/>
                </a:solidFill>
                <a:latin typeface="Book Antiqua" pitchFamily="1" charset="0"/>
              </a:rPr>
              <a:t>replacement policy</a:t>
            </a:r>
            <a:endParaRPr lang="en-US" sz="2400" b="1" dirty="0">
              <a:solidFill>
                <a:schemeClr val="folHlink"/>
              </a:solidFill>
              <a:latin typeface="Book Antiqua" pitchFamily="1" charset="0"/>
            </a:endParaRPr>
          </a:p>
        </p:txBody>
      </p:sp>
      <p:sp>
        <p:nvSpPr>
          <p:cNvPr id="506917" name="Line 37"/>
          <p:cNvSpPr>
            <a:spLocks noChangeShapeType="1"/>
          </p:cNvSpPr>
          <p:nvPr/>
        </p:nvSpPr>
        <p:spPr bwMode="auto">
          <a:xfrm>
            <a:off x="4610100" y="3840163"/>
            <a:ext cx="0" cy="549275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stealth" w="med" len="lg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918" name="AutoShape 38"/>
          <p:cNvSpPr>
            <a:spLocks noChangeArrowheads="1"/>
          </p:cNvSpPr>
          <p:nvPr/>
        </p:nvSpPr>
        <p:spPr bwMode="auto">
          <a:xfrm>
            <a:off x="7315200" y="1219200"/>
            <a:ext cx="1558925" cy="1136650"/>
          </a:xfrm>
          <a:prstGeom prst="wedgeEllipseCallout">
            <a:avLst>
              <a:gd name="adj1" fmla="val -137477"/>
              <a:gd name="adj2" fmla="val -475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/>
              <a:t>READ</a:t>
            </a:r>
          </a:p>
          <a:p>
            <a:pPr algn="ctr"/>
            <a:r>
              <a:rPr lang="en-US"/>
              <a:t>WRITE</a:t>
            </a:r>
          </a:p>
        </p:txBody>
      </p:sp>
      <p:sp>
        <p:nvSpPr>
          <p:cNvPr id="506919" name="AutoShape 39"/>
          <p:cNvSpPr>
            <a:spLocks noChangeArrowheads="1"/>
          </p:cNvSpPr>
          <p:nvPr/>
        </p:nvSpPr>
        <p:spPr bwMode="auto">
          <a:xfrm>
            <a:off x="7150100" y="3200400"/>
            <a:ext cx="1893888" cy="1136650"/>
          </a:xfrm>
          <a:prstGeom prst="wedgeEllipseCallout">
            <a:avLst>
              <a:gd name="adj1" fmla="val -114051"/>
              <a:gd name="adj2" fmla="val 3072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/>
              <a:t>INPUT</a:t>
            </a:r>
          </a:p>
          <a:p>
            <a:pPr algn="ctr"/>
            <a:r>
              <a:rPr lang="en-US"/>
              <a:t>OUTUPT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81200" y="6248400"/>
            <a:ext cx="419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69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 Important Algorithms </a:t>
            </a:r>
            <a:br>
              <a:rPr lang="en-US" dirty="0" smtClean="0"/>
            </a:br>
            <a:r>
              <a:rPr lang="en-US" dirty="0" smtClean="0"/>
              <a:t>(and ideas)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(I) Domain Separation (Reiter ’76)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Separate pages into statically assigned domains</a:t>
            </a:r>
          </a:p>
          <a:p>
            <a:pPr lvl="1"/>
            <a:r>
              <a:rPr lang="en-US" dirty="0" smtClean="0"/>
              <a:t>If page of type X is needed, then allocate in pool X</a:t>
            </a:r>
          </a:p>
          <a:p>
            <a:pPr lvl="1"/>
            <a:r>
              <a:rPr lang="en-US" dirty="0" smtClean="0"/>
              <a:t>LRU in each Domain</a:t>
            </a:r>
          </a:p>
          <a:p>
            <a:pPr lvl="1"/>
            <a:r>
              <a:rPr lang="en-US" dirty="0" smtClean="0"/>
              <a:t>If none are available in current domain, then borrow</a:t>
            </a:r>
          </a:p>
          <a:p>
            <a:pPr marL="342900" lvl="1" indent="-342900">
              <a:buFont typeface="Arial"/>
              <a:buChar char="•"/>
            </a:pPr>
            <a:endParaRPr lang="en-US" dirty="0" smtClean="0"/>
          </a:p>
          <a:p>
            <a:pPr marL="342900" lvl="1" indent="-342900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206375" y="4341485"/>
            <a:ext cx="8937625" cy="2047864"/>
            <a:chOff x="206375" y="4341485"/>
            <a:chExt cx="8937625" cy="2047864"/>
          </a:xfrm>
        </p:grpSpPr>
        <p:sp>
          <p:nvSpPr>
            <p:cNvPr id="4" name="Rectangle 3"/>
            <p:cNvSpPr/>
            <p:nvPr/>
          </p:nvSpPr>
          <p:spPr>
            <a:xfrm>
              <a:off x="5008562" y="4374143"/>
              <a:ext cx="1714500" cy="595893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840537" y="5250542"/>
              <a:ext cx="1514475" cy="52637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763837" y="5862977"/>
              <a:ext cx="1514475" cy="52637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51337" y="5862977"/>
              <a:ext cx="1514475" cy="52637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083300" y="5862977"/>
              <a:ext cx="1514475" cy="52637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629525" y="5862977"/>
              <a:ext cx="1514475" cy="52637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578224" y="5235006"/>
              <a:ext cx="1514475" cy="52637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6375" y="4341485"/>
              <a:ext cx="2557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1: Root</a:t>
              </a:r>
              <a:endParaRPr lang="en-US" sz="28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6375" y="5171506"/>
              <a:ext cx="27622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2: Internal Nodes</a:t>
              </a:r>
              <a:endParaRPr lang="en-US" sz="28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6375" y="5862977"/>
              <a:ext cx="27622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3: Leaves</a:t>
              </a:r>
              <a:endParaRPr lang="en-US" sz="2800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Pro: Big observation. Not all pages are the same!</a:t>
            </a:r>
          </a:p>
          <a:p>
            <a:endParaRPr lang="en-US" dirty="0" smtClean="0"/>
          </a:p>
          <a:p>
            <a:r>
              <a:rPr lang="en-US" dirty="0" smtClean="0"/>
              <a:t>Con 1: Concept of domain is static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eplacement should depend on how page is used</a:t>
            </a:r>
          </a:p>
          <a:p>
            <a:pPr lvl="1"/>
            <a:r>
              <a:rPr lang="en-US" dirty="0" smtClean="0"/>
              <a:t>E.g., a page of a relation in a scan </a:t>
            </a:r>
            <a:r>
              <a:rPr lang="en-US" dirty="0" err="1" smtClean="0"/>
              <a:t>v</a:t>
            </a:r>
            <a:r>
              <a:rPr lang="en-US" dirty="0" smtClean="0"/>
              <a:t>. a join</a:t>
            </a:r>
          </a:p>
          <a:p>
            <a:endParaRPr lang="en-US" dirty="0" smtClean="0"/>
          </a:p>
          <a:p>
            <a:r>
              <a:rPr lang="en-US" dirty="0" smtClean="0"/>
              <a:t>Con 2: No priorities among domains</a:t>
            </a:r>
          </a:p>
          <a:p>
            <a:pPr lvl="1"/>
            <a:r>
              <a:rPr lang="en-US" dirty="0" smtClean="0"/>
              <a:t>Index pages more frequently used than data pages</a:t>
            </a:r>
          </a:p>
          <a:p>
            <a:endParaRPr lang="en-US" dirty="0" smtClean="0"/>
          </a:p>
          <a:p>
            <a:r>
              <a:rPr lang="en-US" dirty="0" smtClean="0"/>
              <a:t>Con 3: Multiuser issues.</a:t>
            </a:r>
          </a:p>
          <a:p>
            <a:pPr lvl="1"/>
            <a:r>
              <a:rPr lang="en-US" dirty="0" smtClean="0"/>
              <a:t>No load control</a:t>
            </a:r>
          </a:p>
          <a:p>
            <a:pPr lvl="1"/>
            <a:r>
              <a:rPr lang="en-US" dirty="0" smtClean="0"/>
              <a:t>Multiple users may compete for pages and </a:t>
            </a:r>
            <a:r>
              <a:rPr lang="en-US" i="1" dirty="0" smtClean="0"/>
              <a:t>interfere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(II) “New” Algorithm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6903" y="1600200"/>
            <a:ext cx="8029897" cy="22467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800" b="1" u="sng" dirty="0" smtClean="0"/>
              <a:t>Two Key Observations</a:t>
            </a:r>
            <a:r>
              <a:rPr lang="en-US" sz="28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2800" i="1" dirty="0" smtClean="0"/>
              <a:t>“The priority of a page is not a property of the page; in contrast, it is a property of the relation to which that page belongs.”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Each relation should have a </a:t>
            </a:r>
            <a:r>
              <a:rPr lang="en-US" sz="2800" b="1" dirty="0" smtClean="0"/>
              <a:t>Working Set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56902" y="4300874"/>
            <a:ext cx="8029897" cy="5847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Separate Buffer pool by relation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6903" y="4885650"/>
            <a:ext cx="69789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Each relation is assigned: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Resident Set of Pages (MRU)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A small set exempt from replacement consideration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Resident Sets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264497"/>
            <a:ext cx="6924676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Intuition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- If near the top, then unlikely to be reused. </a:t>
            </a:r>
          </a:p>
          <a:p>
            <a:r>
              <a:rPr lang="en-US" sz="2800" dirty="0" smtClean="0"/>
              <a:t>- If near the bottom then pages are  protected.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680041"/>
            <a:ext cx="234949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Free Pages List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565866"/>
            <a:ext cx="234949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MRU, </a:t>
            </a:r>
            <a:r>
              <a:rPr lang="en-US" sz="2800" dirty="0" err="1" smtClean="0"/>
              <a:t>Rel</a:t>
            </a:r>
            <a:r>
              <a:rPr lang="en-US" sz="2800" dirty="0" smtClean="0"/>
              <a:t> 1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3469153"/>
            <a:ext cx="234949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MRU, </a:t>
            </a:r>
            <a:r>
              <a:rPr lang="en-US" sz="2800" dirty="0" err="1" smtClean="0"/>
              <a:t>Rel</a:t>
            </a:r>
            <a:r>
              <a:rPr lang="en-US" sz="2800" dirty="0" smtClean="0"/>
              <a:t> 2</a:t>
            </a:r>
            <a:endParaRPr lang="en-US" sz="2800" dirty="0"/>
          </a:p>
        </p:txBody>
      </p:sp>
      <p:cxnSp>
        <p:nvCxnSpPr>
          <p:cNvPr id="9" name="Straight Arrow Connector 8"/>
          <p:cNvCxnSpPr>
            <a:stCxn id="5" idx="2"/>
          </p:cNvCxnSpPr>
          <p:nvPr/>
        </p:nvCxnSpPr>
        <p:spPr>
          <a:xfrm rot="5400000">
            <a:off x="1450648" y="2384563"/>
            <a:ext cx="362605" cy="1588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1452236" y="3269595"/>
            <a:ext cx="362605" cy="1588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1453824" y="4204632"/>
            <a:ext cx="362605" cy="1588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02930" y="2566660"/>
            <a:ext cx="287894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Search through, top-down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 of Resident 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MRU only in limited cases. When?</a:t>
            </a:r>
          </a:p>
          <a:p>
            <a:r>
              <a:rPr lang="en-US" dirty="0" smtClean="0"/>
              <a:t>How do you order the resident sets?</a:t>
            </a:r>
          </a:p>
          <a:p>
            <a:pPr lvl="1"/>
            <a:r>
              <a:rPr lang="en-US" dirty="0" smtClean="0"/>
              <a:t>Heuristic based (one could imagine some stats)</a:t>
            </a:r>
          </a:p>
          <a:p>
            <a:r>
              <a:rPr lang="en-US" dirty="0" smtClean="0"/>
              <a:t>Searching through list may be slow</a:t>
            </a:r>
          </a:p>
          <a:p>
            <a:r>
              <a:rPr lang="en-US" dirty="0" smtClean="0"/>
              <a:t>Multiuser? How do we extend this idea to work for multiple users?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CS346-level Buffer Manager Background</a:t>
            </a:r>
          </a:p>
          <a:p>
            <a:endParaRPr lang="en-US" dirty="0" smtClean="0"/>
          </a:p>
          <a:p>
            <a:r>
              <a:rPr lang="en-US" dirty="0" smtClean="0"/>
              <a:t>Three Important Algorithms</a:t>
            </a:r>
          </a:p>
          <a:p>
            <a:endParaRPr lang="en-US" dirty="0" smtClean="0"/>
          </a:p>
          <a:p>
            <a:r>
              <a:rPr lang="en-US" dirty="0" smtClean="0"/>
              <a:t>QLSM Model</a:t>
            </a:r>
          </a:p>
          <a:p>
            <a:endParaRPr lang="en-US" dirty="0" smtClean="0"/>
          </a:p>
          <a:p>
            <a:r>
              <a:rPr lang="en-US" dirty="0" err="1" smtClean="0"/>
              <a:t>DBMin</a:t>
            </a:r>
            <a:r>
              <a:rPr lang="en-US" dirty="0" smtClean="0"/>
              <a:t> Algorithm</a:t>
            </a:r>
          </a:p>
          <a:p>
            <a:endParaRPr lang="en-US" dirty="0" smtClean="0"/>
          </a:p>
          <a:p>
            <a:r>
              <a:rPr lang="en-US" dirty="0" smtClean="0"/>
              <a:t>Experiments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(III) Hot Set Observation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16200000" flipH="1">
            <a:off x="444060" y="4271129"/>
            <a:ext cx="3452731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10800000">
            <a:off x="2170428" y="5997497"/>
            <a:ext cx="5370200" cy="25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173019" y="3092584"/>
            <a:ext cx="2851742" cy="1736463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024761" y="4826452"/>
            <a:ext cx="2515867" cy="25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01625" y="3569637"/>
            <a:ext cx="1571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# Page Faults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238948" y="6191250"/>
            <a:ext cx="1571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# Buffers</a:t>
            </a:r>
            <a:endParaRPr lang="en-US" sz="2800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698874" y="4876672"/>
            <a:ext cx="1310012" cy="8310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397500" y="3092584"/>
            <a:ext cx="2905125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Nested Loop Join </a:t>
            </a:r>
            <a:r>
              <a:rPr lang="en-US" sz="3200" dirty="0" err="1" smtClean="0"/>
              <a:t>Hotset</a:t>
            </a:r>
            <a:endParaRPr lang="en-US" sz="3200" dirty="0" smtClean="0"/>
          </a:p>
          <a:p>
            <a:pPr algn="ctr"/>
            <a:r>
              <a:rPr lang="en-US" sz="3200" dirty="0" smtClean="0"/>
              <a:t>= 1 + |S|. Why?</a:t>
            </a:r>
            <a:endParaRPr lang="en-US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2428874" y="4114423"/>
            <a:ext cx="128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MRU</a:t>
            </a:r>
            <a:endParaRPr lang="en-US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4095427" y="2544764"/>
            <a:ext cx="1381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LRU</a:t>
            </a:r>
            <a:endParaRPr lang="en-US" sz="3600" dirty="0"/>
          </a:p>
        </p:txBody>
      </p:sp>
      <p:sp>
        <p:nvSpPr>
          <p:cNvPr id="35" name="Rectangle 34"/>
          <p:cNvSpPr/>
          <p:nvPr/>
        </p:nvSpPr>
        <p:spPr>
          <a:xfrm>
            <a:off x="1285875" y="1268075"/>
            <a:ext cx="67945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dirty="0" smtClean="0"/>
              <a:t>A </a:t>
            </a:r>
            <a:r>
              <a:rPr lang="en-US" sz="3200" b="1" dirty="0" err="1" smtClean="0"/>
              <a:t>hotset</a:t>
            </a:r>
            <a:r>
              <a:rPr lang="en-US" sz="3200" b="1" dirty="0" smtClean="0"/>
              <a:t> </a:t>
            </a:r>
            <a:r>
              <a:rPr lang="en-US" sz="3200" dirty="0" smtClean="0"/>
              <a:t>is a set of pages that an operation will loop over many times.</a:t>
            </a:r>
            <a:endParaRPr lang="en-US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2349822" y="5429250"/>
            <a:ext cx="1364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Hot point</a:t>
            </a:r>
            <a:endParaRPr lang="en-US" sz="2400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2190750" y="3048000"/>
            <a:ext cx="2834011" cy="143095"/>
          </a:xfrm>
          <a:prstGeom prst="line">
            <a:avLst/>
          </a:prstGeom>
          <a:ln w="7620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024761" y="4826452"/>
            <a:ext cx="3055614" cy="1588"/>
          </a:xfrm>
          <a:prstGeom prst="line">
            <a:avLst/>
          </a:prstGeom>
          <a:ln w="76200" cmpd="sng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397500" y="5159375"/>
            <a:ext cx="320992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Model is tied to LRU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34" grpId="0"/>
      <p:bldP spid="36" grpId="0"/>
      <p:bldP spid="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Hotset</a:t>
            </a:r>
            <a:r>
              <a:rPr lang="en-US" dirty="0" smtClean="0"/>
              <a:t> Drawbacks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model is tied to LRU – but LRU is awful in some cases.</a:t>
            </a:r>
          </a:p>
          <a:p>
            <a:pPr lvl="1"/>
            <a:r>
              <a:rPr lang="en-US" dirty="0" smtClean="0"/>
              <a:t>Where?</a:t>
            </a:r>
          </a:p>
          <a:p>
            <a:pPr lvl="1"/>
            <a:r>
              <a:rPr lang="en-US" dirty="0" smtClean="0"/>
              <a:t>What can be cheaper than LRU and (sometimes) as effective?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How does the buffer pool in a database differ from what you’d find in an OS?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When is MRU better than LRU?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smtClean="0"/>
              <a:t>Suppose you have a single buffer pool with N pages. Suppose that |R| =  M pages and |S| = N+1 pages. How many IOs do you incur? (hint: what buffer policy do you use?)</a:t>
            </a:r>
          </a:p>
        </p:txBody>
      </p:sp>
    </p:spTree>
    <p:extLst>
      <p:ext uri="{BB962C8B-B14F-4D97-AF65-F5344CB8AC3E}">
        <p14:creationId xmlns:p14="http://schemas.microsoft.com/office/powerpoint/2010/main" val="3991879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for QLSM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Want to understand that pages should be treated differently. (from Reiter)</a:t>
            </a:r>
          </a:p>
          <a:p>
            <a:pPr marL="514350" indent="-514350">
              <a:buAutoNum type="arabicPeriod"/>
            </a:pPr>
            <a:r>
              <a:rPr lang="en-US" dirty="0" smtClean="0"/>
              <a:t>Want to understand that where a relation comes from matters</a:t>
            </a:r>
          </a:p>
          <a:p>
            <a:pPr marL="514350" indent="-514350">
              <a:buAutoNum type="arabicPeriod"/>
            </a:pPr>
            <a:r>
              <a:rPr lang="en-US" dirty="0" smtClean="0"/>
              <a:t>Want to understand that looping behavior (hot sets) makes a big difference</a:t>
            </a:r>
          </a:p>
          <a:p>
            <a:pPr marL="914400" lvl="1" indent="-514350">
              <a:buAutoNum type="arabicPeriod"/>
            </a:pPr>
            <a:r>
              <a:rPr lang="en-US" dirty="0" smtClean="0"/>
              <a:t>And is predictable!</a:t>
            </a:r>
          </a:p>
          <a:p>
            <a:pPr marL="514350" indent="-514350"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QLSM. Main Insights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Q</a:t>
            </a:r>
            <a:r>
              <a:rPr lang="en-US" dirty="0" smtClean="0"/>
              <a:t>uery </a:t>
            </a:r>
            <a:r>
              <a:rPr lang="en-US" b="1" u="sng" dirty="0" smtClean="0"/>
              <a:t>L</a:t>
            </a:r>
            <a:r>
              <a:rPr lang="en-US" dirty="0" smtClean="0"/>
              <a:t>ocality </a:t>
            </a:r>
            <a:r>
              <a:rPr lang="en-US" b="1" u="sng" dirty="0" smtClean="0"/>
              <a:t>S</a:t>
            </a:r>
            <a:r>
              <a:rPr lang="en-US" dirty="0" smtClean="0"/>
              <a:t>et </a:t>
            </a:r>
            <a:r>
              <a:rPr lang="en-US" b="1" u="sng" dirty="0" smtClean="0"/>
              <a:t>M</a:t>
            </a:r>
            <a:r>
              <a:rPr lang="en-US" dirty="0" smtClean="0"/>
              <a:t>odel</a:t>
            </a:r>
          </a:p>
          <a:p>
            <a:endParaRPr lang="en-US" dirty="0" smtClean="0"/>
          </a:p>
          <a:p>
            <a:r>
              <a:rPr lang="en-US" dirty="0" smtClean="0"/>
              <a:t>Database access methods </a:t>
            </a:r>
            <a:r>
              <a:rPr lang="en-US" b="1" dirty="0" smtClean="0"/>
              <a:t>are </a:t>
            </a:r>
            <a:r>
              <a:rPr lang="en-US" dirty="0" smtClean="0"/>
              <a:t>predictable </a:t>
            </a:r>
          </a:p>
          <a:p>
            <a:pPr lvl="1"/>
            <a:r>
              <a:rPr lang="en-US" dirty="0" smtClean="0"/>
              <a:t>handful of macro</a:t>
            </a:r>
          </a:p>
          <a:p>
            <a:pPr lvl="1"/>
            <a:r>
              <a:rPr lang="en-US" dirty="0" smtClean="0"/>
              <a:t>So, define a handful of reference access methods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We don’t need to tie it to LRU.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an index nested loop join with an index on the joining attribute.</a:t>
            </a:r>
          </a:p>
          <a:p>
            <a:r>
              <a:rPr lang="en-US" dirty="0" smtClean="0"/>
              <a:t> Two locality sets:</a:t>
            </a:r>
          </a:p>
          <a:p>
            <a:pPr marL="971550" lvl="1" indent="-514350">
              <a:buAutoNum type="arabicPeriod"/>
            </a:pPr>
            <a:r>
              <a:rPr lang="en-US" dirty="0" smtClean="0"/>
              <a:t>The index and inner relation</a:t>
            </a:r>
          </a:p>
          <a:p>
            <a:pPr marL="971550" lvl="1" indent="-514350">
              <a:buAutoNum type="arabicPeriod"/>
            </a:pPr>
            <a:r>
              <a:rPr lang="en-US" dirty="0" smtClean="0"/>
              <a:t>The outer relation.</a:t>
            </a:r>
          </a:p>
          <a:p>
            <a:pPr marL="971550" lvl="1" indent="-514350">
              <a:buAutoNum type="arabicPeriod"/>
            </a:pPr>
            <a:endParaRPr lang="en-US" dirty="0" smtClean="0"/>
          </a:p>
          <a:p>
            <a:pPr marL="571500" indent="-514350">
              <a:buAutoNum type="arabicPeriod"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Handful of References. Sequential.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Sequential References: Scanning a relation.</a:t>
            </a:r>
          </a:p>
          <a:p>
            <a:pPr marL="914400" lvl="1" indent="-514350">
              <a:buAutoNum type="arabicPeriod"/>
            </a:pPr>
            <a:r>
              <a:rPr lang="en-US" dirty="0" smtClean="0"/>
              <a:t>Straight Sequential (SS). Only one access without repetition.</a:t>
            </a:r>
          </a:p>
          <a:p>
            <a:pPr marL="1314450" lvl="2" indent="-514350">
              <a:buFontTx/>
              <a:buChar char="-"/>
            </a:pPr>
            <a:r>
              <a:rPr lang="en-US" dirty="0" smtClean="0"/>
              <a:t>How many pages should we allocate? </a:t>
            </a:r>
          </a:p>
          <a:p>
            <a:pPr marL="914400" lvl="1" indent="-514350">
              <a:buAutoNum type="arabicPeriod"/>
            </a:pPr>
            <a:r>
              <a:rPr lang="en-US" dirty="0" smtClean="0"/>
              <a:t>Clustered Sequential (CS). Think Merge Join</a:t>
            </a:r>
          </a:p>
          <a:p>
            <a:pPr marL="1314450" lvl="2" indent="-514350">
              <a:buFontTx/>
              <a:buChar char="-"/>
            </a:pPr>
            <a:r>
              <a:rPr lang="en-US" dirty="0" smtClean="0"/>
              <a:t>What should we keep together?</a:t>
            </a:r>
          </a:p>
          <a:p>
            <a:pPr marL="914400" lvl="1" indent="-514350">
              <a:buAutoNum type="arabicPeriod"/>
            </a:pPr>
            <a:r>
              <a:rPr lang="en-US" dirty="0" smtClean="0"/>
              <a:t>Looping Sequential (CR). Nested loop Join.</a:t>
            </a:r>
          </a:p>
          <a:p>
            <a:pPr marL="1314450" lvl="2" indent="-514350">
              <a:buFontTx/>
              <a:buChar char="-"/>
            </a:pPr>
            <a:r>
              <a:rPr lang="en-US" dirty="0" smtClean="0"/>
              <a:t>What replacement policy on inner?</a:t>
            </a:r>
          </a:p>
          <a:p>
            <a:pPr marL="1314450" lvl="2" indent="-514350">
              <a:buFontTx/>
              <a:buChar char="-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Random References.</a:t>
            </a:r>
          </a:p>
          <a:p>
            <a:pPr>
              <a:buNone/>
            </a:pPr>
            <a:r>
              <a:rPr lang="en-US" dirty="0" smtClean="0"/>
              <a:t>	1. Independent Random. Example?</a:t>
            </a:r>
          </a:p>
          <a:p>
            <a:pPr>
              <a:buNone/>
            </a:pPr>
            <a:r>
              <a:rPr lang="en-US" dirty="0" smtClean="0"/>
              <a:t>			</a:t>
            </a:r>
          </a:p>
          <a:p>
            <a:pPr>
              <a:buNone/>
            </a:pPr>
            <a:r>
              <a:rPr lang="en-US" dirty="0" smtClean="0"/>
              <a:t>	2. Clustered Random. </a:t>
            </a:r>
          </a:p>
          <a:p>
            <a:pPr>
              <a:buNone/>
            </a:pPr>
            <a:r>
              <a:rPr lang="en-US" dirty="0" smtClean="0"/>
              <a:t>	- Clustered inner index, outer is clustered</a:t>
            </a:r>
          </a:p>
          <a:p>
            <a:pPr>
              <a:buNone/>
            </a:pPr>
            <a:r>
              <a:rPr lang="en-US" dirty="0" smtClean="0"/>
              <a:t>	- Indexes are non-unique. (Similar to CS)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Straight Hierarchical: </a:t>
            </a:r>
            <a:r>
              <a:rPr lang="en-US" dirty="0" err="1" smtClean="0"/>
              <a:t>B+Tree</a:t>
            </a:r>
            <a:r>
              <a:rPr lang="en-US" dirty="0" smtClean="0"/>
              <a:t> Probe (X = 10)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Hierarchical + Straight Sequential (X &gt;= 10)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Hierarchical + Cluster Sequential (X&gt;= 10)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Looping Hierarchical: Index-Nested Loop Join</a:t>
            </a:r>
          </a:p>
          <a:p>
            <a:pPr lvl="1"/>
            <a:r>
              <a:rPr lang="en-US" dirty="0" smtClean="0"/>
              <a:t>Inner relation has the index.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9174" y="4431173"/>
            <a:ext cx="7655962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Could you build a similar taxonomy of operations for Java programs?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69174" y="2113730"/>
            <a:ext cx="7655962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Do you believe this taxonomy is complete? To what extent is it complete?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Managers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23586" y="2783651"/>
            <a:ext cx="6400800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Buffer manager intelligently shuffles data from main memory to disk: </a:t>
            </a:r>
          </a:p>
          <a:p>
            <a:pPr algn="ctr"/>
            <a:r>
              <a:rPr lang="en-US" sz="3200" dirty="0" smtClean="0"/>
              <a:t>It is transparent to higher levels of DBMS operation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44270"/>
            <a:ext cx="8229600" cy="1143000"/>
          </a:xfrm>
        </p:spPr>
        <p:txBody>
          <a:bodyPr/>
          <a:lstStyle/>
          <a:p>
            <a:r>
              <a:rPr lang="en-US" dirty="0" err="1" smtClean="0"/>
              <a:t>DBMin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DBMin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Buffers are managed on a </a:t>
            </a:r>
            <a:r>
              <a:rPr lang="en-US" b="1" dirty="0" smtClean="0"/>
              <a:t>per file instance</a:t>
            </a:r>
            <a:endParaRPr lang="en-US" dirty="0" smtClean="0"/>
          </a:p>
          <a:p>
            <a:pPr lvl="1"/>
            <a:r>
              <a:rPr lang="en-US" dirty="0" smtClean="0"/>
              <a:t>Active instances of the same file are given different buffer pools – and </a:t>
            </a:r>
            <a:r>
              <a:rPr lang="en-US" i="1" dirty="0" smtClean="0"/>
              <a:t>may use different replacement policies!</a:t>
            </a:r>
          </a:p>
          <a:p>
            <a:pPr lvl="1"/>
            <a:r>
              <a:rPr lang="en-US" dirty="0" smtClean="0"/>
              <a:t>Files </a:t>
            </a:r>
            <a:r>
              <a:rPr lang="en-US" b="1" dirty="0" smtClean="0"/>
              <a:t>share pages </a:t>
            </a:r>
            <a:r>
              <a:rPr lang="en-US" dirty="0" smtClean="0"/>
              <a:t>via global table</a:t>
            </a:r>
          </a:p>
          <a:p>
            <a:r>
              <a:rPr lang="en-US" dirty="0" smtClean="0"/>
              <a:t>Set of buffered pages associated with a file instance is called its </a:t>
            </a:r>
            <a:r>
              <a:rPr lang="en-US" b="1" dirty="0" smtClean="0"/>
              <a:t>locality set</a:t>
            </a:r>
          </a:p>
          <a:p>
            <a:r>
              <a:rPr lang="en-US" dirty="0" smtClean="0"/>
              <a:t>Replacement Policy (RP) of a buffer simply moves to Global Free list (not actual eviction!)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89536" y="6126163"/>
            <a:ext cx="635909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How are concurrent queries supported?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380787" y="287110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Algorithm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Case I: page in both global table and locality set of requesting process</a:t>
            </a:r>
          </a:p>
          <a:p>
            <a:pPr lvl="1"/>
            <a:r>
              <a:rPr lang="en-US" dirty="0" smtClean="0"/>
              <a:t>Simply update stats (of RP) and return</a:t>
            </a:r>
          </a:p>
          <a:p>
            <a:r>
              <a:rPr lang="en-US" dirty="0" smtClean="0"/>
              <a:t>Case II: Page in memory, but not in locality set</a:t>
            </a:r>
          </a:p>
          <a:p>
            <a:pPr lvl="1"/>
            <a:r>
              <a:rPr lang="en-US" dirty="0" smtClean="0"/>
              <a:t>If page has an owner, then simply return it</a:t>
            </a:r>
          </a:p>
          <a:p>
            <a:pPr lvl="1"/>
            <a:r>
              <a:rPr lang="en-US" dirty="0" err="1" smtClean="0"/>
              <a:t>O.w</a:t>
            </a:r>
            <a:r>
              <a:rPr lang="en-US" dirty="0" smtClean="0"/>
              <a:t>., page is allocated to requestor’s LS</a:t>
            </a:r>
          </a:p>
          <a:p>
            <a:pPr lvl="2"/>
            <a:r>
              <a:rPr lang="en-US" dirty="0" smtClean="0"/>
              <a:t>Could cause an “eviction” to free page list</a:t>
            </a:r>
          </a:p>
          <a:p>
            <a:r>
              <a:rPr lang="en-US" dirty="0" smtClean="0"/>
              <a:t>Case III: Page not in memory.</a:t>
            </a:r>
          </a:p>
          <a:p>
            <a:pPr lvl="1"/>
            <a:r>
              <a:rPr lang="en-US" dirty="0" smtClean="0"/>
              <a:t>Bring it in, proceed as in case II.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50000" y="5175250"/>
            <a:ext cx="2587625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Q: How could a page be in memory and not have an owner?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DBMin’s</a:t>
            </a:r>
            <a:r>
              <a:rPr lang="en-US" dirty="0" smtClean="0"/>
              <a:t> Load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Activated when a file is opened or closed</a:t>
            </a:r>
          </a:p>
          <a:p>
            <a:pPr lvl="1"/>
            <a:r>
              <a:rPr lang="en-US" dirty="0" smtClean="0"/>
              <a:t>Checks whether predicted locality set would fit in the buffer.</a:t>
            </a:r>
          </a:p>
          <a:p>
            <a:pPr lvl="1"/>
            <a:r>
              <a:rPr lang="en-US" dirty="0" smtClean="0"/>
              <a:t>If not, suspend query.</a:t>
            </a:r>
          </a:p>
          <a:p>
            <a:endParaRPr lang="en-US" dirty="0" smtClean="0"/>
          </a:p>
          <a:p>
            <a:r>
              <a:rPr lang="en-US" dirty="0" smtClean="0"/>
              <a:t>How does the LC know how big the locality set is?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Estimating Locality Set Size/Policy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8552"/>
            <a:ext cx="8229600" cy="348761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Straight Sequential (one-off scan)</a:t>
            </a:r>
          </a:p>
          <a:p>
            <a:r>
              <a:rPr lang="en-US" dirty="0" smtClean="0"/>
              <a:t>Clustered Sequential</a:t>
            </a:r>
          </a:p>
          <a:p>
            <a:r>
              <a:rPr lang="en-US" dirty="0" smtClean="0"/>
              <a:t>Independent Random</a:t>
            </a:r>
          </a:p>
          <a:p>
            <a:pPr lvl="1"/>
            <a:r>
              <a:rPr lang="en-US" dirty="0" smtClean="0"/>
              <a:t>If sparse, go for either 1 or </a:t>
            </a:r>
            <a:r>
              <a:rPr lang="en-US" dirty="0" err="1" smtClean="0"/>
              <a:t>b</a:t>
            </a:r>
            <a:r>
              <a:rPr lang="en-US" dirty="0" smtClean="0"/>
              <a:t>. Policy?</a:t>
            </a:r>
          </a:p>
          <a:p>
            <a:pPr lvl="1"/>
            <a:r>
              <a:rPr lang="en-US" dirty="0" smtClean="0"/>
              <a:t>If not, could upper bound using Yao’s formula</a:t>
            </a:r>
          </a:p>
          <a:p>
            <a:r>
              <a:rPr lang="en-US" dirty="0" smtClean="0"/>
              <a:t>Looping Hierarchical Root traversed children more frequently</a:t>
            </a:r>
          </a:p>
          <a:p>
            <a:pPr lvl="1"/>
            <a:r>
              <a:rPr lang="en-US" dirty="0" smtClean="0"/>
              <a:t>If cannot hold a entire level, access may look random</a:t>
            </a:r>
          </a:p>
          <a:p>
            <a:pPr lvl="1"/>
            <a:r>
              <a:rPr lang="en-US" dirty="0" smtClean="0"/>
              <a:t>So, 3-4 pages may suffice (more now)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788849"/>
            <a:ext cx="8379354" cy="52322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Question: How big is the locality set? What is the policy?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Highlights/Summary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Different pages </a:t>
            </a:r>
            <a:r>
              <a:rPr lang="en-US" i="1" dirty="0" smtClean="0"/>
              <a:t>used </a:t>
            </a:r>
            <a:r>
              <a:rPr lang="en-US" dirty="0" smtClean="0"/>
              <a:t>in different ways</a:t>
            </a:r>
          </a:p>
          <a:p>
            <a:pPr lvl="1"/>
            <a:r>
              <a:rPr lang="en-US" dirty="0" smtClean="0"/>
              <a:t>A page meritocracy!</a:t>
            </a:r>
          </a:p>
          <a:p>
            <a:pPr lvl="1"/>
            <a:r>
              <a:rPr lang="en-US" dirty="0" smtClean="0"/>
              <a:t>Classification and Taxonomy</a:t>
            </a:r>
          </a:p>
          <a:p>
            <a:r>
              <a:rPr lang="en-US" dirty="0" smtClean="0"/>
              <a:t>Allows us to use better replacement policy</a:t>
            </a:r>
          </a:p>
          <a:p>
            <a:pPr lvl="1"/>
            <a:r>
              <a:rPr lang="en-US" dirty="0" smtClean="0"/>
              <a:t>Big wins with right policy</a:t>
            </a:r>
          </a:p>
          <a:p>
            <a:r>
              <a:rPr lang="en-US" dirty="0" smtClean="0"/>
              <a:t>Sharing of pages through global table</a:t>
            </a:r>
          </a:p>
          <a:p>
            <a:pPr lvl="1"/>
            <a:r>
              <a:rPr lang="en-US" dirty="0" smtClean="0"/>
              <a:t>Local replacement policy just puts on global free</a:t>
            </a:r>
          </a:p>
          <a:p>
            <a:r>
              <a:rPr lang="en-US" dirty="0" smtClean="0"/>
              <a:t>Load control is built in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to Reinforce the 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Working Set does not perform well on Joins.</a:t>
            </a:r>
          </a:p>
          <a:p>
            <a:pPr lvl="1"/>
            <a:r>
              <a:rPr lang="en-US" dirty="0" smtClean="0"/>
              <a:t>Why?</a:t>
            </a:r>
          </a:p>
          <a:p>
            <a:endParaRPr lang="en-US" dirty="0" smtClean="0"/>
          </a:p>
          <a:p>
            <a:r>
              <a:rPr lang="en-US" dirty="0" smtClean="0"/>
              <a:t>With a load-controller, every simple algorithm outperforms WS.</a:t>
            </a:r>
          </a:p>
          <a:p>
            <a:pPr lvl="1"/>
            <a:r>
              <a:rPr lang="en-US" dirty="0" smtClean="0"/>
              <a:t>What does the load controller prevent?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Is it reasonable to build such a load-controller?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65902"/>
            <a:ext cx="8229600" cy="1143000"/>
          </a:xfrm>
        </p:spPr>
        <p:txBody>
          <a:bodyPr/>
          <a:lstStyle/>
          <a:p>
            <a:r>
              <a:rPr lang="en-US" dirty="0" smtClean="0"/>
              <a:t>Buffer Manager Extra!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592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 (Papers I like)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600200"/>
            <a:ext cx="792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Elizabeth J. O'Neil, Patrick E. O'Neil, Gerhard </a:t>
            </a:r>
            <a:r>
              <a:rPr lang="en-US" sz="2800" dirty="0" err="1" smtClean="0"/>
              <a:t>Weikum</a:t>
            </a:r>
            <a:r>
              <a:rPr lang="en-US" sz="2800" dirty="0" smtClean="0"/>
              <a:t>: The LRU-K Page Replacement Algorithm For Database Disk Buffering. SIGMOD Conference 1993: 297-306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57199" y="3290500"/>
            <a:ext cx="74517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Goetz </a:t>
            </a:r>
            <a:r>
              <a:rPr lang="en-US" sz="2800" dirty="0" err="1" smtClean="0"/>
              <a:t>Graefe</a:t>
            </a:r>
            <a:r>
              <a:rPr lang="en-US" sz="2800" dirty="0" smtClean="0"/>
              <a:t>: The five-minute rule 20 years later (and how flash memory changes the rules). </a:t>
            </a:r>
            <a:r>
              <a:rPr lang="en-US" sz="2800" dirty="0" err="1" smtClean="0"/>
              <a:t>Commun</a:t>
            </a:r>
            <a:r>
              <a:rPr lang="en-US" sz="2800" dirty="0" smtClean="0"/>
              <a:t>. ACM 52(7): 48-59 (2009)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57200" y="4921250"/>
            <a:ext cx="8229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Jim Gray, Gianfranco R. </a:t>
            </a:r>
            <a:r>
              <a:rPr lang="en-US" sz="2800" dirty="0" err="1" smtClean="0"/>
              <a:t>Putzolu</a:t>
            </a:r>
            <a:r>
              <a:rPr lang="en-US" sz="2800" dirty="0" smtClean="0"/>
              <a:t>: The 5 Minute Rule for Trading Memory for Disk Accesses and The 10 Byte Rule for Trading Memory for CPU Time. SIGMOD Conference 1987: 395-398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5547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5CD0-0E42-4FC9-A40F-3DFD79721F4B}" type="slidenum">
              <a:rPr lang="en-US"/>
              <a:pPr/>
              <a:t>4</a:t>
            </a:fld>
            <a:endParaRPr lang="en-US"/>
          </a:p>
        </p:txBody>
      </p:sp>
      <p:sp>
        <p:nvSpPr>
          <p:cNvPr id="5068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8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884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Buffer Management in a DBMS</a:t>
            </a:r>
          </a:p>
        </p:txBody>
      </p:sp>
      <p:sp>
        <p:nvSpPr>
          <p:cNvPr id="5068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0" y="5181600"/>
            <a:ext cx="7696200" cy="990600"/>
          </a:xfrm>
          <a:noFill/>
          <a:ln/>
        </p:spPr>
        <p:txBody>
          <a:bodyPr lIns="92075" tIns="46038" rIns="92075" bIns="46038"/>
          <a:lstStyle/>
          <a:p>
            <a:r>
              <a:rPr lang="en-US" sz="1800"/>
              <a:t>Data must be in RAM for DBMS to operate on it!</a:t>
            </a:r>
          </a:p>
          <a:p>
            <a:r>
              <a:rPr lang="en-US" sz="1800"/>
              <a:t>Table of &lt;frame#, pageid&gt; pairs is</a:t>
            </a:r>
            <a:r>
              <a:rPr lang="en-US" sz="2000"/>
              <a:t> maintained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528888" y="2095500"/>
            <a:ext cx="4230687" cy="1720850"/>
            <a:chOff x="1598" y="1518"/>
            <a:chExt cx="2665" cy="1084"/>
          </a:xfrm>
        </p:grpSpPr>
        <p:sp>
          <p:nvSpPr>
            <p:cNvPr id="506887" name="Rectangle 7"/>
            <p:cNvSpPr>
              <a:spLocks noChangeArrowheads="1"/>
            </p:cNvSpPr>
            <p:nvPr/>
          </p:nvSpPr>
          <p:spPr bwMode="auto">
            <a:xfrm>
              <a:off x="1606" y="1526"/>
              <a:ext cx="2649" cy="1068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88" name="Rectangle 8"/>
            <p:cNvSpPr>
              <a:spLocks noChangeArrowheads="1"/>
            </p:cNvSpPr>
            <p:nvPr/>
          </p:nvSpPr>
          <p:spPr bwMode="auto">
            <a:xfrm>
              <a:off x="1602" y="1522"/>
              <a:ext cx="428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89" name="Rectangle 9"/>
            <p:cNvSpPr>
              <a:spLocks noChangeArrowheads="1"/>
            </p:cNvSpPr>
            <p:nvPr/>
          </p:nvSpPr>
          <p:spPr bwMode="auto">
            <a:xfrm>
              <a:off x="2038" y="1522"/>
              <a:ext cx="430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0" name="Rectangle 10"/>
            <p:cNvSpPr>
              <a:spLocks noChangeArrowheads="1"/>
            </p:cNvSpPr>
            <p:nvPr/>
          </p:nvSpPr>
          <p:spPr bwMode="auto">
            <a:xfrm>
              <a:off x="2476" y="1522"/>
              <a:ext cx="429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1" name="Rectangle 11"/>
            <p:cNvSpPr>
              <a:spLocks noChangeArrowheads="1"/>
            </p:cNvSpPr>
            <p:nvPr/>
          </p:nvSpPr>
          <p:spPr bwMode="auto">
            <a:xfrm>
              <a:off x="2913" y="1522"/>
              <a:ext cx="428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2" name="Rectangle 12"/>
            <p:cNvSpPr>
              <a:spLocks noChangeArrowheads="1"/>
            </p:cNvSpPr>
            <p:nvPr/>
          </p:nvSpPr>
          <p:spPr bwMode="auto">
            <a:xfrm>
              <a:off x="3349" y="1522"/>
              <a:ext cx="429" cy="1076"/>
            </a:xfrm>
            <a:prstGeom prst="rect">
              <a:avLst/>
            </a:prstGeom>
            <a:noFill/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3" name="Line 13"/>
            <p:cNvSpPr>
              <a:spLocks noChangeShapeType="1"/>
            </p:cNvSpPr>
            <p:nvPr/>
          </p:nvSpPr>
          <p:spPr bwMode="auto">
            <a:xfrm>
              <a:off x="1598" y="1865"/>
              <a:ext cx="266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4" name="Line 14"/>
            <p:cNvSpPr>
              <a:spLocks noChangeShapeType="1"/>
            </p:cNvSpPr>
            <p:nvPr/>
          </p:nvSpPr>
          <p:spPr bwMode="auto">
            <a:xfrm>
              <a:off x="1598" y="2255"/>
              <a:ext cx="266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5" name="Rectangle 15"/>
            <p:cNvSpPr>
              <a:spLocks noChangeArrowheads="1"/>
            </p:cNvSpPr>
            <p:nvPr/>
          </p:nvSpPr>
          <p:spPr bwMode="auto">
            <a:xfrm>
              <a:off x="1598" y="1518"/>
              <a:ext cx="436" cy="347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6" name="Rectangle 16"/>
            <p:cNvSpPr>
              <a:spLocks noChangeArrowheads="1"/>
            </p:cNvSpPr>
            <p:nvPr/>
          </p:nvSpPr>
          <p:spPr bwMode="auto">
            <a:xfrm>
              <a:off x="2472" y="1518"/>
              <a:ext cx="437" cy="347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6897" name="Rectangle 17"/>
            <p:cNvSpPr>
              <a:spLocks noChangeArrowheads="1"/>
            </p:cNvSpPr>
            <p:nvPr/>
          </p:nvSpPr>
          <p:spPr bwMode="auto">
            <a:xfrm>
              <a:off x="2909" y="2255"/>
              <a:ext cx="436" cy="347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916363" y="4394200"/>
            <a:ext cx="1317625" cy="688975"/>
            <a:chOff x="2472" y="2966"/>
            <a:chExt cx="830" cy="434"/>
          </a:xfrm>
        </p:grpSpPr>
        <p:grpSp>
          <p:nvGrpSpPr>
            <p:cNvPr id="4" name="Group 19"/>
            <p:cNvGrpSpPr>
              <a:grpSpLocks/>
            </p:cNvGrpSpPr>
            <p:nvPr/>
          </p:nvGrpSpPr>
          <p:grpSpPr bwMode="auto">
            <a:xfrm>
              <a:off x="2472" y="2966"/>
              <a:ext cx="830" cy="434"/>
              <a:chOff x="2472" y="2966"/>
              <a:chExt cx="830" cy="434"/>
            </a:xfrm>
          </p:grpSpPr>
          <p:sp>
            <p:nvSpPr>
              <p:cNvPr id="506900" name="Oval 20"/>
              <p:cNvSpPr>
                <a:spLocks noChangeArrowheads="1"/>
              </p:cNvSpPr>
              <p:nvPr/>
            </p:nvSpPr>
            <p:spPr bwMode="auto">
              <a:xfrm>
                <a:off x="2480" y="2966"/>
                <a:ext cx="814" cy="97"/>
              </a:xfrm>
              <a:prstGeom prst="ellips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6901" name="Oval 21"/>
              <p:cNvSpPr>
                <a:spLocks noChangeArrowheads="1"/>
              </p:cNvSpPr>
              <p:nvPr/>
            </p:nvSpPr>
            <p:spPr bwMode="auto">
              <a:xfrm>
                <a:off x="2480" y="3303"/>
                <a:ext cx="814" cy="97"/>
              </a:xfrm>
              <a:prstGeom prst="ellips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6902" name="Line 22"/>
              <p:cNvSpPr>
                <a:spLocks noChangeShapeType="1"/>
              </p:cNvSpPr>
              <p:nvPr/>
            </p:nvSpPr>
            <p:spPr bwMode="auto">
              <a:xfrm>
                <a:off x="2472" y="3015"/>
                <a:ext cx="0" cy="337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6903" name="Line 23"/>
              <p:cNvSpPr>
                <a:spLocks noChangeShapeType="1"/>
              </p:cNvSpPr>
              <p:nvPr/>
            </p:nvSpPr>
            <p:spPr bwMode="auto">
              <a:xfrm>
                <a:off x="3302" y="3015"/>
                <a:ext cx="0" cy="337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06904" name="Rectangle 24"/>
            <p:cNvSpPr>
              <a:spLocks noChangeArrowheads="1"/>
            </p:cNvSpPr>
            <p:nvPr/>
          </p:nvSpPr>
          <p:spPr bwMode="auto">
            <a:xfrm>
              <a:off x="2671" y="3033"/>
              <a:ext cx="4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>
                  <a:latin typeface="Book Antiqua" pitchFamily="1" charset="0"/>
                </a:rPr>
                <a:t>DB</a:t>
              </a:r>
            </a:p>
          </p:txBody>
        </p:sp>
      </p:grpSp>
      <p:sp>
        <p:nvSpPr>
          <p:cNvPr id="506905" name="Line 25"/>
          <p:cNvSpPr>
            <a:spLocks noChangeShapeType="1"/>
          </p:cNvSpPr>
          <p:nvPr/>
        </p:nvSpPr>
        <p:spPr bwMode="auto">
          <a:xfrm>
            <a:off x="1489075" y="4167188"/>
            <a:ext cx="2981325" cy="0"/>
          </a:xfrm>
          <a:prstGeom prst="line">
            <a:avLst/>
          </a:prstGeom>
          <a:noFill/>
          <a:ln w="12700">
            <a:solidFill>
              <a:srgbClr val="B760F9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906" name="Rectangle 26"/>
          <p:cNvSpPr>
            <a:spLocks noChangeArrowheads="1"/>
          </p:cNvSpPr>
          <p:nvPr/>
        </p:nvSpPr>
        <p:spPr bwMode="auto">
          <a:xfrm>
            <a:off x="1090613" y="3790950"/>
            <a:ext cx="1958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solidFill>
                  <a:srgbClr val="B760F9"/>
                </a:solidFill>
                <a:latin typeface="Book Antiqua" pitchFamily="1" charset="0"/>
              </a:rPr>
              <a:t>MAIN MEMORY</a:t>
            </a:r>
          </a:p>
        </p:txBody>
      </p:sp>
      <p:sp>
        <p:nvSpPr>
          <p:cNvPr id="506907" name="Rectangle 27"/>
          <p:cNvSpPr>
            <a:spLocks noChangeArrowheads="1"/>
          </p:cNvSpPr>
          <p:nvPr/>
        </p:nvSpPr>
        <p:spPr bwMode="auto">
          <a:xfrm>
            <a:off x="1092200" y="4289425"/>
            <a:ext cx="723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solidFill>
                  <a:srgbClr val="B760F9"/>
                </a:solidFill>
                <a:latin typeface="Book Antiqua" pitchFamily="1" charset="0"/>
              </a:rPr>
              <a:t>DISK</a:t>
            </a:r>
          </a:p>
        </p:txBody>
      </p:sp>
      <p:sp>
        <p:nvSpPr>
          <p:cNvPr id="506908" name="Freeform 28"/>
          <p:cNvSpPr>
            <a:spLocks/>
          </p:cNvSpPr>
          <p:nvPr/>
        </p:nvSpPr>
        <p:spPr bwMode="auto">
          <a:xfrm>
            <a:off x="1454150" y="2270125"/>
            <a:ext cx="1041400" cy="301625"/>
          </a:xfrm>
          <a:custGeom>
            <a:avLst/>
            <a:gdLst/>
            <a:ahLst/>
            <a:cxnLst>
              <a:cxn ang="0">
                <a:pos x="0" y="189"/>
              </a:cxn>
              <a:cxn ang="0">
                <a:pos x="3" y="155"/>
              </a:cxn>
              <a:cxn ang="0">
                <a:pos x="16" y="135"/>
              </a:cxn>
              <a:cxn ang="0">
                <a:pos x="23" y="114"/>
              </a:cxn>
              <a:cxn ang="0">
                <a:pos x="50" y="81"/>
              </a:cxn>
              <a:cxn ang="0">
                <a:pos x="71" y="54"/>
              </a:cxn>
              <a:cxn ang="0">
                <a:pos x="98" y="33"/>
              </a:cxn>
              <a:cxn ang="0">
                <a:pos x="126" y="6"/>
              </a:cxn>
              <a:cxn ang="0">
                <a:pos x="146" y="0"/>
              </a:cxn>
              <a:cxn ang="0">
                <a:pos x="166" y="0"/>
              </a:cxn>
              <a:cxn ang="0">
                <a:pos x="186" y="6"/>
              </a:cxn>
              <a:cxn ang="0">
                <a:pos x="207" y="20"/>
              </a:cxn>
              <a:cxn ang="0">
                <a:pos x="227" y="33"/>
              </a:cxn>
              <a:cxn ang="0">
                <a:pos x="248" y="54"/>
              </a:cxn>
              <a:cxn ang="0">
                <a:pos x="268" y="68"/>
              </a:cxn>
              <a:cxn ang="0">
                <a:pos x="289" y="87"/>
              </a:cxn>
              <a:cxn ang="0">
                <a:pos x="317" y="101"/>
              </a:cxn>
              <a:cxn ang="0">
                <a:pos x="344" y="114"/>
              </a:cxn>
              <a:cxn ang="0">
                <a:pos x="364" y="114"/>
              </a:cxn>
              <a:cxn ang="0">
                <a:pos x="391" y="114"/>
              </a:cxn>
              <a:cxn ang="0">
                <a:pos x="412" y="114"/>
              </a:cxn>
              <a:cxn ang="0">
                <a:pos x="439" y="114"/>
              </a:cxn>
              <a:cxn ang="0">
                <a:pos x="467" y="114"/>
              </a:cxn>
              <a:cxn ang="0">
                <a:pos x="494" y="108"/>
              </a:cxn>
              <a:cxn ang="0">
                <a:pos x="514" y="101"/>
              </a:cxn>
              <a:cxn ang="0">
                <a:pos x="549" y="95"/>
              </a:cxn>
              <a:cxn ang="0">
                <a:pos x="576" y="81"/>
              </a:cxn>
              <a:cxn ang="0">
                <a:pos x="596" y="68"/>
              </a:cxn>
              <a:cxn ang="0">
                <a:pos x="617" y="54"/>
              </a:cxn>
              <a:cxn ang="0">
                <a:pos x="637" y="41"/>
              </a:cxn>
              <a:cxn ang="0">
                <a:pos x="655" y="16"/>
              </a:cxn>
            </a:cxnLst>
            <a:rect l="0" t="0" r="r" b="b"/>
            <a:pathLst>
              <a:path w="656" h="190">
                <a:moveTo>
                  <a:pt x="0" y="189"/>
                </a:moveTo>
                <a:lnTo>
                  <a:pt x="3" y="155"/>
                </a:lnTo>
                <a:lnTo>
                  <a:pt x="16" y="135"/>
                </a:lnTo>
                <a:lnTo>
                  <a:pt x="23" y="114"/>
                </a:lnTo>
                <a:lnTo>
                  <a:pt x="50" y="81"/>
                </a:lnTo>
                <a:lnTo>
                  <a:pt x="71" y="54"/>
                </a:lnTo>
                <a:lnTo>
                  <a:pt x="98" y="33"/>
                </a:lnTo>
                <a:lnTo>
                  <a:pt x="126" y="6"/>
                </a:lnTo>
                <a:lnTo>
                  <a:pt x="146" y="0"/>
                </a:lnTo>
                <a:lnTo>
                  <a:pt x="166" y="0"/>
                </a:lnTo>
                <a:lnTo>
                  <a:pt x="186" y="6"/>
                </a:lnTo>
                <a:lnTo>
                  <a:pt x="207" y="20"/>
                </a:lnTo>
                <a:lnTo>
                  <a:pt x="227" y="33"/>
                </a:lnTo>
                <a:lnTo>
                  <a:pt x="248" y="54"/>
                </a:lnTo>
                <a:lnTo>
                  <a:pt x="268" y="68"/>
                </a:lnTo>
                <a:lnTo>
                  <a:pt x="289" y="87"/>
                </a:lnTo>
                <a:lnTo>
                  <a:pt x="317" y="101"/>
                </a:lnTo>
                <a:lnTo>
                  <a:pt x="344" y="114"/>
                </a:lnTo>
                <a:lnTo>
                  <a:pt x="364" y="114"/>
                </a:lnTo>
                <a:lnTo>
                  <a:pt x="391" y="114"/>
                </a:lnTo>
                <a:lnTo>
                  <a:pt x="412" y="114"/>
                </a:lnTo>
                <a:lnTo>
                  <a:pt x="439" y="114"/>
                </a:lnTo>
                <a:lnTo>
                  <a:pt x="467" y="114"/>
                </a:lnTo>
                <a:lnTo>
                  <a:pt x="494" y="108"/>
                </a:lnTo>
                <a:lnTo>
                  <a:pt x="514" y="101"/>
                </a:lnTo>
                <a:lnTo>
                  <a:pt x="549" y="95"/>
                </a:lnTo>
                <a:lnTo>
                  <a:pt x="576" y="81"/>
                </a:lnTo>
                <a:lnTo>
                  <a:pt x="596" y="68"/>
                </a:lnTo>
                <a:lnTo>
                  <a:pt x="617" y="54"/>
                </a:lnTo>
                <a:lnTo>
                  <a:pt x="637" y="41"/>
                </a:lnTo>
                <a:lnTo>
                  <a:pt x="655" y="16"/>
                </a:lnTo>
              </a:path>
            </a:pathLst>
          </a:custGeom>
          <a:noFill/>
          <a:ln w="12700" cap="rnd" cmpd="sng">
            <a:solidFill>
              <a:schemeClr val="tx2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6909" name="Rectangle 29"/>
          <p:cNvSpPr>
            <a:spLocks noChangeArrowheads="1"/>
          </p:cNvSpPr>
          <p:nvPr/>
        </p:nvSpPr>
        <p:spPr bwMode="auto">
          <a:xfrm>
            <a:off x="1185863" y="2547938"/>
            <a:ext cx="11604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Book Antiqua" pitchFamily="1" charset="0"/>
              </a:rPr>
              <a:t>disk page</a:t>
            </a:r>
          </a:p>
        </p:txBody>
      </p:sp>
      <p:sp>
        <p:nvSpPr>
          <p:cNvPr id="506910" name="Freeform 30"/>
          <p:cNvSpPr>
            <a:spLocks/>
          </p:cNvSpPr>
          <p:nvPr/>
        </p:nvSpPr>
        <p:spPr bwMode="auto">
          <a:xfrm>
            <a:off x="1697038" y="2967038"/>
            <a:ext cx="1039812" cy="300037"/>
          </a:xfrm>
          <a:custGeom>
            <a:avLst/>
            <a:gdLst/>
            <a:ahLst/>
            <a:cxnLst>
              <a:cxn ang="0">
                <a:pos x="0" y="188"/>
              </a:cxn>
              <a:cxn ang="0">
                <a:pos x="3" y="154"/>
              </a:cxn>
              <a:cxn ang="0">
                <a:pos x="16" y="134"/>
              </a:cxn>
              <a:cxn ang="0">
                <a:pos x="23" y="114"/>
              </a:cxn>
              <a:cxn ang="0">
                <a:pos x="50" y="81"/>
              </a:cxn>
              <a:cxn ang="0">
                <a:pos x="71" y="54"/>
              </a:cxn>
              <a:cxn ang="0">
                <a:pos x="98" y="33"/>
              </a:cxn>
              <a:cxn ang="0">
                <a:pos x="125" y="6"/>
              </a:cxn>
              <a:cxn ang="0">
                <a:pos x="145" y="0"/>
              </a:cxn>
              <a:cxn ang="0">
                <a:pos x="166" y="0"/>
              </a:cxn>
              <a:cxn ang="0">
                <a:pos x="186" y="6"/>
              </a:cxn>
              <a:cxn ang="0">
                <a:pos x="207" y="20"/>
              </a:cxn>
              <a:cxn ang="0">
                <a:pos x="227" y="33"/>
              </a:cxn>
              <a:cxn ang="0">
                <a:pos x="248" y="54"/>
              </a:cxn>
              <a:cxn ang="0">
                <a:pos x="268" y="67"/>
              </a:cxn>
              <a:cxn ang="0">
                <a:pos x="289" y="87"/>
              </a:cxn>
              <a:cxn ang="0">
                <a:pos x="316" y="100"/>
              </a:cxn>
              <a:cxn ang="0">
                <a:pos x="343" y="114"/>
              </a:cxn>
              <a:cxn ang="0">
                <a:pos x="363" y="114"/>
              </a:cxn>
              <a:cxn ang="0">
                <a:pos x="391" y="114"/>
              </a:cxn>
              <a:cxn ang="0">
                <a:pos x="411" y="114"/>
              </a:cxn>
              <a:cxn ang="0">
                <a:pos x="439" y="114"/>
              </a:cxn>
              <a:cxn ang="0">
                <a:pos x="466" y="114"/>
              </a:cxn>
              <a:cxn ang="0">
                <a:pos x="493" y="107"/>
              </a:cxn>
              <a:cxn ang="0">
                <a:pos x="513" y="100"/>
              </a:cxn>
              <a:cxn ang="0">
                <a:pos x="548" y="94"/>
              </a:cxn>
              <a:cxn ang="0">
                <a:pos x="575" y="81"/>
              </a:cxn>
              <a:cxn ang="0">
                <a:pos x="595" y="67"/>
              </a:cxn>
              <a:cxn ang="0">
                <a:pos x="616" y="54"/>
              </a:cxn>
              <a:cxn ang="0">
                <a:pos x="636" y="40"/>
              </a:cxn>
              <a:cxn ang="0">
                <a:pos x="654" y="16"/>
              </a:cxn>
            </a:cxnLst>
            <a:rect l="0" t="0" r="r" b="b"/>
            <a:pathLst>
              <a:path w="655" h="189">
                <a:moveTo>
                  <a:pt x="0" y="188"/>
                </a:moveTo>
                <a:lnTo>
                  <a:pt x="3" y="154"/>
                </a:lnTo>
                <a:lnTo>
                  <a:pt x="16" y="134"/>
                </a:lnTo>
                <a:lnTo>
                  <a:pt x="23" y="114"/>
                </a:lnTo>
                <a:lnTo>
                  <a:pt x="50" y="81"/>
                </a:lnTo>
                <a:lnTo>
                  <a:pt x="71" y="54"/>
                </a:lnTo>
                <a:lnTo>
                  <a:pt x="98" y="33"/>
                </a:lnTo>
                <a:lnTo>
                  <a:pt x="125" y="6"/>
                </a:lnTo>
                <a:lnTo>
                  <a:pt x="145" y="0"/>
                </a:lnTo>
                <a:lnTo>
                  <a:pt x="166" y="0"/>
                </a:lnTo>
                <a:lnTo>
                  <a:pt x="186" y="6"/>
                </a:lnTo>
                <a:lnTo>
                  <a:pt x="207" y="20"/>
                </a:lnTo>
                <a:lnTo>
                  <a:pt x="227" y="33"/>
                </a:lnTo>
                <a:lnTo>
                  <a:pt x="248" y="54"/>
                </a:lnTo>
                <a:lnTo>
                  <a:pt x="268" y="67"/>
                </a:lnTo>
                <a:lnTo>
                  <a:pt x="289" y="87"/>
                </a:lnTo>
                <a:lnTo>
                  <a:pt x="316" y="100"/>
                </a:lnTo>
                <a:lnTo>
                  <a:pt x="343" y="114"/>
                </a:lnTo>
                <a:lnTo>
                  <a:pt x="363" y="114"/>
                </a:lnTo>
                <a:lnTo>
                  <a:pt x="391" y="114"/>
                </a:lnTo>
                <a:lnTo>
                  <a:pt x="411" y="114"/>
                </a:lnTo>
                <a:lnTo>
                  <a:pt x="439" y="114"/>
                </a:lnTo>
                <a:lnTo>
                  <a:pt x="466" y="114"/>
                </a:lnTo>
                <a:lnTo>
                  <a:pt x="493" y="107"/>
                </a:lnTo>
                <a:lnTo>
                  <a:pt x="513" y="100"/>
                </a:lnTo>
                <a:lnTo>
                  <a:pt x="548" y="94"/>
                </a:lnTo>
                <a:lnTo>
                  <a:pt x="575" y="81"/>
                </a:lnTo>
                <a:lnTo>
                  <a:pt x="595" y="67"/>
                </a:lnTo>
                <a:lnTo>
                  <a:pt x="616" y="54"/>
                </a:lnTo>
                <a:lnTo>
                  <a:pt x="636" y="40"/>
                </a:lnTo>
                <a:lnTo>
                  <a:pt x="654" y="16"/>
                </a:lnTo>
              </a:path>
            </a:pathLst>
          </a:custGeom>
          <a:noFill/>
          <a:ln w="12700" cap="rnd" cmpd="sng">
            <a:solidFill>
              <a:schemeClr val="tx2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6911" name="Rectangle 31"/>
          <p:cNvSpPr>
            <a:spLocks noChangeArrowheads="1"/>
          </p:cNvSpPr>
          <p:nvPr/>
        </p:nvSpPr>
        <p:spPr bwMode="auto">
          <a:xfrm>
            <a:off x="1257300" y="3241675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Book Antiqua" pitchFamily="1" charset="0"/>
              </a:rPr>
              <a:t>free frame</a:t>
            </a:r>
          </a:p>
        </p:txBody>
      </p:sp>
      <p:sp>
        <p:nvSpPr>
          <p:cNvPr id="506912" name="Line 32"/>
          <p:cNvSpPr>
            <a:spLocks noChangeShapeType="1"/>
          </p:cNvSpPr>
          <p:nvPr/>
        </p:nvSpPr>
        <p:spPr bwMode="auto">
          <a:xfrm>
            <a:off x="4610100" y="1477963"/>
            <a:ext cx="0" cy="549275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stealth" w="med" len="lg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913" name="Rectangle 33"/>
          <p:cNvSpPr>
            <a:spLocks noChangeArrowheads="1"/>
          </p:cNvSpPr>
          <p:nvPr/>
        </p:nvSpPr>
        <p:spPr bwMode="auto">
          <a:xfrm>
            <a:off x="2330450" y="1038225"/>
            <a:ext cx="4879541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 dirty="0">
                <a:solidFill>
                  <a:srgbClr val="FF0000"/>
                </a:solidFill>
                <a:latin typeface="Book Antiqua" pitchFamily="1" charset="0"/>
              </a:rPr>
              <a:t>Page Requests from Higher Levels</a:t>
            </a:r>
            <a:endParaRPr lang="en-US" sz="2400" dirty="0">
              <a:solidFill>
                <a:schemeClr val="folHlink"/>
              </a:solidFill>
              <a:latin typeface="Book Antiqua" pitchFamily="1" charset="0"/>
            </a:endParaRPr>
          </a:p>
        </p:txBody>
      </p:sp>
      <p:sp>
        <p:nvSpPr>
          <p:cNvPr id="506914" name="Rectangle 34"/>
          <p:cNvSpPr>
            <a:spLocks noChangeArrowheads="1"/>
          </p:cNvSpPr>
          <p:nvPr/>
        </p:nvSpPr>
        <p:spPr bwMode="auto">
          <a:xfrm>
            <a:off x="2433638" y="1798638"/>
            <a:ext cx="1743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800">
                <a:latin typeface="Book Antiqua" pitchFamily="1" charset="0"/>
              </a:rPr>
              <a:t>BUFFER POOL</a:t>
            </a:r>
          </a:p>
        </p:txBody>
      </p:sp>
      <p:sp>
        <p:nvSpPr>
          <p:cNvPr id="506915" name="Freeform 35"/>
          <p:cNvSpPr>
            <a:spLocks/>
          </p:cNvSpPr>
          <p:nvPr/>
        </p:nvSpPr>
        <p:spPr bwMode="auto">
          <a:xfrm>
            <a:off x="4762500" y="4105275"/>
            <a:ext cx="1022350" cy="153988"/>
          </a:xfrm>
          <a:custGeom>
            <a:avLst/>
            <a:gdLst/>
            <a:ahLst/>
            <a:cxnLst>
              <a:cxn ang="0">
                <a:pos x="643" y="96"/>
              </a:cxn>
              <a:cxn ang="0">
                <a:pos x="640" y="79"/>
              </a:cxn>
              <a:cxn ang="0">
                <a:pos x="627" y="69"/>
              </a:cxn>
              <a:cxn ang="0">
                <a:pos x="621" y="58"/>
              </a:cxn>
              <a:cxn ang="0">
                <a:pos x="594" y="41"/>
              </a:cxn>
              <a:cxn ang="0">
                <a:pos x="573" y="27"/>
              </a:cxn>
              <a:cxn ang="0">
                <a:pos x="547" y="17"/>
              </a:cxn>
              <a:cxn ang="0">
                <a:pos x="520" y="3"/>
              </a:cxn>
              <a:cxn ang="0">
                <a:pos x="500" y="0"/>
              </a:cxn>
              <a:cxn ang="0">
                <a:pos x="480" y="0"/>
              </a:cxn>
              <a:cxn ang="0">
                <a:pos x="460" y="3"/>
              </a:cxn>
              <a:cxn ang="0">
                <a:pos x="439" y="10"/>
              </a:cxn>
              <a:cxn ang="0">
                <a:pos x="420" y="17"/>
              </a:cxn>
              <a:cxn ang="0">
                <a:pos x="399" y="27"/>
              </a:cxn>
              <a:cxn ang="0">
                <a:pos x="380" y="34"/>
              </a:cxn>
              <a:cxn ang="0">
                <a:pos x="359" y="44"/>
              </a:cxn>
              <a:cxn ang="0">
                <a:pos x="332" y="51"/>
              </a:cxn>
              <a:cxn ang="0">
                <a:pos x="305" y="58"/>
              </a:cxn>
              <a:cxn ang="0">
                <a:pos x="286" y="58"/>
              </a:cxn>
              <a:cxn ang="0">
                <a:pos x="259" y="58"/>
              </a:cxn>
              <a:cxn ang="0">
                <a:pos x="238" y="58"/>
              </a:cxn>
              <a:cxn ang="0">
                <a:pos x="212" y="58"/>
              </a:cxn>
              <a:cxn ang="0">
                <a:pos x="185" y="58"/>
              </a:cxn>
              <a:cxn ang="0">
                <a:pos x="158" y="55"/>
              </a:cxn>
              <a:cxn ang="0">
                <a:pos x="138" y="51"/>
              </a:cxn>
              <a:cxn ang="0">
                <a:pos x="104" y="48"/>
              </a:cxn>
              <a:cxn ang="0">
                <a:pos x="78" y="41"/>
              </a:cxn>
              <a:cxn ang="0">
                <a:pos x="58" y="34"/>
              </a:cxn>
              <a:cxn ang="0">
                <a:pos x="38" y="27"/>
              </a:cxn>
              <a:cxn ang="0">
                <a:pos x="18" y="21"/>
              </a:cxn>
              <a:cxn ang="0">
                <a:pos x="0" y="8"/>
              </a:cxn>
            </a:cxnLst>
            <a:rect l="0" t="0" r="r" b="b"/>
            <a:pathLst>
              <a:path w="644" h="97">
                <a:moveTo>
                  <a:pt x="643" y="96"/>
                </a:moveTo>
                <a:lnTo>
                  <a:pt x="640" y="79"/>
                </a:lnTo>
                <a:lnTo>
                  <a:pt x="627" y="69"/>
                </a:lnTo>
                <a:lnTo>
                  <a:pt x="621" y="58"/>
                </a:lnTo>
                <a:lnTo>
                  <a:pt x="594" y="41"/>
                </a:lnTo>
                <a:lnTo>
                  <a:pt x="573" y="27"/>
                </a:lnTo>
                <a:lnTo>
                  <a:pt x="547" y="17"/>
                </a:lnTo>
                <a:lnTo>
                  <a:pt x="520" y="3"/>
                </a:lnTo>
                <a:lnTo>
                  <a:pt x="500" y="0"/>
                </a:lnTo>
                <a:lnTo>
                  <a:pt x="480" y="0"/>
                </a:lnTo>
                <a:lnTo>
                  <a:pt x="460" y="3"/>
                </a:lnTo>
                <a:lnTo>
                  <a:pt x="439" y="10"/>
                </a:lnTo>
                <a:lnTo>
                  <a:pt x="420" y="17"/>
                </a:lnTo>
                <a:lnTo>
                  <a:pt x="399" y="27"/>
                </a:lnTo>
                <a:lnTo>
                  <a:pt x="380" y="34"/>
                </a:lnTo>
                <a:lnTo>
                  <a:pt x="359" y="44"/>
                </a:lnTo>
                <a:lnTo>
                  <a:pt x="332" y="51"/>
                </a:lnTo>
                <a:lnTo>
                  <a:pt x="305" y="58"/>
                </a:lnTo>
                <a:lnTo>
                  <a:pt x="286" y="58"/>
                </a:lnTo>
                <a:lnTo>
                  <a:pt x="259" y="58"/>
                </a:lnTo>
                <a:lnTo>
                  <a:pt x="238" y="58"/>
                </a:lnTo>
                <a:lnTo>
                  <a:pt x="212" y="58"/>
                </a:lnTo>
                <a:lnTo>
                  <a:pt x="185" y="58"/>
                </a:lnTo>
                <a:lnTo>
                  <a:pt x="158" y="55"/>
                </a:lnTo>
                <a:lnTo>
                  <a:pt x="138" y="51"/>
                </a:lnTo>
                <a:lnTo>
                  <a:pt x="104" y="48"/>
                </a:lnTo>
                <a:lnTo>
                  <a:pt x="78" y="41"/>
                </a:lnTo>
                <a:lnTo>
                  <a:pt x="58" y="34"/>
                </a:lnTo>
                <a:lnTo>
                  <a:pt x="38" y="27"/>
                </a:lnTo>
                <a:lnTo>
                  <a:pt x="18" y="21"/>
                </a:lnTo>
                <a:lnTo>
                  <a:pt x="0" y="8"/>
                </a:lnTo>
              </a:path>
            </a:pathLst>
          </a:custGeom>
          <a:noFill/>
          <a:ln w="12700" cap="rnd" cmpd="sng">
            <a:solidFill>
              <a:schemeClr val="folHlink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6916" name="Rectangle 36"/>
          <p:cNvSpPr>
            <a:spLocks noChangeArrowheads="1"/>
          </p:cNvSpPr>
          <p:nvPr/>
        </p:nvSpPr>
        <p:spPr bwMode="auto">
          <a:xfrm>
            <a:off x="5486400" y="4343400"/>
            <a:ext cx="3448060" cy="83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2400" dirty="0">
                <a:solidFill>
                  <a:srgbClr val="FF0000"/>
                </a:solidFill>
                <a:latin typeface="Book Antiqua" pitchFamily="1" charset="0"/>
              </a:rPr>
              <a:t>choice of frame dictated</a:t>
            </a:r>
          </a:p>
          <a:p>
            <a:pPr eaLnBrk="0" hangingPunct="0"/>
            <a:r>
              <a:rPr lang="en-US" sz="2400" dirty="0">
                <a:solidFill>
                  <a:srgbClr val="FF0000"/>
                </a:solidFill>
                <a:latin typeface="Book Antiqua" pitchFamily="1" charset="0"/>
              </a:rPr>
              <a:t>by </a:t>
            </a:r>
            <a:r>
              <a:rPr lang="en-US" sz="2400" b="1" dirty="0">
                <a:solidFill>
                  <a:srgbClr val="FF0000"/>
                </a:solidFill>
                <a:latin typeface="Book Antiqua" pitchFamily="1" charset="0"/>
              </a:rPr>
              <a:t>replacement policy</a:t>
            </a:r>
            <a:endParaRPr lang="en-US" sz="2400" b="1" dirty="0">
              <a:solidFill>
                <a:schemeClr val="folHlink"/>
              </a:solidFill>
              <a:latin typeface="Book Antiqua" pitchFamily="1" charset="0"/>
            </a:endParaRPr>
          </a:p>
        </p:txBody>
      </p:sp>
      <p:sp>
        <p:nvSpPr>
          <p:cNvPr id="506917" name="Line 37"/>
          <p:cNvSpPr>
            <a:spLocks noChangeShapeType="1"/>
          </p:cNvSpPr>
          <p:nvPr/>
        </p:nvSpPr>
        <p:spPr bwMode="auto">
          <a:xfrm>
            <a:off x="4610100" y="3840163"/>
            <a:ext cx="0" cy="549275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 type="stealth" w="med" len="lg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6918" name="AutoShape 38"/>
          <p:cNvSpPr>
            <a:spLocks noChangeArrowheads="1"/>
          </p:cNvSpPr>
          <p:nvPr/>
        </p:nvSpPr>
        <p:spPr bwMode="auto">
          <a:xfrm>
            <a:off x="7315200" y="1219200"/>
            <a:ext cx="1558925" cy="1136650"/>
          </a:xfrm>
          <a:prstGeom prst="wedgeEllipseCallout">
            <a:avLst>
              <a:gd name="adj1" fmla="val -137477"/>
              <a:gd name="adj2" fmla="val -475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/>
              <a:t>READ</a:t>
            </a:r>
          </a:p>
          <a:p>
            <a:pPr algn="ctr"/>
            <a:r>
              <a:rPr lang="en-US"/>
              <a:t>WRITE</a:t>
            </a:r>
          </a:p>
        </p:txBody>
      </p:sp>
      <p:sp>
        <p:nvSpPr>
          <p:cNvPr id="506919" name="AutoShape 39"/>
          <p:cNvSpPr>
            <a:spLocks noChangeArrowheads="1"/>
          </p:cNvSpPr>
          <p:nvPr/>
        </p:nvSpPr>
        <p:spPr bwMode="auto">
          <a:xfrm>
            <a:off x="7150100" y="3200400"/>
            <a:ext cx="1893888" cy="1136650"/>
          </a:xfrm>
          <a:prstGeom prst="wedgeEllipseCallout">
            <a:avLst>
              <a:gd name="adj1" fmla="val -114051"/>
              <a:gd name="adj2" fmla="val 3072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/>
              <a:t>INPUT</a:t>
            </a:r>
          </a:p>
          <a:p>
            <a:pPr algn="ctr"/>
            <a:r>
              <a:rPr lang="en-US"/>
              <a:t>OUTUPT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81200" y="6248400"/>
            <a:ext cx="4191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a page is requested…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</a:t>
            </a:r>
            <a:r>
              <a:rPr lang="en-US" i="1" u="sng" dirty="0" smtClean="0"/>
              <a:t>page</a:t>
            </a:r>
            <a:r>
              <a:rPr lang="en-US" dirty="0" smtClean="0"/>
              <a:t> is the unit of memory we request </a:t>
            </a:r>
          </a:p>
          <a:p>
            <a:r>
              <a:rPr lang="en-US" dirty="0" smtClean="0"/>
              <a:t>If Page in the pool</a:t>
            </a:r>
          </a:p>
          <a:p>
            <a:pPr lvl="1"/>
            <a:r>
              <a:rPr lang="en-US" dirty="0" smtClean="0"/>
              <a:t>Great no need to go to disk!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If not? Choose a frame to replace.</a:t>
            </a:r>
          </a:p>
          <a:p>
            <a:pPr lvl="1"/>
            <a:r>
              <a:rPr lang="en-US" dirty="0" smtClean="0"/>
              <a:t>If there is a free frame, use it!	</a:t>
            </a:r>
          </a:p>
          <a:p>
            <a:pPr lvl="2"/>
            <a:r>
              <a:rPr lang="en-US" b="1" dirty="0" smtClean="0"/>
              <a:t>Terminology</a:t>
            </a:r>
            <a:r>
              <a:rPr lang="en-US" dirty="0" smtClean="0"/>
              <a:t>: We pin a page (means it’s in use)</a:t>
            </a:r>
          </a:p>
          <a:p>
            <a:pPr lvl="1"/>
            <a:r>
              <a:rPr lang="en-US" dirty="0" smtClean="0"/>
              <a:t>If not? We need to choose a page to remove!</a:t>
            </a:r>
          </a:p>
          <a:p>
            <a:pPr lvl="1"/>
            <a:r>
              <a:rPr lang="en-US" dirty="0" smtClean="0"/>
              <a:t>How DBMS makes choice is a </a:t>
            </a:r>
            <a:r>
              <a:rPr lang="en-US" b="1" dirty="0" smtClean="0"/>
              <a:t>replacement policy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Once we choose a page to remove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page is </a:t>
            </a:r>
            <a:r>
              <a:rPr lang="en-US" i="1" u="sng" dirty="0" smtClean="0"/>
              <a:t>dirty</a:t>
            </a:r>
            <a:r>
              <a:rPr lang="en-US" dirty="0" smtClean="0"/>
              <a:t>, if its contents have been changed after writing</a:t>
            </a:r>
          </a:p>
          <a:p>
            <a:pPr lvl="1"/>
            <a:r>
              <a:rPr lang="en-US" dirty="0" smtClean="0"/>
              <a:t>Buffer Manager keeps a dirty bit</a:t>
            </a:r>
          </a:p>
          <a:p>
            <a:endParaRPr lang="en-US" dirty="0" smtClean="0"/>
          </a:p>
          <a:p>
            <a:r>
              <a:rPr lang="en-US" dirty="0" smtClean="0"/>
              <a:t>Say we choose to evict P</a:t>
            </a:r>
          </a:p>
          <a:p>
            <a:pPr lvl="1"/>
            <a:r>
              <a:rPr lang="en-US" dirty="0" smtClean="0"/>
              <a:t>If  P is </a:t>
            </a:r>
            <a:r>
              <a:rPr lang="en-US" i="1" u="sng" dirty="0" smtClean="0"/>
              <a:t>dirty, </a:t>
            </a:r>
            <a:r>
              <a:rPr lang="en-US" dirty="0" smtClean="0"/>
              <a:t>we write it to disk</a:t>
            </a:r>
          </a:p>
          <a:p>
            <a:pPr lvl="1"/>
            <a:r>
              <a:rPr lang="en-US" dirty="0" smtClean="0"/>
              <a:t>If P is not dirty, then what?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9CE9-62D9-45E3-AB91-0017F1BBDDE3}" type="slidenum">
              <a:rPr lang="en-US"/>
              <a:pPr/>
              <a:t>7</a:t>
            </a:fld>
            <a:endParaRPr lang="en-US"/>
          </a:p>
        </p:txBody>
      </p:sp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r>
              <a:rPr lang="en-US" dirty="0" smtClean="0"/>
              <a:t>How do we pick a frame?</a:t>
            </a:r>
            <a:endParaRPr lang="en-US" dirty="0"/>
          </a:p>
        </p:txBody>
      </p:sp>
      <p:sp>
        <p:nvSpPr>
          <p:cNvPr id="508931" name="Text Box 3"/>
          <p:cNvSpPr txBox="1">
            <a:spLocks noChangeArrowheads="1"/>
          </p:cNvSpPr>
          <p:nvPr/>
        </p:nvSpPr>
        <p:spPr bwMode="auto">
          <a:xfrm>
            <a:off x="209550" y="1828800"/>
            <a:ext cx="664784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800" dirty="0"/>
              <a:t>Needs to decide on page replacement policy</a:t>
            </a:r>
          </a:p>
          <a:p>
            <a:pPr eaLnBrk="0" hangingPunct="0">
              <a:buFontTx/>
              <a:buChar char="•"/>
            </a:pPr>
            <a:endParaRPr lang="en-US" sz="2800" dirty="0"/>
          </a:p>
          <a:p>
            <a:pPr eaLnBrk="0" hangingPunct="0">
              <a:buFontTx/>
              <a:buChar char="•"/>
            </a:pPr>
            <a:r>
              <a:rPr lang="en-US" sz="2800" dirty="0" smtClean="0"/>
              <a:t>Examples: LRU,  </a:t>
            </a:r>
            <a:r>
              <a:rPr lang="en-US" sz="2800" dirty="0"/>
              <a:t>Clock </a:t>
            </a:r>
            <a:r>
              <a:rPr lang="en-US" sz="2800" dirty="0" smtClean="0"/>
              <a:t>algorithm, MRU</a:t>
            </a:r>
          </a:p>
          <a:p>
            <a:pPr eaLnBrk="0" hangingPunct="0"/>
            <a:endParaRPr lang="en-US" sz="2800" dirty="0"/>
          </a:p>
          <a:p>
            <a:pPr eaLnBrk="0" hangingPunct="0"/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057400" y="3505200"/>
            <a:ext cx="50546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Some work well in OS, but not always in DB… more later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9A56-1F46-4F9E-98D1-6909B992B7F2}" type="slidenum">
              <a:rPr lang="en-US"/>
              <a:pPr/>
              <a:t>8</a:t>
            </a:fld>
            <a:endParaRPr lang="en-US"/>
          </a:p>
        </p:txBody>
      </p:sp>
      <p:sp>
        <p:nvSpPr>
          <p:cNvPr id="584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Least Recently Used (LRU)</a:t>
            </a:r>
          </a:p>
        </p:txBody>
      </p:sp>
      <p:sp>
        <p:nvSpPr>
          <p:cNvPr id="584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458200" cy="4114800"/>
          </a:xfrm>
        </p:spPr>
        <p:txBody>
          <a:bodyPr/>
          <a:lstStyle/>
          <a:p>
            <a:r>
              <a:rPr lang="en-US"/>
              <a:t>Order pages by the time of last accessed</a:t>
            </a:r>
          </a:p>
          <a:p>
            <a:r>
              <a:rPr lang="en-US"/>
              <a:t>Always replace the least recently accessed</a:t>
            </a:r>
          </a:p>
        </p:txBody>
      </p:sp>
      <p:sp>
        <p:nvSpPr>
          <p:cNvPr id="584710" name="Rectangle 6"/>
          <p:cNvSpPr>
            <a:spLocks noChangeArrowheads="1"/>
          </p:cNvSpPr>
          <p:nvPr/>
        </p:nvSpPr>
        <p:spPr bwMode="auto">
          <a:xfrm>
            <a:off x="990600" y="3429000"/>
            <a:ext cx="6369050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342900" indent="-342900"/>
            <a:r>
              <a:rPr lang="en-US" sz="3600"/>
              <a:t>P5, P2, P8, P4, P1, P9, P6, P3, P7</a:t>
            </a:r>
          </a:p>
        </p:txBody>
      </p:sp>
      <p:sp>
        <p:nvSpPr>
          <p:cNvPr id="584711" name="AutoShape 7"/>
          <p:cNvSpPr>
            <a:spLocks noChangeArrowheads="1"/>
          </p:cNvSpPr>
          <p:nvPr/>
        </p:nvSpPr>
        <p:spPr bwMode="auto">
          <a:xfrm>
            <a:off x="3886200" y="4267200"/>
            <a:ext cx="990600" cy="762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84712" name="AutoShape 8"/>
          <p:cNvSpPr>
            <a:spLocks noChangeArrowheads="1"/>
          </p:cNvSpPr>
          <p:nvPr/>
        </p:nvSpPr>
        <p:spPr bwMode="auto">
          <a:xfrm>
            <a:off x="5486400" y="4495800"/>
            <a:ext cx="1979613" cy="619125"/>
          </a:xfrm>
          <a:prstGeom prst="wedgeEllipseCallout">
            <a:avLst>
              <a:gd name="adj1" fmla="val -39977"/>
              <a:gd name="adj2" fmla="val -98972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/>
              <a:t>Access P6</a:t>
            </a:r>
          </a:p>
        </p:txBody>
      </p:sp>
      <p:sp>
        <p:nvSpPr>
          <p:cNvPr id="584713" name="Rectangle 9"/>
          <p:cNvSpPr>
            <a:spLocks noChangeArrowheads="1"/>
          </p:cNvSpPr>
          <p:nvPr/>
        </p:nvSpPr>
        <p:spPr bwMode="auto">
          <a:xfrm>
            <a:off x="1022350" y="5257800"/>
            <a:ext cx="6369050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marL="342900" indent="-342900"/>
            <a:r>
              <a:rPr lang="en-US" sz="3600"/>
              <a:t>P6, P5, P2, P8, P4, P1, P9, P3, P7</a:t>
            </a:r>
          </a:p>
        </p:txBody>
      </p:sp>
      <p:sp>
        <p:nvSpPr>
          <p:cNvPr id="584714" name="Text Box 10"/>
          <p:cNvSpPr txBox="1">
            <a:spLocks noChangeArrowheads="1"/>
          </p:cNvSpPr>
          <p:nvPr/>
        </p:nvSpPr>
        <p:spPr bwMode="auto">
          <a:xfrm>
            <a:off x="457200" y="6172200"/>
            <a:ext cx="3740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/>
              <a:t>LRU is expensive (why </a:t>
            </a:r>
            <a:r>
              <a:rPr lang="en-US" sz="2800" dirty="0" smtClean="0"/>
              <a:t>?)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4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4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Clock Approximation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we maintain a “last used clock”</a:t>
            </a:r>
          </a:p>
          <a:p>
            <a:pPr lvl="1"/>
            <a:r>
              <a:rPr lang="en-US" dirty="0" smtClean="0"/>
              <a:t>Think of pages ordered 1…N around a clock</a:t>
            </a:r>
          </a:p>
          <a:p>
            <a:pPr lvl="1"/>
            <a:r>
              <a:rPr lang="en-US" dirty="0" smtClean="0"/>
              <a:t>“The hand” sweeps around</a:t>
            </a:r>
          </a:p>
          <a:p>
            <a:pPr lvl="1"/>
            <a:r>
              <a:rPr lang="en-US" dirty="0" smtClean="0"/>
              <a:t>Pages keep a “ref bit” </a:t>
            </a:r>
          </a:p>
          <a:p>
            <a:r>
              <a:rPr lang="en-US" dirty="0" smtClean="0"/>
              <a:t>Whenever a page is referenced, set the bit</a:t>
            </a:r>
          </a:p>
          <a:p>
            <a:r>
              <a:rPr lang="en-US" dirty="0" smtClean="0"/>
              <a:t>If current is has ref bit == false choose it</a:t>
            </a:r>
          </a:p>
          <a:p>
            <a:r>
              <a:rPr lang="en-US" dirty="0" smtClean="0"/>
              <a:t>If current is referenced, then unset ref bit and move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24200" y="5486400"/>
            <a:ext cx="49530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“Approximates LRU” since referenced pages less likely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</TotalTime>
  <Words>1780</Words>
  <Application>Microsoft Macintosh PowerPoint</Application>
  <PresentationFormat>On-screen Show (4:3)</PresentationFormat>
  <Paragraphs>291</Paragraphs>
  <Slides>38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Buffer Management Strategies</vt:lpstr>
      <vt:lpstr>Outline</vt:lpstr>
      <vt:lpstr>Buffer Managers</vt:lpstr>
      <vt:lpstr>Buffer Management in a DBMS</vt:lpstr>
      <vt:lpstr>When a page is requested…</vt:lpstr>
      <vt:lpstr>Once we choose a page to remove</vt:lpstr>
      <vt:lpstr>How do we pick a frame?</vt:lpstr>
      <vt:lpstr>Least Recently Used (LRU)</vt:lpstr>
      <vt:lpstr>The Clock Approximation</vt:lpstr>
      <vt:lpstr>MRU</vt:lpstr>
      <vt:lpstr>Simplified Buffer Manager Flowchart</vt:lpstr>
      <vt:lpstr>Doesn’t the OS manage Pages too?</vt:lpstr>
      <vt:lpstr>Buffer Management Summary</vt:lpstr>
      <vt:lpstr>3 Important Algorithms  (and ideas)</vt:lpstr>
      <vt:lpstr>(I) Domain Separation (Reiter ’76)</vt:lpstr>
      <vt:lpstr>Pros and Cons</vt:lpstr>
      <vt:lpstr>(II) “New” Algorithm</vt:lpstr>
      <vt:lpstr>Resident Sets</vt:lpstr>
      <vt:lpstr>Pros and Cons of Resident Sets</vt:lpstr>
      <vt:lpstr>(III) Hot Set Observation</vt:lpstr>
      <vt:lpstr>Hotset Drawbacks</vt:lpstr>
      <vt:lpstr>Quiz </vt:lpstr>
      <vt:lpstr>Motivation for QLSM</vt:lpstr>
      <vt:lpstr>QLSM. Main Insights</vt:lpstr>
      <vt:lpstr>Example</vt:lpstr>
      <vt:lpstr>Handful of References. Sequential.</vt:lpstr>
      <vt:lpstr>Random</vt:lpstr>
      <vt:lpstr>Hierarchical</vt:lpstr>
      <vt:lpstr>Discussion</vt:lpstr>
      <vt:lpstr>DBMin</vt:lpstr>
      <vt:lpstr>DBMin </vt:lpstr>
      <vt:lpstr>Search Algorithm Cases</vt:lpstr>
      <vt:lpstr>DBMin’s Load Controller</vt:lpstr>
      <vt:lpstr>Estimating Locality Set Size/Policy</vt:lpstr>
      <vt:lpstr>Algorithm Highlights/Summary</vt:lpstr>
      <vt:lpstr>Questions to Reinforce the Material</vt:lpstr>
      <vt:lpstr>Buffer Manager Extra!</vt:lpstr>
      <vt:lpstr>Further Reading (Papers I like)</vt:lpstr>
    </vt:vector>
  </TitlesOfParts>
  <Company>University of Wisconsin-Madison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Buffer Managers</dc:title>
  <dc:creator>Christopher Re</dc:creator>
  <cp:lastModifiedBy>Christopher Re</cp:lastModifiedBy>
  <cp:revision>78</cp:revision>
  <cp:lastPrinted>2014-04-02T17:08:50Z</cp:lastPrinted>
  <dcterms:created xsi:type="dcterms:W3CDTF">2011-02-01T16:01:41Z</dcterms:created>
  <dcterms:modified xsi:type="dcterms:W3CDTF">2014-04-08T00:32:07Z</dcterms:modified>
</cp:coreProperties>
</file>