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embeddings/oleObject1.bin" ContentType="application/vnd.openxmlformats-officedocument.oleObject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 snapToGrid="0" snapToObjects="1">
      <p:cViewPr varScale="1">
        <p:scale>
          <a:sx n="93" d="100"/>
          <a:sy n="93" d="100"/>
        </p:scale>
        <p:origin x="-167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printerSettings" Target="printerSettings/printerSettings1.bin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presProps" Target="presProps.xml"/><Relationship Id="rId34" Type="http://schemas.openxmlformats.org/officeDocument/2006/relationships/viewProps" Target="viewProps.xml"/><Relationship Id="rId35" Type="http://schemas.openxmlformats.org/officeDocument/2006/relationships/theme" Target="theme/theme1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39C2F7-6CF8-4641-8995-0E516B1BBBC4}" type="datetimeFigureOut">
              <a:rPr lang="en-US" smtClean="0"/>
              <a:t>4/7/14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857F49-F9A5-7F4D-9E6F-C5DDA5CD32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242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ChangeArrowheads="1"/>
          </p:cNvSpPr>
          <p:nvPr/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4755" name="Rectangle 3"/>
          <p:cNvSpPr>
            <a:spLocks noChangeArrowheads="1"/>
          </p:cNvSpPr>
          <p:nvPr/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9050" tIns="0" rIns="19050" bIns="0" anchor="b"/>
          <a:lstStyle/>
          <a:p>
            <a:pPr algn="r"/>
            <a:r>
              <a:rPr lang="en-US" sz="1000" i="1"/>
              <a:t>12</a:t>
            </a:r>
          </a:p>
        </p:txBody>
      </p:sp>
      <p:sp>
        <p:nvSpPr>
          <p:cNvPr id="74756" name="Rectangle 4"/>
          <p:cNvSpPr>
            <a:spLocks noChangeArrowheads="1"/>
          </p:cNvSpPr>
          <p:nvPr/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4757" name="Rectangle 5"/>
          <p:cNvSpPr>
            <a:spLocks noChangeArrowheads="1"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4758" name="Rectangle 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 cap="flat"/>
        </p:spPr>
      </p:sp>
      <p:sp>
        <p:nvSpPr>
          <p:cNvPr id="74759" name="Rectangle 7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DD33D-68C2-9748-9E58-B84DD8D8BD35}" type="datetimeFigureOut">
              <a:rPr lang="en-US" smtClean="0"/>
              <a:t>4/7/14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D3CBD-EF29-1241-8EF7-1A82F80E6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370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DD33D-68C2-9748-9E58-B84DD8D8BD35}" type="datetimeFigureOut">
              <a:rPr lang="en-US" smtClean="0"/>
              <a:t>4/7/14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D3CBD-EF29-1241-8EF7-1A82F80E6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04514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DD33D-68C2-9748-9E58-B84DD8D8BD35}" type="datetimeFigureOut">
              <a:rPr lang="en-US" smtClean="0"/>
              <a:t>4/7/14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D3CBD-EF29-1241-8EF7-1A82F80E6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944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DD33D-68C2-9748-9E58-B84DD8D8BD35}" type="datetimeFigureOut">
              <a:rPr lang="en-US" smtClean="0"/>
              <a:t>4/7/14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D3CBD-EF29-1241-8EF7-1A82F80E6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697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DD33D-68C2-9748-9E58-B84DD8D8BD35}" type="datetimeFigureOut">
              <a:rPr lang="en-US" smtClean="0"/>
              <a:t>4/7/14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D3CBD-EF29-1241-8EF7-1A82F80E6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496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DD33D-68C2-9748-9E58-B84DD8D8BD35}" type="datetimeFigureOut">
              <a:rPr lang="en-US" smtClean="0"/>
              <a:t>4/7/14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D3CBD-EF29-1241-8EF7-1A82F80E6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552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DD33D-68C2-9748-9E58-B84DD8D8BD35}" type="datetimeFigureOut">
              <a:rPr lang="en-US" smtClean="0"/>
              <a:t>4/7/14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D3CBD-EF29-1241-8EF7-1A82F80E6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6969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DD33D-68C2-9748-9E58-B84DD8D8BD35}" type="datetimeFigureOut">
              <a:rPr lang="en-US" smtClean="0"/>
              <a:t>4/7/14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D3CBD-EF29-1241-8EF7-1A82F80E6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4758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DD33D-68C2-9748-9E58-B84DD8D8BD35}" type="datetimeFigureOut">
              <a:rPr lang="en-US" smtClean="0"/>
              <a:t>4/7/14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D3CBD-EF29-1241-8EF7-1A82F80E6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5966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DD33D-68C2-9748-9E58-B84DD8D8BD35}" type="datetimeFigureOut">
              <a:rPr lang="en-US" smtClean="0"/>
              <a:t>4/7/14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D3CBD-EF29-1241-8EF7-1A82F80E6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6928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DD33D-68C2-9748-9E58-B84DD8D8BD35}" type="datetimeFigureOut">
              <a:rPr lang="en-US" smtClean="0"/>
              <a:t>4/7/14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2D3CBD-EF29-1241-8EF7-1A82F80E6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2530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DD33D-68C2-9748-9E58-B84DD8D8BD35}" type="datetimeFigureOut">
              <a:rPr lang="en-US" smtClean="0"/>
              <a:t>4/7/14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D3CBD-EF29-1241-8EF7-1A82F80E6A7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273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image" Target="../media/image2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65902"/>
            <a:ext cx="8229600" cy="1143000"/>
          </a:xfrm>
        </p:spPr>
        <p:txBody>
          <a:bodyPr/>
          <a:lstStyle/>
          <a:p>
            <a:r>
              <a:rPr lang="en-US" dirty="0" smtClean="0"/>
              <a:t>Buffer Manager Extra!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17149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might we want LRU-</a:t>
            </a:r>
            <a:r>
              <a:rPr lang="en-US" dirty="0" err="1" smtClean="0"/>
              <a:t>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No pool tuning required</a:t>
            </a:r>
          </a:p>
          <a:p>
            <a:endParaRPr lang="en-US" dirty="0" smtClean="0"/>
          </a:p>
          <a:p>
            <a:r>
              <a:rPr lang="en-US" dirty="0" smtClean="0"/>
              <a:t>No separate pools required</a:t>
            </a:r>
          </a:p>
          <a:p>
            <a:endParaRPr lang="en-US" dirty="0" smtClean="0"/>
          </a:p>
          <a:p>
            <a:r>
              <a:rPr lang="en-US" dirty="0" smtClean="0"/>
              <a:t>We can actually prove that it is optimal (in some sense) in many situations</a:t>
            </a:r>
          </a:p>
          <a:p>
            <a:endParaRPr lang="en-US" dirty="0" smtClean="0"/>
          </a:p>
          <a:p>
            <a:r>
              <a:rPr lang="en-US" dirty="0" smtClean="0"/>
              <a:t>No Hints to the optimizer needed. Self-managing!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37753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Notation for LRU-</a:t>
            </a:r>
            <a:r>
              <a:rPr lang="en-US" dirty="0" err="1" smtClean="0"/>
              <a:t>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Given a set of pages </a:t>
            </a:r>
            <a:r>
              <a:rPr lang="en-US" b="1" dirty="0" smtClean="0"/>
              <a:t>P</a:t>
            </a:r>
            <a:r>
              <a:rPr lang="en-US" dirty="0" smtClean="0"/>
              <a:t>=p1…</a:t>
            </a:r>
            <a:r>
              <a:rPr lang="en-US" dirty="0" err="1" smtClean="0"/>
              <a:t>pN</a:t>
            </a:r>
            <a:endParaRPr lang="en-US" dirty="0" smtClean="0"/>
          </a:p>
          <a:p>
            <a:r>
              <a:rPr lang="en-US" dirty="0" smtClean="0"/>
              <a:t>A reference string </a:t>
            </a:r>
            <a:r>
              <a:rPr lang="en-US" b="1" dirty="0" err="1" smtClean="0"/>
              <a:t>r</a:t>
            </a:r>
            <a:r>
              <a:rPr lang="en-US" dirty="0" smtClean="0"/>
              <a:t>=r1…</a:t>
            </a:r>
            <a:r>
              <a:rPr lang="en-US" dirty="0" err="1" smtClean="0"/>
              <a:t>rT</a:t>
            </a:r>
            <a:r>
              <a:rPr lang="en-US" dirty="0" smtClean="0"/>
              <a:t> is a sequence where for each </a:t>
            </a:r>
            <a:r>
              <a:rPr lang="en-US" dirty="0" err="1" smtClean="0"/>
              <a:t>i</a:t>
            </a:r>
            <a:r>
              <a:rPr lang="en-US" dirty="0" smtClean="0"/>
              <a:t>=1…N </a:t>
            </a:r>
            <a:r>
              <a:rPr lang="en-US" dirty="0" err="1" smtClean="0"/>
              <a:t>ri</a:t>
            </a:r>
            <a:r>
              <a:rPr lang="en-US" dirty="0" smtClean="0"/>
              <a:t> = </a:t>
            </a:r>
            <a:r>
              <a:rPr lang="en-US" dirty="0" err="1" smtClean="0"/>
              <a:t>pj</a:t>
            </a:r>
            <a:r>
              <a:rPr lang="en-US" dirty="0" smtClean="0"/>
              <a:t> (</a:t>
            </a:r>
            <a:r>
              <a:rPr lang="en-US" dirty="0" err="1" smtClean="0"/>
              <a:t>j</a:t>
            </a:r>
            <a:r>
              <a:rPr lang="en-US" dirty="0" smtClean="0"/>
              <a:t> in 1…N).</a:t>
            </a:r>
          </a:p>
          <a:p>
            <a:pPr lvl="2"/>
            <a:r>
              <a:rPr lang="en-US" dirty="0" smtClean="0"/>
              <a:t>r4=p2 means the fourth page we accessed is page 2</a:t>
            </a:r>
          </a:p>
          <a:p>
            <a:pPr lvl="2"/>
            <a:r>
              <a:rPr lang="en-US" dirty="0" err="1" smtClean="0"/>
              <a:t>rT</a:t>
            </a:r>
            <a:r>
              <a:rPr lang="en-US" dirty="0" smtClean="0"/>
              <a:t>=p1 means the last page we accessed is page 1</a:t>
            </a:r>
          </a:p>
          <a:p>
            <a:pPr lvl="2"/>
            <a:endParaRPr lang="en-US" dirty="0" smtClean="0"/>
          </a:p>
          <a:p>
            <a:pPr lvl="2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4310281"/>
            <a:ext cx="8229600" cy="1815882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Let </a:t>
            </a:r>
            <a:r>
              <a:rPr lang="en-US" sz="2800" dirty="0" err="1" smtClean="0"/>
              <a:t>k</a:t>
            </a:r>
            <a:r>
              <a:rPr lang="en-US" sz="2800" dirty="0" smtClean="0"/>
              <a:t> &gt;= 1. Then “backward distance” </a:t>
            </a:r>
            <a:r>
              <a:rPr lang="en-US" sz="2800" dirty="0" err="1" smtClean="0"/>
              <a:t>B(</a:t>
            </a:r>
            <a:r>
              <a:rPr lang="en-US" sz="2800" b="1" dirty="0" err="1" smtClean="0"/>
              <a:t>r</a:t>
            </a:r>
            <a:r>
              <a:rPr lang="en-US" sz="2800" dirty="0" err="1" smtClean="0"/>
              <a:t>,p,k</a:t>
            </a:r>
            <a:r>
              <a:rPr lang="en-US" sz="2800" dirty="0" smtClean="0"/>
              <a:t>)</a:t>
            </a:r>
          </a:p>
          <a:p>
            <a:r>
              <a:rPr lang="en-US" sz="2800" dirty="0" err="1" smtClean="0"/>
              <a:t>B(</a:t>
            </a:r>
            <a:r>
              <a:rPr lang="en-US" sz="2800" b="1" dirty="0" err="1" smtClean="0"/>
              <a:t>r,</a:t>
            </a:r>
            <a:r>
              <a:rPr lang="en-US" sz="2800" dirty="0" err="1" smtClean="0"/>
              <a:t>p,k</a:t>
            </a:r>
            <a:r>
              <a:rPr lang="en-US" sz="2800" dirty="0" smtClean="0"/>
              <a:t>) = </a:t>
            </a:r>
            <a:r>
              <a:rPr lang="en-US" sz="2800" dirty="0" err="1" smtClean="0"/>
              <a:t>x</a:t>
            </a:r>
            <a:r>
              <a:rPr lang="en-US" sz="2800" dirty="0" smtClean="0"/>
              <a:t> means that page </a:t>
            </a:r>
            <a:r>
              <a:rPr lang="en-US" sz="2800" dirty="0" err="1" smtClean="0"/>
              <a:t>p</a:t>
            </a:r>
            <a:r>
              <a:rPr lang="en-US" sz="2800" dirty="0" smtClean="0"/>
              <a:t> was accessed at time T-</a:t>
            </a:r>
            <a:r>
              <a:rPr lang="en-US" sz="2800" dirty="0" err="1" smtClean="0"/>
              <a:t>x</a:t>
            </a:r>
            <a:endParaRPr lang="en-US" sz="2800" dirty="0" smtClean="0"/>
          </a:p>
          <a:p>
            <a:r>
              <a:rPr lang="en-US" sz="2800" dirty="0" smtClean="0"/>
              <a:t>       and k-1 other times in </a:t>
            </a:r>
            <a:r>
              <a:rPr lang="en-US" sz="2800" dirty="0" err="1" smtClean="0"/>
              <a:t>r[T-x,T</a:t>
            </a:r>
            <a:r>
              <a:rPr lang="en-US" sz="2800" dirty="0" smtClean="0"/>
              <a:t>]</a:t>
            </a:r>
          </a:p>
          <a:p>
            <a:r>
              <a:rPr lang="en-US" sz="2800" dirty="0" smtClean="0"/>
              <a:t>If page </a:t>
            </a:r>
            <a:r>
              <a:rPr lang="en-US" sz="2800" dirty="0" err="1" smtClean="0"/>
              <a:t>p</a:t>
            </a:r>
            <a:r>
              <a:rPr lang="en-US" sz="2800" dirty="0" smtClean="0"/>
              <a:t> not accessed </a:t>
            </a:r>
            <a:r>
              <a:rPr lang="en-US" sz="2800" dirty="0" err="1" smtClean="0"/>
              <a:t>k</a:t>
            </a:r>
            <a:r>
              <a:rPr lang="en-US" sz="2800" dirty="0" smtClean="0"/>
              <a:t> times in </a:t>
            </a:r>
            <a:r>
              <a:rPr lang="en-US" sz="2800" b="1" dirty="0" err="1" smtClean="0"/>
              <a:t>r</a:t>
            </a:r>
            <a:r>
              <a:rPr lang="en-US" sz="2800" dirty="0" smtClean="0"/>
              <a:t> then </a:t>
            </a:r>
            <a:r>
              <a:rPr lang="en-US" sz="2800" dirty="0" err="1" smtClean="0"/>
              <a:t>B(</a:t>
            </a:r>
            <a:r>
              <a:rPr lang="en-US" sz="2800" b="1" dirty="0" err="1" smtClean="0"/>
              <a:t>r</a:t>
            </a:r>
            <a:r>
              <a:rPr lang="en-US" sz="2800" dirty="0" err="1" smtClean="0"/>
              <a:t>,p,k</a:t>
            </a:r>
            <a:r>
              <a:rPr lang="en-US" sz="2800" dirty="0" smtClean="0"/>
              <a:t>) = ∞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4884617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LRU-</a:t>
            </a:r>
            <a:r>
              <a:rPr lang="en-US" dirty="0" err="1" smtClean="0"/>
              <a:t>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Ok, so we need a victim page, </a:t>
            </a:r>
            <a:r>
              <a:rPr lang="en-US" dirty="0" err="1" smtClean="0"/>
              <a:t>v</a:t>
            </a:r>
            <a:r>
              <a:rPr lang="en-US" dirty="0" smtClean="0"/>
              <a:t>.</a:t>
            </a:r>
          </a:p>
          <a:p>
            <a:pPr lvl="1"/>
            <a:r>
              <a:rPr lang="en-US" dirty="0" smtClean="0"/>
              <a:t>If exist page has </a:t>
            </a:r>
            <a:r>
              <a:rPr lang="en-US" dirty="0" err="1" smtClean="0"/>
              <a:t>B(</a:t>
            </a:r>
            <a:r>
              <a:rPr lang="en-US" b="1" dirty="0" err="1" smtClean="0"/>
              <a:t>r,</a:t>
            </a:r>
            <a:r>
              <a:rPr lang="en-US" dirty="0" err="1" smtClean="0"/>
              <a:t>p,k</a:t>
            </a:r>
            <a:r>
              <a:rPr lang="en-US" dirty="0" smtClean="0"/>
              <a:t>) =  ∞, pick </a:t>
            </a:r>
            <a:r>
              <a:rPr lang="en-US" dirty="0" err="1" smtClean="0"/>
              <a:t>p</a:t>
            </a:r>
            <a:r>
              <a:rPr lang="en-US" dirty="0" smtClean="0"/>
              <a:t>=</a:t>
            </a:r>
            <a:r>
              <a:rPr lang="en-US" dirty="0" err="1" smtClean="0"/>
              <a:t>v</a:t>
            </a:r>
            <a:r>
              <a:rPr lang="en-US" dirty="0" smtClean="0"/>
              <a:t> (ties using LRU)</a:t>
            </a:r>
          </a:p>
          <a:p>
            <a:pPr lvl="1"/>
            <a:r>
              <a:rPr lang="en-US" dirty="0" err="1" smtClean="0"/>
              <a:t>O.w</a:t>
            </a:r>
            <a:r>
              <a:rPr lang="en-US" dirty="0" smtClean="0"/>
              <a:t>., choose </a:t>
            </a:r>
            <a:r>
              <a:rPr lang="en-US" dirty="0" err="1" smtClean="0"/>
              <a:t>v</a:t>
            </a:r>
            <a:r>
              <a:rPr lang="en-US" dirty="0" smtClean="0"/>
              <a:t> = </a:t>
            </a:r>
            <a:r>
              <a:rPr lang="en-US" dirty="0" err="1" smtClean="0"/>
              <a:t>argmax_{p</a:t>
            </a:r>
            <a:r>
              <a:rPr lang="en-US" dirty="0" smtClean="0"/>
              <a:t> in </a:t>
            </a:r>
            <a:r>
              <a:rPr lang="en-US" b="1" dirty="0" smtClean="0"/>
              <a:t>P</a:t>
            </a:r>
            <a:r>
              <a:rPr lang="en-US" dirty="0" smtClean="0"/>
              <a:t>} </a:t>
            </a:r>
            <a:r>
              <a:rPr lang="en-US" dirty="0" err="1" smtClean="0"/>
              <a:t>B(</a:t>
            </a:r>
            <a:r>
              <a:rPr lang="en-US" b="1" dirty="0" err="1" smtClean="0"/>
              <a:t>r</a:t>
            </a:r>
            <a:r>
              <a:rPr lang="en-US" dirty="0" err="1" smtClean="0"/>
              <a:t>,p,k</a:t>
            </a:r>
            <a:r>
              <a:rPr lang="en-US" dirty="0" smtClean="0"/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8042" y="4255950"/>
            <a:ext cx="6985656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LRU-1 is standard LRU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65698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 Early Page Eviction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K &gt;= 2. page </a:t>
            </a:r>
            <a:r>
              <a:rPr lang="en-US" dirty="0" err="1" smtClean="0"/>
              <a:t>p</a:t>
            </a:r>
            <a:r>
              <a:rPr lang="en-US" dirty="0" smtClean="0"/>
              <a:t> comes in and evicts a page. Next IO, which page is evicted?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806697" y="4067178"/>
            <a:ext cx="6985656" cy="95410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Keep a page for a short amount of time after 1</a:t>
            </a:r>
            <a:r>
              <a:rPr lang="en-US" sz="2800" baseline="30000" dirty="0" smtClean="0"/>
              <a:t>st</a:t>
            </a:r>
            <a:r>
              <a:rPr lang="en-US" sz="2800" dirty="0" smtClean="0"/>
              <a:t> reference.</a:t>
            </a:r>
          </a:p>
        </p:txBody>
      </p:sp>
    </p:spTree>
    <p:extLst>
      <p:ext uri="{BB962C8B-B14F-4D97-AF65-F5344CB8AC3E}">
        <p14:creationId xmlns:p14="http://schemas.microsoft.com/office/powerpoint/2010/main" val="18273610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Challenge: Correlated References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57201" y="1600200"/>
            <a:ext cx="8229600" cy="138499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Correlated references: A single transaction access the same page ten times, each of these accesses is correlated with one another. 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457201" y="3137595"/>
            <a:ext cx="822960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If we apply LRU-</a:t>
            </a:r>
            <a:r>
              <a:rPr lang="en-US" sz="2800" dirty="0" err="1" smtClean="0"/>
              <a:t>k</a:t>
            </a:r>
            <a:r>
              <a:rPr lang="en-US" sz="2800" dirty="0" smtClean="0"/>
              <a:t> directly, what problem may we have? </a:t>
            </a:r>
            <a:endParaRPr 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457200" y="4805105"/>
            <a:ext cx="8229600" cy="138499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Compute </a:t>
            </a:r>
            <a:r>
              <a:rPr lang="en-US" sz="2800" dirty="0" err="1" smtClean="0"/>
              <a:t>interarrival</a:t>
            </a:r>
            <a:r>
              <a:rPr lang="en-US" sz="2800" dirty="0" smtClean="0"/>
              <a:t> guesses w/o correlated references. Pages that happen within a short window are not counted.</a:t>
            </a:r>
          </a:p>
        </p:txBody>
      </p:sp>
    </p:spTree>
    <p:extLst>
      <p:ext uri="{BB962C8B-B14F-4D97-AF65-F5344CB8AC3E}">
        <p14:creationId xmlns:p14="http://schemas.microsoft.com/office/powerpoint/2010/main" val="25721466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need for History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LRU-</a:t>
            </a:r>
            <a:r>
              <a:rPr lang="en-US" dirty="0" err="1" smtClean="0"/>
              <a:t>k</a:t>
            </a:r>
            <a:r>
              <a:rPr lang="en-US" dirty="0" smtClean="0"/>
              <a:t> must keep a history of accesses even for pages that are </a:t>
            </a:r>
            <a:r>
              <a:rPr lang="en-US" b="1" dirty="0" smtClean="0"/>
              <a:t>not </a:t>
            </a:r>
            <a:r>
              <a:rPr lang="en-US" dirty="0" smtClean="0"/>
              <a:t>in the buffer</a:t>
            </a:r>
          </a:p>
          <a:p>
            <a:r>
              <a:rPr lang="en-US" dirty="0" smtClean="0"/>
              <a:t>Why? Suppose we access a page, then are forced to toss it away and then immediately access it again.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Upshot: May require a lot of memory.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59456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Follow on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There was a 1999 paper that extended the conditions for optimality (LRU-3).</a:t>
            </a:r>
          </a:p>
          <a:p>
            <a:pPr lvl="1"/>
            <a:r>
              <a:rPr lang="en-US" dirty="0" smtClean="0"/>
              <a:t>Key idea is still that we can very accurately estimate </a:t>
            </a:r>
            <a:r>
              <a:rPr lang="en-US" dirty="0" err="1" smtClean="0"/>
              <a:t>interarrival</a:t>
            </a:r>
            <a:r>
              <a:rPr lang="en-US" dirty="0" smtClean="0"/>
              <a:t> time.</a:t>
            </a:r>
          </a:p>
          <a:p>
            <a:pPr lvl="1"/>
            <a:r>
              <a:rPr lang="en-US" dirty="0" smtClean="0"/>
              <a:t>Assume that the accesses in the string are independent.</a:t>
            </a:r>
          </a:p>
          <a:p>
            <a:pPr lvl="1"/>
            <a:r>
              <a:rPr lang="en-US" dirty="0" smtClean="0"/>
              <a:t>Optimal given the knowledge </a:t>
            </a:r>
          </a:p>
          <a:p>
            <a:pPr lvl="2"/>
            <a:r>
              <a:rPr lang="en-US" dirty="0" smtClean="0"/>
              <a:t>even LRU-1 is optimal given its knowledge!</a:t>
            </a:r>
          </a:p>
          <a:p>
            <a:endParaRPr lang="en-US" dirty="0" smtClean="0"/>
          </a:p>
          <a:p>
            <a:r>
              <a:rPr lang="en-US" dirty="0" smtClean="0"/>
              <a:t>We skipped the experiments, but they show that LRU-2 does well (and so does LFU)</a:t>
            </a:r>
          </a:p>
          <a:p>
            <a:pPr lvl="1"/>
            <a:r>
              <a:rPr lang="en-US" dirty="0" smtClean="0"/>
              <a:t>See paper for details.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8241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34107"/>
            <a:ext cx="8229600" cy="1143000"/>
          </a:xfrm>
        </p:spPr>
        <p:txBody>
          <a:bodyPr/>
          <a:lstStyle/>
          <a:p>
            <a:r>
              <a:rPr lang="en-US" dirty="0" smtClean="0"/>
              <a:t>Page Formats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4399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Record Formats: Fixed Length</a:t>
            </a:r>
            <a:endParaRPr lang="en-US" dirty="0"/>
          </a:p>
        </p:txBody>
      </p:sp>
      <p:sp useBgFill="1">
        <p:nvSpPr>
          <p:cNvPr id="4" name="Rectangle 3"/>
          <p:cNvSpPr/>
          <p:nvPr/>
        </p:nvSpPr>
        <p:spPr>
          <a:xfrm>
            <a:off x="1371600" y="2057400"/>
            <a:ext cx="6781800" cy="10668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2590800" y="2590800"/>
            <a:ext cx="1066800" cy="1588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rot="5400000">
            <a:off x="5944394" y="2590006"/>
            <a:ext cx="1066800" cy="1588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 useBgFill="1">
        <p:nvSpPr>
          <p:cNvPr id="8" name="Rectangle 7"/>
          <p:cNvSpPr/>
          <p:nvPr/>
        </p:nvSpPr>
        <p:spPr>
          <a:xfrm>
            <a:off x="1371600" y="3429000"/>
            <a:ext cx="6781800" cy="10668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2590800" y="3962400"/>
            <a:ext cx="1066800" cy="1588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rot="5400000">
            <a:off x="5944394" y="3961606"/>
            <a:ext cx="1066800" cy="1588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971800" y="464820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4</a:t>
            </a:r>
            <a:endParaRPr lang="en-US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2057400" y="237238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A</a:t>
            </a:r>
            <a:endParaRPr lang="en-US" sz="28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495800" y="236220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B</a:t>
            </a:r>
            <a:endParaRPr lang="en-US" sz="28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7010400" y="236220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C</a:t>
            </a:r>
            <a:endParaRPr lang="en-US" sz="28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762000" y="1371600"/>
            <a:ext cx="8382000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Record has 3 attributes: A, B, C always fixed size (e.g., integers)</a:t>
            </a:r>
            <a:endParaRPr lang="en-US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6172200" y="472440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20</a:t>
            </a:r>
            <a:endParaRPr lang="en-US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2057400" y="366778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A</a:t>
            </a:r>
            <a:endParaRPr lang="en-US" sz="2800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4495800" y="365760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B</a:t>
            </a:r>
            <a:endParaRPr lang="en-US" sz="28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7010400" y="365760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C</a:t>
            </a:r>
            <a:endParaRPr lang="en-US" sz="28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7772400" y="472440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24</a:t>
            </a:r>
            <a:endParaRPr lang="en-US" sz="2800" dirty="0"/>
          </a:p>
        </p:txBody>
      </p:sp>
      <p:sp>
        <p:nvSpPr>
          <p:cNvPr id="21" name="TextBox 20"/>
          <p:cNvSpPr txBox="1"/>
          <p:nvPr/>
        </p:nvSpPr>
        <p:spPr>
          <a:xfrm>
            <a:off x="304800" y="5181600"/>
            <a:ext cx="4191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Given start address </a:t>
            </a:r>
            <a:r>
              <a:rPr lang="en-US" sz="2800" b="1" dirty="0" smtClean="0"/>
              <a:t>START</a:t>
            </a:r>
          </a:p>
          <a:p>
            <a:pPr marL="342900" indent="-342900">
              <a:buAutoNum type="arabicPeriod"/>
            </a:pPr>
            <a:r>
              <a:rPr lang="en-US" sz="2800" dirty="0" smtClean="0"/>
              <a:t>B at </a:t>
            </a:r>
            <a:r>
              <a:rPr lang="en-US" sz="2800" b="1" dirty="0" smtClean="0"/>
              <a:t>START</a:t>
            </a:r>
            <a:r>
              <a:rPr lang="en-US" sz="2800" dirty="0" smtClean="0"/>
              <a:t>+ 4</a:t>
            </a:r>
          </a:p>
          <a:p>
            <a:pPr marL="342900" indent="-342900">
              <a:buAutoNum type="arabicPeriod"/>
            </a:pPr>
            <a:r>
              <a:rPr lang="en-US" sz="2800" dirty="0" smtClean="0"/>
              <a:t>C at </a:t>
            </a:r>
            <a:r>
              <a:rPr lang="en-US" sz="2800" b="1" dirty="0" smtClean="0"/>
              <a:t>START</a:t>
            </a:r>
            <a:r>
              <a:rPr lang="en-US" sz="2800" dirty="0" smtClean="0"/>
              <a:t> + 20</a:t>
            </a:r>
            <a:endParaRPr lang="en-US" sz="2800" dirty="0"/>
          </a:p>
        </p:txBody>
      </p:sp>
      <p:sp>
        <p:nvSpPr>
          <p:cNvPr id="22" name="TextBox 21"/>
          <p:cNvSpPr txBox="1"/>
          <p:nvPr/>
        </p:nvSpPr>
        <p:spPr>
          <a:xfrm>
            <a:off x="5562600" y="5562600"/>
            <a:ext cx="2971800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These offsets stored once in the </a:t>
            </a:r>
            <a:r>
              <a:rPr lang="en-US" sz="2400" i="1" u="sng" dirty="0" smtClean="0"/>
              <a:t>Catalog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63189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Record Formats: Variable Length (I)</a:t>
            </a:r>
            <a:endParaRPr lang="en-US" dirty="0"/>
          </a:p>
        </p:txBody>
      </p:sp>
      <p:sp useBgFill="1">
        <p:nvSpPr>
          <p:cNvPr id="4" name="Rectangle 3"/>
          <p:cNvSpPr/>
          <p:nvPr/>
        </p:nvSpPr>
        <p:spPr>
          <a:xfrm>
            <a:off x="1371600" y="2057400"/>
            <a:ext cx="6172200" cy="10668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1372394" y="2590006"/>
            <a:ext cx="1066800" cy="1588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447800" y="236220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57400" y="237238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A</a:t>
            </a:r>
            <a:endParaRPr lang="en-US" sz="28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4495800" y="236220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B</a:t>
            </a:r>
            <a:endParaRPr lang="en-US" sz="28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6705600" y="228600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C</a:t>
            </a:r>
            <a:endParaRPr lang="en-US" sz="28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762000" y="1371600"/>
            <a:ext cx="4680442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Record has three attributes: A, B, C</a:t>
            </a:r>
            <a:endParaRPr lang="en-US" sz="2400" dirty="0"/>
          </a:p>
        </p:txBody>
      </p:sp>
      <p:sp>
        <p:nvSpPr>
          <p:cNvPr id="21" name="TextBox 20"/>
          <p:cNvSpPr txBox="1"/>
          <p:nvPr/>
        </p:nvSpPr>
        <p:spPr>
          <a:xfrm>
            <a:off x="304800" y="5181600"/>
            <a:ext cx="4191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Fields delimited by  a special symbol (here $)</a:t>
            </a:r>
            <a:endParaRPr lang="en-US" sz="2800" dirty="0"/>
          </a:p>
        </p:txBody>
      </p:sp>
      <p:cxnSp>
        <p:nvCxnSpPr>
          <p:cNvPr id="23" name="Straight Connector 22"/>
          <p:cNvCxnSpPr/>
          <p:nvPr/>
        </p:nvCxnSpPr>
        <p:spPr>
          <a:xfrm rot="5400000">
            <a:off x="2134394" y="2590006"/>
            <a:ext cx="1066800" cy="1588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rot="5400000">
            <a:off x="2439194" y="2590006"/>
            <a:ext cx="1066800" cy="1588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2667000" y="2362200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Courier" pitchFamily="49" charset="0"/>
              </a:rPr>
              <a:t>$</a:t>
            </a:r>
            <a:endParaRPr lang="en-US" b="1" dirty="0">
              <a:latin typeface="Courier" pitchFamily="49" charset="0"/>
            </a:endParaRPr>
          </a:p>
        </p:txBody>
      </p:sp>
      <p:cxnSp>
        <p:nvCxnSpPr>
          <p:cNvPr id="27" name="Straight Connector 26"/>
          <p:cNvCxnSpPr/>
          <p:nvPr/>
        </p:nvCxnSpPr>
        <p:spPr>
          <a:xfrm rot="5400000">
            <a:off x="5106194" y="2590006"/>
            <a:ext cx="1066800" cy="1588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rot="5400000">
            <a:off x="5410994" y="2590006"/>
            <a:ext cx="1066800" cy="1588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638800" y="2362200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Courier" pitchFamily="49" charset="0"/>
              </a:rPr>
              <a:t>$</a:t>
            </a:r>
            <a:endParaRPr lang="en-US" b="1" dirty="0">
              <a:latin typeface="Courier" pitchFamily="49" charset="0"/>
            </a:endParaRPr>
          </a:p>
        </p:txBody>
      </p:sp>
      <p:grpSp>
        <p:nvGrpSpPr>
          <p:cNvPr id="3" name="Group 32"/>
          <p:cNvGrpSpPr/>
          <p:nvPr/>
        </p:nvGrpSpPr>
        <p:grpSpPr>
          <a:xfrm flipH="1">
            <a:off x="7086600" y="2057400"/>
            <a:ext cx="455612" cy="1066800"/>
            <a:chOff x="2819400" y="2209800"/>
            <a:chExt cx="306388" cy="1066800"/>
          </a:xfrm>
        </p:grpSpPr>
        <p:cxnSp>
          <p:nvCxnSpPr>
            <p:cNvPr id="30" name="Straight Connector 29"/>
            <p:cNvCxnSpPr/>
            <p:nvPr/>
          </p:nvCxnSpPr>
          <p:spPr>
            <a:xfrm rot="5400000">
              <a:off x="2286794" y="2742406"/>
              <a:ext cx="1066800" cy="1588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 rot="5400000">
              <a:off x="2591594" y="2742406"/>
              <a:ext cx="1066800" cy="1588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TextBox 31"/>
            <p:cNvSpPr txBox="1"/>
            <p:nvPr/>
          </p:nvSpPr>
          <p:spPr>
            <a:xfrm>
              <a:off x="2819400" y="2514600"/>
              <a:ext cx="3048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Courier" pitchFamily="49" charset="0"/>
                </a:rPr>
                <a:t>$</a:t>
              </a:r>
              <a:endParaRPr lang="en-US" b="1" dirty="0">
                <a:latin typeface="Courier" pitchFamily="49" charset="0"/>
              </a:endParaRPr>
            </a:p>
          </p:txBody>
        </p:sp>
      </p:grpSp>
      <p:sp useBgFill="1">
        <p:nvSpPr>
          <p:cNvPr id="34" name="Rectangle 33"/>
          <p:cNvSpPr/>
          <p:nvPr/>
        </p:nvSpPr>
        <p:spPr>
          <a:xfrm>
            <a:off x="1371600" y="3352800"/>
            <a:ext cx="6781800" cy="10668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Connector 34"/>
          <p:cNvCxnSpPr/>
          <p:nvPr/>
        </p:nvCxnSpPr>
        <p:spPr>
          <a:xfrm rot="5400000">
            <a:off x="1372394" y="3885406"/>
            <a:ext cx="1066800" cy="1588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447800" y="365760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3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2057400" y="366778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A</a:t>
            </a:r>
            <a:endParaRPr lang="en-US" sz="28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4495800" y="365760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B</a:t>
            </a:r>
            <a:endParaRPr lang="en-US" sz="2800" b="1" dirty="0"/>
          </a:p>
        </p:txBody>
      </p:sp>
      <p:sp>
        <p:nvSpPr>
          <p:cNvPr id="39" name="TextBox 38"/>
          <p:cNvSpPr txBox="1"/>
          <p:nvPr/>
        </p:nvSpPr>
        <p:spPr>
          <a:xfrm>
            <a:off x="7010400" y="365760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C</a:t>
            </a:r>
            <a:endParaRPr lang="en-US" sz="2800" b="1" dirty="0"/>
          </a:p>
        </p:txBody>
      </p:sp>
      <p:cxnSp>
        <p:nvCxnSpPr>
          <p:cNvPr id="40" name="Straight Connector 39"/>
          <p:cNvCxnSpPr/>
          <p:nvPr/>
        </p:nvCxnSpPr>
        <p:spPr>
          <a:xfrm rot="5400000">
            <a:off x="3275805" y="3885406"/>
            <a:ext cx="1066800" cy="1588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 rot="5400000">
            <a:off x="3580605" y="3885406"/>
            <a:ext cx="1066800" cy="1588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3808411" y="3657600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Courier" pitchFamily="49" charset="0"/>
              </a:rPr>
              <a:t>$</a:t>
            </a:r>
            <a:endParaRPr lang="en-US" b="1" dirty="0">
              <a:latin typeface="Courier" pitchFamily="49" charset="0"/>
            </a:endParaRPr>
          </a:p>
        </p:txBody>
      </p:sp>
      <p:cxnSp>
        <p:nvCxnSpPr>
          <p:cNvPr id="43" name="Straight Connector 42"/>
          <p:cNvCxnSpPr/>
          <p:nvPr/>
        </p:nvCxnSpPr>
        <p:spPr>
          <a:xfrm rot="5400000">
            <a:off x="4420394" y="3885406"/>
            <a:ext cx="1066800" cy="1588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 rot="5400000">
            <a:off x="4725194" y="3885406"/>
            <a:ext cx="1066800" cy="1588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4953000" y="3657600"/>
            <a:ext cx="304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Courier" pitchFamily="49" charset="0"/>
              </a:rPr>
              <a:t>$</a:t>
            </a:r>
            <a:endParaRPr lang="en-US" b="1" dirty="0">
              <a:latin typeface="Courier" pitchFamily="49" charset="0"/>
            </a:endParaRPr>
          </a:p>
        </p:txBody>
      </p:sp>
      <p:grpSp>
        <p:nvGrpSpPr>
          <p:cNvPr id="5" name="Group 45"/>
          <p:cNvGrpSpPr/>
          <p:nvPr/>
        </p:nvGrpSpPr>
        <p:grpSpPr>
          <a:xfrm>
            <a:off x="7847012" y="3352800"/>
            <a:ext cx="306388" cy="1066800"/>
            <a:chOff x="2819400" y="2209800"/>
            <a:chExt cx="306388" cy="1066800"/>
          </a:xfrm>
        </p:grpSpPr>
        <p:cxnSp>
          <p:nvCxnSpPr>
            <p:cNvPr id="47" name="Straight Connector 46"/>
            <p:cNvCxnSpPr/>
            <p:nvPr/>
          </p:nvCxnSpPr>
          <p:spPr>
            <a:xfrm rot="5400000">
              <a:off x="2286794" y="2742406"/>
              <a:ext cx="1066800" cy="1588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 rot="5400000">
              <a:off x="2591594" y="2742406"/>
              <a:ext cx="1066800" cy="1588"/>
            </a:xfrm>
            <a:prstGeom prst="line">
              <a:avLst/>
            </a:prstGeom>
            <a:ln w="508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2819400" y="2514600"/>
              <a:ext cx="3048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smtClean="0">
                  <a:latin typeface="Courier" pitchFamily="49" charset="0"/>
                </a:rPr>
                <a:t>$</a:t>
              </a:r>
              <a:endParaRPr lang="en-US" b="1" dirty="0">
                <a:latin typeface="Courier" pitchFamily="49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910196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Further Reading (Papers I like)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1600200"/>
            <a:ext cx="79248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Elizabeth J. O'Neil, Patrick E. O'Neil, Gerhard </a:t>
            </a:r>
            <a:r>
              <a:rPr lang="en-US" sz="2800" dirty="0" err="1" smtClean="0"/>
              <a:t>Weikum</a:t>
            </a:r>
            <a:r>
              <a:rPr lang="en-US" sz="2800" dirty="0" smtClean="0"/>
              <a:t>: The LRU-K Page Replacement Algorithm For Database Disk Buffering. SIGMOD Conference 1993: 297-306</a:t>
            </a:r>
            <a:endParaRPr lang="en-US" sz="2800" dirty="0"/>
          </a:p>
        </p:txBody>
      </p:sp>
      <p:sp>
        <p:nvSpPr>
          <p:cNvPr id="6" name="Rectangle 5"/>
          <p:cNvSpPr/>
          <p:nvPr/>
        </p:nvSpPr>
        <p:spPr>
          <a:xfrm>
            <a:off x="457199" y="3290500"/>
            <a:ext cx="745172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Goetz </a:t>
            </a:r>
            <a:r>
              <a:rPr lang="en-US" sz="2800" dirty="0" err="1" smtClean="0"/>
              <a:t>Graefe</a:t>
            </a:r>
            <a:r>
              <a:rPr lang="en-US" sz="2800" dirty="0" smtClean="0"/>
              <a:t>: The five-minute rule 20 years later (and how flash memory changes the rules). </a:t>
            </a:r>
            <a:r>
              <a:rPr lang="en-US" sz="2800" dirty="0" err="1" smtClean="0"/>
              <a:t>Commun</a:t>
            </a:r>
            <a:r>
              <a:rPr lang="en-US" sz="2800" dirty="0" smtClean="0"/>
              <a:t>. ACM 52(7): 48-59 (2009)</a:t>
            </a:r>
            <a:endParaRPr lang="en-US" sz="2800" dirty="0"/>
          </a:p>
        </p:txBody>
      </p:sp>
      <p:sp>
        <p:nvSpPr>
          <p:cNvPr id="7" name="Rectangle 6"/>
          <p:cNvSpPr/>
          <p:nvPr/>
        </p:nvSpPr>
        <p:spPr>
          <a:xfrm>
            <a:off x="457200" y="4921250"/>
            <a:ext cx="82296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Jim Gray, Gianfranco R. </a:t>
            </a:r>
            <a:r>
              <a:rPr lang="en-US" sz="2800" dirty="0" err="1" smtClean="0"/>
              <a:t>Putzolu</a:t>
            </a:r>
            <a:r>
              <a:rPr lang="en-US" sz="2800" dirty="0" smtClean="0"/>
              <a:t>: The 5 Minute Rule for Trading Memory for Disk Accesses and The 10 Byte Rule for Trading Memory for CPU Time. SIGMOD Conference 1987: 395-398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9220106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Record Formats: </a:t>
            </a:r>
            <a:r>
              <a:rPr lang="en-US" smtClean="0"/>
              <a:t>Variable Length (I)</a:t>
            </a:r>
            <a:endParaRPr lang="en-US" dirty="0"/>
          </a:p>
        </p:txBody>
      </p:sp>
      <p:sp useBgFill="1">
        <p:nvSpPr>
          <p:cNvPr id="4" name="Rectangle 3"/>
          <p:cNvSpPr/>
          <p:nvPr/>
        </p:nvSpPr>
        <p:spPr>
          <a:xfrm>
            <a:off x="1371600" y="2818605"/>
            <a:ext cx="6172200" cy="10668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/>
          <p:cNvCxnSpPr/>
          <p:nvPr/>
        </p:nvCxnSpPr>
        <p:spPr>
          <a:xfrm rot="5400000">
            <a:off x="1143794" y="3351211"/>
            <a:ext cx="1066800" cy="1588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096000" y="3124200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B</a:t>
            </a:r>
            <a:endParaRPr lang="en-US" sz="28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761999" y="1371600"/>
            <a:ext cx="4778127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Record has three attributes: A, B, C</a:t>
            </a:r>
            <a:endParaRPr lang="en-US" sz="2400" dirty="0"/>
          </a:p>
        </p:txBody>
      </p:sp>
      <p:sp>
        <p:nvSpPr>
          <p:cNvPr id="21" name="TextBox 20"/>
          <p:cNvSpPr txBox="1"/>
          <p:nvPr/>
        </p:nvSpPr>
        <p:spPr>
          <a:xfrm>
            <a:off x="304800" y="5181600"/>
            <a:ext cx="4191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Small array allows us to point to record locations</a:t>
            </a:r>
            <a:endParaRPr lang="en-US" sz="2800" dirty="0"/>
          </a:p>
        </p:txBody>
      </p:sp>
      <p:cxnSp>
        <p:nvCxnSpPr>
          <p:cNvPr id="23" name="Straight Connector 22"/>
          <p:cNvCxnSpPr/>
          <p:nvPr/>
        </p:nvCxnSpPr>
        <p:spPr>
          <a:xfrm rot="5400000">
            <a:off x="1600994" y="3351211"/>
            <a:ext cx="1066800" cy="1588"/>
          </a:xfrm>
          <a:prstGeom prst="line">
            <a:avLst/>
          </a:pr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2819400" y="3123405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A</a:t>
            </a:r>
            <a:endParaRPr lang="en-US" sz="2800" b="1" dirty="0"/>
          </a:p>
        </p:txBody>
      </p:sp>
      <p:sp>
        <p:nvSpPr>
          <p:cNvPr id="39" name="TextBox 38"/>
          <p:cNvSpPr txBox="1"/>
          <p:nvPr/>
        </p:nvSpPr>
        <p:spPr>
          <a:xfrm>
            <a:off x="3962400" y="3047205"/>
            <a:ext cx="38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C</a:t>
            </a:r>
            <a:endParaRPr lang="en-US" sz="2800" b="1" dirty="0"/>
          </a:p>
        </p:txBody>
      </p:sp>
      <p:cxnSp>
        <p:nvCxnSpPr>
          <p:cNvPr id="51" name="Straight Connector 50"/>
          <p:cNvCxnSpPr/>
          <p:nvPr/>
        </p:nvCxnSpPr>
        <p:spPr>
          <a:xfrm rot="5400000">
            <a:off x="2972594" y="3351211"/>
            <a:ext cx="1066800" cy="1588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 51"/>
          <p:cNvSpPr/>
          <p:nvPr/>
        </p:nvSpPr>
        <p:spPr>
          <a:xfrm>
            <a:off x="1371600" y="2818605"/>
            <a:ext cx="304800" cy="10668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1676400" y="2818605"/>
            <a:ext cx="304800" cy="10668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1981200" y="2818605"/>
            <a:ext cx="304800" cy="10668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5" name="Straight Connector 54"/>
          <p:cNvCxnSpPr/>
          <p:nvPr/>
        </p:nvCxnSpPr>
        <p:spPr>
          <a:xfrm rot="5400000">
            <a:off x="4420394" y="3351211"/>
            <a:ext cx="1066800" cy="1588"/>
          </a:xfrm>
          <a:prstGeom prst="line">
            <a:avLst/>
          </a:prstGeom>
          <a:ln w="508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ectangle 57"/>
          <p:cNvSpPr/>
          <p:nvPr/>
        </p:nvSpPr>
        <p:spPr>
          <a:xfrm>
            <a:off x="2286000" y="2818605"/>
            <a:ext cx="1219200" cy="1066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/>
          <p:cNvSpPr/>
          <p:nvPr/>
        </p:nvSpPr>
        <p:spPr>
          <a:xfrm>
            <a:off x="3505200" y="2818605"/>
            <a:ext cx="1447800" cy="1066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4953000" y="2818605"/>
            <a:ext cx="2590800" cy="1066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2" name="Curved Connector 61"/>
          <p:cNvCxnSpPr>
            <a:stCxn id="52" idx="2"/>
            <a:endCxn id="58" idx="2"/>
          </p:cNvCxnSpPr>
          <p:nvPr/>
        </p:nvCxnSpPr>
        <p:spPr>
          <a:xfrm rot="16200000" flipH="1">
            <a:off x="2209800" y="3199605"/>
            <a:ext cx="1588" cy="1371600"/>
          </a:xfrm>
          <a:prstGeom prst="curvedConnector3">
            <a:avLst>
              <a:gd name="adj1" fmla="val 52473820"/>
            </a:avLst>
          </a:prstGeom>
          <a:ln w="508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urved Connector 64"/>
          <p:cNvCxnSpPr>
            <a:stCxn id="53" idx="0"/>
            <a:endCxn id="60" idx="0"/>
          </p:cNvCxnSpPr>
          <p:nvPr/>
        </p:nvCxnSpPr>
        <p:spPr>
          <a:xfrm rot="5400000" flipH="1" flipV="1">
            <a:off x="4038600" y="608805"/>
            <a:ext cx="1588" cy="4419600"/>
          </a:xfrm>
          <a:prstGeom prst="curvedConnector3">
            <a:avLst>
              <a:gd name="adj1" fmla="val 55260093"/>
            </a:avLst>
          </a:prstGeom>
          <a:ln w="50800"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urved Connector 72"/>
          <p:cNvCxnSpPr>
            <a:stCxn id="54" idx="0"/>
            <a:endCxn id="59" idx="0"/>
          </p:cNvCxnSpPr>
          <p:nvPr/>
        </p:nvCxnSpPr>
        <p:spPr>
          <a:xfrm rot="5400000" flipH="1" flipV="1">
            <a:off x="3181350" y="1770855"/>
            <a:ext cx="1588" cy="2095500"/>
          </a:xfrm>
          <a:prstGeom prst="curvedConnector3">
            <a:avLst>
              <a:gd name="adj1" fmla="val 34827782"/>
            </a:avLst>
          </a:prstGeom>
          <a:ln w="50800" cmpd="sng"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TextBox 77"/>
          <p:cNvSpPr txBox="1"/>
          <p:nvPr/>
        </p:nvSpPr>
        <p:spPr>
          <a:xfrm>
            <a:off x="5410200" y="4419600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9" name="TextBox 78"/>
          <p:cNvSpPr txBox="1"/>
          <p:nvPr/>
        </p:nvSpPr>
        <p:spPr>
          <a:xfrm>
            <a:off x="4648200" y="4267200"/>
            <a:ext cx="4191000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Graceful handling of NULL. How?</a:t>
            </a:r>
            <a:endParaRPr lang="en-US" sz="2800" dirty="0"/>
          </a:p>
        </p:txBody>
      </p:sp>
      <p:sp>
        <p:nvSpPr>
          <p:cNvPr id="80" name="TextBox 79"/>
          <p:cNvSpPr txBox="1"/>
          <p:nvPr/>
        </p:nvSpPr>
        <p:spPr>
          <a:xfrm>
            <a:off x="4495800" y="5486400"/>
            <a:ext cx="4419600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What if we grow a field? It could bump into another record!</a:t>
            </a:r>
          </a:p>
        </p:txBody>
      </p:sp>
    </p:spTree>
    <p:extLst>
      <p:ext uri="{BB962C8B-B14F-4D97-AF65-F5344CB8AC3E}">
        <p14:creationId xmlns:p14="http://schemas.microsoft.com/office/powerpoint/2010/main" val="72166922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9" grpId="0" animBg="1"/>
      <p:bldP spid="8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Record Format Summary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Fixed length records excellent when</a:t>
            </a:r>
          </a:p>
          <a:p>
            <a:pPr lvl="1"/>
            <a:r>
              <a:rPr lang="en-US" dirty="0" smtClean="0"/>
              <a:t>Each field, in each record is fixed size</a:t>
            </a:r>
          </a:p>
          <a:p>
            <a:pPr lvl="1"/>
            <a:r>
              <a:rPr lang="en-US" dirty="0" smtClean="0"/>
              <a:t>Offsets stored in the catalog</a:t>
            </a:r>
          </a:p>
          <a:p>
            <a:pPr lvl="1"/>
            <a:endParaRPr lang="en-US" dirty="0"/>
          </a:p>
          <a:p>
            <a:r>
              <a:rPr lang="en-US" dirty="0" smtClean="0"/>
              <a:t>Variable-length records</a:t>
            </a:r>
          </a:p>
          <a:p>
            <a:pPr lvl="1"/>
            <a:r>
              <a:rPr lang="en-US" dirty="0" smtClean="0"/>
              <a:t>Variable length fields</a:t>
            </a:r>
          </a:p>
          <a:p>
            <a:pPr lvl="1"/>
            <a:r>
              <a:rPr lang="en-US" dirty="0" err="1" smtClean="0"/>
              <a:t>nullable</a:t>
            </a:r>
            <a:r>
              <a:rPr lang="en-US" dirty="0" smtClean="0"/>
              <a:t> fields some time too</a:t>
            </a:r>
          </a:p>
          <a:p>
            <a:pPr lvl="1"/>
            <a:r>
              <a:rPr lang="en-US" dirty="0" smtClean="0"/>
              <a:t>Second approach typically dominates.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8161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Page Formats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page is a “collection of slots” for records</a:t>
            </a:r>
          </a:p>
          <a:p>
            <a:r>
              <a:rPr lang="en-US" dirty="0" smtClean="0"/>
              <a:t>A </a:t>
            </a:r>
            <a:r>
              <a:rPr lang="en-US" i="1" u="sng" dirty="0" smtClean="0"/>
              <a:t>record id</a:t>
            </a:r>
            <a:r>
              <a:rPr lang="en-US" dirty="0" smtClean="0"/>
              <a:t> is identified using the pair:</a:t>
            </a:r>
          </a:p>
          <a:p>
            <a:pPr lvl="1"/>
            <a:r>
              <a:rPr lang="en-US" dirty="0" smtClean="0"/>
              <a:t>&lt;Page ID, Slot  Number&gt;</a:t>
            </a:r>
          </a:p>
          <a:p>
            <a:pPr lvl="1"/>
            <a:r>
              <a:rPr lang="en-US" dirty="0" smtClean="0"/>
              <a:t>Just need some Unique ID… but this is most common</a:t>
            </a:r>
          </a:p>
          <a:p>
            <a:r>
              <a:rPr lang="en-US" dirty="0" smtClean="0"/>
              <a:t>Fixed v. Variable Record influences page layout</a:t>
            </a:r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98520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447800" y="1752600"/>
            <a:ext cx="3276600" cy="281940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Fixed, Packed Page</a:t>
            </a:r>
            <a:endParaRPr lang="en-US" dirty="0"/>
          </a:p>
        </p:txBody>
      </p:sp>
      <p:sp useBgFill="1">
        <p:nvSpPr>
          <p:cNvPr id="4" name="Rectangle 3"/>
          <p:cNvSpPr/>
          <p:nvPr/>
        </p:nvSpPr>
        <p:spPr>
          <a:xfrm>
            <a:off x="1524000" y="1905000"/>
            <a:ext cx="3124200" cy="3048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5" name="Rectangle 4"/>
          <p:cNvSpPr/>
          <p:nvPr/>
        </p:nvSpPr>
        <p:spPr>
          <a:xfrm>
            <a:off x="1524000" y="2209800"/>
            <a:ext cx="3124200" cy="3048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6" name="Rectangle 5"/>
          <p:cNvSpPr/>
          <p:nvPr/>
        </p:nvSpPr>
        <p:spPr>
          <a:xfrm>
            <a:off x="1524000" y="2514600"/>
            <a:ext cx="3124200" cy="3048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ectangle 6"/>
          <p:cNvSpPr/>
          <p:nvPr/>
        </p:nvSpPr>
        <p:spPr>
          <a:xfrm>
            <a:off x="1524000" y="2819400"/>
            <a:ext cx="3124200" cy="3048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0" y="3124200"/>
            <a:ext cx="3124200" cy="304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24000" y="3429000"/>
            <a:ext cx="3124200" cy="304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524000" y="3733800"/>
            <a:ext cx="3124200" cy="304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962400" y="4038600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4</a:t>
            </a:r>
            <a:endParaRPr lang="en-US" sz="3200" b="1" dirty="0"/>
          </a:p>
        </p:txBody>
      </p:sp>
      <p:sp>
        <p:nvSpPr>
          <p:cNvPr id="14" name="Oval 13"/>
          <p:cNvSpPr/>
          <p:nvPr/>
        </p:nvSpPr>
        <p:spPr>
          <a:xfrm>
            <a:off x="4114800" y="4038600"/>
            <a:ext cx="400050" cy="533400"/>
          </a:xfrm>
          <a:prstGeom prst="ellipse">
            <a:avLst/>
          </a:prstGeom>
          <a:noFill/>
          <a:ln w="508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5181600" y="3048000"/>
            <a:ext cx="3581400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Page Header</a:t>
            </a:r>
          </a:p>
          <a:p>
            <a:pPr algn="ctr"/>
            <a:r>
              <a:rPr lang="en-US" sz="2400" dirty="0" smtClean="0"/>
              <a:t>contains # of records</a:t>
            </a:r>
            <a:endParaRPr lang="en-US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304800" y="1828800"/>
            <a:ext cx="99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Slot 1</a:t>
            </a:r>
            <a:endParaRPr lang="en-US" sz="2000" dirty="0"/>
          </a:p>
        </p:txBody>
      </p:sp>
      <p:sp>
        <p:nvSpPr>
          <p:cNvPr id="17" name="TextBox 16"/>
          <p:cNvSpPr txBox="1"/>
          <p:nvPr/>
        </p:nvSpPr>
        <p:spPr>
          <a:xfrm>
            <a:off x="304800" y="3429000"/>
            <a:ext cx="914400" cy="8309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Free Space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4800" y="2133600"/>
            <a:ext cx="99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Slot 2</a:t>
            </a:r>
            <a:endParaRPr lang="en-US" sz="2000" dirty="0"/>
          </a:p>
        </p:txBody>
      </p:sp>
      <p:sp>
        <p:nvSpPr>
          <p:cNvPr id="19" name="TextBox 18"/>
          <p:cNvSpPr txBox="1"/>
          <p:nvPr/>
        </p:nvSpPr>
        <p:spPr>
          <a:xfrm>
            <a:off x="304800" y="5334000"/>
            <a:ext cx="5029200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Rid is (</a:t>
            </a:r>
            <a:r>
              <a:rPr lang="en-US" sz="2800" dirty="0" err="1" smtClean="0"/>
              <a:t>PageID</a:t>
            </a:r>
            <a:r>
              <a:rPr lang="en-US" sz="2800" dirty="0" smtClean="0"/>
              <a:t>, Slot# ). What happens if we delete a record?</a:t>
            </a:r>
            <a:endParaRPr lang="en-US" sz="2800" dirty="0"/>
          </a:p>
        </p:txBody>
      </p:sp>
      <p:sp>
        <p:nvSpPr>
          <p:cNvPr id="20" name="TextBox 19"/>
          <p:cNvSpPr txBox="1"/>
          <p:nvPr/>
        </p:nvSpPr>
        <p:spPr>
          <a:xfrm>
            <a:off x="5562600" y="5410200"/>
            <a:ext cx="3581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This approach does not allow RIDs to be external!</a:t>
            </a:r>
            <a:endParaRPr lang="en-US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5334000" y="1752600"/>
            <a:ext cx="3352800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Used Pages, then Free Pages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203717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9" grpId="0" animBg="1"/>
      <p:bldP spid="20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447800" y="1752600"/>
            <a:ext cx="3276600" cy="2819400"/>
          </a:xfrm>
          <a:prstGeom prst="rect">
            <a:avLst/>
          </a:prstGeom>
          <a:solidFill>
            <a:schemeClr val="bg1">
              <a:lumMod val="95000"/>
            </a:schemeClr>
          </a:solidFill>
          <a:ln w="38100"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Fixed, Unpacked, Bitmap</a:t>
            </a:r>
            <a:endParaRPr lang="en-US" dirty="0"/>
          </a:p>
        </p:txBody>
      </p:sp>
      <p:sp useBgFill="1">
        <p:nvSpPr>
          <p:cNvPr id="4" name="Rectangle 3"/>
          <p:cNvSpPr/>
          <p:nvPr/>
        </p:nvSpPr>
        <p:spPr>
          <a:xfrm>
            <a:off x="1524000" y="1905000"/>
            <a:ext cx="3124200" cy="3048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524000" y="2209800"/>
            <a:ext cx="3124200" cy="3048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6" name="Rectangle 5"/>
          <p:cNvSpPr/>
          <p:nvPr/>
        </p:nvSpPr>
        <p:spPr>
          <a:xfrm>
            <a:off x="1524000" y="2514600"/>
            <a:ext cx="3124200" cy="3048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ectangle 6"/>
          <p:cNvSpPr/>
          <p:nvPr/>
        </p:nvSpPr>
        <p:spPr>
          <a:xfrm>
            <a:off x="1524000" y="2819400"/>
            <a:ext cx="3124200" cy="304800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0" y="3124200"/>
            <a:ext cx="3124200" cy="304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24000" y="3429000"/>
            <a:ext cx="3124200" cy="3048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524000" y="3733800"/>
            <a:ext cx="3124200" cy="3048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962400" y="4038600"/>
            <a:ext cx="68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7</a:t>
            </a:r>
            <a:endParaRPr lang="en-US" sz="32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5181600" y="3048000"/>
            <a:ext cx="3581400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Page Header</a:t>
            </a:r>
          </a:p>
          <a:p>
            <a:pPr algn="ctr"/>
            <a:r>
              <a:rPr lang="en-US" sz="2400" dirty="0" smtClean="0"/>
              <a:t>contains # of records</a:t>
            </a:r>
          </a:p>
          <a:p>
            <a:pPr algn="ctr"/>
            <a:r>
              <a:rPr lang="en-US" sz="2400" dirty="0" smtClean="0"/>
              <a:t>&amp; bitmap for each slot</a:t>
            </a:r>
            <a:endParaRPr lang="en-US" sz="2400" dirty="0"/>
          </a:p>
        </p:txBody>
      </p:sp>
      <p:sp>
        <p:nvSpPr>
          <p:cNvPr id="16" name="TextBox 15"/>
          <p:cNvSpPr txBox="1"/>
          <p:nvPr/>
        </p:nvSpPr>
        <p:spPr>
          <a:xfrm>
            <a:off x="304800" y="1828800"/>
            <a:ext cx="99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Slot 1</a:t>
            </a:r>
            <a:endParaRPr lang="en-US" sz="2000" dirty="0"/>
          </a:p>
        </p:txBody>
      </p:sp>
      <p:sp>
        <p:nvSpPr>
          <p:cNvPr id="17" name="TextBox 16"/>
          <p:cNvSpPr txBox="1"/>
          <p:nvPr/>
        </p:nvSpPr>
        <p:spPr>
          <a:xfrm>
            <a:off x="304800" y="3429000"/>
            <a:ext cx="914400" cy="8309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</a:rPr>
              <a:t>Free Space</a:t>
            </a:r>
            <a:endParaRPr lang="en-US" sz="2400" dirty="0">
              <a:solidFill>
                <a:schemeClr val="bg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4800" y="2133600"/>
            <a:ext cx="990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Slot 2</a:t>
            </a:r>
            <a:endParaRPr lang="en-US" sz="2000" dirty="0"/>
          </a:p>
        </p:txBody>
      </p:sp>
      <p:sp>
        <p:nvSpPr>
          <p:cNvPr id="19" name="TextBox 18"/>
          <p:cNvSpPr txBox="1"/>
          <p:nvPr/>
        </p:nvSpPr>
        <p:spPr>
          <a:xfrm>
            <a:off x="304800" y="5446693"/>
            <a:ext cx="5029200" cy="9541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Rid is (</a:t>
            </a:r>
            <a:r>
              <a:rPr lang="en-US" sz="2800" dirty="0" err="1" smtClean="0"/>
              <a:t>PageID</a:t>
            </a:r>
            <a:r>
              <a:rPr lang="en-US" sz="2800" dirty="0" smtClean="0"/>
              <a:t>, Slot# ). What happens if we delete a record?</a:t>
            </a:r>
            <a:endParaRPr lang="en-US" sz="2800" dirty="0"/>
          </a:p>
        </p:txBody>
      </p:sp>
      <p:sp>
        <p:nvSpPr>
          <p:cNvPr id="20" name="TextBox 19"/>
          <p:cNvSpPr txBox="1"/>
          <p:nvPr/>
        </p:nvSpPr>
        <p:spPr>
          <a:xfrm>
            <a:off x="5562600" y="5410200"/>
            <a:ext cx="3581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Set the corresponding </a:t>
            </a:r>
          </a:p>
          <a:p>
            <a:pPr algn="ctr"/>
            <a:r>
              <a:rPr lang="en-US" sz="2400" dirty="0" smtClean="0"/>
              <a:t>bit to 0!</a:t>
            </a:r>
            <a:endParaRPr lang="en-US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5334000" y="1752600"/>
            <a:ext cx="3352800" cy="4616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Free and Used comingle</a:t>
            </a:r>
            <a:endParaRPr lang="en-US" sz="2400" dirty="0"/>
          </a:p>
        </p:txBody>
      </p:sp>
      <p:graphicFrame>
        <p:nvGraphicFramePr>
          <p:cNvPr id="23" name="Table 22"/>
          <p:cNvGraphicFramePr>
            <a:graphicFrameLocks noGrp="1"/>
          </p:cNvGraphicFramePr>
          <p:nvPr/>
        </p:nvGraphicFramePr>
        <p:xfrm>
          <a:off x="2362200" y="4114800"/>
          <a:ext cx="1686559" cy="4572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40937"/>
                <a:gridCol w="240937"/>
                <a:gridCol w="240937"/>
                <a:gridCol w="240937"/>
                <a:gridCol w="240937"/>
                <a:gridCol w="240937"/>
                <a:gridCol w="24093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0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smtClean="0"/>
                        <a:t>1</a:t>
                      </a:r>
                      <a:endParaRPr lang="en-US" sz="24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2057400" y="4948535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Slot 7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429000" y="4948535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Slot 1</a:t>
            </a:r>
          </a:p>
        </p:txBody>
      </p:sp>
      <p:cxnSp>
        <p:nvCxnSpPr>
          <p:cNvPr id="27" name="Straight Arrow Connector 26"/>
          <p:cNvCxnSpPr/>
          <p:nvPr/>
        </p:nvCxnSpPr>
        <p:spPr>
          <a:xfrm rot="5400000" flipH="1" flipV="1">
            <a:off x="2361406" y="4799806"/>
            <a:ext cx="304800" cy="1588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rot="5400000" flipH="1" flipV="1">
            <a:off x="3810794" y="4799806"/>
            <a:ext cx="304800" cy="1588"/>
          </a:xfrm>
          <a:prstGeom prst="straightConnector1">
            <a:avLst/>
          </a:prstGeom>
          <a:ln w="63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44728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ChangeArrowheads="1"/>
          </p:cNvSpPr>
          <p:nvPr/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3731" name="Rectangle 3"/>
          <p:cNvSpPr>
            <a:spLocks noChangeArrowheads="1"/>
          </p:cNvSpPr>
          <p:nvPr/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3732" name="Rectangle 4"/>
          <p:cNvSpPr>
            <a:spLocks noGrp="1" noChangeArrowheads="1"/>
          </p:cNvSpPr>
          <p:nvPr>
            <p:ph type="title"/>
          </p:nvPr>
        </p:nvSpPr>
        <p:spPr>
          <a:noFill/>
          <a:ln/>
        </p:spPr>
        <p:txBody>
          <a:bodyPr/>
          <a:lstStyle/>
          <a:p>
            <a:r>
              <a:rPr lang="en-US" sz="3600"/>
              <a:t>Page Formats: Variable Length Records</a:t>
            </a:r>
          </a:p>
        </p:txBody>
      </p:sp>
      <p:sp>
        <p:nvSpPr>
          <p:cNvPr id="7373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685800" y="5410200"/>
            <a:ext cx="7696200" cy="1066800"/>
          </a:xfrm>
          <a:noFill/>
          <a:ln/>
        </p:spPr>
        <p:txBody>
          <a:bodyPr>
            <a:normAutofit fontScale="92500"/>
          </a:bodyPr>
          <a:lstStyle/>
          <a:p>
            <a:pPr>
              <a:buFont typeface="Monotype Sorts" charset="0"/>
              <a:buChar char="*"/>
            </a:pPr>
            <a:r>
              <a:rPr lang="en-US" i="1"/>
              <a:t>Can move records on page without changing rid; so, attractive for fixed-length records too</a:t>
            </a:r>
            <a:r>
              <a:rPr lang="en-US"/>
              <a:t>.</a:t>
            </a:r>
          </a:p>
        </p:txBody>
      </p:sp>
      <p:sp>
        <p:nvSpPr>
          <p:cNvPr id="73734" name="Rectangle 6"/>
          <p:cNvSpPr>
            <a:spLocks noChangeArrowheads="1"/>
          </p:cNvSpPr>
          <p:nvPr/>
        </p:nvSpPr>
        <p:spPr bwMode="auto">
          <a:xfrm>
            <a:off x="1003300" y="1533525"/>
            <a:ext cx="7061200" cy="3025775"/>
          </a:xfrm>
          <a:prstGeom prst="rect">
            <a:avLst/>
          </a:prstGeom>
          <a:noFill/>
          <a:ln w="254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3735" name="Rectangle 7"/>
          <p:cNvSpPr>
            <a:spLocks noChangeArrowheads="1"/>
          </p:cNvSpPr>
          <p:nvPr/>
        </p:nvSpPr>
        <p:spPr bwMode="auto">
          <a:xfrm>
            <a:off x="6613525" y="1704975"/>
            <a:ext cx="793750" cy="36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 sz="1800">
                <a:solidFill>
                  <a:schemeClr val="tx2"/>
                </a:solidFill>
                <a:latin typeface="Book Antiqua" pitchFamily="18" charset="0"/>
              </a:rPr>
              <a:t>Page i</a:t>
            </a:r>
          </a:p>
        </p:txBody>
      </p:sp>
      <p:sp>
        <p:nvSpPr>
          <p:cNvPr id="73736" name="Rectangle 8"/>
          <p:cNvSpPr>
            <a:spLocks noChangeArrowheads="1"/>
          </p:cNvSpPr>
          <p:nvPr/>
        </p:nvSpPr>
        <p:spPr bwMode="auto">
          <a:xfrm>
            <a:off x="1377950" y="1798638"/>
            <a:ext cx="1968500" cy="258762"/>
          </a:xfrm>
          <a:prstGeom prst="rect">
            <a:avLst/>
          </a:prstGeom>
          <a:solidFill>
            <a:schemeClr val="tx2"/>
          </a:solidFill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3737" name="Rectangle 9"/>
          <p:cNvSpPr>
            <a:spLocks noChangeArrowheads="1"/>
          </p:cNvSpPr>
          <p:nvPr/>
        </p:nvSpPr>
        <p:spPr bwMode="auto">
          <a:xfrm>
            <a:off x="3587750" y="2476500"/>
            <a:ext cx="1663700" cy="258763"/>
          </a:xfrm>
          <a:prstGeom prst="rect">
            <a:avLst/>
          </a:prstGeom>
          <a:solidFill>
            <a:schemeClr val="tx2"/>
          </a:solidFill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3738" name="Rectangle 10"/>
          <p:cNvSpPr>
            <a:spLocks noChangeArrowheads="1"/>
          </p:cNvSpPr>
          <p:nvPr/>
        </p:nvSpPr>
        <p:spPr bwMode="auto">
          <a:xfrm>
            <a:off x="5035550" y="2951163"/>
            <a:ext cx="2501900" cy="258762"/>
          </a:xfrm>
          <a:prstGeom prst="rect">
            <a:avLst/>
          </a:prstGeom>
          <a:solidFill>
            <a:schemeClr val="tx2"/>
          </a:solidFill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3739" name="Rectangle 11"/>
          <p:cNvSpPr>
            <a:spLocks noChangeArrowheads="1"/>
          </p:cNvSpPr>
          <p:nvPr/>
        </p:nvSpPr>
        <p:spPr bwMode="auto">
          <a:xfrm>
            <a:off x="996950" y="3290888"/>
            <a:ext cx="7073900" cy="1274762"/>
          </a:xfrm>
          <a:prstGeom prst="rect">
            <a:avLst/>
          </a:prstGeom>
          <a:solidFill>
            <a:srgbClr val="DDDDDD"/>
          </a:solidFill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3740" name="Rectangle 12"/>
          <p:cNvSpPr>
            <a:spLocks noChangeArrowheads="1"/>
          </p:cNvSpPr>
          <p:nvPr/>
        </p:nvSpPr>
        <p:spPr bwMode="auto">
          <a:xfrm>
            <a:off x="1279525" y="1501775"/>
            <a:ext cx="1258888" cy="36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 sz="1800">
                <a:solidFill>
                  <a:schemeClr val="tx2"/>
                </a:solidFill>
                <a:latin typeface="Book Antiqua" pitchFamily="18" charset="0"/>
              </a:rPr>
              <a:t>Rid = (i,N)</a:t>
            </a:r>
          </a:p>
        </p:txBody>
      </p:sp>
      <p:sp>
        <p:nvSpPr>
          <p:cNvPr id="73741" name="Rectangle 13"/>
          <p:cNvSpPr>
            <a:spLocks noChangeArrowheads="1"/>
          </p:cNvSpPr>
          <p:nvPr/>
        </p:nvSpPr>
        <p:spPr bwMode="auto">
          <a:xfrm>
            <a:off x="3489325" y="2181225"/>
            <a:ext cx="1182688" cy="36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 sz="1800">
                <a:solidFill>
                  <a:schemeClr val="tx2"/>
                </a:solidFill>
                <a:latin typeface="Book Antiqua" pitchFamily="18" charset="0"/>
              </a:rPr>
              <a:t>Rid = (i,2)</a:t>
            </a:r>
          </a:p>
        </p:txBody>
      </p:sp>
      <p:sp>
        <p:nvSpPr>
          <p:cNvPr id="73742" name="Rectangle 14"/>
          <p:cNvSpPr>
            <a:spLocks noChangeArrowheads="1"/>
          </p:cNvSpPr>
          <p:nvPr/>
        </p:nvSpPr>
        <p:spPr bwMode="auto">
          <a:xfrm>
            <a:off x="5241925" y="2655888"/>
            <a:ext cx="1182688" cy="36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 sz="1800">
                <a:solidFill>
                  <a:schemeClr val="tx2"/>
                </a:solidFill>
                <a:latin typeface="Book Antiqua" pitchFamily="18" charset="0"/>
              </a:rPr>
              <a:t>Rid = (i,1)</a:t>
            </a:r>
          </a:p>
        </p:txBody>
      </p:sp>
      <p:sp useBgFill="1">
        <p:nvSpPr>
          <p:cNvPr id="73743" name="Rectangle 15"/>
          <p:cNvSpPr>
            <a:spLocks noChangeArrowheads="1"/>
          </p:cNvSpPr>
          <p:nvPr/>
        </p:nvSpPr>
        <p:spPr bwMode="auto">
          <a:xfrm>
            <a:off x="7550150" y="4171950"/>
            <a:ext cx="520700" cy="393700"/>
          </a:xfrm>
          <a:prstGeom prst="rect">
            <a:avLst/>
          </a:prstGeom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 useBgFill="1">
        <p:nvSpPr>
          <p:cNvPr id="73744" name="Rectangle 16"/>
          <p:cNvSpPr>
            <a:spLocks noChangeArrowheads="1"/>
          </p:cNvSpPr>
          <p:nvPr/>
        </p:nvSpPr>
        <p:spPr bwMode="auto">
          <a:xfrm>
            <a:off x="6407150" y="4171950"/>
            <a:ext cx="596900" cy="393700"/>
          </a:xfrm>
          <a:prstGeom prst="rect">
            <a:avLst/>
          </a:prstGeom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 useBgFill="1">
        <p:nvSpPr>
          <p:cNvPr id="73745" name="Rectangle 17"/>
          <p:cNvSpPr>
            <a:spLocks noChangeArrowheads="1"/>
          </p:cNvSpPr>
          <p:nvPr/>
        </p:nvSpPr>
        <p:spPr bwMode="auto">
          <a:xfrm>
            <a:off x="7016750" y="4171950"/>
            <a:ext cx="520700" cy="393700"/>
          </a:xfrm>
          <a:prstGeom prst="rect">
            <a:avLst/>
          </a:prstGeom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 useBgFill="1">
        <p:nvSpPr>
          <p:cNvPr id="73746" name="Rectangle 18"/>
          <p:cNvSpPr>
            <a:spLocks noChangeArrowheads="1"/>
          </p:cNvSpPr>
          <p:nvPr/>
        </p:nvSpPr>
        <p:spPr bwMode="auto">
          <a:xfrm>
            <a:off x="5797550" y="4171950"/>
            <a:ext cx="596900" cy="393700"/>
          </a:xfrm>
          <a:prstGeom prst="rect">
            <a:avLst/>
          </a:prstGeom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 useBgFill="1">
        <p:nvSpPr>
          <p:cNvPr id="73747" name="Rectangle 19"/>
          <p:cNvSpPr>
            <a:spLocks noChangeArrowheads="1"/>
          </p:cNvSpPr>
          <p:nvPr/>
        </p:nvSpPr>
        <p:spPr bwMode="auto">
          <a:xfrm>
            <a:off x="4654550" y="4171950"/>
            <a:ext cx="1130300" cy="393700"/>
          </a:xfrm>
          <a:prstGeom prst="rect">
            <a:avLst/>
          </a:prstGeom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 useBgFill="1">
        <p:nvSpPr>
          <p:cNvPr id="73748" name="Rectangle 20"/>
          <p:cNvSpPr>
            <a:spLocks noChangeArrowheads="1"/>
          </p:cNvSpPr>
          <p:nvPr/>
        </p:nvSpPr>
        <p:spPr bwMode="auto">
          <a:xfrm>
            <a:off x="4044950" y="4171950"/>
            <a:ext cx="596900" cy="393700"/>
          </a:xfrm>
          <a:prstGeom prst="rect">
            <a:avLst/>
          </a:prstGeom>
          <a:ln w="12700">
            <a:solidFill>
              <a:schemeClr val="tx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73749" name="Rectangle 21"/>
          <p:cNvSpPr>
            <a:spLocks noChangeArrowheads="1"/>
          </p:cNvSpPr>
          <p:nvPr/>
        </p:nvSpPr>
        <p:spPr bwMode="auto">
          <a:xfrm>
            <a:off x="8062913" y="4244975"/>
            <a:ext cx="836612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 sz="1600">
                <a:solidFill>
                  <a:srgbClr val="063DE8"/>
                </a:solidFill>
                <a:latin typeface="Book Antiqua" pitchFamily="18" charset="0"/>
              </a:rPr>
              <a:t>Pointer</a:t>
            </a:r>
          </a:p>
          <a:p>
            <a:r>
              <a:rPr lang="en-US" sz="1600">
                <a:solidFill>
                  <a:srgbClr val="063DE8"/>
                </a:solidFill>
                <a:latin typeface="Book Antiqua" pitchFamily="18" charset="0"/>
              </a:rPr>
              <a:t>to start</a:t>
            </a:r>
          </a:p>
          <a:p>
            <a:r>
              <a:rPr lang="en-US" sz="1600">
                <a:solidFill>
                  <a:srgbClr val="063DE8"/>
                </a:solidFill>
                <a:latin typeface="Book Antiqua" pitchFamily="18" charset="0"/>
              </a:rPr>
              <a:t>of free</a:t>
            </a:r>
          </a:p>
          <a:p>
            <a:r>
              <a:rPr lang="en-US" sz="1600">
                <a:solidFill>
                  <a:srgbClr val="063DE8"/>
                </a:solidFill>
                <a:latin typeface="Book Antiqua" pitchFamily="18" charset="0"/>
              </a:rPr>
              <a:t>space</a:t>
            </a:r>
          </a:p>
        </p:txBody>
      </p:sp>
      <p:sp>
        <p:nvSpPr>
          <p:cNvPr id="73750" name="Rectangle 22"/>
          <p:cNvSpPr>
            <a:spLocks noChangeArrowheads="1"/>
          </p:cNvSpPr>
          <p:nvPr/>
        </p:nvSpPr>
        <p:spPr bwMode="auto">
          <a:xfrm>
            <a:off x="4632325" y="5159375"/>
            <a:ext cx="1712913" cy="301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 sz="1400">
                <a:solidFill>
                  <a:srgbClr val="CF0E30"/>
                </a:solidFill>
                <a:latin typeface="Book Antiqua" pitchFamily="18" charset="0"/>
              </a:rPr>
              <a:t>SLOT DIRECTORY</a:t>
            </a: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4038600" y="4800600"/>
            <a:ext cx="2895600" cy="304800"/>
            <a:chOff x="2544" y="3024"/>
            <a:chExt cx="1824" cy="192"/>
          </a:xfrm>
        </p:grpSpPr>
        <p:sp>
          <p:nvSpPr>
            <p:cNvPr id="73752" name="Line 24"/>
            <p:cNvSpPr>
              <a:spLocks noChangeShapeType="1"/>
            </p:cNvSpPr>
            <p:nvPr/>
          </p:nvSpPr>
          <p:spPr bwMode="auto">
            <a:xfrm>
              <a:off x="2544" y="3024"/>
              <a:ext cx="384" cy="192"/>
            </a:xfrm>
            <a:prstGeom prst="line">
              <a:avLst/>
            </a:prstGeom>
            <a:noFill/>
            <a:ln w="12700">
              <a:solidFill>
                <a:srgbClr val="CF0E30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3753" name="Line 25"/>
            <p:cNvSpPr>
              <a:spLocks noChangeShapeType="1"/>
            </p:cNvSpPr>
            <p:nvPr/>
          </p:nvSpPr>
          <p:spPr bwMode="auto">
            <a:xfrm>
              <a:off x="2928" y="3216"/>
              <a:ext cx="1104" cy="0"/>
            </a:xfrm>
            <a:prstGeom prst="line">
              <a:avLst/>
            </a:prstGeom>
            <a:noFill/>
            <a:ln w="12700">
              <a:solidFill>
                <a:srgbClr val="CF0E30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3754" name="Line 26"/>
            <p:cNvSpPr>
              <a:spLocks noChangeShapeType="1"/>
            </p:cNvSpPr>
            <p:nvPr/>
          </p:nvSpPr>
          <p:spPr bwMode="auto">
            <a:xfrm flipH="1">
              <a:off x="4032" y="3024"/>
              <a:ext cx="336" cy="192"/>
            </a:xfrm>
            <a:prstGeom prst="line">
              <a:avLst/>
            </a:prstGeom>
            <a:noFill/>
            <a:ln w="12700">
              <a:solidFill>
                <a:srgbClr val="CF0E30"/>
              </a:solidFill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3755" name="Rectangle 27"/>
          <p:cNvSpPr>
            <a:spLocks noChangeArrowheads="1"/>
          </p:cNvSpPr>
          <p:nvPr/>
        </p:nvSpPr>
        <p:spPr bwMode="auto">
          <a:xfrm>
            <a:off x="4176713" y="4551363"/>
            <a:ext cx="2714625" cy="36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 sz="1800">
                <a:solidFill>
                  <a:schemeClr val="accent2"/>
                </a:solidFill>
                <a:latin typeface="Book Antiqua" pitchFamily="18" charset="0"/>
              </a:rPr>
              <a:t>N</a:t>
            </a:r>
            <a:r>
              <a:rPr lang="en-US" sz="1800">
                <a:solidFill>
                  <a:schemeClr val="tx2"/>
                </a:solidFill>
                <a:latin typeface="Book Antiqua" pitchFamily="18" charset="0"/>
              </a:rPr>
              <a:t>           . . .            2         1</a:t>
            </a:r>
          </a:p>
        </p:txBody>
      </p:sp>
      <p:sp>
        <p:nvSpPr>
          <p:cNvPr id="73756" name="Freeform 28"/>
          <p:cNvSpPr>
            <a:spLocks/>
          </p:cNvSpPr>
          <p:nvPr/>
        </p:nvSpPr>
        <p:spPr bwMode="auto">
          <a:xfrm>
            <a:off x="4910138" y="3124200"/>
            <a:ext cx="1568450" cy="1220788"/>
          </a:xfrm>
          <a:custGeom>
            <a:avLst/>
            <a:gdLst/>
            <a:ahLst/>
            <a:cxnLst>
              <a:cxn ang="0">
                <a:pos x="987" y="768"/>
              </a:cxn>
              <a:cxn ang="0">
                <a:pos x="970" y="709"/>
              </a:cxn>
              <a:cxn ang="0">
                <a:pos x="948" y="662"/>
              </a:cxn>
              <a:cxn ang="0">
                <a:pos x="916" y="627"/>
              </a:cxn>
              <a:cxn ang="0">
                <a:pos x="883" y="604"/>
              </a:cxn>
              <a:cxn ang="0">
                <a:pos x="850" y="592"/>
              </a:cxn>
              <a:cxn ang="0">
                <a:pos x="817" y="580"/>
              </a:cxn>
              <a:cxn ang="0">
                <a:pos x="785" y="568"/>
              </a:cxn>
              <a:cxn ang="0">
                <a:pos x="741" y="568"/>
              </a:cxn>
              <a:cxn ang="0">
                <a:pos x="686" y="557"/>
              </a:cxn>
              <a:cxn ang="0">
                <a:pos x="654" y="544"/>
              </a:cxn>
              <a:cxn ang="0">
                <a:pos x="599" y="521"/>
              </a:cxn>
              <a:cxn ang="0">
                <a:pos x="555" y="510"/>
              </a:cxn>
              <a:cxn ang="0">
                <a:pos x="501" y="486"/>
              </a:cxn>
              <a:cxn ang="0">
                <a:pos x="436" y="450"/>
              </a:cxn>
              <a:cxn ang="0">
                <a:pos x="392" y="427"/>
              </a:cxn>
              <a:cxn ang="0">
                <a:pos x="349" y="416"/>
              </a:cxn>
              <a:cxn ang="0">
                <a:pos x="305" y="392"/>
              </a:cxn>
              <a:cxn ang="0">
                <a:pos x="261" y="368"/>
              </a:cxn>
              <a:cxn ang="0">
                <a:pos x="218" y="333"/>
              </a:cxn>
              <a:cxn ang="0">
                <a:pos x="185" y="309"/>
              </a:cxn>
              <a:cxn ang="0">
                <a:pos x="152" y="286"/>
              </a:cxn>
              <a:cxn ang="0">
                <a:pos x="119" y="274"/>
              </a:cxn>
              <a:cxn ang="0">
                <a:pos x="87" y="251"/>
              </a:cxn>
              <a:cxn ang="0">
                <a:pos x="54" y="239"/>
              </a:cxn>
              <a:cxn ang="0">
                <a:pos x="21" y="204"/>
              </a:cxn>
              <a:cxn ang="0">
                <a:pos x="0" y="169"/>
              </a:cxn>
              <a:cxn ang="0">
                <a:pos x="0" y="133"/>
              </a:cxn>
              <a:cxn ang="0">
                <a:pos x="0" y="98"/>
              </a:cxn>
              <a:cxn ang="0">
                <a:pos x="10" y="63"/>
              </a:cxn>
              <a:cxn ang="0">
                <a:pos x="32" y="28"/>
              </a:cxn>
              <a:cxn ang="0">
                <a:pos x="65" y="0"/>
              </a:cxn>
            </a:cxnLst>
            <a:rect l="0" t="0" r="r" b="b"/>
            <a:pathLst>
              <a:path w="988" h="769">
                <a:moveTo>
                  <a:pt x="987" y="768"/>
                </a:moveTo>
                <a:lnTo>
                  <a:pt x="970" y="709"/>
                </a:lnTo>
                <a:lnTo>
                  <a:pt x="948" y="662"/>
                </a:lnTo>
                <a:lnTo>
                  <a:pt x="916" y="627"/>
                </a:lnTo>
                <a:lnTo>
                  <a:pt x="883" y="604"/>
                </a:lnTo>
                <a:lnTo>
                  <a:pt x="850" y="592"/>
                </a:lnTo>
                <a:lnTo>
                  <a:pt x="817" y="580"/>
                </a:lnTo>
                <a:lnTo>
                  <a:pt x="785" y="568"/>
                </a:lnTo>
                <a:lnTo>
                  <a:pt x="741" y="568"/>
                </a:lnTo>
                <a:lnTo>
                  <a:pt x="686" y="557"/>
                </a:lnTo>
                <a:lnTo>
                  <a:pt x="654" y="544"/>
                </a:lnTo>
                <a:lnTo>
                  <a:pt x="599" y="521"/>
                </a:lnTo>
                <a:lnTo>
                  <a:pt x="555" y="510"/>
                </a:lnTo>
                <a:lnTo>
                  <a:pt x="501" y="486"/>
                </a:lnTo>
                <a:lnTo>
                  <a:pt x="436" y="450"/>
                </a:lnTo>
                <a:lnTo>
                  <a:pt x="392" y="427"/>
                </a:lnTo>
                <a:lnTo>
                  <a:pt x="349" y="416"/>
                </a:lnTo>
                <a:lnTo>
                  <a:pt x="305" y="392"/>
                </a:lnTo>
                <a:lnTo>
                  <a:pt x="261" y="368"/>
                </a:lnTo>
                <a:lnTo>
                  <a:pt x="218" y="333"/>
                </a:lnTo>
                <a:lnTo>
                  <a:pt x="185" y="309"/>
                </a:lnTo>
                <a:lnTo>
                  <a:pt x="152" y="286"/>
                </a:lnTo>
                <a:lnTo>
                  <a:pt x="119" y="274"/>
                </a:lnTo>
                <a:lnTo>
                  <a:pt x="87" y="251"/>
                </a:lnTo>
                <a:lnTo>
                  <a:pt x="54" y="239"/>
                </a:lnTo>
                <a:lnTo>
                  <a:pt x="21" y="204"/>
                </a:lnTo>
                <a:lnTo>
                  <a:pt x="0" y="169"/>
                </a:lnTo>
                <a:lnTo>
                  <a:pt x="0" y="133"/>
                </a:lnTo>
                <a:lnTo>
                  <a:pt x="0" y="98"/>
                </a:lnTo>
                <a:lnTo>
                  <a:pt x="10" y="63"/>
                </a:lnTo>
                <a:lnTo>
                  <a:pt x="32" y="28"/>
                </a:lnTo>
                <a:lnTo>
                  <a:pt x="65" y="0"/>
                </a:lnTo>
              </a:path>
            </a:pathLst>
          </a:custGeom>
          <a:noFill/>
          <a:ln w="12700" cap="rnd" cmpd="sng">
            <a:solidFill>
              <a:schemeClr val="tx2"/>
            </a:solidFill>
            <a:prstDash val="solid"/>
            <a:round/>
            <a:headEnd type="none" w="sm" len="sm"/>
            <a:tailEnd type="stealth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57" name="Freeform 29"/>
          <p:cNvSpPr>
            <a:spLocks/>
          </p:cNvSpPr>
          <p:nvPr/>
        </p:nvSpPr>
        <p:spPr bwMode="auto">
          <a:xfrm>
            <a:off x="3360738" y="2667000"/>
            <a:ext cx="2508250" cy="1677988"/>
          </a:xfrm>
          <a:custGeom>
            <a:avLst/>
            <a:gdLst/>
            <a:ahLst/>
            <a:cxnLst>
              <a:cxn ang="0">
                <a:pos x="1579" y="1056"/>
              </a:cxn>
              <a:cxn ang="0">
                <a:pos x="1524" y="1009"/>
              </a:cxn>
              <a:cxn ang="0">
                <a:pos x="1490" y="972"/>
              </a:cxn>
              <a:cxn ang="0">
                <a:pos x="1455" y="948"/>
              </a:cxn>
              <a:cxn ang="0">
                <a:pos x="1421" y="913"/>
              </a:cxn>
              <a:cxn ang="0">
                <a:pos x="1375" y="889"/>
              </a:cxn>
              <a:cxn ang="0">
                <a:pos x="1329" y="865"/>
              </a:cxn>
              <a:cxn ang="0">
                <a:pos x="1294" y="865"/>
              </a:cxn>
              <a:cxn ang="0">
                <a:pos x="1261" y="853"/>
              </a:cxn>
              <a:cxn ang="0">
                <a:pos x="1226" y="841"/>
              </a:cxn>
              <a:cxn ang="0">
                <a:pos x="1192" y="829"/>
              </a:cxn>
              <a:cxn ang="0">
                <a:pos x="1157" y="829"/>
              </a:cxn>
              <a:cxn ang="0">
                <a:pos x="1123" y="817"/>
              </a:cxn>
              <a:cxn ang="0">
                <a:pos x="1077" y="793"/>
              </a:cxn>
              <a:cxn ang="0">
                <a:pos x="1042" y="781"/>
              </a:cxn>
              <a:cxn ang="0">
                <a:pos x="986" y="757"/>
              </a:cxn>
              <a:cxn ang="0">
                <a:pos x="940" y="746"/>
              </a:cxn>
              <a:cxn ang="0">
                <a:pos x="894" y="722"/>
              </a:cxn>
              <a:cxn ang="0">
                <a:pos x="859" y="698"/>
              </a:cxn>
              <a:cxn ang="0">
                <a:pos x="802" y="674"/>
              </a:cxn>
              <a:cxn ang="0">
                <a:pos x="745" y="638"/>
              </a:cxn>
              <a:cxn ang="0">
                <a:pos x="711" y="626"/>
              </a:cxn>
              <a:cxn ang="0">
                <a:pos x="687" y="614"/>
              </a:cxn>
              <a:cxn ang="0">
                <a:pos x="630" y="590"/>
              </a:cxn>
              <a:cxn ang="0">
                <a:pos x="595" y="566"/>
              </a:cxn>
              <a:cxn ang="0">
                <a:pos x="561" y="554"/>
              </a:cxn>
              <a:cxn ang="0">
                <a:pos x="526" y="530"/>
              </a:cxn>
              <a:cxn ang="0">
                <a:pos x="470" y="506"/>
              </a:cxn>
              <a:cxn ang="0">
                <a:pos x="424" y="494"/>
              </a:cxn>
              <a:cxn ang="0">
                <a:pos x="389" y="483"/>
              </a:cxn>
              <a:cxn ang="0">
                <a:pos x="343" y="459"/>
              </a:cxn>
              <a:cxn ang="0">
                <a:pos x="309" y="447"/>
              </a:cxn>
              <a:cxn ang="0">
                <a:pos x="274" y="423"/>
              </a:cxn>
              <a:cxn ang="0">
                <a:pos x="229" y="411"/>
              </a:cxn>
              <a:cxn ang="0">
                <a:pos x="195" y="387"/>
              </a:cxn>
              <a:cxn ang="0">
                <a:pos x="160" y="375"/>
              </a:cxn>
              <a:cxn ang="0">
                <a:pos x="126" y="352"/>
              </a:cxn>
              <a:cxn ang="0">
                <a:pos x="80" y="304"/>
              </a:cxn>
              <a:cxn ang="0">
                <a:pos x="45" y="291"/>
              </a:cxn>
              <a:cxn ang="0">
                <a:pos x="22" y="256"/>
              </a:cxn>
              <a:cxn ang="0">
                <a:pos x="11" y="220"/>
              </a:cxn>
              <a:cxn ang="0">
                <a:pos x="0" y="184"/>
              </a:cxn>
              <a:cxn ang="0">
                <a:pos x="0" y="148"/>
              </a:cxn>
              <a:cxn ang="0">
                <a:pos x="11" y="112"/>
              </a:cxn>
              <a:cxn ang="0">
                <a:pos x="22" y="76"/>
              </a:cxn>
              <a:cxn ang="0">
                <a:pos x="57" y="52"/>
              </a:cxn>
              <a:cxn ang="0">
                <a:pos x="91" y="28"/>
              </a:cxn>
              <a:cxn ang="0">
                <a:pos x="126" y="4"/>
              </a:cxn>
              <a:cxn ang="0">
                <a:pos x="127" y="0"/>
              </a:cxn>
            </a:cxnLst>
            <a:rect l="0" t="0" r="r" b="b"/>
            <a:pathLst>
              <a:path w="1580" h="1057">
                <a:moveTo>
                  <a:pt x="1579" y="1056"/>
                </a:moveTo>
                <a:lnTo>
                  <a:pt x="1524" y="1009"/>
                </a:lnTo>
                <a:lnTo>
                  <a:pt x="1490" y="972"/>
                </a:lnTo>
                <a:lnTo>
                  <a:pt x="1455" y="948"/>
                </a:lnTo>
                <a:lnTo>
                  <a:pt x="1421" y="913"/>
                </a:lnTo>
                <a:lnTo>
                  <a:pt x="1375" y="889"/>
                </a:lnTo>
                <a:lnTo>
                  <a:pt x="1329" y="865"/>
                </a:lnTo>
                <a:lnTo>
                  <a:pt x="1294" y="865"/>
                </a:lnTo>
                <a:lnTo>
                  <a:pt x="1261" y="853"/>
                </a:lnTo>
                <a:lnTo>
                  <a:pt x="1226" y="841"/>
                </a:lnTo>
                <a:lnTo>
                  <a:pt x="1192" y="829"/>
                </a:lnTo>
                <a:lnTo>
                  <a:pt x="1157" y="829"/>
                </a:lnTo>
                <a:lnTo>
                  <a:pt x="1123" y="817"/>
                </a:lnTo>
                <a:lnTo>
                  <a:pt x="1077" y="793"/>
                </a:lnTo>
                <a:lnTo>
                  <a:pt x="1042" y="781"/>
                </a:lnTo>
                <a:lnTo>
                  <a:pt x="986" y="757"/>
                </a:lnTo>
                <a:lnTo>
                  <a:pt x="940" y="746"/>
                </a:lnTo>
                <a:lnTo>
                  <a:pt x="894" y="722"/>
                </a:lnTo>
                <a:lnTo>
                  <a:pt x="859" y="698"/>
                </a:lnTo>
                <a:lnTo>
                  <a:pt x="802" y="674"/>
                </a:lnTo>
                <a:lnTo>
                  <a:pt x="745" y="638"/>
                </a:lnTo>
                <a:lnTo>
                  <a:pt x="711" y="626"/>
                </a:lnTo>
                <a:lnTo>
                  <a:pt x="687" y="614"/>
                </a:lnTo>
                <a:lnTo>
                  <a:pt x="630" y="590"/>
                </a:lnTo>
                <a:lnTo>
                  <a:pt x="595" y="566"/>
                </a:lnTo>
                <a:lnTo>
                  <a:pt x="561" y="554"/>
                </a:lnTo>
                <a:lnTo>
                  <a:pt x="526" y="530"/>
                </a:lnTo>
                <a:lnTo>
                  <a:pt x="470" y="506"/>
                </a:lnTo>
                <a:lnTo>
                  <a:pt x="424" y="494"/>
                </a:lnTo>
                <a:lnTo>
                  <a:pt x="389" y="483"/>
                </a:lnTo>
                <a:lnTo>
                  <a:pt x="343" y="459"/>
                </a:lnTo>
                <a:lnTo>
                  <a:pt x="309" y="447"/>
                </a:lnTo>
                <a:lnTo>
                  <a:pt x="274" y="423"/>
                </a:lnTo>
                <a:lnTo>
                  <a:pt x="229" y="411"/>
                </a:lnTo>
                <a:lnTo>
                  <a:pt x="195" y="387"/>
                </a:lnTo>
                <a:lnTo>
                  <a:pt x="160" y="375"/>
                </a:lnTo>
                <a:lnTo>
                  <a:pt x="126" y="352"/>
                </a:lnTo>
                <a:lnTo>
                  <a:pt x="80" y="304"/>
                </a:lnTo>
                <a:lnTo>
                  <a:pt x="45" y="291"/>
                </a:lnTo>
                <a:lnTo>
                  <a:pt x="22" y="256"/>
                </a:lnTo>
                <a:lnTo>
                  <a:pt x="11" y="220"/>
                </a:lnTo>
                <a:lnTo>
                  <a:pt x="0" y="184"/>
                </a:lnTo>
                <a:lnTo>
                  <a:pt x="0" y="148"/>
                </a:lnTo>
                <a:lnTo>
                  <a:pt x="11" y="112"/>
                </a:lnTo>
                <a:lnTo>
                  <a:pt x="22" y="76"/>
                </a:lnTo>
                <a:lnTo>
                  <a:pt x="57" y="52"/>
                </a:lnTo>
                <a:lnTo>
                  <a:pt x="91" y="28"/>
                </a:lnTo>
                <a:lnTo>
                  <a:pt x="126" y="4"/>
                </a:lnTo>
                <a:lnTo>
                  <a:pt x="127" y="0"/>
                </a:lnTo>
              </a:path>
            </a:pathLst>
          </a:custGeom>
          <a:noFill/>
          <a:ln w="12700" cap="rnd" cmpd="sng">
            <a:solidFill>
              <a:schemeClr val="tx2"/>
            </a:solidFill>
            <a:prstDash val="solid"/>
            <a:round/>
            <a:headEnd type="none" w="sm" len="sm"/>
            <a:tailEnd type="stealth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58" name="Freeform 30"/>
          <p:cNvSpPr>
            <a:spLocks/>
          </p:cNvSpPr>
          <p:nvPr/>
        </p:nvSpPr>
        <p:spPr bwMode="auto">
          <a:xfrm>
            <a:off x="1196975" y="2020888"/>
            <a:ext cx="2919413" cy="2324100"/>
          </a:xfrm>
          <a:custGeom>
            <a:avLst/>
            <a:gdLst/>
            <a:ahLst/>
            <a:cxnLst>
              <a:cxn ang="0">
                <a:pos x="1838" y="1463"/>
              </a:cxn>
              <a:cxn ang="0">
                <a:pos x="1809" y="1399"/>
              </a:cxn>
              <a:cxn ang="0">
                <a:pos x="1774" y="1349"/>
              </a:cxn>
              <a:cxn ang="0">
                <a:pos x="1739" y="1324"/>
              </a:cxn>
              <a:cxn ang="0">
                <a:pos x="1716" y="1287"/>
              </a:cxn>
              <a:cxn ang="0">
                <a:pos x="1646" y="1237"/>
              </a:cxn>
              <a:cxn ang="0">
                <a:pos x="1611" y="1212"/>
              </a:cxn>
              <a:cxn ang="0">
                <a:pos x="1565" y="1187"/>
              </a:cxn>
              <a:cxn ang="0">
                <a:pos x="1531" y="1162"/>
              </a:cxn>
              <a:cxn ang="0">
                <a:pos x="1495" y="1137"/>
              </a:cxn>
              <a:cxn ang="0">
                <a:pos x="1461" y="1124"/>
              </a:cxn>
              <a:cxn ang="0">
                <a:pos x="1426" y="1099"/>
              </a:cxn>
              <a:cxn ang="0">
                <a:pos x="1391" y="1087"/>
              </a:cxn>
              <a:cxn ang="0">
                <a:pos x="1345" y="1074"/>
              </a:cxn>
              <a:cxn ang="0">
                <a:pos x="1310" y="1062"/>
              </a:cxn>
              <a:cxn ang="0">
                <a:pos x="1263" y="1037"/>
              </a:cxn>
              <a:cxn ang="0">
                <a:pos x="1217" y="1024"/>
              </a:cxn>
              <a:cxn ang="0">
                <a:pos x="1183" y="1012"/>
              </a:cxn>
              <a:cxn ang="0">
                <a:pos x="1136" y="987"/>
              </a:cxn>
              <a:cxn ang="0">
                <a:pos x="1090" y="962"/>
              </a:cxn>
              <a:cxn ang="0">
                <a:pos x="1055" y="949"/>
              </a:cxn>
              <a:cxn ang="0">
                <a:pos x="1021" y="924"/>
              </a:cxn>
              <a:cxn ang="0">
                <a:pos x="985" y="912"/>
              </a:cxn>
              <a:cxn ang="0">
                <a:pos x="939" y="899"/>
              </a:cxn>
              <a:cxn ang="0">
                <a:pos x="893" y="875"/>
              </a:cxn>
              <a:cxn ang="0">
                <a:pos x="846" y="837"/>
              </a:cxn>
              <a:cxn ang="0">
                <a:pos x="800" y="812"/>
              </a:cxn>
              <a:cxn ang="0">
                <a:pos x="753" y="787"/>
              </a:cxn>
              <a:cxn ang="0">
                <a:pos x="719" y="775"/>
              </a:cxn>
              <a:cxn ang="0">
                <a:pos x="661" y="737"/>
              </a:cxn>
              <a:cxn ang="0">
                <a:pos x="626" y="712"/>
              </a:cxn>
              <a:cxn ang="0">
                <a:pos x="580" y="687"/>
              </a:cxn>
              <a:cxn ang="0">
                <a:pos x="534" y="662"/>
              </a:cxn>
              <a:cxn ang="0">
                <a:pos x="498" y="637"/>
              </a:cxn>
              <a:cxn ang="0">
                <a:pos x="452" y="612"/>
              </a:cxn>
              <a:cxn ang="0">
                <a:pos x="406" y="575"/>
              </a:cxn>
              <a:cxn ang="0">
                <a:pos x="359" y="537"/>
              </a:cxn>
              <a:cxn ang="0">
                <a:pos x="313" y="512"/>
              </a:cxn>
              <a:cxn ang="0">
                <a:pos x="255" y="462"/>
              </a:cxn>
              <a:cxn ang="0">
                <a:pos x="208" y="425"/>
              </a:cxn>
              <a:cxn ang="0">
                <a:pos x="174" y="375"/>
              </a:cxn>
              <a:cxn ang="0">
                <a:pos x="127" y="325"/>
              </a:cxn>
              <a:cxn ang="0">
                <a:pos x="92" y="275"/>
              </a:cxn>
              <a:cxn ang="0">
                <a:pos x="58" y="225"/>
              </a:cxn>
              <a:cxn ang="0">
                <a:pos x="35" y="187"/>
              </a:cxn>
              <a:cxn ang="0">
                <a:pos x="12" y="137"/>
              </a:cxn>
              <a:cxn ang="0">
                <a:pos x="0" y="100"/>
              </a:cxn>
              <a:cxn ang="0">
                <a:pos x="0" y="62"/>
              </a:cxn>
              <a:cxn ang="0">
                <a:pos x="35" y="37"/>
              </a:cxn>
              <a:cxn ang="0">
                <a:pos x="69" y="25"/>
              </a:cxn>
              <a:cxn ang="0">
                <a:pos x="104" y="0"/>
              </a:cxn>
              <a:cxn ang="0">
                <a:pos x="102" y="23"/>
              </a:cxn>
            </a:cxnLst>
            <a:rect l="0" t="0" r="r" b="b"/>
            <a:pathLst>
              <a:path w="1839" h="1464">
                <a:moveTo>
                  <a:pt x="1838" y="1463"/>
                </a:moveTo>
                <a:lnTo>
                  <a:pt x="1809" y="1399"/>
                </a:lnTo>
                <a:lnTo>
                  <a:pt x="1774" y="1349"/>
                </a:lnTo>
                <a:lnTo>
                  <a:pt x="1739" y="1324"/>
                </a:lnTo>
                <a:lnTo>
                  <a:pt x="1716" y="1287"/>
                </a:lnTo>
                <a:lnTo>
                  <a:pt x="1646" y="1237"/>
                </a:lnTo>
                <a:lnTo>
                  <a:pt x="1611" y="1212"/>
                </a:lnTo>
                <a:lnTo>
                  <a:pt x="1565" y="1187"/>
                </a:lnTo>
                <a:lnTo>
                  <a:pt x="1531" y="1162"/>
                </a:lnTo>
                <a:lnTo>
                  <a:pt x="1495" y="1137"/>
                </a:lnTo>
                <a:lnTo>
                  <a:pt x="1461" y="1124"/>
                </a:lnTo>
                <a:lnTo>
                  <a:pt x="1426" y="1099"/>
                </a:lnTo>
                <a:lnTo>
                  <a:pt x="1391" y="1087"/>
                </a:lnTo>
                <a:lnTo>
                  <a:pt x="1345" y="1074"/>
                </a:lnTo>
                <a:lnTo>
                  <a:pt x="1310" y="1062"/>
                </a:lnTo>
                <a:lnTo>
                  <a:pt x="1263" y="1037"/>
                </a:lnTo>
                <a:lnTo>
                  <a:pt x="1217" y="1024"/>
                </a:lnTo>
                <a:lnTo>
                  <a:pt x="1183" y="1012"/>
                </a:lnTo>
                <a:lnTo>
                  <a:pt x="1136" y="987"/>
                </a:lnTo>
                <a:lnTo>
                  <a:pt x="1090" y="962"/>
                </a:lnTo>
                <a:lnTo>
                  <a:pt x="1055" y="949"/>
                </a:lnTo>
                <a:lnTo>
                  <a:pt x="1021" y="924"/>
                </a:lnTo>
                <a:lnTo>
                  <a:pt x="985" y="912"/>
                </a:lnTo>
                <a:lnTo>
                  <a:pt x="939" y="899"/>
                </a:lnTo>
                <a:lnTo>
                  <a:pt x="893" y="875"/>
                </a:lnTo>
                <a:lnTo>
                  <a:pt x="846" y="837"/>
                </a:lnTo>
                <a:lnTo>
                  <a:pt x="800" y="812"/>
                </a:lnTo>
                <a:lnTo>
                  <a:pt x="753" y="787"/>
                </a:lnTo>
                <a:lnTo>
                  <a:pt x="719" y="775"/>
                </a:lnTo>
                <a:lnTo>
                  <a:pt x="661" y="737"/>
                </a:lnTo>
                <a:lnTo>
                  <a:pt x="626" y="712"/>
                </a:lnTo>
                <a:lnTo>
                  <a:pt x="580" y="687"/>
                </a:lnTo>
                <a:lnTo>
                  <a:pt x="534" y="662"/>
                </a:lnTo>
                <a:lnTo>
                  <a:pt x="498" y="637"/>
                </a:lnTo>
                <a:lnTo>
                  <a:pt x="452" y="612"/>
                </a:lnTo>
                <a:lnTo>
                  <a:pt x="406" y="575"/>
                </a:lnTo>
                <a:lnTo>
                  <a:pt x="359" y="537"/>
                </a:lnTo>
                <a:lnTo>
                  <a:pt x="313" y="512"/>
                </a:lnTo>
                <a:lnTo>
                  <a:pt x="255" y="462"/>
                </a:lnTo>
                <a:lnTo>
                  <a:pt x="208" y="425"/>
                </a:lnTo>
                <a:lnTo>
                  <a:pt x="174" y="375"/>
                </a:lnTo>
                <a:lnTo>
                  <a:pt x="127" y="325"/>
                </a:lnTo>
                <a:lnTo>
                  <a:pt x="92" y="275"/>
                </a:lnTo>
                <a:lnTo>
                  <a:pt x="58" y="225"/>
                </a:lnTo>
                <a:lnTo>
                  <a:pt x="35" y="187"/>
                </a:lnTo>
                <a:lnTo>
                  <a:pt x="12" y="137"/>
                </a:lnTo>
                <a:lnTo>
                  <a:pt x="0" y="100"/>
                </a:lnTo>
                <a:lnTo>
                  <a:pt x="0" y="62"/>
                </a:lnTo>
                <a:lnTo>
                  <a:pt x="35" y="37"/>
                </a:lnTo>
                <a:lnTo>
                  <a:pt x="69" y="25"/>
                </a:lnTo>
                <a:lnTo>
                  <a:pt x="104" y="0"/>
                </a:lnTo>
                <a:lnTo>
                  <a:pt x="102" y="23"/>
                </a:lnTo>
              </a:path>
            </a:pathLst>
          </a:custGeom>
          <a:noFill/>
          <a:ln w="12700" cap="rnd" cmpd="sng">
            <a:solidFill>
              <a:schemeClr val="tx2"/>
            </a:solidFill>
            <a:prstDash val="solid"/>
            <a:round/>
            <a:headEnd type="none" w="sm" len="sm"/>
            <a:tailEnd type="stealth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59" name="Rectangle 31"/>
          <p:cNvSpPr>
            <a:spLocks noChangeArrowheads="1"/>
          </p:cNvSpPr>
          <p:nvPr/>
        </p:nvSpPr>
        <p:spPr bwMode="auto">
          <a:xfrm>
            <a:off x="4100513" y="4246563"/>
            <a:ext cx="409575" cy="36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 sz="1800">
                <a:solidFill>
                  <a:schemeClr val="tx2"/>
                </a:solidFill>
                <a:latin typeface="Book Antiqua" pitchFamily="18" charset="0"/>
              </a:rPr>
              <a:t>20</a:t>
            </a:r>
          </a:p>
        </p:txBody>
      </p:sp>
      <p:sp>
        <p:nvSpPr>
          <p:cNvPr id="73760" name="Rectangle 32"/>
          <p:cNvSpPr>
            <a:spLocks noChangeArrowheads="1"/>
          </p:cNvSpPr>
          <p:nvPr/>
        </p:nvSpPr>
        <p:spPr bwMode="auto">
          <a:xfrm>
            <a:off x="5853113" y="4246563"/>
            <a:ext cx="409575" cy="36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 sz="1800">
                <a:solidFill>
                  <a:schemeClr val="tx2"/>
                </a:solidFill>
                <a:latin typeface="Book Antiqua" pitchFamily="18" charset="0"/>
              </a:rPr>
              <a:t>16</a:t>
            </a:r>
          </a:p>
        </p:txBody>
      </p:sp>
      <p:sp>
        <p:nvSpPr>
          <p:cNvPr id="73761" name="Rectangle 33"/>
          <p:cNvSpPr>
            <a:spLocks noChangeArrowheads="1"/>
          </p:cNvSpPr>
          <p:nvPr/>
        </p:nvSpPr>
        <p:spPr bwMode="auto">
          <a:xfrm>
            <a:off x="6462713" y="4246563"/>
            <a:ext cx="409575" cy="363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 sz="1800">
                <a:solidFill>
                  <a:schemeClr val="tx2"/>
                </a:solidFill>
                <a:latin typeface="Book Antiqua" pitchFamily="18" charset="0"/>
              </a:rPr>
              <a:t>24</a:t>
            </a:r>
          </a:p>
        </p:txBody>
      </p:sp>
      <p:sp>
        <p:nvSpPr>
          <p:cNvPr id="73762" name="Arc 34"/>
          <p:cNvSpPr>
            <a:spLocks/>
          </p:cNvSpPr>
          <p:nvPr/>
        </p:nvSpPr>
        <p:spPr bwMode="auto">
          <a:xfrm>
            <a:off x="688975" y="3279775"/>
            <a:ext cx="304800" cy="304800"/>
          </a:xfrm>
          <a:custGeom>
            <a:avLst/>
            <a:gdLst>
              <a:gd name="G0" fmla="+- 21597 0 0"/>
              <a:gd name="G1" fmla="+- 21600 0 0"/>
              <a:gd name="G2" fmla="+- 21600 0 0"/>
              <a:gd name="T0" fmla="*/ 0 w 21597"/>
              <a:gd name="T1" fmla="*/ 21263 h 21600"/>
              <a:gd name="T2" fmla="*/ 21485 w 21597"/>
              <a:gd name="T3" fmla="*/ 0 h 21600"/>
              <a:gd name="T4" fmla="*/ 21597 w 21597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597" h="21600" fill="none" extrusionOk="0">
                <a:moveTo>
                  <a:pt x="-1" y="21262"/>
                </a:moveTo>
                <a:cubicBezTo>
                  <a:pt x="183" y="9510"/>
                  <a:pt x="9730" y="61"/>
                  <a:pt x="21485" y="0"/>
                </a:cubicBezTo>
              </a:path>
              <a:path w="21597" h="21600" stroke="0" extrusionOk="0">
                <a:moveTo>
                  <a:pt x="-1" y="21262"/>
                </a:moveTo>
                <a:cubicBezTo>
                  <a:pt x="183" y="9510"/>
                  <a:pt x="9730" y="61"/>
                  <a:pt x="21485" y="0"/>
                </a:cubicBezTo>
                <a:lnTo>
                  <a:pt x="21597" y="21600"/>
                </a:lnTo>
                <a:close/>
              </a:path>
            </a:pathLst>
          </a:custGeom>
          <a:noFill/>
          <a:ln w="12700" cap="rnd">
            <a:solidFill>
              <a:srgbClr val="063DE8"/>
            </a:solidFill>
            <a:round/>
            <a:headEnd type="none" w="sm" len="sm"/>
            <a:tailEnd type="stealth" w="med" len="med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63" name="Arc 35"/>
          <p:cNvSpPr>
            <a:spLocks/>
          </p:cNvSpPr>
          <p:nvPr/>
        </p:nvSpPr>
        <p:spPr bwMode="auto">
          <a:xfrm>
            <a:off x="685800" y="3584575"/>
            <a:ext cx="7086600" cy="8382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19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18" y="0"/>
                </a:moveTo>
                <a:cubicBezTo>
                  <a:pt x="11940" y="10"/>
                  <a:pt x="21600" y="9678"/>
                  <a:pt x="21600" y="21600"/>
                </a:cubicBezTo>
              </a:path>
              <a:path w="21600" h="21600" stroke="0" extrusionOk="0">
                <a:moveTo>
                  <a:pt x="18" y="0"/>
                </a:moveTo>
                <a:cubicBezTo>
                  <a:pt x="11940" y="10"/>
                  <a:pt x="21600" y="9678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12700" cap="rnd">
            <a:solidFill>
              <a:srgbClr val="063DE8"/>
            </a:solidFill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73764" name="Rectangle 36"/>
          <p:cNvSpPr>
            <a:spLocks noChangeArrowheads="1"/>
          </p:cNvSpPr>
          <p:nvPr/>
        </p:nvSpPr>
        <p:spPr bwMode="auto">
          <a:xfrm>
            <a:off x="7072313" y="4222750"/>
            <a:ext cx="392112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 sz="2000">
                <a:solidFill>
                  <a:srgbClr val="CF0E30"/>
                </a:solidFill>
                <a:latin typeface="Book Antiqua" pitchFamily="18" charset="0"/>
              </a:rPr>
              <a:t>N</a:t>
            </a:r>
          </a:p>
        </p:txBody>
      </p:sp>
      <p:sp>
        <p:nvSpPr>
          <p:cNvPr id="73765" name="Rectangle 37"/>
          <p:cNvSpPr>
            <a:spLocks noChangeArrowheads="1"/>
          </p:cNvSpPr>
          <p:nvPr/>
        </p:nvSpPr>
        <p:spPr bwMode="auto">
          <a:xfrm>
            <a:off x="6919913" y="4603750"/>
            <a:ext cx="909637" cy="39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0488" tIns="44450" rIns="90488" bIns="44450">
            <a:spAutoFit/>
          </a:bodyPr>
          <a:lstStyle/>
          <a:p>
            <a:r>
              <a:rPr lang="en-US" sz="2000">
                <a:solidFill>
                  <a:srgbClr val="CF0E30"/>
                </a:solidFill>
                <a:latin typeface="Book Antiqua" pitchFamily="18" charset="0"/>
              </a:rPr>
              <a:t># slots</a:t>
            </a:r>
          </a:p>
        </p:txBody>
      </p:sp>
    </p:spTree>
    <p:extLst>
      <p:ext uri="{BB962C8B-B14F-4D97-AF65-F5344CB8AC3E}">
        <p14:creationId xmlns:p14="http://schemas.microsoft.com/office/powerpoint/2010/main" val="531696265"/>
      </p:ext>
    </p:extLst>
  </p:cSld>
  <p:clrMapOvr>
    <a:masterClrMapping/>
  </p:clrMapOvr>
  <p:transition xmlns:p14="http://schemas.microsoft.com/office/powerpoint/2010/main">
    <p:cut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of Formats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Fixed-length is nice for static or append-only data</a:t>
            </a:r>
          </a:p>
          <a:p>
            <a:pPr lvl="1"/>
            <a:r>
              <a:rPr lang="en-US" dirty="0" smtClean="0"/>
              <a:t>Log files, purchase logs, etc.</a:t>
            </a:r>
          </a:p>
          <a:p>
            <a:pPr lvl="1"/>
            <a:r>
              <a:rPr lang="en-US" dirty="0" smtClean="0"/>
              <a:t>But requires fixed length</a:t>
            </a:r>
          </a:p>
          <a:p>
            <a:r>
              <a:rPr lang="en-US" dirty="0" smtClean="0"/>
              <a:t>Variable-length</a:t>
            </a:r>
          </a:p>
          <a:p>
            <a:pPr lvl="1"/>
            <a:r>
              <a:rPr lang="en-US" dirty="0" smtClean="0"/>
              <a:t>Of course, variable-length records</a:t>
            </a:r>
          </a:p>
          <a:p>
            <a:pPr lvl="1"/>
            <a:r>
              <a:rPr lang="en-US" dirty="0" smtClean="0"/>
              <a:t>Also, easier to use if we want to keep it sorted. </a:t>
            </a:r>
          </a:p>
          <a:p>
            <a:pPr lvl="1"/>
            <a:r>
              <a:rPr lang="en-US" dirty="0" smtClean="0"/>
              <a:t>Why?</a:t>
            </a:r>
          </a:p>
        </p:txBody>
      </p:sp>
    </p:spTree>
    <p:extLst>
      <p:ext uri="{BB962C8B-B14F-4D97-AF65-F5344CB8AC3E}">
        <p14:creationId xmlns:p14="http://schemas.microsoft.com/office/powerpoint/2010/main" val="25212335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174199"/>
            <a:ext cx="8229600" cy="1143000"/>
          </a:xfrm>
        </p:spPr>
        <p:txBody>
          <a:bodyPr/>
          <a:lstStyle/>
          <a:p>
            <a:r>
              <a:rPr lang="en-US" dirty="0" smtClean="0"/>
              <a:t>Row versus Column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94429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Row-Column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dirty="0" smtClean="0"/>
              <a:t>Consider 100 byte pages.</a:t>
            </a:r>
          </a:p>
          <a:p>
            <a:pPr lvl="1"/>
            <a:r>
              <a:rPr lang="en-US" dirty="0" smtClean="0"/>
              <a:t>10 fields each and each 10 bytes.</a:t>
            </a:r>
          </a:p>
          <a:p>
            <a:pPr lvl="1"/>
            <a:r>
              <a:rPr lang="en-US" dirty="0" smtClean="0"/>
              <a:t>Row store: 1 record per page.</a:t>
            </a:r>
          </a:p>
          <a:p>
            <a:pPr lvl="1"/>
            <a:r>
              <a:rPr lang="en-US" dirty="0" smtClean="0"/>
              <a:t>Col store: 10 records per page.</a:t>
            </a:r>
          </a:p>
          <a:p>
            <a:pPr marL="0" indent="0">
              <a:buNone/>
            </a:pPr>
            <a:r>
              <a:rPr lang="en-US" dirty="0" smtClean="0"/>
              <a:t>Pros? Higher throughput.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Local-compression (why?) </a:t>
            </a:r>
          </a:p>
          <a:p>
            <a:pPr marL="0" indent="0">
              <a:buNone/>
            </a:pPr>
            <a:r>
              <a:rPr lang="en-US" dirty="0" smtClean="0"/>
              <a:t>Cons? Update times.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Ok, but what about main memory? (</a:t>
            </a:r>
            <a:r>
              <a:rPr lang="en-US" dirty="0" err="1" smtClean="0"/>
              <a:t>Cachelines</a:t>
            </a:r>
            <a:r>
              <a:rPr lang="en-US" dirty="0" smtClean="0"/>
              <a:t> and DCU)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5931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File of Records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577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157640"/>
            <a:ext cx="8229600" cy="1143000"/>
          </a:xfrm>
        </p:spPr>
        <p:txBody>
          <a:bodyPr/>
          <a:lstStyle/>
          <a:p>
            <a:r>
              <a:rPr lang="en-US" dirty="0" smtClean="0"/>
              <a:t>Famous Extra One: 5 Minute Rule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52375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Five Minute Rule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2000" y="3454400"/>
            <a:ext cx="2032000" cy="3403600"/>
          </a:xfrm>
          <a:prstGeom prst="rect">
            <a:avLst/>
          </a:prstGeom>
        </p:spPr>
      </p:pic>
      <p:sp>
        <p:nvSpPr>
          <p:cNvPr id="6" name="Rectangular Callout 5"/>
          <p:cNvSpPr/>
          <p:nvPr/>
        </p:nvSpPr>
        <p:spPr>
          <a:xfrm>
            <a:off x="762000" y="1524000"/>
            <a:ext cx="5791200" cy="1600200"/>
          </a:xfrm>
          <a:prstGeom prst="wedgeRectCallout">
            <a:avLst>
              <a:gd name="adj1" fmla="val 58602"/>
              <a:gd name="adj2" fmla="val 174493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800" i="1" dirty="0" smtClean="0"/>
              <a:t>Cache randomly accessed disk pages that are re-used every 5 minutes. </a:t>
            </a:r>
          </a:p>
          <a:p>
            <a:r>
              <a:rPr lang="en-US" sz="2800" i="1" dirty="0" smtClean="0"/>
              <a:t>– Wikipedia formulation</a:t>
            </a:r>
            <a:endParaRPr lang="en-US" sz="2800" i="1" dirty="0"/>
          </a:p>
        </p:txBody>
      </p:sp>
      <p:sp>
        <p:nvSpPr>
          <p:cNvPr id="7" name="TextBox 6"/>
          <p:cNvSpPr txBox="1"/>
          <p:nvPr/>
        </p:nvSpPr>
        <p:spPr>
          <a:xfrm>
            <a:off x="533400" y="3810000"/>
            <a:ext cx="5562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Rule has been updated</a:t>
            </a:r>
          </a:p>
          <a:p>
            <a:r>
              <a:rPr lang="en-US" sz="2400" dirty="0" smtClean="0"/>
              <a:t>(and roughly held) a couple of times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228600" y="5646003"/>
            <a:ext cx="5715000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Calculation: Cost of some RAM to hold the page versus fractional cost of the disk.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7086600" y="2895600"/>
            <a:ext cx="2057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Jim Gray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183045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Calculation for Five Minute Rule (old)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Disc and controller 15 access/</a:t>
            </a:r>
            <a:r>
              <a:rPr lang="en-US" dirty="0" err="1" smtClean="0"/>
              <a:t>s</a:t>
            </a:r>
            <a:r>
              <a:rPr lang="en-US" dirty="0" smtClean="0"/>
              <a:t>: 15k</a:t>
            </a:r>
          </a:p>
          <a:p>
            <a:pPr lvl="1"/>
            <a:r>
              <a:rPr lang="en-US" dirty="0" smtClean="0"/>
              <a:t>Price per access/</a:t>
            </a:r>
            <a:r>
              <a:rPr lang="en-US" dirty="0" err="1" smtClean="0"/>
              <a:t>s</a:t>
            </a:r>
            <a:r>
              <a:rPr lang="en-US" dirty="0" smtClean="0"/>
              <a:t> is 1K$-2K$</a:t>
            </a:r>
          </a:p>
          <a:p>
            <a:r>
              <a:rPr lang="en-US" dirty="0" smtClean="0"/>
              <a:t>MB of main memory costs 5k$, so </a:t>
            </a:r>
            <a:r>
              <a:rPr lang="en-US" dirty="0" err="1" smtClean="0"/>
              <a:t>kB</a:t>
            </a:r>
            <a:r>
              <a:rPr lang="en-US" dirty="0" smtClean="0"/>
              <a:t> costs 5$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74364" y="3706795"/>
            <a:ext cx="8229600" cy="95410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If making a 1Kb record resident saves 1 access/</a:t>
            </a:r>
            <a:r>
              <a:rPr lang="en-US" sz="2800" dirty="0" err="1" smtClean="0"/>
              <a:t>s</a:t>
            </a:r>
            <a:r>
              <a:rPr lang="en-US" sz="2800" dirty="0" smtClean="0"/>
              <a:t>, then we pay 5$ but save about $2000. 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4993877"/>
            <a:ext cx="8246764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Break even point? 2000/5 ~ 400 seconds ≈ 5 minutes</a:t>
            </a:r>
          </a:p>
        </p:txBody>
      </p:sp>
    </p:spTree>
    <p:extLst>
      <p:ext uri="{BB962C8B-B14F-4D97-AF65-F5344CB8AC3E}">
        <p14:creationId xmlns:p14="http://schemas.microsoft.com/office/powerpoint/2010/main" val="9620166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5 Minute Rule abstractly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RI: Expected interval in seconds between page refs</a:t>
            </a:r>
          </a:p>
          <a:p>
            <a:r>
              <a:rPr lang="en-US" dirty="0" smtClean="0"/>
              <a:t>M$ cost of main memory ($/byte)</a:t>
            </a:r>
          </a:p>
          <a:p>
            <a:r>
              <a:rPr lang="en-US" dirty="0" smtClean="0"/>
              <a:t>A$ cost of access per second ($/access/</a:t>
            </a:r>
            <a:r>
              <a:rPr lang="en-US" dirty="0" err="1" smtClean="0"/>
              <a:t>s</a:t>
            </a:r>
            <a:r>
              <a:rPr lang="en-US" dirty="0" smtClean="0"/>
              <a:t>)</a:t>
            </a:r>
          </a:p>
          <a:p>
            <a:r>
              <a:rPr lang="en-US" dirty="0" smtClean="0"/>
              <a:t>B  size of the record/data to be stored</a:t>
            </a:r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3357563" y="4822825"/>
          <a:ext cx="2967037" cy="1303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Equation" r:id="rId3" imgW="838200" imgH="368300" progId="Equation.3">
                  <p:embed/>
                </p:oleObj>
              </mc:Choice>
              <mc:Fallback>
                <p:oleObj name="Equation" r:id="rId3" imgW="838200" imgH="368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7563" y="4822825"/>
                        <a:ext cx="2967037" cy="13033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919430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Five Minute Rule Now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2814419"/>
            <a:ext cx="745172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smtClean="0"/>
              <a:t>Goetz </a:t>
            </a:r>
            <a:r>
              <a:rPr lang="en-US" sz="2800" dirty="0" err="1" smtClean="0"/>
              <a:t>Graefe</a:t>
            </a:r>
            <a:r>
              <a:rPr lang="en-US" sz="2800" dirty="0" smtClean="0"/>
              <a:t>: The five-minute rule 20 years later (and how flash memory changes the rules). </a:t>
            </a:r>
            <a:r>
              <a:rPr lang="en-US" sz="2800" dirty="0" err="1" smtClean="0"/>
              <a:t>Commun</a:t>
            </a:r>
            <a:r>
              <a:rPr lang="en-US" sz="2800" dirty="0" smtClean="0"/>
              <a:t>. ACM 52(7): 48-59 (2009)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457200" y="1819075"/>
            <a:ext cx="7451725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If you’re curious about it:</a:t>
            </a:r>
          </a:p>
        </p:txBody>
      </p:sp>
    </p:spTree>
    <p:extLst>
      <p:ext uri="{BB962C8B-B14F-4D97-AF65-F5344CB8AC3E}">
        <p14:creationId xmlns:p14="http://schemas.microsoft.com/office/powerpoint/2010/main" val="13919547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24344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LRU-</a:t>
            </a:r>
            <a:r>
              <a:rPr lang="en-US" dirty="0" err="1" smtClean="0"/>
              <a:t>k</a:t>
            </a:r>
            <a:r>
              <a:rPr lang="en-US" dirty="0" smtClean="0"/>
              <a:t>: Page Replacement with History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80897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10k ft view of LRU-</a:t>
            </a:r>
            <a:r>
              <a:rPr lang="en-US" dirty="0" err="1" smtClean="0"/>
              <a:t>k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772370" y="1733270"/>
            <a:ext cx="7672206" cy="954107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Main Idea: LRU drops pages w/o enough info. More Info (page accesses) better job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772370" y="3037513"/>
            <a:ext cx="7672206" cy="138499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Ideal: If for each page </a:t>
            </a:r>
            <a:r>
              <a:rPr lang="en-US" sz="2800" dirty="0" err="1" smtClean="0"/>
              <a:t>p</a:t>
            </a:r>
            <a:r>
              <a:rPr lang="en-US" sz="2800" dirty="0" smtClean="0"/>
              <a:t>, we could estimate the next time it was going to be accessed, then we could build a better buffer manager.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772370" y="4993877"/>
            <a:ext cx="7672206" cy="138499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LRU-</a:t>
            </a:r>
            <a:r>
              <a:rPr lang="en-US" sz="2800" dirty="0" err="1" smtClean="0"/>
              <a:t>k</a:t>
            </a:r>
            <a:r>
              <a:rPr lang="en-US" sz="2800" dirty="0" smtClean="0"/>
              <a:t> roughly keep around the last </a:t>
            </a:r>
            <a:r>
              <a:rPr lang="en-US" sz="2800" dirty="0" err="1" smtClean="0"/>
              <a:t>k</a:t>
            </a:r>
            <a:r>
              <a:rPr lang="en-US" sz="2800" dirty="0" smtClean="0"/>
              <a:t> times we accessed each page, and use this to </a:t>
            </a:r>
            <a:r>
              <a:rPr lang="en-US" sz="2800" i="1" dirty="0" smtClean="0"/>
              <a:t>estimate </a:t>
            </a:r>
            <a:r>
              <a:rPr lang="en-US" sz="2800" i="1" dirty="0" err="1" smtClean="0"/>
              <a:t>interarrival</a:t>
            </a:r>
            <a:r>
              <a:rPr lang="en-US" sz="2800" i="1" dirty="0" smtClean="0"/>
              <a:t> times.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33753548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1432</Words>
  <Application>Microsoft Macintosh PowerPoint</Application>
  <PresentationFormat>On-screen Show (4:3)</PresentationFormat>
  <Paragraphs>202</Paragraphs>
  <Slides>29</Slides>
  <Notes>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1" baseType="lpstr">
      <vt:lpstr>Office Theme</vt:lpstr>
      <vt:lpstr>Equation</vt:lpstr>
      <vt:lpstr>Buffer Manager Extra!</vt:lpstr>
      <vt:lpstr>Further Reading (Papers I like)</vt:lpstr>
      <vt:lpstr>Famous Extra One: 5 Minute Rule</vt:lpstr>
      <vt:lpstr>The Five Minute Rule</vt:lpstr>
      <vt:lpstr>Calculation for Five Minute Rule (old)</vt:lpstr>
      <vt:lpstr>5 Minute Rule abstractly</vt:lpstr>
      <vt:lpstr>The Five Minute Rule Now</vt:lpstr>
      <vt:lpstr>LRU-k: Page Replacement with History</vt:lpstr>
      <vt:lpstr>10k ft view of LRU-k</vt:lpstr>
      <vt:lpstr>Why might we want LRU-k</vt:lpstr>
      <vt:lpstr>Notation for LRU-k</vt:lpstr>
      <vt:lpstr>LRU-k</vt:lpstr>
      <vt:lpstr>Challenge Early Page Eviction</vt:lpstr>
      <vt:lpstr>Challenge: Correlated References</vt:lpstr>
      <vt:lpstr>The need for History</vt:lpstr>
      <vt:lpstr>Follow on work</vt:lpstr>
      <vt:lpstr>Page Formats</vt:lpstr>
      <vt:lpstr>Record Formats: Fixed Length</vt:lpstr>
      <vt:lpstr>Record Formats: Variable Length (I)</vt:lpstr>
      <vt:lpstr>Record Formats: Variable Length (I)</vt:lpstr>
      <vt:lpstr>Record Format Summary</vt:lpstr>
      <vt:lpstr>Page Formats</vt:lpstr>
      <vt:lpstr>Fixed, Packed Page</vt:lpstr>
      <vt:lpstr>Fixed, Unpacked, Bitmap</vt:lpstr>
      <vt:lpstr>Page Formats: Variable Length Records</vt:lpstr>
      <vt:lpstr>Comparison of Formats</vt:lpstr>
      <vt:lpstr>Row versus Column</vt:lpstr>
      <vt:lpstr>Row-Column</vt:lpstr>
      <vt:lpstr>File of Records</vt:lpstr>
    </vt:vector>
  </TitlesOfParts>
  <Company>University of Wisconsin-Madison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Buffer Manager Extra!</dc:title>
  <dc:creator>Christopher Re</dc:creator>
  <cp:lastModifiedBy>Christopher Re</cp:lastModifiedBy>
  <cp:revision>4</cp:revision>
  <dcterms:created xsi:type="dcterms:W3CDTF">2014-04-07T12:53:53Z</dcterms:created>
  <dcterms:modified xsi:type="dcterms:W3CDTF">2014-04-08T00:32:35Z</dcterms:modified>
</cp:coreProperties>
</file>