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87" r:id="rId22"/>
    <p:sldId id="288" r:id="rId23"/>
    <p:sldId id="278" r:id="rId24"/>
    <p:sldId id="289" r:id="rId25"/>
    <p:sldId id="290" r:id="rId26"/>
    <p:sldId id="291" r:id="rId27"/>
    <p:sldId id="292" r:id="rId28"/>
    <p:sldId id="293" r:id="rId29"/>
    <p:sldId id="294" r:id="rId30"/>
    <p:sldId id="279" r:id="rId31"/>
    <p:sldId id="280" r:id="rId32"/>
    <p:sldId id="282" r:id="rId33"/>
    <p:sldId id="283" r:id="rId34"/>
    <p:sldId id="284" r:id="rId35"/>
    <p:sldId id="295" r:id="rId36"/>
    <p:sldId id="286" r:id="rId37"/>
    <p:sldId id="296" r:id="rId38"/>
    <p:sldId id="298" r:id="rId39"/>
    <p:sldId id="299" r:id="rId40"/>
    <p:sldId id="300" r:id="rId41"/>
    <p:sldId id="306" r:id="rId42"/>
    <p:sldId id="301" r:id="rId43"/>
    <p:sldId id="302" r:id="rId44"/>
    <p:sldId id="307" r:id="rId45"/>
    <p:sldId id="310" r:id="rId46"/>
    <p:sldId id="308" r:id="rId47"/>
    <p:sldId id="309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410" y="-6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3A90-275A-4377-A680-A0DE11B163E9}" type="datetimeFigureOut">
              <a:rPr lang="en-US" smtClean="0"/>
              <a:pPr/>
              <a:t>9/29/2009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2025-F301-4698-B271-C4F74CF9D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3A90-275A-4377-A680-A0DE11B163E9}" type="datetimeFigureOut">
              <a:rPr lang="en-US" smtClean="0"/>
              <a:pPr/>
              <a:t>9/29/2009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2025-F301-4698-B271-C4F74CF9D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3A90-275A-4377-A680-A0DE11B163E9}" type="datetimeFigureOut">
              <a:rPr lang="en-US" smtClean="0"/>
              <a:pPr/>
              <a:t>9/29/2009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2025-F301-4698-B271-C4F74CF9D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3A90-275A-4377-A680-A0DE11B163E9}" type="datetimeFigureOut">
              <a:rPr lang="en-US" smtClean="0"/>
              <a:pPr/>
              <a:t>9/29/2009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2025-F301-4698-B271-C4F74CF9D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3A90-275A-4377-A680-A0DE11B163E9}" type="datetimeFigureOut">
              <a:rPr lang="en-US" smtClean="0"/>
              <a:pPr/>
              <a:t>9/29/2009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2025-F301-4698-B271-C4F74CF9D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3A90-275A-4377-A680-A0DE11B163E9}" type="datetimeFigureOut">
              <a:rPr lang="en-US" smtClean="0"/>
              <a:pPr/>
              <a:t>9/29/2009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2025-F301-4698-B271-C4F74CF9D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3A90-275A-4377-A680-A0DE11B163E9}" type="datetimeFigureOut">
              <a:rPr lang="en-US" smtClean="0"/>
              <a:pPr/>
              <a:t>9/29/2009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2025-F301-4698-B271-C4F74CF9D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3A90-275A-4377-A680-A0DE11B163E9}" type="datetimeFigureOut">
              <a:rPr lang="en-US" smtClean="0"/>
              <a:pPr/>
              <a:t>9/29/2009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2025-F301-4698-B271-C4F74CF9D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3A90-275A-4377-A680-A0DE11B163E9}" type="datetimeFigureOut">
              <a:rPr lang="en-US" smtClean="0"/>
              <a:pPr/>
              <a:t>9/29/2009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2025-F301-4698-B271-C4F74CF9D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3A90-275A-4377-A680-A0DE11B163E9}" type="datetimeFigureOut">
              <a:rPr lang="en-US" smtClean="0"/>
              <a:pPr/>
              <a:t>9/29/2009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2025-F301-4698-B271-C4F74CF9D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3A90-275A-4377-A680-A0DE11B163E9}" type="datetimeFigureOut">
              <a:rPr lang="en-US" smtClean="0"/>
              <a:pPr/>
              <a:t>9/29/2009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2025-F301-4698-B271-C4F74CF9D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B3A90-275A-4377-A680-A0DE11B163E9}" type="datetimeFigureOut">
              <a:rPr lang="en-US" smtClean="0"/>
              <a:pPr/>
              <a:t>9/29/2009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52025-F301-4698-B271-C4F74CF9D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CS448f: Image Processing For Photography and Vision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Sharpening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Sharpening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Boost detail in an image without introducing noise or artifacts</a:t>
            </a:r>
          </a:p>
          <a:p>
            <a:r>
              <a:rPr lang="en-US" smtClean="0"/>
              <a:t>Undo blur</a:t>
            </a:r>
          </a:p>
          <a:p>
            <a:pPr lvl="1"/>
            <a:r>
              <a:rPr lang="en-US" smtClean="0"/>
              <a:t>due to lens aberrations</a:t>
            </a:r>
          </a:p>
          <a:p>
            <a:pPr lvl="1"/>
            <a:r>
              <a:rPr lang="en-US" smtClean="0"/>
              <a:t>slight misfocus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Recall Denoising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133600" y="1981200"/>
            <a:ext cx="49530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smtClean="0"/>
              <a:t>Input</a:t>
            </a:r>
          </a:p>
          <a:p>
            <a:pPr algn="ctr"/>
            <a:endParaRPr lang="en-US" sz="3600" smtClean="0"/>
          </a:p>
          <a:p>
            <a:pPr algn="ctr"/>
            <a:r>
              <a:rPr lang="en-US" sz="3600" smtClean="0"/>
              <a:t>=</a:t>
            </a:r>
          </a:p>
          <a:p>
            <a:pPr algn="ctr"/>
            <a:endParaRPr lang="en-US" sz="3600" smtClean="0"/>
          </a:p>
          <a:p>
            <a:pPr algn="ctr"/>
            <a:r>
              <a:rPr lang="en-US" sz="4000" smtClean="0"/>
              <a:t>Signal</a:t>
            </a:r>
            <a:r>
              <a:rPr lang="en-US" sz="3600" smtClean="0"/>
              <a:t>      +</a:t>
            </a:r>
            <a:r>
              <a:rPr lang="en-US" sz="4000" smtClean="0"/>
              <a:t>      Noise</a:t>
            </a:r>
            <a:endParaRPr lang="en-US" sz="4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Recall Denoising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133600" y="1981200"/>
            <a:ext cx="49530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smtClean="0"/>
              <a:t>Input</a:t>
            </a:r>
          </a:p>
          <a:p>
            <a:pPr algn="ctr"/>
            <a:endParaRPr lang="en-US" sz="3600" smtClean="0"/>
          </a:p>
          <a:p>
            <a:pPr algn="ctr"/>
            <a:r>
              <a:rPr lang="en-US" sz="3600" smtClean="0"/>
              <a:t>=</a:t>
            </a:r>
          </a:p>
          <a:p>
            <a:pPr algn="ctr"/>
            <a:endParaRPr lang="en-US" sz="3600" smtClean="0"/>
          </a:p>
          <a:p>
            <a:pPr algn="ctr"/>
            <a:r>
              <a:rPr lang="en-US" sz="4000" smtClean="0"/>
              <a:t>Signal</a:t>
            </a:r>
            <a:r>
              <a:rPr lang="en-US" sz="3600" smtClean="0"/>
              <a:t>      +</a:t>
            </a:r>
            <a:r>
              <a:rPr lang="en-US" sz="4000" smtClean="0"/>
              <a:t>      Noise</a:t>
            </a:r>
            <a:endParaRPr lang="en-US" sz="4000"/>
          </a:p>
        </p:txBody>
      </p:sp>
      <p:sp>
        <p:nvSpPr>
          <p:cNvPr id="5" name="Oval 4"/>
          <p:cNvSpPr/>
          <p:nvPr/>
        </p:nvSpPr>
        <p:spPr>
          <a:xfrm>
            <a:off x="2362200" y="4191000"/>
            <a:ext cx="1828800" cy="83820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:\Users\abadams\AppData\Local\Microsoft\Windows\Temporary Internet Files\Content.IE5\CR7Z4OEL\MCHH00772_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4953000"/>
            <a:ext cx="1120775" cy="1724025"/>
          </a:xfrm>
          <a:prstGeom prst="rect">
            <a:avLst/>
          </a:prstGeom>
          <a:noFill/>
        </p:spPr>
      </p:pic>
      <p:cxnSp>
        <p:nvCxnSpPr>
          <p:cNvPr id="7" name="Shape 6"/>
          <p:cNvCxnSpPr>
            <a:endCxn id="1026" idx="0"/>
          </p:cNvCxnSpPr>
          <p:nvPr/>
        </p:nvCxnSpPr>
        <p:spPr>
          <a:xfrm>
            <a:off x="6705600" y="4648200"/>
            <a:ext cx="1169988" cy="304800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Sharpening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066800" y="1981200"/>
            <a:ext cx="74676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smtClean="0"/>
              <a:t>Input</a:t>
            </a:r>
          </a:p>
          <a:p>
            <a:pPr algn="ctr"/>
            <a:endParaRPr lang="en-US" sz="3600" smtClean="0"/>
          </a:p>
          <a:p>
            <a:pPr algn="ctr"/>
            <a:r>
              <a:rPr lang="en-US" sz="3600" smtClean="0"/>
              <a:t>=</a:t>
            </a:r>
          </a:p>
          <a:p>
            <a:pPr algn="ctr"/>
            <a:endParaRPr lang="en-US" sz="3600" smtClean="0"/>
          </a:p>
          <a:p>
            <a:pPr algn="ctr"/>
            <a:r>
              <a:rPr lang="en-US" sz="4000" smtClean="0"/>
              <a:t>Coarse      </a:t>
            </a:r>
            <a:r>
              <a:rPr lang="en-US" sz="3600" smtClean="0"/>
              <a:t>+</a:t>
            </a:r>
            <a:r>
              <a:rPr lang="en-US" sz="4000" smtClean="0"/>
              <a:t>      Fine</a:t>
            </a:r>
            <a:endParaRPr lang="en-US" sz="4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Sharpening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066800" y="1981200"/>
            <a:ext cx="7467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smtClean="0"/>
              <a:t>Output</a:t>
            </a:r>
          </a:p>
          <a:p>
            <a:pPr algn="ctr"/>
            <a:endParaRPr lang="en-US" sz="3600" smtClean="0"/>
          </a:p>
          <a:p>
            <a:pPr algn="ctr"/>
            <a:r>
              <a:rPr lang="en-US" sz="3600" smtClean="0"/>
              <a:t>=</a:t>
            </a:r>
          </a:p>
          <a:p>
            <a:pPr algn="ctr"/>
            <a:endParaRPr lang="en-US" sz="3600" smtClean="0"/>
          </a:p>
          <a:p>
            <a:pPr algn="ctr"/>
            <a:r>
              <a:rPr lang="en-US" sz="4000" smtClean="0"/>
              <a:t>Coarse      </a:t>
            </a:r>
            <a:r>
              <a:rPr lang="en-US" sz="3600" smtClean="0"/>
              <a:t>+ </a:t>
            </a:r>
            <a:r>
              <a:rPr lang="en-US" sz="4000" smtClean="0"/>
              <a:t>     </a:t>
            </a:r>
            <a:r>
              <a:rPr lang="en-US" sz="7200" smtClean="0"/>
              <a:t>Fine</a:t>
            </a:r>
            <a:endParaRPr lang="en-US" sz="7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Sharpening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Any Filter which removes fine details can be used to sharpen</a:t>
            </a:r>
          </a:p>
          <a:p>
            <a:pPr lvl="1"/>
            <a:r>
              <a:rPr lang="en-US" smtClean="0"/>
              <a:t>1) Coarse = Remove Fine Details from Input</a:t>
            </a:r>
          </a:p>
          <a:p>
            <a:pPr lvl="1"/>
            <a:r>
              <a:rPr lang="en-US" smtClean="0"/>
              <a:t>2) Fine = Input - Coarse</a:t>
            </a:r>
          </a:p>
          <a:p>
            <a:pPr lvl="1"/>
            <a:r>
              <a:rPr lang="en-US" smtClean="0"/>
              <a:t>3) Output = Input + Fine x 0.5</a:t>
            </a:r>
          </a:p>
          <a:p>
            <a:r>
              <a:rPr lang="en-US" smtClean="0"/>
              <a:t>Which filters should be use to create the coarse base layer?</a:t>
            </a:r>
          </a:p>
          <a:p>
            <a:r>
              <a:rPr lang="en-US" smtClean="0"/>
              <a:t>What about noise?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Linear Sharpening Filters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Let G be a Gaussian Kernel</a:t>
            </a:r>
          </a:p>
          <a:p>
            <a:pPr lvl="1"/>
            <a:r>
              <a:rPr lang="en-US" smtClean="0"/>
              <a:t>1) Coarse = G * Input</a:t>
            </a:r>
          </a:p>
          <a:p>
            <a:pPr lvl="1"/>
            <a:r>
              <a:rPr lang="en-US" smtClean="0"/>
              <a:t>2) Fine = Input - Coarse</a:t>
            </a:r>
          </a:p>
          <a:p>
            <a:pPr lvl="1"/>
            <a:r>
              <a:rPr lang="en-US" smtClean="0"/>
              <a:t>3) Output = Input + Fine x 0.5</a:t>
            </a:r>
          </a:p>
          <a:p>
            <a:pPr lvl="1"/>
            <a:endParaRPr lang="en-US" smtClean="0"/>
          </a:p>
          <a:p>
            <a:pPr lvl="1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Convolution is Linear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mtClean="0"/>
              <a:t>G</a:t>
            </a:r>
            <a:r>
              <a:rPr lang="en-US" smtClean="0"/>
              <a:t>*(a+b) = G*a + G*b</a:t>
            </a:r>
          </a:p>
          <a:p>
            <a:pPr lvl="1"/>
            <a:r>
              <a:rPr lang="en-US" smtClean="0"/>
              <a:t>Output </a:t>
            </a:r>
            <a:r>
              <a:rPr lang="en-US" smtClean="0"/>
              <a:t>= </a:t>
            </a:r>
            <a:r>
              <a:rPr lang="en-US" smtClean="0"/>
              <a:t>Input </a:t>
            </a:r>
            <a:r>
              <a:rPr lang="en-US" smtClean="0"/>
              <a:t>+ </a:t>
            </a:r>
            <a:r>
              <a:rPr lang="en-US" smtClean="0"/>
              <a:t>0.5 Fine</a:t>
            </a:r>
            <a:endParaRPr lang="en-US" smtClean="0"/>
          </a:p>
          <a:p>
            <a:pPr lvl="1"/>
            <a:r>
              <a:rPr lang="en-US" smtClean="0"/>
              <a:t>Output = Input </a:t>
            </a:r>
            <a:r>
              <a:rPr lang="en-US" smtClean="0"/>
              <a:t>+ </a:t>
            </a:r>
            <a:r>
              <a:rPr lang="en-US" smtClean="0"/>
              <a:t>0.5 (Input </a:t>
            </a:r>
            <a:r>
              <a:rPr lang="en-US" smtClean="0"/>
              <a:t>- </a:t>
            </a:r>
            <a:r>
              <a:rPr lang="en-US" smtClean="0"/>
              <a:t>G*Input</a:t>
            </a:r>
            <a:r>
              <a:rPr lang="en-US" smtClean="0"/>
              <a:t>)</a:t>
            </a:r>
            <a:endParaRPr lang="en-US" smtClean="0"/>
          </a:p>
          <a:p>
            <a:pPr lvl="1"/>
            <a:r>
              <a:rPr lang="en-US" smtClean="0"/>
              <a:t>Output = </a:t>
            </a:r>
            <a:r>
              <a:rPr lang="en-US" smtClean="0"/>
              <a:t>1.5 </a:t>
            </a:r>
            <a:r>
              <a:rPr lang="en-US" smtClean="0"/>
              <a:t>Input </a:t>
            </a:r>
            <a:r>
              <a:rPr lang="en-US" smtClean="0"/>
              <a:t>-  </a:t>
            </a:r>
            <a:r>
              <a:rPr lang="en-US" smtClean="0"/>
              <a:t>0.5 G*Input</a:t>
            </a:r>
            <a:endParaRPr lang="en-US" smtClean="0"/>
          </a:p>
          <a:p>
            <a:pPr lvl="1"/>
            <a:r>
              <a:rPr lang="en-US" smtClean="0"/>
              <a:t>Output </a:t>
            </a:r>
            <a:r>
              <a:rPr lang="en-US" smtClean="0"/>
              <a:t>= </a:t>
            </a:r>
            <a:r>
              <a:rPr lang="en-US" smtClean="0"/>
              <a:t>(1.5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mtClean="0"/>
              <a:t> - 0.5 G) * Input</a:t>
            </a:r>
          </a:p>
          <a:p>
            <a:r>
              <a:rPr lang="en-US" smtClean="0"/>
              <a:t>Or in Fourier Space</a:t>
            </a:r>
          </a:p>
          <a:p>
            <a:pPr lvl="1"/>
            <a:r>
              <a:rPr lang="en-US" smtClean="0"/>
              <a:t>Output’ = (1.5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mtClean="0">
                <a:latin typeface="+mj-lt"/>
                <a:cs typeface="Times New Roman" pitchFamily="18" charset="0"/>
              </a:rPr>
              <a:t>’ - 0.5 G’) x Input’</a:t>
            </a:r>
          </a:p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441195" y="3244334"/>
            <a:ext cx="2616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Linear Sharpening Filters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26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600" smtClean="0">
                <a:cs typeface="Times New Roman" pitchFamily="18" charset="0"/>
              </a:rPr>
              <a:t> is the filter that does nothing when you convolve by it, so </a:t>
            </a:r>
            <a:r>
              <a:rPr lang="en-US" sz="2600" smtClean="0">
                <a:latin typeface="Times New Roman" pitchFamily="18" charset="0"/>
                <a:cs typeface="Times New Roman" pitchFamily="18" charset="0"/>
              </a:rPr>
              <a:t>I’ </a:t>
            </a:r>
            <a:r>
              <a:rPr lang="en-US" sz="2600" smtClean="0">
                <a:cs typeface="Times New Roman" pitchFamily="18" charset="0"/>
              </a:rPr>
              <a:t>is the filter that does nothing when you multiply by it =&gt; </a:t>
            </a:r>
            <a:r>
              <a:rPr lang="en-US" sz="2600" smtClean="0">
                <a:latin typeface="Times New Roman" pitchFamily="18" charset="0"/>
                <a:cs typeface="Times New Roman" pitchFamily="18" charset="0"/>
              </a:rPr>
              <a:t>I’ = 1</a:t>
            </a:r>
            <a:endParaRPr lang="en-US" sz="2600" smtClean="0"/>
          </a:p>
          <a:p>
            <a:endParaRPr lang="en-US"/>
          </a:p>
        </p:txBody>
      </p:sp>
      <p:pic>
        <p:nvPicPr>
          <p:cNvPr id="4" name="Picture 3" descr="fourier_I'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2858000"/>
            <a:ext cx="5333334" cy="4000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Linear Sharpening Filters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2600" smtClean="0">
                <a:latin typeface="+mj-lt"/>
                <a:cs typeface="Times New Roman" pitchFamily="18" charset="0"/>
              </a:rPr>
              <a:t>The Fourier Transform of a Gaussian is a Gaussian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600" smtClean="0">
                <a:latin typeface="+mj-lt"/>
                <a:cs typeface="Times New Roman" pitchFamily="18" charset="0"/>
              </a:rPr>
              <a:t> G’:</a:t>
            </a:r>
            <a:endParaRPr lang="en-US" sz="2600" smtClean="0">
              <a:latin typeface="+mj-lt"/>
            </a:endParaRPr>
          </a:p>
          <a:p>
            <a:endParaRPr lang="en-US"/>
          </a:p>
        </p:txBody>
      </p:sp>
      <p:pic>
        <p:nvPicPr>
          <p:cNvPr id="5" name="Picture 4" descr="fourier_G'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2858000"/>
            <a:ext cx="5333334" cy="4000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result in Fourier space: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(1.5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mtClean="0">
                <a:cs typeface="Times New Roman" pitchFamily="18" charset="0"/>
              </a:rPr>
              <a:t>’ - 0.5 </a:t>
            </a:r>
            <a:r>
              <a:rPr lang="en-US" smtClean="0">
                <a:cs typeface="Times New Roman" pitchFamily="18" charset="0"/>
              </a:rPr>
              <a:t>G</a:t>
            </a:r>
            <a:r>
              <a:rPr lang="en-US" smtClean="0">
                <a:cs typeface="Times New Roman" pitchFamily="18" charset="0"/>
              </a:rPr>
              <a:t>’) = amplify high frequencies </a:t>
            </a:r>
            <a:endParaRPr lang="en-US"/>
          </a:p>
        </p:txBody>
      </p:sp>
      <p:pic>
        <p:nvPicPr>
          <p:cNvPr id="4" name="Picture 3" descr="fourier_sharpe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2858000"/>
            <a:ext cx="5333334" cy="4000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Demo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ImageStack -load dog.jpg -dup -dup -dup -gaussianblur 4 -pull 1 -subtract -scale 2 -add -adjoin t -resample 10 width height -display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o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0" y="0"/>
            <a:ext cx="6858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/>
          <a:lstStyle/>
          <a:p>
            <a:pPr algn="l"/>
            <a:r>
              <a:rPr lang="en-US" smtClean="0"/>
              <a:t>Input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/>
          <a:lstStyle/>
          <a:p>
            <a:pPr algn="l"/>
            <a:r>
              <a:rPr lang="en-US" smtClean="0"/>
              <a:t>Coarse</a:t>
            </a:r>
            <a:endParaRPr lang="en-US"/>
          </a:p>
        </p:txBody>
      </p:sp>
      <p:pic>
        <p:nvPicPr>
          <p:cNvPr id="6" name="Content Placeholder 5" descr="dog_smoothe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1" y="0"/>
            <a:ext cx="6858000" cy="68580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/>
          <a:lstStyle/>
          <a:p>
            <a:pPr algn="l"/>
            <a:r>
              <a:rPr lang="en-US" smtClean="0"/>
              <a:t>Fine x 3</a:t>
            </a:r>
            <a:endParaRPr lang="en-US"/>
          </a:p>
        </p:txBody>
      </p:sp>
      <p:pic>
        <p:nvPicPr>
          <p:cNvPr id="5" name="Content Placeholder 4" descr="dog_fin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1" y="0"/>
            <a:ext cx="6858000" cy="685800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2057400" cy="6583362"/>
          </a:xfrm>
        </p:spPr>
        <p:txBody>
          <a:bodyPr anchor="t"/>
          <a:lstStyle/>
          <a:p>
            <a:pPr algn="l"/>
            <a:r>
              <a:rPr lang="en-US" smtClean="0"/>
              <a:t>Input +</a:t>
            </a:r>
            <a:br>
              <a:rPr lang="en-US" smtClean="0"/>
            </a:br>
            <a:r>
              <a:rPr lang="en-US" smtClean="0"/>
              <a:t>Fine</a:t>
            </a:r>
            <a:endParaRPr lang="en-US"/>
          </a:p>
        </p:txBody>
      </p:sp>
      <p:pic>
        <p:nvPicPr>
          <p:cNvPr id="5" name="Content Placeholder 4" descr="dog_shar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1" y="0"/>
            <a:ext cx="6858000" cy="685800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o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0" y="0"/>
            <a:ext cx="6858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/>
          <a:lstStyle/>
          <a:p>
            <a:pPr algn="l"/>
            <a:r>
              <a:rPr lang="en-US" smtClean="0"/>
              <a:t>Input</a:t>
            </a:r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2057400" cy="6583362"/>
          </a:xfrm>
        </p:spPr>
        <p:txBody>
          <a:bodyPr anchor="t"/>
          <a:lstStyle/>
          <a:p>
            <a:pPr algn="l"/>
            <a:r>
              <a:rPr lang="en-US" smtClean="0"/>
              <a:t>Halos:</a:t>
            </a:r>
            <a:endParaRPr lang="en-US"/>
          </a:p>
        </p:txBody>
      </p:sp>
      <p:pic>
        <p:nvPicPr>
          <p:cNvPr id="5" name="Content Placeholder 4" descr="dog_shar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1" y="0"/>
            <a:ext cx="6858000" cy="6858000"/>
          </a:xfrm>
        </p:spPr>
      </p:pic>
      <p:sp>
        <p:nvSpPr>
          <p:cNvPr id="4" name="Oval 3"/>
          <p:cNvSpPr/>
          <p:nvPr/>
        </p:nvSpPr>
        <p:spPr>
          <a:xfrm>
            <a:off x="6934200" y="5486400"/>
            <a:ext cx="1143000" cy="1219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743200" y="2667000"/>
            <a:ext cx="1143000" cy="1219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8229600" y="3505200"/>
            <a:ext cx="1143000" cy="1219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/>
          <a:lstStyle/>
          <a:p>
            <a:pPr algn="l"/>
            <a:r>
              <a:rPr lang="en-US" smtClean="0"/>
              <a:t>Halos</a:t>
            </a:r>
            <a:endParaRPr lang="en-US"/>
          </a:p>
        </p:txBody>
      </p:sp>
      <p:pic>
        <p:nvPicPr>
          <p:cNvPr id="5" name="Content Placeholder 4" descr="dog_fin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1" y="0"/>
            <a:ext cx="6858000" cy="6858000"/>
          </a:xfrm>
        </p:spPr>
      </p:pic>
      <p:cxnSp>
        <p:nvCxnSpPr>
          <p:cNvPr id="6" name="Straight Arrow Connector 5"/>
          <p:cNvCxnSpPr/>
          <p:nvPr/>
        </p:nvCxnSpPr>
        <p:spPr>
          <a:xfrm>
            <a:off x="2057400" y="990600"/>
            <a:ext cx="6553200" cy="3124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828800" y="1219200"/>
            <a:ext cx="5105400" cy="4724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H="1">
            <a:off x="1219200" y="1676400"/>
            <a:ext cx="1905000" cy="1295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Let’s see what Photoshop Does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Unsharp Masking...</a:t>
            </a:r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Let’s see what Photoshop Does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Unsharp Masking creates halos</a:t>
            </a:r>
          </a:p>
          <a:p>
            <a:r>
              <a:rPr lang="en-US" smtClean="0"/>
              <a:t>With the threshold set, fine details are not boosted, only strong edges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Suggestions?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What removes fine detail without blurring edges?</a:t>
            </a:r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Median Sharpen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The “Fine” image is the same as the “Method Noise” images in the previous lecture.</a:t>
            </a:r>
          </a:p>
          <a:p>
            <a:r>
              <a:rPr lang="en-US" smtClean="0"/>
              <a:t>It should only contain fine detail, not strong edges</a:t>
            </a:r>
          </a:p>
          <a:p>
            <a:r>
              <a:rPr lang="en-US" smtClean="0"/>
              <a:t>Let’s make the base layer with a median filter!</a:t>
            </a:r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o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0" y="0"/>
            <a:ext cx="6858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/>
          <a:lstStyle/>
          <a:p>
            <a:pPr algn="l"/>
            <a:r>
              <a:rPr lang="en-US" smtClean="0"/>
              <a:t>Input</a:t>
            </a:r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2163762"/>
          </a:xfrm>
        </p:spPr>
        <p:txBody>
          <a:bodyPr anchor="t">
            <a:normAutofit/>
          </a:bodyPr>
          <a:lstStyle/>
          <a:p>
            <a:pPr algn="l"/>
            <a:r>
              <a:rPr lang="en-US" smtClean="0"/>
              <a:t>Median</a:t>
            </a:r>
            <a:br>
              <a:rPr lang="en-US" smtClean="0"/>
            </a:br>
            <a:r>
              <a:rPr lang="en-US" smtClean="0"/>
              <a:t>Coarse</a:t>
            </a:r>
            <a:endParaRPr lang="en-US"/>
          </a:p>
        </p:txBody>
      </p:sp>
      <p:pic>
        <p:nvPicPr>
          <p:cNvPr id="5" name="Content Placeholder 4" descr="dog_media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1" y="0"/>
            <a:ext cx="6858000" cy="6858000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2163762"/>
          </a:xfrm>
        </p:spPr>
        <p:txBody>
          <a:bodyPr anchor="t">
            <a:normAutofit/>
          </a:bodyPr>
          <a:lstStyle/>
          <a:p>
            <a:pPr algn="l"/>
            <a:r>
              <a:rPr lang="en-US" smtClean="0"/>
              <a:t>Median</a:t>
            </a:r>
            <a:br>
              <a:rPr lang="en-US" smtClean="0"/>
            </a:br>
            <a:r>
              <a:rPr lang="en-US" smtClean="0"/>
              <a:t>Fine x 3</a:t>
            </a:r>
            <a:endParaRPr lang="en-US"/>
          </a:p>
        </p:txBody>
      </p:sp>
      <p:pic>
        <p:nvPicPr>
          <p:cNvPr id="6" name="Content Placeholder 5" descr="dog_median_fin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1" y="0"/>
            <a:ext cx="6858000" cy="6858000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2163762"/>
          </a:xfrm>
        </p:spPr>
        <p:txBody>
          <a:bodyPr anchor="t">
            <a:normAutofit/>
          </a:bodyPr>
          <a:lstStyle/>
          <a:p>
            <a:pPr algn="l"/>
            <a:r>
              <a:rPr lang="en-US" smtClean="0"/>
              <a:t>Median</a:t>
            </a:r>
            <a:br>
              <a:rPr lang="en-US" smtClean="0"/>
            </a:br>
            <a:r>
              <a:rPr lang="en-US" smtClean="0"/>
              <a:t>Result</a:t>
            </a:r>
            <a:endParaRPr lang="en-US"/>
          </a:p>
        </p:txBody>
      </p:sp>
      <p:pic>
        <p:nvPicPr>
          <p:cNvPr id="5" name="Content Placeholder 4" descr="dog_median_sharpe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1" y="0"/>
            <a:ext cx="6858000" cy="6858000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2057400" cy="6583362"/>
          </a:xfrm>
        </p:spPr>
        <p:txBody>
          <a:bodyPr anchor="t"/>
          <a:lstStyle/>
          <a:p>
            <a:pPr algn="l"/>
            <a:r>
              <a:rPr lang="en-US" smtClean="0"/>
              <a:t>Linear</a:t>
            </a:r>
            <a:br>
              <a:rPr lang="en-US" smtClean="0"/>
            </a:br>
            <a:r>
              <a:rPr lang="en-US" smtClean="0"/>
              <a:t>Result</a:t>
            </a:r>
            <a:endParaRPr lang="en-US"/>
          </a:p>
        </p:txBody>
      </p:sp>
      <p:pic>
        <p:nvPicPr>
          <p:cNvPr id="5" name="Content Placeholder 4" descr="dog_shar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1" y="0"/>
            <a:ext cx="6858000" cy="6858000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Bilateral Sharpen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Let’s make the base layer with a bilateral filter!</a:t>
            </a:r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o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0" y="0"/>
            <a:ext cx="6858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/>
          <a:lstStyle/>
          <a:p>
            <a:pPr algn="l"/>
            <a:r>
              <a:rPr lang="en-US" smtClean="0"/>
              <a:t>Input</a:t>
            </a:r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2163762"/>
          </a:xfrm>
        </p:spPr>
        <p:txBody>
          <a:bodyPr anchor="t">
            <a:normAutofit/>
          </a:bodyPr>
          <a:lstStyle/>
          <a:p>
            <a:pPr algn="l"/>
            <a:r>
              <a:rPr lang="en-US" smtClean="0"/>
              <a:t>Bilateral</a:t>
            </a:r>
            <a:br>
              <a:rPr lang="en-US" smtClean="0"/>
            </a:br>
            <a:r>
              <a:rPr lang="en-US" smtClean="0"/>
              <a:t>Coarse</a:t>
            </a:r>
            <a:endParaRPr lang="en-US"/>
          </a:p>
        </p:txBody>
      </p:sp>
      <p:pic>
        <p:nvPicPr>
          <p:cNvPr id="6" name="Content Placeholder 5" descr="dog_bilater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1" y="0"/>
            <a:ext cx="6858000" cy="6858000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2163762"/>
          </a:xfrm>
        </p:spPr>
        <p:txBody>
          <a:bodyPr anchor="t">
            <a:normAutofit/>
          </a:bodyPr>
          <a:lstStyle/>
          <a:p>
            <a:pPr algn="l"/>
            <a:r>
              <a:rPr lang="en-US" smtClean="0"/>
              <a:t>Bilateral</a:t>
            </a:r>
            <a:br>
              <a:rPr lang="en-US" smtClean="0"/>
            </a:br>
            <a:r>
              <a:rPr lang="en-US" smtClean="0"/>
              <a:t>Fine x 3</a:t>
            </a:r>
            <a:endParaRPr lang="en-US"/>
          </a:p>
        </p:txBody>
      </p:sp>
      <p:pic>
        <p:nvPicPr>
          <p:cNvPr id="5" name="Content Placeholder 4" descr="dog_bilateral_fin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0" y="-1"/>
            <a:ext cx="6858001" cy="6858001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2163762"/>
          </a:xfrm>
        </p:spPr>
        <p:txBody>
          <a:bodyPr anchor="t">
            <a:normAutofit/>
          </a:bodyPr>
          <a:lstStyle/>
          <a:p>
            <a:pPr algn="l"/>
            <a:r>
              <a:rPr lang="en-US" smtClean="0"/>
              <a:t>Bilateral</a:t>
            </a:r>
            <a:br>
              <a:rPr lang="en-US" smtClean="0"/>
            </a:br>
            <a:r>
              <a:rPr lang="en-US" smtClean="0"/>
              <a:t>Result</a:t>
            </a:r>
            <a:endParaRPr lang="en-US"/>
          </a:p>
        </p:txBody>
      </p:sp>
      <p:pic>
        <p:nvPicPr>
          <p:cNvPr id="5" name="Content Placeholder 4" descr="dog_bilateral_sharpe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1" y="0"/>
            <a:ext cx="6858000" cy="6858000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2163762"/>
          </a:xfrm>
        </p:spPr>
        <p:txBody>
          <a:bodyPr anchor="t">
            <a:normAutofit/>
          </a:bodyPr>
          <a:lstStyle/>
          <a:p>
            <a:pPr algn="l"/>
            <a:r>
              <a:rPr lang="en-US" smtClean="0"/>
              <a:t>Median</a:t>
            </a:r>
            <a:br>
              <a:rPr lang="en-US" smtClean="0"/>
            </a:br>
            <a:r>
              <a:rPr lang="en-US" smtClean="0"/>
              <a:t>Result</a:t>
            </a:r>
            <a:endParaRPr lang="en-US"/>
          </a:p>
        </p:txBody>
      </p:sp>
      <p:pic>
        <p:nvPicPr>
          <p:cNvPr id="5" name="Content Placeholder 4" descr="dog_median_sharpe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1" y="0"/>
            <a:ext cx="6858000" cy="6858000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2057400" cy="6583362"/>
          </a:xfrm>
        </p:spPr>
        <p:txBody>
          <a:bodyPr anchor="t"/>
          <a:lstStyle/>
          <a:p>
            <a:pPr algn="l"/>
            <a:r>
              <a:rPr lang="en-US" smtClean="0"/>
              <a:t>Linear</a:t>
            </a:r>
            <a:br>
              <a:rPr lang="en-US" smtClean="0"/>
            </a:br>
            <a:r>
              <a:rPr lang="en-US" smtClean="0"/>
              <a:t>Result</a:t>
            </a:r>
            <a:endParaRPr lang="en-US"/>
          </a:p>
        </p:txBody>
      </p:sp>
      <p:pic>
        <p:nvPicPr>
          <p:cNvPr id="5" name="Content Placeholder 4" descr="dog_shar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1" y="0"/>
            <a:ext cx="6858000" cy="6858000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Non-Local Means Sharpen?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Non-Local Means looks for similar patches and averages my value with theirs</a:t>
            </a:r>
          </a:p>
          <a:p>
            <a:pPr lvl="1"/>
            <a:r>
              <a:rPr lang="en-US" smtClean="0"/>
              <a:t>Conformity with peer group</a:t>
            </a:r>
          </a:p>
          <a:p>
            <a:r>
              <a:rPr lang="en-US" smtClean="0"/>
              <a:t>Non-Local Means sharpening figures out what makes me different from other similar things in the image, and exaggerates that</a:t>
            </a:r>
          </a:p>
          <a:p>
            <a:pPr lvl="1"/>
            <a:r>
              <a:rPr lang="en-US" smtClean="0"/>
              <a:t>Rebellion against peer group</a:t>
            </a:r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o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0" y="0"/>
            <a:ext cx="6858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/>
          <a:lstStyle/>
          <a:p>
            <a:pPr algn="l"/>
            <a:r>
              <a:rPr lang="en-US" smtClean="0"/>
              <a:t>Input</a:t>
            </a:r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458200" cy="2163762"/>
          </a:xfrm>
        </p:spPr>
        <p:txBody>
          <a:bodyPr anchor="t">
            <a:normAutofit/>
          </a:bodyPr>
          <a:lstStyle/>
          <a:p>
            <a:pPr algn="l"/>
            <a:r>
              <a:rPr lang="en-US" smtClean="0"/>
              <a:t>NLMeans</a:t>
            </a:r>
            <a:br>
              <a:rPr lang="en-US" smtClean="0"/>
            </a:br>
            <a:r>
              <a:rPr lang="en-US" smtClean="0"/>
              <a:t>Coarse</a:t>
            </a:r>
            <a:endParaRPr lang="en-US"/>
          </a:p>
        </p:txBody>
      </p:sp>
      <p:pic>
        <p:nvPicPr>
          <p:cNvPr id="8" name="Content Placeholder 7" descr="dog_nlmean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1" y="0"/>
            <a:ext cx="6858000" cy="6858000"/>
          </a:xfr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458200" cy="2163762"/>
          </a:xfrm>
        </p:spPr>
        <p:txBody>
          <a:bodyPr anchor="t">
            <a:normAutofit/>
          </a:bodyPr>
          <a:lstStyle/>
          <a:p>
            <a:pPr algn="l"/>
            <a:r>
              <a:rPr lang="en-US" smtClean="0"/>
              <a:t>NLMeans</a:t>
            </a:r>
            <a:br>
              <a:rPr lang="en-US" smtClean="0"/>
            </a:br>
            <a:r>
              <a:rPr lang="en-US" smtClean="0"/>
              <a:t>Fine x 8</a:t>
            </a:r>
            <a:endParaRPr lang="en-US"/>
          </a:p>
        </p:txBody>
      </p:sp>
      <p:pic>
        <p:nvPicPr>
          <p:cNvPr id="8" name="Content Placeholder 7" descr="dog_nlmeans_fin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1" y="0"/>
            <a:ext cx="6858000" cy="6858000"/>
          </a:xfr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458200" cy="2163762"/>
          </a:xfrm>
        </p:spPr>
        <p:txBody>
          <a:bodyPr anchor="t">
            <a:normAutofit/>
          </a:bodyPr>
          <a:lstStyle/>
          <a:p>
            <a:pPr algn="l"/>
            <a:r>
              <a:rPr lang="en-US" smtClean="0"/>
              <a:t>Bilateral</a:t>
            </a:r>
            <a:br>
              <a:rPr lang="en-US" smtClean="0"/>
            </a:br>
            <a:r>
              <a:rPr lang="en-US" smtClean="0"/>
              <a:t>Fine x 8</a:t>
            </a:r>
            <a:endParaRPr lang="en-US"/>
          </a:p>
        </p:txBody>
      </p:sp>
      <p:pic>
        <p:nvPicPr>
          <p:cNvPr id="5" name="Content Placeholder 4" descr="dog_bilateral_fine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1" y="0"/>
            <a:ext cx="6858000" cy="6858000"/>
          </a:xfr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458200" cy="2163762"/>
          </a:xfrm>
        </p:spPr>
        <p:txBody>
          <a:bodyPr anchor="t">
            <a:normAutofit/>
          </a:bodyPr>
          <a:lstStyle/>
          <a:p>
            <a:pPr algn="l"/>
            <a:r>
              <a:rPr lang="en-US" smtClean="0"/>
              <a:t>NLMeans</a:t>
            </a:r>
            <a:br>
              <a:rPr lang="en-US" smtClean="0"/>
            </a:br>
            <a:r>
              <a:rPr lang="en-US" smtClean="0"/>
              <a:t>Result</a:t>
            </a:r>
            <a:endParaRPr lang="en-US"/>
          </a:p>
        </p:txBody>
      </p:sp>
      <p:pic>
        <p:nvPicPr>
          <p:cNvPr id="10" name="Content Placeholder 9" descr="dog_nlmeans_sharpe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1" y="0"/>
            <a:ext cx="6858000" cy="6858000"/>
          </a:xfr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2163762"/>
          </a:xfrm>
        </p:spPr>
        <p:txBody>
          <a:bodyPr anchor="t">
            <a:normAutofit/>
          </a:bodyPr>
          <a:lstStyle/>
          <a:p>
            <a:pPr algn="l"/>
            <a:r>
              <a:rPr lang="en-US" smtClean="0"/>
              <a:t>Bilateral</a:t>
            </a:r>
            <a:br>
              <a:rPr lang="en-US" smtClean="0"/>
            </a:br>
            <a:r>
              <a:rPr lang="en-US" smtClean="0"/>
              <a:t>Result</a:t>
            </a:r>
            <a:endParaRPr lang="en-US"/>
          </a:p>
        </p:txBody>
      </p:sp>
      <p:pic>
        <p:nvPicPr>
          <p:cNvPr id="5" name="Content Placeholder 4" descr="dog_bilateral_sharpe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1" y="0"/>
            <a:ext cx="6858000" cy="6858000"/>
          </a:xfr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o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0" y="0"/>
            <a:ext cx="6858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/>
          <a:lstStyle/>
          <a:p>
            <a:pPr algn="l"/>
            <a:r>
              <a:rPr lang="en-US" smtClean="0"/>
              <a:t>Input</a:t>
            </a:r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Remember...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None of this is useful if we can’t make it go fast</a:t>
            </a:r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Other Techniques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Everyone wants to best the bilateral filter</a:t>
            </a:r>
          </a:p>
          <a:p>
            <a:r>
              <a:rPr lang="en-US" smtClean="0"/>
              <a:t>Two notable papers to look at:</a:t>
            </a:r>
          </a:p>
          <a:p>
            <a:pPr lvl="1"/>
            <a:r>
              <a:rPr lang="en-US" smtClean="0"/>
              <a:t>The Trilateral filter (Tumblin et al, EGSR 2003)</a:t>
            </a:r>
          </a:p>
          <a:p>
            <a:pPr lvl="1"/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5793" y="3429000"/>
            <a:ext cx="5851807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Other Techniques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Edge Preserving Decompositions for Multi-Scale Tone and Detail Manipulation:</a:t>
            </a:r>
          </a:p>
          <a:p>
            <a:pPr lvl="1"/>
            <a:r>
              <a:rPr lang="en-US" smtClean="0"/>
              <a:t>Farbman et al, SIGGRAPH 2008</a:t>
            </a:r>
          </a:p>
          <a:p>
            <a:pPr lvl="1"/>
            <a:endParaRPr lang="en-US"/>
          </a:p>
        </p:txBody>
      </p:sp>
      <p:pic>
        <p:nvPicPr>
          <p:cNvPr id="5" name="Picture 4" descr="ep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3200400"/>
            <a:ext cx="5486400" cy="3657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16057</TotalTime>
  <Words>532</Words>
  <Application>Microsoft Office PowerPoint</Application>
  <PresentationFormat>On-screen Show (4:3)</PresentationFormat>
  <Paragraphs>113</Paragraphs>
  <Slides>47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CS448f: Image Processing For Photography and Vision</vt:lpstr>
      <vt:lpstr>Sharpening</vt:lpstr>
      <vt:lpstr>Recall Denoising</vt:lpstr>
      <vt:lpstr>Recall Denoising</vt:lpstr>
      <vt:lpstr>Sharpening</vt:lpstr>
      <vt:lpstr>Sharpening</vt:lpstr>
      <vt:lpstr>Sharpening</vt:lpstr>
      <vt:lpstr>Linear Sharpening Filters</vt:lpstr>
      <vt:lpstr>Convolution is Linear</vt:lpstr>
      <vt:lpstr>Linear Sharpening Filters</vt:lpstr>
      <vt:lpstr>Linear Sharpening Filters</vt:lpstr>
      <vt:lpstr>The result in Fourier space:</vt:lpstr>
      <vt:lpstr>Demo</vt:lpstr>
      <vt:lpstr>Input</vt:lpstr>
      <vt:lpstr>Coarse</vt:lpstr>
      <vt:lpstr>Fine x 3</vt:lpstr>
      <vt:lpstr>Input + Fine</vt:lpstr>
      <vt:lpstr>Input</vt:lpstr>
      <vt:lpstr>Halos:</vt:lpstr>
      <vt:lpstr>Halos</vt:lpstr>
      <vt:lpstr>Let’s see what Photoshop Does</vt:lpstr>
      <vt:lpstr>Let’s see what Photoshop Does</vt:lpstr>
      <vt:lpstr>Suggestions?</vt:lpstr>
      <vt:lpstr>Median Sharpen</vt:lpstr>
      <vt:lpstr>Input</vt:lpstr>
      <vt:lpstr>Median Coarse</vt:lpstr>
      <vt:lpstr>Median Fine x 3</vt:lpstr>
      <vt:lpstr>Median Result</vt:lpstr>
      <vt:lpstr>Linear Result</vt:lpstr>
      <vt:lpstr>Bilateral Sharpen</vt:lpstr>
      <vt:lpstr>Input</vt:lpstr>
      <vt:lpstr>Bilateral Coarse</vt:lpstr>
      <vt:lpstr>Bilateral Fine x 3</vt:lpstr>
      <vt:lpstr>Bilateral Result</vt:lpstr>
      <vt:lpstr>Median Result</vt:lpstr>
      <vt:lpstr>Linear Result</vt:lpstr>
      <vt:lpstr>Non-Local Means Sharpen?</vt:lpstr>
      <vt:lpstr>Input</vt:lpstr>
      <vt:lpstr>NLMeans Coarse</vt:lpstr>
      <vt:lpstr>NLMeans Fine x 8</vt:lpstr>
      <vt:lpstr>Bilateral Fine x 8</vt:lpstr>
      <vt:lpstr>NLMeans Result</vt:lpstr>
      <vt:lpstr>Bilateral Result</vt:lpstr>
      <vt:lpstr>Input</vt:lpstr>
      <vt:lpstr>Remember...</vt:lpstr>
      <vt:lpstr>Other Techniques</vt:lpstr>
      <vt:lpstr>Other Techniques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CS448f: Image Processing For Photography and Vision</dc:title>
  <dc:creator>abadams</dc:creator>
  <cp:lastModifiedBy>abadams</cp:lastModifiedBy>
  <cp:revision>969</cp:revision>
  <dcterms:created xsi:type="dcterms:W3CDTF">2009-09-14T19:33:13Z</dcterms:created>
  <dcterms:modified xsi:type="dcterms:W3CDTF">2009-09-29T18:38:05Z</dcterms:modified>
</cp:coreProperties>
</file>