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61" r:id="rId3"/>
    <p:sldId id="263" r:id="rId4"/>
    <p:sldId id="265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58" r:id="rId15"/>
    <p:sldId id="259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302" r:id="rId35"/>
    <p:sldId id="260" r:id="rId36"/>
    <p:sldId id="292" r:id="rId37"/>
    <p:sldId id="293" r:id="rId38"/>
    <p:sldId id="294" r:id="rId39"/>
    <p:sldId id="295" r:id="rId40"/>
    <p:sldId id="296" r:id="rId41"/>
    <p:sldId id="297" r:id="rId42"/>
    <p:sldId id="299" r:id="rId43"/>
    <p:sldId id="298" r:id="rId44"/>
    <p:sldId id="300" r:id="rId45"/>
    <p:sldId id="301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4" r:id="rId54"/>
    <p:sldId id="311" r:id="rId55"/>
    <p:sldId id="310" r:id="rId56"/>
    <p:sldId id="312" r:id="rId57"/>
    <p:sldId id="313" r:id="rId58"/>
    <p:sldId id="315" r:id="rId59"/>
    <p:sldId id="316" r:id="rId60"/>
    <p:sldId id="320" r:id="rId61"/>
    <p:sldId id="319" r:id="rId62"/>
    <p:sldId id="318" r:id="rId63"/>
    <p:sldId id="321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DE51F-9694-43B2-BEEA-F1B61A179420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0538B-0227-4232-A110-410E6E566D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A07C5-4B98-4E03-9A46-CF98DB7D7A8F}" type="datetimeFigureOut">
              <a:rPr lang="en-US" smtClean="0"/>
              <a:pPr/>
              <a:t>10/28/2009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CS448f: Image Processing For Photography and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Graph Cuts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Seam Carving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Video</a:t>
            </a:r>
          </a:p>
          <a:p>
            <a:r>
              <a:rPr lang="en-US" smtClean="0"/>
              <a:t>Make images smaller by removing “seams”</a:t>
            </a:r>
          </a:p>
          <a:p>
            <a:r>
              <a:rPr lang="en-US" smtClean="0"/>
              <a:t>Seam = connected path of pixels </a:t>
            </a:r>
          </a:p>
          <a:p>
            <a:pPr lvl="1"/>
            <a:r>
              <a:rPr lang="en-US" smtClean="0"/>
              <a:t>from top to bottom</a:t>
            </a:r>
          </a:p>
          <a:p>
            <a:pPr lvl="1"/>
            <a:r>
              <a:rPr lang="en-US" smtClean="0"/>
              <a:t>or left edge to right edge</a:t>
            </a:r>
          </a:p>
          <a:p>
            <a:r>
              <a:rPr lang="en-US" smtClean="0"/>
              <a:t>Don’t want to remove important stuff</a:t>
            </a:r>
          </a:p>
          <a:p>
            <a:pPr lvl="1"/>
            <a:r>
              <a:rPr lang="en-US" smtClean="0"/>
              <a:t>importance = gradient magnitude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Finding a Good Seam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do we find a path from the top of an image to the bottom of an image that crosses the fewest gradients?</a:t>
            </a:r>
          </a:p>
          <a:p>
            <a:pPr lvl="2">
              <a:buNone/>
            </a:pPr>
            <a:endParaRPr lang="en-US" smtClean="0"/>
          </a:p>
          <a:p>
            <a:pPr lvl="2"/>
            <a:endParaRPr lang="en-US" smtClean="0"/>
          </a:p>
          <a:p>
            <a:endParaRPr lang="en-US" smtClean="0"/>
          </a:p>
        </p:txBody>
      </p:sp>
      <p:pic>
        <p:nvPicPr>
          <p:cNvPr id="4" name="Picture 3" descr="MeGr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3087690"/>
            <a:ext cx="5486400" cy="36544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Finding a Good Seam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Recursive Formulation:</a:t>
            </a:r>
          </a:p>
          <a:p>
            <a:r>
              <a:rPr lang="en-US" smtClean="0"/>
              <a:t>Cost to bottom at pixel x = </a:t>
            </a:r>
          </a:p>
          <a:p>
            <a:pPr lvl="2">
              <a:buNone/>
            </a:pPr>
            <a:r>
              <a:rPr lang="en-US" sz="2800" smtClean="0"/>
              <a:t>gradient magnitude at pixel x +</a:t>
            </a:r>
          </a:p>
          <a:p>
            <a:pPr lvl="2">
              <a:buNone/>
            </a:pPr>
            <a:r>
              <a:rPr lang="en-US" sz="2800" smtClean="0"/>
              <a:t>min(cost to bottom at pixel below x,</a:t>
            </a:r>
          </a:p>
          <a:p>
            <a:pPr lvl="2">
              <a:buNone/>
            </a:pPr>
            <a:r>
              <a:rPr lang="en-US" sz="2800" smtClean="0"/>
              <a:t> </a:t>
            </a:r>
            <a:r>
              <a:rPr lang="en-US" sz="2800" smtClean="0"/>
              <a:t>       cost to bottom at pixel below and right of x,</a:t>
            </a:r>
          </a:p>
          <a:p>
            <a:pPr lvl="2">
              <a:buNone/>
            </a:pPr>
            <a:r>
              <a:rPr lang="en-US" sz="2800" smtClean="0"/>
              <a:t> </a:t>
            </a:r>
            <a:r>
              <a:rPr lang="en-US" sz="2800" smtClean="0"/>
              <a:t>       cost to bottom at pixel below and left of x)</a:t>
            </a:r>
          </a:p>
          <a:p>
            <a:pPr lvl="2">
              <a:buNone/>
            </a:pPr>
            <a:endParaRPr lang="en-US" smtClean="0"/>
          </a:p>
          <a:p>
            <a:pPr lvl="2"/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Dynamic Programming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Start at the bottom scanline and work up, computing cheapest cost to bottom</a:t>
            </a:r>
          </a:p>
          <a:p>
            <a:pPr lvl="1"/>
            <a:r>
              <a:rPr lang="en-US" smtClean="0"/>
              <a:t>Then, just walk greedily down the image</a:t>
            </a:r>
          </a:p>
          <a:p>
            <a:pPr>
              <a:buNone/>
            </a:pPr>
            <a:endParaRPr 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800" smtClean="0">
                <a:latin typeface="Consolas" pitchFamily="49" charset="0"/>
                <a:cs typeface="Consolas" pitchFamily="49" charset="0"/>
              </a:rPr>
              <a:t>for (int y = im.height-2; y &gt;= 0; y--) {</a:t>
            </a:r>
          </a:p>
          <a:p>
            <a:pPr>
              <a:buNone/>
            </a:pPr>
            <a:r>
              <a:rPr lang="en-US" sz="1800" smtClean="0">
                <a:latin typeface="Consolas" pitchFamily="49" charset="0"/>
                <a:cs typeface="Consolas" pitchFamily="49" charset="0"/>
              </a:rPr>
              <a:t>	for (int x = 0; x &lt; im.width; x++) {</a:t>
            </a:r>
          </a:p>
          <a:p>
            <a:pPr>
              <a:buNone/>
            </a:pPr>
            <a:r>
              <a:rPr lang="en-US" sz="1800" smtClean="0">
                <a:latin typeface="Consolas" pitchFamily="49" charset="0"/>
                <a:cs typeface="Consolas" pitchFamily="49" charset="0"/>
              </a:rPr>
              <a:t>		im(x, y)[0] += min3(im(x, y+1)[0],</a:t>
            </a:r>
          </a:p>
          <a:p>
            <a:pPr>
              <a:buNone/>
            </a:pPr>
            <a:r>
              <a:rPr lang="en-US" sz="180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800" smtClean="0">
                <a:latin typeface="Consolas" pitchFamily="49" charset="0"/>
                <a:cs typeface="Consolas" pitchFamily="49" charset="0"/>
              </a:rPr>
              <a:t>	                    im(x+1,y+1)[0],</a:t>
            </a:r>
          </a:p>
          <a:p>
            <a:pPr>
              <a:buNone/>
            </a:pPr>
            <a:r>
              <a:rPr lang="en-US" sz="1800" smtClean="0">
                <a:latin typeface="Consolas" pitchFamily="49" charset="0"/>
                <a:cs typeface="Consolas" pitchFamily="49" charset="0"/>
              </a:rPr>
              <a:t>		                    im(x-1, y+1)[0]);</a:t>
            </a:r>
          </a:p>
          <a:p>
            <a:pPr>
              <a:buNone/>
            </a:pPr>
            <a:r>
              <a:rPr lang="en-US" sz="180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pPr>
              <a:buNone/>
            </a:pPr>
            <a:r>
              <a:rPr 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buNone/>
            </a:pPr>
            <a:endParaRPr 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endParaRPr lang="en-US" sz="180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Instead of Finding Shortest Path Here:</a:t>
            </a:r>
            <a:endParaRPr lang="en-US"/>
          </a:p>
        </p:txBody>
      </p:sp>
      <p:pic>
        <p:nvPicPr>
          <p:cNvPr id="4" name="Picture 3" descr="MeGr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057400"/>
            <a:ext cx="5486400" cy="365441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We greedily walk down this:</a:t>
            </a:r>
            <a:endParaRPr lang="en-US"/>
          </a:p>
        </p:txBody>
      </p:sp>
      <p:pic>
        <p:nvPicPr>
          <p:cNvPr id="4" name="Picture 3" descr="MeGr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057400"/>
            <a:ext cx="5486399" cy="365441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We greedily walk down this:</a:t>
            </a:r>
            <a:endParaRPr lang="en-US"/>
          </a:p>
        </p:txBody>
      </p:sp>
      <p:pic>
        <p:nvPicPr>
          <p:cNvPr id="4" name="Picture 3" descr="MeGr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057400"/>
            <a:ext cx="5486399" cy="3654419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4292390" y="2055511"/>
            <a:ext cx="1090188" cy="3725613"/>
          </a:xfrm>
          <a:custGeom>
            <a:avLst/>
            <a:gdLst>
              <a:gd name="connsiteX0" fmla="*/ 0 w 1090188"/>
              <a:gd name="connsiteY0" fmla="*/ 0 h 3725613"/>
              <a:gd name="connsiteX1" fmla="*/ 7557 w 1090188"/>
              <a:gd name="connsiteY1" fmla="*/ 52899 h 3725613"/>
              <a:gd name="connsiteX2" fmla="*/ 22671 w 1090188"/>
              <a:gd name="connsiteY2" fmla="*/ 75570 h 3725613"/>
              <a:gd name="connsiteX3" fmla="*/ 30228 w 1090188"/>
              <a:gd name="connsiteY3" fmla="*/ 113355 h 3725613"/>
              <a:gd name="connsiteX4" fmla="*/ 45342 w 1090188"/>
              <a:gd name="connsiteY4" fmla="*/ 151140 h 3725613"/>
              <a:gd name="connsiteX5" fmla="*/ 60456 w 1090188"/>
              <a:gd name="connsiteY5" fmla="*/ 196482 h 3725613"/>
              <a:gd name="connsiteX6" fmla="*/ 75570 w 1090188"/>
              <a:gd name="connsiteY6" fmla="*/ 241825 h 3725613"/>
              <a:gd name="connsiteX7" fmla="*/ 83127 w 1090188"/>
              <a:gd name="connsiteY7" fmla="*/ 264496 h 3725613"/>
              <a:gd name="connsiteX8" fmla="*/ 90684 w 1090188"/>
              <a:gd name="connsiteY8" fmla="*/ 287167 h 3725613"/>
              <a:gd name="connsiteX9" fmla="*/ 105798 w 1090188"/>
              <a:gd name="connsiteY9" fmla="*/ 340066 h 3725613"/>
              <a:gd name="connsiteX10" fmla="*/ 120912 w 1090188"/>
              <a:gd name="connsiteY10" fmla="*/ 370294 h 3725613"/>
              <a:gd name="connsiteX11" fmla="*/ 136027 w 1090188"/>
              <a:gd name="connsiteY11" fmla="*/ 430750 h 3725613"/>
              <a:gd name="connsiteX12" fmla="*/ 143584 w 1090188"/>
              <a:gd name="connsiteY12" fmla="*/ 453421 h 3725613"/>
              <a:gd name="connsiteX13" fmla="*/ 158698 w 1090188"/>
              <a:gd name="connsiteY13" fmla="*/ 506320 h 3725613"/>
              <a:gd name="connsiteX14" fmla="*/ 173812 w 1090188"/>
              <a:gd name="connsiteY14" fmla="*/ 536549 h 3725613"/>
              <a:gd name="connsiteX15" fmla="*/ 181369 w 1090188"/>
              <a:gd name="connsiteY15" fmla="*/ 574334 h 3725613"/>
              <a:gd name="connsiteX16" fmla="*/ 204040 w 1090188"/>
              <a:gd name="connsiteY16" fmla="*/ 619676 h 3725613"/>
              <a:gd name="connsiteX17" fmla="*/ 211597 w 1090188"/>
              <a:gd name="connsiteY17" fmla="*/ 657461 h 3725613"/>
              <a:gd name="connsiteX18" fmla="*/ 241825 w 1090188"/>
              <a:gd name="connsiteY18" fmla="*/ 702803 h 3725613"/>
              <a:gd name="connsiteX19" fmla="*/ 264496 w 1090188"/>
              <a:gd name="connsiteY19" fmla="*/ 755702 h 3725613"/>
              <a:gd name="connsiteX20" fmla="*/ 279610 w 1090188"/>
              <a:gd name="connsiteY20" fmla="*/ 778373 h 3725613"/>
              <a:gd name="connsiteX21" fmla="*/ 324952 w 1090188"/>
              <a:gd name="connsiteY21" fmla="*/ 861501 h 3725613"/>
              <a:gd name="connsiteX22" fmla="*/ 332509 w 1090188"/>
              <a:gd name="connsiteY22" fmla="*/ 914400 h 3725613"/>
              <a:gd name="connsiteX23" fmla="*/ 347623 w 1090188"/>
              <a:gd name="connsiteY23" fmla="*/ 944628 h 3725613"/>
              <a:gd name="connsiteX24" fmla="*/ 362737 w 1090188"/>
              <a:gd name="connsiteY24" fmla="*/ 989970 h 3725613"/>
              <a:gd name="connsiteX25" fmla="*/ 370294 w 1090188"/>
              <a:gd name="connsiteY25" fmla="*/ 1020198 h 3725613"/>
              <a:gd name="connsiteX26" fmla="*/ 377851 w 1090188"/>
              <a:gd name="connsiteY26" fmla="*/ 1042869 h 3725613"/>
              <a:gd name="connsiteX27" fmla="*/ 392965 w 1090188"/>
              <a:gd name="connsiteY27" fmla="*/ 1110882 h 3725613"/>
              <a:gd name="connsiteX28" fmla="*/ 408079 w 1090188"/>
              <a:gd name="connsiteY28" fmla="*/ 1148668 h 3725613"/>
              <a:gd name="connsiteX29" fmla="*/ 423193 w 1090188"/>
              <a:gd name="connsiteY29" fmla="*/ 1209124 h 3725613"/>
              <a:gd name="connsiteX30" fmla="*/ 445865 w 1090188"/>
              <a:gd name="connsiteY30" fmla="*/ 1277137 h 3725613"/>
              <a:gd name="connsiteX31" fmla="*/ 453422 w 1090188"/>
              <a:gd name="connsiteY31" fmla="*/ 1299808 h 3725613"/>
              <a:gd name="connsiteX32" fmla="*/ 460979 w 1090188"/>
              <a:gd name="connsiteY32" fmla="*/ 1330036 h 3725613"/>
              <a:gd name="connsiteX33" fmla="*/ 476093 w 1090188"/>
              <a:gd name="connsiteY33" fmla="*/ 1375378 h 3725613"/>
              <a:gd name="connsiteX34" fmla="*/ 483650 w 1090188"/>
              <a:gd name="connsiteY34" fmla="*/ 1398049 h 3725613"/>
              <a:gd name="connsiteX35" fmla="*/ 498764 w 1090188"/>
              <a:gd name="connsiteY35" fmla="*/ 1450949 h 3725613"/>
              <a:gd name="connsiteX36" fmla="*/ 528992 w 1090188"/>
              <a:gd name="connsiteY36" fmla="*/ 1496291 h 3725613"/>
              <a:gd name="connsiteX37" fmla="*/ 551663 w 1090188"/>
              <a:gd name="connsiteY37" fmla="*/ 1511405 h 3725613"/>
              <a:gd name="connsiteX38" fmla="*/ 559220 w 1090188"/>
              <a:gd name="connsiteY38" fmla="*/ 1541633 h 3725613"/>
              <a:gd name="connsiteX39" fmla="*/ 597005 w 1090188"/>
              <a:gd name="connsiteY39" fmla="*/ 1586975 h 3725613"/>
              <a:gd name="connsiteX40" fmla="*/ 627233 w 1090188"/>
              <a:gd name="connsiteY40" fmla="*/ 1632317 h 3725613"/>
              <a:gd name="connsiteX41" fmla="*/ 642347 w 1090188"/>
              <a:gd name="connsiteY41" fmla="*/ 1654988 h 3725613"/>
              <a:gd name="connsiteX42" fmla="*/ 695246 w 1090188"/>
              <a:gd name="connsiteY42" fmla="*/ 1723001 h 3725613"/>
              <a:gd name="connsiteX43" fmla="*/ 725474 w 1090188"/>
              <a:gd name="connsiteY43" fmla="*/ 1768344 h 3725613"/>
              <a:gd name="connsiteX44" fmla="*/ 740589 w 1090188"/>
              <a:gd name="connsiteY44" fmla="*/ 1813686 h 3725613"/>
              <a:gd name="connsiteX45" fmla="*/ 755703 w 1090188"/>
              <a:gd name="connsiteY45" fmla="*/ 1972383 h 3725613"/>
              <a:gd name="connsiteX46" fmla="*/ 763260 w 1090188"/>
              <a:gd name="connsiteY46" fmla="*/ 2047953 h 3725613"/>
              <a:gd name="connsiteX47" fmla="*/ 770817 w 1090188"/>
              <a:gd name="connsiteY47" fmla="*/ 2259550 h 3725613"/>
              <a:gd name="connsiteX48" fmla="*/ 785931 w 1090188"/>
              <a:gd name="connsiteY48" fmla="*/ 2342677 h 3725613"/>
              <a:gd name="connsiteX49" fmla="*/ 793488 w 1090188"/>
              <a:gd name="connsiteY49" fmla="*/ 2365349 h 3725613"/>
              <a:gd name="connsiteX50" fmla="*/ 816159 w 1090188"/>
              <a:gd name="connsiteY50" fmla="*/ 2425805 h 3725613"/>
              <a:gd name="connsiteX51" fmla="*/ 823716 w 1090188"/>
              <a:gd name="connsiteY51" fmla="*/ 2456033 h 3725613"/>
              <a:gd name="connsiteX52" fmla="*/ 846387 w 1090188"/>
              <a:gd name="connsiteY52" fmla="*/ 2576945 h 3725613"/>
              <a:gd name="connsiteX53" fmla="*/ 937071 w 1090188"/>
              <a:gd name="connsiteY53" fmla="*/ 2848998 h 3725613"/>
              <a:gd name="connsiteX54" fmla="*/ 967299 w 1090188"/>
              <a:gd name="connsiteY54" fmla="*/ 2939682 h 3725613"/>
              <a:gd name="connsiteX55" fmla="*/ 974856 w 1090188"/>
              <a:gd name="connsiteY55" fmla="*/ 2962353 h 3725613"/>
              <a:gd name="connsiteX56" fmla="*/ 989970 w 1090188"/>
              <a:gd name="connsiteY56" fmla="*/ 2977468 h 3725613"/>
              <a:gd name="connsiteX57" fmla="*/ 1035312 w 1090188"/>
              <a:gd name="connsiteY57" fmla="*/ 3007696 h 3725613"/>
              <a:gd name="connsiteX58" fmla="*/ 1073098 w 1090188"/>
              <a:gd name="connsiteY58" fmla="*/ 3030367 h 3725613"/>
              <a:gd name="connsiteX59" fmla="*/ 1088212 w 1090188"/>
              <a:gd name="connsiteY59" fmla="*/ 3075709 h 3725613"/>
              <a:gd name="connsiteX60" fmla="*/ 1073098 w 1090188"/>
              <a:gd name="connsiteY60" fmla="*/ 3173950 h 3725613"/>
              <a:gd name="connsiteX61" fmla="*/ 1057984 w 1090188"/>
              <a:gd name="connsiteY61" fmla="*/ 3219292 h 3725613"/>
              <a:gd name="connsiteX62" fmla="*/ 1050427 w 1090188"/>
              <a:gd name="connsiteY62" fmla="*/ 3241963 h 3725613"/>
              <a:gd name="connsiteX63" fmla="*/ 1042870 w 1090188"/>
              <a:gd name="connsiteY63" fmla="*/ 3264634 h 3725613"/>
              <a:gd name="connsiteX64" fmla="*/ 1027755 w 1090188"/>
              <a:gd name="connsiteY64" fmla="*/ 3279749 h 3725613"/>
              <a:gd name="connsiteX65" fmla="*/ 1005084 w 1090188"/>
              <a:gd name="connsiteY65" fmla="*/ 3347762 h 3725613"/>
              <a:gd name="connsiteX66" fmla="*/ 997527 w 1090188"/>
              <a:gd name="connsiteY66" fmla="*/ 3370433 h 3725613"/>
              <a:gd name="connsiteX67" fmla="*/ 989970 w 1090188"/>
              <a:gd name="connsiteY67" fmla="*/ 3597144 h 3725613"/>
              <a:gd name="connsiteX68" fmla="*/ 982413 w 1090188"/>
              <a:gd name="connsiteY68" fmla="*/ 3642486 h 3725613"/>
              <a:gd name="connsiteX69" fmla="*/ 982413 w 1090188"/>
              <a:gd name="connsiteY69" fmla="*/ 3725613 h 372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090188" h="3725613">
                <a:moveTo>
                  <a:pt x="0" y="0"/>
                </a:moveTo>
                <a:cubicBezTo>
                  <a:pt x="2519" y="17633"/>
                  <a:pt x="2439" y="35838"/>
                  <a:pt x="7557" y="52899"/>
                </a:cubicBezTo>
                <a:cubicBezTo>
                  <a:pt x="10167" y="61598"/>
                  <a:pt x="19482" y="67066"/>
                  <a:pt x="22671" y="75570"/>
                </a:cubicBezTo>
                <a:cubicBezTo>
                  <a:pt x="27181" y="87597"/>
                  <a:pt x="26537" y="101052"/>
                  <a:pt x="30228" y="113355"/>
                </a:cubicBezTo>
                <a:cubicBezTo>
                  <a:pt x="34126" y="126348"/>
                  <a:pt x="40706" y="138391"/>
                  <a:pt x="45342" y="151140"/>
                </a:cubicBezTo>
                <a:cubicBezTo>
                  <a:pt x="50786" y="166112"/>
                  <a:pt x="55418" y="181368"/>
                  <a:pt x="60456" y="196482"/>
                </a:cubicBezTo>
                <a:lnTo>
                  <a:pt x="75570" y="241825"/>
                </a:lnTo>
                <a:lnTo>
                  <a:pt x="83127" y="264496"/>
                </a:lnTo>
                <a:cubicBezTo>
                  <a:pt x="85646" y="272053"/>
                  <a:pt x="88752" y="279439"/>
                  <a:pt x="90684" y="287167"/>
                </a:cubicBezTo>
                <a:cubicBezTo>
                  <a:pt x="94519" y="302506"/>
                  <a:pt x="99293" y="324888"/>
                  <a:pt x="105798" y="340066"/>
                </a:cubicBezTo>
                <a:cubicBezTo>
                  <a:pt x="110236" y="350420"/>
                  <a:pt x="117349" y="359607"/>
                  <a:pt x="120912" y="370294"/>
                </a:cubicBezTo>
                <a:cubicBezTo>
                  <a:pt x="127481" y="390000"/>
                  <a:pt x="129458" y="411044"/>
                  <a:pt x="136027" y="430750"/>
                </a:cubicBezTo>
                <a:cubicBezTo>
                  <a:pt x="138546" y="438307"/>
                  <a:pt x="141396" y="445762"/>
                  <a:pt x="143584" y="453421"/>
                </a:cubicBezTo>
                <a:cubicBezTo>
                  <a:pt x="149063" y="472596"/>
                  <a:pt x="150932" y="488200"/>
                  <a:pt x="158698" y="506320"/>
                </a:cubicBezTo>
                <a:cubicBezTo>
                  <a:pt x="163136" y="516675"/>
                  <a:pt x="168774" y="526473"/>
                  <a:pt x="173812" y="536549"/>
                </a:cubicBezTo>
                <a:cubicBezTo>
                  <a:pt x="176331" y="549144"/>
                  <a:pt x="176859" y="562307"/>
                  <a:pt x="181369" y="574334"/>
                </a:cubicBezTo>
                <a:cubicBezTo>
                  <a:pt x="209074" y="648215"/>
                  <a:pt x="186443" y="549288"/>
                  <a:pt x="204040" y="619676"/>
                </a:cubicBezTo>
                <a:cubicBezTo>
                  <a:pt x="207155" y="632137"/>
                  <a:pt x="206282" y="645768"/>
                  <a:pt x="211597" y="657461"/>
                </a:cubicBezTo>
                <a:cubicBezTo>
                  <a:pt x="219114" y="673998"/>
                  <a:pt x="236081" y="685570"/>
                  <a:pt x="241825" y="702803"/>
                </a:cubicBezTo>
                <a:cubicBezTo>
                  <a:pt x="250303" y="728237"/>
                  <a:pt x="249555" y="729555"/>
                  <a:pt x="264496" y="755702"/>
                </a:cubicBezTo>
                <a:cubicBezTo>
                  <a:pt x="269002" y="763588"/>
                  <a:pt x="275261" y="770400"/>
                  <a:pt x="279610" y="778373"/>
                </a:cubicBezTo>
                <a:cubicBezTo>
                  <a:pt x="331048" y="872676"/>
                  <a:pt x="290428" y="809712"/>
                  <a:pt x="324952" y="861501"/>
                </a:cubicBezTo>
                <a:cubicBezTo>
                  <a:pt x="327471" y="879134"/>
                  <a:pt x="327822" y="897216"/>
                  <a:pt x="332509" y="914400"/>
                </a:cubicBezTo>
                <a:cubicBezTo>
                  <a:pt x="335473" y="925268"/>
                  <a:pt x="343439" y="934168"/>
                  <a:pt x="347623" y="944628"/>
                </a:cubicBezTo>
                <a:cubicBezTo>
                  <a:pt x="353540" y="959420"/>
                  <a:pt x="358873" y="974514"/>
                  <a:pt x="362737" y="989970"/>
                </a:cubicBezTo>
                <a:cubicBezTo>
                  <a:pt x="365256" y="1000046"/>
                  <a:pt x="367441" y="1010212"/>
                  <a:pt x="370294" y="1020198"/>
                </a:cubicBezTo>
                <a:cubicBezTo>
                  <a:pt x="372482" y="1027857"/>
                  <a:pt x="375919" y="1035141"/>
                  <a:pt x="377851" y="1042869"/>
                </a:cubicBezTo>
                <a:cubicBezTo>
                  <a:pt x="383841" y="1066829"/>
                  <a:pt x="385207" y="1087608"/>
                  <a:pt x="392965" y="1110882"/>
                </a:cubicBezTo>
                <a:cubicBezTo>
                  <a:pt x="397255" y="1123751"/>
                  <a:pt x="404090" y="1135702"/>
                  <a:pt x="408079" y="1148668"/>
                </a:cubicBezTo>
                <a:cubicBezTo>
                  <a:pt x="414188" y="1168522"/>
                  <a:pt x="416624" y="1189418"/>
                  <a:pt x="423193" y="1209124"/>
                </a:cubicBezTo>
                <a:lnTo>
                  <a:pt x="445865" y="1277137"/>
                </a:lnTo>
                <a:cubicBezTo>
                  <a:pt x="448384" y="1284694"/>
                  <a:pt x="451490" y="1292080"/>
                  <a:pt x="453422" y="1299808"/>
                </a:cubicBezTo>
                <a:cubicBezTo>
                  <a:pt x="455941" y="1309884"/>
                  <a:pt x="457995" y="1320088"/>
                  <a:pt x="460979" y="1330036"/>
                </a:cubicBezTo>
                <a:cubicBezTo>
                  <a:pt x="465557" y="1345296"/>
                  <a:pt x="471055" y="1360264"/>
                  <a:pt x="476093" y="1375378"/>
                </a:cubicBezTo>
                <a:cubicBezTo>
                  <a:pt x="478612" y="1382935"/>
                  <a:pt x="481718" y="1390321"/>
                  <a:pt x="483650" y="1398049"/>
                </a:cubicBezTo>
                <a:cubicBezTo>
                  <a:pt x="485428" y="1405163"/>
                  <a:pt x="493837" y="1442080"/>
                  <a:pt x="498764" y="1450949"/>
                </a:cubicBezTo>
                <a:cubicBezTo>
                  <a:pt x="507585" y="1466828"/>
                  <a:pt x="513878" y="1486215"/>
                  <a:pt x="528992" y="1496291"/>
                </a:cubicBezTo>
                <a:lnTo>
                  <a:pt x="551663" y="1511405"/>
                </a:lnTo>
                <a:cubicBezTo>
                  <a:pt x="554182" y="1521481"/>
                  <a:pt x="555129" y="1532087"/>
                  <a:pt x="559220" y="1541633"/>
                </a:cubicBezTo>
                <a:cubicBezTo>
                  <a:pt x="570267" y="1567410"/>
                  <a:pt x="579673" y="1564691"/>
                  <a:pt x="597005" y="1586975"/>
                </a:cubicBezTo>
                <a:cubicBezTo>
                  <a:pt x="608157" y="1601313"/>
                  <a:pt x="617157" y="1617203"/>
                  <a:pt x="627233" y="1632317"/>
                </a:cubicBezTo>
                <a:cubicBezTo>
                  <a:pt x="632271" y="1639874"/>
                  <a:pt x="635925" y="1648566"/>
                  <a:pt x="642347" y="1654988"/>
                </a:cubicBezTo>
                <a:cubicBezTo>
                  <a:pt x="677862" y="1690503"/>
                  <a:pt x="659090" y="1668767"/>
                  <a:pt x="695246" y="1723001"/>
                </a:cubicBezTo>
                <a:lnTo>
                  <a:pt x="725474" y="1768344"/>
                </a:lnTo>
                <a:lnTo>
                  <a:pt x="740589" y="1813686"/>
                </a:lnTo>
                <a:cubicBezTo>
                  <a:pt x="745627" y="1866585"/>
                  <a:pt x="750584" y="1919492"/>
                  <a:pt x="755703" y="1972383"/>
                </a:cubicBezTo>
                <a:cubicBezTo>
                  <a:pt x="758142" y="1997581"/>
                  <a:pt x="763260" y="2047953"/>
                  <a:pt x="763260" y="2047953"/>
                </a:cubicBezTo>
                <a:cubicBezTo>
                  <a:pt x="765779" y="2118485"/>
                  <a:pt x="766673" y="2189094"/>
                  <a:pt x="770817" y="2259550"/>
                </a:cubicBezTo>
                <a:cubicBezTo>
                  <a:pt x="771335" y="2268361"/>
                  <a:pt x="783039" y="2331111"/>
                  <a:pt x="785931" y="2342677"/>
                </a:cubicBezTo>
                <a:cubicBezTo>
                  <a:pt x="787863" y="2350405"/>
                  <a:pt x="791556" y="2357621"/>
                  <a:pt x="793488" y="2365349"/>
                </a:cubicBezTo>
                <a:cubicBezTo>
                  <a:pt x="806561" y="2417642"/>
                  <a:pt x="791279" y="2388485"/>
                  <a:pt x="816159" y="2425805"/>
                </a:cubicBezTo>
                <a:cubicBezTo>
                  <a:pt x="818678" y="2435881"/>
                  <a:pt x="822009" y="2445788"/>
                  <a:pt x="823716" y="2456033"/>
                </a:cubicBezTo>
                <a:cubicBezTo>
                  <a:pt x="834074" y="2518183"/>
                  <a:pt x="826117" y="2516136"/>
                  <a:pt x="846387" y="2576945"/>
                </a:cubicBezTo>
                <a:lnTo>
                  <a:pt x="937071" y="2848998"/>
                </a:lnTo>
                <a:lnTo>
                  <a:pt x="967299" y="2939682"/>
                </a:lnTo>
                <a:cubicBezTo>
                  <a:pt x="969818" y="2947239"/>
                  <a:pt x="969224" y="2956720"/>
                  <a:pt x="974856" y="2962353"/>
                </a:cubicBezTo>
                <a:cubicBezTo>
                  <a:pt x="979894" y="2967391"/>
                  <a:pt x="984270" y="2973193"/>
                  <a:pt x="989970" y="2977468"/>
                </a:cubicBezTo>
                <a:cubicBezTo>
                  <a:pt x="1004502" y="2988367"/>
                  <a:pt x="1022467" y="2994852"/>
                  <a:pt x="1035312" y="3007696"/>
                </a:cubicBezTo>
                <a:cubicBezTo>
                  <a:pt x="1056060" y="3028442"/>
                  <a:pt x="1043668" y="3020557"/>
                  <a:pt x="1073098" y="3030367"/>
                </a:cubicBezTo>
                <a:cubicBezTo>
                  <a:pt x="1078136" y="3045481"/>
                  <a:pt x="1090188" y="3059900"/>
                  <a:pt x="1088212" y="3075709"/>
                </a:cubicBezTo>
                <a:cubicBezTo>
                  <a:pt x="1084676" y="3103997"/>
                  <a:pt x="1081087" y="3144656"/>
                  <a:pt x="1073098" y="3173950"/>
                </a:cubicBezTo>
                <a:cubicBezTo>
                  <a:pt x="1068906" y="3189320"/>
                  <a:pt x="1063022" y="3204178"/>
                  <a:pt x="1057984" y="3219292"/>
                </a:cubicBezTo>
                <a:lnTo>
                  <a:pt x="1050427" y="3241963"/>
                </a:lnTo>
                <a:cubicBezTo>
                  <a:pt x="1047908" y="3249520"/>
                  <a:pt x="1048503" y="3259001"/>
                  <a:pt x="1042870" y="3264634"/>
                </a:cubicBezTo>
                <a:lnTo>
                  <a:pt x="1027755" y="3279749"/>
                </a:lnTo>
                <a:lnTo>
                  <a:pt x="1005084" y="3347762"/>
                </a:lnTo>
                <a:lnTo>
                  <a:pt x="997527" y="3370433"/>
                </a:lnTo>
                <a:cubicBezTo>
                  <a:pt x="995008" y="3446003"/>
                  <a:pt x="994164" y="3521648"/>
                  <a:pt x="989970" y="3597144"/>
                </a:cubicBezTo>
                <a:cubicBezTo>
                  <a:pt x="989120" y="3612443"/>
                  <a:pt x="983313" y="3627190"/>
                  <a:pt x="982413" y="3642486"/>
                </a:cubicBezTo>
                <a:cubicBezTo>
                  <a:pt x="980786" y="3670147"/>
                  <a:pt x="982413" y="3697904"/>
                  <a:pt x="982413" y="3725613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Protecting a region:</a:t>
            </a:r>
            <a:endParaRPr lang="en-US"/>
          </a:p>
        </p:txBody>
      </p:sp>
      <p:pic>
        <p:nvPicPr>
          <p:cNvPr id="4" name="Picture 3" descr="MeGr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057400"/>
            <a:ext cx="5486399" cy="36544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Protecting a region:</a:t>
            </a:r>
            <a:endParaRPr lang="en-US"/>
          </a:p>
        </p:txBody>
      </p:sp>
      <p:pic>
        <p:nvPicPr>
          <p:cNvPr id="4" name="Picture 3" descr="MeGr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057400"/>
            <a:ext cx="5486399" cy="36544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Protecting a region:</a:t>
            </a:r>
            <a:endParaRPr lang="en-US"/>
          </a:p>
        </p:txBody>
      </p:sp>
      <p:pic>
        <p:nvPicPr>
          <p:cNvPr id="4" name="Picture 3" descr="MeGr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057400"/>
            <a:ext cx="5486399" cy="3654418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1836357" y="2040397"/>
            <a:ext cx="1654988" cy="3838968"/>
          </a:xfrm>
          <a:custGeom>
            <a:avLst/>
            <a:gdLst>
              <a:gd name="connsiteX0" fmla="*/ 1654988 w 1654988"/>
              <a:gd name="connsiteY0" fmla="*/ 0 h 3838968"/>
              <a:gd name="connsiteX1" fmla="*/ 1541633 w 1654988"/>
              <a:gd name="connsiteY1" fmla="*/ 83127 h 3838968"/>
              <a:gd name="connsiteX2" fmla="*/ 1450949 w 1654988"/>
              <a:gd name="connsiteY2" fmla="*/ 158697 h 3838968"/>
              <a:gd name="connsiteX3" fmla="*/ 1420721 w 1654988"/>
              <a:gd name="connsiteY3" fmla="*/ 196482 h 3838968"/>
              <a:gd name="connsiteX4" fmla="*/ 1345150 w 1654988"/>
              <a:gd name="connsiteY4" fmla="*/ 256939 h 3838968"/>
              <a:gd name="connsiteX5" fmla="*/ 1314922 w 1654988"/>
              <a:gd name="connsiteY5" fmla="*/ 294724 h 3838968"/>
              <a:gd name="connsiteX6" fmla="*/ 1262023 w 1654988"/>
              <a:gd name="connsiteY6" fmla="*/ 347623 h 3838968"/>
              <a:gd name="connsiteX7" fmla="*/ 1224238 w 1654988"/>
              <a:gd name="connsiteY7" fmla="*/ 385408 h 3838968"/>
              <a:gd name="connsiteX8" fmla="*/ 1178896 w 1654988"/>
              <a:gd name="connsiteY8" fmla="*/ 430750 h 3838968"/>
              <a:gd name="connsiteX9" fmla="*/ 1141111 w 1654988"/>
              <a:gd name="connsiteY9" fmla="*/ 468535 h 3838968"/>
              <a:gd name="connsiteX10" fmla="*/ 1065541 w 1654988"/>
              <a:gd name="connsiteY10" fmla="*/ 521434 h 3838968"/>
              <a:gd name="connsiteX11" fmla="*/ 1042869 w 1654988"/>
              <a:gd name="connsiteY11" fmla="*/ 544105 h 3838968"/>
              <a:gd name="connsiteX12" fmla="*/ 989970 w 1654988"/>
              <a:gd name="connsiteY12" fmla="*/ 581891 h 3838968"/>
              <a:gd name="connsiteX13" fmla="*/ 967299 w 1654988"/>
              <a:gd name="connsiteY13" fmla="*/ 589448 h 3838968"/>
              <a:gd name="connsiteX14" fmla="*/ 937071 w 1654988"/>
              <a:gd name="connsiteY14" fmla="*/ 612119 h 3838968"/>
              <a:gd name="connsiteX15" fmla="*/ 891729 w 1654988"/>
              <a:gd name="connsiteY15" fmla="*/ 649904 h 3838968"/>
              <a:gd name="connsiteX16" fmla="*/ 853944 w 1654988"/>
              <a:gd name="connsiteY16" fmla="*/ 687689 h 3838968"/>
              <a:gd name="connsiteX17" fmla="*/ 823716 w 1654988"/>
              <a:gd name="connsiteY17" fmla="*/ 725474 h 3838968"/>
              <a:gd name="connsiteX18" fmla="*/ 801045 w 1654988"/>
              <a:gd name="connsiteY18" fmla="*/ 748145 h 3838968"/>
              <a:gd name="connsiteX19" fmla="*/ 785931 w 1654988"/>
              <a:gd name="connsiteY19" fmla="*/ 770816 h 3838968"/>
              <a:gd name="connsiteX20" fmla="*/ 770817 w 1654988"/>
              <a:gd name="connsiteY20" fmla="*/ 801044 h 3838968"/>
              <a:gd name="connsiteX21" fmla="*/ 748145 w 1654988"/>
              <a:gd name="connsiteY21" fmla="*/ 816158 h 3838968"/>
              <a:gd name="connsiteX22" fmla="*/ 710360 w 1654988"/>
              <a:gd name="connsiteY22" fmla="*/ 861501 h 3838968"/>
              <a:gd name="connsiteX23" fmla="*/ 687689 w 1654988"/>
              <a:gd name="connsiteY23" fmla="*/ 876615 h 3838968"/>
              <a:gd name="connsiteX24" fmla="*/ 680132 w 1654988"/>
              <a:gd name="connsiteY24" fmla="*/ 899286 h 3838968"/>
              <a:gd name="connsiteX25" fmla="*/ 642347 w 1654988"/>
              <a:gd name="connsiteY25" fmla="*/ 952185 h 3838968"/>
              <a:gd name="connsiteX26" fmla="*/ 634790 w 1654988"/>
              <a:gd name="connsiteY26" fmla="*/ 974856 h 3838968"/>
              <a:gd name="connsiteX27" fmla="*/ 597005 w 1654988"/>
              <a:gd name="connsiteY27" fmla="*/ 1027755 h 3838968"/>
              <a:gd name="connsiteX28" fmla="*/ 574334 w 1654988"/>
              <a:gd name="connsiteY28" fmla="*/ 1065540 h 3838968"/>
              <a:gd name="connsiteX29" fmla="*/ 551663 w 1654988"/>
              <a:gd name="connsiteY29" fmla="*/ 1088211 h 3838968"/>
              <a:gd name="connsiteX30" fmla="*/ 521435 w 1654988"/>
              <a:gd name="connsiteY30" fmla="*/ 1133553 h 3838968"/>
              <a:gd name="connsiteX31" fmla="*/ 483650 w 1654988"/>
              <a:gd name="connsiteY31" fmla="*/ 1171339 h 3838968"/>
              <a:gd name="connsiteX32" fmla="*/ 460979 w 1654988"/>
              <a:gd name="connsiteY32" fmla="*/ 1194010 h 3838968"/>
              <a:gd name="connsiteX33" fmla="*/ 438307 w 1654988"/>
              <a:gd name="connsiteY33" fmla="*/ 1224238 h 3838968"/>
              <a:gd name="connsiteX34" fmla="*/ 423193 w 1654988"/>
              <a:gd name="connsiteY34" fmla="*/ 1246909 h 3838968"/>
              <a:gd name="connsiteX35" fmla="*/ 400522 w 1654988"/>
              <a:gd name="connsiteY35" fmla="*/ 1269580 h 3838968"/>
              <a:gd name="connsiteX36" fmla="*/ 385408 w 1654988"/>
              <a:gd name="connsiteY36" fmla="*/ 1307365 h 3838968"/>
              <a:gd name="connsiteX37" fmla="*/ 332509 w 1654988"/>
              <a:gd name="connsiteY37" fmla="*/ 1398049 h 3838968"/>
              <a:gd name="connsiteX38" fmla="*/ 324952 w 1654988"/>
              <a:gd name="connsiteY38" fmla="*/ 1428277 h 3838968"/>
              <a:gd name="connsiteX39" fmla="*/ 309838 w 1654988"/>
              <a:gd name="connsiteY39" fmla="*/ 1458505 h 3838968"/>
              <a:gd name="connsiteX40" fmla="*/ 287167 w 1654988"/>
              <a:gd name="connsiteY40" fmla="*/ 1526519 h 3838968"/>
              <a:gd name="connsiteX41" fmla="*/ 279610 w 1654988"/>
              <a:gd name="connsiteY41" fmla="*/ 1549190 h 3838968"/>
              <a:gd name="connsiteX42" fmla="*/ 256939 w 1654988"/>
              <a:gd name="connsiteY42" fmla="*/ 1602089 h 3838968"/>
              <a:gd name="connsiteX43" fmla="*/ 249382 w 1654988"/>
              <a:gd name="connsiteY43" fmla="*/ 1632317 h 3838968"/>
              <a:gd name="connsiteX44" fmla="*/ 226711 w 1654988"/>
              <a:gd name="connsiteY44" fmla="*/ 1685216 h 3838968"/>
              <a:gd name="connsiteX45" fmla="*/ 211597 w 1654988"/>
              <a:gd name="connsiteY45" fmla="*/ 1745672 h 3838968"/>
              <a:gd name="connsiteX46" fmla="*/ 204040 w 1654988"/>
              <a:gd name="connsiteY46" fmla="*/ 1768343 h 3838968"/>
              <a:gd name="connsiteX47" fmla="*/ 188926 w 1654988"/>
              <a:gd name="connsiteY47" fmla="*/ 1806129 h 3838968"/>
              <a:gd name="connsiteX48" fmla="*/ 173812 w 1654988"/>
              <a:gd name="connsiteY48" fmla="*/ 1874142 h 3838968"/>
              <a:gd name="connsiteX49" fmla="*/ 166255 w 1654988"/>
              <a:gd name="connsiteY49" fmla="*/ 1904370 h 3838968"/>
              <a:gd name="connsiteX50" fmla="*/ 151141 w 1654988"/>
              <a:gd name="connsiteY50" fmla="*/ 1987497 h 3838968"/>
              <a:gd name="connsiteX51" fmla="*/ 143583 w 1654988"/>
              <a:gd name="connsiteY51" fmla="*/ 2025282 h 3838968"/>
              <a:gd name="connsiteX52" fmla="*/ 128469 w 1654988"/>
              <a:gd name="connsiteY52" fmla="*/ 2078182 h 3838968"/>
              <a:gd name="connsiteX53" fmla="*/ 120912 w 1654988"/>
              <a:gd name="connsiteY53" fmla="*/ 2123524 h 3838968"/>
              <a:gd name="connsiteX54" fmla="*/ 113355 w 1654988"/>
              <a:gd name="connsiteY54" fmla="*/ 2146195 h 3838968"/>
              <a:gd name="connsiteX55" fmla="*/ 90684 w 1654988"/>
              <a:gd name="connsiteY55" fmla="*/ 2229322 h 3838968"/>
              <a:gd name="connsiteX56" fmla="*/ 75570 w 1654988"/>
              <a:gd name="connsiteY56" fmla="*/ 2259550 h 3838968"/>
              <a:gd name="connsiteX57" fmla="*/ 68013 w 1654988"/>
              <a:gd name="connsiteY57" fmla="*/ 2282221 h 3838968"/>
              <a:gd name="connsiteX58" fmla="*/ 52899 w 1654988"/>
              <a:gd name="connsiteY58" fmla="*/ 2304892 h 3838968"/>
              <a:gd name="connsiteX59" fmla="*/ 37785 w 1654988"/>
              <a:gd name="connsiteY59" fmla="*/ 2350234 h 3838968"/>
              <a:gd name="connsiteX60" fmla="*/ 30228 w 1654988"/>
              <a:gd name="connsiteY60" fmla="*/ 2395577 h 3838968"/>
              <a:gd name="connsiteX61" fmla="*/ 15114 w 1654988"/>
              <a:gd name="connsiteY61" fmla="*/ 2456033 h 3838968"/>
              <a:gd name="connsiteX62" fmla="*/ 7557 w 1654988"/>
              <a:gd name="connsiteY62" fmla="*/ 2524046 h 3838968"/>
              <a:gd name="connsiteX63" fmla="*/ 0 w 1654988"/>
              <a:gd name="connsiteY63" fmla="*/ 2584502 h 3838968"/>
              <a:gd name="connsiteX64" fmla="*/ 7557 w 1654988"/>
              <a:gd name="connsiteY64" fmla="*/ 2894340 h 3838968"/>
              <a:gd name="connsiteX65" fmla="*/ 15114 w 1654988"/>
              <a:gd name="connsiteY65" fmla="*/ 2939682 h 3838968"/>
              <a:gd name="connsiteX66" fmla="*/ 22671 w 1654988"/>
              <a:gd name="connsiteY66" fmla="*/ 3000139 h 3838968"/>
              <a:gd name="connsiteX67" fmla="*/ 37785 w 1654988"/>
              <a:gd name="connsiteY67" fmla="*/ 3037924 h 3838968"/>
              <a:gd name="connsiteX68" fmla="*/ 52899 w 1654988"/>
              <a:gd name="connsiteY68" fmla="*/ 3083266 h 3838968"/>
              <a:gd name="connsiteX69" fmla="*/ 75570 w 1654988"/>
              <a:gd name="connsiteY69" fmla="*/ 3158836 h 3838968"/>
              <a:gd name="connsiteX70" fmla="*/ 83127 w 1654988"/>
              <a:gd name="connsiteY70" fmla="*/ 3211735 h 3838968"/>
              <a:gd name="connsiteX71" fmla="*/ 98241 w 1654988"/>
              <a:gd name="connsiteY71" fmla="*/ 3257077 h 3838968"/>
              <a:gd name="connsiteX72" fmla="*/ 105798 w 1654988"/>
              <a:gd name="connsiteY72" fmla="*/ 3309977 h 3838968"/>
              <a:gd name="connsiteX73" fmla="*/ 113355 w 1654988"/>
              <a:gd name="connsiteY73" fmla="*/ 3332648 h 3838968"/>
              <a:gd name="connsiteX74" fmla="*/ 136026 w 1654988"/>
              <a:gd name="connsiteY74" fmla="*/ 3393104 h 3838968"/>
              <a:gd name="connsiteX75" fmla="*/ 143583 w 1654988"/>
              <a:gd name="connsiteY75" fmla="*/ 3438446 h 3838968"/>
              <a:gd name="connsiteX76" fmla="*/ 151141 w 1654988"/>
              <a:gd name="connsiteY76" fmla="*/ 3476231 h 3838968"/>
              <a:gd name="connsiteX77" fmla="*/ 158698 w 1654988"/>
              <a:gd name="connsiteY77" fmla="*/ 3551801 h 3838968"/>
              <a:gd name="connsiteX78" fmla="*/ 173812 w 1654988"/>
              <a:gd name="connsiteY78" fmla="*/ 3770955 h 3838968"/>
              <a:gd name="connsiteX79" fmla="*/ 181369 w 1654988"/>
              <a:gd name="connsiteY79" fmla="*/ 3838968 h 383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654988" h="3838968">
                <a:moveTo>
                  <a:pt x="1654988" y="0"/>
                </a:moveTo>
                <a:cubicBezTo>
                  <a:pt x="1594596" y="20131"/>
                  <a:pt x="1640373" y="1812"/>
                  <a:pt x="1541633" y="83127"/>
                </a:cubicBezTo>
                <a:cubicBezTo>
                  <a:pt x="1524306" y="97396"/>
                  <a:pt x="1460526" y="146726"/>
                  <a:pt x="1450949" y="158697"/>
                </a:cubicBezTo>
                <a:cubicBezTo>
                  <a:pt x="1440873" y="171292"/>
                  <a:pt x="1432541" y="185507"/>
                  <a:pt x="1420721" y="196482"/>
                </a:cubicBezTo>
                <a:cubicBezTo>
                  <a:pt x="1397082" y="218433"/>
                  <a:pt x="1365302" y="231749"/>
                  <a:pt x="1345150" y="256939"/>
                </a:cubicBezTo>
                <a:cubicBezTo>
                  <a:pt x="1335074" y="269534"/>
                  <a:pt x="1325821" y="282834"/>
                  <a:pt x="1314922" y="294724"/>
                </a:cubicBezTo>
                <a:cubicBezTo>
                  <a:pt x="1298072" y="313106"/>
                  <a:pt x="1275855" y="326874"/>
                  <a:pt x="1262023" y="347623"/>
                </a:cubicBezTo>
                <a:cubicBezTo>
                  <a:pt x="1241871" y="377851"/>
                  <a:pt x="1254466" y="365256"/>
                  <a:pt x="1224238" y="385408"/>
                </a:cubicBezTo>
                <a:cubicBezTo>
                  <a:pt x="1209837" y="428612"/>
                  <a:pt x="1227568" y="391813"/>
                  <a:pt x="1178896" y="430750"/>
                </a:cubicBezTo>
                <a:cubicBezTo>
                  <a:pt x="1164987" y="441877"/>
                  <a:pt x="1154897" y="457256"/>
                  <a:pt x="1141111" y="468535"/>
                </a:cubicBezTo>
                <a:cubicBezTo>
                  <a:pt x="1045684" y="546612"/>
                  <a:pt x="1137762" y="459531"/>
                  <a:pt x="1065541" y="521434"/>
                </a:cubicBezTo>
                <a:cubicBezTo>
                  <a:pt x="1057426" y="528389"/>
                  <a:pt x="1050984" y="537150"/>
                  <a:pt x="1042869" y="544105"/>
                </a:cubicBezTo>
                <a:cubicBezTo>
                  <a:pt x="1038074" y="548215"/>
                  <a:pt x="999542" y="577105"/>
                  <a:pt x="989970" y="581891"/>
                </a:cubicBezTo>
                <a:cubicBezTo>
                  <a:pt x="982845" y="585453"/>
                  <a:pt x="974856" y="586929"/>
                  <a:pt x="967299" y="589448"/>
                </a:cubicBezTo>
                <a:cubicBezTo>
                  <a:pt x="957223" y="597005"/>
                  <a:pt x="946634" y="603922"/>
                  <a:pt x="937071" y="612119"/>
                </a:cubicBezTo>
                <a:cubicBezTo>
                  <a:pt x="886158" y="655759"/>
                  <a:pt x="941836" y="616500"/>
                  <a:pt x="891729" y="649904"/>
                </a:cubicBezTo>
                <a:cubicBezTo>
                  <a:pt x="851425" y="710360"/>
                  <a:pt x="904324" y="637309"/>
                  <a:pt x="853944" y="687689"/>
                </a:cubicBezTo>
                <a:cubicBezTo>
                  <a:pt x="842539" y="699094"/>
                  <a:pt x="834337" y="713335"/>
                  <a:pt x="823716" y="725474"/>
                </a:cubicBezTo>
                <a:cubicBezTo>
                  <a:pt x="816678" y="733517"/>
                  <a:pt x="807887" y="739935"/>
                  <a:pt x="801045" y="748145"/>
                </a:cubicBezTo>
                <a:cubicBezTo>
                  <a:pt x="795231" y="755122"/>
                  <a:pt x="790437" y="762930"/>
                  <a:pt x="785931" y="770816"/>
                </a:cubicBezTo>
                <a:cubicBezTo>
                  <a:pt x="780342" y="780597"/>
                  <a:pt x="778029" y="792390"/>
                  <a:pt x="770817" y="801044"/>
                </a:cubicBezTo>
                <a:cubicBezTo>
                  <a:pt x="765002" y="808021"/>
                  <a:pt x="755702" y="811120"/>
                  <a:pt x="748145" y="816158"/>
                </a:cubicBezTo>
                <a:cubicBezTo>
                  <a:pt x="733285" y="838449"/>
                  <a:pt x="732179" y="843318"/>
                  <a:pt x="710360" y="861501"/>
                </a:cubicBezTo>
                <a:cubicBezTo>
                  <a:pt x="703383" y="867315"/>
                  <a:pt x="695246" y="871577"/>
                  <a:pt x="687689" y="876615"/>
                </a:cubicBezTo>
                <a:cubicBezTo>
                  <a:pt x="685170" y="884172"/>
                  <a:pt x="684551" y="892658"/>
                  <a:pt x="680132" y="899286"/>
                </a:cubicBezTo>
                <a:cubicBezTo>
                  <a:pt x="638662" y="961491"/>
                  <a:pt x="673659" y="879123"/>
                  <a:pt x="642347" y="952185"/>
                </a:cubicBezTo>
                <a:cubicBezTo>
                  <a:pt x="639209" y="959507"/>
                  <a:pt x="638352" y="967731"/>
                  <a:pt x="634790" y="974856"/>
                </a:cubicBezTo>
                <a:cubicBezTo>
                  <a:pt x="628031" y="988375"/>
                  <a:pt x="603851" y="1017486"/>
                  <a:pt x="597005" y="1027755"/>
                </a:cubicBezTo>
                <a:cubicBezTo>
                  <a:pt x="588857" y="1039976"/>
                  <a:pt x="583147" y="1053789"/>
                  <a:pt x="574334" y="1065540"/>
                </a:cubicBezTo>
                <a:cubicBezTo>
                  <a:pt x="567922" y="1074090"/>
                  <a:pt x="558224" y="1079775"/>
                  <a:pt x="551663" y="1088211"/>
                </a:cubicBezTo>
                <a:cubicBezTo>
                  <a:pt x="540511" y="1102549"/>
                  <a:pt x="534279" y="1120708"/>
                  <a:pt x="521435" y="1133553"/>
                </a:cubicBezTo>
                <a:lnTo>
                  <a:pt x="483650" y="1171339"/>
                </a:lnTo>
                <a:cubicBezTo>
                  <a:pt x="476093" y="1178896"/>
                  <a:pt x="467392" y="1185460"/>
                  <a:pt x="460979" y="1194010"/>
                </a:cubicBezTo>
                <a:cubicBezTo>
                  <a:pt x="453422" y="1204086"/>
                  <a:pt x="445628" y="1213989"/>
                  <a:pt x="438307" y="1224238"/>
                </a:cubicBezTo>
                <a:cubicBezTo>
                  <a:pt x="433028" y="1231629"/>
                  <a:pt x="429007" y="1239932"/>
                  <a:pt x="423193" y="1246909"/>
                </a:cubicBezTo>
                <a:cubicBezTo>
                  <a:pt x="416351" y="1255119"/>
                  <a:pt x="408079" y="1262023"/>
                  <a:pt x="400522" y="1269580"/>
                </a:cubicBezTo>
                <a:cubicBezTo>
                  <a:pt x="395484" y="1282175"/>
                  <a:pt x="391904" y="1295456"/>
                  <a:pt x="385408" y="1307365"/>
                </a:cubicBezTo>
                <a:cubicBezTo>
                  <a:pt x="350833" y="1370752"/>
                  <a:pt x="358627" y="1332753"/>
                  <a:pt x="332509" y="1398049"/>
                </a:cubicBezTo>
                <a:cubicBezTo>
                  <a:pt x="328652" y="1407692"/>
                  <a:pt x="328599" y="1418552"/>
                  <a:pt x="324952" y="1428277"/>
                </a:cubicBezTo>
                <a:cubicBezTo>
                  <a:pt x="320996" y="1438825"/>
                  <a:pt x="313882" y="1447991"/>
                  <a:pt x="309838" y="1458505"/>
                </a:cubicBezTo>
                <a:cubicBezTo>
                  <a:pt x="301259" y="1480810"/>
                  <a:pt x="294724" y="1503848"/>
                  <a:pt x="287167" y="1526519"/>
                </a:cubicBezTo>
                <a:cubicBezTo>
                  <a:pt x="284648" y="1534076"/>
                  <a:pt x="283172" y="1542065"/>
                  <a:pt x="279610" y="1549190"/>
                </a:cubicBezTo>
                <a:cubicBezTo>
                  <a:pt x="266175" y="1576059"/>
                  <a:pt x="264352" y="1576144"/>
                  <a:pt x="256939" y="1602089"/>
                </a:cubicBezTo>
                <a:cubicBezTo>
                  <a:pt x="254086" y="1612075"/>
                  <a:pt x="252931" y="1622556"/>
                  <a:pt x="249382" y="1632317"/>
                </a:cubicBezTo>
                <a:cubicBezTo>
                  <a:pt x="242826" y="1650346"/>
                  <a:pt x="232778" y="1667016"/>
                  <a:pt x="226711" y="1685216"/>
                </a:cubicBezTo>
                <a:cubicBezTo>
                  <a:pt x="220142" y="1704922"/>
                  <a:pt x="218166" y="1725966"/>
                  <a:pt x="211597" y="1745672"/>
                </a:cubicBezTo>
                <a:cubicBezTo>
                  <a:pt x="209078" y="1753229"/>
                  <a:pt x="206837" y="1760884"/>
                  <a:pt x="204040" y="1768343"/>
                </a:cubicBezTo>
                <a:cubicBezTo>
                  <a:pt x="199277" y="1781045"/>
                  <a:pt x="193216" y="1793260"/>
                  <a:pt x="188926" y="1806129"/>
                </a:cubicBezTo>
                <a:cubicBezTo>
                  <a:pt x="182783" y="1824560"/>
                  <a:pt x="177805" y="1856173"/>
                  <a:pt x="173812" y="1874142"/>
                </a:cubicBezTo>
                <a:cubicBezTo>
                  <a:pt x="171559" y="1884281"/>
                  <a:pt x="168508" y="1894231"/>
                  <a:pt x="166255" y="1904370"/>
                </a:cubicBezTo>
                <a:cubicBezTo>
                  <a:pt x="156919" y="1946382"/>
                  <a:pt x="159347" y="1942367"/>
                  <a:pt x="151141" y="1987497"/>
                </a:cubicBezTo>
                <a:cubicBezTo>
                  <a:pt x="148843" y="2000134"/>
                  <a:pt x="146698" y="2012821"/>
                  <a:pt x="143583" y="2025282"/>
                </a:cubicBezTo>
                <a:cubicBezTo>
                  <a:pt x="129181" y="2082886"/>
                  <a:pt x="142600" y="2007524"/>
                  <a:pt x="128469" y="2078182"/>
                </a:cubicBezTo>
                <a:cubicBezTo>
                  <a:pt x="125464" y="2093207"/>
                  <a:pt x="124236" y="2108566"/>
                  <a:pt x="120912" y="2123524"/>
                </a:cubicBezTo>
                <a:cubicBezTo>
                  <a:pt x="119184" y="2131300"/>
                  <a:pt x="115451" y="2138510"/>
                  <a:pt x="113355" y="2146195"/>
                </a:cubicBezTo>
                <a:cubicBezTo>
                  <a:pt x="110465" y="2156791"/>
                  <a:pt x="99381" y="2209029"/>
                  <a:pt x="90684" y="2229322"/>
                </a:cubicBezTo>
                <a:cubicBezTo>
                  <a:pt x="86246" y="2239676"/>
                  <a:pt x="80008" y="2249196"/>
                  <a:pt x="75570" y="2259550"/>
                </a:cubicBezTo>
                <a:cubicBezTo>
                  <a:pt x="72432" y="2266872"/>
                  <a:pt x="71575" y="2275096"/>
                  <a:pt x="68013" y="2282221"/>
                </a:cubicBezTo>
                <a:cubicBezTo>
                  <a:pt x="63951" y="2290345"/>
                  <a:pt x="56588" y="2296592"/>
                  <a:pt x="52899" y="2304892"/>
                </a:cubicBezTo>
                <a:cubicBezTo>
                  <a:pt x="46429" y="2319450"/>
                  <a:pt x="37785" y="2350234"/>
                  <a:pt x="37785" y="2350234"/>
                </a:cubicBezTo>
                <a:cubicBezTo>
                  <a:pt x="35266" y="2365348"/>
                  <a:pt x="33552" y="2380619"/>
                  <a:pt x="30228" y="2395577"/>
                </a:cubicBezTo>
                <a:cubicBezTo>
                  <a:pt x="16162" y="2458875"/>
                  <a:pt x="28179" y="2364576"/>
                  <a:pt x="15114" y="2456033"/>
                </a:cubicBezTo>
                <a:cubicBezTo>
                  <a:pt x="11888" y="2478614"/>
                  <a:pt x="10222" y="2501392"/>
                  <a:pt x="7557" y="2524046"/>
                </a:cubicBezTo>
                <a:cubicBezTo>
                  <a:pt x="5184" y="2544216"/>
                  <a:pt x="2519" y="2564350"/>
                  <a:pt x="0" y="2584502"/>
                </a:cubicBezTo>
                <a:cubicBezTo>
                  <a:pt x="2519" y="2687781"/>
                  <a:pt x="3165" y="2791123"/>
                  <a:pt x="7557" y="2894340"/>
                </a:cubicBezTo>
                <a:cubicBezTo>
                  <a:pt x="8208" y="2909649"/>
                  <a:pt x="12947" y="2924514"/>
                  <a:pt x="15114" y="2939682"/>
                </a:cubicBezTo>
                <a:cubicBezTo>
                  <a:pt x="17986" y="2959787"/>
                  <a:pt x="18104" y="2980350"/>
                  <a:pt x="22671" y="3000139"/>
                </a:cubicBezTo>
                <a:cubicBezTo>
                  <a:pt x="25721" y="3013357"/>
                  <a:pt x="33149" y="3025175"/>
                  <a:pt x="37785" y="3037924"/>
                </a:cubicBezTo>
                <a:cubicBezTo>
                  <a:pt x="43229" y="3052896"/>
                  <a:pt x="49035" y="3067810"/>
                  <a:pt x="52899" y="3083266"/>
                </a:cubicBezTo>
                <a:cubicBezTo>
                  <a:pt x="71717" y="3158538"/>
                  <a:pt x="46686" y="3101068"/>
                  <a:pt x="75570" y="3158836"/>
                </a:cubicBezTo>
                <a:cubicBezTo>
                  <a:pt x="78089" y="3176469"/>
                  <a:pt x="79122" y="3194379"/>
                  <a:pt x="83127" y="3211735"/>
                </a:cubicBezTo>
                <a:cubicBezTo>
                  <a:pt x="86709" y="3227259"/>
                  <a:pt x="98241" y="3257077"/>
                  <a:pt x="98241" y="3257077"/>
                </a:cubicBezTo>
                <a:cubicBezTo>
                  <a:pt x="100760" y="3274710"/>
                  <a:pt x="102305" y="3292511"/>
                  <a:pt x="105798" y="3309977"/>
                </a:cubicBezTo>
                <a:cubicBezTo>
                  <a:pt x="107360" y="3317788"/>
                  <a:pt x="110558" y="3325189"/>
                  <a:pt x="113355" y="3332648"/>
                </a:cubicBezTo>
                <a:cubicBezTo>
                  <a:pt x="116564" y="3341206"/>
                  <a:pt x="132907" y="3379070"/>
                  <a:pt x="136026" y="3393104"/>
                </a:cubicBezTo>
                <a:cubicBezTo>
                  <a:pt x="139350" y="3408062"/>
                  <a:pt x="140842" y="3423371"/>
                  <a:pt x="143583" y="3438446"/>
                </a:cubicBezTo>
                <a:cubicBezTo>
                  <a:pt x="145881" y="3451083"/>
                  <a:pt x="148622" y="3463636"/>
                  <a:pt x="151141" y="3476231"/>
                </a:cubicBezTo>
                <a:cubicBezTo>
                  <a:pt x="153660" y="3501421"/>
                  <a:pt x="157014" y="3526541"/>
                  <a:pt x="158698" y="3551801"/>
                </a:cubicBezTo>
                <a:cubicBezTo>
                  <a:pt x="161685" y="3596604"/>
                  <a:pt x="163266" y="3711195"/>
                  <a:pt x="173812" y="3770955"/>
                </a:cubicBezTo>
                <a:cubicBezTo>
                  <a:pt x="185796" y="3838862"/>
                  <a:pt x="204299" y="3816038"/>
                  <a:pt x="181369" y="3838968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Demo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Does Quick Selection Work?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All of these use the same technique:</a:t>
            </a:r>
          </a:p>
          <a:p>
            <a:pPr lvl="1"/>
            <a:r>
              <a:rPr lang="en-US" smtClean="0"/>
              <a:t>picking good seams for poisson matting </a:t>
            </a:r>
          </a:p>
          <a:p>
            <a:pPr lvl="2"/>
            <a:r>
              <a:rPr lang="en-US" smtClean="0"/>
              <a:t>(gradient domain cut and paste)</a:t>
            </a:r>
          </a:p>
          <a:p>
            <a:pPr lvl="2"/>
            <a:r>
              <a:rPr lang="en-US" smtClean="0"/>
              <a:t>pick a loop with low contrast</a:t>
            </a:r>
          </a:p>
          <a:p>
            <a:pPr lvl="1"/>
            <a:r>
              <a:rPr lang="en-US" smtClean="0"/>
              <a:t>picking good seams for panorama stitching</a:t>
            </a:r>
          </a:p>
          <a:p>
            <a:pPr lvl="2"/>
            <a:r>
              <a:rPr lang="en-US" smtClean="0"/>
              <a:t>pick a seam with low contrast</a:t>
            </a:r>
          </a:p>
          <a:p>
            <a:pPr lvl="1"/>
            <a:r>
              <a:rPr lang="en-US" smtClean="0"/>
              <a:t>picking boundaries of objects (Quick Selection)</a:t>
            </a:r>
          </a:p>
          <a:p>
            <a:pPr lvl="2"/>
            <a:r>
              <a:rPr lang="en-US" smtClean="0"/>
              <a:t>pick a loop with high contrast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1885950" y="800100"/>
            <a:ext cx="5486400" cy="5486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00350" y="1657350"/>
            <a:ext cx="3657600" cy="3657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714750" y="2514600"/>
            <a:ext cx="18288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Max Flow</a:t>
            </a:r>
            <a:endParaRPr lang="en-US" sz="2400"/>
          </a:p>
        </p:txBody>
      </p:sp>
      <p:sp>
        <p:nvSpPr>
          <p:cNvPr id="7" name="TextBox 6"/>
          <p:cNvSpPr txBox="1"/>
          <p:nvPr/>
        </p:nvSpPr>
        <p:spPr>
          <a:xfrm>
            <a:off x="4057650" y="1943100"/>
            <a:ext cx="1200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Min Cut</a:t>
            </a:r>
            <a:endParaRPr lang="en-US" sz="2400"/>
          </a:p>
        </p:txBody>
      </p:sp>
      <p:sp>
        <p:nvSpPr>
          <p:cNvPr id="15" name="TextBox 14"/>
          <p:cNvSpPr txBox="1"/>
          <p:nvPr/>
        </p:nvSpPr>
        <p:spPr>
          <a:xfrm>
            <a:off x="3829050" y="1085850"/>
            <a:ext cx="2686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solidFill>
                  <a:schemeClr val="bg1"/>
                </a:solidFill>
              </a:rPr>
              <a:t>Lazy Snapping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29300" y="4743450"/>
            <a:ext cx="18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solidFill>
                  <a:schemeClr val="bg1"/>
                </a:solidFill>
              </a:rPr>
              <a:t>Grab Cut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4600" y="4800600"/>
            <a:ext cx="188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solidFill>
                  <a:schemeClr val="bg1"/>
                </a:solidFill>
              </a:rPr>
              <a:t>Paint </a:t>
            </a:r>
          </a:p>
          <a:p>
            <a:r>
              <a:rPr lang="en-US" sz="2000" smtClean="0">
                <a:solidFill>
                  <a:schemeClr val="bg1"/>
                </a:solidFill>
              </a:rPr>
              <a:t> </a:t>
            </a:r>
            <a:r>
              <a:rPr lang="en-US" sz="2000" smtClean="0">
                <a:solidFill>
                  <a:schemeClr val="bg1"/>
                </a:solidFill>
              </a:rPr>
              <a:t>     Select</a:t>
            </a:r>
            <a:endParaRPr lang="en-US" sz="2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Max Flow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Given a network of links of varying capacity, a source, and a sink, how much flows along each link?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028700" y="462915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972300" y="451485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143250" y="37719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114800" y="5372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143500" y="38290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1861857" y="341471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314700" y="3857625"/>
            <a:ext cx="1828800" cy="5715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314950" y="391477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547657" y="3890682"/>
            <a:ext cx="438430" cy="26958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2957512" y="4214812"/>
            <a:ext cx="1453858" cy="910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046829" y="4214813"/>
            <a:ext cx="1396708" cy="9680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286250" y="474345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885950" y="3886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400300" y="52578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372100" y="52006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886200" y="34861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600450" y="43434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857750" y="44005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829300" y="37719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15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Aside: It’s Linear Programming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One variable per edge (how much flow)</a:t>
            </a:r>
          </a:p>
          <a:p>
            <a:r>
              <a:rPr lang="en-US" smtClean="0"/>
              <a:t>One linear constraint per vertex </a:t>
            </a:r>
          </a:p>
          <a:p>
            <a:pPr lvl="1"/>
            <a:r>
              <a:rPr lang="en-US" smtClean="0"/>
              <a:t>flow in = flow out</a:t>
            </a:r>
          </a:p>
          <a:p>
            <a:r>
              <a:rPr lang="en-US" smtClean="0"/>
              <a:t>Two inequalities per edge</a:t>
            </a:r>
          </a:p>
          <a:p>
            <a:pPr lvl="1"/>
            <a:r>
              <a:rPr lang="en-US" smtClean="0"/>
              <a:t>-capacity &lt; flow &lt; capacity</a:t>
            </a:r>
          </a:p>
          <a:p>
            <a:r>
              <a:rPr lang="en-US" smtClean="0"/>
              <a:t>One linear combination to maximize</a:t>
            </a:r>
          </a:p>
          <a:p>
            <a:pPr lvl="1"/>
            <a:r>
              <a:rPr lang="en-US" smtClean="0"/>
              <a:t>Total flow leaving source</a:t>
            </a:r>
          </a:p>
          <a:p>
            <a:pPr lvl="1"/>
            <a:r>
              <a:rPr lang="en-US" smtClean="0"/>
              <a:t>Equivalently, total flow entering sink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Aside: It’s Linear Programming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The optimimum occurs at the boundary of some high-D simplex</a:t>
            </a:r>
          </a:p>
          <a:p>
            <a:pPr lvl="1"/>
            <a:r>
              <a:rPr lang="en-US" smtClean="0"/>
              <a:t>Some variables are maxed out, the others are then determined by the linear constraints</a:t>
            </a:r>
          </a:p>
          <a:p>
            <a:r>
              <a:rPr lang="en-US" smtClean="0"/>
              <a:t>The Simplex method:</a:t>
            </a:r>
          </a:p>
          <a:p>
            <a:pPr lvl="1"/>
            <a:r>
              <a:rPr lang="en-US" smtClean="0"/>
              <a:t>Start from some valid state</a:t>
            </a:r>
          </a:p>
          <a:p>
            <a:pPr lvl="1"/>
            <a:r>
              <a:rPr lang="en-US" smtClean="0"/>
              <a:t>Find a way to max out one of the variables in an attempt to make the solution better</a:t>
            </a:r>
          </a:p>
          <a:p>
            <a:pPr lvl="1"/>
            <a:r>
              <a:rPr lang="en-US" smtClean="0"/>
              <a:t>Repeat until convergence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Start with no flow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686050" y="451485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0/15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Find path from source to sink with capacity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686050" y="451485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0/15</a:t>
            </a:r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828800" y="3257550"/>
            <a:ext cx="1543050" cy="7429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3228975" y="3571875"/>
            <a:ext cx="1314450" cy="80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4686300" y="3943350"/>
            <a:ext cx="2457450" cy="6286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Max out that path</a:t>
            </a:r>
            <a:br>
              <a:rPr lang="en-US" sz="4000" smtClean="0"/>
            </a:br>
            <a:r>
              <a:rPr lang="en-US" sz="4000" smtClean="0"/>
              <a:t>Keep track of direction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686050" y="451485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Repeat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686050" y="451485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885950" y="4171950"/>
            <a:ext cx="2343150" cy="4000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V="1">
            <a:off x="3228975" y="3514725"/>
            <a:ext cx="1143000" cy="7429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714750" y="3028950"/>
            <a:ext cx="1600200" cy="571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715000" y="3086100"/>
            <a:ext cx="1657350" cy="6286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A maxed out edge can only be used in the other direction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686050" y="451485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3/4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Continue...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686050" y="451485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3/4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0/7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000250" y="4229100"/>
            <a:ext cx="2171700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4343400" y="3486150"/>
            <a:ext cx="1200150" cy="8572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657850" y="3314700"/>
            <a:ext cx="1543050" cy="571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Continue...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686050" y="451485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3/4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Continue...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686050" y="451485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3/4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1828800" y="4229100"/>
            <a:ext cx="2400300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4743450" y="3943350"/>
            <a:ext cx="2400300" cy="6286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Continue...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571750" y="451485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3/4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Only one path left...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571750" y="451485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3/4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1885950" y="3257550"/>
            <a:ext cx="1485900" cy="7429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6200000" flipH="1">
            <a:off x="3200400" y="3543300"/>
            <a:ext cx="1257300" cy="80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4686300" y="3943350"/>
            <a:ext cx="2457450" cy="6286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No paths left. Done.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5/10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571750" y="451485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The congested edges represent the bottleneck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5/10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571750" y="451485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Cutting across them cuts the graph while removing the minimum amount of capacity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5/10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571750" y="451485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2146195" y="2456033"/>
            <a:ext cx="2010169" cy="3592762"/>
          </a:xfrm>
          <a:custGeom>
            <a:avLst/>
            <a:gdLst>
              <a:gd name="connsiteX0" fmla="*/ 2010169 w 2010169"/>
              <a:gd name="connsiteY0" fmla="*/ 0 h 3592762"/>
              <a:gd name="connsiteX1" fmla="*/ 2002612 w 2010169"/>
              <a:gd name="connsiteY1" fmla="*/ 60456 h 3592762"/>
              <a:gd name="connsiteX2" fmla="*/ 1995055 w 2010169"/>
              <a:gd name="connsiteY2" fmla="*/ 90684 h 3592762"/>
              <a:gd name="connsiteX3" fmla="*/ 1979941 w 2010169"/>
              <a:gd name="connsiteY3" fmla="*/ 392965 h 3592762"/>
              <a:gd name="connsiteX4" fmla="*/ 1972384 w 2010169"/>
              <a:gd name="connsiteY4" fmla="*/ 483650 h 3592762"/>
              <a:gd name="connsiteX5" fmla="*/ 1957269 w 2010169"/>
              <a:gd name="connsiteY5" fmla="*/ 642347 h 3592762"/>
              <a:gd name="connsiteX6" fmla="*/ 1942155 w 2010169"/>
              <a:gd name="connsiteY6" fmla="*/ 680132 h 3592762"/>
              <a:gd name="connsiteX7" fmla="*/ 1911927 w 2010169"/>
              <a:gd name="connsiteY7" fmla="*/ 823716 h 3592762"/>
              <a:gd name="connsiteX8" fmla="*/ 1874142 w 2010169"/>
              <a:gd name="connsiteY8" fmla="*/ 899286 h 3592762"/>
              <a:gd name="connsiteX9" fmla="*/ 1859028 w 2010169"/>
              <a:gd name="connsiteY9" fmla="*/ 929514 h 3592762"/>
              <a:gd name="connsiteX10" fmla="*/ 1813686 w 2010169"/>
              <a:gd name="connsiteY10" fmla="*/ 982413 h 3592762"/>
              <a:gd name="connsiteX11" fmla="*/ 1791015 w 2010169"/>
              <a:gd name="connsiteY11" fmla="*/ 1012641 h 3592762"/>
              <a:gd name="connsiteX12" fmla="*/ 1730559 w 2010169"/>
              <a:gd name="connsiteY12" fmla="*/ 1065541 h 3592762"/>
              <a:gd name="connsiteX13" fmla="*/ 1700331 w 2010169"/>
              <a:gd name="connsiteY13" fmla="*/ 1095769 h 3592762"/>
              <a:gd name="connsiteX14" fmla="*/ 1571861 w 2010169"/>
              <a:gd name="connsiteY14" fmla="*/ 1178896 h 3592762"/>
              <a:gd name="connsiteX15" fmla="*/ 1458506 w 2010169"/>
              <a:gd name="connsiteY15" fmla="*/ 1231795 h 3592762"/>
              <a:gd name="connsiteX16" fmla="*/ 1420721 w 2010169"/>
              <a:gd name="connsiteY16" fmla="*/ 1254466 h 3592762"/>
              <a:gd name="connsiteX17" fmla="*/ 1307365 w 2010169"/>
              <a:gd name="connsiteY17" fmla="*/ 1292251 h 3592762"/>
              <a:gd name="connsiteX18" fmla="*/ 1269580 w 2010169"/>
              <a:gd name="connsiteY18" fmla="*/ 1314922 h 3592762"/>
              <a:gd name="connsiteX19" fmla="*/ 1194010 w 2010169"/>
              <a:gd name="connsiteY19" fmla="*/ 1345150 h 3592762"/>
              <a:gd name="connsiteX20" fmla="*/ 1103326 w 2010169"/>
              <a:gd name="connsiteY20" fmla="*/ 1398050 h 3592762"/>
              <a:gd name="connsiteX21" fmla="*/ 967299 w 2010169"/>
              <a:gd name="connsiteY21" fmla="*/ 1458506 h 3592762"/>
              <a:gd name="connsiteX22" fmla="*/ 861501 w 2010169"/>
              <a:gd name="connsiteY22" fmla="*/ 1511405 h 3592762"/>
              <a:gd name="connsiteX23" fmla="*/ 740588 w 2010169"/>
              <a:gd name="connsiteY23" fmla="*/ 1586975 h 3592762"/>
              <a:gd name="connsiteX24" fmla="*/ 665018 w 2010169"/>
              <a:gd name="connsiteY24" fmla="*/ 1647431 h 3592762"/>
              <a:gd name="connsiteX25" fmla="*/ 634790 w 2010169"/>
              <a:gd name="connsiteY25" fmla="*/ 1662546 h 3592762"/>
              <a:gd name="connsiteX26" fmla="*/ 604562 w 2010169"/>
              <a:gd name="connsiteY26" fmla="*/ 1692774 h 3592762"/>
              <a:gd name="connsiteX27" fmla="*/ 566777 w 2010169"/>
              <a:gd name="connsiteY27" fmla="*/ 1715445 h 3592762"/>
              <a:gd name="connsiteX28" fmla="*/ 506321 w 2010169"/>
              <a:gd name="connsiteY28" fmla="*/ 1760787 h 3592762"/>
              <a:gd name="connsiteX29" fmla="*/ 430750 w 2010169"/>
              <a:gd name="connsiteY29" fmla="*/ 1813686 h 3592762"/>
              <a:gd name="connsiteX30" fmla="*/ 392965 w 2010169"/>
              <a:gd name="connsiteY30" fmla="*/ 1851471 h 3592762"/>
              <a:gd name="connsiteX31" fmla="*/ 324952 w 2010169"/>
              <a:gd name="connsiteY31" fmla="*/ 1911927 h 3592762"/>
              <a:gd name="connsiteX32" fmla="*/ 287167 w 2010169"/>
              <a:gd name="connsiteY32" fmla="*/ 1957269 h 3592762"/>
              <a:gd name="connsiteX33" fmla="*/ 241825 w 2010169"/>
              <a:gd name="connsiteY33" fmla="*/ 2002612 h 3592762"/>
              <a:gd name="connsiteX34" fmla="*/ 226711 w 2010169"/>
              <a:gd name="connsiteY34" fmla="*/ 2032840 h 3592762"/>
              <a:gd name="connsiteX35" fmla="*/ 196483 w 2010169"/>
              <a:gd name="connsiteY35" fmla="*/ 2070625 h 3592762"/>
              <a:gd name="connsiteX36" fmla="*/ 173812 w 2010169"/>
              <a:gd name="connsiteY36" fmla="*/ 2108410 h 3592762"/>
              <a:gd name="connsiteX37" fmla="*/ 158698 w 2010169"/>
              <a:gd name="connsiteY37" fmla="*/ 2131081 h 3592762"/>
              <a:gd name="connsiteX38" fmla="*/ 105798 w 2010169"/>
              <a:gd name="connsiteY38" fmla="*/ 2236879 h 3592762"/>
              <a:gd name="connsiteX39" fmla="*/ 68013 w 2010169"/>
              <a:gd name="connsiteY39" fmla="*/ 2365349 h 3592762"/>
              <a:gd name="connsiteX40" fmla="*/ 22671 w 2010169"/>
              <a:gd name="connsiteY40" fmla="*/ 2539160 h 3592762"/>
              <a:gd name="connsiteX41" fmla="*/ 15114 w 2010169"/>
              <a:gd name="connsiteY41" fmla="*/ 2599617 h 3592762"/>
              <a:gd name="connsiteX42" fmla="*/ 0 w 2010169"/>
              <a:gd name="connsiteY42" fmla="*/ 2803656 h 3592762"/>
              <a:gd name="connsiteX43" fmla="*/ 15114 w 2010169"/>
              <a:gd name="connsiteY43" fmla="*/ 3332648 h 3592762"/>
              <a:gd name="connsiteX44" fmla="*/ 30228 w 2010169"/>
              <a:gd name="connsiteY44" fmla="*/ 3521574 h 359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010169" h="3592762">
                <a:moveTo>
                  <a:pt x="2010169" y="0"/>
                </a:moveTo>
                <a:cubicBezTo>
                  <a:pt x="2007650" y="20152"/>
                  <a:pt x="2005951" y="40423"/>
                  <a:pt x="2002612" y="60456"/>
                </a:cubicBezTo>
                <a:cubicBezTo>
                  <a:pt x="2000905" y="70701"/>
                  <a:pt x="1995762" y="80322"/>
                  <a:pt x="1995055" y="90684"/>
                </a:cubicBezTo>
                <a:cubicBezTo>
                  <a:pt x="1988192" y="191337"/>
                  <a:pt x="1988319" y="292427"/>
                  <a:pt x="1979941" y="392965"/>
                </a:cubicBezTo>
                <a:cubicBezTo>
                  <a:pt x="1977422" y="423193"/>
                  <a:pt x="1974471" y="453389"/>
                  <a:pt x="1972384" y="483650"/>
                </a:cubicBezTo>
                <a:cubicBezTo>
                  <a:pt x="1968892" y="534275"/>
                  <a:pt x="1974098" y="591861"/>
                  <a:pt x="1957269" y="642347"/>
                </a:cubicBezTo>
                <a:cubicBezTo>
                  <a:pt x="1952979" y="655216"/>
                  <a:pt x="1947193" y="667537"/>
                  <a:pt x="1942155" y="680132"/>
                </a:cubicBezTo>
                <a:cubicBezTo>
                  <a:pt x="1940363" y="689092"/>
                  <a:pt x="1916453" y="811432"/>
                  <a:pt x="1911927" y="823716"/>
                </a:cubicBezTo>
                <a:cubicBezTo>
                  <a:pt x="1902191" y="850143"/>
                  <a:pt x="1886737" y="874096"/>
                  <a:pt x="1874142" y="899286"/>
                </a:cubicBezTo>
                <a:cubicBezTo>
                  <a:pt x="1869104" y="909362"/>
                  <a:pt x="1866359" y="920961"/>
                  <a:pt x="1859028" y="929514"/>
                </a:cubicBezTo>
                <a:cubicBezTo>
                  <a:pt x="1843914" y="947147"/>
                  <a:pt x="1828392" y="964439"/>
                  <a:pt x="1813686" y="982413"/>
                </a:cubicBezTo>
                <a:cubicBezTo>
                  <a:pt x="1805710" y="992161"/>
                  <a:pt x="1799921" y="1003735"/>
                  <a:pt x="1791015" y="1012641"/>
                </a:cubicBezTo>
                <a:cubicBezTo>
                  <a:pt x="1772081" y="1031576"/>
                  <a:pt x="1750298" y="1047447"/>
                  <a:pt x="1730559" y="1065541"/>
                </a:cubicBezTo>
                <a:cubicBezTo>
                  <a:pt x="1720055" y="1075170"/>
                  <a:pt x="1710981" y="1086302"/>
                  <a:pt x="1700331" y="1095769"/>
                </a:cubicBezTo>
                <a:cubicBezTo>
                  <a:pt x="1664005" y="1128058"/>
                  <a:pt x="1614021" y="1160827"/>
                  <a:pt x="1571861" y="1178896"/>
                </a:cubicBezTo>
                <a:cubicBezTo>
                  <a:pt x="1521383" y="1200529"/>
                  <a:pt x="1508956" y="1204630"/>
                  <a:pt x="1458506" y="1231795"/>
                </a:cubicBezTo>
                <a:cubicBezTo>
                  <a:pt x="1445573" y="1238759"/>
                  <a:pt x="1434359" y="1249011"/>
                  <a:pt x="1420721" y="1254466"/>
                </a:cubicBezTo>
                <a:cubicBezTo>
                  <a:pt x="1383740" y="1269258"/>
                  <a:pt x="1341518" y="1271759"/>
                  <a:pt x="1307365" y="1292251"/>
                </a:cubicBezTo>
                <a:cubicBezTo>
                  <a:pt x="1294770" y="1299808"/>
                  <a:pt x="1282890" y="1308711"/>
                  <a:pt x="1269580" y="1314922"/>
                </a:cubicBezTo>
                <a:cubicBezTo>
                  <a:pt x="1244995" y="1326395"/>
                  <a:pt x="1217445" y="1331480"/>
                  <a:pt x="1194010" y="1345150"/>
                </a:cubicBezTo>
                <a:cubicBezTo>
                  <a:pt x="1163782" y="1362783"/>
                  <a:pt x="1136525" y="1386984"/>
                  <a:pt x="1103326" y="1398050"/>
                </a:cubicBezTo>
                <a:cubicBezTo>
                  <a:pt x="988825" y="1436217"/>
                  <a:pt x="1150929" y="1379808"/>
                  <a:pt x="967299" y="1458506"/>
                </a:cubicBezTo>
                <a:cubicBezTo>
                  <a:pt x="876022" y="1497625"/>
                  <a:pt x="951923" y="1462716"/>
                  <a:pt x="861501" y="1511405"/>
                </a:cubicBezTo>
                <a:cubicBezTo>
                  <a:pt x="796734" y="1546280"/>
                  <a:pt x="815304" y="1527202"/>
                  <a:pt x="740588" y="1586975"/>
                </a:cubicBezTo>
                <a:cubicBezTo>
                  <a:pt x="715398" y="1607127"/>
                  <a:pt x="693871" y="1633004"/>
                  <a:pt x="665018" y="1647431"/>
                </a:cubicBezTo>
                <a:cubicBezTo>
                  <a:pt x="654942" y="1652469"/>
                  <a:pt x="643802" y="1655787"/>
                  <a:pt x="634790" y="1662546"/>
                </a:cubicBezTo>
                <a:cubicBezTo>
                  <a:pt x="623390" y="1671096"/>
                  <a:pt x="615810" y="1684026"/>
                  <a:pt x="604562" y="1692774"/>
                </a:cubicBezTo>
                <a:cubicBezTo>
                  <a:pt x="592968" y="1701792"/>
                  <a:pt x="579233" y="1707660"/>
                  <a:pt x="566777" y="1715445"/>
                </a:cubicBezTo>
                <a:cubicBezTo>
                  <a:pt x="517043" y="1746529"/>
                  <a:pt x="575426" y="1712414"/>
                  <a:pt x="506321" y="1760787"/>
                </a:cubicBezTo>
                <a:cubicBezTo>
                  <a:pt x="451325" y="1799284"/>
                  <a:pt x="483717" y="1766017"/>
                  <a:pt x="430750" y="1813686"/>
                </a:cubicBezTo>
                <a:cubicBezTo>
                  <a:pt x="417510" y="1825602"/>
                  <a:pt x="406145" y="1839489"/>
                  <a:pt x="392965" y="1851471"/>
                </a:cubicBezTo>
                <a:cubicBezTo>
                  <a:pt x="359612" y="1881792"/>
                  <a:pt x="350562" y="1883115"/>
                  <a:pt x="324952" y="1911927"/>
                </a:cubicBezTo>
                <a:cubicBezTo>
                  <a:pt x="311881" y="1926632"/>
                  <a:pt x="300461" y="1942766"/>
                  <a:pt x="287167" y="1957269"/>
                </a:cubicBezTo>
                <a:cubicBezTo>
                  <a:pt x="272724" y="1973025"/>
                  <a:pt x="255178" y="1985921"/>
                  <a:pt x="241825" y="2002612"/>
                </a:cubicBezTo>
                <a:cubicBezTo>
                  <a:pt x="234788" y="2011409"/>
                  <a:pt x="232960" y="2023467"/>
                  <a:pt x="226711" y="2032840"/>
                </a:cubicBezTo>
                <a:cubicBezTo>
                  <a:pt x="217764" y="2046261"/>
                  <a:pt x="205733" y="2057411"/>
                  <a:pt x="196483" y="2070625"/>
                </a:cubicBezTo>
                <a:cubicBezTo>
                  <a:pt x="188060" y="2082658"/>
                  <a:pt x="181597" y="2095954"/>
                  <a:pt x="173812" y="2108410"/>
                </a:cubicBezTo>
                <a:cubicBezTo>
                  <a:pt x="168998" y="2116112"/>
                  <a:pt x="162948" y="2123054"/>
                  <a:pt x="158698" y="2131081"/>
                </a:cubicBezTo>
                <a:cubicBezTo>
                  <a:pt x="140250" y="2165928"/>
                  <a:pt x="105798" y="2236879"/>
                  <a:pt x="105798" y="2236879"/>
                </a:cubicBezTo>
                <a:cubicBezTo>
                  <a:pt x="53122" y="2447585"/>
                  <a:pt x="133797" y="2131450"/>
                  <a:pt x="68013" y="2365349"/>
                </a:cubicBezTo>
                <a:cubicBezTo>
                  <a:pt x="51802" y="2422989"/>
                  <a:pt x="22671" y="2539160"/>
                  <a:pt x="22671" y="2539160"/>
                </a:cubicBezTo>
                <a:cubicBezTo>
                  <a:pt x="20152" y="2559312"/>
                  <a:pt x="16848" y="2579382"/>
                  <a:pt x="15114" y="2599617"/>
                </a:cubicBezTo>
                <a:cubicBezTo>
                  <a:pt x="9290" y="2667567"/>
                  <a:pt x="0" y="2803656"/>
                  <a:pt x="0" y="2803656"/>
                </a:cubicBezTo>
                <a:cubicBezTo>
                  <a:pt x="769" y="2836738"/>
                  <a:pt x="8805" y="3246421"/>
                  <a:pt x="15114" y="3332648"/>
                </a:cubicBezTo>
                <a:cubicBezTo>
                  <a:pt x="34147" y="3592762"/>
                  <a:pt x="30228" y="3304127"/>
                  <a:pt x="30228" y="3521574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/>
              <a:t>Max Flow = Min Cut</a:t>
            </a:r>
            <a:endParaRPr lang="en-US" sz="4000"/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5/10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571750" y="451485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2146195" y="2456033"/>
            <a:ext cx="2010169" cy="3592762"/>
          </a:xfrm>
          <a:custGeom>
            <a:avLst/>
            <a:gdLst>
              <a:gd name="connsiteX0" fmla="*/ 2010169 w 2010169"/>
              <a:gd name="connsiteY0" fmla="*/ 0 h 3592762"/>
              <a:gd name="connsiteX1" fmla="*/ 2002612 w 2010169"/>
              <a:gd name="connsiteY1" fmla="*/ 60456 h 3592762"/>
              <a:gd name="connsiteX2" fmla="*/ 1995055 w 2010169"/>
              <a:gd name="connsiteY2" fmla="*/ 90684 h 3592762"/>
              <a:gd name="connsiteX3" fmla="*/ 1979941 w 2010169"/>
              <a:gd name="connsiteY3" fmla="*/ 392965 h 3592762"/>
              <a:gd name="connsiteX4" fmla="*/ 1972384 w 2010169"/>
              <a:gd name="connsiteY4" fmla="*/ 483650 h 3592762"/>
              <a:gd name="connsiteX5" fmla="*/ 1957269 w 2010169"/>
              <a:gd name="connsiteY5" fmla="*/ 642347 h 3592762"/>
              <a:gd name="connsiteX6" fmla="*/ 1942155 w 2010169"/>
              <a:gd name="connsiteY6" fmla="*/ 680132 h 3592762"/>
              <a:gd name="connsiteX7" fmla="*/ 1911927 w 2010169"/>
              <a:gd name="connsiteY7" fmla="*/ 823716 h 3592762"/>
              <a:gd name="connsiteX8" fmla="*/ 1874142 w 2010169"/>
              <a:gd name="connsiteY8" fmla="*/ 899286 h 3592762"/>
              <a:gd name="connsiteX9" fmla="*/ 1859028 w 2010169"/>
              <a:gd name="connsiteY9" fmla="*/ 929514 h 3592762"/>
              <a:gd name="connsiteX10" fmla="*/ 1813686 w 2010169"/>
              <a:gd name="connsiteY10" fmla="*/ 982413 h 3592762"/>
              <a:gd name="connsiteX11" fmla="*/ 1791015 w 2010169"/>
              <a:gd name="connsiteY11" fmla="*/ 1012641 h 3592762"/>
              <a:gd name="connsiteX12" fmla="*/ 1730559 w 2010169"/>
              <a:gd name="connsiteY12" fmla="*/ 1065541 h 3592762"/>
              <a:gd name="connsiteX13" fmla="*/ 1700331 w 2010169"/>
              <a:gd name="connsiteY13" fmla="*/ 1095769 h 3592762"/>
              <a:gd name="connsiteX14" fmla="*/ 1571861 w 2010169"/>
              <a:gd name="connsiteY14" fmla="*/ 1178896 h 3592762"/>
              <a:gd name="connsiteX15" fmla="*/ 1458506 w 2010169"/>
              <a:gd name="connsiteY15" fmla="*/ 1231795 h 3592762"/>
              <a:gd name="connsiteX16" fmla="*/ 1420721 w 2010169"/>
              <a:gd name="connsiteY16" fmla="*/ 1254466 h 3592762"/>
              <a:gd name="connsiteX17" fmla="*/ 1307365 w 2010169"/>
              <a:gd name="connsiteY17" fmla="*/ 1292251 h 3592762"/>
              <a:gd name="connsiteX18" fmla="*/ 1269580 w 2010169"/>
              <a:gd name="connsiteY18" fmla="*/ 1314922 h 3592762"/>
              <a:gd name="connsiteX19" fmla="*/ 1194010 w 2010169"/>
              <a:gd name="connsiteY19" fmla="*/ 1345150 h 3592762"/>
              <a:gd name="connsiteX20" fmla="*/ 1103326 w 2010169"/>
              <a:gd name="connsiteY20" fmla="*/ 1398050 h 3592762"/>
              <a:gd name="connsiteX21" fmla="*/ 967299 w 2010169"/>
              <a:gd name="connsiteY21" fmla="*/ 1458506 h 3592762"/>
              <a:gd name="connsiteX22" fmla="*/ 861501 w 2010169"/>
              <a:gd name="connsiteY22" fmla="*/ 1511405 h 3592762"/>
              <a:gd name="connsiteX23" fmla="*/ 740588 w 2010169"/>
              <a:gd name="connsiteY23" fmla="*/ 1586975 h 3592762"/>
              <a:gd name="connsiteX24" fmla="*/ 665018 w 2010169"/>
              <a:gd name="connsiteY24" fmla="*/ 1647431 h 3592762"/>
              <a:gd name="connsiteX25" fmla="*/ 634790 w 2010169"/>
              <a:gd name="connsiteY25" fmla="*/ 1662546 h 3592762"/>
              <a:gd name="connsiteX26" fmla="*/ 604562 w 2010169"/>
              <a:gd name="connsiteY26" fmla="*/ 1692774 h 3592762"/>
              <a:gd name="connsiteX27" fmla="*/ 566777 w 2010169"/>
              <a:gd name="connsiteY27" fmla="*/ 1715445 h 3592762"/>
              <a:gd name="connsiteX28" fmla="*/ 506321 w 2010169"/>
              <a:gd name="connsiteY28" fmla="*/ 1760787 h 3592762"/>
              <a:gd name="connsiteX29" fmla="*/ 430750 w 2010169"/>
              <a:gd name="connsiteY29" fmla="*/ 1813686 h 3592762"/>
              <a:gd name="connsiteX30" fmla="*/ 392965 w 2010169"/>
              <a:gd name="connsiteY30" fmla="*/ 1851471 h 3592762"/>
              <a:gd name="connsiteX31" fmla="*/ 324952 w 2010169"/>
              <a:gd name="connsiteY31" fmla="*/ 1911927 h 3592762"/>
              <a:gd name="connsiteX32" fmla="*/ 287167 w 2010169"/>
              <a:gd name="connsiteY32" fmla="*/ 1957269 h 3592762"/>
              <a:gd name="connsiteX33" fmla="*/ 241825 w 2010169"/>
              <a:gd name="connsiteY33" fmla="*/ 2002612 h 3592762"/>
              <a:gd name="connsiteX34" fmla="*/ 226711 w 2010169"/>
              <a:gd name="connsiteY34" fmla="*/ 2032840 h 3592762"/>
              <a:gd name="connsiteX35" fmla="*/ 196483 w 2010169"/>
              <a:gd name="connsiteY35" fmla="*/ 2070625 h 3592762"/>
              <a:gd name="connsiteX36" fmla="*/ 173812 w 2010169"/>
              <a:gd name="connsiteY36" fmla="*/ 2108410 h 3592762"/>
              <a:gd name="connsiteX37" fmla="*/ 158698 w 2010169"/>
              <a:gd name="connsiteY37" fmla="*/ 2131081 h 3592762"/>
              <a:gd name="connsiteX38" fmla="*/ 105798 w 2010169"/>
              <a:gd name="connsiteY38" fmla="*/ 2236879 h 3592762"/>
              <a:gd name="connsiteX39" fmla="*/ 68013 w 2010169"/>
              <a:gd name="connsiteY39" fmla="*/ 2365349 h 3592762"/>
              <a:gd name="connsiteX40" fmla="*/ 22671 w 2010169"/>
              <a:gd name="connsiteY40" fmla="*/ 2539160 h 3592762"/>
              <a:gd name="connsiteX41" fmla="*/ 15114 w 2010169"/>
              <a:gd name="connsiteY41" fmla="*/ 2599617 h 3592762"/>
              <a:gd name="connsiteX42" fmla="*/ 0 w 2010169"/>
              <a:gd name="connsiteY42" fmla="*/ 2803656 h 3592762"/>
              <a:gd name="connsiteX43" fmla="*/ 15114 w 2010169"/>
              <a:gd name="connsiteY43" fmla="*/ 3332648 h 3592762"/>
              <a:gd name="connsiteX44" fmla="*/ 30228 w 2010169"/>
              <a:gd name="connsiteY44" fmla="*/ 3521574 h 359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010169" h="3592762">
                <a:moveTo>
                  <a:pt x="2010169" y="0"/>
                </a:moveTo>
                <a:cubicBezTo>
                  <a:pt x="2007650" y="20152"/>
                  <a:pt x="2005951" y="40423"/>
                  <a:pt x="2002612" y="60456"/>
                </a:cubicBezTo>
                <a:cubicBezTo>
                  <a:pt x="2000905" y="70701"/>
                  <a:pt x="1995762" y="80322"/>
                  <a:pt x="1995055" y="90684"/>
                </a:cubicBezTo>
                <a:cubicBezTo>
                  <a:pt x="1988192" y="191337"/>
                  <a:pt x="1988319" y="292427"/>
                  <a:pt x="1979941" y="392965"/>
                </a:cubicBezTo>
                <a:cubicBezTo>
                  <a:pt x="1977422" y="423193"/>
                  <a:pt x="1974471" y="453389"/>
                  <a:pt x="1972384" y="483650"/>
                </a:cubicBezTo>
                <a:cubicBezTo>
                  <a:pt x="1968892" y="534275"/>
                  <a:pt x="1974098" y="591861"/>
                  <a:pt x="1957269" y="642347"/>
                </a:cubicBezTo>
                <a:cubicBezTo>
                  <a:pt x="1952979" y="655216"/>
                  <a:pt x="1947193" y="667537"/>
                  <a:pt x="1942155" y="680132"/>
                </a:cubicBezTo>
                <a:cubicBezTo>
                  <a:pt x="1940363" y="689092"/>
                  <a:pt x="1916453" y="811432"/>
                  <a:pt x="1911927" y="823716"/>
                </a:cubicBezTo>
                <a:cubicBezTo>
                  <a:pt x="1902191" y="850143"/>
                  <a:pt x="1886737" y="874096"/>
                  <a:pt x="1874142" y="899286"/>
                </a:cubicBezTo>
                <a:cubicBezTo>
                  <a:pt x="1869104" y="909362"/>
                  <a:pt x="1866359" y="920961"/>
                  <a:pt x="1859028" y="929514"/>
                </a:cubicBezTo>
                <a:cubicBezTo>
                  <a:pt x="1843914" y="947147"/>
                  <a:pt x="1828392" y="964439"/>
                  <a:pt x="1813686" y="982413"/>
                </a:cubicBezTo>
                <a:cubicBezTo>
                  <a:pt x="1805710" y="992161"/>
                  <a:pt x="1799921" y="1003735"/>
                  <a:pt x="1791015" y="1012641"/>
                </a:cubicBezTo>
                <a:cubicBezTo>
                  <a:pt x="1772081" y="1031576"/>
                  <a:pt x="1750298" y="1047447"/>
                  <a:pt x="1730559" y="1065541"/>
                </a:cubicBezTo>
                <a:cubicBezTo>
                  <a:pt x="1720055" y="1075170"/>
                  <a:pt x="1710981" y="1086302"/>
                  <a:pt x="1700331" y="1095769"/>
                </a:cubicBezTo>
                <a:cubicBezTo>
                  <a:pt x="1664005" y="1128058"/>
                  <a:pt x="1614021" y="1160827"/>
                  <a:pt x="1571861" y="1178896"/>
                </a:cubicBezTo>
                <a:cubicBezTo>
                  <a:pt x="1521383" y="1200529"/>
                  <a:pt x="1508956" y="1204630"/>
                  <a:pt x="1458506" y="1231795"/>
                </a:cubicBezTo>
                <a:cubicBezTo>
                  <a:pt x="1445573" y="1238759"/>
                  <a:pt x="1434359" y="1249011"/>
                  <a:pt x="1420721" y="1254466"/>
                </a:cubicBezTo>
                <a:cubicBezTo>
                  <a:pt x="1383740" y="1269258"/>
                  <a:pt x="1341518" y="1271759"/>
                  <a:pt x="1307365" y="1292251"/>
                </a:cubicBezTo>
                <a:cubicBezTo>
                  <a:pt x="1294770" y="1299808"/>
                  <a:pt x="1282890" y="1308711"/>
                  <a:pt x="1269580" y="1314922"/>
                </a:cubicBezTo>
                <a:cubicBezTo>
                  <a:pt x="1244995" y="1326395"/>
                  <a:pt x="1217445" y="1331480"/>
                  <a:pt x="1194010" y="1345150"/>
                </a:cubicBezTo>
                <a:cubicBezTo>
                  <a:pt x="1163782" y="1362783"/>
                  <a:pt x="1136525" y="1386984"/>
                  <a:pt x="1103326" y="1398050"/>
                </a:cubicBezTo>
                <a:cubicBezTo>
                  <a:pt x="988825" y="1436217"/>
                  <a:pt x="1150929" y="1379808"/>
                  <a:pt x="967299" y="1458506"/>
                </a:cubicBezTo>
                <a:cubicBezTo>
                  <a:pt x="876022" y="1497625"/>
                  <a:pt x="951923" y="1462716"/>
                  <a:pt x="861501" y="1511405"/>
                </a:cubicBezTo>
                <a:cubicBezTo>
                  <a:pt x="796734" y="1546280"/>
                  <a:pt x="815304" y="1527202"/>
                  <a:pt x="740588" y="1586975"/>
                </a:cubicBezTo>
                <a:cubicBezTo>
                  <a:pt x="715398" y="1607127"/>
                  <a:pt x="693871" y="1633004"/>
                  <a:pt x="665018" y="1647431"/>
                </a:cubicBezTo>
                <a:cubicBezTo>
                  <a:pt x="654942" y="1652469"/>
                  <a:pt x="643802" y="1655787"/>
                  <a:pt x="634790" y="1662546"/>
                </a:cubicBezTo>
                <a:cubicBezTo>
                  <a:pt x="623390" y="1671096"/>
                  <a:pt x="615810" y="1684026"/>
                  <a:pt x="604562" y="1692774"/>
                </a:cubicBezTo>
                <a:cubicBezTo>
                  <a:pt x="592968" y="1701792"/>
                  <a:pt x="579233" y="1707660"/>
                  <a:pt x="566777" y="1715445"/>
                </a:cubicBezTo>
                <a:cubicBezTo>
                  <a:pt x="517043" y="1746529"/>
                  <a:pt x="575426" y="1712414"/>
                  <a:pt x="506321" y="1760787"/>
                </a:cubicBezTo>
                <a:cubicBezTo>
                  <a:pt x="451325" y="1799284"/>
                  <a:pt x="483717" y="1766017"/>
                  <a:pt x="430750" y="1813686"/>
                </a:cubicBezTo>
                <a:cubicBezTo>
                  <a:pt x="417510" y="1825602"/>
                  <a:pt x="406145" y="1839489"/>
                  <a:pt x="392965" y="1851471"/>
                </a:cubicBezTo>
                <a:cubicBezTo>
                  <a:pt x="359612" y="1881792"/>
                  <a:pt x="350562" y="1883115"/>
                  <a:pt x="324952" y="1911927"/>
                </a:cubicBezTo>
                <a:cubicBezTo>
                  <a:pt x="311881" y="1926632"/>
                  <a:pt x="300461" y="1942766"/>
                  <a:pt x="287167" y="1957269"/>
                </a:cubicBezTo>
                <a:cubicBezTo>
                  <a:pt x="272724" y="1973025"/>
                  <a:pt x="255178" y="1985921"/>
                  <a:pt x="241825" y="2002612"/>
                </a:cubicBezTo>
                <a:cubicBezTo>
                  <a:pt x="234788" y="2011409"/>
                  <a:pt x="232960" y="2023467"/>
                  <a:pt x="226711" y="2032840"/>
                </a:cubicBezTo>
                <a:cubicBezTo>
                  <a:pt x="217764" y="2046261"/>
                  <a:pt x="205733" y="2057411"/>
                  <a:pt x="196483" y="2070625"/>
                </a:cubicBezTo>
                <a:cubicBezTo>
                  <a:pt x="188060" y="2082658"/>
                  <a:pt x="181597" y="2095954"/>
                  <a:pt x="173812" y="2108410"/>
                </a:cubicBezTo>
                <a:cubicBezTo>
                  <a:pt x="168998" y="2116112"/>
                  <a:pt x="162948" y="2123054"/>
                  <a:pt x="158698" y="2131081"/>
                </a:cubicBezTo>
                <a:cubicBezTo>
                  <a:pt x="140250" y="2165928"/>
                  <a:pt x="105798" y="2236879"/>
                  <a:pt x="105798" y="2236879"/>
                </a:cubicBezTo>
                <a:cubicBezTo>
                  <a:pt x="53122" y="2447585"/>
                  <a:pt x="133797" y="2131450"/>
                  <a:pt x="68013" y="2365349"/>
                </a:cubicBezTo>
                <a:cubicBezTo>
                  <a:pt x="51802" y="2422989"/>
                  <a:pt x="22671" y="2539160"/>
                  <a:pt x="22671" y="2539160"/>
                </a:cubicBezTo>
                <a:cubicBezTo>
                  <a:pt x="20152" y="2559312"/>
                  <a:pt x="16848" y="2579382"/>
                  <a:pt x="15114" y="2599617"/>
                </a:cubicBezTo>
                <a:cubicBezTo>
                  <a:pt x="9290" y="2667567"/>
                  <a:pt x="0" y="2803656"/>
                  <a:pt x="0" y="2803656"/>
                </a:cubicBezTo>
                <a:cubicBezTo>
                  <a:pt x="769" y="2836738"/>
                  <a:pt x="8805" y="3246421"/>
                  <a:pt x="15114" y="3332648"/>
                </a:cubicBezTo>
                <a:cubicBezTo>
                  <a:pt x="34147" y="3592762"/>
                  <a:pt x="30228" y="3304127"/>
                  <a:pt x="30228" y="3521574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257300" y="611505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Cut Cost = 1 + 4 + 11 = 16</a:t>
            </a: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>
                <a:solidFill>
                  <a:schemeClr val="accent3">
                    <a:lumMod val="75000"/>
                  </a:schemeClr>
                </a:solidFill>
              </a:rPr>
              <a:t>Everything Reachable from Source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>vs</a:t>
            </a:r>
            <a:br>
              <a:rPr lang="en-US" sz="4000" smtClean="0"/>
            </a:br>
            <a:r>
              <a:rPr lang="en-US" sz="4000" smtClean="0">
                <a:solidFill>
                  <a:schemeClr val="accent6">
                    <a:lumMod val="75000"/>
                  </a:schemeClr>
                </a:solidFill>
              </a:rPr>
              <a:t>Everything Else</a:t>
            </a:r>
            <a:endParaRPr lang="en-US" sz="400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5/10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571750" y="451485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2146195" y="2456033"/>
            <a:ext cx="2010169" cy="3592762"/>
          </a:xfrm>
          <a:custGeom>
            <a:avLst/>
            <a:gdLst>
              <a:gd name="connsiteX0" fmla="*/ 2010169 w 2010169"/>
              <a:gd name="connsiteY0" fmla="*/ 0 h 3592762"/>
              <a:gd name="connsiteX1" fmla="*/ 2002612 w 2010169"/>
              <a:gd name="connsiteY1" fmla="*/ 60456 h 3592762"/>
              <a:gd name="connsiteX2" fmla="*/ 1995055 w 2010169"/>
              <a:gd name="connsiteY2" fmla="*/ 90684 h 3592762"/>
              <a:gd name="connsiteX3" fmla="*/ 1979941 w 2010169"/>
              <a:gd name="connsiteY3" fmla="*/ 392965 h 3592762"/>
              <a:gd name="connsiteX4" fmla="*/ 1972384 w 2010169"/>
              <a:gd name="connsiteY4" fmla="*/ 483650 h 3592762"/>
              <a:gd name="connsiteX5" fmla="*/ 1957269 w 2010169"/>
              <a:gd name="connsiteY5" fmla="*/ 642347 h 3592762"/>
              <a:gd name="connsiteX6" fmla="*/ 1942155 w 2010169"/>
              <a:gd name="connsiteY6" fmla="*/ 680132 h 3592762"/>
              <a:gd name="connsiteX7" fmla="*/ 1911927 w 2010169"/>
              <a:gd name="connsiteY7" fmla="*/ 823716 h 3592762"/>
              <a:gd name="connsiteX8" fmla="*/ 1874142 w 2010169"/>
              <a:gd name="connsiteY8" fmla="*/ 899286 h 3592762"/>
              <a:gd name="connsiteX9" fmla="*/ 1859028 w 2010169"/>
              <a:gd name="connsiteY9" fmla="*/ 929514 h 3592762"/>
              <a:gd name="connsiteX10" fmla="*/ 1813686 w 2010169"/>
              <a:gd name="connsiteY10" fmla="*/ 982413 h 3592762"/>
              <a:gd name="connsiteX11" fmla="*/ 1791015 w 2010169"/>
              <a:gd name="connsiteY11" fmla="*/ 1012641 h 3592762"/>
              <a:gd name="connsiteX12" fmla="*/ 1730559 w 2010169"/>
              <a:gd name="connsiteY12" fmla="*/ 1065541 h 3592762"/>
              <a:gd name="connsiteX13" fmla="*/ 1700331 w 2010169"/>
              <a:gd name="connsiteY13" fmla="*/ 1095769 h 3592762"/>
              <a:gd name="connsiteX14" fmla="*/ 1571861 w 2010169"/>
              <a:gd name="connsiteY14" fmla="*/ 1178896 h 3592762"/>
              <a:gd name="connsiteX15" fmla="*/ 1458506 w 2010169"/>
              <a:gd name="connsiteY15" fmla="*/ 1231795 h 3592762"/>
              <a:gd name="connsiteX16" fmla="*/ 1420721 w 2010169"/>
              <a:gd name="connsiteY16" fmla="*/ 1254466 h 3592762"/>
              <a:gd name="connsiteX17" fmla="*/ 1307365 w 2010169"/>
              <a:gd name="connsiteY17" fmla="*/ 1292251 h 3592762"/>
              <a:gd name="connsiteX18" fmla="*/ 1269580 w 2010169"/>
              <a:gd name="connsiteY18" fmla="*/ 1314922 h 3592762"/>
              <a:gd name="connsiteX19" fmla="*/ 1194010 w 2010169"/>
              <a:gd name="connsiteY19" fmla="*/ 1345150 h 3592762"/>
              <a:gd name="connsiteX20" fmla="*/ 1103326 w 2010169"/>
              <a:gd name="connsiteY20" fmla="*/ 1398050 h 3592762"/>
              <a:gd name="connsiteX21" fmla="*/ 967299 w 2010169"/>
              <a:gd name="connsiteY21" fmla="*/ 1458506 h 3592762"/>
              <a:gd name="connsiteX22" fmla="*/ 861501 w 2010169"/>
              <a:gd name="connsiteY22" fmla="*/ 1511405 h 3592762"/>
              <a:gd name="connsiteX23" fmla="*/ 740588 w 2010169"/>
              <a:gd name="connsiteY23" fmla="*/ 1586975 h 3592762"/>
              <a:gd name="connsiteX24" fmla="*/ 665018 w 2010169"/>
              <a:gd name="connsiteY24" fmla="*/ 1647431 h 3592762"/>
              <a:gd name="connsiteX25" fmla="*/ 634790 w 2010169"/>
              <a:gd name="connsiteY25" fmla="*/ 1662546 h 3592762"/>
              <a:gd name="connsiteX26" fmla="*/ 604562 w 2010169"/>
              <a:gd name="connsiteY26" fmla="*/ 1692774 h 3592762"/>
              <a:gd name="connsiteX27" fmla="*/ 566777 w 2010169"/>
              <a:gd name="connsiteY27" fmla="*/ 1715445 h 3592762"/>
              <a:gd name="connsiteX28" fmla="*/ 506321 w 2010169"/>
              <a:gd name="connsiteY28" fmla="*/ 1760787 h 3592762"/>
              <a:gd name="connsiteX29" fmla="*/ 430750 w 2010169"/>
              <a:gd name="connsiteY29" fmla="*/ 1813686 h 3592762"/>
              <a:gd name="connsiteX30" fmla="*/ 392965 w 2010169"/>
              <a:gd name="connsiteY30" fmla="*/ 1851471 h 3592762"/>
              <a:gd name="connsiteX31" fmla="*/ 324952 w 2010169"/>
              <a:gd name="connsiteY31" fmla="*/ 1911927 h 3592762"/>
              <a:gd name="connsiteX32" fmla="*/ 287167 w 2010169"/>
              <a:gd name="connsiteY32" fmla="*/ 1957269 h 3592762"/>
              <a:gd name="connsiteX33" fmla="*/ 241825 w 2010169"/>
              <a:gd name="connsiteY33" fmla="*/ 2002612 h 3592762"/>
              <a:gd name="connsiteX34" fmla="*/ 226711 w 2010169"/>
              <a:gd name="connsiteY34" fmla="*/ 2032840 h 3592762"/>
              <a:gd name="connsiteX35" fmla="*/ 196483 w 2010169"/>
              <a:gd name="connsiteY35" fmla="*/ 2070625 h 3592762"/>
              <a:gd name="connsiteX36" fmla="*/ 173812 w 2010169"/>
              <a:gd name="connsiteY36" fmla="*/ 2108410 h 3592762"/>
              <a:gd name="connsiteX37" fmla="*/ 158698 w 2010169"/>
              <a:gd name="connsiteY37" fmla="*/ 2131081 h 3592762"/>
              <a:gd name="connsiteX38" fmla="*/ 105798 w 2010169"/>
              <a:gd name="connsiteY38" fmla="*/ 2236879 h 3592762"/>
              <a:gd name="connsiteX39" fmla="*/ 68013 w 2010169"/>
              <a:gd name="connsiteY39" fmla="*/ 2365349 h 3592762"/>
              <a:gd name="connsiteX40" fmla="*/ 22671 w 2010169"/>
              <a:gd name="connsiteY40" fmla="*/ 2539160 h 3592762"/>
              <a:gd name="connsiteX41" fmla="*/ 15114 w 2010169"/>
              <a:gd name="connsiteY41" fmla="*/ 2599617 h 3592762"/>
              <a:gd name="connsiteX42" fmla="*/ 0 w 2010169"/>
              <a:gd name="connsiteY42" fmla="*/ 2803656 h 3592762"/>
              <a:gd name="connsiteX43" fmla="*/ 15114 w 2010169"/>
              <a:gd name="connsiteY43" fmla="*/ 3332648 h 3592762"/>
              <a:gd name="connsiteX44" fmla="*/ 30228 w 2010169"/>
              <a:gd name="connsiteY44" fmla="*/ 3521574 h 359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010169" h="3592762">
                <a:moveTo>
                  <a:pt x="2010169" y="0"/>
                </a:moveTo>
                <a:cubicBezTo>
                  <a:pt x="2007650" y="20152"/>
                  <a:pt x="2005951" y="40423"/>
                  <a:pt x="2002612" y="60456"/>
                </a:cubicBezTo>
                <a:cubicBezTo>
                  <a:pt x="2000905" y="70701"/>
                  <a:pt x="1995762" y="80322"/>
                  <a:pt x="1995055" y="90684"/>
                </a:cubicBezTo>
                <a:cubicBezTo>
                  <a:pt x="1988192" y="191337"/>
                  <a:pt x="1988319" y="292427"/>
                  <a:pt x="1979941" y="392965"/>
                </a:cubicBezTo>
                <a:cubicBezTo>
                  <a:pt x="1977422" y="423193"/>
                  <a:pt x="1974471" y="453389"/>
                  <a:pt x="1972384" y="483650"/>
                </a:cubicBezTo>
                <a:cubicBezTo>
                  <a:pt x="1968892" y="534275"/>
                  <a:pt x="1974098" y="591861"/>
                  <a:pt x="1957269" y="642347"/>
                </a:cubicBezTo>
                <a:cubicBezTo>
                  <a:pt x="1952979" y="655216"/>
                  <a:pt x="1947193" y="667537"/>
                  <a:pt x="1942155" y="680132"/>
                </a:cubicBezTo>
                <a:cubicBezTo>
                  <a:pt x="1940363" y="689092"/>
                  <a:pt x="1916453" y="811432"/>
                  <a:pt x="1911927" y="823716"/>
                </a:cubicBezTo>
                <a:cubicBezTo>
                  <a:pt x="1902191" y="850143"/>
                  <a:pt x="1886737" y="874096"/>
                  <a:pt x="1874142" y="899286"/>
                </a:cubicBezTo>
                <a:cubicBezTo>
                  <a:pt x="1869104" y="909362"/>
                  <a:pt x="1866359" y="920961"/>
                  <a:pt x="1859028" y="929514"/>
                </a:cubicBezTo>
                <a:cubicBezTo>
                  <a:pt x="1843914" y="947147"/>
                  <a:pt x="1828392" y="964439"/>
                  <a:pt x="1813686" y="982413"/>
                </a:cubicBezTo>
                <a:cubicBezTo>
                  <a:pt x="1805710" y="992161"/>
                  <a:pt x="1799921" y="1003735"/>
                  <a:pt x="1791015" y="1012641"/>
                </a:cubicBezTo>
                <a:cubicBezTo>
                  <a:pt x="1772081" y="1031576"/>
                  <a:pt x="1750298" y="1047447"/>
                  <a:pt x="1730559" y="1065541"/>
                </a:cubicBezTo>
                <a:cubicBezTo>
                  <a:pt x="1720055" y="1075170"/>
                  <a:pt x="1710981" y="1086302"/>
                  <a:pt x="1700331" y="1095769"/>
                </a:cubicBezTo>
                <a:cubicBezTo>
                  <a:pt x="1664005" y="1128058"/>
                  <a:pt x="1614021" y="1160827"/>
                  <a:pt x="1571861" y="1178896"/>
                </a:cubicBezTo>
                <a:cubicBezTo>
                  <a:pt x="1521383" y="1200529"/>
                  <a:pt x="1508956" y="1204630"/>
                  <a:pt x="1458506" y="1231795"/>
                </a:cubicBezTo>
                <a:cubicBezTo>
                  <a:pt x="1445573" y="1238759"/>
                  <a:pt x="1434359" y="1249011"/>
                  <a:pt x="1420721" y="1254466"/>
                </a:cubicBezTo>
                <a:cubicBezTo>
                  <a:pt x="1383740" y="1269258"/>
                  <a:pt x="1341518" y="1271759"/>
                  <a:pt x="1307365" y="1292251"/>
                </a:cubicBezTo>
                <a:cubicBezTo>
                  <a:pt x="1294770" y="1299808"/>
                  <a:pt x="1282890" y="1308711"/>
                  <a:pt x="1269580" y="1314922"/>
                </a:cubicBezTo>
                <a:cubicBezTo>
                  <a:pt x="1244995" y="1326395"/>
                  <a:pt x="1217445" y="1331480"/>
                  <a:pt x="1194010" y="1345150"/>
                </a:cubicBezTo>
                <a:cubicBezTo>
                  <a:pt x="1163782" y="1362783"/>
                  <a:pt x="1136525" y="1386984"/>
                  <a:pt x="1103326" y="1398050"/>
                </a:cubicBezTo>
                <a:cubicBezTo>
                  <a:pt x="988825" y="1436217"/>
                  <a:pt x="1150929" y="1379808"/>
                  <a:pt x="967299" y="1458506"/>
                </a:cubicBezTo>
                <a:cubicBezTo>
                  <a:pt x="876022" y="1497625"/>
                  <a:pt x="951923" y="1462716"/>
                  <a:pt x="861501" y="1511405"/>
                </a:cubicBezTo>
                <a:cubicBezTo>
                  <a:pt x="796734" y="1546280"/>
                  <a:pt x="815304" y="1527202"/>
                  <a:pt x="740588" y="1586975"/>
                </a:cubicBezTo>
                <a:cubicBezTo>
                  <a:pt x="715398" y="1607127"/>
                  <a:pt x="693871" y="1633004"/>
                  <a:pt x="665018" y="1647431"/>
                </a:cubicBezTo>
                <a:cubicBezTo>
                  <a:pt x="654942" y="1652469"/>
                  <a:pt x="643802" y="1655787"/>
                  <a:pt x="634790" y="1662546"/>
                </a:cubicBezTo>
                <a:cubicBezTo>
                  <a:pt x="623390" y="1671096"/>
                  <a:pt x="615810" y="1684026"/>
                  <a:pt x="604562" y="1692774"/>
                </a:cubicBezTo>
                <a:cubicBezTo>
                  <a:pt x="592968" y="1701792"/>
                  <a:pt x="579233" y="1707660"/>
                  <a:pt x="566777" y="1715445"/>
                </a:cubicBezTo>
                <a:cubicBezTo>
                  <a:pt x="517043" y="1746529"/>
                  <a:pt x="575426" y="1712414"/>
                  <a:pt x="506321" y="1760787"/>
                </a:cubicBezTo>
                <a:cubicBezTo>
                  <a:pt x="451325" y="1799284"/>
                  <a:pt x="483717" y="1766017"/>
                  <a:pt x="430750" y="1813686"/>
                </a:cubicBezTo>
                <a:cubicBezTo>
                  <a:pt x="417510" y="1825602"/>
                  <a:pt x="406145" y="1839489"/>
                  <a:pt x="392965" y="1851471"/>
                </a:cubicBezTo>
                <a:cubicBezTo>
                  <a:pt x="359612" y="1881792"/>
                  <a:pt x="350562" y="1883115"/>
                  <a:pt x="324952" y="1911927"/>
                </a:cubicBezTo>
                <a:cubicBezTo>
                  <a:pt x="311881" y="1926632"/>
                  <a:pt x="300461" y="1942766"/>
                  <a:pt x="287167" y="1957269"/>
                </a:cubicBezTo>
                <a:cubicBezTo>
                  <a:pt x="272724" y="1973025"/>
                  <a:pt x="255178" y="1985921"/>
                  <a:pt x="241825" y="2002612"/>
                </a:cubicBezTo>
                <a:cubicBezTo>
                  <a:pt x="234788" y="2011409"/>
                  <a:pt x="232960" y="2023467"/>
                  <a:pt x="226711" y="2032840"/>
                </a:cubicBezTo>
                <a:cubicBezTo>
                  <a:pt x="217764" y="2046261"/>
                  <a:pt x="205733" y="2057411"/>
                  <a:pt x="196483" y="2070625"/>
                </a:cubicBezTo>
                <a:cubicBezTo>
                  <a:pt x="188060" y="2082658"/>
                  <a:pt x="181597" y="2095954"/>
                  <a:pt x="173812" y="2108410"/>
                </a:cubicBezTo>
                <a:cubicBezTo>
                  <a:pt x="168998" y="2116112"/>
                  <a:pt x="162948" y="2123054"/>
                  <a:pt x="158698" y="2131081"/>
                </a:cubicBezTo>
                <a:cubicBezTo>
                  <a:pt x="140250" y="2165928"/>
                  <a:pt x="105798" y="2236879"/>
                  <a:pt x="105798" y="2236879"/>
                </a:cubicBezTo>
                <a:cubicBezTo>
                  <a:pt x="53122" y="2447585"/>
                  <a:pt x="133797" y="2131450"/>
                  <a:pt x="68013" y="2365349"/>
                </a:cubicBezTo>
                <a:cubicBezTo>
                  <a:pt x="51802" y="2422989"/>
                  <a:pt x="22671" y="2539160"/>
                  <a:pt x="22671" y="2539160"/>
                </a:cubicBezTo>
                <a:cubicBezTo>
                  <a:pt x="20152" y="2559312"/>
                  <a:pt x="16848" y="2579382"/>
                  <a:pt x="15114" y="2599617"/>
                </a:cubicBezTo>
                <a:cubicBezTo>
                  <a:pt x="9290" y="2667567"/>
                  <a:pt x="0" y="2803656"/>
                  <a:pt x="0" y="2803656"/>
                </a:cubicBezTo>
                <a:cubicBezTo>
                  <a:pt x="769" y="2836738"/>
                  <a:pt x="8805" y="3246421"/>
                  <a:pt x="15114" y="3332648"/>
                </a:cubicBezTo>
                <a:cubicBezTo>
                  <a:pt x="34147" y="3592762"/>
                  <a:pt x="30228" y="3304127"/>
                  <a:pt x="30228" y="3521574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257300" y="611505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Cut Cost = 1 + 4 + 11 = </a:t>
            </a:r>
            <a:r>
              <a:rPr lang="en-US" sz="2400" b="1" u="sng" smtClean="0"/>
              <a:t>16</a:t>
            </a:r>
            <a:endParaRPr lang="en-US" b="1" u="sng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smtClean="0">
                <a:solidFill>
                  <a:schemeClr val="accent6">
                    <a:lumMod val="75000"/>
                  </a:schemeClr>
                </a:solidFill>
              </a:rPr>
              <a:t>Everything Reachable from Sink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>vs</a:t>
            </a:r>
            <a:br>
              <a:rPr lang="en-US" sz="4000" smtClean="0"/>
            </a:br>
            <a:r>
              <a:rPr lang="en-US" sz="4000" smtClean="0">
                <a:solidFill>
                  <a:schemeClr val="accent3">
                    <a:lumMod val="75000"/>
                  </a:schemeClr>
                </a:solidFill>
              </a:rPr>
              <a:t>Everything Else</a:t>
            </a:r>
            <a:endParaRPr lang="en-US" sz="400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314450" y="3886200"/>
            <a:ext cx="457200" cy="4572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258050" y="3771900"/>
            <a:ext cx="457200" cy="4572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3028950"/>
            <a:ext cx="171450" cy="1714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00550" y="4629150"/>
            <a:ext cx="171450" cy="1714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29250" y="3086100"/>
            <a:ext cx="171450" cy="17145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7"/>
            <a:endCxn id="6" idx="2"/>
          </p:cNvCxnSpPr>
          <p:nvPr/>
        </p:nvCxnSpPr>
        <p:spPr>
          <a:xfrm rot="5400000" flipH="1" flipV="1">
            <a:off x="2147607" y="2671763"/>
            <a:ext cx="838480" cy="17243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6"/>
            <a:endCxn id="8" idx="2"/>
          </p:cNvCxnSpPr>
          <p:nvPr/>
        </p:nvCxnSpPr>
        <p:spPr>
          <a:xfrm>
            <a:off x="3600450" y="3114675"/>
            <a:ext cx="1828800" cy="5715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6"/>
            <a:endCxn id="5" idx="1"/>
          </p:cNvCxnSpPr>
          <p:nvPr/>
        </p:nvCxnSpPr>
        <p:spPr>
          <a:xfrm>
            <a:off x="5600700" y="3171825"/>
            <a:ext cx="1724305" cy="6670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7" idx="2"/>
          </p:cNvCxnSpPr>
          <p:nvPr/>
        </p:nvCxnSpPr>
        <p:spPr>
          <a:xfrm rot="16200000" flipH="1">
            <a:off x="2833407" y="3147732"/>
            <a:ext cx="438430" cy="2695855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7" idx="1"/>
          </p:cNvCxnSpPr>
          <p:nvPr/>
        </p:nvCxnSpPr>
        <p:spPr>
          <a:xfrm rot="16200000" flipH="1">
            <a:off x="3243262" y="3471862"/>
            <a:ext cx="1453858" cy="910933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7"/>
            <a:endCxn id="8" idx="4"/>
          </p:cNvCxnSpPr>
          <p:nvPr/>
        </p:nvCxnSpPr>
        <p:spPr>
          <a:xfrm rot="5400000" flipH="1" flipV="1">
            <a:off x="4332579" y="3471863"/>
            <a:ext cx="1396708" cy="968083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  <a:endCxn id="5" idx="2"/>
          </p:cNvCxnSpPr>
          <p:nvPr/>
        </p:nvCxnSpPr>
        <p:spPr>
          <a:xfrm flipV="1">
            <a:off x="4572000" y="4000500"/>
            <a:ext cx="2686050" cy="714375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000250" y="31432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5/10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571750" y="451485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11/11</a:t>
            </a:r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657850" y="44577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</a:t>
            </a:r>
            <a:r>
              <a:rPr lang="en-US" smtClean="0"/>
              <a:t>/8</a:t>
            </a:r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171950" y="27432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1/1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86200" y="360045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4</a:t>
            </a:r>
            <a:r>
              <a:rPr lang="en-US" smtClean="0"/>
              <a:t>/4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143500" y="36576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7/7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115050" y="302895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8/15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628900" y="31432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086225" y="397192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29350" y="4572000"/>
            <a:ext cx="228600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29150" y="29718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629400" y="33718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3"/>
          </p:cNvCxnSpPr>
          <p:nvPr/>
        </p:nvCxnSpPr>
        <p:spPr>
          <a:xfrm>
            <a:off x="3371850" y="4699516"/>
            <a:ext cx="228600" cy="43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457825" y="3571875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 flipH="1">
            <a:off x="4156364" y="2456032"/>
            <a:ext cx="1672936" cy="3601867"/>
          </a:xfrm>
          <a:custGeom>
            <a:avLst/>
            <a:gdLst>
              <a:gd name="connsiteX0" fmla="*/ 2010169 w 2010169"/>
              <a:gd name="connsiteY0" fmla="*/ 0 h 3592762"/>
              <a:gd name="connsiteX1" fmla="*/ 2002612 w 2010169"/>
              <a:gd name="connsiteY1" fmla="*/ 60456 h 3592762"/>
              <a:gd name="connsiteX2" fmla="*/ 1995055 w 2010169"/>
              <a:gd name="connsiteY2" fmla="*/ 90684 h 3592762"/>
              <a:gd name="connsiteX3" fmla="*/ 1979941 w 2010169"/>
              <a:gd name="connsiteY3" fmla="*/ 392965 h 3592762"/>
              <a:gd name="connsiteX4" fmla="*/ 1972384 w 2010169"/>
              <a:gd name="connsiteY4" fmla="*/ 483650 h 3592762"/>
              <a:gd name="connsiteX5" fmla="*/ 1957269 w 2010169"/>
              <a:gd name="connsiteY5" fmla="*/ 642347 h 3592762"/>
              <a:gd name="connsiteX6" fmla="*/ 1942155 w 2010169"/>
              <a:gd name="connsiteY6" fmla="*/ 680132 h 3592762"/>
              <a:gd name="connsiteX7" fmla="*/ 1911927 w 2010169"/>
              <a:gd name="connsiteY7" fmla="*/ 823716 h 3592762"/>
              <a:gd name="connsiteX8" fmla="*/ 1874142 w 2010169"/>
              <a:gd name="connsiteY8" fmla="*/ 899286 h 3592762"/>
              <a:gd name="connsiteX9" fmla="*/ 1859028 w 2010169"/>
              <a:gd name="connsiteY9" fmla="*/ 929514 h 3592762"/>
              <a:gd name="connsiteX10" fmla="*/ 1813686 w 2010169"/>
              <a:gd name="connsiteY10" fmla="*/ 982413 h 3592762"/>
              <a:gd name="connsiteX11" fmla="*/ 1791015 w 2010169"/>
              <a:gd name="connsiteY11" fmla="*/ 1012641 h 3592762"/>
              <a:gd name="connsiteX12" fmla="*/ 1730559 w 2010169"/>
              <a:gd name="connsiteY12" fmla="*/ 1065541 h 3592762"/>
              <a:gd name="connsiteX13" fmla="*/ 1700331 w 2010169"/>
              <a:gd name="connsiteY13" fmla="*/ 1095769 h 3592762"/>
              <a:gd name="connsiteX14" fmla="*/ 1571861 w 2010169"/>
              <a:gd name="connsiteY14" fmla="*/ 1178896 h 3592762"/>
              <a:gd name="connsiteX15" fmla="*/ 1458506 w 2010169"/>
              <a:gd name="connsiteY15" fmla="*/ 1231795 h 3592762"/>
              <a:gd name="connsiteX16" fmla="*/ 1420721 w 2010169"/>
              <a:gd name="connsiteY16" fmla="*/ 1254466 h 3592762"/>
              <a:gd name="connsiteX17" fmla="*/ 1307365 w 2010169"/>
              <a:gd name="connsiteY17" fmla="*/ 1292251 h 3592762"/>
              <a:gd name="connsiteX18" fmla="*/ 1269580 w 2010169"/>
              <a:gd name="connsiteY18" fmla="*/ 1314922 h 3592762"/>
              <a:gd name="connsiteX19" fmla="*/ 1194010 w 2010169"/>
              <a:gd name="connsiteY19" fmla="*/ 1345150 h 3592762"/>
              <a:gd name="connsiteX20" fmla="*/ 1103326 w 2010169"/>
              <a:gd name="connsiteY20" fmla="*/ 1398050 h 3592762"/>
              <a:gd name="connsiteX21" fmla="*/ 967299 w 2010169"/>
              <a:gd name="connsiteY21" fmla="*/ 1458506 h 3592762"/>
              <a:gd name="connsiteX22" fmla="*/ 861501 w 2010169"/>
              <a:gd name="connsiteY22" fmla="*/ 1511405 h 3592762"/>
              <a:gd name="connsiteX23" fmla="*/ 740588 w 2010169"/>
              <a:gd name="connsiteY23" fmla="*/ 1586975 h 3592762"/>
              <a:gd name="connsiteX24" fmla="*/ 665018 w 2010169"/>
              <a:gd name="connsiteY24" fmla="*/ 1647431 h 3592762"/>
              <a:gd name="connsiteX25" fmla="*/ 634790 w 2010169"/>
              <a:gd name="connsiteY25" fmla="*/ 1662546 h 3592762"/>
              <a:gd name="connsiteX26" fmla="*/ 604562 w 2010169"/>
              <a:gd name="connsiteY26" fmla="*/ 1692774 h 3592762"/>
              <a:gd name="connsiteX27" fmla="*/ 566777 w 2010169"/>
              <a:gd name="connsiteY27" fmla="*/ 1715445 h 3592762"/>
              <a:gd name="connsiteX28" fmla="*/ 506321 w 2010169"/>
              <a:gd name="connsiteY28" fmla="*/ 1760787 h 3592762"/>
              <a:gd name="connsiteX29" fmla="*/ 430750 w 2010169"/>
              <a:gd name="connsiteY29" fmla="*/ 1813686 h 3592762"/>
              <a:gd name="connsiteX30" fmla="*/ 392965 w 2010169"/>
              <a:gd name="connsiteY30" fmla="*/ 1851471 h 3592762"/>
              <a:gd name="connsiteX31" fmla="*/ 324952 w 2010169"/>
              <a:gd name="connsiteY31" fmla="*/ 1911927 h 3592762"/>
              <a:gd name="connsiteX32" fmla="*/ 287167 w 2010169"/>
              <a:gd name="connsiteY32" fmla="*/ 1957269 h 3592762"/>
              <a:gd name="connsiteX33" fmla="*/ 241825 w 2010169"/>
              <a:gd name="connsiteY33" fmla="*/ 2002612 h 3592762"/>
              <a:gd name="connsiteX34" fmla="*/ 226711 w 2010169"/>
              <a:gd name="connsiteY34" fmla="*/ 2032840 h 3592762"/>
              <a:gd name="connsiteX35" fmla="*/ 196483 w 2010169"/>
              <a:gd name="connsiteY35" fmla="*/ 2070625 h 3592762"/>
              <a:gd name="connsiteX36" fmla="*/ 173812 w 2010169"/>
              <a:gd name="connsiteY36" fmla="*/ 2108410 h 3592762"/>
              <a:gd name="connsiteX37" fmla="*/ 158698 w 2010169"/>
              <a:gd name="connsiteY37" fmla="*/ 2131081 h 3592762"/>
              <a:gd name="connsiteX38" fmla="*/ 105798 w 2010169"/>
              <a:gd name="connsiteY38" fmla="*/ 2236879 h 3592762"/>
              <a:gd name="connsiteX39" fmla="*/ 68013 w 2010169"/>
              <a:gd name="connsiteY39" fmla="*/ 2365349 h 3592762"/>
              <a:gd name="connsiteX40" fmla="*/ 22671 w 2010169"/>
              <a:gd name="connsiteY40" fmla="*/ 2539160 h 3592762"/>
              <a:gd name="connsiteX41" fmla="*/ 15114 w 2010169"/>
              <a:gd name="connsiteY41" fmla="*/ 2599617 h 3592762"/>
              <a:gd name="connsiteX42" fmla="*/ 0 w 2010169"/>
              <a:gd name="connsiteY42" fmla="*/ 2803656 h 3592762"/>
              <a:gd name="connsiteX43" fmla="*/ 15114 w 2010169"/>
              <a:gd name="connsiteY43" fmla="*/ 3332648 h 3592762"/>
              <a:gd name="connsiteX44" fmla="*/ 30228 w 2010169"/>
              <a:gd name="connsiteY44" fmla="*/ 3521574 h 359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010169" h="3592762">
                <a:moveTo>
                  <a:pt x="2010169" y="0"/>
                </a:moveTo>
                <a:cubicBezTo>
                  <a:pt x="2007650" y="20152"/>
                  <a:pt x="2005951" y="40423"/>
                  <a:pt x="2002612" y="60456"/>
                </a:cubicBezTo>
                <a:cubicBezTo>
                  <a:pt x="2000905" y="70701"/>
                  <a:pt x="1995762" y="80322"/>
                  <a:pt x="1995055" y="90684"/>
                </a:cubicBezTo>
                <a:cubicBezTo>
                  <a:pt x="1988192" y="191337"/>
                  <a:pt x="1988319" y="292427"/>
                  <a:pt x="1979941" y="392965"/>
                </a:cubicBezTo>
                <a:cubicBezTo>
                  <a:pt x="1977422" y="423193"/>
                  <a:pt x="1974471" y="453389"/>
                  <a:pt x="1972384" y="483650"/>
                </a:cubicBezTo>
                <a:cubicBezTo>
                  <a:pt x="1968892" y="534275"/>
                  <a:pt x="1974098" y="591861"/>
                  <a:pt x="1957269" y="642347"/>
                </a:cubicBezTo>
                <a:cubicBezTo>
                  <a:pt x="1952979" y="655216"/>
                  <a:pt x="1947193" y="667537"/>
                  <a:pt x="1942155" y="680132"/>
                </a:cubicBezTo>
                <a:cubicBezTo>
                  <a:pt x="1940363" y="689092"/>
                  <a:pt x="1916453" y="811432"/>
                  <a:pt x="1911927" y="823716"/>
                </a:cubicBezTo>
                <a:cubicBezTo>
                  <a:pt x="1902191" y="850143"/>
                  <a:pt x="1886737" y="874096"/>
                  <a:pt x="1874142" y="899286"/>
                </a:cubicBezTo>
                <a:cubicBezTo>
                  <a:pt x="1869104" y="909362"/>
                  <a:pt x="1866359" y="920961"/>
                  <a:pt x="1859028" y="929514"/>
                </a:cubicBezTo>
                <a:cubicBezTo>
                  <a:pt x="1843914" y="947147"/>
                  <a:pt x="1828392" y="964439"/>
                  <a:pt x="1813686" y="982413"/>
                </a:cubicBezTo>
                <a:cubicBezTo>
                  <a:pt x="1805710" y="992161"/>
                  <a:pt x="1799921" y="1003735"/>
                  <a:pt x="1791015" y="1012641"/>
                </a:cubicBezTo>
                <a:cubicBezTo>
                  <a:pt x="1772081" y="1031576"/>
                  <a:pt x="1750298" y="1047447"/>
                  <a:pt x="1730559" y="1065541"/>
                </a:cubicBezTo>
                <a:cubicBezTo>
                  <a:pt x="1720055" y="1075170"/>
                  <a:pt x="1710981" y="1086302"/>
                  <a:pt x="1700331" y="1095769"/>
                </a:cubicBezTo>
                <a:cubicBezTo>
                  <a:pt x="1664005" y="1128058"/>
                  <a:pt x="1614021" y="1160827"/>
                  <a:pt x="1571861" y="1178896"/>
                </a:cubicBezTo>
                <a:cubicBezTo>
                  <a:pt x="1521383" y="1200529"/>
                  <a:pt x="1508956" y="1204630"/>
                  <a:pt x="1458506" y="1231795"/>
                </a:cubicBezTo>
                <a:cubicBezTo>
                  <a:pt x="1445573" y="1238759"/>
                  <a:pt x="1434359" y="1249011"/>
                  <a:pt x="1420721" y="1254466"/>
                </a:cubicBezTo>
                <a:cubicBezTo>
                  <a:pt x="1383740" y="1269258"/>
                  <a:pt x="1341518" y="1271759"/>
                  <a:pt x="1307365" y="1292251"/>
                </a:cubicBezTo>
                <a:cubicBezTo>
                  <a:pt x="1294770" y="1299808"/>
                  <a:pt x="1282890" y="1308711"/>
                  <a:pt x="1269580" y="1314922"/>
                </a:cubicBezTo>
                <a:cubicBezTo>
                  <a:pt x="1244995" y="1326395"/>
                  <a:pt x="1217445" y="1331480"/>
                  <a:pt x="1194010" y="1345150"/>
                </a:cubicBezTo>
                <a:cubicBezTo>
                  <a:pt x="1163782" y="1362783"/>
                  <a:pt x="1136525" y="1386984"/>
                  <a:pt x="1103326" y="1398050"/>
                </a:cubicBezTo>
                <a:cubicBezTo>
                  <a:pt x="988825" y="1436217"/>
                  <a:pt x="1150929" y="1379808"/>
                  <a:pt x="967299" y="1458506"/>
                </a:cubicBezTo>
                <a:cubicBezTo>
                  <a:pt x="876022" y="1497625"/>
                  <a:pt x="951923" y="1462716"/>
                  <a:pt x="861501" y="1511405"/>
                </a:cubicBezTo>
                <a:cubicBezTo>
                  <a:pt x="796734" y="1546280"/>
                  <a:pt x="815304" y="1527202"/>
                  <a:pt x="740588" y="1586975"/>
                </a:cubicBezTo>
                <a:cubicBezTo>
                  <a:pt x="715398" y="1607127"/>
                  <a:pt x="693871" y="1633004"/>
                  <a:pt x="665018" y="1647431"/>
                </a:cubicBezTo>
                <a:cubicBezTo>
                  <a:pt x="654942" y="1652469"/>
                  <a:pt x="643802" y="1655787"/>
                  <a:pt x="634790" y="1662546"/>
                </a:cubicBezTo>
                <a:cubicBezTo>
                  <a:pt x="623390" y="1671096"/>
                  <a:pt x="615810" y="1684026"/>
                  <a:pt x="604562" y="1692774"/>
                </a:cubicBezTo>
                <a:cubicBezTo>
                  <a:pt x="592968" y="1701792"/>
                  <a:pt x="579233" y="1707660"/>
                  <a:pt x="566777" y="1715445"/>
                </a:cubicBezTo>
                <a:cubicBezTo>
                  <a:pt x="517043" y="1746529"/>
                  <a:pt x="575426" y="1712414"/>
                  <a:pt x="506321" y="1760787"/>
                </a:cubicBezTo>
                <a:cubicBezTo>
                  <a:pt x="451325" y="1799284"/>
                  <a:pt x="483717" y="1766017"/>
                  <a:pt x="430750" y="1813686"/>
                </a:cubicBezTo>
                <a:cubicBezTo>
                  <a:pt x="417510" y="1825602"/>
                  <a:pt x="406145" y="1839489"/>
                  <a:pt x="392965" y="1851471"/>
                </a:cubicBezTo>
                <a:cubicBezTo>
                  <a:pt x="359612" y="1881792"/>
                  <a:pt x="350562" y="1883115"/>
                  <a:pt x="324952" y="1911927"/>
                </a:cubicBezTo>
                <a:cubicBezTo>
                  <a:pt x="311881" y="1926632"/>
                  <a:pt x="300461" y="1942766"/>
                  <a:pt x="287167" y="1957269"/>
                </a:cubicBezTo>
                <a:cubicBezTo>
                  <a:pt x="272724" y="1973025"/>
                  <a:pt x="255178" y="1985921"/>
                  <a:pt x="241825" y="2002612"/>
                </a:cubicBezTo>
                <a:cubicBezTo>
                  <a:pt x="234788" y="2011409"/>
                  <a:pt x="232960" y="2023467"/>
                  <a:pt x="226711" y="2032840"/>
                </a:cubicBezTo>
                <a:cubicBezTo>
                  <a:pt x="217764" y="2046261"/>
                  <a:pt x="205733" y="2057411"/>
                  <a:pt x="196483" y="2070625"/>
                </a:cubicBezTo>
                <a:cubicBezTo>
                  <a:pt x="188060" y="2082658"/>
                  <a:pt x="181597" y="2095954"/>
                  <a:pt x="173812" y="2108410"/>
                </a:cubicBezTo>
                <a:cubicBezTo>
                  <a:pt x="168998" y="2116112"/>
                  <a:pt x="162948" y="2123054"/>
                  <a:pt x="158698" y="2131081"/>
                </a:cubicBezTo>
                <a:cubicBezTo>
                  <a:pt x="140250" y="2165928"/>
                  <a:pt x="105798" y="2236879"/>
                  <a:pt x="105798" y="2236879"/>
                </a:cubicBezTo>
                <a:cubicBezTo>
                  <a:pt x="53122" y="2447585"/>
                  <a:pt x="133797" y="2131450"/>
                  <a:pt x="68013" y="2365349"/>
                </a:cubicBezTo>
                <a:cubicBezTo>
                  <a:pt x="51802" y="2422989"/>
                  <a:pt x="22671" y="2539160"/>
                  <a:pt x="22671" y="2539160"/>
                </a:cubicBezTo>
                <a:cubicBezTo>
                  <a:pt x="20152" y="2559312"/>
                  <a:pt x="16848" y="2579382"/>
                  <a:pt x="15114" y="2599617"/>
                </a:cubicBezTo>
                <a:cubicBezTo>
                  <a:pt x="9290" y="2667567"/>
                  <a:pt x="0" y="2803656"/>
                  <a:pt x="0" y="2803656"/>
                </a:cubicBezTo>
                <a:cubicBezTo>
                  <a:pt x="769" y="2836738"/>
                  <a:pt x="8805" y="3246421"/>
                  <a:pt x="15114" y="3332648"/>
                </a:cubicBezTo>
                <a:cubicBezTo>
                  <a:pt x="34147" y="3592762"/>
                  <a:pt x="30228" y="3304127"/>
                  <a:pt x="30228" y="3521574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86300" y="60579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Cut Cost = 1 + 7 + 8 = </a:t>
            </a:r>
            <a:r>
              <a:rPr lang="en-US" sz="2400" b="1" u="sng" smtClean="0"/>
              <a:t>16</a:t>
            </a:r>
            <a:endParaRPr lang="en-US" sz="2400" b="1" u="sng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Aside: Linear Programming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It turns out min-cut is the dual linear program to max-flow</a:t>
            </a:r>
          </a:p>
          <a:p>
            <a:r>
              <a:rPr lang="en-US" smtClean="0"/>
              <a:t>So optimizing max flow also optimizes min-cut</a:t>
            </a: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does this relate to pixels?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14450"/>
          </a:xfrm>
        </p:spPr>
        <p:txBody>
          <a:bodyPr/>
          <a:lstStyle/>
          <a:p>
            <a:r>
              <a:rPr lang="en-US" smtClean="0"/>
              <a:t>Make a graph of pixels. 4 or 8-way connected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8003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716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290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577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864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151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9438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9725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6" idx="6"/>
            <a:endCxn id="15" idx="2"/>
          </p:cNvCxnSpPr>
          <p:nvPr/>
        </p:nvCxnSpPr>
        <p:spPr>
          <a:xfrm>
            <a:off x="2057400" y="3571875"/>
            <a:ext cx="69151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34290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4003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577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4864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5151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5438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85725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96012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37" idx="6"/>
            <a:endCxn id="43" idx="2"/>
          </p:cNvCxnSpPr>
          <p:nvPr/>
        </p:nvCxnSpPr>
        <p:spPr>
          <a:xfrm>
            <a:off x="2686050" y="3114675"/>
            <a:ext cx="69151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2288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001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2575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2862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3149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3436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3723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84010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stCxn id="46" idx="6"/>
            <a:endCxn id="52" idx="2"/>
          </p:cNvCxnSpPr>
          <p:nvPr/>
        </p:nvCxnSpPr>
        <p:spPr>
          <a:xfrm>
            <a:off x="1485900" y="4029075"/>
            <a:ext cx="69151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9715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-571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0002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0289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0576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50863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1150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1437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>
            <a:stCxn id="55" idx="6"/>
            <a:endCxn id="61" idx="2"/>
          </p:cNvCxnSpPr>
          <p:nvPr/>
        </p:nvCxnSpPr>
        <p:spPr>
          <a:xfrm>
            <a:off x="228600" y="4943475"/>
            <a:ext cx="69151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16002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15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6289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6576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6863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57150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7437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24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/>
          <p:cNvCxnSpPr>
            <a:stCxn id="64" idx="6"/>
            <a:endCxn id="70" idx="2"/>
          </p:cNvCxnSpPr>
          <p:nvPr/>
        </p:nvCxnSpPr>
        <p:spPr>
          <a:xfrm>
            <a:off x="857250" y="4486275"/>
            <a:ext cx="69151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4000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-6286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4287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4574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34861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5148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5435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5722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>
            <a:stCxn id="73" idx="6"/>
            <a:endCxn id="79" idx="2"/>
          </p:cNvCxnSpPr>
          <p:nvPr/>
        </p:nvCxnSpPr>
        <p:spPr>
          <a:xfrm>
            <a:off x="-342900" y="5400675"/>
            <a:ext cx="69151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37" idx="3"/>
            <a:endCxn id="73" idx="7"/>
          </p:cNvCxnSpPr>
          <p:nvPr/>
        </p:nvCxnSpPr>
        <p:spPr>
          <a:xfrm rot="5400000">
            <a:off x="-13272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36" idx="3"/>
            <a:endCxn id="72" idx="7"/>
          </p:cNvCxnSpPr>
          <p:nvPr/>
        </p:nvCxnSpPr>
        <p:spPr>
          <a:xfrm rot="5400000">
            <a:off x="10154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38" idx="3"/>
            <a:endCxn id="74" idx="7"/>
          </p:cNvCxnSpPr>
          <p:nvPr/>
        </p:nvCxnSpPr>
        <p:spPr>
          <a:xfrm rot="5400000">
            <a:off x="20441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39" idx="3"/>
            <a:endCxn id="75" idx="7"/>
          </p:cNvCxnSpPr>
          <p:nvPr/>
        </p:nvCxnSpPr>
        <p:spPr>
          <a:xfrm rot="5400000">
            <a:off x="30728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40" idx="3"/>
            <a:endCxn id="76" idx="7"/>
          </p:cNvCxnSpPr>
          <p:nvPr/>
        </p:nvCxnSpPr>
        <p:spPr>
          <a:xfrm rot="5400000">
            <a:off x="41015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41" idx="3"/>
            <a:endCxn id="77" idx="7"/>
          </p:cNvCxnSpPr>
          <p:nvPr/>
        </p:nvCxnSpPr>
        <p:spPr>
          <a:xfrm rot="5400000">
            <a:off x="51302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42" idx="3"/>
            <a:endCxn id="78" idx="7"/>
          </p:cNvCxnSpPr>
          <p:nvPr/>
        </p:nvCxnSpPr>
        <p:spPr>
          <a:xfrm rot="5400000">
            <a:off x="61589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3" idx="3"/>
            <a:endCxn id="79" idx="7"/>
          </p:cNvCxnSpPr>
          <p:nvPr/>
        </p:nvCxnSpPr>
        <p:spPr>
          <a:xfrm rot="5400000">
            <a:off x="71876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/>
          <p:cNvCxnSpPr>
            <a:stCxn id="64" idx="6"/>
            <a:endCxn id="67" idx="2"/>
          </p:cNvCxnSpPr>
          <p:nvPr/>
        </p:nvCxnSpPr>
        <p:spPr>
          <a:xfrm>
            <a:off x="857250" y="44862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Foreground vs Background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14450"/>
          </a:xfrm>
        </p:spPr>
        <p:txBody>
          <a:bodyPr/>
          <a:lstStyle/>
          <a:p>
            <a:r>
              <a:rPr lang="en-US" smtClean="0"/>
              <a:t>Edge Capacity = Similarity</a:t>
            </a:r>
          </a:p>
          <a:p>
            <a:pPr lvl="1"/>
            <a:r>
              <a:rPr lang="en-US" smtClean="0"/>
              <a:t>So we want to cut between dissimilar pixels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864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151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9438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9725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6" idx="6"/>
            <a:endCxn id="9" idx="2"/>
          </p:cNvCxnSpPr>
          <p:nvPr/>
        </p:nvCxnSpPr>
        <p:spPr>
          <a:xfrm>
            <a:off x="2057400" y="3571875"/>
            <a:ext cx="280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4577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4864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5151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5438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85725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96012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37" idx="6"/>
            <a:endCxn id="36" idx="2"/>
          </p:cNvCxnSpPr>
          <p:nvPr/>
        </p:nvCxnSpPr>
        <p:spPr>
          <a:xfrm>
            <a:off x="2686050" y="3114675"/>
            <a:ext cx="7429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63436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3723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84010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stCxn id="46" idx="6"/>
            <a:endCxn id="49" idx="2"/>
          </p:cNvCxnSpPr>
          <p:nvPr/>
        </p:nvCxnSpPr>
        <p:spPr>
          <a:xfrm>
            <a:off x="1485900" y="40290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50863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1150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1437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>
            <a:stCxn id="55" idx="6"/>
            <a:endCxn id="58" idx="2"/>
          </p:cNvCxnSpPr>
          <p:nvPr/>
        </p:nvCxnSpPr>
        <p:spPr>
          <a:xfrm>
            <a:off x="228600" y="49434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57150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7437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24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5435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5722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>
            <a:stCxn id="73" idx="6"/>
            <a:endCxn id="77" idx="2"/>
          </p:cNvCxnSpPr>
          <p:nvPr/>
        </p:nvCxnSpPr>
        <p:spPr>
          <a:xfrm>
            <a:off x="-342900" y="5400675"/>
            <a:ext cx="4857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37" idx="3"/>
            <a:endCxn id="73" idx="7"/>
          </p:cNvCxnSpPr>
          <p:nvPr/>
        </p:nvCxnSpPr>
        <p:spPr>
          <a:xfrm rot="5400000">
            <a:off x="-13272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36" idx="3"/>
            <a:endCxn id="72" idx="7"/>
          </p:cNvCxnSpPr>
          <p:nvPr/>
        </p:nvCxnSpPr>
        <p:spPr>
          <a:xfrm rot="5400000">
            <a:off x="10154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7" idx="3"/>
            <a:endCxn id="74" idx="7"/>
          </p:cNvCxnSpPr>
          <p:nvPr/>
        </p:nvCxnSpPr>
        <p:spPr>
          <a:xfrm rot="5400000">
            <a:off x="1958403" y="3387153"/>
            <a:ext cx="1626744" cy="21982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3"/>
            <a:endCxn id="75" idx="7"/>
          </p:cNvCxnSpPr>
          <p:nvPr/>
        </p:nvCxnSpPr>
        <p:spPr>
          <a:xfrm rot="5400000">
            <a:off x="2987103" y="3387153"/>
            <a:ext cx="1626744" cy="21982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49" idx="3"/>
            <a:endCxn id="76" idx="7"/>
          </p:cNvCxnSpPr>
          <p:nvPr/>
        </p:nvCxnSpPr>
        <p:spPr>
          <a:xfrm rot="5400000">
            <a:off x="3958653" y="3901503"/>
            <a:ext cx="1169544" cy="16267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41" idx="3"/>
            <a:endCxn id="59" idx="7"/>
          </p:cNvCxnSpPr>
          <p:nvPr/>
        </p:nvCxnSpPr>
        <p:spPr>
          <a:xfrm rot="5400000">
            <a:off x="5644578" y="2901378"/>
            <a:ext cx="1626744" cy="22553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42" idx="3"/>
            <a:endCxn id="78" idx="7"/>
          </p:cNvCxnSpPr>
          <p:nvPr/>
        </p:nvCxnSpPr>
        <p:spPr>
          <a:xfrm rot="5400000">
            <a:off x="61589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3" idx="3"/>
            <a:endCxn id="79" idx="7"/>
          </p:cNvCxnSpPr>
          <p:nvPr/>
        </p:nvCxnSpPr>
        <p:spPr>
          <a:xfrm rot="5400000">
            <a:off x="71876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28003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716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290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577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429000" y="2971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400300" y="2971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2288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001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2575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2862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3149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9715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-571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0002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0289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0576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16002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15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6289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6576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6863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4000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-6286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4287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4574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34861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5148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>
            <a:stCxn id="38" idx="6"/>
            <a:endCxn id="43" idx="2"/>
          </p:cNvCxnSpPr>
          <p:nvPr/>
        </p:nvCxnSpPr>
        <p:spPr>
          <a:xfrm>
            <a:off x="4743450" y="3114675"/>
            <a:ext cx="4857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40" idx="3"/>
            <a:endCxn id="11" idx="7"/>
          </p:cNvCxnSpPr>
          <p:nvPr/>
        </p:nvCxnSpPr>
        <p:spPr>
          <a:xfrm rot="5400000">
            <a:off x="6216078" y="3129978"/>
            <a:ext cx="255144" cy="4265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11" idx="3"/>
            <a:endCxn id="49" idx="7"/>
          </p:cNvCxnSpPr>
          <p:nvPr/>
        </p:nvCxnSpPr>
        <p:spPr>
          <a:xfrm rot="5400000">
            <a:off x="5616003" y="3615753"/>
            <a:ext cx="255144" cy="36944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39" idx="3"/>
            <a:endCxn id="9" idx="7"/>
          </p:cNvCxnSpPr>
          <p:nvPr/>
        </p:nvCxnSpPr>
        <p:spPr>
          <a:xfrm rot="5400000">
            <a:off x="5187378" y="3129978"/>
            <a:ext cx="255144" cy="42659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38" idx="3"/>
            <a:endCxn id="7" idx="7"/>
          </p:cNvCxnSpPr>
          <p:nvPr/>
        </p:nvCxnSpPr>
        <p:spPr>
          <a:xfrm rot="5400000">
            <a:off x="4158678" y="3129978"/>
            <a:ext cx="255144" cy="42659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36" idx="6"/>
            <a:endCxn id="38" idx="2"/>
          </p:cNvCxnSpPr>
          <p:nvPr/>
        </p:nvCxnSpPr>
        <p:spPr>
          <a:xfrm>
            <a:off x="3714750" y="31146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9" idx="6"/>
            <a:endCxn id="11" idx="2"/>
          </p:cNvCxnSpPr>
          <p:nvPr/>
        </p:nvCxnSpPr>
        <p:spPr>
          <a:xfrm>
            <a:off x="5143500" y="35718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1" idx="6"/>
            <a:endCxn id="15" idx="2"/>
          </p:cNvCxnSpPr>
          <p:nvPr/>
        </p:nvCxnSpPr>
        <p:spPr>
          <a:xfrm>
            <a:off x="6172200" y="3571875"/>
            <a:ext cx="280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52" idx="2"/>
            <a:endCxn id="50" idx="6"/>
          </p:cNvCxnSpPr>
          <p:nvPr/>
        </p:nvCxnSpPr>
        <p:spPr>
          <a:xfrm rot="10800000">
            <a:off x="6629400" y="40290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70" idx="2"/>
            <a:endCxn id="68" idx="6"/>
          </p:cNvCxnSpPr>
          <p:nvPr/>
        </p:nvCxnSpPr>
        <p:spPr>
          <a:xfrm rot="10800000">
            <a:off x="6000750" y="44862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61" idx="2"/>
            <a:endCxn id="59" idx="6"/>
          </p:cNvCxnSpPr>
          <p:nvPr/>
        </p:nvCxnSpPr>
        <p:spPr>
          <a:xfrm rot="10800000">
            <a:off x="5372100" y="49434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79" idx="2"/>
            <a:endCxn id="78" idx="6"/>
          </p:cNvCxnSpPr>
          <p:nvPr/>
        </p:nvCxnSpPr>
        <p:spPr>
          <a:xfrm rot="10800000">
            <a:off x="5829300" y="5400675"/>
            <a:ext cx="7429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49" idx="6"/>
            <a:endCxn id="50" idx="2"/>
          </p:cNvCxnSpPr>
          <p:nvPr/>
        </p:nvCxnSpPr>
        <p:spPr>
          <a:xfrm>
            <a:off x="5600700" y="40290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67" idx="6"/>
            <a:endCxn id="68" idx="2"/>
          </p:cNvCxnSpPr>
          <p:nvPr/>
        </p:nvCxnSpPr>
        <p:spPr>
          <a:xfrm>
            <a:off x="4972050" y="44862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stCxn id="58" idx="6"/>
            <a:endCxn id="59" idx="2"/>
          </p:cNvCxnSpPr>
          <p:nvPr/>
        </p:nvCxnSpPr>
        <p:spPr>
          <a:xfrm>
            <a:off x="4343400" y="49434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77" idx="7"/>
            <a:endCxn id="59" idx="3"/>
          </p:cNvCxnSpPr>
          <p:nvPr/>
        </p:nvCxnSpPr>
        <p:spPr>
          <a:xfrm rot="5400000" flipH="1" flipV="1">
            <a:off x="4815903" y="4987353"/>
            <a:ext cx="255144" cy="36944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77" idx="6"/>
            <a:endCxn id="78" idx="2"/>
          </p:cNvCxnSpPr>
          <p:nvPr/>
        </p:nvCxnSpPr>
        <p:spPr>
          <a:xfrm>
            <a:off x="4800600" y="54006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/>
          <p:cNvCxnSpPr>
            <a:stCxn id="64" idx="6"/>
            <a:endCxn id="67" idx="2"/>
          </p:cNvCxnSpPr>
          <p:nvPr/>
        </p:nvCxnSpPr>
        <p:spPr>
          <a:xfrm>
            <a:off x="857250" y="44862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 and Sink?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14450"/>
          </a:xfrm>
        </p:spPr>
        <p:txBody>
          <a:bodyPr/>
          <a:lstStyle/>
          <a:p>
            <a:r>
              <a:rPr lang="en-US" smtClean="0"/>
              <a:t>Option A: Pick two pixels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864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151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9725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6" idx="6"/>
            <a:endCxn id="9" idx="2"/>
          </p:cNvCxnSpPr>
          <p:nvPr/>
        </p:nvCxnSpPr>
        <p:spPr>
          <a:xfrm>
            <a:off x="2057400" y="3571875"/>
            <a:ext cx="280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4577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4864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5151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5438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85725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96012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37" idx="6"/>
            <a:endCxn id="36" idx="2"/>
          </p:cNvCxnSpPr>
          <p:nvPr/>
        </p:nvCxnSpPr>
        <p:spPr>
          <a:xfrm>
            <a:off x="2686050" y="3114675"/>
            <a:ext cx="7429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63436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3723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84010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stCxn id="46" idx="6"/>
            <a:endCxn id="49" idx="2"/>
          </p:cNvCxnSpPr>
          <p:nvPr/>
        </p:nvCxnSpPr>
        <p:spPr>
          <a:xfrm>
            <a:off x="1485900" y="40290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50863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1150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1437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>
            <a:stCxn id="55" idx="6"/>
            <a:endCxn id="58" idx="2"/>
          </p:cNvCxnSpPr>
          <p:nvPr/>
        </p:nvCxnSpPr>
        <p:spPr>
          <a:xfrm>
            <a:off x="228600" y="49434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57150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7437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24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5435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5722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>
            <a:stCxn id="73" idx="6"/>
            <a:endCxn id="77" idx="2"/>
          </p:cNvCxnSpPr>
          <p:nvPr/>
        </p:nvCxnSpPr>
        <p:spPr>
          <a:xfrm>
            <a:off x="-342900" y="5400675"/>
            <a:ext cx="4857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37" idx="3"/>
            <a:endCxn id="73" idx="7"/>
          </p:cNvCxnSpPr>
          <p:nvPr/>
        </p:nvCxnSpPr>
        <p:spPr>
          <a:xfrm rot="5400000">
            <a:off x="-13272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36" idx="3"/>
            <a:endCxn id="72" idx="7"/>
          </p:cNvCxnSpPr>
          <p:nvPr/>
        </p:nvCxnSpPr>
        <p:spPr>
          <a:xfrm rot="5400000">
            <a:off x="10154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7" idx="3"/>
            <a:endCxn id="74" idx="7"/>
          </p:cNvCxnSpPr>
          <p:nvPr/>
        </p:nvCxnSpPr>
        <p:spPr>
          <a:xfrm rot="5400000">
            <a:off x="1958403" y="3387153"/>
            <a:ext cx="1626744" cy="21982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3"/>
            <a:endCxn id="75" idx="7"/>
          </p:cNvCxnSpPr>
          <p:nvPr/>
        </p:nvCxnSpPr>
        <p:spPr>
          <a:xfrm rot="5400000">
            <a:off x="2987103" y="3387153"/>
            <a:ext cx="1626744" cy="21982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49" idx="3"/>
            <a:endCxn id="76" idx="7"/>
          </p:cNvCxnSpPr>
          <p:nvPr/>
        </p:nvCxnSpPr>
        <p:spPr>
          <a:xfrm rot="5400000">
            <a:off x="3958653" y="3901503"/>
            <a:ext cx="1169544" cy="16267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41" idx="3"/>
            <a:endCxn id="59" idx="7"/>
          </p:cNvCxnSpPr>
          <p:nvPr/>
        </p:nvCxnSpPr>
        <p:spPr>
          <a:xfrm rot="5400000">
            <a:off x="5644578" y="2901378"/>
            <a:ext cx="1626744" cy="22553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42" idx="3"/>
            <a:endCxn id="78" idx="7"/>
          </p:cNvCxnSpPr>
          <p:nvPr/>
        </p:nvCxnSpPr>
        <p:spPr>
          <a:xfrm rot="5400000">
            <a:off x="61589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3" idx="3"/>
            <a:endCxn id="79" idx="7"/>
          </p:cNvCxnSpPr>
          <p:nvPr/>
        </p:nvCxnSpPr>
        <p:spPr>
          <a:xfrm rot="5400000">
            <a:off x="71876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28003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716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290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577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429000" y="2971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400300" y="2971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2288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001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2575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2862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3149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880110" y="4652010"/>
            <a:ext cx="548640" cy="5486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+</a:t>
            </a:r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-571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0002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0289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0576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16002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15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6289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6576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6863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4000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-6286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4287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4574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34861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5148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>
            <a:stCxn id="38" idx="6"/>
            <a:endCxn id="43" idx="2"/>
          </p:cNvCxnSpPr>
          <p:nvPr/>
        </p:nvCxnSpPr>
        <p:spPr>
          <a:xfrm>
            <a:off x="4743450" y="3114675"/>
            <a:ext cx="4857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40" idx="3"/>
            <a:endCxn id="11" idx="7"/>
          </p:cNvCxnSpPr>
          <p:nvPr/>
        </p:nvCxnSpPr>
        <p:spPr>
          <a:xfrm rot="5400000">
            <a:off x="6216078" y="3129978"/>
            <a:ext cx="255144" cy="4265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11" idx="3"/>
            <a:endCxn id="49" idx="7"/>
          </p:cNvCxnSpPr>
          <p:nvPr/>
        </p:nvCxnSpPr>
        <p:spPr>
          <a:xfrm rot="5400000">
            <a:off x="5616003" y="3615753"/>
            <a:ext cx="255144" cy="36944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39" idx="3"/>
            <a:endCxn id="9" idx="7"/>
          </p:cNvCxnSpPr>
          <p:nvPr/>
        </p:nvCxnSpPr>
        <p:spPr>
          <a:xfrm rot="5400000">
            <a:off x="5187378" y="3129978"/>
            <a:ext cx="255144" cy="42659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38" idx="3"/>
            <a:endCxn id="7" idx="7"/>
          </p:cNvCxnSpPr>
          <p:nvPr/>
        </p:nvCxnSpPr>
        <p:spPr>
          <a:xfrm rot="5400000">
            <a:off x="4158678" y="3129978"/>
            <a:ext cx="255144" cy="42659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36" idx="6"/>
            <a:endCxn id="38" idx="2"/>
          </p:cNvCxnSpPr>
          <p:nvPr/>
        </p:nvCxnSpPr>
        <p:spPr>
          <a:xfrm>
            <a:off x="3714750" y="31146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9" idx="6"/>
            <a:endCxn id="11" idx="2"/>
          </p:cNvCxnSpPr>
          <p:nvPr/>
        </p:nvCxnSpPr>
        <p:spPr>
          <a:xfrm>
            <a:off x="5143500" y="35718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1" idx="6"/>
            <a:endCxn id="15" idx="2"/>
          </p:cNvCxnSpPr>
          <p:nvPr/>
        </p:nvCxnSpPr>
        <p:spPr>
          <a:xfrm>
            <a:off x="6172200" y="3571875"/>
            <a:ext cx="280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52" idx="2"/>
            <a:endCxn id="50" idx="6"/>
          </p:cNvCxnSpPr>
          <p:nvPr/>
        </p:nvCxnSpPr>
        <p:spPr>
          <a:xfrm rot="10800000">
            <a:off x="6629400" y="40290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70" idx="2"/>
            <a:endCxn id="68" idx="6"/>
          </p:cNvCxnSpPr>
          <p:nvPr/>
        </p:nvCxnSpPr>
        <p:spPr>
          <a:xfrm rot="10800000">
            <a:off x="6000750" y="44862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61" idx="2"/>
            <a:endCxn id="59" idx="6"/>
          </p:cNvCxnSpPr>
          <p:nvPr/>
        </p:nvCxnSpPr>
        <p:spPr>
          <a:xfrm rot="10800000">
            <a:off x="5372100" y="49434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79" idx="2"/>
            <a:endCxn id="78" idx="6"/>
          </p:cNvCxnSpPr>
          <p:nvPr/>
        </p:nvCxnSpPr>
        <p:spPr>
          <a:xfrm rot="10800000">
            <a:off x="5829300" y="5400675"/>
            <a:ext cx="7429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49" idx="6"/>
            <a:endCxn id="50" idx="2"/>
          </p:cNvCxnSpPr>
          <p:nvPr/>
        </p:nvCxnSpPr>
        <p:spPr>
          <a:xfrm>
            <a:off x="5600700" y="40290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67" idx="6"/>
            <a:endCxn id="68" idx="2"/>
          </p:cNvCxnSpPr>
          <p:nvPr/>
        </p:nvCxnSpPr>
        <p:spPr>
          <a:xfrm>
            <a:off x="4972050" y="44862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stCxn id="58" idx="6"/>
            <a:endCxn id="59" idx="2"/>
          </p:cNvCxnSpPr>
          <p:nvPr/>
        </p:nvCxnSpPr>
        <p:spPr>
          <a:xfrm>
            <a:off x="4343400" y="49434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77" idx="7"/>
            <a:endCxn id="59" idx="3"/>
          </p:cNvCxnSpPr>
          <p:nvPr/>
        </p:nvCxnSpPr>
        <p:spPr>
          <a:xfrm rot="5400000" flipH="1" flipV="1">
            <a:off x="4815903" y="4987353"/>
            <a:ext cx="255144" cy="36944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77" idx="6"/>
            <a:endCxn id="78" idx="2"/>
          </p:cNvCxnSpPr>
          <p:nvPr/>
        </p:nvCxnSpPr>
        <p:spPr>
          <a:xfrm>
            <a:off x="4800600" y="54006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829550" y="3314700"/>
            <a:ext cx="548640" cy="5486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-</a:t>
            </a:r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/>
          <p:cNvCxnSpPr>
            <a:stCxn id="64" idx="6"/>
            <a:endCxn id="67" idx="2"/>
          </p:cNvCxnSpPr>
          <p:nvPr/>
        </p:nvCxnSpPr>
        <p:spPr>
          <a:xfrm>
            <a:off x="857250" y="44862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 and Sink?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14450"/>
          </a:xfrm>
        </p:spPr>
        <p:txBody>
          <a:bodyPr/>
          <a:lstStyle/>
          <a:p>
            <a:r>
              <a:rPr lang="en-US" smtClean="0"/>
              <a:t>Option B (better): Add extra nodes representing the foreground and background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864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151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9725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6" idx="6"/>
            <a:endCxn id="9" idx="2"/>
          </p:cNvCxnSpPr>
          <p:nvPr/>
        </p:nvCxnSpPr>
        <p:spPr>
          <a:xfrm>
            <a:off x="2057400" y="3571875"/>
            <a:ext cx="280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4577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4864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5151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5438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85725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96012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37" idx="6"/>
            <a:endCxn id="36" idx="2"/>
          </p:cNvCxnSpPr>
          <p:nvPr/>
        </p:nvCxnSpPr>
        <p:spPr>
          <a:xfrm>
            <a:off x="2686050" y="3114675"/>
            <a:ext cx="7429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63436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3723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84010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stCxn id="46" idx="6"/>
            <a:endCxn id="49" idx="2"/>
          </p:cNvCxnSpPr>
          <p:nvPr/>
        </p:nvCxnSpPr>
        <p:spPr>
          <a:xfrm>
            <a:off x="1485900" y="40290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50863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1150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1437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>
            <a:stCxn id="55" idx="6"/>
            <a:endCxn id="58" idx="2"/>
          </p:cNvCxnSpPr>
          <p:nvPr/>
        </p:nvCxnSpPr>
        <p:spPr>
          <a:xfrm>
            <a:off x="228600" y="49434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57150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7437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24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5435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5722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>
            <a:stCxn id="73" idx="6"/>
            <a:endCxn id="77" idx="2"/>
          </p:cNvCxnSpPr>
          <p:nvPr/>
        </p:nvCxnSpPr>
        <p:spPr>
          <a:xfrm>
            <a:off x="-342900" y="5400675"/>
            <a:ext cx="4857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37" idx="3"/>
            <a:endCxn id="73" idx="7"/>
          </p:cNvCxnSpPr>
          <p:nvPr/>
        </p:nvCxnSpPr>
        <p:spPr>
          <a:xfrm rot="5400000">
            <a:off x="-13272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36" idx="3"/>
            <a:endCxn id="72" idx="7"/>
          </p:cNvCxnSpPr>
          <p:nvPr/>
        </p:nvCxnSpPr>
        <p:spPr>
          <a:xfrm rot="5400000">
            <a:off x="10154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7" idx="3"/>
            <a:endCxn id="74" idx="7"/>
          </p:cNvCxnSpPr>
          <p:nvPr/>
        </p:nvCxnSpPr>
        <p:spPr>
          <a:xfrm rot="5400000">
            <a:off x="1958403" y="3387153"/>
            <a:ext cx="1626744" cy="21982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3"/>
            <a:endCxn id="75" idx="7"/>
          </p:cNvCxnSpPr>
          <p:nvPr/>
        </p:nvCxnSpPr>
        <p:spPr>
          <a:xfrm rot="5400000">
            <a:off x="2987103" y="3387153"/>
            <a:ext cx="1626744" cy="21982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49" idx="3"/>
            <a:endCxn id="76" idx="7"/>
          </p:cNvCxnSpPr>
          <p:nvPr/>
        </p:nvCxnSpPr>
        <p:spPr>
          <a:xfrm rot="5400000">
            <a:off x="3958653" y="3901503"/>
            <a:ext cx="1169544" cy="16267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41" idx="3"/>
            <a:endCxn id="59" idx="7"/>
          </p:cNvCxnSpPr>
          <p:nvPr/>
        </p:nvCxnSpPr>
        <p:spPr>
          <a:xfrm rot="5400000">
            <a:off x="5644578" y="2901378"/>
            <a:ext cx="1626744" cy="22553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42" idx="3"/>
            <a:endCxn id="78" idx="7"/>
          </p:cNvCxnSpPr>
          <p:nvPr/>
        </p:nvCxnSpPr>
        <p:spPr>
          <a:xfrm rot="5400000">
            <a:off x="61589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3" idx="3"/>
            <a:endCxn id="79" idx="7"/>
          </p:cNvCxnSpPr>
          <p:nvPr/>
        </p:nvCxnSpPr>
        <p:spPr>
          <a:xfrm rot="5400000">
            <a:off x="71876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28003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716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290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577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429000" y="2971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400300" y="2971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2288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001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2575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2862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3149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-571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0002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0289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0576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16002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15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6289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6576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6863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4000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-6286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4287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4574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34861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5148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>
            <a:stCxn id="38" idx="6"/>
            <a:endCxn id="43" idx="2"/>
          </p:cNvCxnSpPr>
          <p:nvPr/>
        </p:nvCxnSpPr>
        <p:spPr>
          <a:xfrm>
            <a:off x="4743450" y="3114675"/>
            <a:ext cx="4857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40" idx="3"/>
            <a:endCxn id="11" idx="7"/>
          </p:cNvCxnSpPr>
          <p:nvPr/>
        </p:nvCxnSpPr>
        <p:spPr>
          <a:xfrm rot="5400000">
            <a:off x="6216078" y="3129978"/>
            <a:ext cx="255144" cy="4265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11" idx="3"/>
            <a:endCxn id="49" idx="7"/>
          </p:cNvCxnSpPr>
          <p:nvPr/>
        </p:nvCxnSpPr>
        <p:spPr>
          <a:xfrm rot="5400000">
            <a:off x="5616003" y="3615753"/>
            <a:ext cx="255144" cy="36944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39" idx="3"/>
            <a:endCxn id="9" idx="7"/>
          </p:cNvCxnSpPr>
          <p:nvPr/>
        </p:nvCxnSpPr>
        <p:spPr>
          <a:xfrm rot="5400000">
            <a:off x="5187378" y="3129978"/>
            <a:ext cx="255144" cy="42659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38" idx="3"/>
            <a:endCxn id="7" idx="7"/>
          </p:cNvCxnSpPr>
          <p:nvPr/>
        </p:nvCxnSpPr>
        <p:spPr>
          <a:xfrm rot="5400000">
            <a:off x="4158678" y="3129978"/>
            <a:ext cx="255144" cy="42659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36" idx="6"/>
            <a:endCxn id="38" idx="2"/>
          </p:cNvCxnSpPr>
          <p:nvPr/>
        </p:nvCxnSpPr>
        <p:spPr>
          <a:xfrm>
            <a:off x="3714750" y="31146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9" idx="6"/>
            <a:endCxn id="11" idx="2"/>
          </p:cNvCxnSpPr>
          <p:nvPr/>
        </p:nvCxnSpPr>
        <p:spPr>
          <a:xfrm>
            <a:off x="5143500" y="35718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1" idx="6"/>
            <a:endCxn id="15" idx="2"/>
          </p:cNvCxnSpPr>
          <p:nvPr/>
        </p:nvCxnSpPr>
        <p:spPr>
          <a:xfrm>
            <a:off x="6172200" y="3571875"/>
            <a:ext cx="280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52" idx="2"/>
            <a:endCxn id="50" idx="6"/>
          </p:cNvCxnSpPr>
          <p:nvPr/>
        </p:nvCxnSpPr>
        <p:spPr>
          <a:xfrm rot="10800000">
            <a:off x="6629400" y="40290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70" idx="2"/>
            <a:endCxn id="68" idx="6"/>
          </p:cNvCxnSpPr>
          <p:nvPr/>
        </p:nvCxnSpPr>
        <p:spPr>
          <a:xfrm rot="10800000">
            <a:off x="6000750" y="44862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61" idx="2"/>
            <a:endCxn id="59" idx="6"/>
          </p:cNvCxnSpPr>
          <p:nvPr/>
        </p:nvCxnSpPr>
        <p:spPr>
          <a:xfrm rot="10800000">
            <a:off x="5372100" y="49434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79" idx="2"/>
            <a:endCxn id="78" idx="6"/>
          </p:cNvCxnSpPr>
          <p:nvPr/>
        </p:nvCxnSpPr>
        <p:spPr>
          <a:xfrm rot="10800000">
            <a:off x="5829300" y="5400675"/>
            <a:ext cx="7429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49" idx="6"/>
            <a:endCxn id="50" idx="2"/>
          </p:cNvCxnSpPr>
          <p:nvPr/>
        </p:nvCxnSpPr>
        <p:spPr>
          <a:xfrm>
            <a:off x="5600700" y="40290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67" idx="6"/>
            <a:endCxn id="68" idx="2"/>
          </p:cNvCxnSpPr>
          <p:nvPr/>
        </p:nvCxnSpPr>
        <p:spPr>
          <a:xfrm>
            <a:off x="4972050" y="44862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stCxn id="58" idx="6"/>
            <a:endCxn id="59" idx="2"/>
          </p:cNvCxnSpPr>
          <p:nvPr/>
        </p:nvCxnSpPr>
        <p:spPr>
          <a:xfrm>
            <a:off x="4343400" y="49434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77" idx="7"/>
            <a:endCxn id="59" idx="3"/>
          </p:cNvCxnSpPr>
          <p:nvPr/>
        </p:nvCxnSpPr>
        <p:spPr>
          <a:xfrm rot="5400000" flipH="1" flipV="1">
            <a:off x="4815903" y="4987353"/>
            <a:ext cx="255144" cy="36944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77" idx="6"/>
            <a:endCxn id="78" idx="2"/>
          </p:cNvCxnSpPr>
          <p:nvPr/>
        </p:nvCxnSpPr>
        <p:spPr>
          <a:xfrm>
            <a:off x="4800600" y="54006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9715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800100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85750" y="2914650"/>
            <a:ext cx="742950" cy="742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FG</a:t>
            </a:r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8058150" y="5200650"/>
            <a:ext cx="742950" cy="742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r>
              <a:rPr lang="en-US" smtClean="0"/>
              <a:t>G</a:t>
            </a:r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/>
          <p:cNvCxnSpPr>
            <a:stCxn id="64" idx="6"/>
            <a:endCxn id="67" idx="2"/>
          </p:cNvCxnSpPr>
          <p:nvPr/>
        </p:nvCxnSpPr>
        <p:spPr>
          <a:xfrm>
            <a:off x="857250" y="44862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 and Sink?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14450"/>
          </a:xfrm>
        </p:spPr>
        <p:txBody>
          <a:bodyPr/>
          <a:lstStyle/>
          <a:p>
            <a:r>
              <a:rPr lang="en-US" smtClean="0"/>
              <a:t>Connect them with strengths corresponding to likelihood that pixels below to FG or BG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864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151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97255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6" idx="6"/>
            <a:endCxn id="9" idx="2"/>
          </p:cNvCxnSpPr>
          <p:nvPr/>
        </p:nvCxnSpPr>
        <p:spPr>
          <a:xfrm>
            <a:off x="2057400" y="3571875"/>
            <a:ext cx="280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4577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4864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5151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5438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85725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9601200" y="2971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37" idx="6"/>
            <a:endCxn id="36" idx="2"/>
          </p:cNvCxnSpPr>
          <p:nvPr/>
        </p:nvCxnSpPr>
        <p:spPr>
          <a:xfrm>
            <a:off x="2686050" y="3114675"/>
            <a:ext cx="7429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63436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3723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8401050" y="38862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stCxn id="46" idx="6"/>
            <a:endCxn id="49" idx="2"/>
          </p:cNvCxnSpPr>
          <p:nvPr/>
        </p:nvCxnSpPr>
        <p:spPr>
          <a:xfrm>
            <a:off x="1485900" y="40290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50863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1150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143750" y="48006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>
            <a:stCxn id="55" idx="6"/>
            <a:endCxn id="58" idx="2"/>
          </p:cNvCxnSpPr>
          <p:nvPr/>
        </p:nvCxnSpPr>
        <p:spPr>
          <a:xfrm>
            <a:off x="228600" y="4943475"/>
            <a:ext cx="3829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57150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7437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2400" y="43434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5435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572250" y="52578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>
            <a:stCxn id="73" idx="6"/>
            <a:endCxn id="77" idx="2"/>
          </p:cNvCxnSpPr>
          <p:nvPr/>
        </p:nvCxnSpPr>
        <p:spPr>
          <a:xfrm>
            <a:off x="-342900" y="5400675"/>
            <a:ext cx="4857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37" idx="3"/>
            <a:endCxn id="73" idx="7"/>
          </p:cNvCxnSpPr>
          <p:nvPr/>
        </p:nvCxnSpPr>
        <p:spPr>
          <a:xfrm rot="5400000">
            <a:off x="-13272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36" idx="3"/>
            <a:endCxn id="72" idx="7"/>
          </p:cNvCxnSpPr>
          <p:nvPr/>
        </p:nvCxnSpPr>
        <p:spPr>
          <a:xfrm rot="5400000">
            <a:off x="10154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7" idx="3"/>
            <a:endCxn id="74" idx="7"/>
          </p:cNvCxnSpPr>
          <p:nvPr/>
        </p:nvCxnSpPr>
        <p:spPr>
          <a:xfrm rot="5400000">
            <a:off x="1958403" y="3387153"/>
            <a:ext cx="1626744" cy="21982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3"/>
            <a:endCxn id="75" idx="7"/>
          </p:cNvCxnSpPr>
          <p:nvPr/>
        </p:nvCxnSpPr>
        <p:spPr>
          <a:xfrm rot="5400000">
            <a:off x="2987103" y="3387153"/>
            <a:ext cx="1626744" cy="21982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49" idx="3"/>
            <a:endCxn id="76" idx="7"/>
          </p:cNvCxnSpPr>
          <p:nvPr/>
        </p:nvCxnSpPr>
        <p:spPr>
          <a:xfrm rot="5400000">
            <a:off x="3958653" y="3901503"/>
            <a:ext cx="1169544" cy="16267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41" idx="3"/>
            <a:endCxn id="59" idx="7"/>
          </p:cNvCxnSpPr>
          <p:nvPr/>
        </p:nvCxnSpPr>
        <p:spPr>
          <a:xfrm rot="5400000">
            <a:off x="5644578" y="2901378"/>
            <a:ext cx="1626744" cy="22553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42" idx="3"/>
            <a:endCxn id="78" idx="7"/>
          </p:cNvCxnSpPr>
          <p:nvPr/>
        </p:nvCxnSpPr>
        <p:spPr>
          <a:xfrm rot="5400000">
            <a:off x="61589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3" idx="3"/>
            <a:endCxn id="79" idx="7"/>
          </p:cNvCxnSpPr>
          <p:nvPr/>
        </p:nvCxnSpPr>
        <p:spPr>
          <a:xfrm rot="5400000">
            <a:off x="7187628" y="2844228"/>
            <a:ext cx="2083944" cy="28268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28003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716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290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57750" y="34290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429000" y="2971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400300" y="2971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2288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001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2575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2862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314950" y="38862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-571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0002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0289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0576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16002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15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6289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6576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686300" y="43434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4000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-6286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4287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4574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34861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514850" y="52578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>
            <a:stCxn id="38" idx="6"/>
            <a:endCxn id="43" idx="2"/>
          </p:cNvCxnSpPr>
          <p:nvPr/>
        </p:nvCxnSpPr>
        <p:spPr>
          <a:xfrm>
            <a:off x="4743450" y="3114675"/>
            <a:ext cx="4857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40" idx="3"/>
            <a:endCxn id="11" idx="7"/>
          </p:cNvCxnSpPr>
          <p:nvPr/>
        </p:nvCxnSpPr>
        <p:spPr>
          <a:xfrm rot="5400000">
            <a:off x="6216078" y="3129978"/>
            <a:ext cx="255144" cy="4265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11" idx="3"/>
            <a:endCxn id="49" idx="7"/>
          </p:cNvCxnSpPr>
          <p:nvPr/>
        </p:nvCxnSpPr>
        <p:spPr>
          <a:xfrm rot="5400000">
            <a:off x="5616003" y="3615753"/>
            <a:ext cx="255144" cy="36944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39" idx="3"/>
            <a:endCxn id="9" idx="7"/>
          </p:cNvCxnSpPr>
          <p:nvPr/>
        </p:nvCxnSpPr>
        <p:spPr>
          <a:xfrm rot="5400000">
            <a:off x="5187378" y="3129978"/>
            <a:ext cx="255144" cy="42659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38" idx="3"/>
            <a:endCxn id="7" idx="7"/>
          </p:cNvCxnSpPr>
          <p:nvPr/>
        </p:nvCxnSpPr>
        <p:spPr>
          <a:xfrm rot="5400000">
            <a:off x="4158678" y="3129978"/>
            <a:ext cx="255144" cy="42659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36" idx="6"/>
            <a:endCxn id="38" idx="2"/>
          </p:cNvCxnSpPr>
          <p:nvPr/>
        </p:nvCxnSpPr>
        <p:spPr>
          <a:xfrm>
            <a:off x="3714750" y="31146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9" idx="6"/>
            <a:endCxn id="11" idx="2"/>
          </p:cNvCxnSpPr>
          <p:nvPr/>
        </p:nvCxnSpPr>
        <p:spPr>
          <a:xfrm>
            <a:off x="5143500" y="35718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1" idx="6"/>
            <a:endCxn id="15" idx="2"/>
          </p:cNvCxnSpPr>
          <p:nvPr/>
        </p:nvCxnSpPr>
        <p:spPr>
          <a:xfrm>
            <a:off x="6172200" y="3571875"/>
            <a:ext cx="280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52" idx="2"/>
            <a:endCxn id="50" idx="6"/>
          </p:cNvCxnSpPr>
          <p:nvPr/>
        </p:nvCxnSpPr>
        <p:spPr>
          <a:xfrm rot="10800000">
            <a:off x="6629400" y="40290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70" idx="2"/>
            <a:endCxn id="68" idx="6"/>
          </p:cNvCxnSpPr>
          <p:nvPr/>
        </p:nvCxnSpPr>
        <p:spPr>
          <a:xfrm rot="10800000">
            <a:off x="6000750" y="44862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61" idx="2"/>
            <a:endCxn id="59" idx="6"/>
          </p:cNvCxnSpPr>
          <p:nvPr/>
        </p:nvCxnSpPr>
        <p:spPr>
          <a:xfrm rot="10800000">
            <a:off x="5372100" y="4943475"/>
            <a:ext cx="1771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79" idx="2"/>
            <a:endCxn id="78" idx="6"/>
          </p:cNvCxnSpPr>
          <p:nvPr/>
        </p:nvCxnSpPr>
        <p:spPr>
          <a:xfrm rot="10800000">
            <a:off x="5829300" y="5400675"/>
            <a:ext cx="7429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49" idx="6"/>
            <a:endCxn id="50" idx="2"/>
          </p:cNvCxnSpPr>
          <p:nvPr/>
        </p:nvCxnSpPr>
        <p:spPr>
          <a:xfrm>
            <a:off x="5600700" y="40290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67" idx="6"/>
            <a:endCxn id="68" idx="2"/>
          </p:cNvCxnSpPr>
          <p:nvPr/>
        </p:nvCxnSpPr>
        <p:spPr>
          <a:xfrm>
            <a:off x="4972050" y="44862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stCxn id="58" idx="6"/>
            <a:endCxn id="59" idx="2"/>
          </p:cNvCxnSpPr>
          <p:nvPr/>
        </p:nvCxnSpPr>
        <p:spPr>
          <a:xfrm>
            <a:off x="4343400" y="49434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77" idx="7"/>
            <a:endCxn id="59" idx="3"/>
          </p:cNvCxnSpPr>
          <p:nvPr/>
        </p:nvCxnSpPr>
        <p:spPr>
          <a:xfrm rot="5400000" flipH="1" flipV="1">
            <a:off x="4815903" y="4987353"/>
            <a:ext cx="255144" cy="36944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77" idx="6"/>
            <a:endCxn id="78" idx="2"/>
          </p:cNvCxnSpPr>
          <p:nvPr/>
        </p:nvCxnSpPr>
        <p:spPr>
          <a:xfrm>
            <a:off x="4800600" y="5400675"/>
            <a:ext cx="74295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971550" y="4800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8001000" y="3429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85750" y="291465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FG</a:t>
            </a:r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8058150" y="520065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r>
              <a:rPr lang="en-US" smtClean="0"/>
              <a:t>G</a:t>
            </a:r>
            <a:endParaRPr lang="en-US"/>
          </a:p>
        </p:txBody>
      </p:sp>
      <p:cxnSp>
        <p:nvCxnSpPr>
          <p:cNvPr id="94" name="Straight Connector 93"/>
          <p:cNvCxnSpPr>
            <a:stCxn id="88" idx="4"/>
            <a:endCxn id="64" idx="0"/>
          </p:cNvCxnSpPr>
          <p:nvPr/>
        </p:nvCxnSpPr>
        <p:spPr>
          <a:xfrm rot="16200000" flipH="1">
            <a:off x="342900" y="3971925"/>
            <a:ext cx="685800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88" idx="5"/>
            <a:endCxn id="46" idx="1"/>
          </p:cNvCxnSpPr>
          <p:nvPr/>
        </p:nvCxnSpPr>
        <p:spPr>
          <a:xfrm rot="16200000" flipH="1">
            <a:off x="891323" y="3577372"/>
            <a:ext cx="379249" cy="322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8" idx="6"/>
            <a:endCxn id="6" idx="1"/>
          </p:cNvCxnSpPr>
          <p:nvPr/>
        </p:nvCxnSpPr>
        <p:spPr>
          <a:xfrm>
            <a:off x="1028700" y="3286125"/>
            <a:ext cx="784797" cy="184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88" idx="7"/>
            <a:endCxn id="37" idx="2"/>
          </p:cNvCxnSpPr>
          <p:nvPr/>
        </p:nvCxnSpPr>
        <p:spPr>
          <a:xfrm rot="16200000" flipH="1">
            <a:off x="1614486" y="2328862"/>
            <a:ext cx="91223" cy="14804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88" idx="3"/>
            <a:endCxn id="55" idx="0"/>
          </p:cNvCxnSpPr>
          <p:nvPr/>
        </p:nvCxnSpPr>
        <p:spPr>
          <a:xfrm rot="5400000">
            <a:off x="-385762" y="4020285"/>
            <a:ext cx="1251802" cy="308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88" idx="5"/>
            <a:endCxn id="83" idx="0"/>
          </p:cNvCxnSpPr>
          <p:nvPr/>
        </p:nvCxnSpPr>
        <p:spPr>
          <a:xfrm rot="16200000" flipH="1">
            <a:off x="391260" y="4077435"/>
            <a:ext cx="1251802" cy="1945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88" idx="4"/>
            <a:endCxn id="63" idx="1"/>
          </p:cNvCxnSpPr>
          <p:nvPr/>
        </p:nvCxnSpPr>
        <p:spPr>
          <a:xfrm rot="16200000" flipH="1">
            <a:off x="785813" y="3529012"/>
            <a:ext cx="727647" cy="984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88" idx="6"/>
            <a:endCxn id="45" idx="1"/>
          </p:cNvCxnSpPr>
          <p:nvPr/>
        </p:nvCxnSpPr>
        <p:spPr>
          <a:xfrm>
            <a:off x="1028700" y="3286125"/>
            <a:ext cx="1241997" cy="6419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90" idx="2"/>
            <a:endCxn id="61" idx="5"/>
          </p:cNvCxnSpPr>
          <p:nvPr/>
        </p:nvCxnSpPr>
        <p:spPr>
          <a:xfrm rot="10800000">
            <a:off x="7387654" y="5044503"/>
            <a:ext cx="670497" cy="527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stCxn id="90" idx="2"/>
            <a:endCxn id="70" idx="5"/>
          </p:cNvCxnSpPr>
          <p:nvPr/>
        </p:nvCxnSpPr>
        <p:spPr>
          <a:xfrm rot="10800000">
            <a:off x="8016304" y="4587303"/>
            <a:ext cx="41847" cy="984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90" idx="3"/>
            <a:endCxn id="60" idx="5"/>
          </p:cNvCxnSpPr>
          <p:nvPr/>
        </p:nvCxnSpPr>
        <p:spPr>
          <a:xfrm rot="5400000" flipH="1">
            <a:off x="6867805" y="4535651"/>
            <a:ext cx="790295" cy="180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stCxn id="88" idx="6"/>
            <a:endCxn id="47" idx="2"/>
          </p:cNvCxnSpPr>
          <p:nvPr/>
        </p:nvCxnSpPr>
        <p:spPr>
          <a:xfrm>
            <a:off x="1028700" y="3286125"/>
            <a:ext cx="2228850" cy="742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stCxn id="90" idx="0"/>
            <a:endCxn id="52" idx="3"/>
          </p:cNvCxnSpPr>
          <p:nvPr/>
        </p:nvCxnSpPr>
        <p:spPr>
          <a:xfrm rot="5400000" flipH="1" flipV="1">
            <a:off x="7900988" y="4658741"/>
            <a:ext cx="1070547" cy="1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90" idx="7"/>
            <a:endCxn id="15" idx="4"/>
          </p:cNvCxnSpPr>
          <p:nvPr/>
        </p:nvCxnSpPr>
        <p:spPr>
          <a:xfrm rot="5400000" flipH="1" flipV="1">
            <a:off x="8106510" y="4300537"/>
            <a:ext cx="1594702" cy="423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90" idx="1"/>
            <a:endCxn id="84" idx="4"/>
          </p:cNvCxnSpPr>
          <p:nvPr/>
        </p:nvCxnSpPr>
        <p:spPr>
          <a:xfrm rot="16200000" flipV="1">
            <a:off x="7358063" y="4500562"/>
            <a:ext cx="1594702" cy="23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90" idx="1"/>
            <a:endCxn id="50" idx="5"/>
          </p:cNvCxnSpPr>
          <p:nvPr/>
        </p:nvCxnSpPr>
        <p:spPr>
          <a:xfrm rot="16200000" flipV="1">
            <a:off x="6787579" y="3930078"/>
            <a:ext cx="1179349" cy="1579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90" idx="2"/>
            <a:endCxn id="68" idx="5"/>
          </p:cNvCxnSpPr>
          <p:nvPr/>
        </p:nvCxnSpPr>
        <p:spPr>
          <a:xfrm rot="10800000">
            <a:off x="5958904" y="4587303"/>
            <a:ext cx="2099247" cy="984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stCxn id="90" idx="2"/>
            <a:endCxn id="59" idx="5"/>
          </p:cNvCxnSpPr>
          <p:nvPr/>
        </p:nvCxnSpPr>
        <p:spPr>
          <a:xfrm rot="10800000">
            <a:off x="5330254" y="5044503"/>
            <a:ext cx="2727897" cy="527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90" idx="0"/>
            <a:endCxn id="41" idx="4"/>
          </p:cNvCxnSpPr>
          <p:nvPr/>
        </p:nvCxnSpPr>
        <p:spPr>
          <a:xfrm rot="16200000" flipV="1">
            <a:off x="7086600" y="3857625"/>
            <a:ext cx="1943100" cy="742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90" idx="0"/>
            <a:endCxn id="12" idx="5"/>
          </p:cNvCxnSpPr>
          <p:nvPr/>
        </p:nvCxnSpPr>
        <p:spPr>
          <a:xfrm rot="16200000" flipV="1">
            <a:off x="7030466" y="3801491"/>
            <a:ext cx="1527747" cy="1270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88" idx="7"/>
            <a:endCxn id="7" idx="2"/>
          </p:cNvCxnSpPr>
          <p:nvPr/>
        </p:nvCxnSpPr>
        <p:spPr>
          <a:xfrm rot="16200000" flipH="1">
            <a:off x="2100261" y="1843087"/>
            <a:ext cx="548423" cy="2909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>
            <a:stCxn id="88" idx="6"/>
            <a:endCxn id="48" idx="1"/>
          </p:cNvCxnSpPr>
          <p:nvPr/>
        </p:nvCxnSpPr>
        <p:spPr>
          <a:xfrm>
            <a:off x="1028700" y="3286125"/>
            <a:ext cx="3299397" cy="6419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Switch to 1D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14850" cy="5029199"/>
          </a:xfrm>
        </p:spPr>
        <p:txBody>
          <a:bodyPr>
            <a:normAutofit/>
          </a:bodyPr>
          <a:lstStyle/>
          <a:p>
            <a:r>
              <a:rPr lang="en-US" smtClean="0"/>
              <a:t>Edges between pixels </a:t>
            </a:r>
          </a:p>
          <a:p>
            <a:pPr>
              <a:buNone/>
            </a:pPr>
            <a:r>
              <a:rPr lang="en-US" smtClean="0"/>
              <a:t>= similarity</a:t>
            </a:r>
          </a:p>
          <a:p>
            <a:r>
              <a:rPr lang="en-US" smtClean="0"/>
              <a:t>Edges from FG to pixels</a:t>
            </a:r>
          </a:p>
          <a:p>
            <a:pPr>
              <a:buNone/>
            </a:pPr>
            <a:r>
              <a:rPr lang="en-US" smtClean="0"/>
              <a:t>= likelihood that they belong to FG</a:t>
            </a:r>
          </a:p>
          <a:p>
            <a:r>
              <a:rPr lang="en-US" smtClean="0"/>
              <a:t>Edges from BG to pixels</a:t>
            </a:r>
          </a:p>
          <a:p>
            <a:pPr>
              <a:buNone/>
            </a:pPr>
            <a:r>
              <a:rPr lang="en-US" smtClean="0"/>
              <a:t>= likelihood that they belong to BG</a:t>
            </a:r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1437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1724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1150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50863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400800" y="217170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FG</a:t>
            </a:r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457950" y="474345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r>
              <a:rPr lang="en-US" smtClean="0"/>
              <a:t>G</a:t>
            </a:r>
            <a:endParaRPr lang="en-US"/>
          </a:p>
        </p:txBody>
      </p:sp>
      <p:cxnSp>
        <p:nvCxnSpPr>
          <p:cNvPr id="138" name="Straight Connector 137"/>
          <p:cNvCxnSpPr>
            <a:stCxn id="88" idx="2"/>
            <a:endCxn id="73" idx="7"/>
          </p:cNvCxnSpPr>
          <p:nvPr/>
        </p:nvCxnSpPr>
        <p:spPr>
          <a:xfrm rot="10800000" flipV="1">
            <a:off x="5330254" y="2543175"/>
            <a:ext cx="1070547" cy="12134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88" idx="3"/>
            <a:endCxn id="37" idx="0"/>
          </p:cNvCxnSpPr>
          <p:nvPr/>
        </p:nvCxnSpPr>
        <p:spPr>
          <a:xfrm rot="5400000">
            <a:off x="5929313" y="3134460"/>
            <a:ext cx="908902" cy="25167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88" idx="5"/>
            <a:endCxn id="38" idx="0"/>
          </p:cNvCxnSpPr>
          <p:nvPr/>
        </p:nvCxnSpPr>
        <p:spPr>
          <a:xfrm rot="16200000" flipH="1">
            <a:off x="6706335" y="3134460"/>
            <a:ext cx="908902" cy="251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>
            <a:stCxn id="88" idx="6"/>
            <a:endCxn id="39" idx="1"/>
          </p:cNvCxnSpPr>
          <p:nvPr/>
        </p:nvCxnSpPr>
        <p:spPr>
          <a:xfrm>
            <a:off x="7143750" y="2543175"/>
            <a:ext cx="1070547" cy="12134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73" idx="5"/>
            <a:endCxn id="90" idx="2"/>
          </p:cNvCxnSpPr>
          <p:nvPr/>
        </p:nvCxnSpPr>
        <p:spPr>
          <a:xfrm rot="16200000" flipH="1">
            <a:off x="5315965" y="3972940"/>
            <a:ext cx="1156272" cy="1127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>
            <a:stCxn id="37" idx="4"/>
            <a:endCxn id="90" idx="1"/>
          </p:cNvCxnSpPr>
          <p:nvPr/>
        </p:nvCxnSpPr>
        <p:spPr>
          <a:xfrm rot="16200000" flipH="1">
            <a:off x="5986463" y="4271962"/>
            <a:ext cx="851752" cy="30882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38" idx="4"/>
            <a:endCxn id="90" idx="7"/>
          </p:cNvCxnSpPr>
          <p:nvPr/>
        </p:nvCxnSpPr>
        <p:spPr>
          <a:xfrm rot="5400000">
            <a:off x="6763485" y="4329112"/>
            <a:ext cx="851752" cy="19452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stCxn id="39" idx="3"/>
            <a:endCxn id="90" idx="6"/>
          </p:cNvCxnSpPr>
          <p:nvPr/>
        </p:nvCxnSpPr>
        <p:spPr>
          <a:xfrm rot="5400000">
            <a:off x="7129463" y="4030091"/>
            <a:ext cx="1156272" cy="101339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stCxn id="73" idx="6"/>
            <a:endCxn id="37" idx="2"/>
          </p:cNvCxnSpPr>
          <p:nvPr/>
        </p:nvCxnSpPr>
        <p:spPr>
          <a:xfrm>
            <a:off x="53721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37" idx="6"/>
            <a:endCxn id="38" idx="2"/>
          </p:cNvCxnSpPr>
          <p:nvPr/>
        </p:nvCxnSpPr>
        <p:spPr>
          <a:xfrm>
            <a:off x="6400800" y="3857625"/>
            <a:ext cx="742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>
            <a:stCxn id="38" idx="6"/>
            <a:endCxn id="39" idx="2"/>
          </p:cNvCxnSpPr>
          <p:nvPr/>
        </p:nvCxnSpPr>
        <p:spPr>
          <a:xfrm>
            <a:off x="74295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Switch to 1D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14850" cy="5029199"/>
          </a:xfrm>
        </p:spPr>
        <p:txBody>
          <a:bodyPr>
            <a:normAutofit/>
          </a:bodyPr>
          <a:lstStyle/>
          <a:p>
            <a:r>
              <a:rPr lang="en-US" smtClean="0"/>
              <a:t>The min cut leaves each pixel either connected to the FG node or the BG node</a:t>
            </a:r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1437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1724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1150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50863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400800" y="217170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FG</a:t>
            </a:r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457950" y="474345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r>
              <a:rPr lang="en-US" smtClean="0"/>
              <a:t>G</a:t>
            </a:r>
            <a:endParaRPr lang="en-US"/>
          </a:p>
        </p:txBody>
      </p:sp>
      <p:cxnSp>
        <p:nvCxnSpPr>
          <p:cNvPr id="138" name="Straight Connector 137"/>
          <p:cNvCxnSpPr>
            <a:stCxn id="88" idx="2"/>
            <a:endCxn id="73" idx="7"/>
          </p:cNvCxnSpPr>
          <p:nvPr/>
        </p:nvCxnSpPr>
        <p:spPr>
          <a:xfrm rot="10800000" flipV="1">
            <a:off x="5330254" y="2543175"/>
            <a:ext cx="1070547" cy="12134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88" idx="3"/>
            <a:endCxn id="37" idx="0"/>
          </p:cNvCxnSpPr>
          <p:nvPr/>
        </p:nvCxnSpPr>
        <p:spPr>
          <a:xfrm rot="5400000">
            <a:off x="5929313" y="3134460"/>
            <a:ext cx="908902" cy="25167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88" idx="5"/>
            <a:endCxn id="38" idx="0"/>
          </p:cNvCxnSpPr>
          <p:nvPr/>
        </p:nvCxnSpPr>
        <p:spPr>
          <a:xfrm rot="16200000" flipH="1">
            <a:off x="6706335" y="3134460"/>
            <a:ext cx="908902" cy="251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>
            <a:stCxn id="88" idx="6"/>
            <a:endCxn id="39" idx="1"/>
          </p:cNvCxnSpPr>
          <p:nvPr/>
        </p:nvCxnSpPr>
        <p:spPr>
          <a:xfrm>
            <a:off x="7143750" y="2543175"/>
            <a:ext cx="1070547" cy="12134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73" idx="5"/>
            <a:endCxn id="90" idx="2"/>
          </p:cNvCxnSpPr>
          <p:nvPr/>
        </p:nvCxnSpPr>
        <p:spPr>
          <a:xfrm rot="16200000" flipH="1">
            <a:off x="5315965" y="3972940"/>
            <a:ext cx="1156272" cy="1127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>
            <a:stCxn id="37" idx="4"/>
            <a:endCxn id="90" idx="1"/>
          </p:cNvCxnSpPr>
          <p:nvPr/>
        </p:nvCxnSpPr>
        <p:spPr>
          <a:xfrm rot="16200000" flipH="1">
            <a:off x="5986463" y="4271962"/>
            <a:ext cx="851752" cy="30882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38" idx="4"/>
            <a:endCxn id="90" idx="7"/>
          </p:cNvCxnSpPr>
          <p:nvPr/>
        </p:nvCxnSpPr>
        <p:spPr>
          <a:xfrm rot="5400000">
            <a:off x="6763485" y="4329112"/>
            <a:ext cx="851752" cy="19452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stCxn id="39" idx="3"/>
            <a:endCxn id="90" idx="6"/>
          </p:cNvCxnSpPr>
          <p:nvPr/>
        </p:nvCxnSpPr>
        <p:spPr>
          <a:xfrm rot="5400000">
            <a:off x="7129463" y="4030091"/>
            <a:ext cx="1156272" cy="101339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stCxn id="73" idx="6"/>
            <a:endCxn id="37" idx="2"/>
          </p:cNvCxnSpPr>
          <p:nvPr/>
        </p:nvCxnSpPr>
        <p:spPr>
          <a:xfrm>
            <a:off x="53721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37" idx="6"/>
            <a:endCxn id="38" idx="2"/>
          </p:cNvCxnSpPr>
          <p:nvPr/>
        </p:nvCxnSpPr>
        <p:spPr>
          <a:xfrm>
            <a:off x="6400800" y="3857625"/>
            <a:ext cx="742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>
            <a:stCxn id="38" idx="6"/>
            <a:endCxn id="39" idx="2"/>
          </p:cNvCxnSpPr>
          <p:nvPr/>
        </p:nvCxnSpPr>
        <p:spPr>
          <a:xfrm>
            <a:off x="74295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5533217" y="2675187"/>
            <a:ext cx="2545456" cy="2796099"/>
          </a:xfrm>
          <a:custGeom>
            <a:avLst/>
            <a:gdLst>
              <a:gd name="connsiteX0" fmla="*/ 2545243 w 2545456"/>
              <a:gd name="connsiteY0" fmla="*/ 0 h 2796099"/>
              <a:gd name="connsiteX1" fmla="*/ 2439444 w 2545456"/>
              <a:gd name="connsiteY1" fmla="*/ 60456 h 2796099"/>
              <a:gd name="connsiteX2" fmla="*/ 2401659 w 2545456"/>
              <a:gd name="connsiteY2" fmla="*/ 83127 h 2796099"/>
              <a:gd name="connsiteX3" fmla="*/ 2288304 w 2545456"/>
              <a:gd name="connsiteY3" fmla="*/ 136026 h 2796099"/>
              <a:gd name="connsiteX4" fmla="*/ 2220290 w 2545456"/>
              <a:gd name="connsiteY4" fmla="*/ 181368 h 2796099"/>
              <a:gd name="connsiteX5" fmla="*/ 2167391 w 2545456"/>
              <a:gd name="connsiteY5" fmla="*/ 219153 h 2796099"/>
              <a:gd name="connsiteX6" fmla="*/ 2129606 w 2545456"/>
              <a:gd name="connsiteY6" fmla="*/ 241825 h 2796099"/>
              <a:gd name="connsiteX7" fmla="*/ 2069150 w 2545456"/>
              <a:gd name="connsiteY7" fmla="*/ 279610 h 2796099"/>
              <a:gd name="connsiteX8" fmla="*/ 2031365 w 2545456"/>
              <a:gd name="connsiteY8" fmla="*/ 302281 h 2796099"/>
              <a:gd name="connsiteX9" fmla="*/ 1940681 w 2545456"/>
              <a:gd name="connsiteY9" fmla="*/ 362737 h 2796099"/>
              <a:gd name="connsiteX10" fmla="*/ 1895338 w 2545456"/>
              <a:gd name="connsiteY10" fmla="*/ 392965 h 2796099"/>
              <a:gd name="connsiteX11" fmla="*/ 1849996 w 2545456"/>
              <a:gd name="connsiteY11" fmla="*/ 430750 h 2796099"/>
              <a:gd name="connsiteX12" fmla="*/ 1797097 w 2545456"/>
              <a:gd name="connsiteY12" fmla="*/ 468535 h 2796099"/>
              <a:gd name="connsiteX13" fmla="*/ 1766869 w 2545456"/>
              <a:gd name="connsiteY13" fmla="*/ 498763 h 2796099"/>
              <a:gd name="connsiteX14" fmla="*/ 1721527 w 2545456"/>
              <a:gd name="connsiteY14" fmla="*/ 536549 h 2796099"/>
              <a:gd name="connsiteX15" fmla="*/ 1653514 w 2545456"/>
              <a:gd name="connsiteY15" fmla="*/ 604562 h 2796099"/>
              <a:gd name="connsiteX16" fmla="*/ 1600614 w 2545456"/>
              <a:gd name="connsiteY16" fmla="*/ 649904 h 2796099"/>
              <a:gd name="connsiteX17" fmla="*/ 1555272 w 2545456"/>
              <a:gd name="connsiteY17" fmla="*/ 710360 h 2796099"/>
              <a:gd name="connsiteX18" fmla="*/ 1517487 w 2545456"/>
              <a:gd name="connsiteY18" fmla="*/ 748145 h 2796099"/>
              <a:gd name="connsiteX19" fmla="*/ 1419246 w 2545456"/>
              <a:gd name="connsiteY19" fmla="*/ 884172 h 2796099"/>
              <a:gd name="connsiteX20" fmla="*/ 1381461 w 2545456"/>
              <a:gd name="connsiteY20" fmla="*/ 937071 h 2796099"/>
              <a:gd name="connsiteX21" fmla="*/ 1351233 w 2545456"/>
              <a:gd name="connsiteY21" fmla="*/ 982413 h 2796099"/>
              <a:gd name="connsiteX22" fmla="*/ 1305890 w 2545456"/>
              <a:gd name="connsiteY22" fmla="*/ 1073097 h 2796099"/>
              <a:gd name="connsiteX23" fmla="*/ 1283219 w 2545456"/>
              <a:gd name="connsiteY23" fmla="*/ 1118439 h 2796099"/>
              <a:gd name="connsiteX24" fmla="*/ 1207649 w 2545456"/>
              <a:gd name="connsiteY24" fmla="*/ 1239352 h 2796099"/>
              <a:gd name="connsiteX25" fmla="*/ 1124522 w 2545456"/>
              <a:gd name="connsiteY25" fmla="*/ 1375378 h 2796099"/>
              <a:gd name="connsiteX26" fmla="*/ 1048952 w 2545456"/>
              <a:gd name="connsiteY26" fmla="*/ 1496291 h 2796099"/>
              <a:gd name="connsiteX27" fmla="*/ 1026281 w 2545456"/>
              <a:gd name="connsiteY27" fmla="*/ 1534076 h 2796099"/>
              <a:gd name="connsiteX28" fmla="*/ 935596 w 2545456"/>
              <a:gd name="connsiteY28" fmla="*/ 1654988 h 2796099"/>
              <a:gd name="connsiteX29" fmla="*/ 860026 w 2545456"/>
              <a:gd name="connsiteY29" fmla="*/ 1730558 h 2796099"/>
              <a:gd name="connsiteX30" fmla="*/ 739114 w 2545456"/>
              <a:gd name="connsiteY30" fmla="*/ 1821243 h 2796099"/>
              <a:gd name="connsiteX31" fmla="*/ 701328 w 2545456"/>
              <a:gd name="connsiteY31" fmla="*/ 1836357 h 2796099"/>
              <a:gd name="connsiteX32" fmla="*/ 633315 w 2545456"/>
              <a:gd name="connsiteY32" fmla="*/ 1866585 h 2796099"/>
              <a:gd name="connsiteX33" fmla="*/ 565302 w 2545456"/>
              <a:gd name="connsiteY33" fmla="*/ 1889256 h 2796099"/>
              <a:gd name="connsiteX34" fmla="*/ 504846 w 2545456"/>
              <a:gd name="connsiteY34" fmla="*/ 1911927 h 2796099"/>
              <a:gd name="connsiteX35" fmla="*/ 451947 w 2545456"/>
              <a:gd name="connsiteY35" fmla="*/ 1927041 h 2796099"/>
              <a:gd name="connsiteX36" fmla="*/ 308363 w 2545456"/>
              <a:gd name="connsiteY36" fmla="*/ 1995054 h 2796099"/>
              <a:gd name="connsiteX37" fmla="*/ 217679 w 2545456"/>
              <a:gd name="connsiteY37" fmla="*/ 2040396 h 2796099"/>
              <a:gd name="connsiteX38" fmla="*/ 164780 w 2545456"/>
              <a:gd name="connsiteY38" fmla="*/ 2070625 h 2796099"/>
              <a:gd name="connsiteX39" fmla="*/ 126995 w 2545456"/>
              <a:gd name="connsiteY39" fmla="*/ 2123524 h 2796099"/>
              <a:gd name="connsiteX40" fmla="*/ 111881 w 2545456"/>
              <a:gd name="connsiteY40" fmla="*/ 2146195 h 2796099"/>
              <a:gd name="connsiteX41" fmla="*/ 96766 w 2545456"/>
              <a:gd name="connsiteY41" fmla="*/ 2176423 h 2796099"/>
              <a:gd name="connsiteX42" fmla="*/ 58981 w 2545456"/>
              <a:gd name="connsiteY42" fmla="*/ 2236879 h 2796099"/>
              <a:gd name="connsiteX43" fmla="*/ 43867 w 2545456"/>
              <a:gd name="connsiteY43" fmla="*/ 2289778 h 2796099"/>
              <a:gd name="connsiteX44" fmla="*/ 13639 w 2545456"/>
              <a:gd name="connsiteY44" fmla="*/ 2380463 h 2796099"/>
              <a:gd name="connsiteX45" fmla="*/ 13639 w 2545456"/>
              <a:gd name="connsiteY45" fmla="*/ 2705415 h 2796099"/>
              <a:gd name="connsiteX46" fmla="*/ 28753 w 2545456"/>
              <a:gd name="connsiteY46" fmla="*/ 2796099 h 279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545456" h="2796099">
                <a:moveTo>
                  <a:pt x="2545243" y="0"/>
                </a:moveTo>
                <a:cubicBezTo>
                  <a:pt x="2492018" y="35482"/>
                  <a:pt x="2545456" y="824"/>
                  <a:pt x="2439444" y="60456"/>
                </a:cubicBezTo>
                <a:cubicBezTo>
                  <a:pt x="2426642" y="67657"/>
                  <a:pt x="2414640" y="76255"/>
                  <a:pt x="2401659" y="83127"/>
                </a:cubicBezTo>
                <a:cubicBezTo>
                  <a:pt x="2318522" y="127141"/>
                  <a:pt x="2339579" y="118934"/>
                  <a:pt x="2288304" y="136026"/>
                </a:cubicBezTo>
                <a:cubicBezTo>
                  <a:pt x="2221742" y="189276"/>
                  <a:pt x="2278901" y="147877"/>
                  <a:pt x="2220290" y="181368"/>
                </a:cubicBezTo>
                <a:cubicBezTo>
                  <a:pt x="2196638" y="194883"/>
                  <a:pt x="2191713" y="202938"/>
                  <a:pt x="2167391" y="219153"/>
                </a:cubicBezTo>
                <a:cubicBezTo>
                  <a:pt x="2155170" y="227301"/>
                  <a:pt x="2142115" y="234127"/>
                  <a:pt x="2129606" y="241825"/>
                </a:cubicBezTo>
                <a:lnTo>
                  <a:pt x="2069150" y="279610"/>
                </a:lnTo>
                <a:cubicBezTo>
                  <a:pt x="2056641" y="287308"/>
                  <a:pt x="2043586" y="294133"/>
                  <a:pt x="2031365" y="302281"/>
                </a:cubicBezTo>
                <a:lnTo>
                  <a:pt x="1940681" y="362737"/>
                </a:lnTo>
                <a:cubicBezTo>
                  <a:pt x="1925567" y="372813"/>
                  <a:pt x="1909293" y="381336"/>
                  <a:pt x="1895338" y="392965"/>
                </a:cubicBezTo>
                <a:cubicBezTo>
                  <a:pt x="1880224" y="405560"/>
                  <a:pt x="1865590" y="418755"/>
                  <a:pt x="1849996" y="430750"/>
                </a:cubicBezTo>
                <a:cubicBezTo>
                  <a:pt x="1832820" y="443962"/>
                  <a:pt x="1813868" y="454813"/>
                  <a:pt x="1797097" y="468535"/>
                </a:cubicBezTo>
                <a:cubicBezTo>
                  <a:pt x="1786068" y="477558"/>
                  <a:pt x="1777461" y="489230"/>
                  <a:pt x="1766869" y="498763"/>
                </a:cubicBezTo>
                <a:cubicBezTo>
                  <a:pt x="1752245" y="511924"/>
                  <a:pt x="1735910" y="523125"/>
                  <a:pt x="1721527" y="536549"/>
                </a:cubicBezTo>
                <a:cubicBezTo>
                  <a:pt x="1698088" y="558425"/>
                  <a:pt x="1677857" y="583697"/>
                  <a:pt x="1653514" y="604562"/>
                </a:cubicBezTo>
                <a:cubicBezTo>
                  <a:pt x="1635881" y="619676"/>
                  <a:pt x="1616417" y="632885"/>
                  <a:pt x="1600614" y="649904"/>
                </a:cubicBezTo>
                <a:cubicBezTo>
                  <a:pt x="1583473" y="668363"/>
                  <a:pt x="1571543" y="691130"/>
                  <a:pt x="1555272" y="710360"/>
                </a:cubicBezTo>
                <a:cubicBezTo>
                  <a:pt x="1543766" y="723957"/>
                  <a:pt x="1529079" y="734621"/>
                  <a:pt x="1517487" y="748145"/>
                </a:cubicBezTo>
                <a:cubicBezTo>
                  <a:pt x="1466452" y="807686"/>
                  <a:pt x="1462881" y="820702"/>
                  <a:pt x="1419246" y="884172"/>
                </a:cubicBezTo>
                <a:cubicBezTo>
                  <a:pt x="1406970" y="902028"/>
                  <a:pt x="1393795" y="919255"/>
                  <a:pt x="1381461" y="937071"/>
                </a:cubicBezTo>
                <a:cubicBezTo>
                  <a:pt x="1371121" y="952006"/>
                  <a:pt x="1351233" y="982413"/>
                  <a:pt x="1351233" y="982413"/>
                </a:cubicBezTo>
                <a:cubicBezTo>
                  <a:pt x="1336651" y="1040742"/>
                  <a:pt x="1352067" y="992289"/>
                  <a:pt x="1305890" y="1073097"/>
                </a:cubicBezTo>
                <a:cubicBezTo>
                  <a:pt x="1297506" y="1087768"/>
                  <a:pt x="1291815" y="1103891"/>
                  <a:pt x="1283219" y="1118439"/>
                </a:cubicBezTo>
                <a:cubicBezTo>
                  <a:pt x="1259040" y="1159358"/>
                  <a:pt x="1228904" y="1196841"/>
                  <a:pt x="1207649" y="1239352"/>
                </a:cubicBezTo>
                <a:cubicBezTo>
                  <a:pt x="1135402" y="1383847"/>
                  <a:pt x="1207510" y="1250895"/>
                  <a:pt x="1124522" y="1375378"/>
                </a:cubicBezTo>
                <a:cubicBezTo>
                  <a:pt x="1098158" y="1414924"/>
                  <a:pt x="1073969" y="1455879"/>
                  <a:pt x="1048952" y="1496291"/>
                </a:cubicBezTo>
                <a:cubicBezTo>
                  <a:pt x="1041221" y="1508780"/>
                  <a:pt x="1034818" y="1522124"/>
                  <a:pt x="1026281" y="1534076"/>
                </a:cubicBezTo>
                <a:cubicBezTo>
                  <a:pt x="1007482" y="1560394"/>
                  <a:pt x="954507" y="1636077"/>
                  <a:pt x="935596" y="1654988"/>
                </a:cubicBezTo>
                <a:lnTo>
                  <a:pt x="860026" y="1730558"/>
                </a:lnTo>
                <a:cubicBezTo>
                  <a:pt x="821983" y="1768601"/>
                  <a:pt x="796086" y="1798455"/>
                  <a:pt x="739114" y="1821243"/>
                </a:cubicBezTo>
                <a:cubicBezTo>
                  <a:pt x="726519" y="1826281"/>
                  <a:pt x="713797" y="1831013"/>
                  <a:pt x="701328" y="1836357"/>
                </a:cubicBezTo>
                <a:cubicBezTo>
                  <a:pt x="678525" y="1846130"/>
                  <a:pt x="656437" y="1857593"/>
                  <a:pt x="633315" y="1866585"/>
                </a:cubicBezTo>
                <a:cubicBezTo>
                  <a:pt x="611043" y="1875246"/>
                  <a:pt x="587837" y="1881302"/>
                  <a:pt x="565302" y="1889256"/>
                </a:cubicBezTo>
                <a:cubicBezTo>
                  <a:pt x="545007" y="1896419"/>
                  <a:pt x="525264" y="1905121"/>
                  <a:pt x="504846" y="1911927"/>
                </a:cubicBezTo>
                <a:cubicBezTo>
                  <a:pt x="487448" y="1917726"/>
                  <a:pt x="469084" y="1920513"/>
                  <a:pt x="451947" y="1927041"/>
                </a:cubicBezTo>
                <a:cubicBezTo>
                  <a:pt x="283119" y="1991356"/>
                  <a:pt x="398009" y="1947594"/>
                  <a:pt x="308363" y="1995054"/>
                </a:cubicBezTo>
                <a:cubicBezTo>
                  <a:pt x="278495" y="2010867"/>
                  <a:pt x="247907" y="2025282"/>
                  <a:pt x="217679" y="2040396"/>
                </a:cubicBezTo>
                <a:cubicBezTo>
                  <a:pt x="199204" y="2049634"/>
                  <a:pt x="180800" y="2057275"/>
                  <a:pt x="164780" y="2070625"/>
                </a:cubicBezTo>
                <a:cubicBezTo>
                  <a:pt x="134566" y="2095803"/>
                  <a:pt x="146442" y="2089491"/>
                  <a:pt x="126995" y="2123524"/>
                </a:cubicBezTo>
                <a:cubicBezTo>
                  <a:pt x="122489" y="2131410"/>
                  <a:pt x="116387" y="2138309"/>
                  <a:pt x="111881" y="2146195"/>
                </a:cubicBezTo>
                <a:cubicBezTo>
                  <a:pt x="106292" y="2155976"/>
                  <a:pt x="102237" y="2166575"/>
                  <a:pt x="96766" y="2176423"/>
                </a:cubicBezTo>
                <a:cubicBezTo>
                  <a:pt x="81573" y="2203770"/>
                  <a:pt x="74729" y="2213256"/>
                  <a:pt x="58981" y="2236879"/>
                </a:cubicBezTo>
                <a:cubicBezTo>
                  <a:pt x="53943" y="2254512"/>
                  <a:pt x="49389" y="2272291"/>
                  <a:pt x="43867" y="2289778"/>
                </a:cubicBezTo>
                <a:cubicBezTo>
                  <a:pt x="34272" y="2320162"/>
                  <a:pt x="13639" y="2380463"/>
                  <a:pt x="13639" y="2380463"/>
                </a:cubicBezTo>
                <a:cubicBezTo>
                  <a:pt x="3227" y="2526235"/>
                  <a:pt x="0" y="2519015"/>
                  <a:pt x="13639" y="2705415"/>
                </a:cubicBezTo>
                <a:cubicBezTo>
                  <a:pt x="15875" y="2735978"/>
                  <a:pt x="28753" y="2796099"/>
                  <a:pt x="28753" y="2796099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Edge strengths between pixels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Strength = likelihood that two pixels should be in the same category</a:t>
            </a:r>
          </a:p>
          <a:p>
            <a:r>
              <a:rPr lang="en-US" smtClean="0"/>
              <a:t>likelihood = -log(1-probability)</a:t>
            </a:r>
          </a:p>
          <a:p>
            <a:r>
              <a:rPr lang="en-US" smtClean="0"/>
              <a:t>probability = ?</a:t>
            </a:r>
          </a:p>
          <a:p>
            <a:pPr lvl="1"/>
            <a:r>
              <a:rPr lang="en-US" smtClean="0"/>
              <a:t>Gaussian about color distance will do</a:t>
            </a:r>
          </a:p>
          <a:p>
            <a:pPr lvl="1"/>
            <a:r>
              <a:rPr lang="en-US" smtClean="0"/>
              <a:t>P</a:t>
            </a:r>
            <a:r>
              <a:rPr lang="en-US" baseline="-25000" smtClean="0"/>
              <a:t>xy</a:t>
            </a:r>
            <a:r>
              <a:rPr lang="en-US" smtClean="0"/>
              <a:t> = exp(-(I(x) - I(y))</a:t>
            </a:r>
            <a:r>
              <a:rPr lang="en-US" baseline="30000" smtClean="0"/>
              <a:t>2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When colors match, likelihood is infinity</a:t>
            </a:r>
          </a:p>
          <a:p>
            <a:pPr lvl="1"/>
            <a:r>
              <a:rPr lang="en-US" smtClean="0"/>
              <a:t>When colors are very different, likelihood is small</a:t>
            </a:r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Edge strengths to FG/BG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If a pixel was stroked over using the tool</a:t>
            </a:r>
          </a:p>
          <a:p>
            <a:pPr lvl="1"/>
            <a:r>
              <a:rPr lang="en-US" smtClean="0"/>
              <a:t>Strength to FG = large constant</a:t>
            </a:r>
          </a:p>
          <a:p>
            <a:pPr lvl="1"/>
            <a:r>
              <a:rPr lang="en-US" smtClean="0"/>
              <a:t>Strength to BG = 0</a:t>
            </a:r>
          </a:p>
          <a:p>
            <a:r>
              <a:rPr lang="en-US" smtClean="0"/>
              <a:t>Otherwise</a:t>
            </a:r>
          </a:p>
          <a:p>
            <a:pPr lvl="1"/>
            <a:r>
              <a:rPr lang="en-US" smtClean="0"/>
              <a:t>Strength to FG/BG = likelihood that this pixel belongs to the foreground/background</a:t>
            </a:r>
          </a:p>
          <a:p>
            <a:pPr lvl="1"/>
            <a:r>
              <a:rPr lang="en-US" smtClean="0"/>
              <a:t>likelihood = -log(1-probability)</a:t>
            </a:r>
          </a:p>
          <a:p>
            <a:pPr lvl="1"/>
            <a:r>
              <a:rPr lang="en-US" smtClean="0"/>
              <a:t>probability = ?</a:t>
            </a:r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Probability of belonging to FG/BG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Here’s one method:</a:t>
            </a:r>
          </a:p>
          <a:p>
            <a:r>
              <a:rPr lang="en-US" smtClean="0"/>
              <a:t>Take all the pixels stroked over</a:t>
            </a:r>
          </a:p>
          <a:p>
            <a:pPr lvl="1"/>
            <a:r>
              <a:rPr lang="en-US" smtClean="0"/>
              <a:t>Compute a histogram</a:t>
            </a:r>
          </a:p>
          <a:p>
            <a:pPr lvl="1"/>
            <a:r>
              <a:rPr lang="en-US" smtClean="0"/>
              <a:t>FG Probability = height in this histogram</a:t>
            </a:r>
          </a:p>
          <a:p>
            <a:r>
              <a:rPr lang="en-US" smtClean="0"/>
              <a:t>Do the same for all pixels not stroked over</a:t>
            </a:r>
          </a:p>
          <a:p>
            <a:pPr lvl="1"/>
            <a:r>
              <a:rPr lang="en-US" smtClean="0"/>
              <a:t>Or stroked over while holding alt</a:t>
            </a:r>
          </a:p>
          <a:p>
            <a:pPr lvl="1"/>
            <a:r>
              <a:rPr lang="en-US" smtClean="0"/>
              <a:t>BG Probability = height in this histogram</a:t>
            </a:r>
          </a:p>
          <a:p>
            <a:r>
              <a:rPr lang="en-US" smtClean="0"/>
              <a:t>So if you stroked over red pixels, and a given new pixel is also red, FG probability is high.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terms of minimization: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Graph cuts minimizes the sum of edge strengths cut</a:t>
            </a:r>
          </a:p>
          <a:p>
            <a:pPr lvl="1"/>
            <a:r>
              <a:rPr lang="en-US" smtClean="0"/>
              <a:t>sum of cuts from FG/BG + sum of cuts between pixels</a:t>
            </a:r>
          </a:p>
          <a:p>
            <a:pPr lvl="1"/>
            <a:r>
              <a:rPr lang="en-US" smtClean="0"/>
              <a:t>penalty considering each pixel in isolation + penalty for pixels not behaving like similar neighbours</a:t>
            </a:r>
          </a:p>
          <a:p>
            <a:pPr lvl="1"/>
            <a:r>
              <a:rPr lang="en-US" smtClean="0"/>
              <a:t>data term + smoothness term</a:t>
            </a:r>
          </a:p>
          <a:p>
            <a:r>
              <a:rPr lang="en-US" smtClean="0"/>
              <a:t>Much like deconvolution</a:t>
            </a:r>
          </a:p>
          <a:p>
            <a:pPr lvl="1"/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/>
          <p:cNvSpPr/>
          <p:nvPr/>
        </p:nvSpPr>
        <p:spPr>
          <a:xfrm>
            <a:off x="62293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288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Picking seams for blending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2860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65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6" idx="6"/>
            <a:endCxn id="68" idx="2"/>
          </p:cNvCxnSpPr>
          <p:nvPr/>
        </p:nvCxnSpPr>
        <p:spPr>
          <a:xfrm>
            <a:off x="58293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3" idx="2"/>
            <a:endCxn id="67" idx="6"/>
          </p:cNvCxnSpPr>
          <p:nvPr/>
        </p:nvCxnSpPr>
        <p:spPr>
          <a:xfrm rot="10800000">
            <a:off x="26289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4295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3" name="Straight Connector 82"/>
          <p:cNvCxnSpPr>
            <a:stCxn id="9" idx="7"/>
            <a:endCxn id="68" idx="3"/>
          </p:cNvCxnSpPr>
          <p:nvPr/>
        </p:nvCxnSpPr>
        <p:spPr>
          <a:xfrm rot="5400000" flipH="1" flipV="1">
            <a:off x="5117550" y="4091723"/>
            <a:ext cx="1035880" cy="13048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" idx="3"/>
            <a:endCxn id="67" idx="0"/>
          </p:cNvCxnSpPr>
          <p:nvPr/>
        </p:nvCxnSpPr>
        <p:spPr>
          <a:xfrm rot="5400000">
            <a:off x="2729631" y="2389356"/>
            <a:ext cx="853188" cy="145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/>
          <p:cNvSpPr/>
          <p:nvPr/>
        </p:nvSpPr>
        <p:spPr>
          <a:xfrm>
            <a:off x="62293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288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Picking seams for blending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2860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65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6" idx="6"/>
            <a:endCxn id="68" idx="2"/>
          </p:cNvCxnSpPr>
          <p:nvPr/>
        </p:nvCxnSpPr>
        <p:spPr>
          <a:xfrm>
            <a:off x="58293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3" idx="2"/>
            <a:endCxn id="67" idx="6"/>
          </p:cNvCxnSpPr>
          <p:nvPr/>
        </p:nvCxnSpPr>
        <p:spPr>
          <a:xfrm rot="10800000">
            <a:off x="26289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4295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3" name="Straight Connector 82"/>
          <p:cNvCxnSpPr>
            <a:stCxn id="9" idx="7"/>
            <a:endCxn id="68" idx="3"/>
          </p:cNvCxnSpPr>
          <p:nvPr/>
        </p:nvCxnSpPr>
        <p:spPr>
          <a:xfrm rot="5400000" flipH="1" flipV="1">
            <a:off x="5117550" y="4091723"/>
            <a:ext cx="1035880" cy="13048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" idx="3"/>
            <a:endCxn id="67" idx="0"/>
          </p:cNvCxnSpPr>
          <p:nvPr/>
        </p:nvCxnSpPr>
        <p:spPr>
          <a:xfrm rot="5400000">
            <a:off x="2729631" y="2389356"/>
            <a:ext cx="853188" cy="145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1143000" y="1943100"/>
            <a:ext cx="1371600" cy="8001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Pixel exists in image 1</a:t>
            </a:r>
            <a:endParaRPr lang="en-US"/>
          </a:p>
        </p:txBody>
      </p:sp>
      <p:cxnSp>
        <p:nvCxnSpPr>
          <p:cNvPr id="45" name="Straight Arrow Connector 44"/>
          <p:cNvCxnSpPr>
            <a:stCxn id="43" idx="3"/>
          </p:cNvCxnSpPr>
          <p:nvPr/>
        </p:nvCxnSpPr>
        <p:spPr>
          <a:xfrm>
            <a:off x="2514600" y="2343150"/>
            <a:ext cx="571500" cy="68580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/>
          <p:cNvSpPr/>
          <p:nvPr/>
        </p:nvSpPr>
        <p:spPr>
          <a:xfrm>
            <a:off x="62293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288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Picking seams for blending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2860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65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6" idx="6"/>
            <a:endCxn id="68" idx="2"/>
          </p:cNvCxnSpPr>
          <p:nvPr/>
        </p:nvCxnSpPr>
        <p:spPr>
          <a:xfrm>
            <a:off x="58293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3" idx="2"/>
            <a:endCxn id="67" idx="6"/>
          </p:cNvCxnSpPr>
          <p:nvPr/>
        </p:nvCxnSpPr>
        <p:spPr>
          <a:xfrm rot="10800000">
            <a:off x="26289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4295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3" name="Straight Connector 82"/>
          <p:cNvCxnSpPr>
            <a:stCxn id="9" idx="7"/>
            <a:endCxn id="68" idx="3"/>
          </p:cNvCxnSpPr>
          <p:nvPr/>
        </p:nvCxnSpPr>
        <p:spPr>
          <a:xfrm rot="5400000" flipH="1" flipV="1">
            <a:off x="5117550" y="4091723"/>
            <a:ext cx="1035880" cy="13048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" idx="3"/>
            <a:endCxn id="67" idx="0"/>
          </p:cNvCxnSpPr>
          <p:nvPr/>
        </p:nvCxnSpPr>
        <p:spPr>
          <a:xfrm rot="5400000">
            <a:off x="2729631" y="2389356"/>
            <a:ext cx="853188" cy="145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6172200" y="1885950"/>
            <a:ext cx="1371600" cy="8001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Pixel does not exist in image 1</a:t>
            </a:r>
            <a:endParaRPr lang="en-US"/>
          </a:p>
        </p:txBody>
      </p:sp>
      <p:cxnSp>
        <p:nvCxnSpPr>
          <p:cNvPr id="45" name="Straight Arrow Connector 44"/>
          <p:cNvCxnSpPr>
            <a:stCxn id="43" idx="2"/>
          </p:cNvCxnSpPr>
          <p:nvPr/>
        </p:nvCxnSpPr>
        <p:spPr>
          <a:xfrm rot="5400000">
            <a:off x="6315075" y="2886075"/>
            <a:ext cx="742950" cy="34290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/>
          <p:cNvSpPr/>
          <p:nvPr/>
        </p:nvSpPr>
        <p:spPr>
          <a:xfrm>
            <a:off x="62293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288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Picking seams for blending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2860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65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6" idx="6"/>
            <a:endCxn id="68" idx="2"/>
          </p:cNvCxnSpPr>
          <p:nvPr/>
        </p:nvCxnSpPr>
        <p:spPr>
          <a:xfrm>
            <a:off x="58293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3" idx="2"/>
            <a:endCxn id="67" idx="6"/>
          </p:cNvCxnSpPr>
          <p:nvPr/>
        </p:nvCxnSpPr>
        <p:spPr>
          <a:xfrm rot="10800000">
            <a:off x="26289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4295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3" name="Straight Connector 82"/>
          <p:cNvCxnSpPr>
            <a:stCxn id="9" idx="7"/>
            <a:endCxn id="68" idx="3"/>
          </p:cNvCxnSpPr>
          <p:nvPr/>
        </p:nvCxnSpPr>
        <p:spPr>
          <a:xfrm rot="5400000" flipH="1" flipV="1">
            <a:off x="5117550" y="4091723"/>
            <a:ext cx="1035880" cy="13048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" idx="3"/>
            <a:endCxn id="67" idx="0"/>
          </p:cNvCxnSpPr>
          <p:nvPr/>
        </p:nvCxnSpPr>
        <p:spPr>
          <a:xfrm rot="5400000">
            <a:off x="2729631" y="2389356"/>
            <a:ext cx="853188" cy="145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857250" y="4914900"/>
            <a:ext cx="1657350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Low Gradient in both images </a:t>
            </a:r>
          </a:p>
          <a:p>
            <a:pPr algn="ctr"/>
            <a:r>
              <a:rPr lang="en-US" smtClean="0"/>
              <a:t>(CUT HERE!)</a:t>
            </a:r>
            <a:endParaRPr lang="en-US"/>
          </a:p>
        </p:txBody>
      </p:sp>
      <p:cxnSp>
        <p:nvCxnSpPr>
          <p:cNvPr id="45" name="Straight Arrow Connector 44"/>
          <p:cNvCxnSpPr>
            <a:stCxn id="43" idx="3"/>
          </p:cNvCxnSpPr>
          <p:nvPr/>
        </p:nvCxnSpPr>
        <p:spPr>
          <a:xfrm flipV="1">
            <a:off x="2514600" y="4000500"/>
            <a:ext cx="1085850" cy="148590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/>
          <p:cNvSpPr/>
          <p:nvPr/>
        </p:nvSpPr>
        <p:spPr>
          <a:xfrm>
            <a:off x="62293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288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Picking seams for blending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2860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65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6" idx="6"/>
            <a:endCxn id="68" idx="2"/>
          </p:cNvCxnSpPr>
          <p:nvPr/>
        </p:nvCxnSpPr>
        <p:spPr>
          <a:xfrm>
            <a:off x="58293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3" idx="2"/>
            <a:endCxn id="67" idx="6"/>
          </p:cNvCxnSpPr>
          <p:nvPr/>
        </p:nvCxnSpPr>
        <p:spPr>
          <a:xfrm rot="10800000">
            <a:off x="26289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4295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3" name="Straight Connector 82"/>
          <p:cNvCxnSpPr>
            <a:stCxn id="9" idx="7"/>
            <a:endCxn id="68" idx="3"/>
          </p:cNvCxnSpPr>
          <p:nvPr/>
        </p:nvCxnSpPr>
        <p:spPr>
          <a:xfrm rot="5400000" flipH="1" flipV="1">
            <a:off x="5117550" y="4091723"/>
            <a:ext cx="1035880" cy="13048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" idx="3"/>
            <a:endCxn id="67" idx="0"/>
          </p:cNvCxnSpPr>
          <p:nvPr/>
        </p:nvCxnSpPr>
        <p:spPr>
          <a:xfrm rot="5400000">
            <a:off x="2729631" y="2389356"/>
            <a:ext cx="853188" cy="145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857250" y="4914900"/>
            <a:ext cx="1657350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Low Gradient in one image</a:t>
            </a:r>
          </a:p>
          <a:p>
            <a:pPr algn="ctr"/>
            <a:r>
              <a:rPr lang="en-US" smtClean="0"/>
              <a:t>(meh...)</a:t>
            </a:r>
            <a:endParaRPr lang="en-US"/>
          </a:p>
        </p:txBody>
      </p:sp>
      <p:cxnSp>
        <p:nvCxnSpPr>
          <p:cNvPr id="45" name="Straight Arrow Connector 44"/>
          <p:cNvCxnSpPr>
            <a:stCxn id="43" idx="3"/>
          </p:cNvCxnSpPr>
          <p:nvPr/>
        </p:nvCxnSpPr>
        <p:spPr>
          <a:xfrm flipV="1">
            <a:off x="2514600" y="4057650"/>
            <a:ext cx="1885950" cy="142875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/>
          <p:cNvSpPr/>
          <p:nvPr/>
        </p:nvSpPr>
        <p:spPr>
          <a:xfrm>
            <a:off x="62293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288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Picking seams for blending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2860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65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6" idx="6"/>
            <a:endCxn id="68" idx="2"/>
          </p:cNvCxnSpPr>
          <p:nvPr/>
        </p:nvCxnSpPr>
        <p:spPr>
          <a:xfrm>
            <a:off x="58293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3" idx="2"/>
            <a:endCxn id="67" idx="6"/>
          </p:cNvCxnSpPr>
          <p:nvPr/>
        </p:nvCxnSpPr>
        <p:spPr>
          <a:xfrm rot="10800000">
            <a:off x="26289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4295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3" name="Straight Connector 82"/>
          <p:cNvCxnSpPr>
            <a:stCxn id="9" idx="7"/>
            <a:endCxn id="68" idx="3"/>
          </p:cNvCxnSpPr>
          <p:nvPr/>
        </p:nvCxnSpPr>
        <p:spPr>
          <a:xfrm rot="5400000" flipH="1" flipV="1">
            <a:off x="5117550" y="4091723"/>
            <a:ext cx="1035880" cy="13048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" idx="3"/>
            <a:endCxn id="67" idx="0"/>
          </p:cNvCxnSpPr>
          <p:nvPr/>
        </p:nvCxnSpPr>
        <p:spPr>
          <a:xfrm rot="5400000">
            <a:off x="2729631" y="2389356"/>
            <a:ext cx="853188" cy="145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857250" y="4914900"/>
            <a:ext cx="1657350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High Gradient in both images (Don’t cut here)</a:t>
            </a:r>
            <a:endParaRPr lang="en-US"/>
          </a:p>
        </p:txBody>
      </p:sp>
      <p:cxnSp>
        <p:nvCxnSpPr>
          <p:cNvPr id="45" name="Straight Arrow Connector 44"/>
          <p:cNvCxnSpPr>
            <a:stCxn id="43" idx="3"/>
          </p:cNvCxnSpPr>
          <p:nvPr/>
        </p:nvCxnSpPr>
        <p:spPr>
          <a:xfrm flipV="1">
            <a:off x="2514600" y="4057650"/>
            <a:ext cx="2686050" cy="142875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/>
          <p:cNvSpPr/>
          <p:nvPr/>
        </p:nvSpPr>
        <p:spPr>
          <a:xfrm>
            <a:off x="62293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288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Picking seams for blending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2860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65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6" idx="6"/>
            <a:endCxn id="68" idx="2"/>
          </p:cNvCxnSpPr>
          <p:nvPr/>
        </p:nvCxnSpPr>
        <p:spPr>
          <a:xfrm>
            <a:off x="58293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3" idx="2"/>
            <a:endCxn id="67" idx="6"/>
          </p:cNvCxnSpPr>
          <p:nvPr/>
        </p:nvCxnSpPr>
        <p:spPr>
          <a:xfrm rot="10800000">
            <a:off x="26289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4295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3" name="Straight Connector 82"/>
          <p:cNvCxnSpPr>
            <a:stCxn id="9" idx="7"/>
            <a:endCxn id="68" idx="3"/>
          </p:cNvCxnSpPr>
          <p:nvPr/>
        </p:nvCxnSpPr>
        <p:spPr>
          <a:xfrm rot="5400000" flipH="1" flipV="1">
            <a:off x="5117550" y="4091723"/>
            <a:ext cx="1035880" cy="13048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" idx="3"/>
            <a:endCxn id="67" idx="0"/>
          </p:cNvCxnSpPr>
          <p:nvPr/>
        </p:nvCxnSpPr>
        <p:spPr>
          <a:xfrm rot="5400000">
            <a:off x="2729631" y="2389356"/>
            <a:ext cx="853188" cy="145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685800" y="4914900"/>
            <a:ext cx="1828800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Off the edge of an image boundary</a:t>
            </a:r>
          </a:p>
          <a:p>
            <a:pPr algn="ctr"/>
            <a:r>
              <a:rPr lang="en-US" smtClean="0"/>
              <a:t>DON’T CUT HERE</a:t>
            </a:r>
            <a:endParaRPr lang="en-US"/>
          </a:p>
        </p:txBody>
      </p:sp>
      <p:cxnSp>
        <p:nvCxnSpPr>
          <p:cNvPr id="45" name="Straight Arrow Connector 44"/>
          <p:cNvCxnSpPr>
            <a:stCxn id="43" idx="3"/>
          </p:cNvCxnSpPr>
          <p:nvPr/>
        </p:nvCxnSpPr>
        <p:spPr>
          <a:xfrm flipV="1">
            <a:off x="2514600" y="4114800"/>
            <a:ext cx="342900" cy="137160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/>
          <p:cNvSpPr/>
          <p:nvPr/>
        </p:nvSpPr>
        <p:spPr>
          <a:xfrm>
            <a:off x="62293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288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Picking seams for blending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2860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65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6" idx="6"/>
            <a:endCxn id="68" idx="2"/>
          </p:cNvCxnSpPr>
          <p:nvPr/>
        </p:nvCxnSpPr>
        <p:spPr>
          <a:xfrm>
            <a:off x="58293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3" idx="2"/>
            <a:endCxn id="67" idx="6"/>
          </p:cNvCxnSpPr>
          <p:nvPr/>
        </p:nvCxnSpPr>
        <p:spPr>
          <a:xfrm rot="10800000">
            <a:off x="26289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4295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3" name="Straight Connector 82"/>
          <p:cNvCxnSpPr>
            <a:stCxn id="9" idx="7"/>
            <a:endCxn id="68" idx="3"/>
          </p:cNvCxnSpPr>
          <p:nvPr/>
        </p:nvCxnSpPr>
        <p:spPr>
          <a:xfrm rot="5400000" flipH="1" flipV="1">
            <a:off x="5117550" y="4091723"/>
            <a:ext cx="1035880" cy="13048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" idx="3"/>
            <a:endCxn id="67" idx="0"/>
          </p:cNvCxnSpPr>
          <p:nvPr/>
        </p:nvCxnSpPr>
        <p:spPr>
          <a:xfrm rot="5400000">
            <a:off x="2729631" y="2389356"/>
            <a:ext cx="853188" cy="145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43"/>
          <p:cNvSpPr/>
          <p:nvPr/>
        </p:nvSpPr>
        <p:spPr>
          <a:xfrm>
            <a:off x="1828800" y="1481177"/>
            <a:ext cx="4996974" cy="4670241"/>
          </a:xfrm>
          <a:custGeom>
            <a:avLst/>
            <a:gdLst>
              <a:gd name="connsiteX0" fmla="*/ 0 w 4996974"/>
              <a:gd name="connsiteY0" fmla="*/ 4670241 h 4670241"/>
              <a:gd name="connsiteX1" fmla="*/ 75570 w 4996974"/>
              <a:gd name="connsiteY1" fmla="*/ 4662684 h 4670241"/>
              <a:gd name="connsiteX2" fmla="*/ 151140 w 4996974"/>
              <a:gd name="connsiteY2" fmla="*/ 4624899 h 4670241"/>
              <a:gd name="connsiteX3" fmla="*/ 204040 w 4996974"/>
              <a:gd name="connsiteY3" fmla="*/ 4602228 h 4670241"/>
              <a:gd name="connsiteX4" fmla="*/ 294724 w 4996974"/>
              <a:gd name="connsiteY4" fmla="*/ 4549329 h 4670241"/>
              <a:gd name="connsiteX5" fmla="*/ 536549 w 4996974"/>
              <a:gd name="connsiteY5" fmla="*/ 4443530 h 4670241"/>
              <a:gd name="connsiteX6" fmla="*/ 589448 w 4996974"/>
              <a:gd name="connsiteY6" fmla="*/ 4413302 h 4670241"/>
              <a:gd name="connsiteX7" fmla="*/ 642347 w 4996974"/>
              <a:gd name="connsiteY7" fmla="*/ 4398188 h 4670241"/>
              <a:gd name="connsiteX8" fmla="*/ 702803 w 4996974"/>
              <a:gd name="connsiteY8" fmla="*/ 4367960 h 4670241"/>
              <a:gd name="connsiteX9" fmla="*/ 725474 w 4996974"/>
              <a:gd name="connsiteY9" fmla="*/ 4360403 h 4670241"/>
              <a:gd name="connsiteX10" fmla="*/ 793488 w 4996974"/>
              <a:gd name="connsiteY10" fmla="*/ 4315061 h 4670241"/>
              <a:gd name="connsiteX11" fmla="*/ 831273 w 4996974"/>
              <a:gd name="connsiteY11" fmla="*/ 4299947 h 4670241"/>
              <a:gd name="connsiteX12" fmla="*/ 891729 w 4996974"/>
              <a:gd name="connsiteY12" fmla="*/ 4247048 h 4670241"/>
              <a:gd name="connsiteX13" fmla="*/ 914400 w 4996974"/>
              <a:gd name="connsiteY13" fmla="*/ 4239491 h 4670241"/>
              <a:gd name="connsiteX14" fmla="*/ 929514 w 4996974"/>
              <a:gd name="connsiteY14" fmla="*/ 4216820 h 4670241"/>
              <a:gd name="connsiteX15" fmla="*/ 959742 w 4996974"/>
              <a:gd name="connsiteY15" fmla="*/ 4201706 h 4670241"/>
              <a:gd name="connsiteX16" fmla="*/ 989970 w 4996974"/>
              <a:gd name="connsiteY16" fmla="*/ 4179035 h 4670241"/>
              <a:gd name="connsiteX17" fmla="*/ 1020198 w 4996974"/>
              <a:gd name="connsiteY17" fmla="*/ 4148806 h 4670241"/>
              <a:gd name="connsiteX18" fmla="*/ 1050426 w 4996974"/>
              <a:gd name="connsiteY18" fmla="*/ 4133692 h 4670241"/>
              <a:gd name="connsiteX19" fmla="*/ 1095769 w 4996974"/>
              <a:gd name="connsiteY19" fmla="*/ 4103464 h 4670241"/>
              <a:gd name="connsiteX20" fmla="*/ 1156225 w 4996974"/>
              <a:gd name="connsiteY20" fmla="*/ 4065679 h 4670241"/>
              <a:gd name="connsiteX21" fmla="*/ 1178896 w 4996974"/>
              <a:gd name="connsiteY21" fmla="*/ 4043008 h 4670241"/>
              <a:gd name="connsiteX22" fmla="*/ 1231795 w 4996974"/>
              <a:gd name="connsiteY22" fmla="*/ 4005223 h 4670241"/>
              <a:gd name="connsiteX23" fmla="*/ 1277137 w 4996974"/>
              <a:gd name="connsiteY23" fmla="*/ 3967438 h 4670241"/>
              <a:gd name="connsiteX24" fmla="*/ 1322479 w 4996974"/>
              <a:gd name="connsiteY24" fmla="*/ 3937210 h 4670241"/>
              <a:gd name="connsiteX25" fmla="*/ 1413164 w 4996974"/>
              <a:gd name="connsiteY25" fmla="*/ 3861640 h 4670241"/>
              <a:gd name="connsiteX26" fmla="*/ 1458506 w 4996974"/>
              <a:gd name="connsiteY26" fmla="*/ 3823854 h 4670241"/>
              <a:gd name="connsiteX27" fmla="*/ 1488734 w 4996974"/>
              <a:gd name="connsiteY27" fmla="*/ 3801183 h 4670241"/>
              <a:gd name="connsiteX28" fmla="*/ 1541633 w 4996974"/>
              <a:gd name="connsiteY28" fmla="*/ 3733170 h 4670241"/>
              <a:gd name="connsiteX29" fmla="*/ 1556747 w 4996974"/>
              <a:gd name="connsiteY29" fmla="*/ 3710499 h 4670241"/>
              <a:gd name="connsiteX30" fmla="*/ 1586975 w 4996974"/>
              <a:gd name="connsiteY30" fmla="*/ 3680271 h 4670241"/>
              <a:gd name="connsiteX31" fmla="*/ 1639874 w 4996974"/>
              <a:gd name="connsiteY31" fmla="*/ 3619815 h 4670241"/>
              <a:gd name="connsiteX32" fmla="*/ 1670102 w 4996974"/>
              <a:gd name="connsiteY32" fmla="*/ 3559359 h 4670241"/>
              <a:gd name="connsiteX33" fmla="*/ 1685217 w 4996974"/>
              <a:gd name="connsiteY33" fmla="*/ 3529130 h 4670241"/>
              <a:gd name="connsiteX34" fmla="*/ 1707888 w 4996974"/>
              <a:gd name="connsiteY34" fmla="*/ 3498902 h 4670241"/>
              <a:gd name="connsiteX35" fmla="*/ 1723002 w 4996974"/>
              <a:gd name="connsiteY35" fmla="*/ 3461117 h 4670241"/>
              <a:gd name="connsiteX36" fmla="*/ 1738116 w 4996974"/>
              <a:gd name="connsiteY36" fmla="*/ 3430889 h 4670241"/>
              <a:gd name="connsiteX37" fmla="*/ 1753230 w 4996974"/>
              <a:gd name="connsiteY37" fmla="*/ 3393104 h 4670241"/>
              <a:gd name="connsiteX38" fmla="*/ 1775901 w 4996974"/>
              <a:gd name="connsiteY38" fmla="*/ 3370433 h 4670241"/>
              <a:gd name="connsiteX39" fmla="*/ 1791015 w 4996974"/>
              <a:gd name="connsiteY39" fmla="*/ 3332648 h 4670241"/>
              <a:gd name="connsiteX40" fmla="*/ 1806129 w 4996974"/>
              <a:gd name="connsiteY40" fmla="*/ 3309977 h 4670241"/>
              <a:gd name="connsiteX41" fmla="*/ 1813686 w 4996974"/>
              <a:gd name="connsiteY41" fmla="*/ 3279749 h 4670241"/>
              <a:gd name="connsiteX42" fmla="*/ 1843914 w 4996974"/>
              <a:gd name="connsiteY42" fmla="*/ 3211735 h 4670241"/>
              <a:gd name="connsiteX43" fmla="*/ 1866585 w 4996974"/>
              <a:gd name="connsiteY43" fmla="*/ 3105937 h 4670241"/>
              <a:gd name="connsiteX44" fmla="*/ 1874142 w 4996974"/>
              <a:gd name="connsiteY44" fmla="*/ 3030367 h 4670241"/>
              <a:gd name="connsiteX45" fmla="*/ 1881699 w 4996974"/>
              <a:gd name="connsiteY45" fmla="*/ 2992582 h 4670241"/>
              <a:gd name="connsiteX46" fmla="*/ 1896813 w 4996974"/>
              <a:gd name="connsiteY46" fmla="*/ 2780985 h 4670241"/>
              <a:gd name="connsiteX47" fmla="*/ 1889256 w 4996974"/>
              <a:gd name="connsiteY47" fmla="*/ 2478704 h 4670241"/>
              <a:gd name="connsiteX48" fmla="*/ 1881699 w 4996974"/>
              <a:gd name="connsiteY48" fmla="*/ 2425805 h 4670241"/>
              <a:gd name="connsiteX49" fmla="*/ 1874142 w 4996974"/>
              <a:gd name="connsiteY49" fmla="*/ 2357792 h 4670241"/>
              <a:gd name="connsiteX50" fmla="*/ 1866585 w 4996974"/>
              <a:gd name="connsiteY50" fmla="*/ 2327563 h 4670241"/>
              <a:gd name="connsiteX51" fmla="*/ 1859028 w 4996974"/>
              <a:gd name="connsiteY51" fmla="*/ 2267107 h 4670241"/>
              <a:gd name="connsiteX52" fmla="*/ 1866585 w 4996974"/>
              <a:gd name="connsiteY52" fmla="*/ 2017725 h 4670241"/>
              <a:gd name="connsiteX53" fmla="*/ 1896813 w 4996974"/>
              <a:gd name="connsiteY53" fmla="*/ 1987497 h 4670241"/>
              <a:gd name="connsiteX54" fmla="*/ 1979940 w 4996974"/>
              <a:gd name="connsiteY54" fmla="*/ 1889256 h 4670241"/>
              <a:gd name="connsiteX55" fmla="*/ 2002612 w 4996974"/>
              <a:gd name="connsiteY55" fmla="*/ 1874142 h 4670241"/>
              <a:gd name="connsiteX56" fmla="*/ 2025283 w 4996974"/>
              <a:gd name="connsiteY56" fmla="*/ 1851471 h 4670241"/>
              <a:gd name="connsiteX57" fmla="*/ 2100853 w 4996974"/>
              <a:gd name="connsiteY57" fmla="*/ 1821243 h 4670241"/>
              <a:gd name="connsiteX58" fmla="*/ 2123524 w 4996974"/>
              <a:gd name="connsiteY58" fmla="*/ 1806129 h 4670241"/>
              <a:gd name="connsiteX59" fmla="*/ 2161309 w 4996974"/>
              <a:gd name="connsiteY59" fmla="*/ 1798572 h 4670241"/>
              <a:gd name="connsiteX60" fmla="*/ 2191537 w 4996974"/>
              <a:gd name="connsiteY60" fmla="*/ 1791015 h 4670241"/>
              <a:gd name="connsiteX61" fmla="*/ 2214208 w 4996974"/>
              <a:gd name="connsiteY61" fmla="*/ 1783458 h 4670241"/>
              <a:gd name="connsiteX62" fmla="*/ 2365349 w 4996974"/>
              <a:gd name="connsiteY62" fmla="*/ 1768344 h 4670241"/>
              <a:gd name="connsiteX63" fmla="*/ 2493818 w 4996974"/>
              <a:gd name="connsiteY63" fmla="*/ 1760787 h 4670241"/>
              <a:gd name="connsiteX64" fmla="*/ 2524046 w 4996974"/>
              <a:gd name="connsiteY64" fmla="*/ 1753230 h 4670241"/>
              <a:gd name="connsiteX65" fmla="*/ 2712972 w 4996974"/>
              <a:gd name="connsiteY65" fmla="*/ 1738116 h 4670241"/>
              <a:gd name="connsiteX66" fmla="*/ 2864112 w 4996974"/>
              <a:gd name="connsiteY66" fmla="*/ 1723002 h 4670241"/>
              <a:gd name="connsiteX67" fmla="*/ 3060595 w 4996974"/>
              <a:gd name="connsiteY67" fmla="*/ 1707887 h 4670241"/>
              <a:gd name="connsiteX68" fmla="*/ 3105937 w 4996974"/>
              <a:gd name="connsiteY68" fmla="*/ 1700330 h 4670241"/>
              <a:gd name="connsiteX69" fmla="*/ 3173950 w 4996974"/>
              <a:gd name="connsiteY69" fmla="*/ 1662545 h 4670241"/>
              <a:gd name="connsiteX70" fmla="*/ 3234407 w 4996974"/>
              <a:gd name="connsiteY70" fmla="*/ 1647431 h 4670241"/>
              <a:gd name="connsiteX71" fmla="*/ 3287306 w 4996974"/>
              <a:gd name="connsiteY71" fmla="*/ 1632317 h 4670241"/>
              <a:gd name="connsiteX72" fmla="*/ 3325091 w 4996974"/>
              <a:gd name="connsiteY72" fmla="*/ 1617203 h 4670241"/>
              <a:gd name="connsiteX73" fmla="*/ 3393104 w 4996974"/>
              <a:gd name="connsiteY73" fmla="*/ 1602089 h 4670241"/>
              <a:gd name="connsiteX74" fmla="*/ 3514017 w 4996974"/>
              <a:gd name="connsiteY74" fmla="*/ 1564304 h 4670241"/>
              <a:gd name="connsiteX75" fmla="*/ 3582030 w 4996974"/>
              <a:gd name="connsiteY75" fmla="*/ 1541633 h 4670241"/>
              <a:gd name="connsiteX76" fmla="*/ 3627372 w 4996974"/>
              <a:gd name="connsiteY76" fmla="*/ 1511405 h 4670241"/>
              <a:gd name="connsiteX77" fmla="*/ 3733170 w 4996974"/>
              <a:gd name="connsiteY77" fmla="*/ 1458506 h 4670241"/>
              <a:gd name="connsiteX78" fmla="*/ 3793626 w 4996974"/>
              <a:gd name="connsiteY78" fmla="*/ 1413163 h 4670241"/>
              <a:gd name="connsiteX79" fmla="*/ 3823855 w 4996974"/>
              <a:gd name="connsiteY79" fmla="*/ 1382935 h 4670241"/>
              <a:gd name="connsiteX80" fmla="*/ 3899425 w 4996974"/>
              <a:gd name="connsiteY80" fmla="*/ 1337593 h 4670241"/>
              <a:gd name="connsiteX81" fmla="*/ 4027894 w 4996974"/>
              <a:gd name="connsiteY81" fmla="*/ 1246909 h 4670241"/>
              <a:gd name="connsiteX82" fmla="*/ 4141250 w 4996974"/>
              <a:gd name="connsiteY82" fmla="*/ 1163782 h 4670241"/>
              <a:gd name="connsiteX83" fmla="*/ 4171478 w 4996974"/>
              <a:gd name="connsiteY83" fmla="*/ 1133554 h 4670241"/>
              <a:gd name="connsiteX84" fmla="*/ 4216820 w 4996974"/>
              <a:gd name="connsiteY84" fmla="*/ 1095768 h 4670241"/>
              <a:gd name="connsiteX85" fmla="*/ 4299947 w 4996974"/>
              <a:gd name="connsiteY85" fmla="*/ 997527 h 4670241"/>
              <a:gd name="connsiteX86" fmla="*/ 4330175 w 4996974"/>
              <a:gd name="connsiteY86" fmla="*/ 959742 h 4670241"/>
              <a:gd name="connsiteX87" fmla="*/ 4405745 w 4996974"/>
              <a:gd name="connsiteY87" fmla="*/ 853944 h 4670241"/>
              <a:gd name="connsiteX88" fmla="*/ 4435974 w 4996974"/>
              <a:gd name="connsiteY88" fmla="*/ 801044 h 4670241"/>
              <a:gd name="connsiteX89" fmla="*/ 4488873 w 4996974"/>
              <a:gd name="connsiteY89" fmla="*/ 725474 h 4670241"/>
              <a:gd name="connsiteX90" fmla="*/ 4519101 w 4996974"/>
              <a:gd name="connsiteY90" fmla="*/ 680132 h 4670241"/>
              <a:gd name="connsiteX91" fmla="*/ 4541772 w 4996974"/>
              <a:gd name="connsiteY91" fmla="*/ 642347 h 4670241"/>
              <a:gd name="connsiteX92" fmla="*/ 4594671 w 4996974"/>
              <a:gd name="connsiteY92" fmla="*/ 574334 h 4670241"/>
              <a:gd name="connsiteX93" fmla="*/ 4617342 w 4996974"/>
              <a:gd name="connsiteY93" fmla="*/ 544106 h 4670241"/>
              <a:gd name="connsiteX94" fmla="*/ 4632456 w 4996974"/>
              <a:gd name="connsiteY94" fmla="*/ 521435 h 4670241"/>
              <a:gd name="connsiteX95" fmla="*/ 4655127 w 4996974"/>
              <a:gd name="connsiteY95" fmla="*/ 498763 h 4670241"/>
              <a:gd name="connsiteX96" fmla="*/ 4708026 w 4996974"/>
              <a:gd name="connsiteY96" fmla="*/ 438307 h 4670241"/>
              <a:gd name="connsiteX97" fmla="*/ 4723140 w 4996974"/>
              <a:gd name="connsiteY97" fmla="*/ 408079 h 4670241"/>
              <a:gd name="connsiteX98" fmla="*/ 4730698 w 4996974"/>
              <a:gd name="connsiteY98" fmla="*/ 385408 h 4670241"/>
              <a:gd name="connsiteX99" fmla="*/ 4806268 w 4996974"/>
              <a:gd name="connsiteY99" fmla="*/ 279610 h 4670241"/>
              <a:gd name="connsiteX100" fmla="*/ 4844053 w 4996974"/>
              <a:gd name="connsiteY100" fmla="*/ 226711 h 4670241"/>
              <a:gd name="connsiteX101" fmla="*/ 4866724 w 4996974"/>
              <a:gd name="connsiteY101" fmla="*/ 204040 h 4670241"/>
              <a:gd name="connsiteX102" fmla="*/ 4904509 w 4996974"/>
              <a:gd name="connsiteY102" fmla="*/ 136026 h 4670241"/>
              <a:gd name="connsiteX103" fmla="*/ 4919623 w 4996974"/>
              <a:gd name="connsiteY103" fmla="*/ 113355 h 4670241"/>
              <a:gd name="connsiteX104" fmla="*/ 4927180 w 4996974"/>
              <a:gd name="connsiteY104" fmla="*/ 90684 h 4670241"/>
              <a:gd name="connsiteX105" fmla="*/ 4949851 w 4996974"/>
              <a:gd name="connsiteY105" fmla="*/ 75570 h 4670241"/>
              <a:gd name="connsiteX106" fmla="*/ 4972522 w 4996974"/>
              <a:gd name="connsiteY106" fmla="*/ 30228 h 4670241"/>
              <a:gd name="connsiteX107" fmla="*/ 4995193 w 4996974"/>
              <a:gd name="connsiteY107" fmla="*/ 0 h 4670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4996974" h="4670241">
                <a:moveTo>
                  <a:pt x="0" y="4670241"/>
                </a:moveTo>
                <a:cubicBezTo>
                  <a:pt x="25190" y="4667722"/>
                  <a:pt x="51322" y="4669958"/>
                  <a:pt x="75570" y="4662684"/>
                </a:cubicBezTo>
                <a:cubicBezTo>
                  <a:pt x="102546" y="4654591"/>
                  <a:pt x="125657" y="4636891"/>
                  <a:pt x="151140" y="4624899"/>
                </a:cubicBezTo>
                <a:cubicBezTo>
                  <a:pt x="168498" y="4616730"/>
                  <a:pt x="187063" y="4611163"/>
                  <a:pt x="204040" y="4602228"/>
                </a:cubicBezTo>
                <a:cubicBezTo>
                  <a:pt x="235008" y="4585929"/>
                  <a:pt x="263142" y="4564402"/>
                  <a:pt x="294724" y="4549329"/>
                </a:cubicBezTo>
                <a:cubicBezTo>
                  <a:pt x="374129" y="4511431"/>
                  <a:pt x="460156" y="4487183"/>
                  <a:pt x="536549" y="4443530"/>
                </a:cubicBezTo>
                <a:cubicBezTo>
                  <a:pt x="554182" y="4433454"/>
                  <a:pt x="570781" y="4421302"/>
                  <a:pt x="589448" y="4413302"/>
                </a:cubicBezTo>
                <a:cubicBezTo>
                  <a:pt x="606304" y="4406078"/>
                  <a:pt x="625320" y="4404999"/>
                  <a:pt x="642347" y="4398188"/>
                </a:cubicBezTo>
                <a:cubicBezTo>
                  <a:pt x="663266" y="4389820"/>
                  <a:pt x="682292" y="4377283"/>
                  <a:pt x="702803" y="4367960"/>
                </a:cubicBezTo>
                <a:cubicBezTo>
                  <a:pt x="710055" y="4364664"/>
                  <a:pt x="718349" y="4363965"/>
                  <a:pt x="725474" y="4360403"/>
                </a:cubicBezTo>
                <a:cubicBezTo>
                  <a:pt x="857946" y="4294168"/>
                  <a:pt x="679579" y="4378344"/>
                  <a:pt x="793488" y="4315061"/>
                </a:cubicBezTo>
                <a:cubicBezTo>
                  <a:pt x="805346" y="4308473"/>
                  <a:pt x="819641" y="4306926"/>
                  <a:pt x="831273" y="4299947"/>
                </a:cubicBezTo>
                <a:cubicBezTo>
                  <a:pt x="996157" y="4201017"/>
                  <a:pt x="778968" y="4322222"/>
                  <a:pt x="891729" y="4247048"/>
                </a:cubicBezTo>
                <a:cubicBezTo>
                  <a:pt x="898357" y="4242629"/>
                  <a:pt x="906843" y="4242010"/>
                  <a:pt x="914400" y="4239491"/>
                </a:cubicBezTo>
                <a:cubicBezTo>
                  <a:pt x="919438" y="4231934"/>
                  <a:pt x="922537" y="4222634"/>
                  <a:pt x="929514" y="4216820"/>
                </a:cubicBezTo>
                <a:cubicBezTo>
                  <a:pt x="938168" y="4209608"/>
                  <a:pt x="950189" y="4207677"/>
                  <a:pt x="959742" y="4201706"/>
                </a:cubicBezTo>
                <a:cubicBezTo>
                  <a:pt x="970423" y="4195031"/>
                  <a:pt x="980491" y="4187329"/>
                  <a:pt x="989970" y="4179035"/>
                </a:cubicBezTo>
                <a:cubicBezTo>
                  <a:pt x="1000694" y="4169651"/>
                  <a:pt x="1008798" y="4157356"/>
                  <a:pt x="1020198" y="4148806"/>
                </a:cubicBezTo>
                <a:cubicBezTo>
                  <a:pt x="1029210" y="4142047"/>
                  <a:pt x="1040766" y="4139488"/>
                  <a:pt x="1050426" y="4133692"/>
                </a:cubicBezTo>
                <a:cubicBezTo>
                  <a:pt x="1066002" y="4124346"/>
                  <a:pt x="1081078" y="4114148"/>
                  <a:pt x="1095769" y="4103464"/>
                </a:cubicBezTo>
                <a:cubicBezTo>
                  <a:pt x="1147899" y="4065551"/>
                  <a:pt x="1114239" y="4079674"/>
                  <a:pt x="1156225" y="4065679"/>
                </a:cubicBezTo>
                <a:cubicBezTo>
                  <a:pt x="1163782" y="4058122"/>
                  <a:pt x="1170782" y="4049963"/>
                  <a:pt x="1178896" y="4043008"/>
                </a:cubicBezTo>
                <a:cubicBezTo>
                  <a:pt x="1230134" y="3999090"/>
                  <a:pt x="1188734" y="4038715"/>
                  <a:pt x="1231795" y="4005223"/>
                </a:cubicBezTo>
                <a:cubicBezTo>
                  <a:pt x="1247325" y="3993144"/>
                  <a:pt x="1261398" y="3979242"/>
                  <a:pt x="1277137" y="3967438"/>
                </a:cubicBezTo>
                <a:cubicBezTo>
                  <a:pt x="1291669" y="3956539"/>
                  <a:pt x="1308141" y="3948362"/>
                  <a:pt x="1322479" y="3937210"/>
                </a:cubicBezTo>
                <a:cubicBezTo>
                  <a:pt x="1353539" y="3913053"/>
                  <a:pt x="1382936" y="3886830"/>
                  <a:pt x="1413164" y="3861640"/>
                </a:cubicBezTo>
                <a:cubicBezTo>
                  <a:pt x="1428278" y="3849045"/>
                  <a:pt x="1442767" y="3835659"/>
                  <a:pt x="1458506" y="3823854"/>
                </a:cubicBezTo>
                <a:cubicBezTo>
                  <a:pt x="1468582" y="3816297"/>
                  <a:pt x="1480223" y="3810467"/>
                  <a:pt x="1488734" y="3801183"/>
                </a:cubicBezTo>
                <a:cubicBezTo>
                  <a:pt x="1508141" y="3780011"/>
                  <a:pt x="1525701" y="3757067"/>
                  <a:pt x="1541633" y="3733170"/>
                </a:cubicBezTo>
                <a:cubicBezTo>
                  <a:pt x="1546671" y="3725613"/>
                  <a:pt x="1550836" y="3717395"/>
                  <a:pt x="1556747" y="3710499"/>
                </a:cubicBezTo>
                <a:cubicBezTo>
                  <a:pt x="1566021" y="3699680"/>
                  <a:pt x="1577592" y="3690995"/>
                  <a:pt x="1586975" y="3680271"/>
                </a:cubicBezTo>
                <a:cubicBezTo>
                  <a:pt x="1659823" y="3597016"/>
                  <a:pt x="1553644" y="3706045"/>
                  <a:pt x="1639874" y="3619815"/>
                </a:cubicBezTo>
                <a:cubicBezTo>
                  <a:pt x="1653689" y="3578371"/>
                  <a:pt x="1640359" y="3612896"/>
                  <a:pt x="1670102" y="3559359"/>
                </a:cubicBezTo>
                <a:cubicBezTo>
                  <a:pt x="1675573" y="3549511"/>
                  <a:pt x="1679246" y="3538683"/>
                  <a:pt x="1685217" y="3529130"/>
                </a:cubicBezTo>
                <a:cubicBezTo>
                  <a:pt x="1691892" y="3518449"/>
                  <a:pt x="1701771" y="3509912"/>
                  <a:pt x="1707888" y="3498902"/>
                </a:cubicBezTo>
                <a:cubicBezTo>
                  <a:pt x="1714476" y="3487044"/>
                  <a:pt x="1717493" y="3473513"/>
                  <a:pt x="1723002" y="3461117"/>
                </a:cubicBezTo>
                <a:cubicBezTo>
                  <a:pt x="1727577" y="3450823"/>
                  <a:pt x="1733541" y="3441183"/>
                  <a:pt x="1738116" y="3430889"/>
                </a:cubicBezTo>
                <a:cubicBezTo>
                  <a:pt x="1743625" y="3418493"/>
                  <a:pt x="1746040" y="3404607"/>
                  <a:pt x="1753230" y="3393104"/>
                </a:cubicBezTo>
                <a:cubicBezTo>
                  <a:pt x="1758894" y="3384041"/>
                  <a:pt x="1768344" y="3377990"/>
                  <a:pt x="1775901" y="3370433"/>
                </a:cubicBezTo>
                <a:cubicBezTo>
                  <a:pt x="1780939" y="3357838"/>
                  <a:pt x="1784948" y="3344781"/>
                  <a:pt x="1791015" y="3332648"/>
                </a:cubicBezTo>
                <a:cubicBezTo>
                  <a:pt x="1795077" y="3324524"/>
                  <a:pt x="1802551" y="3318325"/>
                  <a:pt x="1806129" y="3309977"/>
                </a:cubicBezTo>
                <a:cubicBezTo>
                  <a:pt x="1810220" y="3300431"/>
                  <a:pt x="1809829" y="3289392"/>
                  <a:pt x="1813686" y="3279749"/>
                </a:cubicBezTo>
                <a:cubicBezTo>
                  <a:pt x="1827866" y="3244298"/>
                  <a:pt x="1836695" y="3242416"/>
                  <a:pt x="1843914" y="3211735"/>
                </a:cubicBezTo>
                <a:cubicBezTo>
                  <a:pt x="1852175" y="3176627"/>
                  <a:pt x="1866585" y="3105937"/>
                  <a:pt x="1866585" y="3105937"/>
                </a:cubicBezTo>
                <a:cubicBezTo>
                  <a:pt x="1869104" y="3080747"/>
                  <a:pt x="1870796" y="3055461"/>
                  <a:pt x="1874142" y="3030367"/>
                </a:cubicBezTo>
                <a:cubicBezTo>
                  <a:pt x="1875840" y="3017635"/>
                  <a:pt x="1880106" y="3005327"/>
                  <a:pt x="1881699" y="2992582"/>
                </a:cubicBezTo>
                <a:cubicBezTo>
                  <a:pt x="1889326" y="2931565"/>
                  <a:pt x="1893502" y="2837274"/>
                  <a:pt x="1896813" y="2780985"/>
                </a:cubicBezTo>
                <a:cubicBezTo>
                  <a:pt x="1894294" y="2680225"/>
                  <a:pt x="1893541" y="2579405"/>
                  <a:pt x="1889256" y="2478704"/>
                </a:cubicBezTo>
                <a:cubicBezTo>
                  <a:pt x="1888499" y="2460908"/>
                  <a:pt x="1883908" y="2443479"/>
                  <a:pt x="1881699" y="2425805"/>
                </a:cubicBezTo>
                <a:cubicBezTo>
                  <a:pt x="1878870" y="2403171"/>
                  <a:pt x="1877610" y="2380337"/>
                  <a:pt x="1874142" y="2357792"/>
                </a:cubicBezTo>
                <a:cubicBezTo>
                  <a:pt x="1872563" y="2347526"/>
                  <a:pt x="1868292" y="2337808"/>
                  <a:pt x="1866585" y="2327563"/>
                </a:cubicBezTo>
                <a:cubicBezTo>
                  <a:pt x="1863246" y="2307530"/>
                  <a:pt x="1861547" y="2287259"/>
                  <a:pt x="1859028" y="2267107"/>
                </a:cubicBezTo>
                <a:cubicBezTo>
                  <a:pt x="1861547" y="2183980"/>
                  <a:pt x="1855448" y="2100141"/>
                  <a:pt x="1866585" y="2017725"/>
                </a:cubicBezTo>
                <a:cubicBezTo>
                  <a:pt x="1868493" y="2003604"/>
                  <a:pt x="1888065" y="1998745"/>
                  <a:pt x="1896813" y="1987497"/>
                </a:cubicBezTo>
                <a:cubicBezTo>
                  <a:pt x="1937460" y="1935237"/>
                  <a:pt x="1902670" y="1940767"/>
                  <a:pt x="1979940" y="1889256"/>
                </a:cubicBezTo>
                <a:cubicBezTo>
                  <a:pt x="1987497" y="1884218"/>
                  <a:pt x="1995634" y="1879957"/>
                  <a:pt x="2002612" y="1874142"/>
                </a:cubicBezTo>
                <a:cubicBezTo>
                  <a:pt x="2010822" y="1867300"/>
                  <a:pt x="2016586" y="1857683"/>
                  <a:pt x="2025283" y="1851471"/>
                </a:cubicBezTo>
                <a:cubicBezTo>
                  <a:pt x="2146942" y="1764572"/>
                  <a:pt x="1935673" y="1931363"/>
                  <a:pt x="2100853" y="1821243"/>
                </a:cubicBezTo>
                <a:cubicBezTo>
                  <a:pt x="2108410" y="1816205"/>
                  <a:pt x="2115020" y="1809318"/>
                  <a:pt x="2123524" y="1806129"/>
                </a:cubicBezTo>
                <a:cubicBezTo>
                  <a:pt x="2135551" y="1801619"/>
                  <a:pt x="2148770" y="1801358"/>
                  <a:pt x="2161309" y="1798572"/>
                </a:cubicBezTo>
                <a:cubicBezTo>
                  <a:pt x="2171448" y="1796319"/>
                  <a:pt x="2181551" y="1793868"/>
                  <a:pt x="2191537" y="1791015"/>
                </a:cubicBezTo>
                <a:cubicBezTo>
                  <a:pt x="2199196" y="1788827"/>
                  <a:pt x="2206397" y="1785020"/>
                  <a:pt x="2214208" y="1783458"/>
                </a:cubicBezTo>
                <a:cubicBezTo>
                  <a:pt x="2258177" y="1774664"/>
                  <a:pt x="2325768" y="1770983"/>
                  <a:pt x="2365349" y="1768344"/>
                </a:cubicBezTo>
                <a:lnTo>
                  <a:pt x="2493818" y="1760787"/>
                </a:lnTo>
                <a:cubicBezTo>
                  <a:pt x="2503894" y="1758268"/>
                  <a:pt x="2513781" y="1754809"/>
                  <a:pt x="2524046" y="1753230"/>
                </a:cubicBezTo>
                <a:cubicBezTo>
                  <a:pt x="2590628" y="1742987"/>
                  <a:pt x="2642881" y="1743957"/>
                  <a:pt x="2712972" y="1738116"/>
                </a:cubicBezTo>
                <a:cubicBezTo>
                  <a:pt x="2763428" y="1733911"/>
                  <a:pt x="2813666" y="1727326"/>
                  <a:pt x="2864112" y="1723002"/>
                </a:cubicBezTo>
                <a:cubicBezTo>
                  <a:pt x="2951662" y="1715497"/>
                  <a:pt x="2979111" y="1717473"/>
                  <a:pt x="3060595" y="1707887"/>
                </a:cubicBezTo>
                <a:cubicBezTo>
                  <a:pt x="3075813" y="1706097"/>
                  <a:pt x="3090823" y="1702849"/>
                  <a:pt x="3105937" y="1700330"/>
                </a:cubicBezTo>
                <a:cubicBezTo>
                  <a:pt x="3118043" y="1693066"/>
                  <a:pt x="3157688" y="1667966"/>
                  <a:pt x="3173950" y="1662545"/>
                </a:cubicBezTo>
                <a:cubicBezTo>
                  <a:pt x="3193657" y="1655976"/>
                  <a:pt x="3214336" y="1652783"/>
                  <a:pt x="3234407" y="1647431"/>
                </a:cubicBezTo>
                <a:cubicBezTo>
                  <a:pt x="3252126" y="1642706"/>
                  <a:pt x="3269908" y="1638116"/>
                  <a:pt x="3287306" y="1632317"/>
                </a:cubicBezTo>
                <a:cubicBezTo>
                  <a:pt x="3300175" y="1628027"/>
                  <a:pt x="3312048" y="1620930"/>
                  <a:pt x="3325091" y="1617203"/>
                </a:cubicBezTo>
                <a:cubicBezTo>
                  <a:pt x="3347421" y="1610823"/>
                  <a:pt x="3370573" y="1607722"/>
                  <a:pt x="3393104" y="1602089"/>
                </a:cubicBezTo>
                <a:cubicBezTo>
                  <a:pt x="3523485" y="1569494"/>
                  <a:pt x="3433426" y="1593086"/>
                  <a:pt x="3514017" y="1564304"/>
                </a:cubicBezTo>
                <a:cubicBezTo>
                  <a:pt x="3536522" y="1556267"/>
                  <a:pt x="3560375" y="1551739"/>
                  <a:pt x="3582030" y="1541633"/>
                </a:cubicBezTo>
                <a:cubicBezTo>
                  <a:pt x="3598491" y="1533951"/>
                  <a:pt x="3611378" y="1520017"/>
                  <a:pt x="3627372" y="1511405"/>
                </a:cubicBezTo>
                <a:cubicBezTo>
                  <a:pt x="3711466" y="1466124"/>
                  <a:pt x="3650352" y="1513719"/>
                  <a:pt x="3733170" y="1458506"/>
                </a:cubicBezTo>
                <a:cubicBezTo>
                  <a:pt x="3754129" y="1444533"/>
                  <a:pt x="3774274" y="1429289"/>
                  <a:pt x="3793626" y="1413163"/>
                </a:cubicBezTo>
                <a:cubicBezTo>
                  <a:pt x="3804573" y="1404040"/>
                  <a:pt x="3812259" y="1391218"/>
                  <a:pt x="3823855" y="1382935"/>
                </a:cubicBezTo>
                <a:cubicBezTo>
                  <a:pt x="3847760" y="1365860"/>
                  <a:pt x="3874982" y="1353888"/>
                  <a:pt x="3899425" y="1337593"/>
                </a:cubicBezTo>
                <a:cubicBezTo>
                  <a:pt x="3943039" y="1308517"/>
                  <a:pt x="3984797" y="1276745"/>
                  <a:pt x="4027894" y="1246909"/>
                </a:cubicBezTo>
                <a:cubicBezTo>
                  <a:pt x="4093229" y="1201677"/>
                  <a:pt x="4088729" y="1211050"/>
                  <a:pt x="4141250" y="1163782"/>
                </a:cubicBezTo>
                <a:cubicBezTo>
                  <a:pt x="4151842" y="1154250"/>
                  <a:pt x="4160886" y="1143087"/>
                  <a:pt x="4171478" y="1133554"/>
                </a:cubicBezTo>
                <a:cubicBezTo>
                  <a:pt x="4186102" y="1120393"/>
                  <a:pt x="4203311" y="1110071"/>
                  <a:pt x="4216820" y="1095768"/>
                </a:cubicBezTo>
                <a:cubicBezTo>
                  <a:pt x="4246274" y="1064581"/>
                  <a:pt x="4272485" y="1030481"/>
                  <a:pt x="4299947" y="997527"/>
                </a:cubicBezTo>
                <a:cubicBezTo>
                  <a:pt x="4310273" y="985136"/>
                  <a:pt x="4322173" y="973746"/>
                  <a:pt x="4330175" y="959742"/>
                </a:cubicBezTo>
                <a:cubicBezTo>
                  <a:pt x="4406063" y="826938"/>
                  <a:pt x="4308148" y="990579"/>
                  <a:pt x="4405745" y="853944"/>
                </a:cubicBezTo>
                <a:cubicBezTo>
                  <a:pt x="4417550" y="837418"/>
                  <a:pt x="4425330" y="818341"/>
                  <a:pt x="4435974" y="801044"/>
                </a:cubicBezTo>
                <a:cubicBezTo>
                  <a:pt x="4472982" y="740906"/>
                  <a:pt x="4455446" y="773227"/>
                  <a:pt x="4488873" y="725474"/>
                </a:cubicBezTo>
                <a:cubicBezTo>
                  <a:pt x="4499290" y="710593"/>
                  <a:pt x="4509755" y="695708"/>
                  <a:pt x="4519101" y="680132"/>
                </a:cubicBezTo>
                <a:cubicBezTo>
                  <a:pt x="4526658" y="667537"/>
                  <a:pt x="4533235" y="654299"/>
                  <a:pt x="4541772" y="642347"/>
                </a:cubicBezTo>
                <a:cubicBezTo>
                  <a:pt x="4558466" y="618976"/>
                  <a:pt x="4577159" y="597099"/>
                  <a:pt x="4594671" y="574334"/>
                </a:cubicBezTo>
                <a:cubicBezTo>
                  <a:pt x="4602350" y="564351"/>
                  <a:pt x="4610356" y="554586"/>
                  <a:pt x="4617342" y="544106"/>
                </a:cubicBezTo>
                <a:cubicBezTo>
                  <a:pt x="4622380" y="536549"/>
                  <a:pt x="4626642" y="528412"/>
                  <a:pt x="4632456" y="521435"/>
                </a:cubicBezTo>
                <a:cubicBezTo>
                  <a:pt x="4639298" y="513225"/>
                  <a:pt x="4648715" y="507313"/>
                  <a:pt x="4655127" y="498763"/>
                </a:cubicBezTo>
                <a:cubicBezTo>
                  <a:pt x="4700934" y="437686"/>
                  <a:pt x="4651765" y="480503"/>
                  <a:pt x="4708026" y="438307"/>
                </a:cubicBezTo>
                <a:cubicBezTo>
                  <a:pt x="4713064" y="428231"/>
                  <a:pt x="4718702" y="418433"/>
                  <a:pt x="4723140" y="408079"/>
                </a:cubicBezTo>
                <a:cubicBezTo>
                  <a:pt x="4726278" y="400757"/>
                  <a:pt x="4726829" y="392371"/>
                  <a:pt x="4730698" y="385408"/>
                </a:cubicBezTo>
                <a:cubicBezTo>
                  <a:pt x="4753233" y="344847"/>
                  <a:pt x="4780073" y="318903"/>
                  <a:pt x="4806268" y="279610"/>
                </a:cubicBezTo>
                <a:cubicBezTo>
                  <a:pt x="4818229" y="261668"/>
                  <a:pt x="4829993" y="243115"/>
                  <a:pt x="4844053" y="226711"/>
                </a:cubicBezTo>
                <a:cubicBezTo>
                  <a:pt x="4851008" y="218597"/>
                  <a:pt x="4859167" y="211597"/>
                  <a:pt x="4866724" y="204040"/>
                </a:cubicBezTo>
                <a:cubicBezTo>
                  <a:pt x="4880025" y="164135"/>
                  <a:pt x="4869862" y="187996"/>
                  <a:pt x="4904509" y="136026"/>
                </a:cubicBezTo>
                <a:cubicBezTo>
                  <a:pt x="4909547" y="128469"/>
                  <a:pt x="4916751" y="121971"/>
                  <a:pt x="4919623" y="113355"/>
                </a:cubicBezTo>
                <a:cubicBezTo>
                  <a:pt x="4922142" y="105798"/>
                  <a:pt x="4922204" y="96904"/>
                  <a:pt x="4927180" y="90684"/>
                </a:cubicBezTo>
                <a:cubicBezTo>
                  <a:pt x="4932854" y="83592"/>
                  <a:pt x="4942294" y="80608"/>
                  <a:pt x="4949851" y="75570"/>
                </a:cubicBezTo>
                <a:cubicBezTo>
                  <a:pt x="4957425" y="52848"/>
                  <a:pt x="4956245" y="49761"/>
                  <a:pt x="4972522" y="30228"/>
                </a:cubicBezTo>
                <a:cubicBezTo>
                  <a:pt x="4996974" y="885"/>
                  <a:pt x="4995193" y="19397"/>
                  <a:pt x="4995193" y="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Speeding up Graph Cuts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Use a fancy max-flow algorithm</a:t>
            </a:r>
          </a:p>
          <a:p>
            <a:pPr lvl="1"/>
            <a:r>
              <a:rPr lang="en-US" smtClean="0"/>
              <a:t>e.g. tree reuse</a:t>
            </a:r>
          </a:p>
          <a:p>
            <a:r>
              <a:rPr lang="en-US" smtClean="0"/>
              <a:t>Use a smaller graph</a:t>
            </a:r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/>
          <p:cNvSpPr/>
          <p:nvPr/>
        </p:nvSpPr>
        <p:spPr>
          <a:xfrm>
            <a:off x="62293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288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Speeding up Graph Cuts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2860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65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6" idx="6"/>
            <a:endCxn id="68" idx="2"/>
          </p:cNvCxnSpPr>
          <p:nvPr/>
        </p:nvCxnSpPr>
        <p:spPr>
          <a:xfrm>
            <a:off x="58293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3" idx="2"/>
            <a:endCxn id="67" idx="6"/>
          </p:cNvCxnSpPr>
          <p:nvPr/>
        </p:nvCxnSpPr>
        <p:spPr>
          <a:xfrm rot="10800000">
            <a:off x="26289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4295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3" name="Straight Connector 82"/>
          <p:cNvCxnSpPr>
            <a:stCxn id="9" idx="7"/>
            <a:endCxn id="68" idx="3"/>
          </p:cNvCxnSpPr>
          <p:nvPr/>
        </p:nvCxnSpPr>
        <p:spPr>
          <a:xfrm rot="5400000" flipH="1" flipV="1">
            <a:off x="5117550" y="4091723"/>
            <a:ext cx="1035880" cy="13048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" idx="3"/>
            <a:endCxn id="67" idx="0"/>
          </p:cNvCxnSpPr>
          <p:nvPr/>
        </p:nvCxnSpPr>
        <p:spPr>
          <a:xfrm rot="5400000">
            <a:off x="2729631" y="2389356"/>
            <a:ext cx="853188" cy="145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685800" y="4914900"/>
            <a:ext cx="1828800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There’s no decision to make at this pixel</a:t>
            </a:r>
            <a:endParaRPr lang="en-US"/>
          </a:p>
        </p:txBody>
      </p:sp>
      <p:cxnSp>
        <p:nvCxnSpPr>
          <p:cNvPr id="45" name="Straight Arrow Connector 44"/>
          <p:cNvCxnSpPr>
            <a:stCxn id="43" idx="0"/>
          </p:cNvCxnSpPr>
          <p:nvPr/>
        </p:nvCxnSpPr>
        <p:spPr>
          <a:xfrm rot="5400000" flipH="1" flipV="1">
            <a:off x="1600200" y="4286250"/>
            <a:ext cx="628650" cy="62865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val 65"/>
          <p:cNvSpPr/>
          <p:nvPr/>
        </p:nvSpPr>
        <p:spPr>
          <a:xfrm>
            <a:off x="54292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6291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8290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028950" y="3543300"/>
            <a:ext cx="400050" cy="80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Only include the relevant pixels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863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86400" y="365760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862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6100" y="365760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1714500"/>
            <a:ext cx="154305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14750" y="5086350"/>
            <a:ext cx="1485900" cy="12001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Use Image 2</a:t>
            </a: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86300" y="39433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3943350"/>
            <a:ext cx="285750" cy="2857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6100" y="3943350"/>
            <a:ext cx="285750" cy="285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7" idx="4"/>
            <a:endCxn id="24" idx="0"/>
          </p:cNvCxnSpPr>
          <p:nvPr/>
        </p:nvCxnSpPr>
        <p:spPr>
          <a:xfrm rot="5400000">
            <a:off x="32289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" idx="4"/>
            <a:endCxn id="23" idx="0"/>
          </p:cNvCxnSpPr>
          <p:nvPr/>
        </p:nvCxnSpPr>
        <p:spPr>
          <a:xfrm rot="5400000">
            <a:off x="40290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" idx="4"/>
            <a:endCxn id="21" idx="0"/>
          </p:cNvCxnSpPr>
          <p:nvPr/>
        </p:nvCxnSpPr>
        <p:spPr>
          <a:xfrm rot="5400000">
            <a:off x="48291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4"/>
            <a:endCxn id="22" idx="0"/>
          </p:cNvCxnSpPr>
          <p:nvPr/>
        </p:nvCxnSpPr>
        <p:spPr>
          <a:xfrm rot="5400000">
            <a:off x="5629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6"/>
            <a:endCxn id="64" idx="2"/>
          </p:cNvCxnSpPr>
          <p:nvPr/>
        </p:nvCxnSpPr>
        <p:spPr>
          <a:xfrm>
            <a:off x="3429000" y="3943350"/>
            <a:ext cx="400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4" idx="6"/>
            <a:endCxn id="65" idx="2"/>
          </p:cNvCxnSpPr>
          <p:nvPr/>
        </p:nvCxnSpPr>
        <p:spPr>
          <a:xfrm>
            <a:off x="4229100" y="3943350"/>
            <a:ext cx="4000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6"/>
            <a:endCxn id="66" idx="2"/>
          </p:cNvCxnSpPr>
          <p:nvPr/>
        </p:nvCxnSpPr>
        <p:spPr>
          <a:xfrm>
            <a:off x="5029200" y="3943350"/>
            <a:ext cx="4000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600200" y="363991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Image 1</a:t>
            </a:r>
          </a:p>
          <a:p>
            <a:pPr algn="r"/>
            <a:r>
              <a:rPr lang="en-US" smtClean="0"/>
              <a:t>Image 2</a:t>
            </a:r>
            <a:endParaRPr lang="en-US"/>
          </a:p>
        </p:txBody>
      </p:sp>
      <p:cxnSp>
        <p:nvCxnSpPr>
          <p:cNvPr id="85" name="Straight Connector 84"/>
          <p:cNvCxnSpPr>
            <a:stCxn id="9" idx="0"/>
            <a:endCxn id="64" idx="4"/>
          </p:cNvCxnSpPr>
          <p:nvPr/>
        </p:nvCxnSpPr>
        <p:spPr>
          <a:xfrm rot="16200000" flipV="1">
            <a:off x="3871913" y="4500562"/>
            <a:ext cx="742950" cy="4286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9" idx="0"/>
            <a:endCxn id="65" idx="4"/>
          </p:cNvCxnSpPr>
          <p:nvPr/>
        </p:nvCxnSpPr>
        <p:spPr>
          <a:xfrm rot="5400000" flipH="1" flipV="1">
            <a:off x="4271962" y="4529138"/>
            <a:ext cx="742950" cy="371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9" idx="1"/>
            <a:endCxn id="63" idx="4"/>
          </p:cNvCxnSpPr>
          <p:nvPr/>
        </p:nvCxnSpPr>
        <p:spPr>
          <a:xfrm rot="16200000" flipV="1">
            <a:off x="3121311" y="4451064"/>
            <a:ext cx="918708" cy="703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7"/>
            <a:endCxn id="66" idx="4"/>
          </p:cNvCxnSpPr>
          <p:nvPr/>
        </p:nvCxnSpPr>
        <p:spPr>
          <a:xfrm rot="5400000" flipH="1" flipV="1">
            <a:off x="4846806" y="4479639"/>
            <a:ext cx="918708" cy="6462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" idx="3"/>
            <a:endCxn id="63" idx="0"/>
          </p:cNvCxnSpPr>
          <p:nvPr/>
        </p:nvCxnSpPr>
        <p:spPr>
          <a:xfrm rot="5400000">
            <a:off x="31296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" idx="4"/>
            <a:endCxn id="64" idx="0"/>
          </p:cNvCxnSpPr>
          <p:nvPr/>
        </p:nvCxnSpPr>
        <p:spPr>
          <a:xfrm rot="5400000">
            <a:off x="388620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" idx="4"/>
            <a:endCxn id="65" idx="0"/>
          </p:cNvCxnSpPr>
          <p:nvPr/>
        </p:nvCxnSpPr>
        <p:spPr>
          <a:xfrm rot="16200000" flipH="1">
            <a:off x="4286250" y="3000375"/>
            <a:ext cx="685800" cy="4000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8" idx="5"/>
            <a:endCxn id="66" idx="0"/>
          </p:cNvCxnSpPr>
          <p:nvPr/>
        </p:nvCxnSpPr>
        <p:spPr>
          <a:xfrm rot="16200000" flipH="1">
            <a:off x="4875381" y="2789406"/>
            <a:ext cx="853188" cy="65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Consider selection again</a:t>
            </a:r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 rot="5400000">
            <a:off x="3343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4857750" y="3714750"/>
            <a:ext cx="285750" cy="28575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8864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290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8003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114800" y="217170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FG</a:t>
            </a:r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171950" y="474345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r>
              <a:rPr lang="en-US" smtClean="0"/>
              <a:t>G</a:t>
            </a:r>
            <a:endParaRPr lang="en-US"/>
          </a:p>
        </p:txBody>
      </p:sp>
      <p:cxnSp>
        <p:nvCxnSpPr>
          <p:cNvPr id="39" name="Straight Connector 38"/>
          <p:cNvCxnSpPr>
            <a:stCxn id="37" idx="2"/>
            <a:endCxn id="36" idx="7"/>
          </p:cNvCxnSpPr>
          <p:nvPr/>
        </p:nvCxnSpPr>
        <p:spPr>
          <a:xfrm rot="10800000" flipV="1">
            <a:off x="3044254" y="2543175"/>
            <a:ext cx="1070547" cy="12134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7" idx="3"/>
            <a:endCxn id="35" idx="0"/>
          </p:cNvCxnSpPr>
          <p:nvPr/>
        </p:nvCxnSpPr>
        <p:spPr>
          <a:xfrm rot="5400000">
            <a:off x="3643313" y="3134460"/>
            <a:ext cx="908902" cy="25167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7" idx="5"/>
            <a:endCxn id="33" idx="0"/>
          </p:cNvCxnSpPr>
          <p:nvPr/>
        </p:nvCxnSpPr>
        <p:spPr>
          <a:xfrm rot="16200000" flipH="1">
            <a:off x="4420335" y="3134460"/>
            <a:ext cx="908902" cy="251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7" idx="6"/>
            <a:endCxn id="34" idx="1"/>
          </p:cNvCxnSpPr>
          <p:nvPr/>
        </p:nvCxnSpPr>
        <p:spPr>
          <a:xfrm>
            <a:off x="4857750" y="2543175"/>
            <a:ext cx="1070547" cy="12134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6" idx="5"/>
            <a:endCxn id="38" idx="2"/>
          </p:cNvCxnSpPr>
          <p:nvPr/>
        </p:nvCxnSpPr>
        <p:spPr>
          <a:xfrm rot="16200000" flipH="1">
            <a:off x="3029965" y="3972940"/>
            <a:ext cx="1156272" cy="1127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5" idx="4"/>
            <a:endCxn id="38" idx="1"/>
          </p:cNvCxnSpPr>
          <p:nvPr/>
        </p:nvCxnSpPr>
        <p:spPr>
          <a:xfrm rot="16200000" flipH="1">
            <a:off x="3700463" y="4271962"/>
            <a:ext cx="851752" cy="308828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3" idx="4"/>
            <a:endCxn id="38" idx="7"/>
          </p:cNvCxnSpPr>
          <p:nvPr/>
        </p:nvCxnSpPr>
        <p:spPr>
          <a:xfrm rot="5400000">
            <a:off x="4477485" y="4329112"/>
            <a:ext cx="851752" cy="19452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4" idx="3"/>
            <a:endCxn id="38" idx="6"/>
          </p:cNvCxnSpPr>
          <p:nvPr/>
        </p:nvCxnSpPr>
        <p:spPr>
          <a:xfrm rot="5400000">
            <a:off x="4843463" y="4030091"/>
            <a:ext cx="1156272" cy="101339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6" idx="6"/>
            <a:endCxn id="35" idx="2"/>
          </p:cNvCxnSpPr>
          <p:nvPr/>
        </p:nvCxnSpPr>
        <p:spPr>
          <a:xfrm>
            <a:off x="30861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35" idx="6"/>
            <a:endCxn id="33" idx="2"/>
          </p:cNvCxnSpPr>
          <p:nvPr/>
        </p:nvCxnSpPr>
        <p:spPr>
          <a:xfrm>
            <a:off x="4114800" y="3857625"/>
            <a:ext cx="742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3" idx="6"/>
            <a:endCxn id="34" idx="2"/>
          </p:cNvCxnSpPr>
          <p:nvPr/>
        </p:nvCxnSpPr>
        <p:spPr>
          <a:xfrm>
            <a:off x="51435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1828800" y="371475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8008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37" idx="2"/>
            <a:endCxn id="53" idx="7"/>
          </p:cNvCxnSpPr>
          <p:nvPr/>
        </p:nvCxnSpPr>
        <p:spPr>
          <a:xfrm rot="10800000" flipV="1">
            <a:off x="2072704" y="2543175"/>
            <a:ext cx="2042097" cy="12134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37" idx="6"/>
            <a:endCxn id="55" idx="1"/>
          </p:cNvCxnSpPr>
          <p:nvPr/>
        </p:nvCxnSpPr>
        <p:spPr>
          <a:xfrm>
            <a:off x="4857750" y="2543175"/>
            <a:ext cx="1984947" cy="12134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38" idx="2"/>
            <a:endCxn id="53" idx="5"/>
          </p:cNvCxnSpPr>
          <p:nvPr/>
        </p:nvCxnSpPr>
        <p:spPr>
          <a:xfrm rot="10800000">
            <a:off x="2072704" y="3958653"/>
            <a:ext cx="2099247" cy="1156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53" idx="6"/>
            <a:endCxn id="36" idx="2"/>
          </p:cNvCxnSpPr>
          <p:nvPr/>
        </p:nvCxnSpPr>
        <p:spPr>
          <a:xfrm>
            <a:off x="2114550" y="3857625"/>
            <a:ext cx="685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34" idx="6"/>
            <a:endCxn id="55" idx="2"/>
          </p:cNvCxnSpPr>
          <p:nvPr/>
        </p:nvCxnSpPr>
        <p:spPr>
          <a:xfrm>
            <a:off x="6172200" y="3857625"/>
            <a:ext cx="6286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38" idx="6"/>
            <a:endCxn id="55" idx="3"/>
          </p:cNvCxnSpPr>
          <p:nvPr/>
        </p:nvCxnSpPr>
        <p:spPr>
          <a:xfrm flipV="1">
            <a:off x="4914900" y="3958653"/>
            <a:ext cx="1927797" cy="115627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/>
          <p:cNvSpPr/>
          <p:nvPr/>
        </p:nvSpPr>
        <p:spPr>
          <a:xfrm>
            <a:off x="5772150" y="3600450"/>
            <a:ext cx="1428750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743200" y="3600450"/>
            <a:ext cx="1428750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Clump pixels of near-constant color</a:t>
            </a:r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 rot="5400000">
            <a:off x="3343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4857750" y="3714750"/>
            <a:ext cx="285750" cy="28575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8864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290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8003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114800" y="217170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FG</a:t>
            </a:r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171950" y="474345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r>
              <a:rPr lang="en-US" smtClean="0"/>
              <a:t>G</a:t>
            </a:r>
            <a:endParaRPr lang="en-US"/>
          </a:p>
        </p:txBody>
      </p:sp>
      <p:cxnSp>
        <p:nvCxnSpPr>
          <p:cNvPr id="40" name="Straight Connector 39"/>
          <p:cNvCxnSpPr>
            <a:stCxn id="37" idx="3"/>
            <a:endCxn id="29" idx="0"/>
          </p:cNvCxnSpPr>
          <p:nvPr/>
        </p:nvCxnSpPr>
        <p:spPr>
          <a:xfrm rot="5400000">
            <a:off x="3443288" y="2820135"/>
            <a:ext cx="794602" cy="76602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7" idx="5"/>
            <a:endCxn id="33" idx="0"/>
          </p:cNvCxnSpPr>
          <p:nvPr/>
        </p:nvCxnSpPr>
        <p:spPr>
          <a:xfrm rot="16200000" flipH="1">
            <a:off x="4420335" y="3134460"/>
            <a:ext cx="908902" cy="251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7" idx="6"/>
            <a:endCxn id="48" idx="0"/>
          </p:cNvCxnSpPr>
          <p:nvPr/>
        </p:nvCxnSpPr>
        <p:spPr>
          <a:xfrm>
            <a:off x="4857750" y="2543175"/>
            <a:ext cx="1628775" cy="10572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9" idx="4"/>
            <a:endCxn id="38" idx="2"/>
          </p:cNvCxnSpPr>
          <p:nvPr/>
        </p:nvCxnSpPr>
        <p:spPr>
          <a:xfrm rot="16200000" flipH="1">
            <a:off x="3314700" y="4257674"/>
            <a:ext cx="1000125" cy="714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3" idx="4"/>
            <a:endCxn id="38" idx="7"/>
          </p:cNvCxnSpPr>
          <p:nvPr/>
        </p:nvCxnSpPr>
        <p:spPr>
          <a:xfrm rot="5400000">
            <a:off x="4477485" y="4329112"/>
            <a:ext cx="851752" cy="19452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6" idx="6"/>
            <a:endCxn id="35" idx="2"/>
          </p:cNvCxnSpPr>
          <p:nvPr/>
        </p:nvCxnSpPr>
        <p:spPr>
          <a:xfrm>
            <a:off x="30861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35" idx="6"/>
            <a:endCxn id="33" idx="2"/>
          </p:cNvCxnSpPr>
          <p:nvPr/>
        </p:nvCxnSpPr>
        <p:spPr>
          <a:xfrm>
            <a:off x="4114800" y="3857625"/>
            <a:ext cx="742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3" idx="6"/>
            <a:endCxn id="34" idx="2"/>
          </p:cNvCxnSpPr>
          <p:nvPr/>
        </p:nvCxnSpPr>
        <p:spPr>
          <a:xfrm>
            <a:off x="51435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1828800" y="371475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8008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37" idx="2"/>
            <a:endCxn id="53" idx="7"/>
          </p:cNvCxnSpPr>
          <p:nvPr/>
        </p:nvCxnSpPr>
        <p:spPr>
          <a:xfrm rot="10800000" flipV="1">
            <a:off x="2072704" y="2543175"/>
            <a:ext cx="2042097" cy="12134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38" idx="2"/>
            <a:endCxn id="53" idx="5"/>
          </p:cNvCxnSpPr>
          <p:nvPr/>
        </p:nvCxnSpPr>
        <p:spPr>
          <a:xfrm rot="10800000">
            <a:off x="2072704" y="3958653"/>
            <a:ext cx="2099247" cy="1156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53" idx="6"/>
            <a:endCxn id="36" idx="2"/>
          </p:cNvCxnSpPr>
          <p:nvPr/>
        </p:nvCxnSpPr>
        <p:spPr>
          <a:xfrm>
            <a:off x="2114550" y="3857625"/>
            <a:ext cx="685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34" idx="6"/>
            <a:endCxn id="55" idx="2"/>
          </p:cNvCxnSpPr>
          <p:nvPr/>
        </p:nvCxnSpPr>
        <p:spPr>
          <a:xfrm>
            <a:off x="6172200" y="3857625"/>
            <a:ext cx="6286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38" idx="6"/>
            <a:endCxn id="48" idx="4"/>
          </p:cNvCxnSpPr>
          <p:nvPr/>
        </p:nvCxnSpPr>
        <p:spPr>
          <a:xfrm flipV="1">
            <a:off x="4914900" y="4114800"/>
            <a:ext cx="1571625" cy="10001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Clump pixels of near-constant color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700" y="2828925"/>
            <a:ext cx="475297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1943100" y="1771650"/>
            <a:ext cx="51435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mtClean="0"/>
              <a:t>Lazy Snapping does this </a:t>
            </a:r>
          </a:p>
          <a:p>
            <a:pPr algn="ctr"/>
            <a:r>
              <a:rPr lang="en-US" sz="2000" smtClean="0"/>
              <a:t>(Li et al. SIGGRAPH 04)</a:t>
            </a:r>
            <a:endParaRPr lang="en-US" sz="20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/>
          <p:cNvSpPr/>
          <p:nvPr/>
        </p:nvSpPr>
        <p:spPr>
          <a:xfrm>
            <a:off x="4914900" y="3600450"/>
            <a:ext cx="1428750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914650" y="3600450"/>
            <a:ext cx="1428750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Coarse to Fine</a:t>
            </a:r>
            <a:br>
              <a:rPr lang="en-US" smtClean="0"/>
            </a:br>
            <a:r>
              <a:rPr lang="en-US" smtClean="0"/>
              <a:t>1) Solve at low res.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915150" y="3600450"/>
            <a:ext cx="1428750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486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000750" y="3714750"/>
            <a:ext cx="285750" cy="28575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0294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9720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9433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257800" y="217170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FG</a:t>
            </a: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14950" y="474345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r>
              <a:rPr lang="en-US" smtClean="0"/>
              <a:t>G</a:t>
            </a:r>
            <a:endParaRPr lang="en-US"/>
          </a:p>
        </p:txBody>
      </p:sp>
      <p:cxnSp>
        <p:nvCxnSpPr>
          <p:cNvPr id="15" name="Straight Connector 14"/>
          <p:cNvCxnSpPr>
            <a:stCxn id="11" idx="6"/>
            <a:endCxn id="4" idx="0"/>
          </p:cNvCxnSpPr>
          <p:nvPr/>
        </p:nvCxnSpPr>
        <p:spPr>
          <a:xfrm>
            <a:off x="6000750" y="2543175"/>
            <a:ext cx="1628775" cy="10572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31" idx="4"/>
            <a:endCxn id="12" idx="0"/>
          </p:cNvCxnSpPr>
          <p:nvPr/>
        </p:nvCxnSpPr>
        <p:spPr>
          <a:xfrm rot="16200000" flipH="1">
            <a:off x="5343525" y="4400550"/>
            <a:ext cx="628650" cy="571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6"/>
            <a:endCxn id="9" idx="2"/>
          </p:cNvCxnSpPr>
          <p:nvPr/>
        </p:nvCxnSpPr>
        <p:spPr>
          <a:xfrm>
            <a:off x="42291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6"/>
            <a:endCxn id="7" idx="2"/>
          </p:cNvCxnSpPr>
          <p:nvPr/>
        </p:nvCxnSpPr>
        <p:spPr>
          <a:xfrm>
            <a:off x="5257800" y="3857625"/>
            <a:ext cx="742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6"/>
            <a:endCxn id="8" idx="2"/>
          </p:cNvCxnSpPr>
          <p:nvPr/>
        </p:nvCxnSpPr>
        <p:spPr>
          <a:xfrm>
            <a:off x="62865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971800" y="371475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9438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11" idx="2"/>
            <a:endCxn id="30" idx="0"/>
          </p:cNvCxnSpPr>
          <p:nvPr/>
        </p:nvCxnSpPr>
        <p:spPr>
          <a:xfrm rot="10800000" flipV="1">
            <a:off x="3629026" y="2543174"/>
            <a:ext cx="1628775" cy="10572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2"/>
            <a:endCxn id="30" idx="4"/>
          </p:cNvCxnSpPr>
          <p:nvPr/>
        </p:nvCxnSpPr>
        <p:spPr>
          <a:xfrm rot="10800000">
            <a:off x="3629026" y="4114801"/>
            <a:ext cx="1685925" cy="1000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1" idx="6"/>
            <a:endCxn id="10" idx="2"/>
          </p:cNvCxnSpPr>
          <p:nvPr/>
        </p:nvCxnSpPr>
        <p:spPr>
          <a:xfrm>
            <a:off x="3257550" y="3857625"/>
            <a:ext cx="685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8" idx="6"/>
            <a:endCxn id="22" idx="2"/>
          </p:cNvCxnSpPr>
          <p:nvPr/>
        </p:nvCxnSpPr>
        <p:spPr>
          <a:xfrm>
            <a:off x="7315200" y="3857625"/>
            <a:ext cx="6286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6"/>
            <a:endCxn id="4" idx="4"/>
          </p:cNvCxnSpPr>
          <p:nvPr/>
        </p:nvCxnSpPr>
        <p:spPr>
          <a:xfrm flipV="1">
            <a:off x="6057900" y="4114800"/>
            <a:ext cx="1571625" cy="10001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1" idx="4"/>
            <a:endCxn id="31" idx="0"/>
          </p:cNvCxnSpPr>
          <p:nvPr/>
        </p:nvCxnSpPr>
        <p:spPr>
          <a:xfrm rot="5400000">
            <a:off x="5286375" y="3257550"/>
            <a:ext cx="685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/>
          <p:cNvSpPr/>
          <p:nvPr/>
        </p:nvSpPr>
        <p:spPr>
          <a:xfrm>
            <a:off x="4914900" y="3600450"/>
            <a:ext cx="1428750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914650" y="3600450"/>
            <a:ext cx="1428750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Coarse to Fine</a:t>
            </a:r>
            <a:br>
              <a:rPr lang="en-US" smtClean="0"/>
            </a:br>
            <a:r>
              <a:rPr lang="en-US" smtClean="0"/>
              <a:t>1) Solve at low res.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915150" y="3600450"/>
            <a:ext cx="1428750" cy="514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486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000750" y="3714750"/>
            <a:ext cx="285750" cy="28575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0294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9720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9433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257800" y="217170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FG</a:t>
            </a: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14950" y="474345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r>
              <a:rPr lang="en-US" smtClean="0"/>
              <a:t>G</a:t>
            </a:r>
            <a:endParaRPr lang="en-US"/>
          </a:p>
        </p:txBody>
      </p:sp>
      <p:cxnSp>
        <p:nvCxnSpPr>
          <p:cNvPr id="15" name="Straight Connector 14"/>
          <p:cNvCxnSpPr>
            <a:stCxn id="11" idx="6"/>
            <a:endCxn id="4" idx="0"/>
          </p:cNvCxnSpPr>
          <p:nvPr/>
        </p:nvCxnSpPr>
        <p:spPr>
          <a:xfrm>
            <a:off x="6000750" y="2543175"/>
            <a:ext cx="1628775" cy="10572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31" idx="4"/>
            <a:endCxn id="12" idx="0"/>
          </p:cNvCxnSpPr>
          <p:nvPr/>
        </p:nvCxnSpPr>
        <p:spPr>
          <a:xfrm rot="16200000" flipH="1">
            <a:off x="5343525" y="4400550"/>
            <a:ext cx="628650" cy="571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6"/>
            <a:endCxn id="9" idx="2"/>
          </p:cNvCxnSpPr>
          <p:nvPr/>
        </p:nvCxnSpPr>
        <p:spPr>
          <a:xfrm>
            <a:off x="42291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6"/>
            <a:endCxn id="7" idx="2"/>
          </p:cNvCxnSpPr>
          <p:nvPr/>
        </p:nvCxnSpPr>
        <p:spPr>
          <a:xfrm>
            <a:off x="5257800" y="3857625"/>
            <a:ext cx="742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6"/>
            <a:endCxn id="8" idx="2"/>
          </p:cNvCxnSpPr>
          <p:nvPr/>
        </p:nvCxnSpPr>
        <p:spPr>
          <a:xfrm>
            <a:off x="62865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971800" y="3714750"/>
            <a:ext cx="285750" cy="2857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9438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11" idx="2"/>
            <a:endCxn id="30" idx="0"/>
          </p:cNvCxnSpPr>
          <p:nvPr/>
        </p:nvCxnSpPr>
        <p:spPr>
          <a:xfrm rot="10800000" flipV="1">
            <a:off x="3629026" y="2543174"/>
            <a:ext cx="1628775" cy="10572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2"/>
            <a:endCxn id="30" idx="4"/>
          </p:cNvCxnSpPr>
          <p:nvPr/>
        </p:nvCxnSpPr>
        <p:spPr>
          <a:xfrm rot="10800000">
            <a:off x="3629026" y="4114801"/>
            <a:ext cx="1685925" cy="1000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1" idx="6"/>
            <a:endCxn id="10" idx="2"/>
          </p:cNvCxnSpPr>
          <p:nvPr/>
        </p:nvCxnSpPr>
        <p:spPr>
          <a:xfrm>
            <a:off x="3257550" y="3857625"/>
            <a:ext cx="685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8" idx="6"/>
            <a:endCxn id="22" idx="2"/>
          </p:cNvCxnSpPr>
          <p:nvPr/>
        </p:nvCxnSpPr>
        <p:spPr>
          <a:xfrm>
            <a:off x="7315200" y="3857625"/>
            <a:ext cx="6286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6"/>
            <a:endCxn id="4" idx="4"/>
          </p:cNvCxnSpPr>
          <p:nvPr/>
        </p:nvCxnSpPr>
        <p:spPr>
          <a:xfrm flipV="1">
            <a:off x="6057900" y="4114800"/>
            <a:ext cx="1571625" cy="10001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1" idx="4"/>
            <a:endCxn id="31" idx="0"/>
          </p:cNvCxnSpPr>
          <p:nvPr/>
        </p:nvCxnSpPr>
        <p:spPr>
          <a:xfrm rot="5400000">
            <a:off x="5286375" y="3257550"/>
            <a:ext cx="685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3939099" y="2271872"/>
            <a:ext cx="3613859" cy="3191857"/>
          </a:xfrm>
          <a:custGeom>
            <a:avLst/>
            <a:gdLst>
              <a:gd name="connsiteX0" fmla="*/ 0 w 3613859"/>
              <a:gd name="connsiteY0" fmla="*/ 3191857 h 3191857"/>
              <a:gd name="connsiteX1" fmla="*/ 158698 w 3613859"/>
              <a:gd name="connsiteY1" fmla="*/ 3018045 h 3191857"/>
              <a:gd name="connsiteX2" fmla="*/ 241825 w 3613859"/>
              <a:gd name="connsiteY2" fmla="*/ 2942475 h 3191857"/>
              <a:gd name="connsiteX3" fmla="*/ 287167 w 3613859"/>
              <a:gd name="connsiteY3" fmla="*/ 2904690 h 3191857"/>
              <a:gd name="connsiteX4" fmla="*/ 324952 w 3613859"/>
              <a:gd name="connsiteY4" fmla="*/ 2859348 h 3191857"/>
              <a:gd name="connsiteX5" fmla="*/ 347623 w 3613859"/>
              <a:gd name="connsiteY5" fmla="*/ 2829120 h 3191857"/>
              <a:gd name="connsiteX6" fmla="*/ 423194 w 3613859"/>
              <a:gd name="connsiteY6" fmla="*/ 2753549 h 3191857"/>
              <a:gd name="connsiteX7" fmla="*/ 438308 w 3613859"/>
              <a:gd name="connsiteY7" fmla="*/ 2730878 h 3191857"/>
              <a:gd name="connsiteX8" fmla="*/ 544106 w 3613859"/>
              <a:gd name="connsiteY8" fmla="*/ 2685536 h 3191857"/>
              <a:gd name="connsiteX9" fmla="*/ 619676 w 3613859"/>
              <a:gd name="connsiteY9" fmla="*/ 2655308 h 3191857"/>
              <a:gd name="connsiteX10" fmla="*/ 702803 w 3613859"/>
              <a:gd name="connsiteY10" fmla="*/ 2609966 h 3191857"/>
              <a:gd name="connsiteX11" fmla="*/ 733032 w 3613859"/>
              <a:gd name="connsiteY11" fmla="*/ 2602409 h 3191857"/>
              <a:gd name="connsiteX12" fmla="*/ 801045 w 3613859"/>
              <a:gd name="connsiteY12" fmla="*/ 2572181 h 3191857"/>
              <a:gd name="connsiteX13" fmla="*/ 929514 w 3613859"/>
              <a:gd name="connsiteY13" fmla="*/ 2504168 h 3191857"/>
              <a:gd name="connsiteX14" fmla="*/ 989970 w 3613859"/>
              <a:gd name="connsiteY14" fmla="*/ 2473940 h 3191857"/>
              <a:gd name="connsiteX15" fmla="*/ 1057984 w 3613859"/>
              <a:gd name="connsiteY15" fmla="*/ 2436154 h 3191857"/>
              <a:gd name="connsiteX16" fmla="*/ 1133554 w 3613859"/>
              <a:gd name="connsiteY16" fmla="*/ 2413483 h 3191857"/>
              <a:gd name="connsiteX17" fmla="*/ 1171339 w 3613859"/>
              <a:gd name="connsiteY17" fmla="*/ 2398369 h 3191857"/>
              <a:gd name="connsiteX18" fmla="*/ 1201567 w 3613859"/>
              <a:gd name="connsiteY18" fmla="*/ 2383255 h 3191857"/>
              <a:gd name="connsiteX19" fmla="*/ 1239352 w 3613859"/>
              <a:gd name="connsiteY19" fmla="*/ 2375698 h 3191857"/>
              <a:gd name="connsiteX20" fmla="*/ 1262023 w 3613859"/>
              <a:gd name="connsiteY20" fmla="*/ 2368141 h 3191857"/>
              <a:gd name="connsiteX21" fmla="*/ 1292251 w 3613859"/>
              <a:gd name="connsiteY21" fmla="*/ 2360584 h 3191857"/>
              <a:gd name="connsiteX22" fmla="*/ 1375379 w 3613859"/>
              <a:gd name="connsiteY22" fmla="*/ 2337913 h 3191857"/>
              <a:gd name="connsiteX23" fmla="*/ 1473620 w 3613859"/>
              <a:gd name="connsiteY23" fmla="*/ 2322799 h 3191857"/>
              <a:gd name="connsiteX24" fmla="*/ 1541633 w 3613859"/>
              <a:gd name="connsiteY24" fmla="*/ 2307685 h 3191857"/>
              <a:gd name="connsiteX25" fmla="*/ 1594532 w 3613859"/>
              <a:gd name="connsiteY25" fmla="*/ 2300128 h 3191857"/>
              <a:gd name="connsiteX26" fmla="*/ 1639875 w 3613859"/>
              <a:gd name="connsiteY26" fmla="*/ 2292571 h 3191857"/>
              <a:gd name="connsiteX27" fmla="*/ 1738116 w 3613859"/>
              <a:gd name="connsiteY27" fmla="*/ 2285014 h 3191857"/>
              <a:gd name="connsiteX28" fmla="*/ 1768344 w 3613859"/>
              <a:gd name="connsiteY28" fmla="*/ 2277457 h 3191857"/>
              <a:gd name="connsiteX29" fmla="*/ 1881699 w 3613859"/>
              <a:gd name="connsiteY29" fmla="*/ 2262343 h 3191857"/>
              <a:gd name="connsiteX30" fmla="*/ 2002612 w 3613859"/>
              <a:gd name="connsiteY30" fmla="*/ 2224558 h 3191857"/>
              <a:gd name="connsiteX31" fmla="*/ 2040397 w 3613859"/>
              <a:gd name="connsiteY31" fmla="*/ 2209444 h 3191857"/>
              <a:gd name="connsiteX32" fmla="*/ 2070625 w 3613859"/>
              <a:gd name="connsiteY32" fmla="*/ 2201887 h 3191857"/>
              <a:gd name="connsiteX33" fmla="*/ 2108410 w 3613859"/>
              <a:gd name="connsiteY33" fmla="*/ 2186773 h 3191857"/>
              <a:gd name="connsiteX34" fmla="*/ 2191537 w 3613859"/>
              <a:gd name="connsiteY34" fmla="*/ 2148988 h 3191857"/>
              <a:gd name="connsiteX35" fmla="*/ 2221765 w 3613859"/>
              <a:gd name="connsiteY35" fmla="*/ 2126316 h 3191857"/>
              <a:gd name="connsiteX36" fmla="*/ 2244437 w 3613859"/>
              <a:gd name="connsiteY36" fmla="*/ 2118759 h 3191857"/>
              <a:gd name="connsiteX37" fmla="*/ 2312450 w 3613859"/>
              <a:gd name="connsiteY37" fmla="*/ 2073417 h 3191857"/>
              <a:gd name="connsiteX38" fmla="*/ 2335121 w 3613859"/>
              <a:gd name="connsiteY38" fmla="*/ 2058303 h 3191857"/>
              <a:gd name="connsiteX39" fmla="*/ 2357792 w 3613859"/>
              <a:gd name="connsiteY39" fmla="*/ 2035632 h 3191857"/>
              <a:gd name="connsiteX40" fmla="*/ 2395577 w 3613859"/>
              <a:gd name="connsiteY40" fmla="*/ 1982733 h 3191857"/>
              <a:gd name="connsiteX41" fmla="*/ 2433362 w 3613859"/>
              <a:gd name="connsiteY41" fmla="*/ 1944948 h 3191857"/>
              <a:gd name="connsiteX42" fmla="*/ 2440919 w 3613859"/>
              <a:gd name="connsiteY42" fmla="*/ 1922277 h 3191857"/>
              <a:gd name="connsiteX43" fmla="*/ 2463590 w 3613859"/>
              <a:gd name="connsiteY43" fmla="*/ 1884492 h 3191857"/>
              <a:gd name="connsiteX44" fmla="*/ 2478704 w 3613859"/>
              <a:gd name="connsiteY44" fmla="*/ 1861821 h 3191857"/>
              <a:gd name="connsiteX45" fmla="*/ 2493818 w 3613859"/>
              <a:gd name="connsiteY45" fmla="*/ 1824035 h 3191857"/>
              <a:gd name="connsiteX46" fmla="*/ 2516489 w 3613859"/>
              <a:gd name="connsiteY46" fmla="*/ 1801364 h 3191857"/>
              <a:gd name="connsiteX47" fmla="*/ 2576946 w 3613859"/>
              <a:gd name="connsiteY47" fmla="*/ 1725794 h 3191857"/>
              <a:gd name="connsiteX48" fmla="*/ 2614731 w 3613859"/>
              <a:gd name="connsiteY48" fmla="*/ 1657781 h 3191857"/>
              <a:gd name="connsiteX49" fmla="*/ 2622288 w 3613859"/>
              <a:gd name="connsiteY49" fmla="*/ 1627553 h 3191857"/>
              <a:gd name="connsiteX50" fmla="*/ 2644959 w 3613859"/>
              <a:gd name="connsiteY50" fmla="*/ 1582211 h 3191857"/>
              <a:gd name="connsiteX51" fmla="*/ 2675187 w 3613859"/>
              <a:gd name="connsiteY51" fmla="*/ 1461298 h 3191857"/>
              <a:gd name="connsiteX52" fmla="*/ 2697858 w 3613859"/>
              <a:gd name="connsiteY52" fmla="*/ 1385728 h 3191857"/>
              <a:gd name="connsiteX53" fmla="*/ 2728086 w 3613859"/>
              <a:gd name="connsiteY53" fmla="*/ 1279930 h 3191857"/>
              <a:gd name="connsiteX54" fmla="*/ 2743200 w 3613859"/>
              <a:gd name="connsiteY54" fmla="*/ 1211916 h 3191857"/>
              <a:gd name="connsiteX55" fmla="*/ 2818770 w 3613859"/>
              <a:gd name="connsiteY55" fmla="*/ 1007877 h 3191857"/>
              <a:gd name="connsiteX56" fmla="*/ 2856556 w 3613859"/>
              <a:gd name="connsiteY56" fmla="*/ 902078 h 3191857"/>
              <a:gd name="connsiteX57" fmla="*/ 2901898 w 3613859"/>
              <a:gd name="connsiteY57" fmla="*/ 811394 h 3191857"/>
              <a:gd name="connsiteX58" fmla="*/ 2947240 w 3613859"/>
              <a:gd name="connsiteY58" fmla="*/ 758495 h 3191857"/>
              <a:gd name="connsiteX59" fmla="*/ 3075709 w 3613859"/>
              <a:gd name="connsiteY59" fmla="*/ 569569 h 3191857"/>
              <a:gd name="connsiteX60" fmla="*/ 3113494 w 3613859"/>
              <a:gd name="connsiteY60" fmla="*/ 539341 h 3191857"/>
              <a:gd name="connsiteX61" fmla="*/ 3257078 w 3613859"/>
              <a:gd name="connsiteY61" fmla="*/ 350416 h 3191857"/>
              <a:gd name="connsiteX62" fmla="*/ 3317534 w 3613859"/>
              <a:gd name="connsiteY62" fmla="*/ 289959 h 3191857"/>
              <a:gd name="connsiteX63" fmla="*/ 3423332 w 3613859"/>
              <a:gd name="connsiteY63" fmla="*/ 169047 h 3191857"/>
              <a:gd name="connsiteX64" fmla="*/ 3491346 w 3613859"/>
              <a:gd name="connsiteY64" fmla="*/ 101034 h 3191857"/>
              <a:gd name="connsiteX65" fmla="*/ 3521574 w 3613859"/>
              <a:gd name="connsiteY65" fmla="*/ 70806 h 3191857"/>
              <a:gd name="connsiteX66" fmla="*/ 3559359 w 3613859"/>
              <a:gd name="connsiteY66" fmla="*/ 40578 h 3191857"/>
              <a:gd name="connsiteX67" fmla="*/ 3582030 w 3613859"/>
              <a:gd name="connsiteY67" fmla="*/ 25464 h 3191857"/>
              <a:gd name="connsiteX68" fmla="*/ 3612258 w 3613859"/>
              <a:gd name="connsiteY68" fmla="*/ 2792 h 3191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613859" h="3191857">
                <a:moveTo>
                  <a:pt x="0" y="3191857"/>
                </a:moveTo>
                <a:cubicBezTo>
                  <a:pt x="51599" y="3114459"/>
                  <a:pt x="24631" y="3152112"/>
                  <a:pt x="158698" y="3018045"/>
                </a:cubicBezTo>
                <a:cubicBezTo>
                  <a:pt x="185177" y="2991566"/>
                  <a:pt x="213745" y="2967251"/>
                  <a:pt x="241825" y="2942475"/>
                </a:cubicBezTo>
                <a:cubicBezTo>
                  <a:pt x="256577" y="2929458"/>
                  <a:pt x="274572" y="2919804"/>
                  <a:pt x="287167" y="2904690"/>
                </a:cubicBezTo>
                <a:cubicBezTo>
                  <a:pt x="299762" y="2889576"/>
                  <a:pt x="312662" y="2874711"/>
                  <a:pt x="324952" y="2859348"/>
                </a:cubicBezTo>
                <a:cubicBezTo>
                  <a:pt x="332820" y="2849513"/>
                  <a:pt x="339053" y="2838350"/>
                  <a:pt x="347623" y="2829120"/>
                </a:cubicBezTo>
                <a:cubicBezTo>
                  <a:pt x="371864" y="2803015"/>
                  <a:pt x="403433" y="2783190"/>
                  <a:pt x="423194" y="2753549"/>
                </a:cubicBezTo>
                <a:cubicBezTo>
                  <a:pt x="428232" y="2745992"/>
                  <a:pt x="430867" y="2736086"/>
                  <a:pt x="438308" y="2730878"/>
                </a:cubicBezTo>
                <a:cubicBezTo>
                  <a:pt x="479137" y="2702298"/>
                  <a:pt x="501344" y="2701572"/>
                  <a:pt x="544106" y="2685536"/>
                </a:cubicBezTo>
                <a:cubicBezTo>
                  <a:pt x="569509" y="2676010"/>
                  <a:pt x="596412" y="2669267"/>
                  <a:pt x="619676" y="2655308"/>
                </a:cubicBezTo>
                <a:cubicBezTo>
                  <a:pt x="646534" y="2639193"/>
                  <a:pt x="673564" y="2621661"/>
                  <a:pt x="702803" y="2609966"/>
                </a:cubicBezTo>
                <a:cubicBezTo>
                  <a:pt x="712447" y="2606109"/>
                  <a:pt x="723338" y="2606137"/>
                  <a:pt x="733032" y="2602409"/>
                </a:cubicBezTo>
                <a:cubicBezTo>
                  <a:pt x="756188" y="2593503"/>
                  <a:pt x="778855" y="2583276"/>
                  <a:pt x="801045" y="2572181"/>
                </a:cubicBezTo>
                <a:cubicBezTo>
                  <a:pt x="844384" y="2550512"/>
                  <a:pt x="886525" y="2526522"/>
                  <a:pt x="929514" y="2504168"/>
                </a:cubicBezTo>
                <a:cubicBezTo>
                  <a:pt x="949504" y="2493773"/>
                  <a:pt x="970650" y="2485532"/>
                  <a:pt x="989970" y="2473940"/>
                </a:cubicBezTo>
                <a:cubicBezTo>
                  <a:pt x="1004796" y="2465044"/>
                  <a:pt x="1039636" y="2442826"/>
                  <a:pt x="1057984" y="2436154"/>
                </a:cubicBezTo>
                <a:cubicBezTo>
                  <a:pt x="1195569" y="2386123"/>
                  <a:pt x="1060027" y="2441055"/>
                  <a:pt x="1133554" y="2413483"/>
                </a:cubicBezTo>
                <a:cubicBezTo>
                  <a:pt x="1146256" y="2408720"/>
                  <a:pt x="1158943" y="2403878"/>
                  <a:pt x="1171339" y="2398369"/>
                </a:cubicBezTo>
                <a:cubicBezTo>
                  <a:pt x="1181633" y="2393794"/>
                  <a:pt x="1190880" y="2386817"/>
                  <a:pt x="1201567" y="2383255"/>
                </a:cubicBezTo>
                <a:cubicBezTo>
                  <a:pt x="1213752" y="2379193"/>
                  <a:pt x="1226891" y="2378813"/>
                  <a:pt x="1239352" y="2375698"/>
                </a:cubicBezTo>
                <a:cubicBezTo>
                  <a:pt x="1247080" y="2373766"/>
                  <a:pt x="1254364" y="2370329"/>
                  <a:pt x="1262023" y="2368141"/>
                </a:cubicBezTo>
                <a:cubicBezTo>
                  <a:pt x="1272009" y="2365288"/>
                  <a:pt x="1282265" y="2363437"/>
                  <a:pt x="1292251" y="2360584"/>
                </a:cubicBezTo>
                <a:cubicBezTo>
                  <a:pt x="1349807" y="2344139"/>
                  <a:pt x="1267613" y="2361005"/>
                  <a:pt x="1375379" y="2337913"/>
                </a:cubicBezTo>
                <a:cubicBezTo>
                  <a:pt x="1424041" y="2327485"/>
                  <a:pt x="1422117" y="2332456"/>
                  <a:pt x="1473620" y="2322799"/>
                </a:cubicBezTo>
                <a:cubicBezTo>
                  <a:pt x="1496446" y="2318519"/>
                  <a:pt x="1518807" y="2311965"/>
                  <a:pt x="1541633" y="2307685"/>
                </a:cubicBezTo>
                <a:cubicBezTo>
                  <a:pt x="1559140" y="2304402"/>
                  <a:pt x="1576927" y="2302836"/>
                  <a:pt x="1594532" y="2300128"/>
                </a:cubicBezTo>
                <a:cubicBezTo>
                  <a:pt x="1609677" y="2297798"/>
                  <a:pt x="1624636" y="2294175"/>
                  <a:pt x="1639875" y="2292571"/>
                </a:cubicBezTo>
                <a:cubicBezTo>
                  <a:pt x="1672538" y="2289133"/>
                  <a:pt x="1705369" y="2287533"/>
                  <a:pt x="1738116" y="2285014"/>
                </a:cubicBezTo>
                <a:cubicBezTo>
                  <a:pt x="1748192" y="2282495"/>
                  <a:pt x="1758099" y="2279164"/>
                  <a:pt x="1768344" y="2277457"/>
                </a:cubicBezTo>
                <a:cubicBezTo>
                  <a:pt x="1789984" y="2273850"/>
                  <a:pt x="1858241" y="2267370"/>
                  <a:pt x="1881699" y="2262343"/>
                </a:cubicBezTo>
                <a:cubicBezTo>
                  <a:pt x="1904866" y="2257379"/>
                  <a:pt x="1985888" y="2231248"/>
                  <a:pt x="2002612" y="2224558"/>
                </a:cubicBezTo>
                <a:cubicBezTo>
                  <a:pt x="2015207" y="2219520"/>
                  <a:pt x="2027528" y="2213734"/>
                  <a:pt x="2040397" y="2209444"/>
                </a:cubicBezTo>
                <a:cubicBezTo>
                  <a:pt x="2050250" y="2206160"/>
                  <a:pt x="2060772" y="2205171"/>
                  <a:pt x="2070625" y="2201887"/>
                </a:cubicBezTo>
                <a:cubicBezTo>
                  <a:pt x="2083494" y="2197597"/>
                  <a:pt x="2095708" y="2191536"/>
                  <a:pt x="2108410" y="2186773"/>
                </a:cubicBezTo>
                <a:cubicBezTo>
                  <a:pt x="2141419" y="2174395"/>
                  <a:pt x="2155171" y="2176264"/>
                  <a:pt x="2191537" y="2148988"/>
                </a:cubicBezTo>
                <a:cubicBezTo>
                  <a:pt x="2201613" y="2141431"/>
                  <a:pt x="2210829" y="2132565"/>
                  <a:pt x="2221765" y="2126316"/>
                </a:cubicBezTo>
                <a:cubicBezTo>
                  <a:pt x="2228681" y="2122364"/>
                  <a:pt x="2237312" y="2122321"/>
                  <a:pt x="2244437" y="2118759"/>
                </a:cubicBezTo>
                <a:cubicBezTo>
                  <a:pt x="2278507" y="2101724"/>
                  <a:pt x="2282918" y="2094511"/>
                  <a:pt x="2312450" y="2073417"/>
                </a:cubicBezTo>
                <a:cubicBezTo>
                  <a:pt x="2319841" y="2068138"/>
                  <a:pt x="2328144" y="2064117"/>
                  <a:pt x="2335121" y="2058303"/>
                </a:cubicBezTo>
                <a:cubicBezTo>
                  <a:pt x="2343331" y="2051461"/>
                  <a:pt x="2350950" y="2043842"/>
                  <a:pt x="2357792" y="2035632"/>
                </a:cubicBezTo>
                <a:cubicBezTo>
                  <a:pt x="2411967" y="1970622"/>
                  <a:pt x="2322978" y="2064407"/>
                  <a:pt x="2395577" y="1982733"/>
                </a:cubicBezTo>
                <a:cubicBezTo>
                  <a:pt x="2407411" y="1969420"/>
                  <a:pt x="2420767" y="1957543"/>
                  <a:pt x="2433362" y="1944948"/>
                </a:cubicBezTo>
                <a:cubicBezTo>
                  <a:pt x="2435881" y="1937391"/>
                  <a:pt x="2437357" y="1929402"/>
                  <a:pt x="2440919" y="1922277"/>
                </a:cubicBezTo>
                <a:cubicBezTo>
                  <a:pt x="2447488" y="1909140"/>
                  <a:pt x="2455805" y="1896948"/>
                  <a:pt x="2463590" y="1884492"/>
                </a:cubicBezTo>
                <a:cubicBezTo>
                  <a:pt x="2468404" y="1876790"/>
                  <a:pt x="2474642" y="1869945"/>
                  <a:pt x="2478704" y="1861821"/>
                </a:cubicBezTo>
                <a:cubicBezTo>
                  <a:pt x="2484771" y="1849688"/>
                  <a:pt x="2486628" y="1835539"/>
                  <a:pt x="2493818" y="1824035"/>
                </a:cubicBezTo>
                <a:cubicBezTo>
                  <a:pt x="2499482" y="1814972"/>
                  <a:pt x="2509586" y="1809522"/>
                  <a:pt x="2516489" y="1801364"/>
                </a:cubicBezTo>
                <a:cubicBezTo>
                  <a:pt x="2537327" y="1776738"/>
                  <a:pt x="2559052" y="1752635"/>
                  <a:pt x="2576946" y="1725794"/>
                </a:cubicBezTo>
                <a:cubicBezTo>
                  <a:pt x="2594249" y="1699839"/>
                  <a:pt x="2601365" y="1691197"/>
                  <a:pt x="2614731" y="1657781"/>
                </a:cubicBezTo>
                <a:cubicBezTo>
                  <a:pt x="2618588" y="1648138"/>
                  <a:pt x="2618431" y="1637196"/>
                  <a:pt x="2622288" y="1627553"/>
                </a:cubicBezTo>
                <a:cubicBezTo>
                  <a:pt x="2628564" y="1611864"/>
                  <a:pt x="2637402" y="1597325"/>
                  <a:pt x="2644959" y="1582211"/>
                </a:cubicBezTo>
                <a:cubicBezTo>
                  <a:pt x="2655035" y="1541907"/>
                  <a:pt x="2662049" y="1500711"/>
                  <a:pt x="2675187" y="1461298"/>
                </a:cubicBezTo>
                <a:cubicBezTo>
                  <a:pt x="2705265" y="1371065"/>
                  <a:pt x="2678823" y="1454254"/>
                  <a:pt x="2697858" y="1385728"/>
                </a:cubicBezTo>
                <a:cubicBezTo>
                  <a:pt x="2707674" y="1350389"/>
                  <a:pt x="2720130" y="1315734"/>
                  <a:pt x="2728086" y="1279930"/>
                </a:cubicBezTo>
                <a:cubicBezTo>
                  <a:pt x="2733124" y="1257259"/>
                  <a:pt x="2736602" y="1234183"/>
                  <a:pt x="2743200" y="1211916"/>
                </a:cubicBezTo>
                <a:cubicBezTo>
                  <a:pt x="2778658" y="1092246"/>
                  <a:pt x="2778334" y="1098858"/>
                  <a:pt x="2818770" y="1007877"/>
                </a:cubicBezTo>
                <a:cubicBezTo>
                  <a:pt x="2830244" y="950509"/>
                  <a:pt x="2822943" y="972664"/>
                  <a:pt x="2856556" y="902078"/>
                </a:cubicBezTo>
                <a:cubicBezTo>
                  <a:pt x="2871086" y="871565"/>
                  <a:pt x="2883851" y="839968"/>
                  <a:pt x="2901898" y="811394"/>
                </a:cubicBezTo>
                <a:cubicBezTo>
                  <a:pt x="2914299" y="791758"/>
                  <a:pt x="2933643" y="777322"/>
                  <a:pt x="2947240" y="758495"/>
                </a:cubicBezTo>
                <a:cubicBezTo>
                  <a:pt x="3022763" y="653924"/>
                  <a:pt x="2981898" y="682143"/>
                  <a:pt x="3075709" y="569569"/>
                </a:cubicBezTo>
                <a:cubicBezTo>
                  <a:pt x="3086035" y="557178"/>
                  <a:pt x="3103210" y="551767"/>
                  <a:pt x="3113494" y="539341"/>
                </a:cubicBezTo>
                <a:cubicBezTo>
                  <a:pt x="3163925" y="478404"/>
                  <a:pt x="3201147" y="406347"/>
                  <a:pt x="3257078" y="350416"/>
                </a:cubicBezTo>
                <a:cubicBezTo>
                  <a:pt x="3277230" y="330264"/>
                  <a:pt x="3298276" y="310968"/>
                  <a:pt x="3317534" y="289959"/>
                </a:cubicBezTo>
                <a:cubicBezTo>
                  <a:pt x="3353722" y="250481"/>
                  <a:pt x="3385463" y="206916"/>
                  <a:pt x="3423332" y="169047"/>
                </a:cubicBezTo>
                <a:lnTo>
                  <a:pt x="3491346" y="101034"/>
                </a:lnTo>
                <a:cubicBezTo>
                  <a:pt x="3501422" y="90958"/>
                  <a:pt x="3510447" y="79708"/>
                  <a:pt x="3521574" y="70806"/>
                </a:cubicBezTo>
                <a:cubicBezTo>
                  <a:pt x="3534169" y="60730"/>
                  <a:pt x="3546455" y="50256"/>
                  <a:pt x="3559359" y="40578"/>
                </a:cubicBezTo>
                <a:cubicBezTo>
                  <a:pt x="3566625" y="35129"/>
                  <a:pt x="3574938" y="31138"/>
                  <a:pt x="3582030" y="25464"/>
                </a:cubicBezTo>
                <a:cubicBezTo>
                  <a:pt x="3613859" y="0"/>
                  <a:pt x="3580706" y="18568"/>
                  <a:pt x="3612258" y="2792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Coarse to Fine</a:t>
            </a:r>
            <a:br>
              <a:rPr lang="en-US" smtClean="0"/>
            </a:br>
            <a:r>
              <a:rPr lang="en-US" smtClean="0"/>
              <a:t>2) Refine the boundary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343275" y="39433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000750" y="3714750"/>
            <a:ext cx="285750" cy="28575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972050" y="3714750"/>
            <a:ext cx="285750" cy="2857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257800" y="217170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FG</a:t>
            </a: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14950" y="4743450"/>
            <a:ext cx="742950" cy="7429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</a:t>
            </a:r>
            <a:r>
              <a:rPr lang="en-US" smtClean="0"/>
              <a:t>G</a:t>
            </a:r>
            <a:endParaRPr lang="en-US"/>
          </a:p>
        </p:txBody>
      </p:sp>
      <p:cxnSp>
        <p:nvCxnSpPr>
          <p:cNvPr id="15" name="Straight Connector 14"/>
          <p:cNvCxnSpPr>
            <a:stCxn id="11" idx="5"/>
            <a:endCxn id="7" idx="0"/>
          </p:cNvCxnSpPr>
          <p:nvPr/>
        </p:nvCxnSpPr>
        <p:spPr>
          <a:xfrm rot="16200000" flipH="1">
            <a:off x="5563335" y="3134460"/>
            <a:ext cx="908902" cy="25167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6"/>
            <a:endCxn id="7" idx="2"/>
          </p:cNvCxnSpPr>
          <p:nvPr/>
        </p:nvCxnSpPr>
        <p:spPr>
          <a:xfrm>
            <a:off x="5257800" y="3857625"/>
            <a:ext cx="742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3"/>
            <a:endCxn id="9" idx="0"/>
          </p:cNvCxnSpPr>
          <p:nvPr/>
        </p:nvCxnSpPr>
        <p:spPr>
          <a:xfrm rot="5400000">
            <a:off x="4786313" y="3134460"/>
            <a:ext cx="908902" cy="2516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9" idx="4"/>
            <a:endCxn id="12" idx="1"/>
          </p:cNvCxnSpPr>
          <p:nvPr/>
        </p:nvCxnSpPr>
        <p:spPr>
          <a:xfrm rot="16200000" flipH="1">
            <a:off x="4843463" y="4271962"/>
            <a:ext cx="851752" cy="308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2" idx="7"/>
            <a:endCxn id="7" idx="4"/>
          </p:cNvCxnSpPr>
          <p:nvPr/>
        </p:nvCxnSpPr>
        <p:spPr>
          <a:xfrm rot="5400000" flipH="1" flipV="1">
            <a:off x="5620485" y="4329112"/>
            <a:ext cx="851752" cy="1945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70294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>
            <a:endCxn id="48" idx="0"/>
          </p:cNvCxnSpPr>
          <p:nvPr/>
        </p:nvCxnSpPr>
        <p:spPr>
          <a:xfrm rot="16200000" flipH="1">
            <a:off x="6000750" y="2543174"/>
            <a:ext cx="1171575" cy="11715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7943850" y="371475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endCxn id="48" idx="4"/>
          </p:cNvCxnSpPr>
          <p:nvPr/>
        </p:nvCxnSpPr>
        <p:spPr>
          <a:xfrm rot="5400000" flipH="1" flipV="1">
            <a:off x="6057899" y="4000501"/>
            <a:ext cx="1114426" cy="11144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2" idx="6"/>
            <a:endCxn id="50" idx="4"/>
          </p:cNvCxnSpPr>
          <p:nvPr/>
        </p:nvCxnSpPr>
        <p:spPr>
          <a:xfrm flipV="1">
            <a:off x="6057900" y="4000500"/>
            <a:ext cx="2028825" cy="11144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1" idx="6"/>
            <a:endCxn id="50" idx="0"/>
          </p:cNvCxnSpPr>
          <p:nvPr/>
        </p:nvCxnSpPr>
        <p:spPr>
          <a:xfrm>
            <a:off x="6000750" y="2543175"/>
            <a:ext cx="2085975" cy="1171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7" idx="6"/>
            <a:endCxn id="48" idx="2"/>
          </p:cNvCxnSpPr>
          <p:nvPr/>
        </p:nvCxnSpPr>
        <p:spPr>
          <a:xfrm>
            <a:off x="6286500" y="3857625"/>
            <a:ext cx="7429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48" idx="6"/>
            <a:endCxn id="50" idx="2"/>
          </p:cNvCxnSpPr>
          <p:nvPr/>
        </p:nvCxnSpPr>
        <p:spPr>
          <a:xfrm>
            <a:off x="7315200" y="3857625"/>
            <a:ext cx="6286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400050" y="2286000"/>
            <a:ext cx="44577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/>
              <a:t>Paint Selection does this</a:t>
            </a:r>
          </a:p>
          <a:p>
            <a:r>
              <a:rPr lang="en-US" smtClean="0"/>
              <a:t>Liu et al. SIGGRAPH 2009</a:t>
            </a:r>
          </a:p>
          <a:p>
            <a:endParaRPr lang="en-US" smtClean="0"/>
          </a:p>
          <a:p>
            <a:r>
              <a:rPr lang="en-US" smtClean="0"/>
              <a:t>(and uses joint bilateral upsampling to determine the boundary width)</a:t>
            </a:r>
          </a:p>
          <a:p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4511544" y="2046173"/>
            <a:ext cx="3166393" cy="3500683"/>
          </a:xfrm>
          <a:custGeom>
            <a:avLst/>
            <a:gdLst>
              <a:gd name="connsiteX0" fmla="*/ 0 w 3166393"/>
              <a:gd name="connsiteY0" fmla="*/ 3500683 h 3500683"/>
              <a:gd name="connsiteX1" fmla="*/ 7557 w 3166393"/>
              <a:gd name="connsiteY1" fmla="*/ 3478012 h 3500683"/>
              <a:gd name="connsiteX2" fmla="*/ 136026 w 3166393"/>
              <a:gd name="connsiteY2" fmla="*/ 3357100 h 3500683"/>
              <a:gd name="connsiteX3" fmla="*/ 226711 w 3166393"/>
              <a:gd name="connsiteY3" fmla="*/ 3258858 h 3500683"/>
              <a:gd name="connsiteX4" fmla="*/ 408079 w 3166393"/>
              <a:gd name="connsiteY4" fmla="*/ 3092604 h 3500683"/>
              <a:gd name="connsiteX5" fmla="*/ 506320 w 3166393"/>
              <a:gd name="connsiteY5" fmla="*/ 2994363 h 3500683"/>
              <a:gd name="connsiteX6" fmla="*/ 581891 w 3166393"/>
              <a:gd name="connsiteY6" fmla="*/ 2933906 h 3500683"/>
              <a:gd name="connsiteX7" fmla="*/ 665018 w 3166393"/>
              <a:gd name="connsiteY7" fmla="*/ 2805437 h 3500683"/>
              <a:gd name="connsiteX8" fmla="*/ 710360 w 3166393"/>
              <a:gd name="connsiteY8" fmla="*/ 2714753 h 3500683"/>
              <a:gd name="connsiteX9" fmla="*/ 725474 w 3166393"/>
              <a:gd name="connsiteY9" fmla="*/ 2646739 h 3500683"/>
              <a:gd name="connsiteX10" fmla="*/ 801044 w 3166393"/>
              <a:gd name="connsiteY10" fmla="*/ 2510713 h 3500683"/>
              <a:gd name="connsiteX11" fmla="*/ 808601 w 3166393"/>
              <a:gd name="connsiteY11" fmla="*/ 2488042 h 3500683"/>
              <a:gd name="connsiteX12" fmla="*/ 861501 w 3166393"/>
              <a:gd name="connsiteY12" fmla="*/ 2427586 h 3500683"/>
              <a:gd name="connsiteX13" fmla="*/ 914400 w 3166393"/>
              <a:gd name="connsiteY13" fmla="*/ 2306673 h 3500683"/>
              <a:gd name="connsiteX14" fmla="*/ 959742 w 3166393"/>
              <a:gd name="connsiteY14" fmla="*/ 2208432 h 3500683"/>
              <a:gd name="connsiteX15" fmla="*/ 967299 w 3166393"/>
              <a:gd name="connsiteY15" fmla="*/ 2185761 h 3500683"/>
              <a:gd name="connsiteX16" fmla="*/ 1020198 w 3166393"/>
              <a:gd name="connsiteY16" fmla="*/ 2095077 h 3500683"/>
              <a:gd name="connsiteX17" fmla="*/ 1065540 w 3166393"/>
              <a:gd name="connsiteY17" fmla="*/ 2034620 h 3500683"/>
              <a:gd name="connsiteX18" fmla="*/ 1118439 w 3166393"/>
              <a:gd name="connsiteY18" fmla="*/ 1951493 h 3500683"/>
              <a:gd name="connsiteX19" fmla="*/ 1163782 w 3166393"/>
              <a:gd name="connsiteY19" fmla="*/ 1845695 h 3500683"/>
              <a:gd name="connsiteX20" fmla="*/ 1194010 w 3166393"/>
              <a:gd name="connsiteY20" fmla="*/ 1762567 h 3500683"/>
              <a:gd name="connsiteX21" fmla="*/ 1216681 w 3166393"/>
              <a:gd name="connsiteY21" fmla="*/ 1732339 h 3500683"/>
              <a:gd name="connsiteX22" fmla="*/ 1254466 w 3166393"/>
              <a:gd name="connsiteY22" fmla="*/ 1679440 h 3500683"/>
              <a:gd name="connsiteX23" fmla="*/ 1307365 w 3166393"/>
              <a:gd name="connsiteY23" fmla="*/ 1626541 h 3500683"/>
              <a:gd name="connsiteX24" fmla="*/ 1352707 w 3166393"/>
              <a:gd name="connsiteY24" fmla="*/ 1573642 h 3500683"/>
              <a:gd name="connsiteX25" fmla="*/ 1526519 w 3166393"/>
              <a:gd name="connsiteY25" fmla="*/ 1407387 h 3500683"/>
              <a:gd name="connsiteX26" fmla="*/ 1670102 w 3166393"/>
              <a:gd name="connsiteY26" fmla="*/ 1271361 h 3500683"/>
              <a:gd name="connsiteX27" fmla="*/ 1760787 w 3166393"/>
              <a:gd name="connsiteY27" fmla="*/ 1195791 h 3500683"/>
              <a:gd name="connsiteX28" fmla="*/ 1791015 w 3166393"/>
              <a:gd name="connsiteY28" fmla="*/ 1165563 h 3500683"/>
              <a:gd name="connsiteX29" fmla="*/ 2017725 w 3166393"/>
              <a:gd name="connsiteY29" fmla="*/ 999308 h 3500683"/>
              <a:gd name="connsiteX30" fmla="*/ 2108410 w 3166393"/>
              <a:gd name="connsiteY30" fmla="*/ 938852 h 3500683"/>
              <a:gd name="connsiteX31" fmla="*/ 2342677 w 3166393"/>
              <a:gd name="connsiteY31" fmla="*/ 742369 h 3500683"/>
              <a:gd name="connsiteX32" fmla="*/ 2463590 w 3166393"/>
              <a:gd name="connsiteY32" fmla="*/ 651685 h 3500683"/>
              <a:gd name="connsiteX33" fmla="*/ 2592059 w 3166393"/>
              <a:gd name="connsiteY33" fmla="*/ 530772 h 3500683"/>
              <a:gd name="connsiteX34" fmla="*/ 2720529 w 3166393"/>
              <a:gd name="connsiteY34" fmla="*/ 424974 h 3500683"/>
              <a:gd name="connsiteX35" fmla="*/ 2758314 w 3166393"/>
              <a:gd name="connsiteY35" fmla="*/ 387189 h 3500683"/>
              <a:gd name="connsiteX36" fmla="*/ 2886783 w 3166393"/>
              <a:gd name="connsiteY36" fmla="*/ 273834 h 3500683"/>
              <a:gd name="connsiteX37" fmla="*/ 2985025 w 3166393"/>
              <a:gd name="connsiteY37" fmla="*/ 175592 h 3500683"/>
              <a:gd name="connsiteX38" fmla="*/ 3030367 w 3166393"/>
              <a:gd name="connsiteY38" fmla="*/ 122693 h 3500683"/>
              <a:gd name="connsiteX39" fmla="*/ 3068152 w 3166393"/>
              <a:gd name="connsiteY39" fmla="*/ 92465 h 3500683"/>
              <a:gd name="connsiteX40" fmla="*/ 3128608 w 3166393"/>
              <a:gd name="connsiteY40" fmla="*/ 32009 h 3500683"/>
              <a:gd name="connsiteX41" fmla="*/ 3166393 w 3166393"/>
              <a:gd name="connsiteY41" fmla="*/ 1781 h 350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166393" h="3500683">
                <a:moveTo>
                  <a:pt x="0" y="3500683"/>
                </a:moveTo>
                <a:cubicBezTo>
                  <a:pt x="2519" y="3493126"/>
                  <a:pt x="2412" y="3484093"/>
                  <a:pt x="7557" y="3478012"/>
                </a:cubicBezTo>
                <a:cubicBezTo>
                  <a:pt x="103911" y="3364139"/>
                  <a:pt x="53235" y="3439891"/>
                  <a:pt x="136026" y="3357100"/>
                </a:cubicBezTo>
                <a:cubicBezTo>
                  <a:pt x="167539" y="3325587"/>
                  <a:pt x="194757" y="3289924"/>
                  <a:pt x="226711" y="3258858"/>
                </a:cubicBezTo>
                <a:cubicBezTo>
                  <a:pt x="285514" y="3201689"/>
                  <a:pt x="350087" y="3150596"/>
                  <a:pt x="408079" y="3092604"/>
                </a:cubicBezTo>
                <a:cubicBezTo>
                  <a:pt x="440826" y="3059857"/>
                  <a:pt x="472120" y="3025589"/>
                  <a:pt x="506320" y="2994363"/>
                </a:cubicBezTo>
                <a:cubicBezTo>
                  <a:pt x="530143" y="2972611"/>
                  <a:pt x="560248" y="2957827"/>
                  <a:pt x="581891" y="2933906"/>
                </a:cubicBezTo>
                <a:cubicBezTo>
                  <a:pt x="653493" y="2854767"/>
                  <a:pt x="632891" y="2863266"/>
                  <a:pt x="665018" y="2805437"/>
                </a:cubicBezTo>
                <a:cubicBezTo>
                  <a:pt x="687170" y="2765563"/>
                  <a:pt x="695472" y="2762396"/>
                  <a:pt x="710360" y="2714753"/>
                </a:cubicBezTo>
                <a:cubicBezTo>
                  <a:pt x="717287" y="2692586"/>
                  <a:pt x="718130" y="2668772"/>
                  <a:pt x="725474" y="2646739"/>
                </a:cubicBezTo>
                <a:cubicBezTo>
                  <a:pt x="741876" y="2597531"/>
                  <a:pt x="784641" y="2559921"/>
                  <a:pt x="801044" y="2510713"/>
                </a:cubicBezTo>
                <a:cubicBezTo>
                  <a:pt x="803563" y="2503156"/>
                  <a:pt x="803971" y="2494524"/>
                  <a:pt x="808601" y="2488042"/>
                </a:cubicBezTo>
                <a:cubicBezTo>
                  <a:pt x="847615" y="2433424"/>
                  <a:pt x="830387" y="2482900"/>
                  <a:pt x="861501" y="2427586"/>
                </a:cubicBezTo>
                <a:cubicBezTo>
                  <a:pt x="965972" y="2241859"/>
                  <a:pt x="881902" y="2396041"/>
                  <a:pt x="914400" y="2306673"/>
                </a:cubicBezTo>
                <a:cubicBezTo>
                  <a:pt x="937027" y="2244449"/>
                  <a:pt x="934393" y="2265466"/>
                  <a:pt x="959742" y="2208432"/>
                </a:cubicBezTo>
                <a:cubicBezTo>
                  <a:pt x="962977" y="2201153"/>
                  <a:pt x="964003" y="2193013"/>
                  <a:pt x="967299" y="2185761"/>
                </a:cubicBezTo>
                <a:cubicBezTo>
                  <a:pt x="994884" y="2125074"/>
                  <a:pt x="988635" y="2137161"/>
                  <a:pt x="1020198" y="2095077"/>
                </a:cubicBezTo>
                <a:cubicBezTo>
                  <a:pt x="1034682" y="2051625"/>
                  <a:pt x="1019228" y="2086722"/>
                  <a:pt x="1065540" y="2034620"/>
                </a:cubicBezTo>
                <a:cubicBezTo>
                  <a:pt x="1087168" y="2010288"/>
                  <a:pt x="1103292" y="1979623"/>
                  <a:pt x="1118439" y="1951493"/>
                </a:cubicBezTo>
                <a:cubicBezTo>
                  <a:pt x="1142669" y="1906495"/>
                  <a:pt x="1145453" y="1897017"/>
                  <a:pt x="1163782" y="1845695"/>
                </a:cubicBezTo>
                <a:cubicBezTo>
                  <a:pt x="1169776" y="1828911"/>
                  <a:pt x="1184398" y="1779870"/>
                  <a:pt x="1194010" y="1762567"/>
                </a:cubicBezTo>
                <a:cubicBezTo>
                  <a:pt x="1200127" y="1751557"/>
                  <a:pt x="1209360" y="1742588"/>
                  <a:pt x="1216681" y="1732339"/>
                </a:cubicBezTo>
                <a:cubicBezTo>
                  <a:pt x="1230377" y="1713165"/>
                  <a:pt x="1238001" y="1697551"/>
                  <a:pt x="1254466" y="1679440"/>
                </a:cubicBezTo>
                <a:cubicBezTo>
                  <a:pt x="1271240" y="1660988"/>
                  <a:pt x="1290397" y="1644815"/>
                  <a:pt x="1307365" y="1626541"/>
                </a:cubicBezTo>
                <a:cubicBezTo>
                  <a:pt x="1323168" y="1609523"/>
                  <a:pt x="1336711" y="1590479"/>
                  <a:pt x="1352707" y="1573642"/>
                </a:cubicBezTo>
                <a:cubicBezTo>
                  <a:pt x="1481427" y="1438148"/>
                  <a:pt x="1411759" y="1516107"/>
                  <a:pt x="1526519" y="1407387"/>
                </a:cubicBezTo>
                <a:cubicBezTo>
                  <a:pt x="1574380" y="1362045"/>
                  <a:pt x="1621176" y="1315552"/>
                  <a:pt x="1670102" y="1271361"/>
                </a:cubicBezTo>
                <a:cubicBezTo>
                  <a:pt x="1699303" y="1244986"/>
                  <a:pt x="1732964" y="1223614"/>
                  <a:pt x="1760787" y="1195791"/>
                </a:cubicBezTo>
                <a:cubicBezTo>
                  <a:pt x="1770863" y="1185715"/>
                  <a:pt x="1779696" y="1174219"/>
                  <a:pt x="1791015" y="1165563"/>
                </a:cubicBezTo>
                <a:cubicBezTo>
                  <a:pt x="1865456" y="1108637"/>
                  <a:pt x="1939751" y="1051290"/>
                  <a:pt x="2017725" y="999308"/>
                </a:cubicBezTo>
                <a:cubicBezTo>
                  <a:pt x="2047953" y="979156"/>
                  <a:pt x="2079912" y="961385"/>
                  <a:pt x="2108410" y="938852"/>
                </a:cubicBezTo>
                <a:cubicBezTo>
                  <a:pt x="2188357" y="875638"/>
                  <a:pt x="2261142" y="803520"/>
                  <a:pt x="2342677" y="742369"/>
                </a:cubicBezTo>
                <a:cubicBezTo>
                  <a:pt x="2382981" y="712141"/>
                  <a:pt x="2425175" y="684280"/>
                  <a:pt x="2463590" y="651685"/>
                </a:cubicBezTo>
                <a:cubicBezTo>
                  <a:pt x="2508431" y="613638"/>
                  <a:pt x="2547963" y="569680"/>
                  <a:pt x="2592059" y="530772"/>
                </a:cubicBezTo>
                <a:cubicBezTo>
                  <a:pt x="2633657" y="494068"/>
                  <a:pt x="2678544" y="461234"/>
                  <a:pt x="2720529" y="424974"/>
                </a:cubicBezTo>
                <a:cubicBezTo>
                  <a:pt x="2734010" y="413332"/>
                  <a:pt x="2745134" y="399171"/>
                  <a:pt x="2758314" y="387189"/>
                </a:cubicBezTo>
                <a:cubicBezTo>
                  <a:pt x="2800572" y="348773"/>
                  <a:pt x="2845033" y="312801"/>
                  <a:pt x="2886783" y="273834"/>
                </a:cubicBezTo>
                <a:cubicBezTo>
                  <a:pt x="2920639" y="242235"/>
                  <a:pt x="2954886" y="210754"/>
                  <a:pt x="2985025" y="175592"/>
                </a:cubicBezTo>
                <a:cubicBezTo>
                  <a:pt x="3000139" y="157959"/>
                  <a:pt x="3013945" y="139115"/>
                  <a:pt x="3030367" y="122693"/>
                </a:cubicBezTo>
                <a:cubicBezTo>
                  <a:pt x="3041772" y="111288"/>
                  <a:pt x="3056300" y="103405"/>
                  <a:pt x="3068152" y="92465"/>
                </a:cubicBezTo>
                <a:cubicBezTo>
                  <a:pt x="3089093" y="73135"/>
                  <a:pt x="3108456" y="52161"/>
                  <a:pt x="3128608" y="32009"/>
                </a:cubicBezTo>
                <a:cubicBezTo>
                  <a:pt x="3160617" y="0"/>
                  <a:pt x="3144586" y="1781"/>
                  <a:pt x="3166393" y="1781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Videos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smtClean="0">
                <a:latin typeface="Consolas" pitchFamily="49" charset="0"/>
                <a:cs typeface="Consolas" pitchFamily="49" charset="0"/>
              </a:rPr>
              <a:t>GrabCut (SIGGRAPH 04)</a:t>
            </a:r>
          </a:p>
          <a:p>
            <a:pPr lvl="1"/>
            <a:r>
              <a:rPr lang="en-US" sz="800" smtClean="0">
                <a:latin typeface="Consolas" pitchFamily="49" charset="0"/>
                <a:cs typeface="Consolas" pitchFamily="49" charset="0"/>
              </a:rPr>
              <a:t>http</a:t>
            </a:r>
            <a:r>
              <a:rPr lang="en-US" sz="800" smtClean="0">
                <a:latin typeface="Consolas" pitchFamily="49" charset="0"/>
                <a:cs typeface="Consolas" pitchFamily="49" charset="0"/>
              </a:rPr>
              <a:t>://research.microsoft.com/en-us/um/cambridge/projects/visionimagevideoediting/segmentation/images/Video.avi</a:t>
            </a:r>
          </a:p>
          <a:p>
            <a:r>
              <a:rPr lang="en-US" sz="2400" smtClean="0">
                <a:latin typeface="Consolas" pitchFamily="49" charset="0"/>
                <a:cs typeface="Consolas" pitchFamily="49" charset="0"/>
              </a:rPr>
              <a:t>Paint Selection (SIGGRAPH 09)</a:t>
            </a:r>
          </a:p>
          <a:p>
            <a:pPr lvl="1"/>
            <a:r>
              <a:rPr lang="en-US" sz="800" smtClean="0">
                <a:latin typeface="Consolas" pitchFamily="49" charset="0"/>
                <a:cs typeface="Consolas" pitchFamily="49" charset="0"/>
              </a:rPr>
              <a:t>http</a:t>
            </a:r>
            <a:r>
              <a:rPr lang="en-US" sz="800" smtClean="0">
                <a:latin typeface="Consolas" pitchFamily="49" charset="0"/>
                <a:cs typeface="Consolas" pitchFamily="49" charset="0"/>
              </a:rPr>
              <a:t>://research.microsoft.com/en-us/um/people/jiansun/videos/PaintSelection.wmv</a:t>
            </a:r>
            <a:endParaRPr lang="en-US" sz="80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22195</TotalTime>
  <Words>1342</Words>
  <Application>Microsoft Office PowerPoint</Application>
  <PresentationFormat>On-screen Show (4:3)</PresentationFormat>
  <Paragraphs>399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CS448f: Image Processing For Photography and Vision</vt:lpstr>
      <vt:lpstr>Seam Carving</vt:lpstr>
      <vt:lpstr>Finding a Good Seam</vt:lpstr>
      <vt:lpstr>Finding a Good Seam</vt:lpstr>
      <vt:lpstr>Dynamic Programming</vt:lpstr>
      <vt:lpstr>Instead of Finding Shortest Path Here:</vt:lpstr>
      <vt:lpstr>We greedily walk down this:</vt:lpstr>
      <vt:lpstr>We greedily walk down this:</vt:lpstr>
      <vt:lpstr>Protecting a region:</vt:lpstr>
      <vt:lpstr>Protecting a region:</vt:lpstr>
      <vt:lpstr>Protecting a region:</vt:lpstr>
      <vt:lpstr>Demo</vt:lpstr>
      <vt:lpstr>How Does Quick Selection Work?</vt:lpstr>
      <vt:lpstr>Slide 14</vt:lpstr>
      <vt:lpstr>Max Flow</vt:lpstr>
      <vt:lpstr>Aside: It’s Linear Programming</vt:lpstr>
      <vt:lpstr>Aside: It’s Linear Programming</vt:lpstr>
      <vt:lpstr>Start with no flow</vt:lpstr>
      <vt:lpstr>Find path from source to sink with capacity</vt:lpstr>
      <vt:lpstr>Max out that path Keep track of direction</vt:lpstr>
      <vt:lpstr>Repeat</vt:lpstr>
      <vt:lpstr>A maxed out edge can only be used in the other direction</vt:lpstr>
      <vt:lpstr>Continue...</vt:lpstr>
      <vt:lpstr>Continue...</vt:lpstr>
      <vt:lpstr>Continue...</vt:lpstr>
      <vt:lpstr>Continue...</vt:lpstr>
      <vt:lpstr>Only one path left...</vt:lpstr>
      <vt:lpstr>No paths left. Done.</vt:lpstr>
      <vt:lpstr>The congested edges represent the bottleneck</vt:lpstr>
      <vt:lpstr>Cutting across them cuts the graph while removing the minimum amount of capacity</vt:lpstr>
      <vt:lpstr>Max Flow = Min Cut</vt:lpstr>
      <vt:lpstr>Everything Reachable from Source vs Everything Else</vt:lpstr>
      <vt:lpstr>Everything Reachable from Sink vs Everything Else</vt:lpstr>
      <vt:lpstr>Aside: Linear Programming</vt:lpstr>
      <vt:lpstr>How does this relate to pixels?</vt:lpstr>
      <vt:lpstr>Foreground vs Background</vt:lpstr>
      <vt:lpstr>Source and Sink?</vt:lpstr>
      <vt:lpstr>Source and Sink?</vt:lpstr>
      <vt:lpstr>Source and Sink?</vt:lpstr>
      <vt:lpstr>Switch to 1D</vt:lpstr>
      <vt:lpstr>Switch to 1D</vt:lpstr>
      <vt:lpstr>Edge strengths between pixels</vt:lpstr>
      <vt:lpstr>Edge strengths to FG/BG</vt:lpstr>
      <vt:lpstr>Probability of belonging to FG/BG</vt:lpstr>
      <vt:lpstr>In terms of minimization:</vt:lpstr>
      <vt:lpstr>Picking seams for blending</vt:lpstr>
      <vt:lpstr>Picking seams for blending</vt:lpstr>
      <vt:lpstr>Picking seams for blending</vt:lpstr>
      <vt:lpstr>Picking seams for blending</vt:lpstr>
      <vt:lpstr>Picking seams for blending</vt:lpstr>
      <vt:lpstr>Picking seams for blending</vt:lpstr>
      <vt:lpstr>Picking seams for blending</vt:lpstr>
      <vt:lpstr>Picking seams for blending</vt:lpstr>
      <vt:lpstr>Speeding up Graph Cuts</vt:lpstr>
      <vt:lpstr>Speeding up Graph Cuts</vt:lpstr>
      <vt:lpstr>Only include the relevant pixels</vt:lpstr>
      <vt:lpstr>Consider selection again</vt:lpstr>
      <vt:lpstr>Clump pixels of near-constant color</vt:lpstr>
      <vt:lpstr>Clump pixels of near-constant color</vt:lpstr>
      <vt:lpstr>Coarse to Fine 1) Solve at low res.</vt:lpstr>
      <vt:lpstr>Coarse to Fine 1) Solve at low res.</vt:lpstr>
      <vt:lpstr>Coarse to Fine 2) Refine the boundary</vt:lpstr>
      <vt:lpstr>Videos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Filtering &amp; Joint Image Filtering</dc:title>
  <dc:creator>Andrew Adams</dc:creator>
  <cp:lastModifiedBy>abadams</cp:lastModifiedBy>
  <cp:revision>793</cp:revision>
  <dcterms:created xsi:type="dcterms:W3CDTF">2008-05-09T20:06:23Z</dcterms:created>
  <dcterms:modified xsi:type="dcterms:W3CDTF">2009-10-29T20:23:05Z</dcterms:modified>
</cp:coreProperties>
</file>