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797" r:id="rId1"/>
    <p:sldMasterId id="2147483783" r:id="rId2"/>
  </p:sldMasterIdLst>
  <p:notesMasterIdLst>
    <p:notesMasterId r:id="rId59"/>
  </p:notesMasterIdLst>
  <p:sldIdLst>
    <p:sldId id="1076" r:id="rId3"/>
    <p:sldId id="1155" r:id="rId4"/>
    <p:sldId id="1211" r:id="rId5"/>
    <p:sldId id="1212" r:id="rId6"/>
    <p:sldId id="1165" r:id="rId7"/>
    <p:sldId id="1156" r:id="rId8"/>
    <p:sldId id="1157" r:id="rId9"/>
    <p:sldId id="1214" r:id="rId10"/>
    <p:sldId id="1213" r:id="rId11"/>
    <p:sldId id="1215" r:id="rId12"/>
    <p:sldId id="1216" r:id="rId13"/>
    <p:sldId id="1190" r:id="rId14"/>
    <p:sldId id="259" r:id="rId15"/>
    <p:sldId id="262" r:id="rId16"/>
    <p:sldId id="1224" r:id="rId17"/>
    <p:sldId id="1217" r:id="rId18"/>
    <p:sldId id="1160" r:id="rId19"/>
    <p:sldId id="1159" r:id="rId20"/>
    <p:sldId id="1181" r:id="rId21"/>
    <p:sldId id="1166" r:id="rId22"/>
    <p:sldId id="1219" r:id="rId23"/>
    <p:sldId id="1220" r:id="rId24"/>
    <p:sldId id="1202" r:id="rId25"/>
    <p:sldId id="297" r:id="rId26"/>
    <p:sldId id="1209" r:id="rId27"/>
    <p:sldId id="1182" r:id="rId28"/>
    <p:sldId id="298" r:id="rId29"/>
    <p:sldId id="1200" r:id="rId30"/>
    <p:sldId id="1183" r:id="rId31"/>
    <p:sldId id="1196" r:id="rId32"/>
    <p:sldId id="1197" r:id="rId33"/>
    <p:sldId id="1198" r:id="rId34"/>
    <p:sldId id="1199" r:id="rId35"/>
    <p:sldId id="323" r:id="rId36"/>
    <p:sldId id="1210" r:id="rId37"/>
    <p:sldId id="1222" r:id="rId38"/>
    <p:sldId id="263" r:id="rId39"/>
    <p:sldId id="1117" r:id="rId40"/>
    <p:sldId id="1129" r:id="rId41"/>
    <p:sldId id="1130" r:id="rId42"/>
    <p:sldId id="1131" r:id="rId43"/>
    <p:sldId id="1132" r:id="rId44"/>
    <p:sldId id="1151" r:id="rId45"/>
    <p:sldId id="1109" r:id="rId46"/>
    <p:sldId id="1110" r:id="rId47"/>
    <p:sldId id="1135" r:id="rId48"/>
    <p:sldId id="1139" r:id="rId49"/>
    <p:sldId id="1158" r:id="rId50"/>
    <p:sldId id="1152" r:id="rId51"/>
    <p:sldId id="1143" r:id="rId52"/>
    <p:sldId id="1144" r:id="rId53"/>
    <p:sldId id="1145" r:id="rId54"/>
    <p:sldId id="991" r:id="rId55"/>
    <p:sldId id="1208" r:id="rId56"/>
    <p:sldId id="1100" r:id="rId57"/>
    <p:sldId id="1188" r:id="rId58"/>
  </p:sldIdLst>
  <p:sldSz cx="12192000" cy="6858000"/>
  <p:notesSz cx="6813550" cy="9825038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1968" userDrawn="1">
          <p15:clr>
            <a:srgbClr val="A4A3A4"/>
          </p15:clr>
        </p15:guide>
        <p15:guide id="3" pos="6672" userDrawn="1">
          <p15:clr>
            <a:srgbClr val="A4A3A4"/>
          </p15:clr>
        </p15:guide>
        <p15:guide id="4" orient="horz" pos="1968" userDrawn="1">
          <p15:clr>
            <a:srgbClr val="A4A3A4"/>
          </p15:clr>
        </p15:guide>
        <p15:guide id="5" orient="horz" pos="331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F3300"/>
    <a:srgbClr val="2FB0FF"/>
    <a:srgbClr val="00A642"/>
    <a:srgbClr val="00B0F0"/>
    <a:srgbClr val="5D6680"/>
    <a:srgbClr val="002060"/>
    <a:srgbClr val="0070C0"/>
    <a:srgbClr val="FFFFFF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浅色样式 1 - 强调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浅色样式 2 - 强调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2" autoAdjust="0"/>
    <p:restoredTop sz="41837" autoAdjust="0"/>
  </p:normalViewPr>
  <p:slideViewPr>
    <p:cSldViewPr>
      <p:cViewPr varScale="1">
        <p:scale>
          <a:sx n="33" d="100"/>
          <a:sy n="33" d="100"/>
        </p:scale>
        <p:origin x="1932" y="28"/>
      </p:cViewPr>
      <p:guideLst>
        <p:guide orient="horz"/>
        <p:guide pos="1968"/>
        <p:guide pos="6672"/>
        <p:guide orient="horz" pos="1968"/>
        <p:guide orient="horz" pos="3312"/>
      </p:guideLst>
    </p:cSldViewPr>
  </p:slideViewPr>
  <p:outlineViewPr>
    <p:cViewPr>
      <p:scale>
        <a:sx n="33" d="100"/>
        <a:sy n="33" d="100"/>
      </p:scale>
      <p:origin x="0" y="66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1" d="100"/>
        <a:sy n="51" d="100"/>
      </p:scale>
      <p:origin x="0" y="-599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9213" y="0"/>
            <a:ext cx="295275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3350" y="736600"/>
            <a:ext cx="6548438" cy="36845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667250"/>
            <a:ext cx="5451475" cy="442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/>
              <a:t>Click to edit Master text styles</a:t>
            </a:r>
          </a:p>
          <a:p>
            <a:pPr lvl="1"/>
            <a:r>
              <a:rPr lang="en-US" altLang="zh-CN" noProof="0"/>
              <a:t>Second level</a:t>
            </a:r>
          </a:p>
          <a:p>
            <a:pPr lvl="2"/>
            <a:r>
              <a:rPr lang="en-US" altLang="zh-CN" noProof="0"/>
              <a:t>Third level</a:t>
            </a:r>
          </a:p>
          <a:p>
            <a:pPr lvl="3"/>
            <a:r>
              <a:rPr lang="en-US" altLang="zh-CN" noProof="0"/>
              <a:t>Fourth level</a:t>
            </a:r>
          </a:p>
          <a:p>
            <a:pPr lvl="4"/>
            <a:r>
              <a:rPr lang="en-US" altLang="zh-CN" noProof="0"/>
              <a:t>Fifth level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31325"/>
            <a:ext cx="29527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9213" y="9331325"/>
            <a:ext cx="29527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A3804948-14D2-43DA-B3DB-CF1972FFF4B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84352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88713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3776D-BFE1-44A6-A622-8A01946108F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396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39752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17510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99558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908228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788481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751825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54290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06672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288990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4AF99-A031-1040-972A-CCC7CC3F61C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8973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16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49676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17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340559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18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77806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431246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20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5798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21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900143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22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08352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23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96563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28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18901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30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149172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34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38486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35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205636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37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885826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4AF99-A031-1040-972A-CCC7CC3F61C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6179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4AF99-A031-1040-972A-CCC7CC3F61C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848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40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172141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4AF99-A031-1040-972A-CCC7CC3F61CE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6930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42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014223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43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329086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44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9581972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45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147506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46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262222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49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890966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50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6521870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51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5610193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52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042783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53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4322283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54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2413102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56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9445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1342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7">
              <a:defRPr/>
            </a:pPr>
            <a:fld id="{0473B4FD-6A04-0C40-A451-FA7F82E5A93A}" type="datetime2">
              <a:rPr lang="en-US" smtClean="0">
                <a:solidFill>
                  <a:srgbClr val="FFFFFF"/>
                </a:solidFill>
                <a:ea typeface="+mn-ea"/>
              </a:rPr>
              <a:pPr defTabSz="914377">
                <a:defRPr/>
              </a:pPr>
              <a:t>Tuesday, April 21, 2020</a:t>
            </a:fld>
            <a:endParaRPr lang="en-US">
              <a:solidFill>
                <a:srgbClr val="FFFFFF"/>
              </a:solidFill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defTabSz="914377">
              <a:defRPr/>
            </a:pPr>
            <a:endParaRPr lang="en-US" dirty="0">
              <a:solidFill>
                <a:srgbClr val="FFFFFF"/>
              </a:solidFill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defTabSz="914377">
              <a:defRPr/>
            </a:pPr>
            <a:fld id="{0CFEC368-1D7A-4F81-ABF6-AE0E36BAF64C}" type="slidenum">
              <a:rPr lang="en-US" sz="1400" b="1" smtClean="0">
                <a:solidFill>
                  <a:srgbClr val="FFFFFF"/>
                </a:solidFill>
                <a:ea typeface="+mn-ea"/>
              </a:rPr>
              <a:pPr algn="l" defTabSz="914377">
                <a:defRPr/>
              </a:pPr>
              <a:t>‹#›</a:t>
            </a:fld>
            <a:endParaRPr lang="en-US" sz="1400" b="1">
              <a:solidFill>
                <a:srgbClr val="FFFFFF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05842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8" descr="Picture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99227"/>
            <a:ext cx="121920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2"/>
            <a:ext cx="12192000" cy="360363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100000">
                <a:srgbClr val="99CCFF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Arial" charset="0"/>
            </a:endParaRPr>
          </a:p>
        </p:txBody>
      </p:sp>
      <p:pic>
        <p:nvPicPr>
          <p:cNvPr id="6" name="Picture 27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46186" y="6453188"/>
            <a:ext cx="124069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defTabSz="762000">
              <a:defRPr/>
            </a:pPr>
            <a:fld id="{877019A4-F52B-4785-B83C-A974FFFB65AE}" type="slidenum">
              <a:rPr kumimoji="1" lang="en-US" altLang="ja-JP" sz="16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defTabSz="762000">
                <a:defRPr/>
              </a:pPr>
              <a:t>‹#›</a:t>
            </a:fld>
            <a:endParaRPr kumimoji="1" lang="en-US" altLang="ja-JP" sz="160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-48846" y="-26988"/>
            <a:ext cx="1776047" cy="995363"/>
            <a:chOff x="0" y="0"/>
            <a:chExt cx="5557" cy="4150"/>
          </a:xfrm>
        </p:grpSpPr>
        <p:pic>
          <p:nvPicPr>
            <p:cNvPr id="9" name="Picture 14" descr="リング_2_0924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 t="9818"/>
            <a:stretch>
              <a:fillRect/>
            </a:stretch>
          </p:blipFill>
          <p:spPr bwMode="auto">
            <a:xfrm>
              <a:off x="249" y="0"/>
              <a:ext cx="3991" cy="3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5" descr="リング_2_0924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32" y="122"/>
              <a:ext cx="1225" cy="1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6" descr="リング_2_0924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 l="15576"/>
            <a:stretch>
              <a:fillRect/>
            </a:stretch>
          </p:blipFill>
          <p:spPr bwMode="auto">
            <a:xfrm>
              <a:off x="0" y="1389"/>
              <a:ext cx="2336" cy="2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-48846" y="-26988"/>
            <a:ext cx="1776047" cy="995363"/>
            <a:chOff x="0" y="0"/>
            <a:chExt cx="5557" cy="4150"/>
          </a:xfrm>
        </p:grpSpPr>
        <p:pic>
          <p:nvPicPr>
            <p:cNvPr id="13" name="Picture 21" descr="リング_2_0924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 t="9818"/>
            <a:stretch>
              <a:fillRect/>
            </a:stretch>
          </p:blipFill>
          <p:spPr bwMode="auto">
            <a:xfrm>
              <a:off x="249" y="0"/>
              <a:ext cx="3991" cy="3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2" descr="リング_2_0924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32" y="122"/>
              <a:ext cx="1225" cy="1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23" descr="リング_2_0924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 l="15576"/>
            <a:stretch>
              <a:fillRect/>
            </a:stretch>
          </p:blipFill>
          <p:spPr bwMode="auto">
            <a:xfrm>
              <a:off x="0" y="1389"/>
              <a:ext cx="2336" cy="2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49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  <a:endParaRPr lang="en-US" altLang="zh-CN"/>
          </a:p>
        </p:txBody>
      </p:sp>
      <p:sp>
        <p:nvSpPr>
          <p:cNvPr id="12493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altLang="zh-CN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247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247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31801" y="1196975"/>
            <a:ext cx="5529384" cy="4929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48765" y="1196975"/>
            <a:ext cx="5531337" cy="4929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75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711" y="1535113"/>
            <a:ext cx="538870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711" y="2174875"/>
            <a:ext cx="538870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10" y="273050"/>
            <a:ext cx="4011247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384" y="273078"/>
            <a:ext cx="681501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10" y="1435103"/>
            <a:ext cx="4011247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555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555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555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977942" y="188913"/>
            <a:ext cx="2879969" cy="593725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34118" y="188913"/>
            <a:ext cx="8456247" cy="59372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4116" y="188913"/>
            <a:ext cx="11523784" cy="79216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31819" y="1196975"/>
            <a:ext cx="11248292" cy="4929188"/>
          </a:xfrm>
        </p:spPr>
        <p:txBody>
          <a:bodyPr/>
          <a:lstStyle/>
          <a:p>
            <a:pPr lvl="0"/>
            <a:r>
              <a:rPr lang="zh-CN" altLang="en-US" noProof="0"/>
              <a:t>单击图标添加表格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Main Labeled">
    <p:bg>
      <p:bgPr>
        <a:pattFill prst="pct5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DB727-2FFC-594B-A869-97661F23BFB5}" type="datetime1">
              <a:rPr lang="en-US" smtClean="0"/>
              <a:t>4/21/2020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86868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  <a:alpha val="40000"/>
                </a:schemeClr>
              </a:gs>
              <a:gs pos="0">
                <a:srgbClr val="002060">
                  <a:alpha val="3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b="1" dirty="0">
              <a:solidFill>
                <a:srgbClr val="00206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68680"/>
          </a:xfrm>
        </p:spPr>
        <p:txBody>
          <a:bodyPr wrap="square">
            <a:noAutofit/>
          </a:bodyPr>
          <a:lstStyle>
            <a:lvl1pPr>
              <a:defRPr sz="4320" b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entagon"/>
          <p:cNvSpPr/>
          <p:nvPr userDrawn="1"/>
        </p:nvSpPr>
        <p:spPr>
          <a:xfrm>
            <a:off x="2" y="6368527"/>
            <a:ext cx="527281" cy="352313"/>
          </a:xfrm>
          <a:prstGeom prst="homePlate">
            <a:avLst>
              <a:gd name="adj" fmla="val 36002"/>
            </a:avLst>
          </a:prstGeom>
          <a:solidFill>
            <a:srgbClr val="DEB406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17" dirty="0">
              <a:solidFill>
                <a:srgbClr val="0B385D"/>
              </a:solidFill>
              <a:latin typeface="Galaxie Polaris Condensed Bold" pitchFamily="2" charset="0"/>
              <a:ea typeface="Galaxie Polaris Condensed Bold" pitchFamily="2" charset="0"/>
              <a:cs typeface="Galaxie Polaris Condensed Bold" pitchFamily="2" charset="0"/>
            </a:endParaRPr>
          </a:p>
        </p:txBody>
      </p:sp>
      <p:sp>
        <p:nvSpPr>
          <p:cNvPr id="8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-117879" y="6368527"/>
            <a:ext cx="609600" cy="351130"/>
          </a:xfrm>
        </p:spPr>
        <p:txBody>
          <a:bodyPr/>
          <a:lstStyle>
            <a:lvl1pPr>
              <a:defRPr sz="1300">
                <a:solidFill>
                  <a:srgbClr val="002060"/>
                </a:solidFill>
                <a:latin typeface="Galaxie Polaris Condensed Bold" pitchFamily="2" charset="0"/>
                <a:ea typeface="Galaxie Polaris Condensed Bold" pitchFamily="2" charset="0"/>
                <a:cs typeface="Galaxie Polaris Condensed Bold" pitchFamily="2" charset="0"/>
              </a:defRPr>
            </a:lvl1pPr>
          </a:lstStyle>
          <a:p>
            <a:fld id="{F287593E-4B41-FE45-9B69-35A94EBE95B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867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FD56EF-2555-4C6C-AFC3-2E455BB40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E08210-7E34-45FD-AE32-6872BFC7B0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6160F7-5D67-4C80-9005-039C2C792A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17368-B4AA-45D7-B8F5-4DF11471AD7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FC2068-E4A9-4CB2-A117-40DD527823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B47C52-8CA7-49C2-9C37-C6A47CFEF7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CCA04-4A0E-455F-A5E5-20FF48340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746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2" y="1196975"/>
            <a:ext cx="11248292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1035" name="Rectangle 11"/>
          <p:cNvSpPr>
            <a:spLocks noChangeArrowheads="1"/>
          </p:cNvSpPr>
          <p:nvPr userDrawn="1"/>
        </p:nvSpPr>
        <p:spPr bwMode="auto">
          <a:xfrm>
            <a:off x="0" y="2"/>
            <a:ext cx="12192000" cy="360363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100000">
                <a:srgbClr val="99CCFF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Arial" charset="0"/>
            </a:endParaRPr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4109" y="188913"/>
            <a:ext cx="11523784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</p:sldLayoutIdLst>
  <p:transition/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stanford.edu/class/cs52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academic.microsoft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cademic.microsoft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4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13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academic.microsoft.com/" TargetMode="Externa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academic-services/graph/get-started-setup-provisioning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ericdongyx.github.io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3" Type="http://schemas.openxmlformats.org/officeDocument/2006/relationships/image" Target="../media/image38.png"/><Relationship Id="rId7" Type="http://schemas.openxmlformats.org/officeDocument/2006/relationships/image" Target="../media/image3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0.png"/><Relationship Id="rId5" Type="http://schemas.openxmlformats.org/officeDocument/2006/relationships/image" Target="../media/image40.png"/><Relationship Id="rId10" Type="http://schemas.openxmlformats.org/officeDocument/2006/relationships/image" Target="../media/image340.png"/><Relationship Id="rId4" Type="http://schemas.openxmlformats.org/officeDocument/2006/relationships/image" Target="../media/image39.png"/><Relationship Id="rId9" Type="http://schemas.openxmlformats.org/officeDocument/2006/relationships/image" Target="../media/image33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3" Type="http://schemas.openxmlformats.org/officeDocument/2006/relationships/image" Target="../media/image38.png"/><Relationship Id="rId7" Type="http://schemas.openxmlformats.org/officeDocument/2006/relationships/image" Target="../media/image750.png"/><Relationship Id="rId12" Type="http://schemas.openxmlformats.org/officeDocument/2006/relationships/image" Target="../media/image8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40.png"/><Relationship Id="rId11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79.png"/><Relationship Id="rId4" Type="http://schemas.openxmlformats.org/officeDocument/2006/relationships/image" Target="../media/image39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38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3.png"/><Relationship Id="rId11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87.png"/><Relationship Id="rId4" Type="http://schemas.openxmlformats.org/officeDocument/2006/relationships/image" Target="../media/image39.png"/><Relationship Id="rId9" Type="http://schemas.openxmlformats.org/officeDocument/2006/relationships/image" Target="../media/image8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7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0.png"/><Relationship Id="rId5" Type="http://schemas.openxmlformats.org/officeDocument/2006/relationships/image" Target="../media/image100.png"/><Relationship Id="rId4" Type="http://schemas.openxmlformats.org/officeDocument/2006/relationships/image" Target="../media/image22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3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8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7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9.png"/><Relationship Id="rId5" Type="http://schemas.openxmlformats.org/officeDocument/2006/relationships/image" Target="../media/image100.png"/><Relationship Id="rId4" Type="http://schemas.openxmlformats.org/officeDocument/2006/relationships/image" Target="../media/image118.png"/><Relationship Id="rId9" Type="http://schemas.openxmlformats.org/officeDocument/2006/relationships/image" Target="../media/image118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78.png"/><Relationship Id="rId7" Type="http://schemas.openxmlformats.org/officeDocument/2006/relationships/image" Target="../media/image14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9.png"/><Relationship Id="rId5" Type="http://schemas.openxmlformats.org/officeDocument/2006/relationships/image" Target="../media/image137.png"/><Relationship Id="rId4" Type="http://schemas.openxmlformats.org/officeDocument/2006/relationships/image" Target="../media/image13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14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9.png"/><Relationship Id="rId5" Type="http://schemas.openxmlformats.org/officeDocument/2006/relationships/image" Target="../media/image137.png"/><Relationship Id="rId4" Type="http://schemas.openxmlformats.org/officeDocument/2006/relationships/image" Target="../media/image138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FC917C4-ADEC-44A0-9E19-FDA2B57AC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90600"/>
            <a:ext cx="12192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9pPr>
          </a:lstStyle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US" altLang="zh-CN" b="1" kern="0" dirty="0">
                <a:solidFill>
                  <a:srgbClr val="002060"/>
                </a:solidFill>
                <a:latin typeface="+mn-lt"/>
              </a:rPr>
              <a:t>Learning with</a:t>
            </a:r>
            <a:r>
              <a:rPr lang="zh-CN" altLang="en-US" b="1" kern="0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altLang="zh-CN" b="1" kern="0" dirty="0">
                <a:solidFill>
                  <a:srgbClr val="002060"/>
                </a:solidFill>
                <a:latin typeface="+mn-lt"/>
              </a:rPr>
              <a:t>Academic</a:t>
            </a:r>
            <a:r>
              <a:rPr lang="zh-CN" altLang="en-US" b="1" kern="0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altLang="zh-CN" b="1" kern="0" dirty="0">
                <a:solidFill>
                  <a:srgbClr val="002060"/>
                </a:solidFill>
                <a:latin typeface="+mn-lt"/>
              </a:rPr>
              <a:t>Knowledge Graphs</a:t>
            </a:r>
            <a:endParaRPr lang="en-US" altLang="zh-CN" b="1" i="1" kern="0" dirty="0">
              <a:solidFill>
                <a:srgbClr val="002060"/>
              </a:solidFill>
              <a:latin typeface="+mn-lt"/>
              <a:ea typeface="微软雅黑" pitchFamily="34" charset="-122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37DAA556-D942-4D57-9A34-0225901FD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00400"/>
            <a:ext cx="12192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9pPr>
          </a:lstStyle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altLang="zh-CN" sz="2800" kern="0" dirty="0">
                <a:solidFill>
                  <a:srgbClr val="002060"/>
                </a:solidFill>
                <a:latin typeface="+mn-lt"/>
              </a:rPr>
              <a:t>Yuxiao Dong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altLang="zh-CN" sz="2800" i="1" kern="0" dirty="0">
                <a:solidFill>
                  <a:srgbClr val="002060"/>
                </a:solidFill>
                <a:latin typeface="+mn-lt"/>
                <a:ea typeface="微软雅黑" pitchFamily="34" charset="-122"/>
              </a:rPr>
              <a:t>Microsoft Research, Redmond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B11991B-033F-44ED-98D9-6C51CE6B8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5867400"/>
            <a:ext cx="5029200" cy="1119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altLang="zh-CN" sz="2400" kern="0" dirty="0">
                <a:solidFill>
                  <a:srgbClr val="002060"/>
                </a:solidFill>
                <a:latin typeface="+mn-lt"/>
              </a:rPr>
              <a:t>CS 520: Knowledges Graphs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altLang="zh-CN" sz="2400" i="1" kern="0" dirty="0">
                <a:solidFill>
                  <a:srgbClr val="002060"/>
                </a:solidFill>
                <a:latin typeface="+mn-lt"/>
                <a:ea typeface="微软雅黑" pitchFamily="34" charset="-122"/>
              </a:rPr>
              <a:t>Stanford University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hlinkClick r:id="rId3"/>
              </a:rPr>
              <a:t>https://web.stanford.edu/class/cs520/</a:t>
            </a:r>
            <a:endParaRPr lang="en-US" altLang="zh-CN" sz="2400" i="1" kern="0" dirty="0">
              <a:solidFill>
                <a:srgbClr val="002060"/>
              </a:solidFill>
              <a:latin typeface="+mn-lt"/>
              <a:ea typeface="微软雅黑" pitchFamily="34" charset="-122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</a:pPr>
            <a:endParaRPr lang="en-US" altLang="zh-CN" sz="2400" i="1" kern="0" dirty="0">
              <a:solidFill>
                <a:srgbClr val="002060"/>
              </a:solidFill>
              <a:latin typeface="+mn-lt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59776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334109" y="188913"/>
            <a:ext cx="11523784" cy="792162"/>
          </a:xfrm>
        </p:spPr>
        <p:txBody>
          <a:bodyPr>
            <a:normAutofit/>
          </a:bodyPr>
          <a:lstStyle/>
          <a:p>
            <a:r>
              <a:rPr lang="en-US" sz="3200" dirty="0"/>
              <a:t>Microsoft Academic Graph</a:t>
            </a:r>
            <a:r>
              <a:rPr lang="zh-CN" altLang="en-US" sz="3200" dirty="0"/>
              <a:t> </a:t>
            </a:r>
            <a:r>
              <a:rPr lang="en-US" altLang="zh-CN" sz="3200" dirty="0"/>
              <a:t>(MAG)</a:t>
            </a:r>
            <a:endParaRPr lang="en-US" sz="32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5825939-B60E-4655-9B71-F09E22E772BF}"/>
              </a:ext>
            </a:extLst>
          </p:cNvPr>
          <p:cNvSpPr txBox="1"/>
          <p:nvPr/>
        </p:nvSpPr>
        <p:spPr>
          <a:xfrm>
            <a:off x="3163287" y="6334780"/>
            <a:ext cx="5460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As of Apr. 2020</a:t>
            </a:r>
          </a:p>
          <a:p>
            <a:pPr algn="ctr"/>
            <a:r>
              <a:rPr lang="en-US" sz="1400" dirty="0"/>
              <a:t>The </a:t>
            </a:r>
            <a:r>
              <a:rPr lang="en-US" altLang="zh-CN" sz="1400" dirty="0"/>
              <a:t>MAG</a:t>
            </a:r>
            <a:r>
              <a:rPr lang="en-US" sz="1400" dirty="0"/>
              <a:t> data is open!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793EBF2-26AE-4D6B-A107-A66920E9BE46}"/>
              </a:ext>
            </a:extLst>
          </p:cNvPr>
          <p:cNvGrpSpPr/>
          <p:nvPr/>
        </p:nvGrpSpPr>
        <p:grpSpPr>
          <a:xfrm>
            <a:off x="612376" y="1551320"/>
            <a:ext cx="9265177" cy="3917787"/>
            <a:chOff x="1082079" y="1596137"/>
            <a:chExt cx="9787624" cy="4210660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5B58C37A-B025-422C-B6DF-9144EFF062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7668" t="5279" r="4711" b="289"/>
            <a:stretch/>
          </p:blipFill>
          <p:spPr>
            <a:xfrm>
              <a:off x="4957039" y="4080331"/>
              <a:ext cx="548640" cy="554763"/>
            </a:xfrm>
            <a:prstGeom prst="ellipse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5878E5F6-2E89-43CC-A4DF-74195557F9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2376" t="9674" r="14177" b="435"/>
            <a:stretch/>
          </p:blipFill>
          <p:spPr>
            <a:xfrm>
              <a:off x="4951245" y="1648671"/>
              <a:ext cx="548640" cy="548640"/>
            </a:xfrm>
            <a:prstGeom prst="ellipse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90B35EFD-D543-49F4-89A9-F2B55BAA6B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8991" t="4180" r="5643" b="-1"/>
            <a:stretch/>
          </p:blipFill>
          <p:spPr>
            <a:xfrm>
              <a:off x="4951245" y="5207537"/>
              <a:ext cx="548640" cy="548640"/>
            </a:xfrm>
            <a:prstGeom prst="ellipse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F6A8DC2F-71AE-4514-A797-AF28428DB3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0574" t="12788" r="9795" b="656"/>
            <a:stretch/>
          </p:blipFill>
          <p:spPr>
            <a:xfrm>
              <a:off x="3319167" y="2829864"/>
              <a:ext cx="548640" cy="548640"/>
            </a:xfrm>
            <a:prstGeom prst="ellipse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33F3B56C-AFFC-4AD8-9EAA-EA6227B43D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4427" t="7173" r="12094" b="1104"/>
            <a:stretch/>
          </p:blipFill>
          <p:spPr>
            <a:xfrm>
              <a:off x="4957039" y="3112987"/>
              <a:ext cx="548640" cy="548640"/>
            </a:xfrm>
            <a:prstGeom prst="ellipse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60CBADD6-08C7-48D4-9241-DAFE4B9ACB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4427" t="7173" r="12094" b="1104"/>
            <a:stretch/>
          </p:blipFill>
          <p:spPr>
            <a:xfrm>
              <a:off x="7504155" y="3112987"/>
              <a:ext cx="548640" cy="548640"/>
            </a:xfrm>
            <a:prstGeom prst="ellipse">
              <a:avLst/>
            </a:prstGeom>
          </p:spPr>
        </p:pic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B1D2C5D-3B33-4645-9A4C-238A9A57EFE1}"/>
                </a:ext>
              </a:extLst>
            </p:cNvPr>
            <p:cNvCxnSpPr>
              <a:cxnSpLocks/>
              <a:stCxn id="35" idx="0"/>
              <a:endCxn id="40" idx="4"/>
            </p:cNvCxnSpPr>
            <p:nvPr/>
          </p:nvCxnSpPr>
          <p:spPr>
            <a:xfrm flipV="1">
              <a:off x="5231359" y="3661627"/>
              <a:ext cx="0" cy="41870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6ADD5DD-E5DB-487D-BECA-7D7B4C10CF7D}"/>
                </a:ext>
              </a:extLst>
            </p:cNvPr>
            <p:cNvCxnSpPr>
              <a:cxnSpLocks/>
              <a:stCxn id="36" idx="4"/>
              <a:endCxn id="40" idx="0"/>
            </p:cNvCxnSpPr>
            <p:nvPr/>
          </p:nvCxnSpPr>
          <p:spPr>
            <a:xfrm>
              <a:off x="5225565" y="2197311"/>
              <a:ext cx="5794" cy="91567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26CE8D2-8818-4EA6-8C7C-AAF1C42A5EC6}"/>
                </a:ext>
              </a:extLst>
            </p:cNvPr>
            <p:cNvCxnSpPr>
              <a:cxnSpLocks/>
              <a:endCxn id="40" idx="2"/>
            </p:cNvCxnSpPr>
            <p:nvPr/>
          </p:nvCxnSpPr>
          <p:spPr>
            <a:xfrm>
              <a:off x="3867807" y="3387307"/>
              <a:ext cx="1089232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D8C9458-02C8-409A-8699-DF4F9E014CC3}"/>
                </a:ext>
              </a:extLst>
            </p:cNvPr>
            <p:cNvCxnSpPr>
              <a:cxnSpLocks/>
              <a:endCxn id="37" idx="0"/>
            </p:cNvCxnSpPr>
            <p:nvPr/>
          </p:nvCxnSpPr>
          <p:spPr>
            <a:xfrm>
              <a:off x="5225565" y="4671009"/>
              <a:ext cx="0" cy="53652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F213383-EACF-42D8-A5D6-59D979BD5B08}"/>
                </a:ext>
              </a:extLst>
            </p:cNvPr>
            <p:cNvCxnSpPr>
              <a:cxnSpLocks/>
              <a:stCxn id="41" idx="2"/>
              <a:endCxn id="40" idx="6"/>
            </p:cNvCxnSpPr>
            <p:nvPr/>
          </p:nvCxnSpPr>
          <p:spPr>
            <a:xfrm flipH="1">
              <a:off x="5505679" y="3387307"/>
              <a:ext cx="1998476" cy="0"/>
            </a:xfrm>
            <a:prstGeom prst="line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019ED8F-4883-4938-87EC-573CEA6056F0}"/>
                </a:ext>
              </a:extLst>
            </p:cNvPr>
            <p:cNvSpPr txBox="1"/>
            <p:nvPr/>
          </p:nvSpPr>
          <p:spPr>
            <a:xfrm>
              <a:off x="3245945" y="4015578"/>
              <a:ext cx="2058970" cy="628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239 million </a:t>
              </a:r>
              <a:r>
                <a:rPr lang="en-US" sz="1600" dirty="0"/>
                <a:t>authors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448313B-B4F7-4857-A076-D7682BC9C761}"/>
                </a:ext>
              </a:extLst>
            </p:cNvPr>
            <p:cNvSpPr txBox="1"/>
            <p:nvPr/>
          </p:nvSpPr>
          <p:spPr>
            <a:xfrm>
              <a:off x="3310843" y="5178307"/>
              <a:ext cx="1929174" cy="628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25,564 Institutions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27012C2-FEE0-4069-8DCE-DF0B93DC132D}"/>
                </a:ext>
              </a:extLst>
            </p:cNvPr>
            <p:cNvSpPr txBox="1"/>
            <p:nvPr/>
          </p:nvSpPr>
          <p:spPr>
            <a:xfrm>
              <a:off x="1082079" y="2894006"/>
              <a:ext cx="2008989" cy="363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48,859 journals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393EDFD-CC5F-4840-9517-83E5236D7B39}"/>
                </a:ext>
              </a:extLst>
            </p:cNvPr>
            <p:cNvSpPr txBox="1"/>
            <p:nvPr/>
          </p:nvSpPr>
          <p:spPr>
            <a:xfrm>
              <a:off x="1330915" y="3442647"/>
              <a:ext cx="2058970" cy="363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4,457 conferences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CF551F3-1483-4456-8EFC-77871DF47278}"/>
                </a:ext>
              </a:extLst>
            </p:cNvPr>
            <p:cNvSpPr txBox="1"/>
            <p:nvPr/>
          </p:nvSpPr>
          <p:spPr>
            <a:xfrm>
              <a:off x="5169520" y="1596137"/>
              <a:ext cx="2321953" cy="628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711,012 </a:t>
              </a:r>
            </a:p>
            <a:p>
              <a:pPr algn="ctr"/>
              <a:r>
                <a:rPr lang="en-US" sz="1600" dirty="0"/>
                <a:t>fields of study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485D6B1-224D-4AA6-9349-79A21B1D8B7A}"/>
                </a:ext>
              </a:extLst>
            </p:cNvPr>
            <p:cNvSpPr txBox="1"/>
            <p:nvPr/>
          </p:nvSpPr>
          <p:spPr>
            <a:xfrm>
              <a:off x="6660861" y="3298969"/>
              <a:ext cx="4208842" cy="628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233 million </a:t>
              </a:r>
              <a:r>
                <a:rPr lang="en-US" sz="1600" dirty="0"/>
                <a:t>papers/patents/books/preprints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DC97D64F-01AB-484C-8250-6D8E086CC2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9891" t="1857" r="2372" b="658"/>
            <a:stretch/>
          </p:blipFill>
          <p:spPr>
            <a:xfrm>
              <a:off x="3319167" y="3352800"/>
              <a:ext cx="548640" cy="548640"/>
            </a:xfrm>
            <a:prstGeom prst="ellipse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49133758-E91A-4C3C-8032-896D747B7F6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35369"/>
          <a:stretch/>
        </p:blipFill>
        <p:spPr>
          <a:xfrm>
            <a:off x="6296297" y="4166299"/>
            <a:ext cx="5695403" cy="1965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7075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44BAB-E835-4E1C-800C-F61B7053E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616D1-DE16-4CAC-855F-F903250C1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A08051-70B7-4110-9402-0EAFC6BD67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555"/>
          <a:stretch/>
        </p:blipFill>
        <p:spPr>
          <a:xfrm>
            <a:off x="-79103" y="0"/>
            <a:ext cx="12271103" cy="70866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648C19-9D8C-4F71-9DEC-FC0DF63007D9}"/>
              </a:ext>
            </a:extLst>
          </p:cNvPr>
          <p:cNvSpPr/>
          <p:nvPr/>
        </p:nvSpPr>
        <p:spPr>
          <a:xfrm>
            <a:off x="4267200" y="7372053"/>
            <a:ext cx="3365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https://academic.microsoft.com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24832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94F0B-881A-4432-A73E-6735949EC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108" y="2636838"/>
            <a:ext cx="11523784" cy="792162"/>
          </a:xfrm>
        </p:spPr>
        <p:txBody>
          <a:bodyPr/>
          <a:lstStyle/>
          <a:p>
            <a:r>
              <a:rPr lang="en-US" dirty="0"/>
              <a:t>Live demo: Microsoft Academic Graph</a:t>
            </a:r>
            <a:br>
              <a:rPr lang="en-US" dirty="0"/>
            </a:br>
            <a:br>
              <a:rPr lang="en-US" dirty="0"/>
            </a:br>
            <a:r>
              <a:rPr lang="en-US" dirty="0">
                <a:hlinkClick r:id="rId3"/>
              </a:rPr>
              <a:t>https://academic.microsoft.com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68101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A2067-F16E-4200-99F0-40B348C60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Microsoft Graph</a:t>
            </a:r>
          </a:p>
        </p:txBody>
      </p:sp>
      <p:pic>
        <p:nvPicPr>
          <p:cNvPr id="4" name="Picture 3" descr="A picture containing surface, parked&#10;&#10;Description automatically generated">
            <a:extLst>
              <a:ext uri="{FF2B5EF4-FFF2-40B4-BE49-F238E27FC236}">
                <a16:creationId xmlns:a16="http://schemas.microsoft.com/office/drawing/2014/main" id="{C2CDFDDB-DD6E-4B2C-9200-68E749BF0E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447800"/>
            <a:ext cx="9439000" cy="472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66760A4-A64F-4803-96B4-407CF7E3FFFD}"/>
              </a:ext>
            </a:extLst>
          </p:cNvPr>
          <p:cNvSpPr txBox="1"/>
          <p:nvPr/>
        </p:nvSpPr>
        <p:spPr>
          <a:xfrm>
            <a:off x="8839200" y="6619729"/>
            <a:ext cx="52860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photo credit: Microsoft</a:t>
            </a:r>
          </a:p>
        </p:txBody>
      </p:sp>
    </p:spTree>
    <p:extLst>
      <p:ext uri="{BB962C8B-B14F-4D97-AF65-F5344CB8AC3E}">
        <p14:creationId xmlns:p14="http://schemas.microsoft.com/office/powerpoint/2010/main" val="292952022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3B34B-C57F-414D-AC64-F1774240E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Heterogeneous Knowledge Graphs</a:t>
            </a:r>
          </a:p>
        </p:txBody>
      </p:sp>
      <p:pic>
        <p:nvPicPr>
          <p:cNvPr id="9" name="Picture 8" descr="A picture containing surface, parked&#10;&#10;Description automatically generated">
            <a:extLst>
              <a:ext uri="{FF2B5EF4-FFF2-40B4-BE49-F238E27FC236}">
                <a16:creationId xmlns:a16="http://schemas.microsoft.com/office/drawing/2014/main" id="{4DA11459-40A5-4436-BE77-D4730632DD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627" y="1371600"/>
            <a:ext cx="4142215" cy="20732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5FE161-8B1A-4845-9066-CBF3646FF8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472" t="2754" r="15964" b="2754"/>
          <a:stretch/>
        </p:blipFill>
        <p:spPr>
          <a:xfrm>
            <a:off x="7364873" y="4060512"/>
            <a:ext cx="2446971" cy="2446971"/>
          </a:xfrm>
          <a:prstGeom prst="ellipse">
            <a:avLst/>
          </a:prstGeom>
        </p:spPr>
      </p:pic>
      <p:grpSp>
        <p:nvGrpSpPr>
          <p:cNvPr id="1034" name="Group 1033">
            <a:extLst>
              <a:ext uri="{FF2B5EF4-FFF2-40B4-BE49-F238E27FC236}">
                <a16:creationId xmlns:a16="http://schemas.microsoft.com/office/drawing/2014/main" id="{D9D2ADD0-DC7F-4256-896F-EEFF8F187F27}"/>
              </a:ext>
            </a:extLst>
          </p:cNvPr>
          <p:cNvGrpSpPr/>
          <p:nvPr/>
        </p:nvGrpSpPr>
        <p:grpSpPr>
          <a:xfrm>
            <a:off x="1434158" y="1347645"/>
            <a:ext cx="3712862" cy="1776555"/>
            <a:chOff x="840550" y="4252079"/>
            <a:chExt cx="4320112" cy="2096476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95D8765-EB2F-463A-A7AE-D32F8D5327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7668" t="5279" r="4711" b="289"/>
            <a:stretch/>
          </p:blipFill>
          <p:spPr>
            <a:xfrm>
              <a:off x="2478422" y="5791869"/>
              <a:ext cx="548640" cy="554763"/>
            </a:xfrm>
            <a:prstGeom prst="ellipse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90859FB-FBEF-4EC0-9D5D-5DE83F3B02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2376" t="9674" r="14177" b="435"/>
            <a:stretch/>
          </p:blipFill>
          <p:spPr>
            <a:xfrm>
              <a:off x="2474616" y="4252079"/>
              <a:ext cx="548640" cy="548640"/>
            </a:xfrm>
            <a:prstGeom prst="ellipse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DE6EEA2-C7C1-433E-9803-CD47199939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8991" t="4180" r="5643" b="-1"/>
            <a:stretch/>
          </p:blipFill>
          <p:spPr>
            <a:xfrm>
              <a:off x="3781280" y="5799915"/>
              <a:ext cx="548640" cy="548640"/>
            </a:xfrm>
            <a:prstGeom prst="ellipse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E74C753-28CA-42AC-B361-0ED5AA90EB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0574" t="12788" r="9795" b="656"/>
            <a:stretch/>
          </p:blipFill>
          <p:spPr>
            <a:xfrm>
              <a:off x="840550" y="4791916"/>
              <a:ext cx="548640" cy="548640"/>
            </a:xfrm>
            <a:prstGeom prst="ellipse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228492F-423E-4DA0-9E47-319F128E96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4427" t="7173" r="12094" b="1104"/>
            <a:stretch/>
          </p:blipFill>
          <p:spPr>
            <a:xfrm>
              <a:off x="2478422" y="5075039"/>
              <a:ext cx="548640" cy="548640"/>
            </a:xfrm>
            <a:prstGeom prst="ellipse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6A8BCC8-286E-4517-B85A-CD008F4A13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4427" t="7173" r="12094" b="1104"/>
            <a:stretch/>
          </p:blipFill>
          <p:spPr>
            <a:xfrm>
              <a:off x="4612022" y="5075513"/>
              <a:ext cx="548640" cy="548640"/>
            </a:xfrm>
            <a:prstGeom prst="ellipse">
              <a:avLst/>
            </a:prstGeom>
          </p:spPr>
        </p:pic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AFD8161-5E4A-4158-909B-D5F1796DF611}"/>
                </a:ext>
              </a:extLst>
            </p:cNvPr>
            <p:cNvCxnSpPr>
              <a:cxnSpLocks/>
              <a:stCxn id="13" idx="0"/>
              <a:endCxn id="17" idx="4"/>
            </p:cNvCxnSpPr>
            <p:nvPr/>
          </p:nvCxnSpPr>
          <p:spPr>
            <a:xfrm flipV="1">
              <a:off x="2752742" y="5623679"/>
              <a:ext cx="0" cy="16819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331A795-D691-467E-AEB0-9A268B83B9E1}"/>
                </a:ext>
              </a:extLst>
            </p:cNvPr>
            <p:cNvCxnSpPr>
              <a:cxnSpLocks/>
              <a:stCxn id="14" idx="4"/>
              <a:endCxn id="17" idx="0"/>
            </p:cNvCxnSpPr>
            <p:nvPr/>
          </p:nvCxnSpPr>
          <p:spPr>
            <a:xfrm>
              <a:off x="2748936" y="4800719"/>
              <a:ext cx="3806" cy="27432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8ED7D72-E756-42AB-B79B-2D792FE88A66}"/>
                </a:ext>
              </a:extLst>
            </p:cNvPr>
            <p:cNvCxnSpPr>
              <a:cxnSpLocks/>
              <a:endCxn id="17" idx="2"/>
            </p:cNvCxnSpPr>
            <p:nvPr/>
          </p:nvCxnSpPr>
          <p:spPr>
            <a:xfrm>
              <a:off x="1389190" y="5349359"/>
              <a:ext cx="1089232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CD996AB-9EF6-42F9-9009-7521E74E1409}"/>
                </a:ext>
              </a:extLst>
            </p:cNvPr>
            <p:cNvCxnSpPr>
              <a:cxnSpLocks/>
              <a:stCxn id="13" idx="6"/>
              <a:endCxn id="15" idx="2"/>
            </p:cNvCxnSpPr>
            <p:nvPr/>
          </p:nvCxnSpPr>
          <p:spPr>
            <a:xfrm>
              <a:off x="3027062" y="6069251"/>
              <a:ext cx="754218" cy="49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43D9C5C-51CE-46C5-98CA-A0F1961D411D}"/>
                </a:ext>
              </a:extLst>
            </p:cNvPr>
            <p:cNvCxnSpPr>
              <a:cxnSpLocks/>
              <a:stCxn id="18" idx="2"/>
              <a:endCxn id="17" idx="6"/>
            </p:cNvCxnSpPr>
            <p:nvPr/>
          </p:nvCxnSpPr>
          <p:spPr>
            <a:xfrm flipH="1" flipV="1">
              <a:off x="3027062" y="5349359"/>
              <a:ext cx="1584960" cy="474"/>
            </a:xfrm>
            <a:prstGeom prst="line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710D3618-FF38-4FE3-AD8F-94516D89E3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9891" t="1857" r="2372" b="658"/>
            <a:stretch/>
          </p:blipFill>
          <p:spPr>
            <a:xfrm>
              <a:off x="840550" y="5314852"/>
              <a:ext cx="548640" cy="548640"/>
            </a:xfrm>
            <a:prstGeom prst="ellipse">
              <a:avLst/>
            </a:prstGeom>
          </p:spPr>
        </p:pic>
      </p:grpSp>
      <p:sp>
        <p:nvSpPr>
          <p:cNvPr id="42" name="Text Box 11">
            <a:extLst>
              <a:ext uri="{FF2B5EF4-FFF2-40B4-BE49-F238E27FC236}">
                <a16:creationId xmlns:a16="http://schemas.microsoft.com/office/drawing/2014/main" id="{D98B84A5-CD04-4583-B2A3-78AF02E22D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3891" y="3498754"/>
            <a:ext cx="2048933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/>
                </a:solidFill>
                <a:latin typeface="Helvetica Neue Light" charset="0"/>
                <a:ea typeface="Helvetica Neue Light" charset="0"/>
                <a:cs typeface="Helvetica Neue Light" charset="0"/>
              </a:rPr>
              <a:t>Microsoft Graph</a:t>
            </a:r>
          </a:p>
        </p:txBody>
      </p:sp>
      <p:sp>
        <p:nvSpPr>
          <p:cNvPr id="43" name="Text Box 11">
            <a:extLst>
              <a:ext uri="{FF2B5EF4-FFF2-40B4-BE49-F238E27FC236}">
                <a16:creationId xmlns:a16="http://schemas.microsoft.com/office/drawing/2014/main" id="{75CB3291-602F-4EED-9A09-6CCAB67E3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5900" y="6413808"/>
            <a:ext cx="327660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/>
                </a:solidFill>
                <a:latin typeface="Helvetica Neue Light" charset="0"/>
                <a:ea typeface="Helvetica Neue Light" charset="0"/>
                <a:cs typeface="Helvetica Neue Light" charset="0"/>
              </a:rPr>
              <a:t>LinkedIn Economic Graph</a:t>
            </a:r>
          </a:p>
        </p:txBody>
      </p:sp>
      <p:sp>
        <p:nvSpPr>
          <p:cNvPr id="44" name="Text Box 11">
            <a:extLst>
              <a:ext uri="{FF2B5EF4-FFF2-40B4-BE49-F238E27FC236}">
                <a16:creationId xmlns:a16="http://schemas.microsoft.com/office/drawing/2014/main" id="{38995104-6B97-4294-B505-5CCE15ACE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6413808"/>
            <a:ext cx="327660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/>
                </a:solidFill>
                <a:latin typeface="Helvetica Neue Light" charset="0"/>
                <a:ea typeface="Helvetica Neue Light" charset="0"/>
                <a:cs typeface="Helvetica Neue Light" charset="0"/>
              </a:rPr>
              <a:t>Bing Satori Knowledge Graph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C153EAB-8296-4FB9-826D-2309485FDD67}"/>
              </a:ext>
            </a:extLst>
          </p:cNvPr>
          <p:cNvSpPr txBox="1"/>
          <p:nvPr/>
        </p:nvSpPr>
        <p:spPr>
          <a:xfrm>
            <a:off x="8839200" y="6619729"/>
            <a:ext cx="52860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photo credit: Microsoft</a:t>
            </a:r>
          </a:p>
        </p:txBody>
      </p:sp>
      <p:sp>
        <p:nvSpPr>
          <p:cNvPr id="46" name="Text Box 11">
            <a:extLst>
              <a:ext uri="{FF2B5EF4-FFF2-40B4-BE49-F238E27FC236}">
                <a16:creationId xmlns:a16="http://schemas.microsoft.com/office/drawing/2014/main" id="{AF666C54-0ACE-41EE-968B-EDF77C331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2381" y="3380528"/>
            <a:ext cx="3190263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/>
                </a:solidFill>
                <a:latin typeface="Helvetica Neue Light" charset="0"/>
                <a:ea typeface="Helvetica Neue Light" charset="0"/>
                <a:cs typeface="Helvetica Neue Light" charset="0"/>
              </a:rPr>
              <a:t>Microsoft Academic Graph</a:t>
            </a:r>
          </a:p>
        </p:txBody>
      </p:sp>
      <p:pic>
        <p:nvPicPr>
          <p:cNvPr id="24" name="Picture 2" descr="graphli">
            <a:extLst>
              <a:ext uri="{FF2B5EF4-FFF2-40B4-BE49-F238E27FC236}">
                <a16:creationId xmlns:a16="http://schemas.microsoft.com/office/drawing/2014/main" id="{5DF4AD2A-439B-430C-BF4F-41BCBAC516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9"/>
          <a:stretch/>
        </p:blipFill>
        <p:spPr bwMode="auto">
          <a:xfrm>
            <a:off x="1290234" y="4010361"/>
            <a:ext cx="3638610" cy="2238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2739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6DB10-A42E-4311-94C0-67567DF47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109" y="188913"/>
            <a:ext cx="11523784" cy="792162"/>
          </a:xfrm>
        </p:spPr>
        <p:txBody>
          <a:bodyPr/>
          <a:lstStyle/>
          <a:p>
            <a:r>
              <a:rPr lang="en-US" sz="3200" dirty="0"/>
              <a:t>Heterogeneous Knowledge Graphs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BDE94-9944-47B7-B663-510CED729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197" y="1857532"/>
            <a:ext cx="4250313" cy="207121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000" dirty="0"/>
              <a:t>Different types of entities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Various types of relations </a:t>
            </a:r>
          </a:p>
          <a:p>
            <a:pPr>
              <a:spcBef>
                <a:spcPts val="1200"/>
              </a:spcBef>
            </a:pPr>
            <a:endParaRPr lang="en-US" sz="2000" dirty="0"/>
          </a:p>
          <a:p>
            <a:pPr>
              <a:spcBef>
                <a:spcPts val="1200"/>
              </a:spcBef>
            </a:pPr>
            <a:r>
              <a:rPr lang="en-US" sz="2000" dirty="0"/>
              <a:t>Text info and documents 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Dynamic graphs</a:t>
            </a:r>
          </a:p>
        </p:txBody>
      </p:sp>
      <p:pic>
        <p:nvPicPr>
          <p:cNvPr id="24" name="Picture 23" descr="A picture containing surface, parked&#10;&#10;Description automatically generated">
            <a:extLst>
              <a:ext uri="{FF2B5EF4-FFF2-40B4-BE49-F238E27FC236}">
                <a16:creationId xmlns:a16="http://schemas.microsoft.com/office/drawing/2014/main" id="{0D05546B-B6D8-4736-8342-EE7D61F9FD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334590"/>
            <a:ext cx="3661807" cy="1832805"/>
          </a:xfrm>
          <a:prstGeom prst="rect">
            <a:avLst/>
          </a:prstGeom>
        </p:spPr>
      </p:pic>
      <p:pic>
        <p:nvPicPr>
          <p:cNvPr id="25" name="Picture 6" descr="https://assets.weforum.org/editor/lCUj2C7IPx-yVUEWWxpwGbzPn07_ajTd1cNn-a5MLtM.png">
            <a:extLst>
              <a:ext uri="{FF2B5EF4-FFF2-40B4-BE49-F238E27FC236}">
                <a16:creationId xmlns:a16="http://schemas.microsoft.com/office/drawing/2014/main" id="{32510A27-F9BC-4C5D-BEB0-1192891376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60997" y="3435991"/>
            <a:ext cx="2814126" cy="110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301DF98-21E3-4311-A151-E11411EF241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472" t="2754" r="15964" b="2754"/>
          <a:stretch/>
        </p:blipFill>
        <p:spPr>
          <a:xfrm>
            <a:off x="615695" y="4528384"/>
            <a:ext cx="1600200" cy="1600200"/>
          </a:xfrm>
          <a:prstGeom prst="ellipse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008CB50F-B104-4F48-A029-8D043AD65935}"/>
              </a:ext>
            </a:extLst>
          </p:cNvPr>
          <p:cNvGrpSpPr/>
          <p:nvPr/>
        </p:nvGrpSpPr>
        <p:grpSpPr>
          <a:xfrm>
            <a:off x="2678265" y="4696593"/>
            <a:ext cx="2667000" cy="1263781"/>
            <a:chOff x="840550" y="4252079"/>
            <a:chExt cx="4320112" cy="2096476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8CD08F20-7B06-4FE7-B4E9-711007B2B7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7668" t="5279" r="4711" b="289"/>
            <a:stretch/>
          </p:blipFill>
          <p:spPr>
            <a:xfrm>
              <a:off x="2478422" y="5791869"/>
              <a:ext cx="548640" cy="554763"/>
            </a:xfrm>
            <a:prstGeom prst="ellipse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462D9408-AB10-4C39-BA1B-5642B11EB5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2376" t="9674" r="14177" b="435"/>
            <a:stretch/>
          </p:blipFill>
          <p:spPr>
            <a:xfrm>
              <a:off x="2474616" y="4252079"/>
              <a:ext cx="548640" cy="548640"/>
            </a:xfrm>
            <a:prstGeom prst="ellipse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BA9699B0-A88C-42C1-A498-28FCAD6FAC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8991" t="4180" r="5643" b="-1"/>
            <a:stretch/>
          </p:blipFill>
          <p:spPr>
            <a:xfrm>
              <a:off x="3781280" y="5799915"/>
              <a:ext cx="548640" cy="548640"/>
            </a:xfrm>
            <a:prstGeom prst="ellipse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AFD6E99A-9099-44A4-ACEF-DA8A64603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0574" t="12788" r="9795" b="656"/>
            <a:stretch/>
          </p:blipFill>
          <p:spPr>
            <a:xfrm>
              <a:off x="840550" y="4791916"/>
              <a:ext cx="548640" cy="548640"/>
            </a:xfrm>
            <a:prstGeom prst="ellipse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ECF07367-26C1-418B-92EA-9BD64705FF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14427" t="7173" r="12094" b="1104"/>
            <a:stretch/>
          </p:blipFill>
          <p:spPr>
            <a:xfrm>
              <a:off x="2478422" y="5075039"/>
              <a:ext cx="548640" cy="548640"/>
            </a:xfrm>
            <a:prstGeom prst="ellipse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445D2EE0-6901-4826-8C8C-E86093FE78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14427" t="7173" r="12094" b="1104"/>
            <a:stretch/>
          </p:blipFill>
          <p:spPr>
            <a:xfrm>
              <a:off x="4612022" y="5075513"/>
              <a:ext cx="548640" cy="548640"/>
            </a:xfrm>
            <a:prstGeom prst="ellipse">
              <a:avLst/>
            </a:prstGeom>
          </p:spPr>
        </p:pic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91B4098-5657-4A71-9B1C-FC983763C82A}"/>
                </a:ext>
              </a:extLst>
            </p:cNvPr>
            <p:cNvCxnSpPr>
              <a:cxnSpLocks/>
              <a:stCxn id="31" idx="0"/>
              <a:endCxn id="35" idx="4"/>
            </p:cNvCxnSpPr>
            <p:nvPr/>
          </p:nvCxnSpPr>
          <p:spPr>
            <a:xfrm flipV="1">
              <a:off x="2752742" y="5623679"/>
              <a:ext cx="0" cy="16819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F1724DC-54E0-4B03-A0FD-FE04D8BA3ECD}"/>
                </a:ext>
              </a:extLst>
            </p:cNvPr>
            <p:cNvCxnSpPr>
              <a:cxnSpLocks/>
              <a:stCxn id="32" idx="4"/>
              <a:endCxn id="35" idx="0"/>
            </p:cNvCxnSpPr>
            <p:nvPr/>
          </p:nvCxnSpPr>
          <p:spPr>
            <a:xfrm>
              <a:off x="2748936" y="4800719"/>
              <a:ext cx="3806" cy="27432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43D886F-9CFA-4BC5-A660-0D229021563A}"/>
                </a:ext>
              </a:extLst>
            </p:cNvPr>
            <p:cNvCxnSpPr>
              <a:cxnSpLocks/>
              <a:endCxn id="35" idx="2"/>
            </p:cNvCxnSpPr>
            <p:nvPr/>
          </p:nvCxnSpPr>
          <p:spPr>
            <a:xfrm>
              <a:off x="1389190" y="5349359"/>
              <a:ext cx="1089232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8B1C2E7-CFFC-4FDD-A1D8-EAFE2ED5A6E6}"/>
                </a:ext>
              </a:extLst>
            </p:cNvPr>
            <p:cNvCxnSpPr>
              <a:cxnSpLocks/>
              <a:stCxn id="31" idx="6"/>
              <a:endCxn id="33" idx="2"/>
            </p:cNvCxnSpPr>
            <p:nvPr/>
          </p:nvCxnSpPr>
          <p:spPr>
            <a:xfrm>
              <a:off x="3027062" y="6069251"/>
              <a:ext cx="754218" cy="49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149AFD7-8DDE-40F3-84E5-53BCCBC024BA}"/>
                </a:ext>
              </a:extLst>
            </p:cNvPr>
            <p:cNvCxnSpPr>
              <a:cxnSpLocks/>
              <a:stCxn id="36" idx="2"/>
              <a:endCxn id="35" idx="6"/>
            </p:cNvCxnSpPr>
            <p:nvPr/>
          </p:nvCxnSpPr>
          <p:spPr>
            <a:xfrm flipH="1" flipV="1">
              <a:off x="3027062" y="5349359"/>
              <a:ext cx="1584960" cy="474"/>
            </a:xfrm>
            <a:prstGeom prst="line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D68D6B94-AFAF-4E08-92E9-E747635F40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9891" t="1857" r="2372" b="658"/>
            <a:stretch/>
          </p:blipFill>
          <p:spPr>
            <a:xfrm>
              <a:off x="840550" y="5314852"/>
              <a:ext cx="548640" cy="548640"/>
            </a:xfrm>
            <a:prstGeom prst="ellipse">
              <a:avLst/>
            </a:prstGeom>
          </p:spPr>
        </p:pic>
      </p:grp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A9652819-F216-4EFD-8238-7733BD660B40}"/>
              </a:ext>
            </a:extLst>
          </p:cNvPr>
          <p:cNvSpPr txBox="1">
            <a:spLocks/>
          </p:cNvSpPr>
          <p:nvPr/>
        </p:nvSpPr>
        <p:spPr bwMode="auto">
          <a:xfrm>
            <a:off x="6814498" y="4434179"/>
            <a:ext cx="4759457" cy="1837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2000" kern="0" dirty="0"/>
              <a:t>Various business applications &amp; associated learning tasks</a:t>
            </a:r>
          </a:p>
          <a:p>
            <a:pPr marL="342900" lvl="1" indent="-342900">
              <a:spcBef>
                <a:spcPts val="1200"/>
              </a:spcBef>
              <a:buChar char="•"/>
            </a:pPr>
            <a:r>
              <a:rPr lang="en-US" sz="2000" b="1" i="1" kern="0" dirty="0"/>
              <a:t>For each of them, we train a machine learning model to address it</a:t>
            </a:r>
          </a:p>
        </p:txBody>
      </p:sp>
    </p:spTree>
    <p:extLst>
      <p:ext uri="{BB962C8B-B14F-4D97-AF65-F5344CB8AC3E}">
        <p14:creationId xmlns:p14="http://schemas.microsoft.com/office/powerpoint/2010/main" val="24725915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8B23E-6A0F-48C2-B1E2-BD8FF3C2C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Entity Recognition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1B9C4-87F3-4869-946E-2F1F113C6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7D05E0-3F04-4D3E-AD17-880D68589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138" y="1199603"/>
            <a:ext cx="12205138" cy="705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68714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F8C90-D4A0-4F38-A84C-E2BC3BB4F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 Disambiguation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E32B3-CA1D-40BA-B4B3-985400E7F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FFBE57-454B-433E-86C3-F29289792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8" y="1066800"/>
            <a:ext cx="12182682" cy="8001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A66E549-DF37-4A45-9F4E-F6029EC0B2F5}"/>
              </a:ext>
            </a:extLst>
          </p:cNvPr>
          <p:cNvSpPr/>
          <p:nvPr/>
        </p:nvSpPr>
        <p:spPr>
          <a:xfrm>
            <a:off x="8910514" y="1792288"/>
            <a:ext cx="2443285" cy="7199312"/>
          </a:xfrm>
          <a:prstGeom prst="roundRect">
            <a:avLst>
              <a:gd name="adj" fmla="val 11704"/>
            </a:avLst>
          </a:prstGeom>
          <a:solidFill>
            <a:srgbClr val="FF3300">
              <a:alpha val="25098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B3B735-364B-447E-9353-C710191EFB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941" y="1704587"/>
            <a:ext cx="10220118" cy="3448825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DCAC2BA-CE5B-4353-A11C-14CA4C6BB15A}"/>
              </a:ext>
            </a:extLst>
          </p:cNvPr>
          <p:cNvSpPr/>
          <p:nvPr/>
        </p:nvSpPr>
        <p:spPr>
          <a:xfrm>
            <a:off x="3712310" y="3586795"/>
            <a:ext cx="1409926" cy="342900"/>
          </a:xfrm>
          <a:prstGeom prst="roundRect">
            <a:avLst>
              <a:gd name="adj" fmla="val 11704"/>
            </a:avLst>
          </a:prstGeom>
          <a:solidFill>
            <a:srgbClr val="FF3300">
              <a:alpha val="23922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3B24C19-F357-4505-818D-2AD9235CC945}"/>
              </a:ext>
            </a:extLst>
          </p:cNvPr>
          <p:cNvSpPr/>
          <p:nvPr/>
        </p:nvSpPr>
        <p:spPr>
          <a:xfrm>
            <a:off x="6341435" y="3592658"/>
            <a:ext cx="1409926" cy="342900"/>
          </a:xfrm>
          <a:prstGeom prst="roundRect">
            <a:avLst>
              <a:gd name="adj" fmla="val 11704"/>
            </a:avLst>
          </a:prstGeom>
          <a:solidFill>
            <a:srgbClr val="FF3300">
              <a:alpha val="23922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465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D5D50-947E-43AD-B1F2-5B299E22D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Inferring Fields of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FD676-8CD1-4169-9629-E36CE1E7E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CBE2D6-C63F-4AF8-9033-D20C5A8F2D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000" r="4758"/>
          <a:stretch/>
        </p:blipFill>
        <p:spPr>
          <a:xfrm>
            <a:off x="1371600" y="1196975"/>
            <a:ext cx="9000663" cy="5472112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DBE55BD-7B48-49AC-BBFD-836334D97C99}"/>
              </a:ext>
            </a:extLst>
          </p:cNvPr>
          <p:cNvSpPr/>
          <p:nvPr/>
        </p:nvSpPr>
        <p:spPr>
          <a:xfrm>
            <a:off x="1690828" y="5853967"/>
            <a:ext cx="8215172" cy="342900"/>
          </a:xfrm>
          <a:prstGeom prst="roundRect">
            <a:avLst>
              <a:gd name="adj" fmla="val 11704"/>
            </a:avLst>
          </a:prstGeom>
          <a:solidFill>
            <a:srgbClr val="FF3300">
              <a:alpha val="23922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5738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B9077-36C5-4FE7-8FC0-6C3FA7A1A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Entities (Venues)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E8502-4FD3-4EBE-88ED-5FD0A58F3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2C3DCD-B4A3-4AC0-A4AE-11162C338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70699"/>
            <a:ext cx="12192000" cy="6995247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49A9CB5-E12F-4A80-B0A6-3E5EF0838E07}"/>
              </a:ext>
            </a:extLst>
          </p:cNvPr>
          <p:cNvSpPr/>
          <p:nvPr/>
        </p:nvSpPr>
        <p:spPr>
          <a:xfrm>
            <a:off x="2895600" y="5318124"/>
            <a:ext cx="9216296" cy="1692275"/>
          </a:xfrm>
          <a:prstGeom prst="roundRect">
            <a:avLst>
              <a:gd name="adj" fmla="val 11704"/>
            </a:avLst>
          </a:prstGeom>
          <a:solidFill>
            <a:srgbClr val="FF3300">
              <a:alpha val="23922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1132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82DA6B0-CB99-4F83-BFAD-AF959E183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8209" y="2415418"/>
            <a:ext cx="4055220" cy="27129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A01831-B7CD-4323-B3C3-F9E91D13B7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071" y="2415418"/>
            <a:ext cx="4207064" cy="271296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5131C42-1AFF-4901-802E-7A1BB87F6E89}"/>
              </a:ext>
            </a:extLst>
          </p:cNvPr>
          <p:cNvSpPr txBox="1"/>
          <p:nvPr/>
        </p:nvSpPr>
        <p:spPr>
          <a:xfrm>
            <a:off x="3344212" y="3201817"/>
            <a:ext cx="1187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Harvard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6D327D-F5BE-4A98-BDD7-BDE6BFD3CDD6}"/>
              </a:ext>
            </a:extLst>
          </p:cNvPr>
          <p:cNvSpPr txBox="1"/>
          <p:nvPr/>
        </p:nvSpPr>
        <p:spPr>
          <a:xfrm>
            <a:off x="4749202" y="3069224"/>
            <a:ext cx="17959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Stanford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EC229E-7175-4719-8189-85D9DBED2C63}"/>
              </a:ext>
            </a:extLst>
          </p:cNvPr>
          <p:cNvSpPr txBox="1"/>
          <p:nvPr/>
        </p:nvSpPr>
        <p:spPr>
          <a:xfrm>
            <a:off x="3034701" y="4521199"/>
            <a:ext cx="19182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Columbia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EFEE9C-0083-4ADB-BBC5-C650CCE49902}"/>
              </a:ext>
            </a:extLst>
          </p:cNvPr>
          <p:cNvSpPr txBox="1"/>
          <p:nvPr/>
        </p:nvSpPr>
        <p:spPr>
          <a:xfrm>
            <a:off x="2013735" y="4489935"/>
            <a:ext cx="10209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Yale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B1A843-C573-4426-B5AE-B497DB3346A9}"/>
              </a:ext>
            </a:extLst>
          </p:cNvPr>
          <p:cNvSpPr txBox="1"/>
          <p:nvPr/>
        </p:nvSpPr>
        <p:spPr>
          <a:xfrm>
            <a:off x="2013734" y="3470447"/>
            <a:ext cx="17959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UChicago</a:t>
            </a:r>
            <a:r>
              <a:rPr lang="en-US" sz="16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5FCC6C-44A3-41B9-842C-1B88EE7EDCD3}"/>
              </a:ext>
            </a:extLst>
          </p:cNvPr>
          <p:cNvSpPr txBox="1"/>
          <p:nvPr/>
        </p:nvSpPr>
        <p:spPr>
          <a:xfrm>
            <a:off x="398762" y="3433347"/>
            <a:ext cx="16408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Johns Hopkins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5AEFED-157E-4B45-B699-5EFCFD70F33C}"/>
              </a:ext>
            </a:extLst>
          </p:cNvPr>
          <p:cNvSpPr txBox="1"/>
          <p:nvPr/>
        </p:nvSpPr>
        <p:spPr>
          <a:xfrm>
            <a:off x="8346491" y="2415418"/>
            <a:ext cx="1218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Microsoft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687B02-1EAC-4EF0-B082-0367B8A4E8F0}"/>
              </a:ext>
            </a:extLst>
          </p:cNvPr>
          <p:cNvSpPr txBox="1"/>
          <p:nvPr/>
        </p:nvSpPr>
        <p:spPr>
          <a:xfrm>
            <a:off x="8569477" y="3771902"/>
            <a:ext cx="17959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Google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172D0C-B6C9-4933-9D7C-F60C423A8942}"/>
              </a:ext>
            </a:extLst>
          </p:cNvPr>
          <p:cNvSpPr txBox="1"/>
          <p:nvPr/>
        </p:nvSpPr>
        <p:spPr>
          <a:xfrm>
            <a:off x="6884457" y="3665710"/>
            <a:ext cx="17959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AT&amp;T Labs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12C8D9-59E2-470C-B81D-61EEC0016417}"/>
              </a:ext>
            </a:extLst>
          </p:cNvPr>
          <p:cNvSpPr txBox="1"/>
          <p:nvPr/>
        </p:nvSpPr>
        <p:spPr>
          <a:xfrm>
            <a:off x="7924242" y="4058493"/>
            <a:ext cx="7006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MIT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A8DF541-C4A0-43C5-A0CA-9713EFD8271C}"/>
              </a:ext>
            </a:extLst>
          </p:cNvPr>
          <p:cNvSpPr txBox="1"/>
          <p:nvPr/>
        </p:nvSpPr>
        <p:spPr>
          <a:xfrm>
            <a:off x="9954617" y="3015321"/>
            <a:ext cx="12467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Facebook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766622-81AA-4A3F-B06E-904C74A79EAA}"/>
              </a:ext>
            </a:extLst>
          </p:cNvPr>
          <p:cNvSpPr txBox="1"/>
          <p:nvPr/>
        </p:nvSpPr>
        <p:spPr>
          <a:xfrm>
            <a:off x="8569477" y="4630450"/>
            <a:ext cx="11420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CMU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52807E28-D461-4F82-BC9F-09406DCFB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109" y="188913"/>
            <a:ext cx="11523784" cy="792163"/>
          </a:xfrm>
        </p:spPr>
        <p:txBody>
          <a:bodyPr/>
          <a:lstStyle/>
          <a:p>
            <a:pPr algn="ctr"/>
            <a:r>
              <a:rPr lang="en-US" altLang="zh-CN" sz="3200" dirty="0"/>
              <a:t>Related Institutions</a:t>
            </a:r>
            <a:endParaRPr lang="en-US" sz="32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051927A-D897-4651-B052-912AE664BEBE}"/>
              </a:ext>
            </a:extLst>
          </p:cNvPr>
          <p:cNvSpPr/>
          <p:nvPr/>
        </p:nvSpPr>
        <p:spPr>
          <a:xfrm>
            <a:off x="0" y="6965534"/>
            <a:ext cx="713689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1400" dirty="0">
                <a:hlinkClick r:id="rId5"/>
              </a:rPr>
              <a:t>https://academic.microsoft.com/</a:t>
            </a:r>
            <a:endParaRPr lang="en-US" sz="1400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charset="0"/>
                <a:ea typeface="Times New Roman" charset="0"/>
                <a:cs typeface="Times New Roman" charset="0"/>
              </a:rPr>
              <a:t>metapath2vec: scalable representation learning for heterogeneous networks. In </a:t>
            </a:r>
            <a:r>
              <a:rPr lang="en-US" sz="1400" i="1" dirty="0">
                <a:latin typeface="Times New Roman" charset="0"/>
                <a:ea typeface="Times New Roman" charset="0"/>
                <a:cs typeface="Times New Roman" charset="0"/>
              </a:rPr>
              <a:t>KDD </a:t>
            </a:r>
            <a:r>
              <a:rPr lang="en-US" sz="1400" dirty="0">
                <a:latin typeface="Times New Roman" charset="0"/>
                <a:ea typeface="Times New Roman" charset="0"/>
                <a:cs typeface="Times New Roman" charset="0"/>
              </a:rPr>
              <a:t>2017.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6309909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>
            <a:extLst>
              <a:ext uri="{FF2B5EF4-FFF2-40B4-BE49-F238E27FC236}">
                <a16:creationId xmlns:a16="http://schemas.microsoft.com/office/drawing/2014/main" id="{9B955C54-DE87-4154-B9BC-B89096EC6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822"/>
            <a:ext cx="12192000" cy="1325563"/>
          </a:xfrm>
        </p:spPr>
        <p:txBody>
          <a:bodyPr>
            <a:normAutofit/>
          </a:bodyPr>
          <a:lstStyle/>
          <a:p>
            <a:r>
              <a:rPr lang="en-US" dirty="0"/>
              <a:t>Reasoning about </a:t>
            </a:r>
            <a:r>
              <a:rPr lang="en-US" b="1" dirty="0"/>
              <a:t>Diabetes </a:t>
            </a:r>
            <a:r>
              <a:rPr lang="en-US" dirty="0"/>
              <a:t>from MAG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A1066E4E-0729-4B66-BF32-58FF92741F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4" r="728" b="694"/>
          <a:stretch/>
        </p:blipFill>
        <p:spPr>
          <a:xfrm>
            <a:off x="1911166" y="1763853"/>
            <a:ext cx="8759653" cy="4687747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4491A981-E947-43D0-9E11-79959D2F7F23}"/>
              </a:ext>
            </a:extLst>
          </p:cNvPr>
          <p:cNvSpPr/>
          <p:nvPr/>
        </p:nvSpPr>
        <p:spPr>
          <a:xfrm>
            <a:off x="8427721" y="4107727"/>
            <a:ext cx="1592580" cy="362674"/>
          </a:xfrm>
          <a:prstGeom prst="rect">
            <a:avLst/>
          </a:prstGeom>
          <a:solidFill>
            <a:srgbClr val="FF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9017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7696DDA-155E-442F-B8ED-A0CF48EBD97E}"/>
              </a:ext>
            </a:extLst>
          </p:cNvPr>
          <p:cNvSpPr/>
          <p:nvPr/>
        </p:nvSpPr>
        <p:spPr>
          <a:xfrm>
            <a:off x="3138157" y="2518559"/>
            <a:ext cx="1457608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Autoimmunity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1DFB626-E0D4-4AA0-9BAF-FCCFDEDB9D0F}"/>
              </a:ext>
            </a:extLst>
          </p:cNvPr>
          <p:cNvSpPr/>
          <p:nvPr/>
        </p:nvSpPr>
        <p:spPr>
          <a:xfrm>
            <a:off x="6920989" y="2780925"/>
            <a:ext cx="1685454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Insulin resistance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F2488A1-C811-4DD8-BD87-5B753186EC0C}"/>
              </a:ext>
            </a:extLst>
          </p:cNvPr>
          <p:cNvSpPr/>
          <p:nvPr/>
        </p:nvSpPr>
        <p:spPr>
          <a:xfrm>
            <a:off x="3809243" y="2903332"/>
            <a:ext cx="1361038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Nephropathy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BE1605C-0303-4D45-879C-D9FBD5216653}"/>
              </a:ext>
            </a:extLst>
          </p:cNvPr>
          <p:cNvSpPr/>
          <p:nvPr/>
        </p:nvSpPr>
        <p:spPr>
          <a:xfrm>
            <a:off x="8136424" y="4583490"/>
            <a:ext cx="1179214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Pregnancy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2FF78E9-F08F-45C5-8806-217F7E767922}"/>
              </a:ext>
            </a:extLst>
          </p:cNvPr>
          <p:cNvSpPr/>
          <p:nvPr/>
        </p:nvSpPr>
        <p:spPr>
          <a:xfrm>
            <a:off x="6922505" y="3714180"/>
            <a:ext cx="1948004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Diabetic retinopathy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A7D53FD-3FAF-4481-9C78-58D83081BE3C}"/>
              </a:ext>
            </a:extLst>
          </p:cNvPr>
          <p:cNvSpPr/>
          <p:nvPr/>
        </p:nvSpPr>
        <p:spPr>
          <a:xfrm>
            <a:off x="6986257" y="2265248"/>
            <a:ext cx="1524000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Kidney disease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B78734C-D148-4A8F-AC2F-AC58CC8AD4E6}"/>
              </a:ext>
            </a:extLst>
          </p:cNvPr>
          <p:cNvSpPr/>
          <p:nvPr/>
        </p:nvSpPr>
        <p:spPr>
          <a:xfrm>
            <a:off x="6011499" y="2580615"/>
            <a:ext cx="763508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Insulin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3D34979-60B4-49C7-A5CD-95C6BDF41848}"/>
              </a:ext>
            </a:extLst>
          </p:cNvPr>
          <p:cNvSpPr/>
          <p:nvPr/>
        </p:nvSpPr>
        <p:spPr>
          <a:xfrm>
            <a:off x="3186063" y="3667784"/>
            <a:ext cx="1439501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Streptozotocin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0D279C9-B858-44AE-9757-DD4F1ED5F40D}"/>
              </a:ext>
            </a:extLst>
          </p:cNvPr>
          <p:cNvSpPr/>
          <p:nvPr/>
        </p:nvSpPr>
        <p:spPr>
          <a:xfrm>
            <a:off x="3088362" y="4041420"/>
            <a:ext cx="946088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Cytokine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1C9C779-75D9-41C2-AD08-E256B7B77402}"/>
              </a:ext>
            </a:extLst>
          </p:cNvPr>
          <p:cNvSpPr/>
          <p:nvPr/>
        </p:nvSpPr>
        <p:spPr>
          <a:xfrm>
            <a:off x="4117438" y="4534460"/>
            <a:ext cx="1016252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Glucagon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7D139A0-78D8-438D-95CF-4C525AB18E18}"/>
              </a:ext>
            </a:extLst>
          </p:cNvPr>
          <p:cNvSpPr/>
          <p:nvPr/>
        </p:nvSpPr>
        <p:spPr>
          <a:xfrm>
            <a:off x="7336700" y="3244913"/>
            <a:ext cx="1533809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Insulin glargine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E1CEC8D-A764-4E74-8A9F-3B0E40FFB0CF}"/>
              </a:ext>
            </a:extLst>
          </p:cNvPr>
          <p:cNvSpPr/>
          <p:nvPr/>
        </p:nvSpPr>
        <p:spPr>
          <a:xfrm>
            <a:off x="6061294" y="5083525"/>
            <a:ext cx="2348620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Pancreas transplantation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0D8C012-0E21-4F6A-98C0-581F239B1F1B}"/>
              </a:ext>
            </a:extLst>
          </p:cNvPr>
          <p:cNvSpPr/>
          <p:nvPr/>
        </p:nvSpPr>
        <p:spPr>
          <a:xfrm>
            <a:off x="5835712" y="4241543"/>
            <a:ext cx="1275032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Insulin lispro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1817D21-B2FB-4526-B024-2CDAB210AEB1}"/>
              </a:ext>
            </a:extLst>
          </p:cNvPr>
          <p:cNvSpPr/>
          <p:nvPr/>
        </p:nvSpPr>
        <p:spPr>
          <a:xfrm>
            <a:off x="6596580" y="4662534"/>
            <a:ext cx="1370846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Insulin </a:t>
            </a:r>
            <a:r>
              <a:rPr lang="en-US" sz="1400" dirty="0" err="1">
                <a:solidFill>
                  <a:srgbClr val="002060"/>
                </a:solidFill>
                <a:latin typeface="+mj-lt"/>
              </a:rPr>
              <a:t>aspart</a:t>
            </a:r>
            <a:endParaRPr lang="en-US" sz="1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049ADFB-E675-42CF-BF01-F8BE10CB8904}"/>
              </a:ext>
            </a:extLst>
          </p:cNvPr>
          <p:cNvSpPr/>
          <p:nvPr/>
        </p:nvSpPr>
        <p:spPr>
          <a:xfrm>
            <a:off x="3493506" y="4896788"/>
            <a:ext cx="1629624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Physical exercise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CDF53A3-087F-4DA6-BAC0-D5A12957DF23}"/>
              </a:ext>
            </a:extLst>
          </p:cNvPr>
          <p:cNvSpPr/>
          <p:nvPr/>
        </p:nvSpPr>
        <p:spPr>
          <a:xfrm>
            <a:off x="2553641" y="4451283"/>
            <a:ext cx="1439502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Regular insulin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0F71648-D6D6-48D1-BD10-DC5183CA120C}"/>
              </a:ext>
            </a:extLst>
          </p:cNvPr>
          <p:cNvSpPr/>
          <p:nvPr/>
        </p:nvSpPr>
        <p:spPr>
          <a:xfrm>
            <a:off x="4190245" y="5244974"/>
            <a:ext cx="1629624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Insulin </a:t>
            </a:r>
            <a:r>
              <a:rPr lang="en-US" sz="1400" dirty="0" err="1">
                <a:solidFill>
                  <a:srgbClr val="002060"/>
                </a:solidFill>
                <a:latin typeface="+mj-lt"/>
              </a:rPr>
              <a:t>degludec</a:t>
            </a:r>
            <a:endParaRPr lang="en-US" sz="1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0035605-159A-42FD-A4AE-2CA3716F3EFA}"/>
              </a:ext>
            </a:extLst>
          </p:cNvPr>
          <p:cNvSpPr/>
          <p:nvPr/>
        </p:nvSpPr>
        <p:spPr>
          <a:xfrm>
            <a:off x="5243842" y="4667430"/>
            <a:ext cx="1183740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Pramlintide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A685E02-219F-4EEE-A4DF-38B5172279E9}"/>
              </a:ext>
            </a:extLst>
          </p:cNvPr>
          <p:cNvSpPr/>
          <p:nvPr/>
        </p:nvSpPr>
        <p:spPr>
          <a:xfrm>
            <a:off x="4771930" y="3796418"/>
            <a:ext cx="1873313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Edmonton protocol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9787905-716C-41A2-AC24-72EB2B0BC78C}"/>
              </a:ext>
            </a:extLst>
          </p:cNvPr>
          <p:cNvSpPr/>
          <p:nvPr/>
        </p:nvSpPr>
        <p:spPr>
          <a:xfrm>
            <a:off x="4107633" y="4184966"/>
            <a:ext cx="1479488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Insulin </a:t>
            </a:r>
            <a:r>
              <a:rPr lang="en-US" sz="1400" dirty="0" err="1">
                <a:solidFill>
                  <a:srgbClr val="002060"/>
                </a:solidFill>
                <a:latin typeface="+mj-lt"/>
              </a:rPr>
              <a:t>glulisine</a:t>
            </a:r>
            <a:endParaRPr lang="en-US" sz="1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E4A3E342-70ED-44CD-A1AD-BE286FB11F1F}"/>
              </a:ext>
            </a:extLst>
          </p:cNvPr>
          <p:cNvSpPr/>
          <p:nvPr/>
        </p:nvSpPr>
        <p:spPr>
          <a:xfrm>
            <a:off x="4396211" y="6037900"/>
            <a:ext cx="1017762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Acarbose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DA4A234-56B0-44CF-97CF-097B2F576CF6}"/>
              </a:ext>
            </a:extLst>
          </p:cNvPr>
          <p:cNvSpPr/>
          <p:nvPr/>
        </p:nvSpPr>
        <p:spPr>
          <a:xfrm>
            <a:off x="5005057" y="1697903"/>
            <a:ext cx="1294645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Diabetic diet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A2324B82-6EA4-4B97-A416-6CCA553BB478}"/>
              </a:ext>
            </a:extLst>
          </p:cNvPr>
          <p:cNvSpPr/>
          <p:nvPr/>
        </p:nvSpPr>
        <p:spPr>
          <a:xfrm>
            <a:off x="5580704" y="5643324"/>
            <a:ext cx="861589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Miglitol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FF7F39B-2D4D-418B-80BC-C64CB815A0FB}"/>
              </a:ext>
            </a:extLst>
          </p:cNvPr>
          <p:cNvSpPr/>
          <p:nvPr/>
        </p:nvSpPr>
        <p:spPr>
          <a:xfrm>
            <a:off x="6569421" y="5489416"/>
            <a:ext cx="1964602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Autoimmune disease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F326146-6869-4331-8A74-D0E95E3F2C98}"/>
              </a:ext>
            </a:extLst>
          </p:cNvPr>
          <p:cNvSpPr/>
          <p:nvPr/>
        </p:nvSpPr>
        <p:spPr>
          <a:xfrm>
            <a:off x="3703993" y="5653127"/>
            <a:ext cx="1729212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Microalbuminuria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CFD4D5D-B69E-4BB1-9C96-22D24B6F3A1F}"/>
              </a:ext>
            </a:extLst>
          </p:cNvPr>
          <p:cNvSpPr/>
          <p:nvPr/>
        </p:nvSpPr>
        <p:spPr>
          <a:xfrm>
            <a:off x="7369511" y="4138183"/>
            <a:ext cx="1245606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Albuminuria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C42D04E-0A48-4D21-9634-FCA56928DA18}"/>
              </a:ext>
            </a:extLst>
          </p:cNvPr>
          <p:cNvSpPr/>
          <p:nvPr/>
        </p:nvSpPr>
        <p:spPr>
          <a:xfrm>
            <a:off x="6595823" y="1844257"/>
            <a:ext cx="1245606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Ketoacidosis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3FDF8238-554C-47D8-A5E7-D28A08CC2061}"/>
              </a:ext>
            </a:extLst>
          </p:cNvPr>
          <p:cNvSpPr/>
          <p:nvPr/>
        </p:nvSpPr>
        <p:spPr>
          <a:xfrm>
            <a:off x="4652726" y="3362605"/>
            <a:ext cx="1167143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Weight loss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0BFE4A9-5930-4313-B4F5-F3D43047693B}"/>
              </a:ext>
            </a:extLst>
          </p:cNvPr>
          <p:cNvSpPr/>
          <p:nvPr/>
        </p:nvSpPr>
        <p:spPr>
          <a:xfrm>
            <a:off x="4691960" y="2573066"/>
            <a:ext cx="970230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Polyuria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BE7E2D5-44A2-45C2-BCCF-A40614727FF3}"/>
              </a:ext>
            </a:extLst>
          </p:cNvPr>
          <p:cNvSpPr/>
          <p:nvPr/>
        </p:nvSpPr>
        <p:spPr>
          <a:xfrm>
            <a:off x="5465273" y="2934834"/>
            <a:ext cx="1092453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Polydipsia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C43A81D0-4F84-45A7-AAAD-06D0EA54CDD1}"/>
              </a:ext>
            </a:extLst>
          </p:cNvPr>
          <p:cNvSpPr/>
          <p:nvPr/>
        </p:nvSpPr>
        <p:spPr>
          <a:xfrm>
            <a:off x="6126173" y="3333561"/>
            <a:ext cx="1092453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Glycosuria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5381E270-223D-4641-8A7E-0D6D24B11D31}"/>
              </a:ext>
            </a:extLst>
          </p:cNvPr>
          <p:cNvSpPr/>
          <p:nvPr/>
        </p:nvSpPr>
        <p:spPr>
          <a:xfrm>
            <a:off x="5177075" y="2154725"/>
            <a:ext cx="1205618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Polyphagia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EA81BCA2-CACB-4774-A7F2-6721636FF8F1}"/>
              </a:ext>
            </a:extLst>
          </p:cNvPr>
          <p:cNvSpPr/>
          <p:nvPr/>
        </p:nvSpPr>
        <p:spPr>
          <a:xfrm>
            <a:off x="6589792" y="5896824"/>
            <a:ext cx="1413848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Muscle cramp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6D644D20-6B1C-44E3-8ED9-558019CCC945}"/>
              </a:ext>
            </a:extLst>
          </p:cNvPr>
          <p:cNvSpPr/>
          <p:nvPr/>
        </p:nvSpPr>
        <p:spPr>
          <a:xfrm>
            <a:off x="3711921" y="2125674"/>
            <a:ext cx="1413848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Blurred vision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C4F3979-20FB-4B04-81C0-B950315AAE6D}"/>
              </a:ext>
            </a:extLst>
          </p:cNvPr>
          <p:cNvSpPr/>
          <p:nvPr/>
        </p:nvSpPr>
        <p:spPr>
          <a:xfrm>
            <a:off x="3395802" y="3291123"/>
            <a:ext cx="1016252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Diabetes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D2A550-231B-4532-995B-1DD3F711FCE5}"/>
              </a:ext>
            </a:extLst>
          </p:cNvPr>
          <p:cNvSpPr txBox="1"/>
          <p:nvPr/>
        </p:nvSpPr>
        <p:spPr>
          <a:xfrm>
            <a:off x="890762" y="5807036"/>
            <a:ext cx="1612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Cause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369DEF2-0B1A-4842-BF4C-D7220CE626B4}"/>
              </a:ext>
            </a:extLst>
          </p:cNvPr>
          <p:cNvSpPr txBox="1"/>
          <p:nvPr/>
        </p:nvSpPr>
        <p:spPr>
          <a:xfrm>
            <a:off x="5289884" y="5794039"/>
            <a:ext cx="1612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Symptom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09D8CE1-A092-46AD-A9F3-A6B83E8333A0}"/>
              </a:ext>
            </a:extLst>
          </p:cNvPr>
          <p:cNvSpPr txBox="1"/>
          <p:nvPr/>
        </p:nvSpPr>
        <p:spPr>
          <a:xfrm>
            <a:off x="9059779" y="5807623"/>
            <a:ext cx="1736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Treatment</a:t>
            </a:r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7B856147-A88C-4B35-9C86-3799E9D6A085}"/>
              </a:ext>
            </a:extLst>
          </p:cNvPr>
          <p:cNvSpPr txBox="1">
            <a:spLocks/>
          </p:cNvSpPr>
          <p:nvPr/>
        </p:nvSpPr>
        <p:spPr>
          <a:xfrm>
            <a:off x="868373" y="982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/>
              <a:t>Reasoning about </a:t>
            </a:r>
            <a:r>
              <a:rPr lang="en-US" sz="4000" b="1" dirty="0"/>
              <a:t>Diabetes </a:t>
            </a:r>
            <a:r>
              <a:rPr lang="en-US" sz="4000" dirty="0"/>
              <a:t>from MAG</a:t>
            </a:r>
          </a:p>
        </p:txBody>
      </p:sp>
    </p:spTree>
    <p:extLst>
      <p:ext uri="{BB962C8B-B14F-4D97-AF65-F5344CB8AC3E}">
        <p14:creationId xmlns:p14="http://schemas.microsoft.com/office/powerpoint/2010/main" val="15129019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33333E-6 L -0.18347 0.0717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0" y="358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CBAC"/>
                                      </p:to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7.40741E-7 L -0.50234 0.0877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17" y="437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CBAC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-0.23086 -0.0425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49" y="-213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CBAC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7.40741E-7 L -0.57826 -0.1240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19" y="-620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CBAC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7037E-7 L -0.51029 0.058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21" y="289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CBAC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8 2.22222E-6 L -0.49844 0.3261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961" y="1629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CBAC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0.06343 L 0.04805 0.04977 C 0.05808 0.04653 0.07305 0.04468 0.0888 0.04468 C 0.1069 0.04468 0.12123 0.04653 0.13138 0.04977 L 0.17982 0.06343 " pathEditMode="relative" rAng="0" ptsTypes="AAAAA">
                                      <p:cBhvr>
                                        <p:cTn id="4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84" y="-94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7E6E6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33333E-6 L -0.04805 -0.2007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9" y="-10046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DD7EE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7.40741E-7 L 0.1418 -0.15278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-7639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DD7EE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07407E-6 L -0.25795 0.00671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71" y="324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DD7EE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81481E-6 L 0.02278 0.28032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3" y="14005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DD7EE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DD7EE"/>
                                      </p:to>
                                    </p:animClr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81481E-6 L 0.13828 0.11921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14" y="5949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DD7EE"/>
                                      </p:to>
                                    </p:animClr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48148E-6 L -0.04479 0.04931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0" y="2454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96296E-6 L -0.02865 0.05834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2" y="2917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DD7EE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4.81481E-6 L -0.11159 -0.05069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86" y="-2546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DD7EE"/>
                                      </p:to>
                                    </p:animClr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L 0.07096 0.11019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5509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DD7EE"/>
                                      </p:to>
                                    </p:animClr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-0.17383 -0.48449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20" y="-24491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DD7EE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7 2.59259E-6 L 0.19336 0.05301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09" y="2639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DD7EE"/>
                                      </p:to>
                                    </p:animClr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11111E-6 L 0.23971 -0.06134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79" y="-3079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07407E-6 L 0.42591 -0.15672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89" y="-7847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44444E-6 L 0.472 -0.14908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94" y="-7454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81481E-6 L 0.38463 -0.16597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32" y="-8310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85185E-6 L 0.09935 0.07986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61" y="3981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4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2.59259E-6 L 0.17331 -0.1294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59" y="-6481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22222E-6 L 0.23841 0.05301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14" y="2639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5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4.81481E-6 L 0.27708 -0.37268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54" y="-18634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5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7.40741E-7 L 0.39323 -0.31597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61" y="-15810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6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48148E-6 L 0.48151 -0.34352 " pathEditMode="relative" rAng="0" ptsTypes="AA">
                                      <p:cBhvr>
                                        <p:cTn id="16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76" y="-17176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7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22222E-6 L 0.47409 -0.38472 " pathEditMode="relative" rAng="0" ptsTypes="AA">
                                      <p:cBhvr>
                                        <p:cTn id="17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98" y="-19236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7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7037E-7 L 0.37838 -0.2625 " pathEditMode="relative" rAng="0" ptsTypes="AA">
                                      <p:cBhvr>
                                        <p:cTn id="18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19" y="-13125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8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11111E-6 L 0.49557 0.05324 " pathEditMode="relative" rAng="0" ptsTypes="AA">
                                      <p:cBhvr>
                                        <p:cTn id="18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79" y="2662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8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59259E-6 L 0.46862 -0.46736 " pathEditMode="relative" rAng="0" ptsTypes="AA">
                                      <p:cBhvr>
                                        <p:cTn id="19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24" y="-23380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9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07407E-6 L 0.43255 0.17569 " pathEditMode="relative" rAng="0" ptsTypes="AA">
                                      <p:cBhvr>
                                        <p:cTn id="19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28" y="8773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20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59259E-6 L 0.46511 0.36435 " pathEditMode="relative" rAng="0" ptsTypes="AA">
                                      <p:cBhvr>
                                        <p:cTn id="20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55" y="18218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20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2.22222E-6 L 0.48151 0.07222 " pathEditMode="relative" rAng="0" ptsTypes="AA">
                                      <p:cBhvr>
                                        <p:cTn id="21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76" y="3611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2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2" grpId="0"/>
      <p:bldP spid="39" grpId="0"/>
      <p:bldP spid="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7696DDA-155E-442F-B8ED-A0CF48EBD97E}"/>
              </a:ext>
            </a:extLst>
          </p:cNvPr>
          <p:cNvSpPr/>
          <p:nvPr/>
        </p:nvSpPr>
        <p:spPr>
          <a:xfrm>
            <a:off x="1045386" y="2804962"/>
            <a:ext cx="1457608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SARS-CoV-2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1DFB626-E0D4-4AA0-9BAF-FCCFDEDB9D0F}"/>
              </a:ext>
            </a:extLst>
          </p:cNvPr>
          <p:cNvSpPr/>
          <p:nvPr/>
        </p:nvSpPr>
        <p:spPr>
          <a:xfrm>
            <a:off x="4991096" y="3809560"/>
            <a:ext cx="1685454" cy="307818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COVID-19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BE1605C-0303-4D45-879C-D9FBD5216653}"/>
              </a:ext>
            </a:extLst>
          </p:cNvPr>
          <p:cNvSpPr/>
          <p:nvPr/>
        </p:nvSpPr>
        <p:spPr>
          <a:xfrm>
            <a:off x="9766741" y="4003336"/>
            <a:ext cx="1510994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Antiviral drug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2FF78E9-F08F-45C5-8806-217F7E767922}"/>
              </a:ext>
            </a:extLst>
          </p:cNvPr>
          <p:cNvSpPr/>
          <p:nvPr/>
        </p:nvSpPr>
        <p:spPr>
          <a:xfrm>
            <a:off x="8484762" y="3535944"/>
            <a:ext cx="1379621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Azithromycin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A7D53FD-3FAF-4481-9C78-58D83081BE3C}"/>
              </a:ext>
            </a:extLst>
          </p:cNvPr>
          <p:cNvSpPr/>
          <p:nvPr/>
        </p:nvSpPr>
        <p:spPr>
          <a:xfrm>
            <a:off x="5833823" y="4273286"/>
            <a:ext cx="1524000" cy="307818"/>
          </a:xfrm>
          <a:prstGeom prst="roundRect">
            <a:avLst/>
          </a:prstGeom>
          <a:solidFill>
            <a:srgbClr val="C00000">
              <a:alpha val="20000"/>
            </a:srgb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Rash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3D34979-60B4-49C7-A5CD-95C6BDF41848}"/>
              </a:ext>
            </a:extLst>
          </p:cNvPr>
          <p:cNvSpPr/>
          <p:nvPr/>
        </p:nvSpPr>
        <p:spPr>
          <a:xfrm>
            <a:off x="1608949" y="4228066"/>
            <a:ext cx="1439501" cy="307818"/>
          </a:xfrm>
          <a:prstGeom prst="roundRect">
            <a:avLst/>
          </a:prstGeom>
          <a:solidFill>
            <a:srgbClr val="C00000">
              <a:alpha val="20000"/>
            </a:srgb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Zika Virus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0D279C9-B858-44AE-9757-DD4F1ED5F40D}"/>
              </a:ext>
            </a:extLst>
          </p:cNvPr>
          <p:cNvSpPr/>
          <p:nvPr/>
        </p:nvSpPr>
        <p:spPr>
          <a:xfrm>
            <a:off x="268429" y="4031327"/>
            <a:ext cx="946088" cy="307818"/>
          </a:xfrm>
          <a:prstGeom prst="roundRect">
            <a:avLst/>
          </a:prstGeom>
          <a:solidFill>
            <a:srgbClr val="C00000">
              <a:alpha val="20000"/>
            </a:srgb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MERS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7D139A0-78D8-438D-95CF-4C525AB18E18}"/>
              </a:ext>
            </a:extLst>
          </p:cNvPr>
          <p:cNvSpPr/>
          <p:nvPr/>
        </p:nvSpPr>
        <p:spPr>
          <a:xfrm>
            <a:off x="10426316" y="3370047"/>
            <a:ext cx="1179215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Lamivudine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CDF53A3-087F-4DA6-BAC0-D5A12957DF23}"/>
              </a:ext>
            </a:extLst>
          </p:cNvPr>
          <p:cNvSpPr/>
          <p:nvPr/>
        </p:nvSpPr>
        <p:spPr>
          <a:xfrm>
            <a:off x="768097" y="4919181"/>
            <a:ext cx="1439502" cy="307818"/>
          </a:xfrm>
          <a:prstGeom prst="roundRect">
            <a:avLst/>
          </a:prstGeom>
          <a:solidFill>
            <a:srgbClr val="C00000">
              <a:alpha val="20000"/>
            </a:srgb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Ebola Virus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DA4A234-56B0-44CF-97CF-097B2F576CF6}"/>
              </a:ext>
            </a:extLst>
          </p:cNvPr>
          <p:cNvSpPr/>
          <p:nvPr/>
        </p:nvSpPr>
        <p:spPr>
          <a:xfrm>
            <a:off x="5289884" y="2863586"/>
            <a:ext cx="1294645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Wasting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FF7F39B-2D4D-418B-80BC-C64CB815A0FB}"/>
              </a:ext>
            </a:extLst>
          </p:cNvPr>
          <p:cNvSpPr/>
          <p:nvPr/>
        </p:nvSpPr>
        <p:spPr>
          <a:xfrm>
            <a:off x="9359484" y="2816170"/>
            <a:ext cx="1533810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Oseltamivir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CFD4D5D-B69E-4BB1-9C96-22D24B6F3A1F}"/>
              </a:ext>
            </a:extLst>
          </p:cNvPr>
          <p:cNvSpPr/>
          <p:nvPr/>
        </p:nvSpPr>
        <p:spPr>
          <a:xfrm>
            <a:off x="8747037" y="4636625"/>
            <a:ext cx="2362200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Post-exposure prophylaxis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C42D04E-0A48-4D21-9634-FCA56928DA18}"/>
              </a:ext>
            </a:extLst>
          </p:cNvPr>
          <p:cNvSpPr/>
          <p:nvPr/>
        </p:nvSpPr>
        <p:spPr>
          <a:xfrm>
            <a:off x="6213371" y="3334268"/>
            <a:ext cx="1413847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Asymptomatic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5381E270-223D-4641-8A7E-0D6D24B11D31}"/>
              </a:ext>
            </a:extLst>
          </p:cNvPr>
          <p:cNvSpPr/>
          <p:nvPr/>
        </p:nvSpPr>
        <p:spPr>
          <a:xfrm>
            <a:off x="5152393" y="4852279"/>
            <a:ext cx="1612232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Abdominal pain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6D644D20-6B1C-44E3-8ED9-558019CCC945}"/>
              </a:ext>
            </a:extLst>
          </p:cNvPr>
          <p:cNvSpPr/>
          <p:nvPr/>
        </p:nvSpPr>
        <p:spPr>
          <a:xfrm>
            <a:off x="3941979" y="3362605"/>
            <a:ext cx="1413848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Diarrhea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C4F3979-20FB-4B04-81C0-B950315AAE6D}"/>
              </a:ext>
            </a:extLst>
          </p:cNvPr>
          <p:cNvSpPr/>
          <p:nvPr/>
        </p:nvSpPr>
        <p:spPr>
          <a:xfrm>
            <a:off x="1237767" y="3516514"/>
            <a:ext cx="1265227" cy="30781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+mj-lt"/>
              </a:rPr>
              <a:t>Coronavirus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D2A550-231B-4532-995B-1DD3F711FCE5}"/>
              </a:ext>
            </a:extLst>
          </p:cNvPr>
          <p:cNvSpPr txBox="1"/>
          <p:nvPr/>
        </p:nvSpPr>
        <p:spPr>
          <a:xfrm>
            <a:off x="890762" y="5807036"/>
            <a:ext cx="1612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Cause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369DEF2-0B1A-4842-BF4C-D7220CE626B4}"/>
              </a:ext>
            </a:extLst>
          </p:cNvPr>
          <p:cNvSpPr txBox="1"/>
          <p:nvPr/>
        </p:nvSpPr>
        <p:spPr>
          <a:xfrm>
            <a:off x="5289884" y="5794039"/>
            <a:ext cx="1612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Symptom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09D8CE1-A092-46AD-A9F3-A6B83E8333A0}"/>
              </a:ext>
            </a:extLst>
          </p:cNvPr>
          <p:cNvSpPr txBox="1"/>
          <p:nvPr/>
        </p:nvSpPr>
        <p:spPr>
          <a:xfrm>
            <a:off x="9059779" y="5807623"/>
            <a:ext cx="1736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Treatment</a:t>
            </a:r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7B856147-A88C-4B35-9C86-3799E9D6A085}"/>
              </a:ext>
            </a:extLst>
          </p:cNvPr>
          <p:cNvSpPr txBox="1">
            <a:spLocks/>
          </p:cNvSpPr>
          <p:nvPr/>
        </p:nvSpPr>
        <p:spPr>
          <a:xfrm>
            <a:off x="868373" y="982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/>
              <a:t>Reasoning about </a:t>
            </a:r>
            <a:r>
              <a:rPr lang="en-US" sz="4000" b="1" dirty="0"/>
              <a:t>COVID-19 </a:t>
            </a:r>
            <a:r>
              <a:rPr lang="en-US" sz="4000" dirty="0"/>
              <a:t>from MAG</a:t>
            </a:r>
          </a:p>
        </p:txBody>
      </p:sp>
    </p:spTree>
    <p:extLst>
      <p:ext uri="{BB962C8B-B14F-4D97-AF65-F5344CB8AC3E}">
        <p14:creationId xmlns:p14="http://schemas.microsoft.com/office/powerpoint/2010/main" val="88447381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6181A-6970-4046-85C3-13D3F9375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Tasks in Microsoft Academic Graph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AEC6F1-E02F-471E-B267-FE0D641589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633"/>
          <a:stretch/>
        </p:blipFill>
        <p:spPr>
          <a:xfrm>
            <a:off x="3429000" y="2988664"/>
            <a:ext cx="2454315" cy="21764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A801A4-262E-4F63-8F37-05C6147542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367"/>
          <a:stretch/>
        </p:blipFill>
        <p:spPr>
          <a:xfrm>
            <a:off x="1066799" y="2819400"/>
            <a:ext cx="2454315" cy="223227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3F1A1B9-F6F8-4444-9730-4F0E57A2E66F}"/>
              </a:ext>
            </a:extLst>
          </p:cNvPr>
          <p:cNvSpPr txBox="1">
            <a:spLocks/>
          </p:cNvSpPr>
          <p:nvPr/>
        </p:nvSpPr>
        <p:spPr bwMode="auto">
          <a:xfrm>
            <a:off x="7010400" y="2981044"/>
            <a:ext cx="5584094" cy="3306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1800" kern="0" dirty="0">
                <a:solidFill>
                  <a:srgbClr val="5D6680"/>
                </a:solidFill>
              </a:rPr>
              <a:t>Name disambiguation</a:t>
            </a:r>
          </a:p>
          <a:p>
            <a:r>
              <a:rPr lang="en-US" sz="1800" kern="0" dirty="0">
                <a:solidFill>
                  <a:srgbClr val="5D6680"/>
                </a:solidFill>
              </a:rPr>
              <a:t>Infer spam/fake papers</a:t>
            </a:r>
          </a:p>
          <a:p>
            <a:r>
              <a:rPr lang="en-US" sz="1800" kern="0" dirty="0">
                <a:solidFill>
                  <a:srgbClr val="5D6680"/>
                </a:solidFill>
              </a:rPr>
              <a:t>Infer paper/author research topics</a:t>
            </a:r>
          </a:p>
          <a:p>
            <a:r>
              <a:rPr lang="en-US" sz="1800" kern="0" dirty="0">
                <a:solidFill>
                  <a:srgbClr val="5D6680"/>
                </a:solidFill>
              </a:rPr>
              <a:t>Infer future scientific impact</a:t>
            </a:r>
          </a:p>
          <a:p>
            <a:r>
              <a:rPr lang="en-US" sz="1800" kern="0" dirty="0">
                <a:solidFill>
                  <a:srgbClr val="5D6680"/>
                </a:solidFill>
              </a:rPr>
              <a:t>Infer collaboration and team formation</a:t>
            </a:r>
          </a:p>
          <a:p>
            <a:r>
              <a:rPr lang="en-US" sz="1800" kern="0" dirty="0">
                <a:solidFill>
                  <a:srgbClr val="5D6680"/>
                </a:solidFill>
              </a:rPr>
              <a:t>Infer future paper title?</a:t>
            </a:r>
          </a:p>
          <a:p>
            <a:r>
              <a:rPr lang="en-US" sz="1800" kern="0" dirty="0">
                <a:solidFill>
                  <a:srgbClr val="5D6680"/>
                </a:solidFill>
              </a:rPr>
              <a:t>… …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C40BDAE-7ED8-484F-AD2A-9EE93F8AF161}"/>
              </a:ext>
            </a:extLst>
          </p:cNvPr>
          <p:cNvSpPr txBox="1">
            <a:spLocks/>
          </p:cNvSpPr>
          <p:nvPr/>
        </p:nvSpPr>
        <p:spPr bwMode="auto">
          <a:xfrm>
            <a:off x="1143000" y="2010507"/>
            <a:ext cx="8991600" cy="100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2800" kern="0" dirty="0">
                <a:solidFill>
                  <a:srgbClr val="5D6680"/>
                </a:solidFill>
              </a:rPr>
              <a:t>Data                                                    Tasks</a:t>
            </a:r>
          </a:p>
        </p:txBody>
      </p:sp>
    </p:spTree>
    <p:extLst>
      <p:ext uri="{BB962C8B-B14F-4D97-AF65-F5344CB8AC3E}">
        <p14:creationId xmlns:p14="http://schemas.microsoft.com/office/powerpoint/2010/main" val="2165664427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B54A5-251B-48BA-B8F3-956A53EC8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Pre-training with Heterogeneous Knowledge Graphs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C5372-2690-402C-AD37-2C278C5D6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399"/>
            <a:ext cx="10363200" cy="4449763"/>
          </a:xfrm>
        </p:spPr>
        <p:txBody>
          <a:bodyPr/>
          <a:lstStyle/>
          <a:p>
            <a:pPr lvl="1"/>
            <a:r>
              <a:rPr lang="en-US" sz="2400" dirty="0"/>
              <a:t>Can we pre-train with heterogeneous knowledge graphs and leverage the model to solve different down-stream tasks and applications?</a:t>
            </a:r>
            <a:endParaRPr lang="en-US" sz="2000" dirty="0"/>
          </a:p>
          <a:p>
            <a:pPr lvl="2"/>
            <a:endParaRPr lang="en-US" sz="2000" dirty="0"/>
          </a:p>
        </p:txBody>
      </p:sp>
      <p:pic>
        <p:nvPicPr>
          <p:cNvPr id="5" name="Picture 4" descr="A picture containing surface, parked&#10;&#10;Description automatically generated">
            <a:extLst>
              <a:ext uri="{FF2B5EF4-FFF2-40B4-BE49-F238E27FC236}">
                <a16:creationId xmlns:a16="http://schemas.microsoft.com/office/drawing/2014/main" id="{39A89FB7-94C5-4602-B057-D0253CAA6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789" y="3262219"/>
            <a:ext cx="2819400" cy="1411164"/>
          </a:xfrm>
          <a:prstGeom prst="rect">
            <a:avLst/>
          </a:prstGeom>
        </p:spPr>
      </p:pic>
      <p:pic>
        <p:nvPicPr>
          <p:cNvPr id="6" name="Picture 6" descr="https://assets.weforum.org/editor/lCUj2C7IPx-yVUEWWxpwGbzPn07_ajTd1cNn-a5MLtM.png">
            <a:extLst>
              <a:ext uri="{FF2B5EF4-FFF2-40B4-BE49-F238E27FC236}">
                <a16:creationId xmlns:a16="http://schemas.microsoft.com/office/drawing/2014/main" id="{2544DE0D-5EFD-4DC5-AF41-565DE923FB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81927" y="5257800"/>
            <a:ext cx="2814126" cy="110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45774D-34D1-46BD-B1A5-513AAB732CB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472" t="2754" r="15964" b="2754"/>
          <a:stretch/>
        </p:blipFill>
        <p:spPr>
          <a:xfrm>
            <a:off x="7201103" y="4880596"/>
            <a:ext cx="1600200" cy="1600200"/>
          </a:xfrm>
          <a:prstGeom prst="ellipse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3D9C745-0D9B-4392-965A-11E618D1DDEF}"/>
              </a:ext>
            </a:extLst>
          </p:cNvPr>
          <p:cNvGrpSpPr/>
          <p:nvPr/>
        </p:nvGrpSpPr>
        <p:grpSpPr>
          <a:xfrm>
            <a:off x="6934200" y="3262181"/>
            <a:ext cx="2667000" cy="1263781"/>
            <a:chOff x="840550" y="4252079"/>
            <a:chExt cx="4320112" cy="209647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374B128-4886-4F48-95D6-20307C85D5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7668" t="5279" r="4711" b="289"/>
            <a:stretch/>
          </p:blipFill>
          <p:spPr>
            <a:xfrm>
              <a:off x="2478422" y="5791869"/>
              <a:ext cx="548640" cy="554763"/>
            </a:xfrm>
            <a:prstGeom prst="ellipse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3245E09-4E3D-47EF-BDA1-727E34ED09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2376" t="9674" r="14177" b="435"/>
            <a:stretch/>
          </p:blipFill>
          <p:spPr>
            <a:xfrm>
              <a:off x="2474616" y="4252079"/>
              <a:ext cx="548640" cy="548640"/>
            </a:xfrm>
            <a:prstGeom prst="ellipse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E482782-7520-43FC-94F4-2426539817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8991" t="4180" r="5643" b="-1"/>
            <a:stretch/>
          </p:blipFill>
          <p:spPr>
            <a:xfrm>
              <a:off x="3781280" y="5799915"/>
              <a:ext cx="548640" cy="548640"/>
            </a:xfrm>
            <a:prstGeom prst="ellipse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5B82749-7FED-44C1-B9E5-F173216A41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0574" t="12788" r="9795" b="656"/>
            <a:stretch/>
          </p:blipFill>
          <p:spPr>
            <a:xfrm>
              <a:off x="840550" y="4791916"/>
              <a:ext cx="548640" cy="548640"/>
            </a:xfrm>
            <a:prstGeom prst="ellipse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50152FF-3CD0-4343-9976-3AAC64D180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14427" t="7173" r="12094" b="1104"/>
            <a:stretch/>
          </p:blipFill>
          <p:spPr>
            <a:xfrm>
              <a:off x="2478422" y="5075039"/>
              <a:ext cx="548640" cy="548640"/>
            </a:xfrm>
            <a:prstGeom prst="ellipse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9C9682E-AB6E-47FB-BFC6-32EF8420E9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14427" t="7173" r="12094" b="1104"/>
            <a:stretch/>
          </p:blipFill>
          <p:spPr>
            <a:xfrm>
              <a:off x="4612022" y="5075513"/>
              <a:ext cx="548640" cy="548640"/>
            </a:xfrm>
            <a:prstGeom prst="ellipse">
              <a:avLst/>
            </a:prstGeom>
          </p:spPr>
        </p:pic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31B44B2-C78C-4DD0-B778-A23D30871263}"/>
                </a:ext>
              </a:extLst>
            </p:cNvPr>
            <p:cNvCxnSpPr>
              <a:cxnSpLocks/>
              <a:stCxn id="9" idx="0"/>
              <a:endCxn id="13" idx="4"/>
            </p:cNvCxnSpPr>
            <p:nvPr/>
          </p:nvCxnSpPr>
          <p:spPr>
            <a:xfrm flipV="1">
              <a:off x="2752742" y="5623679"/>
              <a:ext cx="0" cy="16819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636BB03-4918-4CBC-862D-E0DEEFD3D841}"/>
                </a:ext>
              </a:extLst>
            </p:cNvPr>
            <p:cNvCxnSpPr>
              <a:cxnSpLocks/>
              <a:stCxn id="10" idx="4"/>
              <a:endCxn id="13" idx="0"/>
            </p:cNvCxnSpPr>
            <p:nvPr/>
          </p:nvCxnSpPr>
          <p:spPr>
            <a:xfrm>
              <a:off x="2748936" y="4800719"/>
              <a:ext cx="3806" cy="27432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C0D840D-E42A-4B4B-B468-4855CD4E3C3B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>
              <a:off x="1389190" y="5349359"/>
              <a:ext cx="1089232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B2A9D62-A9E3-472C-B05A-EB0039B6328E}"/>
                </a:ext>
              </a:extLst>
            </p:cNvPr>
            <p:cNvCxnSpPr>
              <a:cxnSpLocks/>
              <a:stCxn id="9" idx="6"/>
              <a:endCxn id="11" idx="2"/>
            </p:cNvCxnSpPr>
            <p:nvPr/>
          </p:nvCxnSpPr>
          <p:spPr>
            <a:xfrm>
              <a:off x="3027062" y="6069251"/>
              <a:ext cx="754218" cy="49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5279CF2-AB18-4A55-B95F-219C8ECBBABE}"/>
                </a:ext>
              </a:extLst>
            </p:cNvPr>
            <p:cNvCxnSpPr>
              <a:cxnSpLocks/>
              <a:stCxn id="14" idx="2"/>
              <a:endCxn id="13" idx="6"/>
            </p:cNvCxnSpPr>
            <p:nvPr/>
          </p:nvCxnSpPr>
          <p:spPr>
            <a:xfrm flipH="1" flipV="1">
              <a:off x="3027062" y="5349359"/>
              <a:ext cx="1584960" cy="474"/>
            </a:xfrm>
            <a:prstGeom prst="line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2ECF8C1-46C4-453A-A2F3-28ADA859D0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9891" t="1857" r="2372" b="658"/>
            <a:stretch/>
          </p:blipFill>
          <p:spPr>
            <a:xfrm>
              <a:off x="840550" y="5314852"/>
              <a:ext cx="548640" cy="548640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132985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B54A5-251B-48BA-B8F3-956A53EC8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Pre-training with Heterogeneous Knowledge Graphs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C5372-2690-402C-AD37-2C278C5D6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399"/>
            <a:ext cx="11222894" cy="4449763"/>
          </a:xfrm>
        </p:spPr>
        <p:txBody>
          <a:bodyPr/>
          <a:lstStyle/>
          <a:p>
            <a:pPr lvl="1"/>
            <a:r>
              <a:rPr lang="en-US" sz="2400" dirty="0"/>
              <a:t>Recent progress of pre-training language models in NLP </a:t>
            </a:r>
          </a:p>
          <a:p>
            <a:pPr lvl="2"/>
            <a:r>
              <a:rPr lang="en-US" sz="2000" dirty="0"/>
              <a:t>ELMO, BERT, </a:t>
            </a:r>
            <a:r>
              <a:rPr lang="en-US" sz="2000" dirty="0" err="1"/>
              <a:t>XLNet</a:t>
            </a:r>
            <a:r>
              <a:rPr lang="en-US" sz="2000" dirty="0"/>
              <a:t> etc.</a:t>
            </a:r>
          </a:p>
          <a:p>
            <a:pPr lvl="2"/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2B2F3F-7B2E-48A7-91C7-36C608BE7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048000"/>
            <a:ext cx="8305800" cy="236653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925B708-2C79-4071-B5E5-96E918DABABB}"/>
              </a:ext>
            </a:extLst>
          </p:cNvPr>
          <p:cNvSpPr/>
          <p:nvPr/>
        </p:nvSpPr>
        <p:spPr>
          <a:xfrm>
            <a:off x="3276600" y="5745757"/>
            <a:ext cx="4343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Model level: transformer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Task level: masked language modeling/next sentence prediction</a:t>
            </a:r>
          </a:p>
        </p:txBody>
      </p:sp>
    </p:spTree>
    <p:extLst>
      <p:ext uri="{BB962C8B-B14F-4D97-AF65-F5344CB8AC3E}">
        <p14:creationId xmlns:p14="http://schemas.microsoft.com/office/powerpoint/2010/main" val="1932178162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13730" y="1371600"/>
            <a:ext cx="10444163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ea typeface="+mn-ea"/>
              </a:rPr>
              <a:t>Model level: Current graph neural networks are not capable enough to capture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ea typeface="+mn-ea"/>
              </a:rPr>
              <a:t>The graph heterogeneity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ea typeface="+mn-ea"/>
              </a:rPr>
              <a:t>The graph dynamics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Solution: Heterogeneous Graph Transformer 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 pre-training model that can learn to capture complex dependencies of entities with different types, relationships, and timestamps (without labeled data)</a:t>
            </a:r>
          </a:p>
          <a:p>
            <a:pPr marL="34290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>
              <a:latin typeface="+mn-lt"/>
              <a:ea typeface="+mn-ea"/>
            </a:endParaRPr>
          </a:p>
          <a:p>
            <a:pPr marL="34290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ea typeface="+mn-ea"/>
              </a:rPr>
              <a:t>Task level: Traditional tasks are not informative enough to model the graph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ea typeface="+mn-ea"/>
              </a:rPr>
              <a:t>One-relation link inference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ea typeface="+mn-ea"/>
              </a:rPr>
              <a:t>Multi-relation link inference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638D63D-21A9-44D3-AB30-1DE79FFE1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Challenges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66855F-8178-498F-85C6-9CE0D30B7405}"/>
              </a:ext>
            </a:extLst>
          </p:cNvPr>
          <p:cNvSpPr/>
          <p:nvPr/>
        </p:nvSpPr>
        <p:spPr>
          <a:xfrm>
            <a:off x="19271" y="2514600"/>
            <a:ext cx="12191999" cy="10866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5A7A5B-03A0-48A7-9EC2-393B1F9B6DF1}"/>
              </a:ext>
            </a:extLst>
          </p:cNvPr>
          <p:cNvSpPr/>
          <p:nvPr/>
        </p:nvSpPr>
        <p:spPr>
          <a:xfrm>
            <a:off x="0" y="1371600"/>
            <a:ext cx="12191999" cy="1086613"/>
          </a:xfrm>
          <a:prstGeom prst="rect">
            <a:avLst/>
          </a:prstGeom>
          <a:solidFill>
            <a:srgbClr val="00B0F0">
              <a:alpha val="2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82D118-3C90-4685-9E01-9A3C99B24ADE}"/>
              </a:ext>
            </a:extLst>
          </p:cNvPr>
          <p:cNvSpPr/>
          <p:nvPr/>
        </p:nvSpPr>
        <p:spPr>
          <a:xfrm>
            <a:off x="0" y="6581001"/>
            <a:ext cx="11353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en-US" altLang="zh-CN" sz="1200" dirty="0"/>
              <a:t>Ziniu Hu, Yuxiao Dong, Kuansan Wang, Yizhou Sun. Heterogeneous Graph Transformer. </a:t>
            </a:r>
            <a:r>
              <a:rPr lang="en-US" altLang="zh-CN" sz="1200" b="1" dirty="0"/>
              <a:t>WWW 2020.</a:t>
            </a:r>
          </a:p>
        </p:txBody>
      </p:sp>
    </p:spTree>
    <p:extLst>
      <p:ext uri="{BB962C8B-B14F-4D97-AF65-F5344CB8AC3E}">
        <p14:creationId xmlns:p14="http://schemas.microsoft.com/office/powerpoint/2010/main" val="1547837174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A1069-1677-41FC-B393-BB38AA895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Heterogeneous Graph Transformer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0CA908-DB34-48ED-A026-E128114F8305}"/>
              </a:ext>
            </a:extLst>
          </p:cNvPr>
          <p:cNvSpPr txBox="1"/>
          <p:nvPr/>
        </p:nvSpPr>
        <p:spPr>
          <a:xfrm>
            <a:off x="1413730" y="1371600"/>
            <a:ext cx="10444163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Model level: Current graph neural networks are not capable enough to capture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Solution: Heterogeneous Graph Transformer 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 model that can learn to capture complex dependencies of entities with different types, relationships, and timestamps (without labeled data)</a:t>
            </a:r>
          </a:p>
          <a:p>
            <a:pPr marL="1200150" lvl="2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ea typeface="+mn-ea"/>
              </a:rPr>
              <a:t>U</a:t>
            </a:r>
            <a:r>
              <a:rPr lang="en-US" dirty="0"/>
              <a:t>nique parameters for each type of relationships</a:t>
            </a:r>
          </a:p>
          <a:p>
            <a:pPr marL="1200150" lvl="2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1200150" lvl="2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FC67944-7265-4048-9727-0C4C14FBB61B}"/>
              </a:ext>
            </a:extLst>
          </p:cNvPr>
          <p:cNvSpPr/>
          <p:nvPr/>
        </p:nvSpPr>
        <p:spPr>
          <a:xfrm rot="16200000">
            <a:off x="6152904" y="3834440"/>
            <a:ext cx="516948" cy="49585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aseline="-25000" dirty="0">
              <a:solidFill>
                <a:schemeClr val="accent2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2FAB591-7E35-4C26-B777-9147CEAE4DF3}"/>
              </a:ext>
            </a:extLst>
          </p:cNvPr>
          <p:cNvGrpSpPr/>
          <p:nvPr/>
        </p:nvGrpSpPr>
        <p:grpSpPr>
          <a:xfrm>
            <a:off x="5115910" y="4339110"/>
            <a:ext cx="2629558" cy="1582404"/>
            <a:chOff x="8772734" y="1290727"/>
            <a:chExt cx="2629558" cy="1582404"/>
          </a:xfrm>
        </p:grpSpPr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8399E9A7-AD50-4A20-8B01-087C538C0690}"/>
                </a:ext>
              </a:extLst>
            </p:cNvPr>
            <p:cNvSpPr/>
            <p:nvPr/>
          </p:nvSpPr>
          <p:spPr>
            <a:xfrm rot="16200000">
              <a:off x="8761824" y="2349331"/>
              <a:ext cx="534710" cy="512889"/>
            </a:xfrm>
            <a:prstGeom prst="hexagon">
              <a:avLst/>
            </a:prstGeom>
            <a:solidFill>
              <a:schemeClr val="bg1"/>
            </a:solidFill>
            <a:ln w="38100">
              <a:solidFill>
                <a:srgbClr val="ED7D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baseline="-25000" dirty="0">
                <a:solidFill>
                  <a:schemeClr val="accent2"/>
                </a:solidFill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76E51E1A-B3FA-4DBC-8BCB-0982EEA082B6}"/>
                </a:ext>
              </a:extLst>
            </p:cNvPr>
            <p:cNvSpPr/>
            <p:nvPr/>
          </p:nvSpPr>
          <p:spPr>
            <a:xfrm rot="16200000">
              <a:off x="10950047" y="2414479"/>
              <a:ext cx="461665" cy="442825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baseline="-25000" dirty="0">
                <a:solidFill>
                  <a:schemeClr val="accent2"/>
                </a:solidFill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AB9DF290-8C4F-41DE-812E-2C43FE6C946A}"/>
                </a:ext>
              </a:extLst>
            </p:cNvPr>
            <p:cNvCxnSpPr>
              <a:cxnSpLocks/>
              <a:stCxn id="9" idx="3"/>
            </p:cNvCxnSpPr>
            <p:nvPr/>
          </p:nvCxnSpPr>
          <p:spPr>
            <a:xfrm flipH="1" flipV="1">
              <a:off x="10316128" y="1290727"/>
              <a:ext cx="864752" cy="111433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F7524C36-9D1F-448C-A7DC-0404AF45B1D1}"/>
                </a:ext>
              </a:extLst>
            </p:cNvPr>
            <p:cNvCxnSpPr>
              <a:cxnSpLocks/>
              <a:stCxn id="8" idx="0"/>
            </p:cNvCxnSpPr>
            <p:nvPr/>
          </p:nvCxnSpPr>
          <p:spPr>
            <a:xfrm flipV="1">
              <a:off x="9029180" y="1290727"/>
              <a:ext cx="791096" cy="104769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9C491FB-1901-4C8E-9AFA-11A26BB2C537}"/>
                    </a:ext>
                  </a:extLst>
                </p:cNvPr>
                <p:cNvSpPr txBox="1"/>
                <p:nvPr/>
              </p:nvSpPr>
              <p:spPr>
                <a:xfrm>
                  <a:off x="10969289" y="2379186"/>
                  <a:ext cx="433003" cy="4616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3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3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3000" i="1" dirty="0"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9C491FB-1901-4C8E-9AFA-11A26BB2C5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69289" y="2379186"/>
                  <a:ext cx="433003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D565B1E6-2572-404D-9440-94A7E0144387}"/>
                    </a:ext>
                  </a:extLst>
                </p:cNvPr>
                <p:cNvSpPr txBox="1"/>
                <p:nvPr/>
              </p:nvSpPr>
              <p:spPr>
                <a:xfrm>
                  <a:off x="8817134" y="2323269"/>
                  <a:ext cx="433004" cy="4616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3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3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3000" i="1" dirty="0"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D565B1E6-2572-404D-9440-94A7E01443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17134" y="2323269"/>
                  <a:ext cx="433004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F260541D-D740-4978-B8F6-C480E633CFC6}"/>
              </a:ext>
            </a:extLst>
          </p:cNvPr>
          <p:cNvSpPr/>
          <p:nvPr/>
        </p:nvSpPr>
        <p:spPr>
          <a:xfrm>
            <a:off x="5994097" y="3395378"/>
            <a:ext cx="800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Paper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B57C18-6117-4907-9F26-8B0B6D649AF4}"/>
              </a:ext>
            </a:extLst>
          </p:cNvPr>
          <p:cNvSpPr/>
          <p:nvPr/>
        </p:nvSpPr>
        <p:spPr>
          <a:xfrm>
            <a:off x="4940185" y="5946258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Author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2B463C-6201-4B7C-96BE-90285BD50A94}"/>
              </a:ext>
            </a:extLst>
          </p:cNvPr>
          <p:cNvSpPr/>
          <p:nvPr/>
        </p:nvSpPr>
        <p:spPr>
          <a:xfrm>
            <a:off x="7163087" y="5934678"/>
            <a:ext cx="800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Paper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93B54E3-E125-467D-A369-C68F0883AC99}"/>
              </a:ext>
            </a:extLst>
          </p:cNvPr>
          <p:cNvSpPr txBox="1"/>
          <p:nvPr/>
        </p:nvSpPr>
        <p:spPr>
          <a:xfrm>
            <a:off x="7098792" y="4517516"/>
            <a:ext cx="54822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2D583F2-0E68-40AE-869A-63E2ADF95EFB}"/>
              </a:ext>
            </a:extLst>
          </p:cNvPr>
          <p:cNvSpPr txBox="1"/>
          <p:nvPr/>
        </p:nvSpPr>
        <p:spPr>
          <a:xfrm>
            <a:off x="5058456" y="4517516"/>
            <a:ext cx="71256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E602D10-1183-4152-9AB6-E9223F5C1754}"/>
                  </a:ext>
                </a:extLst>
              </p:cNvPr>
              <p:cNvSpPr txBox="1"/>
              <p:nvPr/>
            </p:nvSpPr>
            <p:spPr>
              <a:xfrm>
                <a:off x="6287273" y="3826026"/>
                <a:ext cx="248209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3000" i="1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E602D10-1183-4152-9AB6-E9223F5C17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7273" y="3826026"/>
                <a:ext cx="248209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id="{05DBB3BC-028B-45FF-A033-1B9468539BDA}"/>
              </a:ext>
            </a:extLst>
          </p:cNvPr>
          <p:cNvSpPr/>
          <p:nvPr/>
        </p:nvSpPr>
        <p:spPr>
          <a:xfrm>
            <a:off x="304026" y="6908561"/>
            <a:ext cx="11353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en-US" altLang="zh-CN" sz="1200" dirty="0"/>
              <a:t>Ziniu Hu, Yuxiao Dong, Kuansan Wang, Yizhou Sun. Heterogeneous Graph Transformer. </a:t>
            </a:r>
            <a:r>
              <a:rPr lang="en-US" altLang="zh-CN" sz="1200" b="1" dirty="0"/>
              <a:t>WWW 2020.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E5F0669-A325-43CD-84EA-CFE2517CA017}"/>
              </a:ext>
            </a:extLst>
          </p:cNvPr>
          <p:cNvSpPr/>
          <p:nvPr/>
        </p:nvSpPr>
        <p:spPr>
          <a:xfrm>
            <a:off x="4986415" y="6473979"/>
            <a:ext cx="3031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 heterogeneous sub-graph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6DE446D-CCA1-47E4-A9C1-D230AB464F63}"/>
              </a:ext>
            </a:extLst>
          </p:cNvPr>
          <p:cNvSpPr/>
          <p:nvPr/>
        </p:nvSpPr>
        <p:spPr>
          <a:xfrm>
            <a:off x="3107971" y="5407837"/>
            <a:ext cx="1608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Source nodes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299B0EE-05AE-4E9B-8714-56A2D07C8E65}"/>
              </a:ext>
            </a:extLst>
          </p:cNvPr>
          <p:cNvSpPr/>
          <p:nvPr/>
        </p:nvSpPr>
        <p:spPr>
          <a:xfrm>
            <a:off x="3107970" y="3851319"/>
            <a:ext cx="1403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Target node</a:t>
            </a:r>
          </a:p>
        </p:txBody>
      </p:sp>
    </p:spTree>
    <p:extLst>
      <p:ext uri="{BB962C8B-B14F-4D97-AF65-F5344CB8AC3E}">
        <p14:creationId xmlns:p14="http://schemas.microsoft.com/office/powerpoint/2010/main" val="2413420004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A2E72-6D4A-4697-BD1E-A1671511C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Heterogeneous Graph Transformer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F6C26-3688-4716-A697-018C276F3D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CDA530-827A-431F-9F44-7306DB0BD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97" y="1295400"/>
            <a:ext cx="11557896" cy="51706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6902772-0E49-40AF-8735-4E12023DFA5D}"/>
              </a:ext>
            </a:extLst>
          </p:cNvPr>
          <p:cNvSpPr/>
          <p:nvPr/>
        </p:nvSpPr>
        <p:spPr>
          <a:xfrm>
            <a:off x="0" y="6581001"/>
            <a:ext cx="11353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en-US" altLang="zh-CN" sz="1200" dirty="0"/>
              <a:t>Ziniu Hu, Yuxiao Dong, Kuansan Wang, Yizhou Sun. Heterogeneous Graph Transformer. </a:t>
            </a:r>
            <a:r>
              <a:rPr lang="en-US" altLang="zh-CN" sz="1200" b="1" dirty="0"/>
              <a:t>WWW 2020.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AA502DE-DDB1-428B-9661-6789FABAA589}"/>
              </a:ext>
            </a:extLst>
          </p:cNvPr>
          <p:cNvSpPr/>
          <p:nvPr/>
        </p:nvSpPr>
        <p:spPr>
          <a:xfrm>
            <a:off x="4114800" y="1905000"/>
            <a:ext cx="3962400" cy="2209800"/>
          </a:xfrm>
          <a:prstGeom prst="roundRect">
            <a:avLst>
              <a:gd name="adj" fmla="val 3993"/>
            </a:avLst>
          </a:prstGeom>
          <a:solidFill>
            <a:srgbClr val="FF3300">
              <a:alpha val="23922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04E728B-55CC-455C-8EAF-937BC50D7FA4}"/>
              </a:ext>
            </a:extLst>
          </p:cNvPr>
          <p:cNvSpPr/>
          <p:nvPr/>
        </p:nvSpPr>
        <p:spPr>
          <a:xfrm>
            <a:off x="4114800" y="4203908"/>
            <a:ext cx="3962400" cy="1922255"/>
          </a:xfrm>
          <a:prstGeom prst="roundRect">
            <a:avLst>
              <a:gd name="adj" fmla="val 3993"/>
            </a:avLst>
          </a:prstGeom>
          <a:solidFill>
            <a:srgbClr val="FF3300">
              <a:alpha val="23922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9FE2D98-3401-403A-B7C8-9C955BA960EE}"/>
              </a:ext>
            </a:extLst>
          </p:cNvPr>
          <p:cNvSpPr/>
          <p:nvPr/>
        </p:nvSpPr>
        <p:spPr>
          <a:xfrm>
            <a:off x="8991600" y="1506745"/>
            <a:ext cx="2590800" cy="4619418"/>
          </a:xfrm>
          <a:prstGeom prst="roundRect">
            <a:avLst>
              <a:gd name="adj" fmla="val 3993"/>
            </a:avLst>
          </a:prstGeom>
          <a:solidFill>
            <a:srgbClr val="FF3300">
              <a:alpha val="23922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5710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625B5-E3A4-4001-AADF-872E484BB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Relative Temporal Encoding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573AF6-1BED-48DF-9B65-3A8E9BF7D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1600200"/>
            <a:ext cx="6849642" cy="447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327250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13730" y="1371600"/>
            <a:ext cx="10444163" cy="580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ea typeface="+mn-ea"/>
              </a:rPr>
              <a:t>Model level: Current graph neural networks are not capable enough to capture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ea typeface="+mn-ea"/>
              </a:rPr>
              <a:t>The graph heterogeneity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ea typeface="+mn-ea"/>
              </a:rPr>
              <a:t>The graph dynamics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Solution: Heterogeneous Graph Transformer 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 model that can learn to capture complex dependencies of entities with different types, relationships, and timestamps (without labeled data)</a:t>
            </a:r>
          </a:p>
          <a:p>
            <a:pPr marL="34290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>
              <a:latin typeface="+mn-lt"/>
              <a:ea typeface="+mn-ea"/>
            </a:endParaRPr>
          </a:p>
          <a:p>
            <a:pPr marL="34290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ea typeface="+mn-ea"/>
              </a:rPr>
              <a:t>Task level: Traditional tasks are not informative enough to model the graph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ea typeface="+mn-ea"/>
              </a:rPr>
              <a:t>One-relation link inference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ea typeface="+mn-ea"/>
              </a:rPr>
              <a:t>Multi-relation link inference</a:t>
            </a:r>
          </a:p>
          <a:p>
            <a:pPr marL="34290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Solution: Event-driven Info-NCE Training 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 learning objective that can guide a single model to learn all the relationships simultaneously.</a:t>
            </a:r>
          </a:p>
          <a:p>
            <a:pPr marL="57150">
              <a:spcBef>
                <a:spcPts val="600"/>
              </a:spcBef>
              <a:spcAft>
                <a:spcPts val="600"/>
              </a:spcAft>
            </a:pPr>
            <a:endParaRPr lang="en-US" sz="2000" dirty="0"/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638D63D-21A9-44D3-AB30-1DE79FFE1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Challenges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33EC17-F570-4AD7-A689-F0024E24FD6E}"/>
              </a:ext>
            </a:extLst>
          </p:cNvPr>
          <p:cNvSpPr/>
          <p:nvPr/>
        </p:nvSpPr>
        <p:spPr>
          <a:xfrm>
            <a:off x="0" y="1371600"/>
            <a:ext cx="12191999" cy="2209800"/>
          </a:xfrm>
          <a:prstGeom prst="rect">
            <a:avLst/>
          </a:prstGeom>
          <a:solidFill>
            <a:srgbClr val="00B0F0">
              <a:alpha val="2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1CFE2A-B583-433E-9DB9-1E4C753ACA0C}"/>
              </a:ext>
            </a:extLst>
          </p:cNvPr>
          <p:cNvSpPr/>
          <p:nvPr/>
        </p:nvSpPr>
        <p:spPr>
          <a:xfrm>
            <a:off x="0" y="6581001"/>
            <a:ext cx="11353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en-US" altLang="zh-CN" sz="1200" dirty="0"/>
              <a:t>Ziniu Hu, Yuxiao Dong, Kuansan Wang, Yizhou Sun. Heterogeneous Graph Transformer. </a:t>
            </a:r>
            <a:r>
              <a:rPr lang="en-US" altLang="zh-CN" sz="1200" b="1" dirty="0"/>
              <a:t>WWW 2020.</a:t>
            </a:r>
          </a:p>
        </p:txBody>
      </p:sp>
    </p:spTree>
    <p:extLst>
      <p:ext uri="{BB962C8B-B14F-4D97-AF65-F5344CB8AC3E}">
        <p14:creationId xmlns:p14="http://schemas.microsoft.com/office/powerpoint/2010/main" val="1578866561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roup 82"/>
          <p:cNvGrpSpPr/>
          <p:nvPr/>
        </p:nvGrpSpPr>
        <p:grpSpPr>
          <a:xfrm>
            <a:off x="2389735" y="1392986"/>
            <a:ext cx="1752560" cy="582186"/>
            <a:chOff x="1837306" y="5196717"/>
            <a:chExt cx="1943632" cy="582186"/>
          </a:xfrm>
        </p:grpSpPr>
        <p:sp>
          <p:nvSpPr>
            <p:cNvPr id="84" name="Oval 83"/>
            <p:cNvSpPr/>
            <p:nvPr/>
          </p:nvSpPr>
          <p:spPr>
            <a:xfrm>
              <a:off x="1876739" y="5196717"/>
              <a:ext cx="1145604" cy="58218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1837306" y="5303144"/>
              <a:ext cx="1943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Author 1</a:t>
              </a: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7926830" y="1403954"/>
            <a:ext cx="683346" cy="582186"/>
            <a:chOff x="1876739" y="5196717"/>
            <a:chExt cx="790243" cy="582186"/>
          </a:xfrm>
        </p:grpSpPr>
        <p:sp>
          <p:nvSpPr>
            <p:cNvPr id="87" name="Oval 86"/>
            <p:cNvSpPr/>
            <p:nvPr/>
          </p:nvSpPr>
          <p:spPr>
            <a:xfrm>
              <a:off x="1876739" y="5196717"/>
              <a:ext cx="768641" cy="58218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985826" y="5303144"/>
              <a:ext cx="6811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DM</a:t>
              </a:r>
            </a:p>
          </p:txBody>
        </p:sp>
      </p:grpSp>
      <p:sp>
        <p:nvSpPr>
          <p:cNvPr id="89" name="Oval 88"/>
          <p:cNvSpPr/>
          <p:nvPr/>
        </p:nvSpPr>
        <p:spPr>
          <a:xfrm>
            <a:off x="5296369" y="1918075"/>
            <a:ext cx="974911" cy="58218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aseline="-25000" dirty="0">
              <a:solidFill>
                <a:schemeClr val="tx1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403144" y="2052943"/>
            <a:ext cx="1074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Paper</a:t>
            </a:r>
          </a:p>
        </p:txBody>
      </p:sp>
      <p:cxnSp>
        <p:nvCxnSpPr>
          <p:cNvPr id="91" name="Straight Arrow Connector 90"/>
          <p:cNvCxnSpPr/>
          <p:nvPr/>
        </p:nvCxnSpPr>
        <p:spPr>
          <a:xfrm flipV="1">
            <a:off x="3384816" y="2312381"/>
            <a:ext cx="1916551" cy="941808"/>
          </a:xfrm>
          <a:prstGeom prst="straightConnector1">
            <a:avLst/>
          </a:prstGeom>
          <a:ln w="2540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flipH="1" flipV="1">
            <a:off x="6174120" y="2353629"/>
            <a:ext cx="1766906" cy="686191"/>
          </a:xfrm>
          <a:prstGeom prst="straightConnector1">
            <a:avLst/>
          </a:prstGeom>
          <a:ln w="2540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87" idx="2"/>
          </p:cNvCxnSpPr>
          <p:nvPr/>
        </p:nvCxnSpPr>
        <p:spPr>
          <a:xfrm flipH="1">
            <a:off x="6277995" y="1695047"/>
            <a:ext cx="1648835" cy="514122"/>
          </a:xfrm>
          <a:prstGeom prst="straightConnector1">
            <a:avLst/>
          </a:prstGeom>
          <a:ln w="2540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Group 93"/>
          <p:cNvGrpSpPr/>
          <p:nvPr/>
        </p:nvGrpSpPr>
        <p:grpSpPr>
          <a:xfrm>
            <a:off x="7941025" y="2855153"/>
            <a:ext cx="788005" cy="582186"/>
            <a:chOff x="9709467" y="5996777"/>
            <a:chExt cx="788005" cy="582186"/>
          </a:xfrm>
        </p:grpSpPr>
        <p:sp useBgFill="1">
          <p:nvSpPr>
            <p:cNvPr id="95" name="Oval 94"/>
            <p:cNvSpPr/>
            <p:nvPr/>
          </p:nvSpPr>
          <p:spPr>
            <a:xfrm>
              <a:off x="9709467" y="5996777"/>
              <a:ext cx="788005" cy="5821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aseline="-250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9813014" y="6103204"/>
              <a:ext cx="6765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KDD</a:t>
              </a:r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4717119" y="1550586"/>
            <a:ext cx="2592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Published at 2012</a:t>
            </a:r>
          </a:p>
        </p:txBody>
      </p:sp>
      <p:grpSp>
        <p:nvGrpSpPr>
          <p:cNvPr id="98" name="Group 97"/>
          <p:cNvGrpSpPr/>
          <p:nvPr/>
        </p:nvGrpSpPr>
        <p:grpSpPr>
          <a:xfrm>
            <a:off x="2391182" y="3039819"/>
            <a:ext cx="1681212" cy="582186"/>
            <a:chOff x="1639848" y="5193979"/>
            <a:chExt cx="1943632" cy="582186"/>
          </a:xfrm>
        </p:grpSpPr>
        <p:sp>
          <p:nvSpPr>
            <p:cNvPr id="99" name="Oval 98"/>
            <p:cNvSpPr/>
            <p:nvPr/>
          </p:nvSpPr>
          <p:spPr>
            <a:xfrm>
              <a:off x="1679281" y="5193979"/>
              <a:ext cx="1145604" cy="58218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639848" y="5300406"/>
              <a:ext cx="1943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Author 2</a:t>
              </a:r>
            </a:p>
          </p:txBody>
        </p:sp>
      </p:grpSp>
      <p:cxnSp>
        <p:nvCxnSpPr>
          <p:cNvPr id="101" name="Straight Arrow Connector 100"/>
          <p:cNvCxnSpPr>
            <a:endCxn id="89" idx="2"/>
          </p:cNvCxnSpPr>
          <p:nvPr/>
        </p:nvCxnSpPr>
        <p:spPr>
          <a:xfrm>
            <a:off x="3450330" y="1763113"/>
            <a:ext cx="1846039" cy="446055"/>
          </a:xfrm>
          <a:prstGeom prst="straightConnector1">
            <a:avLst/>
          </a:prstGeom>
          <a:ln w="2540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4">
            <a:extLst>
              <a:ext uri="{FF2B5EF4-FFF2-40B4-BE49-F238E27FC236}">
                <a16:creationId xmlns:a16="http://schemas.microsoft.com/office/drawing/2014/main" id="{7646F240-B2FD-480E-B618-BC2CC3BB8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109" y="188913"/>
            <a:ext cx="11523784" cy="792162"/>
          </a:xfrm>
        </p:spPr>
        <p:txBody>
          <a:bodyPr/>
          <a:lstStyle/>
          <a:p>
            <a:r>
              <a:rPr lang="en-US" sz="3200" dirty="0"/>
              <a:t>Event-driven Info-NCE Training</a:t>
            </a:r>
          </a:p>
        </p:txBody>
      </p:sp>
    </p:spTree>
    <p:extLst>
      <p:ext uri="{BB962C8B-B14F-4D97-AF65-F5344CB8AC3E}">
        <p14:creationId xmlns:p14="http://schemas.microsoft.com/office/powerpoint/2010/main" val="17072080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90" grpId="0"/>
      <p:bldP spid="9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roup 82"/>
          <p:cNvGrpSpPr/>
          <p:nvPr/>
        </p:nvGrpSpPr>
        <p:grpSpPr>
          <a:xfrm>
            <a:off x="2389735" y="1392986"/>
            <a:ext cx="1752560" cy="582186"/>
            <a:chOff x="1837306" y="5196717"/>
            <a:chExt cx="1943632" cy="582186"/>
          </a:xfrm>
        </p:grpSpPr>
        <p:sp>
          <p:nvSpPr>
            <p:cNvPr id="84" name="Oval 83"/>
            <p:cNvSpPr/>
            <p:nvPr/>
          </p:nvSpPr>
          <p:spPr>
            <a:xfrm>
              <a:off x="1876739" y="5196717"/>
              <a:ext cx="1145604" cy="58218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1837306" y="5303144"/>
              <a:ext cx="1943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Author 1</a:t>
              </a: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7926830" y="1403954"/>
            <a:ext cx="683346" cy="582186"/>
            <a:chOff x="1876739" y="5196717"/>
            <a:chExt cx="790243" cy="582186"/>
          </a:xfrm>
        </p:grpSpPr>
        <p:sp>
          <p:nvSpPr>
            <p:cNvPr id="87" name="Oval 86"/>
            <p:cNvSpPr/>
            <p:nvPr/>
          </p:nvSpPr>
          <p:spPr>
            <a:xfrm>
              <a:off x="1876739" y="5196717"/>
              <a:ext cx="768641" cy="58218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985826" y="5303144"/>
              <a:ext cx="6811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DM</a:t>
              </a:r>
            </a:p>
          </p:txBody>
        </p:sp>
      </p:grpSp>
      <p:sp>
        <p:nvSpPr>
          <p:cNvPr id="89" name="Oval 88"/>
          <p:cNvSpPr/>
          <p:nvPr/>
        </p:nvSpPr>
        <p:spPr>
          <a:xfrm>
            <a:off x="5296369" y="1918075"/>
            <a:ext cx="974911" cy="58218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aseline="-25000" dirty="0">
              <a:solidFill>
                <a:schemeClr val="tx1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403144" y="2052943"/>
            <a:ext cx="1074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Paper</a:t>
            </a:r>
          </a:p>
        </p:txBody>
      </p:sp>
      <p:cxnSp>
        <p:nvCxnSpPr>
          <p:cNvPr id="91" name="Straight Arrow Connector 90"/>
          <p:cNvCxnSpPr/>
          <p:nvPr/>
        </p:nvCxnSpPr>
        <p:spPr>
          <a:xfrm flipV="1">
            <a:off x="3384816" y="2312381"/>
            <a:ext cx="1916551" cy="941808"/>
          </a:xfrm>
          <a:prstGeom prst="straightConnector1">
            <a:avLst/>
          </a:prstGeom>
          <a:ln w="2540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flipH="1" flipV="1">
            <a:off x="6174120" y="2353629"/>
            <a:ext cx="1766906" cy="686191"/>
          </a:xfrm>
          <a:prstGeom prst="straightConnector1">
            <a:avLst/>
          </a:prstGeom>
          <a:ln w="2540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87" idx="2"/>
          </p:cNvCxnSpPr>
          <p:nvPr/>
        </p:nvCxnSpPr>
        <p:spPr>
          <a:xfrm flipH="1">
            <a:off x="6277995" y="1695047"/>
            <a:ext cx="1648835" cy="514122"/>
          </a:xfrm>
          <a:prstGeom prst="straightConnector1">
            <a:avLst/>
          </a:prstGeom>
          <a:ln w="2540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Group 93"/>
          <p:cNvGrpSpPr/>
          <p:nvPr/>
        </p:nvGrpSpPr>
        <p:grpSpPr>
          <a:xfrm>
            <a:off x="7941025" y="2855153"/>
            <a:ext cx="788005" cy="582186"/>
            <a:chOff x="9709467" y="5996777"/>
            <a:chExt cx="788005" cy="582186"/>
          </a:xfrm>
        </p:grpSpPr>
        <p:sp useBgFill="1">
          <p:nvSpPr>
            <p:cNvPr id="95" name="Oval 94"/>
            <p:cNvSpPr/>
            <p:nvPr/>
          </p:nvSpPr>
          <p:spPr>
            <a:xfrm>
              <a:off x="9709467" y="5996777"/>
              <a:ext cx="788005" cy="5821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aseline="-250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9813014" y="6103204"/>
              <a:ext cx="6765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KDD</a:t>
              </a:r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4717119" y="1550586"/>
            <a:ext cx="2592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Published at 2012</a:t>
            </a:r>
          </a:p>
        </p:txBody>
      </p:sp>
      <p:grpSp>
        <p:nvGrpSpPr>
          <p:cNvPr id="98" name="Group 97"/>
          <p:cNvGrpSpPr/>
          <p:nvPr/>
        </p:nvGrpSpPr>
        <p:grpSpPr>
          <a:xfrm>
            <a:off x="2391182" y="3039819"/>
            <a:ext cx="1681212" cy="582186"/>
            <a:chOff x="1639848" y="5193979"/>
            <a:chExt cx="1943632" cy="582186"/>
          </a:xfrm>
        </p:grpSpPr>
        <p:sp>
          <p:nvSpPr>
            <p:cNvPr id="99" name="Oval 98"/>
            <p:cNvSpPr/>
            <p:nvPr/>
          </p:nvSpPr>
          <p:spPr>
            <a:xfrm>
              <a:off x="1679281" y="5193979"/>
              <a:ext cx="1145604" cy="58218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639848" y="5300406"/>
              <a:ext cx="1943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Author 2</a:t>
              </a:r>
            </a:p>
          </p:txBody>
        </p:sp>
      </p:grpSp>
      <p:cxnSp>
        <p:nvCxnSpPr>
          <p:cNvPr id="101" name="Straight Arrow Connector 100"/>
          <p:cNvCxnSpPr>
            <a:endCxn id="89" idx="2"/>
          </p:cNvCxnSpPr>
          <p:nvPr/>
        </p:nvCxnSpPr>
        <p:spPr>
          <a:xfrm>
            <a:off x="3450330" y="1763113"/>
            <a:ext cx="1846039" cy="446055"/>
          </a:xfrm>
          <a:prstGeom prst="straightConnector1">
            <a:avLst/>
          </a:prstGeom>
          <a:ln w="2540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endCxn id="100" idx="1"/>
          </p:cNvCxnSpPr>
          <p:nvPr/>
        </p:nvCxnSpPr>
        <p:spPr>
          <a:xfrm>
            <a:off x="1377776" y="2738804"/>
            <a:ext cx="1013406" cy="592108"/>
          </a:xfrm>
          <a:prstGeom prst="straightConnector1">
            <a:avLst/>
          </a:prstGeom>
          <a:ln w="2540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endCxn id="85" idx="1"/>
          </p:cNvCxnSpPr>
          <p:nvPr/>
        </p:nvCxnSpPr>
        <p:spPr>
          <a:xfrm flipV="1">
            <a:off x="1393692" y="1684079"/>
            <a:ext cx="996043" cy="470114"/>
          </a:xfrm>
          <a:prstGeom prst="straightConnector1">
            <a:avLst/>
          </a:prstGeom>
          <a:ln w="2540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Oval 103"/>
          <p:cNvSpPr/>
          <p:nvPr/>
        </p:nvSpPr>
        <p:spPr>
          <a:xfrm>
            <a:off x="540145" y="1735252"/>
            <a:ext cx="896051" cy="1338040"/>
          </a:xfrm>
          <a:prstGeom prst="ellipse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TextBox 104"/>
          <p:cNvSpPr txBox="1"/>
          <p:nvPr/>
        </p:nvSpPr>
        <p:spPr>
          <a:xfrm>
            <a:off x="743441" y="2190177"/>
            <a:ext cx="832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……</a:t>
            </a:r>
          </a:p>
        </p:txBody>
      </p:sp>
      <p:cxnSp>
        <p:nvCxnSpPr>
          <p:cNvPr id="106" name="Straight Arrow Connector 105"/>
          <p:cNvCxnSpPr/>
          <p:nvPr/>
        </p:nvCxnSpPr>
        <p:spPr>
          <a:xfrm flipH="1">
            <a:off x="8729031" y="2599265"/>
            <a:ext cx="983587" cy="510036"/>
          </a:xfrm>
          <a:prstGeom prst="straightConnector1">
            <a:avLst/>
          </a:prstGeom>
          <a:ln w="2540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 flipH="1" flipV="1">
            <a:off x="8610852" y="1712479"/>
            <a:ext cx="1101766" cy="385262"/>
          </a:xfrm>
          <a:prstGeom prst="straightConnector1">
            <a:avLst/>
          </a:prstGeom>
          <a:ln w="2540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Oval 107"/>
          <p:cNvSpPr/>
          <p:nvPr/>
        </p:nvSpPr>
        <p:spPr>
          <a:xfrm>
            <a:off x="9713293" y="1623540"/>
            <a:ext cx="896051" cy="1338040"/>
          </a:xfrm>
          <a:prstGeom prst="ellipse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TextBox 108"/>
          <p:cNvSpPr txBox="1"/>
          <p:nvPr/>
        </p:nvSpPr>
        <p:spPr>
          <a:xfrm>
            <a:off x="9916589" y="2078465"/>
            <a:ext cx="832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……</a:t>
            </a:r>
          </a:p>
        </p:txBody>
      </p:sp>
      <p:sp>
        <p:nvSpPr>
          <p:cNvPr id="30" name="Title 4">
            <a:extLst>
              <a:ext uri="{FF2B5EF4-FFF2-40B4-BE49-F238E27FC236}">
                <a16:creationId xmlns:a16="http://schemas.microsoft.com/office/drawing/2014/main" id="{7646F240-B2FD-480E-B618-BC2CC3BB8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109" y="188913"/>
            <a:ext cx="11523784" cy="792162"/>
          </a:xfrm>
        </p:spPr>
        <p:txBody>
          <a:bodyPr/>
          <a:lstStyle/>
          <a:p>
            <a:r>
              <a:rPr lang="en-US" sz="3200" dirty="0"/>
              <a:t>Event-driven Info-NCE Training</a:t>
            </a:r>
          </a:p>
        </p:txBody>
      </p:sp>
    </p:spTree>
    <p:extLst>
      <p:ext uri="{BB962C8B-B14F-4D97-AF65-F5344CB8AC3E}">
        <p14:creationId xmlns:p14="http://schemas.microsoft.com/office/powerpoint/2010/main" val="1072089593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/>
          <p:cNvSpPr/>
          <p:nvPr/>
        </p:nvSpPr>
        <p:spPr>
          <a:xfrm>
            <a:off x="5313509" y="4483263"/>
            <a:ext cx="1451137" cy="58218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aseline="-25000" dirty="0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390566" y="4589582"/>
            <a:ext cx="1943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Fake Paper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860883" y="5142012"/>
            <a:ext cx="2592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Published at 2012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440774" y="5224455"/>
            <a:ext cx="1681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Author 3</a:t>
            </a:r>
          </a:p>
        </p:txBody>
      </p:sp>
      <p:sp>
        <p:nvSpPr>
          <p:cNvPr id="44" name="Oval 43"/>
          <p:cNvSpPr/>
          <p:nvPr/>
        </p:nvSpPr>
        <p:spPr>
          <a:xfrm>
            <a:off x="2459400" y="5118028"/>
            <a:ext cx="990930" cy="58218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aseline="-25000" dirty="0">
              <a:solidFill>
                <a:srgbClr val="C00000"/>
              </a:solidFill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3408432" y="3346080"/>
            <a:ext cx="1956409" cy="1351879"/>
          </a:xfrm>
          <a:prstGeom prst="straightConnector1">
            <a:avLst/>
          </a:prstGeom>
          <a:ln w="2540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cxnSpLocks/>
            <a:endCxn id="40" idx="2"/>
          </p:cNvCxnSpPr>
          <p:nvPr/>
        </p:nvCxnSpPr>
        <p:spPr>
          <a:xfrm flipV="1">
            <a:off x="3450330" y="4774356"/>
            <a:ext cx="1863179" cy="604628"/>
          </a:xfrm>
          <a:prstGeom prst="straightConnector1">
            <a:avLst/>
          </a:prstGeom>
          <a:ln w="25400">
            <a:solidFill>
              <a:srgbClr val="C00000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cxnSpLocks/>
          </p:cNvCxnSpPr>
          <p:nvPr/>
        </p:nvCxnSpPr>
        <p:spPr>
          <a:xfrm flipH="1" flipV="1">
            <a:off x="6724062" y="4880782"/>
            <a:ext cx="1367226" cy="849886"/>
          </a:xfrm>
          <a:prstGeom prst="straightConnector1">
            <a:avLst/>
          </a:prstGeom>
          <a:ln w="12700">
            <a:solidFill>
              <a:srgbClr val="C00000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8085037" y="5643360"/>
            <a:ext cx="1135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Security</a:t>
            </a:r>
          </a:p>
        </p:txBody>
      </p:sp>
      <p:sp>
        <p:nvSpPr>
          <p:cNvPr id="60" name="Oval 59"/>
          <p:cNvSpPr/>
          <p:nvPr/>
        </p:nvSpPr>
        <p:spPr>
          <a:xfrm>
            <a:off x="8021161" y="5536933"/>
            <a:ext cx="1199039" cy="58218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aseline="-25000" dirty="0">
              <a:solidFill>
                <a:schemeClr val="tx1"/>
              </a:solidFill>
            </a:endParaRPr>
          </a:p>
        </p:txBody>
      </p:sp>
      <p:cxnSp>
        <p:nvCxnSpPr>
          <p:cNvPr id="62" name="Straight Arrow Connector 61"/>
          <p:cNvCxnSpPr>
            <a:cxnSpLocks/>
          </p:cNvCxnSpPr>
          <p:nvPr/>
        </p:nvCxnSpPr>
        <p:spPr>
          <a:xfrm flipH="1">
            <a:off x="6624588" y="3301996"/>
            <a:ext cx="1381691" cy="1287586"/>
          </a:xfrm>
          <a:prstGeom prst="straightConnector1">
            <a:avLst/>
          </a:prstGeom>
          <a:ln w="2540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 82"/>
          <p:cNvGrpSpPr/>
          <p:nvPr/>
        </p:nvGrpSpPr>
        <p:grpSpPr>
          <a:xfrm>
            <a:off x="2389735" y="1392986"/>
            <a:ext cx="1752560" cy="582186"/>
            <a:chOff x="1837306" y="5196717"/>
            <a:chExt cx="1943632" cy="582186"/>
          </a:xfrm>
        </p:grpSpPr>
        <p:sp>
          <p:nvSpPr>
            <p:cNvPr id="84" name="Oval 83"/>
            <p:cNvSpPr/>
            <p:nvPr/>
          </p:nvSpPr>
          <p:spPr>
            <a:xfrm>
              <a:off x="1876739" y="5196717"/>
              <a:ext cx="1145604" cy="58218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1837306" y="5303144"/>
              <a:ext cx="1943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Author 1</a:t>
              </a: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7926830" y="1403954"/>
            <a:ext cx="683346" cy="582186"/>
            <a:chOff x="1876739" y="5196717"/>
            <a:chExt cx="790243" cy="582186"/>
          </a:xfrm>
        </p:grpSpPr>
        <p:sp>
          <p:nvSpPr>
            <p:cNvPr id="87" name="Oval 86"/>
            <p:cNvSpPr/>
            <p:nvPr/>
          </p:nvSpPr>
          <p:spPr>
            <a:xfrm>
              <a:off x="1876739" y="5196717"/>
              <a:ext cx="768641" cy="58218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985826" y="5303144"/>
              <a:ext cx="6811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DM</a:t>
              </a:r>
            </a:p>
          </p:txBody>
        </p:sp>
      </p:grpSp>
      <p:sp>
        <p:nvSpPr>
          <p:cNvPr id="89" name="Oval 88"/>
          <p:cNvSpPr/>
          <p:nvPr/>
        </p:nvSpPr>
        <p:spPr>
          <a:xfrm>
            <a:off x="5296369" y="1918075"/>
            <a:ext cx="974911" cy="58218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aseline="-25000" dirty="0">
              <a:solidFill>
                <a:schemeClr val="tx1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403144" y="2052943"/>
            <a:ext cx="1074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Paper</a:t>
            </a:r>
          </a:p>
        </p:txBody>
      </p:sp>
      <p:cxnSp>
        <p:nvCxnSpPr>
          <p:cNvPr id="91" name="Straight Arrow Connector 90"/>
          <p:cNvCxnSpPr/>
          <p:nvPr/>
        </p:nvCxnSpPr>
        <p:spPr>
          <a:xfrm flipV="1">
            <a:off x="3384816" y="2312381"/>
            <a:ext cx="1916551" cy="941808"/>
          </a:xfrm>
          <a:prstGeom prst="straightConnector1">
            <a:avLst/>
          </a:prstGeom>
          <a:ln w="2540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flipH="1" flipV="1">
            <a:off x="6174120" y="2353629"/>
            <a:ext cx="1766906" cy="686191"/>
          </a:xfrm>
          <a:prstGeom prst="straightConnector1">
            <a:avLst/>
          </a:prstGeom>
          <a:ln w="2540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87" idx="2"/>
          </p:cNvCxnSpPr>
          <p:nvPr/>
        </p:nvCxnSpPr>
        <p:spPr>
          <a:xfrm flipH="1">
            <a:off x="6277995" y="1695047"/>
            <a:ext cx="1648835" cy="514122"/>
          </a:xfrm>
          <a:prstGeom prst="straightConnector1">
            <a:avLst/>
          </a:prstGeom>
          <a:ln w="2540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Group 93"/>
          <p:cNvGrpSpPr/>
          <p:nvPr/>
        </p:nvGrpSpPr>
        <p:grpSpPr>
          <a:xfrm>
            <a:off x="7941025" y="2855153"/>
            <a:ext cx="788005" cy="582186"/>
            <a:chOff x="9709467" y="5996777"/>
            <a:chExt cx="788005" cy="582186"/>
          </a:xfrm>
        </p:grpSpPr>
        <p:sp useBgFill="1">
          <p:nvSpPr>
            <p:cNvPr id="95" name="Oval 94"/>
            <p:cNvSpPr/>
            <p:nvPr/>
          </p:nvSpPr>
          <p:spPr>
            <a:xfrm>
              <a:off x="9709467" y="5996777"/>
              <a:ext cx="788005" cy="582186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aseline="-250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9813014" y="6103204"/>
              <a:ext cx="6765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KDD</a:t>
              </a:r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4717119" y="1550586"/>
            <a:ext cx="2592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Published at 2012</a:t>
            </a:r>
          </a:p>
        </p:txBody>
      </p:sp>
      <p:grpSp>
        <p:nvGrpSpPr>
          <p:cNvPr id="98" name="Group 97"/>
          <p:cNvGrpSpPr/>
          <p:nvPr/>
        </p:nvGrpSpPr>
        <p:grpSpPr>
          <a:xfrm>
            <a:off x="2391182" y="3039819"/>
            <a:ext cx="1681212" cy="582186"/>
            <a:chOff x="1639848" y="5193979"/>
            <a:chExt cx="1943632" cy="582186"/>
          </a:xfrm>
        </p:grpSpPr>
        <p:sp>
          <p:nvSpPr>
            <p:cNvPr id="99" name="Oval 98"/>
            <p:cNvSpPr/>
            <p:nvPr/>
          </p:nvSpPr>
          <p:spPr>
            <a:xfrm>
              <a:off x="1679281" y="5193979"/>
              <a:ext cx="1145604" cy="58218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639848" y="5300406"/>
              <a:ext cx="1943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Author 2</a:t>
              </a:r>
            </a:p>
          </p:txBody>
        </p:sp>
      </p:grpSp>
      <p:cxnSp>
        <p:nvCxnSpPr>
          <p:cNvPr id="101" name="Straight Arrow Connector 100"/>
          <p:cNvCxnSpPr>
            <a:endCxn id="89" idx="2"/>
          </p:cNvCxnSpPr>
          <p:nvPr/>
        </p:nvCxnSpPr>
        <p:spPr>
          <a:xfrm>
            <a:off x="3450330" y="1763113"/>
            <a:ext cx="1846039" cy="446055"/>
          </a:xfrm>
          <a:prstGeom prst="straightConnector1">
            <a:avLst/>
          </a:prstGeom>
          <a:ln w="2540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endCxn id="100" idx="1"/>
          </p:cNvCxnSpPr>
          <p:nvPr/>
        </p:nvCxnSpPr>
        <p:spPr>
          <a:xfrm>
            <a:off x="1377776" y="2738804"/>
            <a:ext cx="1013406" cy="592108"/>
          </a:xfrm>
          <a:prstGeom prst="straightConnector1">
            <a:avLst/>
          </a:prstGeom>
          <a:ln w="2540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endCxn id="85" idx="1"/>
          </p:cNvCxnSpPr>
          <p:nvPr/>
        </p:nvCxnSpPr>
        <p:spPr>
          <a:xfrm flipV="1">
            <a:off x="1393692" y="1684079"/>
            <a:ext cx="996043" cy="470114"/>
          </a:xfrm>
          <a:prstGeom prst="straightConnector1">
            <a:avLst/>
          </a:prstGeom>
          <a:ln w="2540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Oval 103"/>
          <p:cNvSpPr/>
          <p:nvPr/>
        </p:nvSpPr>
        <p:spPr>
          <a:xfrm>
            <a:off x="540145" y="1735252"/>
            <a:ext cx="896051" cy="1338040"/>
          </a:xfrm>
          <a:prstGeom prst="ellipse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TextBox 104"/>
          <p:cNvSpPr txBox="1"/>
          <p:nvPr/>
        </p:nvSpPr>
        <p:spPr>
          <a:xfrm>
            <a:off x="743441" y="2190177"/>
            <a:ext cx="832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……</a:t>
            </a:r>
          </a:p>
        </p:txBody>
      </p:sp>
      <p:cxnSp>
        <p:nvCxnSpPr>
          <p:cNvPr id="106" name="Straight Arrow Connector 105"/>
          <p:cNvCxnSpPr/>
          <p:nvPr/>
        </p:nvCxnSpPr>
        <p:spPr>
          <a:xfrm flipH="1">
            <a:off x="8729031" y="2599265"/>
            <a:ext cx="983587" cy="510036"/>
          </a:xfrm>
          <a:prstGeom prst="straightConnector1">
            <a:avLst/>
          </a:prstGeom>
          <a:ln w="2540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 flipH="1" flipV="1">
            <a:off x="8610852" y="1712479"/>
            <a:ext cx="1101766" cy="385262"/>
          </a:xfrm>
          <a:prstGeom prst="straightConnector1">
            <a:avLst/>
          </a:prstGeom>
          <a:ln w="2540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Oval 107"/>
          <p:cNvSpPr/>
          <p:nvPr/>
        </p:nvSpPr>
        <p:spPr>
          <a:xfrm>
            <a:off x="9713293" y="1623540"/>
            <a:ext cx="896051" cy="1338040"/>
          </a:xfrm>
          <a:prstGeom prst="ellipse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TextBox 108"/>
          <p:cNvSpPr txBox="1"/>
          <p:nvPr/>
        </p:nvSpPr>
        <p:spPr>
          <a:xfrm>
            <a:off x="9916589" y="2078465"/>
            <a:ext cx="832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……</a:t>
            </a:r>
          </a:p>
        </p:txBody>
      </p:sp>
      <p:cxnSp>
        <p:nvCxnSpPr>
          <p:cNvPr id="45" name="Straight Arrow Connector 44"/>
          <p:cNvCxnSpPr>
            <a:cxnSpLocks/>
          </p:cNvCxnSpPr>
          <p:nvPr/>
        </p:nvCxnSpPr>
        <p:spPr>
          <a:xfrm>
            <a:off x="3355998" y="1863113"/>
            <a:ext cx="2050896" cy="2726469"/>
          </a:xfrm>
          <a:prstGeom prst="straightConnector1">
            <a:avLst/>
          </a:prstGeom>
          <a:ln w="25400">
            <a:solidFill>
              <a:srgbClr val="C00000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cxnSpLocks/>
            <a:endCxn id="40" idx="7"/>
          </p:cNvCxnSpPr>
          <p:nvPr/>
        </p:nvCxnSpPr>
        <p:spPr>
          <a:xfrm flipH="1">
            <a:off x="6552132" y="1925854"/>
            <a:ext cx="1449214" cy="2642668"/>
          </a:xfrm>
          <a:prstGeom prst="straightConnector1">
            <a:avLst/>
          </a:prstGeom>
          <a:ln w="25400">
            <a:solidFill>
              <a:srgbClr val="C00000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itle 4">
            <a:extLst>
              <a:ext uri="{FF2B5EF4-FFF2-40B4-BE49-F238E27FC236}">
                <a16:creationId xmlns:a16="http://schemas.microsoft.com/office/drawing/2014/main" id="{A1EF9A72-A8DB-4FF5-8A93-64F531886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109" y="188913"/>
            <a:ext cx="11523784" cy="792162"/>
          </a:xfrm>
        </p:spPr>
        <p:txBody>
          <a:bodyPr/>
          <a:lstStyle/>
          <a:p>
            <a:r>
              <a:rPr lang="en-US" sz="3200" dirty="0"/>
              <a:t>Event-driven Info-NCE Training</a:t>
            </a:r>
          </a:p>
        </p:txBody>
      </p:sp>
    </p:spTree>
    <p:extLst>
      <p:ext uri="{BB962C8B-B14F-4D97-AF65-F5344CB8AC3E}">
        <p14:creationId xmlns:p14="http://schemas.microsoft.com/office/powerpoint/2010/main" val="3535861330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447800"/>
            <a:ext cx="9448800" cy="184800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657600"/>
            <a:ext cx="10972800" cy="1964987"/>
          </a:xfrm>
          <a:prstGeom prst="rect">
            <a:avLst/>
          </a:prstGeom>
        </p:spPr>
      </p:pic>
      <p:sp>
        <p:nvSpPr>
          <p:cNvPr id="4" name="Title 4">
            <a:extLst>
              <a:ext uri="{FF2B5EF4-FFF2-40B4-BE49-F238E27FC236}">
                <a16:creationId xmlns:a16="http://schemas.microsoft.com/office/drawing/2014/main" id="{583FEA04-C102-4264-889B-B3F810017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109" y="188913"/>
            <a:ext cx="11523784" cy="792162"/>
          </a:xfrm>
        </p:spPr>
        <p:txBody>
          <a:bodyPr/>
          <a:lstStyle/>
          <a:p>
            <a:r>
              <a:rPr lang="en-US" sz="3200" dirty="0"/>
              <a:t>Theoretical Basis of Event-driven Info-NCE Training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893273-7594-40DC-B6A8-81B292B0C358}"/>
              </a:ext>
            </a:extLst>
          </p:cNvPr>
          <p:cNvSpPr/>
          <p:nvPr/>
        </p:nvSpPr>
        <p:spPr>
          <a:xfrm>
            <a:off x="793282" y="5181600"/>
            <a:ext cx="10560518" cy="304800"/>
          </a:xfrm>
          <a:prstGeom prst="rect">
            <a:avLst/>
          </a:prstGeom>
          <a:solidFill>
            <a:srgbClr val="00B0F0">
              <a:alpha val="2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608671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13730" y="1371600"/>
            <a:ext cx="10444163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ea typeface="+mn-ea"/>
              </a:rPr>
              <a:t>Model level: Current graph neural networks are not capable enough to capture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ea typeface="+mn-ea"/>
              </a:rPr>
              <a:t>The graph heterogeneity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ea typeface="+mn-ea"/>
              </a:rPr>
              <a:t>The graph dynamics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Solution: Heterogeneous Graph Transformer 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 model that can learn to capture complex dependencies of entities with different types, relationships, and timestamps (without labeled data)</a:t>
            </a:r>
          </a:p>
          <a:p>
            <a:pPr marL="34290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>
              <a:latin typeface="+mn-lt"/>
              <a:ea typeface="+mn-ea"/>
            </a:endParaRPr>
          </a:p>
          <a:p>
            <a:pPr marL="34290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ea typeface="+mn-ea"/>
              </a:rPr>
              <a:t>Task level: Traditional tasks are not informative enough to model the graph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ea typeface="+mn-ea"/>
              </a:rPr>
              <a:t>One-relation link inference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ea typeface="+mn-ea"/>
              </a:rPr>
              <a:t>Multi-relation link inference</a:t>
            </a:r>
          </a:p>
          <a:p>
            <a:pPr marL="34290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Solution: Event-driven Info-NCE Training 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 learning objective that can guide a single model to learn all the relationships simultaneously.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638D63D-21A9-44D3-AB30-1DE79FFE1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Pretraining of Heterogeneous Graph Transformer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313BA5-E7FC-4CFF-9D29-F1CB5C21E8AC}"/>
              </a:ext>
            </a:extLst>
          </p:cNvPr>
          <p:cNvSpPr/>
          <p:nvPr/>
        </p:nvSpPr>
        <p:spPr>
          <a:xfrm>
            <a:off x="0" y="6581001"/>
            <a:ext cx="11353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en-US" altLang="zh-CN" sz="1200" dirty="0"/>
              <a:t>Ziniu Hu, Yuxiao Dong, Kuansan Wang, Yizhou Sun. Heterogeneous Graph Transformer. </a:t>
            </a:r>
            <a:r>
              <a:rPr lang="en-US" altLang="zh-CN" sz="1200" b="1" dirty="0"/>
              <a:t>WWW 2020.</a:t>
            </a:r>
          </a:p>
        </p:txBody>
      </p:sp>
    </p:spTree>
    <p:extLst>
      <p:ext uri="{BB962C8B-B14F-4D97-AF65-F5344CB8AC3E}">
        <p14:creationId xmlns:p14="http://schemas.microsoft.com/office/powerpoint/2010/main" val="3917919381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6181A-6970-4046-85C3-13D3F9375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Results on MAG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AEC6F1-E02F-471E-B267-FE0D641589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633"/>
          <a:stretch/>
        </p:blipFill>
        <p:spPr>
          <a:xfrm>
            <a:off x="3429000" y="2988664"/>
            <a:ext cx="2454315" cy="21764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A801A4-262E-4F63-8F37-05C6147542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9367"/>
          <a:stretch/>
        </p:blipFill>
        <p:spPr>
          <a:xfrm>
            <a:off x="1066799" y="2819400"/>
            <a:ext cx="2454315" cy="223227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3F1A1B9-F6F8-4444-9730-4F0E57A2E66F}"/>
              </a:ext>
            </a:extLst>
          </p:cNvPr>
          <p:cNvSpPr txBox="1">
            <a:spLocks/>
          </p:cNvSpPr>
          <p:nvPr/>
        </p:nvSpPr>
        <p:spPr bwMode="auto">
          <a:xfrm>
            <a:off x="7010400" y="2981044"/>
            <a:ext cx="5584094" cy="3306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1800" kern="0" dirty="0">
                <a:solidFill>
                  <a:srgbClr val="5D6680"/>
                </a:solidFill>
              </a:rPr>
              <a:t>Name disambiguation</a:t>
            </a:r>
          </a:p>
          <a:p>
            <a:r>
              <a:rPr lang="en-US" sz="1800" kern="0" dirty="0">
                <a:solidFill>
                  <a:srgbClr val="5D6680"/>
                </a:solidFill>
              </a:rPr>
              <a:t>Infer spam/fake papers</a:t>
            </a:r>
          </a:p>
          <a:p>
            <a:r>
              <a:rPr lang="en-US" sz="1800" kern="0" dirty="0">
                <a:solidFill>
                  <a:srgbClr val="5D6680"/>
                </a:solidFill>
              </a:rPr>
              <a:t>Infer paper/author research topics</a:t>
            </a:r>
          </a:p>
          <a:p>
            <a:r>
              <a:rPr lang="en-US" sz="1800" kern="0" dirty="0">
                <a:solidFill>
                  <a:srgbClr val="5D6680"/>
                </a:solidFill>
              </a:rPr>
              <a:t>Infer future scientific impact</a:t>
            </a:r>
          </a:p>
          <a:p>
            <a:r>
              <a:rPr lang="en-US" sz="1800" kern="0" dirty="0">
                <a:solidFill>
                  <a:srgbClr val="5D6680"/>
                </a:solidFill>
              </a:rPr>
              <a:t>Infer collaboration and team formation</a:t>
            </a:r>
          </a:p>
          <a:p>
            <a:r>
              <a:rPr lang="en-US" sz="1800" kern="0" dirty="0">
                <a:solidFill>
                  <a:srgbClr val="5D6680"/>
                </a:solidFill>
              </a:rPr>
              <a:t>Infer future paper title?</a:t>
            </a:r>
          </a:p>
          <a:p>
            <a:r>
              <a:rPr lang="en-US" sz="1800" kern="0" dirty="0">
                <a:solidFill>
                  <a:srgbClr val="5D6680"/>
                </a:solidFill>
              </a:rPr>
              <a:t>… …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C40BDAE-7ED8-484F-AD2A-9EE93F8AF161}"/>
              </a:ext>
            </a:extLst>
          </p:cNvPr>
          <p:cNvSpPr txBox="1">
            <a:spLocks/>
          </p:cNvSpPr>
          <p:nvPr/>
        </p:nvSpPr>
        <p:spPr bwMode="auto">
          <a:xfrm>
            <a:off x="1143000" y="2010507"/>
            <a:ext cx="8991600" cy="100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2800" kern="0" dirty="0">
                <a:solidFill>
                  <a:srgbClr val="5D6680"/>
                </a:solidFill>
              </a:rPr>
              <a:t>Data                                                    Tasks</a:t>
            </a:r>
          </a:p>
        </p:txBody>
      </p:sp>
    </p:spTree>
    <p:extLst>
      <p:ext uri="{BB962C8B-B14F-4D97-AF65-F5344CB8AC3E}">
        <p14:creationId xmlns:p14="http://schemas.microsoft.com/office/powerpoint/2010/main" val="1331872509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8479A94-6ABB-4F2C-B5DB-663B355CC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HGT Results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4B3EED-5212-4128-B158-508121B86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10266"/>
            <a:ext cx="12192000" cy="30665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68580F-C02D-4B74-A059-20D53374E3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28349"/>
            <a:ext cx="12192000" cy="88191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A6C9850-DE68-43A0-BD00-42188DF71525}"/>
              </a:ext>
            </a:extLst>
          </p:cNvPr>
          <p:cNvSpPr/>
          <p:nvPr/>
        </p:nvSpPr>
        <p:spPr>
          <a:xfrm>
            <a:off x="0" y="5029200"/>
            <a:ext cx="12192000" cy="780534"/>
          </a:xfrm>
          <a:prstGeom prst="rect">
            <a:avLst/>
          </a:prstGeom>
          <a:solidFill>
            <a:srgbClr val="FF0000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HGT offers ~9−21% improvements over existing GNNs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C478F6-C9C0-4355-9BF2-8A9B9E0987E5}"/>
              </a:ext>
            </a:extLst>
          </p:cNvPr>
          <p:cNvSpPr/>
          <p:nvPr/>
        </p:nvSpPr>
        <p:spPr>
          <a:xfrm>
            <a:off x="0" y="5943600"/>
            <a:ext cx="12192000" cy="780534"/>
          </a:xfrm>
          <a:prstGeom prst="rect">
            <a:avLst/>
          </a:prstGeom>
          <a:solidFill>
            <a:srgbClr val="FF0000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Pre-training offers ~1−5% improvements over HGT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0079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6831F-63E8-4673-9EB0-E16A7FE2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9D4F2E-39C5-44B6-B8E8-DE83C741E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828800"/>
            <a:ext cx="6624637" cy="35517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E04FE7-A6CF-45AA-B9F9-48F4F53D9BE1}"/>
              </a:ext>
            </a:extLst>
          </p:cNvPr>
          <p:cNvSpPr txBox="1"/>
          <p:nvPr/>
        </p:nvSpPr>
        <p:spPr>
          <a:xfrm>
            <a:off x="8077200" y="2286000"/>
            <a:ext cx="3552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DB + Networking + IR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2D1A2A-EC3F-4783-8407-95547D73006B}"/>
              </a:ext>
            </a:extLst>
          </p:cNvPr>
          <p:cNvSpPr txBox="1"/>
          <p:nvPr/>
        </p:nvSpPr>
        <p:spPr>
          <a:xfrm>
            <a:off x="8077200" y="2907268"/>
            <a:ext cx="3552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DM + Networking + IR + DB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725D159B-E6B2-459D-8F7A-A417DC108C46}"/>
              </a:ext>
            </a:extLst>
          </p:cNvPr>
          <p:cNvSpPr/>
          <p:nvPr/>
        </p:nvSpPr>
        <p:spPr>
          <a:xfrm>
            <a:off x="9296400" y="2655332"/>
            <a:ext cx="228600" cy="2519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252597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6831F-63E8-4673-9EB0-E16A7FE2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9D4F2E-39C5-44B6-B8E8-DE83C741E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828800"/>
            <a:ext cx="6624637" cy="35517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01D1111-3435-438D-A433-536AB992B569}"/>
              </a:ext>
            </a:extLst>
          </p:cNvPr>
          <p:cNvSpPr txBox="1"/>
          <p:nvPr/>
        </p:nvSpPr>
        <p:spPr>
          <a:xfrm>
            <a:off x="8077200" y="3276600"/>
            <a:ext cx="3552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DB + DM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C2B5E9-B01B-4AC4-B56C-A8B1A34A9D07}"/>
              </a:ext>
            </a:extLst>
          </p:cNvPr>
          <p:cNvSpPr txBox="1"/>
          <p:nvPr/>
        </p:nvSpPr>
        <p:spPr>
          <a:xfrm>
            <a:off x="8077200" y="3897868"/>
            <a:ext cx="3552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ML + DB + Web + AI + NLP!!!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FAC6A88-5885-4174-826A-6CB0FE3F0EBD}"/>
              </a:ext>
            </a:extLst>
          </p:cNvPr>
          <p:cNvSpPr/>
          <p:nvPr/>
        </p:nvSpPr>
        <p:spPr>
          <a:xfrm>
            <a:off x="9296400" y="3645932"/>
            <a:ext cx="228600" cy="2519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065289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6831F-63E8-4673-9EB0-E16A7FE2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109" y="188913"/>
            <a:ext cx="11523784" cy="792162"/>
          </a:xfrm>
        </p:spPr>
        <p:txBody>
          <a:bodyPr/>
          <a:lstStyle/>
          <a:p>
            <a:r>
              <a:rPr lang="en-US" dirty="0"/>
              <a:t>Case Study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9D4F2E-39C5-44B6-B8E8-DE83C741E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828800"/>
            <a:ext cx="6624637" cy="35517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34DF5C1-740B-4C5D-9298-AF87C0AFF54C}"/>
              </a:ext>
            </a:extLst>
          </p:cNvPr>
          <p:cNvSpPr txBox="1"/>
          <p:nvPr/>
        </p:nvSpPr>
        <p:spPr>
          <a:xfrm>
            <a:off x="8077200" y="4343400"/>
            <a:ext cx="3552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CV + ML + AI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95C6CD-1441-42B9-9B0C-B708B538E14F}"/>
              </a:ext>
            </a:extLst>
          </p:cNvPr>
          <p:cNvSpPr txBox="1"/>
          <p:nvPr/>
        </p:nvSpPr>
        <p:spPr>
          <a:xfrm>
            <a:off x="8077200" y="4964668"/>
            <a:ext cx="3552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ML + CV + DL + NLP</a:t>
            </a:r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095C0456-5920-460A-8A9C-D63B92A0EFC7}"/>
              </a:ext>
            </a:extLst>
          </p:cNvPr>
          <p:cNvSpPr/>
          <p:nvPr/>
        </p:nvSpPr>
        <p:spPr>
          <a:xfrm>
            <a:off x="9296400" y="4712732"/>
            <a:ext cx="228600" cy="2519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FC0012-E8B2-44D6-B088-B787B0EF34CE}"/>
              </a:ext>
            </a:extLst>
          </p:cNvPr>
          <p:cNvSpPr/>
          <p:nvPr/>
        </p:nvSpPr>
        <p:spPr>
          <a:xfrm>
            <a:off x="5105400" y="4964668"/>
            <a:ext cx="533400" cy="293132"/>
          </a:xfrm>
          <a:prstGeom prst="rect">
            <a:avLst/>
          </a:prstGeom>
          <a:solidFill>
            <a:srgbClr val="FF0000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185185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DA67B-B384-4C48-824F-294B175E4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4F2F70-3E09-4BBD-87A0-CA75F812F9C1}"/>
              </a:ext>
            </a:extLst>
          </p:cNvPr>
          <p:cNvSpPr txBox="1"/>
          <p:nvPr/>
        </p:nvSpPr>
        <p:spPr>
          <a:xfrm>
            <a:off x="1413731" y="1371600"/>
            <a:ext cx="925426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Heterogeneous Graph Transformer for Knowledge Graph Inference 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 model that can learn to capture complex dependencies of entities with different types, relationships, and timestamps (without labeled data)</a:t>
            </a:r>
          </a:p>
          <a:p>
            <a:pPr marL="34290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>
              <a:latin typeface="+mn-lt"/>
              <a:ea typeface="+mn-ea"/>
            </a:endParaRPr>
          </a:p>
          <a:p>
            <a:pPr marL="34290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Pre-Training Strategies for Heterogeneous Graph Neural Networks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 learning objective that can guide a single model to learn all the relationships simultaneously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The Microsoft Academic Graph is Open to Download at</a:t>
            </a:r>
          </a:p>
          <a:p>
            <a:pPr marL="857250" lvl="2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hlinkClick r:id="rId3"/>
              </a:rPr>
              <a:t>https://docs.microsoft.com/en-us/academic-services/graph/get-started-setup-provisioning</a:t>
            </a:r>
            <a:endParaRPr lang="en-US" sz="2000" b="1" dirty="0"/>
          </a:p>
          <a:p>
            <a:pPr marL="34290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576261306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84D0E-078E-4335-9522-F8FDB5BDC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1CDC71-DAC3-40DF-8A1C-E8822388B8F0}"/>
              </a:ext>
            </a:extLst>
          </p:cNvPr>
          <p:cNvSpPr/>
          <p:nvPr/>
        </p:nvSpPr>
        <p:spPr>
          <a:xfrm>
            <a:off x="3200400" y="2057400"/>
            <a:ext cx="6096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" lvl="1">
              <a:spcBef>
                <a:spcPts val="600"/>
              </a:spcBef>
            </a:pPr>
            <a:r>
              <a:rPr lang="en-US" sz="6600" dirty="0"/>
              <a:t>Thank you!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FD52AC-B84D-48D6-9761-2EFADA2E0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0400" y="6273006"/>
            <a:ext cx="5882089" cy="792162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hlinkClick r:id="rId3"/>
              </a:rPr>
              <a:t>https://ericdongyx.github.io/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088918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80E95-CF8F-4285-BCE6-3C1D05ABA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3CDFC-1D16-49B1-ACD2-047D4A7CB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943" y="1143000"/>
            <a:ext cx="11430000" cy="4929188"/>
          </a:xfrm>
        </p:spPr>
        <p:txBody>
          <a:bodyPr/>
          <a:lstStyle/>
          <a:p>
            <a:pPr>
              <a:buFont typeface="+mj-lt"/>
              <a:buAutoNum type="arabicPeriod"/>
            </a:pPr>
            <a:endParaRPr lang="en-US" altLang="zh-CN" sz="1800" dirty="0"/>
          </a:p>
          <a:p>
            <a:pPr>
              <a:buFont typeface="+mj-lt"/>
              <a:buAutoNum type="arabicPeriod"/>
            </a:pPr>
            <a:r>
              <a:rPr lang="en-US" altLang="zh-CN" sz="1800" dirty="0"/>
              <a:t>Ziniu Hu, Yuxiao Dong, Kuansan Wang, Yizhou Sun. Heterogeneous Graph Transformer. </a:t>
            </a:r>
            <a:r>
              <a:rPr lang="en-US" altLang="zh-CN" sz="1800" b="1" dirty="0"/>
              <a:t>WWW 2020.</a:t>
            </a:r>
          </a:p>
          <a:p>
            <a:pPr>
              <a:buFont typeface="+mj-lt"/>
              <a:buAutoNum type="arabicPeriod"/>
            </a:pPr>
            <a:r>
              <a:rPr lang="en-US" altLang="zh-CN" sz="1800" dirty="0"/>
              <a:t>Kuansan Wang, Iris Shen, Charles Huang, Chieh-Han Wu, Yuxiao Dong, Anshul </a:t>
            </a:r>
            <a:r>
              <a:rPr lang="en-US" altLang="zh-CN" sz="1800" dirty="0" err="1"/>
              <a:t>Kanakia</a:t>
            </a:r>
            <a:r>
              <a:rPr lang="en-US" altLang="zh-CN" sz="1800" dirty="0"/>
              <a:t>. Microsoft Academic Graph: when experts are not enough. </a:t>
            </a:r>
            <a:r>
              <a:rPr lang="en-US" altLang="zh-CN" sz="1800" b="1" dirty="0"/>
              <a:t>Quantitative Science Studies</a:t>
            </a:r>
            <a:r>
              <a:rPr lang="en-US" altLang="zh-CN" sz="1800" dirty="0"/>
              <a:t>, Vol 1(1): 2020.</a:t>
            </a:r>
          </a:p>
          <a:p>
            <a:pPr>
              <a:buFont typeface="+mj-lt"/>
              <a:buAutoNum type="arabicPeriod"/>
            </a:pPr>
            <a:r>
              <a:rPr lang="en-US" altLang="zh-CN" sz="1800" dirty="0"/>
              <a:t>Kuansan Wang, Iris Shen, Charles Huang, Chieh-Han Wu, Darrin Eide, Yuxiao Dong, Junjie Qian, Anshul </a:t>
            </a:r>
            <a:r>
              <a:rPr lang="en-US" altLang="zh-CN" sz="1800" dirty="0" err="1"/>
              <a:t>Kanakia</a:t>
            </a:r>
            <a:r>
              <a:rPr lang="en-US" altLang="zh-CN" sz="1800" dirty="0"/>
              <a:t>, Alvin Chen, Rick </a:t>
            </a:r>
            <a:r>
              <a:rPr lang="en-US" altLang="zh-CN" sz="1800" dirty="0" err="1"/>
              <a:t>Rogahn</a:t>
            </a:r>
            <a:r>
              <a:rPr lang="en-US" altLang="zh-CN" sz="1800" dirty="0"/>
              <a:t>. A Review of Microsoft Academic Services for Science of Science Studies. </a:t>
            </a:r>
            <a:r>
              <a:rPr lang="en-US" sz="1800" b="1" dirty="0"/>
              <a:t>Frontiers in Big Data</a:t>
            </a:r>
            <a:r>
              <a:rPr lang="en-US" sz="1800" dirty="0"/>
              <a:t>, 2020.</a:t>
            </a:r>
            <a:endParaRPr lang="en-US" altLang="zh-CN" sz="1800" dirty="0"/>
          </a:p>
          <a:p>
            <a:pPr>
              <a:buFont typeface="+mj-lt"/>
              <a:buAutoNum type="arabicPeriod"/>
            </a:pPr>
            <a:r>
              <a:rPr lang="en-US" sz="1800" dirty="0"/>
              <a:t>Jie Zhang, Yuxiao Dong, Yan Wang, Jie Tang, and Ming Ding. </a:t>
            </a:r>
            <a:r>
              <a:rPr lang="en-US" sz="1800" i="1" dirty="0" err="1"/>
              <a:t>ProNE</a:t>
            </a:r>
            <a:r>
              <a:rPr lang="en-US" sz="1800" i="1" dirty="0"/>
              <a:t>: Fast and Scalable Network Representation Learning</a:t>
            </a:r>
            <a:r>
              <a:rPr lang="en-US" sz="1800" dirty="0"/>
              <a:t>. </a:t>
            </a:r>
            <a:r>
              <a:rPr lang="en-US" sz="1800" b="1" dirty="0"/>
              <a:t>IJCAI</a:t>
            </a:r>
            <a:r>
              <a:rPr lang="en-US" sz="1800" dirty="0"/>
              <a:t> 2019. </a:t>
            </a:r>
          </a:p>
          <a:p>
            <a:pPr>
              <a:buFont typeface="+mj-lt"/>
              <a:buAutoNum type="arabicPeriod"/>
            </a:pPr>
            <a:r>
              <a:rPr lang="en-US" sz="1800" dirty="0"/>
              <a:t>Jiezhong Qiu, Yuxiao Dong, Hao Ma, Jian Li, Chi Wang, Kuansan Wang, and Jie Tang. </a:t>
            </a:r>
            <a:r>
              <a:rPr lang="en-US" sz="1800" i="1" dirty="0"/>
              <a:t>NetSMF: Large-Scale Network Embedding as Sparse Matrix Factorization</a:t>
            </a:r>
            <a:r>
              <a:rPr lang="en-US" sz="1800" dirty="0"/>
              <a:t>. </a:t>
            </a:r>
            <a:r>
              <a:rPr lang="en-US" sz="1800" b="1" dirty="0"/>
              <a:t>WWW</a:t>
            </a:r>
            <a:r>
              <a:rPr lang="en-US" sz="1800" dirty="0"/>
              <a:t> 2019. </a:t>
            </a:r>
          </a:p>
          <a:p>
            <a:pPr>
              <a:buFont typeface="+mj-lt"/>
              <a:buAutoNum type="arabicPeriod"/>
            </a:pPr>
            <a:r>
              <a:rPr lang="en-US" sz="1800" dirty="0"/>
              <a:t>Jiezhong Qiu, Yuxiao Dong, Hao Ma, Jian Li, Kuansan Wang, and Jie Tang. </a:t>
            </a:r>
            <a:r>
              <a:rPr lang="en-US" sz="1800" i="1" dirty="0"/>
              <a:t>Network Embedding as Matrix Factorization: Unifying </a:t>
            </a:r>
            <a:r>
              <a:rPr lang="en-US" sz="1800" i="1" dirty="0" err="1"/>
              <a:t>DeepWalk</a:t>
            </a:r>
            <a:r>
              <a:rPr lang="en-US" sz="1800" i="1" dirty="0"/>
              <a:t>, LINE, PTE, and node2vec.</a:t>
            </a:r>
            <a:r>
              <a:rPr lang="en-US" sz="1800" dirty="0"/>
              <a:t> </a:t>
            </a:r>
            <a:r>
              <a:rPr lang="en-US" sz="1800" b="1" dirty="0"/>
              <a:t>WSDM</a:t>
            </a:r>
            <a:r>
              <a:rPr lang="en-US" sz="1800" dirty="0"/>
              <a:t> 2018. (Most cited paper in WSDM’18)</a:t>
            </a:r>
          </a:p>
          <a:p>
            <a:pPr>
              <a:buFont typeface="+mj-lt"/>
              <a:buAutoNum type="arabicPeriod"/>
            </a:pPr>
            <a:r>
              <a:rPr lang="en-US" sz="1800" dirty="0"/>
              <a:t>Yuxiao Dong, Nitesh V. Chawla, </a:t>
            </a:r>
            <a:r>
              <a:rPr lang="en-US" sz="1800" dirty="0" err="1"/>
              <a:t>Ananthram</a:t>
            </a:r>
            <a:r>
              <a:rPr lang="en-US" sz="1800" dirty="0"/>
              <a:t> Swami. </a:t>
            </a:r>
            <a:r>
              <a:rPr lang="en-US" sz="1800" i="1" dirty="0"/>
              <a:t>metapath2vec: Scalable Representation Learning for Heterogeneous Networks</a:t>
            </a:r>
            <a:r>
              <a:rPr lang="en-US" sz="1800" dirty="0"/>
              <a:t>. </a:t>
            </a:r>
            <a:r>
              <a:rPr lang="en-US" sz="1800" b="1" dirty="0"/>
              <a:t>KDD</a:t>
            </a:r>
            <a:r>
              <a:rPr lang="en-US" sz="1800" dirty="0"/>
              <a:t> 2017. (Most cited paper in KDD’17)</a:t>
            </a:r>
          </a:p>
          <a:p>
            <a:pPr>
              <a:buFont typeface="+mj-lt"/>
              <a:buAutoNum type="arabicPeriod"/>
            </a:pPr>
            <a:r>
              <a:rPr lang="en-US" sz="1800" dirty="0" err="1">
                <a:latin typeface="Helvetica Neue" charset="0"/>
                <a:ea typeface="Helvetica Neue" charset="0"/>
                <a:cs typeface="Helvetica Neue" charset="0"/>
              </a:rPr>
              <a:t>Fanjing</a:t>
            </a:r>
            <a:r>
              <a:rPr lang="en-US" sz="1800" dirty="0">
                <a:latin typeface="Helvetica Neue" charset="0"/>
                <a:ea typeface="Helvetica Neue" charset="0"/>
                <a:cs typeface="Helvetica Neue" charset="0"/>
              </a:rPr>
              <a:t> Zhang, et al. OAG: Toward Linking Large-scale Heterogeneous Entity Graphs. ACM </a:t>
            </a:r>
            <a:r>
              <a:rPr lang="en-US" sz="1800" b="1" i="1" dirty="0">
                <a:latin typeface="Helvetica Neue" charset="0"/>
                <a:ea typeface="Helvetica Neue" charset="0"/>
                <a:cs typeface="Helvetica Neue" charset="0"/>
              </a:rPr>
              <a:t>KDD </a:t>
            </a:r>
            <a:r>
              <a:rPr lang="en-US" sz="1800" dirty="0">
                <a:latin typeface="Helvetica Neue" charset="0"/>
                <a:ea typeface="Helvetica Neue" charset="0"/>
                <a:cs typeface="Helvetica Neue" charset="0"/>
              </a:rPr>
              <a:t>2019.</a:t>
            </a:r>
          </a:p>
          <a:p>
            <a:pPr>
              <a:buFont typeface="+mj-lt"/>
              <a:buAutoNum type="arabicPeriod"/>
            </a:pPr>
            <a:endParaRPr lang="en-US" sz="1800" b="1" dirty="0"/>
          </a:p>
          <a:p>
            <a:pPr>
              <a:buFont typeface="+mj-lt"/>
              <a:buAutoNum type="arabicPeriod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81960445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Weight Re-parametrization by Types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4867" y="1586953"/>
                <a:ext cx="11017861" cy="306124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000" dirty="0"/>
                  <a:t>The parameter space is too large for many relationships:</a:t>
                </a:r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= &lt;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sz="2000" dirty="0">
                    <a:latin typeface="+mj-lt"/>
                  </a:rPr>
                  <a:t> </a:t>
                </a:r>
                <a:r>
                  <a:rPr lang="en-US" sz="2000" dirty="0">
                    <a:latin typeface="+mj-lt"/>
                    <a:sym typeface="Wingdings" panose="05000000000000000000" pitchFamily="2" charset="2"/>
                  </a:rPr>
                  <a:t> re-parametrize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𝑊𝐼</m:t>
                    </m:r>
                  </m:oMath>
                </a14:m>
                <a:r>
                  <a:rPr lang="en-US" sz="2000" dirty="0">
                    <a:latin typeface="+mj-lt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𝑊𝑃</m:t>
                    </m:r>
                  </m:oMath>
                </a14:m>
                <a:r>
                  <a:rPr lang="en-US" sz="2000" dirty="0">
                    <a:latin typeface="+mj-lt"/>
                    <a:sym typeface="Wingdings" panose="05000000000000000000" pitchFamily="2" charset="2"/>
                  </a:rPr>
                  <a:t> by three low-rank relational tensors (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𝑚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≪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𝑑</m:t>
                    </m:r>
                  </m:oMath>
                </a14:m>
                <a:r>
                  <a:rPr lang="en-US" sz="2000" dirty="0">
                    <a:latin typeface="+mj-lt"/>
                    <a:sym typeface="Wingdings" panose="05000000000000000000" pitchFamily="2" charset="2"/>
                  </a:rPr>
                  <a:t>)</a:t>
                </a:r>
                <a:endParaRPr lang="en-US" sz="2000" dirty="0">
                  <a:latin typeface="+mj-lt"/>
                </a:endParaRPr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Save #parameters from 3.2M per layer </a:t>
                </a:r>
                <a:r>
                  <a:rPr lang="en-US" sz="2000" dirty="0">
                    <a:sym typeface="Wingdings" panose="05000000000000000000" pitchFamily="2" charset="2"/>
                  </a:rPr>
                  <a:t></a:t>
                </a:r>
                <a:r>
                  <a:rPr lang="en-US" sz="2000" dirty="0"/>
                  <a:t> 0.5M per layer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lvl="1"/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4867" y="1586953"/>
                <a:ext cx="11017861" cy="3061247"/>
              </a:xfrm>
              <a:blipFill>
                <a:blip r:embed="rId3"/>
                <a:stretch>
                  <a:fillRect l="-609" t="-795" b="-47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00BE2B0-B446-45B4-8F53-1E9DACC19001}"/>
                  </a:ext>
                </a:extLst>
              </p:cNvPr>
              <p:cNvSpPr/>
              <p:nvPr/>
            </p:nvSpPr>
            <p:spPr>
              <a:xfrm>
                <a:off x="914400" y="2061917"/>
                <a:ext cx="2804870" cy="4057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𝑊𝐼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×#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00BE2B0-B446-45B4-8F53-1E9DACC190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2061917"/>
                <a:ext cx="2804870" cy="405752"/>
              </a:xfrm>
              <a:prstGeom prst="rect">
                <a:avLst/>
              </a:prstGeom>
              <a:blipFill>
                <a:blip r:embed="rId4"/>
                <a:stretch>
                  <a:fillRect t="-2985" b="-223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4D41E40-DF67-4544-8AEB-0CD7302D5FBA}"/>
                  </a:ext>
                </a:extLst>
              </p:cNvPr>
              <p:cNvSpPr/>
              <p:nvPr/>
            </p:nvSpPr>
            <p:spPr>
              <a:xfrm>
                <a:off x="919264" y="2413648"/>
                <a:ext cx="2863926" cy="4057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𝑊𝑃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×#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4D41E40-DF67-4544-8AEB-0CD7302D5F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264" y="2413648"/>
                <a:ext cx="2863926" cy="405752"/>
              </a:xfrm>
              <a:prstGeom prst="rect">
                <a:avLst/>
              </a:prstGeom>
              <a:blipFill>
                <a:blip r:embed="rId5"/>
                <a:stretch>
                  <a:fillRect t="-2985" b="-20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B573AB4-209B-468D-96E1-CD5BBA2E8539}"/>
                  </a:ext>
                </a:extLst>
              </p:cNvPr>
              <p:cNvSpPr/>
              <p:nvPr/>
            </p:nvSpPr>
            <p:spPr>
              <a:xfrm>
                <a:off x="920885" y="3509913"/>
                <a:ext cx="6041334" cy="21087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𝑊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d>
                          <m:dPr>
                            <m:begChr m:val="["/>
                            <m:endChr m:val="]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&lt;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&gt;</m:t>
                            </m:r>
                          </m:e>
                        </m:d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⊕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1: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</m:d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  <m:sSubSup>
                          <m:sSub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</m:sub>
                          <m:sup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d>
                          </m:sup>
                        </m:sSub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0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R</m:t>
                                </m:r>
                              </m:e>
                            </m:d>
                          </m:sub>
                          <m:sup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d>
                          </m:sup>
                        </m:sSub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</m:d>
                          </m:sub>
                          <m:sup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d>
                          </m:sup>
                        </m:sSubSup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𝑏𝑖𝑎𝑠</m:t>
                        </m:r>
                      </m:sub>
                    </m:sSub>
                  </m:oMath>
                </a14:m>
                <a:endParaRPr lang="en-US" sz="2000" b="0" dirty="0">
                  <a:ea typeface="Cambria Math" panose="02040503050406030204" pitchFamily="18" charset="0"/>
                </a:endParaRPr>
              </a:p>
              <a:p>
                <a:pPr marL="1200150" lvl="2" indent="-2857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SI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×#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  <a:p>
                <a:pPr marL="1200150" lvl="2" indent="-2857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R</m:t>
                    </m:r>
                    <m:r>
                      <m:rPr>
                        <m:sty m:val="p"/>
                      </m:rPr>
                      <a:rPr lang="en-US" sz="2000" i="0"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×#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  <a:p>
                <a:pPr marL="1200150" lvl="2" indent="-2857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sty m:val="p"/>
                      </m:rPr>
                      <a:rPr lang="en-US" sz="2000" i="0"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×#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  <a:p>
                <a:pPr marL="1200150" lvl="2" indent="-2857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endParaRPr lang="en-US" sz="20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B573AB4-209B-468D-96E1-CD5BBA2E85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885" y="3509913"/>
                <a:ext cx="6041334" cy="210878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09097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2D4F53-E3A9-48A9-8E15-25D5742B4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389" y="2720063"/>
            <a:ext cx="3124495" cy="18573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63D447-5CE0-475F-8688-60CCD36A6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7616" y="2830334"/>
            <a:ext cx="2639233" cy="1841465"/>
          </a:xfrm>
          <a:prstGeom prst="rect">
            <a:avLst/>
          </a:prstGeom>
        </p:spPr>
      </p:pic>
      <p:sp>
        <p:nvSpPr>
          <p:cNvPr id="128" name="Arrow: Right 127">
            <a:extLst>
              <a:ext uri="{FF2B5EF4-FFF2-40B4-BE49-F238E27FC236}">
                <a16:creationId xmlns:a16="http://schemas.microsoft.com/office/drawing/2014/main" id="{6CB7BB7C-B8CE-41A2-8504-41E48BF987B8}"/>
              </a:ext>
            </a:extLst>
          </p:cNvPr>
          <p:cNvSpPr/>
          <p:nvPr/>
        </p:nvSpPr>
        <p:spPr>
          <a:xfrm>
            <a:off x="3503495" y="3577767"/>
            <a:ext cx="206717" cy="19618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FFF00B-9F4D-4205-8D9B-0A8BEFEB8C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7286" y="3112109"/>
            <a:ext cx="1636815" cy="107321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5D2037D-BFD2-4F75-83E2-967FE990134C}"/>
              </a:ext>
            </a:extLst>
          </p:cNvPr>
          <p:cNvGrpSpPr/>
          <p:nvPr/>
        </p:nvGrpSpPr>
        <p:grpSpPr>
          <a:xfrm>
            <a:off x="6151531" y="2638175"/>
            <a:ext cx="2243919" cy="2171710"/>
            <a:chOff x="4298395" y="2000088"/>
            <a:chExt cx="1869932" cy="214465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91E4CE2-323A-4B75-9BF2-F6A6A78247BC}"/>
                </a:ext>
              </a:extLst>
            </p:cNvPr>
            <p:cNvSpPr/>
            <p:nvPr/>
          </p:nvSpPr>
          <p:spPr>
            <a:xfrm>
              <a:off x="4663499" y="2832692"/>
              <a:ext cx="91202" cy="364264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9D64012-2E22-469D-8A5E-1B3B2FA5F21A}"/>
                </a:ext>
              </a:extLst>
            </p:cNvPr>
            <p:cNvSpPr/>
            <p:nvPr/>
          </p:nvSpPr>
          <p:spPr>
            <a:xfrm>
              <a:off x="5210708" y="2832692"/>
              <a:ext cx="91202" cy="364264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A2BED58-B9EC-4C87-9072-C99821DEEEDC}"/>
                </a:ext>
              </a:extLst>
            </p:cNvPr>
            <p:cNvSpPr/>
            <p:nvPr/>
          </p:nvSpPr>
          <p:spPr>
            <a:xfrm>
              <a:off x="5803519" y="2000088"/>
              <a:ext cx="91202" cy="364264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4522E10-EA50-4726-97AB-9F60741A6DED}"/>
                </a:ext>
              </a:extLst>
            </p:cNvPr>
            <p:cNvSpPr/>
            <p:nvPr/>
          </p:nvSpPr>
          <p:spPr>
            <a:xfrm>
              <a:off x="5803519" y="2468428"/>
              <a:ext cx="91202" cy="364264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C69C021-4CF1-4944-ACB7-16243B105B25}"/>
                </a:ext>
              </a:extLst>
            </p:cNvPr>
            <p:cNvSpPr/>
            <p:nvPr/>
          </p:nvSpPr>
          <p:spPr>
            <a:xfrm>
              <a:off x="5803519" y="3196956"/>
              <a:ext cx="91202" cy="364264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2FDD87D-20D5-4B4D-801A-470585052F5C}"/>
                </a:ext>
              </a:extLst>
            </p:cNvPr>
            <p:cNvSpPr/>
            <p:nvPr/>
          </p:nvSpPr>
          <p:spPr>
            <a:xfrm>
              <a:off x="5803519" y="3665295"/>
              <a:ext cx="91202" cy="364264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EEA16708-C47F-4929-96A8-D86FB155D590}"/>
                </a:ext>
              </a:extLst>
            </p:cNvPr>
            <p:cNvCxnSpPr>
              <a:endCxn id="13" idx="1"/>
            </p:cNvCxnSpPr>
            <p:nvPr/>
          </p:nvCxnSpPr>
          <p:spPr>
            <a:xfrm flipV="1">
              <a:off x="5301910" y="2182221"/>
              <a:ext cx="501609" cy="70250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76D077D0-9B06-410C-BED5-5CBC036EDFC2}"/>
                </a:ext>
              </a:extLst>
            </p:cNvPr>
            <p:cNvCxnSpPr>
              <a:endCxn id="15" idx="1"/>
            </p:cNvCxnSpPr>
            <p:nvPr/>
          </p:nvCxnSpPr>
          <p:spPr>
            <a:xfrm flipV="1">
              <a:off x="5301910" y="2650561"/>
              <a:ext cx="501609" cy="33824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19CDF8A-7662-4082-8386-34112EC99F10}"/>
                </a:ext>
              </a:extLst>
            </p:cNvPr>
            <p:cNvCxnSpPr>
              <a:endCxn id="16" idx="1"/>
            </p:cNvCxnSpPr>
            <p:nvPr/>
          </p:nvCxnSpPr>
          <p:spPr>
            <a:xfrm>
              <a:off x="5301910" y="3040841"/>
              <a:ext cx="501609" cy="33824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244A1C70-F2E4-4E09-8E36-C6B199E3B367}"/>
                </a:ext>
              </a:extLst>
            </p:cNvPr>
            <p:cNvCxnSpPr>
              <a:endCxn id="17" idx="1"/>
            </p:cNvCxnSpPr>
            <p:nvPr/>
          </p:nvCxnSpPr>
          <p:spPr>
            <a:xfrm>
              <a:off x="5301910" y="3144918"/>
              <a:ext cx="501609" cy="70250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5DC9FF30-138B-47C4-A49C-10D9B63B895D}"/>
                    </a:ext>
                  </a:extLst>
                </p:cNvPr>
                <p:cNvSpPr txBox="1"/>
                <p:nvPr/>
              </p:nvSpPr>
              <p:spPr>
                <a:xfrm>
                  <a:off x="4298395" y="2792899"/>
                  <a:ext cx="273606" cy="4194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16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160" i="1">
                                <a:latin typeface="Cambria Math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160" i="1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US" sz="2160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5DC9FF30-138B-47C4-A49C-10D9B63B895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8395" y="2792899"/>
                  <a:ext cx="273606" cy="419440"/>
                </a:xfrm>
                <a:prstGeom prst="rect">
                  <a:avLst/>
                </a:prstGeom>
                <a:blipFill>
                  <a:blip r:embed="rId6"/>
                  <a:stretch>
                    <a:fillRect r="-31481" b="-2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E14C8D7B-D0A2-4F69-90AC-4FAE92091875}"/>
                    </a:ext>
                  </a:extLst>
                </p:cNvPr>
                <p:cNvSpPr txBox="1"/>
                <p:nvPr/>
              </p:nvSpPr>
              <p:spPr>
                <a:xfrm>
                  <a:off x="5894721" y="2060094"/>
                  <a:ext cx="273606" cy="4194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16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160" i="1">
                                <a:latin typeface="Cambria Math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160" i="1">
                                <a:latin typeface="Cambria Math" charset="0"/>
                              </a:rPr>
                              <m:t>𝑖</m:t>
                            </m:r>
                            <m:r>
                              <a:rPr lang="en-US" sz="2160" i="1">
                                <a:latin typeface="Cambria Math" charset="0"/>
                              </a:rPr>
                              <m:t>−2 </m:t>
                            </m:r>
                          </m:sub>
                        </m:sSub>
                      </m:oMath>
                    </m:oMathPara>
                  </a14:m>
                  <a:endParaRPr lang="en-US" sz="2160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E14C8D7B-D0A2-4F69-90AC-4FAE920918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4721" y="2060094"/>
                  <a:ext cx="273606" cy="419440"/>
                </a:xfrm>
                <a:prstGeom prst="rect">
                  <a:avLst/>
                </a:prstGeom>
                <a:blipFill>
                  <a:blip r:embed="rId7"/>
                  <a:stretch>
                    <a:fillRect r="-109259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8BF7733D-0215-4012-AEBD-5BAAF965A210}"/>
                    </a:ext>
                  </a:extLst>
                </p:cNvPr>
                <p:cNvSpPr txBox="1"/>
                <p:nvPr/>
              </p:nvSpPr>
              <p:spPr>
                <a:xfrm>
                  <a:off x="5894720" y="2528433"/>
                  <a:ext cx="273606" cy="4194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16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160" i="1">
                                <a:latin typeface="Cambria Math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160" i="1">
                                <a:latin typeface="Cambria Math" charset="0"/>
                              </a:rPr>
                              <m:t>𝑖</m:t>
                            </m:r>
                            <m:r>
                              <a:rPr lang="en-US" sz="2160" i="1">
                                <a:latin typeface="Cambria Math" charset="0"/>
                              </a:rPr>
                              <m:t>−1 </m:t>
                            </m:r>
                          </m:sub>
                        </m:sSub>
                      </m:oMath>
                    </m:oMathPara>
                  </a14:m>
                  <a:endParaRPr lang="en-US" sz="2160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8BF7733D-0215-4012-AEBD-5BAAF965A2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4720" y="2528433"/>
                  <a:ext cx="273606" cy="419440"/>
                </a:xfrm>
                <a:prstGeom prst="rect">
                  <a:avLst/>
                </a:prstGeom>
                <a:blipFill>
                  <a:blip r:embed="rId8"/>
                  <a:stretch>
                    <a:fillRect r="-109259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778C3D4-6D83-4B7A-BA56-A2C3ECE463CE}"/>
                    </a:ext>
                  </a:extLst>
                </p:cNvPr>
                <p:cNvSpPr txBox="1"/>
                <p:nvPr/>
              </p:nvSpPr>
              <p:spPr>
                <a:xfrm>
                  <a:off x="5894720" y="3256962"/>
                  <a:ext cx="273606" cy="4194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16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160" i="1">
                                <a:latin typeface="Cambria Math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160" i="1">
                                <a:latin typeface="Cambria Math" charset="0"/>
                              </a:rPr>
                              <m:t>𝑖</m:t>
                            </m:r>
                            <m:r>
                              <a:rPr lang="en-US" sz="2160" i="1">
                                <a:latin typeface="Cambria Math" charset="0"/>
                              </a:rPr>
                              <m:t>+1 </m:t>
                            </m:r>
                          </m:sub>
                        </m:sSub>
                      </m:oMath>
                    </m:oMathPara>
                  </a14:m>
                  <a:endParaRPr lang="en-US" sz="2160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778C3D4-6D83-4B7A-BA56-A2C3ECE463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4720" y="3256962"/>
                  <a:ext cx="273606" cy="419440"/>
                </a:xfrm>
                <a:prstGeom prst="rect">
                  <a:avLst/>
                </a:prstGeom>
                <a:blipFill>
                  <a:blip r:embed="rId9"/>
                  <a:stretch>
                    <a:fillRect r="-109259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4937E8B9-3D82-4EF2-B1DD-4D8924128282}"/>
                    </a:ext>
                  </a:extLst>
                </p:cNvPr>
                <p:cNvSpPr txBox="1"/>
                <p:nvPr/>
              </p:nvSpPr>
              <p:spPr>
                <a:xfrm>
                  <a:off x="5894720" y="3725301"/>
                  <a:ext cx="273606" cy="4194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16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160" i="1">
                                <a:latin typeface="Cambria Math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160" i="1">
                                <a:latin typeface="Cambria Math" charset="0"/>
                              </a:rPr>
                              <m:t>𝑖</m:t>
                            </m:r>
                            <m:r>
                              <a:rPr lang="en-US" sz="2160" i="1">
                                <a:latin typeface="Cambria Math" charset="0"/>
                              </a:rPr>
                              <m:t>+2 </m:t>
                            </m:r>
                          </m:sub>
                        </m:sSub>
                      </m:oMath>
                    </m:oMathPara>
                  </a14:m>
                  <a:endParaRPr lang="en-US" sz="2160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4937E8B9-3D82-4EF2-B1DD-4D892412828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4720" y="3725301"/>
                  <a:ext cx="273606" cy="419440"/>
                </a:xfrm>
                <a:prstGeom prst="rect">
                  <a:avLst/>
                </a:prstGeom>
                <a:blipFill>
                  <a:blip r:embed="rId10"/>
                  <a:stretch>
                    <a:fillRect r="-109259" b="-2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E5C2439F-2A60-4A05-98E7-704EDCFB9D5A}"/>
                </a:ext>
              </a:extLst>
            </p:cNvPr>
            <p:cNvCxnSpPr>
              <a:stCxn id="10" idx="3"/>
              <a:endCxn id="12" idx="1"/>
            </p:cNvCxnSpPr>
            <p:nvPr/>
          </p:nvCxnSpPr>
          <p:spPr>
            <a:xfrm>
              <a:off x="4754701" y="3014824"/>
              <a:ext cx="45600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D6BDEA6B-7848-4403-81AB-896BC7923F0D}"/>
              </a:ext>
            </a:extLst>
          </p:cNvPr>
          <p:cNvSpPr/>
          <p:nvPr/>
        </p:nvSpPr>
        <p:spPr>
          <a:xfrm>
            <a:off x="5880848" y="3577767"/>
            <a:ext cx="206717" cy="19618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8C6E4FA9-6220-4DC3-AF16-36476E80FEC3}"/>
              </a:ext>
            </a:extLst>
          </p:cNvPr>
          <p:cNvSpPr/>
          <p:nvPr/>
        </p:nvSpPr>
        <p:spPr>
          <a:xfrm>
            <a:off x="8997716" y="3577767"/>
            <a:ext cx="206717" cy="19618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68596A0F-4BB7-4B70-BC17-275A232A9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109" y="188913"/>
            <a:ext cx="11523784" cy="792163"/>
          </a:xfrm>
        </p:spPr>
        <p:txBody>
          <a:bodyPr/>
          <a:lstStyle/>
          <a:p>
            <a:r>
              <a:rPr lang="en-US" sz="3200" dirty="0"/>
              <a:t>Network Embedding: Random Walk + Skip-Gram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8C0EA04-871C-48F4-82D4-A0BCF9293780}"/>
              </a:ext>
            </a:extLst>
          </p:cNvPr>
          <p:cNvSpPr/>
          <p:nvPr/>
        </p:nvSpPr>
        <p:spPr>
          <a:xfrm>
            <a:off x="61944" y="6550225"/>
            <a:ext cx="121300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err="1">
                <a:latin typeface="Times New Roman" charset="0"/>
                <a:ea typeface="Times New Roman" charset="0"/>
                <a:cs typeface="Times New Roman" charset="0"/>
              </a:rPr>
              <a:t>Perozzi</a:t>
            </a:r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 et al. </a:t>
            </a:r>
            <a:r>
              <a:rPr lang="en-US" sz="1200" dirty="0" err="1">
                <a:latin typeface="Times New Roman" charset="0"/>
                <a:ea typeface="Times New Roman" charset="0"/>
                <a:cs typeface="Times New Roman" charset="0"/>
              </a:rPr>
              <a:t>DeepWalk</a:t>
            </a:r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: Online learning of social representations. In </a:t>
            </a:r>
            <a:r>
              <a:rPr lang="en-US" sz="1200" i="1" dirty="0">
                <a:latin typeface="Times New Roman" charset="0"/>
                <a:ea typeface="Times New Roman" charset="0"/>
                <a:cs typeface="Times New Roman" charset="0"/>
              </a:rPr>
              <a:t>KDD’ 14</a:t>
            </a:r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, pp. 701–710. </a:t>
            </a:r>
            <a:endParaRPr lang="en-US" sz="12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A50468C-6372-4080-9ACF-725BD15D3F00}"/>
              </a:ext>
            </a:extLst>
          </p:cNvPr>
          <p:cNvSpPr txBox="1"/>
          <p:nvPr/>
        </p:nvSpPr>
        <p:spPr>
          <a:xfrm>
            <a:off x="3733800" y="4878834"/>
            <a:ext cx="2729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 Neue" charset="0"/>
                <a:ea typeface="Helvetica Neue" charset="0"/>
                <a:cs typeface="Helvetica Neue" charset="0"/>
              </a:rPr>
              <a:t>sentences in NLP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 Neue" charset="0"/>
                <a:ea typeface="Helvetica Neue" charset="0"/>
                <a:cs typeface="Helvetica Neue" charset="0"/>
              </a:rPr>
              <a:t>vertex-paths in Networks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BAB1374-1622-4F10-AE5C-321197E3994D}"/>
              </a:ext>
            </a:extLst>
          </p:cNvPr>
          <p:cNvSpPr txBox="1"/>
          <p:nvPr/>
        </p:nvSpPr>
        <p:spPr>
          <a:xfrm>
            <a:off x="6961272" y="4873733"/>
            <a:ext cx="2510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Helvetica Neue" charset="0"/>
                <a:ea typeface="Helvetica Neue" charset="0"/>
                <a:cs typeface="Helvetica Neue" charset="0"/>
              </a:rPr>
              <a:t>skip-gram </a:t>
            </a:r>
          </a:p>
          <a:p>
            <a:pPr algn="ctr"/>
            <a:r>
              <a:rPr lang="en-US" sz="1600" dirty="0">
                <a:latin typeface="Helvetica Neue" charset="0"/>
                <a:ea typeface="Helvetica Neue" charset="0"/>
                <a:cs typeface="Helvetica Neue" charset="0"/>
              </a:rPr>
              <a:t>(word2vec) </a:t>
            </a:r>
          </a:p>
        </p:txBody>
      </p:sp>
    </p:spTree>
    <p:extLst>
      <p:ext uri="{BB962C8B-B14F-4D97-AF65-F5344CB8AC3E}">
        <p14:creationId xmlns:p14="http://schemas.microsoft.com/office/powerpoint/2010/main" val="2129908526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2D4F53-E3A9-48A9-8E15-25D5742B4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542" y="1805663"/>
            <a:ext cx="3124495" cy="18573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63D447-5CE0-475F-8688-60CCD36A6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2769" y="1915934"/>
            <a:ext cx="2639233" cy="1841465"/>
          </a:xfrm>
          <a:prstGeom prst="rect">
            <a:avLst/>
          </a:prstGeom>
        </p:spPr>
      </p:pic>
      <p:sp>
        <p:nvSpPr>
          <p:cNvPr id="128" name="Arrow: Right 127">
            <a:extLst>
              <a:ext uri="{FF2B5EF4-FFF2-40B4-BE49-F238E27FC236}">
                <a16:creationId xmlns:a16="http://schemas.microsoft.com/office/drawing/2014/main" id="{6CB7BB7C-B8CE-41A2-8504-41E48BF987B8}"/>
              </a:ext>
            </a:extLst>
          </p:cNvPr>
          <p:cNvSpPr/>
          <p:nvPr/>
        </p:nvSpPr>
        <p:spPr>
          <a:xfrm>
            <a:off x="3718648" y="2663367"/>
            <a:ext cx="206717" cy="19618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FFF00B-9F4D-4205-8D9B-0A8BEFEB8C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2438" y="2197709"/>
            <a:ext cx="1636815" cy="107321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5D2037D-BFD2-4F75-83E2-967FE990134C}"/>
              </a:ext>
            </a:extLst>
          </p:cNvPr>
          <p:cNvGrpSpPr/>
          <p:nvPr/>
        </p:nvGrpSpPr>
        <p:grpSpPr>
          <a:xfrm>
            <a:off x="6366685" y="1723775"/>
            <a:ext cx="2243919" cy="2171710"/>
            <a:chOff x="4298395" y="2000088"/>
            <a:chExt cx="1869932" cy="214465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91E4CE2-323A-4B75-9BF2-F6A6A78247BC}"/>
                </a:ext>
              </a:extLst>
            </p:cNvPr>
            <p:cNvSpPr/>
            <p:nvPr/>
          </p:nvSpPr>
          <p:spPr>
            <a:xfrm>
              <a:off x="4663499" y="2832692"/>
              <a:ext cx="91202" cy="364264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9D64012-2E22-469D-8A5E-1B3B2FA5F21A}"/>
                </a:ext>
              </a:extLst>
            </p:cNvPr>
            <p:cNvSpPr/>
            <p:nvPr/>
          </p:nvSpPr>
          <p:spPr>
            <a:xfrm>
              <a:off x="5210708" y="2832692"/>
              <a:ext cx="91202" cy="364264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A2BED58-B9EC-4C87-9072-C99821DEEEDC}"/>
                </a:ext>
              </a:extLst>
            </p:cNvPr>
            <p:cNvSpPr/>
            <p:nvPr/>
          </p:nvSpPr>
          <p:spPr>
            <a:xfrm>
              <a:off x="5803519" y="2000088"/>
              <a:ext cx="91202" cy="364264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4522E10-EA50-4726-97AB-9F60741A6DED}"/>
                </a:ext>
              </a:extLst>
            </p:cNvPr>
            <p:cNvSpPr/>
            <p:nvPr/>
          </p:nvSpPr>
          <p:spPr>
            <a:xfrm>
              <a:off x="5803519" y="2468428"/>
              <a:ext cx="91202" cy="364264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C69C021-4CF1-4944-ACB7-16243B105B25}"/>
                </a:ext>
              </a:extLst>
            </p:cNvPr>
            <p:cNvSpPr/>
            <p:nvPr/>
          </p:nvSpPr>
          <p:spPr>
            <a:xfrm>
              <a:off x="5803519" y="3196956"/>
              <a:ext cx="91202" cy="364264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2FDD87D-20D5-4B4D-801A-470585052F5C}"/>
                </a:ext>
              </a:extLst>
            </p:cNvPr>
            <p:cNvSpPr/>
            <p:nvPr/>
          </p:nvSpPr>
          <p:spPr>
            <a:xfrm>
              <a:off x="5803519" y="3665295"/>
              <a:ext cx="91202" cy="364264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EEA16708-C47F-4929-96A8-D86FB155D590}"/>
                </a:ext>
              </a:extLst>
            </p:cNvPr>
            <p:cNvCxnSpPr>
              <a:endCxn id="13" idx="1"/>
            </p:cNvCxnSpPr>
            <p:nvPr/>
          </p:nvCxnSpPr>
          <p:spPr>
            <a:xfrm flipV="1">
              <a:off x="5301910" y="2182221"/>
              <a:ext cx="501609" cy="70250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76D077D0-9B06-410C-BED5-5CBC036EDFC2}"/>
                </a:ext>
              </a:extLst>
            </p:cNvPr>
            <p:cNvCxnSpPr>
              <a:endCxn id="15" idx="1"/>
            </p:cNvCxnSpPr>
            <p:nvPr/>
          </p:nvCxnSpPr>
          <p:spPr>
            <a:xfrm flipV="1">
              <a:off x="5301910" y="2650561"/>
              <a:ext cx="501609" cy="33824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19CDF8A-7662-4082-8386-34112EC99F10}"/>
                </a:ext>
              </a:extLst>
            </p:cNvPr>
            <p:cNvCxnSpPr>
              <a:endCxn id="16" idx="1"/>
            </p:cNvCxnSpPr>
            <p:nvPr/>
          </p:nvCxnSpPr>
          <p:spPr>
            <a:xfrm>
              <a:off x="5301910" y="3040841"/>
              <a:ext cx="501609" cy="33824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244A1C70-F2E4-4E09-8E36-C6B199E3B367}"/>
                </a:ext>
              </a:extLst>
            </p:cNvPr>
            <p:cNvCxnSpPr>
              <a:endCxn id="17" idx="1"/>
            </p:cNvCxnSpPr>
            <p:nvPr/>
          </p:nvCxnSpPr>
          <p:spPr>
            <a:xfrm>
              <a:off x="5301910" y="3144918"/>
              <a:ext cx="501609" cy="70250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5DC9FF30-138B-47C4-A49C-10D9B63B895D}"/>
                    </a:ext>
                  </a:extLst>
                </p:cNvPr>
                <p:cNvSpPr txBox="1"/>
                <p:nvPr/>
              </p:nvSpPr>
              <p:spPr>
                <a:xfrm>
                  <a:off x="4298395" y="2792899"/>
                  <a:ext cx="273606" cy="4194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16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160" i="1">
                                <a:latin typeface="Cambria Math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160" i="1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US" sz="2160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5DC9FF30-138B-47C4-A49C-10D9B63B895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8395" y="2792899"/>
                  <a:ext cx="273606" cy="419440"/>
                </a:xfrm>
                <a:prstGeom prst="rect">
                  <a:avLst/>
                </a:prstGeom>
                <a:blipFill>
                  <a:blip r:embed="rId6"/>
                  <a:stretch>
                    <a:fillRect r="-31481" b="-2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E14C8D7B-D0A2-4F69-90AC-4FAE92091875}"/>
                    </a:ext>
                  </a:extLst>
                </p:cNvPr>
                <p:cNvSpPr txBox="1"/>
                <p:nvPr/>
              </p:nvSpPr>
              <p:spPr>
                <a:xfrm>
                  <a:off x="5894721" y="2060094"/>
                  <a:ext cx="273606" cy="4194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16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160" i="1">
                                <a:latin typeface="Cambria Math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160" i="1">
                                <a:latin typeface="Cambria Math" charset="0"/>
                              </a:rPr>
                              <m:t>𝑖</m:t>
                            </m:r>
                            <m:r>
                              <a:rPr lang="en-US" sz="2160" i="1">
                                <a:latin typeface="Cambria Math" charset="0"/>
                              </a:rPr>
                              <m:t>−2 </m:t>
                            </m:r>
                          </m:sub>
                        </m:sSub>
                      </m:oMath>
                    </m:oMathPara>
                  </a14:m>
                  <a:endParaRPr lang="en-US" sz="2160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E14C8D7B-D0A2-4F69-90AC-4FAE920918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4721" y="2060094"/>
                  <a:ext cx="273606" cy="419440"/>
                </a:xfrm>
                <a:prstGeom prst="rect">
                  <a:avLst/>
                </a:prstGeom>
                <a:blipFill>
                  <a:blip r:embed="rId7"/>
                  <a:stretch>
                    <a:fillRect r="-109259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8BF7733D-0215-4012-AEBD-5BAAF965A210}"/>
                    </a:ext>
                  </a:extLst>
                </p:cNvPr>
                <p:cNvSpPr txBox="1"/>
                <p:nvPr/>
              </p:nvSpPr>
              <p:spPr>
                <a:xfrm>
                  <a:off x="5894720" y="2528433"/>
                  <a:ext cx="273606" cy="4194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16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160" i="1">
                                <a:latin typeface="Cambria Math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160" i="1">
                                <a:latin typeface="Cambria Math" charset="0"/>
                              </a:rPr>
                              <m:t>𝑖</m:t>
                            </m:r>
                            <m:r>
                              <a:rPr lang="en-US" sz="2160" i="1">
                                <a:latin typeface="Cambria Math" charset="0"/>
                              </a:rPr>
                              <m:t>−1 </m:t>
                            </m:r>
                          </m:sub>
                        </m:sSub>
                      </m:oMath>
                    </m:oMathPara>
                  </a14:m>
                  <a:endParaRPr lang="en-US" sz="2160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8BF7733D-0215-4012-AEBD-5BAAF965A2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4720" y="2528433"/>
                  <a:ext cx="273606" cy="419440"/>
                </a:xfrm>
                <a:prstGeom prst="rect">
                  <a:avLst/>
                </a:prstGeom>
                <a:blipFill>
                  <a:blip r:embed="rId8"/>
                  <a:stretch>
                    <a:fillRect r="-109259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778C3D4-6D83-4B7A-BA56-A2C3ECE463CE}"/>
                    </a:ext>
                  </a:extLst>
                </p:cNvPr>
                <p:cNvSpPr txBox="1"/>
                <p:nvPr/>
              </p:nvSpPr>
              <p:spPr>
                <a:xfrm>
                  <a:off x="5894720" y="3256962"/>
                  <a:ext cx="273606" cy="4194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16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160" i="1">
                                <a:latin typeface="Cambria Math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160" i="1">
                                <a:latin typeface="Cambria Math" charset="0"/>
                              </a:rPr>
                              <m:t>𝑖</m:t>
                            </m:r>
                            <m:r>
                              <a:rPr lang="en-US" sz="2160" i="1">
                                <a:latin typeface="Cambria Math" charset="0"/>
                              </a:rPr>
                              <m:t>+1 </m:t>
                            </m:r>
                          </m:sub>
                        </m:sSub>
                      </m:oMath>
                    </m:oMathPara>
                  </a14:m>
                  <a:endParaRPr lang="en-US" sz="2160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778C3D4-6D83-4B7A-BA56-A2C3ECE463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4720" y="3256962"/>
                  <a:ext cx="273606" cy="419440"/>
                </a:xfrm>
                <a:prstGeom prst="rect">
                  <a:avLst/>
                </a:prstGeom>
                <a:blipFill>
                  <a:blip r:embed="rId9"/>
                  <a:stretch>
                    <a:fillRect r="-109259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4937E8B9-3D82-4EF2-B1DD-4D8924128282}"/>
                    </a:ext>
                  </a:extLst>
                </p:cNvPr>
                <p:cNvSpPr txBox="1"/>
                <p:nvPr/>
              </p:nvSpPr>
              <p:spPr>
                <a:xfrm>
                  <a:off x="5894720" y="3725301"/>
                  <a:ext cx="273606" cy="4194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16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160" i="1">
                                <a:latin typeface="Cambria Math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160" i="1">
                                <a:latin typeface="Cambria Math" charset="0"/>
                              </a:rPr>
                              <m:t>𝑖</m:t>
                            </m:r>
                            <m:r>
                              <a:rPr lang="en-US" sz="2160" i="1">
                                <a:latin typeface="Cambria Math" charset="0"/>
                              </a:rPr>
                              <m:t>+2 </m:t>
                            </m:r>
                          </m:sub>
                        </m:sSub>
                      </m:oMath>
                    </m:oMathPara>
                  </a14:m>
                  <a:endParaRPr lang="en-US" sz="2160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4937E8B9-3D82-4EF2-B1DD-4D892412828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4720" y="3725301"/>
                  <a:ext cx="273606" cy="419440"/>
                </a:xfrm>
                <a:prstGeom prst="rect">
                  <a:avLst/>
                </a:prstGeom>
                <a:blipFill>
                  <a:blip r:embed="rId10"/>
                  <a:stretch>
                    <a:fillRect r="-109259" b="-2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E5C2439F-2A60-4A05-98E7-704EDCFB9D5A}"/>
                </a:ext>
              </a:extLst>
            </p:cNvPr>
            <p:cNvCxnSpPr>
              <a:stCxn id="10" idx="3"/>
              <a:endCxn id="12" idx="1"/>
            </p:cNvCxnSpPr>
            <p:nvPr/>
          </p:nvCxnSpPr>
          <p:spPr>
            <a:xfrm>
              <a:off x="4754701" y="3014824"/>
              <a:ext cx="45600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D6BDEA6B-7848-4403-81AB-896BC7923F0D}"/>
              </a:ext>
            </a:extLst>
          </p:cNvPr>
          <p:cNvSpPr/>
          <p:nvPr/>
        </p:nvSpPr>
        <p:spPr>
          <a:xfrm>
            <a:off x="6096000" y="2663367"/>
            <a:ext cx="206717" cy="19618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8C6E4FA9-6220-4DC3-AF16-36476E80FEC3}"/>
              </a:ext>
            </a:extLst>
          </p:cNvPr>
          <p:cNvSpPr/>
          <p:nvPr/>
        </p:nvSpPr>
        <p:spPr>
          <a:xfrm>
            <a:off x="9212870" y="2663367"/>
            <a:ext cx="206717" cy="19618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7B7B7C-8826-49D2-BDDF-741E79F8358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17037" y="5092665"/>
            <a:ext cx="4507425" cy="9813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70082C-4137-4FB5-9CA9-4DE3CB16F2AC}"/>
              </a:ext>
            </a:extLst>
          </p:cNvPr>
          <p:cNvSpPr txBox="1"/>
          <p:nvPr/>
        </p:nvSpPr>
        <p:spPr>
          <a:xfrm>
            <a:off x="2568556" y="4322703"/>
            <a:ext cx="8019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DeepWalk</a:t>
            </a:r>
            <a:r>
              <a:rPr lang="en-US" sz="2400" dirty="0"/>
              <a:t> is asymptotically and implicitly factorizing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47FC4F5-CB9A-44DE-A07D-5B6FDF0EF4E1}"/>
              </a:ext>
            </a:extLst>
          </p:cNvPr>
          <p:cNvSpPr/>
          <p:nvPr/>
        </p:nvSpPr>
        <p:spPr>
          <a:xfrm>
            <a:off x="152401" y="6553201"/>
            <a:ext cx="92839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+mj-lt"/>
              <a:buAutoNum type="arabicPeriod"/>
            </a:pPr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Qiu et al. Network embedding as matrix factorization: unifying </a:t>
            </a:r>
            <a:r>
              <a:rPr lang="en-US" sz="1000" dirty="0" err="1">
                <a:latin typeface="Times New Roman" charset="0"/>
                <a:ea typeface="Times New Roman" charset="0"/>
                <a:cs typeface="Times New Roman" charset="0"/>
              </a:rPr>
              <a:t>deepwalk</a:t>
            </a:r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, line, </a:t>
            </a:r>
            <a:r>
              <a:rPr lang="en-US" sz="1000" dirty="0" err="1">
                <a:latin typeface="Times New Roman" charset="0"/>
                <a:ea typeface="Times New Roman" charset="0"/>
                <a:cs typeface="Times New Roman" charset="0"/>
              </a:rPr>
              <a:t>pte</a:t>
            </a:r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, and node2vec. In </a:t>
            </a:r>
            <a:r>
              <a:rPr lang="en-US" sz="1000" i="1" dirty="0">
                <a:latin typeface="Times New Roman" charset="0"/>
                <a:ea typeface="Times New Roman" charset="0"/>
                <a:cs typeface="Times New Roman" charset="0"/>
              </a:rPr>
              <a:t>WSDM’18. </a:t>
            </a:r>
            <a:r>
              <a:rPr lang="en-US" sz="1000" b="1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3F1DB8D0-9646-4D6F-8CB6-1066CE90C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109" y="188913"/>
            <a:ext cx="11523784" cy="792163"/>
          </a:xfrm>
        </p:spPr>
        <p:txBody>
          <a:bodyPr/>
          <a:lstStyle/>
          <a:p>
            <a:r>
              <a:rPr lang="en-US" sz="3200" dirty="0"/>
              <a:t>Understanding Random Walk + Skip Gram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49775F5-3018-449E-8DFE-91E43A15A1C0}"/>
                  </a:ext>
                </a:extLst>
              </p:cNvPr>
              <p:cNvSpPr/>
              <p:nvPr/>
            </p:nvSpPr>
            <p:spPr>
              <a:xfrm>
                <a:off x="9733473" y="5604764"/>
                <a:ext cx="1764329" cy="6395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400" i="1">
                          <a:latin typeface="Cambria Math" panose="02040503050406030204" pitchFamily="18" charset="0"/>
                        </a:rPr>
                        <m:t>𝑣𝑜𝑙</m:t>
                      </m:r>
                      <m:d>
                        <m:d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</m:d>
                      <m:r>
                        <a:rPr lang="en-US" altLang="zh-CN" sz="1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altLang="zh-CN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altLang="zh-CN" sz="1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altLang="zh-CN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1400" i="1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49775F5-3018-449E-8DFE-91E43A15A1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3473" y="5604764"/>
                <a:ext cx="1764329" cy="639534"/>
              </a:xfrm>
              <a:prstGeom prst="rect">
                <a:avLst/>
              </a:prstGeom>
              <a:blipFill>
                <a:blip r:embed="rId12"/>
                <a:stretch>
                  <a:fillRect t="-111429" r="-52941" b="-156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44B7E055-8F15-4CC7-85C3-031DCCCEFAB1}"/>
              </a:ext>
            </a:extLst>
          </p:cNvPr>
          <p:cNvGrpSpPr/>
          <p:nvPr/>
        </p:nvGrpSpPr>
        <p:grpSpPr>
          <a:xfrm>
            <a:off x="9733474" y="5037514"/>
            <a:ext cx="1883346" cy="317169"/>
            <a:chOff x="7378061" y="5449833"/>
            <a:chExt cx="1883346" cy="31717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DA0E375E-2440-41F2-B8D0-E87E9DA8436F}"/>
                    </a:ext>
                  </a:extLst>
                </p:cNvPr>
                <p:cNvSpPr/>
                <p:nvPr/>
              </p:nvSpPr>
              <p:spPr>
                <a:xfrm>
                  <a:off x="7378061" y="5459225"/>
                  <a:ext cx="352981" cy="30777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400" b="1" i="1">
                            <a:latin typeface="Cambria Math" panose="02040503050406030204" pitchFamily="18" charset="0"/>
                          </a:rPr>
                          <m:t>𝑨</m:t>
                        </m:r>
                      </m:oMath>
                    </m:oMathPara>
                  </a14:m>
                  <a:endParaRPr lang="en-US" sz="1400" b="1" dirty="0"/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DA0E375E-2440-41F2-B8D0-E87E9DA843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78061" y="5459225"/>
                  <a:ext cx="352981" cy="307778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A51D0F4-68BE-48F3-9EDF-C83060C6DD09}"/>
                </a:ext>
              </a:extLst>
            </p:cNvPr>
            <p:cNvSpPr/>
            <p:nvPr/>
          </p:nvSpPr>
          <p:spPr>
            <a:xfrm>
              <a:off x="7712585" y="5449833"/>
              <a:ext cx="1548822" cy="3077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/>
                <a:t>Adjacency matrix</a:t>
              </a:r>
              <a:endParaRPr lang="en-US" sz="1400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408B08C-96F2-44D5-992B-24EEFC9B3534}"/>
              </a:ext>
            </a:extLst>
          </p:cNvPr>
          <p:cNvGrpSpPr/>
          <p:nvPr/>
        </p:nvGrpSpPr>
        <p:grpSpPr>
          <a:xfrm>
            <a:off x="9733476" y="5317198"/>
            <a:ext cx="1659016" cy="308088"/>
            <a:chOff x="7378061" y="5819165"/>
            <a:chExt cx="1659015" cy="30808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32AC7FE8-88C6-4FB8-ACAD-18475973267F}"/>
                    </a:ext>
                  </a:extLst>
                </p:cNvPr>
                <p:cNvSpPr/>
                <p:nvPr/>
              </p:nvSpPr>
              <p:spPr>
                <a:xfrm>
                  <a:off x="7378061" y="5819476"/>
                  <a:ext cx="369011" cy="30777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400" b="1" i="1">
                            <a:latin typeface="Cambria Math" panose="02040503050406030204" pitchFamily="18" charset="0"/>
                          </a:rPr>
                          <m:t>𝑫</m:t>
                        </m:r>
                      </m:oMath>
                    </m:oMathPara>
                  </a14:m>
                  <a:endParaRPr lang="en-US" sz="1400" b="1" dirty="0"/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32AC7FE8-88C6-4FB8-ACAD-18475973267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78061" y="5819476"/>
                  <a:ext cx="369011" cy="30777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5A91E37-3BF1-401C-99C8-5D72BD29AB47}"/>
                </a:ext>
              </a:extLst>
            </p:cNvPr>
            <p:cNvSpPr/>
            <p:nvPr/>
          </p:nvSpPr>
          <p:spPr>
            <a:xfrm>
              <a:off x="7728706" y="5819165"/>
              <a:ext cx="1308370" cy="3077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/>
                <a:t>Degree matrix</a:t>
              </a:r>
              <a:endParaRPr lang="en-US" sz="1400" dirty="0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33741B0A-11FB-4478-9EB2-FEABAEFB3393}"/>
              </a:ext>
            </a:extLst>
          </p:cNvPr>
          <p:cNvSpPr/>
          <p:nvPr/>
        </p:nvSpPr>
        <p:spPr>
          <a:xfrm>
            <a:off x="9743843" y="6171327"/>
            <a:ext cx="19864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i="1" dirty="0"/>
              <a:t>b</a:t>
            </a:r>
            <a:r>
              <a:rPr lang="en-US" altLang="zh-CN" sz="1400" dirty="0"/>
              <a:t>: #negative samples</a:t>
            </a:r>
          </a:p>
          <a:p>
            <a:r>
              <a:rPr lang="en-US" sz="1400" i="1" dirty="0"/>
              <a:t>T</a:t>
            </a:r>
            <a:r>
              <a:rPr lang="en-US" sz="1400" dirty="0"/>
              <a:t>: context window size</a:t>
            </a:r>
          </a:p>
        </p:txBody>
      </p:sp>
    </p:spTree>
    <p:extLst>
      <p:ext uri="{BB962C8B-B14F-4D97-AF65-F5344CB8AC3E}">
        <p14:creationId xmlns:p14="http://schemas.microsoft.com/office/powerpoint/2010/main" val="3487738786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4C6D3-41AC-4D8B-B8A9-02CD70F1F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Unifying </a:t>
            </a:r>
            <a:r>
              <a:rPr lang="en-US" sz="2800" dirty="0" err="1"/>
              <a:t>DeepWalk</a:t>
            </a:r>
            <a:r>
              <a:rPr lang="en-US" sz="2800" dirty="0"/>
              <a:t>, LINE, PTE, &amp; node2vec as Matrix Factorization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78424-07B8-482A-B351-AB762B484C66}"/>
              </a:ext>
            </a:extLst>
          </p:cNvPr>
          <p:cNvSpPr/>
          <p:nvPr/>
        </p:nvSpPr>
        <p:spPr>
          <a:xfrm>
            <a:off x="1143000" y="6504802"/>
            <a:ext cx="10515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Qiu et al. Network embedding as matrix factorization: unifying </a:t>
            </a:r>
            <a:r>
              <a:rPr lang="en-US" sz="1200" dirty="0" err="1">
                <a:latin typeface="Times New Roman" charset="0"/>
                <a:ea typeface="Times New Roman" charset="0"/>
                <a:cs typeface="Times New Roman" charset="0"/>
              </a:rPr>
              <a:t>deepwalk</a:t>
            </a:r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, line, </a:t>
            </a:r>
            <a:r>
              <a:rPr lang="en-US" sz="1200" dirty="0" err="1">
                <a:latin typeface="Times New Roman" charset="0"/>
                <a:ea typeface="Times New Roman" charset="0"/>
                <a:cs typeface="Times New Roman" charset="0"/>
              </a:rPr>
              <a:t>pte</a:t>
            </a:r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, and node2vec. In </a:t>
            </a:r>
            <a:r>
              <a:rPr lang="en-US" sz="1200" i="1" dirty="0">
                <a:latin typeface="Times New Roman" charset="0"/>
                <a:ea typeface="Times New Roman" charset="0"/>
                <a:cs typeface="Times New Roman" charset="0"/>
              </a:rPr>
              <a:t>WSDM’18. </a:t>
            </a:r>
            <a:r>
              <a:rPr lang="en-US" sz="1200" b="1" dirty="0">
                <a:latin typeface="Times New Roman" charset="0"/>
                <a:ea typeface="Times New Roman" charset="0"/>
                <a:cs typeface="Times New Roman" charset="0"/>
              </a:rPr>
              <a:t>The most cited paper in WSDM’18 as of May 2019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735CF3-E8F8-4AB1-A10D-C4F699BAE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516" y="1700548"/>
            <a:ext cx="4306064" cy="9374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BAA5BF0-B198-4BD1-858D-446D2222D370}"/>
              </a:ext>
            </a:extLst>
          </p:cNvPr>
          <p:cNvSpPr txBox="1"/>
          <p:nvPr/>
        </p:nvSpPr>
        <p:spPr>
          <a:xfrm>
            <a:off x="2111694" y="1955072"/>
            <a:ext cx="1912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000" dirty="0" err="1"/>
              <a:t>DeepWalk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456924-2B14-49FB-9B76-6F41E30F8DC6}"/>
              </a:ext>
            </a:extLst>
          </p:cNvPr>
          <p:cNvSpPr txBox="1"/>
          <p:nvPr/>
        </p:nvSpPr>
        <p:spPr>
          <a:xfrm>
            <a:off x="2116814" y="2759616"/>
            <a:ext cx="16166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000" dirty="0"/>
              <a:t>LINE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DA187C-5A07-4385-B59E-12D2B2D076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2597360"/>
            <a:ext cx="2678077" cy="70452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B14A8D0-22DC-44C2-9CA9-13948915DCAF}"/>
              </a:ext>
            </a:extLst>
          </p:cNvPr>
          <p:cNvSpPr txBox="1"/>
          <p:nvPr/>
        </p:nvSpPr>
        <p:spPr>
          <a:xfrm>
            <a:off x="2111693" y="3609141"/>
            <a:ext cx="14248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000" dirty="0"/>
              <a:t>PTE 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3929280-90F5-4581-BCC6-E32F55FD01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4834" y="3290292"/>
            <a:ext cx="5282745" cy="10690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D790888-8318-4F51-971A-B08E0CCE49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6200" y="4343401"/>
            <a:ext cx="5430800" cy="102990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FC564F3-E516-4D83-B531-338B6210317D}"/>
              </a:ext>
            </a:extLst>
          </p:cNvPr>
          <p:cNvSpPr txBox="1"/>
          <p:nvPr/>
        </p:nvSpPr>
        <p:spPr>
          <a:xfrm>
            <a:off x="2111694" y="4635563"/>
            <a:ext cx="17362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000" dirty="0"/>
              <a:t>node2vec</a:t>
            </a:r>
          </a:p>
        </p:txBody>
      </p:sp>
    </p:spTree>
    <p:extLst>
      <p:ext uri="{BB962C8B-B14F-4D97-AF65-F5344CB8AC3E}">
        <p14:creationId xmlns:p14="http://schemas.microsoft.com/office/powerpoint/2010/main" val="1339355406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36C82197-8B50-4D2E-A03B-CA8A45FBD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325563"/>
          </a:xfrm>
        </p:spPr>
        <p:txBody>
          <a:bodyPr/>
          <a:lstStyle/>
          <a:p>
            <a:r>
              <a:rPr lang="en-US" sz="3200" dirty="0" err="1"/>
              <a:t>NetMF</a:t>
            </a:r>
            <a:r>
              <a:rPr lang="en-US" sz="3200" dirty="0"/>
              <a:t>: explicitly factorizing the </a:t>
            </a:r>
            <a:r>
              <a:rPr lang="en-US" sz="3200" dirty="0" err="1"/>
              <a:t>DeepWalk</a:t>
            </a:r>
            <a:r>
              <a:rPr lang="en-US" sz="3200" dirty="0"/>
              <a:t> matrix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D2D4F53-E3A9-48A9-8E15-25D5742B4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542" y="1805663"/>
            <a:ext cx="3124495" cy="18573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63D447-5CE0-475F-8688-60CCD36A6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2769" y="1915934"/>
            <a:ext cx="2639233" cy="1841465"/>
          </a:xfrm>
          <a:prstGeom prst="rect">
            <a:avLst/>
          </a:prstGeom>
        </p:spPr>
      </p:pic>
      <p:sp>
        <p:nvSpPr>
          <p:cNvPr id="128" name="Arrow: Right 127">
            <a:extLst>
              <a:ext uri="{FF2B5EF4-FFF2-40B4-BE49-F238E27FC236}">
                <a16:creationId xmlns:a16="http://schemas.microsoft.com/office/drawing/2014/main" id="{6CB7BB7C-B8CE-41A2-8504-41E48BF987B8}"/>
              </a:ext>
            </a:extLst>
          </p:cNvPr>
          <p:cNvSpPr/>
          <p:nvPr/>
        </p:nvSpPr>
        <p:spPr>
          <a:xfrm>
            <a:off x="3718648" y="2663367"/>
            <a:ext cx="206717" cy="19618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FFF00B-9F4D-4205-8D9B-0A8BEFEB8C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2438" y="2197709"/>
            <a:ext cx="1636815" cy="107321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5D2037D-BFD2-4F75-83E2-967FE990134C}"/>
              </a:ext>
            </a:extLst>
          </p:cNvPr>
          <p:cNvGrpSpPr/>
          <p:nvPr/>
        </p:nvGrpSpPr>
        <p:grpSpPr>
          <a:xfrm>
            <a:off x="6400788" y="1951199"/>
            <a:ext cx="2108281" cy="1861595"/>
            <a:chOff x="4298395" y="2000088"/>
            <a:chExt cx="1869932" cy="223518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91E4CE2-323A-4B75-9BF2-F6A6A78247BC}"/>
                </a:ext>
              </a:extLst>
            </p:cNvPr>
            <p:cNvSpPr/>
            <p:nvPr/>
          </p:nvSpPr>
          <p:spPr>
            <a:xfrm>
              <a:off x="4663499" y="2832692"/>
              <a:ext cx="91202" cy="364264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9D64012-2E22-469D-8A5E-1B3B2FA5F21A}"/>
                </a:ext>
              </a:extLst>
            </p:cNvPr>
            <p:cNvSpPr/>
            <p:nvPr/>
          </p:nvSpPr>
          <p:spPr>
            <a:xfrm>
              <a:off x="5210708" y="2832692"/>
              <a:ext cx="91202" cy="364264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A2BED58-B9EC-4C87-9072-C99821DEEEDC}"/>
                </a:ext>
              </a:extLst>
            </p:cNvPr>
            <p:cNvSpPr/>
            <p:nvPr/>
          </p:nvSpPr>
          <p:spPr>
            <a:xfrm>
              <a:off x="5803519" y="2000088"/>
              <a:ext cx="91202" cy="364264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4522E10-EA50-4726-97AB-9F60741A6DED}"/>
                </a:ext>
              </a:extLst>
            </p:cNvPr>
            <p:cNvSpPr/>
            <p:nvPr/>
          </p:nvSpPr>
          <p:spPr>
            <a:xfrm>
              <a:off x="5803519" y="2468428"/>
              <a:ext cx="91202" cy="364264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C69C021-4CF1-4944-ACB7-16243B105B25}"/>
                </a:ext>
              </a:extLst>
            </p:cNvPr>
            <p:cNvSpPr/>
            <p:nvPr/>
          </p:nvSpPr>
          <p:spPr>
            <a:xfrm>
              <a:off x="5803519" y="3196956"/>
              <a:ext cx="91202" cy="364264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2FDD87D-20D5-4B4D-801A-470585052F5C}"/>
                </a:ext>
              </a:extLst>
            </p:cNvPr>
            <p:cNvSpPr/>
            <p:nvPr/>
          </p:nvSpPr>
          <p:spPr>
            <a:xfrm>
              <a:off x="5803519" y="3665295"/>
              <a:ext cx="91202" cy="364264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EEA16708-C47F-4929-96A8-D86FB155D590}"/>
                </a:ext>
              </a:extLst>
            </p:cNvPr>
            <p:cNvCxnSpPr>
              <a:endCxn id="13" idx="1"/>
            </p:cNvCxnSpPr>
            <p:nvPr/>
          </p:nvCxnSpPr>
          <p:spPr>
            <a:xfrm flipV="1">
              <a:off x="5301910" y="2182221"/>
              <a:ext cx="501609" cy="70250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76D077D0-9B06-410C-BED5-5CBC036EDFC2}"/>
                </a:ext>
              </a:extLst>
            </p:cNvPr>
            <p:cNvCxnSpPr>
              <a:endCxn id="15" idx="1"/>
            </p:cNvCxnSpPr>
            <p:nvPr/>
          </p:nvCxnSpPr>
          <p:spPr>
            <a:xfrm flipV="1">
              <a:off x="5301910" y="2650561"/>
              <a:ext cx="501609" cy="33824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19CDF8A-7662-4082-8386-34112EC99F10}"/>
                </a:ext>
              </a:extLst>
            </p:cNvPr>
            <p:cNvCxnSpPr>
              <a:endCxn id="16" idx="1"/>
            </p:cNvCxnSpPr>
            <p:nvPr/>
          </p:nvCxnSpPr>
          <p:spPr>
            <a:xfrm>
              <a:off x="5301910" y="3040841"/>
              <a:ext cx="501609" cy="33824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244A1C70-F2E4-4E09-8E36-C6B199E3B367}"/>
                </a:ext>
              </a:extLst>
            </p:cNvPr>
            <p:cNvCxnSpPr>
              <a:endCxn id="17" idx="1"/>
            </p:cNvCxnSpPr>
            <p:nvPr/>
          </p:nvCxnSpPr>
          <p:spPr>
            <a:xfrm>
              <a:off x="5301910" y="3144918"/>
              <a:ext cx="501609" cy="70250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5DC9FF30-138B-47C4-A49C-10D9B63B895D}"/>
                    </a:ext>
                  </a:extLst>
                </p:cNvPr>
                <p:cNvSpPr txBox="1"/>
                <p:nvPr/>
              </p:nvSpPr>
              <p:spPr>
                <a:xfrm>
                  <a:off x="4298395" y="2792899"/>
                  <a:ext cx="273606" cy="5099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16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160" i="1">
                                <a:latin typeface="Cambria Math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160" i="1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US" sz="2160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5DC9FF30-138B-47C4-A49C-10D9B63B895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8395" y="2792899"/>
                  <a:ext cx="273606" cy="509968"/>
                </a:xfrm>
                <a:prstGeom prst="rect">
                  <a:avLst/>
                </a:prstGeom>
                <a:blipFill>
                  <a:blip r:embed="rId6"/>
                  <a:stretch>
                    <a:fillRect r="-37255" b="-2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E14C8D7B-D0A2-4F69-90AC-4FAE92091875}"/>
                    </a:ext>
                  </a:extLst>
                </p:cNvPr>
                <p:cNvSpPr txBox="1"/>
                <p:nvPr/>
              </p:nvSpPr>
              <p:spPr>
                <a:xfrm>
                  <a:off x="5894721" y="2060093"/>
                  <a:ext cx="273606" cy="5099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16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160" i="1">
                                <a:latin typeface="Cambria Math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160" i="1">
                                <a:latin typeface="Cambria Math" charset="0"/>
                              </a:rPr>
                              <m:t>𝑖</m:t>
                            </m:r>
                            <m:r>
                              <a:rPr lang="en-US" sz="2160" i="1">
                                <a:latin typeface="Cambria Math" charset="0"/>
                              </a:rPr>
                              <m:t>−2 </m:t>
                            </m:r>
                          </m:sub>
                        </m:sSub>
                      </m:oMath>
                    </m:oMathPara>
                  </a14:m>
                  <a:endParaRPr lang="en-US" sz="2160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E14C8D7B-D0A2-4F69-90AC-4FAE920918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4721" y="2060093"/>
                  <a:ext cx="273606" cy="509968"/>
                </a:xfrm>
                <a:prstGeom prst="rect">
                  <a:avLst/>
                </a:prstGeom>
                <a:blipFill>
                  <a:blip r:embed="rId7"/>
                  <a:stretch>
                    <a:fillRect r="-121569" b="-2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8BF7733D-0215-4012-AEBD-5BAAF965A210}"/>
                    </a:ext>
                  </a:extLst>
                </p:cNvPr>
                <p:cNvSpPr txBox="1"/>
                <p:nvPr/>
              </p:nvSpPr>
              <p:spPr>
                <a:xfrm>
                  <a:off x="5894719" y="2528432"/>
                  <a:ext cx="273606" cy="5099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16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160" i="1">
                                <a:latin typeface="Cambria Math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160" i="1">
                                <a:latin typeface="Cambria Math" charset="0"/>
                              </a:rPr>
                              <m:t>𝑖</m:t>
                            </m:r>
                            <m:r>
                              <a:rPr lang="en-US" sz="2160" i="1">
                                <a:latin typeface="Cambria Math" charset="0"/>
                              </a:rPr>
                              <m:t>−1 </m:t>
                            </m:r>
                          </m:sub>
                        </m:sSub>
                      </m:oMath>
                    </m:oMathPara>
                  </a14:m>
                  <a:endParaRPr lang="en-US" sz="2160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8BF7733D-0215-4012-AEBD-5BAAF965A2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4719" y="2528432"/>
                  <a:ext cx="273606" cy="509968"/>
                </a:xfrm>
                <a:prstGeom prst="rect">
                  <a:avLst/>
                </a:prstGeom>
                <a:blipFill>
                  <a:blip r:embed="rId8"/>
                  <a:stretch>
                    <a:fillRect r="-121569" b="-2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778C3D4-6D83-4B7A-BA56-A2C3ECE463CE}"/>
                    </a:ext>
                  </a:extLst>
                </p:cNvPr>
                <p:cNvSpPr txBox="1"/>
                <p:nvPr/>
              </p:nvSpPr>
              <p:spPr>
                <a:xfrm>
                  <a:off x="5894719" y="3256961"/>
                  <a:ext cx="273606" cy="5099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16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160" i="1">
                                <a:latin typeface="Cambria Math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160" i="1">
                                <a:latin typeface="Cambria Math" charset="0"/>
                              </a:rPr>
                              <m:t>𝑖</m:t>
                            </m:r>
                            <m:r>
                              <a:rPr lang="en-US" sz="2160" i="1">
                                <a:latin typeface="Cambria Math" charset="0"/>
                              </a:rPr>
                              <m:t>+1 </m:t>
                            </m:r>
                          </m:sub>
                        </m:sSub>
                      </m:oMath>
                    </m:oMathPara>
                  </a14:m>
                  <a:endParaRPr lang="en-US" sz="2160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778C3D4-6D83-4B7A-BA56-A2C3ECE463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4719" y="3256961"/>
                  <a:ext cx="273606" cy="509968"/>
                </a:xfrm>
                <a:prstGeom prst="rect">
                  <a:avLst/>
                </a:prstGeom>
                <a:blipFill>
                  <a:blip r:embed="rId9"/>
                  <a:stretch>
                    <a:fillRect r="-121569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4937E8B9-3D82-4EF2-B1DD-4D8924128282}"/>
                    </a:ext>
                  </a:extLst>
                </p:cNvPr>
                <p:cNvSpPr txBox="1"/>
                <p:nvPr/>
              </p:nvSpPr>
              <p:spPr>
                <a:xfrm>
                  <a:off x="5894719" y="3725301"/>
                  <a:ext cx="273606" cy="5099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16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160" i="1">
                                <a:latin typeface="Cambria Math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160" i="1">
                                <a:latin typeface="Cambria Math" charset="0"/>
                              </a:rPr>
                              <m:t>𝑖</m:t>
                            </m:r>
                            <m:r>
                              <a:rPr lang="en-US" sz="2160" i="1">
                                <a:latin typeface="Cambria Math" charset="0"/>
                              </a:rPr>
                              <m:t>+2 </m:t>
                            </m:r>
                          </m:sub>
                        </m:sSub>
                      </m:oMath>
                    </m:oMathPara>
                  </a14:m>
                  <a:endParaRPr lang="en-US" sz="2160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4937E8B9-3D82-4EF2-B1DD-4D892412828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4719" y="3725301"/>
                  <a:ext cx="273606" cy="509968"/>
                </a:xfrm>
                <a:prstGeom prst="rect">
                  <a:avLst/>
                </a:prstGeom>
                <a:blipFill>
                  <a:blip r:embed="rId10"/>
                  <a:stretch>
                    <a:fillRect r="-121569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E5C2439F-2A60-4A05-98E7-704EDCFB9D5A}"/>
                </a:ext>
              </a:extLst>
            </p:cNvPr>
            <p:cNvCxnSpPr>
              <a:stCxn id="10" idx="3"/>
              <a:endCxn id="12" idx="1"/>
            </p:cNvCxnSpPr>
            <p:nvPr/>
          </p:nvCxnSpPr>
          <p:spPr>
            <a:xfrm>
              <a:off x="4754701" y="3014824"/>
              <a:ext cx="45600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D6BDEA6B-7848-4403-81AB-896BC7923F0D}"/>
              </a:ext>
            </a:extLst>
          </p:cNvPr>
          <p:cNvSpPr/>
          <p:nvPr/>
        </p:nvSpPr>
        <p:spPr>
          <a:xfrm>
            <a:off x="6096000" y="2663367"/>
            <a:ext cx="206717" cy="19618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8C6E4FA9-6220-4DC3-AF16-36476E80FEC3}"/>
              </a:ext>
            </a:extLst>
          </p:cNvPr>
          <p:cNvSpPr/>
          <p:nvPr/>
        </p:nvSpPr>
        <p:spPr>
          <a:xfrm>
            <a:off x="9212870" y="2663367"/>
            <a:ext cx="206717" cy="19618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C3028652-AADD-431C-9198-820D348F7AA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17037" y="5092665"/>
            <a:ext cx="4507425" cy="981339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443F30ED-E580-4AC1-BDDD-306BFD8FFAAF}"/>
              </a:ext>
            </a:extLst>
          </p:cNvPr>
          <p:cNvSpPr txBox="1"/>
          <p:nvPr/>
        </p:nvSpPr>
        <p:spPr>
          <a:xfrm>
            <a:off x="2568556" y="4322703"/>
            <a:ext cx="8019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DeepWalk</a:t>
            </a:r>
            <a:r>
              <a:rPr lang="en-US" sz="2400" dirty="0"/>
              <a:t> is asymptotically and implicitly factorizing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5A5E129-5D31-464E-8B73-F403A7C16E9C}"/>
              </a:ext>
            </a:extLst>
          </p:cNvPr>
          <p:cNvSpPr/>
          <p:nvPr/>
        </p:nvSpPr>
        <p:spPr>
          <a:xfrm>
            <a:off x="152400" y="6553200"/>
            <a:ext cx="10591800" cy="254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+mj-lt"/>
              <a:buAutoNum type="arabicPeriod"/>
            </a:pPr>
            <a:r>
              <a:rPr lang="en-US" sz="1051" dirty="0">
                <a:latin typeface="Times New Roman" charset="0"/>
                <a:ea typeface="Times New Roman" charset="0"/>
                <a:cs typeface="Times New Roman" charset="0"/>
              </a:rPr>
              <a:t>Qiu et al. Network embedding as matrix factorization: unifying </a:t>
            </a:r>
            <a:r>
              <a:rPr lang="en-US" sz="1051" dirty="0" err="1">
                <a:latin typeface="Times New Roman" charset="0"/>
                <a:ea typeface="Times New Roman" charset="0"/>
                <a:cs typeface="Times New Roman" charset="0"/>
              </a:rPr>
              <a:t>deepwalk</a:t>
            </a:r>
            <a:r>
              <a:rPr lang="en-US" sz="1051" dirty="0">
                <a:latin typeface="Times New Roman" charset="0"/>
                <a:ea typeface="Times New Roman" charset="0"/>
                <a:cs typeface="Times New Roman" charset="0"/>
              </a:rPr>
              <a:t>, line, </a:t>
            </a:r>
            <a:r>
              <a:rPr lang="en-US" sz="1051" dirty="0" err="1">
                <a:latin typeface="Times New Roman" charset="0"/>
                <a:ea typeface="Times New Roman" charset="0"/>
                <a:cs typeface="Times New Roman" charset="0"/>
              </a:rPr>
              <a:t>pte</a:t>
            </a:r>
            <a:r>
              <a:rPr lang="en-US" sz="1051" dirty="0">
                <a:latin typeface="Times New Roman" charset="0"/>
                <a:ea typeface="Times New Roman" charset="0"/>
                <a:cs typeface="Times New Roman" charset="0"/>
              </a:rPr>
              <a:t>, and node2vec. In </a:t>
            </a:r>
            <a:r>
              <a:rPr lang="en-US" sz="1051" i="1" dirty="0">
                <a:latin typeface="Times New Roman" charset="0"/>
                <a:ea typeface="Times New Roman" charset="0"/>
                <a:cs typeface="Times New Roman" charset="0"/>
              </a:rPr>
              <a:t>WSDM’18. </a:t>
            </a:r>
            <a:endParaRPr lang="en-US" sz="1051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11D7AC-BBBE-4CC8-8BD6-162F0EC6D6E6}"/>
              </a:ext>
            </a:extLst>
          </p:cNvPr>
          <p:cNvSpPr txBox="1"/>
          <p:nvPr/>
        </p:nvSpPr>
        <p:spPr>
          <a:xfrm>
            <a:off x="4131989" y="1867120"/>
            <a:ext cx="4949696" cy="1898084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867" b="1" dirty="0">
                <a:solidFill>
                  <a:srgbClr val="C00000"/>
                </a:solidFill>
              </a:rPr>
              <a:t>Matrix Factorization</a:t>
            </a:r>
          </a:p>
        </p:txBody>
      </p:sp>
    </p:spTree>
    <p:extLst>
      <p:ext uri="{BB962C8B-B14F-4D97-AF65-F5344CB8AC3E}">
        <p14:creationId xmlns:p14="http://schemas.microsoft.com/office/powerpoint/2010/main" val="7347357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8DAC9-5472-48CE-85D3-14E184B0D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11D066E-F8F6-4687-B6C3-A41C8D336A61}"/>
              </a:ext>
            </a:extLst>
          </p:cNvPr>
          <p:cNvSpPr txBox="1">
            <a:spLocks/>
          </p:cNvSpPr>
          <p:nvPr/>
        </p:nvSpPr>
        <p:spPr bwMode="auto">
          <a:xfrm>
            <a:off x="3741947" y="2068513"/>
            <a:ext cx="8450053" cy="361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142971" lvl="1" indent="-742932">
              <a:buFontTx/>
              <a:buAutoNum type="arabicPeriod"/>
            </a:pPr>
            <a:r>
              <a:rPr lang="en-US" sz="3200" dirty="0"/>
              <a:t>Construction</a:t>
            </a:r>
          </a:p>
          <a:p>
            <a:pPr marL="1142971" lvl="1" indent="-742932">
              <a:buFontTx/>
              <a:buAutoNum type="arabicPeriod"/>
            </a:pPr>
            <a:r>
              <a:rPr lang="en-US" sz="3200" dirty="0"/>
              <a:t>Factorization</a:t>
            </a:r>
          </a:p>
          <a:p>
            <a:pPr algn="ctr"/>
            <a:endParaRPr lang="en-US" sz="36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E36DB15-A629-4A14-8536-B5B731B8513F}"/>
              </a:ext>
            </a:extLst>
          </p:cNvPr>
          <p:cNvGrpSpPr/>
          <p:nvPr/>
        </p:nvGrpSpPr>
        <p:grpSpPr>
          <a:xfrm>
            <a:off x="6324600" y="4880660"/>
            <a:ext cx="4938405" cy="937499"/>
            <a:chOff x="5473184" y="2948701"/>
            <a:chExt cx="4938405" cy="93749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DD23C28-038C-4112-8234-8F8A48268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05525" y="2948701"/>
              <a:ext cx="4306064" cy="93749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581CA7E5-B8B6-4FBD-8035-A6ABC7910C46}"/>
                    </a:ext>
                  </a:extLst>
                </p:cNvPr>
                <p:cNvSpPr txBox="1"/>
                <p:nvPr/>
              </p:nvSpPr>
              <p:spPr>
                <a:xfrm>
                  <a:off x="5473184" y="3159241"/>
                  <a:ext cx="670440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𝑺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sz="2800" b="1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581CA7E5-B8B6-4FBD-8035-A6ABC7910C4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3184" y="3159241"/>
                  <a:ext cx="670440" cy="43088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" name="Title 13">
            <a:extLst>
              <a:ext uri="{FF2B5EF4-FFF2-40B4-BE49-F238E27FC236}">
                <a16:creationId xmlns:a16="http://schemas.microsoft.com/office/drawing/2014/main" id="{FCE27A68-988A-43D8-94F9-FAA86DE93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325563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NetMF</a:t>
            </a:r>
            <a:r>
              <a:rPr lang="en-US" dirty="0"/>
              <a:t> algorithm</a:t>
            </a:r>
            <a:endParaRPr lang="en-US" sz="32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A28087-76A8-49C8-B9C5-A903FB52F942}"/>
              </a:ext>
            </a:extLst>
          </p:cNvPr>
          <p:cNvSpPr/>
          <p:nvPr/>
        </p:nvSpPr>
        <p:spPr>
          <a:xfrm>
            <a:off x="152401" y="6553201"/>
            <a:ext cx="92839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+mj-lt"/>
              <a:buAutoNum type="arabicPeriod"/>
            </a:pPr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Qiu et al. Network embedding as matrix factorization: unifying </a:t>
            </a:r>
            <a:r>
              <a:rPr lang="en-US" sz="1000" dirty="0" err="1">
                <a:latin typeface="Times New Roman" charset="0"/>
                <a:ea typeface="Times New Roman" charset="0"/>
                <a:cs typeface="Times New Roman" charset="0"/>
              </a:rPr>
              <a:t>deepwalk</a:t>
            </a:r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, line, </a:t>
            </a:r>
            <a:r>
              <a:rPr lang="en-US" sz="1000" dirty="0" err="1">
                <a:latin typeface="Times New Roman" charset="0"/>
                <a:ea typeface="Times New Roman" charset="0"/>
                <a:cs typeface="Times New Roman" charset="0"/>
              </a:rPr>
              <a:t>pte</a:t>
            </a:r>
            <a:r>
              <a:rPr lang="en-US" sz="1000" dirty="0">
                <a:latin typeface="Times New Roman" charset="0"/>
                <a:ea typeface="Times New Roman" charset="0"/>
                <a:cs typeface="Times New Roman" charset="0"/>
              </a:rPr>
              <a:t>, and node2vec. In </a:t>
            </a:r>
            <a:r>
              <a:rPr lang="en-US" sz="1000" i="1" dirty="0">
                <a:latin typeface="Times New Roman" charset="0"/>
                <a:ea typeface="Times New Roman" charset="0"/>
                <a:cs typeface="Times New Roman" charset="0"/>
              </a:rPr>
              <a:t>WSDM’18. </a:t>
            </a:r>
            <a:r>
              <a:rPr lang="en-US" sz="1000" b="1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53926709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5">
                <a:extLst>
                  <a:ext uri="{FF2B5EF4-FFF2-40B4-BE49-F238E27FC236}">
                    <a16:creationId xmlns:a16="http://schemas.microsoft.com/office/drawing/2014/main" id="{830C9A53-FDDF-41E7-B1F4-4ABDE6C32201}"/>
                  </a:ext>
                </a:extLst>
              </p:cNvPr>
              <p:cNvSpPr/>
              <p:nvPr/>
            </p:nvSpPr>
            <p:spPr>
              <a:xfrm>
                <a:off x="939140" y="2724823"/>
                <a:ext cx="1828800" cy="1705238"/>
              </a:xfrm>
              <a:prstGeom prst="roundRect">
                <a:avLst>
                  <a:gd name="adj" fmla="val 0"/>
                </a:avLst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25442"/>
                <a:r>
                  <a:rPr lang="en-US" sz="2000" dirty="0">
                    <a:solidFill>
                      <a:schemeClr val="tx1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Input: </a:t>
                </a:r>
              </a:p>
              <a:p>
                <a:pPr algn="ctr" defTabSz="825442"/>
                <a:endParaRPr lang="en-US" sz="1100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  <a:p>
                <a:pPr algn="ctr" defTabSz="825442"/>
                <a:r>
                  <a:rPr lang="en-US" sz="1600" dirty="0">
                    <a:solidFill>
                      <a:schemeClr val="tx1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Adjacency Matrix</a:t>
                </a:r>
              </a:p>
              <a:p>
                <a:pPr algn="ctr" defTabSz="82544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𝑨</m:t>
                      </m:r>
                    </m:oMath>
                  </m:oMathPara>
                </a14:m>
                <a:endParaRPr lang="en-US" sz="24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4" name="Rounded Rectangle 5">
                <a:extLst>
                  <a:ext uri="{FF2B5EF4-FFF2-40B4-BE49-F238E27FC236}">
                    <a16:creationId xmlns:a16="http://schemas.microsoft.com/office/drawing/2014/main" id="{830C9A53-FDDF-41E7-B1F4-4ABDE6C322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140" y="2724823"/>
                <a:ext cx="1828800" cy="1705238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E10D740C-ACBB-493A-8E41-62F0A7A7B4D1}"/>
              </a:ext>
            </a:extLst>
          </p:cNvPr>
          <p:cNvSpPr/>
          <p:nvPr/>
        </p:nvSpPr>
        <p:spPr>
          <a:xfrm>
            <a:off x="3657600" y="1447800"/>
            <a:ext cx="1828800" cy="609600"/>
          </a:xfrm>
          <a:prstGeom prst="roundRect">
            <a:avLst>
              <a:gd name="adj" fmla="val 9498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5442"/>
            <a:r>
              <a:rPr lang="en-US" sz="200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Random Walk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43FAB70-2017-402B-B517-7543BEB5C16E}"/>
              </a:ext>
            </a:extLst>
          </p:cNvPr>
          <p:cNvSpPr/>
          <p:nvPr/>
        </p:nvSpPr>
        <p:spPr>
          <a:xfrm>
            <a:off x="6324600" y="1447800"/>
            <a:ext cx="1828800" cy="609600"/>
          </a:xfrm>
          <a:prstGeom prst="roundRect">
            <a:avLst>
              <a:gd name="adj" fmla="val 9498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5442"/>
            <a:r>
              <a:rPr lang="en-US" sz="200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Skip Gram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5">
                <a:extLst>
                  <a:ext uri="{FF2B5EF4-FFF2-40B4-BE49-F238E27FC236}">
                    <a16:creationId xmlns:a16="http://schemas.microsoft.com/office/drawing/2014/main" id="{0F4DF11A-1BF0-407A-8083-95755F4D5FD4}"/>
                  </a:ext>
                </a:extLst>
              </p:cNvPr>
              <p:cNvSpPr/>
              <p:nvPr/>
            </p:nvSpPr>
            <p:spPr>
              <a:xfrm>
                <a:off x="3657600" y="2895600"/>
                <a:ext cx="1828800" cy="609600"/>
              </a:xfrm>
              <a:prstGeom prst="roundRect">
                <a:avLst>
                  <a:gd name="adj" fmla="val 9498"/>
                </a:avLst>
              </a:prstGeom>
              <a:solidFill>
                <a:srgbClr val="0070C0">
                  <a:alpha val="16078"/>
                </a:srgb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2544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𝑺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=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𝑓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(</m:t>
                      </m:r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𝑨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7" name="Rounded Rectangle 5">
                <a:extLst>
                  <a:ext uri="{FF2B5EF4-FFF2-40B4-BE49-F238E27FC236}">
                    <a16:creationId xmlns:a16="http://schemas.microsoft.com/office/drawing/2014/main" id="{0F4DF11A-1BF0-407A-8083-95755F4D5F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2895600"/>
                <a:ext cx="1828800" cy="609600"/>
              </a:xfrm>
              <a:prstGeom prst="roundRect">
                <a:avLst>
                  <a:gd name="adj" fmla="val 9498"/>
                </a:avLst>
              </a:prstGeom>
              <a:blipFill>
                <a:blip r:embed="rId4"/>
                <a:stretch>
                  <a:fillRect b="-97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92B154A7-82D2-4C89-B56B-A5971F974B6E}"/>
              </a:ext>
            </a:extLst>
          </p:cNvPr>
          <p:cNvSpPr/>
          <p:nvPr/>
        </p:nvSpPr>
        <p:spPr>
          <a:xfrm>
            <a:off x="6324600" y="2895600"/>
            <a:ext cx="1828800" cy="609600"/>
          </a:xfrm>
          <a:prstGeom prst="roundRect">
            <a:avLst>
              <a:gd name="adj" fmla="val 9498"/>
            </a:avLst>
          </a:prstGeom>
          <a:solidFill>
            <a:srgbClr val="0070C0">
              <a:alpha val="16078"/>
            </a:srgb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5442"/>
            <a:r>
              <a:rPr lang="en-US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(dense) Matrix Factorization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5">
                <a:extLst>
                  <a:ext uri="{FF2B5EF4-FFF2-40B4-BE49-F238E27FC236}">
                    <a16:creationId xmlns:a16="http://schemas.microsoft.com/office/drawing/2014/main" id="{470E9409-5B2F-49A8-ADA4-B67AE1C14DA5}"/>
                  </a:ext>
                </a:extLst>
              </p:cNvPr>
              <p:cNvSpPr/>
              <p:nvPr/>
            </p:nvSpPr>
            <p:spPr>
              <a:xfrm>
                <a:off x="9448800" y="2652581"/>
                <a:ext cx="1066800" cy="1705238"/>
              </a:xfrm>
              <a:prstGeom prst="roundRect">
                <a:avLst>
                  <a:gd name="adj" fmla="val 0"/>
                </a:avLst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25442"/>
                <a:r>
                  <a:rPr lang="en-US" sz="2000" dirty="0">
                    <a:solidFill>
                      <a:schemeClr val="tx1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Output: </a:t>
                </a:r>
              </a:p>
              <a:p>
                <a:pPr algn="ctr" defTabSz="825442"/>
                <a:endParaRPr lang="en-US" sz="1100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  <a:p>
                <a:pPr algn="ctr" defTabSz="825442"/>
                <a:r>
                  <a:rPr lang="en-US" sz="1600" dirty="0">
                    <a:solidFill>
                      <a:schemeClr val="tx1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Vectors</a:t>
                </a:r>
              </a:p>
              <a:p>
                <a:pPr algn="ctr" defTabSz="82544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𝒁</m:t>
                      </m:r>
                    </m:oMath>
                  </m:oMathPara>
                </a14:m>
                <a:endParaRPr lang="en-US" sz="24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11" name="Rounded Rectangle 5">
                <a:extLst>
                  <a:ext uri="{FF2B5EF4-FFF2-40B4-BE49-F238E27FC236}">
                    <a16:creationId xmlns:a16="http://schemas.microsoft.com/office/drawing/2014/main" id="{470E9409-5B2F-49A8-ADA4-B67AE1C14D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8800" y="2652581"/>
                <a:ext cx="1066800" cy="1705238"/>
              </a:xfrm>
              <a:prstGeom prst="roundRect">
                <a:avLst>
                  <a:gd name="adj" fmla="val 0"/>
                </a:avLst>
              </a:prstGeom>
              <a:blipFill>
                <a:blip r:embed="rId5"/>
                <a:stretch>
                  <a:fillRect l="-3371" r="-8427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标题 1">
            <a:extLst>
              <a:ext uri="{FF2B5EF4-FFF2-40B4-BE49-F238E27FC236}">
                <a16:creationId xmlns:a16="http://schemas.microsoft.com/office/drawing/2014/main" id="{54C0F3AD-8471-47D5-A310-CB825BC21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109" y="188913"/>
            <a:ext cx="11523784" cy="792162"/>
          </a:xfrm>
        </p:spPr>
        <p:txBody>
          <a:bodyPr/>
          <a:lstStyle/>
          <a:p>
            <a:r>
              <a:rPr kumimoji="1" lang="en-US" altLang="zh-CN" sz="3200" dirty="0"/>
              <a:t>Network Embedding</a:t>
            </a:r>
            <a:endParaRPr kumimoji="1" lang="zh-CN" altLang="en-US" sz="3200" dirty="0"/>
          </a:p>
        </p:txBody>
      </p:sp>
      <p:sp>
        <p:nvSpPr>
          <p:cNvPr id="25" name="Right Arrow 4">
            <a:extLst>
              <a:ext uri="{FF2B5EF4-FFF2-40B4-BE49-F238E27FC236}">
                <a16:creationId xmlns:a16="http://schemas.microsoft.com/office/drawing/2014/main" id="{0D9EBFBA-F54C-4816-9F42-55DAB9E32D3C}"/>
              </a:ext>
            </a:extLst>
          </p:cNvPr>
          <p:cNvSpPr/>
          <p:nvPr/>
        </p:nvSpPr>
        <p:spPr>
          <a:xfrm>
            <a:off x="5738580" y="3048000"/>
            <a:ext cx="333839" cy="292940"/>
          </a:xfrm>
          <a:prstGeom prst="rightArrow">
            <a:avLst/>
          </a:prstGeom>
          <a:solidFill>
            <a:srgbClr val="0070C0">
              <a:alpha val="16078"/>
            </a:srgbClr>
          </a:solidFill>
          <a:ln>
            <a:solidFill>
              <a:srgbClr val="0C23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C2340"/>
                </a:solidFill>
              </a:ln>
              <a:solidFill>
                <a:srgbClr val="0C2340"/>
              </a:solidFill>
            </a:endParaRPr>
          </a:p>
        </p:txBody>
      </p:sp>
      <p:sp>
        <p:nvSpPr>
          <p:cNvPr id="31" name="Right Arrow 4">
            <a:extLst>
              <a:ext uri="{FF2B5EF4-FFF2-40B4-BE49-F238E27FC236}">
                <a16:creationId xmlns:a16="http://schemas.microsoft.com/office/drawing/2014/main" id="{6E0B6ED0-FA11-4DA0-BFA6-9165AA297B23}"/>
              </a:ext>
            </a:extLst>
          </p:cNvPr>
          <p:cNvSpPr/>
          <p:nvPr/>
        </p:nvSpPr>
        <p:spPr>
          <a:xfrm>
            <a:off x="5738577" y="1586050"/>
            <a:ext cx="333839" cy="302821"/>
          </a:xfrm>
          <a:prstGeom prst="rightArrow">
            <a:avLst/>
          </a:prstGeom>
          <a:noFill/>
          <a:ln>
            <a:solidFill>
              <a:srgbClr val="0C23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C234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4481135-7790-4080-827B-749458CA0579}"/>
              </a:ext>
            </a:extLst>
          </p:cNvPr>
          <p:cNvSpPr txBox="1"/>
          <p:nvPr/>
        </p:nvSpPr>
        <p:spPr>
          <a:xfrm>
            <a:off x="3671963" y="2057399"/>
            <a:ext cx="5155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70C0"/>
                </a:solidFill>
              </a:rPr>
              <a:t>DeepWalk</a:t>
            </a:r>
            <a:r>
              <a:rPr lang="en-US" dirty="0">
                <a:solidFill>
                  <a:srgbClr val="0070C0"/>
                </a:solidFill>
              </a:rPr>
              <a:t>, LINE, node2vec, metapath2vec</a:t>
            </a:r>
          </a:p>
        </p:txBody>
      </p:sp>
      <p:sp>
        <p:nvSpPr>
          <p:cNvPr id="36" name="Equals 35">
            <a:extLst>
              <a:ext uri="{FF2B5EF4-FFF2-40B4-BE49-F238E27FC236}">
                <a16:creationId xmlns:a16="http://schemas.microsoft.com/office/drawing/2014/main" id="{57BD16F7-1793-4777-9BE2-3E9A6D8A8E5D}"/>
              </a:ext>
            </a:extLst>
          </p:cNvPr>
          <p:cNvSpPr/>
          <p:nvPr/>
        </p:nvSpPr>
        <p:spPr>
          <a:xfrm rot="5400000">
            <a:off x="5647069" y="2428340"/>
            <a:ext cx="533400" cy="333838"/>
          </a:xfrm>
          <a:prstGeom prst="mathEqual">
            <a:avLst>
              <a:gd name="adj1" fmla="val 24244"/>
              <a:gd name="adj2" fmla="val 1176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621E894-DFF1-4549-BC01-2C04AEFD7121}"/>
              </a:ext>
            </a:extLst>
          </p:cNvPr>
          <p:cNvSpPr txBox="1"/>
          <p:nvPr/>
        </p:nvSpPr>
        <p:spPr>
          <a:xfrm>
            <a:off x="5505202" y="3502501"/>
            <a:ext cx="2338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70C0"/>
                </a:solidFill>
              </a:rPr>
              <a:t>NetMF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2" name="Right Arrow 4">
            <a:extLst>
              <a:ext uri="{FF2B5EF4-FFF2-40B4-BE49-F238E27FC236}">
                <a16:creationId xmlns:a16="http://schemas.microsoft.com/office/drawing/2014/main" id="{09FC9F6F-694D-4449-8D75-EB77401AEF98}"/>
              </a:ext>
            </a:extLst>
          </p:cNvPr>
          <p:cNvSpPr/>
          <p:nvPr/>
        </p:nvSpPr>
        <p:spPr>
          <a:xfrm>
            <a:off x="2976464" y="3463513"/>
            <a:ext cx="333839" cy="292940"/>
          </a:xfrm>
          <a:prstGeom prst="rightArrow">
            <a:avLst/>
          </a:prstGeom>
          <a:noFill/>
          <a:ln>
            <a:solidFill>
              <a:srgbClr val="0C23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C2340"/>
                </a:solidFill>
              </a:ln>
              <a:solidFill>
                <a:srgbClr val="0C2340"/>
              </a:solidFill>
            </a:endParaRPr>
          </a:p>
        </p:txBody>
      </p:sp>
      <p:sp>
        <p:nvSpPr>
          <p:cNvPr id="38" name="Right Arrow 4">
            <a:extLst>
              <a:ext uri="{FF2B5EF4-FFF2-40B4-BE49-F238E27FC236}">
                <a16:creationId xmlns:a16="http://schemas.microsoft.com/office/drawing/2014/main" id="{3A8F1351-8AA2-4916-A26B-DA8A050B5DA9}"/>
              </a:ext>
            </a:extLst>
          </p:cNvPr>
          <p:cNvSpPr/>
          <p:nvPr/>
        </p:nvSpPr>
        <p:spPr>
          <a:xfrm>
            <a:off x="8600744" y="3476410"/>
            <a:ext cx="333839" cy="292940"/>
          </a:xfrm>
          <a:prstGeom prst="rightArrow">
            <a:avLst/>
          </a:prstGeom>
          <a:noFill/>
          <a:ln>
            <a:solidFill>
              <a:srgbClr val="0C23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C2340"/>
                </a:solidFill>
              </a:ln>
              <a:solidFill>
                <a:srgbClr val="0C234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81C0D78-7F00-489F-BB00-AFA294407A4F}"/>
                  </a:ext>
                </a:extLst>
              </p:cNvPr>
              <p:cNvSpPr txBox="1"/>
              <p:nvPr/>
            </p:nvSpPr>
            <p:spPr>
              <a:xfrm>
                <a:off x="703265" y="4953000"/>
                <a:ext cx="11092423" cy="46166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C00000"/>
                    </a:solidFill>
                  </a:rPr>
                  <a:t>Incorporate network structures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Helvetica Neue" charset="0"/>
                        <a:cs typeface="Helvetica Neue" charset="0"/>
                      </a:rPr>
                      <m:t>𝑨</m:t>
                    </m:r>
                  </m:oMath>
                </a14:m>
                <a:r>
                  <a:rPr lang="en-US" sz="2400" dirty="0">
                    <a:solidFill>
                      <a:srgbClr val="C00000"/>
                    </a:solidFill>
                  </a:rPr>
                  <a:t> into the similarity matrix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Helvetica Neue" charset="0"/>
                        <a:cs typeface="Helvetica Neue" charset="0"/>
                      </a:rPr>
                      <m:t>𝑺</m:t>
                    </m:r>
                  </m:oMath>
                </a14:m>
                <a:r>
                  <a:rPr lang="en-US" sz="2400" dirty="0">
                    <a:solidFill>
                      <a:srgbClr val="C00000"/>
                    </a:solidFill>
                  </a:rPr>
                  <a:t>, and then factorize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Helvetica Neue" charset="0"/>
                        <a:cs typeface="Helvetica Neue" charset="0"/>
                      </a:rPr>
                      <m:t>𝑺</m:t>
                    </m:r>
                  </m:oMath>
                </a14:m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81C0D78-7F00-489F-BB00-AFA294407A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265" y="4953000"/>
                <a:ext cx="11092423" cy="461665"/>
              </a:xfrm>
              <a:prstGeom prst="rect">
                <a:avLst/>
              </a:prstGeom>
              <a:blipFill>
                <a:blip r:embed="rId6"/>
                <a:stretch>
                  <a:fillRect l="-712" t="-6250" b="-25000"/>
                </a:stretch>
              </a:blipFill>
              <a:ln w="28575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" name="Picture 39">
            <a:extLst>
              <a:ext uri="{FF2B5EF4-FFF2-40B4-BE49-F238E27FC236}">
                <a16:creationId xmlns:a16="http://schemas.microsoft.com/office/drawing/2014/main" id="{ED26B25D-0941-4EE2-BFB3-C93B53551E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5600" y="5691901"/>
            <a:ext cx="4306064" cy="9374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1AF26880-20F2-46FF-A076-60151C47F8A5}"/>
                  </a:ext>
                </a:extLst>
              </p:cNvPr>
              <p:cNvSpPr/>
              <p:nvPr/>
            </p:nvSpPr>
            <p:spPr>
              <a:xfrm>
                <a:off x="1957227" y="5953116"/>
                <a:ext cx="101457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𝑓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  <a:ea typeface="Helvetica Neue" charset="0"/>
                              <a:cs typeface="Helvetica Neue" charset="0"/>
                            </a:rPr>
                          </m:ctrlPr>
                        </m:dPr>
                        <m:e>
                          <m:r>
                            <a:rPr lang="en-US" b="1" i="1" dirty="0">
                              <a:latin typeface="Cambria Math" panose="02040503050406030204" pitchFamily="18" charset="0"/>
                              <a:ea typeface="Helvetica Neue" charset="0"/>
                              <a:cs typeface="Helvetica Neue" charset="0"/>
                            </a:rPr>
                            <m:t>𝑨</m:t>
                          </m:r>
                        </m:e>
                      </m:d>
                      <m:r>
                        <a:rPr lang="en-US" b="1" i="1" dirty="0"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 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1AF26880-20F2-46FF-A076-60151C47F8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7227" y="5953116"/>
                <a:ext cx="1014573" cy="369332"/>
              </a:xfrm>
              <a:prstGeom prst="rect">
                <a:avLst/>
              </a:prstGeom>
              <a:blipFill>
                <a:blip r:embed="rId8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75787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49425-7AF6-45A7-A46A-85AF5135E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Challenges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2636F4-5D4D-4FAB-9475-8D8B2ED8EACC}"/>
              </a:ext>
            </a:extLst>
          </p:cNvPr>
          <p:cNvSpPr txBox="1"/>
          <p:nvPr/>
        </p:nvSpPr>
        <p:spPr>
          <a:xfrm rot="713705">
            <a:off x="10493922" y="3265478"/>
            <a:ext cx="1489991" cy="523220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dense</a:t>
            </a:r>
          </a:p>
        </p:txBody>
      </p:sp>
      <p:pic>
        <p:nvPicPr>
          <p:cNvPr id="1026" name="Picture 2" descr="Image result for small world theory">
            <a:extLst>
              <a:ext uri="{FF2B5EF4-FFF2-40B4-BE49-F238E27FC236}">
                <a16:creationId xmlns:a16="http://schemas.microsoft.com/office/drawing/2014/main" id="{AFA847F1-DBA3-44BB-ABAB-E600D16E0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1" y="1912194"/>
            <a:ext cx="4044817" cy="303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0100F49-A27B-49CC-AB12-B7B694750CC1}"/>
              </a:ext>
            </a:extLst>
          </p:cNvPr>
          <p:cNvSpPr txBox="1"/>
          <p:nvPr/>
        </p:nvSpPr>
        <p:spPr>
          <a:xfrm>
            <a:off x="2209800" y="5876925"/>
            <a:ext cx="8077200" cy="523220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C00000"/>
                </a:solidFill>
              </a:rPr>
              <a:t>NetMF</a:t>
            </a:r>
            <a:r>
              <a:rPr lang="en-US" sz="2800" b="1" dirty="0">
                <a:solidFill>
                  <a:srgbClr val="C00000"/>
                </a:solidFill>
              </a:rPr>
              <a:t> is not practical for very large networks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F0E776B0-6E12-49D1-A49A-AEE640280F38}"/>
              </a:ext>
            </a:extLst>
          </p:cNvPr>
          <p:cNvSpPr/>
          <p:nvPr/>
        </p:nvSpPr>
        <p:spPr>
          <a:xfrm>
            <a:off x="4922343" y="3311855"/>
            <a:ext cx="206717" cy="19618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63B9979-F698-405D-9E2F-908E033DCB88}"/>
              </a:ext>
            </a:extLst>
          </p:cNvPr>
          <p:cNvGrpSpPr/>
          <p:nvPr/>
        </p:nvGrpSpPr>
        <p:grpSpPr>
          <a:xfrm>
            <a:off x="5473184" y="2948701"/>
            <a:ext cx="4938405" cy="937499"/>
            <a:chOff x="5473184" y="2948701"/>
            <a:chExt cx="4938405" cy="93749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F0928DA-4F5E-413B-8E9E-9F005381D7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05525" y="2948701"/>
              <a:ext cx="4306064" cy="93749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9649B163-0D0F-47A1-B5D3-DBEE1829A31F}"/>
                    </a:ext>
                  </a:extLst>
                </p:cNvPr>
                <p:cNvSpPr txBox="1"/>
                <p:nvPr/>
              </p:nvSpPr>
              <p:spPr>
                <a:xfrm>
                  <a:off x="5473184" y="3159241"/>
                  <a:ext cx="670440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𝑺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sz="2800" b="1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9649B163-0D0F-47A1-B5D3-DBEE1829A3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3184" y="3159241"/>
                  <a:ext cx="670440" cy="43088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1331684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4431D-69A0-420E-BBF3-60A39EBC7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/>
              <a:t>NetMF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8DAC9-5472-48CE-85D3-14E184B0D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11D066E-F8F6-4687-B6C3-A41C8D336A61}"/>
              </a:ext>
            </a:extLst>
          </p:cNvPr>
          <p:cNvSpPr txBox="1">
            <a:spLocks/>
          </p:cNvSpPr>
          <p:nvPr/>
        </p:nvSpPr>
        <p:spPr bwMode="auto">
          <a:xfrm>
            <a:off x="2971800" y="2068513"/>
            <a:ext cx="9220200" cy="361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3600" dirty="0"/>
              <a:t>How can we solve this issue?</a:t>
            </a:r>
          </a:p>
          <a:p>
            <a:pPr marL="1142971" lvl="1" indent="-742932">
              <a:buFontTx/>
              <a:buAutoNum type="arabicPeriod"/>
            </a:pPr>
            <a:r>
              <a:rPr lang="en-US" sz="3200" dirty="0"/>
              <a:t>Construction</a:t>
            </a:r>
          </a:p>
          <a:p>
            <a:pPr marL="1142971" lvl="1" indent="-742932">
              <a:buFontTx/>
              <a:buAutoNum type="arabicPeriod"/>
            </a:pPr>
            <a:r>
              <a:rPr lang="en-US" sz="3200" dirty="0"/>
              <a:t>Factorization</a:t>
            </a:r>
          </a:p>
          <a:p>
            <a:pPr algn="ctr"/>
            <a:endParaRPr lang="en-US" sz="36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C0F549-1EC5-4CE9-8FFD-7391A38EDD58}"/>
              </a:ext>
            </a:extLst>
          </p:cNvPr>
          <p:cNvSpPr/>
          <p:nvPr/>
        </p:nvSpPr>
        <p:spPr>
          <a:xfrm>
            <a:off x="152400" y="6504802"/>
            <a:ext cx="10668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+mj-lt"/>
              <a:buAutoNum type="arabicPeriod"/>
            </a:pPr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Qiu et al. NetSMF: Network embedding as sparse matrix factorization. In </a:t>
            </a:r>
            <a:r>
              <a:rPr lang="en-US" sz="1200" b="1" dirty="0">
                <a:latin typeface="Times New Roman" charset="0"/>
                <a:ea typeface="Times New Roman" charset="0"/>
                <a:cs typeface="Times New Roman" charset="0"/>
              </a:rPr>
              <a:t>WWW 2019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E36DB15-A629-4A14-8536-B5B731B8513F}"/>
              </a:ext>
            </a:extLst>
          </p:cNvPr>
          <p:cNvGrpSpPr/>
          <p:nvPr/>
        </p:nvGrpSpPr>
        <p:grpSpPr>
          <a:xfrm>
            <a:off x="6324600" y="4880660"/>
            <a:ext cx="4938405" cy="937499"/>
            <a:chOff x="5473184" y="2948701"/>
            <a:chExt cx="4938405" cy="93749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DD23C28-038C-4112-8234-8F8A48268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05525" y="2948701"/>
              <a:ext cx="4306064" cy="93749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581CA7E5-B8B6-4FBD-8035-A6ABC7910C46}"/>
                    </a:ext>
                  </a:extLst>
                </p:cNvPr>
                <p:cNvSpPr txBox="1"/>
                <p:nvPr/>
              </p:nvSpPr>
              <p:spPr>
                <a:xfrm>
                  <a:off x="5473184" y="3159241"/>
                  <a:ext cx="670440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𝑺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sz="2800" b="1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581CA7E5-B8B6-4FBD-8035-A6ABC7910C4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3184" y="3159241"/>
                  <a:ext cx="670440" cy="43088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822071509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4431D-69A0-420E-BBF3-60A39EBC7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Net</a:t>
            </a:r>
            <a:r>
              <a:rPr lang="en-US" sz="3200" dirty="0">
                <a:solidFill>
                  <a:srgbClr val="C00000"/>
                </a:solidFill>
              </a:rPr>
              <a:t>S</a:t>
            </a:r>
            <a:r>
              <a:rPr lang="en-US" sz="3200" dirty="0"/>
              <a:t>MF--</a:t>
            </a:r>
            <a:r>
              <a:rPr lang="en-US" sz="3200" dirty="0">
                <a:solidFill>
                  <a:srgbClr val="C00000"/>
                </a:solidFill>
              </a:rPr>
              <a:t>Sparse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8DAC9-5472-48CE-85D3-14E184B0D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11D066E-F8F6-4687-B6C3-A41C8D336A61}"/>
              </a:ext>
            </a:extLst>
          </p:cNvPr>
          <p:cNvSpPr txBox="1">
            <a:spLocks/>
          </p:cNvSpPr>
          <p:nvPr/>
        </p:nvSpPr>
        <p:spPr bwMode="auto">
          <a:xfrm>
            <a:off x="2971800" y="2068513"/>
            <a:ext cx="9220200" cy="361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3600" dirty="0"/>
              <a:t>How can we solve this issue?</a:t>
            </a:r>
          </a:p>
          <a:p>
            <a:pPr marL="1142971" lvl="1" indent="-742932">
              <a:buFontTx/>
              <a:buAutoNum type="arabicPeriod"/>
            </a:pPr>
            <a:r>
              <a:rPr lang="en-US" sz="3200" b="1" dirty="0"/>
              <a:t>Sparse</a:t>
            </a:r>
            <a:r>
              <a:rPr lang="en-US" sz="3200" dirty="0"/>
              <a:t> Construction</a:t>
            </a:r>
          </a:p>
          <a:p>
            <a:pPr marL="1142971" lvl="1" indent="-742932">
              <a:buFontTx/>
              <a:buAutoNum type="arabicPeriod"/>
            </a:pPr>
            <a:r>
              <a:rPr lang="en-US" sz="3200" b="1" dirty="0"/>
              <a:t>Sparse</a:t>
            </a:r>
            <a:r>
              <a:rPr lang="en-US" sz="3200" dirty="0"/>
              <a:t> Factorization</a:t>
            </a:r>
          </a:p>
          <a:p>
            <a:pPr algn="ctr"/>
            <a:endParaRPr lang="en-US" sz="36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C0F549-1EC5-4CE9-8FFD-7391A38EDD58}"/>
              </a:ext>
            </a:extLst>
          </p:cNvPr>
          <p:cNvSpPr/>
          <p:nvPr/>
        </p:nvSpPr>
        <p:spPr>
          <a:xfrm>
            <a:off x="152400" y="6504802"/>
            <a:ext cx="10668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+mj-lt"/>
              <a:buAutoNum type="arabicPeriod"/>
            </a:pPr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Qiu et al. NetSMF: Network embedding as sparse matrix factorization. In </a:t>
            </a:r>
            <a:r>
              <a:rPr lang="en-US" sz="1200" b="1" dirty="0">
                <a:latin typeface="Times New Roman" charset="0"/>
                <a:ea typeface="Times New Roman" charset="0"/>
                <a:cs typeface="Times New Roman" charset="0"/>
              </a:rPr>
              <a:t>WWW 2019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0F560D4-9886-4188-9EC8-E364990E5218}"/>
              </a:ext>
            </a:extLst>
          </p:cNvPr>
          <p:cNvGrpSpPr/>
          <p:nvPr/>
        </p:nvGrpSpPr>
        <p:grpSpPr>
          <a:xfrm>
            <a:off x="6324600" y="4880660"/>
            <a:ext cx="4938405" cy="937499"/>
            <a:chOff x="5473184" y="2948701"/>
            <a:chExt cx="4938405" cy="93749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850AC0B-1C1A-429C-9792-96C8E43B6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05525" y="2948701"/>
              <a:ext cx="4306064" cy="93749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80481E7D-DDE9-4FFB-A1DF-FD72956764EA}"/>
                    </a:ext>
                  </a:extLst>
                </p:cNvPr>
                <p:cNvSpPr txBox="1"/>
                <p:nvPr/>
              </p:nvSpPr>
              <p:spPr>
                <a:xfrm>
                  <a:off x="5473184" y="3159241"/>
                  <a:ext cx="670440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𝑺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sz="2800" b="1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80481E7D-DDE9-4FFB-A1DF-FD72956764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3184" y="3159241"/>
                  <a:ext cx="670440" cy="43088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860767857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EB799-51FF-4375-8235-888C68023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53C2B-DC2E-463F-A7B1-A59AEB553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7753" y="5040049"/>
            <a:ext cx="5279294" cy="1096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1" dirty="0">
                <a:sym typeface="Wingdings" panose="05000000000000000000" pitchFamily="2" charset="2"/>
              </a:rPr>
              <a:t>#non-zeros</a:t>
            </a:r>
            <a:endParaRPr lang="en-US" sz="2400" b="1" dirty="0"/>
          </a:p>
          <a:p>
            <a:pPr marL="0" indent="0" algn="ctr">
              <a:buNone/>
            </a:pPr>
            <a:r>
              <a:rPr lang="en-US" sz="2400" b="1" dirty="0">
                <a:solidFill>
                  <a:srgbClr val="C00000"/>
                </a:solidFill>
              </a:rPr>
              <a:t>~4.5 Quadrillion </a:t>
            </a:r>
            <a:r>
              <a:rPr lang="en-US" sz="2400" b="1" dirty="0">
                <a:solidFill>
                  <a:srgbClr val="C00000"/>
                </a:solidFill>
                <a:sym typeface="Wingdings" panose="05000000000000000000" pitchFamily="2" charset="2"/>
              </a:rPr>
              <a:t> 45 Billion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259D09-DF1F-498E-BF7C-57BE5B452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74334"/>
            <a:ext cx="12192000" cy="270933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DCD8C5A-9D63-4D53-A2FA-4A4DBD30B9B2}"/>
              </a:ext>
            </a:extLst>
          </p:cNvPr>
          <p:cNvSpPr/>
          <p:nvPr/>
        </p:nvSpPr>
        <p:spPr>
          <a:xfrm>
            <a:off x="9677400" y="2330716"/>
            <a:ext cx="2180493" cy="2165085"/>
          </a:xfrm>
          <a:prstGeom prst="rect">
            <a:avLst/>
          </a:prstGeom>
          <a:solidFill>
            <a:srgbClr val="FF0000">
              <a:alpha val="2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1A7792-BE1A-4979-B985-1B11615C9C60}"/>
              </a:ext>
            </a:extLst>
          </p:cNvPr>
          <p:cNvSpPr/>
          <p:nvPr/>
        </p:nvSpPr>
        <p:spPr>
          <a:xfrm>
            <a:off x="152400" y="6504802"/>
            <a:ext cx="10668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+mj-lt"/>
              <a:buAutoNum type="arabicPeriod"/>
            </a:pPr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Qiu et al. NetSMF: Network embedding as sparse matrix factorization. In </a:t>
            </a:r>
            <a:r>
              <a:rPr lang="en-US" sz="1200" b="1" dirty="0">
                <a:latin typeface="Times New Roman" charset="0"/>
                <a:ea typeface="Times New Roman" charset="0"/>
                <a:cs typeface="Times New Roman" charset="0"/>
              </a:rPr>
              <a:t>WWW 2019</a:t>
            </a:r>
          </a:p>
        </p:txBody>
      </p:sp>
    </p:spTree>
    <p:extLst>
      <p:ext uri="{BB962C8B-B14F-4D97-AF65-F5344CB8AC3E}">
        <p14:creationId xmlns:p14="http://schemas.microsoft.com/office/powerpoint/2010/main" val="281201783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E18AC-F521-4D03-B4AE-470F050CE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3DDC6-890D-4F5F-B27B-14D0F8F2B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156493-EF1B-4A84-A334-7076D320A6EB}"/>
              </a:ext>
            </a:extLst>
          </p:cNvPr>
          <p:cNvSpPr/>
          <p:nvPr/>
        </p:nvSpPr>
        <p:spPr>
          <a:xfrm>
            <a:off x="152400" y="6513510"/>
            <a:ext cx="10668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+mj-lt"/>
              <a:buAutoNum type="arabicPeriod"/>
            </a:pPr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Qiu et al. NetSMF: Network embedding as sparse matrix factorization. In </a:t>
            </a:r>
            <a:r>
              <a:rPr lang="en-US" sz="1200" b="1" dirty="0">
                <a:latin typeface="Times New Roman" charset="0"/>
                <a:ea typeface="Times New Roman" charset="0"/>
                <a:cs typeface="Times New Roman" charset="0"/>
              </a:rPr>
              <a:t>WWW 2019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C38AE0-98BC-4109-8150-98D1A03C58BE}"/>
              </a:ext>
            </a:extLst>
          </p:cNvPr>
          <p:cNvSpPr txBox="1"/>
          <p:nvPr/>
        </p:nvSpPr>
        <p:spPr>
          <a:xfrm>
            <a:off x="276045" y="2472302"/>
            <a:ext cx="11754928" cy="1898084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Effectiveness: 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sz="2667" dirty="0">
                <a:solidFill>
                  <a:srgbClr val="C00000"/>
                </a:solidFill>
              </a:rPr>
              <a:t>(sparse MF)NetSMF </a:t>
            </a:r>
            <a:r>
              <a:rPr lang="en-US" sz="2667" b="1" dirty="0">
                <a:solidFill>
                  <a:srgbClr val="C00000"/>
                </a:solidFill>
              </a:rPr>
              <a:t>≈</a:t>
            </a:r>
            <a:r>
              <a:rPr lang="en-US" sz="2667" dirty="0">
                <a:solidFill>
                  <a:srgbClr val="C00000"/>
                </a:solidFill>
              </a:rPr>
              <a:t> (explicit MF)</a:t>
            </a:r>
            <a:r>
              <a:rPr lang="en-US" sz="2667" dirty="0" err="1">
                <a:solidFill>
                  <a:srgbClr val="C00000"/>
                </a:solidFill>
              </a:rPr>
              <a:t>NetMF</a:t>
            </a:r>
            <a:r>
              <a:rPr lang="en-US" sz="2667" dirty="0">
                <a:solidFill>
                  <a:srgbClr val="C00000"/>
                </a:solidFill>
              </a:rPr>
              <a:t> </a:t>
            </a:r>
            <a:r>
              <a:rPr lang="en-US" sz="2667" b="1" dirty="0">
                <a:solidFill>
                  <a:srgbClr val="C00000"/>
                </a:solidFill>
              </a:rPr>
              <a:t>&gt;</a:t>
            </a:r>
            <a:r>
              <a:rPr lang="en-US" sz="2667" dirty="0">
                <a:solidFill>
                  <a:srgbClr val="C00000"/>
                </a:solidFill>
              </a:rPr>
              <a:t> (implicit MF) </a:t>
            </a:r>
            <a:r>
              <a:rPr lang="en-US" sz="2667" dirty="0" err="1">
                <a:solidFill>
                  <a:srgbClr val="C00000"/>
                </a:solidFill>
              </a:rPr>
              <a:t>DeepWalk</a:t>
            </a:r>
            <a:r>
              <a:rPr lang="en-US" sz="2667" dirty="0">
                <a:solidFill>
                  <a:srgbClr val="C00000"/>
                </a:solidFill>
              </a:rPr>
              <a:t>/LINE</a:t>
            </a:r>
          </a:p>
          <a:p>
            <a:r>
              <a:rPr lang="en-US" sz="3200" b="1" dirty="0">
                <a:solidFill>
                  <a:srgbClr val="C00000"/>
                </a:solidFill>
              </a:rPr>
              <a:t>Efficiency: 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sz="2667" dirty="0">
                <a:solidFill>
                  <a:srgbClr val="C00000"/>
                </a:solidFill>
              </a:rPr>
              <a:t>Sparse MF can handle billion-scale network embedding</a:t>
            </a:r>
          </a:p>
        </p:txBody>
      </p:sp>
    </p:spTree>
    <p:extLst>
      <p:ext uri="{BB962C8B-B14F-4D97-AF65-F5344CB8AC3E}">
        <p14:creationId xmlns:p14="http://schemas.microsoft.com/office/powerpoint/2010/main" val="468396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5">
                <a:extLst>
                  <a:ext uri="{FF2B5EF4-FFF2-40B4-BE49-F238E27FC236}">
                    <a16:creationId xmlns:a16="http://schemas.microsoft.com/office/drawing/2014/main" id="{830C9A53-FDDF-41E7-B1F4-4ABDE6C32201}"/>
                  </a:ext>
                </a:extLst>
              </p:cNvPr>
              <p:cNvSpPr/>
              <p:nvPr/>
            </p:nvSpPr>
            <p:spPr>
              <a:xfrm>
                <a:off x="939140" y="2724823"/>
                <a:ext cx="1828800" cy="1705238"/>
              </a:xfrm>
              <a:prstGeom prst="roundRect">
                <a:avLst>
                  <a:gd name="adj" fmla="val 0"/>
                </a:avLst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25442"/>
                <a:r>
                  <a:rPr lang="en-US" sz="2000" dirty="0">
                    <a:solidFill>
                      <a:schemeClr val="tx1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Input: </a:t>
                </a:r>
              </a:p>
              <a:p>
                <a:pPr algn="ctr" defTabSz="825442"/>
                <a:endParaRPr lang="en-US" sz="1100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  <a:p>
                <a:pPr algn="ctr" defTabSz="825442"/>
                <a:r>
                  <a:rPr lang="en-US" sz="1600" dirty="0">
                    <a:solidFill>
                      <a:schemeClr val="tx1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Adjacency Matrix</a:t>
                </a:r>
              </a:p>
              <a:p>
                <a:pPr algn="ctr" defTabSz="82544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𝑨</m:t>
                      </m:r>
                    </m:oMath>
                  </m:oMathPara>
                </a14:m>
                <a:endParaRPr lang="en-US" sz="24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4" name="Rounded Rectangle 5">
                <a:extLst>
                  <a:ext uri="{FF2B5EF4-FFF2-40B4-BE49-F238E27FC236}">
                    <a16:creationId xmlns:a16="http://schemas.microsoft.com/office/drawing/2014/main" id="{830C9A53-FDDF-41E7-B1F4-4ABDE6C322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140" y="2724823"/>
                <a:ext cx="1828800" cy="1705238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E10D740C-ACBB-493A-8E41-62F0A7A7B4D1}"/>
              </a:ext>
            </a:extLst>
          </p:cNvPr>
          <p:cNvSpPr/>
          <p:nvPr/>
        </p:nvSpPr>
        <p:spPr>
          <a:xfrm>
            <a:off x="3657600" y="1447800"/>
            <a:ext cx="1828800" cy="609600"/>
          </a:xfrm>
          <a:prstGeom prst="roundRect">
            <a:avLst>
              <a:gd name="adj" fmla="val 9498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5442"/>
            <a:r>
              <a:rPr lang="en-US" sz="200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Random Walk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43FAB70-2017-402B-B517-7543BEB5C16E}"/>
              </a:ext>
            </a:extLst>
          </p:cNvPr>
          <p:cNvSpPr/>
          <p:nvPr/>
        </p:nvSpPr>
        <p:spPr>
          <a:xfrm>
            <a:off x="6324600" y="1447800"/>
            <a:ext cx="1828800" cy="609600"/>
          </a:xfrm>
          <a:prstGeom prst="roundRect">
            <a:avLst>
              <a:gd name="adj" fmla="val 9498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5442"/>
            <a:r>
              <a:rPr lang="en-US" sz="200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Skip Gram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5">
                <a:extLst>
                  <a:ext uri="{FF2B5EF4-FFF2-40B4-BE49-F238E27FC236}">
                    <a16:creationId xmlns:a16="http://schemas.microsoft.com/office/drawing/2014/main" id="{0F4DF11A-1BF0-407A-8083-95755F4D5FD4}"/>
                  </a:ext>
                </a:extLst>
              </p:cNvPr>
              <p:cNvSpPr/>
              <p:nvPr/>
            </p:nvSpPr>
            <p:spPr>
              <a:xfrm>
                <a:off x="3657600" y="2895600"/>
                <a:ext cx="1828800" cy="609600"/>
              </a:xfrm>
              <a:prstGeom prst="roundRect">
                <a:avLst>
                  <a:gd name="adj" fmla="val 9498"/>
                </a:avLst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2544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𝑺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=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𝑓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(</m:t>
                      </m:r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𝑨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7" name="Rounded Rectangle 5">
                <a:extLst>
                  <a:ext uri="{FF2B5EF4-FFF2-40B4-BE49-F238E27FC236}">
                    <a16:creationId xmlns:a16="http://schemas.microsoft.com/office/drawing/2014/main" id="{0F4DF11A-1BF0-407A-8083-95755F4D5F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2895600"/>
                <a:ext cx="1828800" cy="609600"/>
              </a:xfrm>
              <a:prstGeom prst="roundRect">
                <a:avLst>
                  <a:gd name="adj" fmla="val 9498"/>
                </a:avLst>
              </a:prstGeom>
              <a:blipFill>
                <a:blip r:embed="rId4"/>
                <a:stretch>
                  <a:fillRect b="-97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92B154A7-82D2-4C89-B56B-A5971F974B6E}"/>
              </a:ext>
            </a:extLst>
          </p:cNvPr>
          <p:cNvSpPr/>
          <p:nvPr/>
        </p:nvSpPr>
        <p:spPr>
          <a:xfrm>
            <a:off x="6324600" y="2895600"/>
            <a:ext cx="1828800" cy="609600"/>
          </a:xfrm>
          <a:prstGeom prst="roundRect">
            <a:avLst>
              <a:gd name="adj" fmla="val 9498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5442"/>
            <a:r>
              <a:rPr lang="en-US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(dense) Matrix Factorization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5">
                <a:extLst>
                  <a:ext uri="{FF2B5EF4-FFF2-40B4-BE49-F238E27FC236}">
                    <a16:creationId xmlns:a16="http://schemas.microsoft.com/office/drawing/2014/main" id="{470E9409-5B2F-49A8-ADA4-B67AE1C14DA5}"/>
                  </a:ext>
                </a:extLst>
              </p:cNvPr>
              <p:cNvSpPr/>
              <p:nvPr/>
            </p:nvSpPr>
            <p:spPr>
              <a:xfrm>
                <a:off x="9448800" y="2652581"/>
                <a:ext cx="1066800" cy="1705238"/>
              </a:xfrm>
              <a:prstGeom prst="roundRect">
                <a:avLst>
                  <a:gd name="adj" fmla="val 0"/>
                </a:avLst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25442"/>
                <a:r>
                  <a:rPr lang="en-US" sz="2000" dirty="0">
                    <a:solidFill>
                      <a:schemeClr val="tx1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Output: </a:t>
                </a:r>
              </a:p>
              <a:p>
                <a:pPr algn="ctr" defTabSz="825442"/>
                <a:endParaRPr lang="en-US" sz="1100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  <a:p>
                <a:pPr algn="ctr" defTabSz="825442"/>
                <a:r>
                  <a:rPr lang="en-US" sz="1600" dirty="0">
                    <a:solidFill>
                      <a:schemeClr val="tx1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Vectors</a:t>
                </a:r>
              </a:p>
              <a:p>
                <a:pPr algn="ctr" defTabSz="82544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𝒁</m:t>
                      </m:r>
                    </m:oMath>
                  </m:oMathPara>
                </a14:m>
                <a:endParaRPr lang="en-US" sz="24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11" name="Rounded Rectangle 5">
                <a:extLst>
                  <a:ext uri="{FF2B5EF4-FFF2-40B4-BE49-F238E27FC236}">
                    <a16:creationId xmlns:a16="http://schemas.microsoft.com/office/drawing/2014/main" id="{470E9409-5B2F-49A8-ADA4-B67AE1C14D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8800" y="2652581"/>
                <a:ext cx="1066800" cy="1705238"/>
              </a:xfrm>
              <a:prstGeom prst="roundRect">
                <a:avLst>
                  <a:gd name="adj" fmla="val 0"/>
                </a:avLst>
              </a:prstGeom>
              <a:blipFill>
                <a:blip r:embed="rId5"/>
                <a:stretch>
                  <a:fillRect l="-3371" r="-8427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标题 1">
            <a:extLst>
              <a:ext uri="{FF2B5EF4-FFF2-40B4-BE49-F238E27FC236}">
                <a16:creationId xmlns:a16="http://schemas.microsoft.com/office/drawing/2014/main" id="{54C0F3AD-8471-47D5-A310-CB825BC21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109" y="188913"/>
            <a:ext cx="11523784" cy="792162"/>
          </a:xfrm>
        </p:spPr>
        <p:txBody>
          <a:bodyPr/>
          <a:lstStyle/>
          <a:p>
            <a:r>
              <a:rPr kumimoji="1" lang="en-US" altLang="zh-CN" sz="3200" dirty="0"/>
              <a:t>Network Embedding</a:t>
            </a:r>
            <a:endParaRPr kumimoji="1" lang="zh-CN" altLang="en-US" sz="3200" dirty="0"/>
          </a:p>
        </p:txBody>
      </p:sp>
      <p:sp>
        <p:nvSpPr>
          <p:cNvPr id="25" name="Right Arrow 4">
            <a:extLst>
              <a:ext uri="{FF2B5EF4-FFF2-40B4-BE49-F238E27FC236}">
                <a16:creationId xmlns:a16="http://schemas.microsoft.com/office/drawing/2014/main" id="{0D9EBFBA-F54C-4816-9F42-55DAB9E32D3C}"/>
              </a:ext>
            </a:extLst>
          </p:cNvPr>
          <p:cNvSpPr/>
          <p:nvPr/>
        </p:nvSpPr>
        <p:spPr>
          <a:xfrm>
            <a:off x="5738580" y="3048000"/>
            <a:ext cx="333839" cy="292940"/>
          </a:xfrm>
          <a:prstGeom prst="rightArrow">
            <a:avLst/>
          </a:prstGeom>
          <a:noFill/>
          <a:ln>
            <a:solidFill>
              <a:srgbClr val="0C23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C2340"/>
                </a:solidFill>
              </a:ln>
              <a:solidFill>
                <a:srgbClr val="0C2340"/>
              </a:solidFill>
            </a:endParaRPr>
          </a:p>
        </p:txBody>
      </p:sp>
      <p:sp>
        <p:nvSpPr>
          <p:cNvPr id="31" name="Right Arrow 4">
            <a:extLst>
              <a:ext uri="{FF2B5EF4-FFF2-40B4-BE49-F238E27FC236}">
                <a16:creationId xmlns:a16="http://schemas.microsoft.com/office/drawing/2014/main" id="{6E0B6ED0-FA11-4DA0-BFA6-9165AA297B23}"/>
              </a:ext>
            </a:extLst>
          </p:cNvPr>
          <p:cNvSpPr/>
          <p:nvPr/>
        </p:nvSpPr>
        <p:spPr>
          <a:xfrm>
            <a:off x="5738577" y="1586050"/>
            <a:ext cx="333839" cy="302821"/>
          </a:xfrm>
          <a:prstGeom prst="rightArrow">
            <a:avLst/>
          </a:prstGeom>
          <a:noFill/>
          <a:ln>
            <a:solidFill>
              <a:srgbClr val="0C23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C234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4481135-7790-4080-827B-749458CA0579}"/>
              </a:ext>
            </a:extLst>
          </p:cNvPr>
          <p:cNvSpPr txBox="1"/>
          <p:nvPr/>
        </p:nvSpPr>
        <p:spPr>
          <a:xfrm>
            <a:off x="3671963" y="2057399"/>
            <a:ext cx="5155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70C0"/>
                </a:solidFill>
              </a:rPr>
              <a:t>DeepWalk</a:t>
            </a:r>
            <a:r>
              <a:rPr lang="en-US" dirty="0">
                <a:solidFill>
                  <a:srgbClr val="0070C0"/>
                </a:solidFill>
              </a:rPr>
              <a:t>, LINE, node2vec, metapath2vec</a:t>
            </a:r>
          </a:p>
        </p:txBody>
      </p:sp>
      <p:sp>
        <p:nvSpPr>
          <p:cNvPr id="18" name="Rounded Rectangle 5">
            <a:extLst>
              <a:ext uri="{FF2B5EF4-FFF2-40B4-BE49-F238E27FC236}">
                <a16:creationId xmlns:a16="http://schemas.microsoft.com/office/drawing/2014/main" id="{BD8D75A5-FA11-4B30-BB99-F8C0B9A4CEFA}"/>
              </a:ext>
            </a:extLst>
          </p:cNvPr>
          <p:cNvSpPr/>
          <p:nvPr/>
        </p:nvSpPr>
        <p:spPr>
          <a:xfrm>
            <a:off x="6349341" y="3962400"/>
            <a:ext cx="1828800" cy="609600"/>
          </a:xfrm>
          <a:prstGeom prst="roundRect">
            <a:avLst>
              <a:gd name="adj" fmla="val 9498"/>
            </a:avLst>
          </a:prstGeom>
          <a:solidFill>
            <a:srgbClr val="0070C0">
              <a:alpha val="14902"/>
            </a:srgb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5442"/>
            <a:r>
              <a:rPr lang="en-US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(sparse) Matrix Factorization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5">
                <a:extLst>
                  <a:ext uri="{FF2B5EF4-FFF2-40B4-BE49-F238E27FC236}">
                    <a16:creationId xmlns:a16="http://schemas.microsoft.com/office/drawing/2014/main" id="{96ADEDD3-7844-4090-A9E8-E9CC107969BE}"/>
                  </a:ext>
                </a:extLst>
              </p:cNvPr>
              <p:cNvSpPr/>
              <p:nvPr/>
            </p:nvSpPr>
            <p:spPr>
              <a:xfrm>
                <a:off x="3962400" y="3962400"/>
                <a:ext cx="1524000" cy="609600"/>
              </a:xfrm>
              <a:prstGeom prst="roundRect">
                <a:avLst>
                  <a:gd name="adj" fmla="val 9498"/>
                </a:avLst>
              </a:prstGeom>
              <a:solidFill>
                <a:srgbClr val="0070C0">
                  <a:alpha val="14902"/>
                </a:srgb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25442"/>
                <a:r>
                  <a:rPr lang="en-US" sz="2000" dirty="0">
                    <a:solidFill>
                      <a:schemeClr val="tx1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Sparsify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Helvetica Neue" charset="0"/>
                        <a:cs typeface="Helvetica Neue" charset="0"/>
                      </a:rPr>
                      <m:t>𝑺</m:t>
                    </m:r>
                  </m:oMath>
                </a14:m>
                <a:endParaRPr lang="en-US" sz="2000" b="1" i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21" name="Rounded Rectangle 5">
                <a:extLst>
                  <a:ext uri="{FF2B5EF4-FFF2-40B4-BE49-F238E27FC236}">
                    <a16:creationId xmlns:a16="http://schemas.microsoft.com/office/drawing/2014/main" id="{96ADEDD3-7844-4090-A9E8-E9CC107969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3962400"/>
                <a:ext cx="1524000" cy="609600"/>
              </a:xfrm>
              <a:prstGeom prst="roundRect">
                <a:avLst>
                  <a:gd name="adj" fmla="val 9498"/>
                </a:avLst>
              </a:prstGeom>
              <a:blipFill>
                <a:blip r:embed="rId6"/>
                <a:stretch>
                  <a:fillRect b="-1942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ight Arrow 4">
            <a:extLst>
              <a:ext uri="{FF2B5EF4-FFF2-40B4-BE49-F238E27FC236}">
                <a16:creationId xmlns:a16="http://schemas.microsoft.com/office/drawing/2014/main" id="{EC4B4920-744F-426E-9AC8-62A5C766D6D2}"/>
              </a:ext>
            </a:extLst>
          </p:cNvPr>
          <p:cNvSpPr/>
          <p:nvPr/>
        </p:nvSpPr>
        <p:spPr>
          <a:xfrm rot="3378532">
            <a:off x="4455071" y="3609983"/>
            <a:ext cx="293718" cy="292940"/>
          </a:xfrm>
          <a:prstGeom prst="rightArrow">
            <a:avLst/>
          </a:prstGeom>
          <a:solidFill>
            <a:srgbClr val="00A642">
              <a:alpha val="14902"/>
            </a:srgbClr>
          </a:solidFill>
          <a:ln>
            <a:solidFill>
              <a:srgbClr val="0C23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C2340"/>
                </a:solidFill>
              </a:ln>
              <a:solidFill>
                <a:srgbClr val="0C2340"/>
              </a:solidFill>
            </a:endParaRPr>
          </a:p>
        </p:txBody>
      </p:sp>
      <p:sp>
        <p:nvSpPr>
          <p:cNvPr id="24" name="Right Arrow 4">
            <a:extLst>
              <a:ext uri="{FF2B5EF4-FFF2-40B4-BE49-F238E27FC236}">
                <a16:creationId xmlns:a16="http://schemas.microsoft.com/office/drawing/2014/main" id="{5DE79CDD-5B0E-4E09-B07D-C296C4EAB1ED}"/>
              </a:ext>
            </a:extLst>
          </p:cNvPr>
          <p:cNvSpPr/>
          <p:nvPr/>
        </p:nvSpPr>
        <p:spPr>
          <a:xfrm>
            <a:off x="5738579" y="4114824"/>
            <a:ext cx="333839" cy="292940"/>
          </a:xfrm>
          <a:prstGeom prst="rightArrow">
            <a:avLst/>
          </a:prstGeom>
          <a:solidFill>
            <a:srgbClr val="0070C0">
              <a:alpha val="14902"/>
            </a:srgbClr>
          </a:solidFill>
          <a:ln>
            <a:solidFill>
              <a:srgbClr val="0C23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C2340"/>
                </a:solidFill>
              </a:ln>
              <a:solidFill>
                <a:srgbClr val="0C234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ABF1816-E97B-4984-B1A1-2AC91FF56797}"/>
              </a:ext>
            </a:extLst>
          </p:cNvPr>
          <p:cNvSpPr txBox="1"/>
          <p:nvPr/>
        </p:nvSpPr>
        <p:spPr>
          <a:xfrm>
            <a:off x="5442857" y="4572000"/>
            <a:ext cx="1262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NetSMF </a:t>
            </a:r>
          </a:p>
        </p:txBody>
      </p:sp>
      <p:sp>
        <p:nvSpPr>
          <p:cNvPr id="36" name="Equals 35">
            <a:extLst>
              <a:ext uri="{FF2B5EF4-FFF2-40B4-BE49-F238E27FC236}">
                <a16:creationId xmlns:a16="http://schemas.microsoft.com/office/drawing/2014/main" id="{57BD16F7-1793-4777-9BE2-3E9A6D8A8E5D}"/>
              </a:ext>
            </a:extLst>
          </p:cNvPr>
          <p:cNvSpPr/>
          <p:nvPr/>
        </p:nvSpPr>
        <p:spPr>
          <a:xfrm rot="5400000">
            <a:off x="5647069" y="2428340"/>
            <a:ext cx="533400" cy="333838"/>
          </a:xfrm>
          <a:prstGeom prst="mathEqual">
            <a:avLst>
              <a:gd name="adj1" fmla="val 24244"/>
              <a:gd name="adj2" fmla="val 1176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621E894-DFF1-4549-BC01-2C04AEFD7121}"/>
              </a:ext>
            </a:extLst>
          </p:cNvPr>
          <p:cNvSpPr txBox="1"/>
          <p:nvPr/>
        </p:nvSpPr>
        <p:spPr>
          <a:xfrm>
            <a:off x="5505202" y="3502501"/>
            <a:ext cx="2338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70C0"/>
                </a:solidFill>
              </a:rPr>
              <a:t>NetMF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2" name="Right Arrow 4">
            <a:extLst>
              <a:ext uri="{FF2B5EF4-FFF2-40B4-BE49-F238E27FC236}">
                <a16:creationId xmlns:a16="http://schemas.microsoft.com/office/drawing/2014/main" id="{09FC9F6F-694D-4449-8D75-EB77401AEF98}"/>
              </a:ext>
            </a:extLst>
          </p:cNvPr>
          <p:cNvSpPr/>
          <p:nvPr/>
        </p:nvSpPr>
        <p:spPr>
          <a:xfrm>
            <a:off x="2976464" y="3463513"/>
            <a:ext cx="333839" cy="292940"/>
          </a:xfrm>
          <a:prstGeom prst="rightArrow">
            <a:avLst/>
          </a:prstGeom>
          <a:noFill/>
          <a:ln>
            <a:solidFill>
              <a:srgbClr val="0C23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C2340"/>
                </a:solidFill>
              </a:ln>
              <a:solidFill>
                <a:srgbClr val="0C2340"/>
              </a:solidFill>
            </a:endParaRPr>
          </a:p>
        </p:txBody>
      </p:sp>
      <p:sp>
        <p:nvSpPr>
          <p:cNvPr id="38" name="Right Arrow 4">
            <a:extLst>
              <a:ext uri="{FF2B5EF4-FFF2-40B4-BE49-F238E27FC236}">
                <a16:creationId xmlns:a16="http://schemas.microsoft.com/office/drawing/2014/main" id="{3A8F1351-8AA2-4916-A26B-DA8A050B5DA9}"/>
              </a:ext>
            </a:extLst>
          </p:cNvPr>
          <p:cNvSpPr/>
          <p:nvPr/>
        </p:nvSpPr>
        <p:spPr>
          <a:xfrm>
            <a:off x="8600744" y="3476410"/>
            <a:ext cx="333839" cy="292940"/>
          </a:xfrm>
          <a:prstGeom prst="rightArrow">
            <a:avLst/>
          </a:prstGeom>
          <a:noFill/>
          <a:ln>
            <a:solidFill>
              <a:srgbClr val="0C23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C2340"/>
                </a:solidFill>
              </a:ln>
              <a:solidFill>
                <a:srgbClr val="0C2340"/>
              </a:solidFill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D332683F-933F-4ACF-B4E8-873BDB1845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5600" y="5691901"/>
            <a:ext cx="4306064" cy="9374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9405A58-B814-407F-8D79-A73D21A0F4D1}"/>
                  </a:ext>
                </a:extLst>
              </p:cNvPr>
              <p:cNvSpPr/>
              <p:nvPr/>
            </p:nvSpPr>
            <p:spPr>
              <a:xfrm>
                <a:off x="1957227" y="5953116"/>
                <a:ext cx="101457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𝑓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  <a:ea typeface="Helvetica Neue" charset="0"/>
                              <a:cs typeface="Helvetica Neue" charset="0"/>
                            </a:rPr>
                          </m:ctrlPr>
                        </m:dPr>
                        <m:e>
                          <m:r>
                            <a:rPr lang="en-US" b="1" i="1" dirty="0">
                              <a:latin typeface="Cambria Math" panose="02040503050406030204" pitchFamily="18" charset="0"/>
                              <a:ea typeface="Helvetica Neue" charset="0"/>
                              <a:cs typeface="Helvetica Neue" charset="0"/>
                            </a:rPr>
                            <m:t>𝑨</m:t>
                          </m:r>
                        </m:e>
                      </m:d>
                      <m:r>
                        <a:rPr lang="en-US" b="1" i="1" dirty="0"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 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9405A58-B814-407F-8D79-A73D21A0F4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7227" y="5953116"/>
                <a:ext cx="1014573" cy="369332"/>
              </a:xfrm>
              <a:prstGeom prst="rect">
                <a:avLst/>
              </a:prstGeom>
              <a:blipFill>
                <a:blip r:embed="rId8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E3FCADD-AB44-4BBE-A5E7-A3607CB7ABAA}"/>
                  </a:ext>
                </a:extLst>
              </p:cNvPr>
              <p:cNvSpPr txBox="1"/>
              <p:nvPr/>
            </p:nvSpPr>
            <p:spPr>
              <a:xfrm>
                <a:off x="576785" y="5100935"/>
                <a:ext cx="11092423" cy="46166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C00000"/>
                    </a:solidFill>
                  </a:rPr>
                  <a:t>Incorporate network structures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Helvetica Neue" charset="0"/>
                        <a:cs typeface="Helvetica Neue" charset="0"/>
                      </a:rPr>
                      <m:t>𝑨</m:t>
                    </m:r>
                  </m:oMath>
                </a14:m>
                <a:r>
                  <a:rPr lang="en-US" sz="2400" dirty="0">
                    <a:solidFill>
                      <a:srgbClr val="C00000"/>
                    </a:solidFill>
                  </a:rPr>
                  <a:t> into the similarity matrix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Helvetica Neue" charset="0"/>
                        <a:cs typeface="Helvetica Neue" charset="0"/>
                      </a:rPr>
                      <m:t>𝑺</m:t>
                    </m:r>
                  </m:oMath>
                </a14:m>
                <a:r>
                  <a:rPr lang="en-US" sz="2400" dirty="0">
                    <a:solidFill>
                      <a:srgbClr val="C00000"/>
                    </a:solidFill>
                  </a:rPr>
                  <a:t>, and then factorize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Helvetica Neue" charset="0"/>
                        <a:cs typeface="Helvetica Neue" charset="0"/>
                      </a:rPr>
                      <m:t>𝑺</m:t>
                    </m:r>
                  </m:oMath>
                </a14:m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E3FCADD-AB44-4BBE-A5E7-A3607CB7AB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785" y="5100935"/>
                <a:ext cx="11092423" cy="461665"/>
              </a:xfrm>
              <a:prstGeom prst="rect">
                <a:avLst/>
              </a:prstGeom>
              <a:blipFill>
                <a:blip r:embed="rId9"/>
                <a:stretch>
                  <a:fillRect l="-768" t="-6173" b="-24691"/>
                </a:stretch>
              </a:blipFill>
              <a:ln w="28575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80067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AF512-D0F8-4C1F-8F4B-4B89D1D46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/>
              <a:t>ProNE</a:t>
            </a:r>
            <a:r>
              <a:rPr lang="en-US" sz="3200" dirty="0"/>
              <a:t>: More fast &amp; scalable network embedding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A9A20-3885-44DB-8C9E-837E6BCF1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BCA48E-3095-4819-BF2B-FE7F1102A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108" y="1022337"/>
            <a:ext cx="7487195" cy="530572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DC2CC90-0650-4295-A988-AFC4F3686F65}"/>
              </a:ext>
            </a:extLst>
          </p:cNvPr>
          <p:cNvSpPr/>
          <p:nvPr/>
        </p:nvSpPr>
        <p:spPr>
          <a:xfrm>
            <a:off x="152400" y="6504802"/>
            <a:ext cx="10668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+mj-lt"/>
              <a:buAutoNum type="arabicPeriod"/>
            </a:pPr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Zhang et al. </a:t>
            </a:r>
            <a:r>
              <a:rPr lang="en-US" sz="1200" dirty="0" err="1">
                <a:latin typeface="Times New Roman" charset="0"/>
                <a:ea typeface="Times New Roman" charset="0"/>
                <a:cs typeface="Times New Roman" charset="0"/>
              </a:rPr>
              <a:t>ProNE</a:t>
            </a:r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: Fast and Scalable Network Representation Learning. In </a:t>
            </a:r>
            <a:r>
              <a:rPr lang="en-US" sz="1200" b="1" dirty="0">
                <a:latin typeface="Times New Roman" charset="0"/>
                <a:ea typeface="Times New Roman" charset="0"/>
                <a:cs typeface="Times New Roman" charset="0"/>
              </a:rPr>
              <a:t>IJCAI 2019</a:t>
            </a:r>
          </a:p>
        </p:txBody>
      </p:sp>
    </p:spTree>
    <p:extLst>
      <p:ext uri="{BB962C8B-B14F-4D97-AF65-F5344CB8AC3E}">
        <p14:creationId xmlns:p14="http://schemas.microsoft.com/office/powerpoint/2010/main" val="2272241510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87CB1-D312-4766-B07F-AD76A2F7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109" y="188913"/>
            <a:ext cx="11523784" cy="792163"/>
          </a:xfrm>
        </p:spPr>
        <p:txBody>
          <a:bodyPr/>
          <a:lstStyle/>
          <a:p>
            <a:r>
              <a:rPr lang="en-US" sz="3200" dirty="0"/>
              <a:t>Embedding enhancement via spectral propagation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773F2B1-02EB-49D0-B56D-FD62BF6BA731}"/>
                  </a:ext>
                </a:extLst>
              </p:cNvPr>
              <p:cNvSpPr txBox="1"/>
              <p:nvPr/>
            </p:nvSpPr>
            <p:spPr>
              <a:xfrm>
                <a:off x="1371601" y="2333894"/>
                <a:ext cx="3070969" cy="375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̃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773F2B1-02EB-49D0-B56D-FD62BF6BA7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1" y="2333894"/>
                <a:ext cx="3070969" cy="375937"/>
              </a:xfrm>
              <a:prstGeom prst="rect">
                <a:avLst/>
              </a:prstGeom>
              <a:blipFill>
                <a:blip r:embed="rId3"/>
                <a:stretch>
                  <a:fillRect l="-1587" t="-20968" r="-198" b="-35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FB045EFB-3E93-479A-9736-3D0FF5C560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401" y="3019694"/>
            <a:ext cx="2273443" cy="6023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9646967-DB35-4EFC-9F22-69DCC66F3303}"/>
                  </a:ext>
                </a:extLst>
              </p:cNvPr>
              <p:cNvSpPr/>
              <p:nvPr/>
            </p:nvSpPr>
            <p:spPr>
              <a:xfrm>
                <a:off x="5882850" y="3176186"/>
                <a:ext cx="510190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>
                    <a:ea typeface="黑体" pitchFamily="49" charset="-122"/>
                  </a:rPr>
                  <a:t>is</a:t>
                </a:r>
                <a:r>
                  <a:rPr lang="zh-CN" altLang="en-US" sz="2400" dirty="0">
                    <a:ea typeface="黑体" pitchFamily="49" charset="-122"/>
                  </a:rPr>
                  <a:t> </a:t>
                </a:r>
                <a:r>
                  <a:rPr lang="en-US" altLang="zh-CN" sz="2400" dirty="0">
                    <a:ea typeface="黑体" pitchFamily="49" charset="-122"/>
                  </a:rPr>
                  <a:t>the</a:t>
                </a:r>
                <a:r>
                  <a:rPr lang="zh-CN" altLang="en-US" sz="2400" dirty="0">
                    <a:ea typeface="黑体" pitchFamily="49" charset="-122"/>
                  </a:rPr>
                  <a:t> </a:t>
                </a:r>
                <a:r>
                  <a:rPr lang="en-US" altLang="zh-CN" sz="2400" dirty="0">
                    <a:ea typeface="黑体" pitchFamily="49" charset="-122"/>
                  </a:rPr>
                  <a:t>spectral</a:t>
                </a:r>
                <a:r>
                  <a:rPr lang="zh-CN" altLang="en-US" sz="2400" dirty="0">
                    <a:ea typeface="黑体" pitchFamily="49" charset="-122"/>
                  </a:rPr>
                  <a:t> </a:t>
                </a:r>
                <a:r>
                  <a:rPr lang="en-US" altLang="zh-CN" sz="2400" dirty="0">
                    <a:ea typeface="黑体" pitchFamily="49" charset="-122"/>
                  </a:rPr>
                  <a:t>filter</a:t>
                </a:r>
                <a:r>
                  <a:rPr lang="zh-CN" altLang="en-US" sz="2400" dirty="0">
                    <a:ea typeface="黑体" pitchFamily="49" charset="-122"/>
                  </a:rPr>
                  <a:t> </a:t>
                </a:r>
                <a:r>
                  <a:rPr lang="en-US" altLang="zh-CN" sz="2400" dirty="0">
                    <a:ea typeface="黑体" pitchFamily="49" charset="-122"/>
                  </a:rPr>
                  <a:t>of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黑体" pitchFamily="49" charset="-122"/>
                      </a:rPr>
                      <m:t>𝐿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黑体" pitchFamily="49" charset="-122"/>
                      </a:rPr>
                      <m:t>=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黑体" pitchFamily="49" charset="-122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黑体" pitchFamily="49" charset="-122"/>
                          </a:rPr>
                          <m:t>𝐼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黑体" pitchFamily="49" charset="-122"/>
                          </a:rPr>
                          <m:t>𝑛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  <a:ea typeface="黑体" pitchFamily="49" charset="-122"/>
                      </a:rPr>
                      <m:t>−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黑体" pitchFamily="49" charset="-122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黑体" pitchFamily="49" charset="-122"/>
                          </a:rPr>
                          <m:t>𝐷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黑体" pitchFamily="49" charset="-122"/>
                          </a:rPr>
                          <m:t>−1</m:t>
                        </m:r>
                      </m:sup>
                    </m:sSup>
                    <m:r>
                      <a:rPr lang="en-US" altLang="zh-CN" sz="2400" i="1">
                        <a:latin typeface="Cambria Math" panose="02040503050406030204" pitchFamily="18" charset="0"/>
                        <a:ea typeface="黑体" pitchFamily="49" charset="-122"/>
                      </a:rPr>
                      <m:t>𝐴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9646967-DB35-4EFC-9F22-69DCC66F33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2850" y="3176186"/>
                <a:ext cx="5101909" cy="461665"/>
              </a:xfrm>
              <a:prstGeom prst="rect">
                <a:avLst/>
              </a:prstGeom>
              <a:blipFill>
                <a:blip r:embed="rId5"/>
                <a:stretch>
                  <a:fillRect l="-1792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7968B8E-973B-4985-9F5A-4C0BB6F09E49}"/>
                  </a:ext>
                </a:extLst>
              </p:cNvPr>
              <p:cNvSpPr/>
              <p:nvPr/>
            </p:nvSpPr>
            <p:spPr>
              <a:xfrm>
                <a:off x="2209801" y="3810000"/>
                <a:ext cx="8389413" cy="4682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̃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 modulated by the filter in the spectrum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7968B8E-973B-4985-9F5A-4C0BB6F09E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1" y="3810000"/>
                <a:ext cx="8389413" cy="468270"/>
              </a:xfrm>
              <a:prstGeom prst="rect">
                <a:avLst/>
              </a:prstGeom>
              <a:blipFill>
                <a:blip r:embed="rId6"/>
                <a:stretch>
                  <a:fillRect l="-218" t="-7792" r="-73" b="-29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4BADFBB1-012C-4B44-91C3-775D5AADD7E6}"/>
              </a:ext>
            </a:extLst>
          </p:cNvPr>
          <p:cNvSpPr/>
          <p:nvPr/>
        </p:nvSpPr>
        <p:spPr>
          <a:xfrm>
            <a:off x="1257300" y="2157559"/>
            <a:ext cx="3390899" cy="792163"/>
          </a:xfrm>
          <a:prstGeom prst="rect">
            <a:avLst/>
          </a:prstGeom>
          <a:solidFill>
            <a:srgbClr val="FF0000">
              <a:alpha val="2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F267CF-93E3-456A-A910-4BA411A83BE0}"/>
              </a:ext>
            </a:extLst>
          </p:cNvPr>
          <p:cNvSpPr/>
          <p:nvPr/>
        </p:nvSpPr>
        <p:spPr>
          <a:xfrm>
            <a:off x="152400" y="6504802"/>
            <a:ext cx="10668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+mj-lt"/>
              <a:buAutoNum type="arabicPeriod"/>
            </a:pPr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Zhang et al. </a:t>
            </a:r>
            <a:r>
              <a:rPr lang="en-US" sz="1200" dirty="0" err="1">
                <a:latin typeface="Times New Roman" charset="0"/>
                <a:ea typeface="Times New Roman" charset="0"/>
                <a:cs typeface="Times New Roman" charset="0"/>
              </a:rPr>
              <a:t>ProNE</a:t>
            </a:r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: Fast and Scalable Network Representation Learning. In </a:t>
            </a:r>
            <a:r>
              <a:rPr lang="en-US" sz="1200" b="1" dirty="0">
                <a:latin typeface="Times New Roman" charset="0"/>
                <a:ea typeface="Times New Roman" charset="0"/>
                <a:cs typeface="Times New Roman" charset="0"/>
              </a:rPr>
              <a:t>IJCAI 2019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A40A7F-509A-4BB0-A928-829BD7FCC472}"/>
              </a:ext>
            </a:extLst>
          </p:cNvPr>
          <p:cNvSpPr/>
          <p:nvPr/>
        </p:nvSpPr>
        <p:spPr>
          <a:xfrm>
            <a:off x="3200400" y="5077090"/>
            <a:ext cx="52309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The idea of </a:t>
            </a:r>
            <a:r>
              <a:rPr lang="en-US" sz="2400" b="1" dirty="0"/>
              <a:t>Graph Neural Networks</a:t>
            </a:r>
          </a:p>
        </p:txBody>
      </p:sp>
    </p:spTree>
    <p:extLst>
      <p:ext uri="{BB962C8B-B14F-4D97-AF65-F5344CB8AC3E}">
        <p14:creationId xmlns:p14="http://schemas.microsoft.com/office/powerpoint/2010/main" val="2684473671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992D7-66B4-4C8F-8507-51790E067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01E2FE-FD9D-4734-8EAC-BD52CD0870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629" y="2047379"/>
            <a:ext cx="5486400" cy="1735811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97179C4-08B1-4B4A-BC87-27884EA8F1E4}"/>
              </a:ext>
            </a:extLst>
          </p:cNvPr>
          <p:cNvSpPr txBox="1">
            <a:spLocks/>
          </p:cNvSpPr>
          <p:nvPr/>
        </p:nvSpPr>
        <p:spPr bwMode="auto">
          <a:xfrm>
            <a:off x="2361029" y="1234916"/>
            <a:ext cx="1981200" cy="533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en-US" sz="2000" dirty="0"/>
              <a:t>20 Threads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B0D66F87-01FB-48B7-90D2-866BB7CBFFA1}"/>
              </a:ext>
            </a:extLst>
          </p:cNvPr>
          <p:cNvSpPr/>
          <p:nvPr/>
        </p:nvSpPr>
        <p:spPr>
          <a:xfrm rot="16200000">
            <a:off x="3093324" y="443211"/>
            <a:ext cx="381000" cy="2726411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BA10BAE-1B2E-4A32-A842-E44FD0BDBCBE}"/>
              </a:ext>
            </a:extLst>
          </p:cNvPr>
          <p:cNvSpPr txBox="1">
            <a:spLocks/>
          </p:cNvSpPr>
          <p:nvPr/>
        </p:nvSpPr>
        <p:spPr bwMode="auto">
          <a:xfrm>
            <a:off x="4266029" y="1234916"/>
            <a:ext cx="1981200" cy="533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en-US" sz="2000" dirty="0"/>
              <a:t>1 Thread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9AE8546-902F-4B65-80A0-35E6EBCDF5DE}"/>
              </a:ext>
            </a:extLst>
          </p:cNvPr>
          <p:cNvCxnSpPr/>
          <p:nvPr/>
        </p:nvCxnSpPr>
        <p:spPr>
          <a:xfrm>
            <a:off x="5256629" y="1615915"/>
            <a:ext cx="76200" cy="4314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5FBF609-E8E5-4EEA-B4A2-9F8D050DF73F}"/>
              </a:ext>
            </a:extLst>
          </p:cNvPr>
          <p:cNvSpPr txBox="1"/>
          <p:nvPr/>
        </p:nvSpPr>
        <p:spPr>
          <a:xfrm>
            <a:off x="2437861" y="4292284"/>
            <a:ext cx="7931151" cy="954107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C00000"/>
                </a:solidFill>
              </a:rPr>
              <a:t>ProNE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offers</a:t>
            </a:r>
            <a:r>
              <a:rPr lang="en-US" sz="2800" b="1" dirty="0">
                <a:solidFill>
                  <a:srgbClr val="C00000"/>
                </a:solidFill>
              </a:rPr>
              <a:t> 10-400X </a:t>
            </a:r>
            <a:r>
              <a:rPr lang="en-US" sz="2800" dirty="0">
                <a:solidFill>
                  <a:srgbClr val="C00000"/>
                </a:solidFill>
              </a:rPr>
              <a:t>speedups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en-US" sz="2800" dirty="0">
                <a:solidFill>
                  <a:srgbClr val="C00000"/>
                </a:solidFill>
              </a:rPr>
              <a:t>(</a:t>
            </a:r>
            <a:r>
              <a:rPr lang="en-US" sz="2800" b="1" dirty="0">
                <a:solidFill>
                  <a:srgbClr val="C00000"/>
                </a:solidFill>
              </a:rPr>
              <a:t>1</a:t>
            </a:r>
            <a:r>
              <a:rPr lang="en-US" sz="2800" dirty="0">
                <a:solidFill>
                  <a:srgbClr val="C00000"/>
                </a:solidFill>
              </a:rPr>
              <a:t> thread vs </a:t>
            </a:r>
            <a:r>
              <a:rPr lang="en-US" sz="2800" b="1" dirty="0">
                <a:solidFill>
                  <a:srgbClr val="C00000"/>
                </a:solidFill>
              </a:rPr>
              <a:t>20</a:t>
            </a:r>
            <a:r>
              <a:rPr lang="en-US" sz="2800" dirty="0">
                <a:solidFill>
                  <a:srgbClr val="C00000"/>
                </a:solidFill>
              </a:rPr>
              <a:t> threads)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595E80B-72FB-462E-B505-06C806F78AE1}"/>
              </a:ext>
            </a:extLst>
          </p:cNvPr>
          <p:cNvSpPr txBox="1">
            <a:spLocks/>
          </p:cNvSpPr>
          <p:nvPr/>
        </p:nvSpPr>
        <p:spPr bwMode="auto">
          <a:xfrm>
            <a:off x="917039" y="3749515"/>
            <a:ext cx="3882391" cy="39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en-US" sz="2000" dirty="0"/>
              <a:t>19hours    98mins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3CB8038-0A3E-471D-8653-54F5064E1554}"/>
              </a:ext>
            </a:extLst>
          </p:cNvPr>
          <p:cNvSpPr txBox="1">
            <a:spLocks/>
          </p:cNvSpPr>
          <p:nvPr/>
        </p:nvSpPr>
        <p:spPr bwMode="auto">
          <a:xfrm>
            <a:off x="3354901" y="3784937"/>
            <a:ext cx="3882391" cy="39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en-US" sz="2000" dirty="0"/>
              <a:t>10mins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D6D0357-326F-48FD-853D-7C1257B80BC4}"/>
              </a:ext>
            </a:extLst>
          </p:cNvPr>
          <p:cNvSpPr/>
          <p:nvPr/>
        </p:nvSpPr>
        <p:spPr>
          <a:xfrm>
            <a:off x="152400" y="6504802"/>
            <a:ext cx="10668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+mj-lt"/>
              <a:buAutoNum type="arabicPeriod"/>
            </a:pPr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Zhang et al. </a:t>
            </a:r>
            <a:r>
              <a:rPr lang="en-US" sz="1200" dirty="0" err="1">
                <a:latin typeface="Times New Roman" charset="0"/>
                <a:ea typeface="Times New Roman" charset="0"/>
                <a:cs typeface="Times New Roman" charset="0"/>
              </a:rPr>
              <a:t>ProNE</a:t>
            </a:r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: Fast and Scalable Network Representation Learning. In </a:t>
            </a:r>
            <a:r>
              <a:rPr lang="en-US" sz="1200" b="1" dirty="0">
                <a:latin typeface="Times New Roman" charset="0"/>
                <a:ea typeface="Times New Roman" charset="0"/>
                <a:cs typeface="Times New Roman" charset="0"/>
              </a:rPr>
              <a:t>IJCAI 2019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17A54EB-6CDF-426F-926B-3265DB27A2FA}"/>
              </a:ext>
            </a:extLst>
          </p:cNvPr>
          <p:cNvSpPr txBox="1"/>
          <p:nvPr/>
        </p:nvSpPr>
        <p:spPr>
          <a:xfrm>
            <a:off x="2437863" y="5370493"/>
            <a:ext cx="7931151" cy="954107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C00000"/>
                </a:solidFill>
              </a:rPr>
              <a:t>ProNE</a:t>
            </a:r>
            <a:r>
              <a:rPr lang="en-US" sz="2800" dirty="0">
                <a:solidFill>
                  <a:srgbClr val="C00000"/>
                </a:solidFill>
              </a:rPr>
              <a:t> embeds </a:t>
            </a:r>
            <a:r>
              <a:rPr lang="en-US" sz="2800" b="1" dirty="0">
                <a:solidFill>
                  <a:srgbClr val="C00000"/>
                </a:solidFill>
              </a:rPr>
              <a:t>100,000,000</a:t>
            </a:r>
            <a:r>
              <a:rPr lang="en-US" sz="2800" dirty="0">
                <a:solidFill>
                  <a:srgbClr val="C00000"/>
                </a:solidFill>
              </a:rPr>
              <a:t> nodes by </a:t>
            </a:r>
            <a:r>
              <a:rPr lang="en-US" sz="2800" b="1" dirty="0">
                <a:solidFill>
                  <a:srgbClr val="C00000"/>
                </a:solidFill>
              </a:rPr>
              <a:t>1</a:t>
            </a:r>
            <a:r>
              <a:rPr lang="en-US" sz="2800" dirty="0">
                <a:solidFill>
                  <a:srgbClr val="C00000"/>
                </a:solidFill>
              </a:rPr>
              <a:t> thread: </a:t>
            </a:r>
          </a:p>
          <a:p>
            <a:pPr algn="ctr"/>
            <a:r>
              <a:rPr lang="en-US" sz="2800" b="1" dirty="0">
                <a:solidFill>
                  <a:srgbClr val="C00000"/>
                </a:solidFill>
              </a:rPr>
              <a:t>29</a:t>
            </a:r>
            <a:r>
              <a:rPr lang="en-US" sz="2800" dirty="0">
                <a:solidFill>
                  <a:srgbClr val="C00000"/>
                </a:solidFill>
              </a:rPr>
              <a:t> hours with performance superiority</a:t>
            </a:r>
          </a:p>
        </p:txBody>
      </p:sp>
      <p:pic>
        <p:nvPicPr>
          <p:cNvPr id="19" name="Content Placeholder 4">
            <a:extLst>
              <a:ext uri="{FF2B5EF4-FFF2-40B4-BE49-F238E27FC236}">
                <a16:creationId xmlns:a16="http://schemas.microsoft.com/office/drawing/2014/main" id="{0D0C2485-4ECA-412A-AC1B-9A5FDB7C77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704429" y="1460181"/>
            <a:ext cx="4638637" cy="268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1559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5">
                <a:extLst>
                  <a:ext uri="{FF2B5EF4-FFF2-40B4-BE49-F238E27FC236}">
                    <a16:creationId xmlns:a16="http://schemas.microsoft.com/office/drawing/2014/main" id="{830C9A53-FDDF-41E7-B1F4-4ABDE6C32201}"/>
                  </a:ext>
                </a:extLst>
              </p:cNvPr>
              <p:cNvSpPr/>
              <p:nvPr/>
            </p:nvSpPr>
            <p:spPr>
              <a:xfrm>
                <a:off x="939140" y="2724823"/>
                <a:ext cx="1828800" cy="1705238"/>
              </a:xfrm>
              <a:prstGeom prst="roundRect">
                <a:avLst>
                  <a:gd name="adj" fmla="val 0"/>
                </a:avLst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25442"/>
                <a:r>
                  <a:rPr lang="en-US" sz="2000" dirty="0">
                    <a:solidFill>
                      <a:schemeClr val="tx1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Input: </a:t>
                </a:r>
              </a:p>
              <a:p>
                <a:pPr algn="ctr" defTabSz="825442"/>
                <a:endParaRPr lang="en-US" sz="1100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  <a:p>
                <a:pPr algn="ctr" defTabSz="825442"/>
                <a:r>
                  <a:rPr lang="en-US" sz="1600" dirty="0">
                    <a:solidFill>
                      <a:schemeClr val="tx1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Adjacency Matrix</a:t>
                </a:r>
              </a:p>
              <a:p>
                <a:pPr algn="ctr" defTabSz="82544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𝑨</m:t>
                      </m:r>
                    </m:oMath>
                  </m:oMathPara>
                </a14:m>
                <a:endParaRPr lang="en-US" sz="24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4" name="Rounded Rectangle 5">
                <a:extLst>
                  <a:ext uri="{FF2B5EF4-FFF2-40B4-BE49-F238E27FC236}">
                    <a16:creationId xmlns:a16="http://schemas.microsoft.com/office/drawing/2014/main" id="{830C9A53-FDDF-41E7-B1F4-4ABDE6C322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140" y="2724823"/>
                <a:ext cx="1828800" cy="1705238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E10D740C-ACBB-493A-8E41-62F0A7A7B4D1}"/>
              </a:ext>
            </a:extLst>
          </p:cNvPr>
          <p:cNvSpPr/>
          <p:nvPr/>
        </p:nvSpPr>
        <p:spPr>
          <a:xfrm>
            <a:off x="3657600" y="1447800"/>
            <a:ext cx="1828800" cy="609600"/>
          </a:xfrm>
          <a:prstGeom prst="roundRect">
            <a:avLst>
              <a:gd name="adj" fmla="val 9498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5442"/>
            <a:r>
              <a:rPr lang="en-US" sz="200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Random Walk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43FAB70-2017-402B-B517-7543BEB5C16E}"/>
              </a:ext>
            </a:extLst>
          </p:cNvPr>
          <p:cNvSpPr/>
          <p:nvPr/>
        </p:nvSpPr>
        <p:spPr>
          <a:xfrm>
            <a:off x="6324600" y="1447800"/>
            <a:ext cx="1828800" cy="609600"/>
          </a:xfrm>
          <a:prstGeom prst="roundRect">
            <a:avLst>
              <a:gd name="adj" fmla="val 9498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5442"/>
            <a:r>
              <a:rPr lang="en-US" sz="200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Skip Gram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5">
                <a:extLst>
                  <a:ext uri="{FF2B5EF4-FFF2-40B4-BE49-F238E27FC236}">
                    <a16:creationId xmlns:a16="http://schemas.microsoft.com/office/drawing/2014/main" id="{0F4DF11A-1BF0-407A-8083-95755F4D5FD4}"/>
                  </a:ext>
                </a:extLst>
              </p:cNvPr>
              <p:cNvSpPr/>
              <p:nvPr/>
            </p:nvSpPr>
            <p:spPr>
              <a:xfrm>
                <a:off x="3643237" y="2895600"/>
                <a:ext cx="1828800" cy="609600"/>
              </a:xfrm>
              <a:prstGeom prst="roundRect">
                <a:avLst>
                  <a:gd name="adj" fmla="val 9498"/>
                </a:avLst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2544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𝑺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=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𝑓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(</m:t>
                      </m:r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𝑨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7" name="Rounded Rectangle 5">
                <a:extLst>
                  <a:ext uri="{FF2B5EF4-FFF2-40B4-BE49-F238E27FC236}">
                    <a16:creationId xmlns:a16="http://schemas.microsoft.com/office/drawing/2014/main" id="{0F4DF11A-1BF0-407A-8083-95755F4D5F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3237" y="2895600"/>
                <a:ext cx="1828800" cy="609600"/>
              </a:xfrm>
              <a:prstGeom prst="roundRect">
                <a:avLst>
                  <a:gd name="adj" fmla="val 9498"/>
                </a:avLst>
              </a:prstGeom>
              <a:blipFill>
                <a:blip r:embed="rId4"/>
                <a:stretch>
                  <a:fillRect b="-97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92B154A7-82D2-4C89-B56B-A5971F974B6E}"/>
              </a:ext>
            </a:extLst>
          </p:cNvPr>
          <p:cNvSpPr/>
          <p:nvPr/>
        </p:nvSpPr>
        <p:spPr>
          <a:xfrm>
            <a:off x="6310237" y="2895600"/>
            <a:ext cx="1828800" cy="609600"/>
          </a:xfrm>
          <a:prstGeom prst="roundRect">
            <a:avLst>
              <a:gd name="adj" fmla="val 9498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5442"/>
            <a:r>
              <a:rPr lang="en-US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(dense) Matrix Factorization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5">
                <a:extLst>
                  <a:ext uri="{FF2B5EF4-FFF2-40B4-BE49-F238E27FC236}">
                    <a16:creationId xmlns:a16="http://schemas.microsoft.com/office/drawing/2014/main" id="{470E9409-5B2F-49A8-ADA4-B67AE1C14DA5}"/>
                  </a:ext>
                </a:extLst>
              </p:cNvPr>
              <p:cNvSpPr/>
              <p:nvPr/>
            </p:nvSpPr>
            <p:spPr>
              <a:xfrm>
                <a:off x="10439400" y="2652581"/>
                <a:ext cx="1066800" cy="1705238"/>
              </a:xfrm>
              <a:prstGeom prst="roundRect">
                <a:avLst>
                  <a:gd name="adj" fmla="val 0"/>
                </a:avLst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25442"/>
                <a:r>
                  <a:rPr lang="en-US" sz="2000" dirty="0">
                    <a:solidFill>
                      <a:schemeClr val="tx1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Output: </a:t>
                </a:r>
              </a:p>
              <a:p>
                <a:pPr algn="ctr" defTabSz="825442"/>
                <a:endParaRPr lang="en-US" sz="1100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  <a:p>
                <a:pPr algn="ctr" defTabSz="825442"/>
                <a:r>
                  <a:rPr lang="en-US" sz="1600" dirty="0">
                    <a:solidFill>
                      <a:schemeClr val="tx1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Vectors</a:t>
                </a:r>
              </a:p>
              <a:p>
                <a:pPr algn="ctr" defTabSz="82544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𝒁</m:t>
                      </m:r>
                    </m:oMath>
                  </m:oMathPara>
                </a14:m>
                <a:endParaRPr lang="en-US" sz="24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11" name="Rounded Rectangle 5">
                <a:extLst>
                  <a:ext uri="{FF2B5EF4-FFF2-40B4-BE49-F238E27FC236}">
                    <a16:creationId xmlns:a16="http://schemas.microsoft.com/office/drawing/2014/main" id="{470E9409-5B2F-49A8-ADA4-B67AE1C14D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9400" y="2652581"/>
                <a:ext cx="1066800" cy="1705238"/>
              </a:xfrm>
              <a:prstGeom prst="roundRect">
                <a:avLst>
                  <a:gd name="adj" fmla="val 0"/>
                </a:avLst>
              </a:prstGeom>
              <a:blipFill>
                <a:blip r:embed="rId5"/>
                <a:stretch>
                  <a:fillRect l="-3933" r="-7865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标题 1">
            <a:extLst>
              <a:ext uri="{FF2B5EF4-FFF2-40B4-BE49-F238E27FC236}">
                <a16:creationId xmlns:a16="http://schemas.microsoft.com/office/drawing/2014/main" id="{54C0F3AD-8471-47D5-A310-CB825BC21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109" y="188913"/>
            <a:ext cx="11523784" cy="792162"/>
          </a:xfrm>
        </p:spPr>
        <p:txBody>
          <a:bodyPr/>
          <a:lstStyle/>
          <a:p>
            <a:r>
              <a:rPr kumimoji="1" lang="en-US" altLang="zh-CN" sz="3200" dirty="0"/>
              <a:t>Network Embedding</a:t>
            </a:r>
            <a:endParaRPr kumimoji="1" lang="zh-CN" altLang="en-US" sz="3200" dirty="0"/>
          </a:p>
        </p:txBody>
      </p:sp>
      <p:sp>
        <p:nvSpPr>
          <p:cNvPr id="25" name="Right Arrow 4">
            <a:extLst>
              <a:ext uri="{FF2B5EF4-FFF2-40B4-BE49-F238E27FC236}">
                <a16:creationId xmlns:a16="http://schemas.microsoft.com/office/drawing/2014/main" id="{0D9EBFBA-F54C-4816-9F42-55DAB9E32D3C}"/>
              </a:ext>
            </a:extLst>
          </p:cNvPr>
          <p:cNvSpPr/>
          <p:nvPr/>
        </p:nvSpPr>
        <p:spPr>
          <a:xfrm>
            <a:off x="5724217" y="3048000"/>
            <a:ext cx="333839" cy="292940"/>
          </a:xfrm>
          <a:prstGeom prst="rightArrow">
            <a:avLst/>
          </a:prstGeom>
          <a:noFill/>
          <a:ln>
            <a:solidFill>
              <a:srgbClr val="0C23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C234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1" name="Right Arrow 4">
            <a:extLst>
              <a:ext uri="{FF2B5EF4-FFF2-40B4-BE49-F238E27FC236}">
                <a16:creationId xmlns:a16="http://schemas.microsoft.com/office/drawing/2014/main" id="{6E0B6ED0-FA11-4DA0-BFA6-9165AA297B23}"/>
              </a:ext>
            </a:extLst>
          </p:cNvPr>
          <p:cNvSpPr/>
          <p:nvPr/>
        </p:nvSpPr>
        <p:spPr>
          <a:xfrm>
            <a:off x="5738577" y="1586050"/>
            <a:ext cx="333839" cy="302821"/>
          </a:xfrm>
          <a:prstGeom prst="rightArrow">
            <a:avLst/>
          </a:prstGeom>
          <a:noFill/>
          <a:ln>
            <a:solidFill>
              <a:srgbClr val="0C23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C234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4481135-7790-4080-827B-749458CA0579}"/>
              </a:ext>
            </a:extLst>
          </p:cNvPr>
          <p:cNvSpPr txBox="1"/>
          <p:nvPr/>
        </p:nvSpPr>
        <p:spPr>
          <a:xfrm>
            <a:off x="3657600" y="2057399"/>
            <a:ext cx="5155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70C0"/>
                </a:solidFill>
              </a:rPr>
              <a:t>DeepWalk</a:t>
            </a:r>
            <a:r>
              <a:rPr lang="en-US" dirty="0">
                <a:solidFill>
                  <a:srgbClr val="0070C0"/>
                </a:solidFill>
              </a:rPr>
              <a:t>, LINE, node2vec, metapath2vec</a:t>
            </a:r>
          </a:p>
        </p:txBody>
      </p:sp>
      <p:sp>
        <p:nvSpPr>
          <p:cNvPr id="18" name="Rounded Rectangle 5">
            <a:extLst>
              <a:ext uri="{FF2B5EF4-FFF2-40B4-BE49-F238E27FC236}">
                <a16:creationId xmlns:a16="http://schemas.microsoft.com/office/drawing/2014/main" id="{BD8D75A5-FA11-4B30-BB99-F8C0B9A4CEFA}"/>
              </a:ext>
            </a:extLst>
          </p:cNvPr>
          <p:cNvSpPr/>
          <p:nvPr/>
        </p:nvSpPr>
        <p:spPr>
          <a:xfrm>
            <a:off x="6334978" y="3962400"/>
            <a:ext cx="1828800" cy="609600"/>
          </a:xfrm>
          <a:prstGeom prst="roundRect">
            <a:avLst>
              <a:gd name="adj" fmla="val 9498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5442"/>
            <a:r>
              <a:rPr lang="en-US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(sparse) Matrix Factorization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5">
                <a:extLst>
                  <a:ext uri="{FF2B5EF4-FFF2-40B4-BE49-F238E27FC236}">
                    <a16:creationId xmlns:a16="http://schemas.microsoft.com/office/drawing/2014/main" id="{96ADEDD3-7844-4090-A9E8-E9CC107969BE}"/>
                  </a:ext>
                </a:extLst>
              </p:cNvPr>
              <p:cNvSpPr/>
              <p:nvPr/>
            </p:nvSpPr>
            <p:spPr>
              <a:xfrm>
                <a:off x="3948037" y="3962400"/>
                <a:ext cx="1524000" cy="609600"/>
              </a:xfrm>
              <a:prstGeom prst="roundRect">
                <a:avLst>
                  <a:gd name="adj" fmla="val 9498"/>
                </a:avLst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25442"/>
                <a:r>
                  <a:rPr lang="en-US" sz="2000" dirty="0">
                    <a:solidFill>
                      <a:schemeClr val="tx1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Sparsify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Helvetica Neue" charset="0"/>
                        <a:cs typeface="Helvetica Neue" charset="0"/>
                      </a:rPr>
                      <m:t>𝑺</m:t>
                    </m:r>
                  </m:oMath>
                </a14:m>
                <a:endParaRPr lang="en-US" sz="2000" b="1" i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21" name="Rounded Rectangle 5">
                <a:extLst>
                  <a:ext uri="{FF2B5EF4-FFF2-40B4-BE49-F238E27FC236}">
                    <a16:creationId xmlns:a16="http://schemas.microsoft.com/office/drawing/2014/main" id="{96ADEDD3-7844-4090-A9E8-E9CC107969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8037" y="3962400"/>
                <a:ext cx="1524000" cy="609600"/>
              </a:xfrm>
              <a:prstGeom prst="roundRect">
                <a:avLst>
                  <a:gd name="adj" fmla="val 9498"/>
                </a:avLst>
              </a:prstGeom>
              <a:blipFill>
                <a:blip r:embed="rId6"/>
                <a:stretch>
                  <a:fillRect b="-1942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ight Arrow 4">
            <a:extLst>
              <a:ext uri="{FF2B5EF4-FFF2-40B4-BE49-F238E27FC236}">
                <a16:creationId xmlns:a16="http://schemas.microsoft.com/office/drawing/2014/main" id="{EC4B4920-744F-426E-9AC8-62A5C766D6D2}"/>
              </a:ext>
            </a:extLst>
          </p:cNvPr>
          <p:cNvSpPr/>
          <p:nvPr/>
        </p:nvSpPr>
        <p:spPr>
          <a:xfrm rot="3378532">
            <a:off x="4440708" y="3609983"/>
            <a:ext cx="293718" cy="292940"/>
          </a:xfrm>
          <a:prstGeom prst="rightArrow">
            <a:avLst/>
          </a:prstGeom>
          <a:noFill/>
          <a:ln>
            <a:solidFill>
              <a:srgbClr val="0C23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C234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4" name="Right Arrow 4">
            <a:extLst>
              <a:ext uri="{FF2B5EF4-FFF2-40B4-BE49-F238E27FC236}">
                <a16:creationId xmlns:a16="http://schemas.microsoft.com/office/drawing/2014/main" id="{5DE79CDD-5B0E-4E09-B07D-C296C4EAB1ED}"/>
              </a:ext>
            </a:extLst>
          </p:cNvPr>
          <p:cNvSpPr/>
          <p:nvPr/>
        </p:nvSpPr>
        <p:spPr>
          <a:xfrm>
            <a:off x="5724216" y="4114824"/>
            <a:ext cx="333839" cy="292940"/>
          </a:xfrm>
          <a:prstGeom prst="rightArrow">
            <a:avLst/>
          </a:prstGeom>
          <a:noFill/>
          <a:ln>
            <a:solidFill>
              <a:srgbClr val="0C23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C234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ABF1816-E97B-4984-B1A1-2AC91FF56797}"/>
              </a:ext>
            </a:extLst>
          </p:cNvPr>
          <p:cNvSpPr txBox="1"/>
          <p:nvPr/>
        </p:nvSpPr>
        <p:spPr>
          <a:xfrm>
            <a:off x="5428494" y="4572000"/>
            <a:ext cx="1262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NetSMF </a:t>
            </a:r>
          </a:p>
        </p:txBody>
      </p:sp>
      <p:sp>
        <p:nvSpPr>
          <p:cNvPr id="28" name="Rounded Rectangle 5">
            <a:extLst>
              <a:ext uri="{FF2B5EF4-FFF2-40B4-BE49-F238E27FC236}">
                <a16:creationId xmlns:a16="http://schemas.microsoft.com/office/drawing/2014/main" id="{0224062E-B024-4E61-A981-20AD4F0C1306}"/>
              </a:ext>
            </a:extLst>
          </p:cNvPr>
          <p:cNvSpPr/>
          <p:nvPr/>
        </p:nvSpPr>
        <p:spPr>
          <a:xfrm>
            <a:off x="3662040" y="5410200"/>
            <a:ext cx="1828800" cy="609600"/>
          </a:xfrm>
          <a:prstGeom prst="roundRect">
            <a:avLst>
              <a:gd name="adj" fmla="val 9498"/>
            </a:avLst>
          </a:prstGeom>
          <a:solidFill>
            <a:srgbClr val="0070C0">
              <a:alpha val="30196"/>
            </a:srgb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5442"/>
            <a:r>
              <a:rPr lang="en-US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(sparse) Matrix Factorization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5">
                <a:extLst>
                  <a:ext uri="{FF2B5EF4-FFF2-40B4-BE49-F238E27FC236}">
                    <a16:creationId xmlns:a16="http://schemas.microsoft.com/office/drawing/2014/main" id="{1B560EE9-0D71-458B-94D5-3E13AD981C37}"/>
                  </a:ext>
                </a:extLst>
              </p:cNvPr>
              <p:cNvSpPr/>
              <p:nvPr/>
            </p:nvSpPr>
            <p:spPr>
              <a:xfrm>
                <a:off x="6329040" y="5410200"/>
                <a:ext cx="1828800" cy="609600"/>
              </a:xfrm>
              <a:prstGeom prst="roundRect">
                <a:avLst>
                  <a:gd name="adj" fmla="val 9498"/>
                </a:avLst>
              </a:prstGeom>
              <a:solidFill>
                <a:srgbClr val="0070C0">
                  <a:alpha val="30196"/>
                </a:srgb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2544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𝒁</m:t>
                      </m:r>
                      <m:r>
                        <a:rPr lang="en-US" sz="2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=</m:t>
                      </m:r>
                      <m:r>
                        <a:rPr lang="en-US" sz="2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𝑓</m:t>
                      </m:r>
                      <m:r>
                        <a:rPr lang="en-US" sz="2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(</m:t>
                      </m:r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𝒁</m:t>
                      </m:r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′</m:t>
                      </m:r>
                      <m:r>
                        <a:rPr lang="en-US" sz="2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29" name="Rounded Rectangle 5">
                <a:extLst>
                  <a:ext uri="{FF2B5EF4-FFF2-40B4-BE49-F238E27FC236}">
                    <a16:creationId xmlns:a16="http://schemas.microsoft.com/office/drawing/2014/main" id="{1B560EE9-0D71-458B-94D5-3E13AD981C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9040" y="5410200"/>
                <a:ext cx="1828800" cy="609600"/>
              </a:xfrm>
              <a:prstGeom prst="roundRect">
                <a:avLst>
                  <a:gd name="adj" fmla="val 9498"/>
                </a:avLst>
              </a:prstGeom>
              <a:blipFill>
                <a:blip r:embed="rId7"/>
                <a:stretch>
                  <a:fillRect b="-97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ight Arrow 4">
            <a:extLst>
              <a:ext uri="{FF2B5EF4-FFF2-40B4-BE49-F238E27FC236}">
                <a16:creationId xmlns:a16="http://schemas.microsoft.com/office/drawing/2014/main" id="{82C427E7-4892-48C4-9116-CB834A5C2AB8}"/>
              </a:ext>
            </a:extLst>
          </p:cNvPr>
          <p:cNvSpPr/>
          <p:nvPr/>
        </p:nvSpPr>
        <p:spPr>
          <a:xfrm>
            <a:off x="5724215" y="5568530"/>
            <a:ext cx="333839" cy="292940"/>
          </a:xfrm>
          <a:prstGeom prst="rightArrow">
            <a:avLst/>
          </a:prstGeom>
          <a:solidFill>
            <a:srgbClr val="0070C0">
              <a:alpha val="30196"/>
            </a:srgbClr>
          </a:solidFill>
          <a:ln>
            <a:solidFill>
              <a:srgbClr val="0C23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C234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A2683D8-B8A9-401A-99FA-5363F68EDB01}"/>
              </a:ext>
            </a:extLst>
          </p:cNvPr>
          <p:cNvSpPr txBox="1"/>
          <p:nvPr/>
        </p:nvSpPr>
        <p:spPr>
          <a:xfrm>
            <a:off x="5490840" y="6032565"/>
            <a:ext cx="1200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70C0"/>
                </a:solidFill>
              </a:rPr>
              <a:t>ProNE</a:t>
            </a:r>
            <a:r>
              <a:rPr lang="en-US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36" name="Equals 35">
            <a:extLst>
              <a:ext uri="{FF2B5EF4-FFF2-40B4-BE49-F238E27FC236}">
                <a16:creationId xmlns:a16="http://schemas.microsoft.com/office/drawing/2014/main" id="{57BD16F7-1793-4777-9BE2-3E9A6D8A8E5D}"/>
              </a:ext>
            </a:extLst>
          </p:cNvPr>
          <p:cNvSpPr/>
          <p:nvPr/>
        </p:nvSpPr>
        <p:spPr>
          <a:xfrm rot="5400000">
            <a:off x="5632706" y="2428340"/>
            <a:ext cx="533400" cy="333838"/>
          </a:xfrm>
          <a:prstGeom prst="mathEqual">
            <a:avLst>
              <a:gd name="adj1" fmla="val 24244"/>
              <a:gd name="adj2" fmla="val 1176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621E894-DFF1-4549-BC01-2C04AEFD7121}"/>
              </a:ext>
            </a:extLst>
          </p:cNvPr>
          <p:cNvSpPr txBox="1"/>
          <p:nvPr/>
        </p:nvSpPr>
        <p:spPr>
          <a:xfrm>
            <a:off x="5490839" y="3502501"/>
            <a:ext cx="2338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70C0"/>
                </a:solidFill>
              </a:rPr>
              <a:t>NetMF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2" name="Right Arrow 4">
            <a:extLst>
              <a:ext uri="{FF2B5EF4-FFF2-40B4-BE49-F238E27FC236}">
                <a16:creationId xmlns:a16="http://schemas.microsoft.com/office/drawing/2014/main" id="{09FC9F6F-694D-4449-8D75-EB77401AEF98}"/>
              </a:ext>
            </a:extLst>
          </p:cNvPr>
          <p:cNvSpPr/>
          <p:nvPr/>
        </p:nvSpPr>
        <p:spPr>
          <a:xfrm>
            <a:off x="2962101" y="3463513"/>
            <a:ext cx="333839" cy="292940"/>
          </a:xfrm>
          <a:prstGeom prst="rightArrow">
            <a:avLst/>
          </a:prstGeom>
          <a:noFill/>
          <a:ln>
            <a:solidFill>
              <a:srgbClr val="0C23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C234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8" name="Right Arrow 4">
            <a:extLst>
              <a:ext uri="{FF2B5EF4-FFF2-40B4-BE49-F238E27FC236}">
                <a16:creationId xmlns:a16="http://schemas.microsoft.com/office/drawing/2014/main" id="{3A8F1351-8AA2-4916-A26B-DA8A050B5DA9}"/>
              </a:ext>
            </a:extLst>
          </p:cNvPr>
          <p:cNvSpPr/>
          <p:nvPr/>
        </p:nvSpPr>
        <p:spPr>
          <a:xfrm>
            <a:off x="9591344" y="3476410"/>
            <a:ext cx="333839" cy="292940"/>
          </a:xfrm>
          <a:prstGeom prst="rightArrow">
            <a:avLst/>
          </a:prstGeom>
          <a:noFill/>
          <a:ln>
            <a:solidFill>
              <a:srgbClr val="0C23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C2340"/>
                </a:solidFill>
              </a:ln>
              <a:solidFill>
                <a:srgbClr val="0C234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597ADEC-8D3E-42FB-96A5-1A560FBA2357}"/>
                  </a:ext>
                </a:extLst>
              </p:cNvPr>
              <p:cNvSpPr txBox="1"/>
              <p:nvPr/>
            </p:nvSpPr>
            <p:spPr>
              <a:xfrm>
                <a:off x="939140" y="6396335"/>
                <a:ext cx="10730069" cy="46166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C00000"/>
                    </a:solidFill>
                  </a:rPr>
                  <a:t>Factorize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Helvetica Neue" charset="0"/>
                        <a:cs typeface="Helvetica Neue" charset="0"/>
                      </a:rPr>
                      <m:t>𝑨</m:t>
                    </m:r>
                  </m:oMath>
                </a14:m>
                <a:r>
                  <a:rPr lang="en-US" sz="2400" dirty="0">
                    <a:solidFill>
                      <a:srgbClr val="C00000"/>
                    </a:solidFill>
                  </a:rPr>
                  <a:t>, and then incorporate network structures via spectral propagation 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597ADEC-8D3E-42FB-96A5-1A560FBA2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140" y="6396335"/>
                <a:ext cx="10730069" cy="461665"/>
              </a:xfrm>
              <a:prstGeom prst="rect">
                <a:avLst/>
              </a:prstGeom>
              <a:blipFill>
                <a:blip r:embed="rId8"/>
                <a:stretch>
                  <a:fillRect l="-737" t="-6173" r="-227" b="-24691"/>
                </a:stretch>
              </a:blipFill>
              <a:ln w="28575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6957263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5">
                <a:extLst>
                  <a:ext uri="{FF2B5EF4-FFF2-40B4-BE49-F238E27FC236}">
                    <a16:creationId xmlns:a16="http://schemas.microsoft.com/office/drawing/2014/main" id="{830C9A53-FDDF-41E7-B1F4-4ABDE6C32201}"/>
                  </a:ext>
                </a:extLst>
              </p:cNvPr>
              <p:cNvSpPr/>
              <p:nvPr/>
            </p:nvSpPr>
            <p:spPr>
              <a:xfrm>
                <a:off x="939140" y="2724823"/>
                <a:ext cx="1828800" cy="1705238"/>
              </a:xfrm>
              <a:prstGeom prst="roundRect">
                <a:avLst>
                  <a:gd name="adj" fmla="val 0"/>
                </a:avLst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25442"/>
                <a:r>
                  <a:rPr lang="en-US" sz="2000" dirty="0">
                    <a:solidFill>
                      <a:schemeClr val="tx1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Input: </a:t>
                </a:r>
              </a:p>
              <a:p>
                <a:pPr algn="ctr" defTabSz="825442"/>
                <a:endParaRPr lang="en-US" sz="1100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  <a:p>
                <a:pPr algn="ctr" defTabSz="825442"/>
                <a:r>
                  <a:rPr lang="en-US" sz="1600" dirty="0">
                    <a:solidFill>
                      <a:schemeClr val="tx1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Adjacency Matrix</a:t>
                </a:r>
              </a:p>
              <a:p>
                <a:pPr algn="ctr" defTabSz="82544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𝑨</m:t>
                      </m:r>
                    </m:oMath>
                  </m:oMathPara>
                </a14:m>
                <a:endParaRPr lang="en-US" sz="24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4" name="Rounded Rectangle 5">
                <a:extLst>
                  <a:ext uri="{FF2B5EF4-FFF2-40B4-BE49-F238E27FC236}">
                    <a16:creationId xmlns:a16="http://schemas.microsoft.com/office/drawing/2014/main" id="{830C9A53-FDDF-41E7-B1F4-4ABDE6C322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140" y="2724823"/>
                <a:ext cx="1828800" cy="1705238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E10D740C-ACBB-493A-8E41-62F0A7A7B4D1}"/>
              </a:ext>
            </a:extLst>
          </p:cNvPr>
          <p:cNvSpPr/>
          <p:nvPr/>
        </p:nvSpPr>
        <p:spPr>
          <a:xfrm>
            <a:off x="3657600" y="1447800"/>
            <a:ext cx="1828800" cy="609600"/>
          </a:xfrm>
          <a:prstGeom prst="roundRect">
            <a:avLst>
              <a:gd name="adj" fmla="val 9498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5442"/>
            <a:r>
              <a:rPr lang="en-US" sz="200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Random Walk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43FAB70-2017-402B-B517-7543BEB5C16E}"/>
              </a:ext>
            </a:extLst>
          </p:cNvPr>
          <p:cNvSpPr/>
          <p:nvPr/>
        </p:nvSpPr>
        <p:spPr>
          <a:xfrm>
            <a:off x="6324600" y="1447800"/>
            <a:ext cx="1828800" cy="609600"/>
          </a:xfrm>
          <a:prstGeom prst="roundRect">
            <a:avLst>
              <a:gd name="adj" fmla="val 9498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5442"/>
            <a:r>
              <a:rPr lang="en-US" sz="200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Skip Gram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5">
                <a:extLst>
                  <a:ext uri="{FF2B5EF4-FFF2-40B4-BE49-F238E27FC236}">
                    <a16:creationId xmlns:a16="http://schemas.microsoft.com/office/drawing/2014/main" id="{0F4DF11A-1BF0-407A-8083-95755F4D5FD4}"/>
                  </a:ext>
                </a:extLst>
              </p:cNvPr>
              <p:cNvSpPr/>
              <p:nvPr/>
            </p:nvSpPr>
            <p:spPr>
              <a:xfrm>
                <a:off x="3643237" y="2895600"/>
                <a:ext cx="1828800" cy="609600"/>
              </a:xfrm>
              <a:prstGeom prst="roundRect">
                <a:avLst>
                  <a:gd name="adj" fmla="val 9498"/>
                </a:avLst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2544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𝑺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=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𝑓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(</m:t>
                      </m:r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𝑨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7" name="Rounded Rectangle 5">
                <a:extLst>
                  <a:ext uri="{FF2B5EF4-FFF2-40B4-BE49-F238E27FC236}">
                    <a16:creationId xmlns:a16="http://schemas.microsoft.com/office/drawing/2014/main" id="{0F4DF11A-1BF0-407A-8083-95755F4D5F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3237" y="2895600"/>
                <a:ext cx="1828800" cy="609600"/>
              </a:xfrm>
              <a:prstGeom prst="roundRect">
                <a:avLst>
                  <a:gd name="adj" fmla="val 9498"/>
                </a:avLst>
              </a:prstGeom>
              <a:blipFill>
                <a:blip r:embed="rId4"/>
                <a:stretch>
                  <a:fillRect b="-97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92B154A7-82D2-4C89-B56B-A5971F974B6E}"/>
              </a:ext>
            </a:extLst>
          </p:cNvPr>
          <p:cNvSpPr/>
          <p:nvPr/>
        </p:nvSpPr>
        <p:spPr>
          <a:xfrm>
            <a:off x="6310237" y="2895600"/>
            <a:ext cx="1828800" cy="609600"/>
          </a:xfrm>
          <a:prstGeom prst="roundRect">
            <a:avLst>
              <a:gd name="adj" fmla="val 9498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5442"/>
            <a:r>
              <a:rPr lang="en-US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(dense) Matrix Factorization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5">
                <a:extLst>
                  <a:ext uri="{FF2B5EF4-FFF2-40B4-BE49-F238E27FC236}">
                    <a16:creationId xmlns:a16="http://schemas.microsoft.com/office/drawing/2014/main" id="{470E9409-5B2F-49A8-ADA4-B67AE1C14DA5}"/>
                  </a:ext>
                </a:extLst>
              </p:cNvPr>
              <p:cNvSpPr/>
              <p:nvPr/>
            </p:nvSpPr>
            <p:spPr>
              <a:xfrm>
                <a:off x="10439400" y="2652581"/>
                <a:ext cx="1066800" cy="1705238"/>
              </a:xfrm>
              <a:prstGeom prst="roundRect">
                <a:avLst>
                  <a:gd name="adj" fmla="val 0"/>
                </a:avLst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25442"/>
                <a:r>
                  <a:rPr lang="en-US" sz="2000" dirty="0">
                    <a:solidFill>
                      <a:schemeClr val="tx1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Output: </a:t>
                </a:r>
              </a:p>
              <a:p>
                <a:pPr algn="ctr" defTabSz="825442"/>
                <a:endParaRPr lang="en-US" sz="1100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  <a:p>
                <a:pPr algn="ctr" defTabSz="825442"/>
                <a:r>
                  <a:rPr lang="en-US" sz="1600" dirty="0">
                    <a:solidFill>
                      <a:schemeClr val="tx1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Vectors</a:t>
                </a:r>
              </a:p>
              <a:p>
                <a:pPr algn="ctr" defTabSz="82544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𝒁</m:t>
                      </m:r>
                    </m:oMath>
                  </m:oMathPara>
                </a14:m>
                <a:endParaRPr lang="en-US" sz="24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11" name="Rounded Rectangle 5">
                <a:extLst>
                  <a:ext uri="{FF2B5EF4-FFF2-40B4-BE49-F238E27FC236}">
                    <a16:creationId xmlns:a16="http://schemas.microsoft.com/office/drawing/2014/main" id="{470E9409-5B2F-49A8-ADA4-B67AE1C14D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9400" y="2652581"/>
                <a:ext cx="1066800" cy="1705238"/>
              </a:xfrm>
              <a:prstGeom prst="roundRect">
                <a:avLst>
                  <a:gd name="adj" fmla="val 0"/>
                </a:avLst>
              </a:prstGeom>
              <a:blipFill>
                <a:blip r:embed="rId5"/>
                <a:stretch>
                  <a:fillRect l="-3933" r="-7865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标题 1">
            <a:extLst>
              <a:ext uri="{FF2B5EF4-FFF2-40B4-BE49-F238E27FC236}">
                <a16:creationId xmlns:a16="http://schemas.microsoft.com/office/drawing/2014/main" id="{54C0F3AD-8471-47D5-A310-CB825BC21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109" y="188913"/>
            <a:ext cx="11523784" cy="792162"/>
          </a:xfrm>
        </p:spPr>
        <p:txBody>
          <a:bodyPr/>
          <a:lstStyle/>
          <a:p>
            <a:r>
              <a:rPr kumimoji="1" lang="en-US" altLang="zh-CN" sz="3200" dirty="0"/>
              <a:t>Network Embedding</a:t>
            </a:r>
            <a:endParaRPr kumimoji="1" lang="zh-CN" altLang="en-US" sz="3200" dirty="0"/>
          </a:p>
        </p:txBody>
      </p:sp>
      <p:sp>
        <p:nvSpPr>
          <p:cNvPr id="25" name="Right Arrow 4">
            <a:extLst>
              <a:ext uri="{FF2B5EF4-FFF2-40B4-BE49-F238E27FC236}">
                <a16:creationId xmlns:a16="http://schemas.microsoft.com/office/drawing/2014/main" id="{0D9EBFBA-F54C-4816-9F42-55DAB9E32D3C}"/>
              </a:ext>
            </a:extLst>
          </p:cNvPr>
          <p:cNvSpPr/>
          <p:nvPr/>
        </p:nvSpPr>
        <p:spPr>
          <a:xfrm>
            <a:off x="5724217" y="3048000"/>
            <a:ext cx="333839" cy="292940"/>
          </a:xfrm>
          <a:prstGeom prst="rightArrow">
            <a:avLst/>
          </a:prstGeom>
          <a:noFill/>
          <a:ln>
            <a:solidFill>
              <a:srgbClr val="0C23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C234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1" name="Right Arrow 4">
            <a:extLst>
              <a:ext uri="{FF2B5EF4-FFF2-40B4-BE49-F238E27FC236}">
                <a16:creationId xmlns:a16="http://schemas.microsoft.com/office/drawing/2014/main" id="{6E0B6ED0-FA11-4DA0-BFA6-9165AA297B23}"/>
              </a:ext>
            </a:extLst>
          </p:cNvPr>
          <p:cNvSpPr/>
          <p:nvPr/>
        </p:nvSpPr>
        <p:spPr>
          <a:xfrm>
            <a:off x="5738577" y="1586050"/>
            <a:ext cx="333839" cy="302821"/>
          </a:xfrm>
          <a:prstGeom prst="rightArrow">
            <a:avLst/>
          </a:prstGeom>
          <a:noFill/>
          <a:ln>
            <a:solidFill>
              <a:srgbClr val="0C23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C234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4481135-7790-4080-827B-749458CA0579}"/>
              </a:ext>
            </a:extLst>
          </p:cNvPr>
          <p:cNvSpPr txBox="1"/>
          <p:nvPr/>
        </p:nvSpPr>
        <p:spPr>
          <a:xfrm>
            <a:off x="3657600" y="2057399"/>
            <a:ext cx="5155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70C0"/>
                </a:solidFill>
              </a:rPr>
              <a:t>DeepWalk</a:t>
            </a:r>
            <a:r>
              <a:rPr lang="en-US" dirty="0">
                <a:solidFill>
                  <a:srgbClr val="0070C0"/>
                </a:solidFill>
              </a:rPr>
              <a:t>, LINE, node2vec, metapath2vec</a:t>
            </a:r>
          </a:p>
        </p:txBody>
      </p:sp>
      <p:sp>
        <p:nvSpPr>
          <p:cNvPr id="18" name="Rounded Rectangle 5">
            <a:extLst>
              <a:ext uri="{FF2B5EF4-FFF2-40B4-BE49-F238E27FC236}">
                <a16:creationId xmlns:a16="http://schemas.microsoft.com/office/drawing/2014/main" id="{BD8D75A5-FA11-4B30-BB99-F8C0B9A4CEFA}"/>
              </a:ext>
            </a:extLst>
          </p:cNvPr>
          <p:cNvSpPr/>
          <p:nvPr/>
        </p:nvSpPr>
        <p:spPr>
          <a:xfrm>
            <a:off x="6334978" y="3962400"/>
            <a:ext cx="1828800" cy="609600"/>
          </a:xfrm>
          <a:prstGeom prst="roundRect">
            <a:avLst>
              <a:gd name="adj" fmla="val 9498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5442"/>
            <a:r>
              <a:rPr lang="en-US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(sparse) Matrix Factorization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5">
                <a:extLst>
                  <a:ext uri="{FF2B5EF4-FFF2-40B4-BE49-F238E27FC236}">
                    <a16:creationId xmlns:a16="http://schemas.microsoft.com/office/drawing/2014/main" id="{96ADEDD3-7844-4090-A9E8-E9CC107969BE}"/>
                  </a:ext>
                </a:extLst>
              </p:cNvPr>
              <p:cNvSpPr/>
              <p:nvPr/>
            </p:nvSpPr>
            <p:spPr>
              <a:xfrm>
                <a:off x="3948037" y="3962400"/>
                <a:ext cx="1524000" cy="609600"/>
              </a:xfrm>
              <a:prstGeom prst="roundRect">
                <a:avLst>
                  <a:gd name="adj" fmla="val 9498"/>
                </a:avLst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25442"/>
                <a:r>
                  <a:rPr lang="en-US" sz="2000" dirty="0">
                    <a:solidFill>
                      <a:schemeClr val="tx1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Sparsify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Helvetica Neue" charset="0"/>
                        <a:cs typeface="Helvetica Neue" charset="0"/>
                      </a:rPr>
                      <m:t>𝑺</m:t>
                    </m:r>
                  </m:oMath>
                </a14:m>
                <a:endParaRPr lang="en-US" sz="2000" b="1" i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21" name="Rounded Rectangle 5">
                <a:extLst>
                  <a:ext uri="{FF2B5EF4-FFF2-40B4-BE49-F238E27FC236}">
                    <a16:creationId xmlns:a16="http://schemas.microsoft.com/office/drawing/2014/main" id="{96ADEDD3-7844-4090-A9E8-E9CC107969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8037" y="3962400"/>
                <a:ext cx="1524000" cy="609600"/>
              </a:xfrm>
              <a:prstGeom prst="roundRect">
                <a:avLst>
                  <a:gd name="adj" fmla="val 9498"/>
                </a:avLst>
              </a:prstGeom>
              <a:blipFill>
                <a:blip r:embed="rId6"/>
                <a:stretch>
                  <a:fillRect b="-1942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ight Arrow 4">
            <a:extLst>
              <a:ext uri="{FF2B5EF4-FFF2-40B4-BE49-F238E27FC236}">
                <a16:creationId xmlns:a16="http://schemas.microsoft.com/office/drawing/2014/main" id="{EC4B4920-744F-426E-9AC8-62A5C766D6D2}"/>
              </a:ext>
            </a:extLst>
          </p:cNvPr>
          <p:cNvSpPr/>
          <p:nvPr/>
        </p:nvSpPr>
        <p:spPr>
          <a:xfrm rot="3378532">
            <a:off x="4440708" y="3609983"/>
            <a:ext cx="293718" cy="292940"/>
          </a:xfrm>
          <a:prstGeom prst="rightArrow">
            <a:avLst/>
          </a:prstGeom>
          <a:noFill/>
          <a:ln>
            <a:solidFill>
              <a:srgbClr val="0C23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C234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4" name="Right Arrow 4">
            <a:extLst>
              <a:ext uri="{FF2B5EF4-FFF2-40B4-BE49-F238E27FC236}">
                <a16:creationId xmlns:a16="http://schemas.microsoft.com/office/drawing/2014/main" id="{5DE79CDD-5B0E-4E09-B07D-C296C4EAB1ED}"/>
              </a:ext>
            </a:extLst>
          </p:cNvPr>
          <p:cNvSpPr/>
          <p:nvPr/>
        </p:nvSpPr>
        <p:spPr>
          <a:xfrm>
            <a:off x="5724216" y="4114824"/>
            <a:ext cx="333839" cy="292940"/>
          </a:xfrm>
          <a:prstGeom prst="rightArrow">
            <a:avLst/>
          </a:prstGeom>
          <a:noFill/>
          <a:ln>
            <a:solidFill>
              <a:srgbClr val="0C23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C234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ABF1816-E97B-4984-B1A1-2AC91FF56797}"/>
              </a:ext>
            </a:extLst>
          </p:cNvPr>
          <p:cNvSpPr txBox="1"/>
          <p:nvPr/>
        </p:nvSpPr>
        <p:spPr>
          <a:xfrm>
            <a:off x="5428494" y="4572000"/>
            <a:ext cx="4496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NetSMF: </a:t>
            </a:r>
            <a:r>
              <a:rPr lang="en-US" b="1" dirty="0">
                <a:solidFill>
                  <a:srgbClr val="0070C0"/>
                </a:solidFill>
              </a:rPr>
              <a:t>handle billion-scale graphs </a:t>
            </a:r>
          </a:p>
        </p:txBody>
      </p:sp>
      <p:sp>
        <p:nvSpPr>
          <p:cNvPr id="28" name="Rounded Rectangle 5">
            <a:extLst>
              <a:ext uri="{FF2B5EF4-FFF2-40B4-BE49-F238E27FC236}">
                <a16:creationId xmlns:a16="http://schemas.microsoft.com/office/drawing/2014/main" id="{0224062E-B024-4E61-A981-20AD4F0C1306}"/>
              </a:ext>
            </a:extLst>
          </p:cNvPr>
          <p:cNvSpPr/>
          <p:nvPr/>
        </p:nvSpPr>
        <p:spPr>
          <a:xfrm>
            <a:off x="3662040" y="5410200"/>
            <a:ext cx="1828800" cy="609600"/>
          </a:xfrm>
          <a:prstGeom prst="roundRect">
            <a:avLst>
              <a:gd name="adj" fmla="val 9498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5442"/>
            <a:r>
              <a:rPr lang="en-US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(sparse) Matrix Factorization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5">
                <a:extLst>
                  <a:ext uri="{FF2B5EF4-FFF2-40B4-BE49-F238E27FC236}">
                    <a16:creationId xmlns:a16="http://schemas.microsoft.com/office/drawing/2014/main" id="{1B560EE9-0D71-458B-94D5-3E13AD981C37}"/>
                  </a:ext>
                </a:extLst>
              </p:cNvPr>
              <p:cNvSpPr/>
              <p:nvPr/>
            </p:nvSpPr>
            <p:spPr>
              <a:xfrm>
                <a:off x="6329040" y="5410200"/>
                <a:ext cx="1828800" cy="609600"/>
              </a:xfrm>
              <a:prstGeom prst="roundRect">
                <a:avLst>
                  <a:gd name="adj" fmla="val 9498"/>
                </a:avLst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2544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𝒁</m:t>
                      </m:r>
                      <m:r>
                        <a:rPr lang="en-US" sz="2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=</m:t>
                      </m:r>
                      <m:r>
                        <a:rPr lang="en-US" sz="2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𝑓</m:t>
                      </m:r>
                      <m:r>
                        <a:rPr lang="en-US" sz="2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(</m:t>
                      </m:r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𝒁</m:t>
                      </m:r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′</m:t>
                      </m:r>
                      <m:r>
                        <a:rPr lang="en-US" sz="2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29" name="Rounded Rectangle 5">
                <a:extLst>
                  <a:ext uri="{FF2B5EF4-FFF2-40B4-BE49-F238E27FC236}">
                    <a16:creationId xmlns:a16="http://schemas.microsoft.com/office/drawing/2014/main" id="{1B560EE9-0D71-458B-94D5-3E13AD981C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9040" y="5410200"/>
                <a:ext cx="1828800" cy="609600"/>
              </a:xfrm>
              <a:prstGeom prst="roundRect">
                <a:avLst>
                  <a:gd name="adj" fmla="val 9498"/>
                </a:avLst>
              </a:prstGeom>
              <a:blipFill>
                <a:blip r:embed="rId7"/>
                <a:stretch>
                  <a:fillRect b="-97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ight Arrow 4">
            <a:extLst>
              <a:ext uri="{FF2B5EF4-FFF2-40B4-BE49-F238E27FC236}">
                <a16:creationId xmlns:a16="http://schemas.microsoft.com/office/drawing/2014/main" id="{82C427E7-4892-48C4-9116-CB834A5C2AB8}"/>
              </a:ext>
            </a:extLst>
          </p:cNvPr>
          <p:cNvSpPr/>
          <p:nvPr/>
        </p:nvSpPr>
        <p:spPr>
          <a:xfrm>
            <a:off x="5724215" y="5568530"/>
            <a:ext cx="333839" cy="292940"/>
          </a:xfrm>
          <a:prstGeom prst="rightArrow">
            <a:avLst/>
          </a:prstGeom>
          <a:noFill/>
          <a:ln>
            <a:solidFill>
              <a:srgbClr val="0C23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C234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A2683D8-B8A9-401A-99FA-5363F68EDB01}"/>
              </a:ext>
            </a:extLst>
          </p:cNvPr>
          <p:cNvSpPr txBox="1"/>
          <p:nvPr/>
        </p:nvSpPr>
        <p:spPr>
          <a:xfrm>
            <a:off x="5490840" y="6032565"/>
            <a:ext cx="4948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70C0"/>
                </a:solidFill>
              </a:rPr>
              <a:t>ProNE</a:t>
            </a:r>
            <a:r>
              <a:rPr lang="en-US" dirty="0">
                <a:solidFill>
                  <a:srgbClr val="0070C0"/>
                </a:solidFill>
              </a:rPr>
              <a:t>: </a:t>
            </a:r>
            <a:r>
              <a:rPr lang="en-US" b="1" dirty="0">
                <a:solidFill>
                  <a:srgbClr val="0070C0"/>
                </a:solidFill>
              </a:rPr>
              <a:t>10--400X speedups  </a:t>
            </a:r>
          </a:p>
        </p:txBody>
      </p:sp>
      <p:sp>
        <p:nvSpPr>
          <p:cNvPr id="36" name="Equals 35">
            <a:extLst>
              <a:ext uri="{FF2B5EF4-FFF2-40B4-BE49-F238E27FC236}">
                <a16:creationId xmlns:a16="http://schemas.microsoft.com/office/drawing/2014/main" id="{57BD16F7-1793-4777-9BE2-3E9A6D8A8E5D}"/>
              </a:ext>
            </a:extLst>
          </p:cNvPr>
          <p:cNvSpPr/>
          <p:nvPr/>
        </p:nvSpPr>
        <p:spPr>
          <a:xfrm rot="5400000">
            <a:off x="5632706" y="2428340"/>
            <a:ext cx="533400" cy="333838"/>
          </a:xfrm>
          <a:prstGeom prst="mathEqual">
            <a:avLst>
              <a:gd name="adj1" fmla="val 24244"/>
              <a:gd name="adj2" fmla="val 1176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621E894-DFF1-4549-BC01-2C04AEFD7121}"/>
              </a:ext>
            </a:extLst>
          </p:cNvPr>
          <p:cNvSpPr txBox="1"/>
          <p:nvPr/>
        </p:nvSpPr>
        <p:spPr>
          <a:xfrm>
            <a:off x="5490839" y="3502501"/>
            <a:ext cx="4354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70C0"/>
                </a:solidFill>
              </a:rPr>
              <a:t>NetMF</a:t>
            </a:r>
            <a:r>
              <a:rPr lang="en-US" dirty="0">
                <a:solidFill>
                  <a:srgbClr val="0070C0"/>
                </a:solidFill>
              </a:rPr>
              <a:t>: </a:t>
            </a:r>
            <a:r>
              <a:rPr lang="en-US" b="1" dirty="0">
                <a:solidFill>
                  <a:srgbClr val="0070C0"/>
                </a:solidFill>
              </a:rPr>
              <a:t>theory &amp; better accuracy</a:t>
            </a:r>
          </a:p>
        </p:txBody>
      </p:sp>
      <p:sp>
        <p:nvSpPr>
          <p:cNvPr id="32" name="Right Arrow 4">
            <a:extLst>
              <a:ext uri="{FF2B5EF4-FFF2-40B4-BE49-F238E27FC236}">
                <a16:creationId xmlns:a16="http://schemas.microsoft.com/office/drawing/2014/main" id="{09FC9F6F-694D-4449-8D75-EB77401AEF98}"/>
              </a:ext>
            </a:extLst>
          </p:cNvPr>
          <p:cNvSpPr/>
          <p:nvPr/>
        </p:nvSpPr>
        <p:spPr>
          <a:xfrm>
            <a:off x="2962101" y="3463513"/>
            <a:ext cx="333839" cy="292940"/>
          </a:xfrm>
          <a:prstGeom prst="rightArrow">
            <a:avLst/>
          </a:prstGeom>
          <a:noFill/>
          <a:ln>
            <a:solidFill>
              <a:srgbClr val="0C23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C234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8" name="Right Arrow 4">
            <a:extLst>
              <a:ext uri="{FF2B5EF4-FFF2-40B4-BE49-F238E27FC236}">
                <a16:creationId xmlns:a16="http://schemas.microsoft.com/office/drawing/2014/main" id="{3A8F1351-8AA2-4916-A26B-DA8A050B5DA9}"/>
              </a:ext>
            </a:extLst>
          </p:cNvPr>
          <p:cNvSpPr/>
          <p:nvPr/>
        </p:nvSpPr>
        <p:spPr>
          <a:xfrm>
            <a:off x="9591344" y="3476410"/>
            <a:ext cx="333839" cy="292940"/>
          </a:xfrm>
          <a:prstGeom prst="rightArrow">
            <a:avLst/>
          </a:prstGeom>
          <a:noFill/>
          <a:ln>
            <a:solidFill>
              <a:srgbClr val="0C23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C2340"/>
                </a:solidFill>
              </a:ln>
              <a:solidFill>
                <a:srgbClr val="0C23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633296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80E95-CF8F-4285-BCE6-3C1D05ABA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3CDFC-1D16-49B1-ACD2-047D4A7CB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371600"/>
            <a:ext cx="11430000" cy="4929188"/>
          </a:xfrm>
        </p:spPr>
        <p:txBody>
          <a:bodyPr/>
          <a:lstStyle/>
          <a:p>
            <a:pPr>
              <a:buFont typeface="+mj-lt"/>
              <a:buAutoNum type="arabicPeriod"/>
            </a:pPr>
            <a:endParaRPr lang="en-US" altLang="zh-CN" sz="1800" dirty="0"/>
          </a:p>
          <a:p>
            <a:pPr>
              <a:buFont typeface="+mj-lt"/>
              <a:buAutoNum type="arabicPeriod"/>
            </a:pPr>
            <a:r>
              <a:rPr lang="en-US" altLang="zh-CN" sz="1800" dirty="0"/>
              <a:t>Ziniu Hu, Yuxiao Dong, Kuansan Wang, Yizhou Sun. Heterogeneous Graph Transformer. </a:t>
            </a:r>
            <a:r>
              <a:rPr lang="en-US" altLang="zh-CN" sz="1800" b="1" dirty="0"/>
              <a:t>WWW 2020.</a:t>
            </a:r>
          </a:p>
          <a:p>
            <a:pPr>
              <a:buFont typeface="+mj-lt"/>
              <a:buAutoNum type="arabicPeriod"/>
            </a:pPr>
            <a:r>
              <a:rPr lang="en-US" altLang="zh-CN" sz="1800" dirty="0"/>
              <a:t>Kuansan Wang, Iris Shen, Charles Huang, Chieh-Han Wu, Yuxiao Dong, Anshul </a:t>
            </a:r>
            <a:r>
              <a:rPr lang="en-US" altLang="zh-CN" sz="1800" dirty="0" err="1"/>
              <a:t>Kanakia</a:t>
            </a:r>
            <a:r>
              <a:rPr lang="en-US" altLang="zh-CN" sz="1800" dirty="0"/>
              <a:t>. Microsoft Academic Graph: when experts are not enough. </a:t>
            </a:r>
            <a:r>
              <a:rPr lang="en-US" altLang="zh-CN" sz="1800" b="1" dirty="0"/>
              <a:t>Quantitative Science Studies</a:t>
            </a:r>
            <a:r>
              <a:rPr lang="en-US" altLang="zh-CN" sz="1800" dirty="0"/>
              <a:t>, Vol 1(1): 2020.</a:t>
            </a:r>
          </a:p>
          <a:p>
            <a:pPr>
              <a:buFont typeface="+mj-lt"/>
              <a:buAutoNum type="arabicPeriod"/>
            </a:pPr>
            <a:r>
              <a:rPr lang="en-US" altLang="zh-CN" sz="1800" dirty="0"/>
              <a:t>Kuansan Wang, Iris Shen, Charles Huang, Chieh-Han Wu, Darrin Eide, Yuxiao Dong, Junjie Qian, Anshul </a:t>
            </a:r>
            <a:r>
              <a:rPr lang="en-US" altLang="zh-CN" sz="1800" dirty="0" err="1"/>
              <a:t>Kanakia</a:t>
            </a:r>
            <a:r>
              <a:rPr lang="en-US" altLang="zh-CN" sz="1800" dirty="0"/>
              <a:t>, Alvin Chen, Rick </a:t>
            </a:r>
            <a:r>
              <a:rPr lang="en-US" altLang="zh-CN" sz="1800" dirty="0" err="1"/>
              <a:t>Rogahn</a:t>
            </a:r>
            <a:r>
              <a:rPr lang="en-US" altLang="zh-CN" sz="1800" dirty="0"/>
              <a:t>. A Review of Microsoft Academic Services for Science of Science Studies. </a:t>
            </a:r>
            <a:r>
              <a:rPr lang="en-US" sz="1800" b="1" dirty="0"/>
              <a:t>Frontiers in Big Data</a:t>
            </a:r>
            <a:r>
              <a:rPr lang="en-US" sz="1800" dirty="0"/>
              <a:t>, 2020.</a:t>
            </a:r>
            <a:endParaRPr lang="en-US" altLang="zh-CN" sz="1800" dirty="0"/>
          </a:p>
          <a:p>
            <a:pPr>
              <a:buFont typeface="+mj-lt"/>
              <a:buAutoNum type="arabicPeriod"/>
            </a:pPr>
            <a:r>
              <a:rPr lang="en-US" sz="1800" dirty="0"/>
              <a:t>Jie Zhang, Yuxiao Dong, Yan Wang, Jie Tang, and Ming Ding. </a:t>
            </a:r>
            <a:r>
              <a:rPr lang="en-US" sz="1800" i="1" dirty="0" err="1"/>
              <a:t>ProNE</a:t>
            </a:r>
            <a:r>
              <a:rPr lang="en-US" sz="1800" i="1" dirty="0"/>
              <a:t>: Fast and Scalable Network Representation Learning</a:t>
            </a:r>
            <a:r>
              <a:rPr lang="en-US" sz="1800" dirty="0"/>
              <a:t>. </a:t>
            </a:r>
            <a:r>
              <a:rPr lang="en-US" sz="1800" b="1" dirty="0"/>
              <a:t>IJCAI</a:t>
            </a:r>
            <a:r>
              <a:rPr lang="en-US" sz="1800" dirty="0"/>
              <a:t> 2019. </a:t>
            </a:r>
          </a:p>
          <a:p>
            <a:pPr>
              <a:buFont typeface="+mj-lt"/>
              <a:buAutoNum type="arabicPeriod"/>
            </a:pPr>
            <a:r>
              <a:rPr lang="en-US" sz="1800" dirty="0"/>
              <a:t>Jiezhong Qiu, Yuxiao Dong, Hao Ma, Jian Li, Chi Wang, Kuansan Wang, and Jie Tang. </a:t>
            </a:r>
            <a:r>
              <a:rPr lang="en-US" sz="1800" i="1" dirty="0"/>
              <a:t>NetSMF: Large-Scale Network Embedding as Sparse Matrix Factorization</a:t>
            </a:r>
            <a:r>
              <a:rPr lang="en-US" sz="1800" dirty="0"/>
              <a:t>. </a:t>
            </a:r>
            <a:r>
              <a:rPr lang="en-US" sz="1800" b="1" dirty="0"/>
              <a:t>WWW</a:t>
            </a:r>
            <a:r>
              <a:rPr lang="en-US" sz="1800" dirty="0"/>
              <a:t> 2019. </a:t>
            </a:r>
          </a:p>
          <a:p>
            <a:pPr>
              <a:buFont typeface="+mj-lt"/>
              <a:buAutoNum type="arabicPeriod"/>
            </a:pPr>
            <a:r>
              <a:rPr lang="en-US" sz="1800" dirty="0"/>
              <a:t>Jiezhong Qiu, Yuxiao Dong, Hao Ma, Jian Li, Kuansan Wang, and Jie Tang. </a:t>
            </a:r>
            <a:r>
              <a:rPr lang="en-US" sz="1800" i="1" dirty="0"/>
              <a:t>Network Embedding as Matrix Factorization: Unifying </a:t>
            </a:r>
            <a:r>
              <a:rPr lang="en-US" sz="1800" i="1" dirty="0" err="1"/>
              <a:t>DeepWalk</a:t>
            </a:r>
            <a:r>
              <a:rPr lang="en-US" sz="1800" i="1" dirty="0"/>
              <a:t>, LINE, PTE, and node2vec.</a:t>
            </a:r>
            <a:r>
              <a:rPr lang="en-US" sz="1800" dirty="0"/>
              <a:t> </a:t>
            </a:r>
            <a:r>
              <a:rPr lang="en-US" sz="1800" b="1" dirty="0"/>
              <a:t>WSDM</a:t>
            </a:r>
            <a:r>
              <a:rPr lang="en-US" sz="1800" dirty="0"/>
              <a:t> 2018. (Most cited paper in WSDM’18)</a:t>
            </a:r>
          </a:p>
          <a:p>
            <a:pPr>
              <a:buFont typeface="+mj-lt"/>
              <a:buAutoNum type="arabicPeriod"/>
            </a:pPr>
            <a:r>
              <a:rPr lang="en-US" sz="1800" dirty="0"/>
              <a:t>Yuxiao Dong, Nitesh V. Chawla, </a:t>
            </a:r>
            <a:r>
              <a:rPr lang="en-US" sz="1800" dirty="0" err="1"/>
              <a:t>Ananthram</a:t>
            </a:r>
            <a:r>
              <a:rPr lang="en-US" sz="1800" dirty="0"/>
              <a:t> Swami. </a:t>
            </a:r>
            <a:r>
              <a:rPr lang="en-US" sz="1800" i="1" dirty="0"/>
              <a:t>metapath2vec: Scalable Representation Learning for Heterogeneous Networks</a:t>
            </a:r>
            <a:r>
              <a:rPr lang="en-US" sz="1800" dirty="0"/>
              <a:t>. </a:t>
            </a:r>
            <a:r>
              <a:rPr lang="en-US" sz="1800" b="1" dirty="0"/>
              <a:t>KDD</a:t>
            </a:r>
            <a:r>
              <a:rPr lang="en-US" sz="1800" dirty="0"/>
              <a:t> 2017. (Most cited paper in KDD’17)</a:t>
            </a:r>
          </a:p>
          <a:p>
            <a:pPr>
              <a:buFont typeface="+mj-lt"/>
              <a:buAutoNum type="arabicPeriod"/>
            </a:pPr>
            <a:r>
              <a:rPr lang="en-US" sz="1800" dirty="0" err="1">
                <a:latin typeface="Helvetica Neue" charset="0"/>
                <a:ea typeface="Helvetica Neue" charset="0"/>
                <a:cs typeface="Helvetica Neue" charset="0"/>
              </a:rPr>
              <a:t>Fanjing</a:t>
            </a:r>
            <a:r>
              <a:rPr lang="en-US" sz="1800" dirty="0">
                <a:latin typeface="Helvetica Neue" charset="0"/>
                <a:ea typeface="Helvetica Neue" charset="0"/>
                <a:cs typeface="Helvetica Neue" charset="0"/>
              </a:rPr>
              <a:t> Zhang, et al. OAG: Toward Linking Large-scale Heterogeneous Entity Graphs. ACM </a:t>
            </a:r>
            <a:r>
              <a:rPr lang="en-US" sz="1800" b="1" i="1" dirty="0">
                <a:latin typeface="Helvetica Neue" charset="0"/>
                <a:ea typeface="Helvetica Neue" charset="0"/>
                <a:cs typeface="Helvetica Neue" charset="0"/>
              </a:rPr>
              <a:t>KDD </a:t>
            </a:r>
            <a:r>
              <a:rPr lang="en-US" sz="1800" dirty="0">
                <a:latin typeface="Helvetica Neue" charset="0"/>
                <a:ea typeface="Helvetica Neue" charset="0"/>
                <a:cs typeface="Helvetica Neue" charset="0"/>
              </a:rPr>
              <a:t>2019.</a:t>
            </a:r>
          </a:p>
          <a:p>
            <a:pPr>
              <a:buFont typeface="+mj-lt"/>
              <a:buAutoNum type="arabicPeriod"/>
            </a:pPr>
            <a:endParaRPr lang="en-US" sz="1800" b="1" dirty="0"/>
          </a:p>
          <a:p>
            <a:pPr>
              <a:buFont typeface="+mj-lt"/>
              <a:buAutoNum type="arabicPeriod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08444202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84D0E-078E-4335-9522-F8FDB5BDC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1CDC71-DAC3-40DF-8A1C-E8822388B8F0}"/>
              </a:ext>
            </a:extLst>
          </p:cNvPr>
          <p:cNvSpPr/>
          <p:nvPr/>
        </p:nvSpPr>
        <p:spPr>
          <a:xfrm>
            <a:off x="3200400" y="2057400"/>
            <a:ext cx="6096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" lvl="1">
              <a:spcBef>
                <a:spcPts val="600"/>
              </a:spcBef>
            </a:pPr>
            <a:r>
              <a:rPr lang="en-US" sz="6600" dirty="0"/>
              <a:t>Thank you!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FD52AC-B84D-48D6-9761-2EFADA2E0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45581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ji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jie</Template>
  <TotalTime>0</TotalTime>
  <Words>2362</Words>
  <Application>Microsoft Office PowerPoint</Application>
  <PresentationFormat>Widescreen</PresentationFormat>
  <Paragraphs>497</Paragraphs>
  <Slides>56</Slides>
  <Notes>41</Notes>
  <HiddenSlides>20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66" baseType="lpstr">
      <vt:lpstr>Arial</vt:lpstr>
      <vt:lpstr>Calibri</vt:lpstr>
      <vt:lpstr>Calibri Light</vt:lpstr>
      <vt:lpstr>Cambria Math</vt:lpstr>
      <vt:lpstr>Galaxie Polaris Condensed Bold</vt:lpstr>
      <vt:lpstr>Helvetica Neue</vt:lpstr>
      <vt:lpstr>Helvetica Neue Light</vt:lpstr>
      <vt:lpstr>Times New Roman</vt:lpstr>
      <vt:lpstr>Custom Design</vt:lpstr>
      <vt:lpstr>jie</vt:lpstr>
      <vt:lpstr>PowerPoint Presentation</vt:lpstr>
      <vt:lpstr>Microsoft Academic Graph (MAG)</vt:lpstr>
      <vt:lpstr>PowerPoint Presentation</vt:lpstr>
      <vt:lpstr>Live demo: Microsoft Academic Graph  https://academic.microsoft.com</vt:lpstr>
      <vt:lpstr>Microsoft Graph</vt:lpstr>
      <vt:lpstr>Heterogeneous Knowledge Graphs</vt:lpstr>
      <vt:lpstr>Heterogeneous Knowledge Graphs</vt:lpstr>
      <vt:lpstr>Entity Recognition </vt:lpstr>
      <vt:lpstr>Name Disambiguation</vt:lpstr>
      <vt:lpstr>Inferring Fields of Study</vt:lpstr>
      <vt:lpstr>Related Entities (Venues)</vt:lpstr>
      <vt:lpstr>Related Institutions</vt:lpstr>
      <vt:lpstr>Reasoning about Diabetes from MAG</vt:lpstr>
      <vt:lpstr>PowerPoint Presentation</vt:lpstr>
      <vt:lpstr>PowerPoint Presentation</vt:lpstr>
      <vt:lpstr>Tasks in Microsoft Academic Graph</vt:lpstr>
      <vt:lpstr>Pre-training with Heterogeneous Knowledge Graphs</vt:lpstr>
      <vt:lpstr>Pre-training with Heterogeneous Knowledge Graphs</vt:lpstr>
      <vt:lpstr>Challenges</vt:lpstr>
      <vt:lpstr>Heterogeneous Graph Transformer</vt:lpstr>
      <vt:lpstr>Heterogeneous Graph Transformer</vt:lpstr>
      <vt:lpstr>Relative Temporal Encoding</vt:lpstr>
      <vt:lpstr>Challenges</vt:lpstr>
      <vt:lpstr>Event-driven Info-NCE Training</vt:lpstr>
      <vt:lpstr>Event-driven Info-NCE Training</vt:lpstr>
      <vt:lpstr>Event-driven Info-NCE Training</vt:lpstr>
      <vt:lpstr>Theoretical Basis of Event-driven Info-NCE Training</vt:lpstr>
      <vt:lpstr>Pretraining of Heterogeneous Graph Transformer</vt:lpstr>
      <vt:lpstr>Results on MAG</vt:lpstr>
      <vt:lpstr>HGT Results</vt:lpstr>
      <vt:lpstr>Case Study</vt:lpstr>
      <vt:lpstr>Case Study</vt:lpstr>
      <vt:lpstr>Case Study</vt:lpstr>
      <vt:lpstr>Summary</vt:lpstr>
      <vt:lpstr>PowerPoint Presentation</vt:lpstr>
      <vt:lpstr>References</vt:lpstr>
      <vt:lpstr>Weight Re-parametrization by Types</vt:lpstr>
      <vt:lpstr>Network Embedding: Random Walk + Skip-Gram</vt:lpstr>
      <vt:lpstr>Understanding Random Walk + Skip Gram</vt:lpstr>
      <vt:lpstr>Unifying DeepWalk, LINE, PTE, &amp; node2vec as Matrix Factorization</vt:lpstr>
      <vt:lpstr>NetMF: explicitly factorizing the DeepWalk matrix</vt:lpstr>
      <vt:lpstr>the NetMF algorithm</vt:lpstr>
      <vt:lpstr>Network Embedding</vt:lpstr>
      <vt:lpstr>Challenges </vt:lpstr>
      <vt:lpstr>NetMF</vt:lpstr>
      <vt:lpstr>NetSMF--Sparse</vt:lpstr>
      <vt:lpstr>PowerPoint Presentation</vt:lpstr>
      <vt:lpstr>PowerPoint Presentation</vt:lpstr>
      <vt:lpstr>Network Embedding</vt:lpstr>
      <vt:lpstr>ProNE: More fast &amp; scalable network embedding</vt:lpstr>
      <vt:lpstr>Embedding enhancement via spectral propagation </vt:lpstr>
      <vt:lpstr>Performance</vt:lpstr>
      <vt:lpstr>Network Embedding</vt:lpstr>
      <vt:lpstr>Network Embedding</vt:lpstr>
      <vt:lpstr>References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2020-04-22T00:45:22Z</dcterms:created>
  <dcterms:modified xsi:type="dcterms:W3CDTF">2020-04-22T01:31:32Z</dcterms:modified>
</cp:coreProperties>
</file>