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334" r:id="rId2"/>
    <p:sldId id="342" r:id="rId3"/>
    <p:sldId id="367" r:id="rId4"/>
    <p:sldId id="369" r:id="rId5"/>
    <p:sldId id="321" r:id="rId6"/>
    <p:sldId id="559" r:id="rId7"/>
    <p:sldId id="434" r:id="rId8"/>
    <p:sldId id="560" r:id="rId9"/>
    <p:sldId id="399" r:id="rId10"/>
    <p:sldId id="419" r:id="rId11"/>
    <p:sldId id="361" r:id="rId12"/>
    <p:sldId id="354" r:id="rId13"/>
    <p:sldId id="360" r:id="rId14"/>
    <p:sldId id="336" r:id="rId15"/>
    <p:sldId id="566" r:id="rId16"/>
    <p:sldId id="564" r:id="rId17"/>
    <p:sldId id="418" r:id="rId18"/>
    <p:sldId id="565" r:id="rId19"/>
    <p:sldId id="306" r:id="rId20"/>
    <p:sldId id="395" r:id="rId21"/>
    <p:sldId id="561" r:id="rId22"/>
    <p:sldId id="562" r:id="rId23"/>
    <p:sldId id="563" r:id="rId24"/>
  </p:sldIdLst>
  <p:sldSz cx="9144000" cy="5143500" type="screen16x9"/>
  <p:notesSz cx="9144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userDrawn="1">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lvia Melegari" initials="SM" lastIdx="2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7B7C1"/>
    <a:srgbClr val="4D4D4D"/>
    <a:srgbClr val="1B3F7D"/>
    <a:srgbClr val="339933"/>
    <a:srgbClr val="DBE1E6"/>
    <a:srgbClr val="EC2F00"/>
    <a:srgbClr val="324854"/>
    <a:srgbClr val="B5D1E6"/>
    <a:srgbClr val="1D3F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81315" autoAdjust="0"/>
  </p:normalViewPr>
  <p:slideViewPr>
    <p:cSldViewPr>
      <p:cViewPr varScale="1">
        <p:scale>
          <a:sx n="86" d="100"/>
          <a:sy n="86" d="100"/>
        </p:scale>
        <p:origin x="744" y="56"/>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howGuides="1">
      <p:cViewPr varScale="1">
        <p:scale>
          <a:sx n="71" d="100"/>
          <a:sy n="71" d="100"/>
        </p:scale>
        <p:origin x="1748" y="36"/>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6CE3EB-0C66-482F-95C7-F02B88BCAEC2}" type="doc">
      <dgm:prSet loTypeId="urn:microsoft.com/office/officeart/2008/layout/CircleAccentTimeline" loCatId="process" qsTypeId="urn:microsoft.com/office/officeart/2005/8/quickstyle/simple1" qsCatId="simple" csTypeId="urn:microsoft.com/office/officeart/2005/8/colors/accent1_2" csCatId="accent1" phldr="1"/>
      <dgm:spPr/>
      <dgm:t>
        <a:bodyPr/>
        <a:lstStyle/>
        <a:p>
          <a:endParaRPr lang="es-ES"/>
        </a:p>
      </dgm:t>
    </dgm:pt>
    <dgm:pt modelId="{D98C80A1-9192-43BC-8D4B-6085F1022644}">
      <dgm:prSet phldrT="[Texto]"/>
      <dgm:spPr/>
      <dgm:t>
        <a:bodyPr/>
        <a:lstStyle/>
        <a:p>
          <a:pPr algn="ctr"/>
          <a:r>
            <a:rPr lang="en-US" b="1" noProof="0" dirty="0"/>
            <a:t>Suggest cross-lingual Sensigrafo mappings</a:t>
          </a:r>
        </a:p>
      </dgm:t>
    </dgm:pt>
    <dgm:pt modelId="{5A847403-5883-4D6D-ACDC-C2E625965A3A}" type="parTrans" cxnId="{1C544DBC-E63A-4090-B81B-EC554D15ACB9}">
      <dgm:prSet/>
      <dgm:spPr/>
      <dgm:t>
        <a:bodyPr/>
        <a:lstStyle/>
        <a:p>
          <a:endParaRPr lang="en-US" noProof="0" dirty="0"/>
        </a:p>
      </dgm:t>
    </dgm:pt>
    <dgm:pt modelId="{411ED18F-4B74-4AA8-AA25-37E5BDB5ED99}" type="sibTrans" cxnId="{1C544DBC-E63A-4090-B81B-EC554D15ACB9}">
      <dgm:prSet/>
      <dgm:spPr/>
      <dgm:t>
        <a:bodyPr/>
        <a:lstStyle/>
        <a:p>
          <a:endParaRPr lang="en-US" noProof="0" dirty="0"/>
        </a:p>
      </dgm:t>
    </dgm:pt>
    <dgm:pt modelId="{D4902DB0-1F7B-4ED1-92E6-E2899429F5D4}">
      <dgm:prSet phldrT="[Texto]"/>
      <dgm:spPr/>
      <dgm:t>
        <a:bodyPr/>
        <a:lstStyle/>
        <a:p>
          <a:pPr algn="ctr"/>
          <a:r>
            <a:rPr lang="en-US" b="1" noProof="0" dirty="0"/>
            <a:t>Curate Sensigrafos and identify modeling gaps</a:t>
          </a:r>
        </a:p>
      </dgm:t>
    </dgm:pt>
    <dgm:pt modelId="{05F92483-3284-43F6-B093-AB11DA3B4C47}" type="parTrans" cxnId="{2F0503A0-50A2-448A-8154-E89D8362C0FD}">
      <dgm:prSet/>
      <dgm:spPr/>
      <dgm:t>
        <a:bodyPr/>
        <a:lstStyle/>
        <a:p>
          <a:endParaRPr lang="en-US" noProof="0" dirty="0"/>
        </a:p>
      </dgm:t>
    </dgm:pt>
    <dgm:pt modelId="{8B81703A-F182-4EC1-982B-1538ACFD9202}" type="sibTrans" cxnId="{2F0503A0-50A2-448A-8154-E89D8362C0FD}">
      <dgm:prSet/>
      <dgm:spPr/>
      <dgm:t>
        <a:bodyPr/>
        <a:lstStyle/>
        <a:p>
          <a:endParaRPr lang="en-US" noProof="0" dirty="0"/>
        </a:p>
      </dgm:t>
    </dgm:pt>
    <dgm:pt modelId="{AFA96D67-66DE-4837-A12E-746A6085EE1C}">
      <dgm:prSet phldrT="[Texto]" custT="1"/>
      <dgm:spPr/>
      <dgm:t>
        <a:bodyPr/>
        <a:lstStyle/>
        <a:p>
          <a:pPr algn="ctr"/>
          <a:r>
            <a:rPr lang="en-US" sz="1600" b="1" noProof="0" dirty="0">
              <a:solidFill>
                <a:srgbClr val="C00000"/>
              </a:solidFill>
            </a:rPr>
            <a:t> Assisted Sensigrafo curation</a:t>
          </a:r>
          <a:endParaRPr lang="en-US" sz="1400" b="1" noProof="0" dirty="0">
            <a:solidFill>
              <a:srgbClr val="C00000"/>
            </a:solidFill>
          </a:endParaRPr>
        </a:p>
      </dgm:t>
    </dgm:pt>
    <dgm:pt modelId="{094A755C-B1AF-48BE-82A4-796BF810E846}" type="parTrans" cxnId="{92C833AB-B983-4AE7-BCAE-0E94FC804EDC}">
      <dgm:prSet/>
      <dgm:spPr/>
      <dgm:t>
        <a:bodyPr/>
        <a:lstStyle/>
        <a:p>
          <a:endParaRPr lang="en-US" noProof="0" dirty="0"/>
        </a:p>
      </dgm:t>
    </dgm:pt>
    <dgm:pt modelId="{273F8A11-C3A9-46E7-BADC-4F2E1EEC6A3A}" type="sibTrans" cxnId="{92C833AB-B983-4AE7-BCAE-0E94FC804EDC}">
      <dgm:prSet/>
      <dgm:spPr/>
      <dgm:t>
        <a:bodyPr/>
        <a:lstStyle/>
        <a:p>
          <a:endParaRPr lang="en-US" noProof="0" dirty="0"/>
        </a:p>
      </dgm:t>
    </dgm:pt>
    <dgm:pt modelId="{A7E873CA-0B94-4271-8E7D-FA615E7A5242}">
      <dgm:prSet phldrT="[Texto]"/>
      <dgm:spPr/>
      <dgm:t>
        <a:bodyPr/>
        <a:lstStyle/>
        <a:p>
          <a:endParaRPr lang="en-US" noProof="0" dirty="0"/>
        </a:p>
      </dgm:t>
    </dgm:pt>
    <dgm:pt modelId="{8417A3C3-B65A-4428-8A84-418849665F5F}" type="parTrans" cxnId="{4AB41AFB-5FC6-4118-A18A-10E84BDB980E}">
      <dgm:prSet/>
      <dgm:spPr/>
      <dgm:t>
        <a:bodyPr/>
        <a:lstStyle/>
        <a:p>
          <a:endParaRPr lang="es-ES"/>
        </a:p>
      </dgm:t>
    </dgm:pt>
    <dgm:pt modelId="{CCC6CDB6-60E2-40B4-A91F-54DD308D9829}" type="sibTrans" cxnId="{4AB41AFB-5FC6-4118-A18A-10E84BDB980E}">
      <dgm:prSet/>
      <dgm:spPr/>
      <dgm:t>
        <a:bodyPr/>
        <a:lstStyle/>
        <a:p>
          <a:endParaRPr lang="es-ES"/>
        </a:p>
      </dgm:t>
    </dgm:pt>
    <dgm:pt modelId="{ECE2D7A1-527F-41FE-AA45-8E81D66A44CA}">
      <dgm:prSet phldrT="[Texto]"/>
      <dgm:spPr/>
      <dgm:t>
        <a:bodyPr/>
        <a:lstStyle/>
        <a:p>
          <a:endParaRPr lang="en-US" noProof="0" dirty="0"/>
        </a:p>
      </dgm:t>
    </dgm:pt>
    <dgm:pt modelId="{B96C99D9-F119-4F57-8365-B18DAFEC9548}" type="parTrans" cxnId="{B6096A60-7B7E-4381-87C7-6B221E1CD682}">
      <dgm:prSet/>
      <dgm:spPr/>
      <dgm:t>
        <a:bodyPr/>
        <a:lstStyle/>
        <a:p>
          <a:endParaRPr lang="es-ES"/>
        </a:p>
      </dgm:t>
    </dgm:pt>
    <dgm:pt modelId="{5907DE99-9B5B-4460-BD7D-035E3823C5F1}" type="sibTrans" cxnId="{B6096A60-7B7E-4381-87C7-6B221E1CD682}">
      <dgm:prSet/>
      <dgm:spPr/>
      <dgm:t>
        <a:bodyPr/>
        <a:lstStyle/>
        <a:p>
          <a:endParaRPr lang="es-ES"/>
        </a:p>
      </dgm:t>
    </dgm:pt>
    <dgm:pt modelId="{38BB05EB-3A5C-48F0-8F42-96CAC54CAE45}" type="pres">
      <dgm:prSet presAssocID="{A36CE3EB-0C66-482F-95C7-F02B88BCAEC2}" presName="Name0" presStyleCnt="0">
        <dgm:presLayoutVars>
          <dgm:dir/>
        </dgm:presLayoutVars>
      </dgm:prSet>
      <dgm:spPr/>
    </dgm:pt>
    <dgm:pt modelId="{5D1B43C2-9BB5-4C08-A1AE-721265106FF8}" type="pres">
      <dgm:prSet presAssocID="{D98C80A1-9192-43BC-8D4B-6085F1022644}" presName="parComposite" presStyleCnt="0"/>
      <dgm:spPr/>
    </dgm:pt>
    <dgm:pt modelId="{032E2924-DF97-4FDC-B2B5-42997C638638}" type="pres">
      <dgm:prSet presAssocID="{D98C80A1-9192-43BC-8D4B-6085F1022644}" presName="parBigCircle" presStyleLbl="node0" presStyleIdx="0" presStyleCnt="3"/>
      <dgm:spPr/>
    </dgm:pt>
    <dgm:pt modelId="{118C8049-3F10-42A8-91E0-488A2516DE8E}" type="pres">
      <dgm:prSet presAssocID="{D98C80A1-9192-43BC-8D4B-6085F1022644}" presName="parTx" presStyleLbl="revTx" presStyleIdx="0" presStyleCnt="7" custAng="3900000" custLinFactNeighborX="-41847" custLinFactNeighborY="13945"/>
      <dgm:spPr/>
    </dgm:pt>
    <dgm:pt modelId="{CC185C36-C9F7-4031-B68E-887EE0445138}" type="pres">
      <dgm:prSet presAssocID="{D98C80A1-9192-43BC-8D4B-6085F1022644}" presName="bSpace" presStyleCnt="0"/>
      <dgm:spPr/>
    </dgm:pt>
    <dgm:pt modelId="{E01F8E54-28D5-4E7B-8511-AD2D1D72CB9A}" type="pres">
      <dgm:prSet presAssocID="{D98C80A1-9192-43BC-8D4B-6085F1022644}" presName="parBackupNorm" presStyleCnt="0"/>
      <dgm:spPr/>
    </dgm:pt>
    <dgm:pt modelId="{643A09ED-FF58-4C6F-99DE-0DD66E0170ED}" type="pres">
      <dgm:prSet presAssocID="{411ED18F-4B74-4AA8-AA25-37E5BDB5ED99}" presName="parSpace" presStyleCnt="0"/>
      <dgm:spPr/>
    </dgm:pt>
    <dgm:pt modelId="{6B4D8040-2FA8-4434-B2B4-A6205A18089F}" type="pres">
      <dgm:prSet presAssocID="{ECE2D7A1-527F-41FE-AA45-8E81D66A44CA}" presName="desBackupLeftNorm" presStyleCnt="0"/>
      <dgm:spPr/>
    </dgm:pt>
    <dgm:pt modelId="{2BC92259-7376-43FC-85A8-ECBC3C63AE53}" type="pres">
      <dgm:prSet presAssocID="{ECE2D7A1-527F-41FE-AA45-8E81D66A44CA}" presName="desComposite" presStyleCnt="0"/>
      <dgm:spPr/>
    </dgm:pt>
    <dgm:pt modelId="{5F9DA657-C59E-4447-8765-9CEEC94D5E5E}" type="pres">
      <dgm:prSet presAssocID="{ECE2D7A1-527F-41FE-AA45-8E81D66A44CA}" presName="desCircle" presStyleLbl="node1" presStyleIdx="0" presStyleCnt="2"/>
      <dgm:spPr/>
    </dgm:pt>
    <dgm:pt modelId="{6C01577A-A9A5-4059-9284-E4BC29A3C7EB}" type="pres">
      <dgm:prSet presAssocID="{ECE2D7A1-527F-41FE-AA45-8E81D66A44CA}" presName="chTx" presStyleLbl="revTx" presStyleIdx="1" presStyleCnt="7"/>
      <dgm:spPr/>
    </dgm:pt>
    <dgm:pt modelId="{7BE0E555-71D0-492E-AE44-1C1D5B12FB5A}" type="pres">
      <dgm:prSet presAssocID="{ECE2D7A1-527F-41FE-AA45-8E81D66A44CA}" presName="desTx" presStyleLbl="revTx" presStyleIdx="2" presStyleCnt="7">
        <dgm:presLayoutVars>
          <dgm:bulletEnabled val="1"/>
        </dgm:presLayoutVars>
      </dgm:prSet>
      <dgm:spPr/>
    </dgm:pt>
    <dgm:pt modelId="{5A7DD1C5-67CF-4576-AD11-73F4352BED83}" type="pres">
      <dgm:prSet presAssocID="{ECE2D7A1-527F-41FE-AA45-8E81D66A44CA}" presName="desBackupRightNorm" presStyleCnt="0"/>
      <dgm:spPr/>
    </dgm:pt>
    <dgm:pt modelId="{D05067CB-4DD0-413D-AAB4-A942E033A623}" type="pres">
      <dgm:prSet presAssocID="{5907DE99-9B5B-4460-BD7D-035E3823C5F1}" presName="desSpace" presStyleCnt="0"/>
      <dgm:spPr/>
    </dgm:pt>
    <dgm:pt modelId="{ABC60EC0-82C6-4DCB-B6E0-9CDD642C4CDF}" type="pres">
      <dgm:prSet presAssocID="{D4902DB0-1F7B-4ED1-92E6-E2899429F5D4}" presName="parComposite" presStyleCnt="0"/>
      <dgm:spPr/>
    </dgm:pt>
    <dgm:pt modelId="{A081A993-354C-4BA0-B27D-391AD78C6503}" type="pres">
      <dgm:prSet presAssocID="{D4902DB0-1F7B-4ED1-92E6-E2899429F5D4}" presName="parBigCircle" presStyleLbl="node0" presStyleIdx="1" presStyleCnt="3"/>
      <dgm:spPr/>
    </dgm:pt>
    <dgm:pt modelId="{A8D43356-8586-4185-B1D5-338122E58E41}" type="pres">
      <dgm:prSet presAssocID="{D4902DB0-1F7B-4ED1-92E6-E2899429F5D4}" presName="parTx" presStyleLbl="revTx" presStyleIdx="3" presStyleCnt="7" custAng="3900000" custLinFactNeighborX="-44013" custLinFactNeighborY="13945"/>
      <dgm:spPr/>
    </dgm:pt>
    <dgm:pt modelId="{13E45464-425F-438D-BB70-9FE243DDC669}" type="pres">
      <dgm:prSet presAssocID="{D4902DB0-1F7B-4ED1-92E6-E2899429F5D4}" presName="bSpace" presStyleCnt="0"/>
      <dgm:spPr/>
    </dgm:pt>
    <dgm:pt modelId="{2BECDE87-08F3-4C45-AC9C-E8DEF2C1817E}" type="pres">
      <dgm:prSet presAssocID="{D4902DB0-1F7B-4ED1-92E6-E2899429F5D4}" presName="parBackupNorm" presStyleCnt="0"/>
      <dgm:spPr/>
    </dgm:pt>
    <dgm:pt modelId="{2E03D8A3-9AC3-4E89-9C08-E5DF7A843B4C}" type="pres">
      <dgm:prSet presAssocID="{8B81703A-F182-4EC1-982B-1538ACFD9202}" presName="parSpace" presStyleCnt="0"/>
      <dgm:spPr/>
    </dgm:pt>
    <dgm:pt modelId="{EB4085A2-5D8D-4C74-A158-52E8C42BDED1}" type="pres">
      <dgm:prSet presAssocID="{A7E873CA-0B94-4271-8E7D-FA615E7A5242}" presName="desBackupLeftNorm" presStyleCnt="0"/>
      <dgm:spPr/>
    </dgm:pt>
    <dgm:pt modelId="{6839F2D4-5CA6-4DDF-9086-313EBC5C896C}" type="pres">
      <dgm:prSet presAssocID="{A7E873CA-0B94-4271-8E7D-FA615E7A5242}" presName="desComposite" presStyleCnt="0"/>
      <dgm:spPr/>
    </dgm:pt>
    <dgm:pt modelId="{44E9BBCF-8803-4FB4-9FE5-D28839104B6D}" type="pres">
      <dgm:prSet presAssocID="{A7E873CA-0B94-4271-8E7D-FA615E7A5242}" presName="desCircle" presStyleLbl="node1" presStyleIdx="1" presStyleCnt="2"/>
      <dgm:spPr/>
    </dgm:pt>
    <dgm:pt modelId="{C145F9A3-9E6B-4148-9FA1-769003E11057}" type="pres">
      <dgm:prSet presAssocID="{A7E873CA-0B94-4271-8E7D-FA615E7A5242}" presName="chTx" presStyleLbl="revTx" presStyleIdx="4" presStyleCnt="7"/>
      <dgm:spPr/>
    </dgm:pt>
    <dgm:pt modelId="{34C715F8-7FC3-43B4-9CE6-589234C13453}" type="pres">
      <dgm:prSet presAssocID="{A7E873CA-0B94-4271-8E7D-FA615E7A5242}" presName="desTx" presStyleLbl="revTx" presStyleIdx="5" presStyleCnt="7">
        <dgm:presLayoutVars>
          <dgm:bulletEnabled val="1"/>
        </dgm:presLayoutVars>
      </dgm:prSet>
      <dgm:spPr/>
    </dgm:pt>
    <dgm:pt modelId="{6CEBE8A3-35E0-4F54-91A0-C55C343A8F48}" type="pres">
      <dgm:prSet presAssocID="{A7E873CA-0B94-4271-8E7D-FA615E7A5242}" presName="desBackupRightNorm" presStyleCnt="0"/>
      <dgm:spPr/>
    </dgm:pt>
    <dgm:pt modelId="{7E5357B3-3068-4B11-86DA-598FB082660F}" type="pres">
      <dgm:prSet presAssocID="{CCC6CDB6-60E2-40B4-A91F-54DD308D9829}" presName="desSpace" presStyleCnt="0"/>
      <dgm:spPr/>
    </dgm:pt>
    <dgm:pt modelId="{57D367C1-25CC-4BF3-9FB6-54C25E36E8C4}" type="pres">
      <dgm:prSet presAssocID="{AFA96D67-66DE-4837-A12E-746A6085EE1C}" presName="parComposite" presStyleCnt="0"/>
      <dgm:spPr/>
    </dgm:pt>
    <dgm:pt modelId="{00A9B2AA-7B9E-42CE-8D65-E2D27C740C00}" type="pres">
      <dgm:prSet presAssocID="{AFA96D67-66DE-4837-A12E-746A6085EE1C}" presName="parBigCircle" presStyleLbl="node0" presStyleIdx="2" presStyleCnt="3"/>
      <dgm:spPr>
        <a:solidFill>
          <a:srgbClr val="C00000"/>
        </a:solidFill>
      </dgm:spPr>
    </dgm:pt>
    <dgm:pt modelId="{937D2967-293A-4935-BAA9-F668739D3BB0}" type="pres">
      <dgm:prSet presAssocID="{AFA96D67-66DE-4837-A12E-746A6085EE1C}" presName="parTx" presStyleLbl="revTx" presStyleIdx="6" presStyleCnt="7" custAng="3900000" custLinFactNeighborX="-46425" custLinFactNeighborY="7191"/>
      <dgm:spPr/>
    </dgm:pt>
    <dgm:pt modelId="{1D24EC50-09DD-4078-A6B3-47DC29B83312}" type="pres">
      <dgm:prSet presAssocID="{AFA96D67-66DE-4837-A12E-746A6085EE1C}" presName="bSpace" presStyleCnt="0"/>
      <dgm:spPr/>
    </dgm:pt>
    <dgm:pt modelId="{E2E1FE49-9672-4BF7-BB20-E4CA3223E4E6}" type="pres">
      <dgm:prSet presAssocID="{AFA96D67-66DE-4837-A12E-746A6085EE1C}" presName="parBackupNorm" presStyleCnt="0"/>
      <dgm:spPr/>
    </dgm:pt>
    <dgm:pt modelId="{1598C93F-B34A-47CC-BDA6-FA72CFD1BEB6}" type="pres">
      <dgm:prSet presAssocID="{273F8A11-C3A9-46E7-BADC-4F2E1EEC6A3A}" presName="parSpace" presStyleCnt="0"/>
      <dgm:spPr/>
    </dgm:pt>
  </dgm:ptLst>
  <dgm:cxnLst>
    <dgm:cxn modelId="{88D34A04-306A-4098-940C-D272213A655A}" type="presOf" srcId="{D98C80A1-9192-43BC-8D4B-6085F1022644}" destId="{118C8049-3F10-42A8-91E0-488A2516DE8E}" srcOrd="0" destOrd="0" presId="urn:microsoft.com/office/officeart/2008/layout/CircleAccentTimeline"/>
    <dgm:cxn modelId="{D724022E-0047-4D6E-B230-AC3283CB2D05}" type="presOf" srcId="{ECE2D7A1-527F-41FE-AA45-8E81D66A44CA}" destId="{6C01577A-A9A5-4059-9284-E4BC29A3C7EB}" srcOrd="0" destOrd="0" presId="urn:microsoft.com/office/officeart/2008/layout/CircleAccentTimeline"/>
    <dgm:cxn modelId="{B6096A60-7B7E-4381-87C7-6B221E1CD682}" srcId="{D98C80A1-9192-43BC-8D4B-6085F1022644}" destId="{ECE2D7A1-527F-41FE-AA45-8E81D66A44CA}" srcOrd="0" destOrd="0" parTransId="{B96C99D9-F119-4F57-8365-B18DAFEC9548}" sibTransId="{5907DE99-9B5B-4460-BD7D-035E3823C5F1}"/>
    <dgm:cxn modelId="{B3F80187-900E-4246-A60F-9DE6FFD7E0A7}" type="presOf" srcId="{A36CE3EB-0C66-482F-95C7-F02B88BCAEC2}" destId="{38BB05EB-3A5C-48F0-8F42-96CAC54CAE45}" srcOrd="0" destOrd="0" presId="urn:microsoft.com/office/officeart/2008/layout/CircleAccentTimeline"/>
    <dgm:cxn modelId="{2F0503A0-50A2-448A-8154-E89D8362C0FD}" srcId="{A36CE3EB-0C66-482F-95C7-F02B88BCAEC2}" destId="{D4902DB0-1F7B-4ED1-92E6-E2899429F5D4}" srcOrd="1" destOrd="0" parTransId="{05F92483-3284-43F6-B093-AB11DA3B4C47}" sibTransId="{8B81703A-F182-4EC1-982B-1538ACFD9202}"/>
    <dgm:cxn modelId="{92C833AB-B983-4AE7-BCAE-0E94FC804EDC}" srcId="{A36CE3EB-0C66-482F-95C7-F02B88BCAEC2}" destId="{AFA96D67-66DE-4837-A12E-746A6085EE1C}" srcOrd="2" destOrd="0" parTransId="{094A755C-B1AF-48BE-82A4-796BF810E846}" sibTransId="{273F8A11-C3A9-46E7-BADC-4F2E1EEC6A3A}"/>
    <dgm:cxn modelId="{1C544DBC-E63A-4090-B81B-EC554D15ACB9}" srcId="{A36CE3EB-0C66-482F-95C7-F02B88BCAEC2}" destId="{D98C80A1-9192-43BC-8D4B-6085F1022644}" srcOrd="0" destOrd="0" parTransId="{5A847403-5883-4D6D-ACDC-C2E625965A3A}" sibTransId="{411ED18F-4B74-4AA8-AA25-37E5BDB5ED99}"/>
    <dgm:cxn modelId="{5E1CA1C7-99E4-4527-8099-54A482CD9309}" type="presOf" srcId="{AFA96D67-66DE-4837-A12E-746A6085EE1C}" destId="{937D2967-293A-4935-BAA9-F668739D3BB0}" srcOrd="0" destOrd="0" presId="urn:microsoft.com/office/officeart/2008/layout/CircleAccentTimeline"/>
    <dgm:cxn modelId="{C7102DCA-7A9B-4232-AB18-B96E60C9589A}" type="presOf" srcId="{A7E873CA-0B94-4271-8E7D-FA615E7A5242}" destId="{C145F9A3-9E6B-4148-9FA1-769003E11057}" srcOrd="0" destOrd="0" presId="urn:microsoft.com/office/officeart/2008/layout/CircleAccentTimeline"/>
    <dgm:cxn modelId="{5BA7F0DC-5F98-4FE7-B776-3D326F3717CF}" type="presOf" srcId="{D4902DB0-1F7B-4ED1-92E6-E2899429F5D4}" destId="{A8D43356-8586-4185-B1D5-338122E58E41}" srcOrd="0" destOrd="0" presId="urn:microsoft.com/office/officeart/2008/layout/CircleAccentTimeline"/>
    <dgm:cxn modelId="{4AB41AFB-5FC6-4118-A18A-10E84BDB980E}" srcId="{D4902DB0-1F7B-4ED1-92E6-E2899429F5D4}" destId="{A7E873CA-0B94-4271-8E7D-FA615E7A5242}" srcOrd="0" destOrd="0" parTransId="{8417A3C3-B65A-4428-8A84-418849665F5F}" sibTransId="{CCC6CDB6-60E2-40B4-A91F-54DD308D9829}"/>
    <dgm:cxn modelId="{8116F441-C419-4624-9E30-3A284A2EF965}" type="presParOf" srcId="{38BB05EB-3A5C-48F0-8F42-96CAC54CAE45}" destId="{5D1B43C2-9BB5-4C08-A1AE-721265106FF8}" srcOrd="0" destOrd="0" presId="urn:microsoft.com/office/officeart/2008/layout/CircleAccentTimeline"/>
    <dgm:cxn modelId="{BC34B35A-1AE3-4169-84B7-05CD0624C334}" type="presParOf" srcId="{5D1B43C2-9BB5-4C08-A1AE-721265106FF8}" destId="{032E2924-DF97-4FDC-B2B5-42997C638638}" srcOrd="0" destOrd="0" presId="urn:microsoft.com/office/officeart/2008/layout/CircleAccentTimeline"/>
    <dgm:cxn modelId="{6436A2FA-9166-4D08-8B65-95C009FA9E61}" type="presParOf" srcId="{5D1B43C2-9BB5-4C08-A1AE-721265106FF8}" destId="{118C8049-3F10-42A8-91E0-488A2516DE8E}" srcOrd="1" destOrd="0" presId="urn:microsoft.com/office/officeart/2008/layout/CircleAccentTimeline"/>
    <dgm:cxn modelId="{46734DB9-8F0F-435E-9EEE-44FD6A131BD4}" type="presParOf" srcId="{5D1B43C2-9BB5-4C08-A1AE-721265106FF8}" destId="{CC185C36-C9F7-4031-B68E-887EE0445138}" srcOrd="2" destOrd="0" presId="urn:microsoft.com/office/officeart/2008/layout/CircleAccentTimeline"/>
    <dgm:cxn modelId="{2F354082-93FF-4866-B781-21FF2355590A}" type="presParOf" srcId="{38BB05EB-3A5C-48F0-8F42-96CAC54CAE45}" destId="{E01F8E54-28D5-4E7B-8511-AD2D1D72CB9A}" srcOrd="1" destOrd="0" presId="urn:microsoft.com/office/officeart/2008/layout/CircleAccentTimeline"/>
    <dgm:cxn modelId="{70F8E9C4-C36C-4323-822C-BA4790710D4B}" type="presParOf" srcId="{38BB05EB-3A5C-48F0-8F42-96CAC54CAE45}" destId="{643A09ED-FF58-4C6F-99DE-0DD66E0170ED}" srcOrd="2" destOrd="0" presId="urn:microsoft.com/office/officeart/2008/layout/CircleAccentTimeline"/>
    <dgm:cxn modelId="{91FBC57F-7282-474B-9253-1BF9495D7D1C}" type="presParOf" srcId="{38BB05EB-3A5C-48F0-8F42-96CAC54CAE45}" destId="{6B4D8040-2FA8-4434-B2B4-A6205A18089F}" srcOrd="3" destOrd="0" presId="urn:microsoft.com/office/officeart/2008/layout/CircleAccentTimeline"/>
    <dgm:cxn modelId="{5D148017-C64B-425C-8581-A75EF82B0A76}" type="presParOf" srcId="{38BB05EB-3A5C-48F0-8F42-96CAC54CAE45}" destId="{2BC92259-7376-43FC-85A8-ECBC3C63AE53}" srcOrd="4" destOrd="0" presId="urn:microsoft.com/office/officeart/2008/layout/CircleAccentTimeline"/>
    <dgm:cxn modelId="{874604EB-0AE7-4A03-8BDC-1E4DA809DE2C}" type="presParOf" srcId="{2BC92259-7376-43FC-85A8-ECBC3C63AE53}" destId="{5F9DA657-C59E-4447-8765-9CEEC94D5E5E}" srcOrd="0" destOrd="0" presId="urn:microsoft.com/office/officeart/2008/layout/CircleAccentTimeline"/>
    <dgm:cxn modelId="{D9D51E04-DD69-4B03-AD21-6A6CDA028715}" type="presParOf" srcId="{2BC92259-7376-43FC-85A8-ECBC3C63AE53}" destId="{6C01577A-A9A5-4059-9284-E4BC29A3C7EB}" srcOrd="1" destOrd="0" presId="urn:microsoft.com/office/officeart/2008/layout/CircleAccentTimeline"/>
    <dgm:cxn modelId="{B6CE5491-C587-42B1-9AFF-D2AA46E99A12}" type="presParOf" srcId="{2BC92259-7376-43FC-85A8-ECBC3C63AE53}" destId="{7BE0E555-71D0-492E-AE44-1C1D5B12FB5A}" srcOrd="2" destOrd="0" presId="urn:microsoft.com/office/officeart/2008/layout/CircleAccentTimeline"/>
    <dgm:cxn modelId="{CC441F56-A153-4312-BC21-942ABB006FBB}" type="presParOf" srcId="{38BB05EB-3A5C-48F0-8F42-96CAC54CAE45}" destId="{5A7DD1C5-67CF-4576-AD11-73F4352BED83}" srcOrd="5" destOrd="0" presId="urn:microsoft.com/office/officeart/2008/layout/CircleAccentTimeline"/>
    <dgm:cxn modelId="{203746FA-7264-4F11-86A7-B5DDCE503967}" type="presParOf" srcId="{38BB05EB-3A5C-48F0-8F42-96CAC54CAE45}" destId="{D05067CB-4DD0-413D-AAB4-A942E033A623}" srcOrd="6" destOrd="0" presId="urn:microsoft.com/office/officeart/2008/layout/CircleAccentTimeline"/>
    <dgm:cxn modelId="{C24B42D4-A607-4801-B6D0-FE9E65FFD31A}" type="presParOf" srcId="{38BB05EB-3A5C-48F0-8F42-96CAC54CAE45}" destId="{ABC60EC0-82C6-4DCB-B6E0-9CDD642C4CDF}" srcOrd="7" destOrd="0" presId="urn:microsoft.com/office/officeart/2008/layout/CircleAccentTimeline"/>
    <dgm:cxn modelId="{35BD42AC-C8B0-4C70-B73F-E52DD5C82470}" type="presParOf" srcId="{ABC60EC0-82C6-4DCB-B6E0-9CDD642C4CDF}" destId="{A081A993-354C-4BA0-B27D-391AD78C6503}" srcOrd="0" destOrd="0" presId="urn:microsoft.com/office/officeart/2008/layout/CircleAccentTimeline"/>
    <dgm:cxn modelId="{5B9B8133-8161-44D1-86EE-AF19BB25CB2B}" type="presParOf" srcId="{ABC60EC0-82C6-4DCB-B6E0-9CDD642C4CDF}" destId="{A8D43356-8586-4185-B1D5-338122E58E41}" srcOrd="1" destOrd="0" presId="urn:microsoft.com/office/officeart/2008/layout/CircleAccentTimeline"/>
    <dgm:cxn modelId="{9134528C-4512-4FCF-A8A4-E7FB2F5583F2}" type="presParOf" srcId="{ABC60EC0-82C6-4DCB-B6E0-9CDD642C4CDF}" destId="{13E45464-425F-438D-BB70-9FE243DDC669}" srcOrd="2" destOrd="0" presId="urn:microsoft.com/office/officeart/2008/layout/CircleAccentTimeline"/>
    <dgm:cxn modelId="{0793A586-C39C-46B6-BC6A-E2A9EEFFD6A0}" type="presParOf" srcId="{38BB05EB-3A5C-48F0-8F42-96CAC54CAE45}" destId="{2BECDE87-08F3-4C45-AC9C-E8DEF2C1817E}" srcOrd="8" destOrd="0" presId="urn:microsoft.com/office/officeart/2008/layout/CircleAccentTimeline"/>
    <dgm:cxn modelId="{969C8C69-2452-447B-A348-EACBA742E2F6}" type="presParOf" srcId="{38BB05EB-3A5C-48F0-8F42-96CAC54CAE45}" destId="{2E03D8A3-9AC3-4E89-9C08-E5DF7A843B4C}" srcOrd="9" destOrd="0" presId="urn:microsoft.com/office/officeart/2008/layout/CircleAccentTimeline"/>
    <dgm:cxn modelId="{60566E50-A54B-4469-A348-97780806897F}" type="presParOf" srcId="{38BB05EB-3A5C-48F0-8F42-96CAC54CAE45}" destId="{EB4085A2-5D8D-4C74-A158-52E8C42BDED1}" srcOrd="10" destOrd="0" presId="urn:microsoft.com/office/officeart/2008/layout/CircleAccentTimeline"/>
    <dgm:cxn modelId="{093C7BE2-612B-4376-A490-1B4139265E9A}" type="presParOf" srcId="{38BB05EB-3A5C-48F0-8F42-96CAC54CAE45}" destId="{6839F2D4-5CA6-4DDF-9086-313EBC5C896C}" srcOrd="11" destOrd="0" presId="urn:microsoft.com/office/officeart/2008/layout/CircleAccentTimeline"/>
    <dgm:cxn modelId="{9EB21987-BBED-427B-BC09-C1C8FC1B0E61}" type="presParOf" srcId="{6839F2D4-5CA6-4DDF-9086-313EBC5C896C}" destId="{44E9BBCF-8803-4FB4-9FE5-D28839104B6D}" srcOrd="0" destOrd="0" presId="urn:microsoft.com/office/officeart/2008/layout/CircleAccentTimeline"/>
    <dgm:cxn modelId="{C066DC03-62C3-46CB-8772-C0F3CB1E4EB5}" type="presParOf" srcId="{6839F2D4-5CA6-4DDF-9086-313EBC5C896C}" destId="{C145F9A3-9E6B-4148-9FA1-769003E11057}" srcOrd="1" destOrd="0" presId="urn:microsoft.com/office/officeart/2008/layout/CircleAccentTimeline"/>
    <dgm:cxn modelId="{DC888E5D-D745-4605-8229-2160B0E3F6C9}" type="presParOf" srcId="{6839F2D4-5CA6-4DDF-9086-313EBC5C896C}" destId="{34C715F8-7FC3-43B4-9CE6-589234C13453}" srcOrd="2" destOrd="0" presId="urn:microsoft.com/office/officeart/2008/layout/CircleAccentTimeline"/>
    <dgm:cxn modelId="{0A813B34-8FFB-40D0-B074-1DE519E07FC1}" type="presParOf" srcId="{38BB05EB-3A5C-48F0-8F42-96CAC54CAE45}" destId="{6CEBE8A3-35E0-4F54-91A0-C55C343A8F48}" srcOrd="12" destOrd="0" presId="urn:microsoft.com/office/officeart/2008/layout/CircleAccentTimeline"/>
    <dgm:cxn modelId="{016A62BB-3E00-48B4-A00E-3A18326D83D5}" type="presParOf" srcId="{38BB05EB-3A5C-48F0-8F42-96CAC54CAE45}" destId="{7E5357B3-3068-4B11-86DA-598FB082660F}" srcOrd="13" destOrd="0" presId="urn:microsoft.com/office/officeart/2008/layout/CircleAccentTimeline"/>
    <dgm:cxn modelId="{8BF345F0-F330-4F9D-A7CA-3B6FA1E3D1B9}" type="presParOf" srcId="{38BB05EB-3A5C-48F0-8F42-96CAC54CAE45}" destId="{57D367C1-25CC-4BF3-9FB6-54C25E36E8C4}" srcOrd="14" destOrd="0" presId="urn:microsoft.com/office/officeart/2008/layout/CircleAccentTimeline"/>
    <dgm:cxn modelId="{19311624-064D-4F74-9336-61589E2474D6}" type="presParOf" srcId="{57D367C1-25CC-4BF3-9FB6-54C25E36E8C4}" destId="{00A9B2AA-7B9E-42CE-8D65-E2D27C740C00}" srcOrd="0" destOrd="0" presId="urn:microsoft.com/office/officeart/2008/layout/CircleAccentTimeline"/>
    <dgm:cxn modelId="{DB7C72A3-7169-4499-9D34-8A7B848F3581}" type="presParOf" srcId="{57D367C1-25CC-4BF3-9FB6-54C25E36E8C4}" destId="{937D2967-293A-4935-BAA9-F668739D3BB0}" srcOrd="1" destOrd="0" presId="urn:microsoft.com/office/officeart/2008/layout/CircleAccentTimeline"/>
    <dgm:cxn modelId="{59952DA2-5985-435F-89F9-2B5B5E925448}" type="presParOf" srcId="{57D367C1-25CC-4BF3-9FB6-54C25E36E8C4}" destId="{1D24EC50-09DD-4078-A6B3-47DC29B83312}" srcOrd="2" destOrd="0" presId="urn:microsoft.com/office/officeart/2008/layout/CircleAccentTimeline"/>
    <dgm:cxn modelId="{816A0855-44D3-4A06-92B3-0A95401A1B75}" type="presParOf" srcId="{38BB05EB-3A5C-48F0-8F42-96CAC54CAE45}" destId="{E2E1FE49-9672-4BF7-BB20-E4CA3223E4E6}" srcOrd="15" destOrd="0" presId="urn:microsoft.com/office/officeart/2008/layout/CircleAccentTimeline"/>
    <dgm:cxn modelId="{483AD6F4-8B9E-4441-8474-0FE1A9EE2226}" type="presParOf" srcId="{38BB05EB-3A5C-48F0-8F42-96CAC54CAE45}" destId="{1598C93F-B34A-47CC-BDA6-FA72CFD1BEB6}" srcOrd="16" destOrd="0" presId="urn:microsoft.com/office/officeart/2008/layout/CircleAccen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E2924-DF97-4FDC-B2B5-42997C638638}">
      <dsp:nvSpPr>
        <dsp:cNvPr id="0" name=""/>
        <dsp:cNvSpPr/>
      </dsp:nvSpPr>
      <dsp:spPr>
        <a:xfrm>
          <a:off x="1229173" y="1635991"/>
          <a:ext cx="1357022" cy="1357022"/>
        </a:xfrm>
        <a:prstGeom prst="donut">
          <a:avLst>
            <a:gd name="adj" fmla="val 2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8C8049-3F10-42A8-91E0-488A2516DE8E}">
      <dsp:nvSpPr>
        <dsp:cNvPr id="0" name=""/>
        <dsp:cNvSpPr/>
      </dsp:nvSpPr>
      <dsp:spPr>
        <a:xfrm>
          <a:off x="1100659" y="790855"/>
          <a:ext cx="1686929" cy="812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t>Suggest cross-lingual Sensigrafo mappings</a:t>
          </a:r>
        </a:p>
      </dsp:txBody>
      <dsp:txXfrm>
        <a:off x="1100659" y="790855"/>
        <a:ext cx="1686929" cy="812969"/>
      </dsp:txXfrm>
    </dsp:sp>
    <dsp:sp modelId="{5F9DA657-C59E-4447-8765-9CEEC94D5E5E}">
      <dsp:nvSpPr>
        <dsp:cNvPr id="0" name=""/>
        <dsp:cNvSpPr/>
      </dsp:nvSpPr>
      <dsp:spPr>
        <a:xfrm>
          <a:off x="2688411" y="1962312"/>
          <a:ext cx="704380" cy="7043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01577A-A9A5-4059-9284-E4BC29A3C7EB}">
      <dsp:nvSpPr>
        <dsp:cNvPr id="0" name=""/>
        <dsp:cNvSpPr/>
      </dsp:nvSpPr>
      <dsp:spPr>
        <a:xfrm rot="17700000">
          <a:off x="1854168" y="2942698"/>
          <a:ext cx="1459273" cy="703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0640" bIns="0" numCol="1" spcCol="1270" anchor="ctr" anchorCtr="0">
          <a:noAutofit/>
        </a:bodyPr>
        <a:lstStyle/>
        <a:p>
          <a:pPr marL="0" lvl="0" indent="0" algn="r" defTabSz="711200">
            <a:lnSpc>
              <a:spcPct val="90000"/>
            </a:lnSpc>
            <a:spcBef>
              <a:spcPct val="0"/>
            </a:spcBef>
            <a:spcAft>
              <a:spcPct val="35000"/>
            </a:spcAft>
            <a:buNone/>
          </a:pPr>
          <a:endParaRPr lang="en-US" sz="1600" kern="1200" noProof="0" dirty="0"/>
        </a:p>
      </dsp:txBody>
      <dsp:txXfrm>
        <a:off x="1854168" y="2942698"/>
        <a:ext cx="1459273" cy="703606"/>
      </dsp:txXfrm>
    </dsp:sp>
    <dsp:sp modelId="{7BE0E555-71D0-492E-AE44-1C1D5B12FB5A}">
      <dsp:nvSpPr>
        <dsp:cNvPr id="0" name=""/>
        <dsp:cNvSpPr/>
      </dsp:nvSpPr>
      <dsp:spPr>
        <a:xfrm rot="17700000">
          <a:off x="2767760" y="982699"/>
          <a:ext cx="1459273" cy="703606"/>
        </a:xfrm>
        <a:prstGeom prst="rect">
          <a:avLst/>
        </a:prstGeom>
        <a:noFill/>
        <a:ln>
          <a:noFill/>
        </a:ln>
        <a:effectLst/>
      </dsp:spPr>
      <dsp:style>
        <a:lnRef idx="0">
          <a:scrgbClr r="0" g="0" b="0"/>
        </a:lnRef>
        <a:fillRef idx="0">
          <a:scrgbClr r="0" g="0" b="0"/>
        </a:fillRef>
        <a:effectRef idx="0">
          <a:scrgbClr r="0" g="0" b="0"/>
        </a:effectRef>
        <a:fontRef idx="minor"/>
      </dsp:style>
    </dsp:sp>
    <dsp:sp modelId="{A081A993-354C-4BA0-B27D-391AD78C6503}">
      <dsp:nvSpPr>
        <dsp:cNvPr id="0" name=""/>
        <dsp:cNvSpPr/>
      </dsp:nvSpPr>
      <dsp:spPr>
        <a:xfrm>
          <a:off x="3495007" y="1635991"/>
          <a:ext cx="1357022" cy="1357022"/>
        </a:xfrm>
        <a:prstGeom prst="donut">
          <a:avLst>
            <a:gd name="adj" fmla="val 2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D43356-8586-4185-B1D5-338122E58E41}">
      <dsp:nvSpPr>
        <dsp:cNvPr id="0" name=""/>
        <dsp:cNvSpPr/>
      </dsp:nvSpPr>
      <dsp:spPr>
        <a:xfrm>
          <a:off x="3335091" y="790855"/>
          <a:ext cx="1686929" cy="812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t>Curate Sensigrafos and identify modeling gaps</a:t>
          </a:r>
        </a:p>
      </dsp:txBody>
      <dsp:txXfrm>
        <a:off x="3335091" y="790855"/>
        <a:ext cx="1686929" cy="812969"/>
      </dsp:txXfrm>
    </dsp:sp>
    <dsp:sp modelId="{44E9BBCF-8803-4FB4-9FE5-D28839104B6D}">
      <dsp:nvSpPr>
        <dsp:cNvPr id="0" name=""/>
        <dsp:cNvSpPr/>
      </dsp:nvSpPr>
      <dsp:spPr>
        <a:xfrm>
          <a:off x="4954244" y="1962312"/>
          <a:ext cx="704380" cy="7043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45F9A3-9E6B-4148-9FA1-769003E11057}">
      <dsp:nvSpPr>
        <dsp:cNvPr id="0" name=""/>
        <dsp:cNvSpPr/>
      </dsp:nvSpPr>
      <dsp:spPr>
        <a:xfrm rot="17700000">
          <a:off x="4120002" y="2942698"/>
          <a:ext cx="1459273" cy="703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0640" bIns="0" numCol="1" spcCol="1270" anchor="ctr" anchorCtr="0">
          <a:noAutofit/>
        </a:bodyPr>
        <a:lstStyle/>
        <a:p>
          <a:pPr marL="0" lvl="0" indent="0" algn="r" defTabSz="711200">
            <a:lnSpc>
              <a:spcPct val="90000"/>
            </a:lnSpc>
            <a:spcBef>
              <a:spcPct val="0"/>
            </a:spcBef>
            <a:spcAft>
              <a:spcPct val="35000"/>
            </a:spcAft>
            <a:buNone/>
          </a:pPr>
          <a:endParaRPr lang="en-US" sz="1600" kern="1200" noProof="0" dirty="0"/>
        </a:p>
      </dsp:txBody>
      <dsp:txXfrm>
        <a:off x="4120002" y="2942698"/>
        <a:ext cx="1459273" cy="703606"/>
      </dsp:txXfrm>
    </dsp:sp>
    <dsp:sp modelId="{34C715F8-7FC3-43B4-9CE6-589234C13453}">
      <dsp:nvSpPr>
        <dsp:cNvPr id="0" name=""/>
        <dsp:cNvSpPr/>
      </dsp:nvSpPr>
      <dsp:spPr>
        <a:xfrm rot="17700000">
          <a:off x="5033594" y="982699"/>
          <a:ext cx="1459273" cy="703606"/>
        </a:xfrm>
        <a:prstGeom prst="rect">
          <a:avLst/>
        </a:prstGeom>
        <a:noFill/>
        <a:ln>
          <a:noFill/>
        </a:ln>
        <a:effectLst/>
      </dsp:spPr>
      <dsp:style>
        <a:lnRef idx="0">
          <a:scrgbClr r="0" g="0" b="0"/>
        </a:lnRef>
        <a:fillRef idx="0">
          <a:scrgbClr r="0" g="0" b="0"/>
        </a:fillRef>
        <a:effectRef idx="0">
          <a:scrgbClr r="0" g="0" b="0"/>
        </a:effectRef>
        <a:fontRef idx="minor"/>
      </dsp:style>
    </dsp:sp>
    <dsp:sp modelId="{00A9B2AA-7B9E-42CE-8D65-E2D27C740C00}">
      <dsp:nvSpPr>
        <dsp:cNvPr id="0" name=""/>
        <dsp:cNvSpPr/>
      </dsp:nvSpPr>
      <dsp:spPr>
        <a:xfrm>
          <a:off x="5760840" y="1635991"/>
          <a:ext cx="1357022" cy="1357022"/>
        </a:xfrm>
        <a:prstGeom prst="donut">
          <a:avLst>
            <a:gd name="adj" fmla="val 2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7D2967-293A-4935-BAA9-F668739D3BB0}">
      <dsp:nvSpPr>
        <dsp:cNvPr id="0" name=""/>
        <dsp:cNvSpPr/>
      </dsp:nvSpPr>
      <dsp:spPr>
        <a:xfrm>
          <a:off x="5565958" y="664389"/>
          <a:ext cx="1686929" cy="812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rgbClr val="C00000"/>
              </a:solidFill>
            </a:rPr>
            <a:t> Assisted Sensigrafo curation</a:t>
          </a:r>
          <a:endParaRPr lang="en-US" sz="1400" b="1" kern="1200" noProof="0" dirty="0">
            <a:solidFill>
              <a:srgbClr val="C00000"/>
            </a:solidFill>
          </a:endParaRPr>
        </a:p>
      </dsp:txBody>
      <dsp:txXfrm>
        <a:off x="5565958" y="664389"/>
        <a:ext cx="1686929" cy="812969"/>
      </dsp:txXfrm>
    </dsp:sp>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4" name="Segnaposto piè di pagina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E257709F-20BB-8F4D-99FB-C91FD1854DD5}" type="slidenum">
              <a:rPr lang="it-IT" smtClean="0"/>
              <a:t>‹#›</a:t>
            </a:fld>
            <a:endParaRPr lang="it-IT"/>
          </a:p>
        </p:txBody>
      </p:sp>
      <p:sp>
        <p:nvSpPr>
          <p:cNvPr id="6" name="Segnaposto data 5"/>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9EB4F748-3377-D94F-AAF6-4EEAB49811AB}" type="datetimeFigureOut">
              <a:rPr lang="it-IT" smtClean="0"/>
              <a:t>27/04/2020</a:t>
            </a:fld>
            <a:endParaRPr lang="it-IT"/>
          </a:p>
        </p:txBody>
      </p:sp>
    </p:spTree>
    <p:extLst>
      <p:ext uri="{BB962C8B-B14F-4D97-AF65-F5344CB8AC3E}">
        <p14:creationId xmlns:p14="http://schemas.microsoft.com/office/powerpoint/2010/main" val="17821654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7FDB5273-97F1-2B4C-9DC3-FEE8997EE064}" type="datetimeFigureOut">
              <a:rPr lang="it-IT" smtClean="0"/>
              <a:t>27/04/2020</a:t>
            </a:fld>
            <a:endParaRPr lang="it-IT"/>
          </a:p>
        </p:txBody>
      </p:sp>
      <p:sp>
        <p:nvSpPr>
          <p:cNvPr id="4" name="Segnaposto immagine diapositiva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BF8AE36-1766-4B43-96CA-6925F4A3578D}" type="slidenum">
              <a:rPr lang="it-IT" smtClean="0"/>
              <a:t>‹#›</a:t>
            </a:fld>
            <a:endParaRPr lang="it-IT"/>
          </a:p>
        </p:txBody>
      </p:sp>
    </p:spTree>
    <p:extLst>
      <p:ext uri="{BB962C8B-B14F-4D97-AF65-F5344CB8AC3E}">
        <p14:creationId xmlns:p14="http://schemas.microsoft.com/office/powerpoint/2010/main" val="3590704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3BF8AE36-1766-4B43-96CA-6925F4A3578D}" type="slidenum">
              <a:rPr lang="it-IT" smtClean="0"/>
              <a:t>2</a:t>
            </a:fld>
            <a:endParaRPr lang="it-IT"/>
          </a:p>
        </p:txBody>
      </p:sp>
    </p:spTree>
    <p:extLst>
      <p:ext uri="{BB962C8B-B14F-4D97-AF65-F5344CB8AC3E}">
        <p14:creationId xmlns:p14="http://schemas.microsoft.com/office/powerpoint/2010/main" val="2865402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BF8AE36-1766-4B43-96CA-6925F4A3578D}" type="slidenum">
              <a:rPr lang="it-IT" smtClean="0"/>
              <a:t>3</a:t>
            </a:fld>
            <a:endParaRPr lang="it-IT"/>
          </a:p>
        </p:txBody>
      </p:sp>
    </p:spTree>
    <p:extLst>
      <p:ext uri="{BB962C8B-B14F-4D97-AF65-F5344CB8AC3E}">
        <p14:creationId xmlns:p14="http://schemas.microsoft.com/office/powerpoint/2010/main" val="1204266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a:p>
            <a:endParaRPr lang="es-ES" dirty="0"/>
          </a:p>
        </p:txBody>
      </p:sp>
      <p:sp>
        <p:nvSpPr>
          <p:cNvPr id="4" name="Marcador de número de diapositiva 3"/>
          <p:cNvSpPr>
            <a:spLocks noGrp="1"/>
          </p:cNvSpPr>
          <p:nvPr>
            <p:ph type="sldNum" sz="quarter" idx="10"/>
          </p:nvPr>
        </p:nvSpPr>
        <p:spPr/>
        <p:txBody>
          <a:bodyPr/>
          <a:lstStyle/>
          <a:p>
            <a:fld id="{3BF8AE36-1766-4B43-96CA-6925F4A3578D}" type="slidenum">
              <a:rPr lang="it-IT" smtClean="0"/>
              <a:t>4</a:t>
            </a:fld>
            <a:endParaRPr lang="it-IT"/>
          </a:p>
        </p:txBody>
      </p:sp>
    </p:spTree>
    <p:extLst>
      <p:ext uri="{BB962C8B-B14F-4D97-AF65-F5344CB8AC3E}">
        <p14:creationId xmlns:p14="http://schemas.microsoft.com/office/powerpoint/2010/main" val="3180682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8AE36-1766-4B43-96CA-6925F4A3578D}" type="slidenum">
              <a:rPr lang="it-IT" smtClean="0"/>
              <a:t>7</a:t>
            </a:fld>
            <a:endParaRPr lang="it-IT"/>
          </a:p>
        </p:txBody>
      </p:sp>
    </p:spTree>
    <p:extLst>
      <p:ext uri="{BB962C8B-B14F-4D97-AF65-F5344CB8AC3E}">
        <p14:creationId xmlns:p14="http://schemas.microsoft.com/office/powerpoint/2010/main" val="1450110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8AE36-1766-4B43-96CA-6925F4A3578D}" type="slidenum">
              <a:rPr lang="it-IT" smtClean="0"/>
              <a:t>8</a:t>
            </a:fld>
            <a:endParaRPr lang="it-IT"/>
          </a:p>
        </p:txBody>
      </p:sp>
    </p:spTree>
    <p:extLst>
      <p:ext uri="{BB962C8B-B14F-4D97-AF65-F5344CB8AC3E}">
        <p14:creationId xmlns:p14="http://schemas.microsoft.com/office/powerpoint/2010/main" val="1862922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Spearman correlations for word similarity datasets and UN-based embeddings. The column names refer to the method used to train the embeddings, the tokenization of the corpus (lemma, </a:t>
            </a:r>
            <a:r>
              <a:rPr lang="en-US" sz="1200" b="0" i="0" u="none" strike="noStrike" kern="1200" baseline="0" dirty="0" err="1">
                <a:solidFill>
                  <a:schemeClr val="tx1"/>
                </a:solidFill>
                <a:latin typeface="+mn-lt"/>
                <a:ea typeface="+mn-ea"/>
                <a:cs typeface="+mn-cs"/>
              </a:rPr>
              <a:t>syncon</a:t>
            </a:r>
            <a:r>
              <a:rPr lang="en-US" sz="1200" b="0" i="0" u="none" strike="noStrike" kern="1200" baseline="0" dirty="0">
                <a:solidFill>
                  <a:schemeClr val="tx1"/>
                </a:solidFill>
                <a:latin typeface="+mn-lt"/>
                <a:ea typeface="+mn-ea"/>
                <a:cs typeface="+mn-cs"/>
              </a:rPr>
              <a:t> and or text and whether the tokens were filtered), and whether concept-based word</a:t>
            </a:r>
          </a:p>
          <a:p>
            <a:r>
              <a:rPr lang="en-US" sz="1200" b="0" i="0" u="none" strike="noStrike" kern="1200" baseline="0" dirty="0">
                <a:solidFill>
                  <a:schemeClr val="tx1"/>
                </a:solidFill>
                <a:latin typeface="+mn-lt"/>
                <a:ea typeface="+mn-ea"/>
                <a:cs typeface="+mn-cs"/>
              </a:rPr>
              <a:t>similarity was used instead of the usual word-based similarity.</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3BF8AE36-1766-4B43-96CA-6925F4A3578D}" type="slidenum">
              <a:rPr lang="it-IT" smtClean="0"/>
              <a:t>9</a:t>
            </a:fld>
            <a:endParaRPr lang="it-IT"/>
          </a:p>
        </p:txBody>
      </p:sp>
    </p:spTree>
    <p:extLst>
      <p:ext uri="{BB962C8B-B14F-4D97-AF65-F5344CB8AC3E}">
        <p14:creationId xmlns:p14="http://schemas.microsoft.com/office/powerpoint/2010/main" val="2306475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a:t>Using</a:t>
            </a:r>
            <a:r>
              <a:rPr lang="es-ES" dirty="0"/>
              <a:t> </a:t>
            </a:r>
            <a:r>
              <a:rPr lang="es-ES" dirty="0" err="1"/>
              <a:t>these</a:t>
            </a:r>
            <a:r>
              <a:rPr lang="es-ES" dirty="0"/>
              <a:t> </a:t>
            </a:r>
            <a:r>
              <a:rPr lang="es-ES" dirty="0" err="1"/>
              <a:t>enriched</a:t>
            </a:r>
            <a:r>
              <a:rPr lang="es-ES" dirty="0"/>
              <a:t> </a:t>
            </a:r>
            <a:r>
              <a:rPr lang="es-ES" dirty="0" err="1"/>
              <a:t>representations</a:t>
            </a:r>
            <a:r>
              <a:rPr lang="es-ES" dirty="0"/>
              <a:t> in </a:t>
            </a:r>
            <a:r>
              <a:rPr lang="es-ES" dirty="0" err="1"/>
              <a:t>conventional</a:t>
            </a:r>
            <a:r>
              <a:rPr lang="es-ES" dirty="0"/>
              <a:t> neural NLP </a:t>
            </a:r>
            <a:r>
              <a:rPr lang="es-ES" dirty="0" err="1"/>
              <a:t>architectures</a:t>
            </a:r>
            <a:r>
              <a:rPr lang="es-ES" dirty="0"/>
              <a:t> </a:t>
            </a:r>
            <a:r>
              <a:rPr lang="es-ES" dirty="0" err="1"/>
              <a:t>helped</a:t>
            </a:r>
            <a:r>
              <a:rPr lang="es-ES" dirty="0"/>
              <a:t> </a:t>
            </a:r>
            <a:r>
              <a:rPr lang="es-ES" dirty="0" err="1"/>
              <a:t>to</a:t>
            </a:r>
            <a:r>
              <a:rPr lang="es-ES" dirty="0"/>
              <a:t> </a:t>
            </a:r>
            <a:r>
              <a:rPr lang="es-ES" dirty="0" err="1"/>
              <a:t>obtain</a:t>
            </a:r>
            <a:r>
              <a:rPr lang="es-ES" dirty="0"/>
              <a:t> </a:t>
            </a:r>
            <a:r>
              <a:rPr lang="es-ES" dirty="0" err="1"/>
              <a:t>better</a:t>
            </a:r>
            <a:r>
              <a:rPr lang="es-ES" dirty="0"/>
              <a:t> </a:t>
            </a:r>
            <a:r>
              <a:rPr lang="es-ES" dirty="0" err="1"/>
              <a:t>results</a:t>
            </a:r>
            <a:r>
              <a:rPr lang="es-ES" dirty="0"/>
              <a:t> in </a:t>
            </a:r>
            <a:r>
              <a:rPr lang="es-ES" dirty="0" err="1"/>
              <a:t>tasks</a:t>
            </a:r>
            <a:r>
              <a:rPr lang="es-ES" dirty="0"/>
              <a:t> </a:t>
            </a:r>
            <a:r>
              <a:rPr lang="es-ES" dirty="0" err="1"/>
              <a:t>like</a:t>
            </a:r>
            <a:r>
              <a:rPr lang="es-ES" dirty="0"/>
              <a:t> </a:t>
            </a:r>
            <a:r>
              <a:rPr lang="es-ES" dirty="0" err="1"/>
              <a:t>disinformation</a:t>
            </a:r>
            <a:r>
              <a:rPr lang="es-ES" dirty="0"/>
              <a:t> </a:t>
            </a:r>
            <a:r>
              <a:rPr lang="es-ES" dirty="0" err="1"/>
              <a:t>detection</a:t>
            </a:r>
            <a:r>
              <a:rPr lang="es-ES" dirty="0"/>
              <a:t> and </a:t>
            </a:r>
            <a:r>
              <a:rPr lang="es-ES" dirty="0" err="1"/>
              <a:t>fake</a:t>
            </a:r>
            <a:r>
              <a:rPr lang="es-ES" dirty="0"/>
              <a:t> </a:t>
            </a:r>
            <a:r>
              <a:rPr lang="es-ES" dirty="0" err="1"/>
              <a:t>news</a:t>
            </a:r>
            <a:r>
              <a:rPr lang="es-ES" dirty="0"/>
              <a:t> </a:t>
            </a:r>
            <a:r>
              <a:rPr lang="es-ES" dirty="0" err="1"/>
              <a:t>analysis</a:t>
            </a:r>
            <a:r>
              <a:rPr lang="es-ES" dirty="0"/>
              <a:t> in social media and machine </a:t>
            </a:r>
            <a:r>
              <a:rPr lang="es-ES" dirty="0" err="1"/>
              <a:t>comprehension</a:t>
            </a:r>
            <a:r>
              <a:rPr lang="es-ES" dirty="0"/>
              <a:t> </a:t>
            </a:r>
            <a:r>
              <a:rPr lang="es-ES" dirty="0" err="1"/>
              <a:t>of</a:t>
            </a:r>
            <a:r>
              <a:rPr lang="es-ES" dirty="0"/>
              <a:t> </a:t>
            </a:r>
            <a:r>
              <a:rPr lang="es-ES" dirty="0" err="1"/>
              <a:t>scientific</a:t>
            </a:r>
            <a:r>
              <a:rPr lang="es-ES" dirty="0"/>
              <a:t> </a:t>
            </a:r>
            <a:r>
              <a:rPr lang="es-ES" dirty="0" err="1"/>
              <a:t>textbooks</a:t>
            </a:r>
            <a:endParaRPr lang="es-ES" dirty="0"/>
          </a:p>
          <a:p>
            <a:endParaRPr lang="es-ES" dirty="0"/>
          </a:p>
          <a:p>
            <a:endParaRPr lang="es-ES" dirty="0"/>
          </a:p>
        </p:txBody>
      </p:sp>
      <p:sp>
        <p:nvSpPr>
          <p:cNvPr id="4" name="Slide Number Placeholder 3"/>
          <p:cNvSpPr>
            <a:spLocks noGrp="1"/>
          </p:cNvSpPr>
          <p:nvPr>
            <p:ph type="sldNum" sz="quarter" idx="5"/>
          </p:nvPr>
        </p:nvSpPr>
        <p:spPr/>
        <p:txBody>
          <a:bodyPr/>
          <a:lstStyle/>
          <a:p>
            <a:fld id="{3BF8AE36-1766-4B43-96CA-6925F4A3578D}" type="slidenum">
              <a:rPr lang="it-IT" smtClean="0"/>
              <a:t>10</a:t>
            </a:fld>
            <a:endParaRPr lang="it-IT"/>
          </a:p>
        </p:txBody>
      </p:sp>
    </p:spTree>
    <p:extLst>
      <p:ext uri="{BB962C8B-B14F-4D97-AF65-F5344CB8AC3E}">
        <p14:creationId xmlns:p14="http://schemas.microsoft.com/office/powerpoint/2010/main" val="237118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n-US" dirty="0"/>
              <a:t>Crosslingual -&gt; working seamlessly in multiple languages</a:t>
            </a:r>
          </a:p>
          <a:p>
            <a:pPr lvl="0"/>
            <a:endParaRPr lang="en-US" dirty="0"/>
          </a:p>
          <a:p>
            <a:pPr lvl="0"/>
            <a:r>
              <a:rPr lang="en-US" dirty="0"/>
              <a:t>Curation and identification of modeling gaps</a:t>
            </a:r>
          </a:p>
          <a:p>
            <a:pPr lvl="0"/>
            <a:r>
              <a:rPr lang="en-US" dirty="0"/>
              <a:t>Conceptual alignment across different languages</a:t>
            </a:r>
          </a:p>
          <a:p>
            <a:pPr lvl="0"/>
            <a:r>
              <a:rPr lang="en-US" dirty="0"/>
              <a:t>Automatic identification of disambiguation errors</a:t>
            </a:r>
          </a:p>
          <a:p>
            <a:endParaRPr lang="es-ES" dirty="0"/>
          </a:p>
        </p:txBody>
      </p:sp>
      <p:sp>
        <p:nvSpPr>
          <p:cNvPr id="4" name="Marcador de número de diapositiva 3"/>
          <p:cNvSpPr>
            <a:spLocks noGrp="1"/>
          </p:cNvSpPr>
          <p:nvPr>
            <p:ph type="sldNum" sz="quarter" idx="10"/>
          </p:nvPr>
        </p:nvSpPr>
        <p:spPr/>
        <p:txBody>
          <a:bodyPr/>
          <a:lstStyle/>
          <a:p>
            <a:fld id="{3BF8AE36-1766-4B43-96CA-6925F4A3578D}" type="slidenum">
              <a:rPr lang="it-IT" smtClean="0"/>
              <a:t>12</a:t>
            </a:fld>
            <a:endParaRPr lang="it-IT"/>
          </a:p>
        </p:txBody>
      </p:sp>
    </p:spTree>
    <p:extLst>
      <p:ext uri="{BB962C8B-B14F-4D97-AF65-F5344CB8AC3E}">
        <p14:creationId xmlns:p14="http://schemas.microsoft.com/office/powerpoint/2010/main" val="220566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BF8AE36-1766-4B43-96CA-6925F4A3578D}" type="slidenum">
              <a:rPr lang="it-IT" smtClean="0"/>
              <a:t>13</a:t>
            </a:fld>
            <a:endParaRPr lang="it-IT"/>
          </a:p>
        </p:txBody>
      </p:sp>
    </p:spTree>
    <p:extLst>
      <p:ext uri="{BB962C8B-B14F-4D97-AF65-F5344CB8AC3E}">
        <p14:creationId xmlns:p14="http://schemas.microsoft.com/office/powerpoint/2010/main" val="608681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8AE36-1766-4B43-96CA-6925F4A3578D}" type="slidenum">
              <a:rPr lang="it-IT" smtClean="0"/>
              <a:t>14</a:t>
            </a:fld>
            <a:endParaRPr lang="it-IT"/>
          </a:p>
        </p:txBody>
      </p:sp>
    </p:spTree>
    <p:extLst>
      <p:ext uri="{BB962C8B-B14F-4D97-AF65-F5344CB8AC3E}">
        <p14:creationId xmlns:p14="http://schemas.microsoft.com/office/powerpoint/2010/main" val="4115155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We need one more technical detail to make Transformers easier to understand: </a:t>
            </a:r>
            <a:r>
              <a:rPr lang="en-US" sz="1200" b="0" i="1" kern="1200" dirty="0">
                <a:solidFill>
                  <a:schemeClr val="tx1"/>
                </a:solidFill>
                <a:effectLst/>
                <a:latin typeface="+mn-lt"/>
                <a:ea typeface="+mn-ea"/>
                <a:cs typeface="+mn-cs"/>
              </a:rPr>
              <a:t>Attention</a:t>
            </a:r>
            <a:r>
              <a:rPr lang="en-US" sz="1200" b="0" i="0" kern="1200" dirty="0">
                <a:solidFill>
                  <a:schemeClr val="tx1"/>
                </a:solidFill>
                <a:effectLst/>
                <a:latin typeface="+mn-lt"/>
                <a:ea typeface="+mn-ea"/>
                <a:cs typeface="+mn-cs"/>
              </a:rPr>
              <a:t>. </a:t>
            </a:r>
            <a:r>
              <a:rPr lang="en-US" dirty="0"/>
              <a:t>The attention-mechanism looks at an input sequence and decides at each step which other parts of the sequence are important.</a:t>
            </a:r>
            <a:r>
              <a:rPr lang="en-US" sz="1200" b="0" i="0" kern="1200" dirty="0">
                <a:solidFill>
                  <a:schemeClr val="tx1"/>
                </a:solidFill>
                <a:effectLst/>
                <a:latin typeface="+mn-lt"/>
                <a:ea typeface="+mn-ea"/>
                <a:cs typeface="+mn-cs"/>
              </a:rPr>
              <a:t> It sounds abstract, but let me clarify with an easy example: When reading this text, you always focus on the word you read but at the same time your mind still holds the important keywords of the text in memory in order to provide context.</a:t>
            </a:r>
            <a:endParaRPr lang="en-US" dirty="0"/>
          </a:p>
        </p:txBody>
      </p:sp>
      <p:sp>
        <p:nvSpPr>
          <p:cNvPr id="4" name="Slide Number Placeholder 3"/>
          <p:cNvSpPr>
            <a:spLocks noGrp="1"/>
          </p:cNvSpPr>
          <p:nvPr>
            <p:ph type="sldNum" sz="quarter" idx="5"/>
          </p:nvPr>
        </p:nvSpPr>
        <p:spPr/>
        <p:txBody>
          <a:bodyPr/>
          <a:lstStyle/>
          <a:p>
            <a:fld id="{3BF8AE36-1766-4B43-96CA-6925F4A3578D}" type="slidenum">
              <a:rPr lang="it-IT" smtClean="0"/>
              <a:t>15</a:t>
            </a:fld>
            <a:endParaRPr lang="it-IT"/>
          </a:p>
        </p:txBody>
      </p:sp>
    </p:spTree>
    <p:extLst>
      <p:ext uri="{BB962C8B-B14F-4D97-AF65-F5344CB8AC3E}">
        <p14:creationId xmlns:p14="http://schemas.microsoft.com/office/powerpoint/2010/main" val="3605210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Obtain contextual embeddings for each sense in the </a:t>
            </a:r>
            <a:r>
              <a:rPr lang="en-US" dirty="0" err="1"/>
              <a:t>SemCor</a:t>
            </a:r>
            <a:r>
              <a:rPr lang="en-US" dirty="0"/>
              <a:t> corpus. </a:t>
            </a:r>
          </a:p>
          <a:p>
            <a:pPr marL="171450" indent="-171450">
              <a:buFontTx/>
              <a:buChar char="-"/>
            </a:pPr>
            <a:r>
              <a:rPr lang="en-US" dirty="0"/>
              <a:t>Leverage the hierarchical structure of the graph (from sense to </a:t>
            </a:r>
            <a:r>
              <a:rPr lang="en-US" dirty="0" err="1"/>
              <a:t>synset</a:t>
            </a:r>
            <a:r>
              <a:rPr lang="en-US" dirty="0"/>
              <a:t>, hypernym, and </a:t>
            </a:r>
            <a:r>
              <a:rPr lang="en-US" dirty="0" err="1"/>
              <a:t>lexname</a:t>
            </a:r>
            <a:r>
              <a:rPr lang="en-US" dirty="0"/>
              <a:t>) in order to extend the coverage provided by such embeddings to the senses in the graph that do not appear in </a:t>
            </a:r>
            <a:r>
              <a:rPr lang="en-US" dirty="0" err="1"/>
              <a:t>SemCor</a:t>
            </a:r>
            <a:r>
              <a:rPr lang="en-US" dirty="0"/>
              <a:t>, and </a:t>
            </a:r>
          </a:p>
          <a:p>
            <a:pPr marL="171450" indent="-171450">
              <a:buFontTx/>
              <a:buChar char="-"/>
            </a:pPr>
            <a:r>
              <a:rPr lang="en-US" dirty="0"/>
              <a:t>Evaluate the resulting sense embeddings. </a:t>
            </a:r>
          </a:p>
          <a:p>
            <a:pPr marL="171450" indent="-171450">
              <a:buFontTx/>
              <a:buChar char="-"/>
            </a:pPr>
            <a:endParaRPr lang="en-US" dirty="0"/>
          </a:p>
          <a:p>
            <a:pPr marL="171450" indent="-171450">
              <a:buFontTx/>
              <a:buChar char="-"/>
            </a:pPr>
            <a:r>
              <a:rPr lang="en-US" dirty="0"/>
              <a:t>Subsequent stages of the LMMS algorithm focus on leveraging WordNet glosses and lemma information to optimize the quality of the resulting sense embeddings.</a:t>
            </a:r>
          </a:p>
          <a:p>
            <a:pPr marL="171450" indent="-171450">
              <a:buFontTx/>
              <a:buChar char="-"/>
            </a:pPr>
            <a:endParaRPr lang="en-US" dirty="0"/>
          </a:p>
          <a:p>
            <a:r>
              <a:rPr lang="en-US" dirty="0"/>
              <a:t>Based on </a:t>
            </a:r>
            <a:r>
              <a:rPr lang="en-US" sz="1200" b="0" i="0" u="none" strike="noStrike" kern="1200" baseline="0" dirty="0">
                <a:solidFill>
                  <a:schemeClr val="tx1"/>
                </a:solidFill>
                <a:latin typeface="+mn-lt"/>
                <a:ea typeface="+mn-ea"/>
                <a:cs typeface="+mn-cs"/>
              </a:rPr>
              <a:t>Loureiro, D., Jorge, A.: Language modelling makes sense: Propagating representations through WordNet for full-coverage word sense disambiguation. In: Proceedings of the 57</a:t>
            </a:r>
            <a:r>
              <a:rPr lang="en-US" sz="1200" b="0" i="0" u="none" strike="noStrike" kern="1200" baseline="30000" dirty="0">
                <a:solidFill>
                  <a:schemeClr val="tx1"/>
                </a:solidFill>
                <a:latin typeface="+mn-lt"/>
                <a:ea typeface="+mn-ea"/>
                <a:cs typeface="+mn-cs"/>
              </a:rPr>
              <a:t>th</a:t>
            </a:r>
            <a:r>
              <a:rPr lang="en-US" sz="1200" b="0" i="0" u="none" strike="noStrike" kern="1200" baseline="0" dirty="0">
                <a:solidFill>
                  <a:schemeClr val="tx1"/>
                </a:solidFill>
                <a:latin typeface="+mn-lt"/>
                <a:ea typeface="+mn-ea"/>
                <a:cs typeface="+mn-cs"/>
              </a:rPr>
              <a:t> Annual Meeting of the Association for Computational Linguistics, pp. 5682–5691. Association for Computational Linguistics, Florence, Italy (2019). DOI 10.18653/v1/P19-1569. URL https://www.aclweb.org/anthology/P19-1569</a:t>
            </a:r>
            <a:endParaRPr lang="en-US" dirty="0"/>
          </a:p>
        </p:txBody>
      </p:sp>
      <p:sp>
        <p:nvSpPr>
          <p:cNvPr id="4" name="Slide Number Placeholder 3"/>
          <p:cNvSpPr>
            <a:spLocks noGrp="1"/>
          </p:cNvSpPr>
          <p:nvPr>
            <p:ph type="sldNum" sz="quarter" idx="5"/>
          </p:nvPr>
        </p:nvSpPr>
        <p:spPr/>
        <p:txBody>
          <a:bodyPr/>
          <a:lstStyle/>
          <a:p>
            <a:fld id="{3BF8AE36-1766-4B43-96CA-6925F4A3578D}" type="slidenum">
              <a:rPr lang="it-IT" smtClean="0"/>
              <a:t>16</a:t>
            </a:fld>
            <a:endParaRPr lang="it-IT"/>
          </a:p>
        </p:txBody>
      </p:sp>
    </p:spTree>
    <p:extLst>
      <p:ext uri="{BB962C8B-B14F-4D97-AF65-F5344CB8AC3E}">
        <p14:creationId xmlns:p14="http://schemas.microsoft.com/office/powerpoint/2010/main" val="3371722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Sentence 29 is good:</a:t>
            </a:r>
          </a:p>
          <a:p>
            <a:r>
              <a:rPr lang="en-US" dirty="0"/>
              <a:t>Totally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absorbed</a:t>
            </a:r>
            <a:r>
              <a:rPr lang="en-US" sz="1200" b="0" i="0" kern="1200" dirty="0">
                <a:solidFill>
                  <a:schemeClr val="tx1"/>
                </a:solidFill>
                <a:effectLst/>
                <a:latin typeface="+mn-lt"/>
                <a:ea typeface="+mn-ea"/>
                <a:cs typeface="+mn-cs"/>
              </a:rPr>
              <a:t> , the </a:t>
            </a:r>
            <a:r>
              <a:rPr lang="en-US" sz="1200" b="0" i="1" kern="1200" dirty="0">
                <a:solidFill>
                  <a:schemeClr val="tx1"/>
                </a:solidFill>
                <a:effectLst/>
                <a:latin typeface="+mn-lt"/>
                <a:ea typeface="+mn-ea"/>
                <a:cs typeface="+mn-cs"/>
              </a:rPr>
              <a:t>ringers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stare</a:t>
            </a:r>
            <a:r>
              <a:rPr lang="en-US" sz="1200" b="0" i="0" kern="1200" dirty="0">
                <a:solidFill>
                  <a:schemeClr val="tx1"/>
                </a:solidFill>
                <a:effectLst/>
                <a:latin typeface="+mn-lt"/>
                <a:ea typeface="+mn-ea"/>
                <a:cs typeface="+mn-cs"/>
              </a:rPr>
              <a:t> </a:t>
            </a:r>
            <a:r>
              <a:rPr lang="en-US" dirty="0"/>
              <a:t>straight</a:t>
            </a:r>
            <a:r>
              <a:rPr lang="en-US" sz="1200" b="0" i="0" kern="1200" dirty="0">
                <a:solidFill>
                  <a:schemeClr val="tx1"/>
                </a:solidFill>
                <a:effectLst/>
                <a:latin typeface="+mn-lt"/>
                <a:ea typeface="+mn-ea"/>
                <a:cs typeface="+mn-cs"/>
              </a:rPr>
              <a:t> </a:t>
            </a:r>
            <a:r>
              <a:rPr lang="en-US" dirty="0"/>
              <a:t>ahead</a:t>
            </a:r>
            <a:r>
              <a:rPr lang="en-US" sz="1200" b="0" i="0" kern="1200" dirty="0">
                <a:solidFill>
                  <a:schemeClr val="tx1"/>
                </a:solidFill>
                <a:effectLst/>
                <a:latin typeface="+mn-lt"/>
                <a:ea typeface="+mn-ea"/>
                <a:cs typeface="+mn-cs"/>
              </a:rPr>
              <a:t> , </a:t>
            </a:r>
            <a:r>
              <a:rPr lang="en-US" dirty="0"/>
              <a:t>using</a:t>
            </a:r>
            <a:r>
              <a:rPr lang="en-US" sz="1200" b="0" i="0" kern="1200" dirty="0">
                <a:solidFill>
                  <a:schemeClr val="tx1"/>
                </a:solidFill>
                <a:effectLst/>
                <a:latin typeface="+mn-lt"/>
                <a:ea typeface="+mn-ea"/>
                <a:cs typeface="+mn-cs"/>
              </a:rPr>
              <a:t> </a:t>
            </a:r>
            <a:r>
              <a:rPr lang="en-US" dirty="0"/>
              <a:t>peripheral</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vision</a:t>
            </a:r>
            <a:r>
              <a:rPr lang="en-US" sz="1200" b="0" i="0" kern="1200" dirty="0">
                <a:solidFill>
                  <a:schemeClr val="tx1"/>
                </a:solidFill>
                <a:effectLst/>
                <a:latin typeface="+mn-lt"/>
                <a:ea typeface="+mn-ea"/>
                <a:cs typeface="+mn-cs"/>
              </a:rPr>
              <a:t> ( </a:t>
            </a:r>
            <a:r>
              <a:rPr lang="en-US" sz="1200" b="0" i="1" kern="1200" dirty="0">
                <a:solidFill>
                  <a:schemeClr val="tx1"/>
                </a:solidFill>
                <a:effectLst/>
                <a:latin typeface="+mn-lt"/>
                <a:ea typeface="+mn-ea"/>
                <a:cs typeface="+mn-cs"/>
              </a:rPr>
              <a:t>they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call</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it</a:t>
            </a:r>
            <a:r>
              <a:rPr lang="en-US" sz="1200" b="0" i="0" kern="1200" dirty="0">
                <a:solidFill>
                  <a:schemeClr val="tx1"/>
                </a:solidFill>
                <a:effectLst/>
                <a:latin typeface="+mn-lt"/>
                <a:ea typeface="+mn-ea"/>
                <a:cs typeface="+mn-cs"/>
              </a:rPr>
              <a:t> " </a:t>
            </a:r>
            <a:r>
              <a:rPr lang="en-US" dirty="0"/>
              <a:t>rope</a:t>
            </a:r>
            <a:r>
              <a:rPr lang="en-US" sz="1200" b="0" i="0" kern="1200" dirty="0">
                <a:solidFill>
                  <a:schemeClr val="tx1"/>
                </a:solidFill>
                <a:effectLst/>
                <a:latin typeface="+mn-lt"/>
                <a:ea typeface="+mn-ea"/>
                <a:cs typeface="+mn-cs"/>
              </a:rPr>
              <a:t> - </a:t>
            </a:r>
            <a:r>
              <a:rPr lang="en-US" sz="1200" b="0" i="1" kern="1200" dirty="0">
                <a:solidFill>
                  <a:schemeClr val="tx1"/>
                </a:solidFill>
                <a:effectLst/>
                <a:latin typeface="+mn-lt"/>
                <a:ea typeface="+mn-ea"/>
                <a:cs typeface="+mn-cs"/>
              </a:rPr>
              <a:t>sight</a:t>
            </a:r>
            <a:r>
              <a:rPr lang="en-US" sz="1200" b="0" i="0" kern="1200" dirty="0">
                <a:solidFill>
                  <a:schemeClr val="tx1"/>
                </a:solidFill>
                <a:effectLst/>
                <a:latin typeface="+mn-lt"/>
                <a:ea typeface="+mn-ea"/>
                <a:cs typeface="+mn-cs"/>
              </a:rPr>
              <a:t> " ) to </a:t>
            </a:r>
            <a:r>
              <a:rPr lang="en-US" sz="1200" b="0" i="1" kern="1200" dirty="0">
                <a:solidFill>
                  <a:schemeClr val="tx1"/>
                </a:solidFill>
                <a:effectLst/>
                <a:latin typeface="+mn-lt"/>
                <a:ea typeface="+mn-ea"/>
                <a:cs typeface="+mn-cs"/>
              </a:rPr>
              <a:t>watch</a:t>
            </a:r>
            <a:r>
              <a:rPr lang="en-US" sz="1200" b="0" i="0" kern="1200" dirty="0">
                <a:solidFill>
                  <a:schemeClr val="tx1"/>
                </a:solidFill>
                <a:effectLst/>
                <a:latin typeface="+mn-lt"/>
                <a:ea typeface="+mn-ea"/>
                <a:cs typeface="+mn-cs"/>
              </a:rPr>
              <a:t> the </a:t>
            </a:r>
            <a:r>
              <a:rPr lang="en-US" sz="1200" b="0" i="1" kern="1200" dirty="0">
                <a:solidFill>
                  <a:schemeClr val="tx1"/>
                </a:solidFill>
                <a:effectLst/>
                <a:latin typeface="+mn-lt"/>
                <a:ea typeface="+mn-ea"/>
                <a:cs typeface="+mn-cs"/>
              </a:rPr>
              <a:t>other</a:t>
            </a:r>
            <a:r>
              <a:rPr lang="en-US" sz="1200" b="0" i="0" kern="1200" dirty="0">
                <a:solidFill>
                  <a:schemeClr val="tx1"/>
                </a:solidFill>
                <a:effectLst/>
                <a:latin typeface="+mn-lt"/>
                <a:ea typeface="+mn-ea"/>
                <a:cs typeface="+mn-cs"/>
              </a:rPr>
              <a:t> </a:t>
            </a:r>
            <a:r>
              <a:rPr lang="en-US" dirty="0"/>
              <a:t>ropes</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thus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time</a:t>
            </a:r>
            <a:r>
              <a:rPr lang="en-US" sz="1200" b="0" i="0" kern="1200" dirty="0">
                <a:solidFill>
                  <a:schemeClr val="tx1"/>
                </a:solidFill>
                <a:effectLst/>
                <a:latin typeface="+mn-lt"/>
                <a:ea typeface="+mn-ea"/>
                <a:cs typeface="+mn-cs"/>
              </a:rPr>
              <a:t> </a:t>
            </a:r>
            <a:r>
              <a:rPr lang="en-US" dirty="0"/>
              <a:t>their</a:t>
            </a:r>
            <a:r>
              <a:rPr lang="en-US" sz="1200" b="0" i="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pulls</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pPr marL="171450" indent="-171450">
              <a:buFontTx/>
              <a:buChar char="-"/>
            </a:pPr>
            <a:r>
              <a:rPr lang="en-US" sz="1200" b="0" i="0" kern="1200" dirty="0">
                <a:solidFill>
                  <a:schemeClr val="tx1"/>
                </a:solidFill>
                <a:effectLst/>
                <a:latin typeface="+mn-lt"/>
                <a:ea typeface="+mn-ea"/>
                <a:cs typeface="+mn-cs"/>
              </a:rPr>
              <a:t>Position 1: It shows a good mix of (dis)agreement and even one disagreement, where Tx is right over Cogito, on a difficult word “pull” in that context.</a:t>
            </a:r>
          </a:p>
          <a:p>
            <a:endParaRPr lang="en-US" sz="1200" b="0" i="0" kern="1200" dirty="0">
              <a:solidFill>
                <a:schemeClr val="tx1"/>
              </a:solidFill>
              <a:effectLst/>
              <a:latin typeface="+mn-lt"/>
              <a:ea typeface="+mn-ea"/>
              <a:cs typeface="+mn-cs"/>
            </a:endParaRPr>
          </a:p>
          <a:p>
            <a:r>
              <a:rPr lang="en-US" dirty="0"/>
              <a:t>Sentence 30 is also good:</a:t>
            </a:r>
          </a:p>
          <a:p>
            <a:r>
              <a:rPr lang="en-US" sz="1200" b="0" i="1" kern="1200" dirty="0">
                <a:solidFill>
                  <a:schemeClr val="tx1"/>
                </a:solidFill>
                <a:effectLst/>
                <a:latin typeface="+mn-lt"/>
                <a:ea typeface="+mn-ea"/>
                <a:cs typeface="+mn-cs"/>
              </a:rPr>
              <a:t>Far</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above</a:t>
            </a:r>
            <a:r>
              <a:rPr lang="en-US" sz="1200" b="0" i="0" kern="1200" dirty="0">
                <a:solidFill>
                  <a:schemeClr val="tx1"/>
                </a:solidFill>
                <a:effectLst/>
                <a:latin typeface="+mn-lt"/>
                <a:ea typeface="+mn-ea"/>
                <a:cs typeface="+mn-cs"/>
              </a:rPr>
              <a:t> in the </a:t>
            </a:r>
            <a:r>
              <a:rPr lang="en-US" sz="1200" b="0" i="1" kern="1200" dirty="0">
                <a:solidFill>
                  <a:schemeClr val="tx1"/>
                </a:solidFill>
                <a:effectLst/>
                <a:latin typeface="+mn-lt"/>
                <a:ea typeface="+mn-ea"/>
                <a:cs typeface="+mn-cs"/>
              </a:rPr>
              <a:t>belfry</a:t>
            </a:r>
            <a:r>
              <a:rPr lang="en-US" sz="1200" b="0" i="0" kern="1200" dirty="0">
                <a:solidFill>
                  <a:schemeClr val="tx1"/>
                </a:solidFill>
                <a:effectLst/>
                <a:latin typeface="+mn-lt"/>
                <a:ea typeface="+mn-ea"/>
                <a:cs typeface="+mn-cs"/>
              </a:rPr>
              <a:t> , the </a:t>
            </a:r>
            <a:r>
              <a:rPr lang="en-US" sz="1200" b="1" i="1" kern="1200" dirty="0">
                <a:solidFill>
                  <a:schemeClr val="tx1"/>
                </a:solidFill>
                <a:effectLst/>
                <a:latin typeface="+mn-lt"/>
                <a:ea typeface="+mn-ea"/>
                <a:cs typeface="+mn-cs"/>
              </a:rPr>
              <a:t>huge</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bronze</a:t>
            </a:r>
            <a:r>
              <a:rPr lang="en-US" sz="1200" b="0" i="0" kern="1200" dirty="0">
                <a:solidFill>
                  <a:schemeClr val="tx1"/>
                </a:solidFill>
                <a:effectLst/>
                <a:latin typeface="+mn-lt"/>
                <a:ea typeface="+mn-ea"/>
                <a:cs typeface="+mn-cs"/>
              </a:rPr>
              <a:t> </a:t>
            </a:r>
            <a:r>
              <a:rPr lang="en-US" dirty="0"/>
              <a:t>bells</a:t>
            </a:r>
            <a:r>
              <a:rPr lang="en-US" sz="1200" b="0" i="0" kern="1200" dirty="0">
                <a:solidFill>
                  <a:schemeClr val="tx1"/>
                </a:solidFill>
                <a:effectLst/>
                <a:latin typeface="+mn-lt"/>
                <a:ea typeface="+mn-ea"/>
                <a:cs typeface="+mn-cs"/>
              </a:rPr>
              <a:t> , </a:t>
            </a:r>
            <a:r>
              <a:rPr lang="en-US" dirty="0"/>
              <a:t>mounted</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on</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wheels</a:t>
            </a:r>
            <a:r>
              <a:rPr lang="en-US" sz="1200" b="0" i="0" kern="1200" dirty="0">
                <a:solidFill>
                  <a:schemeClr val="tx1"/>
                </a:solidFill>
                <a:effectLst/>
                <a:latin typeface="+mn-lt"/>
                <a:ea typeface="+mn-ea"/>
                <a:cs typeface="+mn-cs"/>
              </a:rPr>
              <a:t> , </a:t>
            </a:r>
            <a:r>
              <a:rPr lang="en-US" sz="1200" b="0" i="1" kern="1200" dirty="0">
                <a:solidFill>
                  <a:schemeClr val="tx1"/>
                </a:solidFill>
                <a:effectLst/>
                <a:latin typeface="+mn-lt"/>
                <a:ea typeface="+mn-ea"/>
                <a:cs typeface="+mn-cs"/>
              </a:rPr>
              <a:t>swing</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madly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through</a:t>
            </a:r>
            <a:r>
              <a:rPr lang="en-US" sz="1200" b="0" i="0" kern="1200" dirty="0">
                <a:solidFill>
                  <a:schemeClr val="tx1"/>
                </a:solidFill>
                <a:effectLst/>
                <a:latin typeface="+mn-lt"/>
                <a:ea typeface="+mn-ea"/>
                <a:cs typeface="+mn-cs"/>
              </a:rPr>
              <a:t> a </a:t>
            </a:r>
            <a:r>
              <a:rPr lang="en-US" sz="1200" b="0" i="1" kern="1200" dirty="0">
                <a:solidFill>
                  <a:schemeClr val="tx1"/>
                </a:solidFill>
                <a:effectLst/>
                <a:latin typeface="+mn-lt"/>
                <a:ea typeface="+mn-ea"/>
                <a:cs typeface="+mn-cs"/>
              </a:rPr>
              <a:t>full</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360 degrees</a:t>
            </a:r>
            <a:r>
              <a:rPr lang="en-US" sz="1200" b="0" i="0" kern="1200" dirty="0">
                <a:solidFill>
                  <a:schemeClr val="tx1"/>
                </a:solidFill>
                <a:effectLst/>
                <a:latin typeface="+mn-lt"/>
                <a:ea typeface="+mn-ea"/>
                <a:cs typeface="+mn-cs"/>
              </a:rPr>
              <a:t> , </a:t>
            </a:r>
            <a:r>
              <a:rPr lang="en-US" sz="1200" b="0" i="1" kern="1200" dirty="0">
                <a:solidFill>
                  <a:schemeClr val="tx1"/>
                </a:solidFill>
                <a:effectLst/>
                <a:latin typeface="+mn-lt"/>
                <a:ea typeface="+mn-ea"/>
                <a:cs typeface="+mn-cs"/>
              </a:rPr>
              <a:t>starting</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ending</a:t>
            </a:r>
            <a:r>
              <a:rPr lang="en-US" sz="1200" b="0" i="0" kern="1200" dirty="0">
                <a:solidFill>
                  <a:schemeClr val="tx1"/>
                </a:solidFill>
                <a:effectLst/>
                <a:latin typeface="+mn-lt"/>
                <a:ea typeface="+mn-ea"/>
                <a:cs typeface="+mn-cs"/>
              </a:rPr>
              <a:t> , </a:t>
            </a:r>
            <a:r>
              <a:rPr lang="en-US" dirty="0"/>
              <a:t>surprisingly</a:t>
            </a:r>
            <a:r>
              <a:rPr lang="en-US" sz="1200" b="0" i="0" kern="1200" dirty="0">
                <a:solidFill>
                  <a:schemeClr val="tx1"/>
                </a:solidFill>
                <a:effectLst/>
                <a:latin typeface="+mn-lt"/>
                <a:ea typeface="+mn-ea"/>
                <a:cs typeface="+mn-cs"/>
              </a:rPr>
              <a:t> , in the </a:t>
            </a:r>
            <a:r>
              <a:rPr lang="en-US" dirty="0"/>
              <a:t>inverted</a:t>
            </a:r>
            <a:r>
              <a:rPr lang="en-US" sz="1200" b="0" i="0" kern="1200" dirty="0">
                <a:solidFill>
                  <a:schemeClr val="tx1"/>
                </a:solidFill>
                <a:effectLst/>
                <a:latin typeface="+mn-lt"/>
                <a:ea typeface="+mn-ea"/>
                <a:cs typeface="+mn-cs"/>
              </a:rPr>
              <a:t> , or </a:t>
            </a:r>
            <a:r>
              <a:rPr lang="en-US" sz="1200" b="0" i="1" kern="1200" dirty="0">
                <a:solidFill>
                  <a:schemeClr val="tx1"/>
                </a:solidFill>
                <a:effectLst/>
                <a:latin typeface="+mn-lt"/>
                <a:ea typeface="+mn-ea"/>
                <a:cs typeface="+mn-cs"/>
              </a:rPr>
              <a:t>mouth</a:t>
            </a:r>
            <a:r>
              <a:rPr lang="en-US" sz="1200" b="0" i="0" kern="1200" dirty="0">
                <a:solidFill>
                  <a:schemeClr val="tx1"/>
                </a:solidFill>
                <a:effectLst/>
                <a:latin typeface="+mn-lt"/>
                <a:ea typeface="+mn-ea"/>
                <a:cs typeface="+mn-cs"/>
              </a:rPr>
              <a:t> - </a:t>
            </a:r>
            <a:r>
              <a:rPr lang="en-US" sz="1200" b="0" i="1" kern="1200" dirty="0">
                <a:solidFill>
                  <a:schemeClr val="tx1"/>
                </a:solidFill>
                <a:effectLst/>
                <a:latin typeface="+mn-lt"/>
                <a:ea typeface="+mn-ea"/>
                <a:cs typeface="+mn-cs"/>
              </a:rPr>
              <a:t>up</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position</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pPr marL="171450" indent="-171450">
              <a:buFontTx/>
              <a:buChar char="-"/>
            </a:pPr>
            <a:r>
              <a:rPr lang="en-US" sz="1200" b="0" i="0" kern="1200" dirty="0">
                <a:solidFill>
                  <a:schemeClr val="tx1"/>
                </a:solidFill>
                <a:effectLst/>
                <a:latin typeface="+mn-lt"/>
                <a:ea typeface="+mn-ea"/>
                <a:cs typeface="+mn-cs"/>
              </a:rPr>
              <a:t>Positions 7, 22: It shows words (“huge”) where Cogito and Tx provide two very similar but different senses (en#89085 vs en#89080), which should probably be merged. Same with “starting”</a:t>
            </a:r>
          </a:p>
          <a:p>
            <a:pPr marL="171450" indent="-171450">
              <a:buFontTx/>
              <a:buChar char="-"/>
            </a:pPr>
            <a:r>
              <a:rPr lang="en-US" sz="1200" b="0" i="0" kern="1200" dirty="0">
                <a:solidFill>
                  <a:schemeClr val="tx1"/>
                </a:solidFill>
                <a:effectLst/>
                <a:latin typeface="+mn-lt"/>
                <a:ea typeface="+mn-ea"/>
                <a:cs typeface="+mn-cs"/>
              </a:rPr>
              <a:t>Position 13: Cogito considers “wheels” as a two-wheeled vehicle while Tx picks the right sense.</a:t>
            </a:r>
          </a:p>
          <a:p>
            <a:endParaRPr lang="en-US" dirty="0"/>
          </a:p>
          <a:p>
            <a:r>
              <a:rPr lang="en-US" dirty="0"/>
              <a:t>Sentence 49</a:t>
            </a:r>
          </a:p>
          <a:p>
            <a:pPr marL="171450" indent="-171450">
              <a:buFontTx/>
              <a:buChar char="-"/>
            </a:pPr>
            <a:r>
              <a:rPr lang="en-US" dirty="0"/>
              <a:t>Position 1: Cogito links a proper name (C.J.B. Marshall) with a </a:t>
            </a:r>
            <a:r>
              <a:rPr lang="en-US" dirty="0" err="1"/>
              <a:t>hebrew</a:t>
            </a:r>
            <a:r>
              <a:rPr lang="en-US" dirty="0"/>
              <a:t> name and </a:t>
            </a:r>
            <a:r>
              <a:rPr lang="en-US" dirty="0" err="1"/>
              <a:t>syncon</a:t>
            </a:r>
            <a:r>
              <a:rPr lang="en-US" dirty="0"/>
              <a:t> (</a:t>
            </a:r>
            <a:r>
              <a:rPr lang="en-US" dirty="0" err="1"/>
              <a:t>Yiftach</a:t>
            </a:r>
            <a:r>
              <a:rPr lang="en-US" dirty="0"/>
              <a:t>-El). Tx selects the right lemma (Clark), or at least a more plausible one.</a:t>
            </a:r>
          </a:p>
          <a:p>
            <a:pPr marL="171450" indent="-171450">
              <a:buFontTx/>
              <a:buChar char="-"/>
            </a:pPr>
            <a:r>
              <a:rPr lang="en-US" dirty="0"/>
              <a:t>Position 7: Church. Cogito interprets it as the institution while TX correctly interprets it as the place for worship.</a:t>
            </a:r>
          </a:p>
        </p:txBody>
      </p:sp>
      <p:sp>
        <p:nvSpPr>
          <p:cNvPr id="4" name="Slide Number Placeholder 3"/>
          <p:cNvSpPr>
            <a:spLocks noGrp="1"/>
          </p:cNvSpPr>
          <p:nvPr>
            <p:ph type="sldNum" sz="quarter" idx="5"/>
          </p:nvPr>
        </p:nvSpPr>
        <p:spPr/>
        <p:txBody>
          <a:bodyPr/>
          <a:lstStyle/>
          <a:p>
            <a:fld id="{3BF8AE36-1766-4B43-96CA-6925F4A3578D}" type="slidenum">
              <a:rPr lang="it-IT" smtClean="0"/>
              <a:t>17</a:t>
            </a:fld>
            <a:endParaRPr lang="it-IT"/>
          </a:p>
        </p:txBody>
      </p:sp>
    </p:spTree>
    <p:extLst>
      <p:ext uri="{BB962C8B-B14F-4D97-AF65-F5344CB8AC3E}">
        <p14:creationId xmlns:p14="http://schemas.microsoft.com/office/powerpoint/2010/main" val="3552053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8AE36-1766-4B43-96CA-6925F4A3578D}" type="slidenum">
              <a:rPr lang="it-IT" smtClean="0"/>
              <a:t>18</a:t>
            </a:fld>
            <a:endParaRPr lang="it-IT"/>
          </a:p>
        </p:txBody>
      </p:sp>
    </p:spTree>
    <p:extLst>
      <p:ext uri="{BB962C8B-B14F-4D97-AF65-F5344CB8AC3E}">
        <p14:creationId xmlns:p14="http://schemas.microsoft.com/office/powerpoint/2010/main" val="3554067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BF8AE36-1766-4B43-96CA-6925F4A3578D}" type="slidenum">
              <a:rPr lang="it-IT" smtClean="0"/>
              <a:t>19</a:t>
            </a:fld>
            <a:endParaRPr lang="it-IT"/>
          </a:p>
        </p:txBody>
      </p:sp>
    </p:spTree>
    <p:extLst>
      <p:ext uri="{BB962C8B-B14F-4D97-AF65-F5344CB8AC3E}">
        <p14:creationId xmlns:p14="http://schemas.microsoft.com/office/powerpoint/2010/main" val="3781300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co-training but combining different types of embeddings usually pays off</a:t>
            </a:r>
          </a:p>
        </p:txBody>
      </p:sp>
      <p:sp>
        <p:nvSpPr>
          <p:cNvPr id="4" name="Slide Number Placeholder 3"/>
          <p:cNvSpPr>
            <a:spLocks noGrp="1"/>
          </p:cNvSpPr>
          <p:nvPr>
            <p:ph type="sldNum" sz="quarter" idx="5"/>
          </p:nvPr>
        </p:nvSpPr>
        <p:spPr/>
        <p:txBody>
          <a:bodyPr/>
          <a:lstStyle/>
          <a:p>
            <a:fld id="{3BF8AE36-1766-4B43-96CA-6925F4A3578D}" type="slidenum">
              <a:rPr lang="it-IT" smtClean="0"/>
              <a:t>20</a:t>
            </a:fld>
            <a:endParaRPr lang="it-IT"/>
          </a:p>
        </p:txBody>
      </p:sp>
    </p:spTree>
    <p:extLst>
      <p:ext uri="{BB962C8B-B14F-4D97-AF65-F5344CB8AC3E}">
        <p14:creationId xmlns:p14="http://schemas.microsoft.com/office/powerpoint/2010/main" val="2523172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twitter.com/Expert_System" TargetMode="External"/><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olo 1"/>
          <p:cNvSpPr>
            <a:spLocks noGrp="1"/>
          </p:cNvSpPr>
          <p:nvPr>
            <p:ph type="title" hasCustomPrompt="1"/>
          </p:nvPr>
        </p:nvSpPr>
        <p:spPr/>
        <p:txBody>
          <a:bodyPr/>
          <a:lstStyle>
            <a:lvl1pPr>
              <a:defRPr baseline="0"/>
            </a:lvl1pPr>
          </a:lstStyle>
          <a:p>
            <a:r>
              <a:rPr lang="it-IT" dirty="0"/>
              <a:t>Click to </a:t>
            </a:r>
            <a:r>
              <a:rPr lang="it-IT" dirty="0" err="1"/>
              <a:t>change</a:t>
            </a:r>
            <a:r>
              <a:rPr lang="it-IT" dirty="0"/>
              <a:t> Title</a:t>
            </a:r>
          </a:p>
        </p:txBody>
      </p:sp>
      <p:sp>
        <p:nvSpPr>
          <p:cNvPr id="5" name="Segnaposto contenuto 2"/>
          <p:cNvSpPr>
            <a:spLocks noGrp="1"/>
          </p:cNvSpPr>
          <p:nvPr>
            <p:ph sz="half" idx="11" hasCustomPrompt="1"/>
          </p:nvPr>
        </p:nvSpPr>
        <p:spPr>
          <a:xfrm>
            <a:off x="23912" y="3776055"/>
            <a:ext cx="9120088" cy="523887"/>
          </a:xfrm>
          <a:prstGeom prst="rect">
            <a:avLst/>
          </a:prstGeom>
        </p:spPr>
        <p:txBody>
          <a:bodyPr lIns="180000"/>
          <a:lstStyle>
            <a:lvl1pPr marL="0" indent="0" algn="ctr">
              <a:buClr>
                <a:srgbClr val="EC2F00"/>
              </a:buClr>
              <a:buFontTx/>
              <a:buNone/>
              <a:defRPr sz="2000">
                <a:solidFill>
                  <a:schemeClr val="bg1"/>
                </a:solidFill>
              </a:defRPr>
            </a:lvl1pPr>
            <a:lvl2pPr marL="457200" indent="0" algn="ctr">
              <a:buClr>
                <a:srgbClr val="EC2F00"/>
              </a:buClr>
              <a:buSzPct val="80000"/>
              <a:buFontTx/>
              <a:buNone/>
              <a:defRPr sz="2000">
                <a:solidFill>
                  <a:srgbClr val="1B3F7D"/>
                </a:solidFill>
              </a:defRPr>
            </a:lvl2pPr>
            <a:lvl3pPr marL="914400" indent="0" algn="ctr">
              <a:buClr>
                <a:srgbClr val="EC2F00"/>
              </a:buClr>
              <a:buSzPct val="50000"/>
              <a:buFontTx/>
              <a:buNone/>
              <a:defRPr sz="2000">
                <a:solidFill>
                  <a:srgbClr val="1B3F7D"/>
                </a:solidFill>
              </a:defRPr>
            </a:lvl3pPr>
            <a:lvl4pPr marL="1371600" indent="0" algn="ctr">
              <a:buClr>
                <a:srgbClr val="EC2F00"/>
              </a:buClr>
              <a:buSzPct val="30000"/>
              <a:buFontTx/>
              <a:buNone/>
              <a:defRPr sz="2000">
                <a:solidFill>
                  <a:srgbClr val="1B3F7D"/>
                </a:solidFill>
              </a:defRPr>
            </a:lvl4pPr>
            <a:lvl5pPr marL="1828800" indent="0" algn="ctr">
              <a:buClr>
                <a:srgbClr val="EC2F00"/>
              </a:buClr>
              <a:buSzPct val="30000"/>
              <a:buFontTx/>
              <a:buNone/>
              <a:defRPr sz="2000">
                <a:solidFill>
                  <a:srgbClr val="1B3F7D"/>
                </a:solidFill>
              </a:defRPr>
            </a:lvl5pPr>
            <a:lvl6pPr>
              <a:defRPr sz="1800"/>
            </a:lvl6pPr>
            <a:lvl7pPr>
              <a:defRPr sz="1800"/>
            </a:lvl7pPr>
            <a:lvl8pPr>
              <a:defRPr sz="1800"/>
            </a:lvl8pPr>
            <a:lvl9pPr>
              <a:defRPr sz="1800"/>
            </a:lvl9pPr>
          </a:lstStyle>
          <a:p>
            <a:pPr lvl="0"/>
            <a:r>
              <a:rPr lang="it-IT" dirty="0"/>
              <a:t>Click to </a:t>
            </a:r>
            <a:r>
              <a:rPr lang="it-IT" dirty="0" err="1"/>
              <a:t>change</a:t>
            </a:r>
            <a:r>
              <a:rPr lang="it-IT" dirty="0"/>
              <a:t> </a:t>
            </a:r>
            <a:r>
              <a:rPr lang="it-IT" dirty="0" err="1"/>
              <a:t>subtitle</a:t>
            </a:r>
            <a:endParaRPr lang="it-IT" dirty="0"/>
          </a:p>
        </p:txBody>
      </p:sp>
    </p:spTree>
    <p:extLst>
      <p:ext uri="{BB962C8B-B14F-4D97-AF65-F5344CB8AC3E}">
        <p14:creationId xmlns:p14="http://schemas.microsoft.com/office/powerpoint/2010/main" val="1937394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NAL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olo 1"/>
          <p:cNvSpPr>
            <a:spLocks noGrp="1"/>
          </p:cNvSpPr>
          <p:nvPr>
            <p:ph type="title" hasCustomPrompt="1"/>
          </p:nvPr>
        </p:nvSpPr>
        <p:spPr>
          <a:xfrm>
            <a:off x="0" y="0"/>
            <a:ext cx="5796136" cy="5143500"/>
          </a:xfrm>
        </p:spPr>
        <p:txBody>
          <a:bodyPr lIns="360000" rIns="108000">
            <a:normAutofit/>
          </a:bodyPr>
          <a:lstStyle>
            <a:lvl1pPr algn="l">
              <a:defRPr sz="4400" b="1" baseline="0">
                <a:solidFill>
                  <a:srgbClr val="1B3F7D"/>
                </a:solidFill>
              </a:defRPr>
            </a:lvl1pPr>
          </a:lstStyle>
          <a:p>
            <a:r>
              <a:rPr lang="it-IT" dirty="0"/>
              <a:t>Click to </a:t>
            </a:r>
            <a:r>
              <a:rPr lang="it-IT" dirty="0" err="1"/>
              <a:t>change</a:t>
            </a:r>
            <a:r>
              <a:rPr lang="it-IT" dirty="0"/>
              <a:t> Title</a:t>
            </a:r>
          </a:p>
        </p:txBody>
      </p:sp>
      <p:sp>
        <p:nvSpPr>
          <p:cNvPr id="4"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 TITLE AR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36512" y="123478"/>
            <a:ext cx="1728192" cy="1872208"/>
          </a:xfrm>
        </p:spPr>
        <p:txBody>
          <a:bodyPr anchor="t">
            <a:noAutofit/>
          </a:bodyPr>
          <a:lstStyle>
            <a:lvl1pPr algn="l">
              <a:defRPr sz="2800" b="0" cap="none"/>
            </a:lvl1pPr>
          </a:lstStyle>
          <a:p>
            <a:r>
              <a:rPr lang="it-IT" dirty="0"/>
              <a:t>Click to </a:t>
            </a:r>
            <a:r>
              <a:rPr lang="it-IT" dirty="0" err="1"/>
              <a:t>change</a:t>
            </a:r>
            <a:r>
              <a:rPr lang="it-IT" dirty="0"/>
              <a:t> </a:t>
            </a:r>
            <a:r>
              <a:rPr lang="it-IT" dirty="0" err="1"/>
              <a:t>title</a:t>
            </a:r>
            <a:endParaRPr lang="it-IT" dirty="0"/>
          </a:p>
        </p:txBody>
      </p:sp>
      <p:sp>
        <p:nvSpPr>
          <p:cNvPr id="8" name="Segnaposto contenuto 2"/>
          <p:cNvSpPr>
            <a:spLocks noGrp="1"/>
          </p:cNvSpPr>
          <p:nvPr>
            <p:ph sz="half" idx="10" hasCustomPrompt="1"/>
          </p:nvPr>
        </p:nvSpPr>
        <p:spPr>
          <a:xfrm>
            <a:off x="2195736" y="411510"/>
            <a:ext cx="6516216" cy="4248472"/>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6"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RIZONTAL TITLE AR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egnaposto contenuto 2"/>
          <p:cNvSpPr>
            <a:spLocks noGrp="1"/>
          </p:cNvSpPr>
          <p:nvPr>
            <p:ph sz="half" idx="11" hasCustomPrompt="1"/>
          </p:nvPr>
        </p:nvSpPr>
        <p:spPr>
          <a:xfrm>
            <a:off x="467544" y="1925092"/>
            <a:ext cx="8280920" cy="2734890"/>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7" name="Segnaposto contenuto 2"/>
          <p:cNvSpPr>
            <a:spLocks noGrp="1"/>
          </p:cNvSpPr>
          <p:nvPr>
            <p:ph sz="half" idx="17" hasCustomPrompt="1"/>
          </p:nvPr>
        </p:nvSpPr>
        <p:spPr>
          <a:xfrm>
            <a:off x="0" y="567941"/>
            <a:ext cx="9120088" cy="635657"/>
          </a:xfrm>
          <a:prstGeom prst="rect">
            <a:avLst/>
          </a:prstGeom>
        </p:spPr>
        <p:txBody>
          <a:bodyPr lIns="180000"/>
          <a:lstStyle>
            <a:lvl1pPr marL="0" indent="0" algn="l">
              <a:buClr>
                <a:srgbClr val="EC2F00"/>
              </a:buClr>
              <a:buFont typeface="Wingdings" charset="2"/>
              <a:buNone/>
              <a:defRPr sz="2800">
                <a:solidFill>
                  <a:schemeClr val="bg1"/>
                </a:solidFill>
              </a:defRPr>
            </a:lvl1pPr>
            <a:lvl2pPr marL="457200" indent="0" algn="l">
              <a:buClr>
                <a:srgbClr val="EC2F00"/>
              </a:buClr>
              <a:buSzPct val="80000"/>
              <a:buFont typeface="Wingdings" charset="2"/>
              <a:buNone/>
              <a:defRPr sz="2800">
                <a:solidFill>
                  <a:schemeClr val="bg1"/>
                </a:solidFill>
              </a:defRPr>
            </a:lvl2pPr>
            <a:lvl3pPr marL="914400" indent="0" algn="l">
              <a:buClr>
                <a:srgbClr val="EC2F00"/>
              </a:buClr>
              <a:buSzPct val="50000"/>
              <a:buFont typeface="Wingdings" charset="2"/>
              <a:buNone/>
              <a:defRPr sz="2800">
                <a:solidFill>
                  <a:schemeClr val="bg1"/>
                </a:solidFill>
              </a:defRPr>
            </a:lvl3pPr>
            <a:lvl4pPr marL="1371600" indent="0" algn="l">
              <a:buClr>
                <a:srgbClr val="EC2F00"/>
              </a:buClr>
              <a:buSzPct val="30000"/>
              <a:buFont typeface="Wingdings" charset="2"/>
              <a:buNone/>
              <a:defRPr sz="2800">
                <a:solidFill>
                  <a:schemeClr val="bg1"/>
                </a:solidFill>
              </a:defRPr>
            </a:lvl4pPr>
            <a:lvl5pPr marL="1828800" indent="0" algn="l">
              <a:buClr>
                <a:srgbClr val="EC2F00"/>
              </a:buClr>
              <a:buSzPct val="30000"/>
              <a:buFont typeface="Wingdings" charset="2"/>
              <a:buNone/>
              <a:defRPr sz="2800">
                <a:solidFill>
                  <a:schemeClr val="bg1"/>
                </a:solidFill>
              </a:defRPr>
            </a:lvl5pPr>
            <a:lvl6pPr>
              <a:defRPr sz="1800"/>
            </a:lvl6pPr>
            <a:lvl7pPr>
              <a:defRPr sz="1800"/>
            </a:lvl7pPr>
            <a:lvl8pPr>
              <a:defRPr sz="1800"/>
            </a:lvl8pPr>
            <a:lvl9pPr>
              <a:defRPr sz="1800"/>
            </a:lvl9pPr>
          </a:lstStyle>
          <a:p>
            <a:pPr lvl="0"/>
            <a:r>
              <a:rPr lang="it-IT" dirty="0"/>
              <a:t>Click to </a:t>
            </a:r>
            <a:r>
              <a:rPr lang="it-IT" dirty="0" err="1"/>
              <a:t>change</a:t>
            </a:r>
            <a:r>
              <a:rPr lang="it-IT" dirty="0"/>
              <a:t> Title</a:t>
            </a:r>
          </a:p>
        </p:txBody>
      </p:sp>
      <p:sp>
        <p:nvSpPr>
          <p:cNvPr id="6"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extLst>
      <p:ext uri="{BB962C8B-B14F-4D97-AF65-F5344CB8AC3E}">
        <p14:creationId xmlns:p14="http://schemas.microsoft.com/office/powerpoint/2010/main" val="3681225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RIZONTAL TITLE AREA STRI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pic>
        <p:nvPicPr>
          <p:cNvPr id="3" name="Immagine 2"/>
          <p:cNvPicPr>
            <a:picLocks noChangeAspect="1"/>
          </p:cNvPicPr>
          <p:nvPr userDrawn="1"/>
        </p:nvPicPr>
        <p:blipFill rotWithShape="1">
          <a:blip r:embed="rId3">
            <a:extLst>
              <a:ext uri="{28A0092B-C50C-407E-A947-70E740481C1C}">
                <a14:useLocalDpi xmlns:a14="http://schemas.microsoft.com/office/drawing/2010/main" val="0"/>
              </a:ext>
            </a:extLst>
          </a:blip>
          <a:srcRect l="502" t="2188" r="1" b="-1"/>
          <a:stretch/>
        </p:blipFill>
        <p:spPr>
          <a:xfrm>
            <a:off x="0" y="-4507"/>
            <a:ext cx="9144000" cy="1161031"/>
          </a:xfrm>
          <a:prstGeom prst="rect">
            <a:avLst/>
          </a:prstGeom>
        </p:spPr>
      </p:pic>
      <p:sp>
        <p:nvSpPr>
          <p:cNvPr id="9" name="Segnaposto contenuto 2"/>
          <p:cNvSpPr>
            <a:spLocks noGrp="1"/>
          </p:cNvSpPr>
          <p:nvPr>
            <p:ph sz="half" idx="11" hasCustomPrompt="1"/>
          </p:nvPr>
        </p:nvSpPr>
        <p:spPr>
          <a:xfrm>
            <a:off x="467544" y="1275606"/>
            <a:ext cx="8280920" cy="3312368"/>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10" name="Segnaposto contenuto 2"/>
          <p:cNvSpPr>
            <a:spLocks noGrp="1"/>
          </p:cNvSpPr>
          <p:nvPr>
            <p:ph sz="half" idx="17" hasCustomPrompt="1"/>
          </p:nvPr>
        </p:nvSpPr>
        <p:spPr>
          <a:xfrm>
            <a:off x="6716" y="311527"/>
            <a:ext cx="9120088" cy="635657"/>
          </a:xfrm>
          <a:prstGeom prst="rect">
            <a:avLst/>
          </a:prstGeom>
        </p:spPr>
        <p:txBody>
          <a:bodyPr lIns="180000"/>
          <a:lstStyle>
            <a:lvl1pPr marL="0" indent="0" algn="l">
              <a:buClr>
                <a:srgbClr val="EC2F00"/>
              </a:buClr>
              <a:buFont typeface="Wingdings" charset="2"/>
              <a:buNone/>
              <a:defRPr sz="2800">
                <a:solidFill>
                  <a:schemeClr val="bg1"/>
                </a:solidFill>
              </a:defRPr>
            </a:lvl1pPr>
            <a:lvl2pPr marL="457200" indent="0" algn="l">
              <a:buClr>
                <a:srgbClr val="EC2F00"/>
              </a:buClr>
              <a:buSzPct val="80000"/>
              <a:buFont typeface="Wingdings" charset="2"/>
              <a:buNone/>
              <a:defRPr sz="2800">
                <a:solidFill>
                  <a:schemeClr val="bg1"/>
                </a:solidFill>
              </a:defRPr>
            </a:lvl2pPr>
            <a:lvl3pPr marL="914400" indent="0" algn="l">
              <a:buClr>
                <a:srgbClr val="EC2F00"/>
              </a:buClr>
              <a:buSzPct val="50000"/>
              <a:buFont typeface="Wingdings" charset="2"/>
              <a:buNone/>
              <a:defRPr sz="2800">
                <a:solidFill>
                  <a:schemeClr val="bg1"/>
                </a:solidFill>
              </a:defRPr>
            </a:lvl3pPr>
            <a:lvl4pPr marL="1371600" indent="0" algn="l">
              <a:buClr>
                <a:srgbClr val="EC2F00"/>
              </a:buClr>
              <a:buSzPct val="30000"/>
              <a:buFont typeface="Wingdings" charset="2"/>
              <a:buNone/>
              <a:defRPr sz="2800">
                <a:solidFill>
                  <a:schemeClr val="bg1"/>
                </a:solidFill>
              </a:defRPr>
            </a:lvl4pPr>
            <a:lvl5pPr marL="1828800" indent="0" algn="l">
              <a:buClr>
                <a:srgbClr val="EC2F00"/>
              </a:buClr>
              <a:buSzPct val="30000"/>
              <a:buFont typeface="Wingdings" charset="2"/>
              <a:buNone/>
              <a:defRPr sz="2800">
                <a:solidFill>
                  <a:schemeClr val="bg1"/>
                </a:solidFill>
              </a:defRPr>
            </a:lvl5pPr>
            <a:lvl6pPr>
              <a:defRPr sz="1800"/>
            </a:lvl6pPr>
            <a:lvl7pPr>
              <a:defRPr sz="1800"/>
            </a:lvl7pPr>
            <a:lvl8pPr>
              <a:defRPr sz="1800"/>
            </a:lvl8pPr>
            <a:lvl9pPr>
              <a:defRPr sz="1800"/>
            </a:lvl9pPr>
          </a:lstStyle>
          <a:p>
            <a:pPr lvl="0"/>
            <a:r>
              <a:rPr lang="it-IT" dirty="0"/>
              <a:t>Click to </a:t>
            </a:r>
            <a:r>
              <a:rPr lang="it-IT" dirty="0" err="1"/>
              <a:t>change</a:t>
            </a:r>
            <a:r>
              <a:rPr lang="it-IT" dirty="0"/>
              <a:t> Title</a:t>
            </a:r>
          </a:p>
        </p:txBody>
      </p:sp>
    </p:spTree>
    <p:extLst>
      <p:ext uri="{BB962C8B-B14F-4D97-AF65-F5344CB8AC3E}">
        <p14:creationId xmlns:p14="http://schemas.microsoft.com/office/powerpoint/2010/main" val="1816071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ARROW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egnaposto contenuto 2"/>
          <p:cNvSpPr>
            <a:spLocks noGrp="1"/>
          </p:cNvSpPr>
          <p:nvPr>
            <p:ph sz="half" idx="10" hasCustomPrompt="1"/>
          </p:nvPr>
        </p:nvSpPr>
        <p:spPr>
          <a:xfrm>
            <a:off x="323528" y="1334332"/>
            <a:ext cx="4068000" cy="3324818"/>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10" name="Segnaposto contenuto 2"/>
          <p:cNvSpPr>
            <a:spLocks noGrp="1"/>
          </p:cNvSpPr>
          <p:nvPr>
            <p:ph sz="half" idx="12" hasCustomPrompt="1"/>
          </p:nvPr>
        </p:nvSpPr>
        <p:spPr>
          <a:xfrm>
            <a:off x="4716016" y="1335164"/>
            <a:ext cx="4068000" cy="3324818"/>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12" name="Segnaposto immagine 11"/>
          <p:cNvSpPr>
            <a:spLocks noGrp="1"/>
          </p:cNvSpPr>
          <p:nvPr>
            <p:ph type="pic" sz="quarter" idx="13" hasCustomPrompt="1"/>
          </p:nvPr>
        </p:nvSpPr>
        <p:spPr>
          <a:xfrm>
            <a:off x="323528" y="199308"/>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4" name="Segnaposto immagine 11"/>
          <p:cNvSpPr>
            <a:spLocks noGrp="1"/>
          </p:cNvSpPr>
          <p:nvPr>
            <p:ph type="pic" sz="quarter" idx="15" hasCustomPrompt="1"/>
          </p:nvPr>
        </p:nvSpPr>
        <p:spPr>
          <a:xfrm>
            <a:off x="4716016" y="199308"/>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7"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extLst>
      <p:ext uri="{BB962C8B-B14F-4D97-AF65-F5344CB8AC3E}">
        <p14:creationId xmlns:p14="http://schemas.microsoft.com/office/powerpoint/2010/main" val="1626580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ARROW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egnaposto contenuto 2"/>
          <p:cNvSpPr>
            <a:spLocks noGrp="1"/>
          </p:cNvSpPr>
          <p:nvPr>
            <p:ph sz="half" idx="10" hasCustomPrompt="1"/>
          </p:nvPr>
        </p:nvSpPr>
        <p:spPr>
          <a:xfrm>
            <a:off x="72008" y="1359732"/>
            <a:ext cx="2843808" cy="3012218"/>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9" name="Segnaposto contenuto 2"/>
          <p:cNvSpPr>
            <a:spLocks noGrp="1"/>
          </p:cNvSpPr>
          <p:nvPr>
            <p:ph sz="half" idx="11" hasCustomPrompt="1"/>
          </p:nvPr>
        </p:nvSpPr>
        <p:spPr>
          <a:xfrm>
            <a:off x="3131840" y="1359732"/>
            <a:ext cx="2843808" cy="3012218"/>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10" name="Segnaposto contenuto 2"/>
          <p:cNvSpPr>
            <a:spLocks noGrp="1"/>
          </p:cNvSpPr>
          <p:nvPr>
            <p:ph sz="half" idx="12" hasCustomPrompt="1"/>
          </p:nvPr>
        </p:nvSpPr>
        <p:spPr>
          <a:xfrm>
            <a:off x="6198592" y="1334332"/>
            <a:ext cx="2843808" cy="3012218"/>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12" name="Segnaposto immagine 11"/>
          <p:cNvSpPr>
            <a:spLocks noGrp="1"/>
          </p:cNvSpPr>
          <p:nvPr>
            <p:ph type="pic" sz="quarter" idx="13" hasCustomPrompt="1"/>
          </p:nvPr>
        </p:nvSpPr>
        <p:spPr>
          <a:xfrm>
            <a:off x="107504" y="207604"/>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3" name="Segnaposto immagine 11"/>
          <p:cNvSpPr>
            <a:spLocks noGrp="1"/>
          </p:cNvSpPr>
          <p:nvPr>
            <p:ph type="pic" sz="quarter" idx="14" hasCustomPrompt="1"/>
          </p:nvPr>
        </p:nvSpPr>
        <p:spPr>
          <a:xfrm>
            <a:off x="3150096" y="207604"/>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4" name="Segnaposto immagine 11"/>
          <p:cNvSpPr>
            <a:spLocks noGrp="1"/>
          </p:cNvSpPr>
          <p:nvPr>
            <p:ph type="pic" sz="quarter" idx="15" hasCustomPrompt="1"/>
          </p:nvPr>
        </p:nvSpPr>
        <p:spPr>
          <a:xfrm>
            <a:off x="6192688" y="207604"/>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5"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ARROW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egnaposto contenuto 2"/>
          <p:cNvSpPr>
            <a:spLocks noGrp="1"/>
          </p:cNvSpPr>
          <p:nvPr>
            <p:ph sz="half" idx="10" hasCustomPrompt="1"/>
          </p:nvPr>
        </p:nvSpPr>
        <p:spPr>
          <a:xfrm>
            <a:off x="35728" y="1359732"/>
            <a:ext cx="2088000" cy="3300250"/>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p:txBody>
      </p:sp>
      <p:sp>
        <p:nvSpPr>
          <p:cNvPr id="9" name="Segnaposto contenuto 2"/>
          <p:cNvSpPr>
            <a:spLocks noGrp="1"/>
          </p:cNvSpPr>
          <p:nvPr>
            <p:ph sz="half" idx="11" hasCustomPrompt="1"/>
          </p:nvPr>
        </p:nvSpPr>
        <p:spPr>
          <a:xfrm>
            <a:off x="2339992" y="1359732"/>
            <a:ext cx="2088000" cy="3300250"/>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p:txBody>
      </p:sp>
      <p:sp>
        <p:nvSpPr>
          <p:cNvPr id="10" name="Segnaposto contenuto 2"/>
          <p:cNvSpPr>
            <a:spLocks noGrp="1"/>
          </p:cNvSpPr>
          <p:nvPr>
            <p:ph sz="half" idx="12" hasCustomPrompt="1"/>
          </p:nvPr>
        </p:nvSpPr>
        <p:spPr>
          <a:xfrm>
            <a:off x="4644240" y="1359732"/>
            <a:ext cx="2088000" cy="3300250"/>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p:txBody>
      </p:sp>
      <p:sp>
        <p:nvSpPr>
          <p:cNvPr id="12" name="Segnaposto immagine 11"/>
          <p:cNvSpPr>
            <a:spLocks noGrp="1"/>
          </p:cNvSpPr>
          <p:nvPr>
            <p:ph type="pic" sz="quarter" idx="13" hasCustomPrompt="1"/>
          </p:nvPr>
        </p:nvSpPr>
        <p:spPr>
          <a:xfrm>
            <a:off x="107504" y="207604"/>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3" name="Segnaposto immagine 11"/>
          <p:cNvSpPr>
            <a:spLocks noGrp="1"/>
          </p:cNvSpPr>
          <p:nvPr>
            <p:ph type="pic" sz="quarter" idx="14" hasCustomPrompt="1"/>
          </p:nvPr>
        </p:nvSpPr>
        <p:spPr>
          <a:xfrm>
            <a:off x="2399916" y="207604"/>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4" name="Segnaposto immagine 11"/>
          <p:cNvSpPr>
            <a:spLocks noGrp="1"/>
          </p:cNvSpPr>
          <p:nvPr>
            <p:ph type="pic" sz="quarter" idx="15" hasCustomPrompt="1"/>
          </p:nvPr>
        </p:nvSpPr>
        <p:spPr>
          <a:xfrm>
            <a:off x="4692328" y="207604"/>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1" name="Segnaposto immagine 11"/>
          <p:cNvSpPr>
            <a:spLocks noGrp="1"/>
          </p:cNvSpPr>
          <p:nvPr>
            <p:ph type="pic" sz="quarter" idx="16" hasCustomPrompt="1"/>
          </p:nvPr>
        </p:nvSpPr>
        <p:spPr>
          <a:xfrm>
            <a:off x="6984740" y="182204"/>
            <a:ext cx="1080120" cy="647700"/>
          </a:xfrm>
          <a:prstGeom prst="rect">
            <a:avLst/>
          </a:prstGeom>
        </p:spPr>
        <p:txBody>
          <a:bodyPr/>
          <a:lstStyle>
            <a:lvl1pPr marL="0" indent="0" algn="l">
              <a:buNone/>
              <a:defRPr sz="800">
                <a:solidFill>
                  <a:schemeClr val="bg1"/>
                </a:solidFill>
              </a:defRPr>
            </a:lvl1pPr>
          </a:lstStyle>
          <a:p>
            <a:r>
              <a:rPr lang="it-IT" dirty="0" err="1"/>
              <a:t>Icon</a:t>
            </a:r>
            <a:endParaRPr lang="it-IT" dirty="0"/>
          </a:p>
        </p:txBody>
      </p:sp>
      <p:sp>
        <p:nvSpPr>
          <p:cNvPr id="15" name="Segnaposto contenuto 2"/>
          <p:cNvSpPr>
            <a:spLocks noGrp="1"/>
          </p:cNvSpPr>
          <p:nvPr>
            <p:ph sz="half" idx="17" hasCustomPrompt="1"/>
          </p:nvPr>
        </p:nvSpPr>
        <p:spPr>
          <a:xfrm>
            <a:off x="6948496" y="1359732"/>
            <a:ext cx="2088000" cy="3300250"/>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p:txBody>
      </p:sp>
      <p:sp>
        <p:nvSpPr>
          <p:cNvPr id="17"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extLst>
      <p:ext uri="{BB962C8B-B14F-4D97-AF65-F5344CB8AC3E}">
        <p14:creationId xmlns:p14="http://schemas.microsoft.com/office/powerpoint/2010/main" val="14056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NY CONFIDENTI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egnaposto contenuto 2"/>
          <p:cNvSpPr>
            <a:spLocks noGrp="1"/>
          </p:cNvSpPr>
          <p:nvPr>
            <p:ph sz="half" idx="17" hasCustomPrompt="1"/>
          </p:nvPr>
        </p:nvSpPr>
        <p:spPr>
          <a:xfrm>
            <a:off x="0" y="0"/>
            <a:ext cx="9144000" cy="679004"/>
          </a:xfrm>
          <a:prstGeom prst="rect">
            <a:avLst/>
          </a:prstGeom>
        </p:spPr>
        <p:txBody>
          <a:bodyPr lIns="180000"/>
          <a:lstStyle>
            <a:lvl1pPr marL="0" indent="0" algn="ctr">
              <a:buClr>
                <a:srgbClr val="EC2F00"/>
              </a:buClr>
              <a:buFont typeface="Wingdings" charset="2"/>
              <a:buNone/>
              <a:defRPr sz="2800" baseline="0">
                <a:solidFill>
                  <a:srgbClr val="1B3F7D"/>
                </a:solidFill>
              </a:defRPr>
            </a:lvl1pPr>
            <a:lvl2pPr marL="742950" indent="-285750" algn="l">
              <a:buClr>
                <a:srgbClr val="EC2F00"/>
              </a:buClr>
              <a:buSzPct val="80000"/>
              <a:buFont typeface="Wingdings" charset="2"/>
              <a:buChar char="§"/>
              <a:defRPr sz="2000">
                <a:solidFill>
                  <a:srgbClr val="1B3F7D"/>
                </a:solidFill>
              </a:defRPr>
            </a:lvl2pPr>
            <a:lvl3pPr marL="1143000" indent="-228600" algn="l">
              <a:buClr>
                <a:srgbClr val="EC2F00"/>
              </a:buClr>
              <a:buSzPct val="50000"/>
              <a:buFont typeface="Wingdings" charset="2"/>
              <a:buChar char="§"/>
              <a:defRPr sz="20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Click to </a:t>
            </a:r>
            <a:r>
              <a:rPr lang="it-IT" dirty="0" err="1"/>
              <a:t>change</a:t>
            </a:r>
            <a:r>
              <a:rPr lang="it-IT" dirty="0"/>
              <a:t> Title</a:t>
            </a:r>
          </a:p>
        </p:txBody>
      </p:sp>
      <p:sp>
        <p:nvSpPr>
          <p:cNvPr id="5" name="Segnaposto contenuto 2"/>
          <p:cNvSpPr>
            <a:spLocks noGrp="1"/>
          </p:cNvSpPr>
          <p:nvPr>
            <p:ph sz="half" idx="10" hasCustomPrompt="1"/>
          </p:nvPr>
        </p:nvSpPr>
        <p:spPr>
          <a:xfrm>
            <a:off x="467544" y="843558"/>
            <a:ext cx="8280920" cy="3816424"/>
          </a:xfrm>
          <a:prstGeom prst="rect">
            <a:avLst/>
          </a:prstGeom>
        </p:spPr>
        <p:txBody>
          <a:bodyPr lIns="180000"/>
          <a:lstStyle>
            <a:lvl1pPr marL="342900" indent="-342900" algn="l">
              <a:buClr>
                <a:srgbClr val="EC2F00"/>
              </a:buClr>
              <a:buFont typeface="Wingdings" charset="2"/>
              <a:buChar char="§"/>
              <a:defRPr sz="2000">
                <a:solidFill>
                  <a:srgbClr val="1B3F7D"/>
                </a:solidFill>
              </a:defRPr>
            </a:lvl1pPr>
            <a:lvl2pPr marL="742950" indent="-285750" algn="l">
              <a:buClr>
                <a:srgbClr val="EC2F00"/>
              </a:buClr>
              <a:buSzPct val="80000"/>
              <a:buFont typeface="Wingdings" charset="2"/>
              <a:buChar char="§"/>
              <a:defRPr sz="1800">
                <a:solidFill>
                  <a:srgbClr val="1B3F7D"/>
                </a:solidFill>
              </a:defRPr>
            </a:lvl2pPr>
            <a:lvl3pPr marL="1143000" indent="-228600" algn="l">
              <a:buClr>
                <a:srgbClr val="EC2F00"/>
              </a:buClr>
              <a:buSzPct val="50000"/>
              <a:buFont typeface="Wingdings" charset="2"/>
              <a:buChar char="§"/>
              <a:defRPr sz="1600">
                <a:solidFill>
                  <a:srgbClr val="1B3F7D"/>
                </a:solidFill>
              </a:defRPr>
            </a:lvl3pPr>
            <a:lvl4pPr marL="1600200" indent="-228600" algn="l">
              <a:buClr>
                <a:srgbClr val="EC2F00"/>
              </a:buClr>
              <a:buSzPct val="30000"/>
              <a:buFont typeface="Wingdings" charset="2"/>
              <a:buChar char="§"/>
              <a:defRPr sz="1400">
                <a:solidFill>
                  <a:srgbClr val="1B3F7D"/>
                </a:solidFill>
              </a:defRPr>
            </a:lvl4pPr>
            <a:lvl5pPr marL="2057400" indent="-228600" algn="l">
              <a:buClr>
                <a:srgbClr val="EC2F00"/>
              </a:buClr>
              <a:buSzPct val="30000"/>
              <a:buFont typeface="Wingdings" charset="2"/>
              <a:buChar char="§"/>
              <a:defRPr sz="1200">
                <a:solidFill>
                  <a:srgbClr val="1B3F7D"/>
                </a:solidFill>
              </a:defRPr>
            </a:lvl5pPr>
            <a:lvl6pPr>
              <a:defRPr sz="1800"/>
            </a:lvl6pPr>
            <a:lvl7pPr>
              <a:defRPr sz="1800"/>
            </a:lvl7pPr>
            <a:lvl8pPr>
              <a:defRPr sz="1800"/>
            </a:lvl8pPr>
            <a:lvl9pPr>
              <a:defRPr sz="1800"/>
            </a:lvl9pPr>
          </a:lstStyle>
          <a:p>
            <a:pPr lvl="0"/>
            <a:r>
              <a:rPr lang="it-IT" dirty="0"/>
              <a:t>First</a:t>
            </a:r>
          </a:p>
          <a:p>
            <a:pPr lvl="1"/>
            <a:r>
              <a:rPr lang="it-IT" dirty="0"/>
              <a:t>Second</a:t>
            </a:r>
          </a:p>
          <a:p>
            <a:pPr lvl="2"/>
            <a:r>
              <a:rPr lang="it-IT" dirty="0"/>
              <a:t>Third</a:t>
            </a:r>
          </a:p>
          <a:p>
            <a:pPr lvl="3"/>
            <a:r>
              <a:rPr lang="it-IT" dirty="0" err="1"/>
              <a:t>Fourth</a:t>
            </a:r>
            <a:endParaRPr lang="it-IT" dirty="0"/>
          </a:p>
          <a:p>
            <a:pPr lvl="4"/>
            <a:r>
              <a:rPr lang="it-IT" dirty="0" err="1"/>
              <a:t>Fifth</a:t>
            </a:r>
            <a:endParaRPr lang="it-IT" dirty="0"/>
          </a:p>
        </p:txBody>
      </p:sp>
      <p:sp>
        <p:nvSpPr>
          <p:cNvPr id="6"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
        <p:nvSpPr>
          <p:cNvPr id="3" name="CasellaDiTesto 2"/>
          <p:cNvSpPr txBox="1"/>
          <p:nvPr userDrawn="1"/>
        </p:nvSpPr>
        <p:spPr>
          <a:xfrm>
            <a:off x="459824" y="4710979"/>
            <a:ext cx="5696352" cy="381051"/>
          </a:xfrm>
          <a:prstGeom prst="rect">
            <a:avLst/>
          </a:prstGeom>
          <a:noFill/>
        </p:spPr>
        <p:txBody>
          <a:bodyPr wrap="square" lIns="72567" tIns="36283" rIns="72567" bIns="36283" rtlCol="0" anchor="ctr">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a:solidFill>
                  <a:srgbClr val="A7B7C1"/>
                </a:solidFill>
              </a:rPr>
              <a:t>COMPANY CONFIDENTIAL – This presentation is strictly confidential and proprietary to Expert System. </a:t>
            </a:r>
            <a:br>
              <a:rPr lang="en-US" sz="1000" noProof="0" dirty="0">
                <a:solidFill>
                  <a:srgbClr val="A7B7C1"/>
                </a:solidFill>
              </a:rPr>
            </a:br>
            <a:r>
              <a:rPr lang="en-US" sz="1000" noProof="0" dirty="0">
                <a:solidFill>
                  <a:srgbClr val="A7B7C1"/>
                </a:solidFill>
              </a:rPr>
              <a:t>Circulation or reproduction of this presentation outside of Expert System is not permitted. </a:t>
            </a:r>
            <a:endParaRPr lang="en-US" sz="1000" b="1" noProof="0" dirty="0">
              <a:solidFill>
                <a:srgbClr val="A7B7C1"/>
              </a:solidFill>
            </a:endParaRPr>
          </a:p>
        </p:txBody>
      </p:sp>
    </p:spTree>
    <p:extLst>
      <p:ext uri="{BB962C8B-B14F-4D97-AF65-F5344CB8AC3E}">
        <p14:creationId xmlns:p14="http://schemas.microsoft.com/office/powerpoint/2010/main" val="4223874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egnaposto contenuto 2"/>
          <p:cNvSpPr>
            <a:spLocks noGrp="1"/>
          </p:cNvSpPr>
          <p:nvPr>
            <p:ph sz="half" idx="10" hasCustomPrompt="1"/>
          </p:nvPr>
        </p:nvSpPr>
        <p:spPr>
          <a:xfrm>
            <a:off x="583522" y="699542"/>
            <a:ext cx="7998536" cy="3960440"/>
          </a:xfrm>
          <a:prstGeom prst="rect">
            <a:avLst/>
          </a:prstGeom>
        </p:spPr>
        <p:txBody>
          <a:bodyPr lIns="180000"/>
          <a:lstStyle>
            <a:lvl1pPr marL="0" indent="0" algn="l">
              <a:buClr>
                <a:srgbClr val="EC2F00"/>
              </a:buClr>
              <a:buFont typeface="Wingdings" charset="2"/>
              <a:buNone/>
              <a:defRPr sz="2000">
                <a:solidFill>
                  <a:srgbClr val="1B3F7D"/>
                </a:solidFill>
              </a:defRPr>
            </a:lvl1pPr>
            <a:lvl2pPr marL="742950" indent="-285750" algn="l">
              <a:buClr>
                <a:srgbClr val="EC2F00"/>
              </a:buClr>
              <a:buSzPct val="80000"/>
              <a:buFont typeface="Wingdings" charset="2"/>
              <a:buChar char="§"/>
              <a:defRPr sz="2000">
                <a:solidFill>
                  <a:srgbClr val="1B3F7D"/>
                </a:solidFill>
              </a:defRPr>
            </a:lvl2pPr>
            <a:lvl3pPr marL="1143000" indent="-228600" algn="l">
              <a:buClr>
                <a:srgbClr val="EC2F00"/>
              </a:buClr>
              <a:buSzPct val="50000"/>
              <a:buFont typeface="Wingdings" charset="2"/>
              <a:buChar char="§"/>
              <a:defRPr sz="20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TABLE</a:t>
            </a:r>
          </a:p>
        </p:txBody>
      </p:sp>
      <p:sp>
        <p:nvSpPr>
          <p:cNvPr id="8" name="Segnaposto contenuto 2"/>
          <p:cNvSpPr>
            <a:spLocks noGrp="1"/>
          </p:cNvSpPr>
          <p:nvPr>
            <p:ph sz="half" idx="17" hasCustomPrompt="1"/>
          </p:nvPr>
        </p:nvSpPr>
        <p:spPr>
          <a:xfrm>
            <a:off x="0" y="0"/>
            <a:ext cx="9144000" cy="679004"/>
          </a:xfrm>
          <a:prstGeom prst="rect">
            <a:avLst/>
          </a:prstGeom>
        </p:spPr>
        <p:txBody>
          <a:bodyPr lIns="180000"/>
          <a:lstStyle>
            <a:lvl1pPr marL="0" indent="0" algn="ctr">
              <a:buClr>
                <a:srgbClr val="EC2F00"/>
              </a:buClr>
              <a:buFont typeface="Wingdings" charset="2"/>
              <a:buNone/>
              <a:defRPr sz="2800" baseline="0">
                <a:solidFill>
                  <a:srgbClr val="1B3F7D"/>
                </a:solidFill>
              </a:defRPr>
            </a:lvl1pPr>
            <a:lvl2pPr marL="742950" indent="-285750" algn="l">
              <a:buClr>
                <a:srgbClr val="EC2F00"/>
              </a:buClr>
              <a:buSzPct val="80000"/>
              <a:buFont typeface="Wingdings" charset="2"/>
              <a:buChar char="§"/>
              <a:defRPr sz="2000">
                <a:solidFill>
                  <a:srgbClr val="1B3F7D"/>
                </a:solidFill>
              </a:defRPr>
            </a:lvl2pPr>
            <a:lvl3pPr marL="1143000" indent="-228600" algn="l">
              <a:buClr>
                <a:srgbClr val="EC2F00"/>
              </a:buClr>
              <a:buSzPct val="50000"/>
              <a:buFont typeface="Wingdings" charset="2"/>
              <a:buChar char="§"/>
              <a:defRPr sz="20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Click to </a:t>
            </a:r>
            <a:r>
              <a:rPr lang="it-IT" dirty="0" err="1"/>
              <a:t>change</a:t>
            </a:r>
            <a:r>
              <a:rPr lang="it-IT" dirty="0"/>
              <a:t> Title</a:t>
            </a:r>
          </a:p>
        </p:txBody>
      </p:sp>
      <p:sp>
        <p:nvSpPr>
          <p:cNvPr id="6"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egnaposto contenuto 2"/>
          <p:cNvSpPr>
            <a:spLocks noGrp="1"/>
          </p:cNvSpPr>
          <p:nvPr>
            <p:ph sz="half" idx="10" hasCustomPrompt="1"/>
          </p:nvPr>
        </p:nvSpPr>
        <p:spPr>
          <a:xfrm>
            <a:off x="583522" y="699542"/>
            <a:ext cx="7998536" cy="3960440"/>
          </a:xfrm>
          <a:prstGeom prst="rect">
            <a:avLst/>
          </a:prstGeom>
        </p:spPr>
        <p:txBody>
          <a:bodyPr lIns="180000"/>
          <a:lstStyle>
            <a:lvl1pPr marL="0" indent="0" algn="l">
              <a:buClr>
                <a:srgbClr val="EC2F00"/>
              </a:buClr>
              <a:buFont typeface="Wingdings" charset="2"/>
              <a:buNone/>
              <a:defRPr sz="2000">
                <a:solidFill>
                  <a:srgbClr val="1B3F7D"/>
                </a:solidFill>
              </a:defRPr>
            </a:lvl1pPr>
            <a:lvl2pPr marL="742950" indent="-285750" algn="l">
              <a:buClr>
                <a:srgbClr val="EC2F00"/>
              </a:buClr>
              <a:buSzPct val="80000"/>
              <a:buFont typeface="Wingdings" charset="2"/>
              <a:buChar char="§"/>
              <a:defRPr sz="2000">
                <a:solidFill>
                  <a:srgbClr val="1B3F7D"/>
                </a:solidFill>
              </a:defRPr>
            </a:lvl2pPr>
            <a:lvl3pPr marL="1143000" indent="-228600" algn="l">
              <a:buClr>
                <a:srgbClr val="EC2F00"/>
              </a:buClr>
              <a:buSzPct val="50000"/>
              <a:buFont typeface="Wingdings" charset="2"/>
              <a:buChar char="§"/>
              <a:defRPr sz="20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CHART</a:t>
            </a:r>
          </a:p>
        </p:txBody>
      </p:sp>
      <p:sp>
        <p:nvSpPr>
          <p:cNvPr id="8" name="Segnaposto contenuto 2"/>
          <p:cNvSpPr>
            <a:spLocks noGrp="1"/>
          </p:cNvSpPr>
          <p:nvPr>
            <p:ph sz="half" idx="17" hasCustomPrompt="1"/>
          </p:nvPr>
        </p:nvSpPr>
        <p:spPr>
          <a:xfrm>
            <a:off x="0" y="0"/>
            <a:ext cx="9144000" cy="679004"/>
          </a:xfrm>
          <a:prstGeom prst="rect">
            <a:avLst/>
          </a:prstGeom>
        </p:spPr>
        <p:txBody>
          <a:bodyPr lIns="180000"/>
          <a:lstStyle>
            <a:lvl1pPr marL="0" indent="0" algn="ctr">
              <a:buClr>
                <a:srgbClr val="EC2F00"/>
              </a:buClr>
              <a:buFont typeface="Wingdings" charset="2"/>
              <a:buNone/>
              <a:defRPr sz="2800">
                <a:solidFill>
                  <a:srgbClr val="1B3F7D"/>
                </a:solidFill>
              </a:defRPr>
            </a:lvl1pPr>
            <a:lvl2pPr marL="742950" indent="-285750" algn="l">
              <a:buClr>
                <a:srgbClr val="EC2F00"/>
              </a:buClr>
              <a:buSzPct val="80000"/>
              <a:buFont typeface="Wingdings" charset="2"/>
              <a:buChar char="§"/>
              <a:defRPr sz="2000">
                <a:solidFill>
                  <a:srgbClr val="1B3F7D"/>
                </a:solidFill>
              </a:defRPr>
            </a:lvl2pPr>
            <a:lvl3pPr marL="1143000" indent="-228600" algn="l">
              <a:buClr>
                <a:srgbClr val="EC2F00"/>
              </a:buClr>
              <a:buSzPct val="50000"/>
              <a:buFont typeface="Wingdings" charset="2"/>
              <a:buChar char="§"/>
              <a:defRPr sz="2000">
                <a:solidFill>
                  <a:srgbClr val="1B3F7D"/>
                </a:solidFill>
              </a:defRPr>
            </a:lvl3pPr>
            <a:lvl4pPr marL="1600200" indent="-228600" algn="l">
              <a:buClr>
                <a:srgbClr val="EC2F00"/>
              </a:buClr>
              <a:buSzPct val="30000"/>
              <a:buFont typeface="Wingdings" charset="2"/>
              <a:buChar char="§"/>
              <a:defRPr sz="2000">
                <a:solidFill>
                  <a:srgbClr val="1B3F7D"/>
                </a:solidFill>
              </a:defRPr>
            </a:lvl4pPr>
            <a:lvl5pPr marL="2057400" indent="-228600" algn="l">
              <a:buClr>
                <a:srgbClr val="EC2F00"/>
              </a:buClr>
              <a:buSzPct val="30000"/>
              <a:buFont typeface="Wingdings" charset="2"/>
              <a:buChar char="§"/>
              <a:defRPr sz="2000">
                <a:solidFill>
                  <a:srgbClr val="1B3F7D"/>
                </a:solidFill>
              </a:defRPr>
            </a:lvl5pPr>
            <a:lvl6pPr>
              <a:defRPr sz="1800"/>
            </a:lvl6pPr>
            <a:lvl7pPr>
              <a:defRPr sz="1800"/>
            </a:lvl7pPr>
            <a:lvl8pPr>
              <a:defRPr sz="1800"/>
            </a:lvl8pPr>
            <a:lvl9pPr>
              <a:defRPr sz="1800"/>
            </a:lvl9pPr>
          </a:lstStyle>
          <a:p>
            <a:pPr lvl="0"/>
            <a:r>
              <a:rPr lang="it-IT" dirty="0"/>
              <a:t>Click to </a:t>
            </a:r>
            <a:r>
              <a:rPr lang="it-IT" dirty="0" err="1"/>
              <a:t>change</a:t>
            </a:r>
            <a:r>
              <a:rPr lang="it-IT" dirty="0"/>
              <a:t> Title</a:t>
            </a:r>
          </a:p>
        </p:txBody>
      </p:sp>
      <p:sp>
        <p:nvSpPr>
          <p:cNvPr id="5" name="Segnaposto numero diapositiva 3"/>
          <p:cNvSpPr>
            <a:spLocks noGrp="1"/>
          </p:cNvSpPr>
          <p:nvPr>
            <p:ph type="sldNum" sz="quarter" idx="4"/>
          </p:nvPr>
        </p:nvSpPr>
        <p:spPr>
          <a:xfrm>
            <a:off x="0" y="4767263"/>
            <a:ext cx="9144000" cy="25275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dirty="0"/>
              <a:t>							</a:t>
            </a:r>
            <a:fld id="{A5966B91-A095-42D1-A609-26FD12F997AA}" type="slidenum">
              <a:rPr lang="it-IT" smtClean="0"/>
              <a:pPr/>
              <a:t>‹#›</a:t>
            </a:fld>
            <a:endParaRPr lang="it-IT" dirty="0"/>
          </a:p>
        </p:txBody>
      </p:sp>
    </p:spTree>
    <p:extLst>
      <p:ext uri="{BB962C8B-B14F-4D97-AF65-F5344CB8AC3E}">
        <p14:creationId xmlns:p14="http://schemas.microsoft.com/office/powerpoint/2010/main" val="948349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0" y="1059582"/>
            <a:ext cx="5292080" cy="857250"/>
          </a:xfrm>
        </p:spPr>
        <p:txBody>
          <a:bodyPr lIns="540000">
            <a:normAutofit/>
          </a:bodyPr>
          <a:lstStyle>
            <a:lvl1pPr algn="l">
              <a:defRPr sz="2200">
                <a:solidFill>
                  <a:srgbClr val="EC2F00"/>
                </a:solidFill>
              </a:defRPr>
            </a:lvl1pPr>
          </a:lstStyle>
          <a:p>
            <a:r>
              <a:rPr lang="it-IT" dirty="0"/>
              <a:t>NAME</a:t>
            </a:r>
            <a:br>
              <a:rPr lang="it-IT" dirty="0"/>
            </a:br>
            <a:r>
              <a:rPr lang="it-IT" dirty="0"/>
              <a:t>TITLE</a:t>
            </a:r>
          </a:p>
        </p:txBody>
      </p:sp>
      <p:sp>
        <p:nvSpPr>
          <p:cNvPr id="3" name="Segnaposto testo 2"/>
          <p:cNvSpPr>
            <a:spLocks noGrp="1"/>
          </p:cNvSpPr>
          <p:nvPr>
            <p:ph type="body" idx="1" hasCustomPrompt="1"/>
          </p:nvPr>
        </p:nvSpPr>
        <p:spPr>
          <a:xfrm>
            <a:off x="0" y="1916832"/>
            <a:ext cx="5292080" cy="783059"/>
          </a:xfrm>
          <a:prstGeom prst="rect">
            <a:avLst/>
          </a:prstGeom>
        </p:spPr>
        <p:txBody>
          <a:bodyPr lIns="540000" anchor="b"/>
          <a:lstStyle>
            <a:lvl1pPr marL="0" indent="0">
              <a:buNone/>
              <a:defRPr sz="1600" b="0" baseline="0">
                <a:solidFill>
                  <a:srgbClr val="1B3F7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Email - </a:t>
            </a:r>
            <a:r>
              <a:rPr lang="it-IT" dirty="0" err="1"/>
              <a:t>phone</a:t>
            </a:r>
            <a:endParaRPr lang="it-IT" dirty="0"/>
          </a:p>
        </p:txBody>
      </p:sp>
      <p:sp>
        <p:nvSpPr>
          <p:cNvPr id="14" name="CasellaDiTesto 13"/>
          <p:cNvSpPr txBox="1"/>
          <p:nvPr userDrawn="1"/>
        </p:nvSpPr>
        <p:spPr>
          <a:xfrm>
            <a:off x="1285852" y="3462218"/>
            <a:ext cx="3790204" cy="1323439"/>
          </a:xfrm>
          <a:prstGeom prst="rect">
            <a:avLst/>
          </a:prstGeom>
          <a:noFill/>
        </p:spPr>
        <p:txBody>
          <a:bodyPr wrap="square" rtlCol="0">
            <a:spAutoFit/>
          </a:bodyPr>
          <a:lstStyle/>
          <a:p>
            <a:r>
              <a:rPr lang="it-IT" sz="1600" dirty="0" err="1">
                <a:solidFill>
                  <a:schemeClr val="bg1"/>
                </a:solidFill>
              </a:rPr>
              <a:t>linkedin.com</a:t>
            </a:r>
            <a:r>
              <a:rPr lang="it-IT" sz="1600" dirty="0">
                <a:solidFill>
                  <a:schemeClr val="bg1"/>
                </a:solidFill>
              </a:rPr>
              <a:t>/company/</a:t>
            </a:r>
            <a:r>
              <a:rPr lang="it-IT" sz="1600" dirty="0" err="1">
                <a:solidFill>
                  <a:schemeClr val="bg1"/>
                </a:solidFill>
              </a:rPr>
              <a:t>expert-system</a:t>
            </a:r>
            <a:endParaRPr lang="it-IT" sz="1600" dirty="0">
              <a:solidFill>
                <a:schemeClr val="bg1"/>
              </a:solidFill>
            </a:endParaRPr>
          </a:p>
          <a:p>
            <a:endParaRPr lang="it-IT" sz="1600" dirty="0">
              <a:solidFill>
                <a:schemeClr val="bg1"/>
              </a:solidFill>
              <a:hlinkClick r:id="rId3"/>
            </a:endParaRPr>
          </a:p>
          <a:p>
            <a:r>
              <a:rPr lang="it-IT" sz="1600" dirty="0" err="1">
                <a:solidFill>
                  <a:schemeClr val="bg1"/>
                </a:solidFill>
              </a:rPr>
              <a:t>twitter.com</a:t>
            </a:r>
            <a:r>
              <a:rPr lang="it-IT" sz="1600" dirty="0">
                <a:solidFill>
                  <a:schemeClr val="bg1"/>
                </a:solidFill>
              </a:rPr>
              <a:t>/</a:t>
            </a:r>
            <a:r>
              <a:rPr lang="it-IT" sz="1600" dirty="0" err="1">
                <a:solidFill>
                  <a:schemeClr val="bg1"/>
                </a:solidFill>
              </a:rPr>
              <a:t>Expert_System</a:t>
            </a:r>
            <a:endParaRPr lang="it-IT" sz="1600" dirty="0">
              <a:solidFill>
                <a:schemeClr val="bg1"/>
              </a:solidFill>
            </a:endParaRPr>
          </a:p>
          <a:p>
            <a:endParaRPr lang="it-IT" sz="1600" dirty="0">
              <a:solidFill>
                <a:schemeClr val="bg1"/>
              </a:solidFill>
            </a:endParaRPr>
          </a:p>
          <a:p>
            <a:r>
              <a:rPr lang="it-IT" sz="1600" dirty="0">
                <a:solidFill>
                  <a:schemeClr val="bg1"/>
                </a:solidFill>
              </a:rPr>
              <a:t>info@expertsystem.com</a:t>
            </a:r>
          </a:p>
        </p:txBody>
      </p:sp>
      <p:pic>
        <p:nvPicPr>
          <p:cNvPr id="16" name="Picture 6" descr="D:\LAVORI\Expert System\PPT\mail.png"/>
          <p:cNvPicPr>
            <a:picLocks noChangeAspect="1" noChangeArrowheads="1"/>
          </p:cNvPicPr>
          <p:nvPr userDrawn="1"/>
        </p:nvPicPr>
        <p:blipFill>
          <a:blip r:embed="rId4"/>
          <a:srcRect/>
          <a:stretch>
            <a:fillRect/>
          </a:stretch>
        </p:blipFill>
        <p:spPr bwMode="auto">
          <a:xfrm>
            <a:off x="928662" y="4500576"/>
            <a:ext cx="357190" cy="245568"/>
          </a:xfrm>
          <a:prstGeom prst="rect">
            <a:avLst/>
          </a:prstGeom>
          <a:noFill/>
        </p:spPr>
      </p:pic>
      <p:pic>
        <p:nvPicPr>
          <p:cNvPr id="17" name="Picture 7" descr="D:\LAVORI\Expert System\PPT\tw.png"/>
          <p:cNvPicPr>
            <a:picLocks noChangeAspect="1" noChangeArrowheads="1"/>
          </p:cNvPicPr>
          <p:nvPr userDrawn="1"/>
        </p:nvPicPr>
        <p:blipFill>
          <a:blip r:embed="rId5"/>
          <a:srcRect/>
          <a:stretch>
            <a:fillRect/>
          </a:stretch>
        </p:blipFill>
        <p:spPr bwMode="auto">
          <a:xfrm>
            <a:off x="928662" y="4000510"/>
            <a:ext cx="307733" cy="250033"/>
          </a:xfrm>
          <a:prstGeom prst="rect">
            <a:avLst/>
          </a:prstGeom>
          <a:noFill/>
        </p:spPr>
      </p:pic>
      <p:pic>
        <p:nvPicPr>
          <p:cNvPr id="5" name="Immagine 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28662" y="3470036"/>
            <a:ext cx="324000" cy="324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ntent page">
    <p:spTree>
      <p:nvGrpSpPr>
        <p:cNvPr id="1" name=""/>
        <p:cNvGrpSpPr/>
        <p:nvPr/>
      </p:nvGrpSpPr>
      <p:grpSpPr>
        <a:xfrm>
          <a:off x="0" y="0"/>
          <a:ext cx="0" cy="0"/>
          <a:chOff x="0" y="0"/>
          <a:chExt cx="0" cy="0"/>
        </a:xfrm>
      </p:grpSpPr>
      <p:sp>
        <p:nvSpPr>
          <p:cNvPr id="7" name="Marcador de título 1"/>
          <p:cNvSpPr>
            <a:spLocks noGrp="1"/>
          </p:cNvSpPr>
          <p:nvPr>
            <p:ph type="title"/>
          </p:nvPr>
        </p:nvSpPr>
        <p:spPr>
          <a:xfrm>
            <a:off x="628650" y="92869"/>
            <a:ext cx="7886700" cy="994172"/>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8" name="Marcador de texto 2"/>
          <p:cNvSpPr>
            <a:spLocks noGrp="1"/>
          </p:cNvSpPr>
          <p:nvPr>
            <p:ph idx="1"/>
          </p:nvPr>
        </p:nvSpPr>
        <p:spPr>
          <a:xfrm>
            <a:off x="628650" y="1171576"/>
            <a:ext cx="7886700" cy="3461147"/>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13" name="Marcador de número de diapositiva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BF3F683-5FEE-4535-BAFC-493B4CE66D5A}" type="slidenum">
              <a:rPr lang="es-ES" smtClean="0"/>
              <a:t>‹#›</a:t>
            </a:fld>
            <a:endParaRPr lang="es-ES"/>
          </a:p>
        </p:txBody>
      </p:sp>
      <p:sp>
        <p:nvSpPr>
          <p:cNvPr id="6" name="CuadroTexto 5"/>
          <p:cNvSpPr txBox="1"/>
          <p:nvPr userDrawn="1"/>
        </p:nvSpPr>
        <p:spPr>
          <a:xfrm>
            <a:off x="1" y="4935751"/>
            <a:ext cx="3559628" cy="230832"/>
          </a:xfrm>
          <a:prstGeom prst="rect">
            <a:avLst/>
          </a:prstGeom>
          <a:noFill/>
        </p:spPr>
        <p:txBody>
          <a:bodyPr wrap="square" rtlCol="0">
            <a:spAutoFit/>
          </a:bodyPr>
          <a:lstStyle/>
          <a:p>
            <a:r>
              <a:rPr lang="es-ES" sz="900" dirty="0" err="1"/>
              <a:t>Crossing</a:t>
            </a:r>
            <a:r>
              <a:rPr lang="es-ES" sz="900" dirty="0"/>
              <a:t> </a:t>
            </a:r>
            <a:r>
              <a:rPr lang="es-ES" sz="900" dirty="0" err="1"/>
              <a:t>the</a:t>
            </a:r>
            <a:r>
              <a:rPr lang="es-ES" sz="900" dirty="0"/>
              <a:t> </a:t>
            </a:r>
            <a:r>
              <a:rPr lang="es-ES" sz="900" dirty="0" err="1"/>
              <a:t>Cognitive</a:t>
            </a:r>
            <a:r>
              <a:rPr lang="es-ES" sz="900" dirty="0"/>
              <a:t> </a:t>
            </a:r>
            <a:r>
              <a:rPr lang="es-ES" sz="900" dirty="0" err="1"/>
              <a:t>Chasm</a:t>
            </a:r>
            <a:r>
              <a:rPr lang="es-ES" sz="900" dirty="0"/>
              <a:t> – Jose Manuel Gomez-Perez, PhD</a:t>
            </a:r>
          </a:p>
        </p:txBody>
      </p:sp>
    </p:spTree>
    <p:extLst>
      <p:ext uri="{BB962C8B-B14F-4D97-AF65-F5344CB8AC3E}">
        <p14:creationId xmlns:p14="http://schemas.microsoft.com/office/powerpoint/2010/main" val="1104651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DBF3F683-5FEE-4535-BAFC-493B4CE66D5A}" type="slidenum">
              <a:rPr lang="es-ES" smtClean="0"/>
              <a:t>‹#›</a:t>
            </a:fld>
            <a:endParaRPr lang="es-ES"/>
          </a:p>
        </p:txBody>
      </p:sp>
    </p:spTree>
    <p:extLst>
      <p:ext uri="{BB962C8B-B14F-4D97-AF65-F5344CB8AC3E}">
        <p14:creationId xmlns:p14="http://schemas.microsoft.com/office/powerpoint/2010/main" val="5517030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628650" y="45244"/>
            <a:ext cx="7886700" cy="994172"/>
          </a:xfrm>
        </p:spPr>
        <p:txBody>
          <a:bodyPr/>
          <a:lstStyle/>
          <a:p>
            <a:r>
              <a:rPr lang="es-ES"/>
              <a:t>Haga clic para modificar el estilo de título del patrón</a:t>
            </a:r>
          </a:p>
        </p:txBody>
      </p:sp>
      <p:sp>
        <p:nvSpPr>
          <p:cNvPr id="3" name="Marcador de contenido 2"/>
          <p:cNvSpPr>
            <a:spLocks noGrp="1"/>
          </p:cNvSpPr>
          <p:nvPr>
            <p:ph sz="half" idx="1"/>
          </p:nvPr>
        </p:nvSpPr>
        <p:spPr>
          <a:xfrm>
            <a:off x="628650" y="1123951"/>
            <a:ext cx="3886200" cy="35087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29150" y="1123951"/>
            <a:ext cx="3886200" cy="35087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número de diapositiva 6"/>
          <p:cNvSpPr>
            <a:spLocks noGrp="1"/>
          </p:cNvSpPr>
          <p:nvPr>
            <p:ph type="sldNum" sz="quarter" idx="12"/>
          </p:nvPr>
        </p:nvSpPr>
        <p:spPr/>
        <p:txBody>
          <a:bodyPr/>
          <a:lstStyle/>
          <a:p>
            <a:fld id="{DBF3F683-5FEE-4535-BAFC-493B4CE66D5A}" type="slidenum">
              <a:rPr lang="es-ES" smtClean="0"/>
              <a:t>‹#›</a:t>
            </a:fld>
            <a:endParaRPr lang="es-ES"/>
          </a:p>
        </p:txBody>
      </p:sp>
    </p:spTree>
    <p:extLst>
      <p:ext uri="{BB962C8B-B14F-4D97-AF65-F5344CB8AC3E}">
        <p14:creationId xmlns:p14="http://schemas.microsoft.com/office/powerpoint/2010/main" val="3546688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9_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3924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 Content Slide">
    <p:spTree>
      <p:nvGrpSpPr>
        <p:cNvPr id="1" name=""/>
        <p:cNvGrpSpPr/>
        <p:nvPr/>
      </p:nvGrpSpPr>
      <p:grpSpPr>
        <a:xfrm>
          <a:off x="0" y="0"/>
          <a:ext cx="0" cy="0"/>
          <a:chOff x="0" y="0"/>
          <a:chExt cx="0" cy="0"/>
        </a:xfrm>
      </p:grpSpPr>
      <p:sp>
        <p:nvSpPr>
          <p:cNvPr id="9" name="Text Placeholder 2"/>
          <p:cNvSpPr>
            <a:spLocks noGrp="1"/>
          </p:cNvSpPr>
          <p:nvPr>
            <p:ph idx="1"/>
          </p:nvPr>
        </p:nvSpPr>
        <p:spPr bwMode="gray">
          <a:xfrm>
            <a:off x="634181" y="958789"/>
            <a:ext cx="7859268" cy="3691793"/>
          </a:xfrm>
          <a:prstGeom prst="rect">
            <a:avLst/>
          </a:prstGeom>
        </p:spPr>
        <p:txBody>
          <a:bodyPr vert="horz" lIns="0" tIns="0" rIns="0" bIns="0" rtlCol="0">
            <a:noAutofit/>
          </a:bodyPr>
          <a:lstStyle>
            <a:lvl2pPr marL="201216" indent="-201216">
              <a:buClr>
                <a:schemeClr val="accent1"/>
              </a:buClr>
              <a:buFont typeface="ING Me" pitchFamily="2" charset="0"/>
              <a:buChar char="•"/>
              <a:defRPr/>
            </a:lvl2pPr>
            <a:lvl3pPr marL="402431" indent="-200025">
              <a:buClr>
                <a:schemeClr val="accent2"/>
              </a:buClr>
              <a:defRPr/>
            </a:lvl3pPr>
            <a:lvl4pPr marL="606029" indent="-195263">
              <a:buClr>
                <a:schemeClr val="accent3"/>
              </a:buClr>
              <a:defRPr/>
            </a:lvl4pPr>
            <a:lvl5pPr marL="803672" indent="-189310">
              <a:buClr>
                <a:schemeClr val="accent4"/>
              </a:buCl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1"/>
          <p:cNvSpPr>
            <a:spLocks noGrp="1"/>
          </p:cNvSpPr>
          <p:nvPr>
            <p:ph type="title"/>
          </p:nvPr>
        </p:nvSpPr>
        <p:spPr>
          <a:xfrm>
            <a:off x="634181" y="210550"/>
            <a:ext cx="7859268" cy="640556"/>
          </a:xfrm>
        </p:spPr>
        <p:txBody>
          <a:bodyPr/>
          <a:lstStyle/>
          <a:p>
            <a:r>
              <a:rPr lang="en-US" noProof="0"/>
              <a:t>Click to edit Master title style</a:t>
            </a:r>
            <a:endParaRPr lang="en-GB" noProof="0" dirty="0"/>
          </a:p>
        </p:txBody>
      </p:sp>
      <p:sp>
        <p:nvSpPr>
          <p:cNvPr id="5" name="Slide Number Placeholder 4"/>
          <p:cNvSpPr>
            <a:spLocks noGrp="1"/>
          </p:cNvSpPr>
          <p:nvPr>
            <p:ph type="sldNum" sz="quarter" idx="11"/>
          </p:nvPr>
        </p:nvSpPr>
        <p:spPr/>
        <p:txBody>
          <a:bodyPr/>
          <a:lstStyle/>
          <a:p>
            <a:fld id="{DDD2A080-DA64-4F5C-9131-47EB793B4410}"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22008169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pic>
        <p:nvPicPr>
          <p:cNvPr id="8" name="Picture 7" descr="everest-icon-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9176" y="179520"/>
            <a:ext cx="805530" cy="604148"/>
          </a:xfrm>
          <a:prstGeom prst="rect">
            <a:avLst/>
          </a:prstGeom>
        </p:spPr>
      </p:pic>
      <p:sp>
        <p:nvSpPr>
          <p:cNvPr id="2" name="Title 1"/>
          <p:cNvSpPr>
            <a:spLocks noGrp="1"/>
          </p:cNvSpPr>
          <p:nvPr>
            <p:ph type="title"/>
          </p:nvPr>
        </p:nvSpPr>
        <p:spPr>
          <a:xfrm>
            <a:off x="1190773" y="179520"/>
            <a:ext cx="6508377" cy="857250"/>
          </a:xfrm>
        </p:spPr>
        <p:txBody>
          <a:bodyPr/>
          <a:lstStyle/>
          <a:p>
            <a:r>
              <a:rPr lang="es-ES"/>
              <a:t>Haga clic para modificar el estilo de título del patrón</a:t>
            </a:r>
            <a:endParaRPr/>
          </a:p>
        </p:txBody>
      </p:sp>
      <p:sp>
        <p:nvSpPr>
          <p:cNvPr id="3" name="Content Placeholder 2"/>
          <p:cNvSpPr>
            <a:spLocks noGrp="1"/>
          </p:cNvSpPr>
          <p:nvPr>
            <p:ph idx="1"/>
          </p:nvPr>
        </p:nvSpPr>
        <p:spPr>
          <a:xfrm>
            <a:off x="174813" y="1230423"/>
            <a:ext cx="7984364" cy="3360008"/>
          </a:xfrm>
        </p:spPr>
        <p:txBody>
          <a:bodyPr/>
          <a:lstStyle>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dirty="0"/>
          </a:p>
        </p:txBody>
      </p:sp>
      <p:sp>
        <p:nvSpPr>
          <p:cNvPr id="4" name="Date Placeholder 3"/>
          <p:cNvSpPr>
            <a:spLocks noGrp="1"/>
          </p:cNvSpPr>
          <p:nvPr>
            <p:ph type="dt" sz="half" idx="10"/>
          </p:nvPr>
        </p:nvSpPr>
        <p:spPr>
          <a:xfrm>
            <a:off x="7212106" y="4767264"/>
            <a:ext cx="1752600" cy="273844"/>
          </a:xfrm>
        </p:spPr>
        <p:txBody>
          <a:bodyPr/>
          <a:lstStyle/>
          <a:p>
            <a:fld id="{46E89F37-B767-4D18-86D8-309E2FD01F91}" type="datetimeFigureOut">
              <a:rPr lang="es-ES" smtClean="0"/>
              <a:t>27/04/2020</a:t>
            </a:fld>
            <a:endParaRPr lang="es-ES"/>
          </a:p>
        </p:txBody>
      </p:sp>
      <p:sp>
        <p:nvSpPr>
          <p:cNvPr id="5" name="Footer Placeholder 4"/>
          <p:cNvSpPr>
            <a:spLocks noGrp="1"/>
          </p:cNvSpPr>
          <p:nvPr>
            <p:ph type="ftr" sz="quarter" idx="11"/>
          </p:nvPr>
        </p:nvSpPr>
        <p:spPr/>
        <p:txBody>
          <a:bodyPr/>
          <a:lstStyle/>
          <a:p>
            <a:endParaRPr lang="es-ES"/>
          </a:p>
        </p:txBody>
      </p:sp>
      <p:pic>
        <p:nvPicPr>
          <p:cNvPr id="7" name="Picture 2" descr="G:\Users\csilvagn\Documents\ESA\FCI-I\EVEREST\WP1\Templates\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51" y="244278"/>
            <a:ext cx="702689" cy="28417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25467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0" y="3291830"/>
            <a:ext cx="9144000" cy="504056"/>
          </a:xfrm>
          <a:prstGeom prst="rect">
            <a:avLst/>
          </a:prstGeom>
        </p:spPr>
        <p:txBody>
          <a:bodyPr vert="horz" lIns="91440" tIns="45720" rIns="91440" bIns="45720" rtlCol="0" anchor="ctr">
            <a:normAutofit/>
          </a:bodyPr>
          <a:lstStyle/>
          <a:p>
            <a:r>
              <a:rPr lang="it-IT" dirty="0"/>
              <a:t>TITLE</a:t>
            </a:r>
          </a:p>
        </p:txBody>
      </p:sp>
      <p:sp>
        <p:nvSpPr>
          <p:cNvPr id="5" name="Segnaposto numero diapositiva 4"/>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25F15E9F-8EDF-4AD6-A825-0FDF28FB1D1B}" type="slidenum">
              <a:rPr lang="it-IT" smtClean="0"/>
              <a:t>‹#›</a:t>
            </a:fld>
            <a:endParaRPr lang="it-IT" dirty="0"/>
          </a:p>
        </p:txBody>
      </p:sp>
    </p:spTree>
  </p:cSld>
  <p:clrMap bg1="lt1" tx1="dk1" bg2="lt2" tx2="dk2" accent1="accent1" accent2="accent2" accent3="accent3" accent4="accent4" accent5="accent5" accent6="accent6" hlink="hlink" folHlink="folHlink"/>
  <p:sldLayoutIdLst>
    <p:sldLayoutId id="2147483662" r:id="rId1"/>
    <p:sldLayoutId id="2147483650" r:id="rId2"/>
    <p:sldLayoutId id="2147483651" r:id="rId3"/>
    <p:sldLayoutId id="2147483666" r:id="rId4"/>
    <p:sldLayoutId id="2147483667" r:id="rId5"/>
    <p:sldLayoutId id="2147483661" r:id="rId6"/>
    <p:sldLayoutId id="2147483652" r:id="rId7"/>
    <p:sldLayoutId id="2147483660" r:id="rId8"/>
    <p:sldLayoutId id="2147483665" r:id="rId9"/>
    <p:sldLayoutId id="2147483655" r:id="rId10"/>
    <p:sldLayoutId id="2147483664" r:id="rId11"/>
    <p:sldLayoutId id="2147483653" r:id="rId12"/>
    <p:sldLayoutId id="2147483668" r:id="rId13"/>
    <p:sldLayoutId id="2147483669" r:id="rId14"/>
    <p:sldLayoutId id="2147483670" r:id="rId15"/>
    <p:sldLayoutId id="2147483671" r:id="rId16"/>
    <p:sldLayoutId id="2147483672" r:id="rId17"/>
    <p:sldLayoutId id="2147483673" r:id="rId18"/>
  </p:sldLayoutIdLst>
  <p:hf hdr="0" ftr="0" dt="0"/>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cogitodemo.expertsystemcustomer.com/" TargetMode="External"/><Relationship Id="rId1" Type="http://schemas.openxmlformats.org/officeDocument/2006/relationships/slideLayout" Target="../slideLayouts/slideLayout5.xml"/><Relationship Id="rId4" Type="http://schemas.openxmlformats.org/officeDocument/2006/relationships/hyperlink" Target="https://expertsystem.com/learning-center/technolog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doi.org/10.3233/SW-19036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hyperlink" Target="https://doi.org/10.1145/3360901.3364420"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8.png"/><Relationship Id="rId11" Type="http://schemas.openxmlformats.org/officeDocument/2006/relationships/hyperlink" Target="https://doi.org/10.18653/v1/W19-4317" TargetMode="External"/><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hyperlink" Target="http://ceur-ws.org/Vol-1923/article-04.pdf" TargetMode="External"/><Relationship Id="rId3" Type="http://schemas.openxmlformats.org/officeDocument/2006/relationships/diagramLayout" Target="../diagrams/layout1.xml"/><Relationship Id="rId7" Type="http://schemas.openxmlformats.org/officeDocument/2006/relationships/image" Target="../media/image33.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23.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s://www.springer.com/gp/book/9783030448295" TargetMode="External"/><Relationship Id="rId5" Type="http://schemas.openxmlformats.org/officeDocument/2006/relationships/hyperlink" Target="http://hybridnlp.expertsystemlab.com/tutorial" TargetMode="Externa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hyperlink" Target="mailto:jmgomez@expertsystem.com"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0264" y="2643758"/>
            <a:ext cx="9324528" cy="1728192"/>
          </a:xfrm>
        </p:spPr>
        <p:txBody>
          <a:bodyPr>
            <a:normAutofit/>
          </a:bodyPr>
          <a:lstStyle/>
          <a:p>
            <a:r>
              <a:rPr lang="en-US" sz="3000" dirty="0"/>
              <a:t>Knowledge Graphs for Natural Language Processing</a:t>
            </a:r>
            <a:endParaRPr lang="it-IT" dirty="0"/>
          </a:p>
        </p:txBody>
      </p:sp>
      <p:sp>
        <p:nvSpPr>
          <p:cNvPr id="3" name="Segnaposto contenuto 2"/>
          <p:cNvSpPr>
            <a:spLocks noGrp="1"/>
          </p:cNvSpPr>
          <p:nvPr>
            <p:ph sz="half" idx="11"/>
          </p:nvPr>
        </p:nvSpPr>
        <p:spPr>
          <a:xfrm>
            <a:off x="-36512" y="3723878"/>
            <a:ext cx="9120088" cy="1152128"/>
          </a:xfrm>
        </p:spPr>
        <p:txBody>
          <a:bodyPr/>
          <a:lstStyle/>
          <a:p>
            <a:r>
              <a:rPr lang="it-IT" sz="1800" dirty="0"/>
              <a:t>Jose Manuel Gomez-Perez</a:t>
            </a:r>
          </a:p>
          <a:p>
            <a:endParaRPr lang="it-IT" sz="1800" dirty="0"/>
          </a:p>
          <a:p>
            <a:r>
              <a:rPr lang="it-IT" sz="1800" dirty="0"/>
              <a:t>CS 520 - Knowledge Graphs</a:t>
            </a:r>
          </a:p>
          <a:p>
            <a:r>
              <a:rPr lang="it-IT" sz="1800" dirty="0"/>
              <a:t>Stanford University, April 28</a:t>
            </a:r>
            <a:r>
              <a:rPr lang="it-IT" sz="1800" baseline="30000" dirty="0"/>
              <a:t>th</a:t>
            </a:r>
            <a:r>
              <a:rPr lang="it-IT" sz="1800" dirty="0"/>
              <a:t> 2020</a:t>
            </a:r>
          </a:p>
        </p:txBody>
      </p:sp>
    </p:spTree>
    <p:extLst>
      <p:ext uri="{BB962C8B-B14F-4D97-AF65-F5344CB8AC3E}">
        <p14:creationId xmlns:p14="http://schemas.microsoft.com/office/powerpoint/2010/main" val="2262251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3137F9AD-7721-4A00-AFEF-92B622220092}"/>
              </a:ext>
            </a:extLst>
          </p:cNvPr>
          <p:cNvSpPr>
            <a:spLocks noGrp="1"/>
          </p:cNvSpPr>
          <p:nvPr>
            <p:ph sz="half" idx="17"/>
          </p:nvPr>
        </p:nvSpPr>
        <p:spPr/>
        <p:txBody>
          <a:bodyPr/>
          <a:lstStyle/>
          <a:p>
            <a:r>
              <a:rPr lang="en-US" dirty="0"/>
              <a:t>Overview of the talk</a:t>
            </a:r>
          </a:p>
        </p:txBody>
      </p:sp>
      <p:sp>
        <p:nvSpPr>
          <p:cNvPr id="4" name="Content Placeholder 3">
            <a:extLst>
              <a:ext uri="{FF2B5EF4-FFF2-40B4-BE49-F238E27FC236}">
                <a16:creationId xmlns:a16="http://schemas.microsoft.com/office/drawing/2014/main" id="{2860F800-3187-4FBC-95A2-5BFF3EC1C62C}"/>
              </a:ext>
            </a:extLst>
          </p:cNvPr>
          <p:cNvSpPr>
            <a:spLocks noGrp="1"/>
          </p:cNvSpPr>
          <p:nvPr>
            <p:ph sz="half" idx="11"/>
          </p:nvPr>
        </p:nvSpPr>
        <p:spPr/>
        <p:txBody>
          <a:bodyPr/>
          <a:lstStyle/>
          <a:p>
            <a:r>
              <a:rPr lang="en-US" b="1" dirty="0"/>
              <a:t>Two main questions</a:t>
            </a:r>
          </a:p>
          <a:p>
            <a:pPr lvl="1"/>
            <a:r>
              <a:rPr lang="en-US" b="1" dirty="0"/>
              <a:t>Why </a:t>
            </a:r>
            <a:r>
              <a:rPr lang="en-US" dirty="0"/>
              <a:t>do we need knowledge graphs (KGs) in NLP?</a:t>
            </a:r>
          </a:p>
          <a:p>
            <a:pPr lvl="1"/>
            <a:r>
              <a:rPr lang="en-US" b="1" dirty="0"/>
              <a:t>How</a:t>
            </a:r>
            <a:r>
              <a:rPr lang="en-US" dirty="0"/>
              <a:t> can we extract information from text and KGs to build better representations for NLP?</a:t>
            </a:r>
          </a:p>
          <a:p>
            <a:r>
              <a:rPr lang="en-US" b="1" dirty="0"/>
              <a:t>Three main blocks/systems</a:t>
            </a:r>
          </a:p>
          <a:p>
            <a:pPr lvl="1"/>
            <a:r>
              <a:rPr lang="en-US" b="1" dirty="0"/>
              <a:t>COGITO©:</a:t>
            </a:r>
            <a:r>
              <a:rPr lang="en-US" dirty="0"/>
              <a:t> An industrial NLP system based on KGs</a:t>
            </a:r>
          </a:p>
          <a:p>
            <a:pPr lvl="1"/>
            <a:r>
              <a:rPr lang="en-US" b="1" dirty="0"/>
              <a:t>Vecsigrafo:</a:t>
            </a:r>
            <a:r>
              <a:rPr lang="en-US" dirty="0"/>
              <a:t> Learning joint word and concept representations from text corpora and KGs </a:t>
            </a:r>
          </a:p>
          <a:p>
            <a:pPr lvl="1"/>
            <a:r>
              <a:rPr lang="en-US" b="1" dirty="0"/>
              <a:t>Transigrafo:</a:t>
            </a:r>
            <a:r>
              <a:rPr lang="en-US" dirty="0"/>
              <a:t> Combining language models and KGs for word-sense disambiguation</a:t>
            </a:r>
          </a:p>
        </p:txBody>
      </p:sp>
    </p:spTree>
    <p:extLst>
      <p:ext uri="{BB962C8B-B14F-4D97-AF65-F5344CB8AC3E}">
        <p14:creationId xmlns:p14="http://schemas.microsoft.com/office/powerpoint/2010/main" val="2741012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C49EB227-590A-4276-8E81-C58F9F6E35A2}"/>
              </a:ext>
            </a:extLst>
          </p:cNvPr>
          <p:cNvSpPr>
            <a:spLocks noGrp="1"/>
          </p:cNvSpPr>
          <p:nvPr>
            <p:ph type="sldNum" sz="quarter" idx="4"/>
          </p:nvPr>
        </p:nvSpPr>
        <p:spPr>
          <a:xfrm>
            <a:off x="0" y="4767263"/>
            <a:ext cx="9144000" cy="252759"/>
          </a:xfrm>
        </p:spPr>
        <p:txBody>
          <a:bodyPr/>
          <a:lstStyle/>
          <a:p>
            <a:r>
              <a:rPr lang="it-IT" dirty="0"/>
              <a:t>							</a:t>
            </a:r>
            <a:fld id="{A5966B91-A095-42D1-A609-26FD12F997AA}" type="slidenum">
              <a:rPr lang="it-IT" smtClean="0"/>
              <a:pPr/>
              <a:t>3</a:t>
            </a:fld>
            <a:endParaRPr lang="it-IT" dirty="0"/>
          </a:p>
        </p:txBody>
      </p:sp>
      <p:sp>
        <p:nvSpPr>
          <p:cNvPr id="4" name="Marcador de contenido 3">
            <a:extLst>
              <a:ext uri="{FF2B5EF4-FFF2-40B4-BE49-F238E27FC236}">
                <a16:creationId xmlns:a16="http://schemas.microsoft.com/office/drawing/2014/main" id="{F0EB1583-6AAE-44E1-AFB6-3E6285A22DCD}"/>
              </a:ext>
            </a:extLst>
          </p:cNvPr>
          <p:cNvSpPr>
            <a:spLocks noGrp="1"/>
          </p:cNvSpPr>
          <p:nvPr>
            <p:ph sz="half" idx="17"/>
          </p:nvPr>
        </p:nvSpPr>
        <p:spPr>
          <a:xfrm>
            <a:off x="251519" y="250536"/>
            <a:ext cx="6677095" cy="635657"/>
          </a:xfrm>
        </p:spPr>
        <p:txBody>
          <a:bodyPr/>
          <a:lstStyle/>
          <a:p>
            <a:r>
              <a:rPr lang="es-ES" dirty="0" err="1"/>
              <a:t>The</a:t>
            </a:r>
            <a:r>
              <a:rPr lang="es-ES" dirty="0"/>
              <a:t> neural (data-</a:t>
            </a:r>
            <a:r>
              <a:rPr lang="es-ES" dirty="0" err="1"/>
              <a:t>driven</a:t>
            </a:r>
            <a:r>
              <a:rPr lang="es-ES" dirty="0"/>
              <a:t>) </a:t>
            </a:r>
            <a:r>
              <a:rPr lang="es-ES" dirty="0" err="1"/>
              <a:t>approach</a:t>
            </a:r>
            <a:endParaRPr lang="es-ES" dirty="0"/>
          </a:p>
        </p:txBody>
      </p:sp>
      <p:pic>
        <p:nvPicPr>
          <p:cNvPr id="36" name="Picture 2" descr="Image result for word embeddings">
            <a:extLst>
              <a:ext uri="{FF2B5EF4-FFF2-40B4-BE49-F238E27FC236}">
                <a16:creationId xmlns:a16="http://schemas.microsoft.com/office/drawing/2014/main" id="{755AD905-8174-4703-B4B2-CFF85AE080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
          <a:stretch/>
        </p:blipFill>
        <p:spPr bwMode="auto">
          <a:xfrm>
            <a:off x="2555776" y="3511973"/>
            <a:ext cx="2895748" cy="10160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72CD9CF-AA72-4F5D-93EB-F18F13EE7494}"/>
              </a:ext>
            </a:extLst>
          </p:cNvPr>
          <p:cNvPicPr>
            <a:picLocks noChangeAspect="1"/>
          </p:cNvPicPr>
          <p:nvPr/>
        </p:nvPicPr>
        <p:blipFill>
          <a:blip r:embed="rId4"/>
          <a:stretch>
            <a:fillRect/>
          </a:stretch>
        </p:blipFill>
        <p:spPr>
          <a:xfrm>
            <a:off x="119243" y="1451567"/>
            <a:ext cx="5244845" cy="1526890"/>
          </a:xfrm>
          <a:prstGeom prst="rect">
            <a:avLst/>
          </a:prstGeom>
        </p:spPr>
      </p:pic>
      <p:sp>
        <p:nvSpPr>
          <p:cNvPr id="30" name="Marcador de contenido 2">
            <a:extLst>
              <a:ext uri="{FF2B5EF4-FFF2-40B4-BE49-F238E27FC236}">
                <a16:creationId xmlns:a16="http://schemas.microsoft.com/office/drawing/2014/main" id="{867230D4-9A79-43E0-A1EC-9ED36F5A691D}"/>
              </a:ext>
            </a:extLst>
          </p:cNvPr>
          <p:cNvSpPr>
            <a:spLocks noGrp="1"/>
          </p:cNvSpPr>
          <p:nvPr>
            <p:ph sz="half" idx="11"/>
          </p:nvPr>
        </p:nvSpPr>
        <p:spPr>
          <a:xfrm>
            <a:off x="5220072" y="1179076"/>
            <a:ext cx="3816424" cy="3552914"/>
          </a:xfrm>
        </p:spPr>
        <p:txBody>
          <a:bodyPr/>
          <a:lstStyle/>
          <a:p>
            <a:pPr>
              <a:spcBef>
                <a:spcPts val="0"/>
              </a:spcBef>
            </a:pPr>
            <a:r>
              <a:rPr lang="en-US" sz="1800" b="1" dirty="0"/>
              <a:t>Pros</a:t>
            </a:r>
          </a:p>
          <a:p>
            <a:pPr lvl="1">
              <a:spcBef>
                <a:spcPts val="0"/>
              </a:spcBef>
            </a:pPr>
            <a:r>
              <a:rPr lang="en-US" sz="1600" b="1" dirty="0"/>
              <a:t>Grounded on the data</a:t>
            </a:r>
          </a:p>
          <a:p>
            <a:pPr lvl="1">
              <a:spcBef>
                <a:spcPts val="0"/>
              </a:spcBef>
            </a:pPr>
            <a:r>
              <a:rPr lang="en-US" sz="1600" b="1" dirty="0"/>
              <a:t>Broad, flexible, scalable</a:t>
            </a:r>
          </a:p>
          <a:p>
            <a:pPr lvl="1">
              <a:spcBef>
                <a:spcPts val="0"/>
              </a:spcBef>
            </a:pPr>
            <a:r>
              <a:rPr lang="en-US" sz="1600" b="1" dirty="0"/>
              <a:t>State of the Art </a:t>
            </a:r>
            <a:r>
              <a:rPr lang="en-US" sz="1600" dirty="0"/>
              <a:t>in most NLP/NLU benchmarks (QA, RTE, NLI, etc.)</a:t>
            </a:r>
            <a:endParaRPr lang="en-US" sz="1600" b="1" dirty="0"/>
          </a:p>
          <a:p>
            <a:pPr>
              <a:spcBef>
                <a:spcPts val="0"/>
              </a:spcBef>
            </a:pPr>
            <a:r>
              <a:rPr lang="en-US" sz="1800" b="1" dirty="0"/>
              <a:t>Cons</a:t>
            </a:r>
          </a:p>
          <a:p>
            <a:pPr lvl="1">
              <a:spcBef>
                <a:spcPts val="0"/>
              </a:spcBef>
            </a:pPr>
            <a:r>
              <a:rPr lang="en-US" sz="1600" b="1" dirty="0"/>
              <a:t>Still a black box.</a:t>
            </a:r>
            <a:r>
              <a:rPr lang="en-US" sz="1600" dirty="0"/>
              <a:t> Induction, not logical explanation</a:t>
            </a:r>
          </a:p>
          <a:p>
            <a:pPr lvl="1">
              <a:spcBef>
                <a:spcPts val="0"/>
              </a:spcBef>
            </a:pPr>
            <a:r>
              <a:rPr lang="en-US" sz="1600" b="1" dirty="0"/>
              <a:t>Lack of true understanding </a:t>
            </a:r>
            <a:r>
              <a:rPr lang="en-US" sz="1600" dirty="0"/>
              <a:t>of real-world semantics and pragmatics</a:t>
            </a:r>
          </a:p>
          <a:p>
            <a:pPr lvl="1">
              <a:spcBef>
                <a:spcPts val="0"/>
              </a:spcBef>
            </a:pPr>
            <a:r>
              <a:rPr lang="en-US" sz="1600" b="1" dirty="0"/>
              <a:t>Training corpora needs to be carefully selected </a:t>
            </a:r>
            <a:r>
              <a:rPr lang="en-US" sz="1600" dirty="0"/>
              <a:t>to prevent bias</a:t>
            </a:r>
          </a:p>
        </p:txBody>
      </p:sp>
      <p:pic>
        <p:nvPicPr>
          <p:cNvPr id="35" name="Picture 34">
            <a:extLst>
              <a:ext uri="{FF2B5EF4-FFF2-40B4-BE49-F238E27FC236}">
                <a16:creationId xmlns:a16="http://schemas.microsoft.com/office/drawing/2014/main" id="{5864BA05-DA09-4529-A3D7-A46A4C119657}"/>
              </a:ext>
            </a:extLst>
          </p:cNvPr>
          <p:cNvPicPr>
            <a:picLocks noChangeAspect="1"/>
          </p:cNvPicPr>
          <p:nvPr/>
        </p:nvPicPr>
        <p:blipFill rotWithShape="1">
          <a:blip r:embed="rId5"/>
          <a:srcRect l="14544" t="8804" r="18666" b="7549"/>
          <a:stretch/>
        </p:blipFill>
        <p:spPr>
          <a:xfrm>
            <a:off x="467095" y="3556173"/>
            <a:ext cx="1528227" cy="1319833"/>
          </a:xfrm>
          <a:prstGeom prst="rect">
            <a:avLst/>
          </a:prstGeom>
        </p:spPr>
      </p:pic>
      <p:sp>
        <p:nvSpPr>
          <p:cNvPr id="37" name="Rectangle 36">
            <a:extLst>
              <a:ext uri="{FF2B5EF4-FFF2-40B4-BE49-F238E27FC236}">
                <a16:creationId xmlns:a16="http://schemas.microsoft.com/office/drawing/2014/main" id="{3D3DCFCA-0DC0-4498-BD9B-96C761027AF3}"/>
              </a:ext>
            </a:extLst>
          </p:cNvPr>
          <p:cNvSpPr/>
          <p:nvPr/>
        </p:nvSpPr>
        <p:spPr>
          <a:xfrm>
            <a:off x="333979" y="3204196"/>
            <a:ext cx="1656184" cy="307777"/>
          </a:xfrm>
          <a:prstGeom prst="rect">
            <a:avLst/>
          </a:prstGeom>
        </p:spPr>
        <p:txBody>
          <a:bodyPr wrap="square">
            <a:spAutoFit/>
          </a:bodyPr>
          <a:lstStyle/>
          <a:p>
            <a:r>
              <a:rPr lang="es-ES" sz="1400" b="1" dirty="0" err="1"/>
              <a:t>Language</a:t>
            </a:r>
            <a:r>
              <a:rPr lang="es-ES" sz="1400" b="1" dirty="0"/>
              <a:t> </a:t>
            </a:r>
            <a:r>
              <a:rPr lang="es-ES" sz="1400" b="1" dirty="0" err="1"/>
              <a:t>models</a:t>
            </a:r>
            <a:endParaRPr lang="es-ES" sz="1400" b="1" dirty="0"/>
          </a:p>
        </p:txBody>
      </p:sp>
      <p:sp>
        <p:nvSpPr>
          <p:cNvPr id="38" name="Rectangle 37">
            <a:extLst>
              <a:ext uri="{FF2B5EF4-FFF2-40B4-BE49-F238E27FC236}">
                <a16:creationId xmlns:a16="http://schemas.microsoft.com/office/drawing/2014/main" id="{753D5100-82AB-48D1-BC80-F9489D58284B}"/>
              </a:ext>
            </a:extLst>
          </p:cNvPr>
          <p:cNvSpPr/>
          <p:nvPr/>
        </p:nvSpPr>
        <p:spPr>
          <a:xfrm>
            <a:off x="3209140" y="3204197"/>
            <a:ext cx="1656184" cy="307777"/>
          </a:xfrm>
          <a:prstGeom prst="rect">
            <a:avLst/>
          </a:prstGeom>
        </p:spPr>
        <p:txBody>
          <a:bodyPr wrap="square">
            <a:spAutoFit/>
          </a:bodyPr>
          <a:lstStyle/>
          <a:p>
            <a:r>
              <a:rPr lang="es-ES" sz="1400" b="1" dirty="0"/>
              <a:t>Word </a:t>
            </a:r>
            <a:r>
              <a:rPr lang="es-ES" sz="1400" b="1" dirty="0" err="1"/>
              <a:t>embeddings</a:t>
            </a:r>
            <a:endParaRPr lang="es-ES" sz="1400" b="1" dirty="0"/>
          </a:p>
        </p:txBody>
      </p:sp>
      <p:sp>
        <p:nvSpPr>
          <p:cNvPr id="21" name="Rectangle 20">
            <a:extLst>
              <a:ext uri="{FF2B5EF4-FFF2-40B4-BE49-F238E27FC236}">
                <a16:creationId xmlns:a16="http://schemas.microsoft.com/office/drawing/2014/main" id="{99668E33-C791-4AB1-8EE4-BA26CD8A1C4D}"/>
              </a:ext>
            </a:extLst>
          </p:cNvPr>
          <p:cNvSpPr/>
          <p:nvPr/>
        </p:nvSpPr>
        <p:spPr>
          <a:xfrm>
            <a:off x="107504" y="1275606"/>
            <a:ext cx="2329677" cy="307777"/>
          </a:xfrm>
          <a:prstGeom prst="rect">
            <a:avLst/>
          </a:prstGeom>
        </p:spPr>
        <p:txBody>
          <a:bodyPr wrap="square">
            <a:spAutoFit/>
          </a:bodyPr>
          <a:lstStyle/>
          <a:p>
            <a:r>
              <a:rPr lang="es-ES" sz="1400" b="1" i="1" dirty="0" err="1"/>
              <a:t>Is</a:t>
            </a:r>
            <a:r>
              <a:rPr lang="es-ES" sz="1400" b="1" i="1" dirty="0"/>
              <a:t> </a:t>
            </a:r>
            <a:r>
              <a:rPr lang="es-ES" sz="1400" b="1" i="1" dirty="0" err="1"/>
              <a:t>another</a:t>
            </a:r>
            <a:r>
              <a:rPr lang="es-ES" sz="1400" b="1" i="1" dirty="0"/>
              <a:t> </a:t>
            </a:r>
            <a:r>
              <a:rPr lang="es-ES" sz="1400" b="1" i="1" dirty="0" err="1"/>
              <a:t>recession</a:t>
            </a:r>
            <a:r>
              <a:rPr lang="es-ES" sz="1400" b="1" i="1" dirty="0"/>
              <a:t> </a:t>
            </a:r>
            <a:r>
              <a:rPr lang="es-ES" sz="1400" b="1" i="1" dirty="0" err="1"/>
              <a:t>coming</a:t>
            </a:r>
            <a:r>
              <a:rPr lang="es-ES" sz="1400" b="1" i="1" dirty="0"/>
              <a:t>?</a:t>
            </a:r>
          </a:p>
        </p:txBody>
      </p:sp>
    </p:spTree>
    <p:extLst>
      <p:ext uri="{BB962C8B-B14F-4D97-AF65-F5344CB8AC3E}">
        <p14:creationId xmlns:p14="http://schemas.microsoft.com/office/powerpoint/2010/main" val="4094294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296BE0ED-CC2D-40E4-BF92-31E211F82F54}"/>
              </a:ext>
            </a:extLst>
          </p:cNvPr>
          <p:cNvSpPr>
            <a:spLocks noGrp="1"/>
          </p:cNvSpPr>
          <p:nvPr>
            <p:ph sz="half" idx="17"/>
          </p:nvPr>
        </p:nvSpPr>
        <p:spPr>
          <a:xfrm>
            <a:off x="0" y="258783"/>
            <a:ext cx="9011568" cy="584775"/>
          </a:xfrm>
        </p:spPr>
        <p:txBody>
          <a:bodyPr/>
          <a:lstStyle/>
          <a:p>
            <a:r>
              <a:rPr lang="es-ES" dirty="0" err="1"/>
              <a:t>The</a:t>
            </a:r>
            <a:r>
              <a:rPr lang="es-ES" dirty="0"/>
              <a:t> </a:t>
            </a:r>
            <a:r>
              <a:rPr lang="es-ES" dirty="0" err="1"/>
              <a:t>knowledge-based</a:t>
            </a:r>
            <a:r>
              <a:rPr lang="es-ES" dirty="0"/>
              <a:t> </a:t>
            </a:r>
            <a:r>
              <a:rPr lang="es-ES" dirty="0" err="1"/>
              <a:t>approach</a:t>
            </a:r>
            <a:endParaRPr lang="es-ES" dirty="0"/>
          </a:p>
        </p:txBody>
      </p:sp>
      <p:sp>
        <p:nvSpPr>
          <p:cNvPr id="11" name="Marcador de contenido 4">
            <a:extLst>
              <a:ext uri="{FF2B5EF4-FFF2-40B4-BE49-F238E27FC236}">
                <a16:creationId xmlns:a16="http://schemas.microsoft.com/office/drawing/2014/main" id="{17FF357C-206D-496A-A90A-06C6DA5D4414}"/>
              </a:ext>
            </a:extLst>
          </p:cNvPr>
          <p:cNvSpPr>
            <a:spLocks noGrp="1"/>
          </p:cNvSpPr>
          <p:nvPr>
            <p:ph sz="half" idx="11"/>
          </p:nvPr>
        </p:nvSpPr>
        <p:spPr>
          <a:xfrm>
            <a:off x="0" y="3075806"/>
            <a:ext cx="4338230" cy="2067694"/>
          </a:xfrm>
        </p:spPr>
        <p:txBody>
          <a:bodyPr/>
          <a:lstStyle/>
          <a:p>
            <a:r>
              <a:rPr lang="en-US" sz="1600" b="1" dirty="0"/>
              <a:t>Based on highly curated resources</a:t>
            </a:r>
          </a:p>
          <a:p>
            <a:r>
              <a:rPr lang="en-US" sz="1600" b="1" dirty="0"/>
              <a:t>No need to train a model!</a:t>
            </a:r>
          </a:p>
          <a:p>
            <a:r>
              <a:rPr lang="en-US" sz="1600" b="1" dirty="0"/>
              <a:t>Logically interpretable, explainable</a:t>
            </a:r>
          </a:p>
          <a:p>
            <a:r>
              <a:rPr lang="en-US" sz="1600" b="1" dirty="0"/>
              <a:t>Graph structure is of direct benefit </a:t>
            </a:r>
            <a:r>
              <a:rPr lang="en-US" sz="1600" dirty="0"/>
              <a:t>for NLP tasks like word-sense disambiguation (WSD)</a:t>
            </a:r>
          </a:p>
          <a:p>
            <a:r>
              <a:rPr lang="en-US" sz="1600" b="1" dirty="0"/>
              <a:t>Tools </a:t>
            </a:r>
            <a:r>
              <a:rPr lang="en-US" sz="1600" dirty="0"/>
              <a:t>available to support modeling</a:t>
            </a:r>
          </a:p>
        </p:txBody>
      </p:sp>
      <p:sp>
        <p:nvSpPr>
          <p:cNvPr id="12" name="Marcador de contenido 4">
            <a:extLst>
              <a:ext uri="{FF2B5EF4-FFF2-40B4-BE49-F238E27FC236}">
                <a16:creationId xmlns:a16="http://schemas.microsoft.com/office/drawing/2014/main" id="{CDFD98BD-5B79-44B4-B0CD-D9649064C481}"/>
              </a:ext>
            </a:extLst>
          </p:cNvPr>
          <p:cNvSpPr txBox="1">
            <a:spLocks/>
          </p:cNvSpPr>
          <p:nvPr/>
        </p:nvSpPr>
        <p:spPr>
          <a:xfrm>
            <a:off x="4805771" y="3075806"/>
            <a:ext cx="3798677" cy="2376264"/>
          </a:xfrm>
          <a:prstGeom prst="rect">
            <a:avLst/>
          </a:prstGeom>
        </p:spPr>
        <p:txBody>
          <a:bodyPr lIns="180000"/>
          <a:lstStyle>
            <a:lvl1pPr marL="342900" indent="-342900" algn="l" defTabSz="914400" rtl="0" eaLnBrk="1" latinLnBrk="0" hangingPunct="1">
              <a:spcBef>
                <a:spcPct val="20000"/>
              </a:spcBef>
              <a:buClr>
                <a:srgbClr val="EC2F00"/>
              </a:buClr>
              <a:buFont typeface="Wingdings" charset="2"/>
              <a:buChar char="§"/>
              <a:defRPr sz="2000" kern="1200">
                <a:solidFill>
                  <a:srgbClr val="1B3F7D"/>
                </a:solidFill>
                <a:latin typeface="+mn-lt"/>
                <a:ea typeface="+mn-ea"/>
                <a:cs typeface="+mn-cs"/>
              </a:defRPr>
            </a:lvl1pPr>
            <a:lvl2pPr marL="742950" indent="-285750" algn="l" defTabSz="914400" rtl="0" eaLnBrk="1" latinLnBrk="0" hangingPunct="1">
              <a:spcBef>
                <a:spcPct val="20000"/>
              </a:spcBef>
              <a:buClr>
                <a:srgbClr val="EC2F00"/>
              </a:buClr>
              <a:buSzPct val="80000"/>
              <a:buFont typeface="Wingdings" charset="2"/>
              <a:buChar char="§"/>
              <a:defRPr sz="1800" kern="1200">
                <a:solidFill>
                  <a:srgbClr val="1B3F7D"/>
                </a:solidFill>
                <a:latin typeface="+mn-lt"/>
                <a:ea typeface="+mn-ea"/>
                <a:cs typeface="+mn-cs"/>
              </a:defRPr>
            </a:lvl2pPr>
            <a:lvl3pPr marL="1143000" indent="-228600" algn="l" defTabSz="914400" rtl="0" eaLnBrk="1" latinLnBrk="0" hangingPunct="1">
              <a:spcBef>
                <a:spcPct val="20000"/>
              </a:spcBef>
              <a:buClr>
                <a:srgbClr val="EC2F00"/>
              </a:buClr>
              <a:buSzPct val="50000"/>
              <a:buFont typeface="Wingdings" charset="2"/>
              <a:buChar char="§"/>
              <a:defRPr sz="1600" kern="1200">
                <a:solidFill>
                  <a:srgbClr val="1B3F7D"/>
                </a:solidFill>
                <a:latin typeface="+mn-lt"/>
                <a:ea typeface="+mn-ea"/>
                <a:cs typeface="+mn-cs"/>
              </a:defRPr>
            </a:lvl3pPr>
            <a:lvl4pPr marL="1600200" indent="-228600" algn="l" defTabSz="914400" rtl="0" eaLnBrk="1" latinLnBrk="0" hangingPunct="1">
              <a:spcBef>
                <a:spcPct val="20000"/>
              </a:spcBef>
              <a:buClr>
                <a:srgbClr val="EC2F00"/>
              </a:buClr>
              <a:buSzPct val="30000"/>
              <a:buFont typeface="Wingdings" charset="2"/>
              <a:buChar char="§"/>
              <a:defRPr sz="1400" kern="1200">
                <a:solidFill>
                  <a:srgbClr val="1B3F7D"/>
                </a:solidFill>
                <a:latin typeface="+mn-lt"/>
                <a:ea typeface="+mn-ea"/>
                <a:cs typeface="+mn-cs"/>
              </a:defRPr>
            </a:lvl4pPr>
            <a:lvl5pPr marL="2057400" indent="-228600" algn="l" defTabSz="914400" rtl="0" eaLnBrk="1" latinLnBrk="0" hangingPunct="1">
              <a:spcBef>
                <a:spcPct val="20000"/>
              </a:spcBef>
              <a:buClr>
                <a:srgbClr val="EC2F00"/>
              </a:buClr>
              <a:buSzPct val="30000"/>
              <a:buFont typeface="Wingdings" charset="2"/>
              <a:buChar char="§"/>
              <a:defRPr sz="1200" kern="1200">
                <a:solidFill>
                  <a:srgbClr val="1B3F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1600" b="1" dirty="0"/>
              <a:t>Representations can be rich and deep but also rigid and brittle</a:t>
            </a:r>
          </a:p>
          <a:p>
            <a:r>
              <a:rPr lang="en-US" sz="1600" b="1"/>
              <a:t>Automation can </a:t>
            </a:r>
            <a:r>
              <a:rPr lang="en-US" sz="1600" b="1" dirty="0"/>
              <a:t>be challenging</a:t>
            </a:r>
          </a:p>
          <a:p>
            <a:r>
              <a:rPr lang="en-US" sz="1600" b="1" dirty="0"/>
              <a:t>Well trained labor</a:t>
            </a:r>
            <a:r>
              <a:rPr lang="en-US" sz="1600" dirty="0"/>
              <a:t> to manually encode knowledge can be expensive</a:t>
            </a:r>
          </a:p>
        </p:txBody>
      </p:sp>
      <p:sp>
        <p:nvSpPr>
          <p:cNvPr id="13" name="CuadroTexto 12">
            <a:extLst>
              <a:ext uri="{FF2B5EF4-FFF2-40B4-BE49-F238E27FC236}">
                <a16:creationId xmlns:a16="http://schemas.microsoft.com/office/drawing/2014/main" id="{F6A35D0D-A5B7-4148-8008-848692B5755F}"/>
              </a:ext>
            </a:extLst>
          </p:cNvPr>
          <p:cNvSpPr txBox="1"/>
          <p:nvPr/>
        </p:nvSpPr>
        <p:spPr>
          <a:xfrm>
            <a:off x="7884368" y="2591917"/>
            <a:ext cx="1224136" cy="523220"/>
          </a:xfrm>
          <a:prstGeom prst="rect">
            <a:avLst/>
          </a:prstGeom>
          <a:noFill/>
        </p:spPr>
        <p:txBody>
          <a:bodyPr wrap="square" rtlCol="0">
            <a:spAutoFit/>
          </a:bodyPr>
          <a:lstStyle/>
          <a:p>
            <a:r>
              <a:rPr lang="es-ES" sz="2800" b="1" dirty="0"/>
              <a:t>CONS</a:t>
            </a:r>
          </a:p>
        </p:txBody>
      </p:sp>
      <p:sp>
        <p:nvSpPr>
          <p:cNvPr id="14" name="CuadroTexto 13">
            <a:extLst>
              <a:ext uri="{FF2B5EF4-FFF2-40B4-BE49-F238E27FC236}">
                <a16:creationId xmlns:a16="http://schemas.microsoft.com/office/drawing/2014/main" id="{5E29ED09-D965-40F6-9B70-934F1569CCCD}"/>
              </a:ext>
            </a:extLst>
          </p:cNvPr>
          <p:cNvSpPr txBox="1"/>
          <p:nvPr/>
        </p:nvSpPr>
        <p:spPr>
          <a:xfrm>
            <a:off x="251520" y="2571750"/>
            <a:ext cx="2211572" cy="523220"/>
          </a:xfrm>
          <a:prstGeom prst="rect">
            <a:avLst/>
          </a:prstGeom>
          <a:noFill/>
        </p:spPr>
        <p:txBody>
          <a:bodyPr wrap="square" rtlCol="0">
            <a:spAutoFit/>
          </a:bodyPr>
          <a:lstStyle/>
          <a:p>
            <a:r>
              <a:rPr lang="es-ES" sz="2800" b="1" dirty="0"/>
              <a:t>PROS</a:t>
            </a:r>
          </a:p>
        </p:txBody>
      </p:sp>
      <p:grpSp>
        <p:nvGrpSpPr>
          <p:cNvPr id="4" name="Group 3">
            <a:extLst>
              <a:ext uri="{FF2B5EF4-FFF2-40B4-BE49-F238E27FC236}">
                <a16:creationId xmlns:a16="http://schemas.microsoft.com/office/drawing/2014/main" id="{B06F8115-C20D-4C93-989B-ED3CB68B0DB0}"/>
              </a:ext>
            </a:extLst>
          </p:cNvPr>
          <p:cNvGrpSpPr/>
          <p:nvPr/>
        </p:nvGrpSpPr>
        <p:grpSpPr>
          <a:xfrm>
            <a:off x="1619672" y="627534"/>
            <a:ext cx="5904655" cy="2232248"/>
            <a:chOff x="1619672" y="627534"/>
            <a:chExt cx="5904655" cy="2232248"/>
          </a:xfrm>
        </p:grpSpPr>
        <p:grpSp>
          <p:nvGrpSpPr>
            <p:cNvPr id="9" name="Group 8">
              <a:extLst>
                <a:ext uri="{FF2B5EF4-FFF2-40B4-BE49-F238E27FC236}">
                  <a16:creationId xmlns:a16="http://schemas.microsoft.com/office/drawing/2014/main" id="{CBD07068-D70C-43A7-8C4D-B6941F2B7790}"/>
                </a:ext>
              </a:extLst>
            </p:cNvPr>
            <p:cNvGrpSpPr/>
            <p:nvPr/>
          </p:nvGrpSpPr>
          <p:grpSpPr>
            <a:xfrm>
              <a:off x="1619672" y="627534"/>
              <a:ext cx="5904655" cy="2232248"/>
              <a:chOff x="604990" y="2086568"/>
              <a:chExt cx="7568666" cy="2736309"/>
            </a:xfrm>
          </p:grpSpPr>
          <p:pic>
            <p:nvPicPr>
              <p:cNvPr id="15" name="Imagen 24">
                <a:extLst>
                  <a:ext uri="{FF2B5EF4-FFF2-40B4-BE49-F238E27FC236}">
                    <a16:creationId xmlns:a16="http://schemas.microsoft.com/office/drawing/2014/main" id="{A21F95C0-6D2F-47A3-9457-6DEF873A103E}"/>
                  </a:ext>
                </a:extLst>
              </p:cNvPr>
              <p:cNvPicPr>
                <a:picLocks noChangeAspect="1"/>
              </p:cNvPicPr>
              <p:nvPr/>
            </p:nvPicPr>
            <p:blipFill>
              <a:blip r:embed="rId3"/>
              <a:stretch>
                <a:fillRect/>
              </a:stretch>
            </p:blipFill>
            <p:spPr>
              <a:xfrm>
                <a:off x="604990" y="2086568"/>
                <a:ext cx="7568666" cy="2736309"/>
              </a:xfrm>
              <a:prstGeom prst="rect">
                <a:avLst/>
              </a:prstGeom>
            </p:spPr>
          </p:pic>
          <p:sp>
            <p:nvSpPr>
              <p:cNvPr id="16" name="Rectángulo 34">
                <a:extLst>
                  <a:ext uri="{FF2B5EF4-FFF2-40B4-BE49-F238E27FC236}">
                    <a16:creationId xmlns:a16="http://schemas.microsoft.com/office/drawing/2014/main" id="{5A8114FD-96B9-4E7C-8369-07D6C309DD9D}"/>
                  </a:ext>
                </a:extLst>
              </p:cNvPr>
              <p:cNvSpPr/>
              <p:nvPr/>
            </p:nvSpPr>
            <p:spPr>
              <a:xfrm>
                <a:off x="5709734" y="4424362"/>
                <a:ext cx="144016" cy="216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 name="Rectangle 2">
              <a:extLst>
                <a:ext uri="{FF2B5EF4-FFF2-40B4-BE49-F238E27FC236}">
                  <a16:creationId xmlns:a16="http://schemas.microsoft.com/office/drawing/2014/main" id="{C4438486-6F0C-4290-9765-76E346E32FF7}"/>
                </a:ext>
              </a:extLst>
            </p:cNvPr>
            <p:cNvSpPr/>
            <p:nvPr/>
          </p:nvSpPr>
          <p:spPr>
            <a:xfrm>
              <a:off x="4139952" y="987574"/>
              <a:ext cx="2016224" cy="339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08BA0E3-30CB-48AE-949A-C6DB9AC6156F}"/>
                </a:ext>
              </a:extLst>
            </p:cNvPr>
            <p:cNvSpPr/>
            <p:nvPr/>
          </p:nvSpPr>
          <p:spPr>
            <a:xfrm>
              <a:off x="6252878" y="1059582"/>
              <a:ext cx="1271449" cy="339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F3C6B622-2D73-45B3-9CE2-AC89B171E885}"/>
              </a:ext>
            </a:extLst>
          </p:cNvPr>
          <p:cNvSpPr/>
          <p:nvPr/>
        </p:nvSpPr>
        <p:spPr>
          <a:xfrm>
            <a:off x="467544" y="1851670"/>
            <a:ext cx="1512169" cy="461665"/>
          </a:xfrm>
          <a:prstGeom prst="rect">
            <a:avLst/>
          </a:prstGeom>
        </p:spPr>
        <p:txBody>
          <a:bodyPr wrap="square">
            <a:spAutoFit/>
          </a:bodyPr>
          <a:lstStyle/>
          <a:p>
            <a:r>
              <a:rPr lang="es-ES" sz="1200" b="1" dirty="0" err="1"/>
              <a:t>Knowledge</a:t>
            </a:r>
            <a:r>
              <a:rPr lang="es-ES" sz="1200" b="1" dirty="0"/>
              <a:t> engineer  </a:t>
            </a:r>
            <a:r>
              <a:rPr lang="es-ES" sz="1200" dirty="0" err="1"/>
              <a:t>or</a:t>
            </a:r>
            <a:r>
              <a:rPr lang="es-ES" sz="1200" b="1" dirty="0"/>
              <a:t> </a:t>
            </a:r>
            <a:r>
              <a:rPr lang="es-ES" sz="1200" b="1" dirty="0" err="1"/>
              <a:t>domain</a:t>
            </a:r>
            <a:r>
              <a:rPr lang="es-ES" sz="1200" b="1" dirty="0"/>
              <a:t> </a:t>
            </a:r>
            <a:r>
              <a:rPr lang="es-ES" sz="1200" b="1" dirty="0" err="1"/>
              <a:t>expert</a:t>
            </a:r>
            <a:endParaRPr lang="es-ES" sz="1200" b="1" dirty="0"/>
          </a:p>
        </p:txBody>
      </p:sp>
    </p:spTree>
    <p:extLst>
      <p:ext uri="{BB962C8B-B14F-4D97-AF65-F5344CB8AC3E}">
        <p14:creationId xmlns:p14="http://schemas.microsoft.com/office/powerpoint/2010/main" val="1107427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9615D40-76EE-4BAE-BF51-C950985F5EA3}"/>
              </a:ext>
            </a:extLst>
          </p:cNvPr>
          <p:cNvSpPr>
            <a:spLocks noGrp="1"/>
          </p:cNvSpPr>
          <p:nvPr>
            <p:ph sz="half" idx="17"/>
          </p:nvPr>
        </p:nvSpPr>
        <p:spPr>
          <a:xfrm>
            <a:off x="171734" y="195486"/>
            <a:ext cx="4832314" cy="635657"/>
          </a:xfrm>
        </p:spPr>
        <p:txBody>
          <a:bodyPr/>
          <a:lstStyle/>
          <a:p>
            <a:r>
              <a:rPr lang="en-US" dirty="0"/>
              <a:t>COGITO</a:t>
            </a:r>
            <a:endParaRPr lang="es-ES" dirty="0"/>
          </a:p>
        </p:txBody>
      </p:sp>
      <p:sp>
        <p:nvSpPr>
          <p:cNvPr id="9" name="Rectangle 8"/>
          <p:cNvSpPr/>
          <p:nvPr/>
        </p:nvSpPr>
        <p:spPr>
          <a:xfrm>
            <a:off x="4956831" y="75655"/>
            <a:ext cx="4079665" cy="276940"/>
          </a:xfrm>
          <a:prstGeom prst="rect">
            <a:avLst/>
          </a:prstGeom>
          <a:solidFill>
            <a:srgbClr val="C00000"/>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solidFill>
                  <a:schemeClr val="bg1"/>
                </a:solidFill>
              </a:rPr>
              <a:t>Natural language text is read and analyzed</a:t>
            </a:r>
          </a:p>
        </p:txBody>
      </p:sp>
      <p:sp>
        <p:nvSpPr>
          <p:cNvPr id="16" name="Rectangle 15"/>
          <p:cNvSpPr/>
          <p:nvPr/>
        </p:nvSpPr>
        <p:spPr>
          <a:xfrm>
            <a:off x="4956831" y="2949078"/>
            <a:ext cx="4079665" cy="276940"/>
          </a:xfrm>
          <a:prstGeom prst="rect">
            <a:avLst/>
          </a:prstGeom>
          <a:solidFill>
            <a:srgbClr val="C00000"/>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solidFill>
                  <a:schemeClr val="bg1"/>
                </a:solidFill>
              </a:rPr>
              <a:t>...and then translated into a conceptual map</a:t>
            </a:r>
          </a:p>
        </p:txBody>
      </p:sp>
      <p:sp>
        <p:nvSpPr>
          <p:cNvPr id="20" name="Rectangle 19"/>
          <p:cNvSpPr/>
          <p:nvPr/>
        </p:nvSpPr>
        <p:spPr>
          <a:xfrm>
            <a:off x="4956831" y="346398"/>
            <a:ext cx="4079665" cy="2239955"/>
          </a:xfrm>
          <a:prstGeom prst="rect">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noFill/>
              </a:rPr>
              <a:t>Natural language text is read and analyzed</a:t>
            </a:r>
          </a:p>
        </p:txBody>
      </p:sp>
      <p:sp>
        <p:nvSpPr>
          <p:cNvPr id="23" name="Rectangle 22"/>
          <p:cNvSpPr/>
          <p:nvPr/>
        </p:nvSpPr>
        <p:spPr>
          <a:xfrm>
            <a:off x="4956831" y="3219822"/>
            <a:ext cx="4079665" cy="1836445"/>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noFill/>
              </a:rPr>
              <a:t>And then translated into a cognitive or conceptual map</a:t>
            </a:r>
          </a:p>
        </p:txBody>
      </p:sp>
      <p:sp>
        <p:nvSpPr>
          <p:cNvPr id="10" name="Rectangle 9"/>
          <p:cNvSpPr/>
          <p:nvPr/>
        </p:nvSpPr>
        <p:spPr>
          <a:xfrm>
            <a:off x="5356970" y="450566"/>
            <a:ext cx="3299567" cy="230570"/>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solidFill>
                  <a:schemeClr val="tx1"/>
                </a:solidFill>
              </a:rPr>
              <a:t>Sentence splitting / parsing</a:t>
            </a:r>
          </a:p>
        </p:txBody>
      </p:sp>
      <p:sp>
        <p:nvSpPr>
          <p:cNvPr id="24" name="Rectangle 23"/>
          <p:cNvSpPr/>
          <p:nvPr/>
        </p:nvSpPr>
        <p:spPr>
          <a:xfrm>
            <a:off x="5356970" y="976156"/>
            <a:ext cx="3299567" cy="230570"/>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solidFill>
                  <a:schemeClr val="tx1"/>
                </a:solidFill>
              </a:rPr>
              <a:t>Morphological analysis</a:t>
            </a:r>
          </a:p>
        </p:txBody>
      </p:sp>
      <p:sp>
        <p:nvSpPr>
          <p:cNvPr id="25" name="Rectangle 24"/>
          <p:cNvSpPr/>
          <p:nvPr/>
        </p:nvSpPr>
        <p:spPr>
          <a:xfrm>
            <a:off x="5356970" y="1501746"/>
            <a:ext cx="3299567" cy="230570"/>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solidFill>
                  <a:schemeClr val="tx1"/>
                </a:solidFill>
              </a:rPr>
              <a:t>Sentence / logical / grammatical analysis</a:t>
            </a:r>
          </a:p>
        </p:txBody>
      </p:sp>
      <p:sp>
        <p:nvSpPr>
          <p:cNvPr id="26" name="Rectangle 25"/>
          <p:cNvSpPr/>
          <p:nvPr/>
        </p:nvSpPr>
        <p:spPr>
          <a:xfrm>
            <a:off x="5356970" y="2027336"/>
            <a:ext cx="3299567" cy="230570"/>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lnSpc>
                <a:spcPct val="90000"/>
              </a:lnSpc>
            </a:pPr>
            <a:r>
              <a:rPr lang="nl-NL" sz="1200" b="1" dirty="0">
                <a:solidFill>
                  <a:schemeClr val="tx1"/>
                </a:solidFill>
              </a:rPr>
              <a:t>Semantics analysis / disambiguation</a:t>
            </a:r>
          </a:p>
        </p:txBody>
      </p:sp>
      <p:pic>
        <p:nvPicPr>
          <p:cNvPr id="12" name="Picture 11"/>
          <p:cNvPicPr>
            <a:picLocks noChangeAspect="1"/>
          </p:cNvPicPr>
          <p:nvPr/>
        </p:nvPicPr>
        <p:blipFill>
          <a:blip r:embed="rId2"/>
          <a:stretch>
            <a:fillRect/>
          </a:stretch>
        </p:blipFill>
        <p:spPr>
          <a:xfrm>
            <a:off x="5532599" y="3284741"/>
            <a:ext cx="2673080" cy="1771526"/>
          </a:xfrm>
          <a:prstGeom prst="rect">
            <a:avLst/>
          </a:prstGeom>
        </p:spPr>
      </p:pic>
      <p:sp>
        <p:nvSpPr>
          <p:cNvPr id="13" name="Oval 12"/>
          <p:cNvSpPr/>
          <p:nvPr/>
        </p:nvSpPr>
        <p:spPr>
          <a:xfrm>
            <a:off x="5193684" y="432633"/>
            <a:ext cx="288168" cy="270000"/>
          </a:xfrm>
          <a:prstGeom prst="ellips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algn="ctr">
              <a:lnSpc>
                <a:spcPct val="90000"/>
              </a:lnSpc>
            </a:pPr>
            <a:r>
              <a:rPr lang="nl-NL" sz="1200" dirty="0">
                <a:solidFill>
                  <a:schemeClr val="bg1"/>
                </a:solidFill>
              </a:rPr>
              <a:t>1</a:t>
            </a:r>
          </a:p>
        </p:txBody>
      </p:sp>
      <p:sp>
        <p:nvSpPr>
          <p:cNvPr id="116" name="Oval 115"/>
          <p:cNvSpPr/>
          <p:nvPr/>
        </p:nvSpPr>
        <p:spPr>
          <a:xfrm>
            <a:off x="5193684" y="958387"/>
            <a:ext cx="288168" cy="270000"/>
          </a:xfrm>
          <a:prstGeom prst="ellips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algn="ctr">
              <a:lnSpc>
                <a:spcPct val="90000"/>
              </a:lnSpc>
            </a:pPr>
            <a:r>
              <a:rPr lang="nl-NL" sz="1200" dirty="0">
                <a:solidFill>
                  <a:schemeClr val="bg1"/>
                </a:solidFill>
              </a:rPr>
              <a:t>2</a:t>
            </a:r>
          </a:p>
        </p:txBody>
      </p:sp>
      <p:sp>
        <p:nvSpPr>
          <p:cNvPr id="117" name="Oval 116"/>
          <p:cNvSpPr/>
          <p:nvPr/>
        </p:nvSpPr>
        <p:spPr>
          <a:xfrm>
            <a:off x="5193684" y="1484142"/>
            <a:ext cx="288168" cy="270000"/>
          </a:xfrm>
          <a:prstGeom prst="ellips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algn="ctr">
              <a:lnSpc>
                <a:spcPct val="90000"/>
              </a:lnSpc>
            </a:pPr>
            <a:r>
              <a:rPr lang="nl-NL" sz="1200" dirty="0">
                <a:solidFill>
                  <a:schemeClr val="bg1"/>
                </a:solidFill>
              </a:rPr>
              <a:t>3</a:t>
            </a:r>
          </a:p>
        </p:txBody>
      </p:sp>
      <p:sp>
        <p:nvSpPr>
          <p:cNvPr id="118" name="Oval 117"/>
          <p:cNvSpPr/>
          <p:nvPr/>
        </p:nvSpPr>
        <p:spPr>
          <a:xfrm>
            <a:off x="5193684" y="2009896"/>
            <a:ext cx="288168" cy="270000"/>
          </a:xfrm>
          <a:prstGeom prst="ellips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algn="ctr">
              <a:lnSpc>
                <a:spcPct val="90000"/>
              </a:lnSpc>
            </a:pPr>
            <a:r>
              <a:rPr lang="nl-NL" sz="1200" dirty="0">
                <a:solidFill>
                  <a:schemeClr val="bg1"/>
                </a:solidFill>
              </a:rPr>
              <a:t>4</a:t>
            </a:r>
          </a:p>
        </p:txBody>
      </p:sp>
      <p:sp>
        <p:nvSpPr>
          <p:cNvPr id="119" name="Rectangle 118"/>
          <p:cNvSpPr/>
          <p:nvPr/>
        </p:nvSpPr>
        <p:spPr>
          <a:xfrm>
            <a:off x="5498482" y="701131"/>
            <a:ext cx="3148533" cy="17794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marL="128588" indent="-128588">
              <a:lnSpc>
                <a:spcPct val="90000"/>
              </a:lnSpc>
              <a:buFont typeface="Arial" panose="020B0604020202020204" pitchFamily="34" charset="0"/>
              <a:buChar char="•"/>
            </a:pPr>
            <a:r>
              <a:rPr lang="nl-NL" sz="900" dirty="0">
                <a:solidFill>
                  <a:schemeClr val="bg1">
                    <a:lumMod val="50000"/>
                  </a:schemeClr>
                </a:solidFill>
              </a:rPr>
              <a:t>Divide text into words</a:t>
            </a:r>
          </a:p>
        </p:txBody>
      </p:sp>
      <p:sp>
        <p:nvSpPr>
          <p:cNvPr id="120" name="Rectangle 119"/>
          <p:cNvSpPr/>
          <p:nvPr/>
        </p:nvSpPr>
        <p:spPr>
          <a:xfrm>
            <a:off x="5498482" y="1213685"/>
            <a:ext cx="3148533" cy="17794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marL="128588" indent="-128588">
              <a:lnSpc>
                <a:spcPct val="90000"/>
              </a:lnSpc>
              <a:buFont typeface="Arial" panose="020B0604020202020204" pitchFamily="34" charset="0"/>
              <a:buChar char="•"/>
            </a:pPr>
            <a:r>
              <a:rPr lang="nl-NL" sz="900" dirty="0">
                <a:solidFill>
                  <a:schemeClr val="bg1">
                    <a:lumMod val="50000"/>
                  </a:schemeClr>
                </a:solidFill>
              </a:rPr>
              <a:t>Understand language forms (e.g. Verb conjugations)</a:t>
            </a:r>
          </a:p>
        </p:txBody>
      </p:sp>
      <p:sp>
        <p:nvSpPr>
          <p:cNvPr id="121" name="Rectangle 120"/>
          <p:cNvSpPr/>
          <p:nvPr/>
        </p:nvSpPr>
        <p:spPr>
          <a:xfrm>
            <a:off x="5498482" y="1737003"/>
            <a:ext cx="3148533" cy="17794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marL="128588" indent="-128588">
              <a:lnSpc>
                <a:spcPct val="90000"/>
              </a:lnSpc>
              <a:buFont typeface="Arial" panose="020B0604020202020204" pitchFamily="34" charset="0"/>
              <a:buChar char="•"/>
            </a:pPr>
            <a:r>
              <a:rPr lang="en-US" sz="900" dirty="0">
                <a:solidFill>
                  <a:schemeClr val="bg1">
                    <a:lumMod val="50000"/>
                  </a:schemeClr>
                </a:solidFill>
              </a:rPr>
              <a:t>Understand how words relate to other words, and what their function is in the sentence</a:t>
            </a:r>
            <a:endParaRPr lang="nl-NL" sz="900" dirty="0">
              <a:solidFill>
                <a:schemeClr val="bg1">
                  <a:lumMod val="50000"/>
                </a:schemeClr>
              </a:solidFill>
            </a:endParaRPr>
          </a:p>
        </p:txBody>
      </p:sp>
      <p:sp>
        <p:nvSpPr>
          <p:cNvPr id="122" name="Rectangle 121"/>
          <p:cNvSpPr/>
          <p:nvPr/>
        </p:nvSpPr>
        <p:spPr>
          <a:xfrm>
            <a:off x="5498482" y="2260455"/>
            <a:ext cx="3148533" cy="17794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marL="128588" indent="-128588">
              <a:lnSpc>
                <a:spcPct val="90000"/>
              </a:lnSpc>
              <a:buFont typeface="Arial" panose="020B0604020202020204" pitchFamily="34" charset="0"/>
              <a:buChar char="•"/>
            </a:pPr>
            <a:r>
              <a:rPr lang="en-US" sz="900" dirty="0">
                <a:solidFill>
                  <a:schemeClr val="bg1">
                    <a:lumMod val="50000"/>
                  </a:schemeClr>
                </a:solidFill>
              </a:rPr>
              <a:t>Understanding sentences and texts as a whole, taking into account words synonyms, context, plausibility</a:t>
            </a:r>
            <a:endParaRPr lang="nl-NL" sz="900" dirty="0">
              <a:solidFill>
                <a:schemeClr val="bg1">
                  <a:lumMod val="50000"/>
                </a:schemeClr>
              </a:solidFill>
            </a:endParaRPr>
          </a:p>
        </p:txBody>
      </p:sp>
      <p:sp>
        <p:nvSpPr>
          <p:cNvPr id="15" name="Arrow: Chevron 14"/>
          <p:cNvSpPr/>
          <p:nvPr/>
        </p:nvSpPr>
        <p:spPr>
          <a:xfrm rot="5400000">
            <a:off x="6794454" y="2266420"/>
            <a:ext cx="276939" cy="957503"/>
          </a:xfrm>
          <a:prstGeom prst="chevron">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00" tIns="27000" rIns="27000" bIns="27000" numCol="1" spcCol="0" rtlCol="0" fromWordArt="0" anchor="t" anchorCtr="0" forceAA="0" compatLnSpc="1">
            <a:prstTxWarp prst="textNoShape">
              <a:avLst/>
            </a:prstTxWarp>
            <a:noAutofit/>
          </a:bodyPr>
          <a:lstStyle/>
          <a:p>
            <a:pPr algn="ctr">
              <a:lnSpc>
                <a:spcPct val="90000"/>
              </a:lnSpc>
            </a:pPr>
            <a:endParaRPr lang="nl-NL" sz="1200" dirty="0" err="1">
              <a:solidFill>
                <a:schemeClr val="tx1"/>
              </a:solidFill>
            </a:endParaRPr>
          </a:p>
        </p:txBody>
      </p:sp>
      <p:sp>
        <p:nvSpPr>
          <p:cNvPr id="27" name="Marcador de contenido 2">
            <a:extLst>
              <a:ext uri="{FF2B5EF4-FFF2-40B4-BE49-F238E27FC236}">
                <a16:creationId xmlns:a16="http://schemas.microsoft.com/office/drawing/2014/main" id="{F5587BB1-CC99-4F51-B151-14892352348E}"/>
              </a:ext>
            </a:extLst>
          </p:cNvPr>
          <p:cNvSpPr>
            <a:spLocks noGrp="1"/>
          </p:cNvSpPr>
          <p:nvPr>
            <p:ph sz="half" idx="11"/>
          </p:nvPr>
        </p:nvSpPr>
        <p:spPr>
          <a:xfrm>
            <a:off x="101469" y="1203598"/>
            <a:ext cx="4261398" cy="2304256"/>
          </a:xfrm>
        </p:spPr>
        <p:txBody>
          <a:bodyPr/>
          <a:lstStyle/>
          <a:p>
            <a:r>
              <a:rPr lang="en-US" sz="1200" b="1" dirty="0"/>
              <a:t>COGITO is Expert System’s NLP platform </a:t>
            </a:r>
          </a:p>
          <a:p>
            <a:r>
              <a:rPr lang="en-US" sz="1200" b="1" dirty="0"/>
              <a:t>Built on the Sensigrafo KG</a:t>
            </a:r>
            <a:r>
              <a:rPr lang="en-US" sz="1200" dirty="0"/>
              <a:t>, which contains word definitions, related concepts and linguistic information</a:t>
            </a:r>
          </a:p>
          <a:p>
            <a:r>
              <a:rPr lang="en-US" sz="1200" b="1" dirty="0"/>
              <a:t>Sensigrafo includes concepts</a:t>
            </a:r>
            <a:r>
              <a:rPr lang="en-US" sz="1200" dirty="0"/>
              <a:t>, </a:t>
            </a:r>
            <a:r>
              <a:rPr lang="en-US" sz="1200" b="1" dirty="0"/>
              <a:t>lemmas </a:t>
            </a:r>
            <a:r>
              <a:rPr lang="en-US" sz="1200" dirty="0"/>
              <a:t>(canonical representation of a word) and </a:t>
            </a:r>
            <a:r>
              <a:rPr lang="en-US" sz="1200" b="1" dirty="0"/>
              <a:t>relations </a:t>
            </a:r>
            <a:r>
              <a:rPr lang="en-US" sz="1200" dirty="0"/>
              <a:t>(properties, hypernymy, polysemy, synonymy…)</a:t>
            </a:r>
          </a:p>
          <a:p>
            <a:r>
              <a:rPr lang="en-US" sz="1200" b="1" dirty="0"/>
              <a:t>300K concepts, 400K lemmas and 80 relation types, which render 3 million links per language</a:t>
            </a:r>
          </a:p>
          <a:p>
            <a:r>
              <a:rPr lang="en-US" sz="1200" b="1" dirty="0"/>
              <a:t>COGITO covers the whole NLP/NLU pipeline, including Word-Sense Disambiguation, NLI, IE, Categorization…</a:t>
            </a:r>
          </a:p>
          <a:p>
            <a:pPr marL="0" indent="0">
              <a:buNone/>
            </a:pPr>
            <a:endParaRPr lang="es-ES" sz="1200" dirty="0"/>
          </a:p>
        </p:txBody>
      </p:sp>
      <p:sp>
        <p:nvSpPr>
          <p:cNvPr id="2" name="Rectangle 1">
            <a:extLst>
              <a:ext uri="{FF2B5EF4-FFF2-40B4-BE49-F238E27FC236}">
                <a16:creationId xmlns:a16="http://schemas.microsoft.com/office/drawing/2014/main" id="{CB41F533-18D1-455D-8569-62AE9FDEB728}"/>
              </a:ext>
            </a:extLst>
          </p:cNvPr>
          <p:cNvSpPr/>
          <p:nvPr/>
        </p:nvSpPr>
        <p:spPr>
          <a:xfrm>
            <a:off x="323529" y="3489270"/>
            <a:ext cx="4104455" cy="738664"/>
          </a:xfrm>
          <a:prstGeom prst="rect">
            <a:avLst/>
          </a:prstGeom>
          <a:ln>
            <a:solidFill>
              <a:srgbClr val="4D4D4D"/>
            </a:solidFill>
          </a:ln>
        </p:spPr>
        <p:txBody>
          <a:bodyPr wrap="square">
            <a:spAutoFit/>
          </a:bodyPr>
          <a:lstStyle/>
          <a:p>
            <a:r>
              <a:rPr lang="en-US" sz="1400" b="1" i="1" dirty="0">
                <a:solidFill>
                  <a:srgbClr val="404040"/>
                </a:solidFill>
                <a:latin typeface="Helmet"/>
              </a:rPr>
              <a:t>“Chancellor Merkel is </a:t>
            </a:r>
            <a:r>
              <a:rPr lang="en-US" sz="1400" b="1" i="1" u="sng" dirty="0">
                <a:solidFill>
                  <a:srgbClr val="404040"/>
                </a:solidFill>
                <a:latin typeface="Helmet"/>
              </a:rPr>
              <a:t>making</a:t>
            </a:r>
            <a:r>
              <a:rPr lang="en-US" sz="1400" b="1" i="1" dirty="0">
                <a:solidFill>
                  <a:srgbClr val="404040"/>
                </a:solidFill>
                <a:latin typeface="Helmet"/>
              </a:rPr>
              <a:t> a last-ditch attempt to persuade EU member states to </a:t>
            </a:r>
            <a:r>
              <a:rPr lang="en-US" sz="1400" b="1" i="1" u="sng" dirty="0">
                <a:solidFill>
                  <a:srgbClr val="404040"/>
                </a:solidFill>
                <a:latin typeface="Helmet"/>
              </a:rPr>
              <a:t>back</a:t>
            </a:r>
            <a:r>
              <a:rPr lang="en-US" sz="1400" b="1" i="1" dirty="0">
                <a:solidFill>
                  <a:srgbClr val="404040"/>
                </a:solidFill>
                <a:latin typeface="Helmet"/>
              </a:rPr>
              <a:t> her coronavirus deal as Tuesday's key meeting vote looms closer.”</a:t>
            </a:r>
            <a:endParaRPr lang="es-ES" sz="1400" b="1" i="1" dirty="0"/>
          </a:p>
        </p:txBody>
      </p:sp>
      <p:sp>
        <p:nvSpPr>
          <p:cNvPr id="28" name="Marcador de contenido 2">
            <a:extLst>
              <a:ext uri="{FF2B5EF4-FFF2-40B4-BE49-F238E27FC236}">
                <a16:creationId xmlns:a16="http://schemas.microsoft.com/office/drawing/2014/main" id="{E62FADCD-B71A-4B31-837F-7F897162E795}"/>
              </a:ext>
            </a:extLst>
          </p:cNvPr>
          <p:cNvSpPr txBox="1">
            <a:spLocks/>
          </p:cNvSpPr>
          <p:nvPr/>
        </p:nvSpPr>
        <p:spPr>
          <a:xfrm>
            <a:off x="101469" y="4353366"/>
            <a:ext cx="4326515" cy="738664"/>
          </a:xfrm>
          <a:prstGeom prst="rect">
            <a:avLst/>
          </a:prstGeom>
        </p:spPr>
        <p:txBody>
          <a:bodyPr lIns="180000"/>
          <a:lstStyle>
            <a:lvl1pPr marL="342900" indent="-342900" algn="l" defTabSz="914400" rtl="0" eaLnBrk="1" latinLnBrk="0" hangingPunct="1">
              <a:spcBef>
                <a:spcPct val="20000"/>
              </a:spcBef>
              <a:buClr>
                <a:srgbClr val="EC2F00"/>
              </a:buClr>
              <a:buFont typeface="Wingdings" charset="2"/>
              <a:buChar char="§"/>
              <a:defRPr sz="2000" kern="1200">
                <a:solidFill>
                  <a:srgbClr val="1B3F7D"/>
                </a:solidFill>
                <a:latin typeface="+mn-lt"/>
                <a:ea typeface="+mn-ea"/>
                <a:cs typeface="+mn-cs"/>
              </a:defRPr>
            </a:lvl1pPr>
            <a:lvl2pPr marL="742950" indent="-285750" algn="l" defTabSz="914400" rtl="0" eaLnBrk="1" latinLnBrk="0" hangingPunct="1">
              <a:spcBef>
                <a:spcPct val="20000"/>
              </a:spcBef>
              <a:buClr>
                <a:srgbClr val="EC2F00"/>
              </a:buClr>
              <a:buSzPct val="80000"/>
              <a:buFont typeface="Wingdings" charset="2"/>
              <a:buChar char="§"/>
              <a:defRPr sz="1800" kern="1200">
                <a:solidFill>
                  <a:srgbClr val="1B3F7D"/>
                </a:solidFill>
                <a:latin typeface="+mn-lt"/>
                <a:ea typeface="+mn-ea"/>
                <a:cs typeface="+mn-cs"/>
              </a:defRPr>
            </a:lvl2pPr>
            <a:lvl3pPr marL="1143000" indent="-228600" algn="l" defTabSz="914400" rtl="0" eaLnBrk="1" latinLnBrk="0" hangingPunct="1">
              <a:spcBef>
                <a:spcPct val="20000"/>
              </a:spcBef>
              <a:buClr>
                <a:srgbClr val="EC2F00"/>
              </a:buClr>
              <a:buSzPct val="50000"/>
              <a:buFont typeface="Wingdings" charset="2"/>
              <a:buChar char="§"/>
              <a:defRPr sz="1600" kern="1200">
                <a:solidFill>
                  <a:srgbClr val="1B3F7D"/>
                </a:solidFill>
                <a:latin typeface="+mn-lt"/>
                <a:ea typeface="+mn-ea"/>
                <a:cs typeface="+mn-cs"/>
              </a:defRPr>
            </a:lvl3pPr>
            <a:lvl4pPr marL="1600200" indent="-228600" algn="l" defTabSz="914400" rtl="0" eaLnBrk="1" latinLnBrk="0" hangingPunct="1">
              <a:spcBef>
                <a:spcPct val="20000"/>
              </a:spcBef>
              <a:buClr>
                <a:srgbClr val="EC2F00"/>
              </a:buClr>
              <a:buSzPct val="30000"/>
              <a:buFont typeface="Wingdings" charset="2"/>
              <a:buChar char="§"/>
              <a:defRPr sz="1400" kern="1200">
                <a:solidFill>
                  <a:srgbClr val="1B3F7D"/>
                </a:solidFill>
                <a:latin typeface="+mn-lt"/>
                <a:ea typeface="+mn-ea"/>
                <a:cs typeface="+mn-cs"/>
              </a:defRPr>
            </a:lvl4pPr>
            <a:lvl5pPr marL="2057400" indent="-228600" algn="l" defTabSz="914400" rtl="0" eaLnBrk="1" latinLnBrk="0" hangingPunct="1">
              <a:spcBef>
                <a:spcPct val="20000"/>
              </a:spcBef>
              <a:buClr>
                <a:srgbClr val="EC2F00"/>
              </a:buClr>
              <a:buSzPct val="30000"/>
              <a:buFont typeface="Wingdings" charset="2"/>
              <a:buChar char="§"/>
              <a:defRPr sz="1200" kern="1200">
                <a:solidFill>
                  <a:srgbClr val="1B3F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1200" b="1" dirty="0">
                <a:solidFill>
                  <a:srgbClr val="4D4D4D"/>
                </a:solidFill>
                <a:latin typeface="Helmet"/>
              </a:rPr>
              <a:t>Word</a:t>
            </a:r>
            <a:r>
              <a:rPr lang="en-US" sz="1200" dirty="0">
                <a:solidFill>
                  <a:srgbClr val="4D4D4D"/>
                </a:solidFill>
                <a:latin typeface="Helmet"/>
              </a:rPr>
              <a:t>: </a:t>
            </a:r>
            <a:r>
              <a:rPr lang="en-US" sz="1200" u="sng" dirty="0">
                <a:solidFill>
                  <a:srgbClr val="4D4D4D"/>
                </a:solidFill>
                <a:latin typeface="Helmet"/>
              </a:rPr>
              <a:t>making</a:t>
            </a:r>
            <a:r>
              <a:rPr lang="en-US" sz="1200" dirty="0">
                <a:solidFill>
                  <a:srgbClr val="4D4D4D"/>
                </a:solidFill>
                <a:latin typeface="Helmet"/>
              </a:rPr>
              <a:t>, </a:t>
            </a:r>
            <a:r>
              <a:rPr lang="en-US" sz="1200" b="1" dirty="0">
                <a:solidFill>
                  <a:srgbClr val="4D4D4D"/>
                </a:solidFill>
                <a:latin typeface="Helmet"/>
              </a:rPr>
              <a:t>lemma</a:t>
            </a:r>
            <a:r>
              <a:rPr lang="en-US" sz="1200" dirty="0">
                <a:solidFill>
                  <a:srgbClr val="4D4D4D"/>
                </a:solidFill>
                <a:latin typeface="Helmet"/>
              </a:rPr>
              <a:t>: </a:t>
            </a:r>
            <a:r>
              <a:rPr lang="en-US" sz="1200" u="sng" dirty="0">
                <a:solidFill>
                  <a:srgbClr val="4D4D4D"/>
                </a:solidFill>
                <a:latin typeface="Helmet"/>
              </a:rPr>
              <a:t>make</a:t>
            </a:r>
            <a:r>
              <a:rPr lang="en-US" sz="1200" dirty="0">
                <a:solidFill>
                  <a:srgbClr val="4D4D4D"/>
                </a:solidFill>
                <a:latin typeface="Helmet"/>
              </a:rPr>
              <a:t>, </a:t>
            </a:r>
            <a:r>
              <a:rPr lang="en-US" sz="1200" b="1" dirty="0">
                <a:solidFill>
                  <a:srgbClr val="4D4D4D"/>
                </a:solidFill>
                <a:latin typeface="Helmet"/>
              </a:rPr>
              <a:t>concept</a:t>
            </a:r>
            <a:r>
              <a:rPr lang="en-US" sz="1200" dirty="0">
                <a:solidFill>
                  <a:srgbClr val="4D4D4D"/>
                </a:solidFill>
                <a:latin typeface="Helmet"/>
              </a:rPr>
              <a:t>: </a:t>
            </a:r>
            <a:r>
              <a:rPr lang="en-US" sz="1200" u="sng" dirty="0">
                <a:solidFill>
                  <a:srgbClr val="4D4D4D"/>
                </a:solidFill>
                <a:latin typeface="Helmet"/>
              </a:rPr>
              <a:t>en#73741</a:t>
            </a:r>
          </a:p>
          <a:p>
            <a:r>
              <a:rPr lang="en-US" sz="1200" b="1" dirty="0">
                <a:solidFill>
                  <a:srgbClr val="4D4D4D"/>
                </a:solidFill>
                <a:latin typeface="Helmet"/>
              </a:rPr>
              <a:t>Meaning of back</a:t>
            </a:r>
            <a:r>
              <a:rPr lang="en-US" sz="1200" dirty="0">
                <a:solidFill>
                  <a:srgbClr val="4D4D4D"/>
                </a:solidFill>
                <a:latin typeface="Helmet"/>
              </a:rPr>
              <a:t>: part of a garment (en#13189), body part (en#100133279), </a:t>
            </a:r>
            <a:r>
              <a:rPr lang="en-US" sz="1200" u="sng" dirty="0">
                <a:solidFill>
                  <a:srgbClr val="4D4D4D"/>
                </a:solidFill>
                <a:latin typeface="Helmet"/>
              </a:rPr>
              <a:t>to support (en#66955) </a:t>
            </a:r>
          </a:p>
          <a:p>
            <a:endParaRPr lang="es-ES" sz="1200" dirty="0"/>
          </a:p>
        </p:txBody>
      </p:sp>
    </p:spTree>
    <p:extLst>
      <p:ext uri="{BB962C8B-B14F-4D97-AF65-F5344CB8AC3E}">
        <p14:creationId xmlns:p14="http://schemas.microsoft.com/office/powerpoint/2010/main" val="2600736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7527BC-43FA-46E0-9E20-A154166FBAB3}"/>
              </a:ext>
            </a:extLst>
          </p:cNvPr>
          <p:cNvSpPr>
            <a:spLocks noGrp="1"/>
          </p:cNvSpPr>
          <p:nvPr>
            <p:ph type="sldNum" sz="quarter" idx="4"/>
          </p:nvPr>
        </p:nvSpPr>
        <p:spPr/>
        <p:txBody>
          <a:bodyPr/>
          <a:lstStyle/>
          <a:p>
            <a:r>
              <a:rPr lang="it-IT"/>
              <a:t>							</a:t>
            </a:r>
            <a:fld id="{A5966B91-A095-42D1-A609-26FD12F997AA}" type="slidenum">
              <a:rPr lang="it-IT" smtClean="0"/>
              <a:pPr/>
              <a:t>6</a:t>
            </a:fld>
            <a:endParaRPr lang="it-IT" dirty="0"/>
          </a:p>
        </p:txBody>
      </p:sp>
      <p:pic>
        <p:nvPicPr>
          <p:cNvPr id="5" name="Content Placeholder 4">
            <a:hlinkClick r:id="rId2"/>
            <a:extLst>
              <a:ext uri="{FF2B5EF4-FFF2-40B4-BE49-F238E27FC236}">
                <a16:creationId xmlns:a16="http://schemas.microsoft.com/office/drawing/2014/main" id="{6D228EF5-384A-4C6F-9FA8-C4DB8BBAD91A}"/>
              </a:ext>
            </a:extLst>
          </p:cNvPr>
          <p:cNvPicPr>
            <a:picLocks noGrp="1" noChangeAspect="1"/>
          </p:cNvPicPr>
          <p:nvPr>
            <p:ph sz="half" idx="11"/>
          </p:nvPr>
        </p:nvPicPr>
        <p:blipFill>
          <a:blip r:embed="rId3"/>
          <a:stretch>
            <a:fillRect/>
          </a:stretch>
        </p:blipFill>
        <p:spPr>
          <a:xfrm>
            <a:off x="215516" y="1290352"/>
            <a:ext cx="5544616" cy="3118847"/>
          </a:xfrm>
          <a:prstGeom prst="rect">
            <a:avLst/>
          </a:prstGeom>
        </p:spPr>
      </p:pic>
      <p:sp>
        <p:nvSpPr>
          <p:cNvPr id="4" name="Content Placeholder 3">
            <a:extLst>
              <a:ext uri="{FF2B5EF4-FFF2-40B4-BE49-F238E27FC236}">
                <a16:creationId xmlns:a16="http://schemas.microsoft.com/office/drawing/2014/main" id="{B549C0D1-7C40-4284-B4D7-5115E9372128}"/>
              </a:ext>
            </a:extLst>
          </p:cNvPr>
          <p:cNvSpPr>
            <a:spLocks noGrp="1"/>
          </p:cNvSpPr>
          <p:nvPr>
            <p:ph sz="half" idx="17"/>
          </p:nvPr>
        </p:nvSpPr>
        <p:spPr>
          <a:xfrm>
            <a:off x="-36512" y="267494"/>
            <a:ext cx="9120088" cy="635657"/>
          </a:xfrm>
        </p:spPr>
        <p:txBody>
          <a:bodyPr/>
          <a:lstStyle/>
          <a:p>
            <a:r>
              <a:rPr lang="en-US" dirty="0"/>
              <a:t>COGITO demo</a:t>
            </a:r>
          </a:p>
        </p:txBody>
      </p:sp>
      <p:sp>
        <p:nvSpPr>
          <p:cNvPr id="8" name="Rectangle 7">
            <a:extLst>
              <a:ext uri="{FF2B5EF4-FFF2-40B4-BE49-F238E27FC236}">
                <a16:creationId xmlns:a16="http://schemas.microsoft.com/office/drawing/2014/main" id="{EF36ED08-FFE4-41DA-8774-B9AB22B5E911}"/>
              </a:ext>
            </a:extLst>
          </p:cNvPr>
          <p:cNvSpPr/>
          <p:nvPr/>
        </p:nvSpPr>
        <p:spPr>
          <a:xfrm>
            <a:off x="5148064" y="128994"/>
            <a:ext cx="3851920" cy="276999"/>
          </a:xfrm>
          <a:prstGeom prst="rect">
            <a:avLst/>
          </a:prstGeom>
        </p:spPr>
        <p:txBody>
          <a:bodyPr wrap="square">
            <a:spAutoFit/>
          </a:bodyPr>
          <a:lstStyle/>
          <a:p>
            <a:r>
              <a:rPr lang="es-ES" sz="1200" b="1" dirty="0">
                <a:solidFill>
                  <a:schemeClr val="bg1"/>
                </a:solidFill>
                <a:hlinkClick r:id="rId4">
                  <a:extLst>
                    <a:ext uri="{A12FA001-AC4F-418D-AE19-62706E023703}">
                      <ahyp:hlinkClr xmlns:ahyp="http://schemas.microsoft.com/office/drawing/2018/hyperlinkcolor" val="tx"/>
                    </a:ext>
                  </a:extLst>
                </a:hlinkClick>
              </a:rPr>
              <a:t>https://expertsystem.com/learning-center/technology</a:t>
            </a:r>
            <a:endParaRPr lang="en-US" sz="1200" b="1" dirty="0">
              <a:solidFill>
                <a:schemeClr val="bg1"/>
              </a:solidFill>
            </a:endParaRPr>
          </a:p>
        </p:txBody>
      </p:sp>
      <p:sp>
        <p:nvSpPr>
          <p:cNvPr id="6" name="Content Placeholder 2">
            <a:extLst>
              <a:ext uri="{FF2B5EF4-FFF2-40B4-BE49-F238E27FC236}">
                <a16:creationId xmlns:a16="http://schemas.microsoft.com/office/drawing/2014/main" id="{5AB0369B-9C83-441E-8064-995E3E1B043E}"/>
              </a:ext>
            </a:extLst>
          </p:cNvPr>
          <p:cNvSpPr txBox="1">
            <a:spLocks/>
          </p:cNvSpPr>
          <p:nvPr/>
        </p:nvSpPr>
        <p:spPr>
          <a:xfrm>
            <a:off x="5975648" y="1454895"/>
            <a:ext cx="3168352" cy="3312368"/>
          </a:xfrm>
          <a:prstGeom prst="rect">
            <a:avLst/>
          </a:prstGeom>
        </p:spPr>
        <p:txBody>
          <a:bodyPr lIns="180000"/>
          <a:lstStyle>
            <a:lvl1pPr marL="342900" indent="-342900" algn="l" defTabSz="914400" rtl="0" eaLnBrk="1" latinLnBrk="0" hangingPunct="1">
              <a:spcBef>
                <a:spcPct val="20000"/>
              </a:spcBef>
              <a:buClr>
                <a:srgbClr val="EC2F00"/>
              </a:buClr>
              <a:buFont typeface="Wingdings" charset="2"/>
              <a:buChar char="§"/>
              <a:defRPr sz="2000" kern="1200">
                <a:solidFill>
                  <a:srgbClr val="1B3F7D"/>
                </a:solidFill>
                <a:latin typeface="+mn-lt"/>
                <a:ea typeface="+mn-ea"/>
                <a:cs typeface="+mn-cs"/>
              </a:defRPr>
            </a:lvl1pPr>
            <a:lvl2pPr marL="742950" indent="-285750" algn="l" defTabSz="914400" rtl="0" eaLnBrk="1" latinLnBrk="0" hangingPunct="1">
              <a:spcBef>
                <a:spcPct val="20000"/>
              </a:spcBef>
              <a:buClr>
                <a:srgbClr val="EC2F00"/>
              </a:buClr>
              <a:buSzPct val="80000"/>
              <a:buFont typeface="Wingdings" charset="2"/>
              <a:buChar char="§"/>
              <a:defRPr sz="1800" kern="1200">
                <a:solidFill>
                  <a:srgbClr val="1B3F7D"/>
                </a:solidFill>
                <a:latin typeface="+mn-lt"/>
                <a:ea typeface="+mn-ea"/>
                <a:cs typeface="+mn-cs"/>
              </a:defRPr>
            </a:lvl2pPr>
            <a:lvl3pPr marL="1143000" indent="-228600" algn="l" defTabSz="914400" rtl="0" eaLnBrk="1" latinLnBrk="0" hangingPunct="1">
              <a:spcBef>
                <a:spcPct val="20000"/>
              </a:spcBef>
              <a:buClr>
                <a:srgbClr val="EC2F00"/>
              </a:buClr>
              <a:buSzPct val="50000"/>
              <a:buFont typeface="Wingdings" charset="2"/>
              <a:buChar char="§"/>
              <a:defRPr sz="1600" kern="1200">
                <a:solidFill>
                  <a:srgbClr val="1B3F7D"/>
                </a:solidFill>
                <a:latin typeface="+mn-lt"/>
                <a:ea typeface="+mn-ea"/>
                <a:cs typeface="+mn-cs"/>
              </a:defRPr>
            </a:lvl3pPr>
            <a:lvl4pPr marL="1600200" indent="-228600" algn="l" defTabSz="914400" rtl="0" eaLnBrk="1" latinLnBrk="0" hangingPunct="1">
              <a:spcBef>
                <a:spcPct val="20000"/>
              </a:spcBef>
              <a:buClr>
                <a:srgbClr val="EC2F00"/>
              </a:buClr>
              <a:buSzPct val="30000"/>
              <a:buFont typeface="Wingdings" charset="2"/>
              <a:buChar char="§"/>
              <a:defRPr sz="1400" kern="1200">
                <a:solidFill>
                  <a:srgbClr val="1B3F7D"/>
                </a:solidFill>
                <a:latin typeface="+mn-lt"/>
                <a:ea typeface="+mn-ea"/>
                <a:cs typeface="+mn-cs"/>
              </a:defRPr>
            </a:lvl4pPr>
            <a:lvl5pPr marL="2057400" indent="-228600" algn="l" defTabSz="914400" rtl="0" eaLnBrk="1" latinLnBrk="0" hangingPunct="1">
              <a:spcBef>
                <a:spcPct val="20000"/>
              </a:spcBef>
              <a:buClr>
                <a:srgbClr val="EC2F00"/>
              </a:buClr>
              <a:buSzPct val="30000"/>
              <a:buFont typeface="Wingdings" charset="2"/>
              <a:buChar char="§"/>
              <a:defRPr sz="1200" kern="1200">
                <a:solidFill>
                  <a:srgbClr val="1B3F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1600" dirty="0"/>
              <a:t>Core technology demo: Sensigrafo + Disambiguator</a:t>
            </a:r>
          </a:p>
          <a:p>
            <a:r>
              <a:rPr lang="en-US" sz="1600" dirty="0"/>
              <a:t>Complete text analysis</a:t>
            </a:r>
          </a:p>
          <a:p>
            <a:r>
              <a:rPr lang="en-US" sz="1600" dirty="0"/>
              <a:t>Different views, same analysis</a:t>
            </a:r>
          </a:p>
          <a:p>
            <a:r>
              <a:rPr lang="en-US" sz="1600" dirty="0"/>
              <a:t>Concept clustering</a:t>
            </a:r>
          </a:p>
          <a:p>
            <a:r>
              <a:rPr lang="en-US" sz="1600" dirty="0"/>
              <a:t>Entity types</a:t>
            </a:r>
          </a:p>
          <a:p>
            <a:r>
              <a:rPr lang="en-US" sz="1600" dirty="0"/>
              <a:t>People quotes</a:t>
            </a:r>
          </a:p>
          <a:p>
            <a:r>
              <a:rPr lang="en-US" sz="1600" dirty="0"/>
              <a:t>Relations</a:t>
            </a:r>
          </a:p>
          <a:p>
            <a:r>
              <a:rPr lang="en-US" sz="1600" dirty="0"/>
              <a:t>Concept search on the KG</a:t>
            </a:r>
          </a:p>
          <a:p>
            <a:r>
              <a:rPr lang="en-US" sz="1600" dirty="0"/>
              <a:t>…</a:t>
            </a:r>
          </a:p>
          <a:p>
            <a:pPr marL="0" indent="0">
              <a:buNone/>
            </a:pPr>
            <a:endParaRPr lang="en-US" sz="1600" dirty="0"/>
          </a:p>
          <a:p>
            <a:endParaRPr lang="en-US" sz="1600" dirty="0"/>
          </a:p>
        </p:txBody>
      </p:sp>
    </p:spTree>
    <p:extLst>
      <p:ext uri="{BB962C8B-B14F-4D97-AF65-F5344CB8AC3E}">
        <p14:creationId xmlns:p14="http://schemas.microsoft.com/office/powerpoint/2010/main" val="1849806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2D008D-AE50-43D1-A696-112F61EDCF35}"/>
              </a:ext>
            </a:extLst>
          </p:cNvPr>
          <p:cNvSpPr>
            <a:spLocks noGrp="1"/>
          </p:cNvSpPr>
          <p:nvPr>
            <p:ph type="sldNum" sz="quarter" idx="4"/>
          </p:nvPr>
        </p:nvSpPr>
        <p:spPr/>
        <p:txBody>
          <a:bodyPr/>
          <a:lstStyle/>
          <a:p>
            <a:r>
              <a:rPr lang="it-IT" dirty="0"/>
              <a:t>							</a:t>
            </a:r>
            <a:fld id="{A5966B91-A095-42D1-A609-26FD12F997AA}" type="slidenum">
              <a:rPr lang="it-IT" smtClean="0"/>
              <a:pPr/>
              <a:t>7</a:t>
            </a:fld>
            <a:endParaRPr lang="it-IT" dirty="0"/>
          </a:p>
        </p:txBody>
      </p:sp>
      <p:sp>
        <p:nvSpPr>
          <p:cNvPr id="3" name="Content Placeholder 2">
            <a:extLst>
              <a:ext uri="{FF2B5EF4-FFF2-40B4-BE49-F238E27FC236}">
                <a16:creationId xmlns:a16="http://schemas.microsoft.com/office/drawing/2014/main" id="{EE1DEF2E-88BC-4A44-BAAB-8EAF91371AC6}"/>
              </a:ext>
            </a:extLst>
          </p:cNvPr>
          <p:cNvSpPr>
            <a:spLocks noGrp="1"/>
          </p:cNvSpPr>
          <p:nvPr>
            <p:ph sz="half" idx="11"/>
          </p:nvPr>
        </p:nvSpPr>
        <p:spPr>
          <a:xfrm>
            <a:off x="297775" y="2499742"/>
            <a:ext cx="8378681" cy="1872208"/>
          </a:xfrm>
        </p:spPr>
        <p:txBody>
          <a:bodyPr/>
          <a:lstStyle/>
          <a:p>
            <a:r>
              <a:rPr lang="en-US" sz="1600" b="1" dirty="0"/>
              <a:t>Vecsigrafo jointly learns word and concept embeddings </a:t>
            </a:r>
            <a:r>
              <a:rPr lang="en-US" sz="1600" dirty="0"/>
              <a:t>in a </a:t>
            </a:r>
            <a:r>
              <a:rPr lang="en-US" sz="1600" b="1" dirty="0"/>
              <a:t>shared vector space</a:t>
            </a:r>
          </a:p>
          <a:p>
            <a:r>
              <a:rPr lang="en-US" sz="1600" dirty="0"/>
              <a:t>Combines </a:t>
            </a:r>
            <a:r>
              <a:rPr lang="en-US" sz="1600" b="1" dirty="0"/>
              <a:t>corpus-based</a:t>
            </a:r>
            <a:r>
              <a:rPr lang="en-US" sz="1600" dirty="0"/>
              <a:t> </a:t>
            </a:r>
            <a:r>
              <a:rPr lang="en-US" sz="1600" b="1" dirty="0"/>
              <a:t>and graph-based </a:t>
            </a:r>
            <a:r>
              <a:rPr lang="en-US" sz="1600" dirty="0"/>
              <a:t>approaches </a:t>
            </a:r>
            <a:r>
              <a:rPr lang="en-US" sz="1600" b="1" dirty="0"/>
              <a:t>to build enriched word representations</a:t>
            </a:r>
          </a:p>
          <a:p>
            <a:r>
              <a:rPr lang="en-US" sz="1600" b="1" dirty="0"/>
              <a:t>Extends (*) the Swivel algorithm </a:t>
            </a:r>
            <a:r>
              <a:rPr lang="en-US" sz="1600" dirty="0"/>
              <a:t>with both lexical and semantic entries as part of the vocabulary</a:t>
            </a:r>
          </a:p>
          <a:p>
            <a:pPr lvl="1"/>
            <a:r>
              <a:rPr lang="en-US" sz="1400" b="1" dirty="0"/>
              <a:t>The corpus is lemmatized following different tokenization strategies, disambiguated and expanded</a:t>
            </a:r>
            <a:endParaRPr lang="en-US" sz="1400" dirty="0"/>
          </a:p>
          <a:p>
            <a:pPr lvl="1"/>
            <a:r>
              <a:rPr lang="en-US" sz="1400" b="1" dirty="0"/>
              <a:t>Word and semantic (KG lemma and concept) embeddings are then jointly learnt</a:t>
            </a:r>
            <a:endParaRPr lang="en-US" sz="1400" dirty="0"/>
          </a:p>
        </p:txBody>
      </p:sp>
      <p:sp>
        <p:nvSpPr>
          <p:cNvPr id="4" name="Content Placeholder 3">
            <a:extLst>
              <a:ext uri="{FF2B5EF4-FFF2-40B4-BE49-F238E27FC236}">
                <a16:creationId xmlns:a16="http://schemas.microsoft.com/office/drawing/2014/main" id="{34DD5A90-9FD1-4CD6-985A-0FE417FF01E6}"/>
              </a:ext>
            </a:extLst>
          </p:cNvPr>
          <p:cNvSpPr>
            <a:spLocks noGrp="1"/>
          </p:cNvSpPr>
          <p:nvPr>
            <p:ph sz="half" idx="17"/>
          </p:nvPr>
        </p:nvSpPr>
        <p:spPr/>
        <p:txBody>
          <a:bodyPr/>
          <a:lstStyle/>
          <a:p>
            <a:r>
              <a:rPr lang="en-US" dirty="0"/>
              <a:t>Vecsigrafo: Crossing the NLP chasm</a:t>
            </a:r>
            <a:endParaRPr lang="es-ES" dirty="0"/>
          </a:p>
        </p:txBody>
      </p:sp>
      <p:pic>
        <p:nvPicPr>
          <p:cNvPr id="5" name="Imagen 6">
            <a:extLst>
              <a:ext uri="{FF2B5EF4-FFF2-40B4-BE49-F238E27FC236}">
                <a16:creationId xmlns:a16="http://schemas.microsoft.com/office/drawing/2014/main" id="{9CB60212-D5F7-48CC-94BC-F67EDD4EA1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496" y="1059582"/>
            <a:ext cx="6552728" cy="1218242"/>
          </a:xfrm>
          <a:prstGeom prst="rect">
            <a:avLst/>
          </a:prstGeom>
        </p:spPr>
      </p:pic>
      <p:sp>
        <p:nvSpPr>
          <p:cNvPr id="9" name="Rectangle 8">
            <a:extLst>
              <a:ext uri="{FF2B5EF4-FFF2-40B4-BE49-F238E27FC236}">
                <a16:creationId xmlns:a16="http://schemas.microsoft.com/office/drawing/2014/main" id="{3AF5551B-6856-49B2-8D9F-F818FB6CF938}"/>
              </a:ext>
            </a:extLst>
          </p:cNvPr>
          <p:cNvSpPr/>
          <p:nvPr/>
        </p:nvSpPr>
        <p:spPr>
          <a:xfrm>
            <a:off x="179512" y="4630365"/>
            <a:ext cx="6984776" cy="461665"/>
          </a:xfrm>
          <a:prstGeom prst="rect">
            <a:avLst/>
          </a:prstGeom>
        </p:spPr>
        <p:txBody>
          <a:bodyPr wrap="square">
            <a:spAutoFit/>
          </a:bodyPr>
          <a:lstStyle/>
          <a:p>
            <a:r>
              <a:rPr lang="es-ES" sz="1200" i="1" dirty="0">
                <a:solidFill>
                  <a:srgbClr val="000000"/>
                </a:solidFill>
                <a:latin typeface="Arial" panose="020B0604020202020204" pitchFamily="34" charset="0"/>
              </a:rPr>
              <a:t>Denaux R and Gomez-Perez </a:t>
            </a:r>
            <a:r>
              <a:rPr lang="en-US" sz="1200" i="1" dirty="0">
                <a:solidFill>
                  <a:srgbClr val="000000"/>
                </a:solidFill>
                <a:latin typeface="NimbusRomNo9L-Regu"/>
              </a:rPr>
              <a:t>JM</a:t>
            </a:r>
            <a:r>
              <a:rPr lang="es-ES" sz="1200" i="1" dirty="0">
                <a:solidFill>
                  <a:srgbClr val="000000"/>
                </a:solidFill>
                <a:latin typeface="Arial" panose="020B0604020202020204" pitchFamily="34" charset="0"/>
              </a:rPr>
              <a:t>. 2019. </a:t>
            </a:r>
            <a:r>
              <a:rPr lang="es-ES" sz="1200" b="1" i="1" dirty="0">
                <a:solidFill>
                  <a:srgbClr val="000000"/>
                </a:solidFill>
                <a:latin typeface="Arial" panose="020B0604020202020204" pitchFamily="34" charset="0"/>
              </a:rPr>
              <a:t>Vecsigrafo: Corpus-</a:t>
            </a:r>
            <a:r>
              <a:rPr lang="es-ES" sz="1200" b="1" i="1" dirty="0" err="1">
                <a:solidFill>
                  <a:srgbClr val="000000"/>
                </a:solidFill>
                <a:latin typeface="Arial" panose="020B0604020202020204" pitchFamily="34" charset="0"/>
              </a:rPr>
              <a:t>based</a:t>
            </a:r>
            <a:r>
              <a:rPr lang="es-ES" sz="1200" b="1" i="1" dirty="0">
                <a:solidFill>
                  <a:srgbClr val="000000"/>
                </a:solidFill>
                <a:latin typeface="Arial" panose="020B0604020202020204" pitchFamily="34" charset="0"/>
              </a:rPr>
              <a:t> Word-Concept </a:t>
            </a:r>
            <a:r>
              <a:rPr lang="es-ES" sz="1200" b="1" i="1" dirty="0" err="1">
                <a:solidFill>
                  <a:srgbClr val="000000"/>
                </a:solidFill>
                <a:latin typeface="Arial" panose="020B0604020202020204" pitchFamily="34" charset="0"/>
              </a:rPr>
              <a:t>Embeddings</a:t>
            </a:r>
            <a:r>
              <a:rPr lang="es-ES" sz="1200" b="1" i="1" dirty="0">
                <a:solidFill>
                  <a:srgbClr val="000000"/>
                </a:solidFill>
                <a:latin typeface="Arial" panose="020B0604020202020204" pitchFamily="34" charset="0"/>
              </a:rPr>
              <a:t>. </a:t>
            </a:r>
            <a:r>
              <a:rPr lang="es-ES" sz="1200" i="1" dirty="0" err="1">
                <a:solidFill>
                  <a:srgbClr val="000000"/>
                </a:solidFill>
                <a:latin typeface="Arial" panose="020B0604020202020204" pitchFamily="34" charset="0"/>
              </a:rPr>
              <a:t>Semantic</a:t>
            </a:r>
            <a:r>
              <a:rPr lang="es-ES" sz="1200" i="1" dirty="0">
                <a:solidFill>
                  <a:srgbClr val="000000"/>
                </a:solidFill>
                <a:latin typeface="Arial" panose="020B0604020202020204" pitchFamily="34" charset="0"/>
              </a:rPr>
              <a:t> Web </a:t>
            </a:r>
            <a:r>
              <a:rPr lang="es-ES" sz="1200" i="1" dirty="0" err="1">
                <a:solidFill>
                  <a:srgbClr val="000000"/>
                </a:solidFill>
                <a:latin typeface="Arial" panose="020B0604020202020204" pitchFamily="34" charset="0"/>
              </a:rPr>
              <a:t>Journal</a:t>
            </a:r>
            <a:r>
              <a:rPr lang="es-ES" sz="1200" i="1" dirty="0">
                <a:solidFill>
                  <a:srgbClr val="000000"/>
                </a:solidFill>
                <a:latin typeface="Arial" panose="020B0604020202020204" pitchFamily="34" charset="0"/>
              </a:rPr>
              <a:t> (2019), 68–96. </a:t>
            </a:r>
            <a:r>
              <a:rPr lang="es-ES" sz="1200" i="1" dirty="0">
                <a:solidFill>
                  <a:srgbClr val="000000"/>
                </a:solidFill>
                <a:latin typeface="Arial" panose="020B0604020202020204" pitchFamily="34" charset="0"/>
                <a:hlinkClick r:id="rId4"/>
              </a:rPr>
              <a:t>https://doi.org/10.3233/SW-190361</a:t>
            </a:r>
            <a:r>
              <a:rPr lang="es-ES" sz="1200" i="1" dirty="0">
                <a:solidFill>
                  <a:srgbClr val="000000"/>
                </a:solidFill>
                <a:latin typeface="Arial" panose="020B0604020202020204" pitchFamily="34" charset="0"/>
              </a:rPr>
              <a:t> </a:t>
            </a:r>
            <a:endParaRPr lang="en-US" sz="1200" i="1" dirty="0"/>
          </a:p>
        </p:txBody>
      </p:sp>
    </p:spTree>
    <p:extLst>
      <p:ext uri="{BB962C8B-B14F-4D97-AF65-F5344CB8AC3E}">
        <p14:creationId xmlns:p14="http://schemas.microsoft.com/office/powerpoint/2010/main" val="3584149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6DFAE3-98CB-479B-A014-93F3E1DFFEB7}"/>
              </a:ext>
            </a:extLst>
          </p:cNvPr>
          <p:cNvSpPr>
            <a:spLocks noGrp="1"/>
          </p:cNvSpPr>
          <p:nvPr>
            <p:ph type="sldNum" sz="quarter" idx="4"/>
          </p:nvPr>
        </p:nvSpPr>
        <p:spPr/>
        <p:txBody>
          <a:bodyPr/>
          <a:lstStyle/>
          <a:p>
            <a:r>
              <a:rPr lang="it-IT"/>
              <a:t>							</a:t>
            </a:r>
            <a:fld id="{A5966B91-A095-42D1-A609-26FD12F997AA}" type="slidenum">
              <a:rPr lang="it-IT" smtClean="0"/>
              <a:pPr/>
              <a:t>8</a:t>
            </a:fld>
            <a:endParaRPr lang="it-IT" dirty="0"/>
          </a:p>
        </p:txBody>
      </p:sp>
      <p:pic>
        <p:nvPicPr>
          <p:cNvPr id="5" name="Content Placeholder 4">
            <a:extLst>
              <a:ext uri="{FF2B5EF4-FFF2-40B4-BE49-F238E27FC236}">
                <a16:creationId xmlns:a16="http://schemas.microsoft.com/office/drawing/2014/main" id="{DE456F8E-7C82-4EAC-B673-D80982637BE6}"/>
              </a:ext>
            </a:extLst>
          </p:cNvPr>
          <p:cNvPicPr>
            <a:picLocks noGrp="1" noChangeAspect="1"/>
          </p:cNvPicPr>
          <p:nvPr>
            <p:ph sz="half" idx="11"/>
          </p:nvPr>
        </p:nvPicPr>
        <p:blipFill>
          <a:blip r:embed="rId3"/>
          <a:stretch>
            <a:fillRect/>
          </a:stretch>
        </p:blipFill>
        <p:spPr>
          <a:xfrm>
            <a:off x="467544" y="1477319"/>
            <a:ext cx="5519733" cy="3104850"/>
          </a:xfrm>
          <a:prstGeom prst="rect">
            <a:avLst/>
          </a:prstGeom>
        </p:spPr>
      </p:pic>
      <p:sp>
        <p:nvSpPr>
          <p:cNvPr id="4" name="Content Placeholder 3">
            <a:extLst>
              <a:ext uri="{FF2B5EF4-FFF2-40B4-BE49-F238E27FC236}">
                <a16:creationId xmlns:a16="http://schemas.microsoft.com/office/drawing/2014/main" id="{E9177BEF-021A-4C73-806F-B1AB27622B86}"/>
              </a:ext>
            </a:extLst>
          </p:cNvPr>
          <p:cNvSpPr>
            <a:spLocks noGrp="1"/>
          </p:cNvSpPr>
          <p:nvPr>
            <p:ph sz="half" idx="17"/>
          </p:nvPr>
        </p:nvSpPr>
        <p:spPr/>
        <p:txBody>
          <a:bodyPr/>
          <a:lstStyle/>
          <a:p>
            <a:r>
              <a:rPr lang="en-US" dirty="0"/>
              <a:t>A common vector space</a:t>
            </a:r>
          </a:p>
        </p:txBody>
      </p:sp>
      <p:graphicFrame>
        <p:nvGraphicFramePr>
          <p:cNvPr id="8" name="Table 8">
            <a:extLst>
              <a:ext uri="{FF2B5EF4-FFF2-40B4-BE49-F238E27FC236}">
                <a16:creationId xmlns:a16="http://schemas.microsoft.com/office/drawing/2014/main" id="{1FCBC8EF-9919-4C7D-BCA0-1F42B1129575}"/>
              </a:ext>
            </a:extLst>
          </p:cNvPr>
          <p:cNvGraphicFramePr>
            <a:graphicFrameLocks noGrp="1"/>
          </p:cNvGraphicFramePr>
          <p:nvPr>
            <p:extLst>
              <p:ext uri="{D42A27DB-BD31-4B8C-83A1-F6EECF244321}">
                <p14:modId xmlns:p14="http://schemas.microsoft.com/office/powerpoint/2010/main" val="2385584757"/>
              </p:ext>
            </p:extLst>
          </p:nvPr>
        </p:nvGraphicFramePr>
        <p:xfrm>
          <a:off x="6588224" y="1131590"/>
          <a:ext cx="2178540" cy="3450579"/>
        </p:xfrm>
        <a:graphic>
          <a:graphicData uri="http://schemas.openxmlformats.org/drawingml/2006/table">
            <a:tbl>
              <a:tblPr firstRow="1" bandRow="1">
                <a:tableStyleId>{D27102A9-8310-4765-A935-A1911B00CA55}</a:tableStyleId>
              </a:tblPr>
              <a:tblGrid>
                <a:gridCol w="239935">
                  <a:extLst>
                    <a:ext uri="{9D8B030D-6E8A-4147-A177-3AD203B41FA5}">
                      <a16:colId xmlns:a16="http://schemas.microsoft.com/office/drawing/2014/main" val="831305480"/>
                    </a:ext>
                  </a:extLst>
                </a:gridCol>
                <a:gridCol w="552153">
                  <a:extLst>
                    <a:ext uri="{9D8B030D-6E8A-4147-A177-3AD203B41FA5}">
                      <a16:colId xmlns:a16="http://schemas.microsoft.com/office/drawing/2014/main" val="1352151925"/>
                    </a:ext>
                  </a:extLst>
                </a:gridCol>
                <a:gridCol w="1386452">
                  <a:extLst>
                    <a:ext uri="{9D8B030D-6E8A-4147-A177-3AD203B41FA5}">
                      <a16:colId xmlns:a16="http://schemas.microsoft.com/office/drawing/2014/main" val="576794336"/>
                    </a:ext>
                  </a:extLst>
                </a:gridCol>
              </a:tblGrid>
              <a:tr h="364533">
                <a:tc>
                  <a:txBody>
                    <a:bodyPr/>
                    <a:lstStyle/>
                    <a:p>
                      <a:endParaRPr lang="en-US" sz="1200" dirty="0"/>
                    </a:p>
                  </a:txBody>
                  <a:tcPr marL="45720" marR="45720" anchor="ctr"/>
                </a:tc>
                <a:tc>
                  <a:txBody>
                    <a:bodyPr/>
                    <a:lstStyle/>
                    <a:p>
                      <a:r>
                        <a:rPr lang="en-US" sz="1200" b="1" dirty="0" err="1"/>
                        <a:t>cosim</a:t>
                      </a:r>
                      <a:endParaRPr lang="en-US" sz="1200" b="1" dirty="0"/>
                    </a:p>
                  </a:txBody>
                  <a:tcPr marL="45720" marR="45720" anchor="ctr"/>
                </a:tc>
                <a:tc>
                  <a:txBody>
                    <a:bodyPr/>
                    <a:lstStyle/>
                    <a:p>
                      <a:r>
                        <a:rPr lang="en-US" sz="1200" b="1" dirty="0"/>
                        <a:t>word</a:t>
                      </a:r>
                    </a:p>
                  </a:txBody>
                  <a:tcPr marL="45720" marR="45720" anchor="ctr"/>
                </a:tc>
                <a:extLst>
                  <a:ext uri="{0D108BD9-81ED-4DB2-BD59-A6C34878D82A}">
                    <a16:rowId xmlns:a16="http://schemas.microsoft.com/office/drawing/2014/main" val="4216791252"/>
                  </a:ext>
                </a:extLst>
              </a:tr>
              <a:tr h="449424">
                <a:tc>
                  <a:txBody>
                    <a:bodyPr/>
                    <a:lstStyle/>
                    <a:p>
                      <a:r>
                        <a:rPr lang="en-US" sz="1200" dirty="0"/>
                        <a:t>0</a:t>
                      </a:r>
                    </a:p>
                  </a:txBody>
                  <a:tcPr marL="45720" marR="45720" anchor="ctr"/>
                </a:tc>
                <a:tc>
                  <a:txBody>
                    <a:bodyPr/>
                    <a:lstStyle/>
                    <a:p>
                      <a:r>
                        <a:rPr lang="en-US" sz="1200" dirty="0"/>
                        <a:t>1.000</a:t>
                      </a:r>
                    </a:p>
                  </a:txBody>
                  <a:tcPr marL="45720" marR="45720" anchor="ctr"/>
                </a:tc>
                <a:tc>
                  <a:txBody>
                    <a:bodyPr/>
                    <a:lstStyle/>
                    <a:p>
                      <a:r>
                        <a:rPr lang="en-US" sz="1200" dirty="0" err="1"/>
                        <a:t>lem_conference</a:t>
                      </a:r>
                      <a:endParaRPr lang="en-US" sz="1200" dirty="0"/>
                    </a:p>
                  </a:txBody>
                  <a:tcPr marL="45720" marR="45720" anchor="ctr"/>
                </a:tc>
                <a:extLst>
                  <a:ext uri="{0D108BD9-81ED-4DB2-BD59-A6C34878D82A}">
                    <a16:rowId xmlns:a16="http://schemas.microsoft.com/office/drawing/2014/main" val="1277278420"/>
                  </a:ext>
                </a:extLst>
              </a:tr>
              <a:tr h="449424">
                <a:tc>
                  <a:txBody>
                    <a:bodyPr/>
                    <a:lstStyle/>
                    <a:p>
                      <a:r>
                        <a:rPr lang="en-US" sz="1200" dirty="0"/>
                        <a:t>1</a:t>
                      </a:r>
                    </a:p>
                  </a:txBody>
                  <a:tcPr marL="45720" marR="45720" anchor="ctr"/>
                </a:tc>
                <a:tc>
                  <a:txBody>
                    <a:bodyPr/>
                    <a:lstStyle/>
                    <a:p>
                      <a:r>
                        <a:rPr lang="en-US" sz="1200" dirty="0"/>
                        <a:t>0.783</a:t>
                      </a:r>
                    </a:p>
                  </a:txBody>
                  <a:tcPr marL="45720" marR="45720" anchor="ctr"/>
                </a:tc>
                <a:tc>
                  <a:txBody>
                    <a:bodyPr/>
                    <a:lstStyle/>
                    <a:p>
                      <a:r>
                        <a:rPr lang="en-US" sz="1200" dirty="0"/>
                        <a:t>conferences</a:t>
                      </a:r>
                    </a:p>
                  </a:txBody>
                  <a:tcPr marL="45720" marR="45720" anchor="ctr"/>
                </a:tc>
                <a:extLst>
                  <a:ext uri="{0D108BD9-81ED-4DB2-BD59-A6C34878D82A}">
                    <a16:rowId xmlns:a16="http://schemas.microsoft.com/office/drawing/2014/main" val="3934033362"/>
                  </a:ext>
                </a:extLst>
              </a:tr>
              <a:tr h="364533">
                <a:tc>
                  <a:txBody>
                    <a:bodyPr/>
                    <a:lstStyle/>
                    <a:p>
                      <a:r>
                        <a:rPr lang="en-US" sz="1200" dirty="0"/>
                        <a:t>2</a:t>
                      </a:r>
                    </a:p>
                  </a:txBody>
                  <a:tcPr marL="45720" marR="45720" anchor="ctr"/>
                </a:tc>
                <a:tc>
                  <a:txBody>
                    <a:bodyPr/>
                    <a:lstStyle/>
                    <a:p>
                      <a:r>
                        <a:rPr lang="en-US" sz="1200" dirty="0"/>
                        <a:t>0.750</a:t>
                      </a:r>
                    </a:p>
                  </a:txBody>
                  <a:tcPr marL="45720" marR="45720" anchor="ctr"/>
                </a:tc>
                <a:tc>
                  <a:txBody>
                    <a:bodyPr/>
                    <a:lstStyle/>
                    <a:p>
                      <a:r>
                        <a:rPr lang="en-US" sz="1200" dirty="0" err="1"/>
                        <a:t>en#conference</a:t>
                      </a:r>
                      <a:endParaRPr lang="en-US" sz="1200" dirty="0"/>
                    </a:p>
                  </a:txBody>
                  <a:tcPr marL="45720" marR="45720" anchor="ctr"/>
                </a:tc>
                <a:extLst>
                  <a:ext uri="{0D108BD9-81ED-4DB2-BD59-A6C34878D82A}">
                    <a16:rowId xmlns:a16="http://schemas.microsoft.com/office/drawing/2014/main" val="2321935163"/>
                  </a:ext>
                </a:extLst>
              </a:tr>
              <a:tr h="364533">
                <a:tc>
                  <a:txBody>
                    <a:bodyPr/>
                    <a:lstStyle/>
                    <a:p>
                      <a:r>
                        <a:rPr lang="en-US" sz="1200" dirty="0"/>
                        <a:t>3</a:t>
                      </a:r>
                    </a:p>
                  </a:txBody>
                  <a:tcPr marL="45720" marR="45720" anchor="ctr"/>
                </a:tc>
                <a:tc>
                  <a:txBody>
                    <a:bodyPr/>
                    <a:lstStyle/>
                    <a:p>
                      <a:r>
                        <a:rPr lang="en-US" sz="1200" dirty="0"/>
                        <a:t>0.437</a:t>
                      </a:r>
                    </a:p>
                  </a:txBody>
                  <a:tcPr marL="45720" marR="45720" anchor="ctr"/>
                </a:tc>
                <a:tc>
                  <a:txBody>
                    <a:bodyPr/>
                    <a:lstStyle/>
                    <a:p>
                      <a:r>
                        <a:rPr lang="en-US" sz="1200" dirty="0" err="1"/>
                        <a:t>en#session</a:t>
                      </a:r>
                      <a:endParaRPr lang="en-US" sz="1200" dirty="0"/>
                    </a:p>
                  </a:txBody>
                  <a:tcPr marL="45720" marR="45720" anchor="ctr"/>
                </a:tc>
                <a:extLst>
                  <a:ext uri="{0D108BD9-81ED-4DB2-BD59-A6C34878D82A}">
                    <a16:rowId xmlns:a16="http://schemas.microsoft.com/office/drawing/2014/main" val="847858775"/>
                  </a:ext>
                </a:extLst>
              </a:tr>
              <a:tr h="364533">
                <a:tc>
                  <a:txBody>
                    <a:bodyPr/>
                    <a:lstStyle/>
                    <a:p>
                      <a:r>
                        <a:rPr lang="en-US" sz="1200" dirty="0"/>
                        <a:t>4</a:t>
                      </a:r>
                    </a:p>
                  </a:txBody>
                  <a:tcPr marL="45720" marR="45720" anchor="ctr"/>
                </a:tc>
                <a:tc>
                  <a:txBody>
                    <a:bodyPr/>
                    <a:lstStyle/>
                    <a:p>
                      <a:r>
                        <a:rPr lang="en-US" sz="1200" dirty="0"/>
                        <a:t>0.436</a:t>
                      </a:r>
                    </a:p>
                  </a:txBody>
                  <a:tcPr marL="45720" marR="45720" anchor="ctr"/>
                </a:tc>
                <a:tc>
                  <a:txBody>
                    <a:bodyPr/>
                    <a:lstStyle/>
                    <a:p>
                      <a:r>
                        <a:rPr lang="en-US" sz="1200" dirty="0" err="1"/>
                        <a:t>en#seminar</a:t>
                      </a:r>
                      <a:endParaRPr lang="en-US" sz="1200" dirty="0"/>
                    </a:p>
                  </a:txBody>
                  <a:tcPr marL="45720" marR="45720" anchor="ctr"/>
                </a:tc>
                <a:extLst>
                  <a:ext uri="{0D108BD9-81ED-4DB2-BD59-A6C34878D82A}">
                    <a16:rowId xmlns:a16="http://schemas.microsoft.com/office/drawing/2014/main" val="2510278300"/>
                  </a:ext>
                </a:extLst>
              </a:tr>
              <a:tr h="364533">
                <a:tc>
                  <a:txBody>
                    <a:bodyPr/>
                    <a:lstStyle/>
                    <a:p>
                      <a:r>
                        <a:rPr lang="en-US" sz="1200" dirty="0"/>
                        <a:t>5</a:t>
                      </a:r>
                    </a:p>
                  </a:txBody>
                  <a:tcPr marL="45720" marR="45720" anchor="ctr"/>
                </a:tc>
                <a:tc>
                  <a:txBody>
                    <a:bodyPr/>
                    <a:lstStyle/>
                    <a:p>
                      <a:r>
                        <a:rPr lang="en-US" sz="1200" dirty="0"/>
                        <a:t>0.417</a:t>
                      </a:r>
                    </a:p>
                  </a:txBody>
                  <a:tcPr marL="45720" marR="45720" anchor="ctr"/>
                </a:tc>
                <a:tc>
                  <a:txBody>
                    <a:bodyPr/>
                    <a:lstStyle/>
                    <a:p>
                      <a:r>
                        <a:rPr lang="en-US" sz="1200" dirty="0" err="1"/>
                        <a:t>lem_proceedings</a:t>
                      </a:r>
                      <a:endParaRPr lang="en-US" sz="1200" dirty="0"/>
                    </a:p>
                  </a:txBody>
                  <a:tcPr marL="45720" marR="45720" anchor="ctr"/>
                </a:tc>
                <a:extLst>
                  <a:ext uri="{0D108BD9-81ED-4DB2-BD59-A6C34878D82A}">
                    <a16:rowId xmlns:a16="http://schemas.microsoft.com/office/drawing/2014/main" val="3759339381"/>
                  </a:ext>
                </a:extLst>
              </a:tr>
              <a:tr h="364533">
                <a:tc>
                  <a:txBody>
                    <a:bodyPr/>
                    <a:lstStyle/>
                    <a:p>
                      <a:r>
                        <a:rPr lang="en-US" sz="1200" dirty="0"/>
                        <a:t>6</a:t>
                      </a:r>
                    </a:p>
                  </a:txBody>
                  <a:tcPr marL="45720" marR="45720" anchor="ctr"/>
                </a:tc>
                <a:tc>
                  <a:txBody>
                    <a:bodyPr/>
                    <a:lstStyle/>
                    <a:p>
                      <a:r>
                        <a:rPr lang="en-US" sz="1200" dirty="0"/>
                        <a:t>0.409</a:t>
                      </a:r>
                    </a:p>
                  </a:txBody>
                  <a:tcPr marL="45720" marR="45720" anchor="ctr"/>
                </a:tc>
                <a:tc>
                  <a:txBody>
                    <a:bodyPr/>
                    <a:lstStyle/>
                    <a:p>
                      <a:r>
                        <a:rPr lang="en-US" sz="1200" dirty="0" err="1"/>
                        <a:t>lem_meeting</a:t>
                      </a:r>
                      <a:endParaRPr lang="en-US" sz="1200" dirty="0"/>
                    </a:p>
                  </a:txBody>
                  <a:tcPr marL="45720" marR="45720" anchor="ctr"/>
                </a:tc>
                <a:extLst>
                  <a:ext uri="{0D108BD9-81ED-4DB2-BD59-A6C34878D82A}">
                    <a16:rowId xmlns:a16="http://schemas.microsoft.com/office/drawing/2014/main" val="2848241688"/>
                  </a:ext>
                </a:extLst>
              </a:tr>
              <a:tr h="364533">
                <a:tc>
                  <a:txBody>
                    <a:bodyPr/>
                    <a:lstStyle/>
                    <a:p>
                      <a:r>
                        <a:rPr lang="en-US" sz="1200" dirty="0"/>
                        <a:t>7</a:t>
                      </a:r>
                    </a:p>
                  </a:txBody>
                  <a:tcPr marL="45720" marR="45720" anchor="ctr"/>
                </a:tc>
                <a:tc>
                  <a:txBody>
                    <a:bodyPr/>
                    <a:lstStyle/>
                    <a:p>
                      <a:r>
                        <a:rPr lang="en-US" sz="1200" dirty="0"/>
                        <a:t>0.406</a:t>
                      </a:r>
                    </a:p>
                  </a:txBody>
                  <a:tcPr marL="45720" marR="45720" anchor="ctr"/>
                </a:tc>
                <a:tc>
                  <a:txBody>
                    <a:bodyPr/>
                    <a:lstStyle/>
                    <a:p>
                      <a:r>
                        <a:rPr lang="en-US" sz="1200" dirty="0" err="1"/>
                        <a:t>lem_seminar</a:t>
                      </a:r>
                      <a:endParaRPr lang="en-US" sz="1200" dirty="0"/>
                    </a:p>
                  </a:txBody>
                  <a:tcPr marL="45720" marR="45720" anchor="ctr"/>
                </a:tc>
                <a:extLst>
                  <a:ext uri="{0D108BD9-81ED-4DB2-BD59-A6C34878D82A}">
                    <a16:rowId xmlns:a16="http://schemas.microsoft.com/office/drawing/2014/main" val="2624425171"/>
                  </a:ext>
                </a:extLst>
              </a:tr>
            </a:tbl>
          </a:graphicData>
        </a:graphic>
      </p:graphicFrame>
      <p:sp>
        <p:nvSpPr>
          <p:cNvPr id="10" name="Rectangle 9">
            <a:extLst>
              <a:ext uri="{FF2B5EF4-FFF2-40B4-BE49-F238E27FC236}">
                <a16:creationId xmlns:a16="http://schemas.microsoft.com/office/drawing/2014/main" id="{8BA0B619-F3BC-4B4A-B024-2A0D234FC5B6}"/>
              </a:ext>
            </a:extLst>
          </p:cNvPr>
          <p:cNvSpPr/>
          <p:nvPr/>
        </p:nvSpPr>
        <p:spPr>
          <a:xfrm>
            <a:off x="6828159" y="793036"/>
            <a:ext cx="1550424" cy="338554"/>
          </a:xfrm>
          <a:prstGeom prst="rect">
            <a:avLst/>
          </a:prstGeom>
        </p:spPr>
        <p:txBody>
          <a:bodyPr wrap="none">
            <a:spAutoFit/>
          </a:bodyPr>
          <a:lstStyle/>
          <a:p>
            <a:r>
              <a:rPr lang="en-US" sz="1600" b="1" dirty="0" err="1"/>
              <a:t>lem_conference</a:t>
            </a:r>
            <a:endParaRPr lang="en-US" sz="1600" b="1" dirty="0"/>
          </a:p>
        </p:txBody>
      </p:sp>
    </p:spTree>
    <p:extLst>
      <p:ext uri="{BB962C8B-B14F-4D97-AF65-F5344CB8AC3E}">
        <p14:creationId xmlns:p14="http://schemas.microsoft.com/office/powerpoint/2010/main" val="28746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073E45-72DF-4E10-9E52-4205B538AFAA}"/>
              </a:ext>
            </a:extLst>
          </p:cNvPr>
          <p:cNvSpPr>
            <a:spLocks noGrp="1"/>
          </p:cNvSpPr>
          <p:nvPr>
            <p:ph type="sldNum" sz="quarter" idx="4"/>
          </p:nvPr>
        </p:nvSpPr>
        <p:spPr/>
        <p:txBody>
          <a:bodyPr/>
          <a:lstStyle/>
          <a:p>
            <a:r>
              <a:rPr lang="it-IT" dirty="0"/>
              <a:t>							</a:t>
            </a:r>
            <a:fld id="{A5966B91-A095-42D1-A609-26FD12F997AA}" type="slidenum">
              <a:rPr lang="it-IT" smtClean="0"/>
              <a:pPr/>
              <a:t>9</a:t>
            </a:fld>
            <a:endParaRPr lang="it-IT" dirty="0"/>
          </a:p>
        </p:txBody>
      </p:sp>
      <p:sp>
        <p:nvSpPr>
          <p:cNvPr id="4" name="Content Placeholder 3">
            <a:extLst>
              <a:ext uri="{FF2B5EF4-FFF2-40B4-BE49-F238E27FC236}">
                <a16:creationId xmlns:a16="http://schemas.microsoft.com/office/drawing/2014/main" id="{A9197FAE-4556-4349-9526-A5BF2C715630}"/>
              </a:ext>
            </a:extLst>
          </p:cNvPr>
          <p:cNvSpPr>
            <a:spLocks noGrp="1"/>
          </p:cNvSpPr>
          <p:nvPr>
            <p:ph sz="half" idx="17"/>
          </p:nvPr>
        </p:nvSpPr>
        <p:spPr>
          <a:xfrm>
            <a:off x="0" y="213801"/>
            <a:ext cx="9120088" cy="635657"/>
          </a:xfrm>
        </p:spPr>
        <p:txBody>
          <a:bodyPr/>
          <a:lstStyle/>
          <a:p>
            <a:r>
              <a:rPr lang="en-US" dirty="0"/>
              <a:t>Comparative study – Similarity &amp; Relatedness</a:t>
            </a:r>
            <a:endParaRPr lang="es-ES" dirty="0"/>
          </a:p>
        </p:txBody>
      </p:sp>
      <p:pic>
        <p:nvPicPr>
          <p:cNvPr id="6" name="Content Placeholder 5">
            <a:extLst>
              <a:ext uri="{FF2B5EF4-FFF2-40B4-BE49-F238E27FC236}">
                <a16:creationId xmlns:a16="http://schemas.microsoft.com/office/drawing/2014/main" id="{791876C3-8ED4-49E4-988A-DBBBB26C781A}"/>
              </a:ext>
            </a:extLst>
          </p:cNvPr>
          <p:cNvPicPr>
            <a:picLocks noGrp="1" noChangeAspect="1"/>
          </p:cNvPicPr>
          <p:nvPr>
            <p:ph sz="half" idx="11"/>
          </p:nvPr>
        </p:nvPicPr>
        <p:blipFill rotWithShape="1">
          <a:blip r:embed="rId3"/>
          <a:srcRect l="5900" t="15001" r="10626" b="6056"/>
          <a:stretch/>
        </p:blipFill>
        <p:spPr>
          <a:xfrm>
            <a:off x="899592" y="1159194"/>
            <a:ext cx="6225053" cy="3311525"/>
          </a:xfrm>
          <a:prstGeom prst="rect">
            <a:avLst/>
          </a:prstGeom>
        </p:spPr>
      </p:pic>
      <p:sp>
        <p:nvSpPr>
          <p:cNvPr id="7" name="6 Elipse">
            <a:extLst>
              <a:ext uri="{FF2B5EF4-FFF2-40B4-BE49-F238E27FC236}">
                <a16:creationId xmlns:a16="http://schemas.microsoft.com/office/drawing/2014/main" id="{1CB8B5DA-47DD-416F-B714-8344A0ECAA40}"/>
              </a:ext>
            </a:extLst>
          </p:cNvPr>
          <p:cNvSpPr/>
          <p:nvPr/>
        </p:nvSpPr>
        <p:spPr bwMode="auto">
          <a:xfrm>
            <a:off x="3854780" y="915566"/>
            <a:ext cx="1181340" cy="3606457"/>
          </a:xfrm>
          <a:prstGeom prst="ellipse">
            <a:avLst/>
          </a:prstGeom>
          <a:noFill/>
          <a:ln w="28575" cap="flat" cmpd="sng" algn="ctr">
            <a:solidFill>
              <a:srgbClr val="C0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0" i="0" u="none" strike="noStrike" cap="none" normalizeH="0" baseline="0">
              <a:ln>
                <a:noFill/>
              </a:ln>
              <a:solidFill>
                <a:srgbClr val="333333"/>
              </a:solidFill>
              <a:effectLst/>
              <a:latin typeface="Arial" pitchFamily="34" charset="0"/>
            </a:endParaRPr>
          </a:p>
        </p:txBody>
      </p:sp>
      <p:sp>
        <p:nvSpPr>
          <p:cNvPr id="8" name="Rectangle 7">
            <a:extLst>
              <a:ext uri="{FF2B5EF4-FFF2-40B4-BE49-F238E27FC236}">
                <a16:creationId xmlns:a16="http://schemas.microsoft.com/office/drawing/2014/main" id="{048B6C45-07AF-436C-BCAE-513D761873A7}"/>
              </a:ext>
            </a:extLst>
          </p:cNvPr>
          <p:cNvSpPr/>
          <p:nvPr/>
        </p:nvSpPr>
        <p:spPr>
          <a:xfrm>
            <a:off x="107504" y="4607953"/>
            <a:ext cx="7560840" cy="461665"/>
          </a:xfrm>
          <a:prstGeom prst="rect">
            <a:avLst/>
          </a:prstGeom>
        </p:spPr>
        <p:txBody>
          <a:bodyPr wrap="square">
            <a:spAutoFit/>
          </a:bodyPr>
          <a:lstStyle/>
          <a:p>
            <a:pPr lvl="0">
              <a:defRPr/>
            </a:pPr>
            <a:r>
              <a:rPr lang="en-US" altLang="en-US" sz="1200" b="1" dirty="0">
                <a:solidFill>
                  <a:srgbClr val="000000"/>
                </a:solidFill>
              </a:rPr>
              <a:t>(*) Spearman correlation for word similarity datasets and embeddings extracted from UN corpus. The columns refer to the embedding algorithm, tokenization of the corpus and whether concept-based similarity was used</a:t>
            </a:r>
          </a:p>
        </p:txBody>
      </p:sp>
      <p:sp>
        <p:nvSpPr>
          <p:cNvPr id="3" name="Rectangle 2">
            <a:extLst>
              <a:ext uri="{FF2B5EF4-FFF2-40B4-BE49-F238E27FC236}">
                <a16:creationId xmlns:a16="http://schemas.microsoft.com/office/drawing/2014/main" id="{1549B815-594B-421F-B520-34B77957AA4F}"/>
              </a:ext>
            </a:extLst>
          </p:cNvPr>
          <p:cNvSpPr/>
          <p:nvPr/>
        </p:nvSpPr>
        <p:spPr>
          <a:xfrm>
            <a:off x="7236296" y="1853515"/>
            <a:ext cx="1767835" cy="2308324"/>
          </a:xfrm>
          <a:prstGeom prst="rect">
            <a:avLst/>
          </a:prstGeom>
        </p:spPr>
        <p:txBody>
          <a:bodyPr wrap="square">
            <a:spAutoFit/>
          </a:bodyPr>
          <a:lstStyle/>
          <a:p>
            <a:r>
              <a:rPr lang="en-US" b="1" dirty="0"/>
              <a:t>Co-training word and KG embeddings produces enriched representations and improved accuracies </a:t>
            </a:r>
            <a:endParaRPr lang="en-US" dirty="0"/>
          </a:p>
        </p:txBody>
      </p:sp>
    </p:spTree>
    <p:extLst>
      <p:ext uri="{BB962C8B-B14F-4D97-AF65-F5344CB8AC3E}">
        <p14:creationId xmlns:p14="http://schemas.microsoft.com/office/powerpoint/2010/main" val="374151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B28BD7-AE25-418A-9577-0D941F5BB182}"/>
              </a:ext>
            </a:extLst>
          </p:cNvPr>
          <p:cNvSpPr>
            <a:spLocks noGrp="1"/>
          </p:cNvSpPr>
          <p:nvPr>
            <p:ph type="sldNum" sz="quarter" idx="4"/>
          </p:nvPr>
        </p:nvSpPr>
        <p:spPr/>
        <p:txBody>
          <a:bodyPr/>
          <a:lstStyle/>
          <a:p>
            <a:r>
              <a:rPr lang="it-IT"/>
              <a:t>							</a:t>
            </a:r>
            <a:fld id="{A5966B91-A095-42D1-A609-26FD12F997AA}" type="slidenum">
              <a:rPr lang="it-IT" smtClean="0"/>
              <a:pPr/>
              <a:t>10</a:t>
            </a:fld>
            <a:endParaRPr lang="it-IT" dirty="0"/>
          </a:p>
        </p:txBody>
      </p:sp>
      <p:pic>
        <p:nvPicPr>
          <p:cNvPr id="6" name="Content Placeholder 5">
            <a:extLst>
              <a:ext uri="{FF2B5EF4-FFF2-40B4-BE49-F238E27FC236}">
                <a16:creationId xmlns:a16="http://schemas.microsoft.com/office/drawing/2014/main" id="{70C5FC54-E7ED-440E-9BCA-D78315DCDFB4}"/>
              </a:ext>
            </a:extLst>
          </p:cNvPr>
          <p:cNvPicPr>
            <a:picLocks noGrp="1" noChangeAspect="1"/>
          </p:cNvPicPr>
          <p:nvPr>
            <p:ph sz="half" idx="11"/>
          </p:nvPr>
        </p:nvPicPr>
        <p:blipFill rotWithShape="1">
          <a:blip r:embed="rId3"/>
          <a:srcRect l="6251" t="30746" r="6239"/>
          <a:stretch/>
        </p:blipFill>
        <p:spPr>
          <a:xfrm>
            <a:off x="996257" y="2970798"/>
            <a:ext cx="3020955" cy="1344795"/>
          </a:xfrm>
          <a:prstGeom prst="rect">
            <a:avLst/>
          </a:prstGeom>
        </p:spPr>
      </p:pic>
      <p:sp>
        <p:nvSpPr>
          <p:cNvPr id="4" name="Content Placeholder 3">
            <a:extLst>
              <a:ext uri="{FF2B5EF4-FFF2-40B4-BE49-F238E27FC236}">
                <a16:creationId xmlns:a16="http://schemas.microsoft.com/office/drawing/2014/main" id="{A7598970-B137-4C76-BD21-F4FD5FB190DA}"/>
              </a:ext>
            </a:extLst>
          </p:cNvPr>
          <p:cNvSpPr>
            <a:spLocks noGrp="1"/>
          </p:cNvSpPr>
          <p:nvPr>
            <p:ph sz="half" idx="17"/>
          </p:nvPr>
        </p:nvSpPr>
        <p:spPr>
          <a:xfrm>
            <a:off x="-108520" y="267494"/>
            <a:ext cx="9120088" cy="720080"/>
          </a:xfrm>
        </p:spPr>
        <p:txBody>
          <a:bodyPr/>
          <a:lstStyle/>
          <a:p>
            <a:r>
              <a:rPr lang="en-US" dirty="0"/>
              <a:t>The power of enriched representations</a:t>
            </a:r>
            <a:endParaRPr lang="es-ES" dirty="0"/>
          </a:p>
        </p:txBody>
      </p:sp>
      <p:pic>
        <p:nvPicPr>
          <p:cNvPr id="9" name="Picture 8">
            <a:extLst>
              <a:ext uri="{FF2B5EF4-FFF2-40B4-BE49-F238E27FC236}">
                <a16:creationId xmlns:a16="http://schemas.microsoft.com/office/drawing/2014/main" id="{B5B4D7C2-86CA-4AC2-8A87-2C09ACBB9DC7}"/>
              </a:ext>
            </a:extLst>
          </p:cNvPr>
          <p:cNvPicPr>
            <a:picLocks noChangeAspect="1"/>
          </p:cNvPicPr>
          <p:nvPr/>
        </p:nvPicPr>
        <p:blipFill rotWithShape="1">
          <a:blip r:embed="rId4"/>
          <a:srcRect l="1547" t="12201" r="54725" b="15001"/>
          <a:stretch/>
        </p:blipFill>
        <p:spPr>
          <a:xfrm>
            <a:off x="549925" y="1701760"/>
            <a:ext cx="1717031" cy="1515328"/>
          </a:xfrm>
          <a:prstGeom prst="rect">
            <a:avLst/>
          </a:prstGeom>
        </p:spPr>
      </p:pic>
      <p:pic>
        <p:nvPicPr>
          <p:cNvPr id="10" name="Picture 4" descr="Resultado de imagen de fake news">
            <a:extLst>
              <a:ext uri="{FF2B5EF4-FFF2-40B4-BE49-F238E27FC236}">
                <a16:creationId xmlns:a16="http://schemas.microsoft.com/office/drawing/2014/main" id="{2D3C181C-111E-4BDB-A656-62DCDD1CC3B2}"/>
              </a:ext>
            </a:extLst>
          </p:cNvPr>
          <p:cNvPicPr>
            <a:picLocks noChangeAspect="1" noChangeArrowheads="1"/>
          </p:cNvPicPr>
          <p:nvPr/>
        </p:nvPicPr>
        <p:blipFill>
          <a:blip r:embed="rId5" cstate="print"/>
          <a:srcRect/>
          <a:stretch>
            <a:fillRect/>
          </a:stretch>
        </p:blipFill>
        <p:spPr bwMode="auto">
          <a:xfrm>
            <a:off x="2448178" y="2369599"/>
            <a:ext cx="1181071" cy="725696"/>
          </a:xfrm>
          <a:prstGeom prst="rect">
            <a:avLst/>
          </a:prstGeom>
          <a:noFill/>
        </p:spPr>
      </p:pic>
      <p:pic>
        <p:nvPicPr>
          <p:cNvPr id="3" name="Picture 2">
            <a:extLst>
              <a:ext uri="{FF2B5EF4-FFF2-40B4-BE49-F238E27FC236}">
                <a16:creationId xmlns:a16="http://schemas.microsoft.com/office/drawing/2014/main" id="{73B64E6E-2BC5-4A62-A926-C004C787521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275" y="1701760"/>
            <a:ext cx="598921" cy="4851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5037626-3E59-4551-801A-364FE61B431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9372" y="3399422"/>
            <a:ext cx="516885" cy="516885"/>
          </a:xfrm>
          <a:prstGeom prst="rect">
            <a:avLst/>
          </a:prstGeom>
          <a:noFill/>
          <a:extLst>
            <a:ext uri="{909E8E84-426E-40DD-AFC4-6F175D3DCCD1}">
              <a14:hiddenFill xmlns:a14="http://schemas.microsoft.com/office/drawing/2010/main">
                <a:solidFill>
                  <a:srgbClr val="FFFFFF"/>
                </a:solidFill>
              </a14:hiddenFill>
            </a:ext>
          </a:extLst>
        </p:spPr>
      </p:pic>
      <p:pic>
        <p:nvPicPr>
          <p:cNvPr id="16" name="Content Placeholder 4">
            <a:extLst>
              <a:ext uri="{FF2B5EF4-FFF2-40B4-BE49-F238E27FC236}">
                <a16:creationId xmlns:a16="http://schemas.microsoft.com/office/drawing/2014/main" id="{F983CE4B-7204-44AD-B2DD-CFE9B9313A06}"/>
              </a:ext>
            </a:extLst>
          </p:cNvPr>
          <p:cNvPicPr>
            <a:picLocks noChangeAspect="1"/>
          </p:cNvPicPr>
          <p:nvPr/>
        </p:nvPicPr>
        <p:blipFill rotWithShape="1">
          <a:blip r:embed="rId8"/>
          <a:srcRect l="12326" t="42423" r="16682" b="11016"/>
          <a:stretch/>
        </p:blipFill>
        <p:spPr>
          <a:xfrm>
            <a:off x="4903749" y="2874300"/>
            <a:ext cx="3728403" cy="1375516"/>
          </a:xfrm>
          <a:prstGeom prst="rect">
            <a:avLst/>
          </a:prstGeom>
        </p:spPr>
      </p:pic>
      <p:pic>
        <p:nvPicPr>
          <p:cNvPr id="14" name="Picture 13">
            <a:extLst>
              <a:ext uri="{FF2B5EF4-FFF2-40B4-BE49-F238E27FC236}">
                <a16:creationId xmlns:a16="http://schemas.microsoft.com/office/drawing/2014/main" id="{D49C1780-4DE9-4279-A21F-88FA955113AC}"/>
              </a:ext>
            </a:extLst>
          </p:cNvPr>
          <p:cNvPicPr>
            <a:picLocks noChangeAspect="1"/>
          </p:cNvPicPr>
          <p:nvPr/>
        </p:nvPicPr>
        <p:blipFill rotWithShape="1">
          <a:blip r:embed="rId9"/>
          <a:srcRect l="36613" t="24910" r="36612" b="51866"/>
          <a:stretch/>
        </p:blipFill>
        <p:spPr>
          <a:xfrm>
            <a:off x="4860032" y="1648837"/>
            <a:ext cx="2808312" cy="1027616"/>
          </a:xfrm>
          <a:prstGeom prst="rect">
            <a:avLst/>
          </a:prstGeom>
        </p:spPr>
      </p:pic>
      <p:pic>
        <p:nvPicPr>
          <p:cNvPr id="2054" name="Picture 6" descr="España incrementa en 586,7 millones de euros la aportación a la ...">
            <a:extLst>
              <a:ext uri="{FF2B5EF4-FFF2-40B4-BE49-F238E27FC236}">
                <a16:creationId xmlns:a16="http://schemas.microsoft.com/office/drawing/2014/main" id="{3FBDAB69-4FFB-4541-AE1A-C1DA09D1160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18771" y="1554340"/>
            <a:ext cx="1425229" cy="9050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DA393E7-FAD6-436D-8FC2-2B77517F812A}"/>
              </a:ext>
            </a:extLst>
          </p:cNvPr>
          <p:cNvSpPr/>
          <p:nvPr/>
        </p:nvSpPr>
        <p:spPr>
          <a:xfrm>
            <a:off x="107504" y="4294569"/>
            <a:ext cx="9073008" cy="869469"/>
          </a:xfrm>
          <a:prstGeom prst="rect">
            <a:avLst/>
          </a:prstGeom>
          <a:solidFill>
            <a:schemeClr val="bg1"/>
          </a:solidFill>
        </p:spPr>
        <p:txBody>
          <a:bodyPr wrap="square">
            <a:spAutoFit/>
          </a:bodyPr>
          <a:lstStyle/>
          <a:p>
            <a:pPr>
              <a:spcAft>
                <a:spcPts val="300"/>
              </a:spcAft>
            </a:pPr>
            <a:r>
              <a:rPr lang="en-US" sz="1200" i="1" dirty="0">
                <a:solidFill>
                  <a:srgbClr val="000000"/>
                </a:solidFill>
              </a:rPr>
              <a:t>Garcia-Silva A, </a:t>
            </a:r>
            <a:r>
              <a:rPr lang="en-US" sz="1200" i="1" dirty="0" err="1">
                <a:solidFill>
                  <a:srgbClr val="000000"/>
                </a:solidFill>
              </a:rPr>
              <a:t>Berrio</a:t>
            </a:r>
            <a:r>
              <a:rPr lang="en-US" sz="1200" i="1" dirty="0">
                <a:solidFill>
                  <a:srgbClr val="000000"/>
                </a:solidFill>
              </a:rPr>
              <a:t> C, Gomez-Perez JM: </a:t>
            </a:r>
            <a:r>
              <a:rPr lang="en-US" sz="1200" b="1" i="1" dirty="0">
                <a:solidFill>
                  <a:srgbClr val="000000"/>
                </a:solidFill>
              </a:rPr>
              <a:t>An empirical study on pre-trained embeddings and language models for bot detection</a:t>
            </a:r>
            <a:r>
              <a:rPr lang="en-US" sz="1200" i="1" dirty="0">
                <a:solidFill>
                  <a:srgbClr val="000000"/>
                </a:solidFill>
              </a:rPr>
              <a:t>. In Proc. of the Representation Learning for NLP (RepL4NLP-2019), pp. 148–155. ACL, Florence, Italy (2019). DOI </a:t>
            </a:r>
            <a:r>
              <a:rPr lang="en-US" sz="1200" i="1" dirty="0">
                <a:solidFill>
                  <a:srgbClr val="000000"/>
                </a:solidFill>
                <a:hlinkClick r:id="rId11"/>
              </a:rPr>
              <a:t>https://doi.org/10.18653/v1/W19-4317</a:t>
            </a:r>
            <a:r>
              <a:rPr lang="en-US" sz="1200" i="1" dirty="0">
                <a:solidFill>
                  <a:srgbClr val="000000"/>
                </a:solidFill>
              </a:rPr>
              <a:t> </a:t>
            </a:r>
          </a:p>
          <a:p>
            <a:pPr>
              <a:spcAft>
                <a:spcPts val="300"/>
              </a:spcAft>
            </a:pPr>
            <a:r>
              <a:rPr lang="en-US" sz="1200" i="1" dirty="0">
                <a:solidFill>
                  <a:srgbClr val="000000"/>
                </a:solidFill>
              </a:rPr>
              <a:t>Gomez-Perez JM, Ortega R. </a:t>
            </a:r>
            <a:r>
              <a:rPr lang="en-US" sz="1200" b="1" i="1" dirty="0">
                <a:solidFill>
                  <a:srgbClr val="000000"/>
                </a:solidFill>
              </a:rPr>
              <a:t>Look, read and enrich - Learning from scientific figures and their captions</a:t>
            </a:r>
            <a:r>
              <a:rPr lang="en-US" sz="1200" i="1" dirty="0">
                <a:solidFill>
                  <a:srgbClr val="000000"/>
                </a:solidFill>
              </a:rPr>
              <a:t>. In Proc. of the 10</a:t>
            </a:r>
            <a:r>
              <a:rPr lang="en-US" sz="1200" i="1" baseline="30000" dirty="0">
                <a:solidFill>
                  <a:srgbClr val="000000"/>
                </a:solidFill>
              </a:rPr>
              <a:t>th</a:t>
            </a:r>
            <a:r>
              <a:rPr lang="en-US" sz="1200" i="1" dirty="0">
                <a:solidFill>
                  <a:srgbClr val="000000"/>
                </a:solidFill>
              </a:rPr>
              <a:t> Intl. Conference on Knowledge Capture, KCAP’19. ACM, New York, NY, USA (2019). DOI </a:t>
            </a:r>
            <a:r>
              <a:rPr lang="en-US" sz="1200" i="1" dirty="0">
                <a:solidFill>
                  <a:srgbClr val="000000"/>
                </a:solidFill>
                <a:hlinkClick r:id="rId12"/>
              </a:rPr>
              <a:t>https://doi.org/10.1145/3360901.3364420</a:t>
            </a:r>
            <a:r>
              <a:rPr lang="en-US" sz="1200" i="1" dirty="0">
                <a:solidFill>
                  <a:srgbClr val="000000"/>
                </a:solidFill>
              </a:rPr>
              <a:t> </a:t>
            </a:r>
            <a:endParaRPr lang="es-ES" sz="1200" i="1" dirty="0">
              <a:solidFill>
                <a:srgbClr val="000000"/>
              </a:solidFill>
            </a:endParaRPr>
          </a:p>
        </p:txBody>
      </p:sp>
      <p:sp>
        <p:nvSpPr>
          <p:cNvPr id="7" name="Rectangle 6">
            <a:extLst>
              <a:ext uri="{FF2B5EF4-FFF2-40B4-BE49-F238E27FC236}">
                <a16:creationId xmlns:a16="http://schemas.microsoft.com/office/drawing/2014/main" id="{D66B53B1-B011-441E-B40A-88F525B7DA78}"/>
              </a:ext>
            </a:extLst>
          </p:cNvPr>
          <p:cNvSpPr/>
          <p:nvPr/>
        </p:nvSpPr>
        <p:spPr>
          <a:xfrm>
            <a:off x="479372" y="1059582"/>
            <a:ext cx="3537840" cy="646331"/>
          </a:xfrm>
          <a:prstGeom prst="rect">
            <a:avLst/>
          </a:prstGeom>
        </p:spPr>
        <p:txBody>
          <a:bodyPr wrap="square">
            <a:spAutoFit/>
          </a:bodyPr>
          <a:lstStyle/>
          <a:p>
            <a:r>
              <a:rPr lang="es-ES" b="1" dirty="0" err="1"/>
              <a:t>Disinformation</a:t>
            </a:r>
            <a:r>
              <a:rPr lang="es-ES" b="1" dirty="0"/>
              <a:t> and </a:t>
            </a:r>
            <a:r>
              <a:rPr lang="es-ES" b="1" dirty="0" err="1"/>
              <a:t>fake</a:t>
            </a:r>
            <a:r>
              <a:rPr lang="es-ES" b="1" dirty="0"/>
              <a:t> </a:t>
            </a:r>
            <a:r>
              <a:rPr lang="es-ES" b="1" dirty="0" err="1"/>
              <a:t>news</a:t>
            </a:r>
            <a:r>
              <a:rPr lang="es-ES" b="1" dirty="0"/>
              <a:t> </a:t>
            </a:r>
            <a:r>
              <a:rPr lang="es-ES" b="1" dirty="0" err="1"/>
              <a:t>analysis</a:t>
            </a:r>
            <a:r>
              <a:rPr lang="es-ES" b="1" dirty="0"/>
              <a:t> </a:t>
            </a:r>
            <a:r>
              <a:rPr lang="es-ES" b="1" dirty="0" err="1"/>
              <a:t>on</a:t>
            </a:r>
            <a:r>
              <a:rPr lang="es-ES" b="1" dirty="0"/>
              <a:t> social media</a:t>
            </a:r>
            <a:endParaRPr lang="en-US" b="1" dirty="0"/>
          </a:p>
        </p:txBody>
      </p:sp>
      <p:sp>
        <p:nvSpPr>
          <p:cNvPr id="15" name="Rectangle 14">
            <a:extLst>
              <a:ext uri="{FF2B5EF4-FFF2-40B4-BE49-F238E27FC236}">
                <a16:creationId xmlns:a16="http://schemas.microsoft.com/office/drawing/2014/main" id="{A5F0CC75-4FE4-4C73-9032-AA1E3D96EFA4}"/>
              </a:ext>
            </a:extLst>
          </p:cNvPr>
          <p:cNvSpPr/>
          <p:nvPr/>
        </p:nvSpPr>
        <p:spPr>
          <a:xfrm>
            <a:off x="4910459" y="921082"/>
            <a:ext cx="3874529" cy="646331"/>
          </a:xfrm>
          <a:prstGeom prst="rect">
            <a:avLst/>
          </a:prstGeom>
        </p:spPr>
        <p:txBody>
          <a:bodyPr wrap="square">
            <a:spAutoFit/>
          </a:bodyPr>
          <a:lstStyle/>
          <a:p>
            <a:r>
              <a:rPr lang="es-ES" b="1" dirty="0"/>
              <a:t>Machine </a:t>
            </a:r>
            <a:r>
              <a:rPr lang="es-ES" b="1" dirty="0" err="1"/>
              <a:t>comprehension</a:t>
            </a:r>
            <a:r>
              <a:rPr lang="es-ES" b="1" dirty="0"/>
              <a:t> </a:t>
            </a:r>
            <a:r>
              <a:rPr lang="es-ES" b="1" dirty="0" err="1"/>
              <a:t>of</a:t>
            </a:r>
            <a:r>
              <a:rPr lang="es-ES" b="1" dirty="0"/>
              <a:t> </a:t>
            </a:r>
            <a:r>
              <a:rPr lang="es-ES" b="1" dirty="0" err="1"/>
              <a:t>scientific</a:t>
            </a:r>
            <a:r>
              <a:rPr lang="es-ES" b="1" dirty="0"/>
              <a:t> </a:t>
            </a:r>
            <a:r>
              <a:rPr lang="es-ES" b="1" dirty="0" err="1"/>
              <a:t>textbooks</a:t>
            </a:r>
            <a:r>
              <a:rPr lang="es-ES" b="1" dirty="0"/>
              <a:t> and </a:t>
            </a:r>
            <a:r>
              <a:rPr lang="es-ES" b="1" dirty="0" err="1"/>
              <a:t>question</a:t>
            </a:r>
            <a:r>
              <a:rPr lang="es-ES" b="1" dirty="0"/>
              <a:t> </a:t>
            </a:r>
            <a:r>
              <a:rPr lang="es-ES" b="1" dirty="0" err="1"/>
              <a:t>answering</a:t>
            </a:r>
            <a:endParaRPr lang="en-US" b="1" dirty="0"/>
          </a:p>
        </p:txBody>
      </p:sp>
    </p:spTree>
    <p:extLst>
      <p:ext uri="{BB962C8B-B14F-4D97-AF65-F5344CB8AC3E}">
        <p14:creationId xmlns:p14="http://schemas.microsoft.com/office/powerpoint/2010/main" val="2125670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C4C2513-69F2-4C19-95A9-5FA5585D5D84}"/>
              </a:ext>
            </a:extLst>
          </p:cNvPr>
          <p:cNvSpPr>
            <a:spLocks noGrp="1"/>
          </p:cNvSpPr>
          <p:nvPr>
            <p:ph type="sldNum" sz="quarter" idx="4"/>
          </p:nvPr>
        </p:nvSpPr>
        <p:spPr/>
        <p:txBody>
          <a:bodyPr/>
          <a:lstStyle/>
          <a:p>
            <a:r>
              <a:rPr lang="it-IT"/>
              <a:t>							</a:t>
            </a:r>
            <a:fld id="{A5966B91-A095-42D1-A609-26FD12F997AA}" type="slidenum">
              <a:rPr lang="it-IT" smtClean="0"/>
              <a:pPr/>
              <a:t>11</a:t>
            </a:fld>
            <a:endParaRPr lang="it-IT" dirty="0"/>
          </a:p>
        </p:txBody>
      </p:sp>
      <p:graphicFrame>
        <p:nvGraphicFramePr>
          <p:cNvPr id="5" name="Marcador de contenido 4">
            <a:extLst>
              <a:ext uri="{FF2B5EF4-FFF2-40B4-BE49-F238E27FC236}">
                <a16:creationId xmlns:a16="http://schemas.microsoft.com/office/drawing/2014/main" id="{EB82075A-173D-4AC5-B3FC-0E77EDE939EC}"/>
              </a:ext>
            </a:extLst>
          </p:cNvPr>
          <p:cNvGraphicFramePr>
            <a:graphicFrameLocks noGrp="1"/>
          </p:cNvGraphicFramePr>
          <p:nvPr>
            <p:ph sz="half" idx="11"/>
            <p:extLst>
              <p:ext uri="{D42A27DB-BD31-4B8C-83A1-F6EECF244321}">
                <p14:modId xmlns:p14="http://schemas.microsoft.com/office/powerpoint/2010/main" val="2744028079"/>
              </p:ext>
            </p:extLst>
          </p:nvPr>
        </p:nvGraphicFramePr>
        <p:xfrm>
          <a:off x="323528" y="947184"/>
          <a:ext cx="9036496"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contenido 3">
            <a:extLst>
              <a:ext uri="{FF2B5EF4-FFF2-40B4-BE49-F238E27FC236}">
                <a16:creationId xmlns:a16="http://schemas.microsoft.com/office/drawing/2014/main" id="{CFE35198-71D7-4CE8-864B-1650091C88C5}"/>
              </a:ext>
            </a:extLst>
          </p:cNvPr>
          <p:cNvSpPr>
            <a:spLocks noGrp="1"/>
          </p:cNvSpPr>
          <p:nvPr>
            <p:ph sz="half" idx="17"/>
          </p:nvPr>
        </p:nvSpPr>
        <p:spPr/>
        <p:txBody>
          <a:bodyPr/>
          <a:lstStyle/>
          <a:p>
            <a:r>
              <a:rPr lang="en-US" dirty="0"/>
              <a:t>Co-evolution pipeline</a:t>
            </a:r>
          </a:p>
        </p:txBody>
      </p:sp>
      <p:pic>
        <p:nvPicPr>
          <p:cNvPr id="9" name="Imagen 8">
            <a:extLst>
              <a:ext uri="{FF2B5EF4-FFF2-40B4-BE49-F238E27FC236}">
                <a16:creationId xmlns:a16="http://schemas.microsoft.com/office/drawing/2014/main" id="{31F450D3-F19A-4C6C-87C8-69FC5387E59C}"/>
              </a:ext>
            </a:extLst>
          </p:cNvPr>
          <p:cNvPicPr>
            <a:picLocks noChangeAspect="1"/>
          </p:cNvPicPr>
          <p:nvPr/>
        </p:nvPicPr>
        <p:blipFill>
          <a:blip r:embed="rId7"/>
          <a:stretch>
            <a:fillRect/>
          </a:stretch>
        </p:blipFill>
        <p:spPr>
          <a:xfrm>
            <a:off x="6732690" y="311527"/>
            <a:ext cx="1728192" cy="1042575"/>
          </a:xfrm>
          <a:prstGeom prst="rect">
            <a:avLst/>
          </a:prstGeom>
        </p:spPr>
      </p:pic>
      <p:sp>
        <p:nvSpPr>
          <p:cNvPr id="8" name="Rectangle 7">
            <a:extLst>
              <a:ext uri="{FF2B5EF4-FFF2-40B4-BE49-F238E27FC236}">
                <a16:creationId xmlns:a16="http://schemas.microsoft.com/office/drawing/2014/main" id="{85B87EC6-C37F-45D9-9A45-641FD60A134D}"/>
              </a:ext>
            </a:extLst>
          </p:cNvPr>
          <p:cNvSpPr/>
          <p:nvPr/>
        </p:nvSpPr>
        <p:spPr>
          <a:xfrm>
            <a:off x="72008" y="4702373"/>
            <a:ext cx="7740352" cy="461665"/>
          </a:xfrm>
          <a:prstGeom prst="rect">
            <a:avLst/>
          </a:prstGeom>
        </p:spPr>
        <p:txBody>
          <a:bodyPr wrap="square">
            <a:spAutoFit/>
          </a:bodyPr>
          <a:lstStyle/>
          <a:p>
            <a:r>
              <a:rPr lang="en-US" sz="1200" i="1" dirty="0">
                <a:solidFill>
                  <a:srgbClr val="000000"/>
                </a:solidFill>
                <a:latin typeface="NimbusRomNo9L-Regu"/>
              </a:rPr>
              <a:t>Denaux R and Gomez-Perez JM </a:t>
            </a:r>
            <a:r>
              <a:rPr lang="en-US" sz="1200" b="1" i="1" dirty="0">
                <a:solidFill>
                  <a:srgbClr val="000000"/>
                </a:solidFill>
                <a:latin typeface="NimbusRomNo9L-Regu"/>
              </a:rPr>
              <a:t>, Towards a Vecsigrafo: Portable semantics in knowledge-based text analytics.</a:t>
            </a:r>
            <a:r>
              <a:rPr lang="en-US" sz="1200" i="1" dirty="0">
                <a:solidFill>
                  <a:srgbClr val="000000"/>
                </a:solidFill>
                <a:latin typeface="NimbusRomNo9L-Regu"/>
              </a:rPr>
              <a:t> </a:t>
            </a:r>
            <a:r>
              <a:rPr lang="en-US" sz="1200" i="1" dirty="0">
                <a:solidFill>
                  <a:srgbClr val="000000"/>
                </a:solidFill>
                <a:latin typeface="NimbusRomNo9L-ReguItal"/>
              </a:rPr>
              <a:t>Hybrid Statistical Semantic Understanding and Emerging Semantics @ISWC17</a:t>
            </a:r>
            <a:r>
              <a:rPr lang="en-US" sz="1200" i="1" dirty="0">
                <a:solidFill>
                  <a:srgbClr val="000000"/>
                </a:solidFill>
                <a:latin typeface="NimbusRomNo9L-Regu"/>
              </a:rPr>
              <a:t>, 2017. </a:t>
            </a:r>
            <a:r>
              <a:rPr lang="en-US" sz="1200" i="1" dirty="0">
                <a:solidFill>
                  <a:srgbClr val="000000"/>
                </a:solidFill>
                <a:latin typeface="NimbusRomNo9L-Regu"/>
                <a:hlinkClick r:id="rId8"/>
              </a:rPr>
              <a:t>http://ceur-ws.org/Vol-1923/article-04.pdf</a:t>
            </a:r>
            <a:r>
              <a:rPr lang="en-US" sz="1200" i="1" dirty="0">
                <a:solidFill>
                  <a:srgbClr val="000000"/>
                </a:solidFill>
                <a:latin typeface="NimbusRomNo9L-Regu"/>
              </a:rPr>
              <a:t> </a:t>
            </a:r>
            <a:endParaRPr lang="en-US" sz="1200" i="1" dirty="0">
              <a:solidFill>
                <a:srgbClr val="000000"/>
              </a:solidFill>
            </a:endParaRPr>
          </a:p>
        </p:txBody>
      </p:sp>
    </p:spTree>
    <p:extLst>
      <p:ext uri="{BB962C8B-B14F-4D97-AF65-F5344CB8AC3E}">
        <p14:creationId xmlns:p14="http://schemas.microsoft.com/office/powerpoint/2010/main" val="3151564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849D31E-715E-4C75-89D5-625748AB4644}"/>
              </a:ext>
            </a:extLst>
          </p:cNvPr>
          <p:cNvSpPr>
            <a:spLocks noGrp="1"/>
          </p:cNvSpPr>
          <p:nvPr>
            <p:ph type="sldNum" sz="quarter" idx="4"/>
          </p:nvPr>
        </p:nvSpPr>
        <p:spPr>
          <a:xfrm>
            <a:off x="252536" y="4767263"/>
            <a:ext cx="9144000" cy="252759"/>
          </a:xfrm>
        </p:spPr>
        <p:txBody>
          <a:bodyPr/>
          <a:lstStyle/>
          <a:p>
            <a:r>
              <a:rPr lang="it-IT"/>
              <a:t>							</a:t>
            </a:r>
            <a:fld id="{A5966B91-A095-42D1-A609-26FD12F997AA}" type="slidenum">
              <a:rPr lang="it-IT" smtClean="0"/>
              <a:pPr/>
              <a:t>12</a:t>
            </a:fld>
            <a:endParaRPr lang="it-IT" dirty="0"/>
          </a:p>
        </p:txBody>
      </p:sp>
      <p:sp>
        <p:nvSpPr>
          <p:cNvPr id="3" name="Marcador de contenido 2">
            <a:extLst>
              <a:ext uri="{FF2B5EF4-FFF2-40B4-BE49-F238E27FC236}">
                <a16:creationId xmlns:a16="http://schemas.microsoft.com/office/drawing/2014/main" id="{25F117CA-08E4-48CE-AB6B-D67D812BEBFF}"/>
              </a:ext>
            </a:extLst>
          </p:cNvPr>
          <p:cNvSpPr>
            <a:spLocks noGrp="1"/>
          </p:cNvSpPr>
          <p:nvPr>
            <p:ph sz="half" idx="11"/>
          </p:nvPr>
        </p:nvSpPr>
        <p:spPr>
          <a:xfrm>
            <a:off x="252537" y="1377231"/>
            <a:ext cx="4175446" cy="3354759"/>
          </a:xfrm>
        </p:spPr>
        <p:txBody>
          <a:bodyPr/>
          <a:lstStyle/>
          <a:p>
            <a:r>
              <a:rPr lang="en-US" sz="1600" b="1" dirty="0"/>
              <a:t>It is possible to map vector spaces for embeddings in different languages</a:t>
            </a:r>
          </a:p>
          <a:p>
            <a:r>
              <a:rPr lang="en-US" sz="1600" b="1" dirty="0"/>
              <a:t>Multi-lingual Vecsigrafo</a:t>
            </a:r>
          </a:p>
          <a:p>
            <a:pPr lvl="1"/>
            <a:r>
              <a:rPr lang="en-US" sz="1400" dirty="0"/>
              <a:t>Linear transformation (</a:t>
            </a:r>
            <a:r>
              <a:rPr lang="en-US" sz="1400" dirty="0" err="1"/>
              <a:t>Mikolov</a:t>
            </a:r>
            <a:r>
              <a:rPr lang="en-US" sz="1400" dirty="0"/>
              <a:t>, 2013) produced poor results</a:t>
            </a:r>
          </a:p>
          <a:p>
            <a:pPr lvl="1"/>
            <a:r>
              <a:rPr lang="en-US" sz="1400" b="1" dirty="0"/>
              <a:t>Non-linear</a:t>
            </a:r>
            <a:r>
              <a:rPr lang="en-US" sz="1400" dirty="0"/>
              <a:t> transformation with DNNs: </a:t>
            </a:r>
            <a:r>
              <a:rPr lang="en-US" sz="1400" b="1" dirty="0"/>
              <a:t>hit@5 = 0.78, semantic relatedness 90% </a:t>
            </a:r>
          </a:p>
          <a:p>
            <a:r>
              <a:rPr lang="en-US" sz="1600" b="1" dirty="0"/>
              <a:t>Some caveats: </a:t>
            </a:r>
            <a:r>
              <a:rPr lang="en-US" sz="1600" dirty="0"/>
              <a:t>Manual inspection showed only 28% exact correspondence EN</a:t>
            </a:r>
            <a:r>
              <a:rPr lang="en-US" sz="1600" dirty="0">
                <a:sym typeface="Wingdings" panose="05000000000000000000" pitchFamily="2" charset="2"/>
              </a:rPr>
              <a:t></a:t>
            </a:r>
            <a:r>
              <a:rPr lang="en-US" sz="1600" dirty="0"/>
              <a:t>ES</a:t>
            </a:r>
          </a:p>
          <a:p>
            <a:r>
              <a:rPr lang="en-US" sz="1600" b="1" dirty="0"/>
              <a:t>Reasons include</a:t>
            </a:r>
          </a:p>
          <a:p>
            <a:pPr lvl="1"/>
            <a:r>
              <a:rPr lang="en-US" sz="1400" b="1" dirty="0"/>
              <a:t>Differences in KG size </a:t>
            </a:r>
            <a:r>
              <a:rPr lang="en-US" sz="1400" dirty="0"/>
              <a:t>(EN-Sensigrafo is 75K concepts larger than ES-Sensigrafo)</a:t>
            </a:r>
          </a:p>
          <a:p>
            <a:pPr lvl="1"/>
            <a:r>
              <a:rPr lang="en-US" sz="1400" b="1" dirty="0"/>
              <a:t>Strategic and territorial market decisions </a:t>
            </a:r>
            <a:r>
              <a:rPr lang="en-US" sz="1400" dirty="0"/>
              <a:t>determine what is covered in each KG</a:t>
            </a:r>
          </a:p>
        </p:txBody>
      </p:sp>
      <p:sp>
        <p:nvSpPr>
          <p:cNvPr id="4" name="Marcador de contenido 3">
            <a:extLst>
              <a:ext uri="{FF2B5EF4-FFF2-40B4-BE49-F238E27FC236}">
                <a16:creationId xmlns:a16="http://schemas.microsoft.com/office/drawing/2014/main" id="{E5589BB8-9A3A-4827-BE6B-C2D709FABBE2}"/>
              </a:ext>
            </a:extLst>
          </p:cNvPr>
          <p:cNvSpPr>
            <a:spLocks noGrp="1"/>
          </p:cNvSpPr>
          <p:nvPr>
            <p:ph sz="half" idx="17"/>
          </p:nvPr>
        </p:nvSpPr>
        <p:spPr/>
        <p:txBody>
          <a:bodyPr/>
          <a:lstStyle/>
          <a:p>
            <a:r>
              <a:rPr lang="en-US" dirty="0"/>
              <a:t>Vecsigrafo mapping and correlation</a:t>
            </a:r>
          </a:p>
        </p:txBody>
      </p:sp>
      <p:pic>
        <p:nvPicPr>
          <p:cNvPr id="11" name="Marcador de contenido 3">
            <a:extLst>
              <a:ext uri="{FF2B5EF4-FFF2-40B4-BE49-F238E27FC236}">
                <a16:creationId xmlns:a16="http://schemas.microsoft.com/office/drawing/2014/main" id="{D0989416-175F-436D-8C39-2BA5F4F3C4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6805" y="1430984"/>
            <a:ext cx="3951380" cy="2970583"/>
          </a:xfrm>
          <a:prstGeom prst="rect">
            <a:avLst/>
          </a:prstGeom>
        </p:spPr>
      </p:pic>
      <p:pic>
        <p:nvPicPr>
          <p:cNvPr id="5" name="Picture 4">
            <a:extLst>
              <a:ext uri="{FF2B5EF4-FFF2-40B4-BE49-F238E27FC236}">
                <a16:creationId xmlns:a16="http://schemas.microsoft.com/office/drawing/2014/main" id="{EAB1D468-B1AF-49A6-BB37-F13B55C87C70}"/>
              </a:ext>
            </a:extLst>
          </p:cNvPr>
          <p:cNvPicPr>
            <a:picLocks noChangeAspect="1"/>
          </p:cNvPicPr>
          <p:nvPr/>
        </p:nvPicPr>
        <p:blipFill>
          <a:blip r:embed="rId4"/>
          <a:stretch>
            <a:fillRect/>
          </a:stretch>
        </p:blipFill>
        <p:spPr>
          <a:xfrm>
            <a:off x="7164288" y="195486"/>
            <a:ext cx="1745395" cy="792612"/>
          </a:xfrm>
          <a:prstGeom prst="rect">
            <a:avLst/>
          </a:prstGeom>
          <a:solidFill>
            <a:schemeClr val="bg1"/>
          </a:solidFill>
        </p:spPr>
      </p:pic>
    </p:spTree>
    <p:extLst>
      <p:ext uri="{BB962C8B-B14F-4D97-AF65-F5344CB8AC3E}">
        <p14:creationId xmlns:p14="http://schemas.microsoft.com/office/powerpoint/2010/main" val="3650343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88E4BF21-34F0-43A6-9869-53B2FA5CF4A9}"/>
              </a:ext>
            </a:extLst>
          </p:cNvPr>
          <p:cNvSpPr>
            <a:spLocks noGrp="1"/>
          </p:cNvSpPr>
          <p:nvPr>
            <p:ph type="sldNum" sz="quarter" idx="4"/>
          </p:nvPr>
        </p:nvSpPr>
        <p:spPr/>
        <p:txBody>
          <a:bodyPr/>
          <a:lstStyle/>
          <a:p>
            <a:r>
              <a:rPr lang="it-IT"/>
              <a:t>							</a:t>
            </a:r>
            <a:fld id="{A5966B91-A095-42D1-A609-26FD12F997AA}" type="slidenum">
              <a:rPr lang="it-IT" smtClean="0"/>
              <a:pPr/>
              <a:t>13</a:t>
            </a:fld>
            <a:endParaRPr lang="it-IT" dirty="0"/>
          </a:p>
        </p:txBody>
      </p:sp>
      <p:sp>
        <p:nvSpPr>
          <p:cNvPr id="4" name="Marcador de contenido 3">
            <a:extLst>
              <a:ext uri="{FF2B5EF4-FFF2-40B4-BE49-F238E27FC236}">
                <a16:creationId xmlns:a16="http://schemas.microsoft.com/office/drawing/2014/main" id="{48F816B0-B4C5-4C74-A6EF-E7C49A658655}"/>
              </a:ext>
            </a:extLst>
          </p:cNvPr>
          <p:cNvSpPr>
            <a:spLocks noGrp="1"/>
          </p:cNvSpPr>
          <p:nvPr>
            <p:ph sz="half" idx="17"/>
          </p:nvPr>
        </p:nvSpPr>
        <p:spPr/>
        <p:txBody>
          <a:bodyPr/>
          <a:lstStyle/>
          <a:p>
            <a:r>
              <a:rPr lang="en-US" dirty="0"/>
              <a:t>Co-evolution support &amp; examples</a:t>
            </a:r>
          </a:p>
        </p:txBody>
      </p:sp>
      <p:pic>
        <p:nvPicPr>
          <p:cNvPr id="11" name="Imagen 10">
            <a:extLst>
              <a:ext uri="{FF2B5EF4-FFF2-40B4-BE49-F238E27FC236}">
                <a16:creationId xmlns:a16="http://schemas.microsoft.com/office/drawing/2014/main" id="{ACD41294-9754-4A53-8066-7D10B121238B}"/>
              </a:ext>
            </a:extLst>
          </p:cNvPr>
          <p:cNvPicPr>
            <a:picLocks noChangeAspect="1"/>
          </p:cNvPicPr>
          <p:nvPr/>
        </p:nvPicPr>
        <p:blipFill>
          <a:blip r:embed="rId3"/>
          <a:stretch>
            <a:fillRect/>
          </a:stretch>
        </p:blipFill>
        <p:spPr>
          <a:xfrm>
            <a:off x="543559" y="3379494"/>
            <a:ext cx="3312368" cy="1656184"/>
          </a:xfrm>
          <a:prstGeom prst="rect">
            <a:avLst/>
          </a:prstGeom>
        </p:spPr>
      </p:pic>
      <p:pic>
        <p:nvPicPr>
          <p:cNvPr id="12" name="Imagen 11">
            <a:extLst>
              <a:ext uri="{FF2B5EF4-FFF2-40B4-BE49-F238E27FC236}">
                <a16:creationId xmlns:a16="http://schemas.microsoft.com/office/drawing/2014/main" id="{BA8999C0-491A-4807-8E31-6F0FD8A4CE9B}"/>
              </a:ext>
            </a:extLst>
          </p:cNvPr>
          <p:cNvPicPr>
            <a:picLocks noChangeAspect="1"/>
          </p:cNvPicPr>
          <p:nvPr/>
        </p:nvPicPr>
        <p:blipFill>
          <a:blip r:embed="rId4"/>
          <a:stretch>
            <a:fillRect/>
          </a:stretch>
        </p:blipFill>
        <p:spPr>
          <a:xfrm>
            <a:off x="5288075" y="1355673"/>
            <a:ext cx="3324371" cy="1699020"/>
          </a:xfrm>
          <a:prstGeom prst="rect">
            <a:avLst/>
          </a:prstGeom>
        </p:spPr>
      </p:pic>
      <p:pic>
        <p:nvPicPr>
          <p:cNvPr id="17" name="Imagen 16">
            <a:extLst>
              <a:ext uri="{FF2B5EF4-FFF2-40B4-BE49-F238E27FC236}">
                <a16:creationId xmlns:a16="http://schemas.microsoft.com/office/drawing/2014/main" id="{C8025D8A-2139-48C8-B29F-90CCF0B7EA94}"/>
              </a:ext>
            </a:extLst>
          </p:cNvPr>
          <p:cNvPicPr>
            <a:picLocks noChangeAspect="1"/>
          </p:cNvPicPr>
          <p:nvPr/>
        </p:nvPicPr>
        <p:blipFill>
          <a:blip r:embed="rId5"/>
          <a:stretch>
            <a:fillRect/>
          </a:stretch>
        </p:blipFill>
        <p:spPr>
          <a:xfrm>
            <a:off x="4466144" y="3654756"/>
            <a:ext cx="3312368" cy="1152128"/>
          </a:xfrm>
          <a:prstGeom prst="rect">
            <a:avLst/>
          </a:prstGeom>
        </p:spPr>
      </p:pic>
      <p:sp>
        <p:nvSpPr>
          <p:cNvPr id="20" name="Rectángulo 19">
            <a:extLst>
              <a:ext uri="{FF2B5EF4-FFF2-40B4-BE49-F238E27FC236}">
                <a16:creationId xmlns:a16="http://schemas.microsoft.com/office/drawing/2014/main" id="{8AB8AF3E-F60C-45D0-BECA-F016E97DDED9}"/>
              </a:ext>
            </a:extLst>
          </p:cNvPr>
          <p:cNvSpPr/>
          <p:nvPr/>
        </p:nvSpPr>
        <p:spPr>
          <a:xfrm>
            <a:off x="543559" y="2921148"/>
            <a:ext cx="3312368" cy="338554"/>
          </a:xfrm>
          <a:prstGeom prst="rect">
            <a:avLst/>
          </a:prstGeom>
          <a:solidFill>
            <a:schemeClr val="bg1"/>
          </a:solidFill>
          <a:ln w="19050">
            <a:solidFill>
              <a:srgbClr val="1B3F7D"/>
            </a:solidFill>
          </a:ln>
        </p:spPr>
        <p:txBody>
          <a:bodyPr wrap="square">
            <a:spAutoFit/>
          </a:bodyPr>
          <a:lstStyle/>
          <a:p>
            <a:pPr lvl="0" algn="ctr">
              <a:defRPr/>
            </a:pPr>
            <a:r>
              <a:rPr lang="en-US" sz="1600" b="1" dirty="0">
                <a:solidFill>
                  <a:srgbClr val="1B3F7D"/>
                </a:solidFill>
              </a:rPr>
              <a:t>“Financing” (EN</a:t>
            </a:r>
            <a:r>
              <a:rPr lang="en-US" sz="1600" b="1" dirty="0">
                <a:solidFill>
                  <a:srgbClr val="1B3F7D"/>
                </a:solidFill>
                <a:sym typeface="Wingdings" panose="05000000000000000000" pitchFamily="2" charset="2"/>
              </a:rPr>
              <a:t>ES)</a:t>
            </a:r>
            <a:endParaRPr lang="en-US" sz="1600" b="1" dirty="0">
              <a:solidFill>
                <a:srgbClr val="1B3F7D"/>
              </a:solidFill>
            </a:endParaRPr>
          </a:p>
        </p:txBody>
      </p:sp>
      <p:sp>
        <p:nvSpPr>
          <p:cNvPr id="21" name="Rectángulo 20">
            <a:extLst>
              <a:ext uri="{FF2B5EF4-FFF2-40B4-BE49-F238E27FC236}">
                <a16:creationId xmlns:a16="http://schemas.microsoft.com/office/drawing/2014/main" id="{75910399-2FE1-415B-89E5-499F85CBC346}"/>
              </a:ext>
            </a:extLst>
          </p:cNvPr>
          <p:cNvSpPr/>
          <p:nvPr/>
        </p:nvSpPr>
        <p:spPr>
          <a:xfrm>
            <a:off x="4466144" y="3234240"/>
            <a:ext cx="3312368" cy="338554"/>
          </a:xfrm>
          <a:prstGeom prst="rect">
            <a:avLst/>
          </a:prstGeom>
          <a:solidFill>
            <a:schemeClr val="bg1"/>
          </a:solidFill>
          <a:ln w="19050">
            <a:solidFill>
              <a:srgbClr val="1B3F7D"/>
            </a:solidFill>
          </a:ln>
        </p:spPr>
        <p:txBody>
          <a:bodyPr wrap="square">
            <a:spAutoFit/>
          </a:bodyPr>
          <a:lstStyle/>
          <a:p>
            <a:pPr lvl="0" algn="ctr">
              <a:defRPr/>
            </a:pPr>
            <a:r>
              <a:rPr lang="en-US" sz="1600" b="1" dirty="0">
                <a:solidFill>
                  <a:srgbClr val="1B3F7D"/>
                </a:solidFill>
              </a:rPr>
              <a:t>“PYME” (ES</a:t>
            </a:r>
            <a:r>
              <a:rPr lang="en-US" sz="1600" b="1" dirty="0">
                <a:solidFill>
                  <a:srgbClr val="1B3F7D"/>
                </a:solidFill>
                <a:sym typeface="Wingdings" panose="05000000000000000000" pitchFamily="2" charset="2"/>
              </a:rPr>
              <a:t>EN)</a:t>
            </a:r>
            <a:endParaRPr lang="en-US" sz="1600" b="1" dirty="0">
              <a:solidFill>
                <a:srgbClr val="1B3F7D"/>
              </a:solidFill>
            </a:endParaRPr>
          </a:p>
        </p:txBody>
      </p:sp>
      <p:pic>
        <p:nvPicPr>
          <p:cNvPr id="6152" name="Picture 8" descr="Image result for check">
            <a:extLst>
              <a:ext uri="{FF2B5EF4-FFF2-40B4-BE49-F238E27FC236}">
                <a16:creationId xmlns:a16="http://schemas.microsoft.com/office/drawing/2014/main" id="{58874373-9312-42D3-B9D0-74A3F52C2E3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71851" y="4076927"/>
            <a:ext cx="987574" cy="98757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Image result for check">
            <a:extLst>
              <a:ext uri="{FF2B5EF4-FFF2-40B4-BE49-F238E27FC236}">
                <a16:creationId xmlns:a16="http://schemas.microsoft.com/office/drawing/2014/main" id="{86F5E0A6-234E-4B24-9F3D-A38170319D0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78512" y="3852901"/>
            <a:ext cx="987574" cy="987574"/>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Image result for question mark">
            <a:extLst>
              <a:ext uri="{FF2B5EF4-FFF2-40B4-BE49-F238E27FC236}">
                <a16:creationId xmlns:a16="http://schemas.microsoft.com/office/drawing/2014/main" id="{159579E5-25B7-4CF0-8F98-9794F408280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10265" y="2123002"/>
            <a:ext cx="1068852" cy="1068852"/>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E34CFF9E-0B72-41D3-8326-8100D7C845AB}"/>
              </a:ext>
            </a:extLst>
          </p:cNvPr>
          <p:cNvSpPr>
            <a:spLocks noGrp="1"/>
          </p:cNvSpPr>
          <p:nvPr>
            <p:ph sz="half" idx="11"/>
          </p:nvPr>
        </p:nvSpPr>
        <p:spPr>
          <a:xfrm>
            <a:off x="543557" y="1167057"/>
            <a:ext cx="5625487" cy="1656184"/>
          </a:xfrm>
        </p:spPr>
        <p:txBody>
          <a:bodyPr/>
          <a:lstStyle/>
          <a:p>
            <a:r>
              <a:rPr lang="en-US" sz="1800" b="1" dirty="0"/>
              <a:t>Supported co-evolution tasks include</a:t>
            </a:r>
          </a:p>
          <a:p>
            <a:pPr lvl="1"/>
            <a:r>
              <a:rPr lang="en-US" sz="1600" dirty="0"/>
              <a:t>Identifying KG modeling gaps</a:t>
            </a:r>
          </a:p>
          <a:p>
            <a:pPr lvl="1"/>
            <a:r>
              <a:rPr lang="en-US" sz="1600" dirty="0"/>
              <a:t>Suggesting merge of equivalent concepts</a:t>
            </a:r>
          </a:p>
          <a:p>
            <a:pPr lvl="1"/>
            <a:r>
              <a:rPr lang="en-US" sz="1600" dirty="0"/>
              <a:t>Detecting disambiguation errors</a:t>
            </a:r>
          </a:p>
          <a:p>
            <a:r>
              <a:rPr lang="en-US" sz="1800" dirty="0"/>
              <a:t>More examples available in backup slides </a:t>
            </a:r>
          </a:p>
          <a:p>
            <a:endParaRPr lang="en-US" sz="1800" dirty="0"/>
          </a:p>
        </p:txBody>
      </p:sp>
      <p:pic>
        <p:nvPicPr>
          <p:cNvPr id="16" name="Picture 15">
            <a:extLst>
              <a:ext uri="{FF2B5EF4-FFF2-40B4-BE49-F238E27FC236}">
                <a16:creationId xmlns:a16="http://schemas.microsoft.com/office/drawing/2014/main" id="{9569175E-18D2-4836-A600-6F074AC90BE6}"/>
              </a:ext>
            </a:extLst>
          </p:cNvPr>
          <p:cNvPicPr>
            <a:picLocks noChangeAspect="1"/>
          </p:cNvPicPr>
          <p:nvPr/>
        </p:nvPicPr>
        <p:blipFill>
          <a:blip r:embed="rId8"/>
          <a:stretch>
            <a:fillRect/>
          </a:stretch>
        </p:blipFill>
        <p:spPr>
          <a:xfrm>
            <a:off x="7164288" y="195486"/>
            <a:ext cx="1745395" cy="792612"/>
          </a:xfrm>
          <a:prstGeom prst="rect">
            <a:avLst/>
          </a:prstGeom>
          <a:solidFill>
            <a:schemeClr val="bg1"/>
          </a:solidFill>
        </p:spPr>
      </p:pic>
      <p:sp>
        <p:nvSpPr>
          <p:cNvPr id="22" name="Rectángulo 21">
            <a:extLst>
              <a:ext uri="{FF2B5EF4-FFF2-40B4-BE49-F238E27FC236}">
                <a16:creationId xmlns:a16="http://schemas.microsoft.com/office/drawing/2014/main" id="{2D3B5B82-45FF-42D3-99FE-AA865E5AEB11}"/>
              </a:ext>
            </a:extLst>
          </p:cNvPr>
          <p:cNvSpPr/>
          <p:nvPr/>
        </p:nvSpPr>
        <p:spPr>
          <a:xfrm>
            <a:off x="5288075" y="909410"/>
            <a:ext cx="3312368" cy="338554"/>
          </a:xfrm>
          <a:prstGeom prst="rect">
            <a:avLst/>
          </a:prstGeom>
          <a:solidFill>
            <a:schemeClr val="bg1"/>
          </a:solidFill>
          <a:ln w="19050">
            <a:solidFill>
              <a:srgbClr val="1B3F7D"/>
            </a:solidFill>
          </a:ln>
        </p:spPr>
        <p:txBody>
          <a:bodyPr wrap="square">
            <a:spAutoFit/>
          </a:bodyPr>
          <a:lstStyle/>
          <a:p>
            <a:pPr lvl="0" algn="ctr">
              <a:defRPr/>
            </a:pPr>
            <a:r>
              <a:rPr lang="en-US" sz="1600" b="1" dirty="0">
                <a:solidFill>
                  <a:srgbClr val="1B3F7D"/>
                </a:solidFill>
              </a:rPr>
              <a:t>“Scrap value” (EN</a:t>
            </a:r>
            <a:r>
              <a:rPr lang="en-US" sz="1600" b="1" dirty="0">
                <a:solidFill>
                  <a:srgbClr val="1B3F7D"/>
                </a:solidFill>
                <a:sym typeface="Wingdings" panose="05000000000000000000" pitchFamily="2" charset="2"/>
              </a:rPr>
              <a:t>ES)</a:t>
            </a:r>
            <a:endParaRPr lang="en-US" sz="1600" b="1" dirty="0">
              <a:solidFill>
                <a:srgbClr val="1B3F7D"/>
              </a:solidFill>
            </a:endParaRPr>
          </a:p>
        </p:txBody>
      </p:sp>
    </p:spTree>
    <p:extLst>
      <p:ext uri="{BB962C8B-B14F-4D97-AF65-F5344CB8AC3E}">
        <p14:creationId xmlns:p14="http://schemas.microsoft.com/office/powerpoint/2010/main" val="4017243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sz="half" idx="11"/>
          </p:nvPr>
        </p:nvSpPr>
        <p:spPr>
          <a:xfrm>
            <a:off x="467544" y="1779662"/>
            <a:ext cx="7632848" cy="2731069"/>
          </a:xfrm>
        </p:spPr>
        <p:txBody>
          <a:bodyPr/>
          <a:lstStyle/>
          <a:p>
            <a:pPr marL="0" indent="0">
              <a:buNone/>
            </a:pPr>
            <a:r>
              <a:rPr lang="en-US" b="1" dirty="0"/>
              <a:t>Can we set up a pipeline to evaluate how well pre-trained word embeddings capture a set of relations?</a:t>
            </a:r>
          </a:p>
          <a:p>
            <a:pPr lvl="1"/>
            <a:r>
              <a:rPr lang="en-US" dirty="0"/>
              <a:t>Assume neural models are indeed very good at finding patterns in data</a:t>
            </a:r>
          </a:p>
          <a:p>
            <a:pPr lvl="1"/>
            <a:r>
              <a:rPr lang="en-US" dirty="0"/>
              <a:t>Use hand-crafted KGs as silver-standard to avoid having to create custom/limited datasets</a:t>
            </a:r>
          </a:p>
          <a:p>
            <a:pPr lvl="1"/>
            <a:r>
              <a:rPr lang="en-US" dirty="0"/>
              <a:t>Focus on </a:t>
            </a:r>
            <a:r>
              <a:rPr lang="en-US" dirty="0" err="1"/>
              <a:t>lexico</a:t>
            </a:r>
            <a:r>
              <a:rPr lang="en-US" dirty="0"/>
              <a:t>-semantic relations</a:t>
            </a:r>
          </a:p>
          <a:p>
            <a:pPr lvl="1"/>
            <a:r>
              <a:rPr lang="en-US" dirty="0"/>
              <a:t>Use both lemmas and concepts to study effect of polysemy and abstraction capabilities of embedding models</a:t>
            </a:r>
          </a:p>
        </p:txBody>
      </p:sp>
      <p:sp>
        <p:nvSpPr>
          <p:cNvPr id="3" name="Marcador de contenido 2"/>
          <p:cNvSpPr>
            <a:spLocks noGrp="1"/>
          </p:cNvSpPr>
          <p:nvPr>
            <p:ph sz="half" idx="17"/>
          </p:nvPr>
        </p:nvSpPr>
        <p:spPr/>
        <p:txBody>
          <a:bodyPr/>
          <a:lstStyle/>
          <a:p>
            <a:r>
              <a:rPr lang="es-ES" dirty="0" err="1"/>
              <a:t>Capturing</a:t>
            </a:r>
            <a:r>
              <a:rPr lang="es-ES" dirty="0"/>
              <a:t> </a:t>
            </a:r>
            <a:r>
              <a:rPr lang="es-ES" dirty="0" err="1"/>
              <a:t>relational</a:t>
            </a:r>
            <a:r>
              <a:rPr lang="es-ES" dirty="0"/>
              <a:t> </a:t>
            </a:r>
            <a:r>
              <a:rPr lang="es-ES" dirty="0" err="1"/>
              <a:t>knowledge</a:t>
            </a:r>
            <a:r>
              <a:rPr lang="es-ES" dirty="0"/>
              <a:t> </a:t>
            </a:r>
            <a:r>
              <a:rPr lang="es-ES" dirty="0" err="1"/>
              <a:t>from</a:t>
            </a:r>
            <a:r>
              <a:rPr lang="es-ES" dirty="0"/>
              <a:t> </a:t>
            </a:r>
            <a:r>
              <a:rPr lang="es-ES" dirty="0" err="1"/>
              <a:t>word</a:t>
            </a:r>
            <a:r>
              <a:rPr lang="es-ES" dirty="0"/>
              <a:t> </a:t>
            </a:r>
            <a:r>
              <a:rPr lang="es-ES" dirty="0" err="1"/>
              <a:t>embeddings</a:t>
            </a:r>
            <a:endParaRPr lang="es-ES" dirty="0"/>
          </a:p>
        </p:txBody>
      </p:sp>
      <p:sp>
        <p:nvSpPr>
          <p:cNvPr id="4" name="Marcador de número de diapositiva 3"/>
          <p:cNvSpPr>
            <a:spLocks noGrp="1"/>
          </p:cNvSpPr>
          <p:nvPr>
            <p:ph type="sldNum" sz="quarter" idx="4"/>
          </p:nvPr>
        </p:nvSpPr>
        <p:spPr>
          <a:xfrm>
            <a:off x="0" y="4767263"/>
            <a:ext cx="9144000" cy="252759"/>
          </a:xfrm>
        </p:spPr>
        <p:txBody>
          <a:bodyPr/>
          <a:lstStyle/>
          <a:p>
            <a:r>
              <a:rPr lang="it-IT" dirty="0"/>
              <a:t>							</a:t>
            </a:r>
            <a:fld id="{A5966B91-A095-42D1-A609-26FD12F997AA}" type="slidenum">
              <a:rPr lang="it-IT" smtClean="0"/>
              <a:pPr/>
              <a:t>14</a:t>
            </a:fld>
            <a:endParaRPr lang="it-IT" dirty="0"/>
          </a:p>
        </p:txBody>
      </p:sp>
      <p:pic>
        <p:nvPicPr>
          <p:cNvPr id="6" name="Gráfico 5" descr="Ayuda">
            <a:extLst>
              <a:ext uri="{FF2B5EF4-FFF2-40B4-BE49-F238E27FC236}">
                <a16:creationId xmlns:a16="http://schemas.microsoft.com/office/drawing/2014/main" id="{0F49475C-6144-4233-9689-4AB21D3730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00400" y="1380530"/>
            <a:ext cx="914400" cy="914400"/>
          </a:xfrm>
          <a:prstGeom prst="rect">
            <a:avLst/>
          </a:prstGeom>
        </p:spPr>
      </p:pic>
      <p:pic>
        <p:nvPicPr>
          <p:cNvPr id="10" name="Gráfico 9" descr="Manual de estrategia">
            <a:extLst>
              <a:ext uri="{FF2B5EF4-FFF2-40B4-BE49-F238E27FC236}">
                <a16:creationId xmlns:a16="http://schemas.microsoft.com/office/drawing/2014/main" id="{F412D777-F741-483E-B4DC-F670BEDD8D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62056" y="3596331"/>
            <a:ext cx="914400" cy="914400"/>
          </a:xfrm>
          <a:prstGeom prst="rect">
            <a:avLst/>
          </a:prstGeom>
        </p:spPr>
      </p:pic>
      <p:sp>
        <p:nvSpPr>
          <p:cNvPr id="5" name="Rectangle 4">
            <a:extLst>
              <a:ext uri="{FF2B5EF4-FFF2-40B4-BE49-F238E27FC236}">
                <a16:creationId xmlns:a16="http://schemas.microsoft.com/office/drawing/2014/main" id="{EBEDE6F6-447C-41FF-B5A6-17C2FB64BE11}"/>
              </a:ext>
            </a:extLst>
          </p:cNvPr>
          <p:cNvSpPr/>
          <p:nvPr/>
        </p:nvSpPr>
        <p:spPr>
          <a:xfrm>
            <a:off x="143508" y="4536430"/>
            <a:ext cx="7618548" cy="461665"/>
          </a:xfrm>
          <a:prstGeom prst="rect">
            <a:avLst/>
          </a:prstGeom>
        </p:spPr>
        <p:txBody>
          <a:bodyPr wrap="square">
            <a:spAutoFit/>
          </a:bodyPr>
          <a:lstStyle/>
          <a:p>
            <a:r>
              <a:rPr lang="en-US" sz="1200" i="1" dirty="0">
                <a:solidFill>
                  <a:srgbClr val="000000"/>
                </a:solidFill>
                <a:latin typeface="TeXGyreTermes-Regular"/>
              </a:rPr>
              <a:t>Denaux R, Gomez-Perez JM: </a:t>
            </a:r>
            <a:r>
              <a:rPr lang="en-US" sz="1200" b="1" i="1" dirty="0">
                <a:solidFill>
                  <a:srgbClr val="000000"/>
                </a:solidFill>
                <a:latin typeface="TeXGyreTermes-Regular"/>
              </a:rPr>
              <a:t>Assessing the </a:t>
            </a:r>
            <a:r>
              <a:rPr lang="en-US" sz="1200" b="1" i="1" dirty="0" err="1">
                <a:solidFill>
                  <a:srgbClr val="000000"/>
                </a:solidFill>
                <a:latin typeface="TeXGyreTermes-Regular"/>
              </a:rPr>
              <a:t>lexico</a:t>
            </a:r>
            <a:r>
              <a:rPr lang="en-US" sz="1200" b="1" i="1" dirty="0">
                <a:solidFill>
                  <a:srgbClr val="000000"/>
                </a:solidFill>
                <a:latin typeface="TeXGyreTermes-Regular"/>
              </a:rPr>
              <a:t>-semantic relational knowledge captured by word and concept embeddings. </a:t>
            </a:r>
            <a:r>
              <a:rPr lang="en-US" sz="1200" i="1" dirty="0">
                <a:solidFill>
                  <a:srgbClr val="000000"/>
                </a:solidFill>
                <a:latin typeface="TeXGyreTermes-Regular"/>
              </a:rPr>
              <a:t>In Proceedings of the 10</a:t>
            </a:r>
            <a:r>
              <a:rPr lang="en-US" sz="1200" i="1" baseline="30000" dirty="0">
                <a:solidFill>
                  <a:srgbClr val="000000"/>
                </a:solidFill>
                <a:latin typeface="TeXGyreTermes-Regular"/>
              </a:rPr>
              <a:t>th</a:t>
            </a:r>
            <a:r>
              <a:rPr lang="en-US" sz="1200" i="1" dirty="0">
                <a:solidFill>
                  <a:srgbClr val="000000"/>
                </a:solidFill>
                <a:latin typeface="TeXGyreTermes-Regular"/>
              </a:rPr>
              <a:t> International Conference on Knowledge Capture, pp. 29–36. ACM (2019)</a:t>
            </a:r>
            <a:endParaRPr lang="en-US" sz="1200" i="1" dirty="0">
              <a:solidFill>
                <a:srgbClr val="000000"/>
              </a:solidFill>
            </a:endParaRPr>
          </a:p>
        </p:txBody>
      </p:sp>
    </p:spTree>
    <p:extLst>
      <p:ext uri="{BB962C8B-B14F-4D97-AF65-F5344CB8AC3E}">
        <p14:creationId xmlns:p14="http://schemas.microsoft.com/office/powerpoint/2010/main" val="2666736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EC65D6-8A3A-44AA-8D94-5CE8EA0DDBC5}"/>
              </a:ext>
            </a:extLst>
          </p:cNvPr>
          <p:cNvSpPr>
            <a:spLocks noGrp="1"/>
          </p:cNvSpPr>
          <p:nvPr>
            <p:ph type="sldNum" sz="quarter" idx="4"/>
          </p:nvPr>
        </p:nvSpPr>
        <p:spPr/>
        <p:txBody>
          <a:bodyPr/>
          <a:lstStyle/>
          <a:p>
            <a:r>
              <a:rPr lang="it-IT" dirty="0"/>
              <a:t>							</a:t>
            </a:r>
            <a:fld id="{A5966B91-A095-42D1-A609-26FD12F997AA}" type="slidenum">
              <a:rPr lang="it-IT" smtClean="0"/>
              <a:pPr/>
              <a:t>15</a:t>
            </a:fld>
            <a:endParaRPr lang="it-IT" dirty="0"/>
          </a:p>
        </p:txBody>
      </p:sp>
      <p:sp>
        <p:nvSpPr>
          <p:cNvPr id="2" name="Content Placeholder 1">
            <a:extLst>
              <a:ext uri="{FF2B5EF4-FFF2-40B4-BE49-F238E27FC236}">
                <a16:creationId xmlns:a16="http://schemas.microsoft.com/office/drawing/2014/main" id="{11204A39-6415-4685-8A2D-4EA9DE1E7550}"/>
              </a:ext>
            </a:extLst>
          </p:cNvPr>
          <p:cNvSpPr>
            <a:spLocks noGrp="1"/>
          </p:cNvSpPr>
          <p:nvPr>
            <p:ph sz="half" idx="11"/>
          </p:nvPr>
        </p:nvSpPr>
        <p:spPr>
          <a:xfrm>
            <a:off x="3275857" y="1157354"/>
            <a:ext cx="5040560" cy="3600400"/>
          </a:xfrm>
        </p:spPr>
        <p:txBody>
          <a:bodyPr/>
          <a:lstStyle/>
          <a:p>
            <a:r>
              <a:rPr lang="en-US" sz="1400" dirty="0"/>
              <a:t>The field of </a:t>
            </a:r>
            <a:r>
              <a:rPr lang="en-US" sz="1400" b="1" dirty="0"/>
              <a:t>NLP has advanced substantially with the advent of large-scale language models </a:t>
            </a:r>
            <a:r>
              <a:rPr lang="en-US" sz="1400" dirty="0"/>
              <a:t>such as </a:t>
            </a:r>
            <a:r>
              <a:rPr lang="en-US" sz="1400" dirty="0" err="1"/>
              <a:t>ELMo</a:t>
            </a:r>
            <a:r>
              <a:rPr lang="en-US" sz="1400" dirty="0"/>
              <a:t>, </a:t>
            </a:r>
            <a:r>
              <a:rPr lang="en-US" sz="1400" dirty="0" err="1"/>
              <a:t>ULMFit</a:t>
            </a:r>
            <a:r>
              <a:rPr lang="en-US" sz="1400" dirty="0"/>
              <a:t>, and particularly transformers like GPT, BERT and </a:t>
            </a:r>
            <a:r>
              <a:rPr lang="en-US" sz="1400" dirty="0" err="1"/>
              <a:t>RoBERTa</a:t>
            </a:r>
            <a:endParaRPr lang="en-US" sz="1400" dirty="0"/>
          </a:p>
          <a:p>
            <a:r>
              <a:rPr lang="en-US" sz="1400" b="1" dirty="0"/>
              <a:t>Trained to perform various language prediction tasks </a:t>
            </a:r>
            <a:r>
              <a:rPr lang="en-US" sz="1400" dirty="0"/>
              <a:t>such as predicting a missing word or the next sentence</a:t>
            </a:r>
          </a:p>
          <a:p>
            <a:r>
              <a:rPr lang="en-US" sz="1400" b="1" dirty="0"/>
              <a:t>Large amounts of text used for training, </a:t>
            </a:r>
            <a:r>
              <a:rPr lang="en-US" sz="1400" dirty="0"/>
              <a:t>e.g. BERT trained on Wikipedia + the Google Book Corpus of 10,000 books</a:t>
            </a:r>
          </a:p>
          <a:p>
            <a:r>
              <a:rPr lang="en-US" sz="1400" b="1" dirty="0"/>
              <a:t>They can also be fine-tuned for other language prediction tasks,</a:t>
            </a:r>
            <a:r>
              <a:rPr lang="en-US" sz="1400" dirty="0"/>
              <a:t> such as question-answering, natural language inference, paraphrasing, or named entity recognition</a:t>
            </a:r>
          </a:p>
          <a:p>
            <a:r>
              <a:rPr lang="en-US" sz="1400" b="1" dirty="0"/>
              <a:t>Transformers actually contain linguistic and word knowledge. Are they the basis for the next-generation KGs?</a:t>
            </a:r>
          </a:p>
          <a:p>
            <a:endParaRPr lang="en-US" sz="1400" dirty="0"/>
          </a:p>
          <a:p>
            <a:r>
              <a:rPr lang="en-US" sz="1400" b="1" dirty="0"/>
              <a:t>How can transformers and KGs interplay, if possible at all?</a:t>
            </a:r>
          </a:p>
          <a:p>
            <a:endParaRPr lang="en-US" sz="1400" dirty="0"/>
          </a:p>
        </p:txBody>
      </p:sp>
      <p:sp>
        <p:nvSpPr>
          <p:cNvPr id="3" name="Content Placeholder 2">
            <a:extLst>
              <a:ext uri="{FF2B5EF4-FFF2-40B4-BE49-F238E27FC236}">
                <a16:creationId xmlns:a16="http://schemas.microsoft.com/office/drawing/2014/main" id="{CC4471C5-98F4-486A-8C5E-8388836FC3EE}"/>
              </a:ext>
            </a:extLst>
          </p:cNvPr>
          <p:cNvSpPr>
            <a:spLocks noGrp="1"/>
          </p:cNvSpPr>
          <p:nvPr>
            <p:ph sz="half" idx="17"/>
          </p:nvPr>
        </p:nvSpPr>
        <p:spPr/>
        <p:txBody>
          <a:bodyPr/>
          <a:lstStyle/>
          <a:p>
            <a:r>
              <a:rPr lang="en-US" dirty="0"/>
              <a:t>KGs and Transformers</a:t>
            </a:r>
          </a:p>
        </p:txBody>
      </p:sp>
      <p:pic>
        <p:nvPicPr>
          <p:cNvPr id="5" name="Picture 4">
            <a:extLst>
              <a:ext uri="{FF2B5EF4-FFF2-40B4-BE49-F238E27FC236}">
                <a16:creationId xmlns:a16="http://schemas.microsoft.com/office/drawing/2014/main" id="{EAF83B14-ABDF-4C58-B2A6-E721B79A89EA}"/>
              </a:ext>
            </a:extLst>
          </p:cNvPr>
          <p:cNvPicPr>
            <a:picLocks noChangeAspect="1"/>
          </p:cNvPicPr>
          <p:nvPr/>
        </p:nvPicPr>
        <p:blipFill rotWithShape="1">
          <a:blip r:embed="rId3"/>
          <a:srcRect l="14544" t="8804" r="18666" b="7549"/>
          <a:stretch/>
        </p:blipFill>
        <p:spPr>
          <a:xfrm>
            <a:off x="210286" y="1990569"/>
            <a:ext cx="2705529" cy="2232248"/>
          </a:xfrm>
          <a:prstGeom prst="rect">
            <a:avLst/>
          </a:prstGeom>
        </p:spPr>
      </p:pic>
    </p:spTree>
    <p:extLst>
      <p:ext uri="{BB962C8B-B14F-4D97-AF65-F5344CB8AC3E}">
        <p14:creationId xmlns:p14="http://schemas.microsoft.com/office/powerpoint/2010/main" val="4032531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138474-876B-4CC3-9A53-3D3F590F3522}"/>
              </a:ext>
            </a:extLst>
          </p:cNvPr>
          <p:cNvSpPr>
            <a:spLocks noGrp="1"/>
          </p:cNvSpPr>
          <p:nvPr>
            <p:ph type="sldNum" sz="quarter" idx="4"/>
          </p:nvPr>
        </p:nvSpPr>
        <p:spPr/>
        <p:txBody>
          <a:bodyPr/>
          <a:lstStyle/>
          <a:p>
            <a:r>
              <a:rPr lang="it-IT" dirty="0"/>
              <a:t>							</a:t>
            </a:r>
            <a:fld id="{A5966B91-A095-42D1-A609-26FD12F997AA}" type="slidenum">
              <a:rPr lang="it-IT" smtClean="0"/>
              <a:pPr/>
              <a:t>16</a:t>
            </a:fld>
            <a:endParaRPr lang="it-IT" dirty="0"/>
          </a:p>
        </p:txBody>
      </p:sp>
      <p:sp>
        <p:nvSpPr>
          <p:cNvPr id="4" name="Content Placeholder 3">
            <a:extLst>
              <a:ext uri="{FF2B5EF4-FFF2-40B4-BE49-F238E27FC236}">
                <a16:creationId xmlns:a16="http://schemas.microsoft.com/office/drawing/2014/main" id="{CC66A4C8-1B90-4C14-AE29-911CF5C4261C}"/>
              </a:ext>
            </a:extLst>
          </p:cNvPr>
          <p:cNvSpPr>
            <a:spLocks noGrp="1"/>
          </p:cNvSpPr>
          <p:nvPr>
            <p:ph sz="half" idx="17"/>
          </p:nvPr>
        </p:nvSpPr>
        <p:spPr>
          <a:xfrm>
            <a:off x="-83592" y="279909"/>
            <a:ext cx="9120088" cy="635657"/>
          </a:xfrm>
        </p:spPr>
        <p:txBody>
          <a:bodyPr/>
          <a:lstStyle/>
          <a:p>
            <a:r>
              <a:rPr lang="en-US" dirty="0"/>
              <a:t>Transigrafo: Combining LM and KG (WSD)</a:t>
            </a:r>
          </a:p>
        </p:txBody>
      </p:sp>
      <p:pic>
        <p:nvPicPr>
          <p:cNvPr id="9" name="Picture 14" descr="Granular Knowledge Graph">
            <a:extLst>
              <a:ext uri="{FF2B5EF4-FFF2-40B4-BE49-F238E27FC236}">
                <a16:creationId xmlns:a16="http://schemas.microsoft.com/office/drawing/2014/main" id="{FEE6A27B-E91D-49D0-B797-5AE39F18E7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4827" y="591495"/>
            <a:ext cx="1497947" cy="147119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An Overview of NLP - Alex Mitrani - Medium">
            <a:extLst>
              <a:ext uri="{FF2B5EF4-FFF2-40B4-BE49-F238E27FC236}">
                <a16:creationId xmlns:a16="http://schemas.microsoft.com/office/drawing/2014/main" id="{CF57BAAB-D9CA-4064-A78E-54815564C30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6335" t="25210" r="28996" b="26781"/>
          <a:stretch/>
        </p:blipFill>
        <p:spPr bwMode="auto">
          <a:xfrm>
            <a:off x="268335" y="2190903"/>
            <a:ext cx="648072" cy="792088"/>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5FC6857C-3D6C-4FDD-BD9D-B01F7469D92C}"/>
              </a:ext>
            </a:extLst>
          </p:cNvPr>
          <p:cNvSpPr/>
          <p:nvPr/>
        </p:nvSpPr>
        <p:spPr>
          <a:xfrm>
            <a:off x="35496" y="2994981"/>
            <a:ext cx="2855888" cy="523220"/>
          </a:xfrm>
          <a:prstGeom prst="rect">
            <a:avLst/>
          </a:prstGeom>
        </p:spPr>
        <p:txBody>
          <a:bodyPr wrap="square">
            <a:spAutoFit/>
          </a:bodyPr>
          <a:lstStyle/>
          <a:p>
            <a:r>
              <a:rPr lang="en-US" sz="1400" b="1" dirty="0"/>
              <a:t>Word-sense disambiguated corpus (</a:t>
            </a:r>
            <a:r>
              <a:rPr lang="en-US" sz="1400" b="1" dirty="0" err="1"/>
              <a:t>SemCor</a:t>
            </a:r>
            <a:r>
              <a:rPr lang="en-US" sz="1400" b="1" dirty="0"/>
              <a:t>, silver standards…)</a:t>
            </a:r>
          </a:p>
        </p:txBody>
      </p:sp>
      <p:pic>
        <p:nvPicPr>
          <p:cNvPr id="61" name="Content Placeholder 4">
            <a:extLst>
              <a:ext uri="{FF2B5EF4-FFF2-40B4-BE49-F238E27FC236}">
                <a16:creationId xmlns:a16="http://schemas.microsoft.com/office/drawing/2014/main" id="{A3D5A931-437A-4A2C-BD78-B0D1D82EAC4A}"/>
              </a:ext>
            </a:extLst>
          </p:cNvPr>
          <p:cNvPicPr>
            <a:picLocks noGrp="1" noChangeAspect="1"/>
          </p:cNvPicPr>
          <p:nvPr>
            <p:ph sz="half" idx="11"/>
          </p:nvPr>
        </p:nvPicPr>
        <p:blipFill rotWithShape="1">
          <a:blip r:embed="rId5"/>
          <a:srcRect l="26690" t="15073" r="25007" b="3658"/>
          <a:stretch/>
        </p:blipFill>
        <p:spPr>
          <a:xfrm>
            <a:off x="3469908" y="2281845"/>
            <a:ext cx="644753" cy="610207"/>
          </a:xfrm>
          <a:prstGeom prst="rect">
            <a:avLst/>
          </a:prstGeom>
        </p:spPr>
      </p:pic>
      <p:sp>
        <p:nvSpPr>
          <p:cNvPr id="69" name="Rectangle 68">
            <a:extLst>
              <a:ext uri="{FF2B5EF4-FFF2-40B4-BE49-F238E27FC236}">
                <a16:creationId xmlns:a16="http://schemas.microsoft.com/office/drawing/2014/main" id="{70B9FAD0-BB67-46EC-BF68-8B288260D666}"/>
              </a:ext>
            </a:extLst>
          </p:cNvPr>
          <p:cNvSpPr/>
          <p:nvPr/>
        </p:nvSpPr>
        <p:spPr>
          <a:xfrm>
            <a:off x="3125872" y="2973633"/>
            <a:ext cx="1628816" cy="523220"/>
          </a:xfrm>
          <a:prstGeom prst="rect">
            <a:avLst/>
          </a:prstGeom>
        </p:spPr>
        <p:txBody>
          <a:bodyPr wrap="square">
            <a:spAutoFit/>
          </a:bodyPr>
          <a:lstStyle/>
          <a:p>
            <a:r>
              <a:rPr lang="en-US" sz="1400" b="1" dirty="0"/>
              <a:t>Contextualized sense embeddings</a:t>
            </a:r>
          </a:p>
        </p:txBody>
      </p:sp>
      <p:cxnSp>
        <p:nvCxnSpPr>
          <p:cNvPr id="81" name="Straight Arrow Connector 80">
            <a:extLst>
              <a:ext uri="{FF2B5EF4-FFF2-40B4-BE49-F238E27FC236}">
                <a16:creationId xmlns:a16="http://schemas.microsoft.com/office/drawing/2014/main" id="{4D32260A-D1D5-4E37-A355-6FC43537A1A0}"/>
              </a:ext>
            </a:extLst>
          </p:cNvPr>
          <p:cNvCxnSpPr>
            <a:cxnSpLocks/>
            <a:stCxn id="61" idx="3"/>
            <a:endCxn id="116" idx="2"/>
          </p:cNvCxnSpPr>
          <p:nvPr/>
        </p:nvCxnSpPr>
        <p:spPr>
          <a:xfrm flipV="1">
            <a:off x="4114661" y="2586947"/>
            <a:ext cx="323075" cy="2"/>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43" name="Picture 4" descr="Tree structure - Free business icons">
            <a:extLst>
              <a:ext uri="{FF2B5EF4-FFF2-40B4-BE49-F238E27FC236}">
                <a16:creationId xmlns:a16="http://schemas.microsoft.com/office/drawing/2014/main" id="{E2DD86E4-D583-464B-914E-A537CD57BEE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14915" y="1756351"/>
            <a:ext cx="338484" cy="338484"/>
          </a:xfrm>
          <a:prstGeom prst="rect">
            <a:avLst/>
          </a:prstGeom>
          <a:noFill/>
          <a:extLst>
            <a:ext uri="{909E8E84-426E-40DD-AFC4-6F175D3DCCD1}">
              <a14:hiddenFill xmlns:a14="http://schemas.microsoft.com/office/drawing/2010/main">
                <a:solidFill>
                  <a:srgbClr val="FFFFFF"/>
                </a:solidFill>
              </a14:hiddenFill>
            </a:ext>
          </a:extLst>
        </p:spPr>
      </p:pic>
      <p:cxnSp>
        <p:nvCxnSpPr>
          <p:cNvPr id="102" name="Straight Arrow Connector 101">
            <a:extLst>
              <a:ext uri="{FF2B5EF4-FFF2-40B4-BE49-F238E27FC236}">
                <a16:creationId xmlns:a16="http://schemas.microsoft.com/office/drawing/2014/main" id="{A309B3B7-7431-4B03-B5E5-5802B6F5431F}"/>
              </a:ext>
            </a:extLst>
          </p:cNvPr>
          <p:cNvCxnSpPr>
            <a:cxnSpLocks/>
            <a:stCxn id="18" idx="3"/>
            <a:endCxn id="99" idx="1"/>
          </p:cNvCxnSpPr>
          <p:nvPr/>
        </p:nvCxnSpPr>
        <p:spPr>
          <a:xfrm>
            <a:off x="916407" y="2586947"/>
            <a:ext cx="468100" cy="1"/>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114" name="Content Placeholder 4">
            <a:extLst>
              <a:ext uri="{FF2B5EF4-FFF2-40B4-BE49-F238E27FC236}">
                <a16:creationId xmlns:a16="http://schemas.microsoft.com/office/drawing/2014/main" id="{80759AC7-1F83-40E2-A362-B026FB7DB237}"/>
              </a:ext>
            </a:extLst>
          </p:cNvPr>
          <p:cNvPicPr>
            <a:picLocks noChangeAspect="1"/>
          </p:cNvPicPr>
          <p:nvPr/>
        </p:nvPicPr>
        <p:blipFill rotWithShape="1">
          <a:blip r:embed="rId5"/>
          <a:srcRect l="26690" t="15073" r="25007" b="3658"/>
          <a:stretch/>
        </p:blipFill>
        <p:spPr>
          <a:xfrm>
            <a:off x="5921011" y="1895961"/>
            <a:ext cx="1469611" cy="1390869"/>
          </a:xfrm>
          <a:prstGeom prst="rect">
            <a:avLst/>
          </a:prstGeom>
        </p:spPr>
      </p:pic>
      <p:cxnSp>
        <p:nvCxnSpPr>
          <p:cNvPr id="118" name="Straight Arrow Connector 117">
            <a:extLst>
              <a:ext uri="{FF2B5EF4-FFF2-40B4-BE49-F238E27FC236}">
                <a16:creationId xmlns:a16="http://schemas.microsoft.com/office/drawing/2014/main" id="{9CC40885-5F5C-429E-B170-51BD63911E08}"/>
              </a:ext>
            </a:extLst>
          </p:cNvPr>
          <p:cNvCxnSpPr>
            <a:cxnSpLocks/>
            <a:stCxn id="99" idx="3"/>
            <a:endCxn id="61" idx="1"/>
          </p:cNvCxnSpPr>
          <p:nvPr/>
        </p:nvCxnSpPr>
        <p:spPr>
          <a:xfrm>
            <a:off x="3013324" y="2586948"/>
            <a:ext cx="456584" cy="1"/>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29A0B639-F8F4-48B5-9473-78481C2040EF}"/>
              </a:ext>
            </a:extLst>
          </p:cNvPr>
          <p:cNvCxnSpPr>
            <a:cxnSpLocks/>
            <a:stCxn id="116" idx="6"/>
            <a:endCxn id="114" idx="1"/>
          </p:cNvCxnSpPr>
          <p:nvPr/>
        </p:nvCxnSpPr>
        <p:spPr>
          <a:xfrm>
            <a:off x="5589864" y="2586947"/>
            <a:ext cx="331147" cy="4449"/>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9BC1B686-7F3B-4D27-B03E-46FF58E9B9A6}"/>
              </a:ext>
            </a:extLst>
          </p:cNvPr>
          <p:cNvCxnSpPr>
            <a:cxnSpLocks/>
            <a:stCxn id="9" idx="2"/>
            <a:endCxn id="116" idx="0"/>
          </p:cNvCxnSpPr>
          <p:nvPr/>
        </p:nvCxnSpPr>
        <p:spPr>
          <a:xfrm flipH="1">
            <a:off x="5013800" y="2062694"/>
            <a:ext cx="1" cy="274668"/>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99" name="Picture 6" descr="The Illustrated BERT, ELMo, and co. (How NLP Cracked Transfer ...">
            <a:extLst>
              <a:ext uri="{FF2B5EF4-FFF2-40B4-BE49-F238E27FC236}">
                <a16:creationId xmlns:a16="http://schemas.microsoft.com/office/drawing/2014/main" id="{FAA92E38-3D60-49F4-A98C-2407852BB7D2}"/>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4242" t="32580" r="5114" b="32382"/>
          <a:stretch/>
        </p:blipFill>
        <p:spPr bwMode="auto">
          <a:xfrm>
            <a:off x="1384507" y="2159359"/>
            <a:ext cx="1628817" cy="855177"/>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a:extLst>
              <a:ext uri="{FF2B5EF4-FFF2-40B4-BE49-F238E27FC236}">
                <a16:creationId xmlns:a16="http://schemas.microsoft.com/office/drawing/2014/main" id="{A507E971-9A17-4D3C-BC8A-AEE21EE0B022}"/>
              </a:ext>
            </a:extLst>
          </p:cNvPr>
          <p:cNvSpPr/>
          <p:nvPr/>
        </p:nvSpPr>
        <p:spPr>
          <a:xfrm>
            <a:off x="5670910" y="3261317"/>
            <a:ext cx="1987863" cy="307777"/>
          </a:xfrm>
          <a:prstGeom prst="rect">
            <a:avLst/>
          </a:prstGeom>
        </p:spPr>
        <p:txBody>
          <a:bodyPr wrap="square">
            <a:spAutoFit/>
          </a:bodyPr>
          <a:lstStyle/>
          <a:p>
            <a:r>
              <a:rPr lang="en-US" sz="1400" b="1" dirty="0"/>
              <a:t>Extended KG coverage</a:t>
            </a:r>
          </a:p>
        </p:txBody>
      </p:sp>
      <p:cxnSp>
        <p:nvCxnSpPr>
          <p:cNvPr id="115" name="Connector: Elbow 114">
            <a:extLst>
              <a:ext uri="{FF2B5EF4-FFF2-40B4-BE49-F238E27FC236}">
                <a16:creationId xmlns:a16="http://schemas.microsoft.com/office/drawing/2014/main" id="{C7188A18-B41F-47D4-8942-C2E542EB0A75}"/>
              </a:ext>
            </a:extLst>
          </p:cNvPr>
          <p:cNvCxnSpPr>
            <a:stCxn id="9" idx="1"/>
            <a:endCxn id="18" idx="0"/>
          </p:cNvCxnSpPr>
          <p:nvPr/>
        </p:nvCxnSpPr>
        <p:spPr>
          <a:xfrm rot="10800000" flipV="1">
            <a:off x="592371" y="1327095"/>
            <a:ext cx="3672456" cy="863808"/>
          </a:xfrm>
          <a:prstGeom prst="bentConnector2">
            <a:avLst/>
          </a:prstGeom>
          <a:ln>
            <a:solidFill>
              <a:srgbClr val="0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6C4A1941-4F4E-4378-9F2B-1C97399558E7}"/>
              </a:ext>
            </a:extLst>
          </p:cNvPr>
          <p:cNvSpPr/>
          <p:nvPr/>
        </p:nvSpPr>
        <p:spPr>
          <a:xfrm>
            <a:off x="1464391" y="1898933"/>
            <a:ext cx="1497947" cy="307777"/>
          </a:xfrm>
          <a:prstGeom prst="rect">
            <a:avLst/>
          </a:prstGeom>
        </p:spPr>
        <p:txBody>
          <a:bodyPr wrap="square">
            <a:spAutoFit/>
          </a:bodyPr>
          <a:lstStyle/>
          <a:p>
            <a:r>
              <a:rPr lang="en-US" sz="1400" b="1" dirty="0"/>
              <a:t>Language Model</a:t>
            </a:r>
          </a:p>
        </p:txBody>
      </p:sp>
      <p:sp>
        <p:nvSpPr>
          <p:cNvPr id="116" name="Oval 115">
            <a:extLst>
              <a:ext uri="{FF2B5EF4-FFF2-40B4-BE49-F238E27FC236}">
                <a16:creationId xmlns:a16="http://schemas.microsoft.com/office/drawing/2014/main" id="{7863FD95-C054-4BE0-B1D9-FBA87A19F4A8}"/>
              </a:ext>
            </a:extLst>
          </p:cNvPr>
          <p:cNvSpPr/>
          <p:nvPr/>
        </p:nvSpPr>
        <p:spPr>
          <a:xfrm>
            <a:off x="4437736" y="2337362"/>
            <a:ext cx="1152128" cy="499170"/>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0000"/>
                </a:solidFill>
              </a:rPr>
              <a:t>EXTEND</a:t>
            </a:r>
          </a:p>
        </p:txBody>
      </p:sp>
      <p:sp>
        <p:nvSpPr>
          <p:cNvPr id="178" name="Oval 177">
            <a:extLst>
              <a:ext uri="{FF2B5EF4-FFF2-40B4-BE49-F238E27FC236}">
                <a16:creationId xmlns:a16="http://schemas.microsoft.com/office/drawing/2014/main" id="{F822A4CC-7569-4583-9DFD-A6FAEF594D11}"/>
              </a:ext>
            </a:extLst>
          </p:cNvPr>
          <p:cNvSpPr/>
          <p:nvPr/>
        </p:nvSpPr>
        <p:spPr>
          <a:xfrm>
            <a:off x="7605908" y="2341217"/>
            <a:ext cx="1152128" cy="499170"/>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0000"/>
                </a:solidFill>
              </a:rPr>
              <a:t>Disambiguate</a:t>
            </a:r>
          </a:p>
        </p:txBody>
      </p:sp>
      <p:cxnSp>
        <p:nvCxnSpPr>
          <p:cNvPr id="179" name="Straight Arrow Connector 178">
            <a:extLst>
              <a:ext uri="{FF2B5EF4-FFF2-40B4-BE49-F238E27FC236}">
                <a16:creationId xmlns:a16="http://schemas.microsoft.com/office/drawing/2014/main" id="{07F83B8C-627E-4591-8619-557530FD6C70}"/>
              </a:ext>
            </a:extLst>
          </p:cNvPr>
          <p:cNvCxnSpPr>
            <a:cxnSpLocks/>
            <a:endCxn id="178" idx="2"/>
          </p:cNvCxnSpPr>
          <p:nvPr/>
        </p:nvCxnSpPr>
        <p:spPr>
          <a:xfrm flipV="1">
            <a:off x="7265748" y="2590802"/>
            <a:ext cx="340160" cy="594"/>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84" name="Rectangle 183">
            <a:extLst>
              <a:ext uri="{FF2B5EF4-FFF2-40B4-BE49-F238E27FC236}">
                <a16:creationId xmlns:a16="http://schemas.microsoft.com/office/drawing/2014/main" id="{4B35F19C-8A78-4CCA-BFDD-542DCA26CBF3}"/>
              </a:ext>
            </a:extLst>
          </p:cNvPr>
          <p:cNvSpPr/>
          <p:nvPr/>
        </p:nvSpPr>
        <p:spPr>
          <a:xfrm>
            <a:off x="8287006" y="2092297"/>
            <a:ext cx="650542" cy="307777"/>
          </a:xfrm>
          <a:prstGeom prst="rect">
            <a:avLst/>
          </a:prstGeom>
        </p:spPr>
        <p:txBody>
          <a:bodyPr wrap="square">
            <a:spAutoFit/>
          </a:bodyPr>
          <a:lstStyle/>
          <a:p>
            <a:r>
              <a:rPr lang="en-US" sz="1400" b="1" dirty="0"/>
              <a:t>k-NN</a:t>
            </a:r>
          </a:p>
        </p:txBody>
      </p:sp>
      <p:sp>
        <p:nvSpPr>
          <p:cNvPr id="185" name="Rectangle 184">
            <a:extLst>
              <a:ext uri="{FF2B5EF4-FFF2-40B4-BE49-F238E27FC236}">
                <a16:creationId xmlns:a16="http://schemas.microsoft.com/office/drawing/2014/main" id="{C3D76F64-3590-4773-AB46-1D771AD93F44}"/>
              </a:ext>
            </a:extLst>
          </p:cNvPr>
          <p:cNvSpPr/>
          <p:nvPr/>
        </p:nvSpPr>
        <p:spPr>
          <a:xfrm>
            <a:off x="7164289" y="555526"/>
            <a:ext cx="2035365" cy="523220"/>
          </a:xfrm>
          <a:prstGeom prst="rect">
            <a:avLst/>
          </a:prstGeom>
        </p:spPr>
        <p:txBody>
          <a:bodyPr wrap="square">
            <a:spAutoFit/>
          </a:bodyPr>
          <a:lstStyle/>
          <a:p>
            <a:r>
              <a:rPr lang="en-US" sz="1400" i="1" dirty="0"/>
              <a:t>“Driver sues after </a:t>
            </a:r>
            <a:r>
              <a:rPr lang="en-US" sz="1400" i="1" u="sng" dirty="0"/>
              <a:t>jaguar </a:t>
            </a:r>
            <a:r>
              <a:rPr lang="en-US" sz="1400" i="1" dirty="0"/>
              <a:t>sped up on its own.”</a:t>
            </a:r>
          </a:p>
        </p:txBody>
      </p:sp>
      <p:cxnSp>
        <p:nvCxnSpPr>
          <p:cNvPr id="186" name="Straight Arrow Connector 185">
            <a:extLst>
              <a:ext uri="{FF2B5EF4-FFF2-40B4-BE49-F238E27FC236}">
                <a16:creationId xmlns:a16="http://schemas.microsoft.com/office/drawing/2014/main" id="{0014E9BB-3A84-486A-BC1A-E33BFF2CE7E4}"/>
              </a:ext>
            </a:extLst>
          </p:cNvPr>
          <p:cNvCxnSpPr>
            <a:cxnSpLocks/>
            <a:stCxn id="185" idx="2"/>
            <a:endCxn id="178" idx="0"/>
          </p:cNvCxnSpPr>
          <p:nvPr/>
        </p:nvCxnSpPr>
        <p:spPr>
          <a:xfrm>
            <a:off x="8181972" y="1078746"/>
            <a:ext cx="0" cy="1262471"/>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94" name="Rectangle 193">
            <a:extLst>
              <a:ext uri="{FF2B5EF4-FFF2-40B4-BE49-F238E27FC236}">
                <a16:creationId xmlns:a16="http://schemas.microsoft.com/office/drawing/2014/main" id="{F1987ECA-D611-4D74-9475-E8F19BC96CFE}"/>
              </a:ext>
            </a:extLst>
          </p:cNvPr>
          <p:cNvSpPr/>
          <p:nvPr/>
        </p:nvSpPr>
        <p:spPr>
          <a:xfrm>
            <a:off x="5704987" y="1225744"/>
            <a:ext cx="2232287" cy="307777"/>
          </a:xfrm>
          <a:prstGeom prst="rect">
            <a:avLst/>
          </a:prstGeom>
        </p:spPr>
        <p:txBody>
          <a:bodyPr wrap="square">
            <a:spAutoFit/>
          </a:bodyPr>
          <a:lstStyle/>
          <a:p>
            <a:r>
              <a:rPr lang="en-US" sz="1400" b="1" dirty="0"/>
              <a:t>KG (</a:t>
            </a:r>
            <a:r>
              <a:rPr lang="en-US" sz="1400" b="1" dirty="0" err="1"/>
              <a:t>SensiGrafo</a:t>
            </a:r>
            <a:r>
              <a:rPr lang="en-US" sz="1400" b="1" dirty="0"/>
              <a:t>, WordNet…)</a:t>
            </a:r>
          </a:p>
        </p:txBody>
      </p:sp>
      <p:sp>
        <p:nvSpPr>
          <p:cNvPr id="161" name="Rectangle 160">
            <a:extLst>
              <a:ext uri="{FF2B5EF4-FFF2-40B4-BE49-F238E27FC236}">
                <a16:creationId xmlns:a16="http://schemas.microsoft.com/office/drawing/2014/main" id="{060C85E0-D755-4200-BC25-DE3E675D9F2B}"/>
              </a:ext>
            </a:extLst>
          </p:cNvPr>
          <p:cNvSpPr/>
          <p:nvPr/>
        </p:nvSpPr>
        <p:spPr>
          <a:xfrm>
            <a:off x="7533899" y="3293545"/>
            <a:ext cx="1296144" cy="559728"/>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0000"/>
                </a:solidFill>
              </a:rPr>
              <a:t>Disambiguated sense</a:t>
            </a:r>
          </a:p>
        </p:txBody>
      </p:sp>
      <p:cxnSp>
        <p:nvCxnSpPr>
          <p:cNvPr id="200" name="Straight Arrow Connector 199">
            <a:extLst>
              <a:ext uri="{FF2B5EF4-FFF2-40B4-BE49-F238E27FC236}">
                <a16:creationId xmlns:a16="http://schemas.microsoft.com/office/drawing/2014/main" id="{B87B060A-1664-4F0A-A54D-F1D08F2709AC}"/>
              </a:ext>
            </a:extLst>
          </p:cNvPr>
          <p:cNvCxnSpPr>
            <a:cxnSpLocks/>
            <a:stCxn id="178" idx="4"/>
            <a:endCxn id="161" idx="0"/>
          </p:cNvCxnSpPr>
          <p:nvPr/>
        </p:nvCxnSpPr>
        <p:spPr>
          <a:xfrm flipH="1">
            <a:off x="8181971" y="2840387"/>
            <a:ext cx="1" cy="453158"/>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69994B08-D4F6-4DD7-8DC1-12297F879A88}"/>
              </a:ext>
            </a:extLst>
          </p:cNvPr>
          <p:cNvSpPr/>
          <p:nvPr/>
        </p:nvSpPr>
        <p:spPr>
          <a:xfrm>
            <a:off x="35496" y="4702373"/>
            <a:ext cx="7596892" cy="461665"/>
          </a:xfrm>
          <a:prstGeom prst="rect">
            <a:avLst/>
          </a:prstGeom>
        </p:spPr>
        <p:txBody>
          <a:bodyPr wrap="square">
            <a:spAutoFit/>
          </a:bodyPr>
          <a:lstStyle/>
          <a:p>
            <a:r>
              <a:rPr lang="en-US" sz="1200" dirty="0">
                <a:solidFill>
                  <a:srgbClr val="000000"/>
                </a:solidFill>
              </a:rPr>
              <a:t>Based </a:t>
            </a:r>
            <a:r>
              <a:rPr lang="en-US" sz="1200" i="1" dirty="0">
                <a:solidFill>
                  <a:srgbClr val="000000"/>
                </a:solidFill>
              </a:rPr>
              <a:t>on: Loureiro D, Jorge A: </a:t>
            </a:r>
            <a:r>
              <a:rPr lang="en-US" sz="1200" b="1" i="1" dirty="0">
                <a:solidFill>
                  <a:srgbClr val="000000"/>
                </a:solidFill>
              </a:rPr>
              <a:t>Language modelling makes sense: Propagating representations through WordNet for full-coverage word sense disambiguation.</a:t>
            </a:r>
            <a:r>
              <a:rPr lang="en-US" sz="1200" i="1" dirty="0">
                <a:solidFill>
                  <a:srgbClr val="000000"/>
                </a:solidFill>
              </a:rPr>
              <a:t> In: Proceedings of the 57</a:t>
            </a:r>
            <a:r>
              <a:rPr lang="en-US" sz="1200" i="1" baseline="30000" dirty="0">
                <a:solidFill>
                  <a:srgbClr val="000000"/>
                </a:solidFill>
              </a:rPr>
              <a:t>th</a:t>
            </a:r>
            <a:r>
              <a:rPr lang="en-US" sz="1200" i="1" dirty="0">
                <a:solidFill>
                  <a:srgbClr val="000000"/>
                </a:solidFill>
              </a:rPr>
              <a:t> Annual Meeting of the ACL, pp. 5682–5691. </a:t>
            </a:r>
          </a:p>
        </p:txBody>
      </p:sp>
      <p:sp>
        <p:nvSpPr>
          <p:cNvPr id="205" name="Content Placeholder 2">
            <a:extLst>
              <a:ext uri="{FF2B5EF4-FFF2-40B4-BE49-F238E27FC236}">
                <a16:creationId xmlns:a16="http://schemas.microsoft.com/office/drawing/2014/main" id="{5EA146A9-A2DD-4EA6-B098-DA12D7EE4C66}"/>
              </a:ext>
            </a:extLst>
          </p:cNvPr>
          <p:cNvSpPr txBox="1">
            <a:spLocks/>
          </p:cNvSpPr>
          <p:nvPr/>
        </p:nvSpPr>
        <p:spPr>
          <a:xfrm>
            <a:off x="107504" y="3651870"/>
            <a:ext cx="6480720" cy="937194"/>
          </a:xfrm>
          <a:prstGeom prst="rect">
            <a:avLst/>
          </a:prstGeom>
        </p:spPr>
        <p:txBody>
          <a:bodyPr lIns="180000"/>
          <a:lstStyle>
            <a:lvl1pPr marL="342900" indent="-342900" algn="l" defTabSz="914400" rtl="0" eaLnBrk="1" latinLnBrk="0" hangingPunct="1">
              <a:spcBef>
                <a:spcPct val="20000"/>
              </a:spcBef>
              <a:buClr>
                <a:srgbClr val="EC2F00"/>
              </a:buClr>
              <a:buFont typeface="Wingdings" charset="2"/>
              <a:buChar char="§"/>
              <a:defRPr sz="2000" kern="1200">
                <a:solidFill>
                  <a:srgbClr val="1B3F7D"/>
                </a:solidFill>
                <a:latin typeface="+mn-lt"/>
                <a:ea typeface="+mn-ea"/>
                <a:cs typeface="+mn-cs"/>
              </a:defRPr>
            </a:lvl1pPr>
            <a:lvl2pPr marL="742950" indent="-285750" algn="l" defTabSz="914400" rtl="0" eaLnBrk="1" latinLnBrk="0" hangingPunct="1">
              <a:spcBef>
                <a:spcPct val="20000"/>
              </a:spcBef>
              <a:buClr>
                <a:srgbClr val="EC2F00"/>
              </a:buClr>
              <a:buSzPct val="80000"/>
              <a:buFont typeface="Wingdings" charset="2"/>
              <a:buChar char="§"/>
              <a:defRPr sz="1800" kern="1200">
                <a:solidFill>
                  <a:srgbClr val="1B3F7D"/>
                </a:solidFill>
                <a:latin typeface="+mn-lt"/>
                <a:ea typeface="+mn-ea"/>
                <a:cs typeface="+mn-cs"/>
              </a:defRPr>
            </a:lvl2pPr>
            <a:lvl3pPr marL="1143000" indent="-228600" algn="l" defTabSz="914400" rtl="0" eaLnBrk="1" latinLnBrk="0" hangingPunct="1">
              <a:spcBef>
                <a:spcPct val="20000"/>
              </a:spcBef>
              <a:buClr>
                <a:srgbClr val="EC2F00"/>
              </a:buClr>
              <a:buSzPct val="50000"/>
              <a:buFont typeface="Wingdings" charset="2"/>
              <a:buChar char="§"/>
              <a:defRPr sz="1600" kern="1200">
                <a:solidFill>
                  <a:srgbClr val="1B3F7D"/>
                </a:solidFill>
                <a:latin typeface="+mn-lt"/>
                <a:ea typeface="+mn-ea"/>
                <a:cs typeface="+mn-cs"/>
              </a:defRPr>
            </a:lvl3pPr>
            <a:lvl4pPr marL="1600200" indent="-228600" algn="l" defTabSz="914400" rtl="0" eaLnBrk="1" latinLnBrk="0" hangingPunct="1">
              <a:spcBef>
                <a:spcPct val="20000"/>
              </a:spcBef>
              <a:buClr>
                <a:srgbClr val="EC2F00"/>
              </a:buClr>
              <a:buSzPct val="30000"/>
              <a:buFont typeface="Wingdings" charset="2"/>
              <a:buChar char="§"/>
              <a:defRPr sz="1400" kern="1200">
                <a:solidFill>
                  <a:srgbClr val="1B3F7D"/>
                </a:solidFill>
                <a:latin typeface="+mn-lt"/>
                <a:ea typeface="+mn-ea"/>
                <a:cs typeface="+mn-cs"/>
              </a:defRPr>
            </a:lvl4pPr>
            <a:lvl5pPr marL="2057400" indent="-228600" algn="l" defTabSz="914400" rtl="0" eaLnBrk="1" latinLnBrk="0" hangingPunct="1">
              <a:spcBef>
                <a:spcPct val="20000"/>
              </a:spcBef>
              <a:buClr>
                <a:srgbClr val="EC2F00"/>
              </a:buClr>
              <a:buSzPct val="30000"/>
              <a:buFont typeface="Wingdings" charset="2"/>
              <a:buChar char="§"/>
              <a:defRPr sz="1200" kern="1200">
                <a:solidFill>
                  <a:srgbClr val="1B3F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Bef>
                <a:spcPts val="0"/>
              </a:spcBef>
            </a:pPr>
            <a:r>
              <a:rPr lang="en-US" sz="1400" b="1" dirty="0"/>
              <a:t>Decoupled linguistic and knowledge representation</a:t>
            </a:r>
            <a:r>
              <a:rPr lang="en-US" sz="1400" dirty="0"/>
              <a:t>, allowing for parallel development by independent, possibly unrelated teams</a:t>
            </a:r>
          </a:p>
          <a:p>
            <a:pPr>
              <a:spcBef>
                <a:spcPts val="0"/>
              </a:spcBef>
            </a:pPr>
            <a:r>
              <a:rPr lang="en-US" sz="1400" b="1" dirty="0"/>
              <a:t>LM</a:t>
            </a:r>
            <a:r>
              <a:rPr lang="en-US" sz="1400" dirty="0"/>
              <a:t> -&gt; Focus on human language and how sentences are built</a:t>
            </a:r>
          </a:p>
          <a:p>
            <a:pPr>
              <a:spcBef>
                <a:spcPts val="0"/>
              </a:spcBef>
            </a:pPr>
            <a:r>
              <a:rPr lang="en-US" sz="1400" b="1" dirty="0"/>
              <a:t>KG </a:t>
            </a:r>
            <a:r>
              <a:rPr lang="en-US" sz="1400" dirty="0"/>
              <a:t>-&gt; Human-engineered, interpretable conceptualization of a domain</a:t>
            </a:r>
          </a:p>
        </p:txBody>
      </p:sp>
      <p:sp>
        <p:nvSpPr>
          <p:cNvPr id="206" name="Rectangle 205">
            <a:extLst>
              <a:ext uri="{FF2B5EF4-FFF2-40B4-BE49-F238E27FC236}">
                <a16:creationId xmlns:a16="http://schemas.microsoft.com/office/drawing/2014/main" id="{808285DD-25F4-4530-A7C7-06A9674F4FBC}"/>
              </a:ext>
            </a:extLst>
          </p:cNvPr>
          <p:cNvSpPr/>
          <p:nvPr/>
        </p:nvSpPr>
        <p:spPr>
          <a:xfrm>
            <a:off x="7164288" y="4064754"/>
            <a:ext cx="2035365" cy="523220"/>
          </a:xfrm>
          <a:prstGeom prst="rect">
            <a:avLst/>
          </a:prstGeom>
        </p:spPr>
        <p:txBody>
          <a:bodyPr wrap="square">
            <a:spAutoFit/>
          </a:bodyPr>
          <a:lstStyle/>
          <a:p>
            <a:r>
              <a:rPr lang="en-US" sz="1400" i="1" dirty="0"/>
              <a:t>en#303396 (jaguar) “a luxury car” </a:t>
            </a:r>
          </a:p>
        </p:txBody>
      </p:sp>
      <p:cxnSp>
        <p:nvCxnSpPr>
          <p:cNvPr id="207" name="Straight Arrow Connector 206">
            <a:extLst>
              <a:ext uri="{FF2B5EF4-FFF2-40B4-BE49-F238E27FC236}">
                <a16:creationId xmlns:a16="http://schemas.microsoft.com/office/drawing/2014/main" id="{6DFB05ED-EBC0-48B0-BF0A-BAD5869D89DB}"/>
              </a:ext>
            </a:extLst>
          </p:cNvPr>
          <p:cNvCxnSpPr>
            <a:cxnSpLocks/>
            <a:stCxn id="161" idx="2"/>
            <a:endCxn id="206" idx="0"/>
          </p:cNvCxnSpPr>
          <p:nvPr/>
        </p:nvCxnSpPr>
        <p:spPr>
          <a:xfrm>
            <a:off x="8181971" y="3853273"/>
            <a:ext cx="0" cy="211481"/>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218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DB04F8-3B5F-4265-ABA9-D374D3AAEEF0}"/>
              </a:ext>
            </a:extLst>
          </p:cNvPr>
          <p:cNvSpPr>
            <a:spLocks noGrp="1"/>
          </p:cNvSpPr>
          <p:nvPr>
            <p:ph type="sldNum" sz="quarter" idx="4"/>
          </p:nvPr>
        </p:nvSpPr>
        <p:spPr/>
        <p:txBody>
          <a:bodyPr/>
          <a:lstStyle/>
          <a:p>
            <a:r>
              <a:rPr lang="it-IT"/>
              <a:t>							</a:t>
            </a:r>
            <a:fld id="{A5966B91-A095-42D1-A609-26FD12F997AA}" type="slidenum">
              <a:rPr lang="it-IT" smtClean="0"/>
              <a:pPr/>
              <a:t>17</a:t>
            </a:fld>
            <a:endParaRPr lang="it-IT" dirty="0"/>
          </a:p>
        </p:txBody>
      </p:sp>
      <p:pic>
        <p:nvPicPr>
          <p:cNvPr id="5" name="Content Placeholder 4">
            <a:extLst>
              <a:ext uri="{FF2B5EF4-FFF2-40B4-BE49-F238E27FC236}">
                <a16:creationId xmlns:a16="http://schemas.microsoft.com/office/drawing/2014/main" id="{92686E6B-7778-4563-A9DE-8ADCBAD40CFE}"/>
              </a:ext>
            </a:extLst>
          </p:cNvPr>
          <p:cNvPicPr>
            <a:picLocks noGrp="1" noChangeAspect="1"/>
          </p:cNvPicPr>
          <p:nvPr>
            <p:ph sz="half" idx="11"/>
          </p:nvPr>
        </p:nvPicPr>
        <p:blipFill rotWithShape="1">
          <a:blip r:embed="rId3"/>
          <a:srcRect l="915" t="13740" r="42209" b="4346"/>
          <a:stretch/>
        </p:blipFill>
        <p:spPr>
          <a:xfrm>
            <a:off x="323528" y="1386131"/>
            <a:ext cx="5274823" cy="3204956"/>
          </a:xfrm>
          <a:prstGeom prst="rect">
            <a:avLst/>
          </a:prstGeom>
        </p:spPr>
      </p:pic>
      <p:sp>
        <p:nvSpPr>
          <p:cNvPr id="4" name="Content Placeholder 3">
            <a:extLst>
              <a:ext uri="{FF2B5EF4-FFF2-40B4-BE49-F238E27FC236}">
                <a16:creationId xmlns:a16="http://schemas.microsoft.com/office/drawing/2014/main" id="{4B51B2B2-07AA-4857-AF8B-ADE45A0AF144}"/>
              </a:ext>
            </a:extLst>
          </p:cNvPr>
          <p:cNvSpPr>
            <a:spLocks noGrp="1"/>
          </p:cNvSpPr>
          <p:nvPr>
            <p:ph sz="half" idx="17"/>
          </p:nvPr>
        </p:nvSpPr>
        <p:spPr/>
        <p:txBody>
          <a:bodyPr/>
          <a:lstStyle/>
          <a:p>
            <a:r>
              <a:rPr lang="en-US" dirty="0"/>
              <a:t>Transigrafo demo for WSD</a:t>
            </a:r>
          </a:p>
        </p:txBody>
      </p:sp>
      <p:sp>
        <p:nvSpPr>
          <p:cNvPr id="6" name="Content Placeholder 2">
            <a:extLst>
              <a:ext uri="{FF2B5EF4-FFF2-40B4-BE49-F238E27FC236}">
                <a16:creationId xmlns:a16="http://schemas.microsoft.com/office/drawing/2014/main" id="{BFEF911F-F197-4B76-84D6-0C66FE0F87DE}"/>
              </a:ext>
            </a:extLst>
          </p:cNvPr>
          <p:cNvSpPr txBox="1">
            <a:spLocks/>
          </p:cNvSpPr>
          <p:nvPr/>
        </p:nvSpPr>
        <p:spPr>
          <a:xfrm>
            <a:off x="5076056" y="787777"/>
            <a:ext cx="3816424" cy="3963553"/>
          </a:xfrm>
          <a:prstGeom prst="rect">
            <a:avLst/>
          </a:prstGeom>
        </p:spPr>
        <p:txBody>
          <a:bodyPr lIns="180000"/>
          <a:lstStyle>
            <a:lvl1pPr marL="342900" indent="-342900" algn="l" defTabSz="914400" rtl="0" eaLnBrk="1" latinLnBrk="0" hangingPunct="1">
              <a:spcBef>
                <a:spcPct val="20000"/>
              </a:spcBef>
              <a:buClr>
                <a:srgbClr val="EC2F00"/>
              </a:buClr>
              <a:buFont typeface="Wingdings" charset="2"/>
              <a:buChar char="§"/>
              <a:defRPr sz="2000" kern="1200">
                <a:solidFill>
                  <a:srgbClr val="1B3F7D"/>
                </a:solidFill>
                <a:latin typeface="+mn-lt"/>
                <a:ea typeface="+mn-ea"/>
                <a:cs typeface="+mn-cs"/>
              </a:defRPr>
            </a:lvl1pPr>
            <a:lvl2pPr marL="742950" indent="-285750" algn="l" defTabSz="914400" rtl="0" eaLnBrk="1" latinLnBrk="0" hangingPunct="1">
              <a:spcBef>
                <a:spcPct val="20000"/>
              </a:spcBef>
              <a:buClr>
                <a:srgbClr val="EC2F00"/>
              </a:buClr>
              <a:buSzPct val="80000"/>
              <a:buFont typeface="Wingdings" charset="2"/>
              <a:buChar char="§"/>
              <a:defRPr sz="1800" kern="1200">
                <a:solidFill>
                  <a:srgbClr val="1B3F7D"/>
                </a:solidFill>
                <a:latin typeface="+mn-lt"/>
                <a:ea typeface="+mn-ea"/>
                <a:cs typeface="+mn-cs"/>
              </a:defRPr>
            </a:lvl2pPr>
            <a:lvl3pPr marL="1143000" indent="-228600" algn="l" defTabSz="914400" rtl="0" eaLnBrk="1" latinLnBrk="0" hangingPunct="1">
              <a:spcBef>
                <a:spcPct val="20000"/>
              </a:spcBef>
              <a:buClr>
                <a:srgbClr val="EC2F00"/>
              </a:buClr>
              <a:buSzPct val="50000"/>
              <a:buFont typeface="Wingdings" charset="2"/>
              <a:buChar char="§"/>
              <a:defRPr sz="1600" kern="1200">
                <a:solidFill>
                  <a:srgbClr val="1B3F7D"/>
                </a:solidFill>
                <a:latin typeface="+mn-lt"/>
                <a:ea typeface="+mn-ea"/>
                <a:cs typeface="+mn-cs"/>
              </a:defRPr>
            </a:lvl3pPr>
            <a:lvl4pPr marL="1600200" indent="-228600" algn="l" defTabSz="914400" rtl="0" eaLnBrk="1" latinLnBrk="0" hangingPunct="1">
              <a:spcBef>
                <a:spcPct val="20000"/>
              </a:spcBef>
              <a:buClr>
                <a:srgbClr val="EC2F00"/>
              </a:buClr>
              <a:buSzPct val="30000"/>
              <a:buFont typeface="Wingdings" charset="2"/>
              <a:buChar char="§"/>
              <a:defRPr sz="1400" kern="1200">
                <a:solidFill>
                  <a:srgbClr val="1B3F7D"/>
                </a:solidFill>
                <a:latin typeface="+mn-lt"/>
                <a:ea typeface="+mn-ea"/>
                <a:cs typeface="+mn-cs"/>
              </a:defRPr>
            </a:lvl4pPr>
            <a:lvl5pPr marL="2057400" indent="-228600" algn="l" defTabSz="914400" rtl="0" eaLnBrk="1" latinLnBrk="0" hangingPunct="1">
              <a:spcBef>
                <a:spcPct val="20000"/>
              </a:spcBef>
              <a:buClr>
                <a:srgbClr val="EC2F00"/>
              </a:buClr>
              <a:buSzPct val="30000"/>
              <a:buFont typeface="Wingdings" charset="2"/>
              <a:buChar char="§"/>
              <a:defRPr sz="1200" kern="1200">
                <a:solidFill>
                  <a:srgbClr val="1B3F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endParaRPr lang="en-US" sz="1600" dirty="0"/>
          </a:p>
          <a:p>
            <a:r>
              <a:rPr lang="en-US" sz="1600" b="1" dirty="0"/>
              <a:t>Based on cogito disambiguation </a:t>
            </a:r>
            <a:r>
              <a:rPr lang="en-US" sz="1600" dirty="0"/>
              <a:t>instead of a manually curated corpus</a:t>
            </a:r>
          </a:p>
          <a:p>
            <a:r>
              <a:rPr lang="en-US" sz="1600" b="1" dirty="0"/>
              <a:t>See this as: </a:t>
            </a:r>
            <a:r>
              <a:rPr lang="en-US" sz="1600" b="1" i="1" dirty="0"/>
              <a:t>how much does Cogito and BERT agree? </a:t>
            </a:r>
            <a:r>
              <a:rPr lang="en-US" sz="1600" dirty="0"/>
              <a:t>rather than which one is better at disambiguating</a:t>
            </a:r>
          </a:p>
          <a:p>
            <a:r>
              <a:rPr lang="en-US" sz="1600" b="1" dirty="0"/>
              <a:t>Model trained on 37K sentences </a:t>
            </a:r>
            <a:r>
              <a:rPr lang="en-US" sz="1600" dirty="0"/>
              <a:t>from the </a:t>
            </a:r>
            <a:r>
              <a:rPr lang="en-US" sz="1600" b="1" dirty="0" err="1"/>
              <a:t>SemCor</a:t>
            </a:r>
            <a:r>
              <a:rPr lang="en-US" sz="1600" b="1" dirty="0"/>
              <a:t> </a:t>
            </a:r>
            <a:r>
              <a:rPr lang="en-US" sz="1600" dirty="0"/>
              <a:t>corpus, disambiguated using </a:t>
            </a:r>
            <a:r>
              <a:rPr lang="en-US" sz="1600" b="1" dirty="0"/>
              <a:t>Cogito 14.2</a:t>
            </a:r>
          </a:p>
          <a:p>
            <a:r>
              <a:rPr lang="en-US" sz="1600" b="1" dirty="0"/>
              <a:t>112 sentences from </a:t>
            </a:r>
            <a:r>
              <a:rPr lang="en-US" sz="1600" b="1" dirty="0" err="1"/>
              <a:t>SemEval</a:t>
            </a:r>
            <a:r>
              <a:rPr lang="en-US" sz="1600" b="1" dirty="0"/>
              <a:t> All</a:t>
            </a:r>
            <a:endParaRPr lang="en-US" sz="1600" dirty="0"/>
          </a:p>
          <a:p>
            <a:r>
              <a:rPr lang="en-US" sz="1600" dirty="0"/>
              <a:t>Limitations</a:t>
            </a:r>
          </a:p>
          <a:p>
            <a:pPr lvl="1"/>
            <a:r>
              <a:rPr lang="en-US" sz="1400" b="1" dirty="0"/>
              <a:t>Biased training set</a:t>
            </a:r>
          </a:p>
          <a:p>
            <a:pPr lvl="1"/>
            <a:r>
              <a:rPr lang="en-US" sz="1400" b="1" dirty="0"/>
              <a:t>Evidence limited</a:t>
            </a:r>
            <a:r>
              <a:rPr lang="en-US" sz="1400" dirty="0"/>
              <a:t> to the senses in the relatively small training set</a:t>
            </a:r>
          </a:p>
        </p:txBody>
      </p:sp>
    </p:spTree>
    <p:extLst>
      <p:ext uri="{BB962C8B-B14F-4D97-AF65-F5344CB8AC3E}">
        <p14:creationId xmlns:p14="http://schemas.microsoft.com/office/powerpoint/2010/main" val="95573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CB41886-FD04-49F6-AAB4-951DDDCF7D7B}"/>
              </a:ext>
            </a:extLst>
          </p:cNvPr>
          <p:cNvSpPr/>
          <p:nvPr/>
        </p:nvSpPr>
        <p:spPr>
          <a:xfrm>
            <a:off x="5292081" y="0"/>
            <a:ext cx="3851920" cy="8435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685A7B7-C439-4BD2-AE6B-99B4ADCBB76D}"/>
              </a:ext>
            </a:extLst>
          </p:cNvPr>
          <p:cNvSpPr>
            <a:spLocks noGrp="1"/>
          </p:cNvSpPr>
          <p:nvPr>
            <p:ph type="sldNum" sz="quarter" idx="4"/>
          </p:nvPr>
        </p:nvSpPr>
        <p:spPr/>
        <p:txBody>
          <a:bodyPr/>
          <a:lstStyle/>
          <a:p>
            <a:r>
              <a:rPr lang="it-IT" dirty="0"/>
              <a:t>							</a:t>
            </a:r>
            <a:fld id="{A5966B91-A095-42D1-A609-26FD12F997AA}" type="slidenum">
              <a:rPr lang="it-IT" smtClean="0"/>
              <a:pPr/>
              <a:t>18</a:t>
            </a:fld>
            <a:endParaRPr lang="it-IT" dirty="0"/>
          </a:p>
        </p:txBody>
      </p:sp>
      <p:pic>
        <p:nvPicPr>
          <p:cNvPr id="5" name="Content Placeholder 4">
            <a:extLst>
              <a:ext uri="{FF2B5EF4-FFF2-40B4-BE49-F238E27FC236}">
                <a16:creationId xmlns:a16="http://schemas.microsoft.com/office/drawing/2014/main" id="{DA049765-7346-4C49-902B-D34802E05AB7}"/>
              </a:ext>
            </a:extLst>
          </p:cNvPr>
          <p:cNvPicPr>
            <a:picLocks noGrp="1" noChangeAspect="1"/>
          </p:cNvPicPr>
          <p:nvPr>
            <p:ph sz="half" idx="11"/>
          </p:nvPr>
        </p:nvPicPr>
        <p:blipFill rotWithShape="1">
          <a:blip r:embed="rId3"/>
          <a:srcRect l="29610" t="8964" r="29922" b="3445"/>
          <a:stretch/>
        </p:blipFill>
        <p:spPr>
          <a:xfrm>
            <a:off x="5292081" y="411510"/>
            <a:ext cx="3851920" cy="4689756"/>
          </a:xfrm>
          <a:prstGeom prst="rect">
            <a:avLst/>
          </a:prstGeom>
        </p:spPr>
      </p:pic>
      <p:sp>
        <p:nvSpPr>
          <p:cNvPr id="4" name="Content Placeholder 3">
            <a:extLst>
              <a:ext uri="{FF2B5EF4-FFF2-40B4-BE49-F238E27FC236}">
                <a16:creationId xmlns:a16="http://schemas.microsoft.com/office/drawing/2014/main" id="{D30D66BD-311C-459D-9A80-6374C67DC25A}"/>
              </a:ext>
            </a:extLst>
          </p:cNvPr>
          <p:cNvSpPr>
            <a:spLocks noGrp="1"/>
          </p:cNvSpPr>
          <p:nvPr>
            <p:ph sz="half" idx="17"/>
          </p:nvPr>
        </p:nvSpPr>
        <p:spPr>
          <a:xfrm>
            <a:off x="6716" y="293054"/>
            <a:ext cx="9120088" cy="635657"/>
          </a:xfrm>
        </p:spPr>
        <p:txBody>
          <a:bodyPr/>
          <a:lstStyle/>
          <a:p>
            <a:r>
              <a:rPr lang="en-US" dirty="0"/>
              <a:t>Resources: Book and tutorial</a:t>
            </a:r>
          </a:p>
        </p:txBody>
      </p:sp>
      <p:pic>
        <p:nvPicPr>
          <p:cNvPr id="7" name="Content Placeholder 8">
            <a:extLst>
              <a:ext uri="{FF2B5EF4-FFF2-40B4-BE49-F238E27FC236}">
                <a16:creationId xmlns:a16="http://schemas.microsoft.com/office/drawing/2014/main" id="{09360F90-5876-4AE7-9550-A1E830642287}"/>
              </a:ext>
            </a:extLst>
          </p:cNvPr>
          <p:cNvPicPr>
            <a:picLocks noChangeAspect="1"/>
          </p:cNvPicPr>
          <p:nvPr/>
        </p:nvPicPr>
        <p:blipFill rotWithShape="1">
          <a:blip r:embed="rId4"/>
          <a:srcRect r="1176"/>
          <a:stretch/>
        </p:blipFill>
        <p:spPr>
          <a:xfrm>
            <a:off x="251520" y="1635646"/>
            <a:ext cx="4610025" cy="2623998"/>
          </a:xfrm>
          <a:prstGeom prst="rect">
            <a:avLst/>
          </a:prstGeom>
          <a:ln>
            <a:noFill/>
          </a:ln>
        </p:spPr>
      </p:pic>
      <p:sp>
        <p:nvSpPr>
          <p:cNvPr id="8" name="Rectangle: Rounded Corners 7">
            <a:extLst>
              <a:ext uri="{FF2B5EF4-FFF2-40B4-BE49-F238E27FC236}">
                <a16:creationId xmlns:a16="http://schemas.microsoft.com/office/drawing/2014/main" id="{C4DB8FC9-4FFE-48CD-A8C9-D4BA67268E49}"/>
              </a:ext>
            </a:extLst>
          </p:cNvPr>
          <p:cNvSpPr/>
          <p:nvPr/>
        </p:nvSpPr>
        <p:spPr>
          <a:xfrm>
            <a:off x="6588224" y="483518"/>
            <a:ext cx="2448272" cy="4320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4A3DC1-B4B1-49C0-9D42-EB674E852C60}"/>
              </a:ext>
            </a:extLst>
          </p:cNvPr>
          <p:cNvSpPr/>
          <p:nvPr/>
        </p:nvSpPr>
        <p:spPr>
          <a:xfrm>
            <a:off x="971600" y="4259644"/>
            <a:ext cx="3096344" cy="276999"/>
          </a:xfrm>
          <a:prstGeom prst="rect">
            <a:avLst/>
          </a:prstGeom>
          <a:noFill/>
          <a:ln>
            <a:noFill/>
          </a:ln>
        </p:spPr>
        <p:txBody>
          <a:bodyPr wrap="square">
            <a:spAutoFit/>
          </a:bodyPr>
          <a:lstStyle/>
          <a:p>
            <a:r>
              <a:rPr lang="es-ES" sz="1200" dirty="0">
                <a:solidFill>
                  <a:schemeClr val="accent5">
                    <a:lumMod val="50000"/>
                  </a:schemeClr>
                </a:solidFill>
                <a:hlinkClick r:id="rId5">
                  <a:extLst>
                    <a:ext uri="{A12FA001-AC4F-418D-AE19-62706E023703}">
                      <ahyp:hlinkClr xmlns:ahyp="http://schemas.microsoft.com/office/drawing/2018/hyperlinkcolor" val="tx"/>
                    </a:ext>
                  </a:extLst>
                </a:hlinkClick>
              </a:rPr>
              <a:t>http://hybridnlp.expertsystemlab.com/tutorial</a:t>
            </a:r>
            <a:endParaRPr lang="es-ES" sz="1200" dirty="0">
              <a:solidFill>
                <a:schemeClr val="accent5">
                  <a:lumMod val="50000"/>
                </a:schemeClr>
              </a:solidFill>
            </a:endParaRPr>
          </a:p>
        </p:txBody>
      </p:sp>
      <p:sp>
        <p:nvSpPr>
          <p:cNvPr id="11" name="Rectangle 10">
            <a:extLst>
              <a:ext uri="{FF2B5EF4-FFF2-40B4-BE49-F238E27FC236}">
                <a16:creationId xmlns:a16="http://schemas.microsoft.com/office/drawing/2014/main" id="{8D14668A-2462-45CE-8E7C-D31C737867D3}"/>
              </a:ext>
            </a:extLst>
          </p:cNvPr>
          <p:cNvSpPr/>
          <p:nvPr/>
        </p:nvSpPr>
        <p:spPr>
          <a:xfrm>
            <a:off x="5364088" y="128941"/>
            <a:ext cx="3779912" cy="276999"/>
          </a:xfrm>
          <a:prstGeom prst="rect">
            <a:avLst/>
          </a:prstGeom>
        </p:spPr>
        <p:txBody>
          <a:bodyPr wrap="square">
            <a:spAutoFit/>
          </a:bodyPr>
          <a:lstStyle/>
          <a:p>
            <a:pPr algn="ctr"/>
            <a:r>
              <a:rPr lang="es-ES" sz="1200" b="1" dirty="0">
                <a:hlinkClick r:id="rId6">
                  <a:extLst>
                    <a:ext uri="{A12FA001-AC4F-418D-AE19-62706E023703}">
                      <ahyp:hlinkClr xmlns:ahyp="http://schemas.microsoft.com/office/drawing/2018/hyperlinkcolor" val="tx"/>
                    </a:ext>
                  </a:extLst>
                </a:hlinkClick>
              </a:rPr>
              <a:t>https://www.springer.com/gp/book/9783030448295</a:t>
            </a:r>
            <a:endParaRPr lang="en-US" sz="1200" b="1" dirty="0"/>
          </a:p>
        </p:txBody>
      </p:sp>
      <p:pic>
        <p:nvPicPr>
          <p:cNvPr id="1026" name="Picture 2" descr="Springer Science+Business Media | CoreMedia AG">
            <a:extLst>
              <a:ext uri="{FF2B5EF4-FFF2-40B4-BE49-F238E27FC236}">
                <a16:creationId xmlns:a16="http://schemas.microsoft.com/office/drawing/2014/main" id="{BE462DC7-5624-4CFB-86F3-E23E1544D06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36096" y="3947242"/>
            <a:ext cx="1006599" cy="566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26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0" y="684303"/>
            <a:ext cx="5220072" cy="1296144"/>
          </a:xfrm>
        </p:spPr>
        <p:txBody>
          <a:bodyPr>
            <a:normAutofit/>
          </a:bodyPr>
          <a:lstStyle/>
          <a:p>
            <a:r>
              <a:rPr lang="en-US" sz="2400" b="1" dirty="0">
                <a:solidFill>
                  <a:schemeClr val="tx1"/>
                </a:solidFill>
              </a:rPr>
              <a:t>Knowledge Graphs for Natural Language Processing</a:t>
            </a:r>
            <a:endParaRPr lang="it-IT" sz="2400" b="1" dirty="0">
              <a:solidFill>
                <a:schemeClr val="tx1"/>
              </a:solidFill>
            </a:endParaRPr>
          </a:p>
        </p:txBody>
      </p:sp>
      <p:sp>
        <p:nvSpPr>
          <p:cNvPr id="5" name="Segnaposto testo 4"/>
          <p:cNvSpPr>
            <a:spLocks noGrp="1"/>
          </p:cNvSpPr>
          <p:nvPr>
            <p:ph type="body" idx="1"/>
          </p:nvPr>
        </p:nvSpPr>
        <p:spPr>
          <a:xfrm>
            <a:off x="-36004" y="2195419"/>
            <a:ext cx="5292080" cy="752661"/>
          </a:xfrm>
        </p:spPr>
        <p:txBody>
          <a:bodyPr/>
          <a:lstStyle/>
          <a:p>
            <a:r>
              <a:rPr lang="pt-BR" dirty="0"/>
              <a:t>Jose Manuel Gomez-Perez</a:t>
            </a:r>
          </a:p>
          <a:p>
            <a:r>
              <a:rPr lang="pt-BR" dirty="0"/>
              <a:t>R&amp;D </a:t>
            </a:r>
            <a:r>
              <a:rPr lang="pt-BR" dirty="0" err="1"/>
              <a:t>Director</a:t>
            </a:r>
            <a:endParaRPr lang="pt-BR" dirty="0"/>
          </a:p>
          <a:p>
            <a:r>
              <a:rPr lang="it-IT" dirty="0">
                <a:hlinkClick r:id="rId3"/>
              </a:rPr>
              <a:t>jmgomez@expertsystem.com</a:t>
            </a:r>
            <a:r>
              <a:rPr lang="it-IT" dirty="0"/>
              <a:t> </a:t>
            </a:r>
          </a:p>
        </p:txBody>
      </p:sp>
    </p:spTree>
    <p:extLst>
      <p:ext uri="{BB962C8B-B14F-4D97-AF65-F5344CB8AC3E}">
        <p14:creationId xmlns:p14="http://schemas.microsoft.com/office/powerpoint/2010/main" val="1019804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47DF97-38CE-4B2E-9F3A-2F0075C3B26A}"/>
              </a:ext>
            </a:extLst>
          </p:cNvPr>
          <p:cNvSpPr>
            <a:spLocks noGrp="1"/>
          </p:cNvSpPr>
          <p:nvPr>
            <p:ph type="sldNum" sz="quarter" idx="4"/>
          </p:nvPr>
        </p:nvSpPr>
        <p:spPr/>
        <p:txBody>
          <a:bodyPr/>
          <a:lstStyle/>
          <a:p>
            <a:r>
              <a:rPr lang="it-IT"/>
              <a:t>							</a:t>
            </a:r>
            <a:fld id="{A5966B91-A095-42D1-A609-26FD12F997AA}" type="slidenum">
              <a:rPr lang="it-IT" smtClean="0"/>
              <a:pPr/>
              <a:t>20</a:t>
            </a:fld>
            <a:endParaRPr lang="it-IT" dirty="0"/>
          </a:p>
        </p:txBody>
      </p:sp>
      <p:sp>
        <p:nvSpPr>
          <p:cNvPr id="3" name="Content Placeholder 2">
            <a:extLst>
              <a:ext uri="{FF2B5EF4-FFF2-40B4-BE49-F238E27FC236}">
                <a16:creationId xmlns:a16="http://schemas.microsoft.com/office/drawing/2014/main" id="{761245FA-45FC-4BCB-AB1E-EBDC0D49BBAE}"/>
              </a:ext>
            </a:extLst>
          </p:cNvPr>
          <p:cNvSpPr>
            <a:spLocks noGrp="1"/>
          </p:cNvSpPr>
          <p:nvPr>
            <p:ph sz="half" idx="11"/>
          </p:nvPr>
        </p:nvSpPr>
        <p:spPr>
          <a:xfrm>
            <a:off x="81204" y="1593749"/>
            <a:ext cx="4210623" cy="2538648"/>
          </a:xfrm>
        </p:spPr>
        <p:txBody>
          <a:bodyPr/>
          <a:lstStyle/>
          <a:p>
            <a:r>
              <a:rPr lang="en-US" sz="1600" b="1" dirty="0"/>
              <a:t>Co-training word, lemma and concept embeddings shows improved accuracies </a:t>
            </a:r>
            <a:r>
              <a:rPr lang="en-US" sz="1600" dirty="0"/>
              <a:t>vs. individually learning lexical and semantic embeddings</a:t>
            </a:r>
          </a:p>
          <a:p>
            <a:r>
              <a:rPr lang="en-US" sz="1600" dirty="0"/>
              <a:t>Significant results e.g. on MEN</a:t>
            </a:r>
          </a:p>
          <a:p>
            <a:r>
              <a:rPr lang="en-US" sz="1600" b="1" dirty="0"/>
              <a:t>Always improves the lexical embeddings </a:t>
            </a:r>
          </a:p>
          <a:p>
            <a:r>
              <a:rPr lang="en-US" sz="1600" dirty="0"/>
              <a:t>The mild negative impact on semantic embeddings is </a:t>
            </a:r>
            <a:r>
              <a:rPr lang="en-US" sz="1600" b="1" dirty="0"/>
              <a:t>a trade-off we are happy to assume</a:t>
            </a:r>
          </a:p>
          <a:p>
            <a:pPr marL="0" indent="0">
              <a:buNone/>
            </a:pPr>
            <a:endParaRPr lang="en-US" sz="1600" dirty="0"/>
          </a:p>
        </p:txBody>
      </p:sp>
      <p:sp>
        <p:nvSpPr>
          <p:cNvPr id="4" name="Content Placeholder 3">
            <a:extLst>
              <a:ext uri="{FF2B5EF4-FFF2-40B4-BE49-F238E27FC236}">
                <a16:creationId xmlns:a16="http://schemas.microsoft.com/office/drawing/2014/main" id="{CBAEF45F-4E94-4004-8A1F-F1A98E84556C}"/>
              </a:ext>
            </a:extLst>
          </p:cNvPr>
          <p:cNvSpPr>
            <a:spLocks noGrp="1"/>
          </p:cNvSpPr>
          <p:nvPr>
            <p:ph sz="half" idx="17"/>
          </p:nvPr>
        </p:nvSpPr>
        <p:spPr>
          <a:xfrm>
            <a:off x="6716" y="279909"/>
            <a:ext cx="9120088" cy="635657"/>
          </a:xfrm>
        </p:spPr>
        <p:txBody>
          <a:bodyPr/>
          <a:lstStyle/>
          <a:p>
            <a:r>
              <a:rPr lang="en-US" dirty="0"/>
              <a:t>Lesson learnt: Co-training is good for you!</a:t>
            </a:r>
            <a:endParaRPr lang="es-ES" dirty="0"/>
          </a:p>
        </p:txBody>
      </p:sp>
      <p:pic>
        <p:nvPicPr>
          <p:cNvPr id="5" name="Picture 4">
            <a:extLst>
              <a:ext uri="{FF2B5EF4-FFF2-40B4-BE49-F238E27FC236}">
                <a16:creationId xmlns:a16="http://schemas.microsoft.com/office/drawing/2014/main" id="{3F422549-D46B-4E8E-9C80-6E0A0E19A8FA}"/>
              </a:ext>
            </a:extLst>
          </p:cNvPr>
          <p:cNvPicPr>
            <a:picLocks noChangeAspect="1"/>
          </p:cNvPicPr>
          <p:nvPr/>
        </p:nvPicPr>
        <p:blipFill rotWithShape="1">
          <a:blip r:embed="rId3"/>
          <a:srcRect l="30921" t="16729" r="12852" b="10443"/>
          <a:stretch/>
        </p:blipFill>
        <p:spPr>
          <a:xfrm>
            <a:off x="4860034" y="1465912"/>
            <a:ext cx="3692176" cy="2690014"/>
          </a:xfrm>
          <a:prstGeom prst="rect">
            <a:avLst/>
          </a:prstGeom>
        </p:spPr>
      </p:pic>
    </p:spTree>
    <p:extLst>
      <p:ext uri="{BB962C8B-B14F-4D97-AF65-F5344CB8AC3E}">
        <p14:creationId xmlns:p14="http://schemas.microsoft.com/office/powerpoint/2010/main" val="3286249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A77B91-2415-4163-B52C-EDDBB559121F}"/>
              </a:ext>
            </a:extLst>
          </p:cNvPr>
          <p:cNvSpPr>
            <a:spLocks noGrp="1"/>
          </p:cNvSpPr>
          <p:nvPr>
            <p:ph type="sldNum" sz="quarter" idx="4"/>
          </p:nvPr>
        </p:nvSpPr>
        <p:spPr/>
        <p:txBody>
          <a:bodyPr/>
          <a:lstStyle/>
          <a:p>
            <a:r>
              <a:rPr lang="it-IT"/>
              <a:t>							</a:t>
            </a:r>
            <a:fld id="{A5966B91-A095-42D1-A609-26FD12F997AA}" type="slidenum">
              <a:rPr lang="it-IT" smtClean="0"/>
              <a:pPr/>
              <a:t>21</a:t>
            </a:fld>
            <a:endParaRPr lang="it-IT" dirty="0"/>
          </a:p>
        </p:txBody>
      </p:sp>
      <p:sp>
        <p:nvSpPr>
          <p:cNvPr id="3" name="Content Placeholder 2">
            <a:extLst>
              <a:ext uri="{FF2B5EF4-FFF2-40B4-BE49-F238E27FC236}">
                <a16:creationId xmlns:a16="http://schemas.microsoft.com/office/drawing/2014/main" id="{42406FF1-C9AA-49F4-8BE0-5FF081934376}"/>
              </a:ext>
            </a:extLst>
          </p:cNvPr>
          <p:cNvSpPr>
            <a:spLocks noGrp="1"/>
          </p:cNvSpPr>
          <p:nvPr>
            <p:ph sz="half" idx="11"/>
          </p:nvPr>
        </p:nvSpPr>
        <p:spPr/>
        <p:txBody>
          <a:bodyPr/>
          <a:lstStyle/>
          <a:p>
            <a:pPr marL="0" indent="0">
              <a:buNone/>
            </a:pPr>
            <a:r>
              <a:rPr lang="en-US" b="1" dirty="0"/>
              <a:t>Example: Concept en#27495</a:t>
            </a:r>
            <a:r>
              <a:rPr lang="en-US" dirty="0"/>
              <a:t> </a:t>
            </a:r>
            <a:r>
              <a:rPr lang="en-US" sz="1800" dirty="0"/>
              <a:t>&lt;investigation)</a:t>
            </a:r>
            <a:r>
              <a:rPr lang="en-US" dirty="0"/>
              <a:t> </a:t>
            </a:r>
            <a:r>
              <a:rPr lang="en-US" b="1" dirty="0"/>
              <a:t>(probe, probing)</a:t>
            </a:r>
            <a:r>
              <a:rPr lang="en-US" dirty="0"/>
              <a:t>, </a:t>
            </a:r>
            <a:r>
              <a:rPr lang="en-US" i="1" dirty="0"/>
              <a:t>“</a:t>
            </a:r>
            <a:r>
              <a:rPr lang="en-US" sz="1800" i="1" dirty="0"/>
              <a:t>a thorough investigation or exploratory action, often into illegal or suspicious activities”</a:t>
            </a:r>
          </a:p>
          <a:p>
            <a:r>
              <a:rPr lang="en-US" dirty="0"/>
              <a:t>No mapping or good candidate</a:t>
            </a:r>
          </a:p>
          <a:p>
            <a:r>
              <a:rPr lang="en-US" dirty="0"/>
              <a:t>“Best” candidate: </a:t>
            </a:r>
            <a:r>
              <a:rPr lang="en-US" b="1" dirty="0"/>
              <a:t>es#200694 </a:t>
            </a:r>
            <a:r>
              <a:rPr lang="en-US" sz="1800" dirty="0"/>
              <a:t>&lt;</a:t>
            </a:r>
            <a:r>
              <a:rPr lang="en-US" sz="1800" dirty="0" err="1"/>
              <a:t>aparato</a:t>
            </a:r>
            <a:r>
              <a:rPr lang="en-US" sz="1800" dirty="0"/>
              <a:t>) </a:t>
            </a:r>
            <a:r>
              <a:rPr lang="en-US" b="1" dirty="0"/>
              <a:t>(</a:t>
            </a:r>
            <a:r>
              <a:rPr lang="en-US" b="1" dirty="0" err="1"/>
              <a:t>sonda</a:t>
            </a:r>
            <a:r>
              <a:rPr lang="en-US" b="1" dirty="0"/>
              <a:t>)</a:t>
            </a:r>
            <a:r>
              <a:rPr lang="en-US" dirty="0"/>
              <a:t>, </a:t>
            </a:r>
            <a:r>
              <a:rPr lang="en-US" i="1" dirty="0"/>
              <a:t>“</a:t>
            </a:r>
            <a:r>
              <a:rPr lang="en-US" sz="1800" i="1" dirty="0"/>
              <a:t>a device with a metal tip used to test or the behavior of electrical circuits”</a:t>
            </a:r>
            <a:endParaRPr lang="en-US" i="1" dirty="0"/>
          </a:p>
          <a:p>
            <a:r>
              <a:rPr lang="en-US" dirty="0"/>
              <a:t>Manual inspection of es-Sensigrafo shows </a:t>
            </a:r>
            <a:r>
              <a:rPr lang="en-US" b="1" dirty="0"/>
              <a:t>no matching concept under expected hypernym es#64222 [</a:t>
            </a:r>
            <a:r>
              <a:rPr lang="en-US" b="1" dirty="0" err="1"/>
              <a:t>investigación</a:t>
            </a:r>
            <a:r>
              <a:rPr lang="en-US" b="1" dirty="0"/>
              <a:t>]</a:t>
            </a:r>
          </a:p>
          <a:p>
            <a:endParaRPr lang="en-US" b="1" dirty="0"/>
          </a:p>
          <a:p>
            <a:r>
              <a:rPr lang="en-US" b="1" dirty="0"/>
              <a:t>Equivalent concept is missing from es-Sensigrafo and recommended for inclusion by knowledge engineers</a:t>
            </a:r>
          </a:p>
          <a:p>
            <a:endParaRPr lang="en-US" dirty="0"/>
          </a:p>
        </p:txBody>
      </p:sp>
      <p:sp>
        <p:nvSpPr>
          <p:cNvPr id="4" name="Content Placeholder 3">
            <a:extLst>
              <a:ext uri="{FF2B5EF4-FFF2-40B4-BE49-F238E27FC236}">
                <a16:creationId xmlns:a16="http://schemas.microsoft.com/office/drawing/2014/main" id="{AC9A0D07-9244-4A3A-A526-F25353721439}"/>
              </a:ext>
            </a:extLst>
          </p:cNvPr>
          <p:cNvSpPr>
            <a:spLocks noGrp="1"/>
          </p:cNvSpPr>
          <p:nvPr>
            <p:ph sz="half" idx="17"/>
          </p:nvPr>
        </p:nvSpPr>
        <p:spPr/>
        <p:txBody>
          <a:bodyPr/>
          <a:lstStyle/>
          <a:p>
            <a:r>
              <a:rPr lang="en-US" dirty="0"/>
              <a:t>Identifying modeling gaps in KGs</a:t>
            </a:r>
          </a:p>
        </p:txBody>
      </p:sp>
    </p:spTree>
    <p:extLst>
      <p:ext uri="{BB962C8B-B14F-4D97-AF65-F5344CB8AC3E}">
        <p14:creationId xmlns:p14="http://schemas.microsoft.com/office/powerpoint/2010/main" val="1771917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4D4B6B-BB23-4A41-842B-A44C92E36C4B}"/>
              </a:ext>
            </a:extLst>
          </p:cNvPr>
          <p:cNvSpPr>
            <a:spLocks noGrp="1"/>
          </p:cNvSpPr>
          <p:nvPr>
            <p:ph type="sldNum" sz="quarter" idx="4"/>
          </p:nvPr>
        </p:nvSpPr>
        <p:spPr/>
        <p:txBody>
          <a:bodyPr/>
          <a:lstStyle/>
          <a:p>
            <a:r>
              <a:rPr lang="it-IT"/>
              <a:t>							</a:t>
            </a:r>
            <a:fld id="{A5966B91-A095-42D1-A609-26FD12F997AA}" type="slidenum">
              <a:rPr lang="it-IT" smtClean="0"/>
              <a:pPr/>
              <a:t>22</a:t>
            </a:fld>
            <a:endParaRPr lang="it-IT" dirty="0"/>
          </a:p>
        </p:txBody>
      </p:sp>
      <p:sp>
        <p:nvSpPr>
          <p:cNvPr id="3" name="Content Placeholder 2">
            <a:extLst>
              <a:ext uri="{FF2B5EF4-FFF2-40B4-BE49-F238E27FC236}">
                <a16:creationId xmlns:a16="http://schemas.microsoft.com/office/drawing/2014/main" id="{6F1B5587-3058-41B3-8891-37884F418FE3}"/>
              </a:ext>
            </a:extLst>
          </p:cNvPr>
          <p:cNvSpPr>
            <a:spLocks noGrp="1"/>
          </p:cNvSpPr>
          <p:nvPr>
            <p:ph sz="half" idx="11"/>
          </p:nvPr>
        </p:nvSpPr>
        <p:spPr/>
        <p:txBody>
          <a:bodyPr/>
          <a:lstStyle/>
          <a:p>
            <a:pPr marL="0" indent="0">
              <a:buNone/>
            </a:pPr>
            <a:r>
              <a:rPr lang="en-US" b="1" dirty="0"/>
              <a:t>Example: en#69812 (acquit, exonerate)</a:t>
            </a:r>
            <a:r>
              <a:rPr lang="en-US" dirty="0"/>
              <a:t>, </a:t>
            </a:r>
            <a:r>
              <a:rPr lang="en-US" i="1" dirty="0"/>
              <a:t>“to declare officially that somebody is not guilty of a charge or accusation”</a:t>
            </a:r>
          </a:p>
          <a:p>
            <a:r>
              <a:rPr lang="en-US" dirty="0"/>
              <a:t>Result: </a:t>
            </a:r>
            <a:r>
              <a:rPr lang="en-US" b="1" dirty="0"/>
              <a:t>es#1435 (absolver, </a:t>
            </a:r>
            <a:r>
              <a:rPr lang="en-US" b="1" dirty="0" err="1"/>
              <a:t>salvar</a:t>
            </a:r>
            <a:r>
              <a:rPr lang="en-US" b="1" dirty="0"/>
              <a:t>)</a:t>
            </a:r>
            <a:r>
              <a:rPr lang="en-US" dirty="0"/>
              <a:t>, </a:t>
            </a:r>
            <a:r>
              <a:rPr lang="en-US" i="1" dirty="0"/>
              <a:t>“to declare officially that somebody is not guilty of a charge or accusation”</a:t>
            </a:r>
          </a:p>
          <a:p>
            <a:r>
              <a:rPr lang="en-US" dirty="0"/>
              <a:t>Even though es#1435 hard mapped to </a:t>
            </a:r>
            <a:r>
              <a:rPr lang="en-US" b="1" dirty="0"/>
              <a:t>en#146427 (absolve)</a:t>
            </a:r>
            <a:r>
              <a:rPr lang="en-US" dirty="0"/>
              <a:t>, </a:t>
            </a:r>
            <a:r>
              <a:rPr lang="en-US" i="1" dirty="0"/>
              <a:t>“to state publicly or officially that somebody is not guilty and not to be held responsible”</a:t>
            </a:r>
          </a:p>
          <a:p>
            <a:pPr marL="0" indent="0">
              <a:buNone/>
            </a:pPr>
            <a:endParaRPr lang="en-US" i="1" dirty="0"/>
          </a:p>
          <a:p>
            <a:r>
              <a:rPr lang="en-US" b="1" dirty="0"/>
              <a:t>The detected </a:t>
            </a:r>
            <a:r>
              <a:rPr lang="en-US" b="1" dirty="0" err="1"/>
              <a:t>en</a:t>
            </a:r>
            <a:r>
              <a:rPr lang="en-US" b="1" dirty="0"/>
              <a:t> synonyms should probably be merged</a:t>
            </a:r>
          </a:p>
          <a:p>
            <a:endParaRPr lang="en-US" dirty="0"/>
          </a:p>
        </p:txBody>
      </p:sp>
      <p:sp>
        <p:nvSpPr>
          <p:cNvPr id="4" name="Content Placeholder 3">
            <a:extLst>
              <a:ext uri="{FF2B5EF4-FFF2-40B4-BE49-F238E27FC236}">
                <a16:creationId xmlns:a16="http://schemas.microsoft.com/office/drawing/2014/main" id="{EB8812B1-873D-47EC-8EA7-78E8F0DC5D2E}"/>
              </a:ext>
            </a:extLst>
          </p:cNvPr>
          <p:cNvSpPr>
            <a:spLocks noGrp="1"/>
          </p:cNvSpPr>
          <p:nvPr>
            <p:ph sz="half" idx="17"/>
          </p:nvPr>
        </p:nvSpPr>
        <p:spPr/>
        <p:txBody>
          <a:bodyPr/>
          <a:lstStyle/>
          <a:p>
            <a:r>
              <a:rPr lang="en-US" dirty="0"/>
              <a:t>Merging KG concepts</a:t>
            </a:r>
          </a:p>
        </p:txBody>
      </p:sp>
    </p:spTree>
    <p:extLst>
      <p:ext uri="{BB962C8B-B14F-4D97-AF65-F5344CB8AC3E}">
        <p14:creationId xmlns:p14="http://schemas.microsoft.com/office/powerpoint/2010/main" val="3639011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7536FE-523E-428B-9147-8E987D9CA8A7}"/>
              </a:ext>
            </a:extLst>
          </p:cNvPr>
          <p:cNvSpPr>
            <a:spLocks noGrp="1"/>
          </p:cNvSpPr>
          <p:nvPr>
            <p:ph type="sldNum" sz="quarter" idx="4"/>
          </p:nvPr>
        </p:nvSpPr>
        <p:spPr/>
        <p:txBody>
          <a:bodyPr/>
          <a:lstStyle/>
          <a:p>
            <a:r>
              <a:rPr lang="it-IT"/>
              <a:t>							</a:t>
            </a:r>
            <a:fld id="{A5966B91-A095-42D1-A609-26FD12F997AA}" type="slidenum">
              <a:rPr lang="it-IT" smtClean="0"/>
              <a:pPr/>
              <a:t>23</a:t>
            </a:fld>
            <a:endParaRPr lang="it-IT" dirty="0"/>
          </a:p>
        </p:txBody>
      </p:sp>
      <p:sp>
        <p:nvSpPr>
          <p:cNvPr id="3" name="Content Placeholder 2">
            <a:extLst>
              <a:ext uri="{FF2B5EF4-FFF2-40B4-BE49-F238E27FC236}">
                <a16:creationId xmlns:a16="http://schemas.microsoft.com/office/drawing/2014/main" id="{F1D0C8FC-F288-42A3-B83B-54509D20233C}"/>
              </a:ext>
            </a:extLst>
          </p:cNvPr>
          <p:cNvSpPr>
            <a:spLocks noGrp="1"/>
          </p:cNvSpPr>
          <p:nvPr>
            <p:ph sz="half" idx="11"/>
          </p:nvPr>
        </p:nvSpPr>
        <p:spPr>
          <a:xfrm>
            <a:off x="395536" y="1131590"/>
            <a:ext cx="8568952" cy="3456384"/>
          </a:xfrm>
        </p:spPr>
        <p:txBody>
          <a:bodyPr/>
          <a:lstStyle/>
          <a:p>
            <a:pPr marL="0" indent="0">
              <a:buNone/>
            </a:pPr>
            <a:r>
              <a:rPr lang="en-US" b="1" dirty="0"/>
              <a:t>Failed Example: en#45381</a:t>
            </a:r>
            <a:r>
              <a:rPr lang="en-US" dirty="0"/>
              <a:t> </a:t>
            </a:r>
            <a:r>
              <a:rPr lang="en-US" sz="1800" dirty="0"/>
              <a:t>&lt;warden) </a:t>
            </a:r>
            <a:r>
              <a:rPr lang="en-US" b="1" dirty="0"/>
              <a:t>(corrections officer, jailer, prison guard, </a:t>
            </a:r>
            <a:r>
              <a:rPr lang="en-US" b="1" dirty="0" err="1"/>
              <a:t>gaoler</a:t>
            </a:r>
            <a:r>
              <a:rPr lang="en-US" b="1" dirty="0"/>
              <a:t>, jailor, turnkey, screw)</a:t>
            </a:r>
            <a:r>
              <a:rPr lang="en-US" dirty="0"/>
              <a:t>, </a:t>
            </a:r>
            <a:r>
              <a:rPr lang="en-US" i="1" dirty="0"/>
              <a:t>“someone who guards prisoners”</a:t>
            </a:r>
          </a:p>
          <a:p>
            <a:r>
              <a:rPr lang="en-US" b="1" dirty="0"/>
              <a:t>Result: es#246045 </a:t>
            </a:r>
            <a:r>
              <a:rPr lang="en-US" sz="1800" dirty="0"/>
              <a:t>&lt;</a:t>
            </a:r>
            <a:r>
              <a:rPr lang="en-US" sz="1800" dirty="0" err="1"/>
              <a:t>policía|agente</a:t>
            </a:r>
            <a:r>
              <a:rPr lang="en-US" sz="1800" dirty="0"/>
              <a:t> de </a:t>
            </a:r>
            <a:r>
              <a:rPr lang="en-US" sz="1800" dirty="0" err="1"/>
              <a:t>policía</a:t>
            </a:r>
            <a:r>
              <a:rPr lang="en-US" sz="1800" dirty="0"/>
              <a:t>) </a:t>
            </a:r>
            <a:r>
              <a:rPr lang="en-US" b="1" dirty="0"/>
              <a:t>(</a:t>
            </a:r>
            <a:r>
              <a:rPr lang="en-US" b="1" dirty="0" err="1"/>
              <a:t>funcionario</a:t>
            </a:r>
            <a:r>
              <a:rPr lang="en-US" b="1" dirty="0"/>
              <a:t> de </a:t>
            </a:r>
            <a:r>
              <a:rPr lang="en-US" b="1" dirty="0" err="1"/>
              <a:t>prisiones</a:t>
            </a:r>
            <a:r>
              <a:rPr lang="en-US" b="1" dirty="0"/>
              <a:t>, </a:t>
            </a:r>
            <a:r>
              <a:rPr lang="en-US" b="1" dirty="0" err="1"/>
              <a:t>agente</a:t>
            </a:r>
            <a:r>
              <a:rPr lang="en-US" b="1" dirty="0"/>
              <a:t> </a:t>
            </a:r>
            <a:r>
              <a:rPr lang="en-US" b="1" dirty="0" err="1"/>
              <a:t>penitenciario</a:t>
            </a:r>
            <a:r>
              <a:rPr lang="en-US" b="1" dirty="0"/>
              <a:t>, </a:t>
            </a:r>
            <a:r>
              <a:rPr lang="en-US" b="1" dirty="0" err="1"/>
              <a:t>funcionario</a:t>
            </a:r>
            <a:r>
              <a:rPr lang="en-US" b="1" dirty="0"/>
              <a:t> de la </a:t>
            </a:r>
            <a:r>
              <a:rPr lang="en-US" b="1" dirty="0" err="1"/>
              <a:t>cárcel</a:t>
            </a:r>
            <a:r>
              <a:rPr lang="en-US" b="1" dirty="0"/>
              <a:t>, </a:t>
            </a:r>
            <a:r>
              <a:rPr lang="en-US" b="1" dirty="0" err="1"/>
              <a:t>guardia</a:t>
            </a:r>
            <a:r>
              <a:rPr lang="en-US" b="1" dirty="0"/>
              <a:t> de </a:t>
            </a:r>
            <a:r>
              <a:rPr lang="en-US" b="1" dirty="0" err="1"/>
              <a:t>prisiones</a:t>
            </a:r>
            <a:r>
              <a:rPr lang="en-US" b="1" dirty="0"/>
              <a:t>)</a:t>
            </a:r>
            <a:r>
              <a:rPr lang="en-US" dirty="0"/>
              <a:t>, </a:t>
            </a:r>
            <a:r>
              <a:rPr lang="en-US" i="1" dirty="0"/>
              <a:t>“the chief official in charge of a prison”</a:t>
            </a:r>
          </a:p>
          <a:p>
            <a:pPr lvl="1"/>
            <a:r>
              <a:rPr lang="en-US" dirty="0"/>
              <a:t>Despite hard-map to: en#48054 </a:t>
            </a:r>
            <a:r>
              <a:rPr lang="en-US" sz="1600" dirty="0"/>
              <a:t>&lt;officer)</a:t>
            </a:r>
            <a:r>
              <a:rPr lang="en-US" dirty="0"/>
              <a:t> (warden, gov.), </a:t>
            </a:r>
            <a:r>
              <a:rPr lang="en-US" i="1" dirty="0"/>
              <a:t>“the chief official in charge of a prison”</a:t>
            </a:r>
            <a:r>
              <a:rPr lang="en-US" dirty="0"/>
              <a:t> </a:t>
            </a:r>
          </a:p>
          <a:p>
            <a:r>
              <a:rPr lang="en-US" dirty="0"/>
              <a:t>Manual inspection of es-</a:t>
            </a:r>
            <a:r>
              <a:rPr lang="en-US" dirty="0" err="1"/>
              <a:t>sensigrafo</a:t>
            </a:r>
            <a:r>
              <a:rPr lang="en-US" dirty="0"/>
              <a:t> shows </a:t>
            </a:r>
            <a:r>
              <a:rPr lang="en-US" b="1" dirty="0"/>
              <a:t>correct mapping: es #15204 &lt;es#246045) </a:t>
            </a:r>
            <a:r>
              <a:rPr lang="en-US" dirty="0"/>
              <a:t>[</a:t>
            </a:r>
            <a:r>
              <a:rPr lang="en-US" dirty="0" err="1"/>
              <a:t>bastonero</a:t>
            </a:r>
            <a:r>
              <a:rPr lang="en-US" dirty="0"/>
              <a:t>, </a:t>
            </a:r>
            <a:r>
              <a:rPr lang="en-US" dirty="0" err="1"/>
              <a:t>carcelero</a:t>
            </a:r>
            <a:r>
              <a:rPr lang="en-US" dirty="0"/>
              <a:t>] </a:t>
            </a:r>
          </a:p>
          <a:p>
            <a:pPr lvl="1"/>
            <a:r>
              <a:rPr lang="en-US" dirty="0"/>
              <a:t>In vecsigrafo, but </a:t>
            </a:r>
            <a:r>
              <a:rPr lang="en-US" dirty="0" err="1"/>
              <a:t>cosim</a:t>
            </a:r>
            <a:r>
              <a:rPr lang="en-US" dirty="0"/>
              <a:t> 0.299 &lt; [0.359, 0.481] of top 10</a:t>
            </a:r>
          </a:p>
          <a:p>
            <a:r>
              <a:rPr lang="en-US" b="1" dirty="0"/>
              <a:t>Disambiguation issue</a:t>
            </a:r>
          </a:p>
        </p:txBody>
      </p:sp>
      <p:sp>
        <p:nvSpPr>
          <p:cNvPr id="4" name="Content Placeholder 3">
            <a:extLst>
              <a:ext uri="{FF2B5EF4-FFF2-40B4-BE49-F238E27FC236}">
                <a16:creationId xmlns:a16="http://schemas.microsoft.com/office/drawing/2014/main" id="{FEA0B7A2-3ED6-41CD-9FFB-31F0E70736F9}"/>
              </a:ext>
            </a:extLst>
          </p:cNvPr>
          <p:cNvSpPr>
            <a:spLocks noGrp="1"/>
          </p:cNvSpPr>
          <p:nvPr>
            <p:ph sz="half" idx="17"/>
          </p:nvPr>
        </p:nvSpPr>
        <p:spPr/>
        <p:txBody>
          <a:bodyPr/>
          <a:lstStyle/>
          <a:p>
            <a:r>
              <a:rPr lang="en-US" dirty="0"/>
              <a:t>Detecting disambiguation errors</a:t>
            </a:r>
          </a:p>
        </p:txBody>
      </p:sp>
    </p:spTree>
    <p:extLst>
      <p:ext uri="{BB962C8B-B14F-4D97-AF65-F5344CB8AC3E}">
        <p14:creationId xmlns:p14="http://schemas.microsoft.com/office/powerpoint/2010/main" val="1524678516"/>
      </p:ext>
    </p:extLst>
  </p:cSld>
  <p:clrMapOvr>
    <a:masterClrMapping/>
  </p:clrMapOvr>
</p:sld>
</file>

<file path=ppt/theme/theme1.xml><?xml version="1.0" encoding="utf-8"?>
<a:theme xmlns:a="http://schemas.openxmlformats.org/drawingml/2006/main" name="ExpertSystem">
  <a:themeElements>
    <a:clrScheme name="Expertsystem 1">
      <a:dk1>
        <a:srgbClr val="1B3F7D"/>
      </a:dk1>
      <a:lt1>
        <a:srgbClr val="FFFFFF"/>
      </a:lt1>
      <a:dk2>
        <a:srgbClr val="FFF8F7"/>
      </a:dk2>
      <a:lt2>
        <a:srgbClr val="EEECE1"/>
      </a:lt2>
      <a:accent1>
        <a:srgbClr val="1B3F7D"/>
      </a:accent1>
      <a:accent2>
        <a:srgbClr val="EB2E00"/>
      </a:accent2>
      <a:accent3>
        <a:srgbClr val="B5D0E5"/>
      </a:accent3>
      <a:accent4>
        <a:srgbClr val="DBE0E6"/>
      </a:accent4>
      <a:accent5>
        <a:srgbClr val="2759AD"/>
      </a:accent5>
      <a:accent6>
        <a:srgbClr val="F79646"/>
      </a:accent6>
      <a:hlink>
        <a:srgbClr val="EB2E00"/>
      </a:hlink>
      <a:folHlink>
        <a:srgbClr val="97AEC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72567" tIns="36283" rIns="72567" bIns="36283" rtlCol="0" anchor="ctr">
        <a:spAutoFit/>
      </a:bodyPr>
      <a:lstStyle>
        <a:defPPr>
          <a:defRPr sz="6600" b="1" smtClean="0">
            <a:solidFill>
              <a:srgbClr val="FF0000"/>
            </a:solidFill>
            <a:latin typeface="+mj-lt"/>
            <a:ea typeface="Karla" pitchFamily="2" charset="0"/>
          </a:defRPr>
        </a:defPPr>
      </a:lstStyle>
    </a:txDef>
  </a:objectDefaults>
  <a:extraClrSchemeLst/>
  <a:extLst>
    <a:ext uri="{05A4C25C-085E-4340-85A3-A5531E510DB2}">
      <thm15:themeFamily xmlns:thm15="http://schemas.microsoft.com/office/thememl/2012/main" name="Expert System - Presentation Template June 2016" id="{3CC93889-6B4A-406D-8E72-C0CE0A067CCA}" vid="{DBF2D3A2-CC75-412B-AD93-39552A9CF1E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Expert System - Presentation Template June 2016</Template>
  <TotalTime>86496</TotalTime>
  <Words>2227</Words>
  <Application>Microsoft Office PowerPoint</Application>
  <PresentationFormat>On-screen Show (16:9)</PresentationFormat>
  <Paragraphs>276</Paragraphs>
  <Slides>23</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Helmet</vt:lpstr>
      <vt:lpstr>ING Me</vt:lpstr>
      <vt:lpstr>NimbusRomNo9L-Regu</vt:lpstr>
      <vt:lpstr>NimbusRomNo9L-ReguItal</vt:lpstr>
      <vt:lpstr>TeXGyreTermes-Regular</vt:lpstr>
      <vt:lpstr>Wingdings</vt:lpstr>
      <vt:lpstr>ExpertSystem</vt:lpstr>
      <vt:lpstr>Knowledge Graphs for Natural Language Processing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Knowledge Graphs for Natural Language Processing</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José Manuel Gómez</dc:creator>
  <cp:lastModifiedBy>Vinay K Chaudhri</cp:lastModifiedBy>
  <cp:revision>1017</cp:revision>
  <dcterms:created xsi:type="dcterms:W3CDTF">2017-05-09T10:44:35Z</dcterms:created>
  <dcterms:modified xsi:type="dcterms:W3CDTF">2020-04-27T19:18:57Z</dcterms:modified>
</cp:coreProperties>
</file>