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12"/>
  </p:notesMasterIdLst>
  <p:handoutMasterIdLst>
    <p:handoutMasterId r:id="rId13"/>
  </p:handoutMasterIdLst>
  <p:sldIdLst>
    <p:sldId id="317" r:id="rId2"/>
    <p:sldId id="358" r:id="rId3"/>
    <p:sldId id="366" r:id="rId4"/>
    <p:sldId id="375" r:id="rId5"/>
    <p:sldId id="376" r:id="rId6"/>
    <p:sldId id="348" r:id="rId7"/>
    <p:sldId id="371" r:id="rId8"/>
    <p:sldId id="374" r:id="rId9"/>
    <p:sldId id="372" r:id="rId10"/>
    <p:sldId id="368" r:id="rId11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g" initials="a" lastIdx="1" clrIdx="0">
    <p:extLst>
      <p:ext uri="{19B8F6BF-5375-455C-9EA6-DF929625EA0E}">
        <p15:presenceInfo xmlns:p15="http://schemas.microsoft.com/office/powerpoint/2012/main" userId="andrea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33CC33"/>
    <a:srgbClr val="009900"/>
    <a:srgbClr val="CC0099"/>
    <a:srgbClr val="990099"/>
    <a:srgbClr val="000066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0827" autoAdjust="0"/>
    <p:restoredTop sz="90929"/>
  </p:normalViewPr>
  <p:slideViewPr>
    <p:cSldViewPr snapToGrid="0">
      <p:cViewPr varScale="1">
        <p:scale>
          <a:sx n="84" d="100"/>
          <a:sy n="84" d="100"/>
        </p:scale>
        <p:origin x="1958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30" tIns="48314" rIns="96630" bIns="48314" numCol="1" anchor="t" anchorCtr="0" compatLnSpc="1">
            <a:prstTxWarp prst="textNoShape">
              <a:avLst/>
            </a:prstTxWarp>
          </a:bodyPr>
          <a:lstStyle>
            <a:lvl1pPr defTabSz="9667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655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30" tIns="48314" rIns="96630" bIns="48314" numCol="1" anchor="t" anchorCtr="0" compatLnSpc="1">
            <a:prstTxWarp prst="textNoShape">
              <a:avLst/>
            </a:prstTxWarp>
          </a:bodyPr>
          <a:lstStyle>
            <a:lvl1pPr algn="r" defTabSz="9667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30" tIns="48314" rIns="96630" bIns="48314" numCol="1" anchor="b" anchorCtr="0" compatLnSpc="1">
            <a:prstTxWarp prst="textNoShape">
              <a:avLst/>
            </a:prstTxWarp>
          </a:bodyPr>
          <a:lstStyle>
            <a:lvl1pPr defTabSz="9667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6550" y="9121775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30" tIns="48314" rIns="96630" bIns="48314" numCol="1" anchor="b" anchorCtr="0" compatLnSpc="1">
            <a:prstTxWarp prst="textNoShape">
              <a:avLst/>
            </a:prstTxWarp>
          </a:bodyPr>
          <a:lstStyle>
            <a:lvl1pPr algn="r" defTabSz="966788">
              <a:defRPr sz="1200"/>
            </a:lvl1pPr>
          </a:lstStyle>
          <a:p>
            <a:pPr>
              <a:defRPr/>
            </a:pPr>
            <a:fld id="{ABC7CB04-3711-4E73-AB76-C42C57EF5A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1977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5039A9-D110-4332-895A-47D516BF7B8A}" type="datetimeFigureOut">
              <a:rPr lang="en-US" smtClean="0"/>
              <a:t>2/6/2020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7D9510-858F-4019-9DA9-1BC43CBE6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298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349860F-C1B0-4BBD-A336-382C7C5B1C5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2340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AF4C1C-1393-44A5-9856-BDF838BB80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759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035EAF-50EB-4FF6-8DDC-98473BF098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97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264913-3125-4AC9-956B-9493246834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021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E95CB5-AFD1-4775-BD7F-5A9660CE71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056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7C228-242C-4369-A780-2E933C29AF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918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DF2CD8-F97E-41C6-B9EC-08E1EEB1FC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844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25C02D-F388-4329-A839-504CA5BCF3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06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38388B-8471-4FCB-B8E1-4CB540233E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566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F48E03-5AEE-48D0-98D4-A591386415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478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35C5B-D84C-4133-A2D3-B2C0A7AE37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240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5B469B-ED4A-49C9-B6CF-BB8B1F8948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697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0D7E154-6D3B-4AF1-AF0E-615E4303B3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Techni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Template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2"/>
            <a:r>
              <a:rPr lang="en-US" smtClean="0"/>
              <a:t>Test</a:t>
            </a:r>
          </a:p>
          <a:p>
            <a:pPr lvl="0"/>
            <a:endParaRPr lang="en-US" smtClean="0"/>
          </a:p>
          <a:p>
            <a:pPr lvl="0"/>
            <a:endParaRPr lang="en-US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9.emf"/><Relationship Id="rId5" Type="http://schemas.openxmlformats.org/officeDocument/2006/relationships/image" Target="../media/image5.wmf"/><Relationship Id="rId10" Type="http://schemas.openxmlformats.org/officeDocument/2006/relationships/image" Target="../media/image8.emf"/><Relationship Id="rId4" Type="http://schemas.openxmlformats.org/officeDocument/2006/relationships/oleObject" Target="../embeddings/oleObject4.bin"/><Relationship Id="rId9" Type="http://schemas.openxmlformats.org/officeDocument/2006/relationships/image" Target="../media/image7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EE359 – Lecture 10 Outline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5660" y="1512498"/>
            <a:ext cx="8594965" cy="484632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sz="2800" dirty="0" smtClean="0">
                <a:solidFill>
                  <a:srgbClr val="FF0000"/>
                </a:solidFill>
              </a:rPr>
              <a:t>Announcements:</a:t>
            </a:r>
          </a:p>
          <a:p>
            <a:pPr lvl="1">
              <a:lnSpc>
                <a:spcPct val="70000"/>
              </a:lnSpc>
            </a:pPr>
            <a:r>
              <a:rPr lang="en-US" sz="2200" dirty="0" smtClean="0"/>
              <a:t>Project proposals due tomorrow </a:t>
            </a:r>
            <a:r>
              <a:rPr lang="en-US" sz="2200" dirty="0" smtClean="0">
                <a:solidFill>
                  <a:srgbClr val="FF0000"/>
                </a:solidFill>
              </a:rPr>
              <a:t>midnight</a:t>
            </a:r>
            <a:r>
              <a:rPr lang="en-US" sz="2200" dirty="0" smtClean="0"/>
              <a:t> (post, email link</a:t>
            </a:r>
            <a:r>
              <a:rPr lang="en-US" sz="2200" dirty="0" smtClean="0"/>
              <a:t>)</a:t>
            </a:r>
          </a:p>
          <a:p>
            <a:pPr lvl="1">
              <a:lnSpc>
                <a:spcPct val="70000"/>
              </a:lnSpc>
            </a:pPr>
            <a:r>
              <a:rPr lang="en-US" sz="2200" dirty="0" smtClean="0"/>
              <a:t>New reader available tonight</a:t>
            </a:r>
            <a:endParaRPr lang="en-US" sz="2200" dirty="0" smtClean="0"/>
          </a:p>
          <a:p>
            <a:pPr lvl="1">
              <a:lnSpc>
                <a:spcPct val="70000"/>
              </a:lnSpc>
            </a:pPr>
            <a:r>
              <a:rPr lang="en-US" sz="2200" dirty="0" smtClean="0"/>
              <a:t>Midterm will be </a:t>
            </a:r>
            <a:r>
              <a:rPr lang="en-US" sz="2200" dirty="0" smtClean="0"/>
              <a:t>Feb. 21, 2-4pm</a:t>
            </a:r>
            <a:endParaRPr lang="en-US" sz="2200" dirty="0" smtClean="0"/>
          </a:p>
          <a:p>
            <a:pPr lvl="2">
              <a:lnSpc>
                <a:spcPct val="70000"/>
              </a:lnSpc>
            </a:pPr>
            <a:r>
              <a:rPr lang="en-US" sz="2000" dirty="0" smtClean="0"/>
              <a:t>No HW that week, may extend next week’s HW deadline</a:t>
            </a:r>
          </a:p>
          <a:p>
            <a:pPr lvl="2">
              <a:lnSpc>
                <a:spcPct val="70000"/>
              </a:lnSpc>
            </a:pPr>
            <a:r>
              <a:rPr lang="en-US" sz="2000" dirty="0" smtClean="0"/>
              <a:t>Exam open book/notes, covers thru </a:t>
            </a:r>
            <a:r>
              <a:rPr lang="en-US" sz="2000" dirty="0" err="1" smtClean="0"/>
              <a:t>Chp</a:t>
            </a:r>
            <a:r>
              <a:rPr lang="en-US" sz="2000" dirty="0" smtClean="0"/>
              <a:t>. 7.</a:t>
            </a:r>
          </a:p>
          <a:p>
            <a:pPr lvl="2">
              <a:lnSpc>
                <a:spcPct val="70000"/>
              </a:lnSpc>
            </a:pPr>
            <a:r>
              <a:rPr lang="en-US" sz="2000" dirty="0" smtClean="0"/>
              <a:t>Midterm review </a:t>
            </a:r>
            <a:r>
              <a:rPr lang="en-US" sz="2000" dirty="0" smtClean="0"/>
              <a:t>date/time TBD</a:t>
            </a:r>
            <a:endParaRPr lang="en-US" sz="2000" dirty="0" smtClean="0"/>
          </a:p>
          <a:p>
            <a:pPr lvl="2">
              <a:lnSpc>
                <a:spcPct val="70000"/>
              </a:lnSpc>
            </a:pPr>
            <a:r>
              <a:rPr lang="en-US" sz="2000" dirty="0" smtClean="0"/>
              <a:t>SCPD students can take exam on campus or remotely</a:t>
            </a:r>
          </a:p>
          <a:p>
            <a:pPr lvl="2">
              <a:lnSpc>
                <a:spcPct val="70000"/>
              </a:lnSpc>
            </a:pPr>
            <a:r>
              <a:rPr lang="en-US" sz="2000" dirty="0" smtClean="0"/>
              <a:t>More MT announcements next week (practice MTs)</a:t>
            </a:r>
          </a:p>
          <a:p>
            <a:pPr lvl="4">
              <a:lnSpc>
                <a:spcPct val="1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MGF approach for average P</a:t>
            </a:r>
            <a:r>
              <a:rPr lang="en-US" sz="2800" baseline="-25000" dirty="0" smtClean="0"/>
              <a:t>s</a:t>
            </a:r>
            <a:r>
              <a:rPr lang="en-US" sz="2800" dirty="0" smtClean="0"/>
              <a:t> 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Combined average and outage P</a:t>
            </a:r>
            <a:r>
              <a:rPr lang="en-US" sz="2800" baseline="-25000" dirty="0" smtClean="0"/>
              <a:t>s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Doppler and delay spread effect on error probability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Introduction to diversity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Combining techniques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Review of Last Lecture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38300"/>
            <a:ext cx="8686800" cy="5086350"/>
          </a:xfrm>
        </p:spPr>
        <p:txBody>
          <a:bodyPr/>
          <a:lstStyle/>
          <a:p>
            <a:pPr lvl="1">
              <a:lnSpc>
                <a:spcPct val="1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Focus on linear modulation </a:t>
            </a:r>
          </a:p>
          <a:p>
            <a:pPr>
              <a:lnSpc>
                <a:spcPct val="90000"/>
              </a:lnSpc>
            </a:pPr>
            <a:r>
              <a:rPr lang="en-US" sz="2800" i="1" dirty="0" smtClean="0"/>
              <a:t>P</a:t>
            </a:r>
            <a:r>
              <a:rPr lang="en-US" sz="2800" i="1" baseline="-25000" dirty="0" smtClean="0"/>
              <a:t>s</a:t>
            </a:r>
            <a:r>
              <a:rPr lang="en-US" sz="2800" baseline="-25000" dirty="0" smtClean="0"/>
              <a:t>   </a:t>
            </a:r>
            <a:r>
              <a:rPr lang="en-US" sz="2800" dirty="0" smtClean="0"/>
              <a:t>approximation in AWGN: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Nearest neighbor error dominates</a:t>
            </a:r>
          </a:p>
          <a:p>
            <a:pPr lvl="1">
              <a:lnSpc>
                <a:spcPct val="2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Probability of error in fading is random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Characterized by outage, average Ps, combination</a:t>
            </a:r>
          </a:p>
          <a:p>
            <a:pPr>
              <a:lnSpc>
                <a:spcPct val="110000"/>
              </a:lnSpc>
            </a:pPr>
            <a:r>
              <a:rPr lang="en-US" sz="2800" dirty="0" smtClean="0"/>
              <a:t>Outage probability</a:t>
            </a:r>
          </a:p>
          <a:p>
            <a:pPr>
              <a:lnSpc>
                <a:spcPct val="110000"/>
              </a:lnSpc>
            </a:pPr>
            <a:endParaRPr lang="en-US" sz="2800" dirty="0" smtClean="0"/>
          </a:p>
          <a:p>
            <a:pPr>
              <a:lnSpc>
                <a:spcPct val="110000"/>
              </a:lnSpc>
            </a:pPr>
            <a:endParaRPr lang="en-US" sz="2800" dirty="0" smtClean="0"/>
          </a:p>
          <a:p>
            <a:pPr lvl="1">
              <a:lnSpc>
                <a:spcPct val="90000"/>
              </a:lnSpc>
            </a:pPr>
            <a:r>
              <a:rPr lang="en-US" sz="2400" dirty="0" smtClean="0"/>
              <a:t>Probability </a:t>
            </a:r>
            <a:r>
              <a:rPr lang="en-US" sz="2400" i="1" dirty="0" smtClean="0"/>
              <a:t>P</a:t>
            </a:r>
            <a:r>
              <a:rPr lang="en-US" sz="2400" i="1" baseline="-25000" dirty="0" smtClean="0"/>
              <a:t>s</a:t>
            </a:r>
            <a:r>
              <a:rPr lang="en-US" sz="2400" dirty="0" smtClean="0"/>
              <a:t> is </a:t>
            </a:r>
            <a:r>
              <a:rPr lang="en-US" sz="2400" dirty="0" smtClean="0">
                <a:solidFill>
                  <a:srgbClr val="FF0000"/>
                </a:solidFill>
              </a:rPr>
              <a:t>above</a:t>
            </a:r>
            <a:r>
              <a:rPr lang="en-US" sz="2400" dirty="0" smtClean="0"/>
              <a:t> target; Probability </a:t>
            </a:r>
            <a:r>
              <a:rPr lang="en-US" sz="2400" dirty="0" err="1" smtClean="0">
                <a:latin typeface="Symbol" pitchFamily="18" charset="2"/>
              </a:rPr>
              <a:t>g</a:t>
            </a:r>
            <a:r>
              <a:rPr lang="en-US" sz="2400" baseline="-25000" dirty="0" err="1" smtClean="0"/>
              <a:t>s</a:t>
            </a:r>
            <a:r>
              <a:rPr lang="en-US" sz="2400" dirty="0" smtClean="0"/>
              <a:t> below target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Fading severely degrades performance</a:t>
            </a:r>
          </a:p>
          <a:p>
            <a:pPr lvl="1">
              <a:lnSpc>
                <a:spcPct val="100000"/>
              </a:lnSpc>
            </a:pPr>
            <a:endParaRPr lang="en-US" sz="2400" baseline="-25000" dirty="0" smtClean="0"/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9192646"/>
              </p:ext>
            </p:extLst>
          </p:nvPr>
        </p:nvGraphicFramePr>
        <p:xfrm>
          <a:off x="5497511" y="1999215"/>
          <a:ext cx="2705100" cy="62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0" name="Equation" r:id="rId3" imgW="1155600" imgH="266400" progId="Equation.3">
                  <p:embed/>
                </p:oleObj>
              </mc:Choice>
              <mc:Fallback>
                <p:oleObj name="Equation" r:id="rId3" imgW="1155600" imgH="266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7511" y="1999215"/>
                        <a:ext cx="2705100" cy="62388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29" name="Group 4"/>
          <p:cNvGrpSpPr>
            <a:grpSpLocks/>
          </p:cNvGrpSpPr>
          <p:nvPr/>
        </p:nvGrpSpPr>
        <p:grpSpPr bwMode="auto">
          <a:xfrm>
            <a:off x="3549051" y="4021978"/>
            <a:ext cx="5334000" cy="1543050"/>
            <a:chOff x="494" y="1027"/>
            <a:chExt cx="4578" cy="1559"/>
          </a:xfrm>
        </p:grpSpPr>
        <p:sp>
          <p:nvSpPr>
            <p:cNvPr id="1031" name="Line 5"/>
            <p:cNvSpPr>
              <a:spLocks noChangeShapeType="1"/>
            </p:cNvSpPr>
            <p:nvPr/>
          </p:nvSpPr>
          <p:spPr bwMode="auto">
            <a:xfrm>
              <a:off x="1248" y="1344"/>
              <a:ext cx="0" cy="122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2" name="Line 6"/>
            <p:cNvSpPr>
              <a:spLocks noChangeShapeType="1"/>
            </p:cNvSpPr>
            <p:nvPr/>
          </p:nvSpPr>
          <p:spPr bwMode="auto">
            <a:xfrm>
              <a:off x="1260" y="1776"/>
              <a:ext cx="3696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" name="Freeform 7"/>
            <p:cNvSpPr>
              <a:spLocks/>
            </p:cNvSpPr>
            <p:nvPr/>
          </p:nvSpPr>
          <p:spPr bwMode="auto">
            <a:xfrm flipH="1">
              <a:off x="1260" y="1368"/>
              <a:ext cx="3372" cy="1218"/>
            </a:xfrm>
            <a:custGeom>
              <a:avLst/>
              <a:gdLst>
                <a:gd name="T0" fmla="*/ 0 w 3372"/>
                <a:gd name="T1" fmla="*/ 228 h 1218"/>
                <a:gd name="T2" fmla="*/ 192 w 3372"/>
                <a:gd name="T3" fmla="*/ 108 h 1218"/>
                <a:gd name="T4" fmla="*/ 372 w 3372"/>
                <a:gd name="T5" fmla="*/ 132 h 1218"/>
                <a:gd name="T6" fmla="*/ 540 w 3372"/>
                <a:gd name="T7" fmla="*/ 276 h 1218"/>
                <a:gd name="T8" fmla="*/ 708 w 3372"/>
                <a:gd name="T9" fmla="*/ 516 h 1218"/>
                <a:gd name="T10" fmla="*/ 948 w 3372"/>
                <a:gd name="T11" fmla="*/ 924 h 1218"/>
                <a:gd name="T12" fmla="*/ 1404 w 3372"/>
                <a:gd name="T13" fmla="*/ 1188 h 1218"/>
                <a:gd name="T14" fmla="*/ 1800 w 3372"/>
                <a:gd name="T15" fmla="*/ 1104 h 1218"/>
                <a:gd name="T16" fmla="*/ 2028 w 3372"/>
                <a:gd name="T17" fmla="*/ 780 h 1218"/>
                <a:gd name="T18" fmla="*/ 2496 w 3372"/>
                <a:gd name="T19" fmla="*/ 600 h 1218"/>
                <a:gd name="T20" fmla="*/ 2760 w 3372"/>
                <a:gd name="T21" fmla="*/ 276 h 1218"/>
                <a:gd name="T22" fmla="*/ 3372 w 3372"/>
                <a:gd name="T23" fmla="*/ 0 h 121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372"/>
                <a:gd name="T37" fmla="*/ 0 h 1218"/>
                <a:gd name="T38" fmla="*/ 3372 w 3372"/>
                <a:gd name="T39" fmla="*/ 1218 h 121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372" h="1218">
                  <a:moveTo>
                    <a:pt x="0" y="228"/>
                  </a:moveTo>
                  <a:cubicBezTo>
                    <a:pt x="65" y="176"/>
                    <a:pt x="130" y="124"/>
                    <a:pt x="192" y="108"/>
                  </a:cubicBezTo>
                  <a:cubicBezTo>
                    <a:pt x="254" y="92"/>
                    <a:pt x="314" y="104"/>
                    <a:pt x="372" y="132"/>
                  </a:cubicBezTo>
                  <a:cubicBezTo>
                    <a:pt x="430" y="160"/>
                    <a:pt x="484" y="212"/>
                    <a:pt x="540" y="276"/>
                  </a:cubicBezTo>
                  <a:cubicBezTo>
                    <a:pt x="596" y="340"/>
                    <a:pt x="640" y="408"/>
                    <a:pt x="708" y="516"/>
                  </a:cubicBezTo>
                  <a:cubicBezTo>
                    <a:pt x="776" y="624"/>
                    <a:pt x="832" y="812"/>
                    <a:pt x="948" y="924"/>
                  </a:cubicBezTo>
                  <a:cubicBezTo>
                    <a:pt x="1064" y="1036"/>
                    <a:pt x="1262" y="1158"/>
                    <a:pt x="1404" y="1188"/>
                  </a:cubicBezTo>
                  <a:cubicBezTo>
                    <a:pt x="1546" y="1218"/>
                    <a:pt x="1696" y="1172"/>
                    <a:pt x="1800" y="1104"/>
                  </a:cubicBezTo>
                  <a:cubicBezTo>
                    <a:pt x="1904" y="1036"/>
                    <a:pt x="1912" y="864"/>
                    <a:pt x="2028" y="780"/>
                  </a:cubicBezTo>
                  <a:cubicBezTo>
                    <a:pt x="2144" y="696"/>
                    <a:pt x="2374" y="684"/>
                    <a:pt x="2496" y="600"/>
                  </a:cubicBezTo>
                  <a:cubicBezTo>
                    <a:pt x="2618" y="516"/>
                    <a:pt x="2614" y="376"/>
                    <a:pt x="2760" y="276"/>
                  </a:cubicBezTo>
                  <a:cubicBezTo>
                    <a:pt x="2906" y="176"/>
                    <a:pt x="3266" y="50"/>
                    <a:pt x="3372" y="0"/>
                  </a:cubicBezTo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4" name="Text Box 8"/>
            <p:cNvSpPr txBox="1">
              <a:spLocks noChangeArrowheads="1"/>
            </p:cNvSpPr>
            <p:nvPr/>
          </p:nvSpPr>
          <p:spPr bwMode="auto">
            <a:xfrm>
              <a:off x="1646" y="1235"/>
              <a:ext cx="371" cy="5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2000" b="1" i="1">
                  <a:solidFill>
                    <a:srgbClr val="000000"/>
                  </a:solidFill>
                  <a:latin typeface="Garamond" pitchFamily="18" charset="0"/>
                </a:rPr>
                <a:t>P</a:t>
              </a:r>
              <a:r>
                <a:rPr lang="en-US" sz="2000" b="1" i="1" baseline="-25000">
                  <a:solidFill>
                    <a:srgbClr val="000000"/>
                  </a:solidFill>
                  <a:latin typeface="Garamond" pitchFamily="18" charset="0"/>
                </a:rPr>
                <a:t>s</a:t>
              </a:r>
            </a:p>
          </p:txBody>
        </p:sp>
        <p:sp>
          <p:nvSpPr>
            <p:cNvPr id="1035" name="Text Box 9"/>
            <p:cNvSpPr txBox="1">
              <a:spLocks noChangeArrowheads="1"/>
            </p:cNvSpPr>
            <p:nvPr/>
          </p:nvSpPr>
          <p:spPr bwMode="auto">
            <a:xfrm>
              <a:off x="494" y="1643"/>
              <a:ext cx="722" cy="4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1600" b="1" i="1">
                  <a:solidFill>
                    <a:srgbClr val="CC0000"/>
                  </a:solidFill>
                  <a:latin typeface="Garamond" pitchFamily="18" charset="0"/>
                </a:rPr>
                <a:t>P</a:t>
              </a:r>
              <a:r>
                <a:rPr lang="en-US" sz="1600" b="1" i="1" baseline="-25000">
                  <a:solidFill>
                    <a:srgbClr val="CC0000"/>
                  </a:solidFill>
                  <a:latin typeface="Garamond" pitchFamily="18" charset="0"/>
                </a:rPr>
                <a:t>s(target)</a:t>
              </a:r>
            </a:p>
          </p:txBody>
        </p:sp>
        <p:sp>
          <p:nvSpPr>
            <p:cNvPr id="1036" name="Line 10"/>
            <p:cNvSpPr>
              <a:spLocks noChangeShapeType="1"/>
            </p:cNvSpPr>
            <p:nvPr/>
          </p:nvSpPr>
          <p:spPr bwMode="auto">
            <a:xfrm>
              <a:off x="3588" y="1404"/>
              <a:ext cx="444" cy="204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7" name="Text Box 11"/>
            <p:cNvSpPr txBox="1">
              <a:spLocks noChangeArrowheads="1"/>
            </p:cNvSpPr>
            <p:nvPr/>
          </p:nvSpPr>
          <p:spPr bwMode="auto">
            <a:xfrm>
              <a:off x="2714" y="1199"/>
              <a:ext cx="943" cy="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1800" b="1">
                  <a:solidFill>
                    <a:srgbClr val="CC0000"/>
                  </a:solidFill>
                  <a:latin typeface="Garamond" pitchFamily="18" charset="0"/>
                </a:rPr>
                <a:t>Outage</a:t>
              </a:r>
              <a:endParaRPr lang="en-US" sz="1800" b="1" baseline="-25000">
                <a:solidFill>
                  <a:srgbClr val="CC0000"/>
                </a:solidFill>
                <a:latin typeface="Garamond" pitchFamily="18" charset="0"/>
              </a:endParaRPr>
            </a:p>
          </p:txBody>
        </p:sp>
        <p:sp>
          <p:nvSpPr>
            <p:cNvPr id="1038" name="Line 12"/>
            <p:cNvSpPr>
              <a:spLocks noChangeShapeType="1"/>
            </p:cNvSpPr>
            <p:nvPr/>
          </p:nvSpPr>
          <p:spPr bwMode="auto">
            <a:xfrm>
              <a:off x="4284" y="1404"/>
              <a:ext cx="204" cy="0"/>
            </a:xfrm>
            <a:prstGeom prst="line">
              <a:avLst/>
            </a:prstGeom>
            <a:noFill/>
            <a:ln w="19050">
              <a:solidFill>
                <a:srgbClr val="CC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9" name="Text Box 13"/>
            <p:cNvSpPr txBox="1">
              <a:spLocks noChangeArrowheads="1"/>
            </p:cNvSpPr>
            <p:nvPr/>
          </p:nvSpPr>
          <p:spPr bwMode="auto">
            <a:xfrm>
              <a:off x="4226" y="1027"/>
              <a:ext cx="356" cy="3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1800" b="1" i="1">
                  <a:solidFill>
                    <a:srgbClr val="CC0000"/>
                  </a:solidFill>
                  <a:latin typeface="Garamond" pitchFamily="18" charset="0"/>
                </a:rPr>
                <a:t>T</a:t>
              </a:r>
              <a:r>
                <a:rPr lang="en-US" sz="1800" b="1" i="1" baseline="-25000">
                  <a:solidFill>
                    <a:srgbClr val="CC0000"/>
                  </a:solidFill>
                  <a:latin typeface="Garamond" pitchFamily="18" charset="0"/>
                </a:rPr>
                <a:t>s</a:t>
              </a:r>
            </a:p>
          </p:txBody>
        </p:sp>
        <p:sp>
          <p:nvSpPr>
            <p:cNvPr id="1040" name="Text Box 14"/>
            <p:cNvSpPr txBox="1">
              <a:spLocks noChangeArrowheads="1"/>
            </p:cNvSpPr>
            <p:nvPr/>
          </p:nvSpPr>
          <p:spPr bwMode="auto">
            <a:xfrm>
              <a:off x="4334" y="1972"/>
              <a:ext cx="738" cy="5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2000" b="1" i="1">
                  <a:solidFill>
                    <a:srgbClr val="000000"/>
                  </a:solidFill>
                  <a:latin typeface="Garamond" pitchFamily="18" charset="0"/>
                </a:rPr>
                <a:t> t or d</a:t>
              </a:r>
              <a:endParaRPr lang="en-US" sz="2000" b="1" i="1" baseline="-25000">
                <a:solidFill>
                  <a:srgbClr val="000000"/>
                </a:solidFill>
                <a:latin typeface="Garamond" pitchFamily="18" charset="0"/>
              </a:endParaRPr>
            </a:p>
          </p:txBody>
        </p:sp>
        <p:sp>
          <p:nvSpPr>
            <p:cNvPr id="1041" name="Freeform 15"/>
            <p:cNvSpPr>
              <a:spLocks/>
            </p:cNvSpPr>
            <p:nvPr/>
          </p:nvSpPr>
          <p:spPr bwMode="auto">
            <a:xfrm>
              <a:off x="4632" y="1596"/>
              <a:ext cx="180" cy="276"/>
            </a:xfrm>
            <a:custGeom>
              <a:avLst/>
              <a:gdLst>
                <a:gd name="T0" fmla="*/ 0 w 180"/>
                <a:gd name="T1" fmla="*/ 0 h 276"/>
                <a:gd name="T2" fmla="*/ 96 w 180"/>
                <a:gd name="T3" fmla="*/ 96 h 276"/>
                <a:gd name="T4" fmla="*/ 180 w 180"/>
                <a:gd name="T5" fmla="*/ 276 h 276"/>
                <a:gd name="T6" fmla="*/ 0 60000 65536"/>
                <a:gd name="T7" fmla="*/ 0 60000 65536"/>
                <a:gd name="T8" fmla="*/ 0 60000 65536"/>
                <a:gd name="T9" fmla="*/ 0 w 180"/>
                <a:gd name="T10" fmla="*/ 0 h 276"/>
                <a:gd name="T11" fmla="*/ 180 w 180"/>
                <a:gd name="T12" fmla="*/ 276 h 27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0" h="276">
                  <a:moveTo>
                    <a:pt x="0" y="0"/>
                  </a:moveTo>
                  <a:cubicBezTo>
                    <a:pt x="33" y="25"/>
                    <a:pt x="66" y="50"/>
                    <a:pt x="96" y="96"/>
                  </a:cubicBezTo>
                  <a:cubicBezTo>
                    <a:pt x="126" y="142"/>
                    <a:pt x="166" y="246"/>
                    <a:pt x="180" y="276"/>
                  </a:cubicBezTo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678458" y="4957586"/>
            <a:ext cx="2530475" cy="46196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 marL="0" lvl="1">
              <a:defRPr/>
            </a:pPr>
            <a:r>
              <a:rPr lang="en-US" b="1" dirty="0">
                <a:solidFill>
                  <a:schemeClr val="bg2"/>
                </a:solidFill>
              </a:rPr>
              <a:t>Used when </a:t>
            </a:r>
            <a:r>
              <a:rPr lang="en-US" b="1" i="1" dirty="0" err="1">
                <a:solidFill>
                  <a:schemeClr val="bg2"/>
                </a:solidFill>
              </a:rPr>
              <a:t>T</a:t>
            </a:r>
            <a:r>
              <a:rPr lang="en-US" b="1" i="1" baseline="-25000" dirty="0" err="1">
                <a:solidFill>
                  <a:schemeClr val="bg2"/>
                </a:solidFill>
              </a:rPr>
              <a:t>c</a:t>
            </a:r>
            <a:r>
              <a:rPr lang="en-US" b="1" i="1" dirty="0">
                <a:solidFill>
                  <a:schemeClr val="bg2"/>
                </a:solidFill>
              </a:rPr>
              <a:t>&gt;&gt;T</a:t>
            </a:r>
            <a:r>
              <a:rPr lang="en-US" b="1" i="1" baseline="-25000" dirty="0">
                <a:solidFill>
                  <a:schemeClr val="bg2"/>
                </a:solidFill>
              </a:rPr>
              <a:t>s</a:t>
            </a:r>
            <a:endParaRPr lang="en-US" sz="1400" b="1" dirty="0">
              <a:solidFill>
                <a:schemeClr val="bg2"/>
              </a:solidFill>
            </a:endParaRPr>
          </a:p>
        </p:txBody>
      </p:sp>
      <p:graphicFrame>
        <p:nvGraphicFramePr>
          <p:cNvPr id="1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0591432"/>
              </p:ext>
            </p:extLst>
          </p:nvPr>
        </p:nvGraphicFramePr>
        <p:xfrm>
          <a:off x="5795262" y="2706789"/>
          <a:ext cx="2717450" cy="6656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1" name="Equation" r:id="rId5" imgW="2489040" imgH="609480" progId="Equation.3">
                  <p:embed/>
                </p:oleObj>
              </mc:Choice>
              <mc:Fallback>
                <p:oleObj name="Equation" r:id="rId5" imgW="2489040" imgH="609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5262" y="2706789"/>
                        <a:ext cx="2717450" cy="665664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i="1" dirty="0" smtClean="0"/>
              <a:t>Review Continued: </a:t>
            </a:r>
            <a:r>
              <a:rPr lang="en-US" dirty="0" smtClean="0"/>
              <a:t>Average </a:t>
            </a:r>
            <a:r>
              <a:rPr lang="en-US" i="1" dirty="0" smtClean="0"/>
              <a:t>P</a:t>
            </a:r>
            <a:r>
              <a:rPr lang="en-US" i="1" baseline="-25000" dirty="0" smtClean="0"/>
              <a:t>s</a:t>
            </a:r>
          </a:p>
        </p:txBody>
      </p:sp>
      <p:sp>
        <p:nvSpPr>
          <p:cNvPr id="20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6700" y="4514850"/>
            <a:ext cx="8858250" cy="1428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Expected value of random variable </a:t>
            </a:r>
            <a:r>
              <a:rPr lang="en-US" sz="2800" i="1" dirty="0" smtClean="0"/>
              <a:t>P</a:t>
            </a:r>
            <a:r>
              <a:rPr lang="en-US" sz="2800" i="1" baseline="-25000" dirty="0" smtClean="0"/>
              <a:t>s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Used when </a:t>
            </a:r>
            <a:r>
              <a:rPr lang="en-US" sz="2800" i="1" dirty="0" err="1" smtClean="0"/>
              <a:t>T</a:t>
            </a:r>
            <a:r>
              <a:rPr lang="en-US" sz="2800" i="1" baseline="-25000" dirty="0" err="1" smtClean="0"/>
              <a:t>c</a:t>
            </a:r>
            <a:r>
              <a:rPr lang="en-US" sz="2800" i="1" dirty="0" err="1" smtClean="0"/>
              <a:t>~T</a:t>
            </a:r>
            <a:r>
              <a:rPr lang="en-US" sz="2800" i="1" baseline="-25000" dirty="0" err="1" smtClean="0"/>
              <a:t>s</a:t>
            </a:r>
            <a:endParaRPr lang="en-US" sz="2800" i="1" baseline="-250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Error probability much higher than in AWGN alone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Rarely obtain average error probability in closed form</a:t>
            </a:r>
          </a:p>
          <a:p>
            <a:pPr lvl="1">
              <a:lnSpc>
                <a:spcPct val="100000"/>
              </a:lnSpc>
            </a:pPr>
            <a:r>
              <a:rPr lang="en-US" sz="2400" dirty="0" smtClean="0"/>
              <a:t>Probability in AWGN is Q-function, double infinite integral</a:t>
            </a:r>
          </a:p>
        </p:txBody>
      </p:sp>
      <p:grpSp>
        <p:nvGrpSpPr>
          <p:cNvPr id="2054" name="Group 4"/>
          <p:cNvGrpSpPr>
            <a:grpSpLocks/>
          </p:cNvGrpSpPr>
          <p:nvPr/>
        </p:nvGrpSpPr>
        <p:grpSpPr bwMode="auto">
          <a:xfrm>
            <a:off x="2514600" y="1676400"/>
            <a:ext cx="3810000" cy="838200"/>
            <a:chOff x="3192" y="3624"/>
            <a:chExt cx="2400" cy="528"/>
          </a:xfrm>
        </p:grpSpPr>
        <p:graphicFrame>
          <p:nvGraphicFramePr>
            <p:cNvPr id="2051" name="Object 5"/>
            <p:cNvGraphicFramePr>
              <a:graphicFrameLocks noChangeAspect="1"/>
            </p:cNvGraphicFramePr>
            <p:nvPr/>
          </p:nvGraphicFramePr>
          <p:xfrm>
            <a:off x="3344" y="3692"/>
            <a:ext cx="2062" cy="4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97" name="Equation" r:id="rId3" imgW="1346040" imgH="279360" progId="Equation.3">
                    <p:embed/>
                  </p:oleObj>
                </mc:Choice>
                <mc:Fallback>
                  <p:oleObj name="Equation" r:id="rId3" imgW="1346040" imgH="279360" progId="Equation.3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44" y="3692"/>
                          <a:ext cx="2062" cy="4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64" name="Rectangle 6"/>
            <p:cNvSpPr>
              <a:spLocks noChangeArrowheads="1"/>
            </p:cNvSpPr>
            <p:nvPr/>
          </p:nvSpPr>
          <p:spPr bwMode="auto">
            <a:xfrm>
              <a:off x="3192" y="3624"/>
              <a:ext cx="2400" cy="528"/>
            </a:xfrm>
            <a:prstGeom prst="rect">
              <a:avLst/>
            </a:prstGeom>
            <a:noFill/>
            <a:ln w="28575">
              <a:solidFill>
                <a:srgbClr val="009900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1524000" y="2476500"/>
            <a:ext cx="0" cy="17335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6" name="Freeform 8"/>
          <p:cNvSpPr>
            <a:spLocks/>
          </p:cNvSpPr>
          <p:nvPr/>
        </p:nvSpPr>
        <p:spPr bwMode="auto">
          <a:xfrm>
            <a:off x="1524000" y="2495550"/>
            <a:ext cx="5353050" cy="1685925"/>
          </a:xfrm>
          <a:custGeom>
            <a:avLst/>
            <a:gdLst>
              <a:gd name="T0" fmla="*/ 0 w 3372"/>
              <a:gd name="T1" fmla="*/ 2147483647 h 1218"/>
              <a:gd name="T2" fmla="*/ 2147483647 w 3372"/>
              <a:gd name="T3" fmla="*/ 2147483647 h 1218"/>
              <a:gd name="T4" fmla="*/ 2147483647 w 3372"/>
              <a:gd name="T5" fmla="*/ 2147483647 h 1218"/>
              <a:gd name="T6" fmla="*/ 2147483647 w 3372"/>
              <a:gd name="T7" fmla="*/ 2147483647 h 1218"/>
              <a:gd name="T8" fmla="*/ 2147483647 w 3372"/>
              <a:gd name="T9" fmla="*/ 2147483647 h 1218"/>
              <a:gd name="T10" fmla="*/ 2147483647 w 3372"/>
              <a:gd name="T11" fmla="*/ 2147483647 h 1218"/>
              <a:gd name="T12" fmla="*/ 2147483647 w 3372"/>
              <a:gd name="T13" fmla="*/ 2147483647 h 1218"/>
              <a:gd name="T14" fmla="*/ 2147483647 w 3372"/>
              <a:gd name="T15" fmla="*/ 2147483647 h 1218"/>
              <a:gd name="T16" fmla="*/ 2147483647 w 3372"/>
              <a:gd name="T17" fmla="*/ 2147483647 h 1218"/>
              <a:gd name="T18" fmla="*/ 2147483647 w 3372"/>
              <a:gd name="T19" fmla="*/ 2147483647 h 1218"/>
              <a:gd name="T20" fmla="*/ 2147483647 w 3372"/>
              <a:gd name="T21" fmla="*/ 2147483647 h 1218"/>
              <a:gd name="T22" fmla="*/ 2147483647 w 3372"/>
              <a:gd name="T23" fmla="*/ 0 h 121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372"/>
              <a:gd name="T37" fmla="*/ 0 h 1218"/>
              <a:gd name="T38" fmla="*/ 3372 w 3372"/>
              <a:gd name="T39" fmla="*/ 1218 h 121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372" h="1218">
                <a:moveTo>
                  <a:pt x="0" y="228"/>
                </a:moveTo>
                <a:cubicBezTo>
                  <a:pt x="65" y="176"/>
                  <a:pt x="130" y="124"/>
                  <a:pt x="192" y="108"/>
                </a:cubicBezTo>
                <a:cubicBezTo>
                  <a:pt x="254" y="92"/>
                  <a:pt x="314" y="104"/>
                  <a:pt x="372" y="132"/>
                </a:cubicBezTo>
                <a:cubicBezTo>
                  <a:pt x="430" y="160"/>
                  <a:pt x="484" y="212"/>
                  <a:pt x="540" y="276"/>
                </a:cubicBezTo>
                <a:cubicBezTo>
                  <a:pt x="596" y="340"/>
                  <a:pt x="640" y="408"/>
                  <a:pt x="708" y="516"/>
                </a:cubicBezTo>
                <a:cubicBezTo>
                  <a:pt x="776" y="624"/>
                  <a:pt x="832" y="812"/>
                  <a:pt x="948" y="924"/>
                </a:cubicBezTo>
                <a:cubicBezTo>
                  <a:pt x="1064" y="1036"/>
                  <a:pt x="1262" y="1158"/>
                  <a:pt x="1404" y="1188"/>
                </a:cubicBezTo>
                <a:cubicBezTo>
                  <a:pt x="1546" y="1218"/>
                  <a:pt x="1696" y="1172"/>
                  <a:pt x="1800" y="1104"/>
                </a:cubicBezTo>
                <a:cubicBezTo>
                  <a:pt x="1904" y="1036"/>
                  <a:pt x="1912" y="864"/>
                  <a:pt x="2028" y="780"/>
                </a:cubicBezTo>
                <a:cubicBezTo>
                  <a:pt x="2144" y="696"/>
                  <a:pt x="2374" y="684"/>
                  <a:pt x="2496" y="600"/>
                </a:cubicBezTo>
                <a:cubicBezTo>
                  <a:pt x="2618" y="516"/>
                  <a:pt x="2614" y="376"/>
                  <a:pt x="2760" y="276"/>
                </a:cubicBezTo>
                <a:cubicBezTo>
                  <a:pt x="2906" y="176"/>
                  <a:pt x="3266" y="50"/>
                  <a:pt x="3372" y="0"/>
                </a:cubicBezTo>
              </a:path>
            </a:pathLst>
          </a:cu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7032625" y="2170113"/>
            <a:ext cx="544513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3200" b="1" i="1">
                <a:solidFill>
                  <a:srgbClr val="000000"/>
                </a:solidFill>
                <a:latin typeface="Garamond" pitchFamily="18" charset="0"/>
              </a:rPr>
              <a:t>P</a:t>
            </a:r>
            <a:r>
              <a:rPr lang="en-US" sz="3200" b="1" i="1" baseline="-25000">
                <a:solidFill>
                  <a:srgbClr val="000000"/>
                </a:solidFill>
                <a:latin typeface="Garamond" pitchFamily="18" charset="0"/>
              </a:rPr>
              <a:t>s</a:t>
            </a:r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>
            <a:off x="1543050" y="3162300"/>
            <a:ext cx="58674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7394575" y="2836863"/>
            <a:ext cx="544513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3200" b="1" i="1">
                <a:solidFill>
                  <a:srgbClr val="008000"/>
                </a:solidFill>
                <a:latin typeface="Garamond" pitchFamily="18" charset="0"/>
              </a:rPr>
              <a:t>P</a:t>
            </a:r>
            <a:r>
              <a:rPr lang="en-US" sz="3200" b="1" i="1" baseline="-25000">
                <a:solidFill>
                  <a:srgbClr val="008000"/>
                </a:solidFill>
                <a:latin typeface="Garamond" pitchFamily="18" charset="0"/>
              </a:rPr>
              <a:t>s</a:t>
            </a:r>
          </a:p>
        </p:txBody>
      </p:sp>
      <p:sp>
        <p:nvSpPr>
          <p:cNvPr id="2060" name="Line 12"/>
          <p:cNvSpPr>
            <a:spLocks noChangeShapeType="1"/>
          </p:cNvSpPr>
          <p:nvPr/>
        </p:nvSpPr>
        <p:spPr bwMode="auto">
          <a:xfrm>
            <a:off x="7562850" y="2933700"/>
            <a:ext cx="228600" cy="0"/>
          </a:xfrm>
          <a:prstGeom prst="line">
            <a:avLst/>
          </a:prstGeom>
          <a:noFill/>
          <a:ln w="12700">
            <a:solidFill>
              <a:srgbClr val="009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61" name="Line 13"/>
          <p:cNvSpPr>
            <a:spLocks noChangeShapeType="1"/>
          </p:cNvSpPr>
          <p:nvPr/>
        </p:nvSpPr>
        <p:spPr bwMode="auto">
          <a:xfrm>
            <a:off x="1638300" y="2533650"/>
            <a:ext cx="628650" cy="0"/>
          </a:xfrm>
          <a:prstGeom prst="line">
            <a:avLst/>
          </a:prstGeom>
          <a:noFill/>
          <a:ln w="19050">
            <a:solidFill>
              <a:srgbClr val="00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1717675" y="2095500"/>
            <a:ext cx="477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b="1" i="1">
                <a:solidFill>
                  <a:srgbClr val="009900"/>
                </a:solidFill>
                <a:latin typeface="Garamond" pitchFamily="18" charset="0"/>
              </a:rPr>
              <a:t>T</a:t>
            </a:r>
            <a:r>
              <a:rPr lang="en-US" b="1" i="1" baseline="-25000">
                <a:solidFill>
                  <a:srgbClr val="009900"/>
                </a:solidFill>
                <a:latin typeface="Garamond" pitchFamily="18" charset="0"/>
              </a:rPr>
              <a:t>s</a:t>
            </a:r>
          </a:p>
        </p:txBody>
      </p:sp>
      <p:sp>
        <p:nvSpPr>
          <p:cNvPr id="2063" name="Text Box 15"/>
          <p:cNvSpPr txBox="1">
            <a:spLocks noChangeArrowheads="1"/>
          </p:cNvSpPr>
          <p:nvPr/>
        </p:nvSpPr>
        <p:spPr bwMode="auto">
          <a:xfrm>
            <a:off x="6556375" y="3560763"/>
            <a:ext cx="11906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3200" b="1" i="1">
                <a:solidFill>
                  <a:srgbClr val="000000"/>
                </a:solidFill>
                <a:latin typeface="Garamond" pitchFamily="18" charset="0"/>
              </a:rPr>
              <a:t> t or d</a:t>
            </a:r>
            <a:endParaRPr lang="en-US" sz="3200" b="1" i="1" baseline="-25000">
              <a:solidFill>
                <a:srgbClr val="00000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Average Probability of Error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225" y="1865253"/>
            <a:ext cx="5473350" cy="424315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99072" y="6108412"/>
            <a:ext cx="77120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buClr>
                <a:srgbClr val="0000CC"/>
              </a:buClr>
              <a:buSzPct val="75000"/>
            </a:pPr>
            <a:r>
              <a:rPr lang="en-US" sz="3200" b="1" kern="0" dirty="0">
                <a:solidFill>
                  <a:srgbClr val="0000CC"/>
                </a:solidFill>
                <a:latin typeface="Garamond"/>
              </a:rPr>
              <a:t>Fading severely degrades performance</a:t>
            </a:r>
          </a:p>
        </p:txBody>
      </p:sp>
    </p:spTree>
    <p:extLst>
      <p:ext uri="{BB962C8B-B14F-4D97-AF65-F5344CB8AC3E}">
        <p14:creationId xmlns:p14="http://schemas.microsoft.com/office/powerpoint/2010/main" val="398160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>
          <a:xfrm>
            <a:off x="-140899" y="228125"/>
            <a:ext cx="8802577" cy="114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4000" dirty="0" smtClean="0"/>
              <a:t>Alternate Q Function Analysis</a:t>
            </a:r>
          </a:p>
        </p:txBody>
      </p:sp>
      <p:sp>
        <p:nvSpPr>
          <p:cNvPr id="30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543050"/>
            <a:ext cx="8343900" cy="5086350"/>
          </a:xfrm>
        </p:spPr>
        <p:txBody>
          <a:bodyPr/>
          <a:lstStyle/>
          <a:p>
            <a:r>
              <a:rPr lang="en-US" dirty="0" smtClean="0"/>
              <a:t>Traditional Q function representation</a:t>
            </a:r>
          </a:p>
          <a:p>
            <a:pPr marL="0" indent="0">
              <a:lnSpc>
                <a:spcPct val="60000"/>
              </a:lnSpc>
              <a:buNone/>
            </a:pPr>
            <a:endParaRPr lang="en-US" dirty="0"/>
          </a:p>
          <a:p>
            <a:pPr marL="0" indent="0">
              <a:lnSpc>
                <a:spcPct val="60000"/>
              </a:lnSpc>
              <a:buNone/>
            </a:pPr>
            <a:endParaRPr lang="en-US" dirty="0" smtClean="0"/>
          </a:p>
          <a:p>
            <a:pPr lvl="1"/>
            <a:r>
              <a:rPr lang="en-US" dirty="0" smtClean="0"/>
              <a:t>Infinite integrand, argument in integral limits</a:t>
            </a:r>
          </a:p>
          <a:p>
            <a:pPr lvl="1"/>
            <a:r>
              <a:rPr lang="en-US" dirty="0" smtClean="0"/>
              <a:t>Average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e</a:t>
            </a:r>
            <a:r>
              <a:rPr lang="en-US" dirty="0" smtClean="0"/>
              <a:t> entails infinite integral over Q(z)</a:t>
            </a:r>
          </a:p>
          <a:p>
            <a:r>
              <a:rPr lang="en-US" dirty="0" smtClean="0"/>
              <a:t>Craig’s representation:</a:t>
            </a:r>
          </a:p>
          <a:p>
            <a:pPr lvl="1">
              <a:lnSpc>
                <a:spcPct val="10000"/>
              </a:lnSpc>
            </a:pPr>
            <a:endParaRPr lang="en-US" dirty="0" smtClean="0"/>
          </a:p>
          <a:p>
            <a:pPr lvl="1"/>
            <a:r>
              <a:rPr lang="en-US" dirty="0" smtClean="0"/>
              <a:t>Very useful in fading and diversity analysis</a:t>
            </a:r>
          </a:p>
          <a:p>
            <a:pPr lvl="2"/>
            <a:r>
              <a:rPr lang="en-US" dirty="0" smtClean="0"/>
              <a:t>AWGN formula:</a:t>
            </a:r>
          </a:p>
          <a:p>
            <a:pPr lvl="2"/>
            <a:r>
              <a:rPr lang="en-US" dirty="0" smtClean="0"/>
              <a:t>Fading formula: </a:t>
            </a:r>
          </a:p>
        </p:txBody>
      </p:sp>
      <p:graphicFrame>
        <p:nvGraphicFramePr>
          <p:cNvPr id="3074" name="Object 0"/>
          <p:cNvGraphicFramePr>
            <a:graphicFrameLocks noChangeAspect="1"/>
          </p:cNvGraphicFramePr>
          <p:nvPr>
            <p:extLst/>
          </p:nvPr>
        </p:nvGraphicFramePr>
        <p:xfrm>
          <a:off x="858839" y="2038350"/>
          <a:ext cx="7046912" cy="9974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Equation" r:id="rId4" imgW="2958840" imgH="419040" progId="Equation.3">
                  <p:embed/>
                </p:oleObj>
              </mc:Choice>
              <mc:Fallback>
                <p:oleObj name="Equation" r:id="rId4" imgW="2958840" imgH="419040" progId="Equation.3">
                  <p:embed/>
                  <p:pic>
                    <p:nvPicPr>
                      <p:cNvPr id="3074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8839" y="2038350"/>
                        <a:ext cx="7046912" cy="9974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1"/>
          <p:cNvGraphicFramePr>
            <a:graphicFrameLocks noChangeAspect="1"/>
          </p:cNvGraphicFramePr>
          <p:nvPr>
            <p:extLst/>
          </p:nvPr>
        </p:nvGraphicFramePr>
        <p:xfrm>
          <a:off x="4933950" y="3824288"/>
          <a:ext cx="3578225" cy="845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name="Equation" r:id="rId6" imgW="1663560" imgH="393480" progId="Equation.3">
                  <p:embed/>
                </p:oleObj>
              </mc:Choice>
              <mc:Fallback>
                <p:oleObj name="Equation" r:id="rId6" imgW="1663560" imgH="393480" progId="Equation.3">
                  <p:embed/>
                  <p:pic>
                    <p:nvPicPr>
                      <p:cNvPr id="3075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3950" y="3824288"/>
                        <a:ext cx="3578225" cy="8459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/>
          </p:nvPr>
        </p:nvGraphicFramePr>
        <p:xfrm>
          <a:off x="611376" y="5765620"/>
          <a:ext cx="3262313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Equation" r:id="rId8" imgW="1650960" imgH="482400" progId="Equation.3">
                  <p:embed/>
                </p:oleObj>
              </mc:Choice>
              <mc:Fallback>
                <p:oleObj name="Equation" r:id="rId8" imgW="1650960" imgH="482400" progId="Equation.3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11376" y="5765620"/>
                        <a:ext cx="3262313" cy="952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667193" y="5557378"/>
            <a:ext cx="4288083" cy="830997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</a:t>
            </a:r>
            <a:r>
              <a:rPr kumimoji="0" lang="en-US" sz="2400" b="0" i="1" u="none" strike="noStrike" kern="1200" cap="none" spc="0" normalizeH="0" baseline="-250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g</a:t>
            </a:r>
            <a:r>
              <a:rPr kumimoji="0" lang="en-US" sz="2400" b="0" i="1" u="none" strike="noStrike" kern="1200" cap="none" spc="0" normalizeH="0" baseline="-360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is MGF of fading pdf of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g</a:t>
            </a:r>
            <a:r>
              <a:rPr kumimoji="0" lang="en-US" sz="2400" b="0" i="0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;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b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,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depend on modulation</a:t>
            </a:r>
            <a:r>
              <a:rPr kumimoji="0" lang="en-US" sz="24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*</a:t>
            </a:r>
            <a:endParaRPr kumimoji="0" lang="en-US" sz="2400" b="0" i="0" u="none" strike="noStrike" kern="1200" cap="none" spc="0" normalizeH="0" baseline="30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0678" y="5814151"/>
            <a:ext cx="3502236" cy="9169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55162" y="4949048"/>
            <a:ext cx="2259941" cy="5863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74602" y="6444734"/>
            <a:ext cx="3368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*current reader has .5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b=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g notation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89076" y="5059450"/>
            <a:ext cx="311304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74747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anose="05050102010706020507" pitchFamily="18" charset="2"/>
              </a:rPr>
              <a:t>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74747">
                  <a:lumMod val="50000"/>
                </a:srgb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36979" y="6026071"/>
            <a:ext cx="311304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74747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anose="05050102010706020507" pitchFamily="18" charset="2"/>
              </a:rPr>
              <a:t>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74747">
                  <a:lumMod val="50000"/>
                </a:srgb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9455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077200" cy="1143000"/>
          </a:xfrm>
        </p:spPr>
        <p:txBody>
          <a:bodyPr/>
          <a:lstStyle/>
          <a:p>
            <a:r>
              <a:rPr lang="en-US" sz="4400" smtClean="0"/>
              <a:t>Combined outage and average </a:t>
            </a:r>
            <a:r>
              <a:rPr lang="en-US" sz="4400" i="1" smtClean="0"/>
              <a:t>P</a:t>
            </a:r>
            <a:r>
              <a:rPr lang="en-US" sz="4400" i="1" baseline="-25000" smtClean="0"/>
              <a:t>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2950" y="5162550"/>
            <a:ext cx="7981950" cy="142875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sz="2800" smtClean="0"/>
              <a:t>Used in combined </a:t>
            </a:r>
            <a:r>
              <a:rPr lang="en-US" sz="2800" smtClean="0">
                <a:solidFill>
                  <a:srgbClr val="000000"/>
                </a:solidFill>
              </a:rPr>
              <a:t>shadowing</a:t>
            </a:r>
            <a:r>
              <a:rPr lang="en-US" sz="2800" smtClean="0"/>
              <a:t> and </a:t>
            </a:r>
            <a:r>
              <a:rPr lang="en-US" sz="2800" smtClean="0">
                <a:solidFill>
                  <a:srgbClr val="CC0000"/>
                </a:solidFill>
              </a:rPr>
              <a:t>flat-fading</a:t>
            </a:r>
          </a:p>
          <a:p>
            <a:pPr>
              <a:lnSpc>
                <a:spcPct val="80000"/>
              </a:lnSpc>
            </a:pPr>
            <a:r>
              <a:rPr lang="en-US" sz="2800" smtClean="0"/>
              <a:t>P</a:t>
            </a:r>
            <a:r>
              <a:rPr lang="en-US" sz="2800" baseline="-25000" smtClean="0"/>
              <a:t>s</a:t>
            </a:r>
            <a:r>
              <a:rPr lang="en-US" sz="2800" smtClean="0"/>
              <a:t> varies slowly, locally determined by flat fading </a:t>
            </a:r>
          </a:p>
          <a:p>
            <a:pPr>
              <a:lnSpc>
                <a:spcPct val="90000"/>
              </a:lnSpc>
            </a:pPr>
            <a:r>
              <a:rPr lang="en-US" sz="2800" smtClean="0"/>
              <a:t>Declare outage when P</a:t>
            </a:r>
            <a:r>
              <a:rPr lang="en-US" sz="2800" baseline="-25000" smtClean="0"/>
              <a:t>s</a:t>
            </a:r>
            <a:r>
              <a:rPr lang="en-US" sz="2800" smtClean="0"/>
              <a:t> above target value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323850" y="2071688"/>
            <a:ext cx="12319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3600" b="1" i="1">
                <a:solidFill>
                  <a:srgbClr val="CC0000"/>
                </a:solidFill>
                <a:latin typeface="Garamond" pitchFamily="18" charset="0"/>
              </a:rPr>
              <a:t>P</a:t>
            </a:r>
            <a:r>
              <a:rPr lang="en-US" sz="3600" b="1" i="1" baseline="-25000">
                <a:solidFill>
                  <a:srgbClr val="CC0000"/>
                </a:solidFill>
                <a:latin typeface="Garamond" pitchFamily="18" charset="0"/>
              </a:rPr>
              <a:t>s</a:t>
            </a:r>
            <a:r>
              <a:rPr lang="en-US" sz="3600" b="1" i="1">
                <a:solidFill>
                  <a:srgbClr val="CC0000"/>
                </a:solidFill>
                <a:latin typeface="Garamond" pitchFamily="18" charset="0"/>
              </a:rPr>
              <a:t>(</a:t>
            </a:r>
            <a:r>
              <a:rPr lang="en-US" sz="3600" b="1" i="1">
                <a:solidFill>
                  <a:srgbClr val="CC0000"/>
                </a:solidFill>
                <a:latin typeface="Symbol" pitchFamily="18" charset="2"/>
              </a:rPr>
              <a:t>g</a:t>
            </a:r>
            <a:r>
              <a:rPr lang="en-US" sz="3600" b="1" i="1" baseline="-25000">
                <a:solidFill>
                  <a:srgbClr val="CC0000"/>
                </a:solidFill>
                <a:latin typeface="Garamond" pitchFamily="18" charset="0"/>
              </a:rPr>
              <a:t>s</a:t>
            </a:r>
            <a:r>
              <a:rPr lang="en-US" sz="3600" b="1" i="1">
                <a:solidFill>
                  <a:srgbClr val="CC0000"/>
                </a:solidFill>
                <a:latin typeface="Garamond" pitchFamily="18" charset="0"/>
              </a:rPr>
              <a:t>)</a:t>
            </a:r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>
            <a:off x="1638300" y="3048000"/>
            <a:ext cx="58674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6575425" y="2371725"/>
            <a:ext cx="13414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3600" b="1" i="1">
                <a:solidFill>
                  <a:srgbClr val="008000"/>
                </a:solidFill>
                <a:latin typeface="Garamond" pitchFamily="18" charset="0"/>
              </a:rPr>
              <a:t>P</a:t>
            </a:r>
            <a:r>
              <a:rPr lang="en-US" sz="3600" b="1" i="1" baseline="-25000">
                <a:solidFill>
                  <a:srgbClr val="008000"/>
                </a:solidFill>
                <a:latin typeface="Garamond" pitchFamily="18" charset="0"/>
              </a:rPr>
              <a:t>s</a:t>
            </a:r>
            <a:r>
              <a:rPr lang="en-US" sz="3600" b="1" i="1" baseline="-40000">
                <a:solidFill>
                  <a:srgbClr val="008000"/>
                </a:solidFill>
                <a:latin typeface="Garamond" pitchFamily="18" charset="0"/>
              </a:rPr>
              <a:t>target</a:t>
            </a:r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>
            <a:off x="6786563" y="2495550"/>
            <a:ext cx="2286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 flipV="1">
            <a:off x="1638300" y="2095500"/>
            <a:ext cx="0" cy="245745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9" name="Freeform 9"/>
          <p:cNvSpPr>
            <a:spLocks/>
          </p:cNvSpPr>
          <p:nvPr/>
        </p:nvSpPr>
        <p:spPr bwMode="auto">
          <a:xfrm flipV="1">
            <a:off x="1638300" y="2600325"/>
            <a:ext cx="5353050" cy="1933575"/>
          </a:xfrm>
          <a:custGeom>
            <a:avLst/>
            <a:gdLst>
              <a:gd name="T0" fmla="*/ 0 w 3372"/>
              <a:gd name="T1" fmla="*/ 2147483647 h 1218"/>
              <a:gd name="T2" fmla="*/ 2147483647 w 3372"/>
              <a:gd name="T3" fmla="*/ 2147483647 h 1218"/>
              <a:gd name="T4" fmla="*/ 2147483647 w 3372"/>
              <a:gd name="T5" fmla="*/ 2147483647 h 1218"/>
              <a:gd name="T6" fmla="*/ 2147483647 w 3372"/>
              <a:gd name="T7" fmla="*/ 2147483647 h 1218"/>
              <a:gd name="T8" fmla="*/ 2147483647 w 3372"/>
              <a:gd name="T9" fmla="*/ 2147483647 h 1218"/>
              <a:gd name="T10" fmla="*/ 2147483647 w 3372"/>
              <a:gd name="T11" fmla="*/ 2147483647 h 1218"/>
              <a:gd name="T12" fmla="*/ 2147483647 w 3372"/>
              <a:gd name="T13" fmla="*/ 2147483647 h 1218"/>
              <a:gd name="T14" fmla="*/ 2147483647 w 3372"/>
              <a:gd name="T15" fmla="*/ 2147483647 h 1218"/>
              <a:gd name="T16" fmla="*/ 2147483647 w 3372"/>
              <a:gd name="T17" fmla="*/ 2147483647 h 1218"/>
              <a:gd name="T18" fmla="*/ 2147483647 w 3372"/>
              <a:gd name="T19" fmla="*/ 2147483647 h 1218"/>
              <a:gd name="T20" fmla="*/ 2147483647 w 3372"/>
              <a:gd name="T21" fmla="*/ 2147483647 h 1218"/>
              <a:gd name="T22" fmla="*/ 2147483647 w 3372"/>
              <a:gd name="T23" fmla="*/ 0 h 121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372"/>
              <a:gd name="T37" fmla="*/ 0 h 1218"/>
              <a:gd name="T38" fmla="*/ 3372 w 3372"/>
              <a:gd name="T39" fmla="*/ 1218 h 121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372" h="1218">
                <a:moveTo>
                  <a:pt x="0" y="228"/>
                </a:moveTo>
                <a:cubicBezTo>
                  <a:pt x="65" y="176"/>
                  <a:pt x="130" y="124"/>
                  <a:pt x="192" y="108"/>
                </a:cubicBezTo>
                <a:cubicBezTo>
                  <a:pt x="254" y="92"/>
                  <a:pt x="314" y="104"/>
                  <a:pt x="372" y="132"/>
                </a:cubicBezTo>
                <a:cubicBezTo>
                  <a:pt x="430" y="160"/>
                  <a:pt x="484" y="212"/>
                  <a:pt x="540" y="276"/>
                </a:cubicBezTo>
                <a:cubicBezTo>
                  <a:pt x="596" y="340"/>
                  <a:pt x="640" y="408"/>
                  <a:pt x="708" y="516"/>
                </a:cubicBezTo>
                <a:cubicBezTo>
                  <a:pt x="776" y="624"/>
                  <a:pt x="832" y="812"/>
                  <a:pt x="948" y="924"/>
                </a:cubicBezTo>
                <a:cubicBezTo>
                  <a:pt x="1064" y="1036"/>
                  <a:pt x="1262" y="1158"/>
                  <a:pt x="1404" y="1188"/>
                </a:cubicBezTo>
                <a:cubicBezTo>
                  <a:pt x="1546" y="1218"/>
                  <a:pt x="1696" y="1172"/>
                  <a:pt x="1800" y="1104"/>
                </a:cubicBezTo>
                <a:cubicBezTo>
                  <a:pt x="1904" y="1036"/>
                  <a:pt x="1912" y="864"/>
                  <a:pt x="2028" y="780"/>
                </a:cubicBezTo>
                <a:cubicBezTo>
                  <a:pt x="2144" y="696"/>
                  <a:pt x="2374" y="684"/>
                  <a:pt x="2496" y="600"/>
                </a:cubicBezTo>
                <a:cubicBezTo>
                  <a:pt x="2618" y="516"/>
                  <a:pt x="2614" y="376"/>
                  <a:pt x="2760" y="276"/>
                </a:cubicBezTo>
                <a:cubicBezTo>
                  <a:pt x="2906" y="176"/>
                  <a:pt x="3266" y="50"/>
                  <a:pt x="3372" y="0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0" name="Freeform 10"/>
          <p:cNvSpPr>
            <a:spLocks/>
          </p:cNvSpPr>
          <p:nvPr/>
        </p:nvSpPr>
        <p:spPr bwMode="auto">
          <a:xfrm flipV="1">
            <a:off x="1676400" y="3028950"/>
            <a:ext cx="1295400" cy="1581150"/>
          </a:xfrm>
          <a:custGeom>
            <a:avLst/>
            <a:gdLst>
              <a:gd name="T0" fmla="*/ 0 w 816"/>
              <a:gd name="T1" fmla="*/ 2147483647 h 996"/>
              <a:gd name="T2" fmla="*/ 2147483647 w 816"/>
              <a:gd name="T3" fmla="*/ 2147483647 h 996"/>
              <a:gd name="T4" fmla="*/ 2147483647 w 816"/>
              <a:gd name="T5" fmla="*/ 2147483647 h 996"/>
              <a:gd name="T6" fmla="*/ 2147483647 w 816"/>
              <a:gd name="T7" fmla="*/ 2147483647 h 996"/>
              <a:gd name="T8" fmla="*/ 2147483647 w 816"/>
              <a:gd name="T9" fmla="*/ 0 h 996"/>
              <a:gd name="T10" fmla="*/ 2147483647 w 816"/>
              <a:gd name="T11" fmla="*/ 2147483647 h 996"/>
              <a:gd name="T12" fmla="*/ 2147483647 w 816"/>
              <a:gd name="T13" fmla="*/ 2147483647 h 996"/>
              <a:gd name="T14" fmla="*/ 2147483647 w 816"/>
              <a:gd name="T15" fmla="*/ 2147483647 h 996"/>
              <a:gd name="T16" fmla="*/ 2147483647 w 816"/>
              <a:gd name="T17" fmla="*/ 2147483647 h 996"/>
              <a:gd name="T18" fmla="*/ 2147483647 w 816"/>
              <a:gd name="T19" fmla="*/ 2147483647 h 996"/>
              <a:gd name="T20" fmla="*/ 2147483647 w 816"/>
              <a:gd name="T21" fmla="*/ 2147483647 h 996"/>
              <a:gd name="T22" fmla="*/ 2147483647 w 816"/>
              <a:gd name="T23" fmla="*/ 2147483647 h 996"/>
              <a:gd name="T24" fmla="*/ 2147483647 w 816"/>
              <a:gd name="T25" fmla="*/ 2147483647 h 996"/>
              <a:gd name="T26" fmla="*/ 2147483647 w 816"/>
              <a:gd name="T27" fmla="*/ 2147483647 h 996"/>
              <a:gd name="T28" fmla="*/ 2147483647 w 816"/>
              <a:gd name="T29" fmla="*/ 2147483647 h 996"/>
              <a:gd name="T30" fmla="*/ 2147483647 w 816"/>
              <a:gd name="T31" fmla="*/ 2147483647 h 996"/>
              <a:gd name="T32" fmla="*/ 2147483647 w 816"/>
              <a:gd name="T33" fmla="*/ 2147483647 h 996"/>
              <a:gd name="T34" fmla="*/ 2147483647 w 816"/>
              <a:gd name="T35" fmla="*/ 2147483647 h 996"/>
              <a:gd name="T36" fmla="*/ 2147483647 w 816"/>
              <a:gd name="T37" fmla="*/ 2147483647 h 996"/>
              <a:gd name="T38" fmla="*/ 2147483647 w 816"/>
              <a:gd name="T39" fmla="*/ 2147483647 h 996"/>
              <a:gd name="T40" fmla="*/ 2147483647 w 816"/>
              <a:gd name="T41" fmla="*/ 2147483647 h 996"/>
              <a:gd name="T42" fmla="*/ 2147483647 w 816"/>
              <a:gd name="T43" fmla="*/ 2147483647 h 996"/>
              <a:gd name="T44" fmla="*/ 2147483647 w 816"/>
              <a:gd name="T45" fmla="*/ 2147483647 h 996"/>
              <a:gd name="T46" fmla="*/ 2147483647 w 816"/>
              <a:gd name="T47" fmla="*/ 2147483647 h 996"/>
              <a:gd name="T48" fmla="*/ 2147483647 w 816"/>
              <a:gd name="T49" fmla="*/ 2147483647 h 996"/>
              <a:gd name="T50" fmla="*/ 2147483647 w 816"/>
              <a:gd name="T51" fmla="*/ 2147483647 h 996"/>
              <a:gd name="T52" fmla="*/ 2147483647 w 816"/>
              <a:gd name="T53" fmla="*/ 2147483647 h 996"/>
              <a:gd name="T54" fmla="*/ 2147483647 w 816"/>
              <a:gd name="T55" fmla="*/ 2147483647 h 99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816"/>
              <a:gd name="T85" fmla="*/ 0 h 996"/>
              <a:gd name="T86" fmla="*/ 816 w 816"/>
              <a:gd name="T87" fmla="*/ 996 h 99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816" h="996">
                <a:moveTo>
                  <a:pt x="0" y="252"/>
                </a:moveTo>
                <a:cubicBezTo>
                  <a:pt x="7" y="163"/>
                  <a:pt x="14" y="74"/>
                  <a:pt x="24" y="84"/>
                </a:cubicBezTo>
                <a:cubicBezTo>
                  <a:pt x="34" y="94"/>
                  <a:pt x="48" y="306"/>
                  <a:pt x="60" y="312"/>
                </a:cubicBezTo>
                <a:cubicBezTo>
                  <a:pt x="72" y="318"/>
                  <a:pt x="76" y="172"/>
                  <a:pt x="96" y="120"/>
                </a:cubicBezTo>
                <a:cubicBezTo>
                  <a:pt x="116" y="68"/>
                  <a:pt x="162" y="0"/>
                  <a:pt x="180" y="0"/>
                </a:cubicBezTo>
                <a:cubicBezTo>
                  <a:pt x="198" y="0"/>
                  <a:pt x="196" y="78"/>
                  <a:pt x="204" y="120"/>
                </a:cubicBezTo>
                <a:cubicBezTo>
                  <a:pt x="212" y="162"/>
                  <a:pt x="218" y="216"/>
                  <a:pt x="228" y="252"/>
                </a:cubicBezTo>
                <a:cubicBezTo>
                  <a:pt x="238" y="288"/>
                  <a:pt x="252" y="344"/>
                  <a:pt x="264" y="336"/>
                </a:cubicBezTo>
                <a:cubicBezTo>
                  <a:pt x="276" y="328"/>
                  <a:pt x="286" y="242"/>
                  <a:pt x="300" y="204"/>
                </a:cubicBezTo>
                <a:cubicBezTo>
                  <a:pt x="314" y="166"/>
                  <a:pt x="338" y="108"/>
                  <a:pt x="348" y="108"/>
                </a:cubicBezTo>
                <a:cubicBezTo>
                  <a:pt x="358" y="108"/>
                  <a:pt x="356" y="164"/>
                  <a:pt x="360" y="204"/>
                </a:cubicBezTo>
                <a:cubicBezTo>
                  <a:pt x="364" y="244"/>
                  <a:pt x="366" y="302"/>
                  <a:pt x="372" y="348"/>
                </a:cubicBezTo>
                <a:cubicBezTo>
                  <a:pt x="378" y="394"/>
                  <a:pt x="392" y="474"/>
                  <a:pt x="396" y="480"/>
                </a:cubicBezTo>
                <a:cubicBezTo>
                  <a:pt x="400" y="486"/>
                  <a:pt x="396" y="430"/>
                  <a:pt x="396" y="384"/>
                </a:cubicBezTo>
                <a:cubicBezTo>
                  <a:pt x="396" y="338"/>
                  <a:pt x="382" y="248"/>
                  <a:pt x="396" y="204"/>
                </a:cubicBezTo>
                <a:cubicBezTo>
                  <a:pt x="410" y="160"/>
                  <a:pt x="466" y="110"/>
                  <a:pt x="480" y="120"/>
                </a:cubicBezTo>
                <a:cubicBezTo>
                  <a:pt x="494" y="130"/>
                  <a:pt x="482" y="206"/>
                  <a:pt x="480" y="264"/>
                </a:cubicBezTo>
                <a:cubicBezTo>
                  <a:pt x="478" y="322"/>
                  <a:pt x="454" y="434"/>
                  <a:pt x="468" y="468"/>
                </a:cubicBezTo>
                <a:cubicBezTo>
                  <a:pt x="482" y="502"/>
                  <a:pt x="550" y="492"/>
                  <a:pt x="564" y="468"/>
                </a:cubicBezTo>
                <a:cubicBezTo>
                  <a:pt x="578" y="444"/>
                  <a:pt x="548" y="360"/>
                  <a:pt x="552" y="324"/>
                </a:cubicBezTo>
                <a:cubicBezTo>
                  <a:pt x="556" y="288"/>
                  <a:pt x="574" y="238"/>
                  <a:pt x="588" y="252"/>
                </a:cubicBezTo>
                <a:cubicBezTo>
                  <a:pt x="602" y="266"/>
                  <a:pt x="628" y="352"/>
                  <a:pt x="636" y="408"/>
                </a:cubicBezTo>
                <a:cubicBezTo>
                  <a:pt x="644" y="464"/>
                  <a:pt x="628" y="520"/>
                  <a:pt x="636" y="588"/>
                </a:cubicBezTo>
                <a:cubicBezTo>
                  <a:pt x="644" y="656"/>
                  <a:pt x="672" y="796"/>
                  <a:pt x="684" y="816"/>
                </a:cubicBezTo>
                <a:cubicBezTo>
                  <a:pt x="696" y="836"/>
                  <a:pt x="698" y="760"/>
                  <a:pt x="708" y="708"/>
                </a:cubicBezTo>
                <a:cubicBezTo>
                  <a:pt x="718" y="656"/>
                  <a:pt x="732" y="496"/>
                  <a:pt x="744" y="504"/>
                </a:cubicBezTo>
                <a:cubicBezTo>
                  <a:pt x="756" y="512"/>
                  <a:pt x="768" y="674"/>
                  <a:pt x="780" y="756"/>
                </a:cubicBezTo>
                <a:cubicBezTo>
                  <a:pt x="792" y="838"/>
                  <a:pt x="808" y="954"/>
                  <a:pt x="816" y="996"/>
                </a:cubicBezTo>
              </a:path>
            </a:pathLst>
          </a:custGeom>
          <a:noFill/>
          <a:ln w="28575">
            <a:solidFill>
              <a:srgbClr val="CC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1" name="Freeform 11"/>
          <p:cNvSpPr>
            <a:spLocks/>
          </p:cNvSpPr>
          <p:nvPr/>
        </p:nvSpPr>
        <p:spPr bwMode="auto">
          <a:xfrm flipV="1">
            <a:off x="2921000" y="2219325"/>
            <a:ext cx="3968750" cy="2590800"/>
          </a:xfrm>
          <a:custGeom>
            <a:avLst/>
            <a:gdLst>
              <a:gd name="T0" fmla="*/ 2147483647 w 2500"/>
              <a:gd name="T1" fmla="*/ 2147483647 h 1632"/>
              <a:gd name="T2" fmla="*/ 2147483647 w 2500"/>
              <a:gd name="T3" fmla="*/ 2147483647 h 1632"/>
              <a:gd name="T4" fmla="*/ 2147483647 w 2500"/>
              <a:gd name="T5" fmla="*/ 2147483647 h 1632"/>
              <a:gd name="T6" fmla="*/ 2147483647 w 2500"/>
              <a:gd name="T7" fmla="*/ 2147483647 h 1632"/>
              <a:gd name="T8" fmla="*/ 2147483647 w 2500"/>
              <a:gd name="T9" fmla="*/ 2147483647 h 1632"/>
              <a:gd name="T10" fmla="*/ 2147483647 w 2500"/>
              <a:gd name="T11" fmla="*/ 2147483647 h 1632"/>
              <a:gd name="T12" fmla="*/ 2147483647 w 2500"/>
              <a:gd name="T13" fmla="*/ 2147483647 h 1632"/>
              <a:gd name="T14" fmla="*/ 2147483647 w 2500"/>
              <a:gd name="T15" fmla="*/ 2147483647 h 1632"/>
              <a:gd name="T16" fmla="*/ 2147483647 w 2500"/>
              <a:gd name="T17" fmla="*/ 2147483647 h 1632"/>
              <a:gd name="T18" fmla="*/ 2147483647 w 2500"/>
              <a:gd name="T19" fmla="*/ 2147483647 h 1632"/>
              <a:gd name="T20" fmla="*/ 2147483647 w 2500"/>
              <a:gd name="T21" fmla="*/ 2147483647 h 1632"/>
              <a:gd name="T22" fmla="*/ 2147483647 w 2500"/>
              <a:gd name="T23" fmla="*/ 2147483647 h 1632"/>
              <a:gd name="T24" fmla="*/ 2147483647 w 2500"/>
              <a:gd name="T25" fmla="*/ 2147483647 h 1632"/>
              <a:gd name="T26" fmla="*/ 2147483647 w 2500"/>
              <a:gd name="T27" fmla="*/ 2147483647 h 1632"/>
              <a:gd name="T28" fmla="*/ 2147483647 w 2500"/>
              <a:gd name="T29" fmla="*/ 2147483647 h 1632"/>
              <a:gd name="T30" fmla="*/ 2147483647 w 2500"/>
              <a:gd name="T31" fmla="*/ 2147483647 h 1632"/>
              <a:gd name="T32" fmla="*/ 2147483647 w 2500"/>
              <a:gd name="T33" fmla="*/ 2147483647 h 1632"/>
              <a:gd name="T34" fmla="*/ 2147483647 w 2500"/>
              <a:gd name="T35" fmla="*/ 2147483647 h 1632"/>
              <a:gd name="T36" fmla="*/ 2147483647 w 2500"/>
              <a:gd name="T37" fmla="*/ 2147483647 h 1632"/>
              <a:gd name="T38" fmla="*/ 2147483647 w 2500"/>
              <a:gd name="T39" fmla="*/ 2147483647 h 1632"/>
              <a:gd name="T40" fmla="*/ 2147483647 w 2500"/>
              <a:gd name="T41" fmla="*/ 2147483647 h 1632"/>
              <a:gd name="T42" fmla="*/ 2147483647 w 2500"/>
              <a:gd name="T43" fmla="*/ 2147483647 h 1632"/>
              <a:gd name="T44" fmla="*/ 2147483647 w 2500"/>
              <a:gd name="T45" fmla="*/ 2147483647 h 1632"/>
              <a:gd name="T46" fmla="*/ 2147483647 w 2500"/>
              <a:gd name="T47" fmla="*/ 2147483647 h 1632"/>
              <a:gd name="T48" fmla="*/ 2147483647 w 2500"/>
              <a:gd name="T49" fmla="*/ 2147483647 h 1632"/>
              <a:gd name="T50" fmla="*/ 2147483647 w 2500"/>
              <a:gd name="T51" fmla="*/ 2147483647 h 1632"/>
              <a:gd name="T52" fmla="*/ 2147483647 w 2500"/>
              <a:gd name="T53" fmla="*/ 2147483647 h 1632"/>
              <a:gd name="T54" fmla="*/ 2147483647 w 2500"/>
              <a:gd name="T55" fmla="*/ 2147483647 h 1632"/>
              <a:gd name="T56" fmla="*/ 2147483647 w 2500"/>
              <a:gd name="T57" fmla="*/ 2147483647 h 1632"/>
              <a:gd name="T58" fmla="*/ 2147483647 w 2500"/>
              <a:gd name="T59" fmla="*/ 2147483647 h 1632"/>
              <a:gd name="T60" fmla="*/ 2147483647 w 2500"/>
              <a:gd name="T61" fmla="*/ 2147483647 h 1632"/>
              <a:gd name="T62" fmla="*/ 2147483647 w 2500"/>
              <a:gd name="T63" fmla="*/ 2147483647 h 1632"/>
              <a:gd name="T64" fmla="*/ 2147483647 w 2500"/>
              <a:gd name="T65" fmla="*/ 2147483647 h 1632"/>
              <a:gd name="T66" fmla="*/ 2147483647 w 2500"/>
              <a:gd name="T67" fmla="*/ 2147483647 h 163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2500"/>
              <a:gd name="T103" fmla="*/ 0 h 1632"/>
              <a:gd name="T104" fmla="*/ 2500 w 2500"/>
              <a:gd name="T105" fmla="*/ 1632 h 1632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2500" h="1632">
                <a:moveTo>
                  <a:pt x="32" y="1086"/>
                </a:moveTo>
                <a:cubicBezTo>
                  <a:pt x="16" y="1148"/>
                  <a:pt x="0" y="1210"/>
                  <a:pt x="8" y="1242"/>
                </a:cubicBezTo>
                <a:cubicBezTo>
                  <a:pt x="16" y="1274"/>
                  <a:pt x="68" y="1290"/>
                  <a:pt x="80" y="1278"/>
                </a:cubicBezTo>
                <a:cubicBezTo>
                  <a:pt x="92" y="1266"/>
                  <a:pt x="72" y="1230"/>
                  <a:pt x="80" y="1170"/>
                </a:cubicBezTo>
                <a:cubicBezTo>
                  <a:pt x="88" y="1110"/>
                  <a:pt x="102" y="934"/>
                  <a:pt x="128" y="918"/>
                </a:cubicBezTo>
                <a:cubicBezTo>
                  <a:pt x="154" y="902"/>
                  <a:pt x="218" y="1020"/>
                  <a:pt x="236" y="1074"/>
                </a:cubicBezTo>
                <a:cubicBezTo>
                  <a:pt x="254" y="1128"/>
                  <a:pt x="220" y="1194"/>
                  <a:pt x="236" y="1242"/>
                </a:cubicBezTo>
                <a:cubicBezTo>
                  <a:pt x="252" y="1290"/>
                  <a:pt x="316" y="1366"/>
                  <a:pt x="332" y="1362"/>
                </a:cubicBezTo>
                <a:cubicBezTo>
                  <a:pt x="348" y="1358"/>
                  <a:pt x="338" y="1262"/>
                  <a:pt x="332" y="1218"/>
                </a:cubicBezTo>
                <a:cubicBezTo>
                  <a:pt x="326" y="1174"/>
                  <a:pt x="296" y="1132"/>
                  <a:pt x="296" y="1098"/>
                </a:cubicBezTo>
                <a:cubicBezTo>
                  <a:pt x="296" y="1064"/>
                  <a:pt x="316" y="1020"/>
                  <a:pt x="332" y="1014"/>
                </a:cubicBezTo>
                <a:cubicBezTo>
                  <a:pt x="348" y="1008"/>
                  <a:pt x="376" y="1006"/>
                  <a:pt x="392" y="1062"/>
                </a:cubicBezTo>
                <a:cubicBezTo>
                  <a:pt x="408" y="1118"/>
                  <a:pt x="422" y="1290"/>
                  <a:pt x="428" y="1350"/>
                </a:cubicBezTo>
                <a:cubicBezTo>
                  <a:pt x="434" y="1410"/>
                  <a:pt x="426" y="1386"/>
                  <a:pt x="428" y="1422"/>
                </a:cubicBezTo>
                <a:cubicBezTo>
                  <a:pt x="430" y="1458"/>
                  <a:pt x="436" y="1554"/>
                  <a:pt x="440" y="1566"/>
                </a:cubicBezTo>
                <a:cubicBezTo>
                  <a:pt x="444" y="1578"/>
                  <a:pt x="446" y="1518"/>
                  <a:pt x="452" y="1494"/>
                </a:cubicBezTo>
                <a:cubicBezTo>
                  <a:pt x="458" y="1470"/>
                  <a:pt x="468" y="1422"/>
                  <a:pt x="476" y="1422"/>
                </a:cubicBezTo>
                <a:cubicBezTo>
                  <a:pt x="484" y="1422"/>
                  <a:pt x="492" y="1500"/>
                  <a:pt x="500" y="1494"/>
                </a:cubicBezTo>
                <a:cubicBezTo>
                  <a:pt x="508" y="1488"/>
                  <a:pt x="504" y="1410"/>
                  <a:pt x="524" y="1386"/>
                </a:cubicBezTo>
                <a:cubicBezTo>
                  <a:pt x="544" y="1362"/>
                  <a:pt x="596" y="1344"/>
                  <a:pt x="620" y="1350"/>
                </a:cubicBezTo>
                <a:cubicBezTo>
                  <a:pt x="644" y="1356"/>
                  <a:pt x="662" y="1446"/>
                  <a:pt x="668" y="1422"/>
                </a:cubicBezTo>
                <a:cubicBezTo>
                  <a:pt x="674" y="1398"/>
                  <a:pt x="648" y="1294"/>
                  <a:pt x="656" y="1206"/>
                </a:cubicBezTo>
                <a:cubicBezTo>
                  <a:pt x="664" y="1118"/>
                  <a:pt x="694" y="938"/>
                  <a:pt x="716" y="894"/>
                </a:cubicBezTo>
                <a:cubicBezTo>
                  <a:pt x="738" y="850"/>
                  <a:pt x="770" y="884"/>
                  <a:pt x="788" y="942"/>
                </a:cubicBezTo>
                <a:cubicBezTo>
                  <a:pt x="806" y="1000"/>
                  <a:pt x="810" y="1154"/>
                  <a:pt x="824" y="1242"/>
                </a:cubicBezTo>
                <a:cubicBezTo>
                  <a:pt x="838" y="1330"/>
                  <a:pt x="854" y="1410"/>
                  <a:pt x="872" y="1470"/>
                </a:cubicBezTo>
                <a:cubicBezTo>
                  <a:pt x="890" y="1530"/>
                  <a:pt x="920" y="1632"/>
                  <a:pt x="932" y="1602"/>
                </a:cubicBezTo>
                <a:cubicBezTo>
                  <a:pt x="944" y="1572"/>
                  <a:pt x="936" y="1376"/>
                  <a:pt x="944" y="1290"/>
                </a:cubicBezTo>
                <a:cubicBezTo>
                  <a:pt x="952" y="1204"/>
                  <a:pt x="964" y="1106"/>
                  <a:pt x="980" y="1086"/>
                </a:cubicBezTo>
                <a:cubicBezTo>
                  <a:pt x="996" y="1066"/>
                  <a:pt x="1024" y="1128"/>
                  <a:pt x="1040" y="1170"/>
                </a:cubicBezTo>
                <a:cubicBezTo>
                  <a:pt x="1056" y="1212"/>
                  <a:pt x="1062" y="1330"/>
                  <a:pt x="1076" y="1338"/>
                </a:cubicBezTo>
                <a:cubicBezTo>
                  <a:pt x="1090" y="1346"/>
                  <a:pt x="1122" y="1266"/>
                  <a:pt x="1124" y="1218"/>
                </a:cubicBezTo>
                <a:cubicBezTo>
                  <a:pt x="1126" y="1170"/>
                  <a:pt x="1082" y="1120"/>
                  <a:pt x="1088" y="1050"/>
                </a:cubicBezTo>
                <a:cubicBezTo>
                  <a:pt x="1094" y="980"/>
                  <a:pt x="1142" y="820"/>
                  <a:pt x="1160" y="798"/>
                </a:cubicBezTo>
                <a:cubicBezTo>
                  <a:pt x="1178" y="776"/>
                  <a:pt x="1180" y="874"/>
                  <a:pt x="1196" y="918"/>
                </a:cubicBezTo>
                <a:cubicBezTo>
                  <a:pt x="1212" y="962"/>
                  <a:pt x="1236" y="1064"/>
                  <a:pt x="1256" y="1062"/>
                </a:cubicBezTo>
                <a:cubicBezTo>
                  <a:pt x="1276" y="1060"/>
                  <a:pt x="1310" y="966"/>
                  <a:pt x="1316" y="906"/>
                </a:cubicBezTo>
                <a:cubicBezTo>
                  <a:pt x="1322" y="846"/>
                  <a:pt x="1284" y="772"/>
                  <a:pt x="1292" y="702"/>
                </a:cubicBezTo>
                <a:cubicBezTo>
                  <a:pt x="1300" y="632"/>
                  <a:pt x="1342" y="498"/>
                  <a:pt x="1364" y="486"/>
                </a:cubicBezTo>
                <a:cubicBezTo>
                  <a:pt x="1386" y="474"/>
                  <a:pt x="1412" y="566"/>
                  <a:pt x="1424" y="630"/>
                </a:cubicBezTo>
                <a:cubicBezTo>
                  <a:pt x="1436" y="694"/>
                  <a:pt x="1422" y="794"/>
                  <a:pt x="1436" y="870"/>
                </a:cubicBezTo>
                <a:cubicBezTo>
                  <a:pt x="1450" y="946"/>
                  <a:pt x="1490" y="1076"/>
                  <a:pt x="1508" y="1086"/>
                </a:cubicBezTo>
                <a:cubicBezTo>
                  <a:pt x="1526" y="1096"/>
                  <a:pt x="1544" y="988"/>
                  <a:pt x="1544" y="930"/>
                </a:cubicBezTo>
                <a:cubicBezTo>
                  <a:pt x="1544" y="872"/>
                  <a:pt x="1506" y="800"/>
                  <a:pt x="1508" y="738"/>
                </a:cubicBezTo>
                <a:cubicBezTo>
                  <a:pt x="1510" y="676"/>
                  <a:pt x="1538" y="544"/>
                  <a:pt x="1556" y="558"/>
                </a:cubicBezTo>
                <a:cubicBezTo>
                  <a:pt x="1574" y="572"/>
                  <a:pt x="1596" y="768"/>
                  <a:pt x="1616" y="822"/>
                </a:cubicBezTo>
                <a:cubicBezTo>
                  <a:pt x="1636" y="876"/>
                  <a:pt x="1666" y="908"/>
                  <a:pt x="1676" y="882"/>
                </a:cubicBezTo>
                <a:cubicBezTo>
                  <a:pt x="1686" y="856"/>
                  <a:pt x="1672" y="742"/>
                  <a:pt x="1676" y="666"/>
                </a:cubicBezTo>
                <a:cubicBezTo>
                  <a:pt x="1680" y="590"/>
                  <a:pt x="1686" y="428"/>
                  <a:pt x="1700" y="426"/>
                </a:cubicBezTo>
                <a:cubicBezTo>
                  <a:pt x="1714" y="424"/>
                  <a:pt x="1746" y="594"/>
                  <a:pt x="1760" y="654"/>
                </a:cubicBezTo>
                <a:cubicBezTo>
                  <a:pt x="1774" y="714"/>
                  <a:pt x="1766" y="736"/>
                  <a:pt x="1784" y="786"/>
                </a:cubicBezTo>
                <a:cubicBezTo>
                  <a:pt x="1802" y="836"/>
                  <a:pt x="1854" y="960"/>
                  <a:pt x="1868" y="954"/>
                </a:cubicBezTo>
                <a:cubicBezTo>
                  <a:pt x="1882" y="948"/>
                  <a:pt x="1864" y="806"/>
                  <a:pt x="1868" y="750"/>
                </a:cubicBezTo>
                <a:cubicBezTo>
                  <a:pt x="1872" y="694"/>
                  <a:pt x="1888" y="694"/>
                  <a:pt x="1892" y="618"/>
                </a:cubicBezTo>
                <a:cubicBezTo>
                  <a:pt x="1896" y="542"/>
                  <a:pt x="1886" y="326"/>
                  <a:pt x="1892" y="294"/>
                </a:cubicBezTo>
                <a:cubicBezTo>
                  <a:pt x="1898" y="262"/>
                  <a:pt x="1912" y="386"/>
                  <a:pt x="1928" y="426"/>
                </a:cubicBezTo>
                <a:cubicBezTo>
                  <a:pt x="1944" y="466"/>
                  <a:pt x="1978" y="536"/>
                  <a:pt x="1988" y="534"/>
                </a:cubicBezTo>
                <a:cubicBezTo>
                  <a:pt x="1998" y="532"/>
                  <a:pt x="1972" y="460"/>
                  <a:pt x="1988" y="414"/>
                </a:cubicBezTo>
                <a:cubicBezTo>
                  <a:pt x="2004" y="368"/>
                  <a:pt x="2064" y="244"/>
                  <a:pt x="2084" y="258"/>
                </a:cubicBezTo>
                <a:cubicBezTo>
                  <a:pt x="2104" y="272"/>
                  <a:pt x="2090" y="448"/>
                  <a:pt x="2108" y="498"/>
                </a:cubicBezTo>
                <a:cubicBezTo>
                  <a:pt x="2126" y="548"/>
                  <a:pt x="2178" y="582"/>
                  <a:pt x="2192" y="558"/>
                </a:cubicBezTo>
                <a:cubicBezTo>
                  <a:pt x="2206" y="534"/>
                  <a:pt x="2180" y="436"/>
                  <a:pt x="2192" y="354"/>
                </a:cubicBezTo>
                <a:cubicBezTo>
                  <a:pt x="2204" y="272"/>
                  <a:pt x="2236" y="118"/>
                  <a:pt x="2264" y="66"/>
                </a:cubicBezTo>
                <a:cubicBezTo>
                  <a:pt x="2292" y="14"/>
                  <a:pt x="2342" y="0"/>
                  <a:pt x="2360" y="42"/>
                </a:cubicBezTo>
                <a:cubicBezTo>
                  <a:pt x="2378" y="84"/>
                  <a:pt x="2358" y="272"/>
                  <a:pt x="2372" y="318"/>
                </a:cubicBezTo>
                <a:cubicBezTo>
                  <a:pt x="2386" y="364"/>
                  <a:pt x="2424" y="344"/>
                  <a:pt x="2444" y="318"/>
                </a:cubicBezTo>
                <a:cubicBezTo>
                  <a:pt x="2464" y="292"/>
                  <a:pt x="2484" y="200"/>
                  <a:pt x="2492" y="162"/>
                </a:cubicBezTo>
                <a:cubicBezTo>
                  <a:pt x="2500" y="124"/>
                  <a:pt x="2496" y="106"/>
                  <a:pt x="2492" y="90"/>
                </a:cubicBezTo>
              </a:path>
            </a:pathLst>
          </a:custGeom>
          <a:noFill/>
          <a:ln w="28575">
            <a:solidFill>
              <a:srgbClr val="CC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2" name="Line 12"/>
          <p:cNvSpPr>
            <a:spLocks noChangeShapeType="1"/>
          </p:cNvSpPr>
          <p:nvPr/>
        </p:nvSpPr>
        <p:spPr bwMode="auto">
          <a:xfrm>
            <a:off x="1147763" y="5753100"/>
            <a:ext cx="228600" cy="0"/>
          </a:xfrm>
          <a:prstGeom prst="line">
            <a:avLst/>
          </a:prstGeom>
          <a:noFill/>
          <a:ln w="12700">
            <a:solidFill>
              <a:srgbClr val="0033CC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3" name="Line 13"/>
          <p:cNvSpPr>
            <a:spLocks noChangeShapeType="1"/>
          </p:cNvSpPr>
          <p:nvPr/>
        </p:nvSpPr>
        <p:spPr bwMode="auto">
          <a:xfrm>
            <a:off x="3562350" y="2657475"/>
            <a:ext cx="98107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134" name="Group 14"/>
          <p:cNvGrpSpPr>
            <a:grpSpLocks/>
          </p:cNvGrpSpPr>
          <p:nvPr/>
        </p:nvGrpSpPr>
        <p:grpSpPr bwMode="auto">
          <a:xfrm>
            <a:off x="3486150" y="1863725"/>
            <a:ext cx="1000125" cy="519113"/>
            <a:chOff x="2196" y="1174"/>
            <a:chExt cx="630" cy="327"/>
          </a:xfrm>
        </p:grpSpPr>
        <p:sp>
          <p:nvSpPr>
            <p:cNvPr id="5143" name="Text Box 15"/>
            <p:cNvSpPr txBox="1">
              <a:spLocks noChangeArrowheads="1"/>
            </p:cNvSpPr>
            <p:nvPr/>
          </p:nvSpPr>
          <p:spPr bwMode="auto">
            <a:xfrm>
              <a:off x="2196" y="1174"/>
              <a:ext cx="630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2800" b="1" i="1">
                  <a:solidFill>
                    <a:srgbClr val="000000"/>
                  </a:solidFill>
                  <a:latin typeface="Garamond" pitchFamily="18" charset="0"/>
                </a:rPr>
                <a:t>P</a:t>
              </a:r>
              <a:r>
                <a:rPr lang="en-US" sz="2800" b="1" i="1" baseline="-25000">
                  <a:solidFill>
                    <a:srgbClr val="000000"/>
                  </a:solidFill>
                  <a:latin typeface="Garamond" pitchFamily="18" charset="0"/>
                </a:rPr>
                <a:t>s</a:t>
              </a:r>
              <a:r>
                <a:rPr lang="en-US" sz="2800" b="1" i="1">
                  <a:solidFill>
                    <a:srgbClr val="000000"/>
                  </a:solidFill>
                  <a:latin typeface="Garamond" pitchFamily="18" charset="0"/>
                </a:rPr>
                <a:t>(</a:t>
              </a:r>
              <a:r>
                <a:rPr lang="en-US" sz="2800" b="1" i="1">
                  <a:solidFill>
                    <a:srgbClr val="000000"/>
                  </a:solidFill>
                  <a:latin typeface="Symbol" pitchFamily="18" charset="2"/>
                </a:rPr>
                <a:t>g</a:t>
              </a:r>
              <a:r>
                <a:rPr lang="en-US" sz="2800" b="1" i="1" baseline="-25000">
                  <a:solidFill>
                    <a:srgbClr val="000000"/>
                  </a:solidFill>
                  <a:latin typeface="Garamond" pitchFamily="18" charset="0"/>
                </a:rPr>
                <a:t>s</a:t>
              </a:r>
              <a:r>
                <a:rPr lang="en-US" sz="2800" b="1" i="1">
                  <a:solidFill>
                    <a:srgbClr val="000000"/>
                  </a:solidFill>
                  <a:latin typeface="Garamond" pitchFamily="18" charset="0"/>
                </a:rPr>
                <a:t>)</a:t>
              </a:r>
            </a:p>
          </p:txBody>
        </p:sp>
        <p:sp>
          <p:nvSpPr>
            <p:cNvPr id="5144" name="Line 16"/>
            <p:cNvSpPr>
              <a:spLocks noChangeShapeType="1"/>
            </p:cNvSpPr>
            <p:nvPr/>
          </p:nvSpPr>
          <p:spPr bwMode="auto">
            <a:xfrm>
              <a:off x="2295" y="1224"/>
              <a:ext cx="14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5" name="Line 17"/>
            <p:cNvSpPr>
              <a:spLocks noChangeShapeType="1"/>
            </p:cNvSpPr>
            <p:nvPr/>
          </p:nvSpPr>
          <p:spPr bwMode="auto">
            <a:xfrm>
              <a:off x="2559" y="1260"/>
              <a:ext cx="12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35" name="Line 18"/>
          <p:cNvSpPr>
            <a:spLocks noChangeShapeType="1"/>
          </p:cNvSpPr>
          <p:nvPr/>
        </p:nvSpPr>
        <p:spPr bwMode="auto">
          <a:xfrm>
            <a:off x="1619250" y="4371975"/>
            <a:ext cx="98107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136" name="Group 19"/>
          <p:cNvGrpSpPr>
            <a:grpSpLocks/>
          </p:cNvGrpSpPr>
          <p:nvPr/>
        </p:nvGrpSpPr>
        <p:grpSpPr bwMode="auto">
          <a:xfrm>
            <a:off x="1619250" y="4568825"/>
            <a:ext cx="1000125" cy="519113"/>
            <a:chOff x="2196" y="1174"/>
            <a:chExt cx="630" cy="327"/>
          </a:xfrm>
        </p:grpSpPr>
        <p:sp>
          <p:nvSpPr>
            <p:cNvPr id="5140" name="Text Box 20"/>
            <p:cNvSpPr txBox="1">
              <a:spLocks noChangeArrowheads="1"/>
            </p:cNvSpPr>
            <p:nvPr/>
          </p:nvSpPr>
          <p:spPr bwMode="auto">
            <a:xfrm>
              <a:off x="2196" y="1174"/>
              <a:ext cx="630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2800" b="1" i="1">
                  <a:solidFill>
                    <a:srgbClr val="000000"/>
                  </a:solidFill>
                  <a:latin typeface="Garamond" pitchFamily="18" charset="0"/>
                </a:rPr>
                <a:t>P</a:t>
              </a:r>
              <a:r>
                <a:rPr lang="en-US" sz="2800" b="1" i="1" baseline="-25000">
                  <a:solidFill>
                    <a:srgbClr val="000000"/>
                  </a:solidFill>
                  <a:latin typeface="Garamond" pitchFamily="18" charset="0"/>
                </a:rPr>
                <a:t>s</a:t>
              </a:r>
              <a:r>
                <a:rPr lang="en-US" sz="2800" b="1" i="1">
                  <a:solidFill>
                    <a:srgbClr val="000000"/>
                  </a:solidFill>
                  <a:latin typeface="Garamond" pitchFamily="18" charset="0"/>
                </a:rPr>
                <a:t>(</a:t>
              </a:r>
              <a:r>
                <a:rPr lang="en-US" sz="2800" b="1" i="1">
                  <a:solidFill>
                    <a:srgbClr val="000000"/>
                  </a:solidFill>
                  <a:latin typeface="Symbol" pitchFamily="18" charset="2"/>
                </a:rPr>
                <a:t>g</a:t>
              </a:r>
              <a:r>
                <a:rPr lang="en-US" sz="2800" b="1" i="1" baseline="-25000">
                  <a:solidFill>
                    <a:srgbClr val="000000"/>
                  </a:solidFill>
                  <a:latin typeface="Garamond" pitchFamily="18" charset="0"/>
                </a:rPr>
                <a:t>s</a:t>
              </a:r>
              <a:r>
                <a:rPr lang="en-US" sz="2800" b="1" i="1">
                  <a:solidFill>
                    <a:srgbClr val="000000"/>
                  </a:solidFill>
                  <a:latin typeface="Garamond" pitchFamily="18" charset="0"/>
                </a:rPr>
                <a:t>)</a:t>
              </a:r>
            </a:p>
          </p:txBody>
        </p:sp>
        <p:sp>
          <p:nvSpPr>
            <p:cNvPr id="5141" name="Line 21"/>
            <p:cNvSpPr>
              <a:spLocks noChangeShapeType="1"/>
            </p:cNvSpPr>
            <p:nvPr/>
          </p:nvSpPr>
          <p:spPr bwMode="auto">
            <a:xfrm>
              <a:off x="2295" y="1224"/>
              <a:ext cx="14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2" name="Line 22"/>
            <p:cNvSpPr>
              <a:spLocks noChangeShapeType="1"/>
            </p:cNvSpPr>
            <p:nvPr/>
          </p:nvSpPr>
          <p:spPr bwMode="auto">
            <a:xfrm>
              <a:off x="2559" y="1260"/>
              <a:ext cx="12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37" name="Line 23"/>
          <p:cNvSpPr>
            <a:spLocks noChangeShapeType="1"/>
          </p:cNvSpPr>
          <p:nvPr/>
        </p:nvSpPr>
        <p:spPr bwMode="auto">
          <a:xfrm>
            <a:off x="4443413" y="6191250"/>
            <a:ext cx="228600" cy="0"/>
          </a:xfrm>
          <a:prstGeom prst="line">
            <a:avLst/>
          </a:prstGeom>
          <a:noFill/>
          <a:ln w="12700">
            <a:solidFill>
              <a:srgbClr val="0033CC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8" name="Line 24"/>
          <p:cNvSpPr>
            <a:spLocks noChangeShapeType="1"/>
          </p:cNvSpPr>
          <p:nvPr/>
        </p:nvSpPr>
        <p:spPr bwMode="auto">
          <a:xfrm flipH="1">
            <a:off x="4800600" y="2209800"/>
            <a:ext cx="609600" cy="495300"/>
          </a:xfrm>
          <a:prstGeom prst="line">
            <a:avLst/>
          </a:prstGeom>
          <a:noFill/>
          <a:ln w="38100">
            <a:solidFill>
              <a:srgbClr val="0033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9" name="Text Box 25"/>
          <p:cNvSpPr txBox="1">
            <a:spLocks noChangeArrowheads="1"/>
          </p:cNvSpPr>
          <p:nvPr/>
        </p:nvSpPr>
        <p:spPr bwMode="auto">
          <a:xfrm>
            <a:off x="5108575" y="1793875"/>
            <a:ext cx="1131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b="1">
                <a:solidFill>
                  <a:srgbClr val="0033CC"/>
                </a:solidFill>
              </a:rPr>
              <a:t>Outage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body" idx="1"/>
          </p:nvPr>
        </p:nvSpPr>
        <p:spPr>
          <a:xfrm>
            <a:off x="279187" y="1688083"/>
            <a:ext cx="8476624" cy="455295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800" dirty="0" smtClean="0"/>
              <a:t>Delay spread exceeding a symbol time causes ISI (self interference).</a:t>
            </a:r>
          </a:p>
          <a:p>
            <a:pPr lvl="2">
              <a:lnSpc>
                <a:spcPct val="100000"/>
              </a:lnSpc>
            </a:pPr>
            <a:endParaRPr lang="en-US" sz="2000" dirty="0" smtClean="0"/>
          </a:p>
          <a:p>
            <a:pPr lvl="1">
              <a:lnSpc>
                <a:spcPct val="140000"/>
              </a:lnSpc>
            </a:pPr>
            <a:endParaRPr lang="en-US" sz="2400" dirty="0" smtClean="0"/>
          </a:p>
          <a:p>
            <a:pPr marL="914400" lvl="2" indent="0">
              <a:lnSpc>
                <a:spcPct val="180000"/>
              </a:lnSpc>
              <a:buNone/>
            </a:pPr>
            <a:endParaRPr lang="en-US" sz="2000" dirty="0" smtClean="0"/>
          </a:p>
          <a:p>
            <a:pPr>
              <a:lnSpc>
                <a:spcPct val="30000"/>
              </a:lnSpc>
            </a:pPr>
            <a:endParaRPr lang="en-US" sz="2800" dirty="0" smtClean="0"/>
          </a:p>
          <a:p>
            <a:pPr>
              <a:lnSpc>
                <a:spcPct val="100000"/>
              </a:lnSpc>
            </a:pPr>
            <a:r>
              <a:rPr lang="en-US" sz="2800" dirty="0" smtClean="0"/>
              <a:t>ISI leads to irreducible error floor: </a:t>
            </a:r>
          </a:p>
          <a:p>
            <a:pPr lvl="1">
              <a:lnSpc>
                <a:spcPct val="100000"/>
              </a:lnSpc>
            </a:pPr>
            <a:r>
              <a:rPr lang="en-US" sz="2400" dirty="0" smtClean="0"/>
              <a:t>Increasing signal power increases ISI power</a:t>
            </a:r>
          </a:p>
          <a:p>
            <a:pPr>
              <a:lnSpc>
                <a:spcPct val="20000"/>
              </a:lnSpc>
            </a:pPr>
            <a:endParaRPr lang="en-US" sz="2800" dirty="0" smtClean="0"/>
          </a:p>
          <a:p>
            <a:pPr>
              <a:lnSpc>
                <a:spcPct val="100000"/>
              </a:lnSpc>
            </a:pPr>
            <a:r>
              <a:rPr lang="en-US" sz="2800" dirty="0" smtClean="0"/>
              <a:t>ISI imposes data rate constraint: </a:t>
            </a:r>
            <a:r>
              <a:rPr lang="en-US" sz="2800" dirty="0" err="1" smtClean="0"/>
              <a:t>T</a:t>
            </a:r>
            <a:r>
              <a:rPr lang="en-US" sz="2800" baseline="-25000" dirty="0" err="1" smtClean="0"/>
              <a:t>s</a:t>
            </a:r>
            <a:r>
              <a:rPr lang="en-US" sz="2800" dirty="0" smtClean="0"/>
              <a:t>&gt;&gt;T</a:t>
            </a:r>
            <a:r>
              <a:rPr lang="en-US" sz="2800" baseline="-25000" dirty="0" smtClean="0"/>
              <a:t>m</a:t>
            </a:r>
            <a:r>
              <a:rPr lang="en-US" sz="2800" dirty="0" smtClean="0"/>
              <a:t> (</a:t>
            </a:r>
            <a:r>
              <a:rPr lang="en-US" sz="2800" dirty="0" err="1" smtClean="0"/>
              <a:t>R</a:t>
            </a:r>
            <a:r>
              <a:rPr lang="en-US" sz="2800" baseline="-25000" dirty="0" err="1" smtClean="0"/>
              <a:t>s</a:t>
            </a:r>
            <a:r>
              <a:rPr lang="en-US" sz="2800" dirty="0" smtClean="0"/>
              <a:t>&lt;&lt;</a:t>
            </a:r>
            <a:r>
              <a:rPr lang="en-US" sz="2800" dirty="0" err="1" smtClean="0"/>
              <a:t>B</a:t>
            </a:r>
            <a:r>
              <a:rPr lang="en-US" sz="2800" baseline="-25000" dirty="0" err="1" smtClean="0"/>
              <a:t>c</a:t>
            </a:r>
            <a:r>
              <a:rPr lang="en-US" sz="2800" dirty="0" smtClean="0"/>
              <a:t>) </a:t>
            </a:r>
          </a:p>
        </p:txBody>
      </p:sp>
      <p:sp>
        <p:nvSpPr>
          <p:cNvPr id="7171" name="Rectangle 1027"/>
          <p:cNvSpPr>
            <a:spLocks noChangeArrowheads="1"/>
          </p:cNvSpPr>
          <p:nvPr/>
        </p:nvSpPr>
        <p:spPr bwMode="auto">
          <a:xfrm>
            <a:off x="2105500" y="2948724"/>
            <a:ext cx="533400" cy="6096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172" name="Rectangle 102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Delay Spread (ISI) Effects</a:t>
            </a:r>
          </a:p>
        </p:txBody>
      </p:sp>
      <p:sp>
        <p:nvSpPr>
          <p:cNvPr id="7173" name="Line 1029"/>
          <p:cNvSpPr>
            <a:spLocks noChangeShapeType="1"/>
          </p:cNvSpPr>
          <p:nvPr/>
        </p:nvSpPr>
        <p:spPr bwMode="auto">
          <a:xfrm flipV="1">
            <a:off x="2353150" y="3005874"/>
            <a:ext cx="0" cy="533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174" name="Text Box 1030"/>
          <p:cNvSpPr txBox="1">
            <a:spLocks noChangeArrowheads="1"/>
          </p:cNvSpPr>
          <p:nvPr/>
        </p:nvSpPr>
        <p:spPr bwMode="auto">
          <a:xfrm>
            <a:off x="2242025" y="3534512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b="1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7176" name="Rectangle 1032"/>
          <p:cNvSpPr>
            <a:spLocks noChangeArrowheads="1"/>
          </p:cNvSpPr>
          <p:nvPr/>
        </p:nvSpPr>
        <p:spPr bwMode="auto">
          <a:xfrm>
            <a:off x="3158102" y="3515462"/>
            <a:ext cx="533400" cy="609600"/>
          </a:xfrm>
          <a:prstGeom prst="rect">
            <a:avLst/>
          </a:prstGeom>
          <a:solidFill>
            <a:srgbClr val="0099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177" name="Rectangle 1033"/>
          <p:cNvSpPr>
            <a:spLocks noChangeArrowheads="1"/>
          </p:cNvSpPr>
          <p:nvPr/>
        </p:nvSpPr>
        <p:spPr bwMode="auto">
          <a:xfrm>
            <a:off x="3724750" y="2929674"/>
            <a:ext cx="533400" cy="6096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178" name="Rectangle 1034"/>
          <p:cNvSpPr>
            <a:spLocks noChangeArrowheads="1"/>
          </p:cNvSpPr>
          <p:nvPr/>
        </p:nvSpPr>
        <p:spPr bwMode="auto">
          <a:xfrm>
            <a:off x="4302600" y="3532715"/>
            <a:ext cx="533400" cy="609600"/>
          </a:xfrm>
          <a:prstGeom prst="rect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179" name="Line 1035"/>
          <p:cNvSpPr>
            <a:spLocks noChangeShapeType="1"/>
          </p:cNvSpPr>
          <p:nvPr/>
        </p:nvSpPr>
        <p:spPr bwMode="auto">
          <a:xfrm>
            <a:off x="1953100" y="3539274"/>
            <a:ext cx="360045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2" name="Group 1036"/>
          <p:cNvGrpSpPr>
            <a:grpSpLocks/>
          </p:cNvGrpSpPr>
          <p:nvPr/>
        </p:nvGrpSpPr>
        <p:grpSpPr bwMode="auto">
          <a:xfrm>
            <a:off x="4334350" y="2929674"/>
            <a:ext cx="571500" cy="982663"/>
            <a:chOff x="2904" y="2076"/>
            <a:chExt cx="360" cy="619"/>
          </a:xfrm>
        </p:grpSpPr>
        <p:sp>
          <p:nvSpPr>
            <p:cNvPr id="7190" name="Rectangle 1037"/>
            <p:cNvSpPr>
              <a:spLocks noChangeArrowheads="1"/>
            </p:cNvSpPr>
            <p:nvPr/>
          </p:nvSpPr>
          <p:spPr bwMode="auto">
            <a:xfrm>
              <a:off x="2904" y="2076"/>
              <a:ext cx="336" cy="384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191" name="Line 1038"/>
            <p:cNvSpPr>
              <a:spLocks noChangeShapeType="1"/>
            </p:cNvSpPr>
            <p:nvPr/>
          </p:nvSpPr>
          <p:spPr bwMode="auto">
            <a:xfrm flipV="1">
              <a:off x="3084" y="2112"/>
              <a:ext cx="0" cy="3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192" name="Text Box 1039"/>
            <p:cNvSpPr txBox="1">
              <a:spLocks noChangeArrowheads="1"/>
            </p:cNvSpPr>
            <p:nvPr/>
          </p:nvSpPr>
          <p:spPr bwMode="auto">
            <a:xfrm>
              <a:off x="2954" y="2445"/>
              <a:ext cx="31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2000" b="1" dirty="0">
                  <a:solidFill>
                    <a:srgbClr val="000000"/>
                  </a:solidFill>
                </a:rPr>
                <a:t>T</a:t>
              </a:r>
              <a:r>
                <a:rPr lang="en-US" sz="2000" b="1" baseline="-25000" dirty="0">
                  <a:solidFill>
                    <a:srgbClr val="000000"/>
                  </a:solidFill>
                </a:rPr>
                <a:t>m</a:t>
              </a:r>
            </a:p>
          </p:txBody>
        </p:sp>
        <p:grpSp>
          <p:nvGrpSpPr>
            <p:cNvPr id="7193" name="Group 1040"/>
            <p:cNvGrpSpPr>
              <a:grpSpLocks/>
            </p:cNvGrpSpPr>
            <p:nvPr/>
          </p:nvGrpSpPr>
          <p:grpSpPr bwMode="auto">
            <a:xfrm>
              <a:off x="2904" y="2088"/>
              <a:ext cx="336" cy="384"/>
              <a:chOff x="2904" y="2088"/>
              <a:chExt cx="336" cy="384"/>
            </a:xfrm>
          </p:grpSpPr>
          <p:sp>
            <p:nvSpPr>
              <p:cNvPr id="7194" name="Rectangle 1041"/>
              <p:cNvSpPr>
                <a:spLocks noChangeArrowheads="1"/>
              </p:cNvSpPr>
              <p:nvPr/>
            </p:nvSpPr>
            <p:spPr bwMode="auto">
              <a:xfrm>
                <a:off x="2904" y="2088"/>
                <a:ext cx="336" cy="384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ysDot"/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7195" name="Line 1042"/>
              <p:cNvSpPr>
                <a:spLocks noChangeShapeType="1"/>
              </p:cNvSpPr>
              <p:nvPr/>
            </p:nvSpPr>
            <p:spPr bwMode="auto">
              <a:xfrm flipV="1">
                <a:off x="3072" y="2112"/>
                <a:ext cx="0" cy="33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7181" name="Text Box 1043"/>
          <p:cNvSpPr txBox="1">
            <a:spLocks noChangeArrowheads="1"/>
          </p:cNvSpPr>
          <p:nvPr/>
        </p:nvSpPr>
        <p:spPr bwMode="auto">
          <a:xfrm>
            <a:off x="2222975" y="3496412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7182" name="Text Box 1044"/>
          <p:cNvSpPr txBox="1">
            <a:spLocks noChangeArrowheads="1"/>
          </p:cNvSpPr>
          <p:nvPr/>
        </p:nvSpPr>
        <p:spPr bwMode="auto">
          <a:xfrm>
            <a:off x="2242025" y="2582012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b="1">
                <a:solidFill>
                  <a:srgbClr val="CC0099"/>
                </a:solidFill>
              </a:rPr>
              <a:t>1</a:t>
            </a:r>
          </a:p>
        </p:txBody>
      </p:sp>
      <p:sp>
        <p:nvSpPr>
          <p:cNvPr id="7184" name="Text Box 1046"/>
          <p:cNvSpPr txBox="1">
            <a:spLocks noChangeArrowheads="1"/>
          </p:cNvSpPr>
          <p:nvPr/>
        </p:nvSpPr>
        <p:spPr bwMode="auto">
          <a:xfrm>
            <a:off x="3269227" y="4073303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b="1" dirty="0">
                <a:solidFill>
                  <a:srgbClr val="009900"/>
                </a:solidFill>
              </a:rPr>
              <a:t>3</a:t>
            </a:r>
          </a:p>
        </p:txBody>
      </p:sp>
      <p:sp>
        <p:nvSpPr>
          <p:cNvPr id="7185" name="Text Box 1047"/>
          <p:cNvSpPr txBox="1">
            <a:spLocks noChangeArrowheads="1"/>
          </p:cNvSpPr>
          <p:nvPr/>
        </p:nvSpPr>
        <p:spPr bwMode="auto">
          <a:xfrm>
            <a:off x="3880325" y="2601062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b="1" dirty="0">
                <a:solidFill>
                  <a:srgbClr val="FAFD00"/>
                </a:solidFill>
              </a:rPr>
              <a:t>4</a:t>
            </a:r>
          </a:p>
        </p:txBody>
      </p:sp>
      <p:sp>
        <p:nvSpPr>
          <p:cNvPr id="7186" name="Text Box 1048"/>
          <p:cNvSpPr txBox="1">
            <a:spLocks noChangeArrowheads="1"/>
          </p:cNvSpPr>
          <p:nvPr/>
        </p:nvSpPr>
        <p:spPr bwMode="auto">
          <a:xfrm>
            <a:off x="4407974" y="4062790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b="1" dirty="0">
                <a:solidFill>
                  <a:srgbClr val="00DFCA"/>
                </a:solidFill>
              </a:rPr>
              <a:t>5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638900" y="2582012"/>
            <a:ext cx="533400" cy="1425575"/>
            <a:chOff x="2914650" y="3024188"/>
            <a:chExt cx="533400" cy="1425575"/>
          </a:xfrm>
        </p:grpSpPr>
        <p:sp>
          <p:nvSpPr>
            <p:cNvPr id="7175" name="Rectangle 1031"/>
            <p:cNvSpPr>
              <a:spLocks noChangeArrowheads="1"/>
            </p:cNvSpPr>
            <p:nvPr/>
          </p:nvSpPr>
          <p:spPr bwMode="auto">
            <a:xfrm>
              <a:off x="2914650" y="3371850"/>
              <a:ext cx="533400" cy="609600"/>
            </a:xfrm>
            <a:prstGeom prst="rect">
              <a:avLst/>
            </a:prstGeom>
            <a:solidFill>
              <a:srgbClr val="0033CC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183" name="Text Box 1045"/>
            <p:cNvSpPr txBox="1">
              <a:spLocks noChangeArrowheads="1"/>
            </p:cNvSpPr>
            <p:nvPr/>
          </p:nvSpPr>
          <p:spPr bwMode="auto">
            <a:xfrm>
              <a:off x="3013075" y="3024188"/>
              <a:ext cx="31115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2000" b="1">
                  <a:solidFill>
                    <a:srgbClr val="0033CC"/>
                  </a:solidFill>
                </a:rPr>
                <a:t>2</a:t>
              </a:r>
            </a:p>
          </p:txBody>
        </p:sp>
        <p:sp>
          <p:nvSpPr>
            <p:cNvPr id="7187" name="Line 1049"/>
            <p:cNvSpPr>
              <a:spLocks noChangeShapeType="1"/>
            </p:cNvSpPr>
            <p:nvPr/>
          </p:nvSpPr>
          <p:spPr bwMode="auto">
            <a:xfrm flipH="1" flipV="1">
              <a:off x="3200400" y="3905250"/>
              <a:ext cx="0" cy="1714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188" name="Text Box 1050"/>
            <p:cNvSpPr txBox="1">
              <a:spLocks noChangeArrowheads="1"/>
            </p:cNvSpPr>
            <p:nvPr/>
          </p:nvSpPr>
          <p:spPr bwMode="auto">
            <a:xfrm>
              <a:off x="3127375" y="4052888"/>
              <a:ext cx="18415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sz="2000">
                <a:solidFill>
                  <a:srgbClr val="000000"/>
                </a:solidFill>
              </a:endParaRPr>
            </a:p>
          </p:txBody>
        </p:sp>
        <p:sp>
          <p:nvSpPr>
            <p:cNvPr id="7189" name="Text Box 1051"/>
            <p:cNvSpPr txBox="1">
              <a:spLocks noChangeArrowheads="1"/>
            </p:cNvSpPr>
            <p:nvPr/>
          </p:nvSpPr>
          <p:spPr bwMode="auto">
            <a:xfrm>
              <a:off x="3013075" y="3995738"/>
              <a:ext cx="417513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2000" b="1" dirty="0" err="1">
                  <a:solidFill>
                    <a:srgbClr val="000000"/>
                  </a:solidFill>
                </a:rPr>
                <a:t>T</a:t>
              </a:r>
              <a:r>
                <a:rPr lang="en-US" sz="2000" b="1" baseline="-25000" dirty="0" err="1">
                  <a:solidFill>
                    <a:srgbClr val="000000"/>
                  </a:solidFill>
                </a:rPr>
                <a:t>s</a:t>
              </a:r>
              <a:endParaRPr lang="en-US" sz="2000" b="1" baseline="-250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29" name="Group 4"/>
          <p:cNvGrpSpPr>
            <a:grpSpLocks/>
          </p:cNvGrpSpPr>
          <p:nvPr/>
        </p:nvGrpSpPr>
        <p:grpSpPr bwMode="auto">
          <a:xfrm>
            <a:off x="5898937" y="2666149"/>
            <a:ext cx="2228850" cy="679450"/>
            <a:chOff x="1747" y="1488"/>
            <a:chExt cx="1404" cy="428"/>
          </a:xfrm>
        </p:grpSpPr>
        <p:grpSp>
          <p:nvGrpSpPr>
            <p:cNvPr id="30" name="Group 5"/>
            <p:cNvGrpSpPr>
              <a:grpSpLocks/>
            </p:cNvGrpSpPr>
            <p:nvPr/>
          </p:nvGrpSpPr>
          <p:grpSpPr bwMode="auto">
            <a:xfrm>
              <a:off x="1747" y="1488"/>
              <a:ext cx="1404" cy="309"/>
              <a:chOff x="3451" y="1236"/>
              <a:chExt cx="1404" cy="309"/>
            </a:xfrm>
          </p:grpSpPr>
          <p:grpSp>
            <p:nvGrpSpPr>
              <p:cNvPr id="34" name="Group 6"/>
              <p:cNvGrpSpPr>
                <a:grpSpLocks/>
              </p:cNvGrpSpPr>
              <p:nvPr/>
            </p:nvGrpSpPr>
            <p:grpSpPr bwMode="auto">
              <a:xfrm>
                <a:off x="3451" y="1248"/>
                <a:ext cx="144" cy="297"/>
                <a:chOff x="805" y="3660"/>
                <a:chExt cx="144" cy="297"/>
              </a:xfrm>
            </p:grpSpPr>
            <p:sp>
              <p:nvSpPr>
                <p:cNvPr id="39" name="Line 7"/>
                <p:cNvSpPr>
                  <a:spLocks noChangeShapeType="1"/>
                </p:cNvSpPr>
                <p:nvPr/>
              </p:nvSpPr>
              <p:spPr bwMode="auto">
                <a:xfrm>
                  <a:off x="876" y="3765"/>
                  <a:ext cx="0" cy="192"/>
                </a:xfrm>
                <a:prstGeom prst="line">
                  <a:avLst/>
                </a:prstGeom>
                <a:noFill/>
                <a:ln w="28575">
                  <a:solidFill>
                    <a:schemeClr val="bg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0" name="AutoShape 8"/>
                <p:cNvSpPr>
                  <a:spLocks noChangeArrowheads="1"/>
                </p:cNvSpPr>
                <p:nvPr/>
              </p:nvSpPr>
              <p:spPr bwMode="auto">
                <a:xfrm>
                  <a:off x="805" y="3660"/>
                  <a:ext cx="144" cy="14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4500 w 21600"/>
                    <a:gd name="T13" fmla="*/ 4500 h 21600"/>
                    <a:gd name="T14" fmla="*/ 17100 w 21600"/>
                    <a:gd name="T15" fmla="*/ 1710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 w="12700">
                  <a:solidFill>
                    <a:schemeClr val="bg2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5" name="Group 9"/>
              <p:cNvGrpSpPr>
                <a:grpSpLocks/>
              </p:cNvGrpSpPr>
              <p:nvPr/>
            </p:nvGrpSpPr>
            <p:grpSpPr bwMode="auto">
              <a:xfrm>
                <a:off x="4711" y="1236"/>
                <a:ext cx="144" cy="297"/>
                <a:chOff x="805" y="3660"/>
                <a:chExt cx="144" cy="297"/>
              </a:xfrm>
            </p:grpSpPr>
            <p:sp>
              <p:nvSpPr>
                <p:cNvPr id="37" name="Line 10"/>
                <p:cNvSpPr>
                  <a:spLocks noChangeShapeType="1"/>
                </p:cNvSpPr>
                <p:nvPr/>
              </p:nvSpPr>
              <p:spPr bwMode="auto">
                <a:xfrm>
                  <a:off x="876" y="3765"/>
                  <a:ext cx="0" cy="192"/>
                </a:xfrm>
                <a:prstGeom prst="line">
                  <a:avLst/>
                </a:prstGeom>
                <a:noFill/>
                <a:ln w="28575">
                  <a:solidFill>
                    <a:schemeClr val="bg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8" name="AutoShape 11"/>
                <p:cNvSpPr>
                  <a:spLocks noChangeArrowheads="1"/>
                </p:cNvSpPr>
                <p:nvPr/>
              </p:nvSpPr>
              <p:spPr bwMode="auto">
                <a:xfrm>
                  <a:off x="805" y="3660"/>
                  <a:ext cx="144" cy="14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4500 w 21600"/>
                    <a:gd name="T13" fmla="*/ 4500 h 21600"/>
                    <a:gd name="T14" fmla="*/ 17100 w 21600"/>
                    <a:gd name="T15" fmla="*/ 1710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 w="12700">
                  <a:solidFill>
                    <a:schemeClr val="bg2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36" name="Line 12"/>
              <p:cNvSpPr>
                <a:spLocks noChangeShapeType="1"/>
              </p:cNvSpPr>
              <p:nvPr/>
            </p:nvSpPr>
            <p:spPr bwMode="auto">
              <a:xfrm>
                <a:off x="3672" y="1308"/>
                <a:ext cx="984" cy="0"/>
              </a:xfrm>
              <a:prstGeom prst="line">
                <a:avLst/>
              </a:prstGeom>
              <a:noFill/>
              <a:ln w="12700">
                <a:solidFill>
                  <a:srgbClr val="0033CC"/>
                </a:solidFill>
                <a:round/>
                <a:headEnd type="none" w="sm" len="sm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1" name="Line 13"/>
            <p:cNvSpPr>
              <a:spLocks noChangeShapeType="1"/>
            </p:cNvSpPr>
            <p:nvPr/>
          </p:nvSpPr>
          <p:spPr bwMode="auto">
            <a:xfrm>
              <a:off x="2004" y="1560"/>
              <a:ext cx="540" cy="300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2" name="Line 14"/>
            <p:cNvSpPr>
              <a:spLocks noChangeShapeType="1"/>
            </p:cNvSpPr>
            <p:nvPr/>
          </p:nvSpPr>
          <p:spPr bwMode="auto">
            <a:xfrm flipV="1">
              <a:off x="2544" y="1620"/>
              <a:ext cx="396" cy="240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3" name="Rectangle 15" descr="10%"/>
            <p:cNvSpPr>
              <a:spLocks noChangeArrowheads="1"/>
            </p:cNvSpPr>
            <p:nvPr/>
          </p:nvSpPr>
          <p:spPr bwMode="auto">
            <a:xfrm>
              <a:off x="2328" y="1860"/>
              <a:ext cx="456" cy="56"/>
            </a:xfrm>
            <a:prstGeom prst="rect">
              <a:avLst/>
            </a:prstGeom>
            <a:pattFill prst="pct10">
              <a:fgClr>
                <a:schemeClr val="accent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8928" y="4390880"/>
            <a:ext cx="2996400" cy="57885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48574" y="2865787"/>
            <a:ext cx="7637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474747"/>
                </a:solidFill>
              </a:rPr>
              <a:t>Delay T</a:t>
            </a:r>
            <a:r>
              <a:rPr lang="en-US" sz="1200" baseline="-25000" dirty="0" smtClean="0">
                <a:solidFill>
                  <a:srgbClr val="474747"/>
                </a:solidFill>
              </a:rPr>
              <a:t>m</a:t>
            </a:r>
            <a:endParaRPr lang="en-US" sz="1200" baseline="-25000" dirty="0">
              <a:solidFill>
                <a:srgbClr val="474747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717" y="6080608"/>
            <a:ext cx="4713564" cy="624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290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6" grpId="0" animBg="1"/>
      <p:bldP spid="7177" grpId="0" animBg="1"/>
      <p:bldP spid="7178" grpId="0" animBg="1"/>
      <p:bldP spid="7184" grpId="0"/>
      <p:bldP spid="7185" grpId="0"/>
      <p:bldP spid="718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Doppler Effects</a:t>
            </a:r>
          </a:p>
        </p:txBody>
      </p:sp>
      <p:sp>
        <p:nvSpPr>
          <p:cNvPr id="614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80204" y="1748287"/>
            <a:ext cx="7848600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/>
              <a:t>High </a:t>
            </a:r>
            <a:r>
              <a:rPr lang="en-US" dirty="0" err="1" smtClean="0"/>
              <a:t>doppler</a:t>
            </a:r>
            <a:r>
              <a:rPr lang="en-US" dirty="0" smtClean="0"/>
              <a:t> causes channel phase to </a:t>
            </a:r>
            <a:r>
              <a:rPr lang="en-US" dirty="0" err="1" smtClean="0"/>
              <a:t>decorrelate</a:t>
            </a:r>
            <a:r>
              <a:rPr lang="en-US" dirty="0" smtClean="0"/>
              <a:t> between symbols</a:t>
            </a:r>
          </a:p>
          <a:p>
            <a:pPr lvl="2">
              <a:lnSpc>
                <a:spcPct val="20000"/>
              </a:lnSpc>
            </a:pPr>
            <a:endParaRPr lang="en-US" dirty="0" smtClean="0"/>
          </a:p>
          <a:p>
            <a:pPr>
              <a:lnSpc>
                <a:spcPct val="100000"/>
              </a:lnSpc>
            </a:pPr>
            <a:r>
              <a:rPr lang="en-US" dirty="0" smtClean="0"/>
              <a:t>Leads to an irreducible error floor for differential modulation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Increasing power does not reduce error</a:t>
            </a:r>
          </a:p>
          <a:p>
            <a:pPr lvl="2">
              <a:lnSpc>
                <a:spcPct val="40000"/>
              </a:lnSpc>
            </a:pPr>
            <a:endParaRPr lang="en-US" dirty="0" smtClean="0"/>
          </a:p>
          <a:p>
            <a:pPr>
              <a:lnSpc>
                <a:spcPct val="100000"/>
              </a:lnSpc>
            </a:pPr>
            <a:r>
              <a:rPr lang="en-US" dirty="0" smtClean="0"/>
              <a:t>Error floor depends on </a:t>
            </a:r>
            <a:r>
              <a:rPr lang="en-US" dirty="0" err="1" smtClean="0"/>
              <a:t>f</a:t>
            </a:r>
            <a:r>
              <a:rPr lang="en-US" baseline="-25000" dirty="0" err="1"/>
              <a:t>D</a:t>
            </a:r>
            <a:r>
              <a:rPr lang="en-US" dirty="0" err="1" smtClean="0"/>
              <a:t>T</a:t>
            </a:r>
            <a:r>
              <a:rPr lang="en-US" baseline="-25000" dirty="0" err="1" smtClean="0"/>
              <a:t>b</a:t>
            </a:r>
            <a:r>
              <a:rPr lang="en-US" baseline="-25000" dirty="0" smtClean="0"/>
              <a:t> </a:t>
            </a:r>
            <a:r>
              <a:rPr lang="en-US" dirty="0" smtClean="0"/>
              <a:t>as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5431833"/>
            <a:ext cx="7345675" cy="116569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7312936" y="414068"/>
            <a:ext cx="1626438" cy="957532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Chap. 6.4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Cover in HW,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not lecture</a:t>
            </a:r>
          </a:p>
        </p:txBody>
      </p:sp>
    </p:spTree>
    <p:extLst>
      <p:ext uri="{BB962C8B-B14F-4D97-AF65-F5344CB8AC3E}">
        <p14:creationId xmlns:p14="http://schemas.microsoft.com/office/powerpoint/2010/main" val="694430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Diversity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8150" y="1531938"/>
            <a:ext cx="8077200" cy="4114800"/>
          </a:xfrm>
        </p:spPr>
        <p:txBody>
          <a:bodyPr/>
          <a:lstStyle/>
          <a:p>
            <a:r>
              <a:rPr lang="en-US" smtClean="0"/>
              <a:t>Basic Idea</a:t>
            </a:r>
          </a:p>
          <a:p>
            <a:pPr lvl="1"/>
            <a:r>
              <a:rPr lang="en-US" smtClean="0"/>
              <a:t>Send same bits over independent fading paths</a:t>
            </a:r>
          </a:p>
          <a:p>
            <a:pPr lvl="2"/>
            <a:r>
              <a:rPr lang="en-US" smtClean="0">
                <a:solidFill>
                  <a:srgbClr val="0000CC"/>
                </a:solidFill>
              </a:rPr>
              <a:t>Independent fading paths obtained by time, space, frequency, or polarization diversity</a:t>
            </a:r>
          </a:p>
          <a:p>
            <a:pPr lvl="1"/>
            <a:r>
              <a:rPr lang="en-US" smtClean="0"/>
              <a:t>Combine paths to mitigate fading effects</a:t>
            </a:r>
          </a:p>
        </p:txBody>
      </p:sp>
      <p:grpSp>
        <p:nvGrpSpPr>
          <p:cNvPr id="6148" name="Group 4"/>
          <p:cNvGrpSpPr>
            <a:grpSpLocks/>
          </p:cNvGrpSpPr>
          <p:nvPr/>
        </p:nvGrpSpPr>
        <p:grpSpPr bwMode="auto">
          <a:xfrm>
            <a:off x="758825" y="3868738"/>
            <a:ext cx="7239000" cy="2097087"/>
            <a:chOff x="624" y="2318"/>
            <a:chExt cx="4560" cy="1321"/>
          </a:xfrm>
        </p:grpSpPr>
        <p:sp>
          <p:nvSpPr>
            <p:cNvPr id="6152" name="Line 5"/>
            <p:cNvSpPr>
              <a:spLocks noChangeShapeType="1"/>
            </p:cNvSpPr>
            <p:nvPr/>
          </p:nvSpPr>
          <p:spPr bwMode="auto">
            <a:xfrm>
              <a:off x="624" y="2318"/>
              <a:ext cx="0" cy="132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6153" name="Freeform 6"/>
            <p:cNvSpPr>
              <a:spLocks/>
            </p:cNvSpPr>
            <p:nvPr/>
          </p:nvSpPr>
          <p:spPr bwMode="auto">
            <a:xfrm>
              <a:off x="624" y="2488"/>
              <a:ext cx="4512" cy="1112"/>
            </a:xfrm>
            <a:custGeom>
              <a:avLst/>
              <a:gdLst>
                <a:gd name="T0" fmla="*/ 0 w 4512"/>
                <a:gd name="T1" fmla="*/ 584 h 1112"/>
                <a:gd name="T2" fmla="*/ 96 w 4512"/>
                <a:gd name="T3" fmla="*/ 488 h 1112"/>
                <a:gd name="T4" fmla="*/ 144 w 4512"/>
                <a:gd name="T5" fmla="*/ 392 h 1112"/>
                <a:gd name="T6" fmla="*/ 288 w 4512"/>
                <a:gd name="T7" fmla="*/ 392 h 1112"/>
                <a:gd name="T8" fmla="*/ 288 w 4512"/>
                <a:gd name="T9" fmla="*/ 488 h 1112"/>
                <a:gd name="T10" fmla="*/ 336 w 4512"/>
                <a:gd name="T11" fmla="*/ 680 h 1112"/>
                <a:gd name="T12" fmla="*/ 528 w 4512"/>
                <a:gd name="T13" fmla="*/ 776 h 1112"/>
                <a:gd name="T14" fmla="*/ 624 w 4512"/>
                <a:gd name="T15" fmla="*/ 584 h 1112"/>
                <a:gd name="T16" fmla="*/ 720 w 4512"/>
                <a:gd name="T17" fmla="*/ 440 h 1112"/>
                <a:gd name="T18" fmla="*/ 864 w 4512"/>
                <a:gd name="T19" fmla="*/ 200 h 1112"/>
                <a:gd name="T20" fmla="*/ 1008 w 4512"/>
                <a:gd name="T21" fmla="*/ 104 h 1112"/>
                <a:gd name="T22" fmla="*/ 1008 w 4512"/>
                <a:gd name="T23" fmla="*/ 296 h 1112"/>
                <a:gd name="T24" fmla="*/ 1152 w 4512"/>
                <a:gd name="T25" fmla="*/ 392 h 1112"/>
                <a:gd name="T26" fmla="*/ 1248 w 4512"/>
                <a:gd name="T27" fmla="*/ 296 h 1112"/>
                <a:gd name="T28" fmla="*/ 1392 w 4512"/>
                <a:gd name="T29" fmla="*/ 440 h 1112"/>
                <a:gd name="T30" fmla="*/ 1440 w 4512"/>
                <a:gd name="T31" fmla="*/ 728 h 1112"/>
                <a:gd name="T32" fmla="*/ 1728 w 4512"/>
                <a:gd name="T33" fmla="*/ 1064 h 1112"/>
                <a:gd name="T34" fmla="*/ 1968 w 4512"/>
                <a:gd name="T35" fmla="*/ 872 h 1112"/>
                <a:gd name="T36" fmla="*/ 2016 w 4512"/>
                <a:gd name="T37" fmla="*/ 632 h 1112"/>
                <a:gd name="T38" fmla="*/ 2256 w 4512"/>
                <a:gd name="T39" fmla="*/ 440 h 1112"/>
                <a:gd name="T40" fmla="*/ 2400 w 4512"/>
                <a:gd name="T41" fmla="*/ 152 h 1112"/>
                <a:gd name="T42" fmla="*/ 2640 w 4512"/>
                <a:gd name="T43" fmla="*/ 8 h 1112"/>
                <a:gd name="T44" fmla="*/ 2736 w 4512"/>
                <a:gd name="T45" fmla="*/ 200 h 1112"/>
                <a:gd name="T46" fmla="*/ 2784 w 4512"/>
                <a:gd name="T47" fmla="*/ 488 h 1112"/>
                <a:gd name="T48" fmla="*/ 2928 w 4512"/>
                <a:gd name="T49" fmla="*/ 776 h 1112"/>
                <a:gd name="T50" fmla="*/ 3168 w 4512"/>
                <a:gd name="T51" fmla="*/ 776 h 1112"/>
                <a:gd name="T52" fmla="*/ 3264 w 4512"/>
                <a:gd name="T53" fmla="*/ 440 h 1112"/>
                <a:gd name="T54" fmla="*/ 3360 w 4512"/>
                <a:gd name="T55" fmla="*/ 440 h 1112"/>
                <a:gd name="T56" fmla="*/ 3408 w 4512"/>
                <a:gd name="T57" fmla="*/ 584 h 1112"/>
                <a:gd name="T58" fmla="*/ 3456 w 4512"/>
                <a:gd name="T59" fmla="*/ 968 h 1112"/>
                <a:gd name="T60" fmla="*/ 3696 w 4512"/>
                <a:gd name="T61" fmla="*/ 1064 h 1112"/>
                <a:gd name="T62" fmla="*/ 3888 w 4512"/>
                <a:gd name="T63" fmla="*/ 680 h 1112"/>
                <a:gd name="T64" fmla="*/ 3984 w 4512"/>
                <a:gd name="T65" fmla="*/ 296 h 1112"/>
                <a:gd name="T66" fmla="*/ 4128 w 4512"/>
                <a:gd name="T67" fmla="*/ 200 h 1112"/>
                <a:gd name="T68" fmla="*/ 4224 w 4512"/>
                <a:gd name="T69" fmla="*/ 536 h 1112"/>
                <a:gd name="T70" fmla="*/ 4464 w 4512"/>
                <a:gd name="T71" fmla="*/ 536 h 1112"/>
                <a:gd name="T72" fmla="*/ 4512 w 4512"/>
                <a:gd name="T73" fmla="*/ 440 h 111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4512"/>
                <a:gd name="T112" fmla="*/ 0 h 1112"/>
                <a:gd name="T113" fmla="*/ 4512 w 4512"/>
                <a:gd name="T114" fmla="*/ 1112 h 111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4512" h="1112">
                  <a:moveTo>
                    <a:pt x="0" y="584"/>
                  </a:moveTo>
                  <a:cubicBezTo>
                    <a:pt x="36" y="552"/>
                    <a:pt x="72" y="520"/>
                    <a:pt x="96" y="488"/>
                  </a:cubicBezTo>
                  <a:cubicBezTo>
                    <a:pt x="120" y="456"/>
                    <a:pt x="112" y="408"/>
                    <a:pt x="144" y="392"/>
                  </a:cubicBezTo>
                  <a:cubicBezTo>
                    <a:pt x="176" y="376"/>
                    <a:pt x="264" y="376"/>
                    <a:pt x="288" y="392"/>
                  </a:cubicBezTo>
                  <a:cubicBezTo>
                    <a:pt x="312" y="408"/>
                    <a:pt x="280" y="440"/>
                    <a:pt x="288" y="488"/>
                  </a:cubicBezTo>
                  <a:cubicBezTo>
                    <a:pt x="296" y="536"/>
                    <a:pt x="296" y="632"/>
                    <a:pt x="336" y="680"/>
                  </a:cubicBezTo>
                  <a:cubicBezTo>
                    <a:pt x="376" y="728"/>
                    <a:pt x="480" y="792"/>
                    <a:pt x="528" y="776"/>
                  </a:cubicBezTo>
                  <a:cubicBezTo>
                    <a:pt x="576" y="760"/>
                    <a:pt x="592" y="640"/>
                    <a:pt x="624" y="584"/>
                  </a:cubicBezTo>
                  <a:cubicBezTo>
                    <a:pt x="656" y="528"/>
                    <a:pt x="680" y="504"/>
                    <a:pt x="720" y="440"/>
                  </a:cubicBezTo>
                  <a:cubicBezTo>
                    <a:pt x="760" y="376"/>
                    <a:pt x="816" y="256"/>
                    <a:pt x="864" y="200"/>
                  </a:cubicBezTo>
                  <a:cubicBezTo>
                    <a:pt x="912" y="144"/>
                    <a:pt x="984" y="88"/>
                    <a:pt x="1008" y="104"/>
                  </a:cubicBezTo>
                  <a:cubicBezTo>
                    <a:pt x="1032" y="120"/>
                    <a:pt x="984" y="248"/>
                    <a:pt x="1008" y="296"/>
                  </a:cubicBezTo>
                  <a:cubicBezTo>
                    <a:pt x="1032" y="344"/>
                    <a:pt x="1112" y="392"/>
                    <a:pt x="1152" y="392"/>
                  </a:cubicBezTo>
                  <a:cubicBezTo>
                    <a:pt x="1192" y="392"/>
                    <a:pt x="1208" y="288"/>
                    <a:pt x="1248" y="296"/>
                  </a:cubicBezTo>
                  <a:cubicBezTo>
                    <a:pt x="1288" y="304"/>
                    <a:pt x="1360" y="368"/>
                    <a:pt x="1392" y="440"/>
                  </a:cubicBezTo>
                  <a:cubicBezTo>
                    <a:pt x="1424" y="512"/>
                    <a:pt x="1384" y="624"/>
                    <a:pt x="1440" y="728"/>
                  </a:cubicBezTo>
                  <a:cubicBezTo>
                    <a:pt x="1496" y="832"/>
                    <a:pt x="1640" y="1040"/>
                    <a:pt x="1728" y="1064"/>
                  </a:cubicBezTo>
                  <a:cubicBezTo>
                    <a:pt x="1816" y="1088"/>
                    <a:pt x="1920" y="944"/>
                    <a:pt x="1968" y="872"/>
                  </a:cubicBezTo>
                  <a:cubicBezTo>
                    <a:pt x="2016" y="800"/>
                    <a:pt x="1968" y="704"/>
                    <a:pt x="2016" y="632"/>
                  </a:cubicBezTo>
                  <a:cubicBezTo>
                    <a:pt x="2064" y="560"/>
                    <a:pt x="2192" y="520"/>
                    <a:pt x="2256" y="440"/>
                  </a:cubicBezTo>
                  <a:cubicBezTo>
                    <a:pt x="2320" y="360"/>
                    <a:pt x="2336" y="224"/>
                    <a:pt x="2400" y="152"/>
                  </a:cubicBezTo>
                  <a:cubicBezTo>
                    <a:pt x="2464" y="80"/>
                    <a:pt x="2584" y="0"/>
                    <a:pt x="2640" y="8"/>
                  </a:cubicBezTo>
                  <a:cubicBezTo>
                    <a:pt x="2696" y="16"/>
                    <a:pt x="2712" y="120"/>
                    <a:pt x="2736" y="200"/>
                  </a:cubicBezTo>
                  <a:cubicBezTo>
                    <a:pt x="2760" y="280"/>
                    <a:pt x="2752" y="392"/>
                    <a:pt x="2784" y="488"/>
                  </a:cubicBezTo>
                  <a:cubicBezTo>
                    <a:pt x="2816" y="584"/>
                    <a:pt x="2864" y="728"/>
                    <a:pt x="2928" y="776"/>
                  </a:cubicBezTo>
                  <a:cubicBezTo>
                    <a:pt x="2992" y="824"/>
                    <a:pt x="3112" y="832"/>
                    <a:pt x="3168" y="776"/>
                  </a:cubicBezTo>
                  <a:cubicBezTo>
                    <a:pt x="3224" y="720"/>
                    <a:pt x="3232" y="496"/>
                    <a:pt x="3264" y="440"/>
                  </a:cubicBezTo>
                  <a:cubicBezTo>
                    <a:pt x="3296" y="384"/>
                    <a:pt x="3336" y="416"/>
                    <a:pt x="3360" y="440"/>
                  </a:cubicBezTo>
                  <a:cubicBezTo>
                    <a:pt x="3384" y="464"/>
                    <a:pt x="3392" y="496"/>
                    <a:pt x="3408" y="584"/>
                  </a:cubicBezTo>
                  <a:cubicBezTo>
                    <a:pt x="3424" y="672"/>
                    <a:pt x="3408" y="888"/>
                    <a:pt x="3456" y="968"/>
                  </a:cubicBezTo>
                  <a:cubicBezTo>
                    <a:pt x="3504" y="1048"/>
                    <a:pt x="3624" y="1112"/>
                    <a:pt x="3696" y="1064"/>
                  </a:cubicBezTo>
                  <a:cubicBezTo>
                    <a:pt x="3768" y="1016"/>
                    <a:pt x="3840" y="808"/>
                    <a:pt x="3888" y="680"/>
                  </a:cubicBezTo>
                  <a:cubicBezTo>
                    <a:pt x="3936" y="552"/>
                    <a:pt x="3944" y="376"/>
                    <a:pt x="3984" y="296"/>
                  </a:cubicBezTo>
                  <a:cubicBezTo>
                    <a:pt x="4024" y="216"/>
                    <a:pt x="4088" y="160"/>
                    <a:pt x="4128" y="200"/>
                  </a:cubicBezTo>
                  <a:cubicBezTo>
                    <a:pt x="4168" y="240"/>
                    <a:pt x="4168" y="480"/>
                    <a:pt x="4224" y="536"/>
                  </a:cubicBezTo>
                  <a:cubicBezTo>
                    <a:pt x="4280" y="592"/>
                    <a:pt x="4416" y="552"/>
                    <a:pt x="4464" y="536"/>
                  </a:cubicBezTo>
                  <a:cubicBezTo>
                    <a:pt x="4512" y="520"/>
                    <a:pt x="4504" y="448"/>
                    <a:pt x="4512" y="440"/>
                  </a:cubicBezTo>
                </a:path>
              </a:pathLst>
            </a:cu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6154" name="Freeform 7"/>
            <p:cNvSpPr>
              <a:spLocks/>
            </p:cNvSpPr>
            <p:nvPr/>
          </p:nvSpPr>
          <p:spPr bwMode="auto">
            <a:xfrm>
              <a:off x="672" y="2536"/>
              <a:ext cx="4512" cy="952"/>
            </a:xfrm>
            <a:custGeom>
              <a:avLst/>
              <a:gdLst>
                <a:gd name="T0" fmla="*/ 0 w 4512"/>
                <a:gd name="T1" fmla="*/ 488 h 952"/>
                <a:gd name="T2" fmla="*/ 96 w 4512"/>
                <a:gd name="T3" fmla="*/ 584 h 952"/>
                <a:gd name="T4" fmla="*/ 192 w 4512"/>
                <a:gd name="T5" fmla="*/ 632 h 952"/>
                <a:gd name="T6" fmla="*/ 288 w 4512"/>
                <a:gd name="T7" fmla="*/ 440 h 952"/>
                <a:gd name="T8" fmla="*/ 384 w 4512"/>
                <a:gd name="T9" fmla="*/ 200 h 952"/>
                <a:gd name="T10" fmla="*/ 432 w 4512"/>
                <a:gd name="T11" fmla="*/ 152 h 952"/>
                <a:gd name="T12" fmla="*/ 528 w 4512"/>
                <a:gd name="T13" fmla="*/ 248 h 952"/>
                <a:gd name="T14" fmla="*/ 576 w 4512"/>
                <a:gd name="T15" fmla="*/ 392 h 952"/>
                <a:gd name="T16" fmla="*/ 720 w 4512"/>
                <a:gd name="T17" fmla="*/ 392 h 952"/>
                <a:gd name="T18" fmla="*/ 864 w 4512"/>
                <a:gd name="T19" fmla="*/ 440 h 952"/>
                <a:gd name="T20" fmla="*/ 912 w 4512"/>
                <a:gd name="T21" fmla="*/ 632 h 952"/>
                <a:gd name="T22" fmla="*/ 1104 w 4512"/>
                <a:gd name="T23" fmla="*/ 632 h 952"/>
                <a:gd name="T24" fmla="*/ 1200 w 4512"/>
                <a:gd name="T25" fmla="*/ 488 h 952"/>
                <a:gd name="T26" fmla="*/ 1344 w 4512"/>
                <a:gd name="T27" fmla="*/ 248 h 952"/>
                <a:gd name="T28" fmla="*/ 1536 w 4512"/>
                <a:gd name="T29" fmla="*/ 56 h 952"/>
                <a:gd name="T30" fmla="*/ 1728 w 4512"/>
                <a:gd name="T31" fmla="*/ 248 h 952"/>
                <a:gd name="T32" fmla="*/ 1776 w 4512"/>
                <a:gd name="T33" fmla="*/ 392 h 952"/>
                <a:gd name="T34" fmla="*/ 1920 w 4512"/>
                <a:gd name="T35" fmla="*/ 248 h 952"/>
                <a:gd name="T36" fmla="*/ 2016 w 4512"/>
                <a:gd name="T37" fmla="*/ 152 h 952"/>
                <a:gd name="T38" fmla="*/ 2112 w 4512"/>
                <a:gd name="T39" fmla="*/ 248 h 952"/>
                <a:gd name="T40" fmla="*/ 2160 w 4512"/>
                <a:gd name="T41" fmla="*/ 344 h 952"/>
                <a:gd name="T42" fmla="*/ 2256 w 4512"/>
                <a:gd name="T43" fmla="*/ 392 h 952"/>
                <a:gd name="T44" fmla="*/ 2400 w 4512"/>
                <a:gd name="T45" fmla="*/ 296 h 952"/>
                <a:gd name="T46" fmla="*/ 2496 w 4512"/>
                <a:gd name="T47" fmla="*/ 200 h 952"/>
                <a:gd name="T48" fmla="*/ 2640 w 4512"/>
                <a:gd name="T49" fmla="*/ 248 h 952"/>
                <a:gd name="T50" fmla="*/ 2688 w 4512"/>
                <a:gd name="T51" fmla="*/ 104 h 952"/>
                <a:gd name="T52" fmla="*/ 2832 w 4512"/>
                <a:gd name="T53" fmla="*/ 8 h 952"/>
                <a:gd name="T54" fmla="*/ 2976 w 4512"/>
                <a:gd name="T55" fmla="*/ 56 h 952"/>
                <a:gd name="T56" fmla="*/ 3024 w 4512"/>
                <a:gd name="T57" fmla="*/ 200 h 952"/>
                <a:gd name="T58" fmla="*/ 3072 w 4512"/>
                <a:gd name="T59" fmla="*/ 440 h 952"/>
                <a:gd name="T60" fmla="*/ 3120 w 4512"/>
                <a:gd name="T61" fmla="*/ 584 h 952"/>
                <a:gd name="T62" fmla="*/ 3360 w 4512"/>
                <a:gd name="T63" fmla="*/ 440 h 952"/>
                <a:gd name="T64" fmla="*/ 3360 w 4512"/>
                <a:gd name="T65" fmla="*/ 248 h 952"/>
                <a:gd name="T66" fmla="*/ 3504 w 4512"/>
                <a:gd name="T67" fmla="*/ 104 h 952"/>
                <a:gd name="T68" fmla="*/ 3648 w 4512"/>
                <a:gd name="T69" fmla="*/ 200 h 952"/>
                <a:gd name="T70" fmla="*/ 3744 w 4512"/>
                <a:gd name="T71" fmla="*/ 392 h 952"/>
                <a:gd name="T72" fmla="*/ 3840 w 4512"/>
                <a:gd name="T73" fmla="*/ 680 h 952"/>
                <a:gd name="T74" fmla="*/ 3936 w 4512"/>
                <a:gd name="T75" fmla="*/ 920 h 952"/>
                <a:gd name="T76" fmla="*/ 4080 w 4512"/>
                <a:gd name="T77" fmla="*/ 872 h 952"/>
                <a:gd name="T78" fmla="*/ 4224 w 4512"/>
                <a:gd name="T79" fmla="*/ 632 h 952"/>
                <a:gd name="T80" fmla="*/ 4320 w 4512"/>
                <a:gd name="T81" fmla="*/ 488 h 952"/>
                <a:gd name="T82" fmla="*/ 4416 w 4512"/>
                <a:gd name="T83" fmla="*/ 296 h 952"/>
                <a:gd name="T84" fmla="*/ 4512 w 4512"/>
                <a:gd name="T85" fmla="*/ 296 h 95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512"/>
                <a:gd name="T130" fmla="*/ 0 h 952"/>
                <a:gd name="T131" fmla="*/ 4512 w 4512"/>
                <a:gd name="T132" fmla="*/ 952 h 95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512" h="952">
                  <a:moveTo>
                    <a:pt x="0" y="488"/>
                  </a:moveTo>
                  <a:cubicBezTo>
                    <a:pt x="32" y="524"/>
                    <a:pt x="64" y="560"/>
                    <a:pt x="96" y="584"/>
                  </a:cubicBezTo>
                  <a:cubicBezTo>
                    <a:pt x="128" y="608"/>
                    <a:pt x="160" y="656"/>
                    <a:pt x="192" y="632"/>
                  </a:cubicBezTo>
                  <a:cubicBezTo>
                    <a:pt x="224" y="608"/>
                    <a:pt x="256" y="512"/>
                    <a:pt x="288" y="440"/>
                  </a:cubicBezTo>
                  <a:cubicBezTo>
                    <a:pt x="320" y="368"/>
                    <a:pt x="360" y="248"/>
                    <a:pt x="384" y="200"/>
                  </a:cubicBezTo>
                  <a:cubicBezTo>
                    <a:pt x="408" y="152"/>
                    <a:pt x="408" y="144"/>
                    <a:pt x="432" y="152"/>
                  </a:cubicBezTo>
                  <a:cubicBezTo>
                    <a:pt x="456" y="160"/>
                    <a:pt x="504" y="208"/>
                    <a:pt x="528" y="248"/>
                  </a:cubicBezTo>
                  <a:cubicBezTo>
                    <a:pt x="552" y="288"/>
                    <a:pt x="544" y="368"/>
                    <a:pt x="576" y="392"/>
                  </a:cubicBezTo>
                  <a:cubicBezTo>
                    <a:pt x="608" y="416"/>
                    <a:pt x="672" y="384"/>
                    <a:pt x="720" y="392"/>
                  </a:cubicBezTo>
                  <a:cubicBezTo>
                    <a:pt x="768" y="400"/>
                    <a:pt x="832" y="400"/>
                    <a:pt x="864" y="440"/>
                  </a:cubicBezTo>
                  <a:cubicBezTo>
                    <a:pt x="896" y="480"/>
                    <a:pt x="872" y="600"/>
                    <a:pt x="912" y="632"/>
                  </a:cubicBezTo>
                  <a:cubicBezTo>
                    <a:pt x="952" y="664"/>
                    <a:pt x="1056" y="656"/>
                    <a:pt x="1104" y="632"/>
                  </a:cubicBezTo>
                  <a:cubicBezTo>
                    <a:pt x="1152" y="608"/>
                    <a:pt x="1160" y="552"/>
                    <a:pt x="1200" y="488"/>
                  </a:cubicBezTo>
                  <a:cubicBezTo>
                    <a:pt x="1240" y="424"/>
                    <a:pt x="1288" y="320"/>
                    <a:pt x="1344" y="248"/>
                  </a:cubicBezTo>
                  <a:cubicBezTo>
                    <a:pt x="1400" y="176"/>
                    <a:pt x="1472" y="56"/>
                    <a:pt x="1536" y="56"/>
                  </a:cubicBezTo>
                  <a:cubicBezTo>
                    <a:pt x="1600" y="56"/>
                    <a:pt x="1688" y="192"/>
                    <a:pt x="1728" y="248"/>
                  </a:cubicBezTo>
                  <a:cubicBezTo>
                    <a:pt x="1768" y="304"/>
                    <a:pt x="1744" y="392"/>
                    <a:pt x="1776" y="392"/>
                  </a:cubicBezTo>
                  <a:cubicBezTo>
                    <a:pt x="1808" y="392"/>
                    <a:pt x="1880" y="288"/>
                    <a:pt x="1920" y="248"/>
                  </a:cubicBezTo>
                  <a:cubicBezTo>
                    <a:pt x="1960" y="208"/>
                    <a:pt x="1984" y="152"/>
                    <a:pt x="2016" y="152"/>
                  </a:cubicBezTo>
                  <a:cubicBezTo>
                    <a:pt x="2048" y="152"/>
                    <a:pt x="2088" y="216"/>
                    <a:pt x="2112" y="248"/>
                  </a:cubicBezTo>
                  <a:cubicBezTo>
                    <a:pt x="2136" y="280"/>
                    <a:pt x="2136" y="320"/>
                    <a:pt x="2160" y="344"/>
                  </a:cubicBezTo>
                  <a:cubicBezTo>
                    <a:pt x="2184" y="368"/>
                    <a:pt x="2216" y="400"/>
                    <a:pt x="2256" y="392"/>
                  </a:cubicBezTo>
                  <a:cubicBezTo>
                    <a:pt x="2296" y="384"/>
                    <a:pt x="2360" y="328"/>
                    <a:pt x="2400" y="296"/>
                  </a:cubicBezTo>
                  <a:cubicBezTo>
                    <a:pt x="2440" y="264"/>
                    <a:pt x="2456" y="208"/>
                    <a:pt x="2496" y="200"/>
                  </a:cubicBezTo>
                  <a:cubicBezTo>
                    <a:pt x="2536" y="192"/>
                    <a:pt x="2608" y="264"/>
                    <a:pt x="2640" y="248"/>
                  </a:cubicBezTo>
                  <a:cubicBezTo>
                    <a:pt x="2672" y="232"/>
                    <a:pt x="2656" y="144"/>
                    <a:pt x="2688" y="104"/>
                  </a:cubicBezTo>
                  <a:cubicBezTo>
                    <a:pt x="2720" y="64"/>
                    <a:pt x="2784" y="16"/>
                    <a:pt x="2832" y="8"/>
                  </a:cubicBezTo>
                  <a:cubicBezTo>
                    <a:pt x="2880" y="0"/>
                    <a:pt x="2944" y="24"/>
                    <a:pt x="2976" y="56"/>
                  </a:cubicBezTo>
                  <a:cubicBezTo>
                    <a:pt x="3008" y="88"/>
                    <a:pt x="3008" y="136"/>
                    <a:pt x="3024" y="200"/>
                  </a:cubicBezTo>
                  <a:cubicBezTo>
                    <a:pt x="3040" y="264"/>
                    <a:pt x="3056" y="376"/>
                    <a:pt x="3072" y="440"/>
                  </a:cubicBezTo>
                  <a:cubicBezTo>
                    <a:pt x="3088" y="504"/>
                    <a:pt x="3072" y="584"/>
                    <a:pt x="3120" y="584"/>
                  </a:cubicBezTo>
                  <a:cubicBezTo>
                    <a:pt x="3168" y="584"/>
                    <a:pt x="3320" y="496"/>
                    <a:pt x="3360" y="440"/>
                  </a:cubicBezTo>
                  <a:cubicBezTo>
                    <a:pt x="3400" y="384"/>
                    <a:pt x="3336" y="304"/>
                    <a:pt x="3360" y="248"/>
                  </a:cubicBezTo>
                  <a:cubicBezTo>
                    <a:pt x="3384" y="192"/>
                    <a:pt x="3456" y="112"/>
                    <a:pt x="3504" y="104"/>
                  </a:cubicBezTo>
                  <a:cubicBezTo>
                    <a:pt x="3552" y="96"/>
                    <a:pt x="3608" y="152"/>
                    <a:pt x="3648" y="200"/>
                  </a:cubicBezTo>
                  <a:cubicBezTo>
                    <a:pt x="3688" y="248"/>
                    <a:pt x="3712" y="312"/>
                    <a:pt x="3744" y="392"/>
                  </a:cubicBezTo>
                  <a:cubicBezTo>
                    <a:pt x="3776" y="472"/>
                    <a:pt x="3808" y="592"/>
                    <a:pt x="3840" y="680"/>
                  </a:cubicBezTo>
                  <a:cubicBezTo>
                    <a:pt x="3872" y="768"/>
                    <a:pt x="3896" y="888"/>
                    <a:pt x="3936" y="920"/>
                  </a:cubicBezTo>
                  <a:cubicBezTo>
                    <a:pt x="3976" y="952"/>
                    <a:pt x="4032" y="920"/>
                    <a:pt x="4080" y="872"/>
                  </a:cubicBezTo>
                  <a:cubicBezTo>
                    <a:pt x="4128" y="824"/>
                    <a:pt x="4184" y="696"/>
                    <a:pt x="4224" y="632"/>
                  </a:cubicBezTo>
                  <a:cubicBezTo>
                    <a:pt x="4264" y="568"/>
                    <a:pt x="4288" y="544"/>
                    <a:pt x="4320" y="488"/>
                  </a:cubicBezTo>
                  <a:cubicBezTo>
                    <a:pt x="4352" y="432"/>
                    <a:pt x="4384" y="328"/>
                    <a:pt x="4416" y="296"/>
                  </a:cubicBezTo>
                  <a:cubicBezTo>
                    <a:pt x="4448" y="264"/>
                    <a:pt x="4480" y="280"/>
                    <a:pt x="4512" y="296"/>
                  </a:cubicBezTo>
                </a:path>
              </a:pathLst>
            </a:custGeom>
            <a:noFill/>
            <a:ln w="28575">
              <a:solidFill>
                <a:srgbClr val="CC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grpSp>
          <p:nvGrpSpPr>
            <p:cNvPr id="6155" name="Group 8"/>
            <p:cNvGrpSpPr>
              <a:grpSpLocks/>
            </p:cNvGrpSpPr>
            <p:nvPr/>
          </p:nvGrpSpPr>
          <p:grpSpPr bwMode="auto">
            <a:xfrm>
              <a:off x="4003" y="2340"/>
              <a:ext cx="334" cy="288"/>
              <a:chOff x="1865" y="3829"/>
              <a:chExt cx="334" cy="288"/>
            </a:xfrm>
          </p:grpSpPr>
          <p:sp>
            <p:nvSpPr>
              <p:cNvPr id="6156" name="Line 9"/>
              <p:cNvSpPr>
                <a:spLocks noChangeShapeType="1"/>
              </p:cNvSpPr>
              <p:nvPr/>
            </p:nvSpPr>
            <p:spPr bwMode="auto">
              <a:xfrm>
                <a:off x="1865" y="3840"/>
                <a:ext cx="28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oval" w="med" len="med"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6157" name="Text Box 10"/>
              <p:cNvSpPr txBox="1">
                <a:spLocks noChangeArrowheads="1"/>
              </p:cNvSpPr>
              <p:nvPr/>
            </p:nvSpPr>
            <p:spPr bwMode="auto">
              <a:xfrm>
                <a:off x="1902" y="3829"/>
                <a:ext cx="29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T</a:t>
                </a:r>
                <a:r>
                  <a:rPr kumimoji="0" lang="en-US" sz="2400" b="0" i="0" u="none" strike="noStrike" kern="1200" cap="none" spc="0" normalizeH="0" baseline="-2500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b</a:t>
                </a:r>
              </a:p>
            </p:txBody>
          </p:sp>
        </p:grpSp>
      </p:grpSp>
      <p:sp>
        <p:nvSpPr>
          <p:cNvPr id="6149" name="Line 11"/>
          <p:cNvSpPr>
            <a:spLocks noChangeShapeType="1"/>
          </p:cNvSpPr>
          <p:nvPr/>
        </p:nvSpPr>
        <p:spPr bwMode="auto">
          <a:xfrm>
            <a:off x="782638" y="5935663"/>
            <a:ext cx="735806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150" name="Text Box 12"/>
          <p:cNvSpPr txBox="1">
            <a:spLocks noChangeArrowheads="1"/>
          </p:cNvSpPr>
          <p:nvPr/>
        </p:nvSpPr>
        <p:spPr bwMode="auto">
          <a:xfrm>
            <a:off x="8020050" y="5957888"/>
            <a:ext cx="268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</a:t>
            </a:r>
          </a:p>
        </p:txBody>
      </p:sp>
      <p:sp>
        <p:nvSpPr>
          <p:cNvPr id="6151" name="Text Box 13"/>
          <p:cNvSpPr txBox="1">
            <a:spLocks noChangeArrowheads="1"/>
          </p:cNvSpPr>
          <p:nvPr/>
        </p:nvSpPr>
        <p:spPr bwMode="auto">
          <a:xfrm>
            <a:off x="1382713" y="6126163"/>
            <a:ext cx="58054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Multiple paths unlikely to fade simultaneously</a:t>
            </a:r>
          </a:p>
        </p:txBody>
      </p:sp>
    </p:spTree>
    <p:extLst>
      <p:ext uri="{BB962C8B-B14F-4D97-AF65-F5344CB8AC3E}">
        <p14:creationId xmlns:p14="http://schemas.microsoft.com/office/powerpoint/2010/main" val="26485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Main Points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6700" y="1562100"/>
            <a:ext cx="8534400" cy="5067300"/>
          </a:xfrm>
        </p:spPr>
        <p:txBody>
          <a:bodyPr/>
          <a:lstStyle/>
          <a:p>
            <a:pPr marL="1371600" lvl="3" indent="0">
              <a:lnSpc>
                <a:spcPct val="30000"/>
              </a:lnSpc>
              <a:buNone/>
            </a:pPr>
            <a:endParaRPr lang="en-US" sz="1600" dirty="0" smtClean="0"/>
          </a:p>
          <a:p>
            <a:pPr>
              <a:lnSpc>
                <a:spcPct val="80000"/>
              </a:lnSpc>
            </a:pPr>
            <a:r>
              <a:rPr lang="en-US" sz="2400" dirty="0" smtClean="0"/>
              <a:t>Fading greatly increases average </a:t>
            </a:r>
            <a:r>
              <a:rPr lang="en-US" sz="2400" i="1" dirty="0" smtClean="0"/>
              <a:t>P</a:t>
            </a:r>
            <a:r>
              <a:rPr lang="en-US" sz="2400" i="1" baseline="-25000" dirty="0" smtClean="0"/>
              <a:t>s</a:t>
            </a:r>
            <a:r>
              <a:rPr lang="en-US" sz="2400" baseline="-25000" dirty="0" smtClean="0"/>
              <a:t> </a:t>
            </a:r>
            <a:r>
              <a:rPr lang="en-US" sz="2400" dirty="0" smtClean="0"/>
              <a:t> or required power for a given target </a:t>
            </a:r>
            <a:r>
              <a:rPr lang="en-US" sz="2400" i="1" dirty="0" smtClean="0"/>
              <a:t>P</a:t>
            </a:r>
            <a:r>
              <a:rPr lang="en-US" sz="2400" i="1" baseline="-25000" dirty="0" smtClean="0"/>
              <a:t>s </a:t>
            </a:r>
            <a:r>
              <a:rPr lang="en-US" sz="2400" dirty="0" smtClean="0"/>
              <a:t>with some outage</a:t>
            </a:r>
          </a:p>
          <a:p>
            <a:pPr lvl="3">
              <a:lnSpc>
                <a:spcPct val="30000"/>
              </a:lnSpc>
            </a:pPr>
            <a:endParaRPr lang="en-US" sz="1400" dirty="0" smtClean="0"/>
          </a:p>
          <a:p>
            <a:pPr>
              <a:lnSpc>
                <a:spcPct val="70000"/>
              </a:lnSpc>
            </a:pPr>
            <a:r>
              <a:rPr lang="en-US" sz="2400" dirty="0" smtClean="0"/>
              <a:t>Alternate Q function approach simplifies </a:t>
            </a:r>
            <a:r>
              <a:rPr lang="en-US" sz="2400" i="1" dirty="0" smtClean="0"/>
              <a:t>P</a:t>
            </a:r>
            <a:r>
              <a:rPr lang="en-US" sz="2400" i="1" baseline="-25000" dirty="0" smtClean="0"/>
              <a:t>s</a:t>
            </a:r>
            <a:r>
              <a:rPr lang="en-US" sz="2400" baseline="-25000" dirty="0" smtClean="0"/>
              <a:t>  </a:t>
            </a:r>
            <a:r>
              <a:rPr lang="en-US" sz="2400" dirty="0" smtClean="0"/>
              <a:t>calculation, especially its average value in fading</a:t>
            </a:r>
          </a:p>
          <a:p>
            <a:pPr lvl="1">
              <a:lnSpc>
                <a:spcPct val="70000"/>
              </a:lnSpc>
            </a:pPr>
            <a:r>
              <a:rPr lang="en-US" sz="2000" dirty="0" smtClean="0"/>
              <a:t>Average </a:t>
            </a:r>
            <a:r>
              <a:rPr lang="en-US" sz="2000" i="1" dirty="0" smtClean="0"/>
              <a:t>P</a:t>
            </a:r>
            <a:r>
              <a:rPr lang="en-US" sz="2000" i="1" baseline="-25000" dirty="0" smtClean="0"/>
              <a:t>s</a:t>
            </a:r>
            <a:r>
              <a:rPr lang="en-US" sz="2000" baseline="-25000" dirty="0"/>
              <a:t> </a:t>
            </a:r>
            <a:r>
              <a:rPr lang="en-US" sz="2000" dirty="0" smtClean="0"/>
              <a:t>becomes a Laplace transform.</a:t>
            </a:r>
          </a:p>
          <a:p>
            <a:pPr lvl="4">
              <a:lnSpc>
                <a:spcPct val="30000"/>
              </a:lnSpc>
            </a:pPr>
            <a:endParaRPr lang="en-US" sz="1400" dirty="0" smtClean="0"/>
          </a:p>
          <a:p>
            <a:pPr>
              <a:lnSpc>
                <a:spcPct val="70000"/>
              </a:lnSpc>
            </a:pPr>
            <a:r>
              <a:rPr lang="en-US" sz="2400" dirty="0" smtClean="0"/>
              <a:t>In fast/slow fading, outage due to shadowing, probability of error averaged over fast fading </a:t>
            </a:r>
            <a:r>
              <a:rPr lang="en-US" sz="2400" dirty="0" err="1" smtClean="0"/>
              <a:t>pdf</a:t>
            </a:r>
            <a:endParaRPr lang="en-US" sz="2400" dirty="0" smtClean="0"/>
          </a:p>
          <a:p>
            <a:pPr lvl="3">
              <a:lnSpc>
                <a:spcPct val="30000"/>
              </a:lnSpc>
            </a:pPr>
            <a:endParaRPr lang="en-US" sz="1800" dirty="0"/>
          </a:p>
          <a:p>
            <a:pPr>
              <a:lnSpc>
                <a:spcPct val="70000"/>
              </a:lnSpc>
            </a:pPr>
            <a:r>
              <a:rPr lang="en-US" sz="2400" dirty="0" smtClean="0"/>
              <a:t>Need to combat flat fading or waste lots of power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Adaptive modulation and diversity are main techniques to combat flat fading: adapt to fading or remove it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Delay spread causes </a:t>
            </a:r>
            <a:r>
              <a:rPr lang="en-US" sz="2400" dirty="0"/>
              <a:t>irreducible error floor at </a:t>
            </a:r>
            <a:r>
              <a:rPr lang="en-US" sz="2400" dirty="0" smtClean="0"/>
              <a:t>high </a:t>
            </a:r>
            <a:r>
              <a:rPr lang="en-US" sz="2400" dirty="0"/>
              <a:t>data </a:t>
            </a:r>
            <a:r>
              <a:rPr lang="en-US" sz="2400" dirty="0" smtClean="0"/>
              <a:t>rates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Doppler causes irreducible error floor at low data rates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Diversity </a:t>
            </a:r>
            <a:r>
              <a:rPr lang="en-US" sz="2400" dirty="0"/>
              <a:t>overcomes </a:t>
            </a:r>
            <a:r>
              <a:rPr lang="en-US" sz="2400" dirty="0" smtClean="0"/>
              <a:t>fading effects by </a:t>
            </a:r>
            <a:r>
              <a:rPr lang="en-US" sz="2400" dirty="0"/>
              <a:t>combining fading </a:t>
            </a:r>
            <a:r>
              <a:rPr lang="en-US" sz="2400" dirty="0" smtClean="0"/>
              <a:t>paths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T</a:t>
            </a:r>
            <a:r>
              <a:rPr lang="en-US" sz="2000" dirty="0" smtClean="0"/>
              <a:t>ypically </a:t>
            </a:r>
            <a:r>
              <a:rPr lang="en-US" sz="2000" dirty="0"/>
              <a:t>entails </a:t>
            </a:r>
            <a:r>
              <a:rPr lang="en-US" sz="2000" dirty="0" smtClean="0"/>
              <a:t>penalty in </a:t>
            </a:r>
            <a:r>
              <a:rPr lang="en-US" sz="2000" dirty="0"/>
              <a:t>rate, bandwidth, complexity, or size.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C:\MSOffice\Templates\BlueRed.pot</Template>
  <TotalTime>47833</TotalTime>
  <Words>571</Words>
  <Application>Microsoft Office PowerPoint</Application>
  <PresentationFormat>On-screen Show (4:3)</PresentationFormat>
  <Paragraphs>125</Paragraphs>
  <Slides>10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Calibri</vt:lpstr>
      <vt:lpstr>Garamond</vt:lpstr>
      <vt:lpstr>Symbol</vt:lpstr>
      <vt:lpstr>Times New Roman</vt:lpstr>
      <vt:lpstr>Wingdings</vt:lpstr>
      <vt:lpstr>ZapfDingbats</vt:lpstr>
      <vt:lpstr>BlueRed</vt:lpstr>
      <vt:lpstr>Equation</vt:lpstr>
      <vt:lpstr>EE359 – Lecture 10 Outline</vt:lpstr>
      <vt:lpstr>Review of Last Lecture</vt:lpstr>
      <vt:lpstr>Review Continued: Average Ps</vt:lpstr>
      <vt:lpstr>Average Probability of Error</vt:lpstr>
      <vt:lpstr>Alternate Q Function Analysis</vt:lpstr>
      <vt:lpstr>Combined outage and average Ps</vt:lpstr>
      <vt:lpstr>Delay Spread (ISI) Effects</vt:lpstr>
      <vt:lpstr>Doppler Effects</vt:lpstr>
      <vt:lpstr>Introduction to Diversity</vt:lpstr>
      <vt:lpstr>Main Points</vt:lpstr>
    </vt:vector>
  </TitlesOfParts>
  <Company>Cal Tech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Wireless Communications Research Overview</dc:title>
  <dc:creator>Andrea Goldsmith</dc:creator>
  <cp:lastModifiedBy>andreag</cp:lastModifiedBy>
  <cp:revision>113</cp:revision>
  <cp:lastPrinted>2000-03-17T02:49:38Z</cp:lastPrinted>
  <dcterms:created xsi:type="dcterms:W3CDTF">1999-01-27T20:08:30Z</dcterms:created>
  <dcterms:modified xsi:type="dcterms:W3CDTF">2020-02-06T20:41:55Z</dcterms:modified>
</cp:coreProperties>
</file>