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  <p:sldMasterId id="2147483685" r:id="rId3"/>
  </p:sldMasterIdLst>
  <p:notesMasterIdLst>
    <p:notesMasterId r:id="rId15"/>
  </p:notesMasterIdLst>
  <p:handoutMasterIdLst>
    <p:handoutMasterId r:id="rId16"/>
  </p:handoutMasterIdLst>
  <p:sldIdLst>
    <p:sldId id="393" r:id="rId4"/>
    <p:sldId id="450" r:id="rId5"/>
    <p:sldId id="451" r:id="rId6"/>
    <p:sldId id="448" r:id="rId7"/>
    <p:sldId id="452" r:id="rId8"/>
    <p:sldId id="453" r:id="rId9"/>
    <p:sldId id="434" r:id="rId10"/>
    <p:sldId id="407" r:id="rId11"/>
    <p:sldId id="422" r:id="rId12"/>
    <p:sldId id="449" r:id="rId13"/>
    <p:sldId id="421" r:id="rId1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00CC"/>
    <a:srgbClr val="33CC33"/>
    <a:srgbClr val="CC0099"/>
    <a:srgbClr val="000000"/>
    <a:srgbClr val="009900"/>
    <a:srgbClr val="9900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 snapToGrid="0">
      <p:cViewPr varScale="1">
        <p:scale>
          <a:sx n="76" d="100"/>
          <a:sy n="76" d="100"/>
        </p:scale>
        <p:origin x="20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6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eant\Desktop\Exam%20Grade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eant\Desktop\Exam%20Grade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eant\Desktop\Exam%20Grades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Total!$A$2:$A$13</c:f>
              <c:strCache>
                <c:ptCount val="10"/>
                <c:pt idx="0">
                  <c:v>50-55</c:v>
                </c:pt>
                <c:pt idx="1">
                  <c:v>55-60</c:v>
                </c:pt>
                <c:pt idx="2">
                  <c:v>60-65</c:v>
                </c:pt>
                <c:pt idx="3">
                  <c:v>65-70</c:v>
                </c:pt>
                <c:pt idx="4">
                  <c:v>70-75</c:v>
                </c:pt>
                <c:pt idx="5">
                  <c:v>75-80</c:v>
                </c:pt>
                <c:pt idx="6">
                  <c:v>80-85</c:v>
                </c:pt>
                <c:pt idx="7">
                  <c:v>85-90</c:v>
                </c:pt>
                <c:pt idx="8">
                  <c:v>90-95</c:v>
                </c:pt>
                <c:pt idx="9">
                  <c:v>95-100</c:v>
                </c:pt>
              </c:strCache>
            </c:strRef>
          </c:cat>
          <c:val>
            <c:numRef>
              <c:f>Total!$B$2:$B$13</c:f>
              <c:numCache>
                <c:formatCode>General</c:formatCode>
                <c:ptCount val="1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2C-48F7-8F87-6D83B5FA0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"/>
        <c:axId val="687346016"/>
        <c:axId val="687346672"/>
      </c:barChart>
      <c:catAx>
        <c:axId val="687346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Score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87346672"/>
        <c:crosses val="autoZero"/>
        <c:auto val="1"/>
        <c:lblAlgn val="ctr"/>
        <c:lblOffset val="100"/>
        <c:noMultiLvlLbl val="0"/>
      </c:catAx>
      <c:valAx>
        <c:axId val="687346672"/>
        <c:scaling>
          <c:orientation val="minMax"/>
          <c:max val="4"/>
        </c:scaling>
        <c:delete val="0"/>
        <c:axPos val="l"/>
        <c:numFmt formatCode="General" sourceLinked="1"/>
        <c:majorTickMark val="out"/>
        <c:minorTickMark val="none"/>
        <c:tickLblPos val="nextTo"/>
        <c:crossAx val="687346016"/>
        <c:crosses val="autoZero"/>
        <c:crossBetween val="between"/>
        <c:majorUnit val="1"/>
      </c:val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'Q1'!$A$2:$A$13</c:f>
              <c:strCache>
                <c:ptCount val="9"/>
                <c:pt idx="0">
                  <c:v>&lt;14</c:v>
                </c:pt>
                <c:pt idx="1">
                  <c:v>14-16</c:v>
                </c:pt>
                <c:pt idx="2">
                  <c:v>16-18</c:v>
                </c:pt>
                <c:pt idx="3">
                  <c:v>18-20</c:v>
                </c:pt>
                <c:pt idx="4">
                  <c:v>20-22</c:v>
                </c:pt>
                <c:pt idx="5">
                  <c:v>22-24</c:v>
                </c:pt>
                <c:pt idx="6">
                  <c:v>24-26</c:v>
                </c:pt>
                <c:pt idx="7">
                  <c:v>26-28</c:v>
                </c:pt>
                <c:pt idx="8">
                  <c:v>28-30</c:v>
                </c:pt>
              </c:strCache>
            </c:strRef>
          </c:cat>
          <c:val>
            <c:numRef>
              <c:f>'Q1'!$B$2:$B$13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D8-4194-BF3C-5438A0E4E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"/>
        <c:axId val="835238256"/>
        <c:axId val="835241208"/>
      </c:barChart>
      <c:catAx>
        <c:axId val="835238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35241208"/>
        <c:crosses val="autoZero"/>
        <c:auto val="1"/>
        <c:lblAlgn val="ctr"/>
        <c:lblOffset val="100"/>
        <c:noMultiLvlLbl val="0"/>
      </c:catAx>
      <c:valAx>
        <c:axId val="835241208"/>
        <c:scaling>
          <c:orientation val="minMax"/>
          <c:max val="4"/>
        </c:scaling>
        <c:delete val="0"/>
        <c:axPos val="l"/>
        <c:numFmt formatCode="General" sourceLinked="1"/>
        <c:majorTickMark val="out"/>
        <c:minorTickMark val="none"/>
        <c:tickLblPos val="nextTo"/>
        <c:crossAx val="835238256"/>
        <c:crosses val="autoZero"/>
        <c:crossBetween val="between"/>
        <c:majorUnit val="1"/>
      </c:val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6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'Q2'!$A$2:$A$13</c:f>
              <c:strCache>
                <c:ptCount val="9"/>
                <c:pt idx="0">
                  <c:v>&lt;11</c:v>
                </c:pt>
                <c:pt idx="1">
                  <c:v>11.-14</c:v>
                </c:pt>
                <c:pt idx="2">
                  <c:v>14-17</c:v>
                </c:pt>
                <c:pt idx="3">
                  <c:v>17-20</c:v>
                </c:pt>
                <c:pt idx="4">
                  <c:v>20-23</c:v>
                </c:pt>
                <c:pt idx="5">
                  <c:v>23-26</c:v>
                </c:pt>
                <c:pt idx="6">
                  <c:v>26-29</c:v>
                </c:pt>
                <c:pt idx="7">
                  <c:v>29-32</c:v>
                </c:pt>
                <c:pt idx="8">
                  <c:v>32-35</c:v>
                </c:pt>
              </c:strCache>
              <c:extLst/>
            </c:strRef>
          </c:cat>
          <c:val>
            <c:numRef>
              <c:f>'Q2'!$B$2:$B$13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63E9-457C-BC60-0DAD8B809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"/>
        <c:axId val="777004672"/>
        <c:axId val="687343720"/>
      </c:barChart>
      <c:catAx>
        <c:axId val="777004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87343720"/>
        <c:crosses val="autoZero"/>
        <c:auto val="1"/>
        <c:lblAlgn val="ctr"/>
        <c:lblOffset val="100"/>
        <c:noMultiLvlLbl val="0"/>
      </c:catAx>
      <c:valAx>
        <c:axId val="6873437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77004672"/>
        <c:crosses val="autoZero"/>
        <c:crossBetween val="between"/>
      </c:val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'Q3'!$A$2:$A$13</c:f>
              <c:strCache>
                <c:ptCount val="9"/>
                <c:pt idx="0">
                  <c:v>&lt;11</c:v>
                </c:pt>
                <c:pt idx="1">
                  <c:v>11.-14</c:v>
                </c:pt>
                <c:pt idx="2">
                  <c:v>14-17</c:v>
                </c:pt>
                <c:pt idx="3">
                  <c:v>17-20</c:v>
                </c:pt>
                <c:pt idx="4">
                  <c:v>20-23</c:v>
                </c:pt>
                <c:pt idx="5">
                  <c:v>23-26</c:v>
                </c:pt>
                <c:pt idx="6">
                  <c:v>26-29</c:v>
                </c:pt>
                <c:pt idx="7">
                  <c:v>29-32</c:v>
                </c:pt>
                <c:pt idx="8">
                  <c:v>32-35</c:v>
                </c:pt>
              </c:strCache>
              <c:extLst/>
            </c:strRef>
          </c:cat>
          <c:val>
            <c:numRef>
              <c:f>'Q3'!$B$2:$B$13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9C5-4190-94F0-39DCEEDCB0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"/>
        <c:axId val="779772272"/>
        <c:axId val="779771944"/>
      </c:barChart>
      <c:catAx>
        <c:axId val="779772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79771944"/>
        <c:crosses val="autoZero"/>
        <c:auto val="1"/>
        <c:lblAlgn val="ctr"/>
        <c:lblOffset val="100"/>
        <c:noMultiLvlLbl val="0"/>
      </c:catAx>
      <c:valAx>
        <c:axId val="779771944"/>
        <c:scaling>
          <c:orientation val="minMax"/>
          <c:max val="8"/>
        </c:scaling>
        <c:delete val="0"/>
        <c:axPos val="l"/>
        <c:numFmt formatCode="General" sourceLinked="1"/>
        <c:majorTickMark val="out"/>
        <c:minorTickMark val="none"/>
        <c:tickLblPos val="nextTo"/>
        <c:crossAx val="779772272"/>
        <c:crosses val="autoZero"/>
        <c:crossBetween val="between"/>
      </c:val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11" Type="http://schemas.openxmlformats.org/officeDocument/2006/relationships/image" Target="../media/image26.wmf"/><Relationship Id="rId5" Type="http://schemas.openxmlformats.org/officeDocument/2006/relationships/image" Target="../media/image20.wmf"/><Relationship Id="rId10" Type="http://schemas.openxmlformats.org/officeDocument/2006/relationships/image" Target="../media/image25.wmf"/><Relationship Id="rId4" Type="http://schemas.openxmlformats.org/officeDocument/2006/relationships/image" Target="../media/image19.wmf"/><Relationship Id="rId9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09AB2C5A-1B4A-4839-9D9C-22315B622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62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59300"/>
            <a:ext cx="5362575" cy="432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430C1B48-A3E3-4BA5-8EAB-5CF84B416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0365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984F6F8-2424-4D5F-BA95-0F362FFADC4D}" type="slidenum">
              <a:rPr lang="en-US" sz="1200" smtClean="0"/>
              <a:pPr/>
              <a:t>1</a:t>
            </a:fld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228715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82C57-0551-497A-B5EB-5EC011A2E6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15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0A159-0A7D-47BD-B284-D4BDD3A747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8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DF226-5882-4FD7-BD19-A13D85ED51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18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1C622-9733-44E4-BD10-DDEBCA819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1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402AF-A00B-44BC-A828-401E3CF99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3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18001-74C8-47EB-8708-DEE80009C1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27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8631E-FB68-424C-99DD-9F5DF38EC5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6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8EBE8-1742-427D-81A8-3316D10264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85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82CDD-F18B-422E-A4FD-132D6E855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92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37786-E73A-43DC-B8D7-8C80A2BEA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49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0BC6A-591B-45B4-8A52-772757577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40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82C57-0551-497A-B5EB-5EC011A2E6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673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0A159-0A7D-47BD-B284-D4BDD3A747F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712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DF226-5882-4FD7-BD19-A13D85ED51B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624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1C622-9733-44E4-BD10-DDEBCA8191D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895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402AF-A00B-44BC-A828-401E3CF9979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814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18001-74C8-47EB-8708-DEE80009C1B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654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8631E-FB68-424C-99DD-9F5DF38EC56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49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8EBE8-1742-427D-81A8-3316D102649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185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82CDD-F18B-422E-A4FD-132D6E855AC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66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37786-E73A-43DC-B8D7-8C80A2BEAF2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606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0BC6A-591B-45B4-8A52-7727575772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4752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229C8-43E5-4D8F-9784-2A3D5520CCD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2652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6DD37-9F77-40C2-B8B7-ACB45F69FE1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1576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E3E1A-3CF9-46DF-8868-C946DBE76FC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095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63A7A-8532-44A7-A169-804595A404B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8547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0505B-6EDE-4AEF-9719-54ECF082CE7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46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2F3BB-33FF-438D-99DF-AF1ABFD98ED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9998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6394D-785F-46DD-9C66-C528071F3C2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468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F84D7-C1F5-494D-8AC1-C07CF41D5F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2545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51F7F-8D14-47C3-9AAA-581B1A3C168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437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C8618-5C11-4B09-875B-5D7DC0A8404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0232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66CBA-D488-4657-AA4C-31C46E75FB7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309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1648160-6B5A-43BE-A334-7FE19116E2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1648160-6B5A-43BE-A334-7FE19116E27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308643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DEE7A21-E53C-4133-847C-95389808280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5180505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23.wmf"/><Relationship Id="rId3" Type="http://schemas.openxmlformats.org/officeDocument/2006/relationships/oleObject" Target="../embeddings/oleObject2.bin"/><Relationship Id="rId21" Type="http://schemas.openxmlformats.org/officeDocument/2006/relationships/oleObject" Target="../embeddings/oleObject11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20.wmf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.wmf"/><Relationship Id="rId20" Type="http://schemas.openxmlformats.org/officeDocument/2006/relationships/image" Target="../media/image24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6.bin"/><Relationship Id="rId24" Type="http://schemas.openxmlformats.org/officeDocument/2006/relationships/image" Target="../media/image26.wmf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23" Type="http://schemas.openxmlformats.org/officeDocument/2006/relationships/oleObject" Target="../embeddings/oleObject12.bin"/><Relationship Id="rId10" Type="http://schemas.openxmlformats.org/officeDocument/2006/relationships/image" Target="../media/image19.wmf"/><Relationship Id="rId19" Type="http://schemas.openxmlformats.org/officeDocument/2006/relationships/oleObject" Target="../embeddings/oleObject10.bin"/><Relationship Id="rId4" Type="http://schemas.openxmlformats.org/officeDocument/2006/relationships/image" Target="../media/image16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21.wmf"/><Relationship Id="rId22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7.wmf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6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EE359 – Lecture 15 Outline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1228725" y="60340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>
              <a:solidFill>
                <a:srgbClr val="CC0000"/>
              </a:solidFill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2424" y="1479837"/>
            <a:ext cx="8829676" cy="5078413"/>
          </a:xfrm>
        </p:spPr>
        <p:txBody>
          <a:bodyPr/>
          <a:lstStyle/>
          <a:p>
            <a:r>
              <a:rPr lang="en-US" sz="3600" dirty="0" smtClean="0">
                <a:solidFill>
                  <a:srgbClr val="FF0000"/>
                </a:solidFill>
              </a:rPr>
              <a:t>Announcements:</a:t>
            </a:r>
            <a:r>
              <a:rPr lang="en-US" sz="3600" dirty="0" smtClean="0"/>
              <a:t> 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HW posted, due Friday</a:t>
            </a:r>
            <a:endParaRPr lang="en-US" sz="2400" dirty="0"/>
          </a:p>
          <a:p>
            <a:pPr lvl="1">
              <a:lnSpc>
                <a:spcPct val="70000"/>
              </a:lnSpc>
            </a:pPr>
            <a:r>
              <a:rPr lang="en-US" sz="2400" dirty="0" smtClean="0"/>
              <a:t>MT exam grading done</a:t>
            </a:r>
          </a:p>
          <a:p>
            <a:pPr lvl="2"/>
            <a:r>
              <a:rPr lang="en-US" sz="2000" dirty="0"/>
              <a:t>C</a:t>
            </a:r>
            <a:r>
              <a:rPr lang="en-US" sz="2000" dirty="0" smtClean="0"/>
              <a:t>an pick up after class or from </a:t>
            </a:r>
            <a:r>
              <a:rPr lang="en-US" sz="2000" dirty="0" smtClean="0"/>
              <a:t>Dash</a:t>
            </a:r>
            <a:endParaRPr lang="en-US" sz="2000" dirty="0" smtClean="0"/>
          </a:p>
          <a:p>
            <a:pPr lvl="1"/>
            <a:r>
              <a:rPr lang="en-US" sz="2400" dirty="0" smtClean="0"/>
              <a:t>Makeup lecture next week on Monday (not Wednesday)</a:t>
            </a:r>
          </a:p>
          <a:p>
            <a:pPr lvl="1">
              <a:lnSpc>
                <a:spcPct val="4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sz="3200" dirty="0" smtClean="0"/>
              <a:t>MIMO </a:t>
            </a:r>
            <a:r>
              <a:rPr lang="en-US" sz="3200" dirty="0" smtClean="0"/>
              <a:t>Fading Channel </a:t>
            </a:r>
            <a:r>
              <a:rPr lang="en-US" sz="3200" dirty="0" smtClean="0"/>
              <a:t>Capacity </a:t>
            </a:r>
            <a:endParaRPr lang="en-US" sz="32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Massive MIMO</a:t>
            </a:r>
            <a:endParaRPr lang="en-US" sz="32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MIMO Beamforming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Diversity/Multiplexing Tradeoffs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MIMO Receiver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Grade Distribution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441" y="4381081"/>
            <a:ext cx="3302559" cy="2476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881" y="1885496"/>
            <a:ext cx="2877344" cy="20236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18268" y="4147552"/>
            <a:ext cx="2542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2017: Mean</a:t>
            </a:r>
            <a:r>
              <a:rPr lang="en-US" sz="1800" dirty="0" smtClean="0">
                <a:solidFill>
                  <a:srgbClr val="FF0000"/>
                </a:solidFill>
              </a:rPr>
              <a:t>: 76, STD: 11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2857" y="1615724"/>
            <a:ext cx="3001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CC"/>
                </a:solidFill>
              </a:rPr>
              <a:t>2016: Mean: 73.08, STD:10.4</a:t>
            </a:r>
            <a:r>
              <a:rPr lang="en-US" sz="18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4428" y="2796031"/>
            <a:ext cx="1650292" cy="132343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Rough “curve”</a:t>
            </a:r>
          </a:p>
          <a:p>
            <a:r>
              <a:rPr lang="en-US" sz="1600" dirty="0" smtClean="0">
                <a:solidFill>
                  <a:srgbClr val="000000"/>
                </a:solidFill>
              </a:rPr>
              <a:t>95-100: </a:t>
            </a:r>
            <a:r>
              <a:rPr lang="en-US" sz="1600" dirty="0" smtClean="0">
                <a:solidFill>
                  <a:srgbClr val="000000"/>
                </a:solidFill>
              </a:rPr>
              <a:t>A+</a:t>
            </a:r>
          </a:p>
          <a:p>
            <a:r>
              <a:rPr lang="en-US" sz="1600" dirty="0" smtClean="0">
                <a:solidFill>
                  <a:srgbClr val="000000"/>
                </a:solidFill>
              </a:rPr>
              <a:t>80-94: </a:t>
            </a:r>
            <a:r>
              <a:rPr lang="en-US" sz="1600" dirty="0" smtClean="0">
                <a:solidFill>
                  <a:srgbClr val="000000"/>
                </a:solidFill>
              </a:rPr>
              <a:t>A</a:t>
            </a:r>
          </a:p>
          <a:p>
            <a:r>
              <a:rPr lang="en-US" sz="1600" dirty="0" smtClean="0">
                <a:solidFill>
                  <a:srgbClr val="000000"/>
                </a:solidFill>
              </a:rPr>
              <a:t>70</a:t>
            </a:r>
            <a:r>
              <a:rPr lang="en-US" sz="1600" dirty="0" smtClean="0">
                <a:solidFill>
                  <a:srgbClr val="000000"/>
                </a:solidFill>
              </a:rPr>
              <a:t>-79: A-</a:t>
            </a:r>
          </a:p>
          <a:p>
            <a:r>
              <a:rPr lang="en-US" sz="1600" dirty="0" smtClean="0">
                <a:solidFill>
                  <a:srgbClr val="000000"/>
                </a:solidFill>
              </a:rPr>
              <a:t>60-69: B+</a:t>
            </a:r>
            <a:endParaRPr lang="en-US" sz="1600" dirty="0" smtClean="0">
              <a:solidFill>
                <a:srgbClr val="000000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FA509CB-FD41-4D09-8B28-42CC7ACD82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10119"/>
              </p:ext>
            </p:extLst>
          </p:nvPr>
        </p:nvGraphicFramePr>
        <p:xfrm>
          <a:off x="525962" y="2787100"/>
          <a:ext cx="5127066" cy="3831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/>
          <p:cNvSpPr/>
          <p:nvPr/>
        </p:nvSpPr>
        <p:spPr>
          <a:xfrm>
            <a:off x="1943725" y="2183843"/>
            <a:ext cx="2458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Mean: 84, STD: 13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8607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062" y="403665"/>
            <a:ext cx="8181975" cy="971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400" dirty="0" smtClean="0"/>
              <a:t>Grade breakdown by </a:t>
            </a:r>
            <a:r>
              <a:rPr lang="en-US" sz="4400" dirty="0" smtClean="0"/>
              <a:t>problem and common mistakes</a:t>
            </a:r>
            <a:endParaRPr lang="en-US" sz="4400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BBCA5B6-FF8D-4EBD-8800-E784BEA340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6532987"/>
              </p:ext>
            </p:extLst>
          </p:nvPr>
        </p:nvGraphicFramePr>
        <p:xfrm>
          <a:off x="220062" y="1887511"/>
          <a:ext cx="3591801" cy="2013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2B923A3-9846-449D-94D2-C93EB1A7235E}"/>
              </a:ext>
            </a:extLst>
          </p:cNvPr>
          <p:cNvSpPr txBox="1"/>
          <p:nvPr/>
        </p:nvSpPr>
        <p:spPr>
          <a:xfrm>
            <a:off x="673958" y="1840931"/>
            <a:ext cx="355758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Q1: Channel Impulse Response + Performance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0E5E57D-0048-4C48-A601-A450CEFED4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495162"/>
              </p:ext>
            </p:extLst>
          </p:nvPr>
        </p:nvGraphicFramePr>
        <p:xfrm>
          <a:off x="4651228" y="1731156"/>
          <a:ext cx="3557588" cy="1875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A810523-E43D-426C-8E76-2D11716647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450288"/>
              </p:ext>
            </p:extLst>
          </p:nvPr>
        </p:nvGraphicFramePr>
        <p:xfrm>
          <a:off x="4651228" y="4462238"/>
          <a:ext cx="3646884" cy="2053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DB490CA-564A-4DBC-AD47-C94A7FF9C4DA}"/>
              </a:ext>
            </a:extLst>
          </p:cNvPr>
          <p:cNvSpPr txBox="1"/>
          <p:nvPr/>
        </p:nvSpPr>
        <p:spPr>
          <a:xfrm>
            <a:off x="5070911" y="1686806"/>
            <a:ext cx="373384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Q2: Capacity w/ </a:t>
            </a:r>
            <a:r>
              <a:rPr lang="en-US" sz="1350" dirty="0" err="1">
                <a:solidFill>
                  <a:prstClr val="black"/>
                </a:solidFill>
                <a:latin typeface="Calibri" panose="020F0502020204030204"/>
              </a:rPr>
              <a:t>waterfilling</a:t>
            </a: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, channel inversion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5E354E-7075-416D-9BB8-CF0A6CFC4C2B}"/>
              </a:ext>
            </a:extLst>
          </p:cNvPr>
          <p:cNvSpPr txBox="1"/>
          <p:nvPr/>
        </p:nvSpPr>
        <p:spPr>
          <a:xfrm>
            <a:off x="5129042" y="4426092"/>
            <a:ext cx="31690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Q3: Diversity Performance (SC-MIMO)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4847" y="3841317"/>
            <a:ext cx="3315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1c. The effect </a:t>
            </a:r>
            <a:r>
              <a:rPr lang="en-US" sz="1600" dirty="0">
                <a:solidFill>
                  <a:srgbClr val="FF0000"/>
                </a:solidFill>
              </a:rPr>
              <a:t>of ISI on this </a:t>
            </a:r>
            <a:r>
              <a:rPr lang="en-US" sz="1600" dirty="0" smtClean="0">
                <a:solidFill>
                  <a:srgbClr val="FF0000"/>
                </a:solidFill>
              </a:rPr>
              <a:t>channel was not considered.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4847" y="4579977"/>
            <a:ext cx="3991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1d. The outage probability based on an SNR threshold  for </a:t>
            </a:r>
            <a:r>
              <a:rPr lang="en-US" sz="1600" dirty="0">
                <a:solidFill>
                  <a:srgbClr val="FF0000"/>
                </a:solidFill>
              </a:rPr>
              <a:t>average BER due to Rayleigh </a:t>
            </a:r>
            <a:r>
              <a:rPr lang="en-US" sz="1600" dirty="0" smtClean="0">
                <a:solidFill>
                  <a:srgbClr val="FF0000"/>
                </a:solidFill>
              </a:rPr>
              <a:t>fading was not properly computed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31546" y="3461681"/>
            <a:ext cx="5238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2.b. and </a:t>
            </a:r>
            <a:r>
              <a:rPr lang="en-US" sz="1600" dirty="0" smtClean="0">
                <a:solidFill>
                  <a:srgbClr val="FF0000"/>
                </a:solidFill>
              </a:rPr>
              <a:t>2.c: Maximum </a:t>
            </a:r>
            <a:r>
              <a:rPr lang="en-US" sz="1600" dirty="0">
                <a:solidFill>
                  <a:srgbClr val="FF0000"/>
                </a:solidFill>
              </a:rPr>
              <a:t>outage capacity under truncated inversion </a:t>
            </a:r>
            <a:r>
              <a:rPr lang="en-US" sz="1600" dirty="0" smtClean="0">
                <a:solidFill>
                  <a:srgbClr val="FF0000"/>
                </a:solidFill>
              </a:rPr>
              <a:t>mistaken for channel </a:t>
            </a:r>
            <a:r>
              <a:rPr lang="en-US" sz="1600" dirty="0">
                <a:solidFill>
                  <a:srgbClr val="FF0000"/>
                </a:solidFill>
              </a:rPr>
              <a:t>capacity under channel inversion</a:t>
            </a:r>
            <a:r>
              <a:rPr lang="en-US" sz="1600" dirty="0" smtClean="0">
                <a:solidFill>
                  <a:srgbClr val="FF0000"/>
                </a:solidFill>
              </a:rPr>
              <a:t>. </a:t>
            </a:r>
            <a:r>
              <a:rPr lang="en-US" sz="1600" dirty="0">
                <a:solidFill>
                  <a:srgbClr val="FF0000"/>
                </a:solidFill>
              </a:rPr>
              <a:t>Also for 2c, Pout is minimized if Pout = 0.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0184" y="6464111"/>
            <a:ext cx="43013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dirty="0" smtClean="0">
                <a:solidFill>
                  <a:srgbClr val="FF0000"/>
                </a:solidFill>
              </a:rPr>
              <a:t>3a: Choice </a:t>
            </a:r>
            <a:r>
              <a:rPr lang="en-US" sz="1600" dirty="0">
                <a:solidFill>
                  <a:srgbClr val="FF0000"/>
                </a:solidFill>
              </a:rPr>
              <a:t>of </a:t>
            </a:r>
            <a:r>
              <a:rPr lang="en-US" sz="1600" dirty="0" err="1" smtClean="0">
                <a:solidFill>
                  <a:srgbClr val="FF0000"/>
                </a:solidFill>
              </a:rPr>
              <a:t>i;j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should maximize </a:t>
            </a:r>
            <a:r>
              <a:rPr lang="en-US" sz="1600" dirty="0" smtClean="0">
                <a:solidFill>
                  <a:srgbClr val="FF0000"/>
                </a:solidFill>
              </a:rPr>
              <a:t>|h</a:t>
            </a:r>
            <a:r>
              <a:rPr lang="en-US" sz="1600" baseline="-25000" dirty="0" smtClean="0">
                <a:solidFill>
                  <a:srgbClr val="FF0000"/>
                </a:solidFill>
              </a:rPr>
              <a:t>ij</a:t>
            </a:r>
            <a:r>
              <a:rPr lang="en-US" sz="1600" dirty="0" smtClean="0">
                <a:solidFill>
                  <a:srgbClr val="FF0000"/>
                </a:solidFill>
              </a:rPr>
              <a:t>|</a:t>
            </a:r>
            <a:r>
              <a:rPr lang="en-US" sz="1600" baseline="30000" dirty="0" smtClean="0">
                <a:solidFill>
                  <a:srgbClr val="FF0000"/>
                </a:solidFill>
              </a:rPr>
              <a:t>2,</a:t>
            </a:r>
            <a:r>
              <a:rPr lang="en-US" sz="1600" dirty="0" smtClean="0">
                <a:solidFill>
                  <a:srgbClr val="FF0000"/>
                </a:solidFill>
              </a:rPr>
              <a:t> not </a:t>
            </a:r>
            <a:r>
              <a:rPr lang="en-US" sz="1600" dirty="0" err="1" smtClean="0">
                <a:solidFill>
                  <a:srgbClr val="FF0000"/>
                </a:solidFill>
              </a:rPr>
              <a:t>h</a:t>
            </a:r>
            <a:r>
              <a:rPr lang="en-US" sz="1600" baseline="-25000" dirty="0" err="1" smtClean="0">
                <a:solidFill>
                  <a:srgbClr val="FF0000"/>
                </a:solidFill>
              </a:rPr>
              <a:t>ij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74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 of Last Lecture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90513" y="1550141"/>
            <a:ext cx="8653462" cy="1236663"/>
          </a:xfrm>
        </p:spPr>
        <p:txBody>
          <a:bodyPr/>
          <a:lstStyle/>
          <a:p>
            <a:pPr marL="457200" lvl="1" indent="0">
              <a:lnSpc>
                <a:spcPct val="70000"/>
              </a:lnSpc>
              <a:buNone/>
            </a:pPr>
            <a:endParaRPr lang="en-US" sz="2000" dirty="0">
              <a:sym typeface="Symbol"/>
            </a:endParaRPr>
          </a:p>
          <a:p>
            <a:pPr>
              <a:lnSpc>
                <a:spcPct val="70000"/>
              </a:lnSpc>
            </a:pPr>
            <a:r>
              <a:rPr lang="en-US" sz="2400" dirty="0" smtClean="0"/>
              <a:t>MIMO </a:t>
            </a:r>
            <a:r>
              <a:rPr lang="en-US" sz="2400" dirty="0"/>
              <a:t>systems have multiple TX and RX </a:t>
            </a:r>
            <a:r>
              <a:rPr lang="en-US" sz="2400" dirty="0" smtClean="0"/>
              <a:t>antennas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S</a:t>
            </a:r>
            <a:r>
              <a:rPr lang="en-US" sz="2000" dirty="0" smtClean="0"/>
              <a:t>ystem </a:t>
            </a:r>
            <a:r>
              <a:rPr lang="en-US" sz="2000" dirty="0"/>
              <a:t>model defined via matrices and </a:t>
            </a:r>
            <a:r>
              <a:rPr lang="en-US" sz="2000" dirty="0" smtClean="0"/>
              <a:t>vectors</a:t>
            </a:r>
            <a:endParaRPr lang="en-US" sz="2400" dirty="0"/>
          </a:p>
          <a:p>
            <a:pPr lvl="1">
              <a:lnSpc>
                <a:spcPct val="70000"/>
              </a:lnSpc>
            </a:pPr>
            <a:r>
              <a:rPr lang="en-US" sz="2000" dirty="0"/>
              <a:t>Channel decomposition: TX precoding, RX </a:t>
            </a:r>
            <a:r>
              <a:rPr lang="en-US" sz="2000" dirty="0" smtClean="0"/>
              <a:t>shaping</a:t>
            </a:r>
          </a:p>
          <a:p>
            <a:pPr lvl="1">
              <a:lnSpc>
                <a:spcPct val="100000"/>
              </a:lnSpc>
            </a:pPr>
            <a:endParaRPr lang="en-US" sz="2000" dirty="0"/>
          </a:p>
          <a:p>
            <a:pPr lvl="1">
              <a:lnSpc>
                <a:spcPct val="70000"/>
              </a:lnSpc>
            </a:pPr>
            <a:endParaRPr lang="en-US" sz="2000" dirty="0" smtClean="0"/>
          </a:p>
          <a:p>
            <a:pPr lvl="1">
              <a:lnSpc>
                <a:spcPct val="70000"/>
              </a:lnSpc>
            </a:pPr>
            <a:endParaRPr lang="en-US" sz="2000" dirty="0" smtClean="0"/>
          </a:p>
          <a:p>
            <a:pPr lvl="1">
              <a:lnSpc>
                <a:spcPct val="30000"/>
              </a:lnSpc>
            </a:pPr>
            <a:endParaRPr lang="en-US" sz="2000" dirty="0"/>
          </a:p>
          <a:p>
            <a:pPr marL="457200" lvl="1" indent="0">
              <a:lnSpc>
                <a:spcPct val="30000"/>
              </a:lnSpc>
              <a:buNone/>
            </a:pPr>
            <a:endParaRPr lang="en-US" sz="2000" dirty="0"/>
          </a:p>
          <a:p>
            <a:pPr>
              <a:lnSpc>
                <a:spcPct val="70000"/>
              </a:lnSpc>
            </a:pPr>
            <a:r>
              <a:rPr lang="en-US" sz="2400" dirty="0" smtClean="0"/>
              <a:t>Capacity of MIMO Systems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Depends on what is known at </a:t>
            </a:r>
            <a:r>
              <a:rPr lang="en-US" sz="2000" dirty="0" smtClean="0"/>
              <a:t>TX/RX </a:t>
            </a:r>
            <a:r>
              <a:rPr lang="en-US" sz="2000" dirty="0"/>
              <a:t>and if channel is static or </a:t>
            </a:r>
            <a:r>
              <a:rPr lang="en-US" sz="2000" dirty="0" smtClean="0"/>
              <a:t>fading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For static channel with perfect </a:t>
            </a:r>
            <a:r>
              <a:rPr lang="en-US" sz="2000" dirty="0" smtClean="0"/>
              <a:t>TX/Rx CSI, water-fill over space: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Without </a:t>
            </a:r>
            <a:r>
              <a:rPr lang="en-US" sz="2000" dirty="0"/>
              <a:t>transmitter channel knowledge, capacity metric is based on an outage probability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P</a:t>
            </a:r>
            <a:r>
              <a:rPr lang="en-US" sz="2000" baseline="-25000" dirty="0"/>
              <a:t>out</a:t>
            </a:r>
            <a:r>
              <a:rPr lang="en-US" sz="2000" dirty="0"/>
              <a:t> is the probability that the channel capacity given the channel realization is below the transmission rate.</a:t>
            </a:r>
          </a:p>
          <a:p>
            <a:pPr lvl="1">
              <a:lnSpc>
                <a:spcPct val="70000"/>
              </a:lnSpc>
            </a:pPr>
            <a:endParaRPr lang="en-US" sz="2000" dirty="0"/>
          </a:p>
          <a:p>
            <a:pPr>
              <a:lnSpc>
                <a:spcPct val="70000"/>
              </a:lnSpc>
            </a:pPr>
            <a:endParaRPr lang="en-US" sz="2800" dirty="0" smtClean="0"/>
          </a:p>
          <a:p>
            <a:pPr lvl="1">
              <a:lnSpc>
                <a:spcPct val="0"/>
              </a:lnSpc>
            </a:pPr>
            <a:endParaRPr lang="en-US" sz="2400" dirty="0" smtClean="0"/>
          </a:p>
          <a:p>
            <a:pPr lvl="1">
              <a:lnSpc>
                <a:spcPct val="20000"/>
              </a:lnSpc>
            </a:pPr>
            <a:endParaRPr lang="en-US" sz="2400" dirty="0" smtClean="0"/>
          </a:p>
        </p:txBody>
      </p:sp>
      <p:grpSp>
        <p:nvGrpSpPr>
          <p:cNvPr id="77" name="Group 4"/>
          <p:cNvGrpSpPr>
            <a:grpSpLocks/>
          </p:cNvGrpSpPr>
          <p:nvPr/>
        </p:nvGrpSpPr>
        <p:grpSpPr bwMode="auto">
          <a:xfrm>
            <a:off x="802646" y="3189200"/>
            <a:ext cx="304800" cy="522287"/>
            <a:chOff x="914" y="1920"/>
            <a:chExt cx="192" cy="329"/>
          </a:xfrm>
        </p:grpSpPr>
        <p:sp>
          <p:nvSpPr>
            <p:cNvPr id="78" name="Line 5"/>
            <p:cNvSpPr>
              <a:spLocks noChangeShapeType="1"/>
            </p:cNvSpPr>
            <p:nvPr/>
          </p:nvSpPr>
          <p:spPr bwMode="auto">
            <a:xfrm>
              <a:off x="914" y="1920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9" name="Line 6"/>
            <p:cNvSpPr>
              <a:spLocks noChangeShapeType="1"/>
            </p:cNvSpPr>
            <p:nvPr/>
          </p:nvSpPr>
          <p:spPr bwMode="auto">
            <a:xfrm>
              <a:off x="1010" y="2016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0" name="Line 7"/>
            <p:cNvSpPr>
              <a:spLocks noChangeShapeType="1"/>
            </p:cNvSpPr>
            <p:nvPr/>
          </p:nvSpPr>
          <p:spPr bwMode="auto">
            <a:xfrm>
              <a:off x="1106" y="2112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1" name="Group 8"/>
          <p:cNvGrpSpPr>
            <a:grpSpLocks/>
          </p:cNvGrpSpPr>
          <p:nvPr/>
        </p:nvGrpSpPr>
        <p:grpSpPr bwMode="auto">
          <a:xfrm>
            <a:off x="2275846" y="3189200"/>
            <a:ext cx="304800" cy="522287"/>
            <a:chOff x="914" y="1920"/>
            <a:chExt cx="192" cy="329"/>
          </a:xfrm>
        </p:grpSpPr>
        <p:sp>
          <p:nvSpPr>
            <p:cNvPr id="82" name="Line 9"/>
            <p:cNvSpPr>
              <a:spLocks noChangeShapeType="1"/>
            </p:cNvSpPr>
            <p:nvPr/>
          </p:nvSpPr>
          <p:spPr bwMode="auto">
            <a:xfrm>
              <a:off x="914" y="1920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3" name="Line 10"/>
            <p:cNvSpPr>
              <a:spLocks noChangeShapeType="1"/>
            </p:cNvSpPr>
            <p:nvPr/>
          </p:nvSpPr>
          <p:spPr bwMode="auto">
            <a:xfrm>
              <a:off x="1010" y="2016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4" name="Line 11"/>
            <p:cNvSpPr>
              <a:spLocks noChangeShapeType="1"/>
            </p:cNvSpPr>
            <p:nvPr/>
          </p:nvSpPr>
          <p:spPr bwMode="auto">
            <a:xfrm>
              <a:off x="1106" y="2112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85" name="Line 12"/>
          <p:cNvSpPr>
            <a:spLocks noChangeShapeType="1"/>
          </p:cNvSpPr>
          <p:nvPr/>
        </p:nvSpPr>
        <p:spPr bwMode="auto">
          <a:xfrm>
            <a:off x="875671" y="3203487"/>
            <a:ext cx="132080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6" name="Line 13"/>
          <p:cNvSpPr>
            <a:spLocks noChangeShapeType="1"/>
          </p:cNvSpPr>
          <p:nvPr/>
        </p:nvSpPr>
        <p:spPr bwMode="auto">
          <a:xfrm>
            <a:off x="918534" y="3217775"/>
            <a:ext cx="1452562" cy="17462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7" name="Line 14"/>
          <p:cNvSpPr>
            <a:spLocks noChangeShapeType="1"/>
          </p:cNvSpPr>
          <p:nvPr/>
        </p:nvSpPr>
        <p:spPr bwMode="auto">
          <a:xfrm>
            <a:off x="934409" y="3247937"/>
            <a:ext cx="1552575" cy="31908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8" name="Line 15"/>
          <p:cNvSpPr>
            <a:spLocks noChangeShapeType="1"/>
          </p:cNvSpPr>
          <p:nvPr/>
        </p:nvSpPr>
        <p:spPr bwMode="auto">
          <a:xfrm flipV="1">
            <a:off x="1020134" y="3276512"/>
            <a:ext cx="1176337" cy="10160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9" name="Line 16"/>
          <p:cNvSpPr>
            <a:spLocks noChangeShapeType="1"/>
          </p:cNvSpPr>
          <p:nvPr/>
        </p:nvSpPr>
        <p:spPr bwMode="auto">
          <a:xfrm flipV="1">
            <a:off x="1036009" y="3406687"/>
            <a:ext cx="1304925" cy="2857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0" name="Line 17"/>
          <p:cNvSpPr>
            <a:spLocks noChangeShapeType="1"/>
          </p:cNvSpPr>
          <p:nvPr/>
        </p:nvSpPr>
        <p:spPr bwMode="auto">
          <a:xfrm>
            <a:off x="1050296" y="3435262"/>
            <a:ext cx="1465263" cy="17462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1" name="Line 18"/>
          <p:cNvSpPr>
            <a:spLocks noChangeShapeType="1"/>
          </p:cNvSpPr>
          <p:nvPr/>
        </p:nvSpPr>
        <p:spPr bwMode="auto">
          <a:xfrm flipV="1">
            <a:off x="1180471" y="3262225"/>
            <a:ext cx="987425" cy="246062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2" name="Line 19"/>
          <p:cNvSpPr>
            <a:spLocks noChangeShapeType="1"/>
          </p:cNvSpPr>
          <p:nvPr/>
        </p:nvSpPr>
        <p:spPr bwMode="auto">
          <a:xfrm flipV="1">
            <a:off x="1180471" y="3451137"/>
            <a:ext cx="1146175" cy="11588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3" name="Line 20"/>
          <p:cNvSpPr>
            <a:spLocks noChangeShapeType="1"/>
          </p:cNvSpPr>
          <p:nvPr/>
        </p:nvSpPr>
        <p:spPr bwMode="auto">
          <a:xfrm>
            <a:off x="1223334" y="3552737"/>
            <a:ext cx="126365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4" name="Group 21"/>
          <p:cNvGrpSpPr>
            <a:grpSpLocks/>
          </p:cNvGrpSpPr>
          <p:nvPr/>
        </p:nvGrpSpPr>
        <p:grpSpPr bwMode="auto">
          <a:xfrm>
            <a:off x="3153734" y="3176500"/>
            <a:ext cx="3554412" cy="522287"/>
            <a:chOff x="2395" y="2040"/>
            <a:chExt cx="2239" cy="329"/>
          </a:xfrm>
        </p:grpSpPr>
        <p:grpSp>
          <p:nvGrpSpPr>
            <p:cNvPr id="95" name="Group 22"/>
            <p:cNvGrpSpPr>
              <a:grpSpLocks/>
            </p:cNvGrpSpPr>
            <p:nvPr/>
          </p:nvGrpSpPr>
          <p:grpSpPr bwMode="auto">
            <a:xfrm>
              <a:off x="3387" y="2040"/>
              <a:ext cx="192" cy="329"/>
              <a:chOff x="914" y="1920"/>
              <a:chExt cx="192" cy="329"/>
            </a:xfrm>
          </p:grpSpPr>
          <p:sp>
            <p:nvSpPr>
              <p:cNvPr id="104" name="Line 23"/>
              <p:cNvSpPr>
                <a:spLocks noChangeShapeType="1"/>
              </p:cNvSpPr>
              <p:nvPr/>
            </p:nvSpPr>
            <p:spPr bwMode="auto">
              <a:xfrm>
                <a:off x="914" y="1920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5" name="Line 24"/>
              <p:cNvSpPr>
                <a:spLocks noChangeShapeType="1"/>
              </p:cNvSpPr>
              <p:nvPr/>
            </p:nvSpPr>
            <p:spPr bwMode="auto">
              <a:xfrm>
                <a:off x="1010" y="2016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6" name="Line 25"/>
              <p:cNvSpPr>
                <a:spLocks noChangeShapeType="1"/>
              </p:cNvSpPr>
              <p:nvPr/>
            </p:nvSpPr>
            <p:spPr bwMode="auto">
              <a:xfrm>
                <a:off x="1106" y="2112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6" name="Group 26"/>
            <p:cNvGrpSpPr>
              <a:grpSpLocks/>
            </p:cNvGrpSpPr>
            <p:nvPr/>
          </p:nvGrpSpPr>
          <p:grpSpPr bwMode="auto">
            <a:xfrm>
              <a:off x="4442" y="2040"/>
              <a:ext cx="192" cy="329"/>
              <a:chOff x="914" y="1920"/>
              <a:chExt cx="192" cy="329"/>
            </a:xfrm>
          </p:grpSpPr>
          <p:sp>
            <p:nvSpPr>
              <p:cNvPr id="101" name="Line 27"/>
              <p:cNvSpPr>
                <a:spLocks noChangeShapeType="1"/>
              </p:cNvSpPr>
              <p:nvPr/>
            </p:nvSpPr>
            <p:spPr bwMode="auto">
              <a:xfrm>
                <a:off x="914" y="1920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2" name="Line 28"/>
              <p:cNvSpPr>
                <a:spLocks noChangeShapeType="1"/>
              </p:cNvSpPr>
              <p:nvPr/>
            </p:nvSpPr>
            <p:spPr bwMode="auto">
              <a:xfrm>
                <a:off x="1010" y="2016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3" name="Line 29"/>
              <p:cNvSpPr>
                <a:spLocks noChangeShapeType="1"/>
              </p:cNvSpPr>
              <p:nvPr/>
            </p:nvSpPr>
            <p:spPr bwMode="auto">
              <a:xfrm>
                <a:off x="1106" y="2112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7" name="Line 30"/>
            <p:cNvSpPr>
              <a:spLocks noChangeShapeType="1"/>
            </p:cNvSpPr>
            <p:nvPr/>
          </p:nvSpPr>
          <p:spPr bwMode="auto">
            <a:xfrm>
              <a:off x="3456" y="2057"/>
              <a:ext cx="923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8" name="Line 31"/>
            <p:cNvSpPr>
              <a:spLocks noChangeShapeType="1"/>
            </p:cNvSpPr>
            <p:nvPr/>
          </p:nvSpPr>
          <p:spPr bwMode="auto">
            <a:xfrm>
              <a:off x="3529" y="2167"/>
              <a:ext cx="942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9" name="Line 32"/>
            <p:cNvSpPr>
              <a:spLocks noChangeShapeType="1"/>
            </p:cNvSpPr>
            <p:nvPr/>
          </p:nvSpPr>
          <p:spPr bwMode="auto">
            <a:xfrm>
              <a:off x="3639" y="2249"/>
              <a:ext cx="942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0" name="AutoShape 33"/>
            <p:cNvSpPr>
              <a:spLocks noChangeArrowheads="1"/>
            </p:cNvSpPr>
            <p:nvPr/>
          </p:nvSpPr>
          <p:spPr bwMode="auto">
            <a:xfrm>
              <a:off x="2395" y="2103"/>
              <a:ext cx="695" cy="192"/>
            </a:xfrm>
            <a:prstGeom prst="rightArrow">
              <a:avLst>
                <a:gd name="adj1" fmla="val 50000"/>
                <a:gd name="adj2" fmla="val 90495"/>
              </a:avLst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7" name="Text Box 34"/>
          <p:cNvSpPr txBox="1">
            <a:spLocks noChangeArrowheads="1"/>
          </p:cNvSpPr>
          <p:nvPr/>
        </p:nvSpPr>
        <p:spPr bwMode="auto">
          <a:xfrm>
            <a:off x="2912434" y="2920912"/>
            <a:ext cx="1149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>
                <a:solidFill>
                  <a:srgbClr val="0000CC"/>
                </a:solidFill>
              </a:rPr>
              <a:t>H=U</a:t>
            </a:r>
            <a:r>
              <a:rPr lang="en-US" sz="2000">
                <a:solidFill>
                  <a:srgbClr val="0000CC"/>
                </a:solidFill>
                <a:latin typeface="Symbol" pitchFamily="18" charset="2"/>
              </a:rPr>
              <a:t>S</a:t>
            </a:r>
            <a:r>
              <a:rPr lang="en-US" sz="2000">
                <a:solidFill>
                  <a:srgbClr val="0000CC"/>
                </a:solidFill>
              </a:rPr>
              <a:t>V</a:t>
            </a:r>
            <a:r>
              <a:rPr lang="en-US" sz="2000" baseline="30000">
                <a:solidFill>
                  <a:srgbClr val="0000CC"/>
                </a:solidFill>
              </a:rPr>
              <a:t>H</a:t>
            </a:r>
          </a:p>
        </p:txBody>
      </p:sp>
      <p:sp>
        <p:nvSpPr>
          <p:cNvPr id="108" name="Text Box 35"/>
          <p:cNvSpPr txBox="1">
            <a:spLocks noChangeArrowheads="1"/>
          </p:cNvSpPr>
          <p:nvPr/>
        </p:nvSpPr>
        <p:spPr bwMode="auto">
          <a:xfrm>
            <a:off x="934409" y="2806612"/>
            <a:ext cx="1050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i="1">
                <a:solidFill>
                  <a:srgbClr val="000000"/>
                </a:solidFill>
              </a:rPr>
              <a:t>y=Hx+n</a:t>
            </a:r>
          </a:p>
        </p:txBody>
      </p:sp>
      <p:sp>
        <p:nvSpPr>
          <p:cNvPr id="109" name="Text Box 36"/>
          <p:cNvSpPr txBox="1">
            <a:spLocks noChangeArrowheads="1"/>
          </p:cNvSpPr>
          <p:nvPr/>
        </p:nvSpPr>
        <p:spPr bwMode="auto">
          <a:xfrm>
            <a:off x="4953959" y="2754225"/>
            <a:ext cx="1068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i="1">
                <a:solidFill>
                  <a:srgbClr val="000000"/>
                </a:solidFill>
              </a:rPr>
              <a:t>y=</a:t>
            </a:r>
            <a:r>
              <a:rPr lang="en-US" sz="2000" b="1" i="1">
                <a:solidFill>
                  <a:srgbClr val="000000"/>
                </a:solidFill>
                <a:latin typeface="Symbol" pitchFamily="18" charset="2"/>
              </a:rPr>
              <a:t>S </a:t>
            </a:r>
            <a:r>
              <a:rPr lang="en-US" sz="2000" b="1" i="1">
                <a:solidFill>
                  <a:srgbClr val="000000"/>
                </a:solidFill>
              </a:rPr>
              <a:t>x+n</a:t>
            </a:r>
          </a:p>
        </p:txBody>
      </p:sp>
      <p:sp>
        <p:nvSpPr>
          <p:cNvPr id="110" name="Text Box 37"/>
          <p:cNvSpPr txBox="1">
            <a:spLocks noChangeArrowheads="1"/>
          </p:cNvSpPr>
          <p:nvPr/>
        </p:nvSpPr>
        <p:spPr bwMode="auto">
          <a:xfrm>
            <a:off x="4953959" y="2636750"/>
            <a:ext cx="315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~</a:t>
            </a:r>
          </a:p>
        </p:txBody>
      </p:sp>
      <p:sp>
        <p:nvSpPr>
          <p:cNvPr id="111" name="Text Box 38"/>
          <p:cNvSpPr txBox="1">
            <a:spLocks noChangeArrowheads="1"/>
          </p:cNvSpPr>
          <p:nvPr/>
        </p:nvSpPr>
        <p:spPr bwMode="auto">
          <a:xfrm>
            <a:off x="5717546" y="2636750"/>
            <a:ext cx="315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~</a:t>
            </a:r>
          </a:p>
        </p:txBody>
      </p:sp>
      <p:sp>
        <p:nvSpPr>
          <p:cNvPr id="112" name="Text Box 39"/>
          <p:cNvSpPr txBox="1">
            <a:spLocks noChangeArrowheads="1"/>
          </p:cNvSpPr>
          <p:nvPr/>
        </p:nvSpPr>
        <p:spPr bwMode="auto">
          <a:xfrm>
            <a:off x="6814508" y="3111411"/>
            <a:ext cx="1568449" cy="4001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i="1" dirty="0" err="1" smtClean="0">
                <a:solidFill>
                  <a:srgbClr val="000000"/>
                </a:solidFill>
              </a:rPr>
              <a:t>y</a:t>
            </a:r>
            <a:r>
              <a:rPr lang="en-US" sz="2000" i="1" baseline="-25000" dirty="0" err="1" smtClean="0">
                <a:solidFill>
                  <a:srgbClr val="000000"/>
                </a:solidFill>
              </a:rPr>
              <a:t>i</a:t>
            </a:r>
            <a:r>
              <a:rPr lang="en-US" sz="2000" i="1" dirty="0" smtClean="0">
                <a:solidFill>
                  <a:srgbClr val="000000"/>
                </a:solidFill>
              </a:rPr>
              <a:t>=</a:t>
            </a:r>
            <a:r>
              <a:rPr lang="en-US" sz="2000" i="1" dirty="0" err="1" smtClean="0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000" i="1" baseline="-25000" dirty="0" err="1" smtClean="0">
                <a:solidFill>
                  <a:srgbClr val="000000"/>
                </a:solidFill>
                <a:latin typeface="Symbol" pitchFamily="18" charset="2"/>
              </a:rPr>
              <a:t>i</a:t>
            </a:r>
            <a:r>
              <a:rPr lang="en-US" sz="2000" i="1" dirty="0" err="1" smtClean="0">
                <a:solidFill>
                  <a:srgbClr val="000000"/>
                </a:solidFill>
              </a:rPr>
              <a:t>x+n</a:t>
            </a:r>
            <a:r>
              <a:rPr lang="en-US" sz="2000" i="1" baseline="-25000" dirty="0" err="1" smtClean="0">
                <a:solidFill>
                  <a:srgbClr val="000000"/>
                </a:solidFill>
              </a:rPr>
              <a:t>i</a:t>
            </a:r>
            <a:endParaRPr lang="en-US" sz="2000" i="1" baseline="-25000" dirty="0">
              <a:solidFill>
                <a:srgbClr val="000000"/>
              </a:solidFill>
            </a:endParaRPr>
          </a:p>
        </p:txBody>
      </p:sp>
      <p:sp>
        <p:nvSpPr>
          <p:cNvPr id="113" name="Text Box 40"/>
          <p:cNvSpPr txBox="1">
            <a:spLocks noChangeArrowheads="1"/>
          </p:cNvSpPr>
          <p:nvPr/>
        </p:nvSpPr>
        <p:spPr bwMode="auto">
          <a:xfrm>
            <a:off x="6814508" y="3033625"/>
            <a:ext cx="4006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~</a:t>
            </a:r>
          </a:p>
        </p:txBody>
      </p:sp>
      <p:sp>
        <p:nvSpPr>
          <p:cNvPr id="114" name="Text Box 41"/>
          <p:cNvSpPr txBox="1">
            <a:spLocks noChangeArrowheads="1"/>
          </p:cNvSpPr>
          <p:nvPr/>
        </p:nvSpPr>
        <p:spPr bwMode="auto">
          <a:xfrm>
            <a:off x="7352671" y="3019337"/>
            <a:ext cx="4006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dirty="0">
                <a:solidFill>
                  <a:srgbClr val="000000"/>
                </a:solidFill>
              </a:rPr>
              <a:t>~</a:t>
            </a:r>
          </a:p>
        </p:txBody>
      </p:sp>
      <p:sp>
        <p:nvSpPr>
          <p:cNvPr id="115" name="Text Box 42"/>
          <p:cNvSpPr txBox="1">
            <a:spLocks noChangeArrowheads="1"/>
          </p:cNvSpPr>
          <p:nvPr/>
        </p:nvSpPr>
        <p:spPr bwMode="auto">
          <a:xfrm>
            <a:off x="7662233" y="3019337"/>
            <a:ext cx="4006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dirty="0">
                <a:solidFill>
                  <a:srgbClr val="000000"/>
                </a:solidFill>
              </a:rPr>
              <a:t>~</a:t>
            </a:r>
          </a:p>
        </p:txBody>
      </p:sp>
      <p:sp>
        <p:nvSpPr>
          <p:cNvPr id="116" name="Text Box 43"/>
          <p:cNvSpPr txBox="1">
            <a:spLocks noChangeArrowheads="1"/>
          </p:cNvSpPr>
          <p:nvPr/>
        </p:nvSpPr>
        <p:spPr bwMode="auto">
          <a:xfrm>
            <a:off x="5444496" y="2636750"/>
            <a:ext cx="315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~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302" y="4855085"/>
            <a:ext cx="5423401" cy="78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7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7" y="190500"/>
            <a:ext cx="8810625" cy="1143000"/>
          </a:xfrm>
        </p:spPr>
        <p:txBody>
          <a:bodyPr/>
          <a:lstStyle/>
          <a:p>
            <a:r>
              <a:rPr lang="en-US" dirty="0" smtClean="0"/>
              <a:t>MIMO Fading Channel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80" y="1719943"/>
            <a:ext cx="808222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If </a:t>
            </a:r>
            <a:r>
              <a:rPr lang="en-US" sz="2800" dirty="0"/>
              <a:t>channel </a:t>
            </a:r>
            <a:r>
              <a:rPr lang="en-US" sz="2800" dirty="0" smtClean="0"/>
              <a:t>H known</a:t>
            </a:r>
            <a:r>
              <a:rPr lang="en-US" sz="2800" dirty="0"/>
              <a:t>, </a:t>
            </a:r>
            <a:r>
              <a:rPr lang="en-US" sz="2800" dirty="0" err="1"/>
              <a:t>waterfill</a:t>
            </a:r>
            <a:r>
              <a:rPr lang="en-US" sz="2800" dirty="0"/>
              <a:t> over space (fixed power </a:t>
            </a:r>
            <a:r>
              <a:rPr lang="en-US" sz="2800" dirty="0" smtClean="0"/>
              <a:t>at each time instant) </a:t>
            </a:r>
            <a:r>
              <a:rPr lang="en-US" sz="2800" dirty="0"/>
              <a:t>or space-time</a:t>
            </a:r>
            <a:endParaRPr lang="en-US" sz="2400" dirty="0"/>
          </a:p>
          <a:p>
            <a:pPr lvl="1">
              <a:lnSpc>
                <a:spcPct val="4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Capacity without TX CSI: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General </a:t>
            </a:r>
            <a:r>
              <a:rPr lang="en-US" sz="2400" dirty="0"/>
              <a:t>expression for AWGN MIMO </a:t>
            </a:r>
            <a:r>
              <a:rPr lang="en-US" sz="2400" dirty="0" smtClean="0"/>
              <a:t>capacity</a:t>
            </a:r>
          </a:p>
          <a:p>
            <a:pPr marL="0" indent="0">
              <a:lnSpc>
                <a:spcPct val="130000"/>
              </a:lnSpc>
              <a:buNone/>
            </a:pP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Without TX CSI, send equal power at each TX antenna (R</a:t>
            </a:r>
            <a:r>
              <a:rPr lang="en-US" sz="2400" baseline="-25000" dirty="0" smtClean="0"/>
              <a:t>x</a:t>
            </a:r>
            <a:r>
              <a:rPr lang="en-US" sz="2400" dirty="0" smtClean="0"/>
              <a:t>=(</a:t>
            </a:r>
            <a:r>
              <a:rPr lang="en-US" sz="2400" dirty="0" smtClean="0">
                <a:latin typeface="Symbol" panose="05050102010706020507" pitchFamily="18" charset="2"/>
              </a:rPr>
              <a:t>r</a:t>
            </a:r>
            <a:r>
              <a:rPr lang="en-US" sz="2400" dirty="0" smtClean="0"/>
              <a:t>/M</a:t>
            </a:r>
            <a:r>
              <a:rPr lang="en-US" sz="2400" baseline="-25000" dirty="0" smtClean="0"/>
              <a:t>t</a:t>
            </a:r>
            <a:r>
              <a:rPr lang="en-US" sz="2400" dirty="0" smtClean="0"/>
              <a:t>)</a:t>
            </a:r>
            <a:r>
              <a:rPr lang="en-US" sz="2400" dirty="0" err="1" smtClean="0"/>
              <a:t>I</a:t>
            </a:r>
            <a:r>
              <a:rPr lang="en-US" sz="2400" baseline="-25000" dirty="0" err="1" smtClean="0"/>
              <a:t>M</a:t>
            </a:r>
            <a:r>
              <a:rPr lang="en-US" sz="2400" baseline="-36000" dirty="0" err="1" smtClean="0"/>
              <a:t>t</a:t>
            </a:r>
            <a:r>
              <a:rPr lang="en-US" sz="2400" dirty="0" smtClean="0"/>
              <a:t>);  capacity </a:t>
            </a:r>
            <a:r>
              <a:rPr lang="en-US" sz="2400" dirty="0"/>
              <a:t>based </a:t>
            </a:r>
            <a:r>
              <a:rPr lang="en-US" sz="2400" dirty="0" smtClean="0"/>
              <a:t>on </a:t>
            </a:r>
            <a:r>
              <a:rPr lang="en-US" sz="2400" dirty="0"/>
              <a:t>outage probability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</a:t>
            </a:r>
            <a:r>
              <a:rPr lang="en-US" sz="2400" baseline="-25000" dirty="0"/>
              <a:t>out</a:t>
            </a:r>
            <a:r>
              <a:rPr lang="en-US" sz="2400" dirty="0"/>
              <a:t> </a:t>
            </a:r>
            <a:r>
              <a:rPr lang="en-US" sz="2400" dirty="0" smtClean="0"/>
              <a:t>is </a:t>
            </a:r>
            <a:r>
              <a:rPr lang="en-US" sz="2400" dirty="0"/>
              <a:t>probability </a:t>
            </a:r>
            <a:r>
              <a:rPr lang="en-US" sz="2400" dirty="0" smtClean="0"/>
              <a:t>that </a:t>
            </a:r>
            <a:r>
              <a:rPr lang="en-US" sz="2400" dirty="0"/>
              <a:t>channel capacity given the channel realization is below the transmission </a:t>
            </a:r>
            <a:r>
              <a:rPr lang="en-US" sz="2400" dirty="0" smtClean="0"/>
              <a:t>rate C.</a:t>
            </a:r>
            <a:endParaRPr lang="en-US" sz="2400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29" y="3577211"/>
            <a:ext cx="4826513" cy="7837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273" y="5895032"/>
            <a:ext cx="4951646" cy="7871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6142" y="3577211"/>
            <a:ext cx="1821600" cy="7543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1" r="50320" b="1496"/>
          <a:stretch/>
        </p:blipFill>
        <p:spPr>
          <a:xfrm>
            <a:off x="7640129" y="3793638"/>
            <a:ext cx="931114" cy="37642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6060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629" y="3672165"/>
            <a:ext cx="2452751" cy="7944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Massive MIMO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4650"/>
            <a:ext cx="8303288" cy="3051349"/>
          </a:xfrm>
        </p:spPr>
        <p:txBody>
          <a:bodyPr/>
          <a:lstStyle/>
          <a:p>
            <a:pPr>
              <a:lnSpc>
                <a:spcPct val="30000"/>
              </a:lnSpc>
            </a:pP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 smtClean="0"/>
              <a:t>For fixed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r</a:t>
            </a:r>
            <a:r>
              <a:rPr lang="en-US" dirty="0" smtClean="0"/>
              <a:t>, singular values converge to a constant as M</a:t>
            </a:r>
            <a:r>
              <a:rPr lang="en-US" baseline="-25000" dirty="0" smtClean="0"/>
              <a:t>t</a:t>
            </a:r>
            <a:r>
              <a:rPr lang="en-US" dirty="0" smtClean="0"/>
              <a:t> grows large: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Capacity grows linearly with M=min(</a:t>
            </a:r>
            <a:r>
              <a:rPr lang="en-US" dirty="0" err="1" smtClean="0"/>
              <a:t>M</a:t>
            </a:r>
            <a:r>
              <a:rPr lang="en-US" baseline="-25000" dirty="0" err="1" smtClean="0"/>
              <a:t>t</a:t>
            </a:r>
            <a:r>
              <a:rPr lang="en-US" dirty="0" err="1" smtClean="0"/>
              <a:t>,M</a:t>
            </a:r>
            <a:r>
              <a:rPr lang="en-US" baseline="-25000" dirty="0" err="1" smtClean="0"/>
              <a:t>r</a:t>
            </a:r>
            <a:r>
              <a:rPr lang="en-US" dirty="0"/>
              <a:t>)</a:t>
            </a:r>
            <a:endParaRPr lang="en-US" dirty="0" smtClean="0"/>
          </a:p>
          <a:p>
            <a:pPr lvl="1"/>
            <a:r>
              <a:rPr lang="en-US" dirty="0" smtClean="0"/>
              <a:t>Same is true for high SNR and finite </a:t>
            </a:r>
            <a:r>
              <a:rPr lang="en-US" dirty="0" err="1">
                <a:ea typeface="+mn-ea"/>
                <a:cs typeface="+mn-cs"/>
              </a:rPr>
              <a:t>M</a:t>
            </a:r>
            <a:r>
              <a:rPr lang="en-US" baseline="-25000" dirty="0" err="1">
                <a:ea typeface="+mn-ea"/>
                <a:cs typeface="+mn-cs"/>
              </a:rPr>
              <a:t>t</a:t>
            </a:r>
            <a:r>
              <a:rPr lang="en-US" dirty="0" err="1">
                <a:ea typeface="+mn-ea"/>
                <a:cs typeface="+mn-cs"/>
              </a:rPr>
              <a:t>,M</a:t>
            </a:r>
            <a:r>
              <a:rPr lang="en-US" baseline="-25000" dirty="0" err="1">
                <a:ea typeface="+mn-ea"/>
                <a:cs typeface="+mn-cs"/>
              </a:rPr>
              <a:t>r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1160085" y="1768427"/>
            <a:ext cx="4977169" cy="1281087"/>
            <a:chOff x="1281798" y="551467"/>
            <a:chExt cx="15279022" cy="3341808"/>
          </a:xfrm>
        </p:grpSpPr>
        <p:grpSp>
          <p:nvGrpSpPr>
            <p:cNvPr id="6" name="Group 5"/>
            <p:cNvGrpSpPr/>
            <p:nvPr/>
          </p:nvGrpSpPr>
          <p:grpSpPr>
            <a:xfrm>
              <a:off x="9821223" y="551467"/>
              <a:ext cx="1240923" cy="1782028"/>
              <a:chOff x="4710922" y="887252"/>
              <a:chExt cx="930692" cy="1336521"/>
            </a:xfrm>
          </p:grpSpPr>
          <p:pic>
            <p:nvPicPr>
              <p:cNvPr id="30" name="Picture 29" descr="256elements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89190" y="977823"/>
                <a:ext cx="752424" cy="1245950"/>
              </a:xfrm>
              <a:prstGeom prst="rect">
                <a:avLst/>
              </a:prstGeom>
            </p:spPr>
          </p:pic>
          <p:grpSp>
            <p:nvGrpSpPr>
              <p:cNvPr id="31" name="Group 30"/>
              <p:cNvGrpSpPr/>
              <p:nvPr/>
            </p:nvGrpSpPr>
            <p:grpSpPr>
              <a:xfrm>
                <a:off x="4710922" y="887252"/>
                <a:ext cx="769786" cy="1006031"/>
                <a:chOff x="6964326" y="1600798"/>
                <a:chExt cx="852917" cy="1035657"/>
              </a:xfrm>
            </p:grpSpPr>
            <p:sp>
              <p:nvSpPr>
                <p:cNvPr id="32" name="Rectangle 31"/>
                <p:cNvSpPr/>
                <p:nvPr/>
              </p:nvSpPr>
              <p:spPr>
                <a:xfrm rot="924735">
                  <a:off x="6964326" y="1600798"/>
                  <a:ext cx="852917" cy="1035657"/>
                </a:xfrm>
                <a:prstGeom prst="rect">
                  <a:avLst/>
                </a:prstGeom>
                <a:solidFill>
                  <a:srgbClr val="A8BBC0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tIns="67500" bIns="67500" rtlCol="0" anchor="t" anchorCtr="0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kern="0" dirty="0">
                    <a:solidFill>
                      <a:srgbClr val="4C5A6A"/>
                    </a:solidFill>
                    <a:latin typeface="Arial"/>
                  </a:endParaRPr>
                </a:p>
              </p:txBody>
            </p:sp>
            <p:pic>
              <p:nvPicPr>
                <p:cNvPr id="33" name="Picture 32" descr="Screen Shot 2014-03-26 at 11.27.46 AM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59168">
                  <a:off x="7012543" y="1662684"/>
                  <a:ext cx="756010" cy="916843"/>
                </a:xfrm>
                <a:prstGeom prst="rect">
                  <a:avLst/>
                </a:prstGeom>
              </p:spPr>
            </p:pic>
          </p:grpSp>
        </p:grp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7134" y="28536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9211" y="19197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3946" y="2505614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9695" y="25056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8865" y="149721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9378" y="1061594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2642" y="3120958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3782" y="2806069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2679" y="198299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4641" y="238353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3895" y="213990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4667" y="1378800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1365" y="1454553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6542" y="2916718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8607" y="203970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7327" y="1204496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0698" y="1854567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8142" y="988921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718" y="1575752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4978" y="2561498"/>
              <a:ext cx="263164" cy="394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7" name="Group 26"/>
            <p:cNvGrpSpPr/>
            <p:nvPr/>
          </p:nvGrpSpPr>
          <p:grpSpPr>
            <a:xfrm rot="21162434">
              <a:off x="1281798" y="700047"/>
              <a:ext cx="8801505" cy="2818715"/>
              <a:chOff x="1054313" y="558521"/>
              <a:chExt cx="7429317" cy="2114036"/>
            </a:xfrm>
          </p:grpSpPr>
          <p:sp>
            <p:nvSpPr>
              <p:cNvPr id="28" name="Flowchart: Delay 27"/>
              <p:cNvSpPr/>
              <p:nvPr/>
            </p:nvSpPr>
            <p:spPr>
              <a:xfrm rot="10503503">
                <a:off x="1054313" y="873205"/>
                <a:ext cx="5992150" cy="1799352"/>
              </a:xfrm>
              <a:prstGeom prst="flowChartDelay">
                <a:avLst/>
              </a:prstGeom>
              <a:solidFill>
                <a:srgbClr val="FFFF66">
                  <a:alpha val="35686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tIns="67500" bIns="67500" rtlCol="0" anchor="t" anchorCtr="0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kern="0" dirty="0">
                  <a:solidFill>
                    <a:srgbClr val="4C5A6A"/>
                  </a:solidFill>
                  <a:latin typeface="Arial"/>
                </a:endParaRPr>
              </a:p>
            </p:txBody>
          </p:sp>
          <p:sp>
            <p:nvSpPr>
              <p:cNvPr id="29" name="Flowchart: Merge 28"/>
              <p:cNvSpPr/>
              <p:nvPr/>
            </p:nvSpPr>
            <p:spPr>
              <a:xfrm rot="15808636">
                <a:off x="6848332" y="727745"/>
                <a:ext cx="1804521" cy="1466074"/>
              </a:xfrm>
              <a:prstGeom prst="flowChartMerge">
                <a:avLst/>
              </a:prstGeom>
              <a:solidFill>
                <a:srgbClr val="FFFF66">
                  <a:alpha val="36863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tIns="67500" bIns="67500" rtlCol="0" anchor="t" anchorCtr="0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kern="0" dirty="0">
                  <a:solidFill>
                    <a:srgbClr val="4C5A6A"/>
                  </a:solidFill>
                  <a:latin typeface="Arial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9029841" y="2508350"/>
              <a:ext cx="7530979" cy="1384925"/>
            </a:xfrm>
            <a:prstGeom prst="rect">
              <a:avLst/>
            </a:prstGeom>
            <a:noFill/>
          </p:spPr>
          <p:txBody>
            <a:bodyPr wrap="none" lIns="68577" tIns="34289" rIns="68577" bIns="34289" rtlCol="0">
              <a:sp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500" b="1" dirty="0" smtClean="0">
                  <a:solidFill>
                    <a:srgbClr val="0070C0"/>
                  </a:solidFill>
                  <a:latin typeface="Arial"/>
                </a:rPr>
                <a:t>Hundreds of antennas;</a:t>
              </a:r>
            </a:p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500" b="1" dirty="0" smtClean="0">
                  <a:solidFill>
                    <a:srgbClr val="0070C0"/>
                  </a:solidFill>
                  <a:latin typeface="Arial"/>
                </a:rPr>
                <a:t>Equal power on each one</a:t>
              </a:r>
              <a:endParaRPr lang="en-US" sz="1500" b="1" dirty="0">
                <a:solidFill>
                  <a:srgbClr val="0070C0"/>
                </a:solidFill>
                <a:latin typeface="Arial"/>
              </a:endParaRPr>
            </a:p>
          </p:txBody>
        </p:sp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0383" y="1923473"/>
            <a:ext cx="1394996" cy="69597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7"/>
          <a:srcRect l="29905" r="12245"/>
          <a:stretch/>
        </p:blipFill>
        <p:spPr>
          <a:xfrm>
            <a:off x="5724483" y="1738712"/>
            <a:ext cx="2863780" cy="78645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8"/>
          <a:srcRect r="83929" b="34844"/>
          <a:stretch/>
        </p:blipFill>
        <p:spPr>
          <a:xfrm>
            <a:off x="4974002" y="1721911"/>
            <a:ext cx="742913" cy="487411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3779" y="4537866"/>
            <a:ext cx="8441015" cy="72847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9678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Beamforming</a:t>
            </a:r>
          </a:p>
        </p:txBody>
      </p:sp>
      <p:sp>
        <p:nvSpPr>
          <p:cNvPr id="20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9088" y="1662113"/>
            <a:ext cx="8215312" cy="4114800"/>
          </a:xfrm>
        </p:spPr>
        <p:txBody>
          <a:bodyPr/>
          <a:lstStyle/>
          <a:p>
            <a:r>
              <a:rPr lang="en-US" sz="2800" smtClean="0"/>
              <a:t>Scalar codes with transmit precoding</a:t>
            </a:r>
          </a:p>
        </p:txBody>
      </p:sp>
      <p:sp>
        <p:nvSpPr>
          <p:cNvPr id="2063" name="AutoShape 4"/>
          <p:cNvSpPr>
            <a:spLocks noChangeArrowheads="1"/>
          </p:cNvSpPr>
          <p:nvPr/>
        </p:nvSpPr>
        <p:spPr bwMode="auto">
          <a:xfrm>
            <a:off x="4040188" y="2533650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4" name="Line 5"/>
          <p:cNvSpPr>
            <a:spLocks noChangeShapeType="1"/>
          </p:cNvSpPr>
          <p:nvPr/>
        </p:nvSpPr>
        <p:spPr bwMode="auto">
          <a:xfrm>
            <a:off x="4116388" y="2686050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65" name="Line 6"/>
          <p:cNvSpPr>
            <a:spLocks noChangeShapeType="1"/>
          </p:cNvSpPr>
          <p:nvPr/>
        </p:nvSpPr>
        <p:spPr bwMode="auto">
          <a:xfrm>
            <a:off x="3506788" y="2686050"/>
            <a:ext cx="44450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3071813" y="2457450"/>
          <a:ext cx="323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5" name="Equation" r:id="rId3" imgW="152280" imgH="215640" progId="Equation.3">
                  <p:embed/>
                </p:oleObj>
              </mc:Choice>
              <mc:Fallback>
                <p:oleObj name="Equation" r:id="rId3" imgW="152280" imgH="215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2457450"/>
                        <a:ext cx="3238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6" name="AutoShape 8"/>
          <p:cNvSpPr>
            <a:spLocks noChangeArrowheads="1"/>
          </p:cNvSpPr>
          <p:nvPr/>
        </p:nvSpPr>
        <p:spPr bwMode="auto">
          <a:xfrm>
            <a:off x="4040188" y="2990850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7" name="Line 9"/>
          <p:cNvSpPr>
            <a:spLocks noChangeShapeType="1"/>
          </p:cNvSpPr>
          <p:nvPr/>
        </p:nvSpPr>
        <p:spPr bwMode="auto">
          <a:xfrm>
            <a:off x="4116388" y="3143250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68" name="Line 10"/>
          <p:cNvSpPr>
            <a:spLocks noChangeShapeType="1"/>
          </p:cNvSpPr>
          <p:nvPr/>
        </p:nvSpPr>
        <p:spPr bwMode="auto">
          <a:xfrm>
            <a:off x="3506788" y="3143250"/>
            <a:ext cx="44450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2051" name="Object 11"/>
          <p:cNvGraphicFramePr>
            <a:graphicFrameLocks noChangeAspect="1"/>
          </p:cNvGraphicFramePr>
          <p:nvPr/>
        </p:nvGraphicFramePr>
        <p:xfrm>
          <a:off x="3059113" y="2914650"/>
          <a:ext cx="350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6" name="Equation" r:id="rId5" imgW="164880" imgH="215640" progId="Equation.3">
                  <p:embed/>
                </p:oleObj>
              </mc:Choice>
              <mc:Fallback>
                <p:oleObj name="Equation" r:id="rId5" imgW="164880" imgH="2156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914650"/>
                        <a:ext cx="3508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9" name="AutoShape 12"/>
          <p:cNvSpPr>
            <a:spLocks noChangeArrowheads="1"/>
          </p:cNvSpPr>
          <p:nvPr/>
        </p:nvSpPr>
        <p:spPr bwMode="auto">
          <a:xfrm>
            <a:off x="4040188" y="3676650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0" name="Line 13"/>
          <p:cNvSpPr>
            <a:spLocks noChangeShapeType="1"/>
          </p:cNvSpPr>
          <p:nvPr/>
        </p:nvSpPr>
        <p:spPr bwMode="auto">
          <a:xfrm>
            <a:off x="4116388" y="3829050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71" name="Line 14"/>
          <p:cNvSpPr>
            <a:spLocks noChangeShapeType="1"/>
          </p:cNvSpPr>
          <p:nvPr/>
        </p:nvSpPr>
        <p:spPr bwMode="auto">
          <a:xfrm>
            <a:off x="3506788" y="3829050"/>
            <a:ext cx="44450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2052" name="Object 15"/>
          <p:cNvGraphicFramePr>
            <a:graphicFrameLocks noChangeAspect="1"/>
          </p:cNvGraphicFramePr>
          <p:nvPr/>
        </p:nvGraphicFramePr>
        <p:xfrm>
          <a:off x="2986088" y="3511550"/>
          <a:ext cx="482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" name="Equation" r:id="rId7" imgW="241200" imgH="241200" progId="Equation.3">
                  <p:embed/>
                </p:oleObj>
              </mc:Choice>
              <mc:Fallback>
                <p:oleObj name="Equation" r:id="rId7" imgW="241200" imgH="241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6088" y="3511550"/>
                        <a:ext cx="482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16"/>
          <p:cNvGraphicFramePr>
            <a:graphicFrameLocks noChangeAspect="1"/>
          </p:cNvGraphicFramePr>
          <p:nvPr/>
        </p:nvGraphicFramePr>
        <p:xfrm>
          <a:off x="942975" y="3071813"/>
          <a:ext cx="41275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" name="Equation" r:id="rId9" imgW="126720" imgH="139680" progId="Equation.3">
                  <p:embed/>
                </p:oleObj>
              </mc:Choice>
              <mc:Fallback>
                <p:oleObj name="Equation" r:id="rId9" imgW="126720" imgH="13968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3071813"/>
                        <a:ext cx="412750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2" name="Line 17"/>
          <p:cNvSpPr>
            <a:spLocks noChangeShapeType="1"/>
          </p:cNvSpPr>
          <p:nvPr/>
        </p:nvSpPr>
        <p:spPr bwMode="auto">
          <a:xfrm flipV="1">
            <a:off x="1373188" y="2686050"/>
            <a:ext cx="1676400" cy="533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3" name="Line 18"/>
          <p:cNvSpPr>
            <a:spLocks noChangeShapeType="1"/>
          </p:cNvSpPr>
          <p:nvPr/>
        </p:nvSpPr>
        <p:spPr bwMode="auto">
          <a:xfrm>
            <a:off x="1373188" y="3219450"/>
            <a:ext cx="1600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4" name="Line 19"/>
          <p:cNvSpPr>
            <a:spLocks noChangeShapeType="1"/>
          </p:cNvSpPr>
          <p:nvPr/>
        </p:nvSpPr>
        <p:spPr bwMode="auto">
          <a:xfrm>
            <a:off x="1373188" y="3219450"/>
            <a:ext cx="1600200" cy="533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5" name="Line 20"/>
          <p:cNvSpPr>
            <a:spLocks noChangeShapeType="1"/>
          </p:cNvSpPr>
          <p:nvPr/>
        </p:nvSpPr>
        <p:spPr bwMode="auto">
          <a:xfrm>
            <a:off x="4344988" y="2609850"/>
            <a:ext cx="1295400" cy="7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6" name="Line 21"/>
          <p:cNvSpPr>
            <a:spLocks noChangeShapeType="1"/>
          </p:cNvSpPr>
          <p:nvPr/>
        </p:nvSpPr>
        <p:spPr bwMode="auto">
          <a:xfrm flipV="1">
            <a:off x="4344988" y="3143250"/>
            <a:ext cx="1295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7" name="Line 22"/>
          <p:cNvSpPr>
            <a:spLocks noChangeShapeType="1"/>
          </p:cNvSpPr>
          <p:nvPr/>
        </p:nvSpPr>
        <p:spPr bwMode="auto">
          <a:xfrm flipV="1">
            <a:off x="4344988" y="3752850"/>
            <a:ext cx="1397000" cy="7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4" name="Object 24"/>
          <p:cNvGraphicFramePr>
            <a:graphicFrameLocks noChangeAspect="1"/>
          </p:cNvGraphicFramePr>
          <p:nvPr/>
        </p:nvGraphicFramePr>
        <p:xfrm>
          <a:off x="1995488" y="2457450"/>
          <a:ext cx="2968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" name="Equation" r:id="rId11" imgW="139680" imgH="215640" progId="Equation.3">
                  <p:embed/>
                </p:oleObj>
              </mc:Choice>
              <mc:Fallback>
                <p:oleObj name="Equation" r:id="rId11" imgW="139680" imgH="21564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2457450"/>
                        <a:ext cx="2968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25"/>
          <p:cNvGraphicFramePr>
            <a:graphicFrameLocks noChangeAspect="1"/>
          </p:cNvGraphicFramePr>
          <p:nvPr/>
        </p:nvGraphicFramePr>
        <p:xfrm>
          <a:off x="1889125" y="3422650"/>
          <a:ext cx="4857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0" name="Equation" r:id="rId13" imgW="228600" imgH="241200" progId="Equation.3">
                  <p:embed/>
                </p:oleObj>
              </mc:Choice>
              <mc:Fallback>
                <p:oleObj name="Equation" r:id="rId13" imgW="228600" imgH="2412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9125" y="3422650"/>
                        <a:ext cx="485775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8" name="Text Box 26"/>
          <p:cNvSpPr txBox="1">
            <a:spLocks noChangeArrowheads="1"/>
          </p:cNvSpPr>
          <p:nvPr/>
        </p:nvSpPr>
        <p:spPr bwMode="auto">
          <a:xfrm>
            <a:off x="319088" y="4808538"/>
            <a:ext cx="8486775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800" b="1" dirty="0">
                <a:solidFill>
                  <a:srgbClr val="0000FF"/>
                </a:solidFill>
                <a:latin typeface="Garamond" pitchFamily="18" charset="0"/>
              </a:rPr>
              <a:t> </a:t>
            </a:r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Transforms system into a SISO system with diversity.</a:t>
            </a:r>
          </a:p>
          <a:p>
            <a:pPr lvl="1" eaLnBrk="1" hangingPunct="1">
              <a:buFontTx/>
              <a:buChar char="•"/>
            </a:pPr>
            <a:r>
              <a:rPr lang="en-US" b="1" dirty="0">
                <a:solidFill>
                  <a:srgbClr val="0000CC"/>
                </a:solidFill>
                <a:latin typeface="Garamond" pitchFamily="18" charset="0"/>
              </a:rPr>
              <a:t>Array and diversity gain</a:t>
            </a:r>
          </a:p>
          <a:p>
            <a:pPr lvl="1" eaLnBrk="1" hangingPunct="1">
              <a:buFontTx/>
              <a:buChar char="•"/>
            </a:pPr>
            <a:r>
              <a:rPr lang="en-US" b="1" dirty="0">
                <a:solidFill>
                  <a:srgbClr val="0000CC"/>
                </a:solidFill>
                <a:latin typeface="Garamond" pitchFamily="18" charset="0"/>
              </a:rPr>
              <a:t>Greatly simplifies encoding and decoding.</a:t>
            </a:r>
          </a:p>
          <a:p>
            <a:pPr lvl="1" eaLnBrk="1" hangingPunct="1">
              <a:buFontTx/>
              <a:buChar char="•"/>
            </a:pPr>
            <a:r>
              <a:rPr lang="en-US" b="1" dirty="0">
                <a:solidFill>
                  <a:srgbClr val="0000CC"/>
                </a:solidFill>
                <a:latin typeface="Garamond" pitchFamily="18" charset="0"/>
              </a:rPr>
              <a:t>Channel indicates the best direction to </a:t>
            </a:r>
            <a:r>
              <a:rPr lang="en-US" b="1" dirty="0" err="1">
                <a:solidFill>
                  <a:srgbClr val="0000CC"/>
                </a:solidFill>
                <a:latin typeface="Garamond" pitchFamily="18" charset="0"/>
              </a:rPr>
              <a:t>beamform</a:t>
            </a:r>
            <a:endParaRPr lang="en-US" b="1" dirty="0">
              <a:solidFill>
                <a:srgbClr val="0000CC"/>
              </a:solidFill>
              <a:latin typeface="Garamond" pitchFamily="18" charset="0"/>
            </a:endParaRPr>
          </a:p>
          <a:p>
            <a:pPr lvl="1" eaLnBrk="1" hangingPunct="1">
              <a:buFontTx/>
              <a:buChar char="•"/>
            </a:pPr>
            <a:r>
              <a:rPr lang="en-US" b="1" dirty="0">
                <a:solidFill>
                  <a:srgbClr val="0000CC"/>
                </a:solidFill>
                <a:latin typeface="Garamond" pitchFamily="18" charset="0"/>
              </a:rPr>
              <a:t>Need “sufficient” knowledge for optimality of </a:t>
            </a:r>
            <a:r>
              <a:rPr lang="en-US" b="1" dirty="0" err="1">
                <a:solidFill>
                  <a:srgbClr val="0000CC"/>
                </a:solidFill>
                <a:latin typeface="Garamond" pitchFamily="18" charset="0"/>
              </a:rPr>
              <a:t>beamforming</a:t>
            </a:r>
            <a:endParaRPr lang="en-US" b="1" dirty="0">
              <a:solidFill>
                <a:srgbClr val="0000CC"/>
              </a:solidFill>
              <a:latin typeface="Garamond" pitchFamily="18" charset="0"/>
            </a:endParaRPr>
          </a:p>
        </p:txBody>
      </p:sp>
      <p:sp>
        <p:nvSpPr>
          <p:cNvPr id="2079" name="Text Box 28"/>
          <p:cNvSpPr txBox="1">
            <a:spLocks noChangeArrowheads="1"/>
          </p:cNvSpPr>
          <p:nvPr/>
        </p:nvSpPr>
        <p:spPr bwMode="auto">
          <a:xfrm>
            <a:off x="2879725" y="4086225"/>
            <a:ext cx="2320925" cy="531813"/>
          </a:xfrm>
          <a:prstGeom prst="rect">
            <a:avLst/>
          </a:prstGeom>
          <a:noFill/>
          <a:ln w="12700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800" i="1">
                <a:solidFill>
                  <a:srgbClr val="000000"/>
                </a:solidFill>
              </a:rPr>
              <a:t>y</a:t>
            </a:r>
            <a:r>
              <a:rPr lang="en-US" sz="2800" b="1" i="1">
                <a:solidFill>
                  <a:srgbClr val="000000"/>
                </a:solidFill>
              </a:rPr>
              <a:t>=u</a:t>
            </a:r>
            <a:r>
              <a:rPr lang="en-US" sz="2800" b="1" i="1" baseline="30000">
                <a:solidFill>
                  <a:srgbClr val="000000"/>
                </a:solidFill>
              </a:rPr>
              <a:t>H</a:t>
            </a:r>
            <a:r>
              <a:rPr lang="en-US" sz="2800" b="1" i="1">
                <a:solidFill>
                  <a:srgbClr val="000000"/>
                </a:solidFill>
              </a:rPr>
              <a:t>Hv</a:t>
            </a:r>
            <a:r>
              <a:rPr lang="en-US" sz="2800" i="1">
                <a:solidFill>
                  <a:srgbClr val="000000"/>
                </a:solidFill>
              </a:rPr>
              <a:t>x</a:t>
            </a:r>
            <a:r>
              <a:rPr lang="en-US" sz="2800" b="1" i="1">
                <a:solidFill>
                  <a:srgbClr val="000000"/>
                </a:solidFill>
              </a:rPr>
              <a:t>+u</a:t>
            </a:r>
            <a:r>
              <a:rPr lang="en-US" sz="2800" b="1" i="1" baseline="30000">
                <a:solidFill>
                  <a:srgbClr val="000000"/>
                </a:solidFill>
              </a:rPr>
              <a:t>H</a:t>
            </a:r>
            <a:r>
              <a:rPr lang="en-US" sz="2800" b="1" i="1">
                <a:solidFill>
                  <a:srgbClr val="000000"/>
                </a:solidFill>
              </a:rPr>
              <a:t>n</a:t>
            </a:r>
          </a:p>
        </p:txBody>
      </p:sp>
      <p:sp>
        <p:nvSpPr>
          <p:cNvPr id="2080" name="AutoShape 29"/>
          <p:cNvSpPr>
            <a:spLocks noChangeArrowheads="1"/>
          </p:cNvSpPr>
          <p:nvPr/>
        </p:nvSpPr>
        <p:spPr bwMode="auto">
          <a:xfrm>
            <a:off x="5818188" y="2609850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1" name="Line 30"/>
          <p:cNvSpPr>
            <a:spLocks noChangeShapeType="1"/>
          </p:cNvSpPr>
          <p:nvPr/>
        </p:nvSpPr>
        <p:spPr bwMode="auto">
          <a:xfrm>
            <a:off x="5894388" y="2762250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82" name="AutoShape 31"/>
          <p:cNvSpPr>
            <a:spLocks noChangeArrowheads="1"/>
          </p:cNvSpPr>
          <p:nvPr/>
        </p:nvSpPr>
        <p:spPr bwMode="auto">
          <a:xfrm>
            <a:off x="5741988" y="3143250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3" name="Line 32"/>
          <p:cNvSpPr>
            <a:spLocks noChangeShapeType="1"/>
          </p:cNvSpPr>
          <p:nvPr/>
        </p:nvSpPr>
        <p:spPr bwMode="auto">
          <a:xfrm>
            <a:off x="5818188" y="3295650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84" name="AutoShape 33"/>
          <p:cNvSpPr>
            <a:spLocks noChangeArrowheads="1"/>
          </p:cNvSpPr>
          <p:nvPr/>
        </p:nvSpPr>
        <p:spPr bwMode="auto">
          <a:xfrm>
            <a:off x="5818188" y="3752850"/>
            <a:ext cx="152400" cy="152400"/>
          </a:xfrm>
          <a:prstGeom prst="flowChartMerg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Line 34"/>
          <p:cNvSpPr>
            <a:spLocks noChangeShapeType="1"/>
          </p:cNvSpPr>
          <p:nvPr/>
        </p:nvSpPr>
        <p:spPr bwMode="auto">
          <a:xfrm>
            <a:off x="5894388" y="3905250"/>
            <a:ext cx="0" cy="15240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2056" name="Object 35"/>
          <p:cNvGraphicFramePr>
            <a:graphicFrameLocks noChangeAspect="1"/>
          </p:cNvGraphicFramePr>
          <p:nvPr/>
        </p:nvGraphicFramePr>
        <p:xfrm>
          <a:off x="2374900" y="2762250"/>
          <a:ext cx="3508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1" name="Equation" r:id="rId15" imgW="164880" imgH="215640" progId="Equation.3">
                  <p:embed/>
                </p:oleObj>
              </mc:Choice>
              <mc:Fallback>
                <p:oleObj name="Equation" r:id="rId15" imgW="164880" imgH="21564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4900" y="2762250"/>
                        <a:ext cx="3508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6" name="Line 36"/>
          <p:cNvSpPr>
            <a:spLocks noChangeShapeType="1"/>
          </p:cNvSpPr>
          <p:nvPr/>
        </p:nvSpPr>
        <p:spPr bwMode="auto">
          <a:xfrm flipH="1" flipV="1">
            <a:off x="5970588" y="2724150"/>
            <a:ext cx="1676400" cy="533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7" name="Line 37"/>
          <p:cNvSpPr>
            <a:spLocks noChangeShapeType="1"/>
          </p:cNvSpPr>
          <p:nvPr/>
        </p:nvSpPr>
        <p:spPr bwMode="auto">
          <a:xfrm flipH="1">
            <a:off x="5970588" y="3257550"/>
            <a:ext cx="1600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8" name="Line 38"/>
          <p:cNvSpPr>
            <a:spLocks noChangeShapeType="1"/>
          </p:cNvSpPr>
          <p:nvPr/>
        </p:nvSpPr>
        <p:spPr bwMode="auto">
          <a:xfrm flipH="1">
            <a:off x="5970588" y="3257550"/>
            <a:ext cx="1600200" cy="533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7" name="Object 39"/>
          <p:cNvGraphicFramePr>
            <a:graphicFrameLocks noChangeAspect="1"/>
          </p:cNvGraphicFramePr>
          <p:nvPr/>
        </p:nvGraphicFramePr>
        <p:xfrm>
          <a:off x="6580188" y="2495550"/>
          <a:ext cx="323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2" name="Equation" r:id="rId17" imgW="152280" imgH="215640" progId="Equation.3">
                  <p:embed/>
                </p:oleObj>
              </mc:Choice>
              <mc:Fallback>
                <p:oleObj name="Equation" r:id="rId17" imgW="152280" imgH="21564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0188" y="2495550"/>
                        <a:ext cx="3238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" name="Object 40"/>
          <p:cNvGraphicFramePr>
            <a:graphicFrameLocks noChangeAspect="1"/>
          </p:cNvGraphicFramePr>
          <p:nvPr/>
        </p:nvGraphicFramePr>
        <p:xfrm>
          <a:off x="6459538" y="3460750"/>
          <a:ext cx="53975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3" name="Equation" r:id="rId19" imgW="253800" imgH="241200" progId="Equation.3">
                  <p:embed/>
                </p:oleObj>
              </mc:Choice>
              <mc:Fallback>
                <p:oleObj name="Equation" r:id="rId19" imgW="253800" imgH="241200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9538" y="3460750"/>
                        <a:ext cx="53975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9" name="Object 41"/>
          <p:cNvGraphicFramePr>
            <a:graphicFrameLocks noChangeAspect="1"/>
          </p:cNvGraphicFramePr>
          <p:nvPr/>
        </p:nvGraphicFramePr>
        <p:xfrm>
          <a:off x="6135688" y="2800350"/>
          <a:ext cx="350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4" name="Equation" r:id="rId21" imgW="164880" imgH="215640" progId="Equation.3">
                  <p:embed/>
                </p:oleObj>
              </mc:Choice>
              <mc:Fallback>
                <p:oleObj name="Equation" r:id="rId21" imgW="164880" imgH="215640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5688" y="2800350"/>
                        <a:ext cx="3508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0" name="Object 42"/>
          <p:cNvGraphicFramePr>
            <a:graphicFrameLocks noChangeAspect="1"/>
          </p:cNvGraphicFramePr>
          <p:nvPr/>
        </p:nvGraphicFramePr>
        <p:xfrm>
          <a:off x="7626350" y="3017838"/>
          <a:ext cx="454025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5" name="Equation" r:id="rId23" imgW="139680" imgH="164880" progId="Equation.3">
                  <p:embed/>
                </p:oleObj>
              </mc:Choice>
              <mc:Fallback>
                <p:oleObj name="Equation" r:id="rId23" imgW="139680" imgH="16488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6350" y="3017838"/>
                        <a:ext cx="454025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398463" y="428625"/>
            <a:ext cx="8407400" cy="685800"/>
          </a:xfrm>
        </p:spPr>
        <p:txBody>
          <a:bodyPr/>
          <a:lstStyle/>
          <a:p>
            <a:r>
              <a:rPr lang="en-US" smtClean="0"/>
              <a:t>Diversity vs. Multiplexing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9588" y="1500188"/>
            <a:ext cx="8266112" cy="4114800"/>
          </a:xfrm>
        </p:spPr>
        <p:txBody>
          <a:bodyPr/>
          <a:lstStyle/>
          <a:p>
            <a:r>
              <a:rPr lang="en-US" smtClean="0"/>
              <a:t>Use antennas for multiplexing or diversity</a:t>
            </a:r>
          </a:p>
          <a:p>
            <a:endParaRPr lang="en-US" smtClean="0"/>
          </a:p>
          <a:p>
            <a:pPr>
              <a:lnSpc>
                <a:spcPct val="150000"/>
              </a:lnSpc>
            </a:pPr>
            <a:endParaRPr lang="en-US" smtClean="0"/>
          </a:p>
          <a:p>
            <a:pPr>
              <a:lnSpc>
                <a:spcPct val="140000"/>
              </a:lnSpc>
            </a:pPr>
            <a:r>
              <a:rPr lang="en-US" smtClean="0"/>
              <a:t>Diversity/Multiplexing tradeoffs </a:t>
            </a:r>
            <a:r>
              <a:rPr lang="en-US" sz="2400" smtClean="0"/>
              <a:t>(Zheng/Tse)</a:t>
            </a:r>
          </a:p>
          <a:p>
            <a:pPr>
              <a:lnSpc>
                <a:spcPct val="80000"/>
              </a:lnSpc>
            </a:pPr>
            <a:endParaRPr lang="en-US" sz="2400" smtClean="0"/>
          </a:p>
          <a:p>
            <a:endParaRPr lang="en-US" smtClean="0"/>
          </a:p>
        </p:txBody>
      </p:sp>
      <p:grpSp>
        <p:nvGrpSpPr>
          <p:cNvPr id="3079" name="Group 132"/>
          <p:cNvGrpSpPr>
            <a:grpSpLocks/>
          </p:cNvGrpSpPr>
          <p:nvPr/>
        </p:nvGrpSpPr>
        <p:grpSpPr bwMode="auto">
          <a:xfrm>
            <a:off x="1438275" y="2081213"/>
            <a:ext cx="1862138" cy="1738312"/>
            <a:chOff x="2680" y="1375"/>
            <a:chExt cx="1374" cy="1216"/>
          </a:xfrm>
        </p:grpSpPr>
        <p:grpSp>
          <p:nvGrpSpPr>
            <p:cNvPr id="3116" name="Group 12"/>
            <p:cNvGrpSpPr>
              <a:grpSpLocks/>
            </p:cNvGrpSpPr>
            <p:nvPr/>
          </p:nvGrpSpPr>
          <p:grpSpPr bwMode="auto">
            <a:xfrm>
              <a:off x="2967" y="1496"/>
              <a:ext cx="100" cy="216"/>
              <a:chOff x="2342" y="1176"/>
              <a:chExt cx="136" cy="302"/>
            </a:xfrm>
          </p:grpSpPr>
          <p:sp>
            <p:nvSpPr>
              <p:cNvPr id="3155" name="Line 13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56" name="AutoShape 14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17" name="Group 15"/>
            <p:cNvGrpSpPr>
              <a:grpSpLocks/>
            </p:cNvGrpSpPr>
            <p:nvPr/>
          </p:nvGrpSpPr>
          <p:grpSpPr bwMode="auto">
            <a:xfrm>
              <a:off x="2974" y="1792"/>
              <a:ext cx="100" cy="216"/>
              <a:chOff x="2342" y="1176"/>
              <a:chExt cx="136" cy="302"/>
            </a:xfrm>
          </p:grpSpPr>
          <p:sp>
            <p:nvSpPr>
              <p:cNvPr id="3153" name="Line 16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54" name="AutoShape 17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18" name="Group 18"/>
            <p:cNvGrpSpPr>
              <a:grpSpLocks/>
            </p:cNvGrpSpPr>
            <p:nvPr/>
          </p:nvGrpSpPr>
          <p:grpSpPr bwMode="auto">
            <a:xfrm>
              <a:off x="2983" y="2089"/>
              <a:ext cx="100" cy="216"/>
              <a:chOff x="2342" y="1176"/>
              <a:chExt cx="136" cy="302"/>
            </a:xfrm>
          </p:grpSpPr>
          <p:sp>
            <p:nvSpPr>
              <p:cNvPr id="3151" name="Line 19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52" name="AutoShape 20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19" name="Line 27"/>
            <p:cNvSpPr>
              <a:spLocks noChangeShapeType="1"/>
            </p:cNvSpPr>
            <p:nvPr/>
          </p:nvSpPr>
          <p:spPr bwMode="auto">
            <a:xfrm>
              <a:off x="2680" y="2003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20" name="Group 28"/>
            <p:cNvGrpSpPr>
              <a:grpSpLocks/>
            </p:cNvGrpSpPr>
            <p:nvPr/>
          </p:nvGrpSpPr>
          <p:grpSpPr bwMode="auto">
            <a:xfrm>
              <a:off x="2680" y="1699"/>
              <a:ext cx="336" cy="136"/>
              <a:chOff x="2552" y="1592"/>
              <a:chExt cx="336" cy="136"/>
            </a:xfrm>
          </p:grpSpPr>
          <p:sp>
            <p:nvSpPr>
              <p:cNvPr id="3148" name="Line 29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49" name="Line 30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50" name="Line 31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21" name="Group 32"/>
            <p:cNvGrpSpPr>
              <a:grpSpLocks/>
            </p:cNvGrpSpPr>
            <p:nvPr/>
          </p:nvGrpSpPr>
          <p:grpSpPr bwMode="auto">
            <a:xfrm flipV="1">
              <a:off x="2696" y="2163"/>
              <a:ext cx="336" cy="136"/>
              <a:chOff x="2552" y="1592"/>
              <a:chExt cx="336" cy="136"/>
            </a:xfrm>
          </p:grpSpPr>
          <p:sp>
            <p:nvSpPr>
              <p:cNvPr id="3145" name="Line 33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46" name="Line 34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47" name="Line 35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22" name="Group 36"/>
            <p:cNvGrpSpPr>
              <a:grpSpLocks/>
            </p:cNvGrpSpPr>
            <p:nvPr/>
          </p:nvGrpSpPr>
          <p:grpSpPr bwMode="auto">
            <a:xfrm flipH="1">
              <a:off x="3659" y="1512"/>
              <a:ext cx="100" cy="216"/>
              <a:chOff x="2342" y="1176"/>
              <a:chExt cx="136" cy="302"/>
            </a:xfrm>
          </p:grpSpPr>
          <p:sp>
            <p:nvSpPr>
              <p:cNvPr id="3143" name="Line 37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44" name="AutoShape 38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23" name="Group 39"/>
            <p:cNvGrpSpPr>
              <a:grpSpLocks/>
            </p:cNvGrpSpPr>
            <p:nvPr/>
          </p:nvGrpSpPr>
          <p:grpSpPr bwMode="auto">
            <a:xfrm flipH="1">
              <a:off x="3652" y="1808"/>
              <a:ext cx="100" cy="216"/>
              <a:chOff x="2342" y="1176"/>
              <a:chExt cx="136" cy="302"/>
            </a:xfrm>
          </p:grpSpPr>
          <p:sp>
            <p:nvSpPr>
              <p:cNvPr id="3141" name="Line 40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42" name="AutoShape 41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24" name="Group 42"/>
            <p:cNvGrpSpPr>
              <a:grpSpLocks/>
            </p:cNvGrpSpPr>
            <p:nvPr/>
          </p:nvGrpSpPr>
          <p:grpSpPr bwMode="auto">
            <a:xfrm flipH="1">
              <a:off x="3643" y="2105"/>
              <a:ext cx="100" cy="216"/>
              <a:chOff x="2342" y="1176"/>
              <a:chExt cx="136" cy="302"/>
            </a:xfrm>
          </p:grpSpPr>
          <p:sp>
            <p:nvSpPr>
              <p:cNvPr id="3139" name="Line 43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40" name="AutoShape 44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25" name="Line 46"/>
            <p:cNvSpPr>
              <a:spLocks noChangeShapeType="1"/>
            </p:cNvSpPr>
            <p:nvPr/>
          </p:nvSpPr>
          <p:spPr bwMode="auto">
            <a:xfrm flipH="1">
              <a:off x="3710" y="2019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26" name="Group 47"/>
            <p:cNvGrpSpPr>
              <a:grpSpLocks/>
            </p:cNvGrpSpPr>
            <p:nvPr/>
          </p:nvGrpSpPr>
          <p:grpSpPr bwMode="auto">
            <a:xfrm flipH="1">
              <a:off x="3710" y="1715"/>
              <a:ext cx="336" cy="136"/>
              <a:chOff x="2552" y="1592"/>
              <a:chExt cx="336" cy="136"/>
            </a:xfrm>
          </p:grpSpPr>
          <p:sp>
            <p:nvSpPr>
              <p:cNvPr id="3136" name="Line 48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37" name="Line 49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38" name="Line 50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27" name="Line 51"/>
            <p:cNvSpPr>
              <a:spLocks noChangeShapeType="1"/>
            </p:cNvSpPr>
            <p:nvPr/>
          </p:nvSpPr>
          <p:spPr bwMode="auto">
            <a:xfrm flipH="1" flipV="1">
              <a:off x="3854" y="2179"/>
              <a:ext cx="2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8" name="Line 52"/>
            <p:cNvSpPr>
              <a:spLocks noChangeShapeType="1"/>
            </p:cNvSpPr>
            <p:nvPr/>
          </p:nvSpPr>
          <p:spPr bwMode="auto">
            <a:xfrm flipH="1">
              <a:off x="3862" y="2179"/>
              <a:ext cx="0" cy="1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9" name="Line 53"/>
            <p:cNvSpPr>
              <a:spLocks noChangeShapeType="1"/>
            </p:cNvSpPr>
            <p:nvPr/>
          </p:nvSpPr>
          <p:spPr bwMode="auto">
            <a:xfrm flipH="1" flipV="1">
              <a:off x="3694" y="2315"/>
              <a:ext cx="1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0" name="Line 59"/>
            <p:cNvSpPr>
              <a:spLocks noChangeShapeType="1"/>
            </p:cNvSpPr>
            <p:nvPr/>
          </p:nvSpPr>
          <p:spPr bwMode="auto">
            <a:xfrm>
              <a:off x="3136" y="1547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1" name="Line 60"/>
            <p:cNvSpPr>
              <a:spLocks noChangeShapeType="1"/>
            </p:cNvSpPr>
            <p:nvPr/>
          </p:nvSpPr>
          <p:spPr bwMode="auto">
            <a:xfrm>
              <a:off x="3152" y="1835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2" name="Line 61"/>
            <p:cNvSpPr>
              <a:spLocks noChangeShapeType="1"/>
            </p:cNvSpPr>
            <p:nvPr/>
          </p:nvSpPr>
          <p:spPr bwMode="auto">
            <a:xfrm>
              <a:off x="3176" y="2131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33" name="Group 64"/>
            <p:cNvGrpSpPr>
              <a:grpSpLocks/>
            </p:cNvGrpSpPr>
            <p:nvPr/>
          </p:nvGrpSpPr>
          <p:grpSpPr bwMode="auto">
            <a:xfrm>
              <a:off x="2952" y="1375"/>
              <a:ext cx="893" cy="1216"/>
              <a:chOff x="2927" y="1336"/>
              <a:chExt cx="893" cy="1216"/>
            </a:xfrm>
          </p:grpSpPr>
          <p:sp>
            <p:nvSpPr>
              <p:cNvPr id="3134" name="Oval 65"/>
              <p:cNvSpPr>
                <a:spLocks noChangeArrowheads="1"/>
              </p:cNvSpPr>
              <p:nvPr/>
            </p:nvSpPr>
            <p:spPr bwMode="auto">
              <a:xfrm>
                <a:off x="3288" y="1336"/>
                <a:ext cx="88" cy="1000"/>
              </a:xfrm>
              <a:prstGeom prst="ellips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35" name="Text Box 66"/>
              <p:cNvSpPr txBox="1">
                <a:spLocks noChangeArrowheads="1"/>
              </p:cNvSpPr>
              <p:nvPr/>
            </p:nvSpPr>
            <p:spPr bwMode="auto">
              <a:xfrm>
                <a:off x="2927" y="2339"/>
                <a:ext cx="893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400" b="1">
                    <a:solidFill>
                      <a:srgbClr val="0000FF"/>
                    </a:solidFill>
                  </a:rPr>
                  <a:t>Error Prone</a:t>
                </a:r>
              </a:p>
            </p:txBody>
          </p:sp>
        </p:grpSp>
      </p:grpSp>
      <p:grpSp>
        <p:nvGrpSpPr>
          <p:cNvPr id="3080" name="Group 137"/>
          <p:cNvGrpSpPr>
            <a:grpSpLocks/>
          </p:cNvGrpSpPr>
          <p:nvPr/>
        </p:nvGrpSpPr>
        <p:grpSpPr bwMode="auto">
          <a:xfrm>
            <a:off x="4613275" y="2284413"/>
            <a:ext cx="2752725" cy="1468437"/>
            <a:chOff x="2851" y="1485"/>
            <a:chExt cx="1789" cy="1047"/>
          </a:xfrm>
        </p:grpSpPr>
        <p:grpSp>
          <p:nvGrpSpPr>
            <p:cNvPr id="3082" name="Group 67"/>
            <p:cNvGrpSpPr>
              <a:grpSpLocks/>
            </p:cNvGrpSpPr>
            <p:nvPr/>
          </p:nvGrpSpPr>
          <p:grpSpPr bwMode="auto">
            <a:xfrm>
              <a:off x="3746" y="1664"/>
              <a:ext cx="894" cy="868"/>
              <a:chOff x="3535" y="3328"/>
              <a:chExt cx="894" cy="868"/>
            </a:xfrm>
          </p:grpSpPr>
          <p:sp>
            <p:nvSpPr>
              <p:cNvPr id="3114" name="Oval 68"/>
              <p:cNvSpPr>
                <a:spLocks noChangeArrowheads="1"/>
              </p:cNvSpPr>
              <p:nvPr/>
            </p:nvSpPr>
            <p:spPr bwMode="auto">
              <a:xfrm>
                <a:off x="3877" y="3328"/>
                <a:ext cx="91" cy="632"/>
              </a:xfrm>
              <a:prstGeom prst="ellips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15" name="Text Box 69"/>
              <p:cNvSpPr txBox="1">
                <a:spLocks noChangeArrowheads="1"/>
              </p:cNvSpPr>
              <p:nvPr/>
            </p:nvSpPr>
            <p:spPr bwMode="auto">
              <a:xfrm>
                <a:off x="3535" y="3979"/>
                <a:ext cx="894" cy="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400" b="1">
                    <a:solidFill>
                      <a:srgbClr val="0000FF"/>
                    </a:solidFill>
                  </a:rPr>
                  <a:t>Low P</a:t>
                </a:r>
                <a:r>
                  <a:rPr lang="en-US" sz="1400" b="1" baseline="-25000">
                    <a:solidFill>
                      <a:srgbClr val="0000FF"/>
                    </a:solidFill>
                  </a:rPr>
                  <a:t>e</a:t>
                </a:r>
              </a:p>
            </p:txBody>
          </p:sp>
        </p:grpSp>
        <p:sp>
          <p:nvSpPr>
            <p:cNvPr id="3083" name="Line 78"/>
            <p:cNvSpPr>
              <a:spLocks noChangeShapeType="1"/>
            </p:cNvSpPr>
            <p:nvPr/>
          </p:nvSpPr>
          <p:spPr bwMode="auto">
            <a:xfrm>
              <a:off x="3188" y="1529"/>
              <a:ext cx="0" cy="17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4" name="AutoShape 79"/>
            <p:cNvSpPr>
              <a:spLocks noChangeArrowheads="1"/>
            </p:cNvSpPr>
            <p:nvPr/>
          </p:nvSpPr>
          <p:spPr bwMode="auto">
            <a:xfrm rot="10800000">
              <a:off x="3138" y="1485"/>
              <a:ext cx="100" cy="132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5" name="Line 81"/>
            <p:cNvSpPr>
              <a:spLocks noChangeShapeType="1"/>
            </p:cNvSpPr>
            <p:nvPr/>
          </p:nvSpPr>
          <p:spPr bwMode="auto">
            <a:xfrm>
              <a:off x="3195" y="1825"/>
              <a:ext cx="0" cy="17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6" name="AutoShape 82"/>
            <p:cNvSpPr>
              <a:spLocks noChangeArrowheads="1"/>
            </p:cNvSpPr>
            <p:nvPr/>
          </p:nvSpPr>
          <p:spPr bwMode="auto">
            <a:xfrm rot="10800000">
              <a:off x="3145" y="1781"/>
              <a:ext cx="100" cy="132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7" name="Line 84"/>
            <p:cNvSpPr>
              <a:spLocks noChangeShapeType="1"/>
            </p:cNvSpPr>
            <p:nvPr/>
          </p:nvSpPr>
          <p:spPr bwMode="auto">
            <a:xfrm>
              <a:off x="3204" y="2122"/>
              <a:ext cx="0" cy="17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AutoShape 85"/>
            <p:cNvSpPr>
              <a:spLocks noChangeArrowheads="1"/>
            </p:cNvSpPr>
            <p:nvPr/>
          </p:nvSpPr>
          <p:spPr bwMode="auto">
            <a:xfrm rot="10800000">
              <a:off x="3154" y="2078"/>
              <a:ext cx="100" cy="132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9" name="Line 92"/>
            <p:cNvSpPr>
              <a:spLocks noChangeShapeType="1"/>
            </p:cNvSpPr>
            <p:nvPr/>
          </p:nvSpPr>
          <p:spPr bwMode="auto">
            <a:xfrm>
              <a:off x="2851" y="1992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0" name="Line 96"/>
            <p:cNvSpPr>
              <a:spLocks noChangeShapeType="1"/>
            </p:cNvSpPr>
            <p:nvPr/>
          </p:nvSpPr>
          <p:spPr bwMode="auto">
            <a:xfrm>
              <a:off x="3019" y="1688"/>
              <a:ext cx="1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1" name="Line 100"/>
            <p:cNvSpPr>
              <a:spLocks noChangeShapeType="1"/>
            </p:cNvSpPr>
            <p:nvPr/>
          </p:nvSpPr>
          <p:spPr bwMode="auto">
            <a:xfrm flipV="1">
              <a:off x="3035" y="2288"/>
              <a:ext cx="1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92" name="Group 101"/>
            <p:cNvGrpSpPr>
              <a:grpSpLocks/>
            </p:cNvGrpSpPr>
            <p:nvPr/>
          </p:nvGrpSpPr>
          <p:grpSpPr bwMode="auto">
            <a:xfrm flipH="1">
              <a:off x="3830" y="1501"/>
              <a:ext cx="100" cy="216"/>
              <a:chOff x="2342" y="1176"/>
              <a:chExt cx="136" cy="302"/>
            </a:xfrm>
          </p:grpSpPr>
          <p:sp>
            <p:nvSpPr>
              <p:cNvPr id="3112" name="Line 102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13" name="AutoShape 103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93" name="Group 104"/>
            <p:cNvGrpSpPr>
              <a:grpSpLocks/>
            </p:cNvGrpSpPr>
            <p:nvPr/>
          </p:nvGrpSpPr>
          <p:grpSpPr bwMode="auto">
            <a:xfrm flipH="1">
              <a:off x="3823" y="1797"/>
              <a:ext cx="100" cy="216"/>
              <a:chOff x="2342" y="1176"/>
              <a:chExt cx="136" cy="302"/>
            </a:xfrm>
          </p:grpSpPr>
          <p:sp>
            <p:nvSpPr>
              <p:cNvPr id="3110" name="Line 105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11" name="AutoShape 106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94" name="Group 107"/>
            <p:cNvGrpSpPr>
              <a:grpSpLocks/>
            </p:cNvGrpSpPr>
            <p:nvPr/>
          </p:nvGrpSpPr>
          <p:grpSpPr bwMode="auto">
            <a:xfrm flipH="1">
              <a:off x="3814" y="2094"/>
              <a:ext cx="100" cy="216"/>
              <a:chOff x="2342" y="1176"/>
              <a:chExt cx="136" cy="302"/>
            </a:xfrm>
          </p:grpSpPr>
          <p:sp>
            <p:nvSpPr>
              <p:cNvPr id="3108" name="Line 108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9" name="AutoShape 109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95" name="Line 111"/>
            <p:cNvSpPr>
              <a:spLocks noChangeShapeType="1"/>
            </p:cNvSpPr>
            <p:nvPr/>
          </p:nvSpPr>
          <p:spPr bwMode="auto">
            <a:xfrm flipH="1">
              <a:off x="3881" y="2008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96" name="Group 112"/>
            <p:cNvGrpSpPr>
              <a:grpSpLocks/>
            </p:cNvGrpSpPr>
            <p:nvPr/>
          </p:nvGrpSpPr>
          <p:grpSpPr bwMode="auto">
            <a:xfrm flipH="1">
              <a:off x="3881" y="1704"/>
              <a:ext cx="336" cy="136"/>
              <a:chOff x="2552" y="1592"/>
              <a:chExt cx="336" cy="136"/>
            </a:xfrm>
          </p:grpSpPr>
          <p:sp>
            <p:nvSpPr>
              <p:cNvPr id="3105" name="Line 113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6" name="Line 114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7" name="Line 115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97" name="Line 116"/>
            <p:cNvSpPr>
              <a:spLocks noChangeShapeType="1"/>
            </p:cNvSpPr>
            <p:nvPr/>
          </p:nvSpPr>
          <p:spPr bwMode="auto">
            <a:xfrm flipH="1" flipV="1">
              <a:off x="4025" y="2168"/>
              <a:ext cx="2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8" name="Line 117"/>
            <p:cNvSpPr>
              <a:spLocks noChangeShapeType="1"/>
            </p:cNvSpPr>
            <p:nvPr/>
          </p:nvSpPr>
          <p:spPr bwMode="auto">
            <a:xfrm flipH="1">
              <a:off x="4033" y="2168"/>
              <a:ext cx="0" cy="1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9" name="Line 118"/>
            <p:cNvSpPr>
              <a:spLocks noChangeShapeType="1"/>
            </p:cNvSpPr>
            <p:nvPr/>
          </p:nvSpPr>
          <p:spPr bwMode="auto">
            <a:xfrm flipH="1" flipV="1">
              <a:off x="3865" y="2304"/>
              <a:ext cx="1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0" name="Line 124"/>
            <p:cNvSpPr>
              <a:spLocks noChangeShapeType="1"/>
            </p:cNvSpPr>
            <p:nvPr/>
          </p:nvSpPr>
          <p:spPr bwMode="auto">
            <a:xfrm>
              <a:off x="3323" y="1824"/>
              <a:ext cx="47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1" name="Line 128"/>
            <p:cNvSpPr>
              <a:spLocks noChangeShapeType="1"/>
            </p:cNvSpPr>
            <p:nvPr/>
          </p:nvSpPr>
          <p:spPr bwMode="auto">
            <a:xfrm>
              <a:off x="3315" y="1552"/>
              <a:ext cx="144" cy="2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2" name="Line 129"/>
            <p:cNvSpPr>
              <a:spLocks noChangeShapeType="1"/>
            </p:cNvSpPr>
            <p:nvPr/>
          </p:nvSpPr>
          <p:spPr bwMode="auto">
            <a:xfrm flipV="1">
              <a:off x="3323" y="1824"/>
              <a:ext cx="136" cy="31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3" name="Line 130"/>
            <p:cNvSpPr>
              <a:spLocks noChangeShapeType="1"/>
            </p:cNvSpPr>
            <p:nvPr/>
          </p:nvSpPr>
          <p:spPr bwMode="auto">
            <a:xfrm flipV="1">
              <a:off x="3603" y="1568"/>
              <a:ext cx="168" cy="25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4" name="Line 131"/>
            <p:cNvSpPr>
              <a:spLocks noChangeShapeType="1"/>
            </p:cNvSpPr>
            <p:nvPr/>
          </p:nvSpPr>
          <p:spPr bwMode="auto">
            <a:xfrm>
              <a:off x="3603" y="1840"/>
              <a:ext cx="152" cy="28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3074" name="Object 133"/>
          <p:cNvGraphicFramePr>
            <a:graphicFrameLocks noChangeAspect="1"/>
          </p:cNvGraphicFramePr>
          <p:nvPr/>
        </p:nvGraphicFramePr>
        <p:xfrm>
          <a:off x="750888" y="6003925"/>
          <a:ext cx="4189412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2" name="Equation" r:id="rId3" imgW="1511280" imgH="241200" progId="Equation.3">
                  <p:embed/>
                </p:oleObj>
              </mc:Choice>
              <mc:Fallback>
                <p:oleObj name="Equation" r:id="rId3" imgW="1511280" imgH="241200" progId="Equation.3">
                  <p:embed/>
                  <p:pic>
                    <p:nvPicPr>
                      <p:cNvPr id="0" name="Object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888" y="6003925"/>
                        <a:ext cx="4189412" cy="668338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CC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34"/>
          <p:cNvGraphicFramePr>
            <a:graphicFrameLocks noChangeAspect="1"/>
          </p:cNvGraphicFramePr>
          <p:nvPr/>
        </p:nvGraphicFramePr>
        <p:xfrm>
          <a:off x="2963863" y="4991100"/>
          <a:ext cx="23304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3" name="Equation" r:id="rId5" imgW="1143000" imgH="431640" progId="Equation.3">
                  <p:embed/>
                </p:oleObj>
              </mc:Choice>
              <mc:Fallback>
                <p:oleObj name="Equation" r:id="rId5" imgW="1143000" imgH="431640" progId="Equation.3">
                  <p:embed/>
                  <p:pic>
                    <p:nvPicPr>
                      <p:cNvPr id="0" name="Object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3863" y="4991100"/>
                        <a:ext cx="2330450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135"/>
          <p:cNvGraphicFramePr>
            <a:graphicFrameLocks noChangeAspect="1"/>
          </p:cNvGraphicFramePr>
          <p:nvPr/>
        </p:nvGraphicFramePr>
        <p:xfrm>
          <a:off x="466725" y="4398963"/>
          <a:ext cx="2967038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4" name="Equation" r:id="rId7" imgW="1485720" imgH="431640" progId="Equation.3">
                  <p:embed/>
                </p:oleObj>
              </mc:Choice>
              <mc:Fallback>
                <p:oleObj name="Equation" r:id="rId7" imgW="1485720" imgH="431640" progId="Equation.3">
                  <p:embed/>
                  <p:pic>
                    <p:nvPicPr>
                      <p:cNvPr id="0" name="Object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4398963"/>
                        <a:ext cx="2967038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1" name="Picture 13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788" y="4398963"/>
            <a:ext cx="2949575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8463" y="673100"/>
            <a:ext cx="8407400" cy="68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How should antennas be used?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9588" y="1500188"/>
            <a:ext cx="7772400" cy="2551300"/>
          </a:xfrm>
        </p:spPr>
        <p:txBody>
          <a:bodyPr/>
          <a:lstStyle/>
          <a:p>
            <a:r>
              <a:rPr lang="en-US" dirty="0" smtClean="0"/>
              <a:t>Use antennas for multiplexing:</a:t>
            </a:r>
            <a:endParaRPr lang="en-US" sz="2400" dirty="0" smtClean="0"/>
          </a:p>
          <a:p>
            <a:endParaRPr lang="en-US" sz="2400" dirty="0" smtClean="0"/>
          </a:p>
          <a:p>
            <a:endParaRPr lang="en-US" dirty="0" smtClean="0"/>
          </a:p>
          <a:p>
            <a:pPr>
              <a:lnSpc>
                <a:spcPct val="60000"/>
              </a:lnSpc>
            </a:pPr>
            <a:endParaRPr lang="en-US" dirty="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74675" y="2082801"/>
            <a:ext cx="8355013" cy="1920876"/>
            <a:chOff x="306" y="1360"/>
            <a:chExt cx="5263" cy="1210"/>
          </a:xfrm>
        </p:grpSpPr>
        <p:pic>
          <p:nvPicPr>
            <p:cNvPr id="9290" name="Picture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4" y="1582"/>
              <a:ext cx="655" cy="8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91" name="Rectangle 6"/>
            <p:cNvSpPr>
              <a:spLocks noChangeArrowheads="1"/>
            </p:cNvSpPr>
            <p:nvPr/>
          </p:nvSpPr>
          <p:spPr bwMode="auto">
            <a:xfrm>
              <a:off x="5008" y="1691"/>
              <a:ext cx="48" cy="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2" name="Rectangle 7"/>
            <p:cNvSpPr>
              <a:spLocks noChangeArrowheads="1"/>
            </p:cNvSpPr>
            <p:nvPr/>
          </p:nvSpPr>
          <p:spPr bwMode="auto">
            <a:xfrm>
              <a:off x="5104" y="1787"/>
              <a:ext cx="112" cy="2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3" name="Rectangle 8"/>
            <p:cNvSpPr>
              <a:spLocks noChangeArrowheads="1"/>
            </p:cNvSpPr>
            <p:nvPr/>
          </p:nvSpPr>
          <p:spPr bwMode="auto">
            <a:xfrm>
              <a:off x="5200" y="1883"/>
              <a:ext cx="48" cy="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4" name="Rectangle 9"/>
            <p:cNvSpPr>
              <a:spLocks noChangeArrowheads="1"/>
            </p:cNvSpPr>
            <p:nvPr/>
          </p:nvSpPr>
          <p:spPr bwMode="auto">
            <a:xfrm>
              <a:off x="5424" y="1723"/>
              <a:ext cx="48" cy="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5" name="Rectangle 10"/>
            <p:cNvSpPr>
              <a:spLocks noChangeArrowheads="1"/>
            </p:cNvSpPr>
            <p:nvPr/>
          </p:nvSpPr>
          <p:spPr bwMode="auto">
            <a:xfrm>
              <a:off x="5056" y="2011"/>
              <a:ext cx="104" cy="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6" name="Rectangle 11"/>
            <p:cNvSpPr>
              <a:spLocks noChangeArrowheads="1"/>
            </p:cNvSpPr>
            <p:nvPr/>
          </p:nvSpPr>
          <p:spPr bwMode="auto">
            <a:xfrm>
              <a:off x="5352" y="1979"/>
              <a:ext cx="48" cy="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97" name="Group 12"/>
            <p:cNvGrpSpPr>
              <a:grpSpLocks/>
            </p:cNvGrpSpPr>
            <p:nvPr/>
          </p:nvGrpSpPr>
          <p:grpSpPr bwMode="auto">
            <a:xfrm>
              <a:off x="2967" y="1496"/>
              <a:ext cx="100" cy="216"/>
              <a:chOff x="2342" y="1176"/>
              <a:chExt cx="136" cy="302"/>
            </a:xfrm>
          </p:grpSpPr>
          <p:sp>
            <p:nvSpPr>
              <p:cNvPr id="9350" name="Line 13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51" name="AutoShape 14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98" name="Group 15"/>
            <p:cNvGrpSpPr>
              <a:grpSpLocks/>
            </p:cNvGrpSpPr>
            <p:nvPr/>
          </p:nvGrpSpPr>
          <p:grpSpPr bwMode="auto">
            <a:xfrm>
              <a:off x="2974" y="1792"/>
              <a:ext cx="100" cy="216"/>
              <a:chOff x="2342" y="1176"/>
              <a:chExt cx="136" cy="302"/>
            </a:xfrm>
          </p:grpSpPr>
          <p:sp>
            <p:nvSpPr>
              <p:cNvPr id="9348" name="Line 16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9" name="AutoShape 17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99" name="Group 18"/>
            <p:cNvGrpSpPr>
              <a:grpSpLocks/>
            </p:cNvGrpSpPr>
            <p:nvPr/>
          </p:nvGrpSpPr>
          <p:grpSpPr bwMode="auto">
            <a:xfrm>
              <a:off x="2983" y="2089"/>
              <a:ext cx="100" cy="216"/>
              <a:chOff x="2342" y="1176"/>
              <a:chExt cx="136" cy="302"/>
            </a:xfrm>
          </p:grpSpPr>
          <p:sp>
            <p:nvSpPr>
              <p:cNvPr id="9346" name="Line 19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7" name="AutoShape 20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300" name="Line 21"/>
            <p:cNvSpPr>
              <a:spLocks noChangeShapeType="1"/>
            </p:cNvSpPr>
            <p:nvPr/>
          </p:nvSpPr>
          <p:spPr bwMode="auto">
            <a:xfrm>
              <a:off x="1035" y="2009"/>
              <a:ext cx="20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01" name="Rectangle 22"/>
            <p:cNvSpPr>
              <a:spLocks noChangeArrowheads="1"/>
            </p:cNvSpPr>
            <p:nvPr/>
          </p:nvSpPr>
          <p:spPr bwMode="auto">
            <a:xfrm>
              <a:off x="1240" y="1819"/>
              <a:ext cx="600" cy="35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02" name="Text Box 23"/>
            <p:cNvSpPr txBox="1">
              <a:spLocks noChangeArrowheads="1"/>
            </p:cNvSpPr>
            <p:nvPr/>
          </p:nvSpPr>
          <p:spPr bwMode="auto">
            <a:xfrm>
              <a:off x="1247" y="1838"/>
              <a:ext cx="614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>
                  <a:solidFill>
                    <a:srgbClr val="000000"/>
                  </a:solidFill>
                </a:rPr>
                <a:t>High-Rate</a:t>
              </a:r>
            </a:p>
            <a:p>
              <a:pPr algn="ctr" eaLnBrk="1" hangingPunct="1">
                <a:lnSpc>
                  <a:spcPct val="2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000000"/>
                  </a:solidFill>
                </a:rPr>
                <a:t>Quantizer</a:t>
              </a:r>
            </a:p>
          </p:txBody>
        </p:sp>
        <p:sp>
          <p:nvSpPr>
            <p:cNvPr id="9303" name="Line 24"/>
            <p:cNvSpPr>
              <a:spLocks noChangeShapeType="1"/>
            </p:cNvSpPr>
            <p:nvPr/>
          </p:nvSpPr>
          <p:spPr bwMode="auto">
            <a:xfrm>
              <a:off x="1859" y="2009"/>
              <a:ext cx="20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04" name="Rectangle 25"/>
            <p:cNvSpPr>
              <a:spLocks noChangeArrowheads="1"/>
            </p:cNvSpPr>
            <p:nvPr/>
          </p:nvSpPr>
          <p:spPr bwMode="auto">
            <a:xfrm>
              <a:off x="2072" y="1819"/>
              <a:ext cx="600" cy="3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05" name="Text Box 26"/>
            <p:cNvSpPr txBox="1">
              <a:spLocks noChangeArrowheads="1"/>
            </p:cNvSpPr>
            <p:nvPr/>
          </p:nvSpPr>
          <p:spPr bwMode="auto">
            <a:xfrm>
              <a:off x="1943" y="1830"/>
              <a:ext cx="878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>
                  <a:solidFill>
                    <a:srgbClr val="000000"/>
                  </a:solidFill>
                </a:rPr>
                <a:t>ST Code</a:t>
              </a:r>
            </a:p>
            <a:p>
              <a:pPr algn="ctr" eaLnBrk="1" hangingPunct="1">
                <a:lnSpc>
                  <a:spcPct val="20000"/>
                </a:lnSpc>
                <a:spcBef>
                  <a:spcPct val="50000"/>
                </a:spcBef>
              </a:pPr>
              <a:r>
                <a:rPr lang="en-US" sz="1400" b="1" i="1">
                  <a:solidFill>
                    <a:srgbClr val="000000"/>
                  </a:solidFill>
                </a:rPr>
                <a:t>High Rate</a:t>
              </a:r>
            </a:p>
          </p:txBody>
        </p:sp>
        <p:sp>
          <p:nvSpPr>
            <p:cNvPr id="9306" name="Line 27"/>
            <p:cNvSpPr>
              <a:spLocks noChangeShapeType="1"/>
            </p:cNvSpPr>
            <p:nvPr/>
          </p:nvSpPr>
          <p:spPr bwMode="auto">
            <a:xfrm>
              <a:off x="2680" y="2003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307" name="Group 28"/>
            <p:cNvGrpSpPr>
              <a:grpSpLocks/>
            </p:cNvGrpSpPr>
            <p:nvPr/>
          </p:nvGrpSpPr>
          <p:grpSpPr bwMode="auto">
            <a:xfrm>
              <a:off x="2680" y="1699"/>
              <a:ext cx="336" cy="136"/>
              <a:chOff x="2552" y="1592"/>
              <a:chExt cx="336" cy="136"/>
            </a:xfrm>
          </p:grpSpPr>
          <p:sp>
            <p:nvSpPr>
              <p:cNvPr id="9343" name="Line 29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4" name="Line 30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5" name="Line 31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308" name="Group 32"/>
            <p:cNvGrpSpPr>
              <a:grpSpLocks/>
            </p:cNvGrpSpPr>
            <p:nvPr/>
          </p:nvGrpSpPr>
          <p:grpSpPr bwMode="auto">
            <a:xfrm flipV="1">
              <a:off x="2696" y="2163"/>
              <a:ext cx="336" cy="136"/>
              <a:chOff x="2552" y="1592"/>
              <a:chExt cx="336" cy="136"/>
            </a:xfrm>
          </p:grpSpPr>
          <p:sp>
            <p:nvSpPr>
              <p:cNvPr id="9340" name="Line 33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1" name="Line 34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2" name="Line 35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309" name="Group 36"/>
            <p:cNvGrpSpPr>
              <a:grpSpLocks/>
            </p:cNvGrpSpPr>
            <p:nvPr/>
          </p:nvGrpSpPr>
          <p:grpSpPr bwMode="auto">
            <a:xfrm flipH="1">
              <a:off x="3659" y="1512"/>
              <a:ext cx="100" cy="216"/>
              <a:chOff x="2342" y="1176"/>
              <a:chExt cx="136" cy="302"/>
            </a:xfrm>
          </p:grpSpPr>
          <p:sp>
            <p:nvSpPr>
              <p:cNvPr id="9338" name="Line 37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9" name="AutoShape 38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310" name="Group 39"/>
            <p:cNvGrpSpPr>
              <a:grpSpLocks/>
            </p:cNvGrpSpPr>
            <p:nvPr/>
          </p:nvGrpSpPr>
          <p:grpSpPr bwMode="auto">
            <a:xfrm flipH="1">
              <a:off x="3652" y="1808"/>
              <a:ext cx="100" cy="216"/>
              <a:chOff x="2342" y="1176"/>
              <a:chExt cx="136" cy="302"/>
            </a:xfrm>
          </p:grpSpPr>
          <p:sp>
            <p:nvSpPr>
              <p:cNvPr id="9336" name="Line 40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7" name="AutoShape 41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311" name="Group 42"/>
            <p:cNvGrpSpPr>
              <a:grpSpLocks/>
            </p:cNvGrpSpPr>
            <p:nvPr/>
          </p:nvGrpSpPr>
          <p:grpSpPr bwMode="auto">
            <a:xfrm flipH="1">
              <a:off x="3643" y="2105"/>
              <a:ext cx="100" cy="216"/>
              <a:chOff x="2342" y="1176"/>
              <a:chExt cx="136" cy="302"/>
            </a:xfrm>
          </p:grpSpPr>
          <p:sp>
            <p:nvSpPr>
              <p:cNvPr id="9334" name="Line 43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5" name="AutoShape 44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312" name="Rectangle 45"/>
            <p:cNvSpPr>
              <a:spLocks noChangeArrowheads="1"/>
            </p:cNvSpPr>
            <p:nvPr/>
          </p:nvSpPr>
          <p:spPr bwMode="auto">
            <a:xfrm flipH="1">
              <a:off x="4054" y="1835"/>
              <a:ext cx="600" cy="3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3" name="Line 46"/>
            <p:cNvSpPr>
              <a:spLocks noChangeShapeType="1"/>
            </p:cNvSpPr>
            <p:nvPr/>
          </p:nvSpPr>
          <p:spPr bwMode="auto">
            <a:xfrm flipH="1">
              <a:off x="3710" y="2019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314" name="Group 47"/>
            <p:cNvGrpSpPr>
              <a:grpSpLocks/>
            </p:cNvGrpSpPr>
            <p:nvPr/>
          </p:nvGrpSpPr>
          <p:grpSpPr bwMode="auto">
            <a:xfrm flipH="1">
              <a:off x="3710" y="1715"/>
              <a:ext cx="336" cy="136"/>
              <a:chOff x="2552" y="1592"/>
              <a:chExt cx="336" cy="136"/>
            </a:xfrm>
          </p:grpSpPr>
          <p:sp>
            <p:nvSpPr>
              <p:cNvPr id="9331" name="Line 48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2" name="Line 49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3" name="Line 50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315" name="Line 51"/>
            <p:cNvSpPr>
              <a:spLocks noChangeShapeType="1"/>
            </p:cNvSpPr>
            <p:nvPr/>
          </p:nvSpPr>
          <p:spPr bwMode="auto">
            <a:xfrm flipH="1" flipV="1">
              <a:off x="3854" y="2179"/>
              <a:ext cx="2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6" name="Line 52"/>
            <p:cNvSpPr>
              <a:spLocks noChangeShapeType="1"/>
            </p:cNvSpPr>
            <p:nvPr/>
          </p:nvSpPr>
          <p:spPr bwMode="auto">
            <a:xfrm flipH="1">
              <a:off x="3862" y="2179"/>
              <a:ext cx="0" cy="1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7" name="Line 53"/>
            <p:cNvSpPr>
              <a:spLocks noChangeShapeType="1"/>
            </p:cNvSpPr>
            <p:nvPr/>
          </p:nvSpPr>
          <p:spPr bwMode="auto">
            <a:xfrm flipH="1" flipV="1">
              <a:off x="3694" y="2315"/>
              <a:ext cx="1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8" name="Text Box 54"/>
            <p:cNvSpPr txBox="1">
              <a:spLocks noChangeArrowheads="1"/>
            </p:cNvSpPr>
            <p:nvPr/>
          </p:nvSpPr>
          <p:spPr bwMode="auto">
            <a:xfrm>
              <a:off x="4031" y="1918"/>
              <a:ext cx="61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>
                  <a:solidFill>
                    <a:srgbClr val="000000"/>
                  </a:solidFill>
                </a:rPr>
                <a:t>Decoder</a:t>
              </a:r>
            </a:p>
          </p:txBody>
        </p:sp>
        <p:sp>
          <p:nvSpPr>
            <p:cNvPr id="9319" name="Rectangle 55"/>
            <p:cNvSpPr>
              <a:spLocks noChangeArrowheads="1"/>
            </p:cNvSpPr>
            <p:nvPr/>
          </p:nvSpPr>
          <p:spPr bwMode="auto">
            <a:xfrm>
              <a:off x="5200" y="2147"/>
              <a:ext cx="104" cy="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0" name="Rectangle 56"/>
            <p:cNvSpPr>
              <a:spLocks noChangeArrowheads="1"/>
            </p:cNvSpPr>
            <p:nvPr/>
          </p:nvSpPr>
          <p:spPr bwMode="auto">
            <a:xfrm>
              <a:off x="5424" y="2275"/>
              <a:ext cx="48" cy="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" name="Rectangle 57"/>
            <p:cNvSpPr>
              <a:spLocks noChangeArrowheads="1"/>
            </p:cNvSpPr>
            <p:nvPr/>
          </p:nvSpPr>
          <p:spPr bwMode="auto">
            <a:xfrm>
              <a:off x="5032" y="2275"/>
              <a:ext cx="48" cy="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2" name="Line 58"/>
            <p:cNvSpPr>
              <a:spLocks noChangeShapeType="1"/>
            </p:cNvSpPr>
            <p:nvPr/>
          </p:nvSpPr>
          <p:spPr bwMode="auto">
            <a:xfrm>
              <a:off x="4664" y="2011"/>
              <a:ext cx="2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3" name="Line 59"/>
            <p:cNvSpPr>
              <a:spLocks noChangeShapeType="1"/>
            </p:cNvSpPr>
            <p:nvPr/>
          </p:nvSpPr>
          <p:spPr bwMode="auto">
            <a:xfrm>
              <a:off x="3136" y="1547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4" name="Line 60"/>
            <p:cNvSpPr>
              <a:spLocks noChangeShapeType="1"/>
            </p:cNvSpPr>
            <p:nvPr/>
          </p:nvSpPr>
          <p:spPr bwMode="auto">
            <a:xfrm>
              <a:off x="3152" y="1835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5" name="Line 61"/>
            <p:cNvSpPr>
              <a:spLocks noChangeShapeType="1"/>
            </p:cNvSpPr>
            <p:nvPr/>
          </p:nvSpPr>
          <p:spPr bwMode="auto">
            <a:xfrm>
              <a:off x="3176" y="2131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9326" name="Picture 6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" y="1512"/>
              <a:ext cx="693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27" name="Picture 6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8" y="1360"/>
              <a:ext cx="349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328" name="Group 64"/>
            <p:cNvGrpSpPr>
              <a:grpSpLocks/>
            </p:cNvGrpSpPr>
            <p:nvPr/>
          </p:nvGrpSpPr>
          <p:grpSpPr bwMode="auto">
            <a:xfrm>
              <a:off x="2952" y="1375"/>
              <a:ext cx="894" cy="1195"/>
              <a:chOff x="2927" y="1336"/>
              <a:chExt cx="894" cy="1195"/>
            </a:xfrm>
          </p:grpSpPr>
          <p:sp>
            <p:nvSpPr>
              <p:cNvPr id="9329" name="Oval 65"/>
              <p:cNvSpPr>
                <a:spLocks noChangeArrowheads="1"/>
              </p:cNvSpPr>
              <p:nvPr/>
            </p:nvSpPr>
            <p:spPr bwMode="auto">
              <a:xfrm>
                <a:off x="3288" y="1336"/>
                <a:ext cx="88" cy="1000"/>
              </a:xfrm>
              <a:prstGeom prst="ellips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0" name="Text Box 66"/>
              <p:cNvSpPr txBox="1">
                <a:spLocks noChangeArrowheads="1"/>
              </p:cNvSpPr>
              <p:nvPr/>
            </p:nvSpPr>
            <p:spPr bwMode="auto">
              <a:xfrm>
                <a:off x="2927" y="2339"/>
                <a:ext cx="89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400" b="1">
                    <a:solidFill>
                      <a:srgbClr val="0000FF"/>
                    </a:solidFill>
                  </a:rPr>
                  <a:t>Error Prone</a:t>
                </a:r>
              </a:p>
            </p:txBody>
          </p:sp>
        </p:grpSp>
      </p:grpSp>
      <p:sp>
        <p:nvSpPr>
          <p:cNvPr id="9222" name="Text Box 133"/>
          <p:cNvSpPr txBox="1">
            <a:spLocks noChangeArrowheads="1"/>
          </p:cNvSpPr>
          <p:nvPr/>
        </p:nvSpPr>
        <p:spPr bwMode="auto">
          <a:xfrm>
            <a:off x="6115050" y="1939925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sz="3200" b="1">
              <a:latin typeface="ZapfDingbats" pitchFamily="82" charset="2"/>
            </a:endParaRPr>
          </a:p>
        </p:txBody>
      </p:sp>
      <p:sp>
        <p:nvSpPr>
          <p:cNvPr id="9223" name="Text Box 134"/>
          <p:cNvSpPr txBox="1">
            <a:spLocks noChangeArrowheads="1"/>
          </p:cNvSpPr>
          <p:nvPr/>
        </p:nvSpPr>
        <p:spPr bwMode="auto">
          <a:xfrm>
            <a:off x="6280150" y="6731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sz="3200" b="1">
              <a:latin typeface="ZapfDingbats" pitchFamily="82" charset="2"/>
            </a:endParaRPr>
          </a:p>
        </p:txBody>
      </p:sp>
      <p:sp>
        <p:nvSpPr>
          <p:cNvPr id="270472" name="Text Box 136"/>
          <p:cNvSpPr txBox="1">
            <a:spLocks noChangeArrowheads="1"/>
          </p:cNvSpPr>
          <p:nvPr/>
        </p:nvSpPr>
        <p:spPr bwMode="auto">
          <a:xfrm>
            <a:off x="231775" y="6221413"/>
            <a:ext cx="8532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  <a:latin typeface="Garamond" pitchFamily="18" charset="0"/>
              </a:rPr>
              <a:t>Depends on end-to-end metric: </a:t>
            </a:r>
            <a:r>
              <a:rPr lang="en-US" b="1" i="1" dirty="0">
                <a:solidFill>
                  <a:srgbClr val="0000CC"/>
                </a:solidFill>
                <a:latin typeface="Garamond" pitchFamily="18" charset="0"/>
              </a:rPr>
              <a:t>Solve by optimizing app. metric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11175" y="3884801"/>
            <a:ext cx="8405813" cy="2393762"/>
            <a:chOff x="511175" y="3884801"/>
            <a:chExt cx="8405813" cy="2393762"/>
          </a:xfrm>
        </p:grpSpPr>
        <p:grpSp>
          <p:nvGrpSpPr>
            <p:cNvPr id="13" name="Group 67"/>
            <p:cNvGrpSpPr>
              <a:grpSpLocks/>
            </p:cNvGrpSpPr>
            <p:nvPr/>
          </p:nvGrpSpPr>
          <p:grpSpPr bwMode="auto">
            <a:xfrm>
              <a:off x="511175" y="4494213"/>
              <a:ext cx="8405813" cy="1784350"/>
              <a:chOff x="266" y="3047"/>
              <a:chExt cx="5295" cy="1124"/>
            </a:xfrm>
          </p:grpSpPr>
          <p:grpSp>
            <p:nvGrpSpPr>
              <p:cNvPr id="9225" name="Group 68"/>
              <p:cNvGrpSpPr>
                <a:grpSpLocks/>
              </p:cNvGrpSpPr>
              <p:nvPr/>
            </p:nvGrpSpPr>
            <p:grpSpPr bwMode="auto">
              <a:xfrm>
                <a:off x="3535" y="3328"/>
                <a:ext cx="894" cy="843"/>
                <a:chOff x="3535" y="3328"/>
                <a:chExt cx="894" cy="843"/>
              </a:xfrm>
            </p:grpSpPr>
            <p:sp>
              <p:nvSpPr>
                <p:cNvPr id="9288" name="Oval 69"/>
                <p:cNvSpPr>
                  <a:spLocks noChangeArrowheads="1"/>
                </p:cNvSpPr>
                <p:nvPr/>
              </p:nvSpPr>
              <p:spPr bwMode="auto">
                <a:xfrm>
                  <a:off x="3877" y="3328"/>
                  <a:ext cx="91" cy="632"/>
                </a:xfrm>
                <a:prstGeom prst="ellips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89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3535" y="3979"/>
                  <a:ext cx="894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sz="1400" b="1">
                      <a:solidFill>
                        <a:srgbClr val="0000FF"/>
                      </a:solidFill>
                    </a:rPr>
                    <a:t>Low P</a:t>
                  </a:r>
                  <a:r>
                    <a:rPr lang="en-US" sz="1400" b="1" baseline="-25000">
                      <a:solidFill>
                        <a:srgbClr val="0000FF"/>
                      </a:solidFill>
                    </a:rPr>
                    <a:t>e</a:t>
                  </a:r>
                </a:p>
              </p:txBody>
            </p:sp>
          </p:grpSp>
          <p:grpSp>
            <p:nvGrpSpPr>
              <p:cNvPr id="9226" name="Group 71"/>
              <p:cNvGrpSpPr>
                <a:grpSpLocks/>
              </p:cNvGrpSpPr>
              <p:nvPr/>
            </p:nvGrpSpPr>
            <p:grpSpPr bwMode="auto">
              <a:xfrm>
                <a:off x="266" y="3047"/>
                <a:ext cx="5295" cy="994"/>
                <a:chOff x="266" y="3047"/>
                <a:chExt cx="5295" cy="994"/>
              </a:xfrm>
            </p:grpSpPr>
            <p:sp>
              <p:nvSpPr>
                <p:cNvPr id="9227" name="Rectangle 72"/>
                <p:cNvSpPr>
                  <a:spLocks noChangeArrowheads="1"/>
                </p:cNvSpPr>
                <p:nvPr/>
              </p:nvSpPr>
              <p:spPr bwMode="auto">
                <a:xfrm>
                  <a:off x="4968" y="3344"/>
                  <a:ext cx="48" cy="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28" name="Rectangle 73"/>
                <p:cNvSpPr>
                  <a:spLocks noChangeArrowheads="1"/>
                </p:cNvSpPr>
                <p:nvPr/>
              </p:nvSpPr>
              <p:spPr bwMode="auto">
                <a:xfrm>
                  <a:off x="5064" y="3440"/>
                  <a:ext cx="112" cy="2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29" name="Rectangle 74"/>
                <p:cNvSpPr>
                  <a:spLocks noChangeArrowheads="1"/>
                </p:cNvSpPr>
                <p:nvPr/>
              </p:nvSpPr>
              <p:spPr bwMode="auto">
                <a:xfrm>
                  <a:off x="5160" y="3536"/>
                  <a:ext cx="48" cy="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0" name="Rectangle 75"/>
                <p:cNvSpPr>
                  <a:spLocks noChangeArrowheads="1"/>
                </p:cNvSpPr>
                <p:nvPr/>
              </p:nvSpPr>
              <p:spPr bwMode="auto">
                <a:xfrm>
                  <a:off x="5384" y="3376"/>
                  <a:ext cx="48" cy="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1" name="Rectangle 76"/>
                <p:cNvSpPr>
                  <a:spLocks noChangeArrowheads="1"/>
                </p:cNvSpPr>
                <p:nvPr/>
              </p:nvSpPr>
              <p:spPr bwMode="auto">
                <a:xfrm>
                  <a:off x="5016" y="3664"/>
                  <a:ext cx="104" cy="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2" name="Rectangle 77"/>
                <p:cNvSpPr>
                  <a:spLocks noChangeArrowheads="1"/>
                </p:cNvSpPr>
                <p:nvPr/>
              </p:nvSpPr>
              <p:spPr bwMode="auto">
                <a:xfrm>
                  <a:off x="5312" y="3632"/>
                  <a:ext cx="48" cy="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9233" name="Group 78"/>
                <p:cNvGrpSpPr>
                  <a:grpSpLocks/>
                </p:cNvGrpSpPr>
                <p:nvPr/>
              </p:nvGrpSpPr>
              <p:grpSpPr bwMode="auto">
                <a:xfrm>
                  <a:off x="2927" y="3149"/>
                  <a:ext cx="100" cy="216"/>
                  <a:chOff x="2342" y="1176"/>
                  <a:chExt cx="136" cy="302"/>
                </a:xfrm>
              </p:grpSpPr>
              <p:sp>
                <p:nvSpPr>
                  <p:cNvPr id="9286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2410" y="1238"/>
                    <a:ext cx="0" cy="240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87" name="AutoShape 80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342" y="1176"/>
                    <a:ext cx="136" cy="184"/>
                  </a:xfrm>
                  <a:prstGeom prst="triangle">
                    <a:avLst>
                      <a:gd name="adj" fmla="val 49995"/>
                    </a:avLst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34" name="Group 81"/>
                <p:cNvGrpSpPr>
                  <a:grpSpLocks/>
                </p:cNvGrpSpPr>
                <p:nvPr/>
              </p:nvGrpSpPr>
              <p:grpSpPr bwMode="auto">
                <a:xfrm>
                  <a:off x="2934" y="3445"/>
                  <a:ext cx="100" cy="216"/>
                  <a:chOff x="2342" y="1176"/>
                  <a:chExt cx="136" cy="302"/>
                </a:xfrm>
              </p:grpSpPr>
              <p:sp>
                <p:nvSpPr>
                  <p:cNvPr id="9284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2410" y="1238"/>
                    <a:ext cx="0" cy="240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85" name="AutoShape 83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342" y="1176"/>
                    <a:ext cx="136" cy="184"/>
                  </a:xfrm>
                  <a:prstGeom prst="triangle">
                    <a:avLst>
                      <a:gd name="adj" fmla="val 49995"/>
                    </a:avLst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35" name="Group 84"/>
                <p:cNvGrpSpPr>
                  <a:grpSpLocks/>
                </p:cNvGrpSpPr>
                <p:nvPr/>
              </p:nvGrpSpPr>
              <p:grpSpPr bwMode="auto">
                <a:xfrm>
                  <a:off x="2943" y="3742"/>
                  <a:ext cx="100" cy="216"/>
                  <a:chOff x="2342" y="1176"/>
                  <a:chExt cx="136" cy="302"/>
                </a:xfrm>
              </p:grpSpPr>
              <p:sp>
                <p:nvSpPr>
                  <p:cNvPr id="9282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2410" y="1238"/>
                    <a:ext cx="0" cy="240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83" name="AutoShape 86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342" y="1176"/>
                    <a:ext cx="136" cy="184"/>
                  </a:xfrm>
                  <a:prstGeom prst="triangle">
                    <a:avLst>
                      <a:gd name="adj" fmla="val 49995"/>
                    </a:avLst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236" name="Line 87"/>
                <p:cNvSpPr>
                  <a:spLocks noChangeShapeType="1"/>
                </p:cNvSpPr>
                <p:nvPr/>
              </p:nvSpPr>
              <p:spPr bwMode="auto">
                <a:xfrm>
                  <a:off x="995" y="3662"/>
                  <a:ext cx="206" cy="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7" name="Rectangle 88"/>
                <p:cNvSpPr>
                  <a:spLocks noChangeArrowheads="1"/>
                </p:cNvSpPr>
                <p:nvPr/>
              </p:nvSpPr>
              <p:spPr bwMode="auto">
                <a:xfrm>
                  <a:off x="1200" y="3472"/>
                  <a:ext cx="600" cy="352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8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1207" y="3491"/>
                  <a:ext cx="614" cy="2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sz="1400" b="1">
                      <a:solidFill>
                        <a:srgbClr val="000000"/>
                      </a:solidFill>
                    </a:rPr>
                    <a:t>Low-Rate</a:t>
                  </a:r>
                </a:p>
                <a:p>
                  <a:pPr algn="ctr" eaLnBrk="1" hangingPunct="1">
                    <a:lnSpc>
                      <a:spcPct val="20000"/>
                    </a:lnSpc>
                    <a:spcBef>
                      <a:spcPct val="50000"/>
                    </a:spcBef>
                  </a:pPr>
                  <a:r>
                    <a:rPr lang="en-US" sz="1400" b="1">
                      <a:solidFill>
                        <a:srgbClr val="000000"/>
                      </a:solidFill>
                    </a:rPr>
                    <a:t>Quantizer</a:t>
                  </a:r>
                </a:p>
              </p:txBody>
            </p:sp>
            <p:sp>
              <p:nvSpPr>
                <p:cNvPr id="9239" name="Line 90"/>
                <p:cNvSpPr>
                  <a:spLocks noChangeShapeType="1"/>
                </p:cNvSpPr>
                <p:nvPr/>
              </p:nvSpPr>
              <p:spPr bwMode="auto">
                <a:xfrm>
                  <a:off x="1819" y="3662"/>
                  <a:ext cx="206" cy="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40" name="Rectangle 91"/>
                <p:cNvSpPr>
                  <a:spLocks noChangeArrowheads="1"/>
                </p:cNvSpPr>
                <p:nvPr/>
              </p:nvSpPr>
              <p:spPr bwMode="auto">
                <a:xfrm>
                  <a:off x="2032" y="3440"/>
                  <a:ext cx="624" cy="432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41" name="Text Box 92"/>
                <p:cNvSpPr txBox="1">
                  <a:spLocks noChangeArrowheads="1"/>
                </p:cNvSpPr>
                <p:nvPr/>
              </p:nvSpPr>
              <p:spPr bwMode="auto">
                <a:xfrm>
                  <a:off x="1855" y="3451"/>
                  <a:ext cx="1022" cy="3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sz="1400" b="1">
                      <a:solidFill>
                        <a:srgbClr val="000000"/>
                      </a:solidFill>
                    </a:rPr>
                    <a:t>ST Code</a:t>
                  </a:r>
                </a:p>
                <a:p>
                  <a:pPr algn="ctr" eaLnBrk="1" hangingPunct="1">
                    <a:lnSpc>
                      <a:spcPct val="20000"/>
                    </a:lnSpc>
                    <a:spcBef>
                      <a:spcPct val="50000"/>
                    </a:spcBef>
                  </a:pPr>
                  <a:r>
                    <a:rPr lang="en-US" sz="1400" b="1" i="1">
                      <a:solidFill>
                        <a:srgbClr val="000000"/>
                      </a:solidFill>
                    </a:rPr>
                    <a:t>High </a:t>
                  </a:r>
                </a:p>
                <a:p>
                  <a:pPr algn="ctr" eaLnBrk="1" hangingPunct="1">
                    <a:lnSpc>
                      <a:spcPct val="30000"/>
                    </a:lnSpc>
                    <a:spcBef>
                      <a:spcPct val="50000"/>
                    </a:spcBef>
                  </a:pPr>
                  <a:r>
                    <a:rPr lang="en-US" sz="1400" b="1" i="1">
                      <a:solidFill>
                        <a:srgbClr val="000000"/>
                      </a:solidFill>
                    </a:rPr>
                    <a:t>Diversity</a:t>
                  </a:r>
                </a:p>
              </p:txBody>
            </p:sp>
            <p:sp>
              <p:nvSpPr>
                <p:cNvPr id="9242" name="Line 93"/>
                <p:cNvSpPr>
                  <a:spLocks noChangeShapeType="1"/>
                </p:cNvSpPr>
                <p:nvPr/>
              </p:nvSpPr>
              <p:spPr bwMode="auto">
                <a:xfrm>
                  <a:off x="2640" y="3656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9243" name="Group 94"/>
                <p:cNvGrpSpPr>
                  <a:grpSpLocks/>
                </p:cNvGrpSpPr>
                <p:nvPr/>
              </p:nvGrpSpPr>
              <p:grpSpPr bwMode="auto">
                <a:xfrm>
                  <a:off x="2640" y="3352"/>
                  <a:ext cx="336" cy="136"/>
                  <a:chOff x="2552" y="1592"/>
                  <a:chExt cx="336" cy="136"/>
                </a:xfrm>
              </p:grpSpPr>
              <p:sp>
                <p:nvSpPr>
                  <p:cNvPr id="9279" name="Line 95"/>
                  <p:cNvSpPr>
                    <a:spLocks noChangeShapeType="1"/>
                  </p:cNvSpPr>
                  <p:nvPr/>
                </p:nvSpPr>
                <p:spPr bwMode="auto">
                  <a:xfrm>
                    <a:off x="2552" y="1728"/>
                    <a:ext cx="17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80" name="Line 9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20" y="1600"/>
                    <a:ext cx="0" cy="128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81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2720" y="1592"/>
                    <a:ext cx="168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44" name="Group 98"/>
                <p:cNvGrpSpPr>
                  <a:grpSpLocks/>
                </p:cNvGrpSpPr>
                <p:nvPr/>
              </p:nvGrpSpPr>
              <p:grpSpPr bwMode="auto">
                <a:xfrm flipV="1">
                  <a:off x="2656" y="3816"/>
                  <a:ext cx="336" cy="136"/>
                  <a:chOff x="2552" y="1592"/>
                  <a:chExt cx="336" cy="136"/>
                </a:xfrm>
              </p:grpSpPr>
              <p:sp>
                <p:nvSpPr>
                  <p:cNvPr id="9276" name="Line 99"/>
                  <p:cNvSpPr>
                    <a:spLocks noChangeShapeType="1"/>
                  </p:cNvSpPr>
                  <p:nvPr/>
                </p:nvSpPr>
                <p:spPr bwMode="auto">
                  <a:xfrm>
                    <a:off x="2552" y="1728"/>
                    <a:ext cx="17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77" name="Line 10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20" y="1600"/>
                    <a:ext cx="0" cy="128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78" name="Line 101"/>
                  <p:cNvSpPr>
                    <a:spLocks noChangeShapeType="1"/>
                  </p:cNvSpPr>
                  <p:nvPr/>
                </p:nvSpPr>
                <p:spPr bwMode="auto">
                  <a:xfrm>
                    <a:off x="2720" y="1592"/>
                    <a:ext cx="168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45" name="Group 102"/>
                <p:cNvGrpSpPr>
                  <a:grpSpLocks/>
                </p:cNvGrpSpPr>
                <p:nvPr/>
              </p:nvGrpSpPr>
              <p:grpSpPr bwMode="auto">
                <a:xfrm flipH="1">
                  <a:off x="3619" y="3165"/>
                  <a:ext cx="100" cy="216"/>
                  <a:chOff x="2342" y="1176"/>
                  <a:chExt cx="136" cy="302"/>
                </a:xfrm>
              </p:grpSpPr>
              <p:sp>
                <p:nvSpPr>
                  <p:cNvPr id="9274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2410" y="1238"/>
                    <a:ext cx="0" cy="240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75" name="AutoShape 104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342" y="1176"/>
                    <a:ext cx="136" cy="184"/>
                  </a:xfrm>
                  <a:prstGeom prst="triangle">
                    <a:avLst>
                      <a:gd name="adj" fmla="val 49995"/>
                    </a:avLst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46" name="Group 105"/>
                <p:cNvGrpSpPr>
                  <a:grpSpLocks/>
                </p:cNvGrpSpPr>
                <p:nvPr/>
              </p:nvGrpSpPr>
              <p:grpSpPr bwMode="auto">
                <a:xfrm flipH="1">
                  <a:off x="3612" y="3461"/>
                  <a:ext cx="100" cy="216"/>
                  <a:chOff x="2342" y="1176"/>
                  <a:chExt cx="136" cy="302"/>
                </a:xfrm>
              </p:grpSpPr>
              <p:sp>
                <p:nvSpPr>
                  <p:cNvPr id="9272" name="Line 106"/>
                  <p:cNvSpPr>
                    <a:spLocks noChangeShapeType="1"/>
                  </p:cNvSpPr>
                  <p:nvPr/>
                </p:nvSpPr>
                <p:spPr bwMode="auto">
                  <a:xfrm>
                    <a:off x="2410" y="1238"/>
                    <a:ext cx="0" cy="240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73" name="AutoShape 107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342" y="1176"/>
                    <a:ext cx="136" cy="184"/>
                  </a:xfrm>
                  <a:prstGeom prst="triangle">
                    <a:avLst>
                      <a:gd name="adj" fmla="val 49995"/>
                    </a:avLst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47" name="Group 108"/>
                <p:cNvGrpSpPr>
                  <a:grpSpLocks/>
                </p:cNvGrpSpPr>
                <p:nvPr/>
              </p:nvGrpSpPr>
              <p:grpSpPr bwMode="auto">
                <a:xfrm flipH="1">
                  <a:off x="3603" y="3758"/>
                  <a:ext cx="100" cy="216"/>
                  <a:chOff x="2342" y="1176"/>
                  <a:chExt cx="136" cy="302"/>
                </a:xfrm>
              </p:grpSpPr>
              <p:sp>
                <p:nvSpPr>
                  <p:cNvPr id="9270" name="Line 109"/>
                  <p:cNvSpPr>
                    <a:spLocks noChangeShapeType="1"/>
                  </p:cNvSpPr>
                  <p:nvPr/>
                </p:nvSpPr>
                <p:spPr bwMode="auto">
                  <a:xfrm>
                    <a:off x="2410" y="1238"/>
                    <a:ext cx="0" cy="240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71" name="AutoShape 110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342" y="1176"/>
                    <a:ext cx="136" cy="184"/>
                  </a:xfrm>
                  <a:prstGeom prst="triangle">
                    <a:avLst>
                      <a:gd name="adj" fmla="val 49995"/>
                    </a:avLst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248" name="Rectangle 111"/>
                <p:cNvSpPr>
                  <a:spLocks noChangeArrowheads="1"/>
                </p:cNvSpPr>
                <p:nvPr/>
              </p:nvSpPr>
              <p:spPr bwMode="auto">
                <a:xfrm flipH="1">
                  <a:off x="4014" y="3488"/>
                  <a:ext cx="600" cy="360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49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3670" y="3672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9250" name="Group 113"/>
                <p:cNvGrpSpPr>
                  <a:grpSpLocks/>
                </p:cNvGrpSpPr>
                <p:nvPr/>
              </p:nvGrpSpPr>
              <p:grpSpPr bwMode="auto">
                <a:xfrm flipH="1">
                  <a:off x="3670" y="3368"/>
                  <a:ext cx="336" cy="136"/>
                  <a:chOff x="2552" y="1592"/>
                  <a:chExt cx="336" cy="136"/>
                </a:xfrm>
              </p:grpSpPr>
              <p:sp>
                <p:nvSpPr>
                  <p:cNvPr id="9267" name="Line 114"/>
                  <p:cNvSpPr>
                    <a:spLocks noChangeShapeType="1"/>
                  </p:cNvSpPr>
                  <p:nvPr/>
                </p:nvSpPr>
                <p:spPr bwMode="auto">
                  <a:xfrm>
                    <a:off x="2552" y="1728"/>
                    <a:ext cx="17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68" name="Line 1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20" y="1600"/>
                    <a:ext cx="0" cy="128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69" name="Line 116"/>
                  <p:cNvSpPr>
                    <a:spLocks noChangeShapeType="1"/>
                  </p:cNvSpPr>
                  <p:nvPr/>
                </p:nvSpPr>
                <p:spPr bwMode="auto">
                  <a:xfrm>
                    <a:off x="2720" y="1592"/>
                    <a:ext cx="168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251" name="Line 117"/>
                <p:cNvSpPr>
                  <a:spLocks noChangeShapeType="1"/>
                </p:cNvSpPr>
                <p:nvPr/>
              </p:nvSpPr>
              <p:spPr bwMode="auto">
                <a:xfrm flipH="1" flipV="1">
                  <a:off x="3814" y="3832"/>
                  <a:ext cx="200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2" name="Line 118"/>
                <p:cNvSpPr>
                  <a:spLocks noChangeShapeType="1"/>
                </p:cNvSpPr>
                <p:nvPr/>
              </p:nvSpPr>
              <p:spPr bwMode="auto">
                <a:xfrm flipH="1">
                  <a:off x="3822" y="3832"/>
                  <a:ext cx="0" cy="12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3" name="Line 119"/>
                <p:cNvSpPr>
                  <a:spLocks noChangeShapeType="1"/>
                </p:cNvSpPr>
                <p:nvPr/>
              </p:nvSpPr>
              <p:spPr bwMode="auto">
                <a:xfrm flipH="1" flipV="1">
                  <a:off x="3654" y="3968"/>
                  <a:ext cx="168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4" name="Text Box 120"/>
                <p:cNvSpPr txBox="1">
                  <a:spLocks noChangeArrowheads="1"/>
                </p:cNvSpPr>
                <p:nvPr/>
              </p:nvSpPr>
              <p:spPr bwMode="auto">
                <a:xfrm>
                  <a:off x="3991" y="3571"/>
                  <a:ext cx="614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sz="1400" b="1">
                      <a:solidFill>
                        <a:srgbClr val="000000"/>
                      </a:solidFill>
                    </a:rPr>
                    <a:t>Decoder</a:t>
                  </a:r>
                </a:p>
              </p:txBody>
            </p:sp>
            <p:sp>
              <p:nvSpPr>
                <p:cNvPr id="9255" name="Rectangle 121"/>
                <p:cNvSpPr>
                  <a:spLocks noChangeArrowheads="1"/>
                </p:cNvSpPr>
                <p:nvPr/>
              </p:nvSpPr>
              <p:spPr bwMode="auto">
                <a:xfrm>
                  <a:off x="5160" y="3800"/>
                  <a:ext cx="104" cy="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6" name="Rectangle 122"/>
                <p:cNvSpPr>
                  <a:spLocks noChangeArrowheads="1"/>
                </p:cNvSpPr>
                <p:nvPr/>
              </p:nvSpPr>
              <p:spPr bwMode="auto">
                <a:xfrm>
                  <a:off x="5384" y="3928"/>
                  <a:ext cx="48" cy="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7" name="Rectangle 123"/>
                <p:cNvSpPr>
                  <a:spLocks noChangeArrowheads="1"/>
                </p:cNvSpPr>
                <p:nvPr/>
              </p:nvSpPr>
              <p:spPr bwMode="auto">
                <a:xfrm>
                  <a:off x="4992" y="3928"/>
                  <a:ext cx="48" cy="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8" name="Line 124"/>
                <p:cNvSpPr>
                  <a:spLocks noChangeShapeType="1"/>
                </p:cNvSpPr>
                <p:nvPr/>
              </p:nvSpPr>
              <p:spPr bwMode="auto">
                <a:xfrm>
                  <a:off x="4624" y="3664"/>
                  <a:ext cx="23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9" name="Line 125"/>
                <p:cNvSpPr>
                  <a:spLocks noChangeShapeType="1"/>
                </p:cNvSpPr>
                <p:nvPr/>
              </p:nvSpPr>
              <p:spPr bwMode="auto">
                <a:xfrm>
                  <a:off x="3112" y="3488"/>
                  <a:ext cx="472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pic>
              <p:nvPicPr>
                <p:cNvPr id="9260" name="Picture 126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6" y="3143"/>
                  <a:ext cx="695" cy="8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61" name="Picture 127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6" y="3149"/>
                  <a:ext cx="693" cy="8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62" name="Picture 128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2" y="3047"/>
                  <a:ext cx="359" cy="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263" name="Line 129"/>
                <p:cNvSpPr>
                  <a:spLocks noChangeShapeType="1"/>
                </p:cNvSpPr>
                <p:nvPr/>
              </p:nvSpPr>
              <p:spPr bwMode="auto">
                <a:xfrm>
                  <a:off x="3104" y="3216"/>
                  <a:ext cx="144" cy="272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64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3112" y="3488"/>
                  <a:ext cx="136" cy="312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65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3392" y="3232"/>
                  <a:ext cx="168" cy="256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66" name="Line 132"/>
                <p:cNvSpPr>
                  <a:spLocks noChangeShapeType="1"/>
                </p:cNvSpPr>
                <p:nvPr/>
              </p:nvSpPr>
              <p:spPr bwMode="auto">
                <a:xfrm>
                  <a:off x="3392" y="3504"/>
                  <a:ext cx="152" cy="28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36" name="Rectangle 3"/>
            <p:cNvSpPr txBox="1">
              <a:spLocks noChangeArrowheads="1"/>
            </p:cNvSpPr>
            <p:nvPr/>
          </p:nvSpPr>
          <p:spPr bwMode="auto">
            <a:xfrm>
              <a:off x="525463" y="3884801"/>
              <a:ext cx="7772400" cy="1493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+mn-lt"/>
                </a:defRPr>
              </a:lvl2pPr>
              <a:lvl3pPr marL="1143000" indent="-228600" algn="l" rtl="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kern="0" dirty="0" smtClean="0"/>
                <a:t>Use antennas for diversity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2704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MIMO Receiver Design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63538" y="1589088"/>
            <a:ext cx="8416925" cy="4114800"/>
          </a:xfrm>
        </p:spPr>
        <p:txBody>
          <a:bodyPr/>
          <a:lstStyle/>
          <a:p>
            <a:r>
              <a:rPr lang="en-US" altLang="en-US" sz="2400" dirty="0" smtClean="0"/>
              <a:t>Optimal Receiver:</a:t>
            </a:r>
          </a:p>
          <a:p>
            <a:pPr lvl="1"/>
            <a:r>
              <a:rPr lang="en-US" altLang="en-US" sz="2000" dirty="0" smtClean="0"/>
              <a:t>Maximum likelihood: finds input symbol most likely to have resulted in received vector</a:t>
            </a:r>
          </a:p>
          <a:p>
            <a:pPr lvl="1"/>
            <a:r>
              <a:rPr lang="en-US" altLang="en-US" sz="2000" dirty="0" smtClean="0"/>
              <a:t>Exponentially complex # of streams and constellation size</a:t>
            </a:r>
          </a:p>
          <a:p>
            <a:r>
              <a:rPr lang="en-US" altLang="en-US" sz="2400" dirty="0" smtClean="0"/>
              <a:t>Linear Receivers</a:t>
            </a:r>
          </a:p>
          <a:p>
            <a:pPr lvl="1"/>
            <a:r>
              <a:rPr lang="en-US" altLang="en-US" sz="2000" dirty="0" smtClean="0"/>
              <a:t>Zero-Forcing: forces off-diagonal elements to zero, enhances noise</a:t>
            </a:r>
          </a:p>
          <a:p>
            <a:pPr lvl="1"/>
            <a:r>
              <a:rPr lang="en-US" altLang="en-US" sz="2000" dirty="0" smtClean="0"/>
              <a:t>Minimum Mean Square Error: Balances zero forcing against noise enhancement</a:t>
            </a:r>
          </a:p>
          <a:p>
            <a:r>
              <a:rPr lang="en-US" altLang="en-US" sz="2800" dirty="0" smtClean="0"/>
              <a:t>Sphere Decoder:</a:t>
            </a:r>
          </a:p>
          <a:p>
            <a:pPr lvl="1"/>
            <a:r>
              <a:rPr lang="en-US" altLang="en-US" sz="2000" dirty="0" smtClean="0"/>
              <a:t>Only considers possibilities within a sphere of received symbol.</a:t>
            </a:r>
          </a:p>
          <a:p>
            <a:pPr lvl="2"/>
            <a:r>
              <a:rPr lang="en-US" altLang="en-US" sz="1600" dirty="0" smtClean="0">
                <a:solidFill>
                  <a:srgbClr val="0033CC"/>
                </a:solidFill>
              </a:rPr>
              <a:t>If minimum distance symbol is within sphere, optimal, otherwise null is returned</a:t>
            </a:r>
          </a:p>
          <a:p>
            <a:pPr lvl="1"/>
            <a:endParaRPr lang="en-US" altLang="en-US" sz="2000" dirty="0" smtClean="0"/>
          </a:p>
          <a:p>
            <a:pPr lvl="1"/>
            <a:endParaRPr lang="en-US" altLang="en-US" sz="2000" dirty="0" smtClean="0"/>
          </a:p>
          <a:p>
            <a:pPr lvl="2"/>
            <a:endParaRPr lang="en-US" altLang="en-US" sz="1600" dirty="0" smtClean="0"/>
          </a:p>
          <a:p>
            <a:pPr lvl="1"/>
            <a:endParaRPr lang="en-US" altLang="en-US" sz="2000" dirty="0" smtClean="0"/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138" y="5473700"/>
            <a:ext cx="306387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1"/>
          <p:cNvSpPr txBox="1">
            <a:spLocks noChangeArrowheads="1"/>
          </p:cNvSpPr>
          <p:nvPr/>
        </p:nvSpPr>
        <p:spPr bwMode="auto">
          <a:xfrm>
            <a:off x="4114800" y="297815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graphicFrame>
        <p:nvGraphicFramePr>
          <p:cNvPr id="51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877449"/>
              </p:ext>
            </p:extLst>
          </p:nvPr>
        </p:nvGraphicFramePr>
        <p:xfrm>
          <a:off x="277813" y="5965825"/>
          <a:ext cx="2686050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Equation" r:id="rId4" imgW="1333440" imgH="317160" progId="Equation.3">
                  <p:embed/>
                </p:oleObj>
              </mc:Choice>
              <mc:Fallback>
                <p:oleObj name="Equation" r:id="rId4" imgW="133344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3" y="5965825"/>
                        <a:ext cx="2686050" cy="63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712037"/>
              </p:ext>
            </p:extLst>
          </p:nvPr>
        </p:nvGraphicFramePr>
        <p:xfrm>
          <a:off x="5942013" y="5909470"/>
          <a:ext cx="276860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Equation" r:id="rId6" imgW="1600200" imgH="342720" progId="Equation.3">
                  <p:embed/>
                </p:oleObj>
              </mc:Choice>
              <mc:Fallback>
                <p:oleObj name="Equation" r:id="rId6" imgW="160020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013" y="5909470"/>
                        <a:ext cx="276860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140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Points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1905" y="1295400"/>
            <a:ext cx="8841369" cy="5338762"/>
          </a:xfrm>
        </p:spPr>
        <p:txBody>
          <a:bodyPr/>
          <a:lstStyle/>
          <a:p>
            <a:pPr marL="1371600" lvl="3" indent="0">
              <a:buNone/>
            </a:pPr>
            <a:endParaRPr lang="en-US" sz="1600" dirty="0" smtClean="0"/>
          </a:p>
          <a:p>
            <a:pPr>
              <a:lnSpc>
                <a:spcPct val="95000"/>
              </a:lnSpc>
            </a:pPr>
            <a:r>
              <a:rPr lang="en-US" sz="2400" dirty="0" smtClean="0"/>
              <a:t>Capacity of fading MIMO systems</a:t>
            </a:r>
          </a:p>
          <a:p>
            <a:pPr lvl="1">
              <a:lnSpc>
                <a:spcPct val="95000"/>
              </a:lnSpc>
            </a:pPr>
            <a:r>
              <a:rPr lang="en-US" sz="2000" dirty="0" smtClean="0"/>
              <a:t>With TX and RX channel knowledge, water-fill power over space or space-time to achieve capacity</a:t>
            </a:r>
          </a:p>
          <a:p>
            <a:pPr lvl="1">
              <a:lnSpc>
                <a:spcPct val="95000"/>
              </a:lnSpc>
            </a:pPr>
            <a:r>
              <a:rPr lang="en-US" sz="2000" dirty="0" smtClean="0">
                <a:latin typeface="+mj-lt"/>
              </a:rPr>
              <a:t>Without TX CSI, outage is the capacity metric</a:t>
            </a:r>
          </a:p>
          <a:p>
            <a:pPr>
              <a:lnSpc>
                <a:spcPct val="95000"/>
              </a:lnSpc>
            </a:pPr>
            <a:r>
              <a:rPr lang="en-US" sz="2400" dirty="0" smtClean="0">
                <a:latin typeface="+mj-lt"/>
              </a:rPr>
              <a:t>For </a:t>
            </a:r>
            <a:r>
              <a:rPr lang="en-US" sz="2400" dirty="0" smtClean="0">
                <a:latin typeface="+mj-lt"/>
              </a:rPr>
              <a:t>massive MIMO or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high SNR, capacity </a:t>
            </a:r>
            <a:r>
              <a:rPr lang="en-US" sz="2400" dirty="0" smtClean="0">
                <a:latin typeface="+mj-lt"/>
              </a:rPr>
              <a:t>scales as </a:t>
            </a:r>
            <a:r>
              <a:rPr lang="en-US" sz="2400" dirty="0" smtClean="0"/>
              <a:t>min(</a:t>
            </a:r>
            <a:r>
              <a:rPr lang="en-US" sz="2400" dirty="0" err="1" smtClean="0"/>
              <a:t>M</a:t>
            </a:r>
            <a:r>
              <a:rPr lang="en-US" sz="2400" baseline="-25000" dirty="0" err="1" smtClean="0"/>
              <a:t>t</a:t>
            </a:r>
            <a:r>
              <a:rPr lang="en-US" sz="2400" dirty="0" err="1" smtClean="0"/>
              <a:t>,M</a:t>
            </a:r>
            <a:r>
              <a:rPr lang="en-US" sz="2400" baseline="-25000" dirty="0" err="1" smtClean="0"/>
              <a:t>r</a:t>
            </a:r>
            <a:r>
              <a:rPr lang="en-US" sz="2400" dirty="0"/>
              <a:t>)</a:t>
            </a:r>
            <a:endParaRPr lang="en-US" sz="1400" dirty="0" smtClean="0">
              <a:latin typeface="+mj-lt"/>
            </a:endParaRPr>
          </a:p>
          <a:p>
            <a:pPr>
              <a:lnSpc>
                <a:spcPct val="95000"/>
              </a:lnSpc>
            </a:pPr>
            <a:r>
              <a:rPr lang="en-US" sz="2400" dirty="0" err="1" smtClean="0"/>
              <a:t>Beamforming</a:t>
            </a:r>
            <a:r>
              <a:rPr lang="en-US" sz="2400" dirty="0" smtClean="0"/>
              <a:t> transforms MIMO system </a:t>
            </a:r>
            <a:r>
              <a:rPr lang="en-US" sz="2400" dirty="0"/>
              <a:t>into a SISO system with </a:t>
            </a:r>
            <a:r>
              <a:rPr lang="en-US" sz="2400" dirty="0" smtClean="0"/>
              <a:t>TX and RX diversity.</a:t>
            </a:r>
          </a:p>
          <a:p>
            <a:pPr lvl="1">
              <a:lnSpc>
                <a:spcPct val="95000"/>
              </a:lnSpc>
            </a:pPr>
            <a:r>
              <a:rPr lang="en-US" sz="2000" dirty="0" err="1" smtClean="0"/>
              <a:t>Beamform</a:t>
            </a:r>
            <a:r>
              <a:rPr lang="en-US" sz="2000" dirty="0" smtClean="0"/>
              <a:t> along direction of maximum singular value</a:t>
            </a:r>
            <a:endParaRPr lang="en-US" sz="1800" dirty="0"/>
          </a:p>
          <a:p>
            <a:pPr>
              <a:lnSpc>
                <a:spcPct val="95000"/>
              </a:lnSpc>
            </a:pPr>
            <a:r>
              <a:rPr lang="en-US" sz="2400" dirty="0" smtClean="0"/>
              <a:t>MIMO introduces diversity/multiplexing tradeoff</a:t>
            </a:r>
          </a:p>
          <a:p>
            <a:pPr lvl="1">
              <a:lnSpc>
                <a:spcPct val="95000"/>
              </a:lnSpc>
            </a:pPr>
            <a:r>
              <a:rPr lang="en-US" sz="2000" dirty="0" smtClean="0"/>
              <a:t>Optimal use of antennas depends on application</a:t>
            </a:r>
          </a:p>
          <a:p>
            <a:pPr>
              <a:lnSpc>
                <a:spcPct val="95000"/>
              </a:lnSpc>
            </a:pPr>
            <a:r>
              <a:rPr lang="en-US" sz="2400" dirty="0"/>
              <a:t>MIMO RX design trades complexity for performance</a:t>
            </a:r>
          </a:p>
          <a:p>
            <a:pPr lvl="1">
              <a:lnSpc>
                <a:spcPct val="95000"/>
              </a:lnSpc>
            </a:pPr>
            <a:r>
              <a:rPr lang="en-US" sz="2000" dirty="0"/>
              <a:t>ML detector optimal - exponentially complex</a:t>
            </a:r>
          </a:p>
          <a:p>
            <a:pPr lvl="1">
              <a:lnSpc>
                <a:spcPct val="95000"/>
              </a:lnSpc>
            </a:pPr>
            <a:r>
              <a:rPr lang="en-US" sz="2000" dirty="0"/>
              <a:t>Linear receivers balance noise enhancement against stream </a:t>
            </a:r>
            <a:r>
              <a:rPr lang="en-US" sz="2000" dirty="0" smtClean="0"/>
              <a:t>interference</a:t>
            </a:r>
          </a:p>
          <a:p>
            <a:pPr lvl="1">
              <a:lnSpc>
                <a:spcPct val="95000"/>
              </a:lnSpc>
            </a:pPr>
            <a:r>
              <a:rPr lang="en-US" sz="2000" dirty="0" smtClean="0"/>
              <a:t>Sphere decoding provides near ML performance with linear complexity</a:t>
            </a:r>
            <a:endParaRPr lang="en-US" sz="2000" dirty="0"/>
          </a:p>
          <a:p>
            <a:pPr>
              <a:lnSpc>
                <a:spcPct val="95000"/>
              </a:lnSpc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58638</TotalTime>
  <Words>702</Words>
  <Application>Microsoft Office PowerPoint</Application>
  <PresentationFormat>On-screen Show (4:3)</PresentationFormat>
  <Paragraphs>135</Paragraphs>
  <Slides>11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</vt:lpstr>
      <vt:lpstr>Calibri</vt:lpstr>
      <vt:lpstr>Garamond</vt:lpstr>
      <vt:lpstr>Symbol</vt:lpstr>
      <vt:lpstr>Times New Roman</vt:lpstr>
      <vt:lpstr>Wingdings</vt:lpstr>
      <vt:lpstr>ZapfDingbats</vt:lpstr>
      <vt:lpstr>BlueRed</vt:lpstr>
      <vt:lpstr>1_BlueRed</vt:lpstr>
      <vt:lpstr>3_BlueRed</vt:lpstr>
      <vt:lpstr>Equation</vt:lpstr>
      <vt:lpstr>EE359 – Lecture 15 Outline</vt:lpstr>
      <vt:lpstr>Midterm Grade Distribution</vt:lpstr>
      <vt:lpstr>Grade breakdown by problem and common mistakes</vt:lpstr>
      <vt:lpstr>Review of Last Lecture</vt:lpstr>
      <vt:lpstr>MIMO Fading Channel Capacity</vt:lpstr>
      <vt:lpstr>Massive MIMO</vt:lpstr>
      <vt:lpstr>Beamforming</vt:lpstr>
      <vt:lpstr>Diversity vs. Multiplexing</vt:lpstr>
      <vt:lpstr>How should antennas be used?</vt:lpstr>
      <vt:lpstr>MIMO Receiver Design</vt:lpstr>
      <vt:lpstr>Main Points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185</cp:revision>
  <cp:lastPrinted>2000-03-17T02:49:38Z</cp:lastPrinted>
  <dcterms:created xsi:type="dcterms:W3CDTF">1999-01-27T20:08:30Z</dcterms:created>
  <dcterms:modified xsi:type="dcterms:W3CDTF">2020-02-25T20:34:47Z</dcterms:modified>
</cp:coreProperties>
</file>