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61" r:id="rId2"/>
    <p:sldMasterId id="2147483673" r:id="rId3"/>
    <p:sldMasterId id="2147483685" r:id="rId4"/>
  </p:sldMasterIdLst>
  <p:notesMasterIdLst>
    <p:notesMasterId r:id="rId14"/>
  </p:notesMasterIdLst>
  <p:handoutMasterIdLst>
    <p:handoutMasterId r:id="rId15"/>
  </p:handoutMasterIdLst>
  <p:sldIdLst>
    <p:sldId id="393" r:id="rId5"/>
    <p:sldId id="437" r:id="rId6"/>
    <p:sldId id="430" r:id="rId7"/>
    <p:sldId id="443" r:id="rId8"/>
    <p:sldId id="424" r:id="rId9"/>
    <p:sldId id="434" r:id="rId10"/>
    <p:sldId id="435" r:id="rId11"/>
    <p:sldId id="436" r:id="rId12"/>
    <p:sldId id="421" r:id="rId1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9900"/>
    <a:srgbClr val="0000CC"/>
    <a:srgbClr val="FF6600"/>
    <a:srgbClr val="CC0099"/>
    <a:srgbClr val="000000"/>
    <a:srgbClr val="33CC33"/>
    <a:srgbClr val="990099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32787"/>
    <p:restoredTop sz="90929"/>
  </p:normalViewPr>
  <p:slideViewPr>
    <p:cSldViewPr snapToGrid="0">
      <p:cViewPr>
        <p:scale>
          <a:sx n="75" d="100"/>
          <a:sy n="75" d="100"/>
        </p:scale>
        <p:origin x="2198" y="25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12" Type="http://schemas.openxmlformats.org/officeDocument/2006/relationships/image" Target="../media/image18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11" Type="http://schemas.openxmlformats.org/officeDocument/2006/relationships/image" Target="../media/image17.wmf"/><Relationship Id="rId5" Type="http://schemas.openxmlformats.org/officeDocument/2006/relationships/image" Target="../media/image11.wmf"/><Relationship Id="rId10" Type="http://schemas.openxmlformats.org/officeDocument/2006/relationships/image" Target="../media/image16.wmf"/><Relationship Id="rId4" Type="http://schemas.openxmlformats.org/officeDocument/2006/relationships/image" Target="../media/image10.wmf"/><Relationship Id="rId9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t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t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b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b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fld id="{66DCD09B-97D2-463E-860B-235B90A57C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1953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t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t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6313" y="4559300"/>
            <a:ext cx="5362575" cy="432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6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b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6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b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fld id="{3B4591A2-96BF-4694-8B26-C68E26776F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898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0C1B48-A3E3-4BA5-8EAB-5CF84B416E1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786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AA558-8A91-4130-A8BC-713209CA53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42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E12F3-7B6F-4D2B-8539-2CFB7733AD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55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E6C19-343C-4CAE-8847-99E3F6C378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543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2A03C-959B-4BB8-9CA0-CF505D9551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198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DCB9E-CB4E-4F1B-ACFB-2A73132837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266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B4988-91EB-4F29-8205-C39DE2889B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479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55AB2-C89D-42AC-AD2B-3A139EE762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760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7F0F8D-A888-4AEA-9323-783B58CAFA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95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CBE46-49EB-44B5-96A7-9874FC49A5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80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EEBB58-3E01-4350-B972-4B0F643742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763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1DB815-5CBC-495C-B9D8-EE111C8FE1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0508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26249-5A26-4865-97D0-C2647EDD5E9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82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91518-B7DD-4E08-A346-443205D4813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132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322DD-D4F1-49EC-A4E5-C50EF0B534E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7605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D1375-4018-4857-AA0E-B51A3E7AFD6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446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D7A05-695D-49BE-B7EB-D99D6B0C04C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68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2DAE0-601B-4490-A03A-D3E31ACE76E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3610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188EF-C453-4A70-8F54-A240CC3E175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0586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BF9DE-15BA-402D-843E-B17B0B7C52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0887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A48751-4287-47CF-B90F-348292F48E1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785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A1D4C-54D5-4177-8AE2-6638FD0E48B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6365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140F0-EC11-4797-B5C9-16EC63E729C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4205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782C57-0551-497A-B5EB-5EC011A2E6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7913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0A159-0A7D-47BD-B284-D4BDD3A747F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9978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DF226-5882-4FD7-BD19-A13D85ED51B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06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1C622-9733-44E4-BD10-DDEBCA8191D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5115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402AF-A00B-44BC-A828-401E3CF9979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8204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18001-74C8-47EB-8708-DEE80009C1B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892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8631E-FB68-424C-99DD-9F5DF38EC56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7310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8EBE8-1742-427D-81A8-3316D102649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6006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82CDD-F18B-422E-A4FD-132D6E855AC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102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37786-E73A-43DC-B8D7-8C80A2BEAF2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9764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0BC6A-591B-45B4-8A52-7727575772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5534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A2D185B-49EA-41F3-982E-DD4BE8272680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78565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CA2DEF-59F8-4F91-8718-29D7170F6F7D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034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7533B2-39D0-411E-8881-A2A1FD1A348D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26797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2114A5D-9F45-4B1C-B78F-A75F5B1743C9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54435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5CBB7B-E2A0-42E8-9C35-962B6EF64AF7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97896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271EEC-8E27-4DE2-8E4C-E1781E16A9C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60920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3A8A76-A988-4C2C-B0AD-4D43B56F52F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08593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3E0F9F-2577-434A-A03D-7886FF6567E6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93200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B8DA83-4989-4AFB-AD55-F5433629BF70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0769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783E687-5331-4C9E-ADB6-8C3A72CF0A0F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83485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9B459E2-9661-43C7-874B-232252AA99B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4141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2D04D03-EBD6-43EB-B081-D56071E174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2A0A501-90F1-4B39-ABD3-5842324BCE0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2809374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1648160-6B5A-43BE-A334-7FE19116E27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5295233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9ACF998-C6F6-45D1-8E1D-0229BFA54297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7756775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anose="05000000000000000000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.wmf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2.emf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oleObject" Target="../embeddings/oleObject7.bin"/><Relationship Id="rId18" Type="http://schemas.openxmlformats.org/officeDocument/2006/relationships/image" Target="../media/image14.wmf"/><Relationship Id="rId26" Type="http://schemas.openxmlformats.org/officeDocument/2006/relationships/image" Target="../media/image18.wmf"/><Relationship Id="rId3" Type="http://schemas.openxmlformats.org/officeDocument/2006/relationships/oleObject" Target="../embeddings/oleObject2.bin"/><Relationship Id="rId21" Type="http://schemas.openxmlformats.org/officeDocument/2006/relationships/oleObject" Target="../embeddings/oleObject11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1.wmf"/><Relationship Id="rId17" Type="http://schemas.openxmlformats.org/officeDocument/2006/relationships/oleObject" Target="../embeddings/oleObject9.bin"/><Relationship Id="rId25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.wmf"/><Relationship Id="rId20" Type="http://schemas.openxmlformats.org/officeDocument/2006/relationships/image" Target="../media/image15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6.bin"/><Relationship Id="rId24" Type="http://schemas.openxmlformats.org/officeDocument/2006/relationships/image" Target="../media/image17.wmf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8.bin"/><Relationship Id="rId23" Type="http://schemas.openxmlformats.org/officeDocument/2006/relationships/oleObject" Target="../embeddings/oleObject12.bin"/><Relationship Id="rId10" Type="http://schemas.openxmlformats.org/officeDocument/2006/relationships/image" Target="../media/image10.wmf"/><Relationship Id="rId19" Type="http://schemas.openxmlformats.org/officeDocument/2006/relationships/oleObject" Target="../embeddings/oleObject10.bin"/><Relationship Id="rId4" Type="http://schemas.openxmlformats.org/officeDocument/2006/relationships/image" Target="../media/image7.w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12.wmf"/><Relationship Id="rId22" Type="http://schemas.openxmlformats.org/officeDocument/2006/relationships/image" Target="../media/image16.wmf"/><Relationship Id="rId27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image" Target="../media/image28.emf"/><Relationship Id="rId18" Type="http://schemas.openxmlformats.org/officeDocument/2006/relationships/image" Target="../media/image31.png"/><Relationship Id="rId3" Type="http://schemas.openxmlformats.org/officeDocument/2006/relationships/tags" Target="../tags/tag2.xml"/><Relationship Id="rId21" Type="http://schemas.openxmlformats.org/officeDocument/2006/relationships/oleObject" Target="../embeddings/oleObject19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22.wmf"/><Relationship Id="rId17" Type="http://schemas.openxmlformats.org/officeDocument/2006/relationships/image" Target="../media/image30.png"/><Relationship Id="rId2" Type="http://schemas.openxmlformats.org/officeDocument/2006/relationships/tags" Target="../tags/tag1.xml"/><Relationship Id="rId16" Type="http://schemas.openxmlformats.org/officeDocument/2006/relationships/image" Target="../media/image29.emf"/><Relationship Id="rId20" Type="http://schemas.openxmlformats.org/officeDocument/2006/relationships/image" Target="../media/image24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27.png"/><Relationship Id="rId11" Type="http://schemas.openxmlformats.org/officeDocument/2006/relationships/oleObject" Target="../embeddings/oleObject16.bin"/><Relationship Id="rId5" Type="http://schemas.openxmlformats.org/officeDocument/2006/relationships/image" Target="../media/image26.emf"/><Relationship Id="rId15" Type="http://schemas.openxmlformats.org/officeDocument/2006/relationships/image" Target="../media/image23.wmf"/><Relationship Id="rId10" Type="http://schemas.openxmlformats.org/officeDocument/2006/relationships/image" Target="../media/image21.wmf"/><Relationship Id="rId19" Type="http://schemas.openxmlformats.org/officeDocument/2006/relationships/oleObject" Target="../embeddings/oleObject18.bin"/><Relationship Id="rId4" Type="http://schemas.openxmlformats.org/officeDocument/2006/relationships/slideLayout" Target="../slideLayouts/slideLayout35.xml"/><Relationship Id="rId9" Type="http://schemas.openxmlformats.org/officeDocument/2006/relationships/oleObject" Target="../embeddings/oleObject15.bin"/><Relationship Id="rId14" Type="http://schemas.openxmlformats.org/officeDocument/2006/relationships/oleObject" Target="../embeddings/oleObject17.bin"/><Relationship Id="rId22" Type="http://schemas.openxmlformats.org/officeDocument/2006/relationships/image" Target="../media/image25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EE359 – Lecture 16 Outline</a:t>
            </a:r>
          </a:p>
        </p:txBody>
      </p:sp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1228725" y="60340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>
              <a:solidFill>
                <a:srgbClr val="CC0000"/>
              </a:solidFill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0024" y="1465848"/>
            <a:ext cx="8647761" cy="5078413"/>
          </a:xfrm>
        </p:spPr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</a:rPr>
              <a:t>Announcements:</a:t>
            </a:r>
            <a:r>
              <a:rPr lang="en-US" sz="2800" dirty="0" smtClean="0"/>
              <a:t> </a:t>
            </a:r>
          </a:p>
          <a:p>
            <a:pPr lvl="1"/>
            <a:r>
              <a:rPr lang="en-US" sz="2000" dirty="0" smtClean="0"/>
              <a:t>HW due Fri, new HW to be </a:t>
            </a:r>
            <a:r>
              <a:rPr lang="en-US" sz="2000" dirty="0" smtClean="0"/>
              <a:t>posted today</a:t>
            </a:r>
          </a:p>
          <a:p>
            <a:pPr lvl="1"/>
            <a:r>
              <a:rPr lang="en-US" sz="2000" dirty="0" smtClean="0"/>
              <a:t>End-of-Quarter </a:t>
            </a:r>
            <a:r>
              <a:rPr lang="en-US" sz="2000" dirty="0" smtClean="0"/>
              <a:t>schedule and possible bonus </a:t>
            </a:r>
            <a:r>
              <a:rPr lang="en-US" sz="2000" dirty="0" smtClean="0"/>
              <a:t>lecture</a:t>
            </a:r>
          </a:p>
          <a:p>
            <a:pPr lvl="2"/>
            <a:r>
              <a:rPr lang="en-US" sz="1600" dirty="0" smtClean="0"/>
              <a:t>No lecture March 5, </a:t>
            </a:r>
            <a:r>
              <a:rPr lang="en-US" sz="1600" dirty="0" smtClean="0">
                <a:solidFill>
                  <a:srgbClr val="FF0000"/>
                </a:solidFill>
              </a:rPr>
              <a:t>makeup lecture Monday March 2, 10:30-11:50, Gates B03</a:t>
            </a:r>
          </a:p>
          <a:p>
            <a:pPr lvl="2"/>
            <a:r>
              <a:rPr lang="en-US" sz="1600" dirty="0" smtClean="0"/>
              <a:t>Advanced topics lecture? Could extend last class March 12 to 3:30 (i.e. 1:30-3:30)</a:t>
            </a:r>
          </a:p>
          <a:p>
            <a:pPr lvl="2"/>
            <a:r>
              <a:rPr lang="en-US" sz="1600" dirty="0"/>
              <a:t>Final exam: </a:t>
            </a:r>
            <a:r>
              <a:rPr lang="en-US" sz="1600" dirty="0" smtClean="0"/>
              <a:t>Tues March 17, 3:30-6:30pm, here. More details next week.</a:t>
            </a:r>
          </a:p>
          <a:p>
            <a:pPr lvl="2">
              <a:lnSpc>
                <a:spcPct val="1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MIMO Receiver Design</a:t>
            </a:r>
          </a:p>
          <a:p>
            <a:pPr lvl="1"/>
            <a:r>
              <a:rPr lang="en-US" sz="2400" dirty="0" smtClean="0"/>
              <a:t>Linear Receivers, Sphere Decoder</a:t>
            </a:r>
          </a:p>
          <a:p>
            <a:pPr lvl="3"/>
            <a:endParaRPr lang="en-US" sz="800" dirty="0" smtClean="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/>
              <a:t>Other MIMO Design Issues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Space-time coding, adaptive techniques, limited feedback</a:t>
            </a:r>
          </a:p>
          <a:p>
            <a:pPr lvl="1">
              <a:lnSpc>
                <a:spcPct val="1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ISI Countermeasures</a:t>
            </a:r>
          </a:p>
          <a:p>
            <a:pPr lvl="2">
              <a:lnSpc>
                <a:spcPct val="3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Multicarrier Modulation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9846" r="50144"/>
          <a:stretch/>
        </p:blipFill>
        <p:spPr>
          <a:xfrm>
            <a:off x="101600" y="2367877"/>
            <a:ext cx="5038316" cy="1026278"/>
          </a:xfrm>
          <a:prstGeom prst="rect">
            <a:avLst/>
          </a:prstGeom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1600" y="92417"/>
            <a:ext cx="9042400" cy="1143000"/>
          </a:xfrm>
        </p:spPr>
        <p:txBody>
          <a:bodyPr/>
          <a:lstStyle/>
          <a:p>
            <a:r>
              <a:rPr lang="en-US" sz="2800" i="1" dirty="0" smtClean="0"/>
              <a:t>Review of last lecture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3400" dirty="0" smtClean="0"/>
              <a:t>Capacity of Fading &amp; Massive MIMO Systems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17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16004" y="1610479"/>
                <a:ext cx="8198076" cy="4114800"/>
              </a:xfrm>
            </p:spPr>
            <p:txBody>
              <a:bodyPr/>
              <a:lstStyle/>
              <a:p>
                <a:pPr marL="457200" lvl="1" indent="0">
                  <a:lnSpc>
                    <a:spcPct val="30000"/>
                  </a:lnSpc>
                  <a:buNone/>
                </a:pPr>
                <a:endParaRPr lang="en-US" sz="1800" dirty="0" smtClean="0"/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S</a:t>
                </a:r>
                <a:r>
                  <a:rPr lang="en-US" sz="2000" dirty="0" smtClean="0"/>
                  <a:t>tatic </a:t>
                </a:r>
                <a:r>
                  <a:rPr lang="en-US" sz="2000" dirty="0" smtClean="0"/>
                  <a:t>channel with perfect </a:t>
                </a:r>
                <a:r>
                  <a:rPr lang="en-US" sz="2000" dirty="0" smtClean="0"/>
                  <a:t>TX and RX CSI: water-fill </a:t>
                </a:r>
                <a:r>
                  <a:rPr lang="en-US" sz="2000" dirty="0" smtClean="0"/>
                  <a:t>over </a:t>
                </a:r>
                <a:r>
                  <a:rPr lang="en-US" sz="2000" dirty="0" smtClean="0"/>
                  <a:t>space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1800" dirty="0" smtClean="0"/>
                  <a:t>In </a:t>
                </a:r>
                <a:r>
                  <a:rPr lang="en-US" sz="1800" dirty="0" smtClean="0"/>
                  <a:t>fading </a:t>
                </a:r>
                <a:r>
                  <a:rPr lang="en-US" sz="1800" dirty="0" err="1" smtClean="0"/>
                  <a:t>waterfill</a:t>
                </a:r>
                <a:r>
                  <a:rPr lang="en-US" sz="1800" dirty="0" smtClean="0"/>
                  <a:t> over space (based on </a:t>
                </a:r>
                <a:r>
                  <a:rPr lang="en-US" sz="1800" dirty="0" smtClean="0"/>
                  <a:t>instantaneous</a:t>
                </a:r>
                <a:r>
                  <a:rPr lang="en-US" sz="1800" dirty="0" smtClean="0"/>
                  <a:t> </a:t>
                </a:r>
                <a:r>
                  <a:rPr lang="en-US" sz="1800" dirty="0" smtClean="0"/>
                  <a:t>power </a:t>
                </a:r>
                <a:r>
                  <a:rPr lang="en-US" sz="1800" dirty="0" smtClean="0"/>
                  <a:t>constraint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</m:acc>
                  </m:oMath>
                </a14:m>
                <a:r>
                  <a:rPr lang="en-US" sz="1800" dirty="0" smtClean="0"/>
                  <a:t>) </a:t>
                </a:r>
                <a:endParaRPr lang="en-US" sz="1800" dirty="0" smtClean="0"/>
              </a:p>
              <a:p>
                <a:pPr lvl="1">
                  <a:lnSpc>
                    <a:spcPct val="120000"/>
                  </a:lnSpc>
                </a:pPr>
                <a:endParaRPr lang="en-US" sz="1800" dirty="0"/>
              </a:p>
              <a:p>
                <a:pPr lvl="1">
                  <a:lnSpc>
                    <a:spcPct val="70000"/>
                  </a:lnSpc>
                </a:pPr>
                <a:endParaRPr lang="en-US" sz="1800" dirty="0" smtClean="0"/>
              </a:p>
              <a:p>
                <a:pPr marL="457200" lvl="1" indent="0">
                  <a:lnSpc>
                    <a:spcPct val="90000"/>
                  </a:lnSpc>
                  <a:buNone/>
                </a:pPr>
                <a:endParaRPr lang="en-US" sz="1800" dirty="0" smtClean="0"/>
              </a:p>
              <a:p>
                <a:pPr lvl="1">
                  <a:lnSpc>
                    <a:spcPct val="70000"/>
                  </a:lnSpc>
                </a:pPr>
                <a:r>
                  <a:rPr lang="en-US" sz="1800" dirty="0"/>
                  <a:t>O</a:t>
                </a:r>
                <a:r>
                  <a:rPr lang="en-US" sz="1800" dirty="0" smtClean="0"/>
                  <a:t>r over space-time </a:t>
                </a:r>
                <a:r>
                  <a:rPr lang="en-US" sz="1800" dirty="0" smtClean="0"/>
                  <a:t>(</a:t>
                </a:r>
                <a:r>
                  <a:rPr lang="en-US" sz="1800" dirty="0" smtClean="0"/>
                  <a:t>with average power constraint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𝑷</m:t>
                        </m:r>
                      </m:e>
                    </m:acc>
                  </m:oMath>
                </a14:m>
                <a:r>
                  <a:rPr lang="en-US" sz="1800" dirty="0" smtClean="0"/>
                  <a:t>) </a:t>
                </a:r>
                <a:endParaRPr lang="en-US" sz="1800" dirty="0"/>
              </a:p>
              <a:p>
                <a:pPr lvl="1">
                  <a:lnSpc>
                    <a:spcPct val="70000"/>
                  </a:lnSpc>
                </a:pPr>
                <a:endParaRPr lang="en-US" sz="1800" dirty="0" smtClean="0"/>
              </a:p>
              <a:p>
                <a:pPr lvl="1">
                  <a:lnSpc>
                    <a:spcPct val="70000"/>
                  </a:lnSpc>
                </a:pPr>
                <a:endParaRPr lang="en-US" sz="1800" dirty="0"/>
              </a:p>
              <a:p>
                <a:pPr lvl="1">
                  <a:lnSpc>
                    <a:spcPct val="70000"/>
                  </a:lnSpc>
                </a:pPr>
                <a:endParaRPr lang="en-US" sz="1800" dirty="0" smtClean="0"/>
              </a:p>
              <a:p>
                <a:pPr marL="457200" lvl="1" indent="0">
                  <a:lnSpc>
                    <a:spcPct val="30000"/>
                  </a:lnSpc>
                  <a:buNone/>
                </a:pPr>
                <a:endParaRPr lang="en-US" sz="1800" dirty="0" smtClean="0"/>
              </a:p>
              <a:p>
                <a:pPr>
                  <a:lnSpc>
                    <a:spcPct val="90000"/>
                  </a:lnSpc>
                </a:pPr>
                <a:r>
                  <a:rPr lang="en-US" sz="2000" dirty="0" smtClean="0"/>
                  <a:t>Without transmitter channel knowledge, capacity metric is based on an outage probability with respect to transmitted rate C:</a:t>
                </a:r>
              </a:p>
              <a:p>
                <a:pPr>
                  <a:lnSpc>
                    <a:spcPct val="90000"/>
                  </a:lnSpc>
                </a:pPr>
                <a:endParaRPr lang="en-US" sz="2000" dirty="0" smtClean="0"/>
              </a:p>
              <a:p>
                <a:pPr>
                  <a:lnSpc>
                    <a:spcPct val="70000"/>
                  </a:lnSpc>
                </a:pPr>
                <a:endParaRPr lang="en-US" sz="2000" dirty="0"/>
              </a:p>
              <a:p>
                <a:pPr>
                  <a:lnSpc>
                    <a:spcPct val="90000"/>
                  </a:lnSpc>
                </a:pPr>
                <a:r>
                  <a:rPr lang="en-US" sz="2000" dirty="0" smtClean="0"/>
                  <a:t>Massive MIMO: </a:t>
                </a:r>
                <a:r>
                  <a:rPr lang="en-US" sz="2000" dirty="0" smtClean="0"/>
                  <a:t>As M</a:t>
                </a:r>
                <a:r>
                  <a:rPr lang="en-US" sz="2000" baseline="-25000" dirty="0" smtClean="0"/>
                  <a:t>t</a:t>
                </a:r>
                <a:r>
                  <a:rPr lang="en-US" sz="2000" dirty="0" smtClean="0">
                    <a:sym typeface="Symbol" panose="05050102010706020507" pitchFamily="18" charset="2"/>
                  </a:rPr>
                  <a:t> </a:t>
                </a:r>
                <a:r>
                  <a:rPr lang="en-US" sz="2800" baseline="-6000" dirty="0" smtClean="0">
                    <a:sym typeface="Symbol" panose="05050102010706020507" pitchFamily="18" charset="2"/>
                  </a:rPr>
                  <a:t>∞</a:t>
                </a:r>
                <a:r>
                  <a:rPr lang="en-US" sz="2800" baseline="-6000" dirty="0" smtClean="0">
                    <a:sym typeface="Symbol" panose="05050102010706020507" pitchFamily="18" charset="2"/>
                  </a:rPr>
                  <a:t>,</a:t>
                </a:r>
                <a:r>
                  <a:rPr lang="en-US" sz="2800" dirty="0" smtClean="0">
                    <a:sym typeface="Symbol" panose="05050102010706020507" pitchFamily="18" charset="2"/>
                  </a:rPr>
                  <a:t> </a:t>
                </a:r>
                <a:r>
                  <a:rPr lang="en-US" sz="2800" baseline="-6000" dirty="0" smtClean="0">
                    <a:sym typeface="Symbol" panose="05050102010706020507" pitchFamily="18" charset="2"/>
                  </a:rPr>
                  <a:t>by </a:t>
                </a:r>
                <a:r>
                  <a:rPr lang="en-US" sz="2800" baseline="-6000" dirty="0" smtClean="0">
                    <a:sym typeface="Symbol" panose="05050102010706020507" pitchFamily="18" charset="2"/>
                  </a:rPr>
                  <a:t>random matrix</a:t>
                </a:r>
                <a:r>
                  <a:rPr lang="en-US" sz="2800" dirty="0">
                    <a:sym typeface="Symbol" panose="05050102010706020507" pitchFamily="18" charset="2"/>
                  </a:rPr>
                  <a:t> </a:t>
                </a:r>
                <a:r>
                  <a:rPr lang="en-US" sz="1800" dirty="0" smtClean="0">
                    <a:sym typeface="Symbol" panose="05050102010706020507" pitchFamily="18" charset="2"/>
                  </a:rPr>
                  <a:t>theory</a:t>
                </a:r>
                <a:endParaRPr lang="en-US" sz="1800" baseline="-6000" dirty="0" smtClean="0"/>
              </a:p>
            </p:txBody>
          </p:sp>
        </mc:Choice>
        <mc:Fallback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16004" y="1610479"/>
                <a:ext cx="8198076" cy="4114800"/>
              </a:xfrm>
              <a:blipFill>
                <a:blip r:embed="rId5"/>
                <a:stretch>
                  <a:fillRect l="-223" r="-967" b="-13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3505049"/>
              </p:ext>
            </p:extLst>
          </p:nvPr>
        </p:nvGraphicFramePr>
        <p:xfrm>
          <a:off x="1849120" y="3665485"/>
          <a:ext cx="5110480" cy="773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6" name="Equation" r:id="rId6" imgW="4533840" imgH="685800" progId="Equation.3">
                  <p:embed/>
                </p:oleObj>
              </mc:Choice>
              <mc:Fallback>
                <p:oleObj name="Equation" r:id="rId6" imgW="4533840" imgH="685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49120" y="3665485"/>
                        <a:ext cx="5110480" cy="7730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/>
          <a:srcRect l="6090" t="41465" r="12473" b="-3769"/>
          <a:stretch/>
        </p:blipFill>
        <p:spPr>
          <a:xfrm>
            <a:off x="5057388" y="2460387"/>
            <a:ext cx="3851888" cy="8300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64080" y="5077534"/>
            <a:ext cx="4659590" cy="7402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0"/>
          <a:srcRect l="893" t="23774" r="1614" b="964"/>
          <a:stretch/>
        </p:blipFill>
        <p:spPr>
          <a:xfrm>
            <a:off x="497840" y="6172344"/>
            <a:ext cx="8249920" cy="5689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1687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Review of Last Lecture (Cont’d)</a:t>
            </a:r>
          </a:p>
        </p:txBody>
      </p:sp>
      <p:sp>
        <p:nvSpPr>
          <p:cNvPr id="20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9087" y="1662113"/>
            <a:ext cx="8606081" cy="4114800"/>
          </a:xfrm>
        </p:spPr>
        <p:txBody>
          <a:bodyPr/>
          <a:lstStyle/>
          <a:p>
            <a:r>
              <a:rPr lang="en-US" sz="2800" dirty="0" smtClean="0"/>
              <a:t>Beamforming: Scalar transmission</a:t>
            </a:r>
          </a:p>
          <a:p>
            <a:pPr lvl="1"/>
            <a:r>
              <a:rPr lang="en-US" sz="2400" dirty="0" smtClean="0"/>
              <a:t>Principle vectors of U and V are weights: maximizes SNR</a:t>
            </a:r>
          </a:p>
        </p:txBody>
      </p:sp>
      <p:sp>
        <p:nvSpPr>
          <p:cNvPr id="2078" name="Text Box 26"/>
          <p:cNvSpPr txBox="1">
            <a:spLocks noChangeArrowheads="1"/>
          </p:cNvSpPr>
          <p:nvPr/>
        </p:nvSpPr>
        <p:spPr bwMode="auto">
          <a:xfrm>
            <a:off x="318762" y="4635290"/>
            <a:ext cx="7090223" cy="1994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800" b="1" dirty="0" smtClean="0">
                <a:solidFill>
                  <a:srgbClr val="0000FF"/>
                </a:solidFill>
                <a:latin typeface="Garamond" pitchFamily="18" charset="0"/>
              </a:rPr>
              <a:t> </a:t>
            </a:r>
            <a:r>
              <a:rPr lang="en-US" sz="2800" b="1" dirty="0" smtClean="0">
                <a:solidFill>
                  <a:srgbClr val="0000CC"/>
                </a:solidFill>
                <a:latin typeface="Garamond" pitchFamily="18" charset="0"/>
              </a:rPr>
              <a:t>Diversity-Multiplexing Tradeoff: high SNR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b="1" dirty="0" smtClean="0">
                <a:solidFill>
                  <a:srgbClr val="0000CC"/>
                </a:solidFill>
                <a:latin typeface="Garamond" pitchFamily="18" charset="0"/>
              </a:rPr>
              <a:t>Can use some antennas for diversity,</a:t>
            </a:r>
            <a:r>
              <a:rPr lang="en-US" b="1" dirty="0">
                <a:solidFill>
                  <a:srgbClr val="0000CC"/>
                </a:solidFill>
                <a:latin typeface="Garamond" pitchFamily="18" charset="0"/>
              </a:rPr>
              <a:t> </a:t>
            </a:r>
            <a:r>
              <a:rPr lang="en-US" b="1" dirty="0" smtClean="0">
                <a:solidFill>
                  <a:srgbClr val="0000CC"/>
                </a:solidFill>
                <a:latin typeface="Garamond" pitchFamily="18" charset="0"/>
              </a:rPr>
              <a:t> some for capacity gain:</a:t>
            </a:r>
          </a:p>
          <a:p>
            <a:pPr lvl="1" eaLnBrk="1" hangingPunct="1">
              <a:lnSpc>
                <a:spcPct val="50000"/>
              </a:lnSpc>
              <a:buFontTx/>
              <a:buChar char="•"/>
            </a:pPr>
            <a:endParaRPr lang="en-US" b="1" dirty="0" smtClean="0">
              <a:solidFill>
                <a:srgbClr val="0000CC"/>
              </a:solidFill>
              <a:latin typeface="Garamond" pitchFamily="18" charset="0"/>
            </a:endParaRP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b="1" dirty="0" smtClean="0">
                <a:solidFill>
                  <a:srgbClr val="0000CC"/>
                </a:solidFill>
                <a:latin typeface="Garamond" pitchFamily="18" charset="0"/>
              </a:rPr>
              <a:t>How antennas used depends on system metric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b="1" dirty="0" smtClean="0">
                <a:solidFill>
                  <a:srgbClr val="0000CC"/>
                </a:solidFill>
                <a:latin typeface="Garamond" pitchFamily="18" charset="0"/>
              </a:rPr>
              <a:t>If requirements unmet, need more antennas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556605" y="2774493"/>
            <a:ext cx="5954590" cy="1684558"/>
            <a:chOff x="942975" y="2457450"/>
            <a:chExt cx="7137400" cy="2243668"/>
          </a:xfrm>
        </p:grpSpPr>
        <p:sp>
          <p:nvSpPr>
            <p:cNvPr id="2063" name="AutoShape 4"/>
            <p:cNvSpPr>
              <a:spLocks noChangeArrowheads="1"/>
            </p:cNvSpPr>
            <p:nvPr/>
          </p:nvSpPr>
          <p:spPr bwMode="auto">
            <a:xfrm>
              <a:off x="4040188" y="2533650"/>
              <a:ext cx="152400" cy="152400"/>
            </a:xfrm>
            <a:prstGeom prst="flowChartMerge">
              <a:avLst/>
            </a:prstGeom>
            <a:solidFill>
              <a:schemeClr val="accent1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2064" name="Line 5"/>
            <p:cNvSpPr>
              <a:spLocks noChangeShapeType="1"/>
            </p:cNvSpPr>
            <p:nvPr/>
          </p:nvSpPr>
          <p:spPr bwMode="auto">
            <a:xfrm>
              <a:off x="4116388" y="2686050"/>
              <a:ext cx="0" cy="1524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z="2000"/>
            </a:p>
          </p:txBody>
        </p:sp>
        <p:sp>
          <p:nvSpPr>
            <p:cNvPr id="2065" name="Line 6"/>
            <p:cNvSpPr>
              <a:spLocks noChangeShapeType="1"/>
            </p:cNvSpPr>
            <p:nvPr/>
          </p:nvSpPr>
          <p:spPr bwMode="auto">
            <a:xfrm>
              <a:off x="3506788" y="2686050"/>
              <a:ext cx="4445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z="2000"/>
            </a:p>
          </p:txBody>
        </p:sp>
        <p:graphicFrame>
          <p:nvGraphicFramePr>
            <p:cNvPr id="2050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83168345"/>
                </p:ext>
              </p:extLst>
            </p:nvPr>
          </p:nvGraphicFramePr>
          <p:xfrm>
            <a:off x="3071813" y="2457450"/>
            <a:ext cx="323850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003" name="Equation" r:id="rId3" imgW="152280" imgH="215640" progId="Equation.3">
                    <p:embed/>
                  </p:oleObj>
                </mc:Choice>
                <mc:Fallback>
                  <p:oleObj name="Equation" r:id="rId3" imgW="15228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1813" y="2457450"/>
                          <a:ext cx="323850" cy="457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66" name="AutoShape 8"/>
            <p:cNvSpPr>
              <a:spLocks noChangeArrowheads="1"/>
            </p:cNvSpPr>
            <p:nvPr/>
          </p:nvSpPr>
          <p:spPr bwMode="auto">
            <a:xfrm>
              <a:off x="4040188" y="2990850"/>
              <a:ext cx="152400" cy="152400"/>
            </a:xfrm>
            <a:prstGeom prst="flowChartMerge">
              <a:avLst/>
            </a:prstGeom>
            <a:solidFill>
              <a:schemeClr val="accent1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2067" name="Line 9"/>
            <p:cNvSpPr>
              <a:spLocks noChangeShapeType="1"/>
            </p:cNvSpPr>
            <p:nvPr/>
          </p:nvSpPr>
          <p:spPr bwMode="auto">
            <a:xfrm>
              <a:off x="4116388" y="3143250"/>
              <a:ext cx="0" cy="1524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z="2000"/>
            </a:p>
          </p:txBody>
        </p:sp>
        <p:sp>
          <p:nvSpPr>
            <p:cNvPr id="2068" name="Line 10"/>
            <p:cNvSpPr>
              <a:spLocks noChangeShapeType="1"/>
            </p:cNvSpPr>
            <p:nvPr/>
          </p:nvSpPr>
          <p:spPr bwMode="auto">
            <a:xfrm>
              <a:off x="3506788" y="3143250"/>
              <a:ext cx="4445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z="2000"/>
            </a:p>
          </p:txBody>
        </p:sp>
        <p:graphicFrame>
          <p:nvGraphicFramePr>
            <p:cNvPr id="2051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42708400"/>
                </p:ext>
              </p:extLst>
            </p:nvPr>
          </p:nvGraphicFramePr>
          <p:xfrm>
            <a:off x="3059113" y="2914650"/>
            <a:ext cx="350837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004" name="Equation" r:id="rId5" imgW="164880" imgH="215640" progId="Equation.3">
                    <p:embed/>
                  </p:oleObj>
                </mc:Choice>
                <mc:Fallback>
                  <p:oleObj name="Equation" r:id="rId5" imgW="16488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59113" y="2914650"/>
                          <a:ext cx="350837" cy="457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69" name="AutoShape 12"/>
            <p:cNvSpPr>
              <a:spLocks noChangeArrowheads="1"/>
            </p:cNvSpPr>
            <p:nvPr/>
          </p:nvSpPr>
          <p:spPr bwMode="auto">
            <a:xfrm>
              <a:off x="4040188" y="3676650"/>
              <a:ext cx="152400" cy="152400"/>
            </a:xfrm>
            <a:prstGeom prst="flowChartMerge">
              <a:avLst/>
            </a:prstGeom>
            <a:solidFill>
              <a:schemeClr val="accent1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2070" name="Line 13"/>
            <p:cNvSpPr>
              <a:spLocks noChangeShapeType="1"/>
            </p:cNvSpPr>
            <p:nvPr/>
          </p:nvSpPr>
          <p:spPr bwMode="auto">
            <a:xfrm>
              <a:off x="4116388" y="3829050"/>
              <a:ext cx="0" cy="1524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z="2000"/>
            </a:p>
          </p:txBody>
        </p:sp>
        <p:sp>
          <p:nvSpPr>
            <p:cNvPr id="2071" name="Line 14"/>
            <p:cNvSpPr>
              <a:spLocks noChangeShapeType="1"/>
            </p:cNvSpPr>
            <p:nvPr/>
          </p:nvSpPr>
          <p:spPr bwMode="auto">
            <a:xfrm>
              <a:off x="3506788" y="3829050"/>
              <a:ext cx="4445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z="2000"/>
            </a:p>
          </p:txBody>
        </p:sp>
        <p:graphicFrame>
          <p:nvGraphicFramePr>
            <p:cNvPr id="2052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20520646"/>
                </p:ext>
              </p:extLst>
            </p:nvPr>
          </p:nvGraphicFramePr>
          <p:xfrm>
            <a:off x="2986088" y="3511550"/>
            <a:ext cx="482600" cy="482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005" name="Equation" r:id="rId7" imgW="241200" imgH="241200" progId="Equation.3">
                    <p:embed/>
                  </p:oleObj>
                </mc:Choice>
                <mc:Fallback>
                  <p:oleObj name="Equation" r:id="rId7" imgW="24120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86088" y="3511550"/>
                          <a:ext cx="482600" cy="482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3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02356710"/>
                </p:ext>
              </p:extLst>
            </p:nvPr>
          </p:nvGraphicFramePr>
          <p:xfrm>
            <a:off x="942975" y="3071813"/>
            <a:ext cx="412750" cy="452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006" name="Equation" r:id="rId9" imgW="126720" imgH="139680" progId="Equation.3">
                    <p:embed/>
                  </p:oleObj>
                </mc:Choice>
                <mc:Fallback>
                  <p:oleObj name="Equation" r:id="rId9" imgW="126720" imgH="1396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42975" y="3071813"/>
                          <a:ext cx="412750" cy="452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72" name="Line 17"/>
            <p:cNvSpPr>
              <a:spLocks noChangeShapeType="1"/>
            </p:cNvSpPr>
            <p:nvPr/>
          </p:nvSpPr>
          <p:spPr bwMode="auto">
            <a:xfrm flipV="1">
              <a:off x="1373188" y="2686050"/>
              <a:ext cx="1676400" cy="5334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2073" name="Line 18"/>
            <p:cNvSpPr>
              <a:spLocks noChangeShapeType="1"/>
            </p:cNvSpPr>
            <p:nvPr/>
          </p:nvSpPr>
          <p:spPr bwMode="auto">
            <a:xfrm>
              <a:off x="1373188" y="3219450"/>
              <a:ext cx="1600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2074" name="Line 19"/>
            <p:cNvSpPr>
              <a:spLocks noChangeShapeType="1"/>
            </p:cNvSpPr>
            <p:nvPr/>
          </p:nvSpPr>
          <p:spPr bwMode="auto">
            <a:xfrm>
              <a:off x="1373188" y="3219450"/>
              <a:ext cx="1600200" cy="5334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2075" name="Line 20"/>
            <p:cNvSpPr>
              <a:spLocks noChangeShapeType="1"/>
            </p:cNvSpPr>
            <p:nvPr/>
          </p:nvSpPr>
          <p:spPr bwMode="auto">
            <a:xfrm>
              <a:off x="4344988" y="2609850"/>
              <a:ext cx="1295400" cy="76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2076" name="Line 21"/>
            <p:cNvSpPr>
              <a:spLocks noChangeShapeType="1"/>
            </p:cNvSpPr>
            <p:nvPr/>
          </p:nvSpPr>
          <p:spPr bwMode="auto">
            <a:xfrm flipV="1">
              <a:off x="4344988" y="3143250"/>
              <a:ext cx="1295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2077" name="Line 22"/>
            <p:cNvSpPr>
              <a:spLocks noChangeShapeType="1"/>
            </p:cNvSpPr>
            <p:nvPr/>
          </p:nvSpPr>
          <p:spPr bwMode="auto">
            <a:xfrm flipV="1">
              <a:off x="4344988" y="3752850"/>
              <a:ext cx="1397000" cy="76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graphicFrame>
          <p:nvGraphicFramePr>
            <p:cNvPr id="2054" name="Object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7823008"/>
                </p:ext>
              </p:extLst>
            </p:nvPr>
          </p:nvGraphicFramePr>
          <p:xfrm>
            <a:off x="1995488" y="2457450"/>
            <a:ext cx="296862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007" name="Equation" r:id="rId11" imgW="139680" imgH="215640" progId="Equation.3">
                    <p:embed/>
                  </p:oleObj>
                </mc:Choice>
                <mc:Fallback>
                  <p:oleObj name="Equation" r:id="rId11" imgW="13968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95488" y="2457450"/>
                          <a:ext cx="296862" cy="457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5" name="Object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99060694"/>
                </p:ext>
              </p:extLst>
            </p:nvPr>
          </p:nvGraphicFramePr>
          <p:xfrm>
            <a:off x="1889125" y="3422650"/>
            <a:ext cx="485775" cy="511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008" name="Equation" r:id="rId13" imgW="228600" imgH="241200" progId="Equation.3">
                    <p:embed/>
                  </p:oleObj>
                </mc:Choice>
                <mc:Fallback>
                  <p:oleObj name="Equation" r:id="rId13" imgW="22860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9125" y="3422650"/>
                          <a:ext cx="485775" cy="5111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79" name="Text Box 28"/>
            <p:cNvSpPr txBox="1">
              <a:spLocks noChangeArrowheads="1"/>
            </p:cNvSpPr>
            <p:nvPr/>
          </p:nvSpPr>
          <p:spPr bwMode="auto">
            <a:xfrm>
              <a:off x="2879725" y="4086225"/>
              <a:ext cx="2417533" cy="614893"/>
            </a:xfrm>
            <a:prstGeom prst="rect">
              <a:avLst/>
            </a:prstGeom>
            <a:noFill/>
            <a:ln w="12700">
              <a:solidFill>
                <a:srgbClr val="CC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i="1">
                  <a:solidFill>
                    <a:srgbClr val="000000"/>
                  </a:solidFill>
                </a:rPr>
                <a:t>y</a:t>
              </a:r>
              <a:r>
                <a:rPr lang="en-US" b="1" i="1">
                  <a:solidFill>
                    <a:srgbClr val="000000"/>
                  </a:solidFill>
                </a:rPr>
                <a:t>=u</a:t>
              </a:r>
              <a:r>
                <a:rPr lang="en-US" b="1" i="1" baseline="30000">
                  <a:solidFill>
                    <a:srgbClr val="000000"/>
                  </a:solidFill>
                </a:rPr>
                <a:t>H</a:t>
              </a:r>
              <a:r>
                <a:rPr lang="en-US" b="1" i="1">
                  <a:solidFill>
                    <a:srgbClr val="000000"/>
                  </a:solidFill>
                </a:rPr>
                <a:t>Hv</a:t>
              </a:r>
              <a:r>
                <a:rPr lang="en-US" i="1">
                  <a:solidFill>
                    <a:srgbClr val="000000"/>
                  </a:solidFill>
                </a:rPr>
                <a:t>x</a:t>
              </a:r>
              <a:r>
                <a:rPr lang="en-US" b="1" i="1">
                  <a:solidFill>
                    <a:srgbClr val="000000"/>
                  </a:solidFill>
                </a:rPr>
                <a:t>+u</a:t>
              </a:r>
              <a:r>
                <a:rPr lang="en-US" b="1" i="1" baseline="30000">
                  <a:solidFill>
                    <a:srgbClr val="000000"/>
                  </a:solidFill>
                </a:rPr>
                <a:t>H</a:t>
              </a:r>
              <a:r>
                <a:rPr lang="en-US" b="1" i="1">
                  <a:solidFill>
                    <a:srgbClr val="000000"/>
                  </a:solidFill>
                </a:rPr>
                <a:t>n</a:t>
              </a:r>
            </a:p>
          </p:txBody>
        </p:sp>
        <p:sp>
          <p:nvSpPr>
            <p:cNvPr id="2080" name="AutoShape 29"/>
            <p:cNvSpPr>
              <a:spLocks noChangeArrowheads="1"/>
            </p:cNvSpPr>
            <p:nvPr/>
          </p:nvSpPr>
          <p:spPr bwMode="auto">
            <a:xfrm>
              <a:off x="5818188" y="2609850"/>
              <a:ext cx="152400" cy="152400"/>
            </a:xfrm>
            <a:prstGeom prst="flowChartMerge">
              <a:avLst/>
            </a:prstGeom>
            <a:solidFill>
              <a:schemeClr val="accent1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2081" name="Line 30"/>
            <p:cNvSpPr>
              <a:spLocks noChangeShapeType="1"/>
            </p:cNvSpPr>
            <p:nvPr/>
          </p:nvSpPr>
          <p:spPr bwMode="auto">
            <a:xfrm>
              <a:off x="5894388" y="2762250"/>
              <a:ext cx="0" cy="1524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z="2000"/>
            </a:p>
          </p:txBody>
        </p:sp>
        <p:sp>
          <p:nvSpPr>
            <p:cNvPr id="2082" name="AutoShape 31"/>
            <p:cNvSpPr>
              <a:spLocks noChangeArrowheads="1"/>
            </p:cNvSpPr>
            <p:nvPr/>
          </p:nvSpPr>
          <p:spPr bwMode="auto">
            <a:xfrm>
              <a:off x="5741988" y="3143250"/>
              <a:ext cx="152400" cy="152400"/>
            </a:xfrm>
            <a:prstGeom prst="flowChartMerge">
              <a:avLst/>
            </a:prstGeom>
            <a:solidFill>
              <a:schemeClr val="accent1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2083" name="Line 32"/>
            <p:cNvSpPr>
              <a:spLocks noChangeShapeType="1"/>
            </p:cNvSpPr>
            <p:nvPr/>
          </p:nvSpPr>
          <p:spPr bwMode="auto">
            <a:xfrm>
              <a:off x="5818188" y="3295650"/>
              <a:ext cx="0" cy="1524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z="2000"/>
            </a:p>
          </p:txBody>
        </p:sp>
        <p:sp>
          <p:nvSpPr>
            <p:cNvPr id="2084" name="AutoShape 33"/>
            <p:cNvSpPr>
              <a:spLocks noChangeArrowheads="1"/>
            </p:cNvSpPr>
            <p:nvPr/>
          </p:nvSpPr>
          <p:spPr bwMode="auto">
            <a:xfrm>
              <a:off x="5818188" y="3752850"/>
              <a:ext cx="152400" cy="152400"/>
            </a:xfrm>
            <a:prstGeom prst="flowChartMerge">
              <a:avLst/>
            </a:prstGeom>
            <a:solidFill>
              <a:schemeClr val="accent1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2085" name="Line 34"/>
            <p:cNvSpPr>
              <a:spLocks noChangeShapeType="1"/>
            </p:cNvSpPr>
            <p:nvPr/>
          </p:nvSpPr>
          <p:spPr bwMode="auto">
            <a:xfrm>
              <a:off x="5894388" y="3905250"/>
              <a:ext cx="0" cy="1524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z="2000"/>
            </a:p>
          </p:txBody>
        </p:sp>
        <p:graphicFrame>
          <p:nvGraphicFramePr>
            <p:cNvPr id="2056" name="Object 3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34323318"/>
                </p:ext>
              </p:extLst>
            </p:nvPr>
          </p:nvGraphicFramePr>
          <p:xfrm>
            <a:off x="2374900" y="2762250"/>
            <a:ext cx="350838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009" name="Equation" r:id="rId15" imgW="164880" imgH="215640" progId="Equation.3">
                    <p:embed/>
                  </p:oleObj>
                </mc:Choice>
                <mc:Fallback>
                  <p:oleObj name="Equation" r:id="rId15" imgW="16488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74900" y="2762250"/>
                          <a:ext cx="350838" cy="457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86" name="Line 36"/>
            <p:cNvSpPr>
              <a:spLocks noChangeShapeType="1"/>
            </p:cNvSpPr>
            <p:nvPr/>
          </p:nvSpPr>
          <p:spPr bwMode="auto">
            <a:xfrm flipH="1" flipV="1">
              <a:off x="5970588" y="2724150"/>
              <a:ext cx="1676400" cy="5334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2087" name="Line 37"/>
            <p:cNvSpPr>
              <a:spLocks noChangeShapeType="1"/>
            </p:cNvSpPr>
            <p:nvPr/>
          </p:nvSpPr>
          <p:spPr bwMode="auto">
            <a:xfrm flipH="1">
              <a:off x="5970588" y="3257550"/>
              <a:ext cx="1600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2088" name="Line 38"/>
            <p:cNvSpPr>
              <a:spLocks noChangeShapeType="1"/>
            </p:cNvSpPr>
            <p:nvPr/>
          </p:nvSpPr>
          <p:spPr bwMode="auto">
            <a:xfrm flipH="1">
              <a:off x="5970588" y="3257550"/>
              <a:ext cx="1600200" cy="5334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/>
            </a:p>
          </p:txBody>
        </p:sp>
        <p:graphicFrame>
          <p:nvGraphicFramePr>
            <p:cNvPr id="2057" name="Object 3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86777865"/>
                </p:ext>
              </p:extLst>
            </p:nvPr>
          </p:nvGraphicFramePr>
          <p:xfrm>
            <a:off x="6580188" y="2495550"/>
            <a:ext cx="323850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010" name="Equation" r:id="rId17" imgW="152280" imgH="215640" progId="Equation.3">
                    <p:embed/>
                  </p:oleObj>
                </mc:Choice>
                <mc:Fallback>
                  <p:oleObj name="Equation" r:id="rId17" imgW="15228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80188" y="2495550"/>
                          <a:ext cx="323850" cy="457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8" name="Object 4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90961691"/>
                </p:ext>
              </p:extLst>
            </p:nvPr>
          </p:nvGraphicFramePr>
          <p:xfrm>
            <a:off x="6459538" y="3460750"/>
            <a:ext cx="539750" cy="511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011" name="Equation" r:id="rId19" imgW="253800" imgH="241200" progId="Equation.3">
                    <p:embed/>
                  </p:oleObj>
                </mc:Choice>
                <mc:Fallback>
                  <p:oleObj name="Equation" r:id="rId19" imgW="25380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59538" y="3460750"/>
                          <a:ext cx="539750" cy="5111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9" name="Object 4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86123199"/>
                </p:ext>
              </p:extLst>
            </p:nvPr>
          </p:nvGraphicFramePr>
          <p:xfrm>
            <a:off x="6135688" y="2800350"/>
            <a:ext cx="350837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012" name="Equation" r:id="rId21" imgW="164880" imgH="215640" progId="Equation.3">
                    <p:embed/>
                  </p:oleObj>
                </mc:Choice>
                <mc:Fallback>
                  <p:oleObj name="Equation" r:id="rId21" imgW="16488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35688" y="2800350"/>
                          <a:ext cx="350837" cy="457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60" name="Object 4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24612081"/>
                </p:ext>
              </p:extLst>
            </p:nvPr>
          </p:nvGraphicFramePr>
          <p:xfrm>
            <a:off x="7626350" y="3017838"/>
            <a:ext cx="454025" cy="534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013" name="Equation" r:id="rId23" imgW="139680" imgH="164880" progId="Equation.3">
                    <p:embed/>
                  </p:oleObj>
                </mc:Choice>
                <mc:Fallback>
                  <p:oleObj name="Equation" r:id="rId23" imgW="1396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6350" y="3017838"/>
                          <a:ext cx="454025" cy="5349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3" name="Object 1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0971875"/>
              </p:ext>
            </p:extLst>
          </p:nvPr>
        </p:nvGraphicFramePr>
        <p:xfrm>
          <a:off x="2709715" y="5361988"/>
          <a:ext cx="2646823" cy="422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4" name="Equation" r:id="rId25" imgW="1511280" imgH="241200" progId="Equation.3">
                  <p:embed/>
                </p:oleObj>
              </mc:Choice>
              <mc:Fallback>
                <p:oleObj name="Equation" r:id="rId25" imgW="15112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9715" y="5361988"/>
                        <a:ext cx="2646823" cy="422248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" name="Picture 136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057" y="5069086"/>
            <a:ext cx="2022162" cy="1610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7228018" y="5278304"/>
            <a:ext cx="627328" cy="294808"/>
            <a:chOff x="7228018" y="5278304"/>
            <a:chExt cx="627328" cy="294808"/>
          </a:xfrm>
        </p:grpSpPr>
        <p:sp>
          <p:nvSpPr>
            <p:cNvPr id="3" name="Multiply 2"/>
            <p:cNvSpPr/>
            <p:nvPr/>
          </p:nvSpPr>
          <p:spPr bwMode="auto">
            <a:xfrm>
              <a:off x="7228018" y="5416804"/>
              <a:ext cx="187569" cy="156308"/>
            </a:xfrm>
            <a:prstGeom prst="mathMultiply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321802" y="5278304"/>
              <a:ext cx="53354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accent1"/>
                  </a:solidFill>
                </a:rPr>
                <a:t>Voice</a:t>
              </a:r>
              <a:endParaRPr lang="en-US" sz="12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097138" y="6198290"/>
            <a:ext cx="552139" cy="388184"/>
            <a:chOff x="7068357" y="5184928"/>
            <a:chExt cx="552139" cy="388184"/>
          </a:xfrm>
        </p:grpSpPr>
        <p:sp>
          <p:nvSpPr>
            <p:cNvPr id="48" name="Multiply 47"/>
            <p:cNvSpPr/>
            <p:nvPr/>
          </p:nvSpPr>
          <p:spPr bwMode="auto">
            <a:xfrm>
              <a:off x="7228018" y="5416804"/>
              <a:ext cx="187569" cy="156308"/>
            </a:xfrm>
            <a:prstGeom prst="mathMultiply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068357" y="5184928"/>
              <a:ext cx="55213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accent1"/>
                  </a:solidFill>
                </a:rPr>
                <a:t>Video</a:t>
              </a:r>
              <a:endParaRPr lang="en-US" sz="12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934738" y="3984963"/>
            <a:ext cx="2118260" cy="2064784"/>
            <a:chOff x="7934738" y="3984963"/>
            <a:chExt cx="2118260" cy="2064784"/>
          </a:xfrm>
        </p:grpSpPr>
        <p:grpSp>
          <p:nvGrpSpPr>
            <p:cNvPr id="50" name="Group 49"/>
            <p:cNvGrpSpPr/>
            <p:nvPr/>
          </p:nvGrpSpPr>
          <p:grpSpPr>
            <a:xfrm>
              <a:off x="8084984" y="5493986"/>
              <a:ext cx="900898" cy="276999"/>
              <a:chOff x="7228018" y="5332523"/>
              <a:chExt cx="900898" cy="276999"/>
            </a:xfrm>
          </p:grpSpPr>
          <p:sp>
            <p:nvSpPr>
              <p:cNvPr id="51" name="Multiply 50"/>
              <p:cNvSpPr/>
              <p:nvPr/>
            </p:nvSpPr>
            <p:spPr bwMode="auto">
              <a:xfrm>
                <a:off x="7228018" y="5416804"/>
                <a:ext cx="187569" cy="156308"/>
              </a:xfrm>
              <a:prstGeom prst="mathMultiply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7319848" y="5332523"/>
                <a:ext cx="80906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accent1"/>
                    </a:solidFill>
                  </a:rPr>
                  <a:t>HD Video</a:t>
                </a:r>
                <a:endParaRPr lang="en-US" sz="1200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6" name="Arc 5"/>
            <p:cNvSpPr/>
            <p:nvPr/>
          </p:nvSpPr>
          <p:spPr bwMode="auto">
            <a:xfrm rot="10530686">
              <a:off x="7934738" y="3984963"/>
              <a:ext cx="2118260" cy="2064784"/>
            </a:xfrm>
            <a:prstGeom prst="arc">
              <a:avLst/>
            </a:prstGeom>
            <a:noFill/>
            <a:ln w="12700" cap="flat" cmpd="sng" algn="ctr">
              <a:solidFill>
                <a:srgbClr val="0099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017175" y="5083611"/>
            <a:ext cx="978153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dirty="0" smtClean="0">
                <a:solidFill>
                  <a:srgbClr val="009900"/>
                </a:solidFill>
              </a:rPr>
              <a:t>Need more</a:t>
            </a: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009900"/>
                </a:solidFill>
              </a:rPr>
              <a:t>a</a:t>
            </a:r>
            <a:r>
              <a:rPr lang="en-US" sz="1400" dirty="0" smtClean="0">
                <a:solidFill>
                  <a:srgbClr val="009900"/>
                </a:solidFill>
              </a:rPr>
              <a:t>ntennas </a:t>
            </a:r>
            <a:endParaRPr lang="en-US" sz="1400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84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2961" y="3506800"/>
            <a:ext cx="1834239" cy="345970"/>
          </a:xfrm>
          <a:prstGeom prst="rect">
            <a:avLst/>
          </a:prstGeom>
        </p:spPr>
      </p:pic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609600" y="266700"/>
            <a:ext cx="7848600" cy="1143000"/>
          </a:xfrm>
        </p:spPr>
        <p:txBody>
          <a:bodyPr/>
          <a:lstStyle/>
          <a:p>
            <a:r>
              <a:rPr lang="en-US" altLang="en-US" dirty="0" smtClean="0"/>
              <a:t>MIMO RX Design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363538" y="1589088"/>
            <a:ext cx="8780462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400" dirty="0" smtClean="0"/>
              <a:t>Optimal Receiver is ML: finds </a:t>
            </a:r>
            <a:r>
              <a:rPr lang="en-US" altLang="en-US" sz="2400" dirty="0" smtClean="0"/>
              <a:t>input vector </a:t>
            </a:r>
            <a:r>
              <a:rPr lang="en-US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dirty="0" smtClean="0"/>
              <a:t> </a:t>
            </a:r>
            <a:r>
              <a:rPr lang="en-US" altLang="en-US" sz="2400" dirty="0" smtClean="0"/>
              <a:t>most likely to have resulted in </a:t>
            </a:r>
            <a:r>
              <a:rPr lang="en-US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y=</a:t>
            </a:r>
            <a:r>
              <a:rPr lang="en-US" altLang="en-US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Hx+n</a:t>
            </a:r>
            <a:r>
              <a:rPr lang="en-US" altLang="en-US" sz="2400" dirty="0" smtClean="0"/>
              <a:t>, </a:t>
            </a:r>
            <a:r>
              <a:rPr lang="en-US" altLang="en-US" sz="2400" dirty="0"/>
              <a:t>e</a:t>
            </a:r>
            <a:r>
              <a:rPr lang="en-US" altLang="en-US" sz="2400" dirty="0" smtClean="0"/>
              <a:t>xponentially complex in </a:t>
            </a:r>
            <a:r>
              <a:rPr lang="en-US" altLang="en-US" sz="2400" i="1" dirty="0" smtClean="0"/>
              <a:t>M</a:t>
            </a:r>
            <a:r>
              <a:rPr lang="en-US" altLang="en-US" sz="2400" i="1" baseline="-25000" dirty="0" smtClean="0"/>
              <a:t>t</a:t>
            </a:r>
            <a:r>
              <a:rPr lang="en-US" altLang="en-US" sz="2400" dirty="0" smtClean="0"/>
              <a:t> </a:t>
            </a:r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Linear Receivers: performs linear equalization</a:t>
            </a:r>
            <a:r>
              <a:rPr lang="en-US" altLang="en-US" sz="2400" dirty="0" smtClean="0"/>
              <a:t>             </a:t>
            </a:r>
            <a:r>
              <a:rPr lang="en-US" altLang="en-US" sz="2400" dirty="0" smtClean="0">
                <a:solidFill>
                  <a:srgbClr val="FF0000"/>
                </a:solidFill>
              </a:rPr>
              <a:t>then quantizes    to nearest constellation point</a:t>
            </a:r>
            <a:endParaRPr lang="en-US" altLang="en-US" sz="2400" dirty="0" smtClean="0">
              <a:solidFill>
                <a:srgbClr val="FF0000"/>
              </a:solidFill>
              <a:latin typeface="Vijaya" panose="020B0604020202020204" pitchFamily="34" charset="0"/>
              <a:cs typeface="Vijaya" panose="020B0604020202020204" pitchFamily="34" charset="0"/>
            </a:endParaRPr>
          </a:p>
          <a:p>
            <a:pPr lvl="2"/>
            <a:r>
              <a:rPr lang="en-US" altLang="en-US" sz="2000" dirty="0" smtClean="0"/>
              <a:t>Zero-Forcing </a:t>
            </a:r>
            <a:r>
              <a:rPr lang="en-US" altLang="en-US" sz="2000" dirty="0" smtClean="0">
                <a:solidFill>
                  <a:schemeClr val="accent4">
                    <a:lumMod val="10000"/>
                  </a:schemeClr>
                </a:solidFill>
              </a:rPr>
              <a:t>(            , the Moore-Penrose pseudo inverse of </a:t>
            </a:r>
            <a:r>
              <a:rPr lang="en-US" altLang="en-US" sz="2000" b="0" dirty="0" smtClean="0">
                <a:solidFill>
                  <a:schemeClr val="accent4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 smtClean="0">
                <a:solidFill>
                  <a:schemeClr val="accent4">
                    <a:lumMod val="10000"/>
                  </a:schemeClr>
                </a:solidFill>
              </a:rPr>
              <a:t>)</a:t>
            </a:r>
            <a:r>
              <a:rPr lang="en-US" altLang="en-US" sz="2000" dirty="0" smtClean="0"/>
              <a:t>:     </a:t>
            </a:r>
            <a:br>
              <a:rPr lang="en-US" altLang="en-US" sz="2000" dirty="0" smtClean="0"/>
            </a:br>
            <a:r>
              <a:rPr lang="en-US" altLang="en-US" sz="2000" dirty="0" smtClean="0"/>
              <a:t>(if H invertible, equals inverse, else                              ); forces off-diagonal terms to zero </a:t>
            </a:r>
            <a:r>
              <a:rPr lang="en-US" altLang="en-US" sz="2000" dirty="0" smtClean="0"/>
              <a:t>(                          , </a:t>
            </a:r>
            <a:r>
              <a:rPr lang="en-US" altLang="en-US" sz="2000" dirty="0" smtClean="0"/>
              <a:t>enhances noise)</a:t>
            </a:r>
          </a:p>
          <a:p>
            <a:pPr lvl="2"/>
            <a:r>
              <a:rPr lang="en-US" altLang="en-US" sz="2000" dirty="0" smtClean="0"/>
              <a:t>Minimum Mean Square Error </a:t>
            </a:r>
            <a:r>
              <a:rPr lang="en-US" altLang="en-US" sz="2000" dirty="0" smtClean="0">
                <a:solidFill>
                  <a:schemeClr val="accent4">
                    <a:lumMod val="10000"/>
                  </a:schemeClr>
                </a:solidFill>
              </a:rPr>
              <a:t>(</a:t>
            </a:r>
            <a:r>
              <a:rPr lang="en-US" altLang="en-US" sz="2000" b="0" i="1" dirty="0" smtClean="0">
                <a:solidFill>
                  <a:schemeClr val="accent4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dirty="0" smtClean="0">
                <a:solidFill>
                  <a:schemeClr val="accent4">
                    <a:lumMod val="10000"/>
                  </a:schemeClr>
                </a:solidFill>
              </a:rPr>
              <a:t>=                            ) ): </a:t>
            </a:r>
            <a:r>
              <a:rPr lang="en-US" altLang="en-US" sz="2000" i="1" dirty="0" smtClean="0">
                <a:solidFill>
                  <a:schemeClr val="accent4">
                    <a:lumMod val="10000"/>
                  </a:schemeClr>
                </a:solidFill>
                <a:latin typeface="Symbol" panose="05050102010706020507" pitchFamily="18" charset="2"/>
              </a:rPr>
              <a:t>l</a:t>
            </a:r>
            <a:r>
              <a:rPr lang="en-US" altLang="en-US" sz="2000" i="1" dirty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en-US" altLang="en-US" sz="2000" i="1" dirty="0" smtClean="0">
                <a:solidFill>
                  <a:schemeClr val="accent4">
                    <a:lumMod val="10000"/>
                  </a:schemeClr>
                </a:solidFill>
              </a:rPr>
              <a:t>   1/SNR </a:t>
            </a:r>
            <a:r>
              <a:rPr lang="en-US" altLang="en-US" sz="2000" dirty="0" smtClean="0"/>
              <a:t>Balances zero forcing against noise enhancement</a:t>
            </a:r>
          </a:p>
          <a:p>
            <a:r>
              <a:rPr lang="en-US" altLang="en-US" sz="2800" dirty="0" smtClean="0"/>
              <a:t>Sphere Decoder: Uses QR decomposition of H</a:t>
            </a:r>
          </a:p>
          <a:p>
            <a:pPr lvl="1"/>
            <a:r>
              <a:rPr lang="en-US" altLang="en-US" sz="2000" dirty="0"/>
              <a:t>C</a:t>
            </a:r>
            <a:r>
              <a:rPr lang="en-US" altLang="en-US" sz="2000" dirty="0" smtClean="0"/>
              <a:t>onsiders possibilities within sphere of transformed received symbol.</a:t>
            </a:r>
          </a:p>
          <a:p>
            <a:pPr lvl="2"/>
            <a:r>
              <a:rPr lang="en-US" altLang="en-US" sz="1600" dirty="0" smtClean="0">
                <a:solidFill>
                  <a:srgbClr val="0033CC"/>
                </a:solidFill>
              </a:rPr>
              <a:t>If minimum distance symbol is within sphere, optimal, otherwise null is returned</a:t>
            </a:r>
          </a:p>
          <a:p>
            <a:pPr lvl="1"/>
            <a:endParaRPr lang="en-US" altLang="en-US" sz="2000" dirty="0" smtClean="0"/>
          </a:p>
          <a:p>
            <a:pPr lvl="1"/>
            <a:endParaRPr lang="en-US" altLang="en-US" sz="2000" dirty="0" smtClean="0"/>
          </a:p>
          <a:p>
            <a:pPr lvl="2"/>
            <a:endParaRPr lang="en-US" altLang="en-US" sz="1600" dirty="0" smtClean="0"/>
          </a:p>
          <a:p>
            <a:pPr lvl="1"/>
            <a:endParaRPr lang="en-US" altLang="en-US" sz="2000" dirty="0" smtClean="0"/>
          </a:p>
        </p:txBody>
      </p:sp>
      <p:pic>
        <p:nvPicPr>
          <p:cNvPr id="4100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912" y="5889606"/>
            <a:ext cx="2022164" cy="919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4114800" y="297815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aphicFrame>
        <p:nvGraphicFramePr>
          <p:cNvPr id="4103" name="Object 6"/>
          <p:cNvGraphicFramePr>
            <a:graphicFrameLocks noChangeAspect="1"/>
          </p:cNvGraphicFramePr>
          <p:nvPr>
            <p:extLst/>
          </p:nvPr>
        </p:nvGraphicFramePr>
        <p:xfrm>
          <a:off x="975685" y="6059803"/>
          <a:ext cx="1967701" cy="4596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2" name="Equation" r:id="rId7" imgW="1524000" imgH="355600" progId="Equation.3">
                  <p:embed/>
                </p:oleObj>
              </mc:Choice>
              <mc:Fallback>
                <p:oleObj name="Equation" r:id="rId7" imgW="1524000" imgH="355600" progId="Equation.3">
                  <p:embed/>
                  <p:pic>
                    <p:nvPicPr>
                      <p:cNvPr id="410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5685" y="6059803"/>
                        <a:ext cx="1967701" cy="4596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360622" y="6485123"/>
            <a:ext cx="663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Hx+n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aphicFrame>
        <p:nvGraphicFramePr>
          <p:cNvPr id="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8102982"/>
              </p:ext>
            </p:extLst>
          </p:nvPr>
        </p:nvGraphicFramePr>
        <p:xfrm>
          <a:off x="6805660" y="2898080"/>
          <a:ext cx="936625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3" name="Equation" r:id="rId9" imgW="647640" imgH="228600" progId="Equation.3">
                  <p:embed/>
                </p:oleObj>
              </mc:Choice>
              <mc:Fallback>
                <p:oleObj name="Equation" r:id="rId9" imgW="647640" imgH="228600" progId="Equation.3">
                  <p:embed/>
                  <p:pic>
                    <p:nvPicPr>
                      <p:cNvPr id="1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5660" y="2898080"/>
                        <a:ext cx="936625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5572588"/>
              </p:ext>
            </p:extLst>
          </p:nvPr>
        </p:nvGraphicFramePr>
        <p:xfrm>
          <a:off x="3182919" y="3286796"/>
          <a:ext cx="422275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4" name="Equation" r:id="rId11" imgW="342720" imgH="190440" progId="Equation.3">
                  <p:embed/>
                </p:oleObj>
              </mc:Choice>
              <mc:Fallback>
                <p:oleObj name="Equation" r:id="rId11" imgW="342720" imgH="190440" progId="Equation.3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182919" y="3286796"/>
                        <a:ext cx="422275" cy="234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46637" y="3247012"/>
            <a:ext cx="319979" cy="284566"/>
          </a:xfrm>
          <a:prstGeom prst="rect">
            <a:avLst/>
          </a:prstGeom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47901"/>
              </p:ext>
            </p:extLst>
          </p:nvPr>
        </p:nvGraphicFramePr>
        <p:xfrm>
          <a:off x="4181823" y="3772395"/>
          <a:ext cx="16256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5" name="Equation" r:id="rId14" imgW="1625400" imgH="279360" progId="Equation.3">
                  <p:embed/>
                </p:oleObj>
              </mc:Choice>
              <mc:Fallback>
                <p:oleObj name="Equation" r:id="rId14" imgW="1625400" imgH="27936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181823" y="3772395"/>
                        <a:ext cx="16256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43997" y="3780752"/>
            <a:ext cx="235481" cy="2094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23798" y="4037048"/>
            <a:ext cx="1828888" cy="3470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153" y="2563748"/>
            <a:ext cx="1022814" cy="3021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180" y="2998470"/>
            <a:ext cx="130886" cy="176073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3474426"/>
              </p:ext>
            </p:extLst>
          </p:nvPr>
        </p:nvGraphicFramePr>
        <p:xfrm>
          <a:off x="7604797" y="4109079"/>
          <a:ext cx="256902" cy="2028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6" name="Equation" r:id="rId19" imgW="177480" imgH="152280" progId="Equation.3">
                  <p:embed/>
                </p:oleObj>
              </mc:Choice>
              <mc:Fallback>
                <p:oleObj name="Equation" r:id="rId19" imgW="177480" imgH="152280" progId="Equation.3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604797" y="4109079"/>
                        <a:ext cx="256902" cy="2028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6"/>
          <p:cNvGraphicFramePr>
            <a:graphicFrameLocks noChangeAspect="1"/>
          </p:cNvGraphicFramePr>
          <p:nvPr>
            <p:extLst/>
          </p:nvPr>
        </p:nvGraphicFramePr>
        <p:xfrm>
          <a:off x="5530960" y="6094998"/>
          <a:ext cx="276860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7" name="Equation" r:id="rId21" imgW="1600200" imgH="342720" progId="Equation.3">
                  <p:embed/>
                </p:oleObj>
              </mc:Choice>
              <mc:Fallback>
                <p:oleObj name="Equation" r:id="rId21" imgW="1600200" imgH="342720" progId="Equation.3">
                  <p:embed/>
                  <p:pic>
                    <p:nvPicPr>
                      <p:cNvPr id="2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0960" y="6094998"/>
                        <a:ext cx="276860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7537597" y="6465964"/>
            <a:ext cx="13644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Q</a:t>
            </a:r>
            <a:r>
              <a:rPr kumimoji="0" lang="en-US" sz="1600" b="0" i="1" u="none" strike="noStrike" kern="1200" cap="none" spc="0" normalizeH="0" baseline="3000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</a:t>
            </a:r>
            <a:r>
              <a:rPr kumimoji="0" 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y</a:t>
            </a:r>
            <a:r>
              <a:rPr kumimoji="0" 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=</a:t>
            </a:r>
            <a:r>
              <a:rPr kumimoji="0" 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Rx+Q</a:t>
            </a:r>
            <a:r>
              <a:rPr kumimoji="0" lang="en-US" sz="1600" b="0" i="1" u="none" strike="noStrike" kern="1200" cap="none" spc="0" normalizeH="0" baseline="3000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</a:t>
            </a:r>
            <a:r>
              <a:rPr kumimoji="0" 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010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MIMO Design Issues</a:t>
            </a:r>
            <a:br>
              <a:rPr lang="en-US" dirty="0" smtClean="0"/>
            </a:br>
            <a:r>
              <a:rPr lang="en-US" sz="4000" i="1" dirty="0" smtClean="0"/>
              <a:t>Not covered in lecture/HW/exams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34963" y="1516063"/>
            <a:ext cx="7848600" cy="4114800"/>
          </a:xfrm>
        </p:spPr>
        <p:txBody>
          <a:bodyPr/>
          <a:lstStyle/>
          <a:p>
            <a:r>
              <a:rPr lang="en-US" sz="2800" dirty="0" smtClean="0"/>
              <a:t>Space-time coding: </a:t>
            </a:r>
          </a:p>
          <a:p>
            <a:pPr lvl="1"/>
            <a:r>
              <a:rPr lang="en-US" sz="2400" dirty="0" smtClean="0"/>
              <a:t>Map symbols to both space and time via space-time block and convolutional codes. </a:t>
            </a:r>
          </a:p>
          <a:p>
            <a:pPr lvl="1"/>
            <a:r>
              <a:rPr lang="en-US" sz="2400" dirty="0" smtClean="0"/>
              <a:t>For OFDM systems, codes are also mapped over frequency tones.</a:t>
            </a:r>
          </a:p>
          <a:p>
            <a:r>
              <a:rPr lang="en-US" sz="2800" dirty="0" smtClean="0"/>
              <a:t>Adaptive techniques: </a:t>
            </a:r>
          </a:p>
          <a:p>
            <a:pPr lvl="1"/>
            <a:r>
              <a:rPr lang="en-US" sz="2400" dirty="0" smtClean="0"/>
              <a:t>Need fast and accurate channel estimation</a:t>
            </a:r>
          </a:p>
          <a:p>
            <a:pPr lvl="1"/>
            <a:r>
              <a:rPr lang="en-US" sz="2400" dirty="0" smtClean="0"/>
              <a:t>Adapt the use of transmit/receive antennas </a:t>
            </a:r>
          </a:p>
          <a:p>
            <a:pPr lvl="1"/>
            <a:r>
              <a:rPr lang="en-US" sz="2400" dirty="0" smtClean="0"/>
              <a:t>Adapting modulation and coding.</a:t>
            </a:r>
          </a:p>
          <a:p>
            <a:r>
              <a:rPr lang="en-US" sz="2800" dirty="0" smtClean="0"/>
              <a:t>Limited feedback transmit precoding:  </a:t>
            </a:r>
          </a:p>
          <a:p>
            <a:pPr lvl="1"/>
            <a:r>
              <a:rPr lang="en-US" sz="2400" dirty="0" smtClean="0"/>
              <a:t>Partial CSI introduces interference in parallel </a:t>
            </a:r>
            <a:r>
              <a:rPr lang="en-US" sz="2400" dirty="0" err="1" smtClean="0"/>
              <a:t>decomp</a:t>
            </a:r>
            <a:r>
              <a:rPr lang="en-US" sz="2400" dirty="0" smtClean="0"/>
              <a:t>: can use interference cancellation at RX </a:t>
            </a:r>
          </a:p>
          <a:p>
            <a:pPr lvl="1"/>
            <a:r>
              <a:rPr lang="en-US" sz="2400" dirty="0" smtClean="0"/>
              <a:t>TX codebook design for quantized channel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534400" cy="1143000"/>
          </a:xfrm>
        </p:spPr>
        <p:txBody>
          <a:bodyPr/>
          <a:lstStyle/>
          <a:p>
            <a:r>
              <a:rPr lang="en-US" altLang="en-US" smtClean="0"/>
              <a:t>ISI Countermeasures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0375" y="1587500"/>
            <a:ext cx="8416925" cy="504031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dirty="0" smtClean="0"/>
              <a:t>Equalization</a:t>
            </a:r>
          </a:p>
          <a:p>
            <a:pPr lvl="1"/>
            <a:r>
              <a:rPr lang="en-US" altLang="en-US" sz="2400" dirty="0" smtClean="0"/>
              <a:t>Signal processing at receiver to eliminate ISI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Complex at high data rates, performs poorly in fast-fading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Not used in state-of-the-art wireless systems</a:t>
            </a:r>
          </a:p>
          <a:p>
            <a:pPr lvl="3">
              <a:lnSpc>
                <a:spcPct val="10000"/>
              </a:lnSpc>
            </a:pPr>
            <a:endParaRPr lang="en-US" altLang="en-US" sz="1600" dirty="0" smtClean="0"/>
          </a:p>
          <a:p>
            <a:pPr>
              <a:lnSpc>
                <a:spcPct val="110000"/>
              </a:lnSpc>
            </a:pPr>
            <a:r>
              <a:rPr lang="en-US" altLang="en-US" sz="2800" dirty="0" smtClean="0"/>
              <a:t>Multicarrier Modulation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Break data stream into lower-rate </a:t>
            </a:r>
            <a:r>
              <a:rPr lang="en-US" altLang="en-US" sz="2400" dirty="0" err="1" smtClean="0"/>
              <a:t>substreams</a:t>
            </a:r>
            <a:r>
              <a:rPr lang="en-US" altLang="en-US" sz="2400" dirty="0" smtClean="0"/>
              <a:t> modulated onto narrowband flat-fading </a:t>
            </a:r>
            <a:r>
              <a:rPr lang="en-US" altLang="en-US" sz="2400" dirty="0" err="1" smtClean="0"/>
              <a:t>subchannels</a:t>
            </a:r>
            <a:endParaRPr lang="en-US" altLang="en-US" sz="2400" dirty="0" smtClean="0"/>
          </a:p>
          <a:p>
            <a:pPr lvl="3">
              <a:lnSpc>
                <a:spcPct val="10000"/>
              </a:lnSpc>
            </a:pPr>
            <a:endParaRPr lang="en-US" altLang="en-US" sz="1600" dirty="0" smtClean="0"/>
          </a:p>
          <a:p>
            <a:pPr>
              <a:lnSpc>
                <a:spcPct val="110000"/>
              </a:lnSpc>
            </a:pPr>
            <a:r>
              <a:rPr lang="en-US" altLang="en-US" sz="2800" dirty="0" smtClean="0"/>
              <a:t>Spread spectrum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Superimpose a fast (wideband) spreading sequence on top of data sequence, allows resolution for combining or attenuation of multipath components.</a:t>
            </a:r>
          </a:p>
          <a:p>
            <a:pPr lvl="3">
              <a:lnSpc>
                <a:spcPct val="50000"/>
              </a:lnSpc>
            </a:pPr>
            <a:endParaRPr lang="en-US" altLang="en-US" sz="1600" dirty="0" smtClean="0"/>
          </a:p>
          <a:p>
            <a:pPr>
              <a:lnSpc>
                <a:spcPct val="70000"/>
              </a:lnSpc>
            </a:pPr>
            <a:r>
              <a:rPr lang="en-US" altLang="en-US" sz="2800" dirty="0" smtClean="0"/>
              <a:t>Antenna techniques (Massive MIMO)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(Highly) directional antennas reduce delay spread/ISI</a:t>
            </a:r>
          </a:p>
        </p:txBody>
      </p:sp>
    </p:spTree>
    <p:extLst>
      <p:ext uri="{BB962C8B-B14F-4D97-AF65-F5344CB8AC3E}">
        <p14:creationId xmlns:p14="http://schemas.microsoft.com/office/powerpoint/2010/main" val="292503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smtClean="0"/>
              <a:t/>
            </a:r>
            <a:br>
              <a:rPr lang="en-US" altLang="en-US" sz="4000" smtClean="0"/>
            </a:br>
            <a:r>
              <a:rPr lang="en-US" altLang="en-US" smtClean="0"/>
              <a:t>Multicarrier Modulation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0112" y="4311068"/>
            <a:ext cx="8382835" cy="1489075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dirty="0" smtClean="0"/>
              <a:t>Breaks data into N </a:t>
            </a:r>
            <a:r>
              <a:rPr lang="en-US" altLang="en-US" sz="2800" dirty="0" err="1" smtClean="0"/>
              <a:t>substreams</a:t>
            </a:r>
            <a:r>
              <a:rPr lang="en-US" altLang="en-US" sz="2800" dirty="0" smtClean="0"/>
              <a:t> </a:t>
            </a:r>
          </a:p>
          <a:p>
            <a:pPr>
              <a:lnSpc>
                <a:spcPct val="110000"/>
              </a:lnSpc>
            </a:pPr>
            <a:r>
              <a:rPr lang="en-US" altLang="en-US" sz="2800" dirty="0" err="1" smtClean="0"/>
              <a:t>Substream</a:t>
            </a:r>
            <a:r>
              <a:rPr lang="en-US" altLang="en-US" sz="2800" dirty="0" smtClean="0"/>
              <a:t> modulated onto separate carriers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err="1" smtClean="0"/>
              <a:t>Substream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passband</a:t>
            </a:r>
            <a:r>
              <a:rPr lang="en-US" altLang="en-US" sz="2400" dirty="0" smtClean="0"/>
              <a:t> BW is B/N for B total BW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B/N&lt;</a:t>
            </a:r>
            <a:r>
              <a:rPr lang="en-US" altLang="en-US" sz="2400" dirty="0" err="1" smtClean="0"/>
              <a:t>B</a:t>
            </a:r>
            <a:r>
              <a:rPr lang="en-US" altLang="en-US" sz="2400" baseline="-25000" dirty="0" err="1" smtClean="0"/>
              <a:t>c</a:t>
            </a:r>
            <a:r>
              <a:rPr lang="en-US" altLang="en-US" sz="2400" dirty="0" smtClean="0"/>
              <a:t> implies flat fading on each subcarrier (no ISI)</a:t>
            </a: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1049839" y="2573505"/>
            <a:ext cx="508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559426" y="2109955"/>
            <a:ext cx="928688" cy="14811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2500814" y="3445042"/>
            <a:ext cx="13350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pSp>
        <p:nvGrpSpPr>
          <p:cNvPr id="7175" name="Group 7"/>
          <p:cNvGrpSpPr>
            <a:grpSpLocks/>
          </p:cNvGrpSpPr>
          <p:nvPr/>
        </p:nvGrpSpPr>
        <p:grpSpPr bwMode="auto">
          <a:xfrm>
            <a:off x="3061201" y="2587792"/>
            <a:ext cx="88900" cy="393700"/>
            <a:chOff x="965" y="3154"/>
            <a:chExt cx="56" cy="248"/>
          </a:xfrm>
        </p:grpSpPr>
        <p:sp>
          <p:nvSpPr>
            <p:cNvPr id="7207" name="Oval 8"/>
            <p:cNvSpPr>
              <a:spLocks noChangeArrowheads="1"/>
            </p:cNvSpPr>
            <p:nvPr/>
          </p:nvSpPr>
          <p:spPr bwMode="auto">
            <a:xfrm>
              <a:off x="965" y="3154"/>
              <a:ext cx="56" cy="5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208" name="Oval 9"/>
            <p:cNvSpPr>
              <a:spLocks noChangeArrowheads="1"/>
            </p:cNvSpPr>
            <p:nvPr/>
          </p:nvSpPr>
          <p:spPr bwMode="auto">
            <a:xfrm>
              <a:off x="965" y="3250"/>
              <a:ext cx="56" cy="5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209" name="Oval 10"/>
            <p:cNvSpPr>
              <a:spLocks noChangeArrowheads="1"/>
            </p:cNvSpPr>
            <p:nvPr/>
          </p:nvSpPr>
          <p:spPr bwMode="auto">
            <a:xfrm>
              <a:off x="965" y="3346"/>
              <a:ext cx="56" cy="5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7176" name="Group 11"/>
          <p:cNvGrpSpPr>
            <a:grpSpLocks/>
          </p:cNvGrpSpPr>
          <p:nvPr/>
        </p:nvGrpSpPr>
        <p:grpSpPr bwMode="auto">
          <a:xfrm>
            <a:off x="3837489" y="1984542"/>
            <a:ext cx="4186237" cy="2246313"/>
            <a:chOff x="1591" y="1266"/>
            <a:chExt cx="2637" cy="1415"/>
          </a:xfrm>
        </p:grpSpPr>
        <p:sp>
          <p:nvSpPr>
            <p:cNvPr id="7184" name="Rectangle 12"/>
            <p:cNvSpPr>
              <a:spLocks noChangeArrowheads="1"/>
            </p:cNvSpPr>
            <p:nvPr/>
          </p:nvSpPr>
          <p:spPr bwMode="auto">
            <a:xfrm flipH="1">
              <a:off x="1591" y="1298"/>
              <a:ext cx="577" cy="310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185" name="Rectangle 13"/>
            <p:cNvSpPr>
              <a:spLocks noChangeArrowheads="1"/>
            </p:cNvSpPr>
            <p:nvPr/>
          </p:nvSpPr>
          <p:spPr bwMode="auto">
            <a:xfrm flipH="1">
              <a:off x="1596" y="2025"/>
              <a:ext cx="577" cy="310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186" name="Line 14"/>
            <p:cNvSpPr>
              <a:spLocks noChangeShapeType="1"/>
            </p:cNvSpPr>
            <p:nvPr/>
          </p:nvSpPr>
          <p:spPr bwMode="auto">
            <a:xfrm>
              <a:off x="2167" y="1445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7187" name="Line 15"/>
            <p:cNvSpPr>
              <a:spLocks noChangeShapeType="1"/>
            </p:cNvSpPr>
            <p:nvPr/>
          </p:nvSpPr>
          <p:spPr bwMode="auto">
            <a:xfrm>
              <a:off x="2190" y="2200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grpSp>
          <p:nvGrpSpPr>
            <p:cNvPr id="7188" name="Group 16"/>
            <p:cNvGrpSpPr>
              <a:grpSpLocks/>
            </p:cNvGrpSpPr>
            <p:nvPr/>
          </p:nvGrpSpPr>
          <p:grpSpPr bwMode="auto">
            <a:xfrm>
              <a:off x="2265" y="1266"/>
              <a:ext cx="699" cy="642"/>
              <a:chOff x="2265" y="1266"/>
              <a:chExt cx="699" cy="642"/>
            </a:xfrm>
          </p:grpSpPr>
          <p:grpSp>
            <p:nvGrpSpPr>
              <p:cNvPr id="7202" name="Group 17"/>
              <p:cNvGrpSpPr>
                <a:grpSpLocks/>
              </p:cNvGrpSpPr>
              <p:nvPr/>
            </p:nvGrpSpPr>
            <p:grpSpPr bwMode="auto">
              <a:xfrm>
                <a:off x="2487" y="1266"/>
                <a:ext cx="265" cy="288"/>
                <a:chOff x="2002" y="2683"/>
                <a:chExt cx="265" cy="288"/>
              </a:xfrm>
            </p:grpSpPr>
            <p:sp>
              <p:nvSpPr>
                <p:cNvPr id="7205" name="Oval 18"/>
                <p:cNvSpPr>
                  <a:spLocks noChangeArrowheads="1"/>
                </p:cNvSpPr>
                <p:nvPr/>
              </p:nvSpPr>
              <p:spPr bwMode="auto">
                <a:xfrm>
                  <a:off x="2002" y="2745"/>
                  <a:ext cx="265" cy="220"/>
                </a:xfrm>
                <a:prstGeom prst="ellips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120000"/>
                    </a:lnSpc>
                    <a:spcBef>
                      <a:spcPct val="20000"/>
                    </a:spcBef>
                    <a:buClr>
                      <a:srgbClr val="0000CC"/>
                    </a:buClr>
                    <a:buSzPct val="75000"/>
                    <a:buFont typeface="Wingdings" pitchFamily="2" charset="2"/>
                    <a:buChar char="l"/>
                    <a:defRPr sz="3200" b="1">
                      <a:solidFill>
                        <a:srgbClr val="0000CC"/>
                      </a:solidFill>
                      <a:latin typeface="Garamond" pitchFamily="18" charset="0"/>
                    </a:defRPr>
                  </a:lvl1pPr>
                  <a:lvl2pPr marL="742950" indent="-285750">
                    <a:lnSpc>
                      <a:spcPct val="80000"/>
                    </a:lnSpc>
                    <a:spcBef>
                      <a:spcPct val="20000"/>
                    </a:spcBef>
                    <a:buClr>
                      <a:srgbClr val="CC0000"/>
                    </a:buClr>
                    <a:buSzPct val="80000"/>
                    <a:buFont typeface="Wingdings" pitchFamily="2" charset="2"/>
                    <a:buChar char="l"/>
                    <a:defRPr sz="2800" b="1">
                      <a:solidFill>
                        <a:srgbClr val="0000CC"/>
                      </a:solidFill>
                      <a:latin typeface="Garamond" pitchFamily="18" charset="0"/>
                    </a:defRPr>
                  </a:lvl2pPr>
                  <a:lvl3pPr marL="1143000" indent="-228600">
                    <a:lnSpc>
                      <a:spcPct val="80000"/>
                    </a:lnSpc>
                    <a:spcBef>
                      <a:spcPct val="20000"/>
                    </a:spcBef>
                    <a:buClr>
                      <a:srgbClr val="0000CC"/>
                    </a:buClr>
                    <a:buSzPct val="65000"/>
                    <a:buFont typeface="ZapfDingbats" pitchFamily="82" charset="2"/>
                    <a:buChar char="l"/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DC0081"/>
                    </a:buClr>
                    <a:buSzPct val="65000"/>
                    <a:buFont typeface="Wingdings" pitchFamily="2" charset="2"/>
                    <a:buChar char="l"/>
                    <a:defRPr sz="2000" b="1">
                      <a:solidFill>
                        <a:srgbClr val="0000CC"/>
                      </a:solidFill>
                      <a:latin typeface="Garamond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en-US" sz="2400" b="0" smtClean="0">
                    <a:solidFill>
                      <a:srgbClr val="FFFFFF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7206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2028" y="2683"/>
                  <a:ext cx="21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120000"/>
                    </a:lnSpc>
                    <a:spcBef>
                      <a:spcPct val="20000"/>
                    </a:spcBef>
                    <a:buClr>
                      <a:srgbClr val="0000CC"/>
                    </a:buClr>
                    <a:buSzPct val="75000"/>
                    <a:buFont typeface="Wingdings" pitchFamily="2" charset="2"/>
                    <a:buChar char="l"/>
                    <a:defRPr sz="3200" b="1">
                      <a:solidFill>
                        <a:srgbClr val="0000CC"/>
                      </a:solidFill>
                      <a:latin typeface="Garamond" pitchFamily="18" charset="0"/>
                    </a:defRPr>
                  </a:lvl1pPr>
                  <a:lvl2pPr marL="742950" indent="-285750">
                    <a:lnSpc>
                      <a:spcPct val="80000"/>
                    </a:lnSpc>
                    <a:spcBef>
                      <a:spcPct val="20000"/>
                    </a:spcBef>
                    <a:buClr>
                      <a:srgbClr val="CC0000"/>
                    </a:buClr>
                    <a:buSzPct val="80000"/>
                    <a:buFont typeface="Wingdings" pitchFamily="2" charset="2"/>
                    <a:buChar char="l"/>
                    <a:defRPr sz="2800" b="1">
                      <a:solidFill>
                        <a:srgbClr val="0000CC"/>
                      </a:solidFill>
                      <a:latin typeface="Garamond" pitchFamily="18" charset="0"/>
                    </a:defRPr>
                  </a:lvl2pPr>
                  <a:lvl3pPr marL="1143000" indent="-228600">
                    <a:lnSpc>
                      <a:spcPct val="80000"/>
                    </a:lnSpc>
                    <a:spcBef>
                      <a:spcPct val="20000"/>
                    </a:spcBef>
                    <a:buClr>
                      <a:srgbClr val="0000CC"/>
                    </a:buClr>
                    <a:buSzPct val="65000"/>
                    <a:buFont typeface="ZapfDingbats" pitchFamily="82" charset="2"/>
                    <a:buChar char="l"/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DC0081"/>
                    </a:buClr>
                    <a:buSzPct val="65000"/>
                    <a:buFont typeface="Wingdings" pitchFamily="2" charset="2"/>
                    <a:buChar char="l"/>
                    <a:defRPr sz="2000" b="1">
                      <a:solidFill>
                        <a:srgbClr val="0000CC"/>
                      </a:solidFill>
                      <a:latin typeface="Garamond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2400" b="0" smtClean="0">
                      <a:solidFill>
                        <a:srgbClr val="000000"/>
                      </a:solidFill>
                      <a:latin typeface="Times New Roman" pitchFamily="18" charset="0"/>
                    </a:rPr>
                    <a:t>x</a:t>
                  </a:r>
                </a:p>
              </p:txBody>
            </p:sp>
          </p:grpSp>
          <p:sp>
            <p:nvSpPr>
              <p:cNvPr id="7203" name="Line 20"/>
              <p:cNvSpPr>
                <a:spLocks noChangeShapeType="1"/>
              </p:cNvSpPr>
              <p:nvPr/>
            </p:nvSpPr>
            <p:spPr bwMode="auto">
              <a:xfrm flipV="1">
                <a:off x="2606" y="1545"/>
                <a:ext cx="0" cy="17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7204" name="Text Box 21"/>
              <p:cNvSpPr txBox="1">
                <a:spLocks noChangeArrowheads="1"/>
              </p:cNvSpPr>
              <p:nvPr/>
            </p:nvSpPr>
            <p:spPr bwMode="auto">
              <a:xfrm>
                <a:off x="2265" y="1677"/>
                <a:ext cx="699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rgbClr val="0000CC"/>
                  </a:buClr>
                  <a:buSzPct val="75000"/>
                  <a:buFont typeface="Wingdings" pitchFamily="2" charset="2"/>
                  <a:buChar char="l"/>
                  <a:defRPr sz="3200" b="1">
                    <a:solidFill>
                      <a:srgbClr val="0000CC"/>
                    </a:solidFill>
                    <a:latin typeface="Garamond" pitchFamily="18" charset="0"/>
                  </a:defRPr>
                </a:lvl1pPr>
                <a:lvl2pPr marL="742950" indent="-285750">
                  <a:lnSpc>
                    <a:spcPct val="80000"/>
                  </a:lnSpc>
                  <a:spcBef>
                    <a:spcPct val="20000"/>
                  </a:spcBef>
                  <a:buClr>
                    <a:srgbClr val="CC0000"/>
                  </a:buClr>
                  <a:buSzPct val="80000"/>
                  <a:buFont typeface="Wingdings" pitchFamily="2" charset="2"/>
                  <a:buChar char="l"/>
                  <a:defRPr sz="2800" b="1">
                    <a:solidFill>
                      <a:srgbClr val="0000CC"/>
                    </a:solidFill>
                    <a:latin typeface="Garamond" pitchFamily="18" charset="0"/>
                  </a:defRPr>
                </a:lvl2pPr>
                <a:lvl3pPr marL="1143000" indent="-228600">
                  <a:lnSpc>
                    <a:spcPct val="80000"/>
                  </a:lnSpc>
                  <a:spcBef>
                    <a:spcPct val="20000"/>
                  </a:spcBef>
                  <a:buClr>
                    <a:srgbClr val="0000CC"/>
                  </a:buClr>
                  <a:buSzPct val="65000"/>
                  <a:buFont typeface="ZapfDingbats" pitchFamily="82" charset="2"/>
                  <a:buChar char="l"/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DC0081"/>
                  </a:buClr>
                  <a:buSzPct val="65000"/>
                  <a:buFont typeface="Wingdings" pitchFamily="2" charset="2"/>
                  <a:buChar char="l"/>
                  <a:defRPr sz="2000" b="1">
                    <a:solidFill>
                      <a:srgbClr val="0000CC"/>
                    </a:solidFill>
                    <a:latin typeface="Garamond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smtClean="0">
                    <a:solidFill>
                      <a:srgbClr val="000000"/>
                    </a:solidFill>
                    <a:latin typeface="Times New Roman" pitchFamily="18" charset="0"/>
                  </a:rPr>
                  <a:t>cos(2</a:t>
                </a:r>
                <a:r>
                  <a:rPr lang="en-US" altLang="en-US" sz="1800" smtClean="0">
                    <a:solidFill>
                      <a:srgbClr val="000000"/>
                    </a:solidFill>
                    <a:latin typeface="Symbol" pitchFamily="18" charset="2"/>
                  </a:rPr>
                  <a:t>p</a:t>
                </a:r>
                <a:r>
                  <a:rPr lang="en-US" altLang="en-US" sz="1800" smtClean="0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r>
                  <a:rPr lang="en-US" altLang="en-US" sz="1800" baseline="-25000" smtClean="0">
                    <a:solidFill>
                      <a:srgbClr val="000000"/>
                    </a:solidFill>
                    <a:latin typeface="Times New Roman" pitchFamily="18" charset="0"/>
                  </a:rPr>
                  <a:t>0</a:t>
                </a:r>
                <a:r>
                  <a:rPr lang="en-US" altLang="en-US" sz="1800" smtClean="0">
                    <a:solidFill>
                      <a:srgbClr val="000000"/>
                    </a:solidFill>
                    <a:latin typeface="Times New Roman" pitchFamily="18" charset="0"/>
                  </a:rPr>
                  <a:t>t)</a:t>
                </a:r>
              </a:p>
            </p:txBody>
          </p:sp>
        </p:grpSp>
        <p:grpSp>
          <p:nvGrpSpPr>
            <p:cNvPr id="7189" name="Group 22"/>
            <p:cNvGrpSpPr>
              <a:grpSpLocks/>
            </p:cNvGrpSpPr>
            <p:nvPr/>
          </p:nvGrpSpPr>
          <p:grpSpPr bwMode="auto">
            <a:xfrm>
              <a:off x="2288" y="2039"/>
              <a:ext cx="720" cy="642"/>
              <a:chOff x="2265" y="1266"/>
              <a:chExt cx="720" cy="642"/>
            </a:xfrm>
          </p:grpSpPr>
          <p:grpSp>
            <p:nvGrpSpPr>
              <p:cNvPr id="7197" name="Group 23"/>
              <p:cNvGrpSpPr>
                <a:grpSpLocks/>
              </p:cNvGrpSpPr>
              <p:nvPr/>
            </p:nvGrpSpPr>
            <p:grpSpPr bwMode="auto">
              <a:xfrm>
                <a:off x="2487" y="1266"/>
                <a:ext cx="265" cy="288"/>
                <a:chOff x="2002" y="2683"/>
                <a:chExt cx="265" cy="288"/>
              </a:xfrm>
            </p:grpSpPr>
            <p:sp>
              <p:nvSpPr>
                <p:cNvPr id="7200" name="Oval 24"/>
                <p:cNvSpPr>
                  <a:spLocks noChangeArrowheads="1"/>
                </p:cNvSpPr>
                <p:nvPr/>
              </p:nvSpPr>
              <p:spPr bwMode="auto">
                <a:xfrm>
                  <a:off x="2002" y="2745"/>
                  <a:ext cx="265" cy="220"/>
                </a:xfrm>
                <a:prstGeom prst="ellips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120000"/>
                    </a:lnSpc>
                    <a:spcBef>
                      <a:spcPct val="20000"/>
                    </a:spcBef>
                    <a:buClr>
                      <a:srgbClr val="0000CC"/>
                    </a:buClr>
                    <a:buSzPct val="75000"/>
                    <a:buFont typeface="Wingdings" pitchFamily="2" charset="2"/>
                    <a:buChar char="l"/>
                    <a:defRPr sz="3200" b="1">
                      <a:solidFill>
                        <a:srgbClr val="0000CC"/>
                      </a:solidFill>
                      <a:latin typeface="Garamond" pitchFamily="18" charset="0"/>
                    </a:defRPr>
                  </a:lvl1pPr>
                  <a:lvl2pPr marL="742950" indent="-285750">
                    <a:lnSpc>
                      <a:spcPct val="80000"/>
                    </a:lnSpc>
                    <a:spcBef>
                      <a:spcPct val="20000"/>
                    </a:spcBef>
                    <a:buClr>
                      <a:srgbClr val="CC0000"/>
                    </a:buClr>
                    <a:buSzPct val="80000"/>
                    <a:buFont typeface="Wingdings" pitchFamily="2" charset="2"/>
                    <a:buChar char="l"/>
                    <a:defRPr sz="2800" b="1">
                      <a:solidFill>
                        <a:srgbClr val="0000CC"/>
                      </a:solidFill>
                      <a:latin typeface="Garamond" pitchFamily="18" charset="0"/>
                    </a:defRPr>
                  </a:lvl2pPr>
                  <a:lvl3pPr marL="1143000" indent="-228600">
                    <a:lnSpc>
                      <a:spcPct val="80000"/>
                    </a:lnSpc>
                    <a:spcBef>
                      <a:spcPct val="20000"/>
                    </a:spcBef>
                    <a:buClr>
                      <a:srgbClr val="0000CC"/>
                    </a:buClr>
                    <a:buSzPct val="65000"/>
                    <a:buFont typeface="ZapfDingbats" pitchFamily="82" charset="2"/>
                    <a:buChar char="l"/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DC0081"/>
                    </a:buClr>
                    <a:buSzPct val="65000"/>
                    <a:buFont typeface="Wingdings" pitchFamily="2" charset="2"/>
                    <a:buChar char="l"/>
                    <a:defRPr sz="2000" b="1">
                      <a:solidFill>
                        <a:srgbClr val="0000CC"/>
                      </a:solidFill>
                      <a:latin typeface="Garamond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en-US" sz="2400" b="0" smtClean="0">
                    <a:solidFill>
                      <a:srgbClr val="FFFFFF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7201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2028" y="2683"/>
                  <a:ext cx="21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120000"/>
                    </a:lnSpc>
                    <a:spcBef>
                      <a:spcPct val="20000"/>
                    </a:spcBef>
                    <a:buClr>
                      <a:srgbClr val="0000CC"/>
                    </a:buClr>
                    <a:buSzPct val="75000"/>
                    <a:buFont typeface="Wingdings" pitchFamily="2" charset="2"/>
                    <a:buChar char="l"/>
                    <a:defRPr sz="3200" b="1">
                      <a:solidFill>
                        <a:srgbClr val="0000CC"/>
                      </a:solidFill>
                      <a:latin typeface="Garamond" pitchFamily="18" charset="0"/>
                    </a:defRPr>
                  </a:lvl1pPr>
                  <a:lvl2pPr marL="742950" indent="-285750">
                    <a:lnSpc>
                      <a:spcPct val="80000"/>
                    </a:lnSpc>
                    <a:spcBef>
                      <a:spcPct val="20000"/>
                    </a:spcBef>
                    <a:buClr>
                      <a:srgbClr val="CC0000"/>
                    </a:buClr>
                    <a:buSzPct val="80000"/>
                    <a:buFont typeface="Wingdings" pitchFamily="2" charset="2"/>
                    <a:buChar char="l"/>
                    <a:defRPr sz="2800" b="1">
                      <a:solidFill>
                        <a:srgbClr val="0000CC"/>
                      </a:solidFill>
                      <a:latin typeface="Garamond" pitchFamily="18" charset="0"/>
                    </a:defRPr>
                  </a:lvl2pPr>
                  <a:lvl3pPr marL="1143000" indent="-228600">
                    <a:lnSpc>
                      <a:spcPct val="80000"/>
                    </a:lnSpc>
                    <a:spcBef>
                      <a:spcPct val="20000"/>
                    </a:spcBef>
                    <a:buClr>
                      <a:srgbClr val="0000CC"/>
                    </a:buClr>
                    <a:buSzPct val="65000"/>
                    <a:buFont typeface="ZapfDingbats" pitchFamily="82" charset="2"/>
                    <a:buChar char="l"/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DC0081"/>
                    </a:buClr>
                    <a:buSzPct val="65000"/>
                    <a:buFont typeface="Wingdings" pitchFamily="2" charset="2"/>
                    <a:buChar char="l"/>
                    <a:defRPr sz="2000" b="1">
                      <a:solidFill>
                        <a:srgbClr val="0000CC"/>
                      </a:solidFill>
                      <a:latin typeface="Garamond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2400" b="0" smtClean="0">
                      <a:solidFill>
                        <a:srgbClr val="000000"/>
                      </a:solidFill>
                      <a:latin typeface="Times New Roman" pitchFamily="18" charset="0"/>
                    </a:rPr>
                    <a:t>x</a:t>
                  </a:r>
                </a:p>
              </p:txBody>
            </p:sp>
          </p:grpSp>
          <p:sp>
            <p:nvSpPr>
              <p:cNvPr id="7198" name="Line 26"/>
              <p:cNvSpPr>
                <a:spLocks noChangeShapeType="1"/>
              </p:cNvSpPr>
              <p:nvPr/>
            </p:nvSpPr>
            <p:spPr bwMode="auto">
              <a:xfrm flipV="1">
                <a:off x="2606" y="1545"/>
                <a:ext cx="0" cy="17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7199" name="Text Box 27"/>
              <p:cNvSpPr txBox="1">
                <a:spLocks noChangeArrowheads="1"/>
              </p:cNvSpPr>
              <p:nvPr/>
            </p:nvSpPr>
            <p:spPr bwMode="auto">
              <a:xfrm>
                <a:off x="2265" y="1677"/>
                <a:ext cx="72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rgbClr val="0000CC"/>
                  </a:buClr>
                  <a:buSzPct val="75000"/>
                  <a:buFont typeface="Wingdings" pitchFamily="2" charset="2"/>
                  <a:buChar char="l"/>
                  <a:defRPr sz="3200" b="1">
                    <a:solidFill>
                      <a:srgbClr val="0000CC"/>
                    </a:solidFill>
                    <a:latin typeface="Garamond" pitchFamily="18" charset="0"/>
                  </a:defRPr>
                </a:lvl1pPr>
                <a:lvl2pPr marL="742950" indent="-285750">
                  <a:lnSpc>
                    <a:spcPct val="80000"/>
                  </a:lnSpc>
                  <a:spcBef>
                    <a:spcPct val="20000"/>
                  </a:spcBef>
                  <a:buClr>
                    <a:srgbClr val="CC0000"/>
                  </a:buClr>
                  <a:buSzPct val="80000"/>
                  <a:buFont typeface="Wingdings" pitchFamily="2" charset="2"/>
                  <a:buChar char="l"/>
                  <a:defRPr sz="2800" b="1">
                    <a:solidFill>
                      <a:srgbClr val="0000CC"/>
                    </a:solidFill>
                    <a:latin typeface="Garamond" pitchFamily="18" charset="0"/>
                  </a:defRPr>
                </a:lvl2pPr>
                <a:lvl3pPr marL="1143000" indent="-228600">
                  <a:lnSpc>
                    <a:spcPct val="80000"/>
                  </a:lnSpc>
                  <a:spcBef>
                    <a:spcPct val="20000"/>
                  </a:spcBef>
                  <a:buClr>
                    <a:srgbClr val="0000CC"/>
                  </a:buClr>
                  <a:buSzPct val="65000"/>
                  <a:buFont typeface="ZapfDingbats" pitchFamily="82" charset="2"/>
                  <a:buChar char="l"/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DC0081"/>
                  </a:buClr>
                  <a:buSzPct val="65000"/>
                  <a:buFont typeface="Wingdings" pitchFamily="2" charset="2"/>
                  <a:buChar char="l"/>
                  <a:defRPr sz="2000" b="1">
                    <a:solidFill>
                      <a:srgbClr val="0000CC"/>
                    </a:solidFill>
                    <a:latin typeface="Garamond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smtClean="0">
                    <a:solidFill>
                      <a:srgbClr val="000000"/>
                    </a:solidFill>
                    <a:latin typeface="Times New Roman" pitchFamily="18" charset="0"/>
                  </a:rPr>
                  <a:t>cos(2</a:t>
                </a:r>
                <a:r>
                  <a:rPr lang="en-US" altLang="en-US" sz="1800" smtClean="0">
                    <a:solidFill>
                      <a:srgbClr val="000000"/>
                    </a:solidFill>
                    <a:latin typeface="Symbol" pitchFamily="18" charset="2"/>
                  </a:rPr>
                  <a:t>p</a:t>
                </a:r>
                <a:r>
                  <a:rPr lang="en-US" altLang="en-US" sz="1800" smtClean="0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r>
                  <a:rPr lang="en-US" altLang="en-US" sz="1800" baseline="-25000" smtClean="0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  <a:r>
                  <a:rPr lang="en-US" altLang="en-US" sz="1800" smtClean="0">
                    <a:solidFill>
                      <a:srgbClr val="000000"/>
                    </a:solidFill>
                    <a:latin typeface="Times New Roman" pitchFamily="18" charset="0"/>
                  </a:rPr>
                  <a:t>t)</a:t>
                </a:r>
              </a:p>
            </p:txBody>
          </p:sp>
        </p:grpSp>
        <p:sp>
          <p:nvSpPr>
            <p:cNvPr id="7190" name="Line 28"/>
            <p:cNvSpPr>
              <a:spLocks noChangeShapeType="1"/>
            </p:cNvSpPr>
            <p:nvPr/>
          </p:nvSpPr>
          <p:spPr bwMode="auto">
            <a:xfrm>
              <a:off x="2771" y="1446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7191" name="Line 29"/>
            <p:cNvSpPr>
              <a:spLocks noChangeShapeType="1"/>
            </p:cNvSpPr>
            <p:nvPr/>
          </p:nvSpPr>
          <p:spPr bwMode="auto">
            <a:xfrm>
              <a:off x="2793" y="2209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7192" name="Line 30"/>
            <p:cNvSpPr>
              <a:spLocks noChangeShapeType="1"/>
            </p:cNvSpPr>
            <p:nvPr/>
          </p:nvSpPr>
          <p:spPr bwMode="auto">
            <a:xfrm flipV="1">
              <a:off x="3099" y="1984"/>
              <a:ext cx="330" cy="22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7193" name="Line 31"/>
            <p:cNvSpPr>
              <a:spLocks noChangeShapeType="1"/>
            </p:cNvSpPr>
            <p:nvPr/>
          </p:nvSpPr>
          <p:spPr bwMode="auto">
            <a:xfrm>
              <a:off x="3076" y="1449"/>
              <a:ext cx="330" cy="22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7194" name="Oval 32"/>
            <p:cNvSpPr>
              <a:spLocks noChangeArrowheads="1"/>
            </p:cNvSpPr>
            <p:nvPr/>
          </p:nvSpPr>
          <p:spPr bwMode="auto">
            <a:xfrm>
              <a:off x="3364" y="1591"/>
              <a:ext cx="530" cy="466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195" name="Text Box 33"/>
            <p:cNvSpPr txBox="1">
              <a:spLocks noChangeArrowheads="1"/>
            </p:cNvSpPr>
            <p:nvPr/>
          </p:nvSpPr>
          <p:spPr bwMode="auto">
            <a:xfrm>
              <a:off x="3480" y="1639"/>
              <a:ext cx="26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sz="2000"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b="0" dirty="0" smtClean="0">
                  <a:solidFill>
                    <a:srgbClr val="000000"/>
                  </a:solidFill>
                  <a:latin typeface="Symbol" pitchFamily="18" charset="2"/>
                </a:rPr>
                <a:t>S</a:t>
              </a:r>
            </a:p>
          </p:txBody>
        </p:sp>
        <p:sp>
          <p:nvSpPr>
            <p:cNvPr id="7196" name="Line 34"/>
            <p:cNvSpPr>
              <a:spLocks noChangeShapeType="1"/>
            </p:cNvSpPr>
            <p:nvPr/>
          </p:nvSpPr>
          <p:spPr bwMode="auto">
            <a:xfrm>
              <a:off x="3908" y="1815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7177" name="Text Box 35"/>
          <p:cNvSpPr txBox="1">
            <a:spLocks noChangeArrowheads="1"/>
          </p:cNvSpPr>
          <p:nvPr/>
        </p:nvSpPr>
        <p:spPr bwMode="auto">
          <a:xfrm>
            <a:off x="740276" y="2106780"/>
            <a:ext cx="755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0" i="1" smtClean="0">
                <a:solidFill>
                  <a:srgbClr val="000000"/>
                </a:solidFill>
                <a:latin typeface="Times New Roman" pitchFamily="18" charset="0"/>
              </a:rPr>
              <a:t>R</a:t>
            </a:r>
            <a:r>
              <a:rPr lang="en-US" altLang="en-US" sz="2000" b="0" smtClean="0">
                <a:solidFill>
                  <a:srgbClr val="000000"/>
                </a:solidFill>
                <a:latin typeface="Times New Roman" pitchFamily="18" charset="0"/>
              </a:rPr>
              <a:t> bps</a:t>
            </a:r>
          </a:p>
        </p:txBody>
      </p:sp>
      <p:sp>
        <p:nvSpPr>
          <p:cNvPr id="7178" name="Line 36"/>
          <p:cNvSpPr>
            <a:spLocks noChangeShapeType="1"/>
          </p:cNvSpPr>
          <p:nvPr/>
        </p:nvSpPr>
        <p:spPr bwMode="auto">
          <a:xfrm>
            <a:off x="2507164" y="2319505"/>
            <a:ext cx="13350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7179" name="Text Box 37"/>
          <p:cNvSpPr txBox="1">
            <a:spLocks noChangeArrowheads="1"/>
          </p:cNvSpPr>
          <p:nvPr/>
        </p:nvSpPr>
        <p:spPr bwMode="auto">
          <a:xfrm>
            <a:off x="2648451" y="1895642"/>
            <a:ext cx="1058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0" i="1" smtClean="0">
                <a:solidFill>
                  <a:srgbClr val="000000"/>
                </a:solidFill>
                <a:latin typeface="Times New Roman" pitchFamily="18" charset="0"/>
              </a:rPr>
              <a:t>R/N</a:t>
            </a:r>
            <a:r>
              <a:rPr lang="en-US" altLang="en-US" sz="2000" b="0" smtClean="0">
                <a:solidFill>
                  <a:srgbClr val="000000"/>
                </a:solidFill>
                <a:latin typeface="Times New Roman" pitchFamily="18" charset="0"/>
              </a:rPr>
              <a:t>  bps</a:t>
            </a:r>
          </a:p>
        </p:txBody>
      </p:sp>
      <p:sp>
        <p:nvSpPr>
          <p:cNvPr id="7180" name="Text Box 38"/>
          <p:cNvSpPr txBox="1">
            <a:spLocks noChangeArrowheads="1"/>
          </p:cNvSpPr>
          <p:nvPr/>
        </p:nvSpPr>
        <p:spPr bwMode="auto">
          <a:xfrm>
            <a:off x="2583364" y="3064042"/>
            <a:ext cx="10588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0" i="1" smtClean="0">
                <a:solidFill>
                  <a:srgbClr val="000000"/>
                </a:solidFill>
                <a:latin typeface="Times New Roman" pitchFamily="18" charset="0"/>
              </a:rPr>
              <a:t>R/N</a:t>
            </a:r>
            <a:r>
              <a:rPr lang="en-US" altLang="en-US" sz="2000" b="0" smtClean="0">
                <a:solidFill>
                  <a:srgbClr val="000000"/>
                </a:solidFill>
                <a:latin typeface="Times New Roman" pitchFamily="18" charset="0"/>
              </a:rPr>
              <a:t>  bps</a:t>
            </a:r>
          </a:p>
        </p:txBody>
      </p:sp>
      <p:sp>
        <p:nvSpPr>
          <p:cNvPr id="7181" name="Text Box 39"/>
          <p:cNvSpPr txBox="1">
            <a:spLocks noChangeArrowheads="1"/>
          </p:cNvSpPr>
          <p:nvPr/>
        </p:nvSpPr>
        <p:spPr bwMode="auto">
          <a:xfrm>
            <a:off x="3810501" y="2025817"/>
            <a:ext cx="10033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latin typeface="Times New Roman" pitchFamily="18" charset="0"/>
              </a:rPr>
              <a:t>QAM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latin typeface="Times New Roman" pitchFamily="18" charset="0"/>
              </a:rPr>
              <a:t>Modulator</a:t>
            </a:r>
          </a:p>
        </p:txBody>
      </p:sp>
      <p:sp>
        <p:nvSpPr>
          <p:cNvPr id="7182" name="Text Box 40"/>
          <p:cNvSpPr txBox="1">
            <a:spLocks noChangeArrowheads="1"/>
          </p:cNvSpPr>
          <p:nvPr/>
        </p:nvSpPr>
        <p:spPr bwMode="auto">
          <a:xfrm>
            <a:off x="3818439" y="3194217"/>
            <a:ext cx="10033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latin typeface="Times New Roman" pitchFamily="18" charset="0"/>
              </a:rPr>
              <a:t>QAM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latin typeface="Times New Roman" pitchFamily="18" charset="0"/>
              </a:rPr>
              <a:t>Modulator</a:t>
            </a:r>
          </a:p>
        </p:txBody>
      </p:sp>
      <p:sp>
        <p:nvSpPr>
          <p:cNvPr id="7183" name="Text Box 41"/>
          <p:cNvSpPr txBox="1">
            <a:spLocks noChangeArrowheads="1"/>
          </p:cNvSpPr>
          <p:nvPr/>
        </p:nvSpPr>
        <p:spPr bwMode="auto">
          <a:xfrm>
            <a:off x="1522914" y="2389355"/>
            <a:ext cx="9652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latin typeface="Times New Roman" pitchFamily="18" charset="0"/>
              </a:rPr>
              <a:t>Serial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latin typeface="Times New Roman" pitchFamily="18" charset="0"/>
              </a:rPr>
              <a:t>To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latin typeface="Times New Roman" pitchFamily="18" charset="0"/>
              </a:rPr>
              <a:t>Parallel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latin typeface="Times New Roman" pitchFamily="18" charset="0"/>
              </a:rPr>
              <a:t>Converter</a:t>
            </a:r>
          </a:p>
        </p:txBody>
      </p:sp>
    </p:spTree>
    <p:extLst>
      <p:ext uri="{BB962C8B-B14F-4D97-AF65-F5344CB8AC3E}">
        <p14:creationId xmlns:p14="http://schemas.microsoft.com/office/powerpoint/2010/main" val="379472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Overlapping Substreams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1307" y="1603460"/>
            <a:ext cx="8139113" cy="4114800"/>
          </a:xfrm>
        </p:spPr>
        <p:txBody>
          <a:bodyPr/>
          <a:lstStyle/>
          <a:p>
            <a:r>
              <a:rPr lang="en-US" altLang="en-US" dirty="0" smtClean="0"/>
              <a:t>Can have completely separate </a:t>
            </a:r>
            <a:r>
              <a:rPr lang="en-US" altLang="en-US" dirty="0" err="1" smtClean="0"/>
              <a:t>subchannels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Required </a:t>
            </a:r>
            <a:r>
              <a:rPr lang="en-US" altLang="en-US" dirty="0" err="1" smtClean="0"/>
              <a:t>passband</a:t>
            </a:r>
            <a:r>
              <a:rPr lang="en-US" altLang="en-US" dirty="0" smtClean="0"/>
              <a:t> bandwidth is B.</a:t>
            </a:r>
          </a:p>
          <a:p>
            <a:r>
              <a:rPr lang="en-US" altLang="en-US" dirty="0" smtClean="0"/>
              <a:t>OFDM overlaps </a:t>
            </a:r>
            <a:r>
              <a:rPr lang="en-US" altLang="en-US" dirty="0" err="1" smtClean="0"/>
              <a:t>substreams</a:t>
            </a:r>
            <a:endParaRPr lang="en-US" altLang="en-US" dirty="0" smtClean="0"/>
          </a:p>
          <a:p>
            <a:pPr lvl="1"/>
            <a:r>
              <a:rPr lang="en-US" altLang="en-US" dirty="0" err="1" smtClean="0"/>
              <a:t>Substreams</a:t>
            </a:r>
            <a:r>
              <a:rPr lang="en-US" altLang="en-US" dirty="0" smtClean="0"/>
              <a:t> (symbol time T</a:t>
            </a:r>
            <a:r>
              <a:rPr lang="en-US" altLang="en-US" baseline="-25000" dirty="0" smtClean="0"/>
              <a:t>N</a:t>
            </a:r>
            <a:r>
              <a:rPr lang="en-US" altLang="en-US" dirty="0" smtClean="0"/>
              <a:t>) separated in RX</a:t>
            </a:r>
          </a:p>
          <a:p>
            <a:pPr lvl="1"/>
            <a:r>
              <a:rPr lang="en-US" altLang="en-US" dirty="0" smtClean="0"/>
              <a:t>Minimum </a:t>
            </a:r>
            <a:r>
              <a:rPr lang="en-US" altLang="en-US" dirty="0" err="1" smtClean="0"/>
              <a:t>substream</a:t>
            </a:r>
            <a:r>
              <a:rPr lang="en-US" altLang="en-US" dirty="0" smtClean="0"/>
              <a:t> separation is 1/</a:t>
            </a:r>
            <a:r>
              <a:rPr lang="en-US" altLang="en-US" sz="3200" dirty="0" smtClean="0"/>
              <a:t>T</a:t>
            </a:r>
            <a:r>
              <a:rPr lang="en-US" altLang="en-US" sz="3200" baseline="-25000" dirty="0" smtClean="0"/>
              <a:t>N</a:t>
            </a:r>
            <a:r>
              <a:rPr lang="en-US" altLang="en-US" dirty="0"/>
              <a:t> </a:t>
            </a:r>
            <a:r>
              <a:rPr lang="en-US" altLang="en-US" dirty="0" smtClean="0"/>
              <a:t>for rectangular pulses</a:t>
            </a:r>
          </a:p>
          <a:p>
            <a:pPr lvl="1"/>
            <a:r>
              <a:rPr lang="en-US" altLang="en-US" dirty="0" smtClean="0"/>
              <a:t>Total required bandwidth is B/2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1183607" y="6144209"/>
            <a:ext cx="6604000" cy="158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pSp>
        <p:nvGrpSpPr>
          <p:cNvPr id="8197" name="Group 5"/>
          <p:cNvGrpSpPr>
            <a:grpSpLocks/>
          </p:cNvGrpSpPr>
          <p:nvPr/>
        </p:nvGrpSpPr>
        <p:grpSpPr bwMode="auto">
          <a:xfrm>
            <a:off x="1459832" y="5534609"/>
            <a:ext cx="1341438" cy="615950"/>
            <a:chOff x="960" y="3355"/>
            <a:chExt cx="845" cy="388"/>
          </a:xfrm>
        </p:grpSpPr>
        <p:sp>
          <p:nvSpPr>
            <p:cNvPr id="8219" name="Arc 6"/>
            <p:cNvSpPr>
              <a:spLocks/>
            </p:cNvSpPr>
            <p:nvPr/>
          </p:nvSpPr>
          <p:spPr bwMode="auto">
            <a:xfrm flipH="1">
              <a:off x="960" y="3355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8220" name="Arc 7"/>
            <p:cNvSpPr>
              <a:spLocks/>
            </p:cNvSpPr>
            <p:nvPr/>
          </p:nvSpPr>
          <p:spPr bwMode="auto">
            <a:xfrm>
              <a:off x="1376" y="3359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8198" name="Group 8"/>
          <p:cNvGrpSpPr>
            <a:grpSpLocks/>
          </p:cNvGrpSpPr>
          <p:nvPr/>
        </p:nvGrpSpPr>
        <p:grpSpPr bwMode="auto">
          <a:xfrm>
            <a:off x="2134520" y="5534609"/>
            <a:ext cx="1341437" cy="615950"/>
            <a:chOff x="960" y="3355"/>
            <a:chExt cx="845" cy="388"/>
          </a:xfrm>
        </p:grpSpPr>
        <p:sp>
          <p:nvSpPr>
            <p:cNvPr id="8217" name="Arc 9"/>
            <p:cNvSpPr>
              <a:spLocks/>
            </p:cNvSpPr>
            <p:nvPr/>
          </p:nvSpPr>
          <p:spPr bwMode="auto">
            <a:xfrm flipH="1">
              <a:off x="960" y="3355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8218" name="Arc 10"/>
            <p:cNvSpPr>
              <a:spLocks/>
            </p:cNvSpPr>
            <p:nvPr/>
          </p:nvSpPr>
          <p:spPr bwMode="auto">
            <a:xfrm>
              <a:off x="1376" y="3359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8199" name="Group 11"/>
          <p:cNvGrpSpPr>
            <a:grpSpLocks/>
          </p:cNvGrpSpPr>
          <p:nvPr/>
        </p:nvGrpSpPr>
        <p:grpSpPr bwMode="auto">
          <a:xfrm>
            <a:off x="2809207" y="5534609"/>
            <a:ext cx="1341438" cy="615950"/>
            <a:chOff x="960" y="3355"/>
            <a:chExt cx="845" cy="388"/>
          </a:xfrm>
        </p:grpSpPr>
        <p:sp>
          <p:nvSpPr>
            <p:cNvPr id="8215" name="Arc 12"/>
            <p:cNvSpPr>
              <a:spLocks/>
            </p:cNvSpPr>
            <p:nvPr/>
          </p:nvSpPr>
          <p:spPr bwMode="auto">
            <a:xfrm flipH="1">
              <a:off x="960" y="3355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8216" name="Arc 13"/>
            <p:cNvSpPr>
              <a:spLocks/>
            </p:cNvSpPr>
            <p:nvPr/>
          </p:nvSpPr>
          <p:spPr bwMode="auto">
            <a:xfrm>
              <a:off x="1376" y="3359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8200" name="Group 14"/>
          <p:cNvGrpSpPr>
            <a:grpSpLocks/>
          </p:cNvGrpSpPr>
          <p:nvPr/>
        </p:nvGrpSpPr>
        <p:grpSpPr bwMode="auto">
          <a:xfrm>
            <a:off x="3483895" y="5534609"/>
            <a:ext cx="1341437" cy="615950"/>
            <a:chOff x="960" y="3355"/>
            <a:chExt cx="845" cy="388"/>
          </a:xfrm>
        </p:grpSpPr>
        <p:sp>
          <p:nvSpPr>
            <p:cNvPr id="8213" name="Arc 15"/>
            <p:cNvSpPr>
              <a:spLocks/>
            </p:cNvSpPr>
            <p:nvPr/>
          </p:nvSpPr>
          <p:spPr bwMode="auto">
            <a:xfrm flipH="1">
              <a:off x="960" y="3355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8214" name="Arc 16"/>
            <p:cNvSpPr>
              <a:spLocks/>
            </p:cNvSpPr>
            <p:nvPr/>
          </p:nvSpPr>
          <p:spPr bwMode="auto">
            <a:xfrm>
              <a:off x="1376" y="3359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8201" name="Group 17"/>
          <p:cNvGrpSpPr>
            <a:grpSpLocks/>
          </p:cNvGrpSpPr>
          <p:nvPr/>
        </p:nvGrpSpPr>
        <p:grpSpPr bwMode="auto">
          <a:xfrm>
            <a:off x="4158582" y="5534609"/>
            <a:ext cx="1341438" cy="615950"/>
            <a:chOff x="960" y="3355"/>
            <a:chExt cx="845" cy="388"/>
          </a:xfrm>
        </p:grpSpPr>
        <p:sp>
          <p:nvSpPr>
            <p:cNvPr id="8211" name="Arc 18"/>
            <p:cNvSpPr>
              <a:spLocks/>
            </p:cNvSpPr>
            <p:nvPr/>
          </p:nvSpPr>
          <p:spPr bwMode="auto">
            <a:xfrm flipH="1">
              <a:off x="960" y="3355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8212" name="Arc 19"/>
            <p:cNvSpPr>
              <a:spLocks/>
            </p:cNvSpPr>
            <p:nvPr/>
          </p:nvSpPr>
          <p:spPr bwMode="auto">
            <a:xfrm>
              <a:off x="1376" y="3359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8202" name="Group 20"/>
          <p:cNvGrpSpPr>
            <a:grpSpLocks/>
          </p:cNvGrpSpPr>
          <p:nvPr/>
        </p:nvGrpSpPr>
        <p:grpSpPr bwMode="auto">
          <a:xfrm>
            <a:off x="4833270" y="5534609"/>
            <a:ext cx="1341437" cy="615950"/>
            <a:chOff x="960" y="3355"/>
            <a:chExt cx="845" cy="388"/>
          </a:xfrm>
        </p:grpSpPr>
        <p:sp>
          <p:nvSpPr>
            <p:cNvPr id="8209" name="Arc 21"/>
            <p:cNvSpPr>
              <a:spLocks/>
            </p:cNvSpPr>
            <p:nvPr/>
          </p:nvSpPr>
          <p:spPr bwMode="auto">
            <a:xfrm flipH="1">
              <a:off x="960" y="3355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8210" name="Arc 22"/>
            <p:cNvSpPr>
              <a:spLocks/>
            </p:cNvSpPr>
            <p:nvPr/>
          </p:nvSpPr>
          <p:spPr bwMode="auto">
            <a:xfrm>
              <a:off x="1376" y="3359"/>
              <a:ext cx="429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8203" name="Text Box 23"/>
          <p:cNvSpPr txBox="1">
            <a:spLocks noChangeArrowheads="1"/>
          </p:cNvSpPr>
          <p:nvPr/>
        </p:nvSpPr>
        <p:spPr bwMode="auto">
          <a:xfrm>
            <a:off x="1948782" y="6210884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0" smtClean="0">
                <a:solidFill>
                  <a:srgbClr val="000000"/>
                </a:solidFill>
                <a:latin typeface="Times New Roman" pitchFamily="18" charset="0"/>
              </a:rPr>
              <a:t>f</a:t>
            </a:r>
            <a:r>
              <a:rPr lang="en-US" altLang="en-US" sz="2400" b="0" baseline="-25000" smtClean="0">
                <a:solidFill>
                  <a:srgbClr val="000000"/>
                </a:solidFill>
                <a:latin typeface="Times New Roman" pitchFamily="18" charset="0"/>
              </a:rPr>
              <a:t>0</a:t>
            </a:r>
          </a:p>
        </p:txBody>
      </p:sp>
      <p:sp>
        <p:nvSpPr>
          <p:cNvPr id="8204" name="Line 24"/>
          <p:cNvSpPr>
            <a:spLocks noChangeShapeType="1"/>
          </p:cNvSpPr>
          <p:nvPr/>
        </p:nvSpPr>
        <p:spPr bwMode="auto">
          <a:xfrm flipH="1">
            <a:off x="2142457" y="6056896"/>
            <a:ext cx="1588" cy="1889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8205" name="Text Box 25"/>
          <p:cNvSpPr txBox="1">
            <a:spLocks noChangeArrowheads="1"/>
          </p:cNvSpPr>
          <p:nvPr/>
        </p:nvSpPr>
        <p:spPr bwMode="auto">
          <a:xfrm>
            <a:off x="5293645" y="6202946"/>
            <a:ext cx="6016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0" smtClean="0">
                <a:solidFill>
                  <a:srgbClr val="000000"/>
                </a:solidFill>
                <a:latin typeface="Times New Roman" pitchFamily="18" charset="0"/>
              </a:rPr>
              <a:t>f</a:t>
            </a:r>
            <a:r>
              <a:rPr lang="en-US" altLang="en-US" sz="2400" b="0" baseline="-25000" smtClean="0">
                <a:solidFill>
                  <a:srgbClr val="000000"/>
                </a:solidFill>
                <a:latin typeface="Times New Roman" pitchFamily="18" charset="0"/>
              </a:rPr>
              <a:t>N-1</a:t>
            </a:r>
          </a:p>
        </p:txBody>
      </p:sp>
      <p:sp>
        <p:nvSpPr>
          <p:cNvPr id="8206" name="Line 26"/>
          <p:cNvSpPr>
            <a:spLocks noChangeShapeType="1"/>
          </p:cNvSpPr>
          <p:nvPr/>
        </p:nvSpPr>
        <p:spPr bwMode="auto">
          <a:xfrm flipH="1">
            <a:off x="5487320" y="6048959"/>
            <a:ext cx="1587" cy="1889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8207" name="Line 27"/>
          <p:cNvSpPr>
            <a:spLocks noChangeShapeType="1"/>
          </p:cNvSpPr>
          <p:nvPr/>
        </p:nvSpPr>
        <p:spPr bwMode="auto">
          <a:xfrm>
            <a:off x="1561432" y="5347284"/>
            <a:ext cx="9874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8208" name="Text Box 28"/>
          <p:cNvSpPr txBox="1">
            <a:spLocks noChangeArrowheads="1"/>
          </p:cNvSpPr>
          <p:nvPr/>
        </p:nvSpPr>
        <p:spPr bwMode="auto">
          <a:xfrm>
            <a:off x="1796382" y="5028196"/>
            <a:ext cx="565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sz="2000"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smtClean="0">
                <a:solidFill>
                  <a:srgbClr val="000000"/>
                </a:solidFill>
                <a:latin typeface="Times New Roman" pitchFamily="18" charset="0"/>
              </a:rPr>
              <a:t>B/N</a:t>
            </a:r>
            <a:endParaRPr lang="en-US" altLang="en-US" sz="1800" baseline="-25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03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Main Points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0771" y="1561407"/>
            <a:ext cx="8766258" cy="4921250"/>
          </a:xfrm>
        </p:spPr>
        <p:txBody>
          <a:bodyPr/>
          <a:lstStyle/>
          <a:p>
            <a:pPr lvl="1">
              <a:lnSpc>
                <a:spcPct val="4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>
              <a:lnSpc>
                <a:spcPct val="70000"/>
              </a:lnSpc>
            </a:pPr>
            <a:r>
              <a:rPr lang="en-US" sz="2800" dirty="0" smtClean="0"/>
              <a:t>MIMO RX design trades complexity for performance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/>
              <a:t>ML detector optimal - exponentially complex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/>
              <a:t>DF receivers prone to error propagation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/>
              <a:t>Sphere decoders allow performance tradeoff via radius</a:t>
            </a:r>
          </a:p>
          <a:p>
            <a:pPr lvl="3">
              <a:lnSpc>
                <a:spcPct val="70000"/>
              </a:lnSpc>
            </a:pPr>
            <a:endParaRPr lang="en-US" sz="1600" dirty="0" smtClean="0"/>
          </a:p>
          <a:p>
            <a:pPr lvl="3">
              <a:lnSpc>
                <a:spcPct val="70000"/>
              </a:lnSpc>
            </a:pPr>
            <a:endParaRPr lang="en-US" sz="1600" dirty="0" smtClean="0"/>
          </a:p>
          <a:p>
            <a:pPr>
              <a:lnSpc>
                <a:spcPct val="70000"/>
              </a:lnSpc>
            </a:pPr>
            <a:r>
              <a:rPr lang="en-US" sz="2800" dirty="0" smtClean="0"/>
              <a:t>Other MIMO design issues include space-time coding, adaptation, codebooks for limited feedback</a:t>
            </a:r>
          </a:p>
          <a:p>
            <a:pPr lvl="2">
              <a:lnSpc>
                <a:spcPct val="70000"/>
              </a:lnSpc>
            </a:pPr>
            <a:endParaRPr lang="en-US" sz="2000" dirty="0" smtClean="0"/>
          </a:p>
          <a:p>
            <a:pPr lvl="2">
              <a:lnSpc>
                <a:spcPct val="70000"/>
              </a:lnSpc>
            </a:pPr>
            <a:endParaRPr lang="en-US" sz="2000" dirty="0" smtClean="0"/>
          </a:p>
          <a:p>
            <a:pPr lvl="0">
              <a:lnSpc>
                <a:spcPct val="70000"/>
              </a:lnSpc>
            </a:pPr>
            <a:r>
              <a:rPr lang="en-US" altLang="en-US" sz="2800" dirty="0" smtClean="0"/>
              <a:t>ISI mitigated </a:t>
            </a:r>
            <a:r>
              <a:rPr lang="en-US" altLang="en-US" sz="2800" dirty="0"/>
              <a:t>through equalization, multicarrier modulation (MCM) or spread spectrum 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/>
              <a:t>Today, equalizers often too complex or can’t track channel</a:t>
            </a:r>
            <a:r>
              <a:rPr lang="en-US" altLang="en-US" sz="2400" dirty="0" smtClean="0"/>
              <a:t>.</a:t>
            </a:r>
            <a:endParaRPr lang="en-US" altLang="en-US" sz="1200" dirty="0"/>
          </a:p>
          <a:p>
            <a:pPr lvl="1">
              <a:lnSpc>
                <a:spcPct val="70000"/>
              </a:lnSpc>
            </a:pPr>
            <a:r>
              <a:rPr lang="en-US" altLang="en-US" sz="2400" dirty="0"/>
              <a:t>MCM splits channel into NB flat fading </a:t>
            </a:r>
            <a:r>
              <a:rPr lang="en-US" altLang="en-US" sz="2400" dirty="0" err="1" smtClean="0"/>
              <a:t>subchannels</a:t>
            </a:r>
            <a:endParaRPr lang="en-US" altLang="en-US" sz="2400" dirty="0" smtClean="0"/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Can overlap subcarriers to preserve bandwidth</a:t>
            </a:r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388.5"/>
  <p:tag name="LATEXADDIN" val="\documentclass{article}&#10;\usepackage{amsmath,amsfonts,amssymb,amsopn}&#10;\newcommand{\E}{\mathbb{E}}&#10;\newcommand{\setS}{\mathcal{S}}&#10;\DeclareMathOperator{\trace}{tr}&#10;\DeclareMathOperator*{\argmin}{argmin}&#10;\newcommand{\lb}{\left(}&#10;\newcommand{\rb}{\right)}&#10;\newcommand{\lcb}{\left\{}&#10;\newcommand{\rcb}{\right\}}&#10;\newcommand{\lsb}{\left[}&#10;\newcommand{\rsb}{\right]}&#10;\newcommand{\prob}{\mathrm{Pr}}&#10;\newcommand{\mc}{\mathcal}&#10;\newcommand{\mb}{\mathbf}&#10;\newcommand{\bb}{\mathbb}&#10;\newcommand{\mr}{\mathrm}&#10;\newcommand{\he}{\intercal}&#10;\pagestyle{empty}&#10;\begin{document}&#10;&#10;\begin{align*}&#10;\tilde{x}=Ay&#10;\end{align*} &#10;&#10;&#10;\end{document}"/>
  <p:tag name="IGUANATEXSIZE" val="36"/>
  <p:tag name="IGUANATEXCURSOR" val="58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63"/>
  <p:tag name="LATEXADDIN" val="\documentclass{article}&#10;\usepackage{amsmath,amsfonts,amssymb,amsopn}&#10;\newcommand{\E}{\mathbb{E}}&#10;\newcommand{\setS}{\mathcal{S}}&#10;\DeclareMathOperator{\trace}{tr}&#10;\DeclareMathOperator*{\argmin}{argmin}&#10;\newcommand{\lb}{\left(}&#10;\newcommand{\rb}{\right)}&#10;\newcommand{\lcb}{\left\{}&#10;\newcommand{\rcb}{\right\}}&#10;\newcommand{\lsb}{\left[}&#10;\newcommand{\rsb}{\right]}&#10;\newcommand{\prob}{\mathrm{Pr}}&#10;\newcommand{\mc}{\mathcal}&#10;\newcommand{\mb}{\mathbf}&#10;\newcommand{\bb}{\mathbb}&#10;\newcommand{\mr}{\mathrm}&#10;\newcommand{\he}{\intercal}&#10;\pagestyle{empty}&#10;\begin{document}&#10;&#10;\begin{align*}&#10;\tilde{x}&#10;\end{align*} &#10;&#10;&#10;\end{document}"/>
  <p:tag name="IGUANATEXSIZE" val="18"/>
  <p:tag name="IGUANATEXCURSOR" val="584"/>
</p:tagLst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52892</TotalTime>
  <Words>562</Words>
  <Application>Microsoft Office PowerPoint</Application>
  <PresentationFormat>On-screen Show (4:3)</PresentationFormat>
  <Paragraphs>131</Paragraphs>
  <Slides>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2" baseType="lpstr">
      <vt:lpstr>Arial</vt:lpstr>
      <vt:lpstr>Cambria Math</vt:lpstr>
      <vt:lpstr>Garamond</vt:lpstr>
      <vt:lpstr>Symbol</vt:lpstr>
      <vt:lpstr>Times New Roman</vt:lpstr>
      <vt:lpstr>Vijaya</vt:lpstr>
      <vt:lpstr>Wingdings</vt:lpstr>
      <vt:lpstr>ZapfDingbats</vt:lpstr>
      <vt:lpstr>BlueRed</vt:lpstr>
      <vt:lpstr>1_BlueRed</vt:lpstr>
      <vt:lpstr>2_BlueRed</vt:lpstr>
      <vt:lpstr>3_BlueRed</vt:lpstr>
      <vt:lpstr>Equation</vt:lpstr>
      <vt:lpstr>EE359 – Lecture 16 Outline</vt:lpstr>
      <vt:lpstr>Review of last lecture Capacity of Fading &amp; Massive MIMO Systems</vt:lpstr>
      <vt:lpstr>Review of Last Lecture (Cont’d)</vt:lpstr>
      <vt:lpstr>MIMO RX Design</vt:lpstr>
      <vt:lpstr>Other MIMO Design Issues Not covered in lecture/HW/exams</vt:lpstr>
      <vt:lpstr>ISI Countermeasures</vt:lpstr>
      <vt:lpstr> Multicarrier Modulation</vt:lpstr>
      <vt:lpstr>Overlapping Substreams</vt:lpstr>
      <vt:lpstr>Main Points</vt:lpstr>
    </vt:vector>
  </TitlesOfParts>
  <Company>Cal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Research Overview</dc:title>
  <dc:creator>Andrea Goldsmith</dc:creator>
  <cp:lastModifiedBy>andreag</cp:lastModifiedBy>
  <cp:revision>183</cp:revision>
  <cp:lastPrinted>2000-03-17T02:49:38Z</cp:lastPrinted>
  <dcterms:created xsi:type="dcterms:W3CDTF">1999-01-27T20:08:30Z</dcterms:created>
  <dcterms:modified xsi:type="dcterms:W3CDTF">2020-02-27T20:29:57Z</dcterms:modified>
</cp:coreProperties>
</file>