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handoutMasterIdLst>
    <p:handoutMasterId r:id="rId11"/>
  </p:handoutMasterIdLst>
  <p:sldIdLst>
    <p:sldId id="278" r:id="rId2"/>
    <p:sldId id="328" r:id="rId3"/>
    <p:sldId id="331" r:id="rId4"/>
    <p:sldId id="323" r:id="rId5"/>
    <p:sldId id="335" r:id="rId6"/>
    <p:sldId id="333" r:id="rId7"/>
    <p:sldId id="329" r:id="rId8"/>
    <p:sldId id="334" r:id="rId9"/>
    <p:sldId id="320" r:id="rId1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009900"/>
    <a:srgbClr val="0033CC"/>
    <a:srgbClr val="000000"/>
    <a:srgbClr val="000066"/>
    <a:srgbClr val="990099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2787"/>
    <p:restoredTop sz="90929"/>
  </p:normalViewPr>
  <p:slideViewPr>
    <p:cSldViewPr snapToGrid="0">
      <p:cViewPr>
        <p:scale>
          <a:sx n="78" d="100"/>
          <a:sy n="78" d="100"/>
        </p:scale>
        <p:origin x="1464" y="2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11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8" tIns="48329" rIns="96658" bIns="48329" numCol="1" anchor="t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8" tIns="48329" rIns="96658" bIns="48329" numCol="1" anchor="t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8" tIns="48329" rIns="96658" bIns="48329" numCol="1" anchor="b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65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8" tIns="48329" rIns="96658" bIns="48329" numCol="1" anchor="b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fld id="{72B997A3-687B-4D56-AF97-8347AB47FC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000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FF43F0-5DEC-4D5B-9577-B8644AF3F5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591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82970-5D5B-4FF8-BB84-8E56E1250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649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0877C-E0A4-4915-8F4C-3121ED3DC9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661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55AF8-D686-4C68-8796-43170DA97C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663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9CD525-437F-40D2-BDEA-8B6A06C9B4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14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80E5F-1047-42A7-AF58-15CEBBFB2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332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29F436-E192-46FB-BA55-0A6E3D1BAB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392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3C7D2-C98C-47C1-A977-5AC1652FC7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304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3739F-4D7C-4A30-B9AD-27D0BFB468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36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4CA5A-56A8-428F-BDF4-5501E5CFC6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947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DB5F63-22CC-4E8C-928E-8C5FC84153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25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5D5AFDB-EDFD-4C0B-A76C-42FB4B7BD0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717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image" Target="../media/image9.emf"/><Relationship Id="rId7" Type="http://schemas.openxmlformats.org/officeDocument/2006/relationships/oleObject" Target="../embeddings/oleObject4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7.wmf"/><Relationship Id="rId4" Type="http://schemas.openxmlformats.org/officeDocument/2006/relationships/image" Target="../media/image10.emf"/><Relationship Id="rId9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15.emf"/><Relationship Id="rId3" Type="http://schemas.openxmlformats.org/officeDocument/2006/relationships/image" Target="../media/image13.png"/><Relationship Id="rId7" Type="http://schemas.openxmlformats.org/officeDocument/2006/relationships/image" Target="../media/image7.wmf"/><Relationship Id="rId12" Type="http://schemas.openxmlformats.org/officeDocument/2006/relationships/image" Target="../media/image1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2.wmf"/><Relationship Id="rId5" Type="http://schemas.openxmlformats.org/officeDocument/2006/relationships/image" Target="../media/image11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16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EE359 – Lecture 5 Outline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0838" y="1585913"/>
            <a:ext cx="8621712" cy="4826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Announcements: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>
                <a:solidFill>
                  <a:srgbClr val="CC0000"/>
                </a:solidFill>
              </a:rPr>
              <a:t>HW posted, due Friday 4pm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>
                <a:solidFill>
                  <a:srgbClr val="CC0000"/>
                </a:solidFill>
              </a:rPr>
              <a:t>Background on random processes in Appendix B</a:t>
            </a:r>
          </a:p>
          <a:p>
            <a:pPr lvl="3">
              <a:lnSpc>
                <a:spcPct val="70000"/>
              </a:lnSpc>
            </a:pPr>
            <a:endParaRPr lang="en-US" sz="1400" dirty="0" smtClean="0">
              <a:solidFill>
                <a:srgbClr val="CC0000"/>
              </a:solidFill>
            </a:endParaRPr>
          </a:p>
          <a:p>
            <a:pPr>
              <a:lnSpc>
                <a:spcPct val="110000"/>
              </a:lnSpc>
            </a:pPr>
            <a:r>
              <a:rPr lang="en-US" dirty="0" smtClean="0"/>
              <a:t>Review of Last Lecture: Narrowband Fading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Auto and Cross Correlation of In-Phase and Quadrature Signal Components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Correlation and PSD in uniform scattering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Signal Envelope Distributions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Wideband Channels and </a:t>
            </a:r>
            <a:r>
              <a:rPr lang="en-US" dirty="0"/>
              <a:t>t</a:t>
            </a:r>
            <a:r>
              <a:rPr lang="en-US" dirty="0" smtClean="0"/>
              <a:t>heir Characterization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Review of Last Lecture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95450"/>
            <a:ext cx="8356600" cy="49339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Model Parameters from Measurements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Random Multipath Model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Channel Impulse Response</a:t>
            </a:r>
          </a:p>
          <a:p>
            <a:pPr>
              <a:buFont typeface="Wingdings" pitchFamily="2" charset="2"/>
              <a:buNone/>
            </a:pPr>
            <a:endParaRPr lang="en-US" sz="28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/>
              <a:t>		</a:t>
            </a:r>
          </a:p>
          <a:p>
            <a:pPr lvl="1"/>
            <a:r>
              <a:rPr lang="en-US" sz="2400" dirty="0" smtClean="0"/>
              <a:t>Many multipath components, Amplitudes change slowly, Phases change rapidly</a:t>
            </a:r>
          </a:p>
          <a:p>
            <a:pPr lvl="0">
              <a:lnSpc>
                <a:spcPct val="100000"/>
              </a:lnSpc>
            </a:pPr>
            <a:r>
              <a:rPr lang="en-US" sz="2800" dirty="0" smtClean="0"/>
              <a:t>For delay </a:t>
            </a:r>
            <a:r>
              <a:rPr lang="en-US" sz="2800" dirty="0"/>
              <a:t>spread </a:t>
            </a:r>
            <a:r>
              <a:rPr lang="en-US" sz="2800" dirty="0" err="1" smtClean="0"/>
              <a:t>max</a:t>
            </a:r>
            <a:r>
              <a:rPr lang="en-US" sz="2400" dirty="0" err="1" smtClean="0"/>
              <a:t>|</a:t>
            </a:r>
            <a:r>
              <a:rPr lang="en-US" sz="2400" dirty="0" err="1" smtClean="0">
                <a:latin typeface="Symbol" pitchFamily="18" charset="2"/>
              </a:rPr>
              <a:t>t</a:t>
            </a:r>
            <a:r>
              <a:rPr lang="en-US" sz="2400" i="1" baseline="-25000" dirty="0" err="1" smtClean="0"/>
              <a:t>n</a:t>
            </a:r>
            <a:r>
              <a:rPr lang="en-US" sz="2400" i="1" dirty="0" smtClean="0"/>
              <a:t>(t</a:t>
            </a:r>
            <a:r>
              <a:rPr lang="en-US" sz="2400" i="1" dirty="0"/>
              <a:t>)-</a:t>
            </a:r>
            <a:r>
              <a:rPr lang="en-US" sz="2400" i="1" dirty="0">
                <a:latin typeface="Symbol" pitchFamily="18" charset="2"/>
              </a:rPr>
              <a:t>t</a:t>
            </a:r>
            <a:r>
              <a:rPr lang="en-US" sz="2400" i="1" baseline="-25000" dirty="0"/>
              <a:t>m</a:t>
            </a:r>
            <a:r>
              <a:rPr lang="en-US" sz="2400" i="1" dirty="0"/>
              <a:t>(t)</a:t>
            </a:r>
            <a:r>
              <a:rPr lang="en-US" sz="2400" dirty="0"/>
              <a:t>|</a:t>
            </a:r>
            <a:r>
              <a:rPr lang="en-US" sz="2400" i="1" dirty="0"/>
              <a:t>&lt;&lt;</a:t>
            </a:r>
            <a:r>
              <a:rPr lang="en-US" sz="2400" i="1" dirty="0" smtClean="0"/>
              <a:t>1/B</a:t>
            </a:r>
            <a:r>
              <a:rPr lang="en-US" sz="2400" i="1" baseline="-25000" dirty="0" smtClean="0"/>
              <a:t>,</a:t>
            </a:r>
            <a:r>
              <a:rPr lang="en-US" sz="2400" i="1" dirty="0" smtClean="0"/>
              <a:t> u(t</a:t>
            </a:r>
            <a:r>
              <a:rPr lang="en-US" sz="2400" i="1" dirty="0"/>
              <a:t>)</a:t>
            </a:r>
            <a:r>
              <a:rPr lang="en-US" sz="2400" i="1" dirty="0">
                <a:sym typeface="Symbol" pitchFamily="18" charset="2"/>
              </a:rPr>
              <a:t></a:t>
            </a:r>
            <a:r>
              <a:rPr lang="en-US" sz="2400" i="1" dirty="0"/>
              <a:t>u(t-</a:t>
            </a:r>
            <a:r>
              <a:rPr lang="en-US" sz="2400" i="1" dirty="0">
                <a:latin typeface="Symbol" pitchFamily="18" charset="2"/>
              </a:rPr>
              <a:t>t</a:t>
            </a:r>
            <a:r>
              <a:rPr lang="en-US" sz="2400" i="1" dirty="0"/>
              <a:t>).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Received signal given </a:t>
            </a:r>
            <a:r>
              <a:rPr lang="en-US" sz="2400" dirty="0" smtClean="0"/>
              <a:t>by</a:t>
            </a:r>
            <a:endParaRPr lang="en-US" dirty="0" smtClean="0"/>
          </a:p>
          <a:p>
            <a:pPr lvl="1">
              <a:lnSpc>
                <a:spcPct val="100000"/>
              </a:lnSpc>
              <a:buFont typeface="Wingdings" pitchFamily="2" charset="2"/>
              <a:buNone/>
            </a:pPr>
            <a:endParaRPr lang="en-US" sz="2000" dirty="0" smtClean="0"/>
          </a:p>
          <a:p>
            <a:pPr lvl="1">
              <a:lnSpc>
                <a:spcPct val="100000"/>
              </a:lnSpc>
              <a:buFont typeface="Wingdings" pitchFamily="2" charset="2"/>
              <a:buNone/>
            </a:pPr>
            <a:endParaRPr lang="en-US" sz="2400" dirty="0" smtClean="0"/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1138884"/>
              </p:ext>
            </p:extLst>
          </p:nvPr>
        </p:nvGraphicFramePr>
        <p:xfrm>
          <a:off x="1033098" y="3120802"/>
          <a:ext cx="5029200" cy="998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5" name="Equation" r:id="rId3" imgW="2171520" imgH="431640" progId="Equation.3">
                  <p:embed/>
                </p:oleObj>
              </mc:Choice>
              <mc:Fallback>
                <p:oleObj name="Equation" r:id="rId3" imgW="2171520" imgH="431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3098" y="3120802"/>
                        <a:ext cx="5029200" cy="99853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chemeClr val="tx1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53" name="Group 83"/>
          <p:cNvGrpSpPr>
            <a:grpSpLocks/>
          </p:cNvGrpSpPr>
          <p:nvPr/>
        </p:nvGrpSpPr>
        <p:grpSpPr bwMode="auto">
          <a:xfrm>
            <a:off x="6084888" y="1990725"/>
            <a:ext cx="2652712" cy="1420813"/>
            <a:chOff x="1686" y="2178"/>
            <a:chExt cx="2055" cy="1124"/>
          </a:xfrm>
        </p:grpSpPr>
        <p:sp>
          <p:nvSpPr>
            <p:cNvPr id="2054" name="Rectangle 5" descr="Granite"/>
            <p:cNvSpPr>
              <a:spLocks noChangeArrowheads="1"/>
            </p:cNvSpPr>
            <p:nvPr/>
          </p:nvSpPr>
          <p:spPr bwMode="auto">
            <a:xfrm>
              <a:off x="2593" y="2303"/>
              <a:ext cx="246" cy="377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055" name="Group 6"/>
            <p:cNvGrpSpPr>
              <a:grpSpLocks/>
            </p:cNvGrpSpPr>
            <p:nvPr/>
          </p:nvGrpSpPr>
          <p:grpSpPr bwMode="auto">
            <a:xfrm>
              <a:off x="1686" y="2759"/>
              <a:ext cx="197" cy="387"/>
              <a:chOff x="805" y="3660"/>
              <a:chExt cx="144" cy="297"/>
            </a:xfrm>
          </p:grpSpPr>
          <p:sp>
            <p:nvSpPr>
              <p:cNvPr id="2130" name="Line 7"/>
              <p:cNvSpPr>
                <a:spLocks noChangeShapeType="1"/>
              </p:cNvSpPr>
              <p:nvPr/>
            </p:nvSpPr>
            <p:spPr bwMode="auto">
              <a:xfrm>
                <a:off x="876" y="3765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31" name="AutoShape 8"/>
              <p:cNvSpPr>
                <a:spLocks noChangeArrowheads="1"/>
              </p:cNvSpPr>
              <p:nvPr/>
            </p:nvSpPr>
            <p:spPr bwMode="auto">
              <a:xfrm>
                <a:off x="805" y="3660"/>
                <a:ext cx="144" cy="14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0 w 21600"/>
                  <a:gd name="T13" fmla="*/ 4500 h 21600"/>
                  <a:gd name="T14" fmla="*/ 17100 w 21600"/>
                  <a:gd name="T15" fmla="*/ 171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56" name="Line 9"/>
            <p:cNvSpPr>
              <a:spLocks noChangeShapeType="1"/>
            </p:cNvSpPr>
            <p:nvPr/>
          </p:nvSpPr>
          <p:spPr bwMode="auto">
            <a:xfrm>
              <a:off x="1988" y="2837"/>
              <a:ext cx="1342" cy="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7" name="Line 10"/>
            <p:cNvSpPr>
              <a:spLocks noChangeShapeType="1"/>
            </p:cNvSpPr>
            <p:nvPr/>
          </p:nvSpPr>
          <p:spPr bwMode="auto">
            <a:xfrm flipV="1">
              <a:off x="2037" y="2460"/>
              <a:ext cx="671" cy="345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8" name="Line 11"/>
            <p:cNvSpPr>
              <a:spLocks noChangeShapeType="1"/>
            </p:cNvSpPr>
            <p:nvPr/>
          </p:nvSpPr>
          <p:spPr bwMode="auto">
            <a:xfrm>
              <a:off x="2675" y="2476"/>
              <a:ext cx="606" cy="282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9" name="Line 12"/>
            <p:cNvSpPr>
              <a:spLocks noChangeShapeType="1"/>
            </p:cNvSpPr>
            <p:nvPr/>
          </p:nvSpPr>
          <p:spPr bwMode="auto">
            <a:xfrm>
              <a:off x="2037" y="2837"/>
              <a:ext cx="737" cy="392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0" name="Line 13"/>
            <p:cNvSpPr>
              <a:spLocks noChangeShapeType="1"/>
            </p:cNvSpPr>
            <p:nvPr/>
          </p:nvSpPr>
          <p:spPr bwMode="auto">
            <a:xfrm flipV="1">
              <a:off x="2774" y="2915"/>
              <a:ext cx="540" cy="314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1" name="Rectangle 14" descr="10%"/>
            <p:cNvSpPr>
              <a:spLocks noChangeArrowheads="1"/>
            </p:cNvSpPr>
            <p:nvPr/>
          </p:nvSpPr>
          <p:spPr bwMode="auto">
            <a:xfrm>
              <a:off x="2479" y="3229"/>
              <a:ext cx="622" cy="73"/>
            </a:xfrm>
            <a:prstGeom prst="rect">
              <a:avLst/>
            </a:prstGeom>
            <a:pattFill prst="pct10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2" name="Rectangle 15" descr="Denim"/>
            <p:cNvSpPr>
              <a:spLocks noChangeArrowheads="1"/>
            </p:cNvSpPr>
            <p:nvPr/>
          </p:nvSpPr>
          <p:spPr bwMode="auto">
            <a:xfrm>
              <a:off x="3085" y="2178"/>
              <a:ext cx="245" cy="37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3" name="Line 16"/>
            <p:cNvSpPr>
              <a:spLocks noChangeShapeType="1"/>
            </p:cNvSpPr>
            <p:nvPr/>
          </p:nvSpPr>
          <p:spPr bwMode="auto">
            <a:xfrm flipV="1">
              <a:off x="2053" y="2366"/>
              <a:ext cx="1146" cy="408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4" name="Line 17"/>
            <p:cNvSpPr>
              <a:spLocks noChangeShapeType="1"/>
            </p:cNvSpPr>
            <p:nvPr/>
          </p:nvSpPr>
          <p:spPr bwMode="auto">
            <a:xfrm>
              <a:off x="3248" y="2366"/>
              <a:ext cx="459" cy="283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5" name="Line 18"/>
            <p:cNvSpPr>
              <a:spLocks noChangeShapeType="1"/>
            </p:cNvSpPr>
            <p:nvPr/>
          </p:nvSpPr>
          <p:spPr bwMode="auto">
            <a:xfrm>
              <a:off x="3244" y="2378"/>
              <a:ext cx="198" cy="414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6" name="Line 19"/>
            <p:cNvSpPr>
              <a:spLocks noChangeShapeType="1"/>
            </p:cNvSpPr>
            <p:nvPr/>
          </p:nvSpPr>
          <p:spPr bwMode="auto">
            <a:xfrm>
              <a:off x="3248" y="2351"/>
              <a:ext cx="377" cy="109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7" name="Rectangle 20"/>
            <p:cNvSpPr>
              <a:spLocks noChangeArrowheads="1"/>
            </p:cNvSpPr>
            <p:nvPr/>
          </p:nvSpPr>
          <p:spPr bwMode="auto">
            <a:xfrm>
              <a:off x="2032" y="2455"/>
              <a:ext cx="154" cy="17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8" name="Line 21"/>
            <p:cNvSpPr>
              <a:spLocks noChangeShapeType="1"/>
            </p:cNvSpPr>
            <p:nvPr/>
          </p:nvSpPr>
          <p:spPr bwMode="auto">
            <a:xfrm flipV="1">
              <a:off x="1911" y="2455"/>
              <a:ext cx="264" cy="383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9" name="Line 22"/>
            <p:cNvSpPr>
              <a:spLocks noChangeShapeType="1"/>
            </p:cNvSpPr>
            <p:nvPr/>
          </p:nvSpPr>
          <p:spPr bwMode="auto">
            <a:xfrm>
              <a:off x="2186" y="2455"/>
              <a:ext cx="1146" cy="276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70" name="Group 23"/>
            <p:cNvGrpSpPr>
              <a:grpSpLocks/>
            </p:cNvGrpSpPr>
            <p:nvPr/>
          </p:nvGrpSpPr>
          <p:grpSpPr bwMode="auto">
            <a:xfrm>
              <a:off x="3245" y="2833"/>
              <a:ext cx="496" cy="219"/>
              <a:chOff x="3835" y="3383"/>
              <a:chExt cx="586" cy="261"/>
            </a:xfrm>
          </p:grpSpPr>
          <p:sp>
            <p:nvSpPr>
              <p:cNvPr id="2071" name="Freeform 24"/>
              <p:cNvSpPr>
                <a:spLocks/>
              </p:cNvSpPr>
              <p:nvPr/>
            </p:nvSpPr>
            <p:spPr bwMode="auto">
              <a:xfrm>
                <a:off x="3858" y="3430"/>
                <a:ext cx="510" cy="146"/>
              </a:xfrm>
              <a:custGeom>
                <a:avLst/>
                <a:gdLst>
                  <a:gd name="T0" fmla="*/ 0 w 353"/>
                  <a:gd name="T1" fmla="*/ 195 h 83"/>
                  <a:gd name="T2" fmla="*/ 0 w 353"/>
                  <a:gd name="T3" fmla="*/ 445 h 83"/>
                  <a:gd name="T4" fmla="*/ 1062 w 353"/>
                  <a:gd name="T5" fmla="*/ 445 h 83"/>
                  <a:gd name="T6" fmla="*/ 1017 w 353"/>
                  <a:gd name="T7" fmla="*/ 257 h 83"/>
                  <a:gd name="T8" fmla="*/ 738 w 353"/>
                  <a:gd name="T9" fmla="*/ 195 h 83"/>
                  <a:gd name="T10" fmla="*/ 605 w 353"/>
                  <a:gd name="T11" fmla="*/ 0 h 83"/>
                  <a:gd name="T12" fmla="*/ 277 w 353"/>
                  <a:gd name="T13" fmla="*/ 0 h 83"/>
                  <a:gd name="T14" fmla="*/ 189 w 353"/>
                  <a:gd name="T15" fmla="*/ 195 h 83"/>
                  <a:gd name="T16" fmla="*/ 0 w 353"/>
                  <a:gd name="T17" fmla="*/ 195 h 8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53"/>
                  <a:gd name="T28" fmla="*/ 0 h 83"/>
                  <a:gd name="T29" fmla="*/ 353 w 353"/>
                  <a:gd name="T30" fmla="*/ 83 h 8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53" h="83">
                    <a:moveTo>
                      <a:pt x="0" y="36"/>
                    </a:moveTo>
                    <a:lnTo>
                      <a:pt x="0" y="82"/>
                    </a:lnTo>
                    <a:lnTo>
                      <a:pt x="352" y="82"/>
                    </a:lnTo>
                    <a:lnTo>
                      <a:pt x="337" y="47"/>
                    </a:lnTo>
                    <a:lnTo>
                      <a:pt x="245" y="36"/>
                    </a:lnTo>
                    <a:lnTo>
                      <a:pt x="201" y="0"/>
                    </a:lnTo>
                    <a:lnTo>
                      <a:pt x="92" y="0"/>
                    </a:lnTo>
                    <a:lnTo>
                      <a:pt x="63" y="36"/>
                    </a:lnTo>
                    <a:lnTo>
                      <a:pt x="0" y="3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2" name="Freeform 25"/>
              <p:cNvSpPr>
                <a:spLocks/>
              </p:cNvSpPr>
              <p:nvPr/>
            </p:nvSpPr>
            <p:spPr bwMode="auto">
              <a:xfrm>
                <a:off x="3858" y="3430"/>
                <a:ext cx="510" cy="146"/>
              </a:xfrm>
              <a:custGeom>
                <a:avLst/>
                <a:gdLst>
                  <a:gd name="T0" fmla="*/ 0 w 353"/>
                  <a:gd name="T1" fmla="*/ 195 h 83"/>
                  <a:gd name="T2" fmla="*/ 0 w 353"/>
                  <a:gd name="T3" fmla="*/ 445 h 83"/>
                  <a:gd name="T4" fmla="*/ 1062 w 353"/>
                  <a:gd name="T5" fmla="*/ 445 h 83"/>
                  <a:gd name="T6" fmla="*/ 1017 w 353"/>
                  <a:gd name="T7" fmla="*/ 257 h 83"/>
                  <a:gd name="T8" fmla="*/ 738 w 353"/>
                  <a:gd name="T9" fmla="*/ 195 h 83"/>
                  <a:gd name="T10" fmla="*/ 605 w 353"/>
                  <a:gd name="T11" fmla="*/ 0 h 83"/>
                  <a:gd name="T12" fmla="*/ 277 w 353"/>
                  <a:gd name="T13" fmla="*/ 0 h 83"/>
                  <a:gd name="T14" fmla="*/ 189 w 353"/>
                  <a:gd name="T15" fmla="*/ 195 h 83"/>
                  <a:gd name="T16" fmla="*/ 0 w 353"/>
                  <a:gd name="T17" fmla="*/ 195 h 83"/>
                  <a:gd name="T18" fmla="*/ 0 w 353"/>
                  <a:gd name="T19" fmla="*/ 195 h 8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53"/>
                  <a:gd name="T31" fmla="*/ 0 h 83"/>
                  <a:gd name="T32" fmla="*/ 353 w 353"/>
                  <a:gd name="T33" fmla="*/ 83 h 8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53" h="83">
                    <a:moveTo>
                      <a:pt x="0" y="36"/>
                    </a:moveTo>
                    <a:lnTo>
                      <a:pt x="0" y="82"/>
                    </a:lnTo>
                    <a:lnTo>
                      <a:pt x="352" y="82"/>
                    </a:lnTo>
                    <a:lnTo>
                      <a:pt x="337" y="47"/>
                    </a:lnTo>
                    <a:lnTo>
                      <a:pt x="245" y="36"/>
                    </a:lnTo>
                    <a:lnTo>
                      <a:pt x="201" y="0"/>
                    </a:lnTo>
                    <a:lnTo>
                      <a:pt x="92" y="0"/>
                    </a:lnTo>
                    <a:lnTo>
                      <a:pt x="63" y="36"/>
                    </a:lnTo>
                    <a:lnTo>
                      <a:pt x="0" y="36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3" name="Freeform 26"/>
              <p:cNvSpPr>
                <a:spLocks/>
              </p:cNvSpPr>
              <p:nvPr/>
            </p:nvSpPr>
            <p:spPr bwMode="auto">
              <a:xfrm>
                <a:off x="4245" y="3516"/>
                <a:ext cx="43" cy="60"/>
              </a:xfrm>
              <a:custGeom>
                <a:avLst/>
                <a:gdLst>
                  <a:gd name="T0" fmla="*/ 86 w 30"/>
                  <a:gd name="T1" fmla="*/ 180 h 34"/>
                  <a:gd name="T2" fmla="*/ 0 w 30"/>
                  <a:gd name="T3" fmla="*/ 180 h 34"/>
                  <a:gd name="T4" fmla="*/ 0 w 30"/>
                  <a:gd name="T5" fmla="*/ 150 h 34"/>
                  <a:gd name="T6" fmla="*/ 6 w 30"/>
                  <a:gd name="T7" fmla="*/ 115 h 34"/>
                  <a:gd name="T8" fmla="*/ 19 w 30"/>
                  <a:gd name="T9" fmla="*/ 86 h 34"/>
                  <a:gd name="T10" fmla="*/ 20 w 30"/>
                  <a:gd name="T11" fmla="*/ 56 h 34"/>
                  <a:gd name="T12" fmla="*/ 39 w 30"/>
                  <a:gd name="T13" fmla="*/ 34 h 34"/>
                  <a:gd name="T14" fmla="*/ 49 w 30"/>
                  <a:gd name="T15" fmla="*/ 21 h 34"/>
                  <a:gd name="T16" fmla="*/ 67 w 30"/>
                  <a:gd name="T17" fmla="*/ 12 h 34"/>
                  <a:gd name="T18" fmla="*/ 86 w 30"/>
                  <a:gd name="T19" fmla="*/ 0 h 34"/>
                  <a:gd name="T20" fmla="*/ 86 w 30"/>
                  <a:gd name="T21" fmla="*/ 0 h 34"/>
                  <a:gd name="T22" fmla="*/ 86 w 30"/>
                  <a:gd name="T23" fmla="*/ 12 h 34"/>
                  <a:gd name="T24" fmla="*/ 86 w 30"/>
                  <a:gd name="T25" fmla="*/ 12 h 34"/>
                  <a:gd name="T26" fmla="*/ 86 w 30"/>
                  <a:gd name="T27" fmla="*/ 21 h 34"/>
                  <a:gd name="T28" fmla="*/ 86 w 30"/>
                  <a:gd name="T29" fmla="*/ 44 h 34"/>
                  <a:gd name="T30" fmla="*/ 86 w 30"/>
                  <a:gd name="T31" fmla="*/ 86 h 34"/>
                  <a:gd name="T32" fmla="*/ 86 w 30"/>
                  <a:gd name="T33" fmla="*/ 127 h 34"/>
                  <a:gd name="T34" fmla="*/ 86 w 30"/>
                  <a:gd name="T35" fmla="*/ 180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0"/>
                  <a:gd name="T55" fmla="*/ 0 h 34"/>
                  <a:gd name="T56" fmla="*/ 30 w 30"/>
                  <a:gd name="T57" fmla="*/ 34 h 3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0" h="34">
                    <a:moveTo>
                      <a:pt x="29" y="33"/>
                    </a:moveTo>
                    <a:lnTo>
                      <a:pt x="0" y="33"/>
                    </a:lnTo>
                    <a:lnTo>
                      <a:pt x="0" y="27"/>
                    </a:lnTo>
                    <a:lnTo>
                      <a:pt x="2" y="21"/>
                    </a:lnTo>
                    <a:lnTo>
                      <a:pt x="6" y="16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17" y="4"/>
                    </a:lnTo>
                    <a:lnTo>
                      <a:pt x="23" y="2"/>
                    </a:lnTo>
                    <a:lnTo>
                      <a:pt x="29" y="0"/>
                    </a:lnTo>
                    <a:lnTo>
                      <a:pt x="29" y="2"/>
                    </a:lnTo>
                    <a:lnTo>
                      <a:pt x="29" y="4"/>
                    </a:lnTo>
                    <a:lnTo>
                      <a:pt x="29" y="8"/>
                    </a:lnTo>
                    <a:lnTo>
                      <a:pt x="29" y="16"/>
                    </a:lnTo>
                    <a:lnTo>
                      <a:pt x="29" y="23"/>
                    </a:lnTo>
                    <a:lnTo>
                      <a:pt x="29" y="33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4" name="Freeform 27"/>
              <p:cNvSpPr>
                <a:spLocks/>
              </p:cNvSpPr>
              <p:nvPr/>
            </p:nvSpPr>
            <p:spPr bwMode="auto">
              <a:xfrm>
                <a:off x="4245" y="3516"/>
                <a:ext cx="43" cy="60"/>
              </a:xfrm>
              <a:custGeom>
                <a:avLst/>
                <a:gdLst>
                  <a:gd name="T0" fmla="*/ 0 w 30"/>
                  <a:gd name="T1" fmla="*/ 180 h 34"/>
                  <a:gd name="T2" fmla="*/ 0 w 30"/>
                  <a:gd name="T3" fmla="*/ 150 h 34"/>
                  <a:gd name="T4" fmla="*/ 6 w 30"/>
                  <a:gd name="T5" fmla="*/ 115 h 34"/>
                  <a:gd name="T6" fmla="*/ 19 w 30"/>
                  <a:gd name="T7" fmla="*/ 86 h 34"/>
                  <a:gd name="T8" fmla="*/ 20 w 30"/>
                  <a:gd name="T9" fmla="*/ 56 h 34"/>
                  <a:gd name="T10" fmla="*/ 39 w 30"/>
                  <a:gd name="T11" fmla="*/ 34 h 34"/>
                  <a:gd name="T12" fmla="*/ 49 w 30"/>
                  <a:gd name="T13" fmla="*/ 21 h 34"/>
                  <a:gd name="T14" fmla="*/ 67 w 30"/>
                  <a:gd name="T15" fmla="*/ 12 h 34"/>
                  <a:gd name="T16" fmla="*/ 86 w 30"/>
                  <a:gd name="T17" fmla="*/ 0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4"/>
                  <a:gd name="T29" fmla="*/ 30 w 30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4">
                    <a:moveTo>
                      <a:pt x="0" y="33"/>
                    </a:moveTo>
                    <a:lnTo>
                      <a:pt x="0" y="27"/>
                    </a:lnTo>
                    <a:lnTo>
                      <a:pt x="2" y="21"/>
                    </a:lnTo>
                    <a:lnTo>
                      <a:pt x="6" y="16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17" y="4"/>
                    </a:lnTo>
                    <a:lnTo>
                      <a:pt x="23" y="2"/>
                    </a:lnTo>
                    <a:lnTo>
                      <a:pt x="29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5" name="Freeform 28"/>
              <p:cNvSpPr>
                <a:spLocks/>
              </p:cNvSpPr>
              <p:nvPr/>
            </p:nvSpPr>
            <p:spPr bwMode="auto">
              <a:xfrm>
                <a:off x="4287" y="3516"/>
                <a:ext cx="45" cy="60"/>
              </a:xfrm>
              <a:custGeom>
                <a:avLst/>
                <a:gdLst>
                  <a:gd name="T0" fmla="*/ 0 w 31"/>
                  <a:gd name="T1" fmla="*/ 180 h 34"/>
                  <a:gd name="T2" fmla="*/ 0 w 31"/>
                  <a:gd name="T3" fmla="*/ 0 h 34"/>
                  <a:gd name="T4" fmla="*/ 15 w 31"/>
                  <a:gd name="T5" fmla="*/ 12 h 34"/>
                  <a:gd name="T6" fmla="*/ 33 w 31"/>
                  <a:gd name="T7" fmla="*/ 21 h 34"/>
                  <a:gd name="T8" fmla="*/ 52 w 31"/>
                  <a:gd name="T9" fmla="*/ 34 h 34"/>
                  <a:gd name="T10" fmla="*/ 64 w 31"/>
                  <a:gd name="T11" fmla="*/ 56 h 34"/>
                  <a:gd name="T12" fmla="*/ 74 w 31"/>
                  <a:gd name="T13" fmla="*/ 86 h 34"/>
                  <a:gd name="T14" fmla="*/ 80 w 31"/>
                  <a:gd name="T15" fmla="*/ 115 h 34"/>
                  <a:gd name="T16" fmla="*/ 87 w 31"/>
                  <a:gd name="T17" fmla="*/ 150 h 34"/>
                  <a:gd name="T18" fmla="*/ 93 w 31"/>
                  <a:gd name="T19" fmla="*/ 180 h 34"/>
                  <a:gd name="T20" fmla="*/ 93 w 31"/>
                  <a:gd name="T21" fmla="*/ 180 h 34"/>
                  <a:gd name="T22" fmla="*/ 87 w 31"/>
                  <a:gd name="T23" fmla="*/ 180 h 34"/>
                  <a:gd name="T24" fmla="*/ 87 w 31"/>
                  <a:gd name="T25" fmla="*/ 180 h 34"/>
                  <a:gd name="T26" fmla="*/ 80 w 31"/>
                  <a:gd name="T27" fmla="*/ 180 h 34"/>
                  <a:gd name="T28" fmla="*/ 70 w 31"/>
                  <a:gd name="T29" fmla="*/ 180 h 34"/>
                  <a:gd name="T30" fmla="*/ 52 w 31"/>
                  <a:gd name="T31" fmla="*/ 180 h 34"/>
                  <a:gd name="T32" fmla="*/ 28 w 31"/>
                  <a:gd name="T33" fmla="*/ 180 h 34"/>
                  <a:gd name="T34" fmla="*/ 0 w 31"/>
                  <a:gd name="T35" fmla="*/ 180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1"/>
                  <a:gd name="T55" fmla="*/ 0 h 34"/>
                  <a:gd name="T56" fmla="*/ 31 w 31"/>
                  <a:gd name="T57" fmla="*/ 34 h 3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1" h="34">
                    <a:moveTo>
                      <a:pt x="0" y="33"/>
                    </a:moveTo>
                    <a:lnTo>
                      <a:pt x="0" y="0"/>
                    </a:lnTo>
                    <a:lnTo>
                      <a:pt x="5" y="2"/>
                    </a:lnTo>
                    <a:lnTo>
                      <a:pt x="11" y="4"/>
                    </a:lnTo>
                    <a:lnTo>
                      <a:pt x="17" y="6"/>
                    </a:lnTo>
                    <a:lnTo>
                      <a:pt x="21" y="10"/>
                    </a:lnTo>
                    <a:lnTo>
                      <a:pt x="24" y="16"/>
                    </a:lnTo>
                    <a:lnTo>
                      <a:pt x="26" y="21"/>
                    </a:lnTo>
                    <a:lnTo>
                      <a:pt x="28" y="27"/>
                    </a:lnTo>
                    <a:lnTo>
                      <a:pt x="30" y="33"/>
                    </a:lnTo>
                    <a:lnTo>
                      <a:pt x="28" y="33"/>
                    </a:lnTo>
                    <a:lnTo>
                      <a:pt x="26" y="33"/>
                    </a:lnTo>
                    <a:lnTo>
                      <a:pt x="23" y="33"/>
                    </a:lnTo>
                    <a:lnTo>
                      <a:pt x="17" y="33"/>
                    </a:lnTo>
                    <a:lnTo>
                      <a:pt x="9" y="33"/>
                    </a:lnTo>
                    <a:lnTo>
                      <a:pt x="0" y="33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6" name="Freeform 29"/>
              <p:cNvSpPr>
                <a:spLocks/>
              </p:cNvSpPr>
              <p:nvPr/>
            </p:nvSpPr>
            <p:spPr bwMode="auto">
              <a:xfrm>
                <a:off x="4287" y="3516"/>
                <a:ext cx="45" cy="60"/>
              </a:xfrm>
              <a:custGeom>
                <a:avLst/>
                <a:gdLst>
                  <a:gd name="T0" fmla="*/ 0 w 31"/>
                  <a:gd name="T1" fmla="*/ 0 h 34"/>
                  <a:gd name="T2" fmla="*/ 15 w 31"/>
                  <a:gd name="T3" fmla="*/ 12 h 34"/>
                  <a:gd name="T4" fmla="*/ 33 w 31"/>
                  <a:gd name="T5" fmla="*/ 21 h 34"/>
                  <a:gd name="T6" fmla="*/ 52 w 31"/>
                  <a:gd name="T7" fmla="*/ 34 h 34"/>
                  <a:gd name="T8" fmla="*/ 64 w 31"/>
                  <a:gd name="T9" fmla="*/ 56 h 34"/>
                  <a:gd name="T10" fmla="*/ 74 w 31"/>
                  <a:gd name="T11" fmla="*/ 86 h 34"/>
                  <a:gd name="T12" fmla="*/ 80 w 31"/>
                  <a:gd name="T13" fmla="*/ 115 h 34"/>
                  <a:gd name="T14" fmla="*/ 87 w 31"/>
                  <a:gd name="T15" fmla="*/ 150 h 34"/>
                  <a:gd name="T16" fmla="*/ 93 w 31"/>
                  <a:gd name="T17" fmla="*/ 180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1"/>
                  <a:gd name="T28" fmla="*/ 0 h 34"/>
                  <a:gd name="T29" fmla="*/ 31 w 31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1" h="34">
                    <a:moveTo>
                      <a:pt x="0" y="0"/>
                    </a:moveTo>
                    <a:lnTo>
                      <a:pt x="5" y="2"/>
                    </a:lnTo>
                    <a:lnTo>
                      <a:pt x="11" y="4"/>
                    </a:lnTo>
                    <a:lnTo>
                      <a:pt x="17" y="6"/>
                    </a:lnTo>
                    <a:lnTo>
                      <a:pt x="21" y="10"/>
                    </a:lnTo>
                    <a:lnTo>
                      <a:pt x="24" y="16"/>
                    </a:lnTo>
                    <a:lnTo>
                      <a:pt x="26" y="21"/>
                    </a:lnTo>
                    <a:lnTo>
                      <a:pt x="28" y="27"/>
                    </a:lnTo>
                    <a:lnTo>
                      <a:pt x="30" y="3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7" name="Freeform 30"/>
              <p:cNvSpPr>
                <a:spLocks/>
              </p:cNvSpPr>
              <p:nvPr/>
            </p:nvSpPr>
            <p:spPr bwMode="auto">
              <a:xfrm>
                <a:off x="4251" y="3523"/>
                <a:ext cx="75" cy="93"/>
              </a:xfrm>
              <a:custGeom>
                <a:avLst/>
                <a:gdLst>
                  <a:gd name="T0" fmla="*/ 75 w 52"/>
                  <a:gd name="T1" fmla="*/ 0 h 53"/>
                  <a:gd name="T2" fmla="*/ 89 w 52"/>
                  <a:gd name="T3" fmla="*/ 0 h 53"/>
                  <a:gd name="T4" fmla="*/ 108 w 52"/>
                  <a:gd name="T5" fmla="*/ 12 h 53"/>
                  <a:gd name="T6" fmla="*/ 121 w 52"/>
                  <a:gd name="T7" fmla="*/ 21 h 53"/>
                  <a:gd name="T8" fmla="*/ 131 w 52"/>
                  <a:gd name="T9" fmla="*/ 44 h 53"/>
                  <a:gd name="T10" fmla="*/ 144 w 52"/>
                  <a:gd name="T11" fmla="*/ 65 h 53"/>
                  <a:gd name="T12" fmla="*/ 147 w 52"/>
                  <a:gd name="T13" fmla="*/ 86 h 53"/>
                  <a:gd name="T14" fmla="*/ 154 w 52"/>
                  <a:gd name="T15" fmla="*/ 114 h 53"/>
                  <a:gd name="T16" fmla="*/ 154 w 52"/>
                  <a:gd name="T17" fmla="*/ 144 h 53"/>
                  <a:gd name="T18" fmla="*/ 154 w 52"/>
                  <a:gd name="T19" fmla="*/ 167 h 53"/>
                  <a:gd name="T20" fmla="*/ 147 w 52"/>
                  <a:gd name="T21" fmla="*/ 200 h 53"/>
                  <a:gd name="T22" fmla="*/ 144 w 52"/>
                  <a:gd name="T23" fmla="*/ 216 h 53"/>
                  <a:gd name="T24" fmla="*/ 131 w 52"/>
                  <a:gd name="T25" fmla="*/ 237 h 53"/>
                  <a:gd name="T26" fmla="*/ 121 w 52"/>
                  <a:gd name="T27" fmla="*/ 258 h 53"/>
                  <a:gd name="T28" fmla="*/ 108 w 52"/>
                  <a:gd name="T29" fmla="*/ 270 h 53"/>
                  <a:gd name="T30" fmla="*/ 89 w 52"/>
                  <a:gd name="T31" fmla="*/ 281 h 53"/>
                  <a:gd name="T32" fmla="*/ 75 w 52"/>
                  <a:gd name="T33" fmla="*/ 281 h 53"/>
                  <a:gd name="T34" fmla="*/ 62 w 52"/>
                  <a:gd name="T35" fmla="*/ 281 h 53"/>
                  <a:gd name="T36" fmla="*/ 46 w 52"/>
                  <a:gd name="T37" fmla="*/ 270 h 53"/>
                  <a:gd name="T38" fmla="*/ 33 w 52"/>
                  <a:gd name="T39" fmla="*/ 258 h 53"/>
                  <a:gd name="T40" fmla="*/ 20 w 52"/>
                  <a:gd name="T41" fmla="*/ 237 h 53"/>
                  <a:gd name="T42" fmla="*/ 9 w 52"/>
                  <a:gd name="T43" fmla="*/ 216 h 53"/>
                  <a:gd name="T44" fmla="*/ 6 w 52"/>
                  <a:gd name="T45" fmla="*/ 200 h 53"/>
                  <a:gd name="T46" fmla="*/ 0 w 52"/>
                  <a:gd name="T47" fmla="*/ 167 h 53"/>
                  <a:gd name="T48" fmla="*/ 0 w 52"/>
                  <a:gd name="T49" fmla="*/ 144 h 53"/>
                  <a:gd name="T50" fmla="*/ 0 w 52"/>
                  <a:gd name="T51" fmla="*/ 114 h 53"/>
                  <a:gd name="T52" fmla="*/ 6 w 52"/>
                  <a:gd name="T53" fmla="*/ 86 h 53"/>
                  <a:gd name="T54" fmla="*/ 9 w 52"/>
                  <a:gd name="T55" fmla="*/ 65 h 53"/>
                  <a:gd name="T56" fmla="*/ 20 w 52"/>
                  <a:gd name="T57" fmla="*/ 44 h 53"/>
                  <a:gd name="T58" fmla="*/ 33 w 52"/>
                  <a:gd name="T59" fmla="*/ 21 h 53"/>
                  <a:gd name="T60" fmla="*/ 46 w 52"/>
                  <a:gd name="T61" fmla="*/ 12 h 53"/>
                  <a:gd name="T62" fmla="*/ 62 w 52"/>
                  <a:gd name="T63" fmla="*/ 0 h 53"/>
                  <a:gd name="T64" fmla="*/ 75 w 52"/>
                  <a:gd name="T65" fmla="*/ 0 h 5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2"/>
                  <a:gd name="T100" fmla="*/ 0 h 53"/>
                  <a:gd name="T101" fmla="*/ 52 w 52"/>
                  <a:gd name="T102" fmla="*/ 53 h 5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2" h="53">
                    <a:moveTo>
                      <a:pt x="25" y="0"/>
                    </a:moveTo>
                    <a:lnTo>
                      <a:pt x="30" y="0"/>
                    </a:lnTo>
                    <a:lnTo>
                      <a:pt x="36" y="2"/>
                    </a:lnTo>
                    <a:lnTo>
                      <a:pt x="40" y="4"/>
                    </a:lnTo>
                    <a:lnTo>
                      <a:pt x="44" y="8"/>
                    </a:lnTo>
                    <a:lnTo>
                      <a:pt x="48" y="12"/>
                    </a:lnTo>
                    <a:lnTo>
                      <a:pt x="49" y="16"/>
                    </a:lnTo>
                    <a:lnTo>
                      <a:pt x="51" y="21"/>
                    </a:lnTo>
                    <a:lnTo>
                      <a:pt x="51" y="27"/>
                    </a:lnTo>
                    <a:lnTo>
                      <a:pt x="51" y="31"/>
                    </a:lnTo>
                    <a:lnTo>
                      <a:pt x="49" y="37"/>
                    </a:lnTo>
                    <a:lnTo>
                      <a:pt x="48" y="40"/>
                    </a:lnTo>
                    <a:lnTo>
                      <a:pt x="44" y="44"/>
                    </a:lnTo>
                    <a:lnTo>
                      <a:pt x="40" y="48"/>
                    </a:lnTo>
                    <a:lnTo>
                      <a:pt x="36" y="50"/>
                    </a:lnTo>
                    <a:lnTo>
                      <a:pt x="30" y="52"/>
                    </a:lnTo>
                    <a:lnTo>
                      <a:pt x="25" y="52"/>
                    </a:lnTo>
                    <a:lnTo>
                      <a:pt x="21" y="52"/>
                    </a:lnTo>
                    <a:lnTo>
                      <a:pt x="15" y="50"/>
                    </a:lnTo>
                    <a:lnTo>
                      <a:pt x="11" y="48"/>
                    </a:lnTo>
                    <a:lnTo>
                      <a:pt x="7" y="44"/>
                    </a:lnTo>
                    <a:lnTo>
                      <a:pt x="3" y="40"/>
                    </a:lnTo>
                    <a:lnTo>
                      <a:pt x="2" y="37"/>
                    </a:lnTo>
                    <a:lnTo>
                      <a:pt x="0" y="31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2" y="16"/>
                    </a:lnTo>
                    <a:lnTo>
                      <a:pt x="3" y="12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5" y="2"/>
                    </a:lnTo>
                    <a:lnTo>
                      <a:pt x="21" y="0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8" name="Freeform 31"/>
              <p:cNvSpPr>
                <a:spLocks/>
              </p:cNvSpPr>
              <p:nvPr/>
            </p:nvSpPr>
            <p:spPr bwMode="auto">
              <a:xfrm>
                <a:off x="4251" y="3523"/>
                <a:ext cx="75" cy="93"/>
              </a:xfrm>
              <a:custGeom>
                <a:avLst/>
                <a:gdLst>
                  <a:gd name="T0" fmla="*/ 75 w 52"/>
                  <a:gd name="T1" fmla="*/ 0 h 53"/>
                  <a:gd name="T2" fmla="*/ 89 w 52"/>
                  <a:gd name="T3" fmla="*/ 0 h 53"/>
                  <a:gd name="T4" fmla="*/ 108 w 52"/>
                  <a:gd name="T5" fmla="*/ 12 h 53"/>
                  <a:gd name="T6" fmla="*/ 121 w 52"/>
                  <a:gd name="T7" fmla="*/ 21 h 53"/>
                  <a:gd name="T8" fmla="*/ 131 w 52"/>
                  <a:gd name="T9" fmla="*/ 44 h 53"/>
                  <a:gd name="T10" fmla="*/ 144 w 52"/>
                  <a:gd name="T11" fmla="*/ 65 h 53"/>
                  <a:gd name="T12" fmla="*/ 147 w 52"/>
                  <a:gd name="T13" fmla="*/ 86 h 53"/>
                  <a:gd name="T14" fmla="*/ 154 w 52"/>
                  <a:gd name="T15" fmla="*/ 114 h 53"/>
                  <a:gd name="T16" fmla="*/ 154 w 52"/>
                  <a:gd name="T17" fmla="*/ 144 h 53"/>
                  <a:gd name="T18" fmla="*/ 154 w 52"/>
                  <a:gd name="T19" fmla="*/ 167 h 53"/>
                  <a:gd name="T20" fmla="*/ 147 w 52"/>
                  <a:gd name="T21" fmla="*/ 200 h 53"/>
                  <a:gd name="T22" fmla="*/ 144 w 52"/>
                  <a:gd name="T23" fmla="*/ 216 h 53"/>
                  <a:gd name="T24" fmla="*/ 131 w 52"/>
                  <a:gd name="T25" fmla="*/ 237 h 53"/>
                  <a:gd name="T26" fmla="*/ 121 w 52"/>
                  <a:gd name="T27" fmla="*/ 258 h 53"/>
                  <a:gd name="T28" fmla="*/ 108 w 52"/>
                  <a:gd name="T29" fmla="*/ 270 h 53"/>
                  <a:gd name="T30" fmla="*/ 89 w 52"/>
                  <a:gd name="T31" fmla="*/ 281 h 53"/>
                  <a:gd name="T32" fmla="*/ 75 w 52"/>
                  <a:gd name="T33" fmla="*/ 281 h 53"/>
                  <a:gd name="T34" fmla="*/ 62 w 52"/>
                  <a:gd name="T35" fmla="*/ 281 h 53"/>
                  <a:gd name="T36" fmla="*/ 46 w 52"/>
                  <a:gd name="T37" fmla="*/ 270 h 53"/>
                  <a:gd name="T38" fmla="*/ 33 w 52"/>
                  <a:gd name="T39" fmla="*/ 258 h 53"/>
                  <a:gd name="T40" fmla="*/ 20 w 52"/>
                  <a:gd name="T41" fmla="*/ 237 h 53"/>
                  <a:gd name="T42" fmla="*/ 9 w 52"/>
                  <a:gd name="T43" fmla="*/ 216 h 53"/>
                  <a:gd name="T44" fmla="*/ 6 w 52"/>
                  <a:gd name="T45" fmla="*/ 200 h 53"/>
                  <a:gd name="T46" fmla="*/ 0 w 52"/>
                  <a:gd name="T47" fmla="*/ 167 h 53"/>
                  <a:gd name="T48" fmla="*/ 0 w 52"/>
                  <a:gd name="T49" fmla="*/ 144 h 53"/>
                  <a:gd name="T50" fmla="*/ 0 w 52"/>
                  <a:gd name="T51" fmla="*/ 114 h 53"/>
                  <a:gd name="T52" fmla="*/ 6 w 52"/>
                  <a:gd name="T53" fmla="*/ 86 h 53"/>
                  <a:gd name="T54" fmla="*/ 9 w 52"/>
                  <a:gd name="T55" fmla="*/ 65 h 53"/>
                  <a:gd name="T56" fmla="*/ 20 w 52"/>
                  <a:gd name="T57" fmla="*/ 44 h 53"/>
                  <a:gd name="T58" fmla="*/ 33 w 52"/>
                  <a:gd name="T59" fmla="*/ 21 h 53"/>
                  <a:gd name="T60" fmla="*/ 46 w 52"/>
                  <a:gd name="T61" fmla="*/ 12 h 53"/>
                  <a:gd name="T62" fmla="*/ 62 w 52"/>
                  <a:gd name="T63" fmla="*/ 0 h 53"/>
                  <a:gd name="T64" fmla="*/ 75 w 52"/>
                  <a:gd name="T65" fmla="*/ 0 h 53"/>
                  <a:gd name="T66" fmla="*/ 75 w 52"/>
                  <a:gd name="T67" fmla="*/ 0 h 53"/>
                  <a:gd name="T68" fmla="*/ 75 w 52"/>
                  <a:gd name="T69" fmla="*/ 0 h 5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52"/>
                  <a:gd name="T106" fmla="*/ 0 h 53"/>
                  <a:gd name="T107" fmla="*/ 52 w 52"/>
                  <a:gd name="T108" fmla="*/ 53 h 5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52" h="53">
                    <a:moveTo>
                      <a:pt x="25" y="0"/>
                    </a:moveTo>
                    <a:lnTo>
                      <a:pt x="30" y="0"/>
                    </a:lnTo>
                    <a:lnTo>
                      <a:pt x="36" y="2"/>
                    </a:lnTo>
                    <a:lnTo>
                      <a:pt x="40" y="4"/>
                    </a:lnTo>
                    <a:lnTo>
                      <a:pt x="44" y="8"/>
                    </a:lnTo>
                    <a:lnTo>
                      <a:pt x="48" y="12"/>
                    </a:lnTo>
                    <a:lnTo>
                      <a:pt x="49" y="16"/>
                    </a:lnTo>
                    <a:lnTo>
                      <a:pt x="51" y="21"/>
                    </a:lnTo>
                    <a:lnTo>
                      <a:pt x="51" y="27"/>
                    </a:lnTo>
                    <a:lnTo>
                      <a:pt x="51" y="31"/>
                    </a:lnTo>
                    <a:lnTo>
                      <a:pt x="49" y="37"/>
                    </a:lnTo>
                    <a:lnTo>
                      <a:pt x="48" y="40"/>
                    </a:lnTo>
                    <a:lnTo>
                      <a:pt x="44" y="44"/>
                    </a:lnTo>
                    <a:lnTo>
                      <a:pt x="40" y="48"/>
                    </a:lnTo>
                    <a:lnTo>
                      <a:pt x="36" y="50"/>
                    </a:lnTo>
                    <a:lnTo>
                      <a:pt x="30" y="52"/>
                    </a:lnTo>
                    <a:lnTo>
                      <a:pt x="25" y="52"/>
                    </a:lnTo>
                    <a:lnTo>
                      <a:pt x="21" y="52"/>
                    </a:lnTo>
                    <a:lnTo>
                      <a:pt x="15" y="50"/>
                    </a:lnTo>
                    <a:lnTo>
                      <a:pt x="11" y="48"/>
                    </a:lnTo>
                    <a:lnTo>
                      <a:pt x="7" y="44"/>
                    </a:lnTo>
                    <a:lnTo>
                      <a:pt x="3" y="40"/>
                    </a:lnTo>
                    <a:lnTo>
                      <a:pt x="2" y="37"/>
                    </a:lnTo>
                    <a:lnTo>
                      <a:pt x="0" y="31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2" y="16"/>
                    </a:lnTo>
                    <a:lnTo>
                      <a:pt x="3" y="12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5" y="2"/>
                    </a:lnTo>
                    <a:lnTo>
                      <a:pt x="21" y="0"/>
                    </a:lnTo>
                    <a:lnTo>
                      <a:pt x="25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" name="Freeform 32"/>
              <p:cNvSpPr>
                <a:spLocks/>
              </p:cNvSpPr>
              <p:nvPr/>
            </p:nvSpPr>
            <p:spPr bwMode="auto">
              <a:xfrm>
                <a:off x="4267" y="3544"/>
                <a:ext cx="43" cy="51"/>
              </a:xfrm>
              <a:custGeom>
                <a:avLst/>
                <a:gdLst>
                  <a:gd name="T0" fmla="*/ 42 w 30"/>
                  <a:gd name="T1" fmla="*/ 0 h 29"/>
                  <a:gd name="T2" fmla="*/ 49 w 30"/>
                  <a:gd name="T3" fmla="*/ 0 h 29"/>
                  <a:gd name="T4" fmla="*/ 56 w 30"/>
                  <a:gd name="T5" fmla="*/ 0 h 29"/>
                  <a:gd name="T6" fmla="*/ 62 w 30"/>
                  <a:gd name="T7" fmla="*/ 12 h 29"/>
                  <a:gd name="T8" fmla="*/ 75 w 30"/>
                  <a:gd name="T9" fmla="*/ 21 h 29"/>
                  <a:gd name="T10" fmla="*/ 75 w 30"/>
                  <a:gd name="T11" fmla="*/ 28 h 29"/>
                  <a:gd name="T12" fmla="*/ 80 w 30"/>
                  <a:gd name="T13" fmla="*/ 37 h 29"/>
                  <a:gd name="T14" fmla="*/ 86 w 30"/>
                  <a:gd name="T15" fmla="*/ 58 h 29"/>
                  <a:gd name="T16" fmla="*/ 86 w 30"/>
                  <a:gd name="T17" fmla="*/ 70 h 29"/>
                  <a:gd name="T18" fmla="*/ 86 w 30"/>
                  <a:gd name="T19" fmla="*/ 93 h 29"/>
                  <a:gd name="T20" fmla="*/ 80 w 30"/>
                  <a:gd name="T21" fmla="*/ 102 h 29"/>
                  <a:gd name="T22" fmla="*/ 75 w 30"/>
                  <a:gd name="T23" fmla="*/ 123 h 29"/>
                  <a:gd name="T24" fmla="*/ 75 w 30"/>
                  <a:gd name="T25" fmla="*/ 135 h 29"/>
                  <a:gd name="T26" fmla="*/ 62 w 30"/>
                  <a:gd name="T27" fmla="*/ 146 h 29"/>
                  <a:gd name="T28" fmla="*/ 56 w 30"/>
                  <a:gd name="T29" fmla="*/ 146 h 29"/>
                  <a:gd name="T30" fmla="*/ 49 w 30"/>
                  <a:gd name="T31" fmla="*/ 151 h 29"/>
                  <a:gd name="T32" fmla="*/ 42 w 30"/>
                  <a:gd name="T33" fmla="*/ 151 h 29"/>
                  <a:gd name="T34" fmla="*/ 34 w 30"/>
                  <a:gd name="T35" fmla="*/ 151 h 29"/>
                  <a:gd name="T36" fmla="*/ 23 w 30"/>
                  <a:gd name="T37" fmla="*/ 146 h 29"/>
                  <a:gd name="T38" fmla="*/ 19 w 30"/>
                  <a:gd name="T39" fmla="*/ 146 h 29"/>
                  <a:gd name="T40" fmla="*/ 13 w 30"/>
                  <a:gd name="T41" fmla="*/ 135 h 29"/>
                  <a:gd name="T42" fmla="*/ 6 w 30"/>
                  <a:gd name="T43" fmla="*/ 123 h 29"/>
                  <a:gd name="T44" fmla="*/ 6 w 30"/>
                  <a:gd name="T45" fmla="*/ 102 h 29"/>
                  <a:gd name="T46" fmla="*/ 0 w 30"/>
                  <a:gd name="T47" fmla="*/ 93 h 29"/>
                  <a:gd name="T48" fmla="*/ 0 w 30"/>
                  <a:gd name="T49" fmla="*/ 70 h 29"/>
                  <a:gd name="T50" fmla="*/ 0 w 30"/>
                  <a:gd name="T51" fmla="*/ 58 h 29"/>
                  <a:gd name="T52" fmla="*/ 6 w 30"/>
                  <a:gd name="T53" fmla="*/ 37 h 29"/>
                  <a:gd name="T54" fmla="*/ 6 w 30"/>
                  <a:gd name="T55" fmla="*/ 28 h 29"/>
                  <a:gd name="T56" fmla="*/ 13 w 30"/>
                  <a:gd name="T57" fmla="*/ 21 h 29"/>
                  <a:gd name="T58" fmla="*/ 19 w 30"/>
                  <a:gd name="T59" fmla="*/ 12 h 29"/>
                  <a:gd name="T60" fmla="*/ 23 w 30"/>
                  <a:gd name="T61" fmla="*/ 0 h 29"/>
                  <a:gd name="T62" fmla="*/ 34 w 30"/>
                  <a:gd name="T63" fmla="*/ 0 h 29"/>
                  <a:gd name="T64" fmla="*/ 42 w 30"/>
                  <a:gd name="T65" fmla="*/ 0 h 2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0"/>
                  <a:gd name="T100" fmla="*/ 0 h 29"/>
                  <a:gd name="T101" fmla="*/ 30 w 30"/>
                  <a:gd name="T102" fmla="*/ 29 h 2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0" h="29">
                    <a:moveTo>
                      <a:pt x="14" y="0"/>
                    </a:moveTo>
                    <a:lnTo>
                      <a:pt x="17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5" y="4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9" y="11"/>
                    </a:lnTo>
                    <a:lnTo>
                      <a:pt x="29" y="13"/>
                    </a:lnTo>
                    <a:lnTo>
                      <a:pt x="29" y="17"/>
                    </a:lnTo>
                    <a:lnTo>
                      <a:pt x="27" y="19"/>
                    </a:lnTo>
                    <a:lnTo>
                      <a:pt x="25" y="23"/>
                    </a:lnTo>
                    <a:lnTo>
                      <a:pt x="25" y="25"/>
                    </a:lnTo>
                    <a:lnTo>
                      <a:pt x="21" y="27"/>
                    </a:lnTo>
                    <a:lnTo>
                      <a:pt x="19" y="27"/>
                    </a:lnTo>
                    <a:lnTo>
                      <a:pt x="17" y="28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4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0" name="Freeform 33"/>
              <p:cNvSpPr>
                <a:spLocks/>
              </p:cNvSpPr>
              <p:nvPr/>
            </p:nvSpPr>
            <p:spPr bwMode="auto">
              <a:xfrm>
                <a:off x="4267" y="3544"/>
                <a:ext cx="43" cy="51"/>
              </a:xfrm>
              <a:custGeom>
                <a:avLst/>
                <a:gdLst>
                  <a:gd name="T0" fmla="*/ 42 w 30"/>
                  <a:gd name="T1" fmla="*/ 0 h 29"/>
                  <a:gd name="T2" fmla="*/ 49 w 30"/>
                  <a:gd name="T3" fmla="*/ 0 h 29"/>
                  <a:gd name="T4" fmla="*/ 56 w 30"/>
                  <a:gd name="T5" fmla="*/ 0 h 29"/>
                  <a:gd name="T6" fmla="*/ 62 w 30"/>
                  <a:gd name="T7" fmla="*/ 12 h 29"/>
                  <a:gd name="T8" fmla="*/ 75 w 30"/>
                  <a:gd name="T9" fmla="*/ 21 h 29"/>
                  <a:gd name="T10" fmla="*/ 75 w 30"/>
                  <a:gd name="T11" fmla="*/ 28 h 29"/>
                  <a:gd name="T12" fmla="*/ 80 w 30"/>
                  <a:gd name="T13" fmla="*/ 37 h 29"/>
                  <a:gd name="T14" fmla="*/ 86 w 30"/>
                  <a:gd name="T15" fmla="*/ 58 h 29"/>
                  <a:gd name="T16" fmla="*/ 86 w 30"/>
                  <a:gd name="T17" fmla="*/ 70 h 29"/>
                  <a:gd name="T18" fmla="*/ 86 w 30"/>
                  <a:gd name="T19" fmla="*/ 93 h 29"/>
                  <a:gd name="T20" fmla="*/ 80 w 30"/>
                  <a:gd name="T21" fmla="*/ 102 h 29"/>
                  <a:gd name="T22" fmla="*/ 75 w 30"/>
                  <a:gd name="T23" fmla="*/ 123 h 29"/>
                  <a:gd name="T24" fmla="*/ 75 w 30"/>
                  <a:gd name="T25" fmla="*/ 135 h 29"/>
                  <a:gd name="T26" fmla="*/ 62 w 30"/>
                  <a:gd name="T27" fmla="*/ 146 h 29"/>
                  <a:gd name="T28" fmla="*/ 56 w 30"/>
                  <a:gd name="T29" fmla="*/ 146 h 29"/>
                  <a:gd name="T30" fmla="*/ 49 w 30"/>
                  <a:gd name="T31" fmla="*/ 151 h 29"/>
                  <a:gd name="T32" fmla="*/ 42 w 30"/>
                  <a:gd name="T33" fmla="*/ 151 h 29"/>
                  <a:gd name="T34" fmla="*/ 34 w 30"/>
                  <a:gd name="T35" fmla="*/ 151 h 29"/>
                  <a:gd name="T36" fmla="*/ 23 w 30"/>
                  <a:gd name="T37" fmla="*/ 146 h 29"/>
                  <a:gd name="T38" fmla="*/ 19 w 30"/>
                  <a:gd name="T39" fmla="*/ 146 h 29"/>
                  <a:gd name="T40" fmla="*/ 13 w 30"/>
                  <a:gd name="T41" fmla="*/ 135 h 29"/>
                  <a:gd name="T42" fmla="*/ 6 w 30"/>
                  <a:gd name="T43" fmla="*/ 123 h 29"/>
                  <a:gd name="T44" fmla="*/ 6 w 30"/>
                  <a:gd name="T45" fmla="*/ 102 h 29"/>
                  <a:gd name="T46" fmla="*/ 0 w 30"/>
                  <a:gd name="T47" fmla="*/ 93 h 29"/>
                  <a:gd name="T48" fmla="*/ 0 w 30"/>
                  <a:gd name="T49" fmla="*/ 70 h 29"/>
                  <a:gd name="T50" fmla="*/ 0 w 30"/>
                  <a:gd name="T51" fmla="*/ 58 h 29"/>
                  <a:gd name="T52" fmla="*/ 6 w 30"/>
                  <a:gd name="T53" fmla="*/ 37 h 29"/>
                  <a:gd name="T54" fmla="*/ 6 w 30"/>
                  <a:gd name="T55" fmla="*/ 28 h 29"/>
                  <a:gd name="T56" fmla="*/ 13 w 30"/>
                  <a:gd name="T57" fmla="*/ 21 h 29"/>
                  <a:gd name="T58" fmla="*/ 19 w 30"/>
                  <a:gd name="T59" fmla="*/ 12 h 29"/>
                  <a:gd name="T60" fmla="*/ 23 w 30"/>
                  <a:gd name="T61" fmla="*/ 0 h 29"/>
                  <a:gd name="T62" fmla="*/ 34 w 30"/>
                  <a:gd name="T63" fmla="*/ 0 h 29"/>
                  <a:gd name="T64" fmla="*/ 42 w 30"/>
                  <a:gd name="T65" fmla="*/ 0 h 29"/>
                  <a:gd name="T66" fmla="*/ 42 w 30"/>
                  <a:gd name="T67" fmla="*/ 0 h 29"/>
                  <a:gd name="T68" fmla="*/ 42 w 30"/>
                  <a:gd name="T69" fmla="*/ 0 h 2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"/>
                  <a:gd name="T106" fmla="*/ 0 h 29"/>
                  <a:gd name="T107" fmla="*/ 30 w 30"/>
                  <a:gd name="T108" fmla="*/ 29 h 2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" h="29">
                    <a:moveTo>
                      <a:pt x="14" y="0"/>
                    </a:moveTo>
                    <a:lnTo>
                      <a:pt x="17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5" y="4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9" y="11"/>
                    </a:lnTo>
                    <a:lnTo>
                      <a:pt x="29" y="13"/>
                    </a:lnTo>
                    <a:lnTo>
                      <a:pt x="29" y="17"/>
                    </a:lnTo>
                    <a:lnTo>
                      <a:pt x="27" y="19"/>
                    </a:lnTo>
                    <a:lnTo>
                      <a:pt x="25" y="23"/>
                    </a:lnTo>
                    <a:lnTo>
                      <a:pt x="25" y="25"/>
                    </a:lnTo>
                    <a:lnTo>
                      <a:pt x="21" y="27"/>
                    </a:lnTo>
                    <a:lnTo>
                      <a:pt x="19" y="27"/>
                    </a:lnTo>
                    <a:lnTo>
                      <a:pt x="17" y="28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4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1" name="Freeform 34"/>
              <p:cNvSpPr>
                <a:spLocks/>
              </p:cNvSpPr>
              <p:nvPr/>
            </p:nvSpPr>
            <p:spPr bwMode="auto">
              <a:xfrm>
                <a:off x="4272" y="3551"/>
                <a:ext cx="32" cy="39"/>
              </a:xfrm>
              <a:custGeom>
                <a:avLst/>
                <a:gdLst>
                  <a:gd name="T0" fmla="*/ 32 w 22"/>
                  <a:gd name="T1" fmla="*/ 0 h 22"/>
                  <a:gd name="T2" fmla="*/ 33 w 22"/>
                  <a:gd name="T3" fmla="*/ 0 h 22"/>
                  <a:gd name="T4" fmla="*/ 47 w 22"/>
                  <a:gd name="T5" fmla="*/ 0 h 22"/>
                  <a:gd name="T6" fmla="*/ 52 w 22"/>
                  <a:gd name="T7" fmla="*/ 7 h 22"/>
                  <a:gd name="T8" fmla="*/ 52 w 22"/>
                  <a:gd name="T9" fmla="*/ 7 h 22"/>
                  <a:gd name="T10" fmla="*/ 60 w 22"/>
                  <a:gd name="T11" fmla="*/ 16 h 22"/>
                  <a:gd name="T12" fmla="*/ 65 w 22"/>
                  <a:gd name="T13" fmla="*/ 28 h 22"/>
                  <a:gd name="T14" fmla="*/ 65 w 22"/>
                  <a:gd name="T15" fmla="*/ 37 h 22"/>
                  <a:gd name="T16" fmla="*/ 65 w 22"/>
                  <a:gd name="T17" fmla="*/ 62 h 22"/>
                  <a:gd name="T18" fmla="*/ 65 w 22"/>
                  <a:gd name="T19" fmla="*/ 73 h 22"/>
                  <a:gd name="T20" fmla="*/ 65 w 22"/>
                  <a:gd name="T21" fmla="*/ 85 h 22"/>
                  <a:gd name="T22" fmla="*/ 60 w 22"/>
                  <a:gd name="T23" fmla="*/ 94 h 22"/>
                  <a:gd name="T24" fmla="*/ 52 w 22"/>
                  <a:gd name="T25" fmla="*/ 106 h 22"/>
                  <a:gd name="T26" fmla="*/ 52 w 22"/>
                  <a:gd name="T27" fmla="*/ 106 h 22"/>
                  <a:gd name="T28" fmla="*/ 47 w 22"/>
                  <a:gd name="T29" fmla="*/ 117 h 22"/>
                  <a:gd name="T30" fmla="*/ 33 w 22"/>
                  <a:gd name="T31" fmla="*/ 117 h 22"/>
                  <a:gd name="T32" fmla="*/ 32 w 22"/>
                  <a:gd name="T33" fmla="*/ 117 h 22"/>
                  <a:gd name="T34" fmla="*/ 25 w 22"/>
                  <a:gd name="T35" fmla="*/ 117 h 22"/>
                  <a:gd name="T36" fmla="*/ 19 w 22"/>
                  <a:gd name="T37" fmla="*/ 117 h 22"/>
                  <a:gd name="T38" fmla="*/ 13 w 22"/>
                  <a:gd name="T39" fmla="*/ 106 h 22"/>
                  <a:gd name="T40" fmla="*/ 6 w 22"/>
                  <a:gd name="T41" fmla="*/ 106 h 22"/>
                  <a:gd name="T42" fmla="*/ 0 w 22"/>
                  <a:gd name="T43" fmla="*/ 94 h 22"/>
                  <a:gd name="T44" fmla="*/ 0 w 22"/>
                  <a:gd name="T45" fmla="*/ 85 h 22"/>
                  <a:gd name="T46" fmla="*/ 0 w 22"/>
                  <a:gd name="T47" fmla="*/ 73 h 22"/>
                  <a:gd name="T48" fmla="*/ 0 w 22"/>
                  <a:gd name="T49" fmla="*/ 62 h 22"/>
                  <a:gd name="T50" fmla="*/ 0 w 22"/>
                  <a:gd name="T51" fmla="*/ 37 h 22"/>
                  <a:gd name="T52" fmla="*/ 0 w 22"/>
                  <a:gd name="T53" fmla="*/ 28 h 22"/>
                  <a:gd name="T54" fmla="*/ 0 w 22"/>
                  <a:gd name="T55" fmla="*/ 16 h 22"/>
                  <a:gd name="T56" fmla="*/ 6 w 22"/>
                  <a:gd name="T57" fmla="*/ 7 h 22"/>
                  <a:gd name="T58" fmla="*/ 13 w 22"/>
                  <a:gd name="T59" fmla="*/ 7 h 22"/>
                  <a:gd name="T60" fmla="*/ 19 w 22"/>
                  <a:gd name="T61" fmla="*/ 0 h 22"/>
                  <a:gd name="T62" fmla="*/ 25 w 22"/>
                  <a:gd name="T63" fmla="*/ 0 h 22"/>
                  <a:gd name="T64" fmla="*/ 32 w 22"/>
                  <a:gd name="T65" fmla="*/ 0 h 2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"/>
                  <a:gd name="T100" fmla="*/ 0 h 22"/>
                  <a:gd name="T101" fmla="*/ 22 w 22"/>
                  <a:gd name="T102" fmla="*/ 22 h 2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" h="22">
                    <a:moveTo>
                      <a:pt x="10" y="0"/>
                    </a:moveTo>
                    <a:lnTo>
                      <a:pt x="11" y="0"/>
                    </a:lnTo>
                    <a:lnTo>
                      <a:pt x="15" y="0"/>
                    </a:lnTo>
                    <a:lnTo>
                      <a:pt x="17" y="1"/>
                    </a:lnTo>
                    <a:lnTo>
                      <a:pt x="19" y="3"/>
                    </a:lnTo>
                    <a:lnTo>
                      <a:pt x="21" y="5"/>
                    </a:lnTo>
                    <a:lnTo>
                      <a:pt x="21" y="7"/>
                    </a:lnTo>
                    <a:lnTo>
                      <a:pt x="21" y="11"/>
                    </a:lnTo>
                    <a:lnTo>
                      <a:pt x="21" y="13"/>
                    </a:lnTo>
                    <a:lnTo>
                      <a:pt x="21" y="15"/>
                    </a:lnTo>
                    <a:lnTo>
                      <a:pt x="19" y="17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1" y="21"/>
                    </a:lnTo>
                    <a:lnTo>
                      <a:pt x="10" y="21"/>
                    </a:lnTo>
                    <a:lnTo>
                      <a:pt x="8" y="21"/>
                    </a:lnTo>
                    <a:lnTo>
                      <a:pt x="6" y="21"/>
                    </a:lnTo>
                    <a:lnTo>
                      <a:pt x="4" y="19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1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2" name="Freeform 35"/>
              <p:cNvSpPr>
                <a:spLocks/>
              </p:cNvSpPr>
              <p:nvPr/>
            </p:nvSpPr>
            <p:spPr bwMode="auto">
              <a:xfrm>
                <a:off x="4272" y="3551"/>
                <a:ext cx="32" cy="39"/>
              </a:xfrm>
              <a:custGeom>
                <a:avLst/>
                <a:gdLst>
                  <a:gd name="T0" fmla="*/ 32 w 22"/>
                  <a:gd name="T1" fmla="*/ 0 h 22"/>
                  <a:gd name="T2" fmla="*/ 33 w 22"/>
                  <a:gd name="T3" fmla="*/ 0 h 22"/>
                  <a:gd name="T4" fmla="*/ 47 w 22"/>
                  <a:gd name="T5" fmla="*/ 0 h 22"/>
                  <a:gd name="T6" fmla="*/ 52 w 22"/>
                  <a:gd name="T7" fmla="*/ 7 h 22"/>
                  <a:gd name="T8" fmla="*/ 52 w 22"/>
                  <a:gd name="T9" fmla="*/ 7 h 22"/>
                  <a:gd name="T10" fmla="*/ 60 w 22"/>
                  <a:gd name="T11" fmla="*/ 16 h 22"/>
                  <a:gd name="T12" fmla="*/ 65 w 22"/>
                  <a:gd name="T13" fmla="*/ 28 h 22"/>
                  <a:gd name="T14" fmla="*/ 65 w 22"/>
                  <a:gd name="T15" fmla="*/ 37 h 22"/>
                  <a:gd name="T16" fmla="*/ 65 w 22"/>
                  <a:gd name="T17" fmla="*/ 62 h 22"/>
                  <a:gd name="T18" fmla="*/ 65 w 22"/>
                  <a:gd name="T19" fmla="*/ 73 h 22"/>
                  <a:gd name="T20" fmla="*/ 65 w 22"/>
                  <a:gd name="T21" fmla="*/ 85 h 22"/>
                  <a:gd name="T22" fmla="*/ 60 w 22"/>
                  <a:gd name="T23" fmla="*/ 94 h 22"/>
                  <a:gd name="T24" fmla="*/ 52 w 22"/>
                  <a:gd name="T25" fmla="*/ 106 h 22"/>
                  <a:gd name="T26" fmla="*/ 52 w 22"/>
                  <a:gd name="T27" fmla="*/ 106 h 22"/>
                  <a:gd name="T28" fmla="*/ 47 w 22"/>
                  <a:gd name="T29" fmla="*/ 117 h 22"/>
                  <a:gd name="T30" fmla="*/ 33 w 22"/>
                  <a:gd name="T31" fmla="*/ 117 h 22"/>
                  <a:gd name="T32" fmla="*/ 32 w 22"/>
                  <a:gd name="T33" fmla="*/ 117 h 22"/>
                  <a:gd name="T34" fmla="*/ 25 w 22"/>
                  <a:gd name="T35" fmla="*/ 117 h 22"/>
                  <a:gd name="T36" fmla="*/ 19 w 22"/>
                  <a:gd name="T37" fmla="*/ 117 h 22"/>
                  <a:gd name="T38" fmla="*/ 13 w 22"/>
                  <a:gd name="T39" fmla="*/ 106 h 22"/>
                  <a:gd name="T40" fmla="*/ 6 w 22"/>
                  <a:gd name="T41" fmla="*/ 106 h 22"/>
                  <a:gd name="T42" fmla="*/ 0 w 22"/>
                  <a:gd name="T43" fmla="*/ 94 h 22"/>
                  <a:gd name="T44" fmla="*/ 0 w 22"/>
                  <a:gd name="T45" fmla="*/ 85 h 22"/>
                  <a:gd name="T46" fmla="*/ 0 w 22"/>
                  <a:gd name="T47" fmla="*/ 73 h 22"/>
                  <a:gd name="T48" fmla="*/ 0 w 22"/>
                  <a:gd name="T49" fmla="*/ 62 h 22"/>
                  <a:gd name="T50" fmla="*/ 0 w 22"/>
                  <a:gd name="T51" fmla="*/ 37 h 22"/>
                  <a:gd name="T52" fmla="*/ 0 w 22"/>
                  <a:gd name="T53" fmla="*/ 28 h 22"/>
                  <a:gd name="T54" fmla="*/ 0 w 22"/>
                  <a:gd name="T55" fmla="*/ 16 h 22"/>
                  <a:gd name="T56" fmla="*/ 6 w 22"/>
                  <a:gd name="T57" fmla="*/ 7 h 22"/>
                  <a:gd name="T58" fmla="*/ 13 w 22"/>
                  <a:gd name="T59" fmla="*/ 7 h 22"/>
                  <a:gd name="T60" fmla="*/ 19 w 22"/>
                  <a:gd name="T61" fmla="*/ 0 h 22"/>
                  <a:gd name="T62" fmla="*/ 25 w 22"/>
                  <a:gd name="T63" fmla="*/ 0 h 22"/>
                  <a:gd name="T64" fmla="*/ 32 w 22"/>
                  <a:gd name="T65" fmla="*/ 0 h 22"/>
                  <a:gd name="T66" fmla="*/ 32 w 22"/>
                  <a:gd name="T67" fmla="*/ 0 h 22"/>
                  <a:gd name="T68" fmla="*/ 32 w 22"/>
                  <a:gd name="T69" fmla="*/ 0 h 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2"/>
                  <a:gd name="T106" fmla="*/ 0 h 22"/>
                  <a:gd name="T107" fmla="*/ 22 w 22"/>
                  <a:gd name="T108" fmla="*/ 22 h 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2" h="22">
                    <a:moveTo>
                      <a:pt x="10" y="0"/>
                    </a:moveTo>
                    <a:lnTo>
                      <a:pt x="11" y="0"/>
                    </a:lnTo>
                    <a:lnTo>
                      <a:pt x="15" y="0"/>
                    </a:lnTo>
                    <a:lnTo>
                      <a:pt x="17" y="1"/>
                    </a:lnTo>
                    <a:lnTo>
                      <a:pt x="19" y="3"/>
                    </a:lnTo>
                    <a:lnTo>
                      <a:pt x="21" y="5"/>
                    </a:lnTo>
                    <a:lnTo>
                      <a:pt x="21" y="7"/>
                    </a:lnTo>
                    <a:lnTo>
                      <a:pt x="21" y="11"/>
                    </a:lnTo>
                    <a:lnTo>
                      <a:pt x="21" y="13"/>
                    </a:lnTo>
                    <a:lnTo>
                      <a:pt x="21" y="15"/>
                    </a:lnTo>
                    <a:lnTo>
                      <a:pt x="19" y="17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1" y="21"/>
                    </a:lnTo>
                    <a:lnTo>
                      <a:pt x="10" y="21"/>
                    </a:lnTo>
                    <a:lnTo>
                      <a:pt x="8" y="21"/>
                    </a:lnTo>
                    <a:lnTo>
                      <a:pt x="6" y="21"/>
                    </a:lnTo>
                    <a:lnTo>
                      <a:pt x="4" y="19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1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3" name="Freeform 36"/>
              <p:cNvSpPr>
                <a:spLocks/>
              </p:cNvSpPr>
              <p:nvPr/>
            </p:nvSpPr>
            <p:spPr bwMode="auto">
              <a:xfrm>
                <a:off x="3977" y="3493"/>
                <a:ext cx="92" cy="65"/>
              </a:xfrm>
              <a:custGeom>
                <a:avLst/>
                <a:gdLst>
                  <a:gd name="T0" fmla="*/ 0 w 64"/>
                  <a:gd name="T1" fmla="*/ 81 h 37"/>
                  <a:gd name="T2" fmla="*/ 0 w 64"/>
                  <a:gd name="T3" fmla="*/ 0 h 37"/>
                  <a:gd name="T4" fmla="*/ 188 w 64"/>
                  <a:gd name="T5" fmla="*/ 0 h 37"/>
                  <a:gd name="T6" fmla="*/ 188 w 64"/>
                  <a:gd name="T7" fmla="*/ 195 h 37"/>
                  <a:gd name="T8" fmla="*/ 62 w 64"/>
                  <a:gd name="T9" fmla="*/ 195 h 37"/>
                  <a:gd name="T10" fmla="*/ 0 w 64"/>
                  <a:gd name="T11" fmla="*/ 81 h 3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4"/>
                  <a:gd name="T19" fmla="*/ 0 h 37"/>
                  <a:gd name="T20" fmla="*/ 64 w 64"/>
                  <a:gd name="T21" fmla="*/ 37 h 3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4" h="37">
                    <a:moveTo>
                      <a:pt x="0" y="15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63" y="36"/>
                    </a:lnTo>
                    <a:lnTo>
                      <a:pt x="21" y="36"/>
                    </a:lnTo>
                    <a:lnTo>
                      <a:pt x="0" y="1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4" name="Freeform 37"/>
              <p:cNvSpPr>
                <a:spLocks/>
              </p:cNvSpPr>
              <p:nvPr/>
            </p:nvSpPr>
            <p:spPr bwMode="auto">
              <a:xfrm>
                <a:off x="3977" y="3493"/>
                <a:ext cx="92" cy="65"/>
              </a:xfrm>
              <a:custGeom>
                <a:avLst/>
                <a:gdLst>
                  <a:gd name="T0" fmla="*/ 0 w 64"/>
                  <a:gd name="T1" fmla="*/ 81 h 37"/>
                  <a:gd name="T2" fmla="*/ 0 w 64"/>
                  <a:gd name="T3" fmla="*/ 0 h 37"/>
                  <a:gd name="T4" fmla="*/ 188 w 64"/>
                  <a:gd name="T5" fmla="*/ 0 h 37"/>
                  <a:gd name="T6" fmla="*/ 188 w 64"/>
                  <a:gd name="T7" fmla="*/ 195 h 37"/>
                  <a:gd name="T8" fmla="*/ 62 w 64"/>
                  <a:gd name="T9" fmla="*/ 195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37"/>
                  <a:gd name="T17" fmla="*/ 64 w 64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37">
                    <a:moveTo>
                      <a:pt x="0" y="15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63" y="36"/>
                    </a:lnTo>
                    <a:lnTo>
                      <a:pt x="21" y="36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5" name="Freeform 38"/>
              <p:cNvSpPr>
                <a:spLocks/>
              </p:cNvSpPr>
              <p:nvPr/>
            </p:nvSpPr>
            <p:spPr bwMode="auto">
              <a:xfrm>
                <a:off x="3977" y="3520"/>
                <a:ext cx="31" cy="42"/>
              </a:xfrm>
              <a:custGeom>
                <a:avLst/>
                <a:gdLst>
                  <a:gd name="T0" fmla="*/ 0 w 22"/>
                  <a:gd name="T1" fmla="*/ 123 h 24"/>
                  <a:gd name="T2" fmla="*/ 0 w 22"/>
                  <a:gd name="T3" fmla="*/ 0 h 24"/>
                  <a:gd name="T4" fmla="*/ 11 w 22"/>
                  <a:gd name="T5" fmla="*/ 0 h 24"/>
                  <a:gd name="T6" fmla="*/ 23 w 22"/>
                  <a:gd name="T7" fmla="*/ 12 h 24"/>
                  <a:gd name="T8" fmla="*/ 32 w 22"/>
                  <a:gd name="T9" fmla="*/ 21 h 24"/>
                  <a:gd name="T10" fmla="*/ 42 w 22"/>
                  <a:gd name="T11" fmla="*/ 33 h 24"/>
                  <a:gd name="T12" fmla="*/ 48 w 22"/>
                  <a:gd name="T13" fmla="*/ 56 h 24"/>
                  <a:gd name="T14" fmla="*/ 54 w 22"/>
                  <a:gd name="T15" fmla="*/ 74 h 24"/>
                  <a:gd name="T16" fmla="*/ 59 w 22"/>
                  <a:gd name="T17" fmla="*/ 98 h 24"/>
                  <a:gd name="T18" fmla="*/ 59 w 22"/>
                  <a:gd name="T19" fmla="*/ 123 h 24"/>
                  <a:gd name="T20" fmla="*/ 59 w 22"/>
                  <a:gd name="T21" fmla="*/ 123 h 24"/>
                  <a:gd name="T22" fmla="*/ 59 w 22"/>
                  <a:gd name="T23" fmla="*/ 123 h 24"/>
                  <a:gd name="T24" fmla="*/ 54 w 22"/>
                  <a:gd name="T25" fmla="*/ 123 h 24"/>
                  <a:gd name="T26" fmla="*/ 54 w 22"/>
                  <a:gd name="T27" fmla="*/ 123 h 24"/>
                  <a:gd name="T28" fmla="*/ 42 w 22"/>
                  <a:gd name="T29" fmla="*/ 123 h 24"/>
                  <a:gd name="T30" fmla="*/ 32 w 22"/>
                  <a:gd name="T31" fmla="*/ 123 h 24"/>
                  <a:gd name="T32" fmla="*/ 23 w 22"/>
                  <a:gd name="T33" fmla="*/ 123 h 24"/>
                  <a:gd name="T34" fmla="*/ 0 w 22"/>
                  <a:gd name="T35" fmla="*/ 123 h 2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2"/>
                  <a:gd name="T55" fmla="*/ 0 h 24"/>
                  <a:gd name="T56" fmla="*/ 22 w 22"/>
                  <a:gd name="T57" fmla="*/ 24 h 2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2" h="24">
                    <a:moveTo>
                      <a:pt x="0" y="2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8" y="2"/>
                    </a:lnTo>
                    <a:lnTo>
                      <a:pt x="11" y="4"/>
                    </a:lnTo>
                    <a:lnTo>
                      <a:pt x="15" y="6"/>
                    </a:lnTo>
                    <a:lnTo>
                      <a:pt x="17" y="10"/>
                    </a:lnTo>
                    <a:lnTo>
                      <a:pt x="19" y="14"/>
                    </a:lnTo>
                    <a:lnTo>
                      <a:pt x="21" y="18"/>
                    </a:lnTo>
                    <a:lnTo>
                      <a:pt x="21" y="23"/>
                    </a:lnTo>
                    <a:lnTo>
                      <a:pt x="19" y="23"/>
                    </a:lnTo>
                    <a:lnTo>
                      <a:pt x="15" y="23"/>
                    </a:lnTo>
                    <a:lnTo>
                      <a:pt x="11" y="23"/>
                    </a:lnTo>
                    <a:lnTo>
                      <a:pt x="8" y="23"/>
                    </a:lnTo>
                    <a:lnTo>
                      <a:pt x="0" y="23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6" name="Freeform 39"/>
              <p:cNvSpPr>
                <a:spLocks/>
              </p:cNvSpPr>
              <p:nvPr/>
            </p:nvSpPr>
            <p:spPr bwMode="auto">
              <a:xfrm>
                <a:off x="3977" y="3520"/>
                <a:ext cx="31" cy="42"/>
              </a:xfrm>
              <a:custGeom>
                <a:avLst/>
                <a:gdLst>
                  <a:gd name="T0" fmla="*/ 0 w 22"/>
                  <a:gd name="T1" fmla="*/ 0 h 24"/>
                  <a:gd name="T2" fmla="*/ 11 w 22"/>
                  <a:gd name="T3" fmla="*/ 0 h 24"/>
                  <a:gd name="T4" fmla="*/ 23 w 22"/>
                  <a:gd name="T5" fmla="*/ 12 h 24"/>
                  <a:gd name="T6" fmla="*/ 32 w 22"/>
                  <a:gd name="T7" fmla="*/ 21 h 24"/>
                  <a:gd name="T8" fmla="*/ 42 w 22"/>
                  <a:gd name="T9" fmla="*/ 33 h 24"/>
                  <a:gd name="T10" fmla="*/ 48 w 22"/>
                  <a:gd name="T11" fmla="*/ 56 h 24"/>
                  <a:gd name="T12" fmla="*/ 54 w 22"/>
                  <a:gd name="T13" fmla="*/ 74 h 24"/>
                  <a:gd name="T14" fmla="*/ 59 w 22"/>
                  <a:gd name="T15" fmla="*/ 98 h 24"/>
                  <a:gd name="T16" fmla="*/ 59 w 22"/>
                  <a:gd name="T17" fmla="*/ 123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"/>
                  <a:gd name="T28" fmla="*/ 0 h 24"/>
                  <a:gd name="T29" fmla="*/ 22 w 2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" h="24">
                    <a:moveTo>
                      <a:pt x="0" y="0"/>
                    </a:moveTo>
                    <a:lnTo>
                      <a:pt x="4" y="0"/>
                    </a:lnTo>
                    <a:lnTo>
                      <a:pt x="8" y="2"/>
                    </a:lnTo>
                    <a:lnTo>
                      <a:pt x="11" y="4"/>
                    </a:lnTo>
                    <a:lnTo>
                      <a:pt x="15" y="6"/>
                    </a:lnTo>
                    <a:lnTo>
                      <a:pt x="17" y="10"/>
                    </a:lnTo>
                    <a:lnTo>
                      <a:pt x="19" y="14"/>
                    </a:lnTo>
                    <a:lnTo>
                      <a:pt x="21" y="18"/>
                    </a:lnTo>
                    <a:lnTo>
                      <a:pt x="21" y="2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7" name="Freeform 40"/>
              <p:cNvSpPr>
                <a:spLocks/>
              </p:cNvSpPr>
              <p:nvPr/>
            </p:nvSpPr>
            <p:spPr bwMode="auto">
              <a:xfrm>
                <a:off x="3919" y="3516"/>
                <a:ext cx="42" cy="60"/>
              </a:xfrm>
              <a:custGeom>
                <a:avLst/>
                <a:gdLst>
                  <a:gd name="T0" fmla="*/ 85 w 29"/>
                  <a:gd name="T1" fmla="*/ 180 h 34"/>
                  <a:gd name="T2" fmla="*/ 0 w 29"/>
                  <a:gd name="T3" fmla="*/ 180 h 34"/>
                  <a:gd name="T4" fmla="*/ 0 w 29"/>
                  <a:gd name="T5" fmla="*/ 150 h 34"/>
                  <a:gd name="T6" fmla="*/ 6 w 29"/>
                  <a:gd name="T7" fmla="*/ 115 h 34"/>
                  <a:gd name="T8" fmla="*/ 13 w 29"/>
                  <a:gd name="T9" fmla="*/ 86 h 34"/>
                  <a:gd name="T10" fmla="*/ 20 w 29"/>
                  <a:gd name="T11" fmla="*/ 56 h 34"/>
                  <a:gd name="T12" fmla="*/ 41 w 29"/>
                  <a:gd name="T13" fmla="*/ 34 h 34"/>
                  <a:gd name="T14" fmla="*/ 52 w 29"/>
                  <a:gd name="T15" fmla="*/ 21 h 34"/>
                  <a:gd name="T16" fmla="*/ 70 w 29"/>
                  <a:gd name="T17" fmla="*/ 12 h 34"/>
                  <a:gd name="T18" fmla="*/ 85 w 29"/>
                  <a:gd name="T19" fmla="*/ 0 h 34"/>
                  <a:gd name="T20" fmla="*/ 85 w 29"/>
                  <a:gd name="T21" fmla="*/ 0 h 34"/>
                  <a:gd name="T22" fmla="*/ 85 w 29"/>
                  <a:gd name="T23" fmla="*/ 12 h 34"/>
                  <a:gd name="T24" fmla="*/ 85 w 29"/>
                  <a:gd name="T25" fmla="*/ 12 h 34"/>
                  <a:gd name="T26" fmla="*/ 85 w 29"/>
                  <a:gd name="T27" fmla="*/ 21 h 34"/>
                  <a:gd name="T28" fmla="*/ 85 w 29"/>
                  <a:gd name="T29" fmla="*/ 44 h 34"/>
                  <a:gd name="T30" fmla="*/ 85 w 29"/>
                  <a:gd name="T31" fmla="*/ 86 h 34"/>
                  <a:gd name="T32" fmla="*/ 85 w 29"/>
                  <a:gd name="T33" fmla="*/ 127 h 34"/>
                  <a:gd name="T34" fmla="*/ 85 w 29"/>
                  <a:gd name="T35" fmla="*/ 180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34"/>
                  <a:gd name="T56" fmla="*/ 29 w 29"/>
                  <a:gd name="T57" fmla="*/ 34 h 3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34">
                    <a:moveTo>
                      <a:pt x="28" y="33"/>
                    </a:moveTo>
                    <a:lnTo>
                      <a:pt x="0" y="33"/>
                    </a:lnTo>
                    <a:lnTo>
                      <a:pt x="0" y="27"/>
                    </a:lnTo>
                    <a:lnTo>
                      <a:pt x="2" y="21"/>
                    </a:lnTo>
                    <a:lnTo>
                      <a:pt x="4" y="16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17" y="4"/>
                    </a:lnTo>
                    <a:lnTo>
                      <a:pt x="23" y="2"/>
                    </a:lnTo>
                    <a:lnTo>
                      <a:pt x="28" y="0"/>
                    </a:lnTo>
                    <a:lnTo>
                      <a:pt x="28" y="2"/>
                    </a:lnTo>
                    <a:lnTo>
                      <a:pt x="28" y="4"/>
                    </a:lnTo>
                    <a:lnTo>
                      <a:pt x="28" y="8"/>
                    </a:lnTo>
                    <a:lnTo>
                      <a:pt x="28" y="16"/>
                    </a:lnTo>
                    <a:lnTo>
                      <a:pt x="28" y="23"/>
                    </a:lnTo>
                    <a:lnTo>
                      <a:pt x="28" y="33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8" name="Freeform 41"/>
              <p:cNvSpPr>
                <a:spLocks/>
              </p:cNvSpPr>
              <p:nvPr/>
            </p:nvSpPr>
            <p:spPr bwMode="auto">
              <a:xfrm>
                <a:off x="3919" y="3516"/>
                <a:ext cx="42" cy="60"/>
              </a:xfrm>
              <a:custGeom>
                <a:avLst/>
                <a:gdLst>
                  <a:gd name="T0" fmla="*/ 0 w 29"/>
                  <a:gd name="T1" fmla="*/ 180 h 34"/>
                  <a:gd name="T2" fmla="*/ 0 w 29"/>
                  <a:gd name="T3" fmla="*/ 150 h 34"/>
                  <a:gd name="T4" fmla="*/ 6 w 29"/>
                  <a:gd name="T5" fmla="*/ 115 h 34"/>
                  <a:gd name="T6" fmla="*/ 13 w 29"/>
                  <a:gd name="T7" fmla="*/ 86 h 34"/>
                  <a:gd name="T8" fmla="*/ 20 w 29"/>
                  <a:gd name="T9" fmla="*/ 56 h 34"/>
                  <a:gd name="T10" fmla="*/ 41 w 29"/>
                  <a:gd name="T11" fmla="*/ 34 h 34"/>
                  <a:gd name="T12" fmla="*/ 52 w 29"/>
                  <a:gd name="T13" fmla="*/ 21 h 34"/>
                  <a:gd name="T14" fmla="*/ 70 w 29"/>
                  <a:gd name="T15" fmla="*/ 12 h 34"/>
                  <a:gd name="T16" fmla="*/ 85 w 29"/>
                  <a:gd name="T17" fmla="*/ 0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"/>
                  <a:gd name="T28" fmla="*/ 0 h 34"/>
                  <a:gd name="T29" fmla="*/ 29 w 29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" h="34">
                    <a:moveTo>
                      <a:pt x="0" y="33"/>
                    </a:moveTo>
                    <a:lnTo>
                      <a:pt x="0" y="27"/>
                    </a:lnTo>
                    <a:lnTo>
                      <a:pt x="2" y="21"/>
                    </a:lnTo>
                    <a:lnTo>
                      <a:pt x="4" y="16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17" y="4"/>
                    </a:lnTo>
                    <a:lnTo>
                      <a:pt x="23" y="2"/>
                    </a:lnTo>
                    <a:lnTo>
                      <a:pt x="28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9" name="Freeform 42"/>
              <p:cNvSpPr>
                <a:spLocks/>
              </p:cNvSpPr>
              <p:nvPr/>
            </p:nvSpPr>
            <p:spPr bwMode="auto">
              <a:xfrm>
                <a:off x="3959" y="3516"/>
                <a:ext cx="43" cy="60"/>
              </a:xfrm>
              <a:custGeom>
                <a:avLst/>
                <a:gdLst>
                  <a:gd name="T0" fmla="*/ 0 w 30"/>
                  <a:gd name="T1" fmla="*/ 180 h 34"/>
                  <a:gd name="T2" fmla="*/ 0 w 30"/>
                  <a:gd name="T3" fmla="*/ 0 h 34"/>
                  <a:gd name="T4" fmla="*/ 19 w 30"/>
                  <a:gd name="T5" fmla="*/ 12 h 34"/>
                  <a:gd name="T6" fmla="*/ 34 w 30"/>
                  <a:gd name="T7" fmla="*/ 21 h 34"/>
                  <a:gd name="T8" fmla="*/ 53 w 30"/>
                  <a:gd name="T9" fmla="*/ 34 h 34"/>
                  <a:gd name="T10" fmla="*/ 66 w 30"/>
                  <a:gd name="T11" fmla="*/ 56 h 34"/>
                  <a:gd name="T12" fmla="*/ 75 w 30"/>
                  <a:gd name="T13" fmla="*/ 86 h 34"/>
                  <a:gd name="T14" fmla="*/ 80 w 30"/>
                  <a:gd name="T15" fmla="*/ 115 h 34"/>
                  <a:gd name="T16" fmla="*/ 86 w 30"/>
                  <a:gd name="T17" fmla="*/ 150 h 34"/>
                  <a:gd name="T18" fmla="*/ 86 w 30"/>
                  <a:gd name="T19" fmla="*/ 180 h 34"/>
                  <a:gd name="T20" fmla="*/ 86 w 30"/>
                  <a:gd name="T21" fmla="*/ 180 h 34"/>
                  <a:gd name="T22" fmla="*/ 86 w 30"/>
                  <a:gd name="T23" fmla="*/ 180 h 34"/>
                  <a:gd name="T24" fmla="*/ 86 w 30"/>
                  <a:gd name="T25" fmla="*/ 180 h 34"/>
                  <a:gd name="T26" fmla="*/ 80 w 30"/>
                  <a:gd name="T27" fmla="*/ 180 h 34"/>
                  <a:gd name="T28" fmla="*/ 67 w 30"/>
                  <a:gd name="T29" fmla="*/ 180 h 34"/>
                  <a:gd name="T30" fmla="*/ 53 w 30"/>
                  <a:gd name="T31" fmla="*/ 180 h 34"/>
                  <a:gd name="T32" fmla="*/ 29 w 30"/>
                  <a:gd name="T33" fmla="*/ 180 h 34"/>
                  <a:gd name="T34" fmla="*/ 0 w 30"/>
                  <a:gd name="T35" fmla="*/ 180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0"/>
                  <a:gd name="T55" fmla="*/ 0 h 34"/>
                  <a:gd name="T56" fmla="*/ 30 w 30"/>
                  <a:gd name="T57" fmla="*/ 34 h 3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0" h="34">
                    <a:moveTo>
                      <a:pt x="0" y="33"/>
                    </a:moveTo>
                    <a:lnTo>
                      <a:pt x="0" y="0"/>
                    </a:lnTo>
                    <a:lnTo>
                      <a:pt x="6" y="2"/>
                    </a:lnTo>
                    <a:lnTo>
                      <a:pt x="12" y="4"/>
                    </a:lnTo>
                    <a:lnTo>
                      <a:pt x="18" y="6"/>
                    </a:lnTo>
                    <a:lnTo>
                      <a:pt x="22" y="10"/>
                    </a:lnTo>
                    <a:lnTo>
                      <a:pt x="25" y="16"/>
                    </a:lnTo>
                    <a:lnTo>
                      <a:pt x="27" y="21"/>
                    </a:lnTo>
                    <a:lnTo>
                      <a:pt x="29" y="27"/>
                    </a:lnTo>
                    <a:lnTo>
                      <a:pt x="29" y="33"/>
                    </a:lnTo>
                    <a:lnTo>
                      <a:pt x="27" y="33"/>
                    </a:lnTo>
                    <a:lnTo>
                      <a:pt x="23" y="33"/>
                    </a:lnTo>
                    <a:lnTo>
                      <a:pt x="18" y="33"/>
                    </a:lnTo>
                    <a:lnTo>
                      <a:pt x="10" y="33"/>
                    </a:lnTo>
                    <a:lnTo>
                      <a:pt x="0" y="33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0" name="Freeform 43"/>
              <p:cNvSpPr>
                <a:spLocks/>
              </p:cNvSpPr>
              <p:nvPr/>
            </p:nvSpPr>
            <p:spPr bwMode="auto">
              <a:xfrm>
                <a:off x="3959" y="3516"/>
                <a:ext cx="43" cy="60"/>
              </a:xfrm>
              <a:custGeom>
                <a:avLst/>
                <a:gdLst>
                  <a:gd name="T0" fmla="*/ 0 w 30"/>
                  <a:gd name="T1" fmla="*/ 0 h 34"/>
                  <a:gd name="T2" fmla="*/ 19 w 30"/>
                  <a:gd name="T3" fmla="*/ 12 h 34"/>
                  <a:gd name="T4" fmla="*/ 34 w 30"/>
                  <a:gd name="T5" fmla="*/ 21 h 34"/>
                  <a:gd name="T6" fmla="*/ 53 w 30"/>
                  <a:gd name="T7" fmla="*/ 34 h 34"/>
                  <a:gd name="T8" fmla="*/ 66 w 30"/>
                  <a:gd name="T9" fmla="*/ 56 h 34"/>
                  <a:gd name="T10" fmla="*/ 75 w 30"/>
                  <a:gd name="T11" fmla="*/ 86 h 34"/>
                  <a:gd name="T12" fmla="*/ 80 w 30"/>
                  <a:gd name="T13" fmla="*/ 115 h 34"/>
                  <a:gd name="T14" fmla="*/ 86 w 30"/>
                  <a:gd name="T15" fmla="*/ 150 h 34"/>
                  <a:gd name="T16" fmla="*/ 86 w 30"/>
                  <a:gd name="T17" fmla="*/ 180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4"/>
                  <a:gd name="T29" fmla="*/ 30 w 30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4">
                    <a:moveTo>
                      <a:pt x="0" y="0"/>
                    </a:moveTo>
                    <a:lnTo>
                      <a:pt x="6" y="2"/>
                    </a:lnTo>
                    <a:lnTo>
                      <a:pt x="12" y="4"/>
                    </a:lnTo>
                    <a:lnTo>
                      <a:pt x="18" y="6"/>
                    </a:lnTo>
                    <a:lnTo>
                      <a:pt x="22" y="10"/>
                    </a:lnTo>
                    <a:lnTo>
                      <a:pt x="25" y="16"/>
                    </a:lnTo>
                    <a:lnTo>
                      <a:pt x="27" y="21"/>
                    </a:lnTo>
                    <a:lnTo>
                      <a:pt x="29" y="27"/>
                    </a:lnTo>
                    <a:lnTo>
                      <a:pt x="29" y="3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1" name="Freeform 44"/>
              <p:cNvSpPr>
                <a:spLocks/>
              </p:cNvSpPr>
              <p:nvPr/>
            </p:nvSpPr>
            <p:spPr bwMode="auto">
              <a:xfrm>
                <a:off x="3922" y="3523"/>
                <a:ext cx="78" cy="93"/>
              </a:xfrm>
              <a:custGeom>
                <a:avLst/>
                <a:gdLst>
                  <a:gd name="T0" fmla="*/ 79 w 54"/>
                  <a:gd name="T1" fmla="*/ 0 h 53"/>
                  <a:gd name="T2" fmla="*/ 95 w 54"/>
                  <a:gd name="T3" fmla="*/ 0 h 53"/>
                  <a:gd name="T4" fmla="*/ 108 w 54"/>
                  <a:gd name="T5" fmla="*/ 12 h 53"/>
                  <a:gd name="T6" fmla="*/ 127 w 54"/>
                  <a:gd name="T7" fmla="*/ 21 h 53"/>
                  <a:gd name="T8" fmla="*/ 137 w 54"/>
                  <a:gd name="T9" fmla="*/ 44 h 53"/>
                  <a:gd name="T10" fmla="*/ 149 w 54"/>
                  <a:gd name="T11" fmla="*/ 65 h 53"/>
                  <a:gd name="T12" fmla="*/ 155 w 54"/>
                  <a:gd name="T13" fmla="*/ 86 h 53"/>
                  <a:gd name="T14" fmla="*/ 160 w 54"/>
                  <a:gd name="T15" fmla="*/ 114 h 53"/>
                  <a:gd name="T16" fmla="*/ 160 w 54"/>
                  <a:gd name="T17" fmla="*/ 144 h 53"/>
                  <a:gd name="T18" fmla="*/ 160 w 54"/>
                  <a:gd name="T19" fmla="*/ 167 h 53"/>
                  <a:gd name="T20" fmla="*/ 155 w 54"/>
                  <a:gd name="T21" fmla="*/ 200 h 53"/>
                  <a:gd name="T22" fmla="*/ 149 w 54"/>
                  <a:gd name="T23" fmla="*/ 216 h 53"/>
                  <a:gd name="T24" fmla="*/ 137 w 54"/>
                  <a:gd name="T25" fmla="*/ 237 h 53"/>
                  <a:gd name="T26" fmla="*/ 127 w 54"/>
                  <a:gd name="T27" fmla="*/ 258 h 53"/>
                  <a:gd name="T28" fmla="*/ 108 w 54"/>
                  <a:gd name="T29" fmla="*/ 270 h 53"/>
                  <a:gd name="T30" fmla="*/ 95 w 54"/>
                  <a:gd name="T31" fmla="*/ 281 h 53"/>
                  <a:gd name="T32" fmla="*/ 79 w 54"/>
                  <a:gd name="T33" fmla="*/ 281 h 53"/>
                  <a:gd name="T34" fmla="*/ 62 w 54"/>
                  <a:gd name="T35" fmla="*/ 281 h 53"/>
                  <a:gd name="T36" fmla="*/ 52 w 54"/>
                  <a:gd name="T37" fmla="*/ 270 h 53"/>
                  <a:gd name="T38" fmla="*/ 33 w 54"/>
                  <a:gd name="T39" fmla="*/ 258 h 53"/>
                  <a:gd name="T40" fmla="*/ 20 w 54"/>
                  <a:gd name="T41" fmla="*/ 237 h 53"/>
                  <a:gd name="T42" fmla="*/ 14 w 54"/>
                  <a:gd name="T43" fmla="*/ 216 h 53"/>
                  <a:gd name="T44" fmla="*/ 9 w 54"/>
                  <a:gd name="T45" fmla="*/ 200 h 53"/>
                  <a:gd name="T46" fmla="*/ 6 w 54"/>
                  <a:gd name="T47" fmla="*/ 167 h 53"/>
                  <a:gd name="T48" fmla="*/ 0 w 54"/>
                  <a:gd name="T49" fmla="*/ 144 h 53"/>
                  <a:gd name="T50" fmla="*/ 6 w 54"/>
                  <a:gd name="T51" fmla="*/ 114 h 53"/>
                  <a:gd name="T52" fmla="*/ 9 w 54"/>
                  <a:gd name="T53" fmla="*/ 86 h 53"/>
                  <a:gd name="T54" fmla="*/ 14 w 54"/>
                  <a:gd name="T55" fmla="*/ 65 h 53"/>
                  <a:gd name="T56" fmla="*/ 20 w 54"/>
                  <a:gd name="T57" fmla="*/ 44 h 53"/>
                  <a:gd name="T58" fmla="*/ 33 w 54"/>
                  <a:gd name="T59" fmla="*/ 21 h 53"/>
                  <a:gd name="T60" fmla="*/ 52 w 54"/>
                  <a:gd name="T61" fmla="*/ 12 h 53"/>
                  <a:gd name="T62" fmla="*/ 62 w 54"/>
                  <a:gd name="T63" fmla="*/ 0 h 53"/>
                  <a:gd name="T64" fmla="*/ 79 w 54"/>
                  <a:gd name="T65" fmla="*/ 0 h 5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4"/>
                  <a:gd name="T100" fmla="*/ 0 h 53"/>
                  <a:gd name="T101" fmla="*/ 54 w 54"/>
                  <a:gd name="T102" fmla="*/ 53 h 5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4" h="53">
                    <a:moveTo>
                      <a:pt x="26" y="0"/>
                    </a:moveTo>
                    <a:lnTo>
                      <a:pt x="32" y="0"/>
                    </a:lnTo>
                    <a:lnTo>
                      <a:pt x="36" y="2"/>
                    </a:lnTo>
                    <a:lnTo>
                      <a:pt x="42" y="4"/>
                    </a:lnTo>
                    <a:lnTo>
                      <a:pt x="46" y="8"/>
                    </a:lnTo>
                    <a:lnTo>
                      <a:pt x="49" y="12"/>
                    </a:lnTo>
                    <a:lnTo>
                      <a:pt x="51" y="16"/>
                    </a:lnTo>
                    <a:lnTo>
                      <a:pt x="53" y="21"/>
                    </a:lnTo>
                    <a:lnTo>
                      <a:pt x="53" y="27"/>
                    </a:lnTo>
                    <a:lnTo>
                      <a:pt x="53" y="31"/>
                    </a:lnTo>
                    <a:lnTo>
                      <a:pt x="51" y="37"/>
                    </a:lnTo>
                    <a:lnTo>
                      <a:pt x="49" y="40"/>
                    </a:lnTo>
                    <a:lnTo>
                      <a:pt x="46" y="44"/>
                    </a:lnTo>
                    <a:lnTo>
                      <a:pt x="42" y="48"/>
                    </a:lnTo>
                    <a:lnTo>
                      <a:pt x="36" y="50"/>
                    </a:lnTo>
                    <a:lnTo>
                      <a:pt x="32" y="52"/>
                    </a:lnTo>
                    <a:lnTo>
                      <a:pt x="26" y="52"/>
                    </a:lnTo>
                    <a:lnTo>
                      <a:pt x="21" y="52"/>
                    </a:lnTo>
                    <a:lnTo>
                      <a:pt x="17" y="50"/>
                    </a:lnTo>
                    <a:lnTo>
                      <a:pt x="11" y="48"/>
                    </a:lnTo>
                    <a:lnTo>
                      <a:pt x="7" y="44"/>
                    </a:lnTo>
                    <a:lnTo>
                      <a:pt x="5" y="40"/>
                    </a:lnTo>
                    <a:lnTo>
                      <a:pt x="3" y="37"/>
                    </a:lnTo>
                    <a:lnTo>
                      <a:pt x="2" y="31"/>
                    </a:lnTo>
                    <a:lnTo>
                      <a:pt x="0" y="27"/>
                    </a:lnTo>
                    <a:lnTo>
                      <a:pt x="2" y="21"/>
                    </a:lnTo>
                    <a:lnTo>
                      <a:pt x="3" y="16"/>
                    </a:lnTo>
                    <a:lnTo>
                      <a:pt x="5" y="12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7" y="2"/>
                    </a:lnTo>
                    <a:lnTo>
                      <a:pt x="21" y="0"/>
                    </a:lnTo>
                    <a:lnTo>
                      <a:pt x="26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2" name="Freeform 45"/>
              <p:cNvSpPr>
                <a:spLocks/>
              </p:cNvSpPr>
              <p:nvPr/>
            </p:nvSpPr>
            <p:spPr bwMode="auto">
              <a:xfrm>
                <a:off x="3922" y="3523"/>
                <a:ext cx="78" cy="93"/>
              </a:xfrm>
              <a:custGeom>
                <a:avLst/>
                <a:gdLst>
                  <a:gd name="T0" fmla="*/ 79 w 54"/>
                  <a:gd name="T1" fmla="*/ 0 h 53"/>
                  <a:gd name="T2" fmla="*/ 95 w 54"/>
                  <a:gd name="T3" fmla="*/ 0 h 53"/>
                  <a:gd name="T4" fmla="*/ 108 w 54"/>
                  <a:gd name="T5" fmla="*/ 12 h 53"/>
                  <a:gd name="T6" fmla="*/ 127 w 54"/>
                  <a:gd name="T7" fmla="*/ 21 h 53"/>
                  <a:gd name="T8" fmla="*/ 137 w 54"/>
                  <a:gd name="T9" fmla="*/ 44 h 53"/>
                  <a:gd name="T10" fmla="*/ 149 w 54"/>
                  <a:gd name="T11" fmla="*/ 65 h 53"/>
                  <a:gd name="T12" fmla="*/ 155 w 54"/>
                  <a:gd name="T13" fmla="*/ 86 h 53"/>
                  <a:gd name="T14" fmla="*/ 160 w 54"/>
                  <a:gd name="T15" fmla="*/ 114 h 53"/>
                  <a:gd name="T16" fmla="*/ 160 w 54"/>
                  <a:gd name="T17" fmla="*/ 144 h 53"/>
                  <a:gd name="T18" fmla="*/ 160 w 54"/>
                  <a:gd name="T19" fmla="*/ 167 h 53"/>
                  <a:gd name="T20" fmla="*/ 155 w 54"/>
                  <a:gd name="T21" fmla="*/ 200 h 53"/>
                  <a:gd name="T22" fmla="*/ 149 w 54"/>
                  <a:gd name="T23" fmla="*/ 216 h 53"/>
                  <a:gd name="T24" fmla="*/ 137 w 54"/>
                  <a:gd name="T25" fmla="*/ 237 h 53"/>
                  <a:gd name="T26" fmla="*/ 127 w 54"/>
                  <a:gd name="T27" fmla="*/ 258 h 53"/>
                  <a:gd name="T28" fmla="*/ 108 w 54"/>
                  <a:gd name="T29" fmla="*/ 270 h 53"/>
                  <a:gd name="T30" fmla="*/ 95 w 54"/>
                  <a:gd name="T31" fmla="*/ 281 h 53"/>
                  <a:gd name="T32" fmla="*/ 79 w 54"/>
                  <a:gd name="T33" fmla="*/ 281 h 53"/>
                  <a:gd name="T34" fmla="*/ 62 w 54"/>
                  <a:gd name="T35" fmla="*/ 281 h 53"/>
                  <a:gd name="T36" fmla="*/ 52 w 54"/>
                  <a:gd name="T37" fmla="*/ 270 h 53"/>
                  <a:gd name="T38" fmla="*/ 33 w 54"/>
                  <a:gd name="T39" fmla="*/ 258 h 53"/>
                  <a:gd name="T40" fmla="*/ 20 w 54"/>
                  <a:gd name="T41" fmla="*/ 237 h 53"/>
                  <a:gd name="T42" fmla="*/ 14 w 54"/>
                  <a:gd name="T43" fmla="*/ 216 h 53"/>
                  <a:gd name="T44" fmla="*/ 9 w 54"/>
                  <a:gd name="T45" fmla="*/ 200 h 53"/>
                  <a:gd name="T46" fmla="*/ 6 w 54"/>
                  <a:gd name="T47" fmla="*/ 167 h 53"/>
                  <a:gd name="T48" fmla="*/ 0 w 54"/>
                  <a:gd name="T49" fmla="*/ 144 h 53"/>
                  <a:gd name="T50" fmla="*/ 6 w 54"/>
                  <a:gd name="T51" fmla="*/ 114 h 53"/>
                  <a:gd name="T52" fmla="*/ 9 w 54"/>
                  <a:gd name="T53" fmla="*/ 86 h 53"/>
                  <a:gd name="T54" fmla="*/ 14 w 54"/>
                  <a:gd name="T55" fmla="*/ 65 h 53"/>
                  <a:gd name="T56" fmla="*/ 20 w 54"/>
                  <a:gd name="T57" fmla="*/ 44 h 53"/>
                  <a:gd name="T58" fmla="*/ 33 w 54"/>
                  <a:gd name="T59" fmla="*/ 21 h 53"/>
                  <a:gd name="T60" fmla="*/ 52 w 54"/>
                  <a:gd name="T61" fmla="*/ 12 h 53"/>
                  <a:gd name="T62" fmla="*/ 62 w 54"/>
                  <a:gd name="T63" fmla="*/ 0 h 53"/>
                  <a:gd name="T64" fmla="*/ 79 w 54"/>
                  <a:gd name="T65" fmla="*/ 0 h 53"/>
                  <a:gd name="T66" fmla="*/ 79 w 54"/>
                  <a:gd name="T67" fmla="*/ 0 h 53"/>
                  <a:gd name="T68" fmla="*/ 79 w 54"/>
                  <a:gd name="T69" fmla="*/ 0 h 5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54"/>
                  <a:gd name="T106" fmla="*/ 0 h 53"/>
                  <a:gd name="T107" fmla="*/ 54 w 54"/>
                  <a:gd name="T108" fmla="*/ 53 h 5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54" h="53">
                    <a:moveTo>
                      <a:pt x="26" y="0"/>
                    </a:moveTo>
                    <a:lnTo>
                      <a:pt x="32" y="0"/>
                    </a:lnTo>
                    <a:lnTo>
                      <a:pt x="36" y="2"/>
                    </a:lnTo>
                    <a:lnTo>
                      <a:pt x="42" y="4"/>
                    </a:lnTo>
                    <a:lnTo>
                      <a:pt x="46" y="8"/>
                    </a:lnTo>
                    <a:lnTo>
                      <a:pt x="49" y="12"/>
                    </a:lnTo>
                    <a:lnTo>
                      <a:pt x="51" y="16"/>
                    </a:lnTo>
                    <a:lnTo>
                      <a:pt x="53" y="21"/>
                    </a:lnTo>
                    <a:lnTo>
                      <a:pt x="53" y="27"/>
                    </a:lnTo>
                    <a:lnTo>
                      <a:pt x="53" y="31"/>
                    </a:lnTo>
                    <a:lnTo>
                      <a:pt x="51" y="37"/>
                    </a:lnTo>
                    <a:lnTo>
                      <a:pt x="49" y="40"/>
                    </a:lnTo>
                    <a:lnTo>
                      <a:pt x="46" y="44"/>
                    </a:lnTo>
                    <a:lnTo>
                      <a:pt x="42" y="48"/>
                    </a:lnTo>
                    <a:lnTo>
                      <a:pt x="36" y="50"/>
                    </a:lnTo>
                    <a:lnTo>
                      <a:pt x="32" y="52"/>
                    </a:lnTo>
                    <a:lnTo>
                      <a:pt x="26" y="52"/>
                    </a:lnTo>
                    <a:lnTo>
                      <a:pt x="21" y="52"/>
                    </a:lnTo>
                    <a:lnTo>
                      <a:pt x="17" y="50"/>
                    </a:lnTo>
                    <a:lnTo>
                      <a:pt x="11" y="48"/>
                    </a:lnTo>
                    <a:lnTo>
                      <a:pt x="7" y="44"/>
                    </a:lnTo>
                    <a:lnTo>
                      <a:pt x="5" y="40"/>
                    </a:lnTo>
                    <a:lnTo>
                      <a:pt x="3" y="37"/>
                    </a:lnTo>
                    <a:lnTo>
                      <a:pt x="2" y="31"/>
                    </a:lnTo>
                    <a:lnTo>
                      <a:pt x="0" y="27"/>
                    </a:lnTo>
                    <a:lnTo>
                      <a:pt x="2" y="21"/>
                    </a:lnTo>
                    <a:lnTo>
                      <a:pt x="3" y="16"/>
                    </a:lnTo>
                    <a:lnTo>
                      <a:pt x="5" y="12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7" y="2"/>
                    </a:lnTo>
                    <a:lnTo>
                      <a:pt x="21" y="0"/>
                    </a:lnTo>
                    <a:lnTo>
                      <a:pt x="26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3" name="Freeform 46"/>
              <p:cNvSpPr>
                <a:spLocks/>
              </p:cNvSpPr>
              <p:nvPr/>
            </p:nvSpPr>
            <p:spPr bwMode="auto">
              <a:xfrm>
                <a:off x="3940" y="3544"/>
                <a:ext cx="44" cy="51"/>
              </a:xfrm>
              <a:custGeom>
                <a:avLst/>
                <a:gdLst>
                  <a:gd name="T0" fmla="*/ 41 w 30"/>
                  <a:gd name="T1" fmla="*/ 0 h 29"/>
                  <a:gd name="T2" fmla="*/ 54 w 30"/>
                  <a:gd name="T3" fmla="*/ 0 h 29"/>
                  <a:gd name="T4" fmla="*/ 60 w 30"/>
                  <a:gd name="T5" fmla="*/ 0 h 29"/>
                  <a:gd name="T6" fmla="*/ 66 w 30"/>
                  <a:gd name="T7" fmla="*/ 12 h 29"/>
                  <a:gd name="T8" fmla="*/ 73 w 30"/>
                  <a:gd name="T9" fmla="*/ 21 h 29"/>
                  <a:gd name="T10" fmla="*/ 79 w 30"/>
                  <a:gd name="T11" fmla="*/ 28 h 29"/>
                  <a:gd name="T12" fmla="*/ 87 w 30"/>
                  <a:gd name="T13" fmla="*/ 37 h 29"/>
                  <a:gd name="T14" fmla="*/ 87 w 30"/>
                  <a:gd name="T15" fmla="*/ 58 h 29"/>
                  <a:gd name="T16" fmla="*/ 92 w 30"/>
                  <a:gd name="T17" fmla="*/ 70 h 29"/>
                  <a:gd name="T18" fmla="*/ 87 w 30"/>
                  <a:gd name="T19" fmla="*/ 93 h 29"/>
                  <a:gd name="T20" fmla="*/ 87 w 30"/>
                  <a:gd name="T21" fmla="*/ 102 h 29"/>
                  <a:gd name="T22" fmla="*/ 79 w 30"/>
                  <a:gd name="T23" fmla="*/ 123 h 29"/>
                  <a:gd name="T24" fmla="*/ 73 w 30"/>
                  <a:gd name="T25" fmla="*/ 135 h 29"/>
                  <a:gd name="T26" fmla="*/ 66 w 30"/>
                  <a:gd name="T27" fmla="*/ 146 h 29"/>
                  <a:gd name="T28" fmla="*/ 60 w 30"/>
                  <a:gd name="T29" fmla="*/ 146 h 29"/>
                  <a:gd name="T30" fmla="*/ 54 w 30"/>
                  <a:gd name="T31" fmla="*/ 151 h 29"/>
                  <a:gd name="T32" fmla="*/ 41 w 30"/>
                  <a:gd name="T33" fmla="*/ 151 h 29"/>
                  <a:gd name="T34" fmla="*/ 38 w 30"/>
                  <a:gd name="T35" fmla="*/ 151 h 29"/>
                  <a:gd name="T36" fmla="*/ 26 w 30"/>
                  <a:gd name="T37" fmla="*/ 146 h 29"/>
                  <a:gd name="T38" fmla="*/ 19 w 30"/>
                  <a:gd name="T39" fmla="*/ 146 h 29"/>
                  <a:gd name="T40" fmla="*/ 13 w 30"/>
                  <a:gd name="T41" fmla="*/ 135 h 29"/>
                  <a:gd name="T42" fmla="*/ 6 w 30"/>
                  <a:gd name="T43" fmla="*/ 123 h 29"/>
                  <a:gd name="T44" fmla="*/ 0 w 30"/>
                  <a:gd name="T45" fmla="*/ 102 h 29"/>
                  <a:gd name="T46" fmla="*/ 0 w 30"/>
                  <a:gd name="T47" fmla="*/ 93 h 29"/>
                  <a:gd name="T48" fmla="*/ 0 w 30"/>
                  <a:gd name="T49" fmla="*/ 70 h 29"/>
                  <a:gd name="T50" fmla="*/ 0 w 30"/>
                  <a:gd name="T51" fmla="*/ 58 h 29"/>
                  <a:gd name="T52" fmla="*/ 0 w 30"/>
                  <a:gd name="T53" fmla="*/ 37 h 29"/>
                  <a:gd name="T54" fmla="*/ 6 w 30"/>
                  <a:gd name="T55" fmla="*/ 28 h 29"/>
                  <a:gd name="T56" fmla="*/ 13 w 30"/>
                  <a:gd name="T57" fmla="*/ 21 h 29"/>
                  <a:gd name="T58" fmla="*/ 19 w 30"/>
                  <a:gd name="T59" fmla="*/ 12 h 29"/>
                  <a:gd name="T60" fmla="*/ 26 w 30"/>
                  <a:gd name="T61" fmla="*/ 0 h 29"/>
                  <a:gd name="T62" fmla="*/ 38 w 30"/>
                  <a:gd name="T63" fmla="*/ 0 h 29"/>
                  <a:gd name="T64" fmla="*/ 41 w 30"/>
                  <a:gd name="T65" fmla="*/ 0 h 2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0"/>
                  <a:gd name="T100" fmla="*/ 0 h 29"/>
                  <a:gd name="T101" fmla="*/ 30 w 30"/>
                  <a:gd name="T102" fmla="*/ 29 h 2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0" h="29">
                    <a:moveTo>
                      <a:pt x="13" y="0"/>
                    </a:moveTo>
                    <a:lnTo>
                      <a:pt x="17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3" y="4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7" y="11"/>
                    </a:lnTo>
                    <a:lnTo>
                      <a:pt x="29" y="13"/>
                    </a:lnTo>
                    <a:lnTo>
                      <a:pt x="27" y="17"/>
                    </a:lnTo>
                    <a:lnTo>
                      <a:pt x="27" y="19"/>
                    </a:lnTo>
                    <a:lnTo>
                      <a:pt x="25" y="23"/>
                    </a:lnTo>
                    <a:lnTo>
                      <a:pt x="23" y="25"/>
                    </a:lnTo>
                    <a:lnTo>
                      <a:pt x="21" y="27"/>
                    </a:lnTo>
                    <a:lnTo>
                      <a:pt x="19" y="27"/>
                    </a:lnTo>
                    <a:lnTo>
                      <a:pt x="17" y="28"/>
                    </a:lnTo>
                    <a:lnTo>
                      <a:pt x="13" y="28"/>
                    </a:lnTo>
                    <a:lnTo>
                      <a:pt x="12" y="28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3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4" name="Freeform 47"/>
              <p:cNvSpPr>
                <a:spLocks/>
              </p:cNvSpPr>
              <p:nvPr/>
            </p:nvSpPr>
            <p:spPr bwMode="auto">
              <a:xfrm>
                <a:off x="3940" y="3544"/>
                <a:ext cx="44" cy="51"/>
              </a:xfrm>
              <a:custGeom>
                <a:avLst/>
                <a:gdLst>
                  <a:gd name="T0" fmla="*/ 41 w 30"/>
                  <a:gd name="T1" fmla="*/ 0 h 29"/>
                  <a:gd name="T2" fmla="*/ 54 w 30"/>
                  <a:gd name="T3" fmla="*/ 0 h 29"/>
                  <a:gd name="T4" fmla="*/ 60 w 30"/>
                  <a:gd name="T5" fmla="*/ 0 h 29"/>
                  <a:gd name="T6" fmla="*/ 66 w 30"/>
                  <a:gd name="T7" fmla="*/ 12 h 29"/>
                  <a:gd name="T8" fmla="*/ 73 w 30"/>
                  <a:gd name="T9" fmla="*/ 21 h 29"/>
                  <a:gd name="T10" fmla="*/ 79 w 30"/>
                  <a:gd name="T11" fmla="*/ 28 h 29"/>
                  <a:gd name="T12" fmla="*/ 87 w 30"/>
                  <a:gd name="T13" fmla="*/ 37 h 29"/>
                  <a:gd name="T14" fmla="*/ 87 w 30"/>
                  <a:gd name="T15" fmla="*/ 58 h 29"/>
                  <a:gd name="T16" fmla="*/ 92 w 30"/>
                  <a:gd name="T17" fmla="*/ 70 h 29"/>
                  <a:gd name="T18" fmla="*/ 87 w 30"/>
                  <a:gd name="T19" fmla="*/ 93 h 29"/>
                  <a:gd name="T20" fmla="*/ 87 w 30"/>
                  <a:gd name="T21" fmla="*/ 102 h 29"/>
                  <a:gd name="T22" fmla="*/ 79 w 30"/>
                  <a:gd name="T23" fmla="*/ 123 h 29"/>
                  <a:gd name="T24" fmla="*/ 73 w 30"/>
                  <a:gd name="T25" fmla="*/ 135 h 29"/>
                  <a:gd name="T26" fmla="*/ 66 w 30"/>
                  <a:gd name="T27" fmla="*/ 146 h 29"/>
                  <a:gd name="T28" fmla="*/ 60 w 30"/>
                  <a:gd name="T29" fmla="*/ 146 h 29"/>
                  <a:gd name="T30" fmla="*/ 54 w 30"/>
                  <a:gd name="T31" fmla="*/ 151 h 29"/>
                  <a:gd name="T32" fmla="*/ 41 w 30"/>
                  <a:gd name="T33" fmla="*/ 151 h 29"/>
                  <a:gd name="T34" fmla="*/ 38 w 30"/>
                  <a:gd name="T35" fmla="*/ 151 h 29"/>
                  <a:gd name="T36" fmla="*/ 26 w 30"/>
                  <a:gd name="T37" fmla="*/ 146 h 29"/>
                  <a:gd name="T38" fmla="*/ 19 w 30"/>
                  <a:gd name="T39" fmla="*/ 146 h 29"/>
                  <a:gd name="T40" fmla="*/ 13 w 30"/>
                  <a:gd name="T41" fmla="*/ 135 h 29"/>
                  <a:gd name="T42" fmla="*/ 6 w 30"/>
                  <a:gd name="T43" fmla="*/ 123 h 29"/>
                  <a:gd name="T44" fmla="*/ 0 w 30"/>
                  <a:gd name="T45" fmla="*/ 102 h 29"/>
                  <a:gd name="T46" fmla="*/ 0 w 30"/>
                  <a:gd name="T47" fmla="*/ 93 h 29"/>
                  <a:gd name="T48" fmla="*/ 0 w 30"/>
                  <a:gd name="T49" fmla="*/ 70 h 29"/>
                  <a:gd name="T50" fmla="*/ 0 w 30"/>
                  <a:gd name="T51" fmla="*/ 58 h 29"/>
                  <a:gd name="T52" fmla="*/ 0 w 30"/>
                  <a:gd name="T53" fmla="*/ 37 h 29"/>
                  <a:gd name="T54" fmla="*/ 6 w 30"/>
                  <a:gd name="T55" fmla="*/ 28 h 29"/>
                  <a:gd name="T56" fmla="*/ 13 w 30"/>
                  <a:gd name="T57" fmla="*/ 21 h 29"/>
                  <a:gd name="T58" fmla="*/ 19 w 30"/>
                  <a:gd name="T59" fmla="*/ 12 h 29"/>
                  <a:gd name="T60" fmla="*/ 26 w 30"/>
                  <a:gd name="T61" fmla="*/ 0 h 29"/>
                  <a:gd name="T62" fmla="*/ 38 w 30"/>
                  <a:gd name="T63" fmla="*/ 0 h 29"/>
                  <a:gd name="T64" fmla="*/ 41 w 30"/>
                  <a:gd name="T65" fmla="*/ 0 h 29"/>
                  <a:gd name="T66" fmla="*/ 41 w 30"/>
                  <a:gd name="T67" fmla="*/ 0 h 29"/>
                  <a:gd name="T68" fmla="*/ 41 w 30"/>
                  <a:gd name="T69" fmla="*/ 0 h 2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"/>
                  <a:gd name="T106" fmla="*/ 0 h 29"/>
                  <a:gd name="T107" fmla="*/ 30 w 30"/>
                  <a:gd name="T108" fmla="*/ 29 h 2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" h="29">
                    <a:moveTo>
                      <a:pt x="13" y="0"/>
                    </a:moveTo>
                    <a:lnTo>
                      <a:pt x="17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3" y="4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7" y="11"/>
                    </a:lnTo>
                    <a:lnTo>
                      <a:pt x="29" y="13"/>
                    </a:lnTo>
                    <a:lnTo>
                      <a:pt x="27" y="17"/>
                    </a:lnTo>
                    <a:lnTo>
                      <a:pt x="27" y="19"/>
                    </a:lnTo>
                    <a:lnTo>
                      <a:pt x="25" y="23"/>
                    </a:lnTo>
                    <a:lnTo>
                      <a:pt x="23" y="25"/>
                    </a:lnTo>
                    <a:lnTo>
                      <a:pt x="21" y="27"/>
                    </a:lnTo>
                    <a:lnTo>
                      <a:pt x="19" y="27"/>
                    </a:lnTo>
                    <a:lnTo>
                      <a:pt x="17" y="28"/>
                    </a:lnTo>
                    <a:lnTo>
                      <a:pt x="13" y="28"/>
                    </a:lnTo>
                    <a:lnTo>
                      <a:pt x="12" y="28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3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5" name="Freeform 48"/>
              <p:cNvSpPr>
                <a:spLocks/>
              </p:cNvSpPr>
              <p:nvPr/>
            </p:nvSpPr>
            <p:spPr bwMode="auto">
              <a:xfrm>
                <a:off x="3943" y="3551"/>
                <a:ext cx="35" cy="39"/>
              </a:xfrm>
              <a:custGeom>
                <a:avLst/>
                <a:gdLst>
                  <a:gd name="T0" fmla="*/ 34 w 24"/>
                  <a:gd name="T1" fmla="*/ 0 h 22"/>
                  <a:gd name="T2" fmla="*/ 41 w 24"/>
                  <a:gd name="T3" fmla="*/ 0 h 22"/>
                  <a:gd name="T4" fmla="*/ 47 w 24"/>
                  <a:gd name="T5" fmla="*/ 0 h 22"/>
                  <a:gd name="T6" fmla="*/ 53 w 24"/>
                  <a:gd name="T7" fmla="*/ 7 h 22"/>
                  <a:gd name="T8" fmla="*/ 60 w 24"/>
                  <a:gd name="T9" fmla="*/ 7 h 22"/>
                  <a:gd name="T10" fmla="*/ 66 w 24"/>
                  <a:gd name="T11" fmla="*/ 16 h 22"/>
                  <a:gd name="T12" fmla="*/ 66 w 24"/>
                  <a:gd name="T13" fmla="*/ 28 h 22"/>
                  <a:gd name="T14" fmla="*/ 73 w 24"/>
                  <a:gd name="T15" fmla="*/ 37 h 22"/>
                  <a:gd name="T16" fmla="*/ 73 w 24"/>
                  <a:gd name="T17" fmla="*/ 62 h 22"/>
                  <a:gd name="T18" fmla="*/ 73 w 24"/>
                  <a:gd name="T19" fmla="*/ 73 h 22"/>
                  <a:gd name="T20" fmla="*/ 66 w 24"/>
                  <a:gd name="T21" fmla="*/ 85 h 22"/>
                  <a:gd name="T22" fmla="*/ 66 w 24"/>
                  <a:gd name="T23" fmla="*/ 94 h 22"/>
                  <a:gd name="T24" fmla="*/ 60 w 24"/>
                  <a:gd name="T25" fmla="*/ 106 h 22"/>
                  <a:gd name="T26" fmla="*/ 53 w 24"/>
                  <a:gd name="T27" fmla="*/ 106 h 22"/>
                  <a:gd name="T28" fmla="*/ 47 w 24"/>
                  <a:gd name="T29" fmla="*/ 117 h 22"/>
                  <a:gd name="T30" fmla="*/ 41 w 24"/>
                  <a:gd name="T31" fmla="*/ 117 h 22"/>
                  <a:gd name="T32" fmla="*/ 34 w 24"/>
                  <a:gd name="T33" fmla="*/ 117 h 22"/>
                  <a:gd name="T34" fmla="*/ 32 w 24"/>
                  <a:gd name="T35" fmla="*/ 117 h 22"/>
                  <a:gd name="T36" fmla="*/ 26 w 24"/>
                  <a:gd name="T37" fmla="*/ 117 h 22"/>
                  <a:gd name="T38" fmla="*/ 19 w 24"/>
                  <a:gd name="T39" fmla="*/ 106 h 22"/>
                  <a:gd name="T40" fmla="*/ 13 w 24"/>
                  <a:gd name="T41" fmla="*/ 106 h 22"/>
                  <a:gd name="T42" fmla="*/ 6 w 24"/>
                  <a:gd name="T43" fmla="*/ 94 h 22"/>
                  <a:gd name="T44" fmla="*/ 6 w 24"/>
                  <a:gd name="T45" fmla="*/ 85 h 22"/>
                  <a:gd name="T46" fmla="*/ 0 w 24"/>
                  <a:gd name="T47" fmla="*/ 73 h 22"/>
                  <a:gd name="T48" fmla="*/ 0 w 24"/>
                  <a:gd name="T49" fmla="*/ 62 h 22"/>
                  <a:gd name="T50" fmla="*/ 0 w 24"/>
                  <a:gd name="T51" fmla="*/ 37 h 22"/>
                  <a:gd name="T52" fmla="*/ 6 w 24"/>
                  <a:gd name="T53" fmla="*/ 28 h 22"/>
                  <a:gd name="T54" fmla="*/ 6 w 24"/>
                  <a:gd name="T55" fmla="*/ 16 h 22"/>
                  <a:gd name="T56" fmla="*/ 13 w 24"/>
                  <a:gd name="T57" fmla="*/ 7 h 22"/>
                  <a:gd name="T58" fmla="*/ 19 w 24"/>
                  <a:gd name="T59" fmla="*/ 7 h 22"/>
                  <a:gd name="T60" fmla="*/ 26 w 24"/>
                  <a:gd name="T61" fmla="*/ 0 h 22"/>
                  <a:gd name="T62" fmla="*/ 32 w 24"/>
                  <a:gd name="T63" fmla="*/ 0 h 22"/>
                  <a:gd name="T64" fmla="*/ 34 w 24"/>
                  <a:gd name="T65" fmla="*/ 0 h 2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4"/>
                  <a:gd name="T100" fmla="*/ 0 h 22"/>
                  <a:gd name="T101" fmla="*/ 24 w 24"/>
                  <a:gd name="T102" fmla="*/ 22 h 2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4" h="22">
                    <a:moveTo>
                      <a:pt x="11" y="0"/>
                    </a:moveTo>
                    <a:lnTo>
                      <a:pt x="13" y="0"/>
                    </a:lnTo>
                    <a:lnTo>
                      <a:pt x="15" y="0"/>
                    </a:lnTo>
                    <a:lnTo>
                      <a:pt x="17" y="1"/>
                    </a:lnTo>
                    <a:lnTo>
                      <a:pt x="19" y="1"/>
                    </a:lnTo>
                    <a:lnTo>
                      <a:pt x="21" y="3"/>
                    </a:lnTo>
                    <a:lnTo>
                      <a:pt x="21" y="5"/>
                    </a:lnTo>
                    <a:lnTo>
                      <a:pt x="23" y="7"/>
                    </a:lnTo>
                    <a:lnTo>
                      <a:pt x="23" y="11"/>
                    </a:lnTo>
                    <a:lnTo>
                      <a:pt x="23" y="13"/>
                    </a:lnTo>
                    <a:lnTo>
                      <a:pt x="21" y="15"/>
                    </a:lnTo>
                    <a:lnTo>
                      <a:pt x="21" y="17"/>
                    </a:lnTo>
                    <a:lnTo>
                      <a:pt x="19" y="19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3" y="21"/>
                    </a:lnTo>
                    <a:lnTo>
                      <a:pt x="11" y="21"/>
                    </a:lnTo>
                    <a:lnTo>
                      <a:pt x="10" y="21"/>
                    </a:lnTo>
                    <a:lnTo>
                      <a:pt x="8" y="21"/>
                    </a:lnTo>
                    <a:lnTo>
                      <a:pt x="6" y="19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2" y="15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4" y="1"/>
                    </a:lnTo>
                    <a:lnTo>
                      <a:pt x="6" y="1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6" name="Freeform 49"/>
              <p:cNvSpPr>
                <a:spLocks/>
              </p:cNvSpPr>
              <p:nvPr/>
            </p:nvSpPr>
            <p:spPr bwMode="auto">
              <a:xfrm>
                <a:off x="3943" y="3551"/>
                <a:ext cx="35" cy="39"/>
              </a:xfrm>
              <a:custGeom>
                <a:avLst/>
                <a:gdLst>
                  <a:gd name="T0" fmla="*/ 34 w 24"/>
                  <a:gd name="T1" fmla="*/ 0 h 22"/>
                  <a:gd name="T2" fmla="*/ 41 w 24"/>
                  <a:gd name="T3" fmla="*/ 0 h 22"/>
                  <a:gd name="T4" fmla="*/ 47 w 24"/>
                  <a:gd name="T5" fmla="*/ 0 h 22"/>
                  <a:gd name="T6" fmla="*/ 53 w 24"/>
                  <a:gd name="T7" fmla="*/ 7 h 22"/>
                  <a:gd name="T8" fmla="*/ 60 w 24"/>
                  <a:gd name="T9" fmla="*/ 7 h 22"/>
                  <a:gd name="T10" fmla="*/ 66 w 24"/>
                  <a:gd name="T11" fmla="*/ 16 h 22"/>
                  <a:gd name="T12" fmla="*/ 66 w 24"/>
                  <a:gd name="T13" fmla="*/ 28 h 22"/>
                  <a:gd name="T14" fmla="*/ 73 w 24"/>
                  <a:gd name="T15" fmla="*/ 37 h 22"/>
                  <a:gd name="T16" fmla="*/ 73 w 24"/>
                  <a:gd name="T17" fmla="*/ 62 h 22"/>
                  <a:gd name="T18" fmla="*/ 73 w 24"/>
                  <a:gd name="T19" fmla="*/ 73 h 22"/>
                  <a:gd name="T20" fmla="*/ 66 w 24"/>
                  <a:gd name="T21" fmla="*/ 85 h 22"/>
                  <a:gd name="T22" fmla="*/ 66 w 24"/>
                  <a:gd name="T23" fmla="*/ 94 h 22"/>
                  <a:gd name="T24" fmla="*/ 60 w 24"/>
                  <a:gd name="T25" fmla="*/ 106 h 22"/>
                  <a:gd name="T26" fmla="*/ 53 w 24"/>
                  <a:gd name="T27" fmla="*/ 106 h 22"/>
                  <a:gd name="T28" fmla="*/ 47 w 24"/>
                  <a:gd name="T29" fmla="*/ 117 h 22"/>
                  <a:gd name="T30" fmla="*/ 41 w 24"/>
                  <a:gd name="T31" fmla="*/ 117 h 22"/>
                  <a:gd name="T32" fmla="*/ 34 w 24"/>
                  <a:gd name="T33" fmla="*/ 117 h 22"/>
                  <a:gd name="T34" fmla="*/ 32 w 24"/>
                  <a:gd name="T35" fmla="*/ 117 h 22"/>
                  <a:gd name="T36" fmla="*/ 26 w 24"/>
                  <a:gd name="T37" fmla="*/ 117 h 22"/>
                  <a:gd name="T38" fmla="*/ 19 w 24"/>
                  <a:gd name="T39" fmla="*/ 106 h 22"/>
                  <a:gd name="T40" fmla="*/ 13 w 24"/>
                  <a:gd name="T41" fmla="*/ 106 h 22"/>
                  <a:gd name="T42" fmla="*/ 6 w 24"/>
                  <a:gd name="T43" fmla="*/ 94 h 22"/>
                  <a:gd name="T44" fmla="*/ 6 w 24"/>
                  <a:gd name="T45" fmla="*/ 85 h 22"/>
                  <a:gd name="T46" fmla="*/ 0 w 24"/>
                  <a:gd name="T47" fmla="*/ 73 h 22"/>
                  <a:gd name="T48" fmla="*/ 0 w 24"/>
                  <a:gd name="T49" fmla="*/ 62 h 22"/>
                  <a:gd name="T50" fmla="*/ 0 w 24"/>
                  <a:gd name="T51" fmla="*/ 37 h 22"/>
                  <a:gd name="T52" fmla="*/ 6 w 24"/>
                  <a:gd name="T53" fmla="*/ 28 h 22"/>
                  <a:gd name="T54" fmla="*/ 6 w 24"/>
                  <a:gd name="T55" fmla="*/ 16 h 22"/>
                  <a:gd name="T56" fmla="*/ 13 w 24"/>
                  <a:gd name="T57" fmla="*/ 7 h 22"/>
                  <a:gd name="T58" fmla="*/ 19 w 24"/>
                  <a:gd name="T59" fmla="*/ 7 h 22"/>
                  <a:gd name="T60" fmla="*/ 26 w 24"/>
                  <a:gd name="T61" fmla="*/ 0 h 22"/>
                  <a:gd name="T62" fmla="*/ 32 w 24"/>
                  <a:gd name="T63" fmla="*/ 0 h 22"/>
                  <a:gd name="T64" fmla="*/ 34 w 24"/>
                  <a:gd name="T65" fmla="*/ 0 h 22"/>
                  <a:gd name="T66" fmla="*/ 34 w 24"/>
                  <a:gd name="T67" fmla="*/ 0 h 22"/>
                  <a:gd name="T68" fmla="*/ 34 w 24"/>
                  <a:gd name="T69" fmla="*/ 0 h 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4"/>
                  <a:gd name="T106" fmla="*/ 0 h 22"/>
                  <a:gd name="T107" fmla="*/ 24 w 24"/>
                  <a:gd name="T108" fmla="*/ 22 h 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4" h="22">
                    <a:moveTo>
                      <a:pt x="11" y="0"/>
                    </a:moveTo>
                    <a:lnTo>
                      <a:pt x="13" y="0"/>
                    </a:lnTo>
                    <a:lnTo>
                      <a:pt x="15" y="0"/>
                    </a:lnTo>
                    <a:lnTo>
                      <a:pt x="17" y="1"/>
                    </a:lnTo>
                    <a:lnTo>
                      <a:pt x="19" y="1"/>
                    </a:lnTo>
                    <a:lnTo>
                      <a:pt x="21" y="3"/>
                    </a:lnTo>
                    <a:lnTo>
                      <a:pt x="21" y="5"/>
                    </a:lnTo>
                    <a:lnTo>
                      <a:pt x="23" y="7"/>
                    </a:lnTo>
                    <a:lnTo>
                      <a:pt x="23" y="11"/>
                    </a:lnTo>
                    <a:lnTo>
                      <a:pt x="23" y="13"/>
                    </a:lnTo>
                    <a:lnTo>
                      <a:pt x="21" y="15"/>
                    </a:lnTo>
                    <a:lnTo>
                      <a:pt x="21" y="17"/>
                    </a:lnTo>
                    <a:lnTo>
                      <a:pt x="19" y="19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3" y="21"/>
                    </a:lnTo>
                    <a:lnTo>
                      <a:pt x="11" y="21"/>
                    </a:lnTo>
                    <a:lnTo>
                      <a:pt x="10" y="21"/>
                    </a:lnTo>
                    <a:lnTo>
                      <a:pt x="8" y="21"/>
                    </a:lnTo>
                    <a:lnTo>
                      <a:pt x="6" y="19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2" y="15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4" y="1"/>
                    </a:lnTo>
                    <a:lnTo>
                      <a:pt x="6" y="1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1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7" name="Freeform 50"/>
              <p:cNvSpPr>
                <a:spLocks/>
              </p:cNvSpPr>
              <p:nvPr/>
            </p:nvSpPr>
            <p:spPr bwMode="auto">
              <a:xfrm>
                <a:off x="3858" y="3493"/>
                <a:ext cx="25" cy="83"/>
              </a:xfrm>
              <a:custGeom>
                <a:avLst/>
                <a:gdLst>
                  <a:gd name="T0" fmla="*/ 0 w 17"/>
                  <a:gd name="T1" fmla="*/ 0 h 47"/>
                  <a:gd name="T2" fmla="*/ 51 w 17"/>
                  <a:gd name="T3" fmla="*/ 0 h 47"/>
                  <a:gd name="T4" fmla="*/ 51 w 17"/>
                  <a:gd name="T5" fmla="*/ 253 h 47"/>
                  <a:gd name="T6" fmla="*/ 0 w 17"/>
                  <a:gd name="T7" fmla="*/ 253 h 47"/>
                  <a:gd name="T8" fmla="*/ 0 w 17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47"/>
                  <a:gd name="T17" fmla="*/ 17 w 17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47">
                    <a:moveTo>
                      <a:pt x="0" y="0"/>
                    </a:moveTo>
                    <a:lnTo>
                      <a:pt x="16" y="0"/>
                    </a:lnTo>
                    <a:lnTo>
                      <a:pt x="16" y="46"/>
                    </a:lnTo>
                    <a:lnTo>
                      <a:pt x="0" y="4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8" name="Freeform 51"/>
              <p:cNvSpPr>
                <a:spLocks/>
              </p:cNvSpPr>
              <p:nvPr/>
            </p:nvSpPr>
            <p:spPr bwMode="auto">
              <a:xfrm>
                <a:off x="3858" y="3493"/>
                <a:ext cx="25" cy="83"/>
              </a:xfrm>
              <a:custGeom>
                <a:avLst/>
                <a:gdLst>
                  <a:gd name="T0" fmla="*/ 0 w 17"/>
                  <a:gd name="T1" fmla="*/ 0 h 47"/>
                  <a:gd name="T2" fmla="*/ 51 w 17"/>
                  <a:gd name="T3" fmla="*/ 0 h 47"/>
                  <a:gd name="T4" fmla="*/ 51 w 17"/>
                  <a:gd name="T5" fmla="*/ 253 h 47"/>
                  <a:gd name="T6" fmla="*/ 0 w 17"/>
                  <a:gd name="T7" fmla="*/ 253 h 47"/>
                  <a:gd name="T8" fmla="*/ 0 w 17"/>
                  <a:gd name="T9" fmla="*/ 0 h 47"/>
                  <a:gd name="T10" fmla="*/ 0 w 17"/>
                  <a:gd name="T11" fmla="*/ 0 h 4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47"/>
                  <a:gd name="T20" fmla="*/ 17 w 17"/>
                  <a:gd name="T21" fmla="*/ 47 h 4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47">
                    <a:moveTo>
                      <a:pt x="0" y="0"/>
                    </a:moveTo>
                    <a:lnTo>
                      <a:pt x="16" y="0"/>
                    </a:lnTo>
                    <a:lnTo>
                      <a:pt x="16" y="46"/>
                    </a:lnTo>
                    <a:lnTo>
                      <a:pt x="0" y="4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9" name="Line 52"/>
              <p:cNvSpPr>
                <a:spLocks noChangeShapeType="1"/>
              </p:cNvSpPr>
              <p:nvPr/>
            </p:nvSpPr>
            <p:spPr bwMode="auto">
              <a:xfrm>
                <a:off x="3949" y="3493"/>
                <a:ext cx="2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0" name="Freeform 53"/>
              <p:cNvSpPr>
                <a:spLocks/>
              </p:cNvSpPr>
              <p:nvPr/>
            </p:nvSpPr>
            <p:spPr bwMode="auto">
              <a:xfrm>
                <a:off x="3949" y="3430"/>
                <a:ext cx="206" cy="65"/>
              </a:xfrm>
              <a:custGeom>
                <a:avLst/>
                <a:gdLst>
                  <a:gd name="T0" fmla="*/ 88 w 143"/>
                  <a:gd name="T1" fmla="*/ 0 h 37"/>
                  <a:gd name="T2" fmla="*/ 0 w 143"/>
                  <a:gd name="T3" fmla="*/ 195 h 37"/>
                  <a:gd name="T4" fmla="*/ 56 w 143"/>
                  <a:gd name="T5" fmla="*/ 195 h 37"/>
                  <a:gd name="T6" fmla="*/ 114 w 143"/>
                  <a:gd name="T7" fmla="*/ 28 h 37"/>
                  <a:gd name="T8" fmla="*/ 425 w 143"/>
                  <a:gd name="T9" fmla="*/ 28 h 37"/>
                  <a:gd name="T10" fmla="*/ 413 w 143"/>
                  <a:gd name="T11" fmla="*/ 0 h 37"/>
                  <a:gd name="T12" fmla="*/ 88 w 143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37"/>
                  <a:gd name="T23" fmla="*/ 143 w 143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37">
                    <a:moveTo>
                      <a:pt x="29" y="0"/>
                    </a:moveTo>
                    <a:lnTo>
                      <a:pt x="0" y="36"/>
                    </a:lnTo>
                    <a:lnTo>
                      <a:pt x="19" y="36"/>
                    </a:lnTo>
                    <a:lnTo>
                      <a:pt x="38" y="5"/>
                    </a:lnTo>
                    <a:lnTo>
                      <a:pt x="142" y="5"/>
                    </a:lnTo>
                    <a:lnTo>
                      <a:pt x="138" y="0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1" name="Freeform 54"/>
              <p:cNvSpPr>
                <a:spLocks/>
              </p:cNvSpPr>
              <p:nvPr/>
            </p:nvSpPr>
            <p:spPr bwMode="auto">
              <a:xfrm>
                <a:off x="3949" y="3430"/>
                <a:ext cx="206" cy="65"/>
              </a:xfrm>
              <a:custGeom>
                <a:avLst/>
                <a:gdLst>
                  <a:gd name="T0" fmla="*/ 88 w 143"/>
                  <a:gd name="T1" fmla="*/ 0 h 37"/>
                  <a:gd name="T2" fmla="*/ 0 w 143"/>
                  <a:gd name="T3" fmla="*/ 195 h 37"/>
                  <a:gd name="T4" fmla="*/ 56 w 143"/>
                  <a:gd name="T5" fmla="*/ 195 h 37"/>
                  <a:gd name="T6" fmla="*/ 114 w 143"/>
                  <a:gd name="T7" fmla="*/ 28 h 37"/>
                  <a:gd name="T8" fmla="*/ 425 w 143"/>
                  <a:gd name="T9" fmla="*/ 28 h 37"/>
                  <a:gd name="T10" fmla="*/ 413 w 143"/>
                  <a:gd name="T11" fmla="*/ 0 h 37"/>
                  <a:gd name="T12" fmla="*/ 88 w 143"/>
                  <a:gd name="T13" fmla="*/ 0 h 37"/>
                  <a:gd name="T14" fmla="*/ 88 w 143"/>
                  <a:gd name="T15" fmla="*/ 0 h 3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3"/>
                  <a:gd name="T25" fmla="*/ 0 h 37"/>
                  <a:gd name="T26" fmla="*/ 143 w 143"/>
                  <a:gd name="T27" fmla="*/ 37 h 3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3" h="37">
                    <a:moveTo>
                      <a:pt x="29" y="0"/>
                    </a:moveTo>
                    <a:lnTo>
                      <a:pt x="0" y="36"/>
                    </a:lnTo>
                    <a:lnTo>
                      <a:pt x="19" y="36"/>
                    </a:lnTo>
                    <a:lnTo>
                      <a:pt x="38" y="5"/>
                    </a:lnTo>
                    <a:lnTo>
                      <a:pt x="142" y="5"/>
                    </a:lnTo>
                    <a:lnTo>
                      <a:pt x="138" y="0"/>
                    </a:lnTo>
                    <a:lnTo>
                      <a:pt x="29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2" name="Freeform 55"/>
              <p:cNvSpPr>
                <a:spLocks/>
              </p:cNvSpPr>
              <p:nvPr/>
            </p:nvSpPr>
            <p:spPr bwMode="auto">
              <a:xfrm>
                <a:off x="4082" y="3439"/>
                <a:ext cx="120" cy="56"/>
              </a:xfrm>
              <a:custGeom>
                <a:avLst/>
                <a:gdLst>
                  <a:gd name="T0" fmla="*/ 134 w 83"/>
                  <a:gd name="T1" fmla="*/ 0 h 32"/>
                  <a:gd name="T2" fmla="*/ 0 w 83"/>
                  <a:gd name="T3" fmla="*/ 0 h 32"/>
                  <a:gd name="T4" fmla="*/ 0 w 83"/>
                  <a:gd name="T5" fmla="*/ 164 h 32"/>
                  <a:gd name="T6" fmla="*/ 249 w 83"/>
                  <a:gd name="T7" fmla="*/ 164 h 32"/>
                  <a:gd name="T8" fmla="*/ 134 w 83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32"/>
                  <a:gd name="T17" fmla="*/ 83 w 83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32">
                    <a:moveTo>
                      <a:pt x="44" y="0"/>
                    </a:moveTo>
                    <a:lnTo>
                      <a:pt x="0" y="0"/>
                    </a:lnTo>
                    <a:lnTo>
                      <a:pt x="0" y="31"/>
                    </a:lnTo>
                    <a:lnTo>
                      <a:pt x="82" y="31"/>
                    </a:lnTo>
                    <a:lnTo>
                      <a:pt x="44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3" name="Freeform 56"/>
              <p:cNvSpPr>
                <a:spLocks/>
              </p:cNvSpPr>
              <p:nvPr/>
            </p:nvSpPr>
            <p:spPr bwMode="auto">
              <a:xfrm>
                <a:off x="4082" y="3439"/>
                <a:ext cx="120" cy="56"/>
              </a:xfrm>
              <a:custGeom>
                <a:avLst/>
                <a:gdLst>
                  <a:gd name="T0" fmla="*/ 134 w 83"/>
                  <a:gd name="T1" fmla="*/ 0 h 32"/>
                  <a:gd name="T2" fmla="*/ 0 w 83"/>
                  <a:gd name="T3" fmla="*/ 0 h 32"/>
                  <a:gd name="T4" fmla="*/ 0 w 83"/>
                  <a:gd name="T5" fmla="*/ 164 h 32"/>
                  <a:gd name="T6" fmla="*/ 249 w 83"/>
                  <a:gd name="T7" fmla="*/ 164 h 32"/>
                  <a:gd name="T8" fmla="*/ 134 w 83"/>
                  <a:gd name="T9" fmla="*/ 0 h 32"/>
                  <a:gd name="T10" fmla="*/ 134 w 83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32"/>
                  <a:gd name="T20" fmla="*/ 83 w 83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32">
                    <a:moveTo>
                      <a:pt x="44" y="0"/>
                    </a:moveTo>
                    <a:lnTo>
                      <a:pt x="0" y="0"/>
                    </a:lnTo>
                    <a:lnTo>
                      <a:pt x="0" y="31"/>
                    </a:lnTo>
                    <a:lnTo>
                      <a:pt x="82" y="31"/>
                    </a:lnTo>
                    <a:lnTo>
                      <a:pt x="44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4" name="Freeform 57"/>
              <p:cNvSpPr>
                <a:spLocks/>
              </p:cNvSpPr>
              <p:nvPr/>
            </p:nvSpPr>
            <p:spPr bwMode="auto">
              <a:xfrm>
                <a:off x="3977" y="3439"/>
                <a:ext cx="92" cy="56"/>
              </a:xfrm>
              <a:custGeom>
                <a:avLst/>
                <a:gdLst>
                  <a:gd name="T0" fmla="*/ 188 w 64"/>
                  <a:gd name="T1" fmla="*/ 164 h 32"/>
                  <a:gd name="T2" fmla="*/ 188 w 64"/>
                  <a:gd name="T3" fmla="*/ 0 h 32"/>
                  <a:gd name="T4" fmla="*/ 56 w 64"/>
                  <a:gd name="T5" fmla="*/ 0 h 32"/>
                  <a:gd name="T6" fmla="*/ 0 w 64"/>
                  <a:gd name="T7" fmla="*/ 164 h 32"/>
                  <a:gd name="T8" fmla="*/ 188 w 64"/>
                  <a:gd name="T9" fmla="*/ 164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32"/>
                  <a:gd name="T17" fmla="*/ 64 w 6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32">
                    <a:moveTo>
                      <a:pt x="63" y="31"/>
                    </a:moveTo>
                    <a:lnTo>
                      <a:pt x="63" y="0"/>
                    </a:lnTo>
                    <a:lnTo>
                      <a:pt x="19" y="0"/>
                    </a:lnTo>
                    <a:lnTo>
                      <a:pt x="0" y="31"/>
                    </a:lnTo>
                    <a:lnTo>
                      <a:pt x="63" y="3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5" name="Freeform 58"/>
              <p:cNvSpPr>
                <a:spLocks/>
              </p:cNvSpPr>
              <p:nvPr/>
            </p:nvSpPr>
            <p:spPr bwMode="auto">
              <a:xfrm>
                <a:off x="3977" y="3439"/>
                <a:ext cx="92" cy="56"/>
              </a:xfrm>
              <a:custGeom>
                <a:avLst/>
                <a:gdLst>
                  <a:gd name="T0" fmla="*/ 188 w 64"/>
                  <a:gd name="T1" fmla="*/ 164 h 32"/>
                  <a:gd name="T2" fmla="*/ 188 w 64"/>
                  <a:gd name="T3" fmla="*/ 0 h 32"/>
                  <a:gd name="T4" fmla="*/ 56 w 64"/>
                  <a:gd name="T5" fmla="*/ 0 h 32"/>
                  <a:gd name="T6" fmla="*/ 0 w 64"/>
                  <a:gd name="T7" fmla="*/ 164 h 32"/>
                  <a:gd name="T8" fmla="*/ 188 w 64"/>
                  <a:gd name="T9" fmla="*/ 164 h 32"/>
                  <a:gd name="T10" fmla="*/ 188 w 64"/>
                  <a:gd name="T11" fmla="*/ 164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4"/>
                  <a:gd name="T19" fmla="*/ 0 h 32"/>
                  <a:gd name="T20" fmla="*/ 64 w 6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4" h="32">
                    <a:moveTo>
                      <a:pt x="63" y="31"/>
                    </a:moveTo>
                    <a:lnTo>
                      <a:pt x="63" y="0"/>
                    </a:lnTo>
                    <a:lnTo>
                      <a:pt x="19" y="0"/>
                    </a:lnTo>
                    <a:lnTo>
                      <a:pt x="0" y="31"/>
                    </a:lnTo>
                    <a:lnTo>
                      <a:pt x="63" y="31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6" name="Freeform 59"/>
              <p:cNvSpPr>
                <a:spLocks/>
              </p:cNvSpPr>
              <p:nvPr/>
            </p:nvSpPr>
            <p:spPr bwMode="auto">
              <a:xfrm>
                <a:off x="3858" y="3493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51 w 17"/>
                  <a:gd name="T3" fmla="*/ 0 h 17"/>
                  <a:gd name="T4" fmla="*/ 51 w 17"/>
                  <a:gd name="T5" fmla="*/ 86 h 17"/>
                  <a:gd name="T6" fmla="*/ 0 w 17"/>
                  <a:gd name="T7" fmla="*/ 86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7" name="Freeform 60"/>
              <p:cNvSpPr>
                <a:spLocks/>
              </p:cNvSpPr>
              <p:nvPr/>
            </p:nvSpPr>
            <p:spPr bwMode="auto">
              <a:xfrm>
                <a:off x="3858" y="3493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51 w 17"/>
                  <a:gd name="T3" fmla="*/ 0 h 17"/>
                  <a:gd name="T4" fmla="*/ 51 w 17"/>
                  <a:gd name="T5" fmla="*/ 86 h 17"/>
                  <a:gd name="T6" fmla="*/ 0 w 17"/>
                  <a:gd name="T7" fmla="*/ 86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8" name="Freeform 61"/>
              <p:cNvSpPr>
                <a:spLocks/>
              </p:cNvSpPr>
              <p:nvPr/>
            </p:nvSpPr>
            <p:spPr bwMode="auto">
              <a:xfrm>
                <a:off x="4148" y="3472"/>
                <a:ext cx="25" cy="41"/>
              </a:xfrm>
              <a:custGeom>
                <a:avLst/>
                <a:gdLst>
                  <a:gd name="T0" fmla="*/ 41 w 17"/>
                  <a:gd name="T1" fmla="*/ 0 h 23"/>
                  <a:gd name="T2" fmla="*/ 0 w 17"/>
                  <a:gd name="T3" fmla="*/ 114 h 23"/>
                  <a:gd name="T4" fmla="*/ 13 w 17"/>
                  <a:gd name="T5" fmla="*/ 125 h 23"/>
                  <a:gd name="T6" fmla="*/ 51 w 17"/>
                  <a:gd name="T7" fmla="*/ 12 h 23"/>
                  <a:gd name="T8" fmla="*/ 41 w 17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23"/>
                  <a:gd name="T17" fmla="*/ 17 w 17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23">
                    <a:moveTo>
                      <a:pt x="13" y="0"/>
                    </a:moveTo>
                    <a:lnTo>
                      <a:pt x="0" y="20"/>
                    </a:lnTo>
                    <a:lnTo>
                      <a:pt x="4" y="22"/>
                    </a:lnTo>
                    <a:lnTo>
                      <a:pt x="16" y="2"/>
                    </a:lnTo>
                    <a:lnTo>
                      <a:pt x="13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9" name="Freeform 62"/>
              <p:cNvSpPr>
                <a:spLocks/>
              </p:cNvSpPr>
              <p:nvPr/>
            </p:nvSpPr>
            <p:spPr bwMode="auto">
              <a:xfrm>
                <a:off x="4148" y="3472"/>
                <a:ext cx="25" cy="41"/>
              </a:xfrm>
              <a:custGeom>
                <a:avLst/>
                <a:gdLst>
                  <a:gd name="T0" fmla="*/ 41 w 17"/>
                  <a:gd name="T1" fmla="*/ 0 h 23"/>
                  <a:gd name="T2" fmla="*/ 0 w 17"/>
                  <a:gd name="T3" fmla="*/ 114 h 23"/>
                  <a:gd name="T4" fmla="*/ 13 w 17"/>
                  <a:gd name="T5" fmla="*/ 125 h 23"/>
                  <a:gd name="T6" fmla="*/ 51 w 17"/>
                  <a:gd name="T7" fmla="*/ 12 h 23"/>
                  <a:gd name="T8" fmla="*/ 41 w 17"/>
                  <a:gd name="T9" fmla="*/ 0 h 23"/>
                  <a:gd name="T10" fmla="*/ 41 w 17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23"/>
                  <a:gd name="T20" fmla="*/ 17 w 17"/>
                  <a:gd name="T21" fmla="*/ 23 h 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23">
                    <a:moveTo>
                      <a:pt x="13" y="0"/>
                    </a:moveTo>
                    <a:lnTo>
                      <a:pt x="0" y="20"/>
                    </a:lnTo>
                    <a:lnTo>
                      <a:pt x="4" y="22"/>
                    </a:lnTo>
                    <a:lnTo>
                      <a:pt x="16" y="2"/>
                    </a:lnTo>
                    <a:lnTo>
                      <a:pt x="13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10" name="Freeform 63"/>
              <p:cNvSpPr>
                <a:spLocks/>
              </p:cNvSpPr>
              <p:nvPr/>
            </p:nvSpPr>
            <p:spPr bwMode="auto">
              <a:xfrm>
                <a:off x="4082" y="3464"/>
                <a:ext cx="40" cy="94"/>
              </a:xfrm>
              <a:custGeom>
                <a:avLst/>
                <a:gdLst>
                  <a:gd name="T0" fmla="*/ 20 w 28"/>
                  <a:gd name="T1" fmla="*/ 270 h 54"/>
                  <a:gd name="T2" fmla="*/ 0 w 28"/>
                  <a:gd name="T3" fmla="*/ 9 h 54"/>
                  <a:gd name="T4" fmla="*/ 33 w 28"/>
                  <a:gd name="T5" fmla="*/ 0 h 54"/>
                  <a:gd name="T6" fmla="*/ 80 w 28"/>
                  <a:gd name="T7" fmla="*/ 279 h 54"/>
                  <a:gd name="T8" fmla="*/ 20 w 28"/>
                  <a:gd name="T9" fmla="*/ 27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54"/>
                  <a:gd name="T17" fmla="*/ 28 w 28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54">
                    <a:moveTo>
                      <a:pt x="7" y="51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27" y="53"/>
                    </a:lnTo>
                    <a:lnTo>
                      <a:pt x="7" y="51"/>
                    </a:ln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11" name="Freeform 64"/>
              <p:cNvSpPr>
                <a:spLocks/>
              </p:cNvSpPr>
              <p:nvPr/>
            </p:nvSpPr>
            <p:spPr bwMode="auto">
              <a:xfrm>
                <a:off x="4082" y="3464"/>
                <a:ext cx="40" cy="94"/>
              </a:xfrm>
              <a:custGeom>
                <a:avLst/>
                <a:gdLst>
                  <a:gd name="T0" fmla="*/ 20 w 28"/>
                  <a:gd name="T1" fmla="*/ 270 h 54"/>
                  <a:gd name="T2" fmla="*/ 0 w 28"/>
                  <a:gd name="T3" fmla="*/ 9 h 54"/>
                  <a:gd name="T4" fmla="*/ 33 w 28"/>
                  <a:gd name="T5" fmla="*/ 0 h 54"/>
                  <a:gd name="T6" fmla="*/ 80 w 28"/>
                  <a:gd name="T7" fmla="*/ 279 h 5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"/>
                  <a:gd name="T13" fmla="*/ 0 h 54"/>
                  <a:gd name="T14" fmla="*/ 28 w 28"/>
                  <a:gd name="T15" fmla="*/ 54 h 5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" h="54">
                    <a:moveTo>
                      <a:pt x="7" y="51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27" y="5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12" name="Freeform 65"/>
              <p:cNvSpPr>
                <a:spLocks/>
              </p:cNvSpPr>
              <p:nvPr/>
            </p:nvSpPr>
            <p:spPr bwMode="auto">
              <a:xfrm>
                <a:off x="4082" y="3493"/>
                <a:ext cx="120" cy="65"/>
              </a:xfrm>
              <a:custGeom>
                <a:avLst/>
                <a:gdLst>
                  <a:gd name="T0" fmla="*/ 0 w 83"/>
                  <a:gd name="T1" fmla="*/ 0 h 37"/>
                  <a:gd name="T2" fmla="*/ 249 w 83"/>
                  <a:gd name="T3" fmla="*/ 0 h 37"/>
                  <a:gd name="T4" fmla="*/ 249 w 83"/>
                  <a:gd name="T5" fmla="*/ 195 h 37"/>
                  <a:gd name="T6" fmla="*/ 0 w 83"/>
                  <a:gd name="T7" fmla="*/ 195 h 37"/>
                  <a:gd name="T8" fmla="*/ 0 w 83"/>
                  <a:gd name="T9" fmla="*/ 0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37"/>
                  <a:gd name="T17" fmla="*/ 83 w 83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37">
                    <a:moveTo>
                      <a:pt x="0" y="0"/>
                    </a:moveTo>
                    <a:lnTo>
                      <a:pt x="82" y="0"/>
                    </a:lnTo>
                    <a:lnTo>
                      <a:pt x="82" y="36"/>
                    </a:lnTo>
                    <a:lnTo>
                      <a:pt x="0" y="3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13" name="Freeform 66"/>
              <p:cNvSpPr>
                <a:spLocks/>
              </p:cNvSpPr>
              <p:nvPr/>
            </p:nvSpPr>
            <p:spPr bwMode="auto">
              <a:xfrm>
                <a:off x="4082" y="3493"/>
                <a:ext cx="120" cy="65"/>
              </a:xfrm>
              <a:custGeom>
                <a:avLst/>
                <a:gdLst>
                  <a:gd name="T0" fmla="*/ 0 w 83"/>
                  <a:gd name="T1" fmla="*/ 0 h 37"/>
                  <a:gd name="T2" fmla="*/ 249 w 83"/>
                  <a:gd name="T3" fmla="*/ 0 h 37"/>
                  <a:gd name="T4" fmla="*/ 249 w 83"/>
                  <a:gd name="T5" fmla="*/ 195 h 37"/>
                  <a:gd name="T6" fmla="*/ 0 w 83"/>
                  <a:gd name="T7" fmla="*/ 195 h 37"/>
                  <a:gd name="T8" fmla="*/ 0 w 83"/>
                  <a:gd name="T9" fmla="*/ 0 h 37"/>
                  <a:gd name="T10" fmla="*/ 0 w 83"/>
                  <a:gd name="T11" fmla="*/ 0 h 3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37"/>
                  <a:gd name="T20" fmla="*/ 83 w 83"/>
                  <a:gd name="T21" fmla="*/ 37 h 3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37">
                    <a:moveTo>
                      <a:pt x="0" y="0"/>
                    </a:moveTo>
                    <a:lnTo>
                      <a:pt x="82" y="0"/>
                    </a:lnTo>
                    <a:lnTo>
                      <a:pt x="82" y="36"/>
                    </a:lnTo>
                    <a:lnTo>
                      <a:pt x="0" y="3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14" name="Freeform 67"/>
              <p:cNvSpPr>
                <a:spLocks/>
              </p:cNvSpPr>
              <p:nvPr/>
            </p:nvSpPr>
            <p:spPr bwMode="auto">
              <a:xfrm>
                <a:off x="3982" y="3500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51 w 17"/>
                  <a:gd name="T3" fmla="*/ 0 h 17"/>
                  <a:gd name="T4" fmla="*/ 51 w 17"/>
                  <a:gd name="T5" fmla="*/ 86 h 17"/>
                  <a:gd name="T6" fmla="*/ 0 w 17"/>
                  <a:gd name="T7" fmla="*/ 86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15" name="Freeform 68"/>
              <p:cNvSpPr>
                <a:spLocks/>
              </p:cNvSpPr>
              <p:nvPr/>
            </p:nvSpPr>
            <p:spPr bwMode="auto">
              <a:xfrm>
                <a:off x="3982" y="3500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51 w 17"/>
                  <a:gd name="T3" fmla="*/ 0 h 17"/>
                  <a:gd name="T4" fmla="*/ 51 w 17"/>
                  <a:gd name="T5" fmla="*/ 86 h 17"/>
                  <a:gd name="T6" fmla="*/ 0 w 17"/>
                  <a:gd name="T7" fmla="*/ 86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16" name="Freeform 69"/>
              <p:cNvSpPr>
                <a:spLocks/>
              </p:cNvSpPr>
              <p:nvPr/>
            </p:nvSpPr>
            <p:spPr bwMode="auto">
              <a:xfrm>
                <a:off x="3982" y="3500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51 w 17"/>
                  <a:gd name="T3" fmla="*/ 0 h 17"/>
                  <a:gd name="T4" fmla="*/ 51 w 17"/>
                  <a:gd name="T5" fmla="*/ 86 h 17"/>
                  <a:gd name="T6" fmla="*/ 0 w 17"/>
                  <a:gd name="T7" fmla="*/ 86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17" name="Freeform 70"/>
              <p:cNvSpPr>
                <a:spLocks/>
              </p:cNvSpPr>
              <p:nvPr/>
            </p:nvSpPr>
            <p:spPr bwMode="auto">
              <a:xfrm>
                <a:off x="3982" y="3500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51 w 17"/>
                  <a:gd name="T3" fmla="*/ 0 h 17"/>
                  <a:gd name="T4" fmla="*/ 51 w 17"/>
                  <a:gd name="T5" fmla="*/ 86 h 17"/>
                  <a:gd name="T6" fmla="*/ 0 w 17"/>
                  <a:gd name="T7" fmla="*/ 86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18" name="Freeform 71"/>
              <p:cNvSpPr>
                <a:spLocks/>
              </p:cNvSpPr>
              <p:nvPr/>
            </p:nvSpPr>
            <p:spPr bwMode="auto">
              <a:xfrm>
                <a:off x="4088" y="3500"/>
                <a:ext cx="24" cy="30"/>
              </a:xfrm>
              <a:custGeom>
                <a:avLst/>
                <a:gdLst>
                  <a:gd name="T0" fmla="*/ 0 w 17"/>
                  <a:gd name="T1" fmla="*/ 0 h 17"/>
                  <a:gd name="T2" fmla="*/ 45 w 17"/>
                  <a:gd name="T3" fmla="*/ 0 h 17"/>
                  <a:gd name="T4" fmla="*/ 45 w 17"/>
                  <a:gd name="T5" fmla="*/ 86 h 17"/>
                  <a:gd name="T6" fmla="*/ 0 w 17"/>
                  <a:gd name="T7" fmla="*/ 86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19" name="Freeform 72"/>
              <p:cNvSpPr>
                <a:spLocks/>
              </p:cNvSpPr>
              <p:nvPr/>
            </p:nvSpPr>
            <p:spPr bwMode="auto">
              <a:xfrm>
                <a:off x="4088" y="3500"/>
                <a:ext cx="24" cy="30"/>
              </a:xfrm>
              <a:custGeom>
                <a:avLst/>
                <a:gdLst>
                  <a:gd name="T0" fmla="*/ 0 w 17"/>
                  <a:gd name="T1" fmla="*/ 0 h 17"/>
                  <a:gd name="T2" fmla="*/ 45 w 17"/>
                  <a:gd name="T3" fmla="*/ 0 h 17"/>
                  <a:gd name="T4" fmla="*/ 45 w 17"/>
                  <a:gd name="T5" fmla="*/ 86 h 17"/>
                  <a:gd name="T6" fmla="*/ 0 w 17"/>
                  <a:gd name="T7" fmla="*/ 86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0" name="Freeform 73"/>
              <p:cNvSpPr>
                <a:spLocks/>
              </p:cNvSpPr>
              <p:nvPr/>
            </p:nvSpPr>
            <p:spPr bwMode="auto">
              <a:xfrm>
                <a:off x="4088" y="3500"/>
                <a:ext cx="24" cy="30"/>
              </a:xfrm>
              <a:custGeom>
                <a:avLst/>
                <a:gdLst>
                  <a:gd name="T0" fmla="*/ 0 w 17"/>
                  <a:gd name="T1" fmla="*/ 0 h 17"/>
                  <a:gd name="T2" fmla="*/ 45 w 17"/>
                  <a:gd name="T3" fmla="*/ 0 h 17"/>
                  <a:gd name="T4" fmla="*/ 45 w 17"/>
                  <a:gd name="T5" fmla="*/ 86 h 17"/>
                  <a:gd name="T6" fmla="*/ 0 w 17"/>
                  <a:gd name="T7" fmla="*/ 86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1" name="Freeform 74"/>
              <p:cNvSpPr>
                <a:spLocks/>
              </p:cNvSpPr>
              <p:nvPr/>
            </p:nvSpPr>
            <p:spPr bwMode="auto">
              <a:xfrm>
                <a:off x="4088" y="3500"/>
                <a:ext cx="24" cy="30"/>
              </a:xfrm>
              <a:custGeom>
                <a:avLst/>
                <a:gdLst>
                  <a:gd name="T0" fmla="*/ 0 w 17"/>
                  <a:gd name="T1" fmla="*/ 0 h 17"/>
                  <a:gd name="T2" fmla="*/ 45 w 17"/>
                  <a:gd name="T3" fmla="*/ 0 h 17"/>
                  <a:gd name="T4" fmla="*/ 45 w 17"/>
                  <a:gd name="T5" fmla="*/ 86 h 17"/>
                  <a:gd name="T6" fmla="*/ 0 w 17"/>
                  <a:gd name="T7" fmla="*/ 86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2" name="Freeform 75"/>
              <p:cNvSpPr>
                <a:spLocks/>
              </p:cNvSpPr>
              <p:nvPr/>
            </p:nvSpPr>
            <p:spPr bwMode="auto">
              <a:xfrm>
                <a:off x="4336" y="3513"/>
                <a:ext cx="32" cy="63"/>
              </a:xfrm>
              <a:custGeom>
                <a:avLst/>
                <a:gdLst>
                  <a:gd name="T0" fmla="*/ 19 w 22"/>
                  <a:gd name="T1" fmla="*/ 0 h 36"/>
                  <a:gd name="T2" fmla="*/ 0 w 22"/>
                  <a:gd name="T3" fmla="*/ 21 h 36"/>
                  <a:gd name="T4" fmla="*/ 41 w 22"/>
                  <a:gd name="T5" fmla="*/ 187 h 36"/>
                  <a:gd name="T6" fmla="*/ 65 w 22"/>
                  <a:gd name="T7" fmla="*/ 187 h 36"/>
                  <a:gd name="T8" fmla="*/ 19 w 22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36"/>
                  <a:gd name="T17" fmla="*/ 22 w 22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36">
                    <a:moveTo>
                      <a:pt x="6" y="0"/>
                    </a:moveTo>
                    <a:lnTo>
                      <a:pt x="0" y="4"/>
                    </a:lnTo>
                    <a:lnTo>
                      <a:pt x="13" y="35"/>
                    </a:lnTo>
                    <a:lnTo>
                      <a:pt x="21" y="35"/>
                    </a:lnTo>
                    <a:lnTo>
                      <a:pt x="6" y="0"/>
                    </a:ln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3" name="Freeform 76"/>
              <p:cNvSpPr>
                <a:spLocks/>
              </p:cNvSpPr>
              <p:nvPr/>
            </p:nvSpPr>
            <p:spPr bwMode="auto">
              <a:xfrm>
                <a:off x="4336" y="3513"/>
                <a:ext cx="32" cy="63"/>
              </a:xfrm>
              <a:custGeom>
                <a:avLst/>
                <a:gdLst>
                  <a:gd name="T0" fmla="*/ 19 w 22"/>
                  <a:gd name="T1" fmla="*/ 0 h 36"/>
                  <a:gd name="T2" fmla="*/ 0 w 22"/>
                  <a:gd name="T3" fmla="*/ 21 h 36"/>
                  <a:gd name="T4" fmla="*/ 41 w 22"/>
                  <a:gd name="T5" fmla="*/ 187 h 36"/>
                  <a:gd name="T6" fmla="*/ 65 w 22"/>
                  <a:gd name="T7" fmla="*/ 187 h 36"/>
                  <a:gd name="T8" fmla="*/ 19 w 22"/>
                  <a:gd name="T9" fmla="*/ 0 h 36"/>
                  <a:gd name="T10" fmla="*/ 19 w 22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"/>
                  <a:gd name="T19" fmla="*/ 0 h 36"/>
                  <a:gd name="T20" fmla="*/ 22 w 22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" h="36">
                    <a:moveTo>
                      <a:pt x="6" y="0"/>
                    </a:moveTo>
                    <a:lnTo>
                      <a:pt x="0" y="4"/>
                    </a:lnTo>
                    <a:lnTo>
                      <a:pt x="13" y="35"/>
                    </a:lnTo>
                    <a:lnTo>
                      <a:pt x="21" y="35"/>
                    </a:lnTo>
                    <a:lnTo>
                      <a:pt x="6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4" name="Freeform 77"/>
              <p:cNvSpPr>
                <a:spLocks/>
              </p:cNvSpPr>
              <p:nvPr/>
            </p:nvSpPr>
            <p:spPr bwMode="auto">
              <a:xfrm>
                <a:off x="3850" y="3556"/>
                <a:ext cx="34" cy="30"/>
              </a:xfrm>
              <a:custGeom>
                <a:avLst/>
                <a:gdLst>
                  <a:gd name="T0" fmla="*/ 20 w 24"/>
                  <a:gd name="T1" fmla="*/ 0 h 17"/>
                  <a:gd name="T2" fmla="*/ 37 w 24"/>
                  <a:gd name="T3" fmla="*/ 0 h 17"/>
                  <a:gd name="T4" fmla="*/ 42 w 24"/>
                  <a:gd name="T5" fmla="*/ 0 h 17"/>
                  <a:gd name="T6" fmla="*/ 48 w 24"/>
                  <a:gd name="T7" fmla="*/ 12 h 17"/>
                  <a:gd name="T8" fmla="*/ 54 w 24"/>
                  <a:gd name="T9" fmla="*/ 12 h 17"/>
                  <a:gd name="T10" fmla="*/ 60 w 24"/>
                  <a:gd name="T11" fmla="*/ 12 h 17"/>
                  <a:gd name="T12" fmla="*/ 60 w 24"/>
                  <a:gd name="T13" fmla="*/ 21 h 17"/>
                  <a:gd name="T14" fmla="*/ 67 w 24"/>
                  <a:gd name="T15" fmla="*/ 34 h 17"/>
                  <a:gd name="T16" fmla="*/ 67 w 24"/>
                  <a:gd name="T17" fmla="*/ 34 h 17"/>
                  <a:gd name="T18" fmla="*/ 67 w 24"/>
                  <a:gd name="T19" fmla="*/ 44 h 17"/>
                  <a:gd name="T20" fmla="*/ 67 w 24"/>
                  <a:gd name="T21" fmla="*/ 56 h 17"/>
                  <a:gd name="T22" fmla="*/ 67 w 24"/>
                  <a:gd name="T23" fmla="*/ 65 h 17"/>
                  <a:gd name="T24" fmla="*/ 60 w 24"/>
                  <a:gd name="T25" fmla="*/ 65 h 17"/>
                  <a:gd name="T26" fmla="*/ 60 w 24"/>
                  <a:gd name="T27" fmla="*/ 78 h 17"/>
                  <a:gd name="T28" fmla="*/ 54 w 24"/>
                  <a:gd name="T29" fmla="*/ 78 h 17"/>
                  <a:gd name="T30" fmla="*/ 48 w 24"/>
                  <a:gd name="T31" fmla="*/ 86 h 17"/>
                  <a:gd name="T32" fmla="*/ 42 w 24"/>
                  <a:gd name="T33" fmla="*/ 86 h 17"/>
                  <a:gd name="T34" fmla="*/ 37 w 24"/>
                  <a:gd name="T35" fmla="*/ 86 h 17"/>
                  <a:gd name="T36" fmla="*/ 20 w 24"/>
                  <a:gd name="T37" fmla="*/ 86 h 17"/>
                  <a:gd name="T38" fmla="*/ 18 w 24"/>
                  <a:gd name="T39" fmla="*/ 86 h 17"/>
                  <a:gd name="T40" fmla="*/ 13 w 24"/>
                  <a:gd name="T41" fmla="*/ 86 h 17"/>
                  <a:gd name="T42" fmla="*/ 13 w 24"/>
                  <a:gd name="T43" fmla="*/ 78 h 17"/>
                  <a:gd name="T44" fmla="*/ 6 w 24"/>
                  <a:gd name="T45" fmla="*/ 78 h 17"/>
                  <a:gd name="T46" fmla="*/ 0 w 24"/>
                  <a:gd name="T47" fmla="*/ 65 h 17"/>
                  <a:gd name="T48" fmla="*/ 0 w 24"/>
                  <a:gd name="T49" fmla="*/ 65 h 17"/>
                  <a:gd name="T50" fmla="*/ 0 w 24"/>
                  <a:gd name="T51" fmla="*/ 56 h 17"/>
                  <a:gd name="T52" fmla="*/ 0 w 24"/>
                  <a:gd name="T53" fmla="*/ 44 h 17"/>
                  <a:gd name="T54" fmla="*/ 0 w 24"/>
                  <a:gd name="T55" fmla="*/ 34 h 17"/>
                  <a:gd name="T56" fmla="*/ 0 w 24"/>
                  <a:gd name="T57" fmla="*/ 34 h 17"/>
                  <a:gd name="T58" fmla="*/ 0 w 24"/>
                  <a:gd name="T59" fmla="*/ 21 h 17"/>
                  <a:gd name="T60" fmla="*/ 6 w 24"/>
                  <a:gd name="T61" fmla="*/ 12 h 17"/>
                  <a:gd name="T62" fmla="*/ 13 w 24"/>
                  <a:gd name="T63" fmla="*/ 12 h 17"/>
                  <a:gd name="T64" fmla="*/ 13 w 24"/>
                  <a:gd name="T65" fmla="*/ 12 h 17"/>
                  <a:gd name="T66" fmla="*/ 18 w 24"/>
                  <a:gd name="T67" fmla="*/ 0 h 17"/>
                  <a:gd name="T68" fmla="*/ 20 w 24"/>
                  <a:gd name="T69" fmla="*/ 0 h 1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4"/>
                  <a:gd name="T106" fmla="*/ 0 h 17"/>
                  <a:gd name="T107" fmla="*/ 24 w 24"/>
                  <a:gd name="T108" fmla="*/ 17 h 17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4" h="17">
                    <a:moveTo>
                      <a:pt x="7" y="0"/>
                    </a:moveTo>
                    <a:lnTo>
                      <a:pt x="13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21" y="4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10"/>
                    </a:lnTo>
                    <a:lnTo>
                      <a:pt x="23" y="12"/>
                    </a:lnTo>
                    <a:lnTo>
                      <a:pt x="21" y="12"/>
                    </a:lnTo>
                    <a:lnTo>
                      <a:pt x="21" y="14"/>
                    </a:lnTo>
                    <a:lnTo>
                      <a:pt x="19" y="14"/>
                    </a:lnTo>
                    <a:lnTo>
                      <a:pt x="17" y="16"/>
                    </a:lnTo>
                    <a:lnTo>
                      <a:pt x="15" y="16"/>
                    </a:lnTo>
                    <a:lnTo>
                      <a:pt x="13" y="16"/>
                    </a:lnTo>
                    <a:lnTo>
                      <a:pt x="7" y="16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7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5" name="Freeform 78"/>
              <p:cNvSpPr>
                <a:spLocks/>
              </p:cNvSpPr>
              <p:nvPr/>
            </p:nvSpPr>
            <p:spPr bwMode="auto">
              <a:xfrm>
                <a:off x="3850" y="3556"/>
                <a:ext cx="34" cy="30"/>
              </a:xfrm>
              <a:custGeom>
                <a:avLst/>
                <a:gdLst>
                  <a:gd name="T0" fmla="*/ 20 w 24"/>
                  <a:gd name="T1" fmla="*/ 0 h 17"/>
                  <a:gd name="T2" fmla="*/ 37 w 24"/>
                  <a:gd name="T3" fmla="*/ 0 h 17"/>
                  <a:gd name="T4" fmla="*/ 37 w 24"/>
                  <a:gd name="T5" fmla="*/ 0 h 17"/>
                  <a:gd name="T6" fmla="*/ 42 w 24"/>
                  <a:gd name="T7" fmla="*/ 0 h 17"/>
                  <a:gd name="T8" fmla="*/ 48 w 24"/>
                  <a:gd name="T9" fmla="*/ 12 h 17"/>
                  <a:gd name="T10" fmla="*/ 54 w 24"/>
                  <a:gd name="T11" fmla="*/ 12 h 17"/>
                  <a:gd name="T12" fmla="*/ 60 w 24"/>
                  <a:gd name="T13" fmla="*/ 12 h 17"/>
                  <a:gd name="T14" fmla="*/ 60 w 24"/>
                  <a:gd name="T15" fmla="*/ 21 h 17"/>
                  <a:gd name="T16" fmla="*/ 67 w 24"/>
                  <a:gd name="T17" fmla="*/ 34 h 17"/>
                  <a:gd name="T18" fmla="*/ 67 w 24"/>
                  <a:gd name="T19" fmla="*/ 34 h 17"/>
                  <a:gd name="T20" fmla="*/ 67 w 24"/>
                  <a:gd name="T21" fmla="*/ 44 h 17"/>
                  <a:gd name="T22" fmla="*/ 67 w 24"/>
                  <a:gd name="T23" fmla="*/ 44 h 17"/>
                  <a:gd name="T24" fmla="*/ 67 w 24"/>
                  <a:gd name="T25" fmla="*/ 44 h 17"/>
                  <a:gd name="T26" fmla="*/ 67 w 24"/>
                  <a:gd name="T27" fmla="*/ 44 h 17"/>
                  <a:gd name="T28" fmla="*/ 67 w 24"/>
                  <a:gd name="T29" fmla="*/ 56 h 17"/>
                  <a:gd name="T30" fmla="*/ 67 w 24"/>
                  <a:gd name="T31" fmla="*/ 65 h 17"/>
                  <a:gd name="T32" fmla="*/ 60 w 24"/>
                  <a:gd name="T33" fmla="*/ 65 h 17"/>
                  <a:gd name="T34" fmla="*/ 60 w 24"/>
                  <a:gd name="T35" fmla="*/ 78 h 17"/>
                  <a:gd name="T36" fmla="*/ 54 w 24"/>
                  <a:gd name="T37" fmla="*/ 78 h 17"/>
                  <a:gd name="T38" fmla="*/ 48 w 24"/>
                  <a:gd name="T39" fmla="*/ 86 h 17"/>
                  <a:gd name="T40" fmla="*/ 42 w 24"/>
                  <a:gd name="T41" fmla="*/ 86 h 17"/>
                  <a:gd name="T42" fmla="*/ 37 w 24"/>
                  <a:gd name="T43" fmla="*/ 86 h 17"/>
                  <a:gd name="T44" fmla="*/ 37 w 24"/>
                  <a:gd name="T45" fmla="*/ 86 h 17"/>
                  <a:gd name="T46" fmla="*/ 20 w 24"/>
                  <a:gd name="T47" fmla="*/ 86 h 17"/>
                  <a:gd name="T48" fmla="*/ 20 w 24"/>
                  <a:gd name="T49" fmla="*/ 86 h 17"/>
                  <a:gd name="T50" fmla="*/ 18 w 24"/>
                  <a:gd name="T51" fmla="*/ 86 h 17"/>
                  <a:gd name="T52" fmla="*/ 13 w 24"/>
                  <a:gd name="T53" fmla="*/ 86 h 17"/>
                  <a:gd name="T54" fmla="*/ 13 w 24"/>
                  <a:gd name="T55" fmla="*/ 78 h 17"/>
                  <a:gd name="T56" fmla="*/ 6 w 24"/>
                  <a:gd name="T57" fmla="*/ 78 h 17"/>
                  <a:gd name="T58" fmla="*/ 0 w 24"/>
                  <a:gd name="T59" fmla="*/ 65 h 17"/>
                  <a:gd name="T60" fmla="*/ 0 w 24"/>
                  <a:gd name="T61" fmla="*/ 65 h 17"/>
                  <a:gd name="T62" fmla="*/ 0 w 24"/>
                  <a:gd name="T63" fmla="*/ 56 h 17"/>
                  <a:gd name="T64" fmla="*/ 0 w 24"/>
                  <a:gd name="T65" fmla="*/ 44 h 17"/>
                  <a:gd name="T66" fmla="*/ 0 w 24"/>
                  <a:gd name="T67" fmla="*/ 44 h 17"/>
                  <a:gd name="T68" fmla="*/ 0 w 24"/>
                  <a:gd name="T69" fmla="*/ 44 h 17"/>
                  <a:gd name="T70" fmla="*/ 0 w 24"/>
                  <a:gd name="T71" fmla="*/ 44 h 17"/>
                  <a:gd name="T72" fmla="*/ 0 w 24"/>
                  <a:gd name="T73" fmla="*/ 34 h 17"/>
                  <a:gd name="T74" fmla="*/ 0 w 24"/>
                  <a:gd name="T75" fmla="*/ 34 h 17"/>
                  <a:gd name="T76" fmla="*/ 0 w 24"/>
                  <a:gd name="T77" fmla="*/ 21 h 17"/>
                  <a:gd name="T78" fmla="*/ 6 w 24"/>
                  <a:gd name="T79" fmla="*/ 12 h 17"/>
                  <a:gd name="T80" fmla="*/ 13 w 24"/>
                  <a:gd name="T81" fmla="*/ 12 h 17"/>
                  <a:gd name="T82" fmla="*/ 13 w 24"/>
                  <a:gd name="T83" fmla="*/ 12 h 17"/>
                  <a:gd name="T84" fmla="*/ 18 w 24"/>
                  <a:gd name="T85" fmla="*/ 0 h 17"/>
                  <a:gd name="T86" fmla="*/ 20 w 24"/>
                  <a:gd name="T87" fmla="*/ 0 h 17"/>
                  <a:gd name="T88" fmla="*/ 20 w 24"/>
                  <a:gd name="T89" fmla="*/ 0 h 17"/>
                  <a:gd name="T90" fmla="*/ 20 w 24"/>
                  <a:gd name="T91" fmla="*/ 0 h 1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4"/>
                  <a:gd name="T139" fmla="*/ 0 h 17"/>
                  <a:gd name="T140" fmla="*/ 24 w 24"/>
                  <a:gd name="T141" fmla="*/ 17 h 17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4" h="17">
                    <a:moveTo>
                      <a:pt x="7" y="0"/>
                    </a:moveTo>
                    <a:lnTo>
                      <a:pt x="13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21" y="4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10"/>
                    </a:lnTo>
                    <a:lnTo>
                      <a:pt x="23" y="12"/>
                    </a:lnTo>
                    <a:lnTo>
                      <a:pt x="21" y="12"/>
                    </a:lnTo>
                    <a:lnTo>
                      <a:pt x="21" y="14"/>
                    </a:lnTo>
                    <a:lnTo>
                      <a:pt x="19" y="14"/>
                    </a:lnTo>
                    <a:lnTo>
                      <a:pt x="17" y="16"/>
                    </a:lnTo>
                    <a:lnTo>
                      <a:pt x="15" y="16"/>
                    </a:lnTo>
                    <a:lnTo>
                      <a:pt x="13" y="16"/>
                    </a:lnTo>
                    <a:lnTo>
                      <a:pt x="7" y="16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7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6" name="Freeform 79"/>
              <p:cNvSpPr>
                <a:spLocks/>
              </p:cNvSpPr>
              <p:nvPr/>
            </p:nvSpPr>
            <p:spPr bwMode="auto">
              <a:xfrm>
                <a:off x="4342" y="3556"/>
                <a:ext cx="34" cy="30"/>
              </a:xfrm>
              <a:custGeom>
                <a:avLst/>
                <a:gdLst>
                  <a:gd name="T0" fmla="*/ 26 w 24"/>
                  <a:gd name="T1" fmla="*/ 0 h 17"/>
                  <a:gd name="T2" fmla="*/ 42 w 24"/>
                  <a:gd name="T3" fmla="*/ 0 h 17"/>
                  <a:gd name="T4" fmla="*/ 48 w 24"/>
                  <a:gd name="T5" fmla="*/ 0 h 17"/>
                  <a:gd name="T6" fmla="*/ 54 w 24"/>
                  <a:gd name="T7" fmla="*/ 12 h 17"/>
                  <a:gd name="T8" fmla="*/ 54 w 24"/>
                  <a:gd name="T9" fmla="*/ 12 h 17"/>
                  <a:gd name="T10" fmla="*/ 60 w 24"/>
                  <a:gd name="T11" fmla="*/ 12 h 17"/>
                  <a:gd name="T12" fmla="*/ 67 w 24"/>
                  <a:gd name="T13" fmla="*/ 21 h 17"/>
                  <a:gd name="T14" fmla="*/ 67 w 24"/>
                  <a:gd name="T15" fmla="*/ 34 h 17"/>
                  <a:gd name="T16" fmla="*/ 67 w 24"/>
                  <a:gd name="T17" fmla="*/ 34 h 17"/>
                  <a:gd name="T18" fmla="*/ 67 w 24"/>
                  <a:gd name="T19" fmla="*/ 44 h 17"/>
                  <a:gd name="T20" fmla="*/ 67 w 24"/>
                  <a:gd name="T21" fmla="*/ 56 h 17"/>
                  <a:gd name="T22" fmla="*/ 67 w 24"/>
                  <a:gd name="T23" fmla="*/ 65 h 17"/>
                  <a:gd name="T24" fmla="*/ 67 w 24"/>
                  <a:gd name="T25" fmla="*/ 65 h 17"/>
                  <a:gd name="T26" fmla="*/ 60 w 24"/>
                  <a:gd name="T27" fmla="*/ 78 h 17"/>
                  <a:gd name="T28" fmla="*/ 54 w 24"/>
                  <a:gd name="T29" fmla="*/ 78 h 17"/>
                  <a:gd name="T30" fmla="*/ 54 w 24"/>
                  <a:gd name="T31" fmla="*/ 86 h 17"/>
                  <a:gd name="T32" fmla="*/ 48 w 24"/>
                  <a:gd name="T33" fmla="*/ 86 h 17"/>
                  <a:gd name="T34" fmla="*/ 42 w 24"/>
                  <a:gd name="T35" fmla="*/ 86 h 17"/>
                  <a:gd name="T36" fmla="*/ 26 w 24"/>
                  <a:gd name="T37" fmla="*/ 86 h 17"/>
                  <a:gd name="T38" fmla="*/ 23 w 24"/>
                  <a:gd name="T39" fmla="*/ 86 h 17"/>
                  <a:gd name="T40" fmla="*/ 18 w 24"/>
                  <a:gd name="T41" fmla="*/ 86 h 17"/>
                  <a:gd name="T42" fmla="*/ 13 w 24"/>
                  <a:gd name="T43" fmla="*/ 78 h 17"/>
                  <a:gd name="T44" fmla="*/ 6 w 24"/>
                  <a:gd name="T45" fmla="*/ 78 h 17"/>
                  <a:gd name="T46" fmla="*/ 6 w 24"/>
                  <a:gd name="T47" fmla="*/ 65 h 17"/>
                  <a:gd name="T48" fmla="*/ 0 w 24"/>
                  <a:gd name="T49" fmla="*/ 65 h 17"/>
                  <a:gd name="T50" fmla="*/ 0 w 24"/>
                  <a:gd name="T51" fmla="*/ 56 h 17"/>
                  <a:gd name="T52" fmla="*/ 0 w 24"/>
                  <a:gd name="T53" fmla="*/ 44 h 17"/>
                  <a:gd name="T54" fmla="*/ 0 w 24"/>
                  <a:gd name="T55" fmla="*/ 34 h 17"/>
                  <a:gd name="T56" fmla="*/ 0 w 24"/>
                  <a:gd name="T57" fmla="*/ 34 h 17"/>
                  <a:gd name="T58" fmla="*/ 6 w 24"/>
                  <a:gd name="T59" fmla="*/ 21 h 17"/>
                  <a:gd name="T60" fmla="*/ 6 w 24"/>
                  <a:gd name="T61" fmla="*/ 12 h 17"/>
                  <a:gd name="T62" fmla="*/ 13 w 24"/>
                  <a:gd name="T63" fmla="*/ 12 h 17"/>
                  <a:gd name="T64" fmla="*/ 18 w 24"/>
                  <a:gd name="T65" fmla="*/ 12 h 17"/>
                  <a:gd name="T66" fmla="*/ 23 w 24"/>
                  <a:gd name="T67" fmla="*/ 0 h 17"/>
                  <a:gd name="T68" fmla="*/ 26 w 24"/>
                  <a:gd name="T69" fmla="*/ 0 h 1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4"/>
                  <a:gd name="T106" fmla="*/ 0 h 17"/>
                  <a:gd name="T107" fmla="*/ 24 w 24"/>
                  <a:gd name="T108" fmla="*/ 17 h 17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4" h="17">
                    <a:moveTo>
                      <a:pt x="9" y="0"/>
                    </a:moveTo>
                    <a:lnTo>
                      <a:pt x="15" y="0"/>
                    </a:lnTo>
                    <a:lnTo>
                      <a:pt x="17" y="0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23" y="4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10"/>
                    </a:lnTo>
                    <a:lnTo>
                      <a:pt x="23" y="12"/>
                    </a:lnTo>
                    <a:lnTo>
                      <a:pt x="21" y="14"/>
                    </a:lnTo>
                    <a:lnTo>
                      <a:pt x="19" y="14"/>
                    </a:lnTo>
                    <a:lnTo>
                      <a:pt x="19" y="16"/>
                    </a:lnTo>
                    <a:lnTo>
                      <a:pt x="17" y="16"/>
                    </a:lnTo>
                    <a:lnTo>
                      <a:pt x="15" y="16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6" y="16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7" name="Freeform 80"/>
              <p:cNvSpPr>
                <a:spLocks/>
              </p:cNvSpPr>
              <p:nvPr/>
            </p:nvSpPr>
            <p:spPr bwMode="auto">
              <a:xfrm>
                <a:off x="4342" y="3556"/>
                <a:ext cx="34" cy="30"/>
              </a:xfrm>
              <a:custGeom>
                <a:avLst/>
                <a:gdLst>
                  <a:gd name="T0" fmla="*/ 26 w 24"/>
                  <a:gd name="T1" fmla="*/ 0 h 17"/>
                  <a:gd name="T2" fmla="*/ 42 w 24"/>
                  <a:gd name="T3" fmla="*/ 0 h 17"/>
                  <a:gd name="T4" fmla="*/ 42 w 24"/>
                  <a:gd name="T5" fmla="*/ 0 h 17"/>
                  <a:gd name="T6" fmla="*/ 48 w 24"/>
                  <a:gd name="T7" fmla="*/ 0 h 17"/>
                  <a:gd name="T8" fmla="*/ 54 w 24"/>
                  <a:gd name="T9" fmla="*/ 12 h 17"/>
                  <a:gd name="T10" fmla="*/ 54 w 24"/>
                  <a:gd name="T11" fmla="*/ 12 h 17"/>
                  <a:gd name="T12" fmla="*/ 60 w 24"/>
                  <a:gd name="T13" fmla="*/ 12 h 17"/>
                  <a:gd name="T14" fmla="*/ 67 w 24"/>
                  <a:gd name="T15" fmla="*/ 21 h 17"/>
                  <a:gd name="T16" fmla="*/ 67 w 24"/>
                  <a:gd name="T17" fmla="*/ 34 h 17"/>
                  <a:gd name="T18" fmla="*/ 67 w 24"/>
                  <a:gd name="T19" fmla="*/ 34 h 17"/>
                  <a:gd name="T20" fmla="*/ 67 w 24"/>
                  <a:gd name="T21" fmla="*/ 44 h 17"/>
                  <a:gd name="T22" fmla="*/ 67 w 24"/>
                  <a:gd name="T23" fmla="*/ 44 h 17"/>
                  <a:gd name="T24" fmla="*/ 67 w 24"/>
                  <a:gd name="T25" fmla="*/ 44 h 17"/>
                  <a:gd name="T26" fmla="*/ 67 w 24"/>
                  <a:gd name="T27" fmla="*/ 44 h 17"/>
                  <a:gd name="T28" fmla="*/ 67 w 24"/>
                  <a:gd name="T29" fmla="*/ 56 h 17"/>
                  <a:gd name="T30" fmla="*/ 67 w 24"/>
                  <a:gd name="T31" fmla="*/ 65 h 17"/>
                  <a:gd name="T32" fmla="*/ 67 w 24"/>
                  <a:gd name="T33" fmla="*/ 65 h 17"/>
                  <a:gd name="T34" fmla="*/ 60 w 24"/>
                  <a:gd name="T35" fmla="*/ 78 h 17"/>
                  <a:gd name="T36" fmla="*/ 54 w 24"/>
                  <a:gd name="T37" fmla="*/ 78 h 17"/>
                  <a:gd name="T38" fmla="*/ 54 w 24"/>
                  <a:gd name="T39" fmla="*/ 86 h 17"/>
                  <a:gd name="T40" fmla="*/ 48 w 24"/>
                  <a:gd name="T41" fmla="*/ 86 h 17"/>
                  <a:gd name="T42" fmla="*/ 42 w 24"/>
                  <a:gd name="T43" fmla="*/ 86 h 17"/>
                  <a:gd name="T44" fmla="*/ 42 w 24"/>
                  <a:gd name="T45" fmla="*/ 86 h 17"/>
                  <a:gd name="T46" fmla="*/ 26 w 24"/>
                  <a:gd name="T47" fmla="*/ 86 h 17"/>
                  <a:gd name="T48" fmla="*/ 26 w 24"/>
                  <a:gd name="T49" fmla="*/ 86 h 17"/>
                  <a:gd name="T50" fmla="*/ 23 w 24"/>
                  <a:gd name="T51" fmla="*/ 86 h 17"/>
                  <a:gd name="T52" fmla="*/ 18 w 24"/>
                  <a:gd name="T53" fmla="*/ 86 h 17"/>
                  <a:gd name="T54" fmla="*/ 13 w 24"/>
                  <a:gd name="T55" fmla="*/ 78 h 17"/>
                  <a:gd name="T56" fmla="*/ 6 w 24"/>
                  <a:gd name="T57" fmla="*/ 78 h 17"/>
                  <a:gd name="T58" fmla="*/ 6 w 24"/>
                  <a:gd name="T59" fmla="*/ 65 h 17"/>
                  <a:gd name="T60" fmla="*/ 0 w 24"/>
                  <a:gd name="T61" fmla="*/ 65 h 17"/>
                  <a:gd name="T62" fmla="*/ 0 w 24"/>
                  <a:gd name="T63" fmla="*/ 56 h 17"/>
                  <a:gd name="T64" fmla="*/ 0 w 24"/>
                  <a:gd name="T65" fmla="*/ 44 h 17"/>
                  <a:gd name="T66" fmla="*/ 0 w 24"/>
                  <a:gd name="T67" fmla="*/ 44 h 17"/>
                  <a:gd name="T68" fmla="*/ 0 w 24"/>
                  <a:gd name="T69" fmla="*/ 44 h 17"/>
                  <a:gd name="T70" fmla="*/ 0 w 24"/>
                  <a:gd name="T71" fmla="*/ 44 h 17"/>
                  <a:gd name="T72" fmla="*/ 0 w 24"/>
                  <a:gd name="T73" fmla="*/ 34 h 17"/>
                  <a:gd name="T74" fmla="*/ 0 w 24"/>
                  <a:gd name="T75" fmla="*/ 34 h 17"/>
                  <a:gd name="T76" fmla="*/ 6 w 24"/>
                  <a:gd name="T77" fmla="*/ 21 h 17"/>
                  <a:gd name="T78" fmla="*/ 6 w 24"/>
                  <a:gd name="T79" fmla="*/ 12 h 17"/>
                  <a:gd name="T80" fmla="*/ 13 w 24"/>
                  <a:gd name="T81" fmla="*/ 12 h 17"/>
                  <a:gd name="T82" fmla="*/ 18 w 24"/>
                  <a:gd name="T83" fmla="*/ 12 h 17"/>
                  <a:gd name="T84" fmla="*/ 23 w 24"/>
                  <a:gd name="T85" fmla="*/ 0 h 17"/>
                  <a:gd name="T86" fmla="*/ 26 w 24"/>
                  <a:gd name="T87" fmla="*/ 0 h 17"/>
                  <a:gd name="T88" fmla="*/ 26 w 24"/>
                  <a:gd name="T89" fmla="*/ 0 h 17"/>
                  <a:gd name="T90" fmla="*/ 26 w 24"/>
                  <a:gd name="T91" fmla="*/ 0 h 1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4"/>
                  <a:gd name="T139" fmla="*/ 0 h 17"/>
                  <a:gd name="T140" fmla="*/ 24 w 24"/>
                  <a:gd name="T141" fmla="*/ 17 h 17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4" h="17">
                    <a:moveTo>
                      <a:pt x="9" y="0"/>
                    </a:moveTo>
                    <a:lnTo>
                      <a:pt x="15" y="0"/>
                    </a:lnTo>
                    <a:lnTo>
                      <a:pt x="17" y="0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23" y="4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10"/>
                    </a:lnTo>
                    <a:lnTo>
                      <a:pt x="23" y="12"/>
                    </a:lnTo>
                    <a:lnTo>
                      <a:pt x="21" y="14"/>
                    </a:lnTo>
                    <a:lnTo>
                      <a:pt x="19" y="14"/>
                    </a:lnTo>
                    <a:lnTo>
                      <a:pt x="19" y="16"/>
                    </a:lnTo>
                    <a:lnTo>
                      <a:pt x="17" y="16"/>
                    </a:lnTo>
                    <a:lnTo>
                      <a:pt x="15" y="16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6" y="16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8" name="Freeform 81"/>
              <p:cNvSpPr>
                <a:spLocks/>
              </p:cNvSpPr>
              <p:nvPr/>
            </p:nvSpPr>
            <p:spPr bwMode="auto">
              <a:xfrm>
                <a:off x="3835" y="3614"/>
                <a:ext cx="586" cy="30"/>
              </a:xfrm>
              <a:custGeom>
                <a:avLst/>
                <a:gdLst>
                  <a:gd name="T0" fmla="*/ 1218 w 406"/>
                  <a:gd name="T1" fmla="*/ 44 h 17"/>
                  <a:gd name="T2" fmla="*/ 1218 w 406"/>
                  <a:gd name="T3" fmla="*/ 0 h 17"/>
                  <a:gd name="T4" fmla="*/ 0 w 406"/>
                  <a:gd name="T5" fmla="*/ 0 h 17"/>
                  <a:gd name="T6" fmla="*/ 0 w 406"/>
                  <a:gd name="T7" fmla="*/ 86 h 17"/>
                  <a:gd name="T8" fmla="*/ 1218 w 406"/>
                  <a:gd name="T9" fmla="*/ 86 h 17"/>
                  <a:gd name="T10" fmla="*/ 1218 w 406"/>
                  <a:gd name="T11" fmla="*/ 44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6"/>
                  <a:gd name="T19" fmla="*/ 0 h 17"/>
                  <a:gd name="T20" fmla="*/ 406 w 406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6" h="17">
                    <a:moveTo>
                      <a:pt x="405" y="8"/>
                    </a:moveTo>
                    <a:lnTo>
                      <a:pt x="405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405" y="16"/>
                    </a:lnTo>
                    <a:lnTo>
                      <a:pt x="405" y="8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9" name="Line 82"/>
              <p:cNvSpPr>
                <a:spLocks noChangeShapeType="1"/>
              </p:cNvSpPr>
              <p:nvPr/>
            </p:nvSpPr>
            <p:spPr bwMode="auto">
              <a:xfrm flipV="1">
                <a:off x="4089" y="3383"/>
                <a:ext cx="0" cy="4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aphicFrame>
        <p:nvGraphicFramePr>
          <p:cNvPr id="84" name="Object 20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2802289"/>
              </p:ext>
            </p:extLst>
          </p:nvPr>
        </p:nvGraphicFramePr>
        <p:xfrm>
          <a:off x="849449" y="5680246"/>
          <a:ext cx="4545511" cy="1010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6" name="Equation" r:id="rId7" imgW="2286000" imgH="507960" progId="Equation.3">
                  <p:embed/>
                </p:oleObj>
              </mc:Choice>
              <mc:Fallback>
                <p:oleObj name="Equation" r:id="rId7" imgW="228600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449" y="5680246"/>
                        <a:ext cx="4545511" cy="10101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506775" y="5590412"/>
            <a:ext cx="3467362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 smtClean="0">
                <a:solidFill>
                  <a:srgbClr val="FF0000"/>
                </a:solidFill>
              </a:rPr>
              <a:t>No </a:t>
            </a:r>
            <a:r>
              <a:rPr lang="en-US" sz="2000" dirty="0">
                <a:solidFill>
                  <a:srgbClr val="FF0000"/>
                </a:solidFill>
              </a:rPr>
              <a:t>signal distortion </a:t>
            </a:r>
            <a:r>
              <a:rPr lang="en-US" sz="2000" dirty="0" smtClean="0">
                <a:solidFill>
                  <a:srgbClr val="FF0000"/>
                </a:solidFill>
              </a:rPr>
              <a:t>in time </a:t>
            </a:r>
          </a:p>
          <a:p>
            <a:pPr marL="342900" indent="-342900">
              <a:buFontTx/>
              <a:buChar char="-"/>
            </a:pPr>
            <a:r>
              <a:rPr lang="en-US" sz="2000" dirty="0" smtClean="0">
                <a:solidFill>
                  <a:srgbClr val="FF0000"/>
                </a:solidFill>
              </a:rPr>
              <a:t>Multipath yields complex </a:t>
            </a:r>
            <a:r>
              <a:rPr lang="en-US" sz="2000" dirty="0">
                <a:solidFill>
                  <a:srgbClr val="FF0000"/>
                </a:solidFill>
              </a:rPr>
              <a:t>scale </a:t>
            </a:r>
            <a:r>
              <a:rPr lang="en-US" sz="2000" dirty="0" smtClean="0">
                <a:solidFill>
                  <a:srgbClr val="FF0000"/>
                </a:solidFill>
              </a:rPr>
              <a:t>factor in brackets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3122204" y="5680246"/>
            <a:ext cx="2105116" cy="1010114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287929" y="3923818"/>
            <a:ext cx="135038" cy="138896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8" name="Rectangle 87"/>
          <p:cNvSpPr/>
          <p:nvPr/>
        </p:nvSpPr>
        <p:spPr bwMode="auto">
          <a:xfrm>
            <a:off x="2911033" y="3678821"/>
            <a:ext cx="135038" cy="138896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9" name="Rectangle 88"/>
          <p:cNvSpPr/>
          <p:nvPr/>
        </p:nvSpPr>
        <p:spPr bwMode="auto">
          <a:xfrm>
            <a:off x="3989407" y="3504323"/>
            <a:ext cx="73307" cy="115748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0" name="Rectangle 89"/>
          <p:cNvSpPr/>
          <p:nvPr/>
        </p:nvSpPr>
        <p:spPr bwMode="auto">
          <a:xfrm>
            <a:off x="5339788" y="3687559"/>
            <a:ext cx="128480" cy="130157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41977" y="3803935"/>
            <a:ext cx="2423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1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857239" y="3562197"/>
            <a:ext cx="2423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1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247414" y="3555505"/>
            <a:ext cx="2423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1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914491" y="3442435"/>
            <a:ext cx="2231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 err="1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11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7" name="Rectangle 96"/>
          <p:cNvSpPr/>
          <p:nvPr/>
        </p:nvSpPr>
        <p:spPr bwMode="auto">
          <a:xfrm>
            <a:off x="3274038" y="6428683"/>
            <a:ext cx="135038" cy="138896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228086" y="6308800"/>
            <a:ext cx="2423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1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9" name="Rectangle 98"/>
          <p:cNvSpPr/>
          <p:nvPr/>
        </p:nvSpPr>
        <p:spPr bwMode="auto">
          <a:xfrm>
            <a:off x="3839256" y="6210012"/>
            <a:ext cx="135038" cy="138896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3793304" y="6090129"/>
            <a:ext cx="2423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1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1" name="Rectangle 100"/>
          <p:cNvSpPr/>
          <p:nvPr/>
        </p:nvSpPr>
        <p:spPr bwMode="auto">
          <a:xfrm>
            <a:off x="4710781" y="6103713"/>
            <a:ext cx="115870" cy="106299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4661333" y="5979061"/>
            <a:ext cx="227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err="1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1200" i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3"/>
          <a:srcRect r="55508"/>
          <a:stretch/>
        </p:blipFill>
        <p:spPr>
          <a:xfrm>
            <a:off x="3684548" y="5274309"/>
            <a:ext cx="1431420" cy="81321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/>
          <a:srcRect b="11536"/>
          <a:stretch/>
        </p:blipFill>
        <p:spPr>
          <a:xfrm>
            <a:off x="1469689" y="5401906"/>
            <a:ext cx="2214859" cy="401458"/>
          </a:xfrm>
          <a:prstGeom prst="rect">
            <a:avLst/>
          </a:prstGeom>
        </p:spPr>
      </p:pic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0050" y="1687513"/>
            <a:ext cx="8420100" cy="49228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For </a:t>
            </a:r>
            <a:r>
              <a:rPr lang="en-US" sz="2400" i="1" dirty="0"/>
              <a:t>u(t)=</a:t>
            </a:r>
            <a:r>
              <a:rPr lang="en-US" sz="2400" i="1" dirty="0" smtClean="0"/>
              <a:t>e</a:t>
            </a:r>
            <a:r>
              <a:rPr lang="en-US" sz="2400" i="1" baseline="30000" dirty="0" smtClean="0"/>
              <a:t>j</a:t>
            </a:r>
            <a:r>
              <a:rPr lang="en-US" sz="2400" i="1" baseline="30000" dirty="0" smtClean="0">
                <a:latin typeface="Symbol" pitchFamily="18" charset="2"/>
              </a:rPr>
              <a:t>f</a:t>
            </a:r>
            <a:r>
              <a:rPr lang="en-US" sz="2400" i="1" baseline="16000" dirty="0" smtClean="0"/>
              <a:t>0</a:t>
            </a:r>
            <a:r>
              <a:rPr lang="en-US" sz="2400" i="1" dirty="0" smtClean="0"/>
              <a:t>,</a:t>
            </a:r>
            <a:r>
              <a:rPr lang="en-US" sz="2400" i="1" baseline="16000" dirty="0" smtClean="0"/>
              <a:t> </a:t>
            </a: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In-phase and quadrature signal components: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 marL="0" indent="0">
              <a:lnSpc>
                <a:spcPct val="190000"/>
              </a:lnSpc>
              <a:buNone/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For </a:t>
            </a:r>
            <a:r>
              <a:rPr lang="en-US" sz="2800" i="1" dirty="0" smtClean="0"/>
              <a:t>N(t)</a:t>
            </a:r>
            <a:r>
              <a:rPr lang="en-US" sz="2800" dirty="0" smtClean="0"/>
              <a:t> large, </a:t>
            </a:r>
            <a:r>
              <a:rPr lang="en-US" sz="2800" dirty="0" err="1" smtClean="0"/>
              <a:t>r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(t) </a:t>
            </a:r>
            <a:r>
              <a:rPr lang="en-US" sz="2800" dirty="0"/>
              <a:t>&amp;</a:t>
            </a:r>
            <a:r>
              <a:rPr lang="en-US" sz="2800" dirty="0" smtClean="0"/>
              <a:t> </a:t>
            </a:r>
            <a:r>
              <a:rPr lang="en-US" sz="2800" dirty="0" err="1" smtClean="0"/>
              <a:t>r</a:t>
            </a:r>
            <a:r>
              <a:rPr lang="en-US" sz="2800" baseline="-25000" dirty="0" err="1" smtClean="0"/>
              <a:t>Q</a:t>
            </a:r>
            <a:r>
              <a:rPr lang="en-US" sz="2800" dirty="0" smtClean="0"/>
              <a:t>(t) jointly Gaussian by CLT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Received signal characterized by its mean, autocorrelation, and cross correlation. Let 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If </a:t>
            </a:r>
            <a:r>
              <a:rPr lang="en-US" sz="2800" i="1" dirty="0" err="1" smtClean="0">
                <a:latin typeface="Symbol" pitchFamily="18" charset="2"/>
              </a:rPr>
              <a:t>j</a:t>
            </a:r>
            <a:r>
              <a:rPr lang="en-US" sz="2800" i="1" baseline="-25000" dirty="0" err="1"/>
              <a:t>i</a:t>
            </a:r>
            <a:r>
              <a:rPr lang="en-US" sz="2800" i="1" dirty="0" smtClean="0"/>
              <a:t>(t</a:t>
            </a:r>
            <a:r>
              <a:rPr lang="en-US" sz="2800" i="1" dirty="0" smtClean="0"/>
              <a:t>)</a:t>
            </a:r>
            <a:r>
              <a:rPr lang="en-US" sz="2800" dirty="0" smtClean="0"/>
              <a:t> uniform, in-phase/quad components are mean zero, independent, and stationary (WSS)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0"/>
              </a:lnSpc>
            </a:pPr>
            <a:endParaRPr lang="en-US" sz="2800" dirty="0" smtClean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8950932"/>
              </p:ext>
            </p:extLst>
          </p:nvPr>
        </p:nvGraphicFramePr>
        <p:xfrm>
          <a:off x="2590799" y="3524727"/>
          <a:ext cx="3474721" cy="4683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0" name="Equation" r:id="rId5" imgW="1981080" imgH="266400" progId="Equation.3">
                  <p:embed/>
                </p:oleObj>
              </mc:Choice>
              <mc:Fallback>
                <p:oleObj name="Equation" r:id="rId5" imgW="198108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799" y="3524727"/>
                        <a:ext cx="3474721" cy="468371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8624111"/>
              </p:ext>
            </p:extLst>
          </p:nvPr>
        </p:nvGraphicFramePr>
        <p:xfrm>
          <a:off x="2799623" y="1738589"/>
          <a:ext cx="5698737" cy="465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1" name="Equation" r:id="rId7" imgW="3263760" imgH="266400" progId="Equation.3">
                  <p:embed/>
                </p:oleObj>
              </mc:Choice>
              <mc:Fallback>
                <p:oleObj name="Equation" r:id="rId7" imgW="3263760" imgH="26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99623" y="1738589"/>
                        <a:ext cx="5698737" cy="465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050"/>
          <p:cNvSpPr txBox="1">
            <a:spLocks noChangeArrowheads="1"/>
          </p:cNvSpPr>
          <p:nvPr/>
        </p:nvSpPr>
        <p:spPr bwMode="auto">
          <a:xfrm>
            <a:off x="649760" y="233956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9pPr>
          </a:lstStyle>
          <a:p>
            <a:r>
              <a:rPr lang="en-US" sz="4000" kern="0" dirty="0" smtClean="0"/>
              <a:t>Review Continued:</a:t>
            </a:r>
            <a:br>
              <a:rPr lang="en-US" sz="4000" kern="0" dirty="0" smtClean="0"/>
            </a:br>
            <a:r>
              <a:rPr lang="en-US" kern="0" dirty="0" smtClean="0"/>
              <a:t>Narrowband Model</a:t>
            </a:r>
          </a:p>
        </p:txBody>
      </p:sp>
      <p:graphicFrame>
        <p:nvGraphicFramePr>
          <p:cNvPr id="1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4763621"/>
              </p:ext>
            </p:extLst>
          </p:nvPr>
        </p:nvGraphicFramePr>
        <p:xfrm>
          <a:off x="877256" y="2582278"/>
          <a:ext cx="3686175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2" name="Equation" r:id="rId9" imgW="2006280" imgH="444240" progId="Equation.3">
                  <p:embed/>
                </p:oleObj>
              </mc:Choice>
              <mc:Fallback>
                <p:oleObj name="Equation" r:id="rId9" imgW="20062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256" y="2582278"/>
                        <a:ext cx="3686175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425804"/>
              </p:ext>
            </p:extLst>
          </p:nvPr>
        </p:nvGraphicFramePr>
        <p:xfrm>
          <a:off x="4639631" y="2623553"/>
          <a:ext cx="3402013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3" name="Equation" r:id="rId11" imgW="1968480" imgH="444240" progId="Equation.3">
                  <p:embed/>
                </p:oleObj>
              </mc:Choice>
              <mc:Fallback>
                <p:oleObj name="Equation" r:id="rId11" imgW="19684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9631" y="2623553"/>
                        <a:ext cx="3402013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645481" y="2593390"/>
            <a:ext cx="7546019" cy="827088"/>
          </a:xfrm>
          <a:prstGeom prst="rect">
            <a:avLst/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7122470" y="4818271"/>
            <a:ext cx="15504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i="1" dirty="0" err="1" smtClean="0">
                <a:solidFill>
                  <a:srgbClr val="009900"/>
                </a:solidFill>
                <a:latin typeface="Symbol" pitchFamily="18" charset="2"/>
              </a:rPr>
              <a:t>f</a:t>
            </a:r>
            <a:r>
              <a:rPr lang="en-US" i="1" baseline="-25000" dirty="0" err="1">
                <a:solidFill>
                  <a:srgbClr val="009900"/>
                </a:solidFill>
              </a:rPr>
              <a:t>i</a:t>
            </a:r>
            <a:r>
              <a:rPr lang="en-US" dirty="0" err="1" smtClean="0">
                <a:solidFill>
                  <a:srgbClr val="009900"/>
                </a:solidFill>
              </a:rPr>
              <a:t>~U</a:t>
            </a:r>
            <a:r>
              <a:rPr lang="en-US" dirty="0" smtClean="0">
                <a:solidFill>
                  <a:srgbClr val="009900"/>
                </a:solidFill>
              </a:rPr>
              <a:t>[0,2</a:t>
            </a:r>
            <a:r>
              <a:rPr lang="en-US" dirty="0" smtClean="0">
                <a:solidFill>
                  <a:srgbClr val="009900"/>
                </a:solidFill>
                <a:latin typeface="Symbol" pitchFamily="18" charset="2"/>
              </a:rPr>
              <a:t>p</a:t>
            </a:r>
            <a:r>
              <a:rPr lang="en-US" dirty="0">
                <a:solidFill>
                  <a:srgbClr val="009900"/>
                </a:solidFill>
              </a:rPr>
              <a:t>]</a:t>
            </a:r>
          </a:p>
        </p:txBody>
      </p:sp>
      <p:sp>
        <p:nvSpPr>
          <p:cNvPr id="2" name="Right Arrow 1"/>
          <p:cNvSpPr/>
          <p:nvPr/>
        </p:nvSpPr>
        <p:spPr bwMode="auto">
          <a:xfrm>
            <a:off x="845175" y="5409059"/>
            <a:ext cx="416696" cy="277485"/>
          </a:xfrm>
          <a:prstGeom prst="rightArrow">
            <a:avLst/>
          </a:prstGeom>
          <a:solidFill>
            <a:srgbClr val="0099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1664475" y="3223394"/>
            <a:ext cx="135038" cy="138896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31585" y="3123104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err="1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14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2152280" y="3043324"/>
            <a:ext cx="135038" cy="138896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22656" y="2915277"/>
            <a:ext cx="2423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1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410994" y="3223394"/>
            <a:ext cx="135038" cy="138896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65042" y="3123104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err="1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14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5898799" y="3060727"/>
            <a:ext cx="135038" cy="138896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52847" y="2916352"/>
            <a:ext cx="2423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1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6688184" y="2940844"/>
            <a:ext cx="87016" cy="102480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02144" y="2833583"/>
            <a:ext cx="227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err="1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12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3019698" y="2926751"/>
            <a:ext cx="87016" cy="102480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41665" y="2802344"/>
            <a:ext cx="227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err="1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12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775131" y="3756098"/>
            <a:ext cx="64330" cy="166066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00921" y="3673015"/>
            <a:ext cx="212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1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4112922" y="3809624"/>
            <a:ext cx="135038" cy="138896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5113713" y="3854202"/>
            <a:ext cx="125321" cy="94318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38374" y="3755636"/>
            <a:ext cx="227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err="1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12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048612" y="3656163"/>
            <a:ext cx="2423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1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/>
          <a:srcRect l="42709"/>
          <a:stretch/>
        </p:blipFill>
        <p:spPr>
          <a:xfrm>
            <a:off x="5431026" y="5242350"/>
            <a:ext cx="1843211" cy="813217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5016898" y="5411609"/>
            <a:ext cx="5020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CC0099"/>
                </a:solidFill>
              </a:rPr>
              <a:t>E</a:t>
            </a:r>
            <a:r>
              <a:rPr lang="en-US" sz="2000" b="1" i="1" baseline="-25000" dirty="0" err="1" smtClean="0">
                <a:solidFill>
                  <a:srgbClr val="CC0099"/>
                </a:solidFill>
                <a:latin typeface="Symbol" panose="05050102010706020507" pitchFamily="18" charset="2"/>
              </a:rPr>
              <a:t>q</a:t>
            </a:r>
            <a:r>
              <a:rPr lang="en-US" sz="2000" b="1" i="1" baseline="-40000" dirty="0" err="1" smtClean="0">
                <a:solidFill>
                  <a:srgbClr val="CC0099"/>
                </a:solidFill>
                <a:cs typeface="Times New Roman" panose="02020603050405020304" pitchFamily="18" charset="0"/>
              </a:rPr>
              <a:t>i</a:t>
            </a:r>
            <a:endParaRPr lang="en-US" sz="2000" b="1" i="1" baseline="-40000" dirty="0">
              <a:solidFill>
                <a:srgbClr val="CC0099"/>
              </a:solidFill>
              <a:cs typeface="Times New Roman" panose="02020603050405020304" pitchFamily="18" charset="0"/>
            </a:endParaRPr>
          </a:p>
        </p:txBody>
      </p:sp>
      <p:sp>
        <p:nvSpPr>
          <p:cNvPr id="40" name="Left Bracket 39"/>
          <p:cNvSpPr/>
          <p:nvPr/>
        </p:nvSpPr>
        <p:spPr bwMode="auto">
          <a:xfrm>
            <a:off x="5441753" y="5242350"/>
            <a:ext cx="124383" cy="641329"/>
          </a:xfrm>
          <a:prstGeom prst="leftBracket">
            <a:avLst/>
          </a:prstGeom>
          <a:noFill/>
          <a:ln w="28575" cap="flat" cmpd="sng" algn="ctr">
            <a:solidFill>
              <a:srgbClr val="CC0099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7" name="Left Bracket 46"/>
          <p:cNvSpPr/>
          <p:nvPr/>
        </p:nvSpPr>
        <p:spPr bwMode="auto">
          <a:xfrm flipH="1">
            <a:off x="7159469" y="5242350"/>
            <a:ext cx="124383" cy="641329"/>
          </a:xfrm>
          <a:prstGeom prst="leftBracket">
            <a:avLst/>
          </a:prstGeom>
          <a:noFill/>
          <a:ln w="28575" cap="flat" cmpd="sng" algn="ctr">
            <a:solidFill>
              <a:srgbClr val="CC0099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3"/>
          <a:srcRect l="72702" t="7620" b="15889"/>
          <a:stretch/>
        </p:blipFill>
        <p:spPr>
          <a:xfrm>
            <a:off x="6189249" y="3193648"/>
            <a:ext cx="1809349" cy="623806"/>
          </a:xfrm>
          <a:prstGeom prst="rect">
            <a:avLst/>
          </a:prstGeom>
        </p:spPr>
      </p:pic>
      <p:sp>
        <p:nvSpPr>
          <p:cNvPr id="51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 Correlation</a:t>
            </a:r>
          </a:p>
        </p:txBody>
      </p:sp>
      <p:sp>
        <p:nvSpPr>
          <p:cNvPr id="51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6817" y="2333625"/>
            <a:ext cx="8437608" cy="4178300"/>
          </a:xfrm>
        </p:spPr>
        <p:txBody>
          <a:bodyPr/>
          <a:lstStyle/>
          <a:p>
            <a:pPr marL="0" indent="0">
              <a:lnSpc>
                <a:spcPct val="0"/>
              </a:lnSpc>
              <a:buNone/>
            </a:pPr>
            <a:endParaRPr lang="en-US" sz="2800" dirty="0" smtClean="0"/>
          </a:p>
          <a:p>
            <a:pPr>
              <a:lnSpc>
                <a:spcPct val="140000"/>
              </a:lnSpc>
            </a:pPr>
            <a:r>
              <a:rPr lang="en-US" dirty="0" smtClean="0"/>
              <a:t>Cross Correlation of </a:t>
            </a:r>
            <a:r>
              <a:rPr lang="en-US" dirty="0" err="1" smtClean="0"/>
              <a:t>inphase</a:t>
            </a:r>
            <a:r>
              <a:rPr lang="en-US" dirty="0" smtClean="0"/>
              <a:t>/quad signal is</a:t>
            </a:r>
          </a:p>
          <a:p>
            <a:pPr>
              <a:lnSpc>
                <a:spcPct val="140000"/>
              </a:lnSpc>
            </a:pPr>
            <a:endParaRPr lang="en-US" dirty="0"/>
          </a:p>
          <a:p>
            <a:pPr lvl="1">
              <a:lnSpc>
                <a:spcPct val="140000"/>
              </a:lnSpc>
            </a:pPr>
            <a:r>
              <a:rPr lang="en-US" dirty="0" smtClean="0"/>
              <a:t>Thus,                     , so </a:t>
            </a:r>
            <a:r>
              <a:rPr lang="en-US" dirty="0" err="1" smtClean="0"/>
              <a:t>r</a:t>
            </a:r>
            <a:r>
              <a:rPr lang="en-US" baseline="-25000" dirty="0" err="1" smtClean="0"/>
              <a:t>I</a:t>
            </a:r>
            <a:r>
              <a:rPr lang="en-US" dirty="0" smtClean="0"/>
              <a:t>(t) and </a:t>
            </a:r>
            <a:r>
              <a:rPr lang="en-US" dirty="0" err="1" smtClean="0"/>
              <a:t>r</a:t>
            </a:r>
            <a:r>
              <a:rPr lang="en-US" baseline="-25000" dirty="0" err="1" smtClean="0"/>
              <a:t>Q</a:t>
            </a:r>
            <a:r>
              <a:rPr lang="en-US" dirty="0" smtClean="0"/>
              <a:t>(t) </a:t>
            </a:r>
            <a:r>
              <a:rPr lang="en-US" u="sng" dirty="0" smtClean="0"/>
              <a:t>independent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Autocorrelation of received signal is</a:t>
            </a:r>
          </a:p>
          <a:p>
            <a:pPr lvl="2">
              <a:lnSpc>
                <a:spcPct val="140000"/>
              </a:lnSpc>
            </a:pPr>
            <a:endParaRPr lang="en-US" dirty="0"/>
          </a:p>
          <a:p>
            <a:pPr>
              <a:lnSpc>
                <a:spcPct val="140000"/>
              </a:lnSpc>
            </a:pPr>
            <a:r>
              <a:rPr lang="en-US" dirty="0" smtClean="0"/>
              <a:t>Thus, r(t) is stationary (WSS) </a:t>
            </a:r>
          </a:p>
          <a:p>
            <a:pPr lvl="1">
              <a:lnSpc>
                <a:spcPct val="50000"/>
              </a:lnSpc>
            </a:pPr>
            <a:endParaRPr lang="en-US" dirty="0" smtClean="0"/>
          </a:p>
          <a:p>
            <a:pPr lvl="1">
              <a:lnSpc>
                <a:spcPct val="0"/>
              </a:lnSpc>
            </a:pPr>
            <a:endParaRPr lang="en-US" dirty="0" smtClean="0"/>
          </a:p>
          <a:p>
            <a:pPr marL="0" indent="0">
              <a:lnSpc>
                <a:spcPct val="80000"/>
              </a:lnSpc>
              <a:buNone/>
            </a:pPr>
            <a:endParaRPr lang="en-US" dirty="0" smtClean="0"/>
          </a:p>
        </p:txBody>
      </p:sp>
      <p:graphicFrame>
        <p:nvGraphicFramePr>
          <p:cNvPr id="512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7832932"/>
              </p:ext>
            </p:extLst>
          </p:nvPr>
        </p:nvGraphicFramePr>
        <p:xfrm>
          <a:off x="1053260" y="5574685"/>
          <a:ext cx="7177087" cy="65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5" name="Equation" r:id="rId4" imgW="2781000" imgH="253800" progId="Equation.3">
                  <p:embed/>
                </p:oleObj>
              </mc:Choice>
              <mc:Fallback>
                <p:oleObj name="Equation" r:id="rId4" imgW="2781000" imgH="253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3260" y="5574685"/>
                        <a:ext cx="7177087" cy="655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ct 7"/>
          <p:cNvGraphicFramePr>
            <a:graphicFrameLocks noChangeAspect="1"/>
          </p:cNvGraphicFramePr>
          <p:nvPr/>
        </p:nvGraphicFramePr>
        <p:xfrm>
          <a:off x="231775" y="1687513"/>
          <a:ext cx="3686175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6" name="Equation" r:id="rId6" imgW="2006280" imgH="444240" progId="Equation.3">
                  <p:embed/>
                </p:oleObj>
              </mc:Choice>
              <mc:Fallback>
                <p:oleObj name="Equation" r:id="rId6" imgW="2006280" imgH="4442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775" y="1687513"/>
                        <a:ext cx="3686175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6" name="Object 8"/>
          <p:cNvGraphicFramePr>
            <a:graphicFrameLocks noChangeAspect="1"/>
          </p:cNvGraphicFramePr>
          <p:nvPr/>
        </p:nvGraphicFramePr>
        <p:xfrm>
          <a:off x="3994150" y="1728788"/>
          <a:ext cx="3402013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7" name="Equation" r:id="rId8" imgW="1968480" imgH="444240" progId="Equation.3">
                  <p:embed/>
                </p:oleObj>
              </mc:Choice>
              <mc:Fallback>
                <p:oleObj name="Equation" r:id="rId8" imgW="1968480" imgH="4442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4150" y="1728788"/>
                        <a:ext cx="3402013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9" name="Rectangle 8"/>
          <p:cNvSpPr>
            <a:spLocks noChangeArrowheads="1"/>
          </p:cNvSpPr>
          <p:nvPr/>
        </p:nvSpPr>
        <p:spPr bwMode="auto">
          <a:xfrm>
            <a:off x="0" y="1698625"/>
            <a:ext cx="9144000" cy="827088"/>
          </a:xfrm>
          <a:prstGeom prst="rect">
            <a:avLst/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0" name="TextBox 9"/>
          <p:cNvSpPr txBox="1">
            <a:spLocks noChangeArrowheads="1"/>
          </p:cNvSpPr>
          <p:nvPr/>
        </p:nvSpPr>
        <p:spPr bwMode="auto">
          <a:xfrm>
            <a:off x="7278688" y="1871663"/>
            <a:ext cx="17812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dirty="0">
                <a:solidFill>
                  <a:srgbClr val="000066"/>
                </a:solidFill>
                <a:latin typeface="Symbol" pitchFamily="18" charset="2"/>
              </a:rPr>
              <a:t>,  </a:t>
            </a:r>
            <a:r>
              <a:rPr lang="en-US" i="1" dirty="0" err="1" smtClean="0">
                <a:solidFill>
                  <a:srgbClr val="009900"/>
                </a:solidFill>
                <a:latin typeface="Symbol" pitchFamily="18" charset="2"/>
              </a:rPr>
              <a:t>f</a:t>
            </a:r>
            <a:r>
              <a:rPr lang="en-US" i="1" baseline="-25000" dirty="0" err="1">
                <a:solidFill>
                  <a:srgbClr val="009900"/>
                </a:solidFill>
              </a:rPr>
              <a:t>i</a:t>
            </a:r>
            <a:r>
              <a:rPr lang="en-US" dirty="0" err="1" smtClean="0">
                <a:solidFill>
                  <a:srgbClr val="009900"/>
                </a:solidFill>
              </a:rPr>
              <a:t>~U</a:t>
            </a:r>
            <a:r>
              <a:rPr lang="en-US" dirty="0" smtClean="0">
                <a:solidFill>
                  <a:srgbClr val="009900"/>
                </a:solidFill>
              </a:rPr>
              <a:t>[0,2</a:t>
            </a:r>
            <a:r>
              <a:rPr lang="en-US" dirty="0" smtClean="0">
                <a:solidFill>
                  <a:srgbClr val="009900"/>
                </a:solidFill>
                <a:latin typeface="Symbol" pitchFamily="18" charset="2"/>
              </a:rPr>
              <a:t>p</a:t>
            </a:r>
            <a:r>
              <a:rPr lang="en-US" dirty="0">
                <a:solidFill>
                  <a:srgbClr val="009900"/>
                </a:solidFill>
              </a:rPr>
              <a:t>]</a:t>
            </a:r>
          </a:p>
        </p:txBody>
      </p:sp>
      <p:graphicFrame>
        <p:nvGraphicFramePr>
          <p:cNvPr id="1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6867288"/>
              </p:ext>
            </p:extLst>
          </p:nvPr>
        </p:nvGraphicFramePr>
        <p:xfrm>
          <a:off x="2071688" y="4094871"/>
          <a:ext cx="1846262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8" name="Equation" r:id="rId10" imgW="736560" imgH="253800" progId="Equation.3">
                  <p:embed/>
                </p:oleObj>
              </mc:Choice>
              <mc:Fallback>
                <p:oleObj name="Equation" r:id="rId10" imgW="7365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88" y="4094871"/>
                        <a:ext cx="1846262" cy="636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51259" r="27236"/>
          <a:stretch/>
        </p:blipFill>
        <p:spPr>
          <a:xfrm>
            <a:off x="4097341" y="3136221"/>
            <a:ext cx="1693859" cy="969125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1184391" y="3336284"/>
            <a:ext cx="2880294" cy="477400"/>
            <a:chOff x="463173" y="5097779"/>
            <a:chExt cx="2018351" cy="283345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12"/>
            <a:srcRect t="18334"/>
            <a:stretch/>
          </p:blipFill>
          <p:spPr>
            <a:xfrm>
              <a:off x="463173" y="5135880"/>
              <a:ext cx="1014300" cy="219412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13"/>
            <a:srcRect t="3787" b="1"/>
            <a:stretch/>
          </p:blipFill>
          <p:spPr>
            <a:xfrm>
              <a:off x="1529324" y="5097779"/>
              <a:ext cx="952200" cy="283345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/>
        </p:nvSpPr>
        <p:spPr bwMode="auto">
          <a:xfrm>
            <a:off x="1012674" y="2321174"/>
            <a:ext cx="135038" cy="138896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9784" y="2220884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err="1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14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764650" y="2332513"/>
            <a:ext cx="135038" cy="138896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31760" y="2232223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err="1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14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1543851" y="2138286"/>
            <a:ext cx="135038" cy="138896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10961" y="2037996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err="1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14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250169" y="2138483"/>
            <a:ext cx="135038" cy="138896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17279" y="2038193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err="1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14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6032122" y="2055846"/>
            <a:ext cx="71081" cy="83000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61301" y="1950002"/>
            <a:ext cx="227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err="1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12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2371796" y="2039684"/>
            <a:ext cx="71081" cy="83000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01065" y="1950002"/>
            <a:ext cx="227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err="1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12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731644" y="3345384"/>
            <a:ext cx="5020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CC0099"/>
                </a:solidFill>
              </a:rPr>
              <a:t>E</a:t>
            </a:r>
            <a:r>
              <a:rPr lang="en-US" sz="2000" b="1" i="1" baseline="-25000" dirty="0" err="1" smtClean="0">
                <a:solidFill>
                  <a:srgbClr val="CC0099"/>
                </a:solidFill>
                <a:latin typeface="Symbol" panose="05050102010706020507" pitchFamily="18" charset="2"/>
              </a:rPr>
              <a:t>q</a:t>
            </a:r>
            <a:r>
              <a:rPr lang="en-US" sz="2000" b="1" i="1" baseline="-40000" dirty="0" err="1" smtClean="0">
                <a:solidFill>
                  <a:srgbClr val="CC0099"/>
                </a:solidFill>
                <a:cs typeface="Times New Roman" panose="02020603050405020304" pitchFamily="18" charset="0"/>
              </a:rPr>
              <a:t>i</a:t>
            </a:r>
            <a:endParaRPr lang="en-US" sz="2000" b="1" i="1" baseline="-40000" dirty="0">
              <a:solidFill>
                <a:srgbClr val="CC0099"/>
              </a:solidFill>
              <a:cs typeface="Times New Roman" panose="02020603050405020304" pitchFamily="18" charset="0"/>
            </a:endParaRPr>
          </a:p>
        </p:txBody>
      </p:sp>
      <p:sp>
        <p:nvSpPr>
          <p:cNvPr id="34" name="Left Bracket 33"/>
          <p:cNvSpPr/>
          <p:nvPr/>
        </p:nvSpPr>
        <p:spPr bwMode="auto">
          <a:xfrm>
            <a:off x="6156499" y="3176125"/>
            <a:ext cx="124383" cy="641329"/>
          </a:xfrm>
          <a:prstGeom prst="leftBracket">
            <a:avLst/>
          </a:prstGeom>
          <a:noFill/>
          <a:ln w="28575" cap="flat" cmpd="sng" algn="ctr">
            <a:solidFill>
              <a:srgbClr val="CC0099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5" name="Left Bracket 34"/>
          <p:cNvSpPr/>
          <p:nvPr/>
        </p:nvSpPr>
        <p:spPr bwMode="auto">
          <a:xfrm flipH="1">
            <a:off x="7874215" y="3176125"/>
            <a:ext cx="124383" cy="641329"/>
          </a:xfrm>
          <a:prstGeom prst="leftBracket">
            <a:avLst/>
          </a:prstGeom>
          <a:noFill/>
          <a:ln w="28575" cap="flat" cmpd="sng" algn="ctr">
            <a:solidFill>
              <a:srgbClr val="CC0099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Uniform Scattering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86232"/>
            <a:ext cx="7848600" cy="4114800"/>
          </a:xfrm>
        </p:spPr>
        <p:txBody>
          <a:bodyPr/>
          <a:lstStyle/>
          <a:p>
            <a:r>
              <a:rPr lang="en-US" sz="2800" dirty="0" smtClean="0"/>
              <a:t>Multipath comes uniformly from all directions</a:t>
            </a:r>
          </a:p>
          <a:p>
            <a:r>
              <a:rPr lang="en-US" sz="2800" dirty="0" smtClean="0"/>
              <a:t>Power in each component is the same: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041" y="2882704"/>
            <a:ext cx="3955718" cy="37485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9109" y="2462609"/>
            <a:ext cx="1801328" cy="40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0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Autocorrelation and PSD under uniform scattering</a:t>
            </a:r>
            <a:endParaRPr lang="en-US" dirty="0" smtClean="0"/>
          </a:p>
        </p:txBody>
      </p:sp>
      <p:sp>
        <p:nvSpPr>
          <p:cNvPr id="614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61950" y="1763713"/>
            <a:ext cx="8496300" cy="4114800"/>
          </a:xfrm>
        </p:spPr>
        <p:txBody>
          <a:bodyPr/>
          <a:lstStyle/>
          <a:p>
            <a:pPr>
              <a:lnSpc>
                <a:spcPct val="0"/>
              </a:lnSpc>
            </a:pPr>
            <a:endParaRPr lang="en-US" sz="2800" smtClean="0"/>
          </a:p>
          <a:p>
            <a:pPr>
              <a:lnSpc>
                <a:spcPct val="90000"/>
              </a:lnSpc>
            </a:pPr>
            <a:r>
              <a:rPr lang="en-US" sz="2800" smtClean="0"/>
              <a:t>Under uniform scattering, in phase and quad comps have no cross correlation and autocorrelation is</a:t>
            </a:r>
          </a:p>
          <a:p>
            <a:pPr>
              <a:lnSpc>
                <a:spcPct val="90000"/>
              </a:lnSpc>
            </a:pPr>
            <a:endParaRPr lang="en-US" sz="2800" smtClean="0"/>
          </a:p>
          <a:p>
            <a:pPr>
              <a:lnSpc>
                <a:spcPct val="90000"/>
              </a:lnSpc>
            </a:pPr>
            <a:endParaRPr lang="en-US" sz="2800" smtClean="0"/>
          </a:p>
          <a:p>
            <a:pPr>
              <a:lnSpc>
                <a:spcPct val="90000"/>
              </a:lnSpc>
            </a:pPr>
            <a:endParaRPr lang="en-US" sz="2800" smtClean="0"/>
          </a:p>
          <a:p>
            <a:pPr>
              <a:lnSpc>
                <a:spcPct val="0"/>
              </a:lnSpc>
            </a:pPr>
            <a:endParaRPr lang="en-US" sz="2800" smtClean="0"/>
          </a:p>
          <a:p>
            <a:pPr>
              <a:lnSpc>
                <a:spcPct val="90000"/>
              </a:lnSpc>
            </a:pPr>
            <a:r>
              <a:rPr lang="en-US" sz="2800" smtClean="0"/>
              <a:t>The PSD of received signal is </a:t>
            </a:r>
          </a:p>
        </p:txBody>
      </p:sp>
      <p:graphicFrame>
        <p:nvGraphicFramePr>
          <p:cNvPr id="6146" name="Object 10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0655490"/>
              </p:ext>
            </p:extLst>
          </p:nvPr>
        </p:nvGraphicFramePr>
        <p:xfrm>
          <a:off x="1259639" y="2805655"/>
          <a:ext cx="5162550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8" name="Equation" r:id="rId3" imgW="1815840" imgH="253800" progId="Equation.3">
                  <p:embed/>
                </p:oleObj>
              </mc:Choice>
              <mc:Fallback>
                <p:oleObj name="Equation" r:id="rId3" imgW="1815840" imgH="253800" progId="Equation.3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9" y="2805655"/>
                        <a:ext cx="5162550" cy="722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Text Box 1029"/>
          <p:cNvSpPr txBox="1">
            <a:spLocks noChangeArrowheads="1"/>
          </p:cNvSpPr>
          <p:nvPr/>
        </p:nvSpPr>
        <p:spPr bwMode="auto">
          <a:xfrm>
            <a:off x="683397" y="3568169"/>
            <a:ext cx="6686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800" b="1" i="1" dirty="0" err="1">
                <a:solidFill>
                  <a:srgbClr val="CC0000"/>
                </a:solidFill>
              </a:rPr>
              <a:t>Decorrelates</a:t>
            </a:r>
            <a:r>
              <a:rPr lang="en-US" sz="2800" b="1" i="1" dirty="0">
                <a:solidFill>
                  <a:srgbClr val="CC0000"/>
                </a:solidFill>
              </a:rPr>
              <a:t> over roughly half a wavelength</a:t>
            </a:r>
          </a:p>
        </p:txBody>
      </p:sp>
      <p:graphicFrame>
        <p:nvGraphicFramePr>
          <p:cNvPr id="6147" name="Object 10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0551281"/>
              </p:ext>
            </p:extLst>
          </p:nvPr>
        </p:nvGraphicFramePr>
        <p:xfrm>
          <a:off x="665163" y="4665663"/>
          <a:ext cx="5851525" cy="1287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9" name="Equation" r:id="rId5" imgW="2311200" imgH="507960" progId="Equation.3">
                  <p:embed/>
                </p:oleObj>
              </mc:Choice>
              <mc:Fallback>
                <p:oleObj name="Equation" r:id="rId5" imgW="2311200" imgH="507960" progId="Equation.3">
                  <p:embed/>
                  <p:pic>
                    <p:nvPicPr>
                      <p:cNvPr id="0" name="Object 10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163" y="4665663"/>
                        <a:ext cx="5851525" cy="1287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1" name="Line 1032"/>
          <p:cNvSpPr>
            <a:spLocks noChangeShapeType="1"/>
          </p:cNvSpPr>
          <p:nvPr/>
        </p:nvSpPr>
        <p:spPr bwMode="auto">
          <a:xfrm>
            <a:off x="7467600" y="5067300"/>
            <a:ext cx="0" cy="1028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2" name="Line 1033"/>
          <p:cNvSpPr>
            <a:spLocks noChangeShapeType="1"/>
          </p:cNvSpPr>
          <p:nvPr/>
        </p:nvSpPr>
        <p:spPr bwMode="auto">
          <a:xfrm flipV="1">
            <a:off x="6648450" y="6096000"/>
            <a:ext cx="1600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3" name="Arc 1034"/>
          <p:cNvSpPr>
            <a:spLocks/>
          </p:cNvSpPr>
          <p:nvPr/>
        </p:nvSpPr>
        <p:spPr bwMode="auto">
          <a:xfrm flipV="1">
            <a:off x="7486650" y="5276850"/>
            <a:ext cx="666750" cy="8001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0033C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4" name="Arc 1035"/>
          <p:cNvSpPr>
            <a:spLocks/>
          </p:cNvSpPr>
          <p:nvPr/>
        </p:nvSpPr>
        <p:spPr bwMode="auto">
          <a:xfrm flipH="1" flipV="1">
            <a:off x="6800850" y="5276850"/>
            <a:ext cx="666750" cy="8001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0033C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5" name="Text Box 1036"/>
          <p:cNvSpPr txBox="1">
            <a:spLocks noChangeArrowheads="1"/>
          </p:cNvSpPr>
          <p:nvPr/>
        </p:nvSpPr>
        <p:spPr bwMode="auto">
          <a:xfrm>
            <a:off x="7851775" y="6084888"/>
            <a:ext cx="6889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>
                <a:solidFill>
                  <a:srgbClr val="000000"/>
                </a:solidFill>
              </a:rPr>
              <a:t>f</a:t>
            </a:r>
            <a:r>
              <a:rPr lang="en-US" sz="2000" b="1" baseline="-25000">
                <a:solidFill>
                  <a:srgbClr val="000000"/>
                </a:solidFill>
              </a:rPr>
              <a:t>c</a:t>
            </a:r>
            <a:r>
              <a:rPr lang="en-US" sz="2000" b="1">
                <a:solidFill>
                  <a:srgbClr val="000000"/>
                </a:solidFill>
              </a:rPr>
              <a:t>+f</a:t>
            </a:r>
            <a:r>
              <a:rPr lang="en-US" sz="2000" b="1" baseline="-2500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6156" name="Text Box 1037"/>
          <p:cNvSpPr txBox="1">
            <a:spLocks noChangeArrowheads="1"/>
          </p:cNvSpPr>
          <p:nvPr/>
        </p:nvSpPr>
        <p:spPr bwMode="auto">
          <a:xfrm>
            <a:off x="965200" y="6024563"/>
            <a:ext cx="52959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800" b="1" i="1">
                <a:solidFill>
                  <a:srgbClr val="CC0000"/>
                </a:solidFill>
              </a:rPr>
              <a:t>Used to generate simulation values</a:t>
            </a:r>
          </a:p>
        </p:txBody>
      </p:sp>
      <p:sp>
        <p:nvSpPr>
          <p:cNvPr id="6157" name="Line 1038"/>
          <p:cNvSpPr>
            <a:spLocks noChangeShapeType="1"/>
          </p:cNvSpPr>
          <p:nvPr/>
        </p:nvSpPr>
        <p:spPr bwMode="auto">
          <a:xfrm>
            <a:off x="8153400" y="5143500"/>
            <a:ext cx="0" cy="1066800"/>
          </a:xfrm>
          <a:prstGeom prst="line">
            <a:avLst/>
          </a:prstGeom>
          <a:noFill/>
          <a:ln w="12700" cap="rnd">
            <a:solidFill>
              <a:srgbClr val="00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8" name="Text Box 1039"/>
          <p:cNvSpPr txBox="1">
            <a:spLocks noChangeArrowheads="1"/>
          </p:cNvSpPr>
          <p:nvPr/>
        </p:nvSpPr>
        <p:spPr bwMode="auto">
          <a:xfrm>
            <a:off x="7299325" y="6027738"/>
            <a:ext cx="3413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>
                <a:solidFill>
                  <a:srgbClr val="000000"/>
                </a:solidFill>
              </a:rPr>
              <a:t>f</a:t>
            </a:r>
            <a:r>
              <a:rPr lang="en-US" sz="2000" b="1" baseline="-250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6159" name="Text Box 1040"/>
          <p:cNvSpPr txBox="1">
            <a:spLocks noChangeArrowheads="1"/>
          </p:cNvSpPr>
          <p:nvPr/>
        </p:nvSpPr>
        <p:spPr bwMode="auto">
          <a:xfrm>
            <a:off x="7423150" y="4670425"/>
            <a:ext cx="8509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 i="1">
                <a:solidFill>
                  <a:srgbClr val="0033CC"/>
                </a:solidFill>
              </a:rPr>
              <a:t>S</a:t>
            </a:r>
            <a:r>
              <a:rPr lang="en-US" sz="2000" b="1" i="1" baseline="-25000">
                <a:solidFill>
                  <a:srgbClr val="0033CC"/>
                </a:solidFill>
              </a:rPr>
              <a:t>r</a:t>
            </a:r>
            <a:r>
              <a:rPr lang="en-US" sz="2000" b="1" i="1">
                <a:solidFill>
                  <a:srgbClr val="0033CC"/>
                </a:solidFill>
              </a:rPr>
              <a:t>(f)</a:t>
            </a:r>
            <a:endParaRPr lang="en-US" sz="2000" b="1" i="1" baseline="-25000">
              <a:solidFill>
                <a:srgbClr val="0033CC"/>
              </a:solidFill>
            </a:endParaRPr>
          </a:p>
        </p:txBody>
      </p:sp>
      <p:sp>
        <p:nvSpPr>
          <p:cNvPr id="6160" name="Text Box 1041"/>
          <p:cNvSpPr txBox="1">
            <a:spLocks noChangeArrowheads="1"/>
          </p:cNvSpPr>
          <p:nvPr/>
        </p:nvSpPr>
        <p:spPr bwMode="auto">
          <a:xfrm>
            <a:off x="6465888" y="6137275"/>
            <a:ext cx="628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>
                <a:solidFill>
                  <a:srgbClr val="000000"/>
                </a:solidFill>
              </a:rPr>
              <a:t>f</a:t>
            </a:r>
            <a:r>
              <a:rPr lang="en-US" sz="2000" b="1" baseline="-25000">
                <a:solidFill>
                  <a:srgbClr val="000000"/>
                </a:solidFill>
              </a:rPr>
              <a:t>c</a:t>
            </a:r>
            <a:r>
              <a:rPr lang="en-US" sz="2000" b="1">
                <a:solidFill>
                  <a:srgbClr val="000000"/>
                </a:solidFill>
              </a:rPr>
              <a:t>-f</a:t>
            </a:r>
            <a:r>
              <a:rPr lang="en-US" sz="2000" b="1" baseline="-2500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6161" name="Line 1042"/>
          <p:cNvSpPr>
            <a:spLocks noChangeShapeType="1"/>
          </p:cNvSpPr>
          <p:nvPr/>
        </p:nvSpPr>
        <p:spPr bwMode="auto">
          <a:xfrm>
            <a:off x="6805613" y="5148263"/>
            <a:ext cx="0" cy="1066800"/>
          </a:xfrm>
          <a:prstGeom prst="line">
            <a:avLst/>
          </a:prstGeom>
          <a:noFill/>
          <a:ln w="12700" cap="rnd">
            <a:solidFill>
              <a:srgbClr val="00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1350" y="2688702"/>
            <a:ext cx="1576472" cy="985295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 bwMode="auto">
          <a:xfrm flipH="1" flipV="1">
            <a:off x="7538130" y="3273485"/>
            <a:ext cx="949121" cy="28120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8375502" y="3409411"/>
            <a:ext cx="4507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.4</a:t>
            </a:r>
            <a:r>
              <a:rPr lang="en-US" sz="1600" dirty="0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endParaRPr lang="en-US" sz="1600" dirty="0">
              <a:solidFill>
                <a:srgbClr val="FF0000"/>
              </a:solidFill>
              <a:latin typeface="Symbol" panose="05050102010706020507" pitchFamily="18" charset="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567822" y="308164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0033CC"/>
                </a:solidFill>
              </a:rPr>
              <a:t>v</a:t>
            </a:r>
            <a:r>
              <a:rPr lang="en-US" sz="1400" dirty="0" err="1" smtClean="0">
                <a:solidFill>
                  <a:srgbClr val="0033CC"/>
                </a:solidFill>
                <a:latin typeface="Symbol" panose="05050102010706020507" pitchFamily="18" charset="2"/>
              </a:rPr>
              <a:t>t</a:t>
            </a:r>
            <a:r>
              <a:rPr lang="en-US" sz="1400" dirty="0" smtClean="0">
                <a:solidFill>
                  <a:srgbClr val="0033CC"/>
                </a:solidFill>
              </a:rPr>
              <a:t>=d</a:t>
            </a:r>
            <a:endParaRPr lang="en-US" sz="1400" dirty="0">
              <a:solidFill>
                <a:srgbClr val="0033CC"/>
              </a:solidFill>
              <a:latin typeface="Symbol" panose="05050102010706020507" pitchFamily="18" charset="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41724" y="271633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33CC"/>
                </a:solidFill>
              </a:rPr>
              <a:t>1</a:t>
            </a:r>
            <a:endParaRPr lang="en-US" sz="1200" dirty="0">
              <a:solidFill>
                <a:srgbClr val="0033CC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85254" y="2680764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err="1" smtClean="0">
                <a:solidFill>
                  <a:schemeClr val="bg2">
                    <a:lumMod val="50000"/>
                  </a:schemeClr>
                </a:solidFill>
              </a:rPr>
              <a:t>f</a:t>
            </a:r>
            <a:r>
              <a:rPr lang="en-US" sz="1800" i="1" baseline="-25000" dirty="0" err="1" smtClean="0">
                <a:solidFill>
                  <a:schemeClr val="bg2">
                    <a:lumMod val="50000"/>
                  </a:schemeClr>
                </a:solidFill>
              </a:rPr>
              <a:t>D</a:t>
            </a:r>
            <a:r>
              <a:rPr lang="en-US" sz="1800" i="1" dirty="0" smtClean="0">
                <a:solidFill>
                  <a:schemeClr val="bg2">
                    <a:lumMod val="50000"/>
                  </a:schemeClr>
                </a:solidFill>
              </a:rPr>
              <a:t>=v/</a:t>
            </a:r>
            <a:r>
              <a:rPr lang="en-US" sz="1800" i="1" dirty="0" smtClean="0">
                <a:solidFill>
                  <a:schemeClr val="bg2">
                    <a:lumMod val="50000"/>
                  </a:schemeClr>
                </a:solidFill>
                <a:latin typeface="Symbol" panose="05050102010706020507" pitchFamily="18" charset="2"/>
              </a:rPr>
              <a:t>l</a:t>
            </a:r>
            <a:endParaRPr lang="en-US" sz="1800" i="1" dirty="0">
              <a:solidFill>
                <a:schemeClr val="bg2">
                  <a:lumMod val="50000"/>
                </a:schemeClr>
              </a:solidFill>
              <a:latin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Signal Envelope Distribution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2" y="1786647"/>
            <a:ext cx="6289373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 smtClean="0"/>
              <a:t>CLT approx. leads to Rayleigh distribution (power is exponential)</a:t>
            </a:r>
          </a:p>
          <a:p>
            <a:pPr>
              <a:lnSpc>
                <a:spcPct val="20000"/>
              </a:lnSpc>
            </a:pPr>
            <a:endParaRPr lang="en-US" sz="28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When LOS component present, </a:t>
            </a:r>
            <a:r>
              <a:rPr lang="en-US" sz="2800" dirty="0" err="1" smtClean="0"/>
              <a:t>Ricean</a:t>
            </a:r>
            <a:r>
              <a:rPr lang="en-US" sz="2800" dirty="0" smtClean="0"/>
              <a:t> distribution is used</a:t>
            </a:r>
          </a:p>
          <a:p>
            <a:pPr>
              <a:lnSpc>
                <a:spcPct val="30000"/>
              </a:lnSpc>
            </a:pPr>
            <a:endParaRPr lang="en-US" sz="28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Measurements support </a:t>
            </a:r>
            <a:r>
              <a:rPr lang="en-US" sz="2800" dirty="0" err="1" smtClean="0"/>
              <a:t>Nakagami</a:t>
            </a:r>
            <a:r>
              <a:rPr lang="en-US" sz="2800" dirty="0" smtClean="0"/>
              <a:t> distribution in some environments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/>
              <a:t>Similar to </a:t>
            </a:r>
            <a:r>
              <a:rPr lang="en-US" sz="2400" dirty="0" err="1" smtClean="0"/>
              <a:t>Ricean</a:t>
            </a:r>
            <a:r>
              <a:rPr lang="en-US" sz="2400" dirty="0" smtClean="0"/>
              <a:t>, but models “worse than Rayleigh”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/>
              <a:t>Lends itself better to closed form BER expressions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1623" y="1674503"/>
            <a:ext cx="2959778" cy="23772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371" y="4466797"/>
            <a:ext cx="2601008" cy="20854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7358332" y="3925019"/>
            <a:ext cx="577970" cy="126731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 rot="5400000" flipV="1">
            <a:off x="6055448" y="2649992"/>
            <a:ext cx="194427" cy="125662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Wideband Channels</a:t>
            </a:r>
          </a:p>
        </p:txBody>
      </p:sp>
      <p:sp>
        <p:nvSpPr>
          <p:cNvPr id="41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61160"/>
            <a:ext cx="83058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Individual multipath components resolvable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True when time difference between components exceeds signal bandwidth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Requires statistical characterization of c(</a:t>
            </a:r>
            <a:r>
              <a:rPr lang="en-US" sz="2800" dirty="0" err="1" smtClean="0">
                <a:latin typeface="Symbol" panose="05050102010706020507" pitchFamily="18" charset="2"/>
              </a:rPr>
              <a:t>t</a:t>
            </a:r>
            <a:r>
              <a:rPr lang="en-US" sz="2800" dirty="0" err="1" smtClean="0"/>
              <a:t>,t</a:t>
            </a:r>
            <a:r>
              <a:rPr lang="en-US" sz="28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Assume CLT, stationarity and uncorrelated scattering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Leads to simplification of its autocorrelation function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612666"/>
              </p:ext>
            </p:extLst>
          </p:nvPr>
        </p:nvGraphicFramePr>
        <p:xfrm>
          <a:off x="1447800" y="4644390"/>
          <a:ext cx="1397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4" name="Equation" r:id="rId3" imgW="761760" imgH="228600" progId="Equation.3">
                  <p:embed/>
                </p:oleObj>
              </mc:Choice>
              <mc:Fallback>
                <p:oleObj name="Equation" r:id="rId3" imgW="7617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644390"/>
                        <a:ext cx="13970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7814904"/>
              </p:ext>
            </p:extLst>
          </p:nvPr>
        </p:nvGraphicFramePr>
        <p:xfrm>
          <a:off x="5810250" y="4644390"/>
          <a:ext cx="1397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5" name="Equation" r:id="rId5" imgW="761760" imgH="228600" progId="Equation.3">
                  <p:embed/>
                </p:oleObj>
              </mc:Choice>
              <mc:Fallback>
                <p:oleObj name="Equation" r:id="rId5" imgW="7617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0250" y="4644390"/>
                        <a:ext cx="13970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04" name="Group 6"/>
          <p:cNvGrpSpPr>
            <a:grpSpLocks/>
          </p:cNvGrpSpPr>
          <p:nvPr/>
        </p:nvGrpSpPr>
        <p:grpSpPr bwMode="auto">
          <a:xfrm>
            <a:off x="1276350" y="5082540"/>
            <a:ext cx="1825625" cy="1273175"/>
            <a:chOff x="864" y="3096"/>
            <a:chExt cx="1150" cy="802"/>
          </a:xfrm>
        </p:grpSpPr>
        <p:grpSp>
          <p:nvGrpSpPr>
            <p:cNvPr id="4123" name="Group 7"/>
            <p:cNvGrpSpPr>
              <a:grpSpLocks/>
            </p:cNvGrpSpPr>
            <p:nvPr/>
          </p:nvGrpSpPr>
          <p:grpSpPr bwMode="auto">
            <a:xfrm>
              <a:off x="1200" y="3096"/>
              <a:ext cx="312" cy="576"/>
              <a:chOff x="876" y="3204"/>
              <a:chExt cx="312" cy="576"/>
            </a:xfrm>
          </p:grpSpPr>
          <p:sp>
            <p:nvSpPr>
              <p:cNvPr id="4126" name="Rectangle 8"/>
              <p:cNvSpPr>
                <a:spLocks noChangeArrowheads="1"/>
              </p:cNvSpPr>
              <p:nvPr/>
            </p:nvSpPr>
            <p:spPr bwMode="auto">
              <a:xfrm>
                <a:off x="876" y="3204"/>
                <a:ext cx="156" cy="57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7" name="Rectangle 9"/>
              <p:cNvSpPr>
                <a:spLocks noChangeArrowheads="1"/>
              </p:cNvSpPr>
              <p:nvPr/>
            </p:nvSpPr>
            <p:spPr bwMode="auto">
              <a:xfrm>
                <a:off x="948" y="3204"/>
                <a:ext cx="156" cy="576"/>
              </a:xfrm>
              <a:prstGeom prst="rect">
                <a:avLst/>
              </a:prstGeom>
              <a:solidFill>
                <a:srgbClr val="4016C6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8" name="Rectangle 10"/>
              <p:cNvSpPr>
                <a:spLocks noChangeArrowheads="1"/>
              </p:cNvSpPr>
              <p:nvPr/>
            </p:nvSpPr>
            <p:spPr bwMode="auto">
              <a:xfrm>
                <a:off x="1032" y="3204"/>
                <a:ext cx="156" cy="576"/>
              </a:xfrm>
              <a:prstGeom prst="rect">
                <a:avLst/>
              </a:prstGeom>
              <a:solidFill>
                <a:srgbClr val="0099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24" name="Line 11"/>
            <p:cNvSpPr>
              <a:spLocks noChangeShapeType="1"/>
            </p:cNvSpPr>
            <p:nvPr/>
          </p:nvSpPr>
          <p:spPr bwMode="auto">
            <a:xfrm>
              <a:off x="864" y="3672"/>
              <a:ext cx="10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5" name="Text Box 12"/>
            <p:cNvSpPr txBox="1">
              <a:spLocks noChangeArrowheads="1"/>
            </p:cNvSpPr>
            <p:nvPr/>
          </p:nvSpPr>
          <p:spPr bwMode="auto">
            <a:xfrm>
              <a:off x="1814" y="3610"/>
              <a:ext cx="2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b="1">
                  <a:solidFill>
                    <a:srgbClr val="000000"/>
                  </a:solidFill>
                  <a:latin typeface="Symbol" pitchFamily="18" charset="2"/>
                </a:rPr>
                <a:t>t</a:t>
              </a:r>
            </a:p>
          </p:txBody>
        </p:sp>
      </p:grpSp>
      <p:grpSp>
        <p:nvGrpSpPr>
          <p:cNvPr id="4105" name="Group 13"/>
          <p:cNvGrpSpPr>
            <a:grpSpLocks/>
          </p:cNvGrpSpPr>
          <p:nvPr/>
        </p:nvGrpSpPr>
        <p:grpSpPr bwMode="auto">
          <a:xfrm>
            <a:off x="5200650" y="5082540"/>
            <a:ext cx="2892425" cy="1254125"/>
            <a:chOff x="3336" y="3144"/>
            <a:chExt cx="1822" cy="790"/>
          </a:xfrm>
        </p:grpSpPr>
        <p:sp>
          <p:nvSpPr>
            <p:cNvPr id="4116" name="Rectangle 14"/>
            <p:cNvSpPr>
              <a:spLocks noChangeArrowheads="1"/>
            </p:cNvSpPr>
            <p:nvPr/>
          </p:nvSpPr>
          <p:spPr bwMode="auto">
            <a:xfrm>
              <a:off x="3492" y="3144"/>
              <a:ext cx="156" cy="57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7" name="Rectangle 15"/>
            <p:cNvSpPr>
              <a:spLocks noChangeArrowheads="1"/>
            </p:cNvSpPr>
            <p:nvPr/>
          </p:nvSpPr>
          <p:spPr bwMode="auto">
            <a:xfrm>
              <a:off x="4104" y="3144"/>
              <a:ext cx="156" cy="576"/>
            </a:xfrm>
            <a:prstGeom prst="rect">
              <a:avLst/>
            </a:prstGeom>
            <a:solidFill>
              <a:srgbClr val="4016C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8" name="Rectangle 16"/>
            <p:cNvSpPr>
              <a:spLocks noChangeArrowheads="1"/>
            </p:cNvSpPr>
            <p:nvPr/>
          </p:nvSpPr>
          <p:spPr bwMode="auto">
            <a:xfrm>
              <a:off x="4620" y="3144"/>
              <a:ext cx="156" cy="576"/>
            </a:xfrm>
            <a:prstGeom prst="rect">
              <a:avLst/>
            </a:prstGeom>
            <a:solidFill>
              <a:srgbClr val="0099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9" name="Line 17"/>
            <p:cNvSpPr>
              <a:spLocks noChangeShapeType="1"/>
            </p:cNvSpPr>
            <p:nvPr/>
          </p:nvSpPr>
          <p:spPr bwMode="auto">
            <a:xfrm flipV="1">
              <a:off x="3336" y="3720"/>
              <a:ext cx="164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0" name="Text Box 18"/>
            <p:cNvSpPr txBox="1">
              <a:spLocks noChangeArrowheads="1"/>
            </p:cNvSpPr>
            <p:nvPr/>
          </p:nvSpPr>
          <p:spPr bwMode="auto">
            <a:xfrm>
              <a:off x="4958" y="3646"/>
              <a:ext cx="2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b="1">
                  <a:solidFill>
                    <a:srgbClr val="000000"/>
                  </a:solidFill>
                  <a:latin typeface="Symbol" pitchFamily="18" charset="2"/>
                </a:rPr>
                <a:t>t</a:t>
              </a:r>
            </a:p>
          </p:txBody>
        </p:sp>
        <p:sp>
          <p:nvSpPr>
            <p:cNvPr id="4121" name="Line 19"/>
            <p:cNvSpPr>
              <a:spLocks noChangeShapeType="1"/>
            </p:cNvSpPr>
            <p:nvPr/>
          </p:nvSpPr>
          <p:spPr bwMode="auto">
            <a:xfrm>
              <a:off x="3636" y="3384"/>
              <a:ext cx="4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4100" name="Object 20"/>
            <p:cNvGraphicFramePr>
              <a:graphicFrameLocks noChangeAspect="1"/>
            </p:cNvGraphicFramePr>
            <p:nvPr/>
          </p:nvGraphicFramePr>
          <p:xfrm>
            <a:off x="3737" y="3427"/>
            <a:ext cx="293" cy="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56" name="Equation" r:id="rId7" imgW="253800" imgH="215640" progId="Equation.3">
                    <p:embed/>
                  </p:oleObj>
                </mc:Choice>
                <mc:Fallback>
                  <p:oleObj name="Equation" r:id="rId7" imgW="25380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7" y="3427"/>
                          <a:ext cx="293" cy="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22" name="Line 21"/>
            <p:cNvSpPr>
              <a:spLocks noChangeShapeType="1"/>
            </p:cNvSpPr>
            <p:nvPr/>
          </p:nvSpPr>
          <p:spPr bwMode="auto">
            <a:xfrm flipV="1">
              <a:off x="4260" y="3384"/>
              <a:ext cx="3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4101" name="Object 22"/>
            <p:cNvGraphicFramePr>
              <a:graphicFrameLocks noChangeAspect="1"/>
            </p:cNvGraphicFramePr>
            <p:nvPr/>
          </p:nvGraphicFramePr>
          <p:xfrm>
            <a:off x="4306" y="3427"/>
            <a:ext cx="307" cy="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57" name="Equation" r:id="rId9" imgW="266400" imgH="215640" progId="Equation.3">
                    <p:embed/>
                  </p:oleObj>
                </mc:Choice>
                <mc:Fallback>
                  <p:oleObj name="Equation" r:id="rId9" imgW="26640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06" y="3427"/>
                          <a:ext cx="307" cy="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106" name="Text Box 23"/>
          <p:cNvSpPr txBox="1">
            <a:spLocks noChangeArrowheads="1"/>
          </p:cNvSpPr>
          <p:nvPr/>
        </p:nvSpPr>
        <p:spPr bwMode="auto">
          <a:xfrm>
            <a:off x="1127125" y="6209665"/>
            <a:ext cx="1862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>
                <a:solidFill>
                  <a:srgbClr val="000000"/>
                </a:solidFill>
              </a:rPr>
              <a:t>Narrowband</a:t>
            </a:r>
          </a:p>
        </p:txBody>
      </p:sp>
      <p:sp>
        <p:nvSpPr>
          <p:cNvPr id="4107" name="Text Box 24"/>
          <p:cNvSpPr txBox="1">
            <a:spLocks noChangeArrowheads="1"/>
          </p:cNvSpPr>
          <p:nvPr/>
        </p:nvSpPr>
        <p:spPr bwMode="auto">
          <a:xfrm>
            <a:off x="5603875" y="6209665"/>
            <a:ext cx="1539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>
                <a:solidFill>
                  <a:srgbClr val="000000"/>
                </a:solidFill>
              </a:rPr>
              <a:t>Wideband</a:t>
            </a:r>
          </a:p>
        </p:txBody>
      </p:sp>
      <p:sp>
        <p:nvSpPr>
          <p:cNvPr id="4108" name="Line 25"/>
          <p:cNvSpPr>
            <a:spLocks noChangeShapeType="1"/>
          </p:cNvSpPr>
          <p:nvPr/>
        </p:nvSpPr>
        <p:spPr bwMode="auto">
          <a:xfrm>
            <a:off x="3402330" y="4522470"/>
            <a:ext cx="19050" cy="2857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9" name="Line 26"/>
          <p:cNvSpPr>
            <a:spLocks noChangeShapeType="1"/>
          </p:cNvSpPr>
          <p:nvPr/>
        </p:nvSpPr>
        <p:spPr bwMode="auto">
          <a:xfrm>
            <a:off x="5078730" y="4503420"/>
            <a:ext cx="19050" cy="2857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0" name="Line 27"/>
          <p:cNvSpPr>
            <a:spLocks noChangeShapeType="1"/>
          </p:cNvSpPr>
          <p:nvPr/>
        </p:nvSpPr>
        <p:spPr bwMode="auto">
          <a:xfrm>
            <a:off x="3421380" y="4522470"/>
            <a:ext cx="1600200" cy="0"/>
          </a:xfrm>
          <a:prstGeom prst="line">
            <a:avLst/>
          </a:prstGeom>
          <a:noFill/>
          <a:ln w="12700">
            <a:solidFill>
              <a:srgbClr val="CC009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1" name="Line 28"/>
          <p:cNvSpPr>
            <a:spLocks noChangeShapeType="1"/>
          </p:cNvSpPr>
          <p:nvPr/>
        </p:nvSpPr>
        <p:spPr bwMode="auto">
          <a:xfrm>
            <a:off x="3421380" y="4541520"/>
            <a:ext cx="819150" cy="285750"/>
          </a:xfrm>
          <a:prstGeom prst="line">
            <a:avLst/>
          </a:prstGeom>
          <a:noFill/>
          <a:ln w="12700">
            <a:solidFill>
              <a:srgbClr val="4016C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2" name="Line 29"/>
          <p:cNvSpPr>
            <a:spLocks noChangeShapeType="1"/>
          </p:cNvSpPr>
          <p:nvPr/>
        </p:nvSpPr>
        <p:spPr bwMode="auto">
          <a:xfrm flipH="1">
            <a:off x="4202430" y="4541520"/>
            <a:ext cx="819150" cy="285750"/>
          </a:xfrm>
          <a:prstGeom prst="line">
            <a:avLst/>
          </a:prstGeom>
          <a:noFill/>
          <a:ln w="12700">
            <a:solidFill>
              <a:srgbClr val="4016C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3" name="Line 30"/>
          <p:cNvSpPr>
            <a:spLocks noChangeShapeType="1"/>
          </p:cNvSpPr>
          <p:nvPr/>
        </p:nvSpPr>
        <p:spPr bwMode="auto">
          <a:xfrm flipV="1">
            <a:off x="3364230" y="4312920"/>
            <a:ext cx="533400" cy="209550"/>
          </a:xfrm>
          <a:prstGeom prst="line">
            <a:avLst/>
          </a:prstGeom>
          <a:noFill/>
          <a:ln w="12700">
            <a:solidFill>
              <a:srgbClr val="00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4" name="Line 31"/>
          <p:cNvSpPr>
            <a:spLocks noChangeShapeType="1"/>
          </p:cNvSpPr>
          <p:nvPr/>
        </p:nvSpPr>
        <p:spPr bwMode="auto">
          <a:xfrm>
            <a:off x="3916680" y="4312920"/>
            <a:ext cx="819150" cy="514350"/>
          </a:xfrm>
          <a:prstGeom prst="line">
            <a:avLst/>
          </a:prstGeom>
          <a:noFill/>
          <a:ln w="12700">
            <a:solidFill>
              <a:srgbClr val="00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5" name="Line 32"/>
          <p:cNvSpPr>
            <a:spLocks noChangeShapeType="1"/>
          </p:cNvSpPr>
          <p:nvPr/>
        </p:nvSpPr>
        <p:spPr bwMode="auto">
          <a:xfrm flipV="1">
            <a:off x="4735830" y="4503420"/>
            <a:ext cx="285750" cy="304800"/>
          </a:xfrm>
          <a:prstGeom prst="line">
            <a:avLst/>
          </a:prstGeom>
          <a:noFill/>
          <a:ln w="12700">
            <a:solidFill>
              <a:srgbClr val="00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33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Main Points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" y="1124903"/>
            <a:ext cx="8702040" cy="5353050"/>
          </a:xfrm>
        </p:spPr>
        <p:txBody>
          <a:bodyPr/>
          <a:lstStyle/>
          <a:p>
            <a:pPr lvl="1">
              <a:lnSpc>
                <a:spcPct val="4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>
              <a:lnSpc>
                <a:spcPct val="60000"/>
              </a:lnSpc>
              <a:buFont typeface="Wingdings" pitchFamily="2" charset="2"/>
              <a:buNone/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Narrowband model has in-phase and quad. comps that are zero-mean stationary Gaussian processes</a:t>
            </a:r>
          </a:p>
          <a:p>
            <a:pPr lvl="1"/>
            <a:r>
              <a:rPr lang="en-US" sz="2400" dirty="0" smtClean="0"/>
              <a:t>Auto and cross correlation depends on AOAs of multipath</a:t>
            </a:r>
          </a:p>
          <a:p>
            <a:pPr>
              <a:lnSpc>
                <a:spcPct val="3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Uniform scattering makes autocorrelation of </a:t>
            </a:r>
            <a:r>
              <a:rPr lang="en-US" sz="2800" dirty="0" err="1" smtClean="0"/>
              <a:t>inphase</a:t>
            </a:r>
            <a:r>
              <a:rPr lang="en-US" sz="2800" dirty="0" smtClean="0"/>
              <a:t> and quad comps of RX signal follow Bessel function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/>
              <a:t>Signal components </a:t>
            </a:r>
            <a:r>
              <a:rPr lang="en-US" sz="2400" dirty="0" err="1" smtClean="0"/>
              <a:t>decorrelate</a:t>
            </a:r>
            <a:r>
              <a:rPr lang="en-US" sz="2400" dirty="0" smtClean="0"/>
              <a:t> over half wavelength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The PSD has a bowel shape centered at carrier frequency</a:t>
            </a:r>
            <a:endParaRPr lang="en-US" sz="1400" dirty="0" smtClean="0"/>
          </a:p>
          <a:p>
            <a:pPr>
              <a:lnSpc>
                <a:spcPct val="3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Fading distribution depends on environment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/>
              <a:t>Rayleigh, </a:t>
            </a:r>
            <a:r>
              <a:rPr lang="en-US" sz="2400" dirty="0" err="1" smtClean="0"/>
              <a:t>Ricean</a:t>
            </a:r>
            <a:r>
              <a:rPr lang="en-US" sz="2400" dirty="0" smtClean="0"/>
              <a:t>, and </a:t>
            </a:r>
            <a:r>
              <a:rPr lang="en-US" sz="2400" dirty="0" err="1" smtClean="0"/>
              <a:t>Nakagami</a:t>
            </a:r>
            <a:r>
              <a:rPr lang="en-US" sz="2400" dirty="0" smtClean="0"/>
              <a:t> all common</a:t>
            </a:r>
          </a:p>
          <a:p>
            <a:pPr>
              <a:lnSpc>
                <a:spcPct val="30000"/>
              </a:lnSpc>
            </a:pPr>
            <a:endParaRPr lang="en-US" dirty="0" smtClean="0"/>
          </a:p>
          <a:p>
            <a:pPr>
              <a:lnSpc>
                <a:spcPct val="70000"/>
              </a:lnSpc>
            </a:pPr>
            <a:r>
              <a:rPr lang="en-US" dirty="0" smtClean="0"/>
              <a:t>Wideband channels have resolvable multipath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/>
              <a:t>Will statistically characterize c(</a:t>
            </a:r>
            <a:r>
              <a:rPr lang="en-US" sz="2400" dirty="0" err="1" smtClean="0">
                <a:latin typeface="Symbol" panose="05050102010706020507" pitchFamily="18" charset="2"/>
              </a:rPr>
              <a:t>t</a:t>
            </a:r>
            <a:r>
              <a:rPr lang="en-US" sz="2400" dirty="0" err="1" smtClean="0"/>
              <a:t>,t</a:t>
            </a:r>
            <a:r>
              <a:rPr lang="en-US" sz="2400" dirty="0" smtClean="0"/>
              <a:t>) for WSSUS model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47280</TotalTime>
  <Words>434</Words>
  <Application>Microsoft Office PowerPoint</Application>
  <PresentationFormat>On-screen Show (4:3)</PresentationFormat>
  <Paragraphs>120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Garamond</vt:lpstr>
      <vt:lpstr>Symbol</vt:lpstr>
      <vt:lpstr>Times New Roman</vt:lpstr>
      <vt:lpstr>Wingdings</vt:lpstr>
      <vt:lpstr>ZapfDingbats</vt:lpstr>
      <vt:lpstr>BlueRed</vt:lpstr>
      <vt:lpstr>Equation</vt:lpstr>
      <vt:lpstr>EE359 – Lecture 5 Outline</vt:lpstr>
      <vt:lpstr>Review of Last Lecture</vt:lpstr>
      <vt:lpstr>PowerPoint Presentation</vt:lpstr>
      <vt:lpstr>Cross Correlation</vt:lpstr>
      <vt:lpstr>Uniform Scattering</vt:lpstr>
      <vt:lpstr>Autocorrelation and PSD under uniform scattering</vt:lpstr>
      <vt:lpstr>Signal Envelope Distribution</vt:lpstr>
      <vt:lpstr>Wideband Channels</vt:lpstr>
      <vt:lpstr>Main Points</vt:lpstr>
    </vt:vector>
  </TitlesOfParts>
  <Company>Cal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Communications Research Overview</dc:title>
  <dc:creator>Andrea Goldsmith</dc:creator>
  <cp:lastModifiedBy>andreag</cp:lastModifiedBy>
  <cp:revision>95</cp:revision>
  <cp:lastPrinted>2000-03-17T02:49:38Z</cp:lastPrinted>
  <dcterms:created xsi:type="dcterms:W3CDTF">1999-01-27T20:08:30Z</dcterms:created>
  <dcterms:modified xsi:type="dcterms:W3CDTF">2020-01-21T20:16:12Z</dcterms:modified>
</cp:coreProperties>
</file>