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3" r:id="rId3"/>
    <p:sldMasterId id="2147483697" r:id="rId4"/>
    <p:sldMasterId id="2147483709" r:id="rId5"/>
    <p:sldMasterId id="2147483721" r:id="rId6"/>
    <p:sldMasterId id="2147483733" r:id="rId7"/>
  </p:sldMasterIdLst>
  <p:notesMasterIdLst>
    <p:notesMasterId r:id="rId29"/>
  </p:notesMasterIdLst>
  <p:handoutMasterIdLst>
    <p:handoutMasterId r:id="rId30"/>
  </p:handoutMasterIdLst>
  <p:sldIdLst>
    <p:sldId id="440" r:id="rId8"/>
    <p:sldId id="464" r:id="rId9"/>
    <p:sldId id="465" r:id="rId10"/>
    <p:sldId id="497" r:id="rId11"/>
    <p:sldId id="400" r:id="rId12"/>
    <p:sldId id="498" r:id="rId13"/>
    <p:sldId id="401" r:id="rId14"/>
    <p:sldId id="499" r:id="rId15"/>
    <p:sldId id="502" r:id="rId16"/>
    <p:sldId id="503" r:id="rId17"/>
    <p:sldId id="505" r:id="rId18"/>
    <p:sldId id="500" r:id="rId19"/>
    <p:sldId id="403" r:id="rId20"/>
    <p:sldId id="404" r:id="rId21"/>
    <p:sldId id="405" r:id="rId22"/>
    <p:sldId id="507" r:id="rId23"/>
    <p:sldId id="506" r:id="rId24"/>
    <p:sldId id="412" r:id="rId25"/>
    <p:sldId id="493" r:id="rId26"/>
    <p:sldId id="508" r:id="rId27"/>
    <p:sldId id="501" r:id="rId2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6600"/>
    <a:srgbClr val="33CC33"/>
    <a:srgbClr val="009900"/>
    <a:srgbClr val="CC0099"/>
    <a:srgbClr val="990099"/>
    <a:srgbClr val="00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2787"/>
    <p:restoredTop sz="90929"/>
  </p:normalViewPr>
  <p:slideViewPr>
    <p:cSldViewPr snapToGrid="0">
      <p:cViewPr varScale="1">
        <p:scale>
          <a:sx n="88" d="100"/>
          <a:sy n="88" d="100"/>
        </p:scale>
        <p:origin x="74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E9EB2D7-85A8-4C84-BAE5-B5E2410CE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12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8488"/>
            <a:ext cx="513397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D95B3F02-375C-47CC-9A03-5CBD864B1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63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522D6-6A9D-408C-8D4E-F49BDDE61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427F8-46D9-4A36-A56F-C4DD75370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DEDE1-5AF9-472A-8A38-02D37221D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0860D-4AE3-4798-8174-59E5C8F8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FFE80-F9C7-4D74-90E2-3018F6087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000D4-9E58-48F9-AB31-5AEA308C4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77B87-6EF5-48A2-AD56-2AE81312E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A1540-E049-4C4E-8DA9-F5C9D1543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9CC91-6EE8-4FE0-AD0B-8FC087EF0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02602-8CF6-4873-AF5C-C44C33159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D1117-A534-4D55-80AF-C4B33B4726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3594-DB65-4DA4-8B76-14EC221C2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85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7996-D5A3-4B17-84C0-0C6C59910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80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F7C3-7C4F-456C-AEE3-56507F60A6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439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7E9E-5D02-44E2-9600-FF0DC4F42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81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BCD6-B295-45A6-9ADB-F3621974BE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669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AC5C-BB00-4CE5-B3C2-F3265D4A60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392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575-A7CA-4C15-9164-2AD81833D6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97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EFE34-4DEC-4CE5-94F1-B1A42629C6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37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BE59-976C-4640-ACFA-BFAEEFD62B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92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12B-E4CA-43F4-830B-9FEBBF909EF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778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AB38-6548-44F0-BE32-0B61B2A1C2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63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3594-DB65-4DA4-8B76-14EC221C2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243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7996-D5A3-4B17-84C0-0C6C59910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97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F7C3-7C4F-456C-AEE3-56507F60A6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46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7E9E-5D02-44E2-9600-FF0DC4F42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390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BCD6-B295-45A6-9ADB-F3621974BE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0320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AC5C-BB00-4CE5-B3C2-F3265D4A60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01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575-A7CA-4C15-9164-2AD81833D6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460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EFE34-4DEC-4CE5-94F1-B1A42629C6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89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BE59-976C-4640-ACFA-BFAEEFD62B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7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12B-E4CA-43F4-830B-9FEBBF909EF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876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AB38-6548-44F0-BE32-0B61B2A1C2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735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3594-DB65-4DA4-8B76-14EC221C2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9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F7996-D5A3-4B17-84C0-0C6C59910B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443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F7C3-7C4F-456C-AEE3-56507F60A6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909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7E9E-5D02-44E2-9600-FF0DC4F42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726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BCD6-B295-45A6-9ADB-F3621974BE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7705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AC5C-BB00-4CE5-B3C2-F3265D4A60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861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575-A7CA-4C15-9164-2AD81833D6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086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EFE34-4DEC-4CE5-94F1-B1A42629C6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2397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BE59-976C-4640-ACFA-BFAEEFD62B2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890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12B-E4CA-43F4-830B-9FEBBF909EF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593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8AB38-6548-44F0-BE32-0B61B2A1C2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766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A86FB-9452-474A-AA86-FBCD0C205D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3764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0D0AC-9465-4601-A0F6-5BC6599CFB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30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F9CE8-CDC8-4B1A-9931-A75B36C363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370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888B2-3CB9-40D1-B50B-61ABB4A860D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56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E48A7-2340-4ADE-8582-2EFDDDB371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874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7CB25-CBE9-4A57-938F-3BC89D8A14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806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DD039-F344-47AE-A175-C67E202E8C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4825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36508-79E0-4070-8213-841EC02F52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528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F3710-E05C-4EDE-BDEE-073CEF01EE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943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168E4-D4A9-4FB1-9113-BC01C05F94E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916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E4BED-94E9-49D9-94E9-8A1B40CF835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452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A86FB-9452-474A-AA86-FBCD0C205D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125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0D0AC-9465-4601-A0F6-5BC6599CFB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73863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F9CE8-CDC8-4B1A-9931-A75B36C363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3331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888B2-3CB9-40D1-B50B-61ABB4A860D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30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E48A7-2340-4ADE-8582-2EFDDDB371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835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7CB25-CBE9-4A57-938F-3BC89D8A14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89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DD039-F344-47AE-A175-C67E202E8C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871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36508-79E0-4070-8213-841EC02F52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67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F3710-E05C-4EDE-BDEE-073CEF01EE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665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168E4-D4A9-4FB1-9113-BC01C05F94E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8112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E4BED-94E9-49D9-94E9-8A1B40CF835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8748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4B2F0-32A1-401D-A12D-6A2E122A0DA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884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294B-AB9F-4FBB-A3C7-125B67FC679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2888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4254C-45A4-416F-A127-F990D36732B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4940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A382D-C390-4A56-A0E3-B919A94438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2074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E6C6E-D433-48CE-BE41-A556C5063D4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3230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EF2C9-83A0-4BCE-A8D2-48FE9D4A7C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913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034BD-8560-4DF6-88F7-8F62DAA4DE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115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2BD97-30C1-4B0D-82C2-F0D9F69634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76788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D475-2C3F-4DF2-AD97-50FA7A35E2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7057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8D9EB-1862-4751-9676-4070B4CEEE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8133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C0862-F4E9-4545-BA0C-B1191E4461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26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3B35F72F-9296-470B-A089-DA91543BB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8E68F72-E631-4309-A52D-DFAE7EB8C4E5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874413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8E68F72-E631-4309-A52D-DFAE7EB8C4E5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74052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8E68F72-E631-4309-A52D-DFAE7EB8C4E5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600859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DDEB984-A4BA-435E-A438-E862A2B7046B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492278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5DDEB984-A4BA-435E-A438-E862A2B7046B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618995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DB934693-962B-47F7-8685-5DBA7E20D494}" type="slidenum">
              <a:rPr lang="en-US">
                <a:solidFill>
                  <a:srgbClr val="FFFFFF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289318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emf"/><Relationship Id="rId4" Type="http://schemas.openxmlformats.org/officeDocument/2006/relationships/image" Target="../media/image24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br>
              <a:rPr lang="en-US" dirty="0" smtClean="0"/>
            </a:br>
            <a:r>
              <a:rPr lang="en-US" sz="2000" dirty="0" smtClean="0"/>
              <a:t>Midterm only covers material from lectures and HWs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524391"/>
            <a:ext cx="8350666" cy="46513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Overview of Wireless Systems:</a:t>
            </a:r>
          </a:p>
          <a:p>
            <a:pPr lvl="1">
              <a:lnSpc>
                <a:spcPct val="50000"/>
              </a:lnSpc>
            </a:pPr>
            <a:r>
              <a:rPr lang="en-US" sz="2000" dirty="0" smtClean="0"/>
              <a:t>Nothing from Chapter 1 is on the MT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Signal Propagation and Channel Models</a:t>
            </a:r>
          </a:p>
          <a:p>
            <a:pPr lvl="1">
              <a:lnSpc>
                <a:spcPct val="50000"/>
              </a:lnSpc>
            </a:pPr>
            <a:r>
              <a:rPr lang="en-US" sz="2000" dirty="0" smtClean="0"/>
              <a:t>Chapter 2.1-2.4, 2.6-2.10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Modulation and Performance Metrics</a:t>
            </a:r>
          </a:p>
          <a:p>
            <a:pPr lvl="1">
              <a:lnSpc>
                <a:spcPct val="50000"/>
              </a:lnSpc>
            </a:pPr>
            <a:r>
              <a:rPr lang="en-US" sz="2000" dirty="0" smtClean="0"/>
              <a:t>Chapter 3.1,3.2.1-3.2.2, 3.3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Fundamental Capacity Limits</a:t>
            </a:r>
          </a:p>
          <a:p>
            <a:pPr lvl="1">
              <a:lnSpc>
                <a:spcPct val="50000"/>
              </a:lnSpc>
            </a:pPr>
            <a:r>
              <a:rPr lang="en-US" sz="2000" dirty="0" smtClean="0"/>
              <a:t>Chapter 4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Impact </a:t>
            </a:r>
            <a:r>
              <a:rPr lang="en-US" sz="2400" dirty="0"/>
              <a:t>of Channel on Performance </a:t>
            </a:r>
            <a:endParaRPr lang="en-US" sz="2400" dirty="0" smtClean="0"/>
          </a:p>
          <a:p>
            <a:pPr lvl="1">
              <a:lnSpc>
                <a:spcPct val="50000"/>
              </a:lnSpc>
            </a:pPr>
            <a:r>
              <a:rPr lang="en-US" sz="2000" dirty="0" smtClean="0"/>
              <a:t>Chapter 6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Diversity Techniques</a:t>
            </a:r>
          </a:p>
          <a:p>
            <a:pPr lvl="1">
              <a:lnSpc>
                <a:spcPct val="50000"/>
              </a:lnSpc>
            </a:pPr>
            <a:r>
              <a:rPr lang="en-US" sz="2000" dirty="0" smtClean="0"/>
              <a:t>Chapter </a:t>
            </a:r>
            <a:r>
              <a:rPr lang="en-US" sz="2000" dirty="0" smtClean="0"/>
              <a:t>7.1,7.2.1-7.2.2,7.2.4,7.3.1,7.4.1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61950"/>
            <a:ext cx="7848600" cy="8763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Future Wireless Networks</a:t>
            </a:r>
          </a:p>
        </p:txBody>
      </p:sp>
      <p:sp>
        <p:nvSpPr>
          <p:cNvPr id="1032" name="Line 3"/>
          <p:cNvSpPr>
            <a:spLocks noChangeShapeType="1"/>
          </p:cNvSpPr>
          <p:nvPr/>
        </p:nvSpPr>
        <p:spPr bwMode="auto">
          <a:xfrm flipV="1">
            <a:off x="1181100" y="5892800"/>
            <a:ext cx="627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153025" y="6167438"/>
          <a:ext cx="11398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Clip" r:id="rId3" imgW="6544800" imgH="1706400" progId="">
                  <p:embed/>
                </p:oleObj>
              </mc:Choice>
              <mc:Fallback>
                <p:oleObj name="Clip" r:id="rId3" imgW="6544800" imgH="17064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6167438"/>
                        <a:ext cx="113982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3" name="Group 5"/>
          <p:cNvGrpSpPr>
            <a:grpSpLocks/>
          </p:cNvGrpSpPr>
          <p:nvPr/>
        </p:nvGrpSpPr>
        <p:grpSpPr bwMode="auto">
          <a:xfrm>
            <a:off x="6810375" y="5956300"/>
            <a:ext cx="184150" cy="188913"/>
            <a:chOff x="1344" y="1856"/>
            <a:chExt cx="122" cy="166"/>
          </a:xfrm>
        </p:grpSpPr>
        <p:sp>
          <p:nvSpPr>
            <p:cNvPr id="1095" name="Line 6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6" name="AutoShape 7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034" name="Group 8"/>
          <p:cNvGrpSpPr>
            <a:grpSpLocks/>
          </p:cNvGrpSpPr>
          <p:nvPr/>
        </p:nvGrpSpPr>
        <p:grpSpPr bwMode="auto">
          <a:xfrm>
            <a:off x="5514975" y="5956300"/>
            <a:ext cx="185738" cy="188913"/>
            <a:chOff x="1344" y="1856"/>
            <a:chExt cx="122" cy="166"/>
          </a:xfrm>
        </p:grpSpPr>
        <p:sp>
          <p:nvSpPr>
            <p:cNvPr id="1093" name="Line 9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4" name="AutoShape 10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1279525" y="5956300"/>
            <a:ext cx="2409825" cy="436563"/>
            <a:chOff x="1966" y="2585"/>
            <a:chExt cx="1373" cy="308"/>
          </a:xfrm>
        </p:grpSpPr>
        <p:graphicFrame>
          <p:nvGraphicFramePr>
            <p:cNvPr id="1029" name="Object 12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" name="Clip" r:id="rId5" imgW="6544800" imgH="1706400" progId="">
                    <p:embed/>
                  </p:oleObj>
                </mc:Choice>
                <mc:Fallback>
                  <p:oleObj name="Clip" r:id="rId5" imgW="6544800" imgH="170640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0" name="Object 13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8" name="Clip" r:id="rId6" imgW="6544800" imgH="1706400" progId="">
                    <p:embed/>
                  </p:oleObj>
                </mc:Choice>
                <mc:Fallback>
                  <p:oleObj name="Clip" r:id="rId6" imgW="6544800" imgH="1706400" progId="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9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0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91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2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1036" name="Line 18"/>
          <p:cNvSpPr>
            <a:spLocks noChangeShapeType="1"/>
          </p:cNvSpPr>
          <p:nvPr/>
        </p:nvSpPr>
        <p:spPr bwMode="auto">
          <a:xfrm flipV="1">
            <a:off x="1244600" y="6524625"/>
            <a:ext cx="627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37" name="Group 19"/>
          <p:cNvGrpSpPr>
            <a:grpSpLocks/>
          </p:cNvGrpSpPr>
          <p:nvPr/>
        </p:nvGrpSpPr>
        <p:grpSpPr bwMode="auto">
          <a:xfrm>
            <a:off x="3987800" y="5087938"/>
            <a:ext cx="193675" cy="774700"/>
            <a:chOff x="3267" y="2423"/>
            <a:chExt cx="111" cy="544"/>
          </a:xfrm>
        </p:grpSpPr>
        <p:sp>
          <p:nvSpPr>
            <p:cNvPr id="1085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1086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087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8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</p:grpSp>
      <p:grpSp>
        <p:nvGrpSpPr>
          <p:cNvPr id="1038" name="Group 24"/>
          <p:cNvGrpSpPr>
            <a:grpSpLocks/>
          </p:cNvGrpSpPr>
          <p:nvPr/>
        </p:nvGrpSpPr>
        <p:grpSpPr bwMode="auto">
          <a:xfrm>
            <a:off x="6165850" y="5087938"/>
            <a:ext cx="196850" cy="774700"/>
            <a:chOff x="3267" y="2423"/>
            <a:chExt cx="111" cy="544"/>
          </a:xfrm>
        </p:grpSpPr>
        <p:sp>
          <p:nvSpPr>
            <p:cNvPr id="1081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1082" name="Group 26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083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4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</p:grpSp>
      <p:graphicFrame>
        <p:nvGraphicFramePr>
          <p:cNvPr id="1027" name="Object 29"/>
          <p:cNvGraphicFramePr>
            <a:graphicFrameLocks noChangeAspect="1"/>
          </p:cNvGraphicFramePr>
          <p:nvPr/>
        </p:nvGraphicFramePr>
        <p:xfrm>
          <a:off x="1866900" y="2438400"/>
          <a:ext cx="3657600" cy="269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Clip" r:id="rId7" imgW="2826720" imgH="3497040" progId="">
                  <p:embed/>
                </p:oleObj>
              </mc:Choice>
              <mc:Fallback>
                <p:oleObj name="Clip" r:id="rId7" imgW="2826720" imgH="3497040" progId="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2438400"/>
                        <a:ext cx="3657600" cy="2693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9" name="Picture 30" descr="C:\Program Files\Common Files\Microsoft Shared\Clipart\cagcat50\pe01561_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3675" y="2735263"/>
            <a:ext cx="13716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" name="AutoShape 31"/>
          <p:cNvSpPr>
            <a:spLocks noChangeArrowheads="1"/>
          </p:cNvSpPr>
          <p:nvPr/>
        </p:nvSpPr>
        <p:spPr bwMode="auto">
          <a:xfrm>
            <a:off x="179388" y="2706688"/>
            <a:ext cx="2057400" cy="1066800"/>
          </a:xfrm>
          <a:prstGeom prst="rightArrowCallout">
            <a:avLst>
              <a:gd name="adj1" fmla="val 25000"/>
              <a:gd name="adj2" fmla="val 25000"/>
              <a:gd name="adj3" fmla="val 32143"/>
              <a:gd name="adj4" fmla="val 66667"/>
            </a:avLst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pic>
        <p:nvPicPr>
          <p:cNvPr id="1041" name="Picture 32" descr="C:\Program Files\Common Files\Microsoft Shared\Clipart\cagcat50\bd06663_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38300" y="4724400"/>
            <a:ext cx="1116013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8" name="Object 33"/>
          <p:cNvGraphicFramePr>
            <a:graphicFrameLocks noChangeAspect="1"/>
          </p:cNvGraphicFramePr>
          <p:nvPr/>
        </p:nvGraphicFramePr>
        <p:xfrm>
          <a:off x="6442075" y="6167438"/>
          <a:ext cx="11398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Clip" r:id="rId11" imgW="6544800" imgH="1706400" progId="">
                  <p:embed/>
                </p:oleObj>
              </mc:Choice>
              <mc:Fallback>
                <p:oleObj name="Clip" r:id="rId11" imgW="6544800" imgH="1706400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075" y="6167438"/>
                        <a:ext cx="1139825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Line 34"/>
          <p:cNvSpPr>
            <a:spLocks noChangeShapeType="1"/>
          </p:cNvSpPr>
          <p:nvPr/>
        </p:nvSpPr>
        <p:spPr bwMode="auto">
          <a:xfrm flipV="1">
            <a:off x="1943100" y="5181600"/>
            <a:ext cx="1981200" cy="76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3" name="Line 35"/>
          <p:cNvSpPr>
            <a:spLocks noChangeShapeType="1"/>
          </p:cNvSpPr>
          <p:nvPr/>
        </p:nvSpPr>
        <p:spPr bwMode="auto">
          <a:xfrm>
            <a:off x="2628900" y="5181600"/>
            <a:ext cx="1219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044" name="Group 36"/>
          <p:cNvGrpSpPr>
            <a:grpSpLocks/>
          </p:cNvGrpSpPr>
          <p:nvPr/>
        </p:nvGrpSpPr>
        <p:grpSpPr bwMode="auto">
          <a:xfrm>
            <a:off x="2476500" y="2590800"/>
            <a:ext cx="185738" cy="188913"/>
            <a:chOff x="1344" y="1856"/>
            <a:chExt cx="122" cy="166"/>
          </a:xfrm>
        </p:grpSpPr>
        <p:sp>
          <p:nvSpPr>
            <p:cNvPr id="1079" name="Line 37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0" name="AutoShape 38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1045" name="Line 39"/>
          <p:cNvSpPr>
            <a:spLocks noChangeShapeType="1"/>
          </p:cNvSpPr>
          <p:nvPr/>
        </p:nvSpPr>
        <p:spPr bwMode="auto">
          <a:xfrm flipH="1">
            <a:off x="1612900" y="2667000"/>
            <a:ext cx="787400" cy="11128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6" name="Line 40"/>
          <p:cNvSpPr>
            <a:spLocks noChangeShapeType="1"/>
          </p:cNvSpPr>
          <p:nvPr/>
        </p:nvSpPr>
        <p:spPr bwMode="auto">
          <a:xfrm flipH="1">
            <a:off x="3009900" y="5257800"/>
            <a:ext cx="914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7" name="Line 41"/>
          <p:cNvSpPr>
            <a:spLocks noChangeShapeType="1"/>
          </p:cNvSpPr>
          <p:nvPr/>
        </p:nvSpPr>
        <p:spPr bwMode="auto">
          <a:xfrm flipH="1">
            <a:off x="5600700" y="5181600"/>
            <a:ext cx="533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8" name="Line 42"/>
          <p:cNvSpPr>
            <a:spLocks noChangeShapeType="1"/>
          </p:cNvSpPr>
          <p:nvPr/>
        </p:nvSpPr>
        <p:spPr bwMode="auto">
          <a:xfrm>
            <a:off x="6362700" y="5257800"/>
            <a:ext cx="533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9" name="Text Box 43"/>
          <p:cNvSpPr txBox="1">
            <a:spLocks noChangeArrowheads="1"/>
          </p:cNvSpPr>
          <p:nvPr/>
        </p:nvSpPr>
        <p:spPr bwMode="auto">
          <a:xfrm>
            <a:off x="5713413" y="2122488"/>
            <a:ext cx="2876550" cy="228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Wireless Internet access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Nth generation Cellular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Wireless Ad Hoc Networks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Sensor Networks 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Wireless Entertainment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Smart Homes/Spaces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Automated Highways</a:t>
            </a:r>
          </a:p>
          <a:p>
            <a:pPr eaLnBrk="0" hangingPunct="0"/>
            <a:r>
              <a:rPr lang="en-US" sz="1800" b="1">
                <a:solidFill>
                  <a:srgbClr val="0000FF"/>
                </a:solidFill>
                <a:latin typeface="Garamond" pitchFamily="18" charset="0"/>
              </a:rPr>
              <a:t>All this and more…</a:t>
            </a:r>
            <a:endParaRPr lang="en-US" sz="1800"/>
          </a:p>
        </p:txBody>
      </p:sp>
      <p:sp>
        <p:nvSpPr>
          <p:cNvPr id="1050" name="Line 44"/>
          <p:cNvSpPr>
            <a:spLocks noChangeShapeType="1"/>
          </p:cNvSpPr>
          <p:nvPr/>
        </p:nvSpPr>
        <p:spPr bwMode="auto">
          <a:xfrm>
            <a:off x="4229100" y="5105400"/>
            <a:ext cx="1828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1" name="Line 45"/>
          <p:cNvSpPr>
            <a:spLocks noChangeShapeType="1"/>
          </p:cNvSpPr>
          <p:nvPr/>
        </p:nvSpPr>
        <p:spPr bwMode="auto">
          <a:xfrm>
            <a:off x="2705100" y="2667000"/>
            <a:ext cx="137160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2" name="Line 46"/>
          <p:cNvSpPr>
            <a:spLocks noChangeShapeType="1"/>
          </p:cNvSpPr>
          <p:nvPr/>
        </p:nvSpPr>
        <p:spPr bwMode="auto">
          <a:xfrm>
            <a:off x="2171700" y="5943600"/>
            <a:ext cx="685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3" name="Line 47"/>
          <p:cNvSpPr>
            <a:spLocks noChangeShapeType="1"/>
          </p:cNvSpPr>
          <p:nvPr/>
        </p:nvSpPr>
        <p:spPr bwMode="auto">
          <a:xfrm>
            <a:off x="5753100" y="6019800"/>
            <a:ext cx="990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4" name="Text Box 48"/>
          <p:cNvSpPr txBox="1">
            <a:spLocks noChangeArrowheads="1"/>
          </p:cNvSpPr>
          <p:nvPr/>
        </p:nvSpPr>
        <p:spPr bwMode="auto">
          <a:xfrm>
            <a:off x="361950" y="1663700"/>
            <a:ext cx="834866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 i="1">
                <a:solidFill>
                  <a:srgbClr val="CC0000"/>
                </a:solidFill>
              </a:rPr>
              <a:t>Ubiquitous Communication Among People and Devices</a:t>
            </a:r>
            <a:endParaRPr lang="en-US" sz="2800" i="1"/>
          </a:p>
        </p:txBody>
      </p:sp>
      <p:sp>
        <p:nvSpPr>
          <p:cNvPr id="1055" name="Rectangle 49"/>
          <p:cNvSpPr>
            <a:spLocks noChangeArrowheads="1"/>
          </p:cNvSpPr>
          <p:nvPr/>
        </p:nvSpPr>
        <p:spPr bwMode="auto">
          <a:xfrm>
            <a:off x="1543050" y="3894138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56" name="Line 50"/>
          <p:cNvSpPr>
            <a:spLocks noChangeShapeType="1"/>
          </p:cNvSpPr>
          <p:nvPr/>
        </p:nvSpPr>
        <p:spPr bwMode="auto">
          <a:xfrm>
            <a:off x="1609725" y="3808413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57" name="Rectangle 51"/>
          <p:cNvSpPr>
            <a:spLocks noChangeArrowheads="1"/>
          </p:cNvSpPr>
          <p:nvPr/>
        </p:nvSpPr>
        <p:spPr bwMode="auto">
          <a:xfrm>
            <a:off x="1336675" y="4362450"/>
            <a:ext cx="157163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58" name="Line 52"/>
          <p:cNvSpPr>
            <a:spLocks noChangeShapeType="1"/>
          </p:cNvSpPr>
          <p:nvPr/>
        </p:nvSpPr>
        <p:spPr bwMode="auto">
          <a:xfrm>
            <a:off x="1417638" y="4262438"/>
            <a:ext cx="4762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59" name="Group 53"/>
          <p:cNvGrpSpPr>
            <a:grpSpLocks/>
          </p:cNvGrpSpPr>
          <p:nvPr/>
        </p:nvGrpSpPr>
        <p:grpSpPr bwMode="auto">
          <a:xfrm>
            <a:off x="476250" y="3986213"/>
            <a:ext cx="157163" cy="295275"/>
            <a:chOff x="4431" y="3005"/>
            <a:chExt cx="99" cy="186"/>
          </a:xfrm>
        </p:grpSpPr>
        <p:sp>
          <p:nvSpPr>
            <p:cNvPr id="1077" name="Rectangle 54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078" name="Line 55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0" name="Rectangle 56"/>
          <p:cNvSpPr>
            <a:spLocks noChangeArrowheads="1"/>
          </p:cNvSpPr>
          <p:nvPr/>
        </p:nvSpPr>
        <p:spPr bwMode="auto">
          <a:xfrm>
            <a:off x="960438" y="4030663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61" name="Line 57"/>
          <p:cNvSpPr>
            <a:spLocks noChangeShapeType="1"/>
          </p:cNvSpPr>
          <p:nvPr/>
        </p:nvSpPr>
        <p:spPr bwMode="auto">
          <a:xfrm>
            <a:off x="1027113" y="3944938"/>
            <a:ext cx="4762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62" name="Rectangle 58"/>
          <p:cNvSpPr>
            <a:spLocks noChangeArrowheads="1"/>
          </p:cNvSpPr>
          <p:nvPr/>
        </p:nvSpPr>
        <p:spPr bwMode="auto">
          <a:xfrm>
            <a:off x="1712913" y="4648200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63" name="Line 59"/>
          <p:cNvSpPr>
            <a:spLocks noChangeShapeType="1"/>
          </p:cNvSpPr>
          <p:nvPr/>
        </p:nvSpPr>
        <p:spPr bwMode="auto">
          <a:xfrm>
            <a:off x="1793875" y="4548188"/>
            <a:ext cx="4763" cy="12858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64" name="Rectangle 60"/>
          <p:cNvSpPr>
            <a:spLocks noChangeArrowheads="1"/>
          </p:cNvSpPr>
          <p:nvPr/>
        </p:nvSpPr>
        <p:spPr bwMode="auto">
          <a:xfrm>
            <a:off x="808038" y="4622800"/>
            <a:ext cx="157162" cy="200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65" name="Line 61"/>
          <p:cNvSpPr>
            <a:spLocks noChangeShapeType="1"/>
          </p:cNvSpPr>
          <p:nvPr/>
        </p:nvSpPr>
        <p:spPr bwMode="auto">
          <a:xfrm>
            <a:off x="893763" y="4527550"/>
            <a:ext cx="0" cy="1238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66" name="Line 62"/>
          <p:cNvSpPr>
            <a:spLocks noChangeShapeType="1"/>
          </p:cNvSpPr>
          <p:nvPr/>
        </p:nvSpPr>
        <p:spPr bwMode="auto">
          <a:xfrm>
            <a:off x="622300" y="3997325"/>
            <a:ext cx="330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7" name="Line 63"/>
          <p:cNvSpPr>
            <a:spLocks noChangeShapeType="1"/>
          </p:cNvSpPr>
          <p:nvPr/>
        </p:nvSpPr>
        <p:spPr bwMode="auto">
          <a:xfrm flipV="1">
            <a:off x="1071563" y="3848100"/>
            <a:ext cx="450850" cy="1190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8" name="Line 64"/>
          <p:cNvSpPr>
            <a:spLocks noChangeShapeType="1"/>
          </p:cNvSpPr>
          <p:nvPr/>
        </p:nvSpPr>
        <p:spPr bwMode="auto">
          <a:xfrm>
            <a:off x="1581150" y="3922713"/>
            <a:ext cx="180975" cy="584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9" name="Line 65"/>
          <p:cNvSpPr>
            <a:spLocks noChangeShapeType="1"/>
          </p:cNvSpPr>
          <p:nvPr/>
        </p:nvSpPr>
        <p:spPr bwMode="auto">
          <a:xfrm>
            <a:off x="608013" y="4057650"/>
            <a:ext cx="223837" cy="4492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0" name="Line 66"/>
          <p:cNvSpPr>
            <a:spLocks noChangeShapeType="1"/>
          </p:cNvSpPr>
          <p:nvPr/>
        </p:nvSpPr>
        <p:spPr bwMode="auto">
          <a:xfrm flipV="1">
            <a:off x="831850" y="3937000"/>
            <a:ext cx="165100" cy="525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1" name="Line 67"/>
          <p:cNvSpPr>
            <a:spLocks noChangeShapeType="1"/>
          </p:cNvSpPr>
          <p:nvPr/>
        </p:nvSpPr>
        <p:spPr bwMode="auto">
          <a:xfrm>
            <a:off x="1027113" y="3967163"/>
            <a:ext cx="330200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2" name="Line 68"/>
          <p:cNvSpPr>
            <a:spLocks noChangeShapeType="1"/>
          </p:cNvSpPr>
          <p:nvPr/>
        </p:nvSpPr>
        <p:spPr bwMode="auto">
          <a:xfrm flipV="1">
            <a:off x="892175" y="4311650"/>
            <a:ext cx="388938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3" name="Line 69"/>
          <p:cNvSpPr>
            <a:spLocks noChangeShapeType="1"/>
          </p:cNvSpPr>
          <p:nvPr/>
        </p:nvSpPr>
        <p:spPr bwMode="auto">
          <a:xfrm>
            <a:off x="1446213" y="4297363"/>
            <a:ext cx="285750" cy="25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4" name="Line 70"/>
          <p:cNvSpPr>
            <a:spLocks noChangeShapeType="1"/>
          </p:cNvSpPr>
          <p:nvPr/>
        </p:nvSpPr>
        <p:spPr bwMode="auto">
          <a:xfrm flipH="1">
            <a:off x="1562100" y="2630488"/>
            <a:ext cx="773113" cy="3571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2455" name="Text Box 71"/>
          <p:cNvSpPr txBox="1">
            <a:spLocks noChangeArrowheads="1"/>
          </p:cNvSpPr>
          <p:nvPr/>
        </p:nvSpPr>
        <p:spPr bwMode="auto">
          <a:xfrm>
            <a:off x="5462588" y="4365625"/>
            <a:ext cx="3408362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1800" b="1">
                <a:solidFill>
                  <a:srgbClr val="FF0000"/>
                </a:solidFill>
                <a:latin typeface="Garamond" pitchFamily="18" charset="0"/>
              </a:rPr>
              <a:t>Hard Delay/Energy Constraints</a:t>
            </a:r>
          </a:p>
        </p:txBody>
      </p:sp>
      <p:sp>
        <p:nvSpPr>
          <p:cNvPr id="272456" name="Text Box 72"/>
          <p:cNvSpPr txBox="1">
            <a:spLocks noChangeArrowheads="1"/>
          </p:cNvSpPr>
          <p:nvPr/>
        </p:nvSpPr>
        <p:spPr bwMode="auto">
          <a:xfrm>
            <a:off x="5748338" y="4614863"/>
            <a:ext cx="2709862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1800" b="1">
                <a:solidFill>
                  <a:srgbClr val="FF0000"/>
                </a:solidFill>
                <a:latin typeface="Garamond" pitchFamily="18" charset="0"/>
              </a:rPr>
              <a:t>Hard Rate Requirements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01290" y="58535"/>
            <a:ext cx="156966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on MT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455" grpId="0" autoUpdateAnimBg="0"/>
      <p:bldP spid="27245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Design Challenges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8" y="1936750"/>
            <a:ext cx="8224837" cy="44053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Wireless channels are a difficult and capacity-limited broadcast communications medium</a:t>
            </a:r>
          </a:p>
          <a:p>
            <a:pPr>
              <a:lnSpc>
                <a:spcPct val="2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Traffic patterns, user locations, and network conditions are constantly changing</a:t>
            </a:r>
          </a:p>
          <a:p>
            <a:pPr>
              <a:lnSpc>
                <a:spcPct val="3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Applications are heterogeneous with hard constraints that must be met by the network</a:t>
            </a:r>
          </a:p>
          <a:p>
            <a:pPr>
              <a:lnSpc>
                <a:spcPct val="2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Energy, delay, and rate constraints change design principles across all layers of the protocol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01290" y="58535"/>
            <a:ext cx="156966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on MT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Current/</a:t>
            </a:r>
            <a:r>
              <a:rPr lang="en-US" sz="4400" dirty="0" err="1" smtClean="0"/>
              <a:t>Futre</a:t>
            </a:r>
            <a:r>
              <a:rPr lang="en-US" sz="4400" dirty="0" smtClean="0"/>
              <a:t> Wireless Systems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750" y="1752912"/>
            <a:ext cx="8308299" cy="4476750"/>
          </a:xfrm>
        </p:spPr>
        <p:txBody>
          <a:bodyPr/>
          <a:lstStyle/>
          <a:p>
            <a:r>
              <a:rPr lang="en-US" sz="2400" dirty="0" smtClean="0"/>
              <a:t>Current Systems</a:t>
            </a:r>
          </a:p>
          <a:p>
            <a:pPr lvl="1"/>
            <a:r>
              <a:rPr lang="en-US" sz="2000" dirty="0" smtClean="0"/>
              <a:t>4G Cellular Systems</a:t>
            </a:r>
          </a:p>
          <a:p>
            <a:pPr lvl="1"/>
            <a:r>
              <a:rPr lang="en-US" sz="2000" dirty="0" smtClean="0"/>
              <a:t>802.11b/a/n/ac Wireless LANs</a:t>
            </a:r>
          </a:p>
          <a:p>
            <a:pPr lvl="1"/>
            <a:r>
              <a:rPr lang="en-US" sz="2000" dirty="0" smtClean="0"/>
              <a:t>Satellite Systems</a:t>
            </a:r>
          </a:p>
          <a:p>
            <a:pPr lvl="1"/>
            <a:r>
              <a:rPr lang="en-US" sz="2000" dirty="0" smtClean="0"/>
              <a:t>Paging Systems</a:t>
            </a:r>
          </a:p>
          <a:p>
            <a:pPr lvl="1"/>
            <a:r>
              <a:rPr lang="en-US" sz="2000" dirty="0" smtClean="0"/>
              <a:t>Bluetooth</a:t>
            </a:r>
          </a:p>
          <a:p>
            <a:pPr lvl="1"/>
            <a:r>
              <a:rPr lang="en-US" sz="2000" dirty="0" err="1" smtClean="0"/>
              <a:t>Zigbee</a:t>
            </a:r>
            <a:r>
              <a:rPr lang="en-US" sz="2000" dirty="0" smtClean="0"/>
              <a:t> radios</a:t>
            </a:r>
          </a:p>
          <a:p>
            <a:pPr lvl="3"/>
            <a:endParaRPr lang="en-US" sz="1200" dirty="0"/>
          </a:p>
          <a:p>
            <a:r>
              <a:rPr lang="en-US" sz="2400" dirty="0" smtClean="0"/>
              <a:t>Emerging Systems </a:t>
            </a:r>
            <a:r>
              <a:rPr lang="en-US" sz="2400" dirty="0" smtClean="0">
                <a:solidFill>
                  <a:srgbClr val="CC0000"/>
                </a:solidFill>
              </a:rPr>
              <a:t>(Can cover in bonus lecture)</a:t>
            </a:r>
          </a:p>
          <a:p>
            <a:pPr lvl="1"/>
            <a:r>
              <a:rPr lang="en-US" sz="2000" dirty="0"/>
              <a:t>Ad hoc/mesh wireless networks</a:t>
            </a:r>
          </a:p>
          <a:p>
            <a:pPr lvl="1"/>
            <a:r>
              <a:rPr lang="en-US" sz="2000" dirty="0"/>
              <a:t>Cognitive radio networks</a:t>
            </a:r>
          </a:p>
          <a:p>
            <a:pPr lvl="1"/>
            <a:r>
              <a:rPr lang="en-US" sz="2000" dirty="0"/>
              <a:t>Wireless sensor networks</a:t>
            </a:r>
          </a:p>
          <a:p>
            <a:pPr lvl="1"/>
            <a:r>
              <a:rPr lang="en-US" sz="2000" dirty="0"/>
              <a:t>Energy-harvesting radios</a:t>
            </a:r>
          </a:p>
          <a:p>
            <a:pPr lvl="1"/>
            <a:r>
              <a:rPr lang="en-US" sz="2000" dirty="0"/>
              <a:t>Distributed control networks</a:t>
            </a:r>
          </a:p>
          <a:p>
            <a:pPr lvl="1"/>
            <a:r>
              <a:rPr lang="en-US" sz="2000" dirty="0" smtClean="0"/>
              <a:t>Communications/SP </a:t>
            </a:r>
            <a:r>
              <a:rPr lang="en-US" sz="2000" dirty="0"/>
              <a:t>in Health, Bio-medicine, and Neuroscience</a:t>
            </a:r>
          </a:p>
          <a:p>
            <a:pPr lvl="1"/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301290" y="58535"/>
            <a:ext cx="156966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on MT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Signal Propagation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61264" y="1690920"/>
            <a:ext cx="4702622" cy="4114800"/>
          </a:xfrm>
        </p:spPr>
        <p:txBody>
          <a:bodyPr/>
          <a:lstStyle/>
          <a:p>
            <a:r>
              <a:rPr lang="en-US" sz="2800" dirty="0" smtClean="0"/>
              <a:t>Path Loss</a:t>
            </a:r>
          </a:p>
          <a:p>
            <a:pPr lvl="1"/>
            <a:r>
              <a:rPr lang="en-US" sz="2400" dirty="0" smtClean="0"/>
              <a:t>Free space, 2-path,…</a:t>
            </a:r>
          </a:p>
          <a:p>
            <a:pPr lvl="1"/>
            <a:r>
              <a:rPr lang="en-US" sz="2400" dirty="0" smtClean="0"/>
              <a:t>Simplified model</a:t>
            </a:r>
          </a:p>
          <a:p>
            <a:endParaRPr lang="en-US" sz="2800" dirty="0" smtClean="0"/>
          </a:p>
          <a:p>
            <a:r>
              <a:rPr lang="en-US" sz="2800" dirty="0" smtClean="0"/>
              <a:t>Shadowing</a:t>
            </a:r>
          </a:p>
          <a:p>
            <a:pPr lvl="1"/>
            <a:r>
              <a:rPr lang="en-US" sz="2400" dirty="0" smtClean="0"/>
              <a:t>dB value is Gaussian</a:t>
            </a:r>
          </a:p>
          <a:p>
            <a:pPr lvl="1"/>
            <a:r>
              <a:rPr lang="en-US" sz="2400" dirty="0" smtClean="0"/>
              <a:t>Find path loss exponent and shadow STD  by curve fitting</a:t>
            </a:r>
          </a:p>
          <a:p>
            <a:r>
              <a:rPr lang="en-US" sz="2800" dirty="0" smtClean="0"/>
              <a:t>Multipath</a:t>
            </a:r>
          </a:p>
          <a:p>
            <a:pPr lvl="1"/>
            <a:r>
              <a:rPr lang="en-US" sz="2400" dirty="0" smtClean="0"/>
              <a:t>Ray tracing</a:t>
            </a:r>
          </a:p>
          <a:p>
            <a:pPr lvl="1"/>
            <a:r>
              <a:rPr lang="en-US" sz="2400" dirty="0" smtClean="0"/>
              <a:t>Statistical model</a:t>
            </a:r>
          </a:p>
        </p:txBody>
      </p:sp>
      <p:grpSp>
        <p:nvGrpSpPr>
          <p:cNvPr id="14340" name="Group 1028"/>
          <p:cNvGrpSpPr>
            <a:grpSpLocks/>
          </p:cNvGrpSpPr>
          <p:nvPr/>
        </p:nvGrpSpPr>
        <p:grpSpPr bwMode="auto">
          <a:xfrm>
            <a:off x="4585602" y="1880284"/>
            <a:ext cx="4056063" cy="1489075"/>
            <a:chOff x="2304" y="1395"/>
            <a:chExt cx="2555" cy="938"/>
          </a:xfrm>
        </p:grpSpPr>
        <p:sp>
          <p:nvSpPr>
            <p:cNvPr id="14350" name="Rectangle 1029" descr="Granite"/>
            <p:cNvSpPr>
              <a:spLocks noChangeArrowheads="1"/>
            </p:cNvSpPr>
            <p:nvPr/>
          </p:nvSpPr>
          <p:spPr bwMode="auto">
            <a:xfrm>
              <a:off x="3581" y="1841"/>
              <a:ext cx="214" cy="418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4351" name="Rectangle 1030" descr="Granite"/>
            <p:cNvSpPr>
              <a:spLocks noChangeArrowheads="1"/>
            </p:cNvSpPr>
            <p:nvPr/>
          </p:nvSpPr>
          <p:spPr bwMode="auto">
            <a:xfrm>
              <a:off x="3140" y="1395"/>
              <a:ext cx="271" cy="430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4352" name="Line 1031"/>
            <p:cNvSpPr>
              <a:spLocks noChangeShapeType="1"/>
            </p:cNvSpPr>
            <p:nvPr/>
          </p:nvSpPr>
          <p:spPr bwMode="auto">
            <a:xfrm flipV="1">
              <a:off x="2496" y="1559"/>
              <a:ext cx="813" cy="35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Line 1032"/>
            <p:cNvSpPr>
              <a:spLocks noChangeShapeType="1"/>
            </p:cNvSpPr>
            <p:nvPr/>
          </p:nvSpPr>
          <p:spPr bwMode="auto">
            <a:xfrm>
              <a:off x="3314" y="1564"/>
              <a:ext cx="1159" cy="38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54" name="Group 1033"/>
            <p:cNvGrpSpPr>
              <a:grpSpLocks/>
            </p:cNvGrpSpPr>
            <p:nvPr/>
          </p:nvGrpSpPr>
          <p:grpSpPr bwMode="auto">
            <a:xfrm>
              <a:off x="2304" y="1929"/>
              <a:ext cx="144" cy="297"/>
              <a:chOff x="805" y="3660"/>
              <a:chExt cx="144" cy="297"/>
            </a:xfrm>
          </p:grpSpPr>
          <p:sp>
            <p:nvSpPr>
              <p:cNvPr id="14418" name="Line 1034"/>
              <p:cNvSpPr>
                <a:spLocks noChangeShapeType="1"/>
              </p:cNvSpPr>
              <p:nvPr/>
            </p:nvSpPr>
            <p:spPr bwMode="auto">
              <a:xfrm>
                <a:off x="876" y="3765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9" name="AutoShape 1035"/>
              <p:cNvSpPr>
                <a:spLocks noChangeArrowheads="1"/>
              </p:cNvSpPr>
              <p:nvPr/>
            </p:nvSpPr>
            <p:spPr bwMode="auto">
              <a:xfrm>
                <a:off x="805" y="3660"/>
                <a:ext cx="144" cy="1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00 h 21600"/>
                  <a:gd name="T14" fmla="*/ 17100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55" name="Line 1036"/>
            <p:cNvSpPr>
              <a:spLocks noChangeShapeType="1"/>
            </p:cNvSpPr>
            <p:nvPr/>
          </p:nvSpPr>
          <p:spPr bwMode="auto">
            <a:xfrm>
              <a:off x="2482" y="1956"/>
              <a:ext cx="2012" cy="2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56" name="Group 1037"/>
            <p:cNvGrpSpPr>
              <a:grpSpLocks/>
            </p:cNvGrpSpPr>
            <p:nvPr/>
          </p:nvGrpSpPr>
          <p:grpSpPr bwMode="auto">
            <a:xfrm>
              <a:off x="4273" y="2013"/>
              <a:ext cx="586" cy="261"/>
              <a:chOff x="3835" y="3383"/>
              <a:chExt cx="586" cy="261"/>
            </a:xfrm>
          </p:grpSpPr>
          <p:sp>
            <p:nvSpPr>
              <p:cNvPr id="14359" name="Freeform 1038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3"/>
                  <a:gd name="T28" fmla="*/ 0 h 83"/>
                  <a:gd name="T29" fmla="*/ 353 w 353"/>
                  <a:gd name="T30" fmla="*/ 83 h 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0" name="Freeform 1039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w 353"/>
                  <a:gd name="T19" fmla="*/ 603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3"/>
                  <a:gd name="T31" fmla="*/ 0 h 83"/>
                  <a:gd name="T32" fmla="*/ 353 w 353"/>
                  <a:gd name="T33" fmla="*/ 83 h 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1" name="Freeform 1040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176 w 30"/>
                  <a:gd name="T1" fmla="*/ 561 h 34"/>
                  <a:gd name="T2" fmla="*/ 0 w 30"/>
                  <a:gd name="T3" fmla="*/ 561 h 34"/>
                  <a:gd name="T4" fmla="*/ 0 w 30"/>
                  <a:gd name="T5" fmla="*/ 468 h 34"/>
                  <a:gd name="T6" fmla="*/ 13 w 30"/>
                  <a:gd name="T7" fmla="*/ 358 h 34"/>
                  <a:gd name="T8" fmla="*/ 39 w 30"/>
                  <a:gd name="T9" fmla="*/ 268 h 34"/>
                  <a:gd name="T10" fmla="*/ 42 w 30"/>
                  <a:gd name="T11" fmla="*/ 175 h 34"/>
                  <a:gd name="T12" fmla="*/ 80 w 30"/>
                  <a:gd name="T13" fmla="*/ 106 h 34"/>
                  <a:gd name="T14" fmla="*/ 100 w 30"/>
                  <a:gd name="T15" fmla="*/ 65 h 34"/>
                  <a:gd name="T16" fmla="*/ 138 w 30"/>
                  <a:gd name="T17" fmla="*/ 37 h 34"/>
                  <a:gd name="T18" fmla="*/ 176 w 30"/>
                  <a:gd name="T19" fmla="*/ 0 h 34"/>
                  <a:gd name="T20" fmla="*/ 176 w 30"/>
                  <a:gd name="T21" fmla="*/ 0 h 34"/>
                  <a:gd name="T22" fmla="*/ 176 w 30"/>
                  <a:gd name="T23" fmla="*/ 37 h 34"/>
                  <a:gd name="T24" fmla="*/ 176 w 30"/>
                  <a:gd name="T25" fmla="*/ 37 h 34"/>
                  <a:gd name="T26" fmla="*/ 176 w 30"/>
                  <a:gd name="T27" fmla="*/ 65 h 34"/>
                  <a:gd name="T28" fmla="*/ 176 w 30"/>
                  <a:gd name="T29" fmla="*/ 138 h 34"/>
                  <a:gd name="T30" fmla="*/ 176 w 30"/>
                  <a:gd name="T31" fmla="*/ 268 h 34"/>
                  <a:gd name="T32" fmla="*/ 176 w 30"/>
                  <a:gd name="T33" fmla="*/ 395 h 34"/>
                  <a:gd name="T34" fmla="*/ 176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29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29" y="8"/>
                    </a:lnTo>
                    <a:lnTo>
                      <a:pt x="29" y="16"/>
                    </a:lnTo>
                    <a:lnTo>
                      <a:pt x="29" y="23"/>
                    </a:lnTo>
                    <a:lnTo>
                      <a:pt x="29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2" name="Freeform 1041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468 h 34"/>
                  <a:gd name="T4" fmla="*/ 13 w 30"/>
                  <a:gd name="T5" fmla="*/ 358 h 34"/>
                  <a:gd name="T6" fmla="*/ 39 w 30"/>
                  <a:gd name="T7" fmla="*/ 268 h 34"/>
                  <a:gd name="T8" fmla="*/ 42 w 30"/>
                  <a:gd name="T9" fmla="*/ 175 h 34"/>
                  <a:gd name="T10" fmla="*/ 80 w 30"/>
                  <a:gd name="T11" fmla="*/ 106 h 34"/>
                  <a:gd name="T12" fmla="*/ 100 w 30"/>
                  <a:gd name="T13" fmla="*/ 65 h 34"/>
                  <a:gd name="T14" fmla="*/ 138 w 30"/>
                  <a:gd name="T15" fmla="*/ 37 h 34"/>
                  <a:gd name="T16" fmla="*/ 176 w 30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3" name="Freeform 1042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561 h 34"/>
                  <a:gd name="T2" fmla="*/ 0 w 31"/>
                  <a:gd name="T3" fmla="*/ 0 h 34"/>
                  <a:gd name="T4" fmla="*/ 32 w 31"/>
                  <a:gd name="T5" fmla="*/ 37 h 34"/>
                  <a:gd name="T6" fmla="*/ 70 w 31"/>
                  <a:gd name="T7" fmla="*/ 65 h 34"/>
                  <a:gd name="T8" fmla="*/ 109 w 31"/>
                  <a:gd name="T9" fmla="*/ 106 h 34"/>
                  <a:gd name="T10" fmla="*/ 135 w 31"/>
                  <a:gd name="T11" fmla="*/ 175 h 34"/>
                  <a:gd name="T12" fmla="*/ 155 w 31"/>
                  <a:gd name="T13" fmla="*/ 268 h 34"/>
                  <a:gd name="T14" fmla="*/ 168 w 31"/>
                  <a:gd name="T15" fmla="*/ 358 h 34"/>
                  <a:gd name="T16" fmla="*/ 183 w 31"/>
                  <a:gd name="T17" fmla="*/ 468 h 34"/>
                  <a:gd name="T18" fmla="*/ 196 w 31"/>
                  <a:gd name="T19" fmla="*/ 561 h 34"/>
                  <a:gd name="T20" fmla="*/ 196 w 31"/>
                  <a:gd name="T21" fmla="*/ 561 h 34"/>
                  <a:gd name="T22" fmla="*/ 183 w 31"/>
                  <a:gd name="T23" fmla="*/ 561 h 34"/>
                  <a:gd name="T24" fmla="*/ 183 w 31"/>
                  <a:gd name="T25" fmla="*/ 561 h 34"/>
                  <a:gd name="T26" fmla="*/ 168 w 31"/>
                  <a:gd name="T27" fmla="*/ 561 h 34"/>
                  <a:gd name="T28" fmla="*/ 148 w 31"/>
                  <a:gd name="T29" fmla="*/ 561 h 34"/>
                  <a:gd name="T30" fmla="*/ 109 w 31"/>
                  <a:gd name="T31" fmla="*/ 561 h 34"/>
                  <a:gd name="T32" fmla="*/ 60 w 31"/>
                  <a:gd name="T33" fmla="*/ 561 h 34"/>
                  <a:gd name="T34" fmla="*/ 0 w 31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"/>
                  <a:gd name="T55" fmla="*/ 0 h 34"/>
                  <a:gd name="T56" fmla="*/ 31 w 31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" h="34">
                    <a:moveTo>
                      <a:pt x="0" y="3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9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4" name="Freeform 1043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0 h 34"/>
                  <a:gd name="T2" fmla="*/ 32 w 31"/>
                  <a:gd name="T3" fmla="*/ 37 h 34"/>
                  <a:gd name="T4" fmla="*/ 70 w 31"/>
                  <a:gd name="T5" fmla="*/ 65 h 34"/>
                  <a:gd name="T6" fmla="*/ 109 w 31"/>
                  <a:gd name="T7" fmla="*/ 106 h 34"/>
                  <a:gd name="T8" fmla="*/ 135 w 31"/>
                  <a:gd name="T9" fmla="*/ 175 h 34"/>
                  <a:gd name="T10" fmla="*/ 155 w 31"/>
                  <a:gd name="T11" fmla="*/ 268 h 34"/>
                  <a:gd name="T12" fmla="*/ 168 w 31"/>
                  <a:gd name="T13" fmla="*/ 358 h 34"/>
                  <a:gd name="T14" fmla="*/ 183 w 31"/>
                  <a:gd name="T15" fmla="*/ 468 h 34"/>
                  <a:gd name="T16" fmla="*/ 196 w 31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4"/>
                  <a:gd name="T29" fmla="*/ 31 w 31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4">
                    <a:moveTo>
                      <a:pt x="0" y="0"/>
                    </a:move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5" name="Freeform 1044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"/>
                  <a:gd name="T100" fmla="*/ 0 h 53"/>
                  <a:gd name="T101" fmla="*/ 52 w 52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6" name="Freeform 1045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156 w 52"/>
                  <a:gd name="T67" fmla="*/ 0 h 53"/>
                  <a:gd name="T68" fmla="*/ 156 w 52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2"/>
                  <a:gd name="T106" fmla="*/ 0 h 53"/>
                  <a:gd name="T107" fmla="*/ 52 w 52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7" name="Freeform 1046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8" name="Freeform 1047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86 w 30"/>
                  <a:gd name="T67" fmla="*/ 0 h 29"/>
                  <a:gd name="T68" fmla="*/ 86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9" name="Freeform 1048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"/>
                  <a:gd name="T100" fmla="*/ 0 h 22"/>
                  <a:gd name="T101" fmla="*/ 22 w 22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0" name="Freeform 1049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68 w 22"/>
                  <a:gd name="T67" fmla="*/ 0 h 22"/>
                  <a:gd name="T68" fmla="*/ 68 w 22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"/>
                  <a:gd name="T106" fmla="*/ 0 h 22"/>
                  <a:gd name="T107" fmla="*/ 22 w 22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1" name="Freeform 1050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w 64"/>
                  <a:gd name="T11" fmla="*/ 249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7"/>
                  <a:gd name="T20" fmla="*/ 64 w 64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2" name="Freeform 1051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7"/>
                  <a:gd name="T17" fmla="*/ 64 w 64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3" name="Freeform 1052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376 h 24"/>
                  <a:gd name="T2" fmla="*/ 0 w 22"/>
                  <a:gd name="T3" fmla="*/ 0 h 24"/>
                  <a:gd name="T4" fmla="*/ 23 w 22"/>
                  <a:gd name="T5" fmla="*/ 0 h 24"/>
                  <a:gd name="T6" fmla="*/ 45 w 22"/>
                  <a:gd name="T7" fmla="*/ 37 h 24"/>
                  <a:gd name="T8" fmla="*/ 63 w 22"/>
                  <a:gd name="T9" fmla="*/ 65 h 24"/>
                  <a:gd name="T10" fmla="*/ 83 w 22"/>
                  <a:gd name="T11" fmla="*/ 101 h 24"/>
                  <a:gd name="T12" fmla="*/ 96 w 22"/>
                  <a:gd name="T13" fmla="*/ 171 h 24"/>
                  <a:gd name="T14" fmla="*/ 107 w 22"/>
                  <a:gd name="T15" fmla="*/ 228 h 24"/>
                  <a:gd name="T16" fmla="*/ 117 w 22"/>
                  <a:gd name="T17" fmla="*/ 299 h 24"/>
                  <a:gd name="T18" fmla="*/ 117 w 22"/>
                  <a:gd name="T19" fmla="*/ 376 h 24"/>
                  <a:gd name="T20" fmla="*/ 117 w 22"/>
                  <a:gd name="T21" fmla="*/ 376 h 24"/>
                  <a:gd name="T22" fmla="*/ 117 w 22"/>
                  <a:gd name="T23" fmla="*/ 376 h 24"/>
                  <a:gd name="T24" fmla="*/ 107 w 22"/>
                  <a:gd name="T25" fmla="*/ 376 h 24"/>
                  <a:gd name="T26" fmla="*/ 107 w 22"/>
                  <a:gd name="T27" fmla="*/ 376 h 24"/>
                  <a:gd name="T28" fmla="*/ 83 w 22"/>
                  <a:gd name="T29" fmla="*/ 376 h 24"/>
                  <a:gd name="T30" fmla="*/ 63 w 22"/>
                  <a:gd name="T31" fmla="*/ 376 h 24"/>
                  <a:gd name="T32" fmla="*/ 45 w 22"/>
                  <a:gd name="T33" fmla="*/ 376 h 24"/>
                  <a:gd name="T34" fmla="*/ 0 w 22"/>
                  <a:gd name="T35" fmla="*/ 376 h 2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"/>
                  <a:gd name="T55" fmla="*/ 0 h 24"/>
                  <a:gd name="T56" fmla="*/ 22 w 22"/>
                  <a:gd name="T57" fmla="*/ 24 h 2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" h="24">
                    <a:moveTo>
                      <a:pt x="0" y="2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8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4" name="Freeform 1053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0 h 24"/>
                  <a:gd name="T2" fmla="*/ 23 w 22"/>
                  <a:gd name="T3" fmla="*/ 0 h 24"/>
                  <a:gd name="T4" fmla="*/ 45 w 22"/>
                  <a:gd name="T5" fmla="*/ 37 h 24"/>
                  <a:gd name="T6" fmla="*/ 63 w 22"/>
                  <a:gd name="T7" fmla="*/ 65 h 24"/>
                  <a:gd name="T8" fmla="*/ 83 w 22"/>
                  <a:gd name="T9" fmla="*/ 101 h 24"/>
                  <a:gd name="T10" fmla="*/ 96 w 22"/>
                  <a:gd name="T11" fmla="*/ 171 h 24"/>
                  <a:gd name="T12" fmla="*/ 107 w 22"/>
                  <a:gd name="T13" fmla="*/ 228 h 24"/>
                  <a:gd name="T14" fmla="*/ 117 w 22"/>
                  <a:gd name="T15" fmla="*/ 299 h 24"/>
                  <a:gd name="T16" fmla="*/ 117 w 22"/>
                  <a:gd name="T17" fmla="*/ 3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4"/>
                  <a:gd name="T29" fmla="*/ 22 w 2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4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5" name="Freeform 1054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178 w 29"/>
                  <a:gd name="T1" fmla="*/ 561 h 34"/>
                  <a:gd name="T2" fmla="*/ 0 w 29"/>
                  <a:gd name="T3" fmla="*/ 561 h 34"/>
                  <a:gd name="T4" fmla="*/ 0 w 29"/>
                  <a:gd name="T5" fmla="*/ 468 h 34"/>
                  <a:gd name="T6" fmla="*/ 13 w 29"/>
                  <a:gd name="T7" fmla="*/ 358 h 34"/>
                  <a:gd name="T8" fmla="*/ 28 w 29"/>
                  <a:gd name="T9" fmla="*/ 268 h 34"/>
                  <a:gd name="T10" fmla="*/ 42 w 29"/>
                  <a:gd name="T11" fmla="*/ 175 h 34"/>
                  <a:gd name="T12" fmla="*/ 85 w 29"/>
                  <a:gd name="T13" fmla="*/ 106 h 34"/>
                  <a:gd name="T14" fmla="*/ 109 w 29"/>
                  <a:gd name="T15" fmla="*/ 65 h 34"/>
                  <a:gd name="T16" fmla="*/ 146 w 29"/>
                  <a:gd name="T17" fmla="*/ 37 h 34"/>
                  <a:gd name="T18" fmla="*/ 178 w 29"/>
                  <a:gd name="T19" fmla="*/ 0 h 34"/>
                  <a:gd name="T20" fmla="*/ 178 w 29"/>
                  <a:gd name="T21" fmla="*/ 0 h 34"/>
                  <a:gd name="T22" fmla="*/ 178 w 29"/>
                  <a:gd name="T23" fmla="*/ 37 h 34"/>
                  <a:gd name="T24" fmla="*/ 178 w 29"/>
                  <a:gd name="T25" fmla="*/ 37 h 34"/>
                  <a:gd name="T26" fmla="*/ 178 w 29"/>
                  <a:gd name="T27" fmla="*/ 65 h 34"/>
                  <a:gd name="T28" fmla="*/ 178 w 29"/>
                  <a:gd name="T29" fmla="*/ 138 h 34"/>
                  <a:gd name="T30" fmla="*/ 178 w 29"/>
                  <a:gd name="T31" fmla="*/ 268 h 34"/>
                  <a:gd name="T32" fmla="*/ 178 w 29"/>
                  <a:gd name="T33" fmla="*/ 395 h 34"/>
                  <a:gd name="T34" fmla="*/ 178 w 29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34"/>
                  <a:gd name="T56" fmla="*/ 29 w 29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34">
                    <a:moveTo>
                      <a:pt x="28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8" y="8"/>
                    </a:lnTo>
                    <a:lnTo>
                      <a:pt x="28" y="16"/>
                    </a:lnTo>
                    <a:lnTo>
                      <a:pt x="28" y="23"/>
                    </a:lnTo>
                    <a:lnTo>
                      <a:pt x="28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6" name="Freeform 1055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0 w 29"/>
                  <a:gd name="T1" fmla="*/ 561 h 34"/>
                  <a:gd name="T2" fmla="*/ 0 w 29"/>
                  <a:gd name="T3" fmla="*/ 468 h 34"/>
                  <a:gd name="T4" fmla="*/ 13 w 29"/>
                  <a:gd name="T5" fmla="*/ 358 h 34"/>
                  <a:gd name="T6" fmla="*/ 28 w 29"/>
                  <a:gd name="T7" fmla="*/ 268 h 34"/>
                  <a:gd name="T8" fmla="*/ 42 w 29"/>
                  <a:gd name="T9" fmla="*/ 175 h 34"/>
                  <a:gd name="T10" fmla="*/ 85 w 29"/>
                  <a:gd name="T11" fmla="*/ 106 h 34"/>
                  <a:gd name="T12" fmla="*/ 109 w 29"/>
                  <a:gd name="T13" fmla="*/ 65 h 34"/>
                  <a:gd name="T14" fmla="*/ 146 w 29"/>
                  <a:gd name="T15" fmla="*/ 37 h 34"/>
                  <a:gd name="T16" fmla="*/ 178 w 29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34"/>
                  <a:gd name="T29" fmla="*/ 29 w 29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7" name="Freeform 1056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0 h 34"/>
                  <a:gd name="T4" fmla="*/ 39 w 30"/>
                  <a:gd name="T5" fmla="*/ 37 h 34"/>
                  <a:gd name="T6" fmla="*/ 70 w 30"/>
                  <a:gd name="T7" fmla="*/ 65 h 34"/>
                  <a:gd name="T8" fmla="*/ 109 w 30"/>
                  <a:gd name="T9" fmla="*/ 106 h 34"/>
                  <a:gd name="T10" fmla="*/ 136 w 30"/>
                  <a:gd name="T11" fmla="*/ 175 h 34"/>
                  <a:gd name="T12" fmla="*/ 155 w 30"/>
                  <a:gd name="T13" fmla="*/ 268 h 34"/>
                  <a:gd name="T14" fmla="*/ 165 w 30"/>
                  <a:gd name="T15" fmla="*/ 358 h 34"/>
                  <a:gd name="T16" fmla="*/ 176 w 30"/>
                  <a:gd name="T17" fmla="*/ 468 h 34"/>
                  <a:gd name="T18" fmla="*/ 176 w 30"/>
                  <a:gd name="T19" fmla="*/ 561 h 34"/>
                  <a:gd name="T20" fmla="*/ 176 w 30"/>
                  <a:gd name="T21" fmla="*/ 561 h 34"/>
                  <a:gd name="T22" fmla="*/ 176 w 30"/>
                  <a:gd name="T23" fmla="*/ 561 h 34"/>
                  <a:gd name="T24" fmla="*/ 176 w 30"/>
                  <a:gd name="T25" fmla="*/ 561 h 34"/>
                  <a:gd name="T26" fmla="*/ 165 w 30"/>
                  <a:gd name="T27" fmla="*/ 561 h 34"/>
                  <a:gd name="T28" fmla="*/ 138 w 30"/>
                  <a:gd name="T29" fmla="*/ 561 h 34"/>
                  <a:gd name="T30" fmla="*/ 109 w 30"/>
                  <a:gd name="T31" fmla="*/ 561 h 34"/>
                  <a:gd name="T32" fmla="*/ 60 w 30"/>
                  <a:gd name="T33" fmla="*/ 561 h 34"/>
                  <a:gd name="T34" fmla="*/ 0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0" y="33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  <a:lnTo>
                      <a:pt x="27" y="33"/>
                    </a:lnTo>
                    <a:lnTo>
                      <a:pt x="23" y="33"/>
                    </a:lnTo>
                    <a:lnTo>
                      <a:pt x="18" y="33"/>
                    </a:lnTo>
                    <a:lnTo>
                      <a:pt x="10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8" name="Freeform 1057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0 h 34"/>
                  <a:gd name="T2" fmla="*/ 39 w 30"/>
                  <a:gd name="T3" fmla="*/ 37 h 34"/>
                  <a:gd name="T4" fmla="*/ 70 w 30"/>
                  <a:gd name="T5" fmla="*/ 65 h 34"/>
                  <a:gd name="T6" fmla="*/ 109 w 30"/>
                  <a:gd name="T7" fmla="*/ 106 h 34"/>
                  <a:gd name="T8" fmla="*/ 136 w 30"/>
                  <a:gd name="T9" fmla="*/ 175 h 34"/>
                  <a:gd name="T10" fmla="*/ 155 w 30"/>
                  <a:gd name="T11" fmla="*/ 268 h 34"/>
                  <a:gd name="T12" fmla="*/ 165 w 30"/>
                  <a:gd name="T13" fmla="*/ 358 h 34"/>
                  <a:gd name="T14" fmla="*/ 176 w 30"/>
                  <a:gd name="T15" fmla="*/ 468 h 34"/>
                  <a:gd name="T16" fmla="*/ 176 w 30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0"/>
                    </a:move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9" name="Freeform 1058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4"/>
                  <a:gd name="T100" fmla="*/ 0 h 53"/>
                  <a:gd name="T101" fmla="*/ 54 w 54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0" name="Freeform 1059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165 w 54"/>
                  <a:gd name="T67" fmla="*/ 0 h 53"/>
                  <a:gd name="T68" fmla="*/ 165 w 54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53"/>
                  <a:gd name="T107" fmla="*/ 54 w 54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1" name="Freeform 1060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2" name="Freeform 1061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88 w 30"/>
                  <a:gd name="T67" fmla="*/ 0 h 29"/>
                  <a:gd name="T68" fmla="*/ 88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3" name="Freeform 1062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"/>
                  <a:gd name="T100" fmla="*/ 0 h 22"/>
                  <a:gd name="T101" fmla="*/ 24 w 24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4" name="Freeform 1063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73 w 24"/>
                  <a:gd name="T67" fmla="*/ 0 h 22"/>
                  <a:gd name="T68" fmla="*/ 73 w 24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22"/>
                  <a:gd name="T107" fmla="*/ 24 w 24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5" name="Freeform 1064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47"/>
                  <a:gd name="T17" fmla="*/ 17 w 17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6" name="Freeform 1065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w 17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7"/>
                  <a:gd name="T20" fmla="*/ 17 w 17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7" name="Line 1066"/>
              <p:cNvSpPr>
                <a:spLocks noChangeShapeType="1"/>
              </p:cNvSpPr>
              <p:nvPr/>
            </p:nvSpPr>
            <p:spPr bwMode="auto">
              <a:xfrm>
                <a:off x="3949" y="3493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88" name="Freeform 1067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37"/>
                  <a:gd name="T23" fmla="*/ 143 w 143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9" name="Freeform 1068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183 w 143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3"/>
                  <a:gd name="T25" fmla="*/ 0 h 37"/>
                  <a:gd name="T26" fmla="*/ 143 w 143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0" name="Freeform 1069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2"/>
                  <a:gd name="T17" fmla="*/ 83 w 8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1" name="Freeform 1070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280 w 83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2"/>
                  <a:gd name="T20" fmla="*/ 83 w 83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2" name="Freeform 1071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2"/>
                  <a:gd name="T17" fmla="*/ 64 w 6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3" name="Freeform 1072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388 w 64"/>
                  <a:gd name="T11" fmla="*/ 50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2"/>
                  <a:gd name="T20" fmla="*/ 64 w 6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4" name="Freeform 1073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5" name="Freeform 1074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6" name="Freeform 1075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3"/>
                  <a:gd name="T17" fmla="*/ 17 w 17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7" name="Freeform 1076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88 w 1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3"/>
                  <a:gd name="T20" fmla="*/ 17 w 17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8" name="Freeform 1077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41 w 28"/>
                  <a:gd name="T9" fmla="*/ 818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4"/>
                  <a:gd name="T17" fmla="*/ 28 w 28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  <a:lnTo>
                      <a:pt x="7" y="51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9" name="Freeform 1078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54"/>
                  <a:gd name="T14" fmla="*/ 28 w 28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0" name="Freeform 1079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7"/>
                  <a:gd name="T17" fmla="*/ 83 w 8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1" name="Freeform 1080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w 83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7"/>
                  <a:gd name="T20" fmla="*/ 83 w 83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2" name="Freeform 1081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3" name="Freeform 1082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4" name="Freeform 1083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5" name="Freeform 1084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6" name="Freeform 1085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7" name="Freeform 1086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8" name="Freeform 1087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9" name="Freeform 1088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0" name="Freeform 1089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6"/>
                  <a:gd name="T17" fmla="*/ 22 w 2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1" name="Freeform 1090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41 w 22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36"/>
                  <a:gd name="T20" fmla="*/ 22 w 22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2" name="Freeform 1091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85 w 24"/>
                  <a:gd name="T5" fmla="*/ 0 h 17"/>
                  <a:gd name="T6" fmla="*/ 96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20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20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96 w 24"/>
                  <a:gd name="T31" fmla="*/ 268 h 17"/>
                  <a:gd name="T32" fmla="*/ 85 w 24"/>
                  <a:gd name="T33" fmla="*/ 268 h 17"/>
                  <a:gd name="T34" fmla="*/ 74 w 24"/>
                  <a:gd name="T35" fmla="*/ 268 h 17"/>
                  <a:gd name="T36" fmla="*/ 40 w 24"/>
                  <a:gd name="T37" fmla="*/ 268 h 17"/>
                  <a:gd name="T38" fmla="*/ 37 w 24"/>
                  <a:gd name="T39" fmla="*/ 268 h 17"/>
                  <a:gd name="T40" fmla="*/ 26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0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0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26 w 24"/>
                  <a:gd name="T65" fmla="*/ 37 h 17"/>
                  <a:gd name="T66" fmla="*/ 37 w 24"/>
                  <a:gd name="T67" fmla="*/ 0 h 17"/>
                  <a:gd name="T68" fmla="*/ 40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3" name="Freeform 1092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74 w 24"/>
                  <a:gd name="T5" fmla="*/ 0 h 17"/>
                  <a:gd name="T6" fmla="*/ 85 w 24"/>
                  <a:gd name="T7" fmla="*/ 0 h 17"/>
                  <a:gd name="T8" fmla="*/ 96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20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20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96 w 24"/>
                  <a:gd name="T39" fmla="*/ 268 h 17"/>
                  <a:gd name="T40" fmla="*/ 85 w 24"/>
                  <a:gd name="T41" fmla="*/ 268 h 17"/>
                  <a:gd name="T42" fmla="*/ 74 w 24"/>
                  <a:gd name="T43" fmla="*/ 268 h 17"/>
                  <a:gd name="T44" fmla="*/ 74 w 24"/>
                  <a:gd name="T45" fmla="*/ 268 h 17"/>
                  <a:gd name="T46" fmla="*/ 40 w 24"/>
                  <a:gd name="T47" fmla="*/ 268 h 17"/>
                  <a:gd name="T48" fmla="*/ 40 w 24"/>
                  <a:gd name="T49" fmla="*/ 268 h 17"/>
                  <a:gd name="T50" fmla="*/ 37 w 24"/>
                  <a:gd name="T51" fmla="*/ 268 h 17"/>
                  <a:gd name="T52" fmla="*/ 26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0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0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26 w 24"/>
                  <a:gd name="T83" fmla="*/ 37 h 17"/>
                  <a:gd name="T84" fmla="*/ 37 w 24"/>
                  <a:gd name="T85" fmla="*/ 0 h 17"/>
                  <a:gd name="T86" fmla="*/ 40 w 24"/>
                  <a:gd name="T87" fmla="*/ 0 h 17"/>
                  <a:gd name="T88" fmla="*/ 40 w 24"/>
                  <a:gd name="T89" fmla="*/ 0 h 17"/>
                  <a:gd name="T90" fmla="*/ 40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4" name="Freeform 1093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96 w 24"/>
                  <a:gd name="T5" fmla="*/ 0 h 17"/>
                  <a:gd name="T6" fmla="*/ 108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35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35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108 w 24"/>
                  <a:gd name="T31" fmla="*/ 268 h 17"/>
                  <a:gd name="T32" fmla="*/ 96 w 24"/>
                  <a:gd name="T33" fmla="*/ 268 h 17"/>
                  <a:gd name="T34" fmla="*/ 85 w 24"/>
                  <a:gd name="T35" fmla="*/ 268 h 17"/>
                  <a:gd name="T36" fmla="*/ 52 w 24"/>
                  <a:gd name="T37" fmla="*/ 268 h 17"/>
                  <a:gd name="T38" fmla="*/ 47 w 24"/>
                  <a:gd name="T39" fmla="*/ 268 h 17"/>
                  <a:gd name="T40" fmla="*/ 37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13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13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37 w 24"/>
                  <a:gd name="T65" fmla="*/ 37 h 17"/>
                  <a:gd name="T66" fmla="*/ 47 w 24"/>
                  <a:gd name="T67" fmla="*/ 0 h 17"/>
                  <a:gd name="T68" fmla="*/ 52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5" name="Freeform 1094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85 w 24"/>
                  <a:gd name="T5" fmla="*/ 0 h 17"/>
                  <a:gd name="T6" fmla="*/ 96 w 24"/>
                  <a:gd name="T7" fmla="*/ 0 h 17"/>
                  <a:gd name="T8" fmla="*/ 108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35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35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108 w 24"/>
                  <a:gd name="T39" fmla="*/ 268 h 17"/>
                  <a:gd name="T40" fmla="*/ 96 w 24"/>
                  <a:gd name="T41" fmla="*/ 268 h 17"/>
                  <a:gd name="T42" fmla="*/ 85 w 24"/>
                  <a:gd name="T43" fmla="*/ 268 h 17"/>
                  <a:gd name="T44" fmla="*/ 85 w 24"/>
                  <a:gd name="T45" fmla="*/ 268 h 17"/>
                  <a:gd name="T46" fmla="*/ 52 w 24"/>
                  <a:gd name="T47" fmla="*/ 268 h 17"/>
                  <a:gd name="T48" fmla="*/ 52 w 24"/>
                  <a:gd name="T49" fmla="*/ 268 h 17"/>
                  <a:gd name="T50" fmla="*/ 47 w 24"/>
                  <a:gd name="T51" fmla="*/ 268 h 17"/>
                  <a:gd name="T52" fmla="*/ 37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13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13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37 w 24"/>
                  <a:gd name="T83" fmla="*/ 37 h 17"/>
                  <a:gd name="T84" fmla="*/ 47 w 24"/>
                  <a:gd name="T85" fmla="*/ 0 h 17"/>
                  <a:gd name="T86" fmla="*/ 52 w 24"/>
                  <a:gd name="T87" fmla="*/ 0 h 17"/>
                  <a:gd name="T88" fmla="*/ 52 w 24"/>
                  <a:gd name="T89" fmla="*/ 0 h 17"/>
                  <a:gd name="T90" fmla="*/ 52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6" name="Freeform 1095"/>
              <p:cNvSpPr>
                <a:spLocks/>
              </p:cNvSpPr>
              <p:nvPr/>
            </p:nvSpPr>
            <p:spPr bwMode="auto">
              <a:xfrm>
                <a:off x="3835" y="3614"/>
                <a:ext cx="586" cy="30"/>
              </a:xfrm>
              <a:custGeom>
                <a:avLst/>
                <a:gdLst>
                  <a:gd name="T0" fmla="*/ 2537 w 406"/>
                  <a:gd name="T1" fmla="*/ 138 h 17"/>
                  <a:gd name="T2" fmla="*/ 2537 w 406"/>
                  <a:gd name="T3" fmla="*/ 0 h 17"/>
                  <a:gd name="T4" fmla="*/ 0 w 406"/>
                  <a:gd name="T5" fmla="*/ 0 h 17"/>
                  <a:gd name="T6" fmla="*/ 0 w 406"/>
                  <a:gd name="T7" fmla="*/ 268 h 17"/>
                  <a:gd name="T8" fmla="*/ 2537 w 406"/>
                  <a:gd name="T9" fmla="*/ 268 h 17"/>
                  <a:gd name="T10" fmla="*/ 2537 w 406"/>
                  <a:gd name="T11" fmla="*/ 13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6"/>
                  <a:gd name="T19" fmla="*/ 0 h 17"/>
                  <a:gd name="T20" fmla="*/ 406 w 406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6" h="17">
                    <a:moveTo>
                      <a:pt x="405" y="8"/>
                    </a:moveTo>
                    <a:lnTo>
                      <a:pt x="405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405" y="16"/>
                    </a:lnTo>
                    <a:lnTo>
                      <a:pt x="405" y="8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7" name="Line 1096"/>
              <p:cNvSpPr>
                <a:spLocks noChangeShapeType="1"/>
              </p:cNvSpPr>
              <p:nvPr/>
            </p:nvSpPr>
            <p:spPr bwMode="auto">
              <a:xfrm flipV="1">
                <a:off x="4089" y="3383"/>
                <a:ext cx="0" cy="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57" name="Line 1097"/>
            <p:cNvSpPr>
              <a:spLocks noChangeShapeType="1"/>
            </p:cNvSpPr>
            <p:nvPr/>
          </p:nvSpPr>
          <p:spPr bwMode="auto">
            <a:xfrm>
              <a:off x="2377" y="2330"/>
              <a:ext cx="22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Text Box 1098"/>
            <p:cNvSpPr txBox="1">
              <a:spLocks noChangeArrowheads="1"/>
            </p:cNvSpPr>
            <p:nvPr/>
          </p:nvSpPr>
          <p:spPr bwMode="auto">
            <a:xfrm>
              <a:off x="3298" y="2045"/>
              <a:ext cx="22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14341" name="Group 1099"/>
          <p:cNvGrpSpPr>
            <a:grpSpLocks/>
          </p:cNvGrpSpPr>
          <p:nvPr/>
        </p:nvGrpSpPr>
        <p:grpSpPr bwMode="auto">
          <a:xfrm>
            <a:off x="4816203" y="4241802"/>
            <a:ext cx="3578225" cy="1984375"/>
            <a:chOff x="1636" y="2837"/>
            <a:chExt cx="2254" cy="1250"/>
          </a:xfrm>
        </p:grpSpPr>
        <p:sp>
          <p:nvSpPr>
            <p:cNvPr id="14342" name="Line 1100"/>
            <p:cNvSpPr>
              <a:spLocks noChangeShapeType="1"/>
            </p:cNvSpPr>
            <p:nvPr/>
          </p:nvSpPr>
          <p:spPr bwMode="auto">
            <a:xfrm>
              <a:off x="2210" y="2885"/>
              <a:ext cx="0" cy="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3" name="Line 1101"/>
            <p:cNvSpPr>
              <a:spLocks noChangeShapeType="1"/>
            </p:cNvSpPr>
            <p:nvPr/>
          </p:nvSpPr>
          <p:spPr bwMode="auto">
            <a:xfrm>
              <a:off x="2222" y="3773"/>
              <a:ext cx="166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Freeform 1102"/>
            <p:cNvSpPr>
              <a:spLocks/>
            </p:cNvSpPr>
            <p:nvPr/>
          </p:nvSpPr>
          <p:spPr bwMode="auto">
            <a:xfrm rot="-316973">
              <a:off x="2510" y="2837"/>
              <a:ext cx="1260" cy="828"/>
            </a:xfrm>
            <a:custGeom>
              <a:avLst/>
              <a:gdLst>
                <a:gd name="T0" fmla="*/ 0 w 1260"/>
                <a:gd name="T1" fmla="*/ 0 h 828"/>
                <a:gd name="T2" fmla="*/ 48 w 1260"/>
                <a:gd name="T3" fmla="*/ 180 h 828"/>
                <a:gd name="T4" fmla="*/ 144 w 1260"/>
                <a:gd name="T5" fmla="*/ 324 h 828"/>
                <a:gd name="T6" fmla="*/ 276 w 1260"/>
                <a:gd name="T7" fmla="*/ 444 h 828"/>
                <a:gd name="T8" fmla="*/ 528 w 1260"/>
                <a:gd name="T9" fmla="*/ 600 h 828"/>
                <a:gd name="T10" fmla="*/ 888 w 1260"/>
                <a:gd name="T11" fmla="*/ 744 h 828"/>
                <a:gd name="T12" fmla="*/ 1188 w 1260"/>
                <a:gd name="T13" fmla="*/ 816 h 828"/>
                <a:gd name="T14" fmla="*/ 1260 w 1260"/>
                <a:gd name="T15" fmla="*/ 816 h 8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60"/>
                <a:gd name="T25" fmla="*/ 0 h 828"/>
                <a:gd name="T26" fmla="*/ 1260 w 1260"/>
                <a:gd name="T27" fmla="*/ 828 h 8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60" h="828">
                  <a:moveTo>
                    <a:pt x="0" y="0"/>
                  </a:moveTo>
                  <a:cubicBezTo>
                    <a:pt x="12" y="63"/>
                    <a:pt x="24" y="126"/>
                    <a:pt x="48" y="180"/>
                  </a:cubicBezTo>
                  <a:cubicBezTo>
                    <a:pt x="72" y="234"/>
                    <a:pt x="106" y="280"/>
                    <a:pt x="144" y="324"/>
                  </a:cubicBezTo>
                  <a:cubicBezTo>
                    <a:pt x="182" y="368"/>
                    <a:pt x="212" y="398"/>
                    <a:pt x="276" y="444"/>
                  </a:cubicBezTo>
                  <a:cubicBezTo>
                    <a:pt x="340" y="490"/>
                    <a:pt x="426" y="550"/>
                    <a:pt x="528" y="600"/>
                  </a:cubicBezTo>
                  <a:cubicBezTo>
                    <a:pt x="630" y="650"/>
                    <a:pt x="778" y="708"/>
                    <a:pt x="888" y="744"/>
                  </a:cubicBezTo>
                  <a:cubicBezTo>
                    <a:pt x="998" y="780"/>
                    <a:pt x="1126" y="804"/>
                    <a:pt x="1188" y="816"/>
                  </a:cubicBezTo>
                  <a:cubicBezTo>
                    <a:pt x="1250" y="828"/>
                    <a:pt x="1248" y="816"/>
                    <a:pt x="1260" y="816"/>
                  </a:cubicBezTo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Freeform 1103"/>
            <p:cNvSpPr>
              <a:spLocks/>
            </p:cNvSpPr>
            <p:nvPr/>
          </p:nvSpPr>
          <p:spPr bwMode="auto">
            <a:xfrm>
              <a:off x="2498" y="2939"/>
              <a:ext cx="1356" cy="796"/>
            </a:xfrm>
            <a:custGeom>
              <a:avLst/>
              <a:gdLst>
                <a:gd name="T0" fmla="*/ 0 w 1356"/>
                <a:gd name="T1" fmla="*/ 18 h 796"/>
                <a:gd name="T2" fmla="*/ 144 w 1356"/>
                <a:gd name="T3" fmla="*/ 18 h 796"/>
                <a:gd name="T4" fmla="*/ 240 w 1356"/>
                <a:gd name="T5" fmla="*/ 126 h 796"/>
                <a:gd name="T6" fmla="*/ 252 w 1356"/>
                <a:gd name="T7" fmla="*/ 270 h 796"/>
                <a:gd name="T8" fmla="*/ 240 w 1356"/>
                <a:gd name="T9" fmla="*/ 438 h 796"/>
                <a:gd name="T10" fmla="*/ 288 w 1356"/>
                <a:gd name="T11" fmla="*/ 546 h 796"/>
                <a:gd name="T12" fmla="*/ 396 w 1356"/>
                <a:gd name="T13" fmla="*/ 582 h 796"/>
                <a:gd name="T14" fmla="*/ 504 w 1356"/>
                <a:gd name="T15" fmla="*/ 546 h 796"/>
                <a:gd name="T16" fmla="*/ 588 w 1356"/>
                <a:gd name="T17" fmla="*/ 462 h 796"/>
                <a:gd name="T18" fmla="*/ 780 w 1356"/>
                <a:gd name="T19" fmla="*/ 414 h 796"/>
                <a:gd name="T20" fmla="*/ 924 w 1356"/>
                <a:gd name="T21" fmla="*/ 474 h 796"/>
                <a:gd name="T22" fmla="*/ 1008 w 1356"/>
                <a:gd name="T23" fmla="*/ 594 h 796"/>
                <a:gd name="T24" fmla="*/ 1068 w 1356"/>
                <a:gd name="T25" fmla="*/ 714 h 796"/>
                <a:gd name="T26" fmla="*/ 1200 w 1356"/>
                <a:gd name="T27" fmla="*/ 786 h 796"/>
                <a:gd name="T28" fmla="*/ 1356 w 1356"/>
                <a:gd name="T29" fmla="*/ 774 h 7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56"/>
                <a:gd name="T46" fmla="*/ 0 h 796"/>
                <a:gd name="T47" fmla="*/ 1356 w 1356"/>
                <a:gd name="T48" fmla="*/ 796 h 7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56" h="796">
                  <a:moveTo>
                    <a:pt x="0" y="18"/>
                  </a:moveTo>
                  <a:cubicBezTo>
                    <a:pt x="52" y="9"/>
                    <a:pt x="104" y="0"/>
                    <a:pt x="144" y="18"/>
                  </a:cubicBezTo>
                  <a:cubicBezTo>
                    <a:pt x="184" y="36"/>
                    <a:pt x="222" y="84"/>
                    <a:pt x="240" y="126"/>
                  </a:cubicBezTo>
                  <a:cubicBezTo>
                    <a:pt x="258" y="168"/>
                    <a:pt x="252" y="218"/>
                    <a:pt x="252" y="270"/>
                  </a:cubicBezTo>
                  <a:cubicBezTo>
                    <a:pt x="252" y="322"/>
                    <a:pt x="234" y="392"/>
                    <a:pt x="240" y="438"/>
                  </a:cubicBezTo>
                  <a:cubicBezTo>
                    <a:pt x="246" y="484"/>
                    <a:pt x="262" y="522"/>
                    <a:pt x="288" y="546"/>
                  </a:cubicBezTo>
                  <a:cubicBezTo>
                    <a:pt x="314" y="570"/>
                    <a:pt x="360" y="582"/>
                    <a:pt x="396" y="582"/>
                  </a:cubicBezTo>
                  <a:cubicBezTo>
                    <a:pt x="432" y="582"/>
                    <a:pt x="472" y="566"/>
                    <a:pt x="504" y="546"/>
                  </a:cubicBezTo>
                  <a:cubicBezTo>
                    <a:pt x="536" y="526"/>
                    <a:pt x="542" y="484"/>
                    <a:pt x="588" y="462"/>
                  </a:cubicBezTo>
                  <a:cubicBezTo>
                    <a:pt x="634" y="440"/>
                    <a:pt x="724" y="412"/>
                    <a:pt x="780" y="414"/>
                  </a:cubicBezTo>
                  <a:cubicBezTo>
                    <a:pt x="836" y="416"/>
                    <a:pt x="886" y="444"/>
                    <a:pt x="924" y="474"/>
                  </a:cubicBezTo>
                  <a:cubicBezTo>
                    <a:pt x="962" y="504"/>
                    <a:pt x="984" y="554"/>
                    <a:pt x="1008" y="594"/>
                  </a:cubicBezTo>
                  <a:cubicBezTo>
                    <a:pt x="1032" y="634"/>
                    <a:pt x="1036" y="682"/>
                    <a:pt x="1068" y="714"/>
                  </a:cubicBezTo>
                  <a:cubicBezTo>
                    <a:pt x="1100" y="746"/>
                    <a:pt x="1152" y="776"/>
                    <a:pt x="1200" y="786"/>
                  </a:cubicBezTo>
                  <a:cubicBezTo>
                    <a:pt x="1248" y="796"/>
                    <a:pt x="1302" y="785"/>
                    <a:pt x="1356" y="774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Freeform 1104"/>
            <p:cNvSpPr>
              <a:spLocks/>
            </p:cNvSpPr>
            <p:nvPr/>
          </p:nvSpPr>
          <p:spPr bwMode="auto">
            <a:xfrm>
              <a:off x="2534" y="2855"/>
              <a:ext cx="1" cy="90"/>
            </a:xfrm>
            <a:custGeom>
              <a:avLst/>
              <a:gdLst>
                <a:gd name="T0" fmla="*/ 0 w 1"/>
                <a:gd name="T1" fmla="*/ 90 h 90"/>
                <a:gd name="T2" fmla="*/ 0 w 1"/>
                <a:gd name="T3" fmla="*/ 6 h 90"/>
                <a:gd name="T4" fmla="*/ 0 w 1"/>
                <a:gd name="T5" fmla="*/ 90 h 90"/>
                <a:gd name="T6" fmla="*/ 0 60000 65536"/>
                <a:gd name="T7" fmla="*/ 0 60000 65536"/>
                <a:gd name="T8" fmla="*/ 0 60000 65536"/>
                <a:gd name="T9" fmla="*/ 0 w 1"/>
                <a:gd name="T10" fmla="*/ 0 h 90"/>
                <a:gd name="T11" fmla="*/ 1 w 1"/>
                <a:gd name="T12" fmla="*/ 90 h 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90">
                  <a:moveTo>
                    <a:pt x="0" y="90"/>
                  </a:moveTo>
                  <a:cubicBezTo>
                    <a:pt x="0" y="90"/>
                    <a:pt x="0" y="0"/>
                    <a:pt x="0" y="6"/>
                  </a:cubicBezTo>
                  <a:cubicBezTo>
                    <a:pt x="0" y="12"/>
                    <a:pt x="0" y="90"/>
                    <a:pt x="0" y="9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Freeform 1105"/>
            <p:cNvSpPr>
              <a:spLocks/>
            </p:cNvSpPr>
            <p:nvPr/>
          </p:nvSpPr>
          <p:spPr bwMode="auto">
            <a:xfrm>
              <a:off x="2509" y="2903"/>
              <a:ext cx="1345" cy="895"/>
            </a:xfrm>
            <a:custGeom>
              <a:avLst/>
              <a:gdLst>
                <a:gd name="T0" fmla="*/ 1 w 1345"/>
                <a:gd name="T1" fmla="*/ 42 h 895"/>
                <a:gd name="T2" fmla="*/ 13 w 1345"/>
                <a:gd name="T3" fmla="*/ 6 h 895"/>
                <a:gd name="T4" fmla="*/ 49 w 1345"/>
                <a:gd name="T5" fmla="*/ 78 h 895"/>
                <a:gd name="T6" fmla="*/ 85 w 1345"/>
                <a:gd name="T7" fmla="*/ 54 h 895"/>
                <a:gd name="T8" fmla="*/ 97 w 1345"/>
                <a:gd name="T9" fmla="*/ 6 h 895"/>
                <a:gd name="T10" fmla="*/ 109 w 1345"/>
                <a:gd name="T11" fmla="*/ 42 h 895"/>
                <a:gd name="T12" fmla="*/ 121 w 1345"/>
                <a:gd name="T13" fmla="*/ 90 h 895"/>
                <a:gd name="T14" fmla="*/ 157 w 1345"/>
                <a:gd name="T15" fmla="*/ 78 h 895"/>
                <a:gd name="T16" fmla="*/ 193 w 1345"/>
                <a:gd name="T17" fmla="*/ 54 h 895"/>
                <a:gd name="T18" fmla="*/ 205 w 1345"/>
                <a:gd name="T19" fmla="*/ 102 h 895"/>
                <a:gd name="T20" fmla="*/ 265 w 1345"/>
                <a:gd name="T21" fmla="*/ 258 h 895"/>
                <a:gd name="T22" fmla="*/ 265 w 1345"/>
                <a:gd name="T23" fmla="*/ 330 h 895"/>
                <a:gd name="T24" fmla="*/ 289 w 1345"/>
                <a:gd name="T25" fmla="*/ 510 h 895"/>
                <a:gd name="T26" fmla="*/ 313 w 1345"/>
                <a:gd name="T27" fmla="*/ 678 h 895"/>
                <a:gd name="T28" fmla="*/ 361 w 1345"/>
                <a:gd name="T29" fmla="*/ 618 h 895"/>
                <a:gd name="T30" fmla="*/ 397 w 1345"/>
                <a:gd name="T31" fmla="*/ 642 h 895"/>
                <a:gd name="T32" fmla="*/ 409 w 1345"/>
                <a:gd name="T33" fmla="*/ 678 h 895"/>
                <a:gd name="T34" fmla="*/ 445 w 1345"/>
                <a:gd name="T35" fmla="*/ 666 h 895"/>
                <a:gd name="T36" fmla="*/ 433 w 1345"/>
                <a:gd name="T37" fmla="*/ 618 h 895"/>
                <a:gd name="T38" fmla="*/ 445 w 1345"/>
                <a:gd name="T39" fmla="*/ 558 h 895"/>
                <a:gd name="T40" fmla="*/ 457 w 1345"/>
                <a:gd name="T41" fmla="*/ 522 h 895"/>
                <a:gd name="T42" fmla="*/ 493 w 1345"/>
                <a:gd name="T43" fmla="*/ 546 h 895"/>
                <a:gd name="T44" fmla="*/ 541 w 1345"/>
                <a:gd name="T45" fmla="*/ 606 h 895"/>
                <a:gd name="T46" fmla="*/ 601 w 1345"/>
                <a:gd name="T47" fmla="*/ 654 h 895"/>
                <a:gd name="T48" fmla="*/ 649 w 1345"/>
                <a:gd name="T49" fmla="*/ 510 h 895"/>
                <a:gd name="T50" fmla="*/ 649 w 1345"/>
                <a:gd name="T51" fmla="*/ 366 h 895"/>
                <a:gd name="T52" fmla="*/ 673 w 1345"/>
                <a:gd name="T53" fmla="*/ 438 h 895"/>
                <a:gd name="T54" fmla="*/ 721 w 1345"/>
                <a:gd name="T55" fmla="*/ 546 h 895"/>
                <a:gd name="T56" fmla="*/ 793 w 1345"/>
                <a:gd name="T57" fmla="*/ 486 h 895"/>
                <a:gd name="T58" fmla="*/ 817 w 1345"/>
                <a:gd name="T59" fmla="*/ 522 h 895"/>
                <a:gd name="T60" fmla="*/ 889 w 1345"/>
                <a:gd name="T61" fmla="*/ 414 h 895"/>
                <a:gd name="T62" fmla="*/ 925 w 1345"/>
                <a:gd name="T63" fmla="*/ 426 h 895"/>
                <a:gd name="T64" fmla="*/ 913 w 1345"/>
                <a:gd name="T65" fmla="*/ 534 h 895"/>
                <a:gd name="T66" fmla="*/ 937 w 1345"/>
                <a:gd name="T67" fmla="*/ 714 h 895"/>
                <a:gd name="T68" fmla="*/ 997 w 1345"/>
                <a:gd name="T69" fmla="*/ 630 h 895"/>
                <a:gd name="T70" fmla="*/ 997 w 1345"/>
                <a:gd name="T71" fmla="*/ 630 h 895"/>
                <a:gd name="T72" fmla="*/ 1033 w 1345"/>
                <a:gd name="T73" fmla="*/ 606 h 895"/>
                <a:gd name="T74" fmla="*/ 1081 w 1345"/>
                <a:gd name="T75" fmla="*/ 762 h 895"/>
                <a:gd name="T76" fmla="*/ 1141 w 1345"/>
                <a:gd name="T77" fmla="*/ 894 h 895"/>
                <a:gd name="T78" fmla="*/ 1165 w 1345"/>
                <a:gd name="T79" fmla="*/ 822 h 895"/>
                <a:gd name="T80" fmla="*/ 1177 w 1345"/>
                <a:gd name="T81" fmla="*/ 786 h 895"/>
                <a:gd name="T82" fmla="*/ 1297 w 1345"/>
                <a:gd name="T83" fmla="*/ 882 h 895"/>
                <a:gd name="T84" fmla="*/ 1333 w 1345"/>
                <a:gd name="T85" fmla="*/ 870 h 895"/>
                <a:gd name="T86" fmla="*/ 1345 w 1345"/>
                <a:gd name="T87" fmla="*/ 834 h 89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5"/>
                <a:gd name="T133" fmla="*/ 0 h 895"/>
                <a:gd name="T134" fmla="*/ 1345 w 1345"/>
                <a:gd name="T135" fmla="*/ 895 h 89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5" h="895">
                  <a:moveTo>
                    <a:pt x="1" y="42"/>
                  </a:moveTo>
                  <a:cubicBezTo>
                    <a:pt x="5" y="30"/>
                    <a:pt x="0" y="6"/>
                    <a:pt x="13" y="6"/>
                  </a:cubicBezTo>
                  <a:cubicBezTo>
                    <a:pt x="29" y="6"/>
                    <a:pt x="46" y="69"/>
                    <a:pt x="49" y="78"/>
                  </a:cubicBezTo>
                  <a:cubicBezTo>
                    <a:pt x="61" y="70"/>
                    <a:pt x="77" y="66"/>
                    <a:pt x="85" y="54"/>
                  </a:cubicBezTo>
                  <a:cubicBezTo>
                    <a:pt x="94" y="40"/>
                    <a:pt x="82" y="13"/>
                    <a:pt x="97" y="6"/>
                  </a:cubicBezTo>
                  <a:cubicBezTo>
                    <a:pt x="108" y="0"/>
                    <a:pt x="106" y="30"/>
                    <a:pt x="109" y="42"/>
                  </a:cubicBezTo>
                  <a:cubicBezTo>
                    <a:pt x="114" y="58"/>
                    <a:pt x="117" y="74"/>
                    <a:pt x="121" y="90"/>
                  </a:cubicBezTo>
                  <a:cubicBezTo>
                    <a:pt x="133" y="86"/>
                    <a:pt x="146" y="84"/>
                    <a:pt x="157" y="78"/>
                  </a:cubicBezTo>
                  <a:cubicBezTo>
                    <a:pt x="170" y="72"/>
                    <a:pt x="180" y="48"/>
                    <a:pt x="193" y="54"/>
                  </a:cubicBezTo>
                  <a:cubicBezTo>
                    <a:pt x="208" y="61"/>
                    <a:pt x="201" y="86"/>
                    <a:pt x="205" y="102"/>
                  </a:cubicBezTo>
                  <a:cubicBezTo>
                    <a:pt x="221" y="175"/>
                    <a:pt x="200" y="214"/>
                    <a:pt x="265" y="258"/>
                  </a:cubicBezTo>
                  <a:cubicBezTo>
                    <a:pt x="297" y="354"/>
                    <a:pt x="265" y="234"/>
                    <a:pt x="265" y="330"/>
                  </a:cubicBezTo>
                  <a:cubicBezTo>
                    <a:pt x="265" y="352"/>
                    <a:pt x="286" y="483"/>
                    <a:pt x="289" y="510"/>
                  </a:cubicBezTo>
                  <a:cubicBezTo>
                    <a:pt x="307" y="668"/>
                    <a:pt x="286" y="596"/>
                    <a:pt x="313" y="678"/>
                  </a:cubicBezTo>
                  <a:cubicBezTo>
                    <a:pt x="320" y="656"/>
                    <a:pt x="325" y="618"/>
                    <a:pt x="361" y="618"/>
                  </a:cubicBezTo>
                  <a:cubicBezTo>
                    <a:pt x="375" y="618"/>
                    <a:pt x="385" y="634"/>
                    <a:pt x="397" y="642"/>
                  </a:cubicBezTo>
                  <a:cubicBezTo>
                    <a:pt x="401" y="654"/>
                    <a:pt x="398" y="672"/>
                    <a:pt x="409" y="678"/>
                  </a:cubicBezTo>
                  <a:cubicBezTo>
                    <a:pt x="420" y="684"/>
                    <a:pt x="440" y="678"/>
                    <a:pt x="445" y="666"/>
                  </a:cubicBezTo>
                  <a:cubicBezTo>
                    <a:pt x="451" y="651"/>
                    <a:pt x="437" y="634"/>
                    <a:pt x="433" y="618"/>
                  </a:cubicBezTo>
                  <a:cubicBezTo>
                    <a:pt x="437" y="598"/>
                    <a:pt x="440" y="578"/>
                    <a:pt x="445" y="558"/>
                  </a:cubicBezTo>
                  <a:cubicBezTo>
                    <a:pt x="448" y="546"/>
                    <a:pt x="445" y="525"/>
                    <a:pt x="457" y="522"/>
                  </a:cubicBezTo>
                  <a:cubicBezTo>
                    <a:pt x="471" y="519"/>
                    <a:pt x="481" y="538"/>
                    <a:pt x="493" y="546"/>
                  </a:cubicBezTo>
                  <a:cubicBezTo>
                    <a:pt x="516" y="616"/>
                    <a:pt x="487" y="552"/>
                    <a:pt x="541" y="606"/>
                  </a:cubicBezTo>
                  <a:cubicBezTo>
                    <a:pt x="595" y="660"/>
                    <a:pt x="531" y="631"/>
                    <a:pt x="601" y="654"/>
                  </a:cubicBezTo>
                  <a:cubicBezTo>
                    <a:pt x="632" y="607"/>
                    <a:pt x="638" y="565"/>
                    <a:pt x="649" y="510"/>
                  </a:cubicBezTo>
                  <a:cubicBezTo>
                    <a:pt x="640" y="476"/>
                    <a:pt x="613" y="390"/>
                    <a:pt x="649" y="366"/>
                  </a:cubicBezTo>
                  <a:cubicBezTo>
                    <a:pt x="670" y="352"/>
                    <a:pt x="665" y="414"/>
                    <a:pt x="673" y="438"/>
                  </a:cubicBezTo>
                  <a:cubicBezTo>
                    <a:pt x="687" y="480"/>
                    <a:pt x="697" y="509"/>
                    <a:pt x="721" y="546"/>
                  </a:cubicBezTo>
                  <a:cubicBezTo>
                    <a:pt x="750" y="458"/>
                    <a:pt x="720" y="468"/>
                    <a:pt x="793" y="486"/>
                  </a:cubicBezTo>
                  <a:cubicBezTo>
                    <a:pt x="801" y="498"/>
                    <a:pt x="803" y="522"/>
                    <a:pt x="817" y="522"/>
                  </a:cubicBezTo>
                  <a:cubicBezTo>
                    <a:pt x="839" y="522"/>
                    <a:pt x="877" y="432"/>
                    <a:pt x="889" y="414"/>
                  </a:cubicBezTo>
                  <a:cubicBezTo>
                    <a:pt x="901" y="418"/>
                    <a:pt x="923" y="414"/>
                    <a:pt x="925" y="426"/>
                  </a:cubicBezTo>
                  <a:cubicBezTo>
                    <a:pt x="932" y="462"/>
                    <a:pt x="913" y="498"/>
                    <a:pt x="913" y="534"/>
                  </a:cubicBezTo>
                  <a:cubicBezTo>
                    <a:pt x="913" y="578"/>
                    <a:pt x="929" y="665"/>
                    <a:pt x="937" y="714"/>
                  </a:cubicBezTo>
                  <a:lnTo>
                    <a:pt x="997" y="630"/>
                  </a:lnTo>
                  <a:cubicBezTo>
                    <a:pt x="997" y="630"/>
                    <a:pt x="997" y="630"/>
                    <a:pt x="997" y="630"/>
                  </a:cubicBezTo>
                  <a:cubicBezTo>
                    <a:pt x="1009" y="622"/>
                    <a:pt x="1021" y="614"/>
                    <a:pt x="1033" y="606"/>
                  </a:cubicBezTo>
                  <a:cubicBezTo>
                    <a:pt x="1065" y="654"/>
                    <a:pt x="1069" y="706"/>
                    <a:pt x="1081" y="762"/>
                  </a:cubicBezTo>
                  <a:cubicBezTo>
                    <a:pt x="1110" y="895"/>
                    <a:pt x="1066" y="869"/>
                    <a:pt x="1141" y="894"/>
                  </a:cubicBezTo>
                  <a:cubicBezTo>
                    <a:pt x="1149" y="870"/>
                    <a:pt x="1157" y="846"/>
                    <a:pt x="1165" y="822"/>
                  </a:cubicBezTo>
                  <a:cubicBezTo>
                    <a:pt x="1169" y="810"/>
                    <a:pt x="1177" y="786"/>
                    <a:pt x="1177" y="786"/>
                  </a:cubicBezTo>
                  <a:cubicBezTo>
                    <a:pt x="1251" y="811"/>
                    <a:pt x="1223" y="857"/>
                    <a:pt x="1297" y="882"/>
                  </a:cubicBezTo>
                  <a:cubicBezTo>
                    <a:pt x="1309" y="878"/>
                    <a:pt x="1324" y="879"/>
                    <a:pt x="1333" y="870"/>
                  </a:cubicBezTo>
                  <a:cubicBezTo>
                    <a:pt x="1342" y="861"/>
                    <a:pt x="1345" y="834"/>
                    <a:pt x="1345" y="834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Text Box 1106"/>
            <p:cNvSpPr txBox="1">
              <a:spLocks noChangeArrowheads="1"/>
            </p:cNvSpPr>
            <p:nvPr/>
          </p:nvSpPr>
          <p:spPr bwMode="auto">
            <a:xfrm>
              <a:off x="1636" y="2923"/>
              <a:ext cx="50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P</a:t>
              </a:r>
              <a:r>
                <a:rPr lang="en-US" b="1" baseline="-25000">
                  <a:solidFill>
                    <a:srgbClr val="000000"/>
                  </a:solidFill>
                </a:rPr>
                <a:t>r</a:t>
              </a:r>
              <a:r>
                <a:rPr lang="en-US" b="1">
                  <a:solidFill>
                    <a:srgbClr val="000000"/>
                  </a:solidFill>
                </a:rPr>
                <a:t>/P</a:t>
              </a:r>
              <a:r>
                <a:rPr lang="en-US" b="1" baseline="-25000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4349" name="Text Box 1107"/>
            <p:cNvSpPr txBox="1">
              <a:spLocks noChangeArrowheads="1"/>
            </p:cNvSpPr>
            <p:nvPr/>
          </p:nvSpPr>
          <p:spPr bwMode="auto">
            <a:xfrm>
              <a:off x="3388" y="3799"/>
              <a:ext cx="49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d=vt</a:t>
              </a:r>
              <a:endParaRPr lang="en-US" b="1" baseline="-2500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4420" name="Object 0"/>
          <p:cNvGraphicFramePr>
            <a:graphicFrameLocks noChangeAspect="1"/>
          </p:cNvGraphicFramePr>
          <p:nvPr/>
        </p:nvGraphicFramePr>
        <p:xfrm>
          <a:off x="763814" y="2894472"/>
          <a:ext cx="34623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6" name="Equation" r:id="rId4" imgW="1777680" imgH="469800" progId="Equation.3">
                  <p:embed/>
                </p:oleObj>
              </mc:Choice>
              <mc:Fallback>
                <p:oleObj name="Equation" r:id="rId4" imgW="1777680" imgH="46980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814" y="2894472"/>
                        <a:ext cx="34623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Outage Probability</a:t>
            </a:r>
            <a:br>
              <a:rPr lang="en-US" smtClean="0"/>
            </a:br>
            <a:r>
              <a:rPr lang="en-US" smtClean="0"/>
              <a:t>and Cell Coverage Area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90700"/>
            <a:ext cx="8572500" cy="4819650"/>
          </a:xfrm>
        </p:spPr>
        <p:txBody>
          <a:bodyPr/>
          <a:lstStyle/>
          <a:p>
            <a:r>
              <a:rPr lang="en-US" smtClean="0"/>
              <a:t>Path loss: circular cells</a:t>
            </a:r>
          </a:p>
          <a:p>
            <a:pPr>
              <a:lnSpc>
                <a:spcPct val="110000"/>
              </a:lnSpc>
            </a:pPr>
            <a:r>
              <a:rPr lang="en-US" smtClean="0"/>
              <a:t>Path loss+shadowing: amoeba cells</a:t>
            </a:r>
          </a:p>
          <a:p>
            <a:pPr lvl="1"/>
            <a:r>
              <a:rPr lang="en-US" smtClean="0"/>
              <a:t>Tradeoff between coverage and interference</a:t>
            </a:r>
          </a:p>
          <a:p>
            <a:r>
              <a:rPr lang="en-US" smtClean="0"/>
              <a:t>Outage probability</a:t>
            </a:r>
          </a:p>
          <a:p>
            <a:pPr lvl="1"/>
            <a:r>
              <a:rPr lang="en-US" smtClean="0"/>
              <a:t>Probability received power below given minimum</a:t>
            </a:r>
          </a:p>
          <a:p>
            <a:pPr>
              <a:lnSpc>
                <a:spcPct val="110000"/>
              </a:lnSpc>
            </a:pPr>
            <a:r>
              <a:rPr lang="en-US" smtClean="0"/>
              <a:t>Cell coverage area</a:t>
            </a:r>
          </a:p>
          <a:p>
            <a:pPr lvl="1"/>
            <a:r>
              <a:rPr lang="en-US" smtClean="0"/>
              <a:t>% of cell locations at desired power</a:t>
            </a:r>
          </a:p>
          <a:p>
            <a:pPr lvl="1"/>
            <a:r>
              <a:rPr lang="en-US" smtClean="0"/>
              <a:t>Increases as shadowing variance decreases</a:t>
            </a:r>
          </a:p>
          <a:p>
            <a:pPr lvl="1"/>
            <a:r>
              <a:rPr lang="en-US" smtClean="0"/>
              <a:t>Large % indicates interference to other cells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029450" y="1673225"/>
            <a:ext cx="1847850" cy="1470025"/>
            <a:chOff x="4044" y="1018"/>
            <a:chExt cx="1560" cy="1202"/>
          </a:xfrm>
        </p:grpSpPr>
        <p:sp>
          <p:nvSpPr>
            <p:cNvPr id="2054" name="Freeform 5"/>
            <p:cNvSpPr>
              <a:spLocks/>
            </p:cNvSpPr>
            <p:nvPr/>
          </p:nvSpPr>
          <p:spPr bwMode="auto">
            <a:xfrm>
              <a:off x="4044" y="1018"/>
              <a:ext cx="1560" cy="1202"/>
            </a:xfrm>
            <a:custGeom>
              <a:avLst/>
              <a:gdLst>
                <a:gd name="T0" fmla="*/ 972 w 1560"/>
                <a:gd name="T1" fmla="*/ 122 h 1202"/>
                <a:gd name="T2" fmla="*/ 996 w 1560"/>
                <a:gd name="T3" fmla="*/ 194 h 1202"/>
                <a:gd name="T4" fmla="*/ 1008 w 1560"/>
                <a:gd name="T5" fmla="*/ 230 h 1202"/>
                <a:gd name="T6" fmla="*/ 972 w 1560"/>
                <a:gd name="T7" fmla="*/ 362 h 1202"/>
                <a:gd name="T8" fmla="*/ 1272 w 1560"/>
                <a:gd name="T9" fmla="*/ 542 h 1202"/>
                <a:gd name="T10" fmla="*/ 1404 w 1560"/>
                <a:gd name="T11" fmla="*/ 602 h 1202"/>
                <a:gd name="T12" fmla="*/ 1476 w 1560"/>
                <a:gd name="T13" fmla="*/ 650 h 1202"/>
                <a:gd name="T14" fmla="*/ 1560 w 1560"/>
                <a:gd name="T15" fmla="*/ 794 h 1202"/>
                <a:gd name="T16" fmla="*/ 1536 w 1560"/>
                <a:gd name="T17" fmla="*/ 902 h 1202"/>
                <a:gd name="T18" fmla="*/ 1368 w 1560"/>
                <a:gd name="T19" fmla="*/ 1046 h 1202"/>
                <a:gd name="T20" fmla="*/ 1308 w 1560"/>
                <a:gd name="T21" fmla="*/ 1082 h 1202"/>
                <a:gd name="T22" fmla="*/ 1236 w 1560"/>
                <a:gd name="T23" fmla="*/ 1106 h 1202"/>
                <a:gd name="T24" fmla="*/ 756 w 1560"/>
                <a:gd name="T25" fmla="*/ 1094 h 1202"/>
                <a:gd name="T26" fmla="*/ 552 w 1560"/>
                <a:gd name="T27" fmla="*/ 1154 h 1202"/>
                <a:gd name="T28" fmla="*/ 288 w 1560"/>
                <a:gd name="T29" fmla="*/ 1202 h 1202"/>
                <a:gd name="T30" fmla="*/ 72 w 1560"/>
                <a:gd name="T31" fmla="*/ 1130 h 1202"/>
                <a:gd name="T32" fmla="*/ 0 w 1560"/>
                <a:gd name="T33" fmla="*/ 974 h 1202"/>
                <a:gd name="T34" fmla="*/ 24 w 1560"/>
                <a:gd name="T35" fmla="*/ 902 h 1202"/>
                <a:gd name="T36" fmla="*/ 132 w 1560"/>
                <a:gd name="T37" fmla="*/ 842 h 1202"/>
                <a:gd name="T38" fmla="*/ 264 w 1560"/>
                <a:gd name="T39" fmla="*/ 794 h 1202"/>
                <a:gd name="T40" fmla="*/ 336 w 1560"/>
                <a:gd name="T41" fmla="*/ 758 h 1202"/>
                <a:gd name="T42" fmla="*/ 372 w 1560"/>
                <a:gd name="T43" fmla="*/ 686 h 1202"/>
                <a:gd name="T44" fmla="*/ 420 w 1560"/>
                <a:gd name="T45" fmla="*/ 530 h 1202"/>
                <a:gd name="T46" fmla="*/ 432 w 1560"/>
                <a:gd name="T47" fmla="*/ 254 h 1202"/>
                <a:gd name="T48" fmla="*/ 504 w 1560"/>
                <a:gd name="T49" fmla="*/ 146 h 1202"/>
                <a:gd name="T50" fmla="*/ 660 w 1560"/>
                <a:gd name="T51" fmla="*/ 2 h 1202"/>
                <a:gd name="T52" fmla="*/ 864 w 1560"/>
                <a:gd name="T53" fmla="*/ 38 h 1202"/>
                <a:gd name="T54" fmla="*/ 936 w 1560"/>
                <a:gd name="T55" fmla="*/ 62 h 1202"/>
                <a:gd name="T56" fmla="*/ 948 w 1560"/>
                <a:gd name="T57" fmla="*/ 98 h 1202"/>
                <a:gd name="T58" fmla="*/ 972 w 1560"/>
                <a:gd name="T59" fmla="*/ 122 h 120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60"/>
                <a:gd name="T91" fmla="*/ 0 h 1202"/>
                <a:gd name="T92" fmla="*/ 1560 w 1560"/>
                <a:gd name="T93" fmla="*/ 1202 h 120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60" h="1202">
                  <a:moveTo>
                    <a:pt x="972" y="122"/>
                  </a:moveTo>
                  <a:cubicBezTo>
                    <a:pt x="980" y="146"/>
                    <a:pt x="988" y="170"/>
                    <a:pt x="996" y="194"/>
                  </a:cubicBezTo>
                  <a:cubicBezTo>
                    <a:pt x="1000" y="206"/>
                    <a:pt x="1008" y="230"/>
                    <a:pt x="1008" y="230"/>
                  </a:cubicBezTo>
                  <a:cubicBezTo>
                    <a:pt x="981" y="338"/>
                    <a:pt x="994" y="295"/>
                    <a:pt x="972" y="362"/>
                  </a:cubicBezTo>
                  <a:cubicBezTo>
                    <a:pt x="1009" y="512"/>
                    <a:pt x="1138" y="527"/>
                    <a:pt x="1272" y="542"/>
                  </a:cubicBezTo>
                  <a:cubicBezTo>
                    <a:pt x="1321" y="554"/>
                    <a:pt x="1361" y="576"/>
                    <a:pt x="1404" y="602"/>
                  </a:cubicBezTo>
                  <a:cubicBezTo>
                    <a:pt x="1429" y="617"/>
                    <a:pt x="1476" y="650"/>
                    <a:pt x="1476" y="650"/>
                  </a:cubicBezTo>
                  <a:cubicBezTo>
                    <a:pt x="1509" y="700"/>
                    <a:pt x="1542" y="739"/>
                    <a:pt x="1560" y="794"/>
                  </a:cubicBezTo>
                  <a:cubicBezTo>
                    <a:pt x="1555" y="822"/>
                    <a:pt x="1551" y="872"/>
                    <a:pt x="1536" y="902"/>
                  </a:cubicBezTo>
                  <a:cubicBezTo>
                    <a:pt x="1502" y="970"/>
                    <a:pt x="1430" y="1008"/>
                    <a:pt x="1368" y="1046"/>
                  </a:cubicBezTo>
                  <a:cubicBezTo>
                    <a:pt x="1348" y="1058"/>
                    <a:pt x="1330" y="1075"/>
                    <a:pt x="1308" y="1082"/>
                  </a:cubicBezTo>
                  <a:cubicBezTo>
                    <a:pt x="1284" y="1090"/>
                    <a:pt x="1236" y="1106"/>
                    <a:pt x="1236" y="1106"/>
                  </a:cubicBezTo>
                  <a:cubicBezTo>
                    <a:pt x="924" y="1073"/>
                    <a:pt x="1084" y="1078"/>
                    <a:pt x="756" y="1094"/>
                  </a:cubicBezTo>
                  <a:cubicBezTo>
                    <a:pt x="686" y="1108"/>
                    <a:pt x="621" y="1137"/>
                    <a:pt x="552" y="1154"/>
                  </a:cubicBezTo>
                  <a:cubicBezTo>
                    <a:pt x="463" y="1176"/>
                    <a:pt x="380" y="1191"/>
                    <a:pt x="288" y="1202"/>
                  </a:cubicBezTo>
                  <a:cubicBezTo>
                    <a:pt x="214" y="1177"/>
                    <a:pt x="138" y="1174"/>
                    <a:pt x="72" y="1130"/>
                  </a:cubicBezTo>
                  <a:cubicBezTo>
                    <a:pt x="28" y="1065"/>
                    <a:pt x="18" y="1047"/>
                    <a:pt x="0" y="974"/>
                  </a:cubicBezTo>
                  <a:cubicBezTo>
                    <a:pt x="8" y="950"/>
                    <a:pt x="16" y="926"/>
                    <a:pt x="24" y="902"/>
                  </a:cubicBezTo>
                  <a:cubicBezTo>
                    <a:pt x="38" y="860"/>
                    <a:pt x="103" y="853"/>
                    <a:pt x="132" y="842"/>
                  </a:cubicBezTo>
                  <a:cubicBezTo>
                    <a:pt x="175" y="825"/>
                    <a:pt x="225" y="820"/>
                    <a:pt x="264" y="794"/>
                  </a:cubicBezTo>
                  <a:cubicBezTo>
                    <a:pt x="311" y="763"/>
                    <a:pt x="286" y="775"/>
                    <a:pt x="336" y="758"/>
                  </a:cubicBezTo>
                  <a:cubicBezTo>
                    <a:pt x="380" y="627"/>
                    <a:pt x="310" y="826"/>
                    <a:pt x="372" y="686"/>
                  </a:cubicBezTo>
                  <a:cubicBezTo>
                    <a:pt x="393" y="638"/>
                    <a:pt x="407" y="582"/>
                    <a:pt x="420" y="530"/>
                  </a:cubicBezTo>
                  <a:cubicBezTo>
                    <a:pt x="424" y="438"/>
                    <a:pt x="425" y="346"/>
                    <a:pt x="432" y="254"/>
                  </a:cubicBezTo>
                  <a:cubicBezTo>
                    <a:pt x="436" y="202"/>
                    <a:pt x="470" y="176"/>
                    <a:pt x="504" y="146"/>
                  </a:cubicBezTo>
                  <a:cubicBezTo>
                    <a:pt x="558" y="98"/>
                    <a:pt x="600" y="42"/>
                    <a:pt x="660" y="2"/>
                  </a:cubicBezTo>
                  <a:cubicBezTo>
                    <a:pt x="817" y="16"/>
                    <a:pt x="750" y="0"/>
                    <a:pt x="864" y="38"/>
                  </a:cubicBezTo>
                  <a:cubicBezTo>
                    <a:pt x="888" y="46"/>
                    <a:pt x="936" y="62"/>
                    <a:pt x="936" y="62"/>
                  </a:cubicBezTo>
                  <a:cubicBezTo>
                    <a:pt x="940" y="74"/>
                    <a:pt x="940" y="88"/>
                    <a:pt x="948" y="98"/>
                  </a:cubicBezTo>
                  <a:cubicBezTo>
                    <a:pt x="969" y="124"/>
                    <a:pt x="1004" y="122"/>
                    <a:pt x="972" y="122"/>
                  </a:cubicBezTo>
                  <a:close/>
                </a:path>
              </a:pathLst>
            </a:custGeom>
            <a:solidFill>
              <a:srgbClr val="CC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" name="Oval 4"/>
            <p:cNvSpPr>
              <a:spLocks noChangeArrowheads="1"/>
            </p:cNvSpPr>
            <p:nvPr/>
          </p:nvSpPr>
          <p:spPr bwMode="auto">
            <a:xfrm>
              <a:off x="4284" y="1188"/>
              <a:ext cx="1068" cy="1008"/>
            </a:xfrm>
            <a:prstGeom prst="ellips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AutoShape 6"/>
            <p:cNvSpPr>
              <a:spLocks noChangeArrowheads="1"/>
            </p:cNvSpPr>
            <p:nvPr/>
          </p:nvSpPr>
          <p:spPr bwMode="auto">
            <a:xfrm>
              <a:off x="4764" y="1548"/>
              <a:ext cx="96" cy="216"/>
            </a:xfrm>
            <a:prstGeom prst="can">
              <a:avLst>
                <a:gd name="adj" fmla="val 56250"/>
              </a:avLst>
            </a:prstGeom>
            <a:solidFill>
              <a:srgbClr val="0033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8413750" y="1733550"/>
          <a:ext cx="3365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2" name="Equation" r:id="rId3" imgW="164880" imgH="228600" progId="Equation.3">
                  <p:embed/>
                </p:oleObj>
              </mc:Choice>
              <mc:Fallback>
                <p:oleObj name="Equation" r:id="rId3" imgW="164880" imgH="2286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0" y="1733550"/>
                        <a:ext cx="33655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Statistical Multipath Model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416304"/>
            <a:ext cx="8172450" cy="310061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400" dirty="0" smtClean="0"/>
              <a:t>Random # of multipath components, each with </a:t>
            </a:r>
            <a:r>
              <a:rPr lang="en-US" sz="2400" dirty="0" smtClean="0">
                <a:solidFill>
                  <a:srgbClr val="0033CC"/>
                </a:solidFill>
              </a:rPr>
              <a:t>varying amplitude, phase, </a:t>
            </a:r>
            <a:r>
              <a:rPr lang="en-US" sz="2400" dirty="0" err="1" smtClean="0">
                <a:solidFill>
                  <a:srgbClr val="0033CC"/>
                </a:solidFill>
              </a:rPr>
              <a:t>doppler</a:t>
            </a:r>
            <a:r>
              <a:rPr lang="en-US" sz="2400" dirty="0" smtClean="0">
                <a:solidFill>
                  <a:srgbClr val="0033CC"/>
                </a:solidFill>
              </a:rPr>
              <a:t>, and delay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33CC"/>
                </a:solidFill>
              </a:rPr>
              <a:t>Leads to time-varying channel impulse response</a:t>
            </a:r>
          </a:p>
          <a:p>
            <a:pPr lvl="1">
              <a:lnSpc>
                <a:spcPct val="90000"/>
              </a:lnSpc>
            </a:pPr>
            <a:endParaRPr lang="en-US" sz="2000" dirty="0" smtClean="0">
              <a:solidFill>
                <a:srgbClr val="0033CC"/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>
              <a:solidFill>
                <a:srgbClr val="0033CC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400" dirty="0" smtClean="0"/>
              <a:t>Narrowband channel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No signal distortion, just a complex amplitude gain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Signal amplitude varies randomly (Rayleigh, </a:t>
            </a:r>
            <a:r>
              <a:rPr lang="en-US" sz="2000" dirty="0" err="1" smtClean="0"/>
              <a:t>Ricean</a:t>
            </a:r>
            <a:r>
              <a:rPr lang="en-US" sz="2000" dirty="0" smtClean="0"/>
              <a:t>, </a:t>
            </a:r>
            <a:r>
              <a:rPr lang="en-US" sz="2000" dirty="0" err="1" smtClean="0"/>
              <a:t>Nakagami</a:t>
            </a:r>
            <a:r>
              <a:rPr lang="en-US" sz="2000" dirty="0" smtClean="0"/>
              <a:t>).</a:t>
            </a:r>
          </a:p>
          <a:p>
            <a:pPr lvl="1">
              <a:lnSpc>
                <a:spcPct val="70000"/>
              </a:lnSpc>
            </a:pPr>
            <a:r>
              <a:rPr lang="en-US" sz="2000" dirty="0" smtClean="0"/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order statistics (Bessel function), Average fade duration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2017485" y="1656445"/>
            <a:ext cx="2948668" cy="1522184"/>
            <a:chOff x="2487613" y="1627416"/>
            <a:chExt cx="3262312" cy="1784350"/>
          </a:xfrm>
        </p:grpSpPr>
        <p:sp>
          <p:nvSpPr>
            <p:cNvPr id="15364" name="Rectangle 4" descr="Granite"/>
            <p:cNvSpPr>
              <a:spLocks noChangeArrowheads="1"/>
            </p:cNvSpPr>
            <p:nvPr/>
          </p:nvSpPr>
          <p:spPr bwMode="auto">
            <a:xfrm>
              <a:off x="3927475" y="1825854"/>
              <a:ext cx="390525" cy="598487"/>
            </a:xfrm>
            <a:prstGeom prst="rect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15365" name="Group 5"/>
            <p:cNvGrpSpPr>
              <a:grpSpLocks/>
            </p:cNvGrpSpPr>
            <p:nvPr/>
          </p:nvGrpSpPr>
          <p:grpSpPr bwMode="auto">
            <a:xfrm>
              <a:off x="2487613" y="2549754"/>
              <a:ext cx="312737" cy="614362"/>
              <a:chOff x="805" y="3660"/>
              <a:chExt cx="144" cy="297"/>
            </a:xfrm>
          </p:grpSpPr>
          <p:sp>
            <p:nvSpPr>
              <p:cNvPr id="15440" name="Line 6"/>
              <p:cNvSpPr>
                <a:spLocks noChangeShapeType="1"/>
              </p:cNvSpPr>
              <p:nvPr/>
            </p:nvSpPr>
            <p:spPr bwMode="auto">
              <a:xfrm>
                <a:off x="876" y="3765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41" name="AutoShape 7"/>
              <p:cNvSpPr>
                <a:spLocks noChangeArrowheads="1"/>
              </p:cNvSpPr>
              <p:nvPr/>
            </p:nvSpPr>
            <p:spPr bwMode="auto">
              <a:xfrm>
                <a:off x="805" y="3660"/>
                <a:ext cx="144" cy="1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00 h 21600"/>
                  <a:gd name="T14" fmla="*/ 17100 w 21600"/>
                  <a:gd name="T15" fmla="*/ 171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66" name="Line 8"/>
            <p:cNvSpPr>
              <a:spLocks noChangeShapeType="1"/>
            </p:cNvSpPr>
            <p:nvPr/>
          </p:nvSpPr>
          <p:spPr bwMode="auto">
            <a:xfrm>
              <a:off x="2967038" y="2673579"/>
              <a:ext cx="2130425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7" name="Line 9"/>
            <p:cNvSpPr>
              <a:spLocks noChangeShapeType="1"/>
            </p:cNvSpPr>
            <p:nvPr/>
          </p:nvSpPr>
          <p:spPr bwMode="auto">
            <a:xfrm flipV="1">
              <a:off x="3044825" y="2075091"/>
              <a:ext cx="1065213" cy="54768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>
              <a:off x="4057650" y="2100491"/>
              <a:ext cx="962025" cy="44767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9" name="Line 11"/>
            <p:cNvSpPr>
              <a:spLocks noChangeShapeType="1"/>
            </p:cNvSpPr>
            <p:nvPr/>
          </p:nvSpPr>
          <p:spPr bwMode="auto">
            <a:xfrm>
              <a:off x="3044825" y="2673579"/>
              <a:ext cx="1169988" cy="6223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 flipV="1">
              <a:off x="4214813" y="2797404"/>
              <a:ext cx="857250" cy="49847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Rectangle 13" descr="10%"/>
            <p:cNvSpPr>
              <a:spLocks noChangeArrowheads="1"/>
            </p:cNvSpPr>
            <p:nvPr/>
          </p:nvSpPr>
          <p:spPr bwMode="auto">
            <a:xfrm>
              <a:off x="3746500" y="3295879"/>
              <a:ext cx="987425" cy="115887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5372" name="Rectangle 14" descr="Denim"/>
            <p:cNvSpPr>
              <a:spLocks noChangeArrowheads="1"/>
            </p:cNvSpPr>
            <p:nvPr/>
          </p:nvSpPr>
          <p:spPr bwMode="auto">
            <a:xfrm>
              <a:off x="4708525" y="1627416"/>
              <a:ext cx="388938" cy="596900"/>
            </a:xfrm>
            <a:prstGeom prst="rect">
              <a:avLst/>
            </a:prstGeom>
            <a:blipFill dpi="0" rotWithShape="0">
              <a:blip r:embed="rId4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5373" name="Line 15"/>
            <p:cNvSpPr>
              <a:spLocks noChangeShapeType="1"/>
            </p:cNvSpPr>
            <p:nvPr/>
          </p:nvSpPr>
          <p:spPr bwMode="auto">
            <a:xfrm flipV="1">
              <a:off x="3070225" y="1925866"/>
              <a:ext cx="1819275" cy="6477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4" name="Line 16"/>
            <p:cNvSpPr>
              <a:spLocks noChangeShapeType="1"/>
            </p:cNvSpPr>
            <p:nvPr/>
          </p:nvSpPr>
          <p:spPr bwMode="auto">
            <a:xfrm>
              <a:off x="4967288" y="1925866"/>
              <a:ext cx="728662" cy="449263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Line 17"/>
            <p:cNvSpPr>
              <a:spLocks noChangeShapeType="1"/>
            </p:cNvSpPr>
            <p:nvPr/>
          </p:nvSpPr>
          <p:spPr bwMode="auto">
            <a:xfrm>
              <a:off x="4960938" y="1944916"/>
              <a:ext cx="314325" cy="657225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6" name="Line 18"/>
            <p:cNvSpPr>
              <a:spLocks noChangeShapeType="1"/>
            </p:cNvSpPr>
            <p:nvPr/>
          </p:nvSpPr>
          <p:spPr bwMode="auto">
            <a:xfrm>
              <a:off x="4967288" y="1902054"/>
              <a:ext cx="598487" cy="173037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7" name="Rectangle 19"/>
            <p:cNvSpPr>
              <a:spLocks noChangeArrowheads="1"/>
            </p:cNvSpPr>
            <p:nvPr/>
          </p:nvSpPr>
          <p:spPr bwMode="auto">
            <a:xfrm>
              <a:off x="3036888" y="2067154"/>
              <a:ext cx="244475" cy="26987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15378" name="Line 20"/>
            <p:cNvSpPr>
              <a:spLocks noChangeShapeType="1"/>
            </p:cNvSpPr>
            <p:nvPr/>
          </p:nvSpPr>
          <p:spPr bwMode="auto">
            <a:xfrm flipV="1">
              <a:off x="2844800" y="2067154"/>
              <a:ext cx="419100" cy="608012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Line 21"/>
            <p:cNvSpPr>
              <a:spLocks noChangeShapeType="1"/>
            </p:cNvSpPr>
            <p:nvPr/>
          </p:nvSpPr>
          <p:spPr bwMode="auto">
            <a:xfrm>
              <a:off x="3281363" y="2067154"/>
              <a:ext cx="1819275" cy="43815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380" name="Group 22"/>
            <p:cNvGrpSpPr>
              <a:grpSpLocks/>
            </p:cNvGrpSpPr>
            <p:nvPr/>
          </p:nvGrpSpPr>
          <p:grpSpPr bwMode="auto">
            <a:xfrm>
              <a:off x="4962525" y="2667229"/>
              <a:ext cx="787400" cy="347662"/>
              <a:chOff x="3835" y="3383"/>
              <a:chExt cx="586" cy="261"/>
            </a:xfrm>
          </p:grpSpPr>
          <p:sp>
            <p:nvSpPr>
              <p:cNvPr id="15381" name="Freeform 23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3"/>
                  <a:gd name="T28" fmla="*/ 0 h 83"/>
                  <a:gd name="T29" fmla="*/ 353 w 353"/>
                  <a:gd name="T30" fmla="*/ 83 h 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2" name="Freeform 24"/>
              <p:cNvSpPr>
                <a:spLocks/>
              </p:cNvSpPr>
              <p:nvPr/>
            </p:nvSpPr>
            <p:spPr bwMode="auto">
              <a:xfrm>
                <a:off x="3858" y="3430"/>
                <a:ext cx="510" cy="146"/>
              </a:xfrm>
              <a:custGeom>
                <a:avLst/>
                <a:gdLst>
                  <a:gd name="T0" fmla="*/ 0 w 353"/>
                  <a:gd name="T1" fmla="*/ 603 h 83"/>
                  <a:gd name="T2" fmla="*/ 0 w 353"/>
                  <a:gd name="T3" fmla="*/ 1377 h 83"/>
                  <a:gd name="T4" fmla="*/ 2216 w 353"/>
                  <a:gd name="T5" fmla="*/ 1377 h 83"/>
                  <a:gd name="T6" fmla="*/ 2122 w 353"/>
                  <a:gd name="T7" fmla="*/ 795 h 83"/>
                  <a:gd name="T8" fmla="*/ 1540 w 353"/>
                  <a:gd name="T9" fmla="*/ 603 h 83"/>
                  <a:gd name="T10" fmla="*/ 1263 w 353"/>
                  <a:gd name="T11" fmla="*/ 0 h 83"/>
                  <a:gd name="T12" fmla="*/ 578 w 353"/>
                  <a:gd name="T13" fmla="*/ 0 h 83"/>
                  <a:gd name="T14" fmla="*/ 394 w 353"/>
                  <a:gd name="T15" fmla="*/ 603 h 83"/>
                  <a:gd name="T16" fmla="*/ 0 w 353"/>
                  <a:gd name="T17" fmla="*/ 603 h 83"/>
                  <a:gd name="T18" fmla="*/ 0 w 353"/>
                  <a:gd name="T19" fmla="*/ 603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53"/>
                  <a:gd name="T31" fmla="*/ 0 h 83"/>
                  <a:gd name="T32" fmla="*/ 353 w 353"/>
                  <a:gd name="T33" fmla="*/ 83 h 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53" h="83">
                    <a:moveTo>
                      <a:pt x="0" y="36"/>
                    </a:moveTo>
                    <a:lnTo>
                      <a:pt x="0" y="82"/>
                    </a:lnTo>
                    <a:lnTo>
                      <a:pt x="352" y="82"/>
                    </a:lnTo>
                    <a:lnTo>
                      <a:pt x="337" y="47"/>
                    </a:lnTo>
                    <a:lnTo>
                      <a:pt x="245" y="36"/>
                    </a:lnTo>
                    <a:lnTo>
                      <a:pt x="201" y="0"/>
                    </a:lnTo>
                    <a:lnTo>
                      <a:pt x="92" y="0"/>
                    </a:lnTo>
                    <a:lnTo>
                      <a:pt x="63" y="36"/>
                    </a:lnTo>
                    <a:lnTo>
                      <a:pt x="0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3" name="Freeform 25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176 w 30"/>
                  <a:gd name="T1" fmla="*/ 561 h 34"/>
                  <a:gd name="T2" fmla="*/ 0 w 30"/>
                  <a:gd name="T3" fmla="*/ 561 h 34"/>
                  <a:gd name="T4" fmla="*/ 0 w 30"/>
                  <a:gd name="T5" fmla="*/ 468 h 34"/>
                  <a:gd name="T6" fmla="*/ 13 w 30"/>
                  <a:gd name="T7" fmla="*/ 358 h 34"/>
                  <a:gd name="T8" fmla="*/ 39 w 30"/>
                  <a:gd name="T9" fmla="*/ 268 h 34"/>
                  <a:gd name="T10" fmla="*/ 42 w 30"/>
                  <a:gd name="T11" fmla="*/ 175 h 34"/>
                  <a:gd name="T12" fmla="*/ 80 w 30"/>
                  <a:gd name="T13" fmla="*/ 106 h 34"/>
                  <a:gd name="T14" fmla="*/ 100 w 30"/>
                  <a:gd name="T15" fmla="*/ 65 h 34"/>
                  <a:gd name="T16" fmla="*/ 138 w 30"/>
                  <a:gd name="T17" fmla="*/ 37 h 34"/>
                  <a:gd name="T18" fmla="*/ 176 w 30"/>
                  <a:gd name="T19" fmla="*/ 0 h 34"/>
                  <a:gd name="T20" fmla="*/ 176 w 30"/>
                  <a:gd name="T21" fmla="*/ 0 h 34"/>
                  <a:gd name="T22" fmla="*/ 176 w 30"/>
                  <a:gd name="T23" fmla="*/ 37 h 34"/>
                  <a:gd name="T24" fmla="*/ 176 w 30"/>
                  <a:gd name="T25" fmla="*/ 37 h 34"/>
                  <a:gd name="T26" fmla="*/ 176 w 30"/>
                  <a:gd name="T27" fmla="*/ 65 h 34"/>
                  <a:gd name="T28" fmla="*/ 176 w 30"/>
                  <a:gd name="T29" fmla="*/ 138 h 34"/>
                  <a:gd name="T30" fmla="*/ 176 w 30"/>
                  <a:gd name="T31" fmla="*/ 268 h 34"/>
                  <a:gd name="T32" fmla="*/ 176 w 30"/>
                  <a:gd name="T33" fmla="*/ 395 h 34"/>
                  <a:gd name="T34" fmla="*/ 176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29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29" y="4"/>
                    </a:lnTo>
                    <a:lnTo>
                      <a:pt x="29" y="8"/>
                    </a:lnTo>
                    <a:lnTo>
                      <a:pt x="29" y="16"/>
                    </a:lnTo>
                    <a:lnTo>
                      <a:pt x="29" y="23"/>
                    </a:lnTo>
                    <a:lnTo>
                      <a:pt x="29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4" name="Freeform 26"/>
              <p:cNvSpPr>
                <a:spLocks/>
              </p:cNvSpPr>
              <p:nvPr/>
            </p:nvSpPr>
            <p:spPr bwMode="auto">
              <a:xfrm>
                <a:off x="4245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468 h 34"/>
                  <a:gd name="T4" fmla="*/ 13 w 30"/>
                  <a:gd name="T5" fmla="*/ 358 h 34"/>
                  <a:gd name="T6" fmla="*/ 39 w 30"/>
                  <a:gd name="T7" fmla="*/ 268 h 34"/>
                  <a:gd name="T8" fmla="*/ 42 w 30"/>
                  <a:gd name="T9" fmla="*/ 175 h 34"/>
                  <a:gd name="T10" fmla="*/ 80 w 30"/>
                  <a:gd name="T11" fmla="*/ 106 h 34"/>
                  <a:gd name="T12" fmla="*/ 100 w 30"/>
                  <a:gd name="T13" fmla="*/ 65 h 34"/>
                  <a:gd name="T14" fmla="*/ 138 w 30"/>
                  <a:gd name="T15" fmla="*/ 37 h 34"/>
                  <a:gd name="T16" fmla="*/ 176 w 30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5" name="Freeform 27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561 h 34"/>
                  <a:gd name="T2" fmla="*/ 0 w 31"/>
                  <a:gd name="T3" fmla="*/ 0 h 34"/>
                  <a:gd name="T4" fmla="*/ 32 w 31"/>
                  <a:gd name="T5" fmla="*/ 37 h 34"/>
                  <a:gd name="T6" fmla="*/ 70 w 31"/>
                  <a:gd name="T7" fmla="*/ 65 h 34"/>
                  <a:gd name="T8" fmla="*/ 109 w 31"/>
                  <a:gd name="T9" fmla="*/ 106 h 34"/>
                  <a:gd name="T10" fmla="*/ 135 w 31"/>
                  <a:gd name="T11" fmla="*/ 175 h 34"/>
                  <a:gd name="T12" fmla="*/ 155 w 31"/>
                  <a:gd name="T13" fmla="*/ 268 h 34"/>
                  <a:gd name="T14" fmla="*/ 168 w 31"/>
                  <a:gd name="T15" fmla="*/ 358 h 34"/>
                  <a:gd name="T16" fmla="*/ 183 w 31"/>
                  <a:gd name="T17" fmla="*/ 468 h 34"/>
                  <a:gd name="T18" fmla="*/ 196 w 31"/>
                  <a:gd name="T19" fmla="*/ 561 h 34"/>
                  <a:gd name="T20" fmla="*/ 196 w 31"/>
                  <a:gd name="T21" fmla="*/ 561 h 34"/>
                  <a:gd name="T22" fmla="*/ 183 w 31"/>
                  <a:gd name="T23" fmla="*/ 561 h 34"/>
                  <a:gd name="T24" fmla="*/ 183 w 31"/>
                  <a:gd name="T25" fmla="*/ 561 h 34"/>
                  <a:gd name="T26" fmla="*/ 168 w 31"/>
                  <a:gd name="T27" fmla="*/ 561 h 34"/>
                  <a:gd name="T28" fmla="*/ 148 w 31"/>
                  <a:gd name="T29" fmla="*/ 561 h 34"/>
                  <a:gd name="T30" fmla="*/ 109 w 31"/>
                  <a:gd name="T31" fmla="*/ 561 h 34"/>
                  <a:gd name="T32" fmla="*/ 60 w 31"/>
                  <a:gd name="T33" fmla="*/ 561 h 34"/>
                  <a:gd name="T34" fmla="*/ 0 w 31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"/>
                  <a:gd name="T55" fmla="*/ 0 h 34"/>
                  <a:gd name="T56" fmla="*/ 31 w 31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" h="34">
                    <a:moveTo>
                      <a:pt x="0" y="3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9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6" name="Freeform 28"/>
              <p:cNvSpPr>
                <a:spLocks/>
              </p:cNvSpPr>
              <p:nvPr/>
            </p:nvSpPr>
            <p:spPr bwMode="auto">
              <a:xfrm>
                <a:off x="4287" y="3516"/>
                <a:ext cx="45" cy="60"/>
              </a:xfrm>
              <a:custGeom>
                <a:avLst/>
                <a:gdLst>
                  <a:gd name="T0" fmla="*/ 0 w 31"/>
                  <a:gd name="T1" fmla="*/ 0 h 34"/>
                  <a:gd name="T2" fmla="*/ 32 w 31"/>
                  <a:gd name="T3" fmla="*/ 37 h 34"/>
                  <a:gd name="T4" fmla="*/ 70 w 31"/>
                  <a:gd name="T5" fmla="*/ 65 h 34"/>
                  <a:gd name="T6" fmla="*/ 109 w 31"/>
                  <a:gd name="T7" fmla="*/ 106 h 34"/>
                  <a:gd name="T8" fmla="*/ 135 w 31"/>
                  <a:gd name="T9" fmla="*/ 175 h 34"/>
                  <a:gd name="T10" fmla="*/ 155 w 31"/>
                  <a:gd name="T11" fmla="*/ 268 h 34"/>
                  <a:gd name="T12" fmla="*/ 168 w 31"/>
                  <a:gd name="T13" fmla="*/ 358 h 34"/>
                  <a:gd name="T14" fmla="*/ 183 w 31"/>
                  <a:gd name="T15" fmla="*/ 468 h 34"/>
                  <a:gd name="T16" fmla="*/ 196 w 31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4"/>
                  <a:gd name="T29" fmla="*/ 31 w 31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4">
                    <a:moveTo>
                      <a:pt x="0" y="0"/>
                    </a:moveTo>
                    <a:lnTo>
                      <a:pt x="5" y="2"/>
                    </a:lnTo>
                    <a:lnTo>
                      <a:pt x="11" y="4"/>
                    </a:lnTo>
                    <a:lnTo>
                      <a:pt x="17" y="6"/>
                    </a:lnTo>
                    <a:lnTo>
                      <a:pt x="21" y="10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28" y="27"/>
                    </a:lnTo>
                    <a:lnTo>
                      <a:pt x="30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7" name="Freeform 29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2"/>
                  <a:gd name="T100" fmla="*/ 0 h 53"/>
                  <a:gd name="T101" fmla="*/ 52 w 52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8" name="Freeform 30"/>
              <p:cNvSpPr>
                <a:spLocks/>
              </p:cNvSpPr>
              <p:nvPr/>
            </p:nvSpPr>
            <p:spPr bwMode="auto">
              <a:xfrm>
                <a:off x="4251" y="3523"/>
                <a:ext cx="75" cy="93"/>
              </a:xfrm>
              <a:custGeom>
                <a:avLst/>
                <a:gdLst>
                  <a:gd name="T0" fmla="*/ 156 w 52"/>
                  <a:gd name="T1" fmla="*/ 0 h 53"/>
                  <a:gd name="T2" fmla="*/ 185 w 52"/>
                  <a:gd name="T3" fmla="*/ 0 h 53"/>
                  <a:gd name="T4" fmla="*/ 225 w 52"/>
                  <a:gd name="T5" fmla="*/ 37 h 53"/>
                  <a:gd name="T6" fmla="*/ 252 w 52"/>
                  <a:gd name="T7" fmla="*/ 65 h 53"/>
                  <a:gd name="T8" fmla="*/ 273 w 52"/>
                  <a:gd name="T9" fmla="*/ 135 h 53"/>
                  <a:gd name="T10" fmla="*/ 300 w 52"/>
                  <a:gd name="T11" fmla="*/ 200 h 53"/>
                  <a:gd name="T12" fmla="*/ 306 w 52"/>
                  <a:gd name="T13" fmla="*/ 265 h 53"/>
                  <a:gd name="T14" fmla="*/ 320 w 52"/>
                  <a:gd name="T15" fmla="*/ 351 h 53"/>
                  <a:gd name="T16" fmla="*/ 320 w 52"/>
                  <a:gd name="T17" fmla="*/ 444 h 53"/>
                  <a:gd name="T18" fmla="*/ 320 w 52"/>
                  <a:gd name="T19" fmla="*/ 514 h 53"/>
                  <a:gd name="T20" fmla="*/ 306 w 52"/>
                  <a:gd name="T21" fmla="*/ 616 h 53"/>
                  <a:gd name="T22" fmla="*/ 300 w 52"/>
                  <a:gd name="T23" fmla="*/ 665 h 53"/>
                  <a:gd name="T24" fmla="*/ 273 w 52"/>
                  <a:gd name="T25" fmla="*/ 730 h 53"/>
                  <a:gd name="T26" fmla="*/ 252 w 52"/>
                  <a:gd name="T27" fmla="*/ 795 h 53"/>
                  <a:gd name="T28" fmla="*/ 225 w 52"/>
                  <a:gd name="T29" fmla="*/ 832 h 53"/>
                  <a:gd name="T30" fmla="*/ 185 w 52"/>
                  <a:gd name="T31" fmla="*/ 865 h 53"/>
                  <a:gd name="T32" fmla="*/ 156 w 52"/>
                  <a:gd name="T33" fmla="*/ 865 h 53"/>
                  <a:gd name="T34" fmla="*/ 128 w 52"/>
                  <a:gd name="T35" fmla="*/ 865 h 53"/>
                  <a:gd name="T36" fmla="*/ 95 w 52"/>
                  <a:gd name="T37" fmla="*/ 832 h 53"/>
                  <a:gd name="T38" fmla="*/ 69 w 52"/>
                  <a:gd name="T39" fmla="*/ 795 h 53"/>
                  <a:gd name="T40" fmla="*/ 42 w 52"/>
                  <a:gd name="T41" fmla="*/ 730 h 53"/>
                  <a:gd name="T42" fmla="*/ 19 w 52"/>
                  <a:gd name="T43" fmla="*/ 665 h 53"/>
                  <a:gd name="T44" fmla="*/ 13 w 52"/>
                  <a:gd name="T45" fmla="*/ 616 h 53"/>
                  <a:gd name="T46" fmla="*/ 0 w 52"/>
                  <a:gd name="T47" fmla="*/ 514 h 53"/>
                  <a:gd name="T48" fmla="*/ 0 w 52"/>
                  <a:gd name="T49" fmla="*/ 444 h 53"/>
                  <a:gd name="T50" fmla="*/ 0 w 52"/>
                  <a:gd name="T51" fmla="*/ 351 h 53"/>
                  <a:gd name="T52" fmla="*/ 13 w 52"/>
                  <a:gd name="T53" fmla="*/ 265 h 53"/>
                  <a:gd name="T54" fmla="*/ 19 w 52"/>
                  <a:gd name="T55" fmla="*/ 200 h 53"/>
                  <a:gd name="T56" fmla="*/ 42 w 52"/>
                  <a:gd name="T57" fmla="*/ 135 h 53"/>
                  <a:gd name="T58" fmla="*/ 69 w 52"/>
                  <a:gd name="T59" fmla="*/ 65 h 53"/>
                  <a:gd name="T60" fmla="*/ 95 w 52"/>
                  <a:gd name="T61" fmla="*/ 37 h 53"/>
                  <a:gd name="T62" fmla="*/ 128 w 52"/>
                  <a:gd name="T63" fmla="*/ 0 h 53"/>
                  <a:gd name="T64" fmla="*/ 156 w 52"/>
                  <a:gd name="T65" fmla="*/ 0 h 53"/>
                  <a:gd name="T66" fmla="*/ 156 w 52"/>
                  <a:gd name="T67" fmla="*/ 0 h 53"/>
                  <a:gd name="T68" fmla="*/ 156 w 52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2"/>
                  <a:gd name="T106" fmla="*/ 0 h 53"/>
                  <a:gd name="T107" fmla="*/ 52 w 52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2" h="53">
                    <a:moveTo>
                      <a:pt x="25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0" y="4"/>
                    </a:lnTo>
                    <a:lnTo>
                      <a:pt x="44" y="8"/>
                    </a:lnTo>
                    <a:lnTo>
                      <a:pt x="48" y="12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1"/>
                    </a:lnTo>
                    <a:lnTo>
                      <a:pt x="49" y="37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6" y="50"/>
                    </a:lnTo>
                    <a:lnTo>
                      <a:pt x="30" y="52"/>
                    </a:lnTo>
                    <a:lnTo>
                      <a:pt x="25" y="52"/>
                    </a:lnTo>
                    <a:lnTo>
                      <a:pt x="21" y="52"/>
                    </a:lnTo>
                    <a:lnTo>
                      <a:pt x="15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3" y="40"/>
                    </a:lnTo>
                    <a:lnTo>
                      <a:pt x="2" y="37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9" name="Freeform 31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0" name="Freeform 32"/>
              <p:cNvSpPr>
                <a:spLocks/>
              </p:cNvSpPr>
              <p:nvPr/>
            </p:nvSpPr>
            <p:spPr bwMode="auto">
              <a:xfrm>
                <a:off x="4267" y="3544"/>
                <a:ext cx="43" cy="51"/>
              </a:xfrm>
              <a:custGeom>
                <a:avLst/>
                <a:gdLst>
                  <a:gd name="T0" fmla="*/ 86 w 30"/>
                  <a:gd name="T1" fmla="*/ 0 h 29"/>
                  <a:gd name="T2" fmla="*/ 100 w 30"/>
                  <a:gd name="T3" fmla="*/ 0 h 29"/>
                  <a:gd name="T4" fmla="*/ 115 w 30"/>
                  <a:gd name="T5" fmla="*/ 0 h 29"/>
                  <a:gd name="T6" fmla="*/ 128 w 30"/>
                  <a:gd name="T7" fmla="*/ 37 h 29"/>
                  <a:gd name="T8" fmla="*/ 155 w 30"/>
                  <a:gd name="T9" fmla="*/ 65 h 29"/>
                  <a:gd name="T10" fmla="*/ 155 w 30"/>
                  <a:gd name="T11" fmla="*/ 86 h 29"/>
                  <a:gd name="T12" fmla="*/ 165 w 30"/>
                  <a:gd name="T13" fmla="*/ 114 h 29"/>
                  <a:gd name="T14" fmla="*/ 176 w 30"/>
                  <a:gd name="T15" fmla="*/ 179 h 29"/>
                  <a:gd name="T16" fmla="*/ 176 w 30"/>
                  <a:gd name="T17" fmla="*/ 216 h 29"/>
                  <a:gd name="T18" fmla="*/ 176 w 30"/>
                  <a:gd name="T19" fmla="*/ 288 h 29"/>
                  <a:gd name="T20" fmla="*/ 165 w 30"/>
                  <a:gd name="T21" fmla="*/ 315 h 29"/>
                  <a:gd name="T22" fmla="*/ 155 w 30"/>
                  <a:gd name="T23" fmla="*/ 380 h 29"/>
                  <a:gd name="T24" fmla="*/ 155 w 30"/>
                  <a:gd name="T25" fmla="*/ 417 h 29"/>
                  <a:gd name="T26" fmla="*/ 128 w 30"/>
                  <a:gd name="T27" fmla="*/ 452 h 29"/>
                  <a:gd name="T28" fmla="*/ 115 w 30"/>
                  <a:gd name="T29" fmla="*/ 452 h 29"/>
                  <a:gd name="T30" fmla="*/ 100 w 30"/>
                  <a:gd name="T31" fmla="*/ 468 h 29"/>
                  <a:gd name="T32" fmla="*/ 86 w 30"/>
                  <a:gd name="T33" fmla="*/ 468 h 29"/>
                  <a:gd name="T34" fmla="*/ 70 w 30"/>
                  <a:gd name="T35" fmla="*/ 468 h 29"/>
                  <a:gd name="T36" fmla="*/ 47 w 30"/>
                  <a:gd name="T37" fmla="*/ 452 h 29"/>
                  <a:gd name="T38" fmla="*/ 39 w 30"/>
                  <a:gd name="T39" fmla="*/ 452 h 29"/>
                  <a:gd name="T40" fmla="*/ 27 w 30"/>
                  <a:gd name="T41" fmla="*/ 417 h 29"/>
                  <a:gd name="T42" fmla="*/ 13 w 30"/>
                  <a:gd name="T43" fmla="*/ 380 h 29"/>
                  <a:gd name="T44" fmla="*/ 13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13 w 30"/>
                  <a:gd name="T53" fmla="*/ 114 h 29"/>
                  <a:gd name="T54" fmla="*/ 13 w 30"/>
                  <a:gd name="T55" fmla="*/ 86 h 29"/>
                  <a:gd name="T56" fmla="*/ 27 w 30"/>
                  <a:gd name="T57" fmla="*/ 65 h 29"/>
                  <a:gd name="T58" fmla="*/ 39 w 30"/>
                  <a:gd name="T59" fmla="*/ 37 h 29"/>
                  <a:gd name="T60" fmla="*/ 47 w 30"/>
                  <a:gd name="T61" fmla="*/ 0 h 29"/>
                  <a:gd name="T62" fmla="*/ 70 w 30"/>
                  <a:gd name="T63" fmla="*/ 0 h 29"/>
                  <a:gd name="T64" fmla="*/ 86 w 30"/>
                  <a:gd name="T65" fmla="*/ 0 h 29"/>
                  <a:gd name="T66" fmla="*/ 86 w 30"/>
                  <a:gd name="T67" fmla="*/ 0 h 29"/>
                  <a:gd name="T68" fmla="*/ 86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4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5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29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1" name="Freeform 33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"/>
                  <a:gd name="T100" fmla="*/ 0 h 22"/>
                  <a:gd name="T101" fmla="*/ 22 w 22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2" name="Freeform 34"/>
              <p:cNvSpPr>
                <a:spLocks/>
              </p:cNvSpPr>
              <p:nvPr/>
            </p:nvSpPr>
            <p:spPr bwMode="auto">
              <a:xfrm>
                <a:off x="4272" y="3551"/>
                <a:ext cx="32" cy="39"/>
              </a:xfrm>
              <a:custGeom>
                <a:avLst/>
                <a:gdLst>
                  <a:gd name="T0" fmla="*/ 68 w 22"/>
                  <a:gd name="T1" fmla="*/ 0 h 22"/>
                  <a:gd name="T2" fmla="*/ 70 w 22"/>
                  <a:gd name="T3" fmla="*/ 0 h 22"/>
                  <a:gd name="T4" fmla="*/ 99 w 22"/>
                  <a:gd name="T5" fmla="*/ 0 h 22"/>
                  <a:gd name="T6" fmla="*/ 111 w 22"/>
                  <a:gd name="T7" fmla="*/ 21 h 22"/>
                  <a:gd name="T8" fmla="*/ 111 w 22"/>
                  <a:gd name="T9" fmla="*/ 21 h 22"/>
                  <a:gd name="T10" fmla="*/ 127 w 22"/>
                  <a:gd name="T11" fmla="*/ 50 h 22"/>
                  <a:gd name="T12" fmla="*/ 138 w 22"/>
                  <a:gd name="T13" fmla="*/ 89 h 22"/>
                  <a:gd name="T14" fmla="*/ 138 w 22"/>
                  <a:gd name="T15" fmla="*/ 117 h 22"/>
                  <a:gd name="T16" fmla="*/ 138 w 22"/>
                  <a:gd name="T17" fmla="*/ 195 h 22"/>
                  <a:gd name="T18" fmla="*/ 138 w 22"/>
                  <a:gd name="T19" fmla="*/ 229 h 22"/>
                  <a:gd name="T20" fmla="*/ 138 w 22"/>
                  <a:gd name="T21" fmla="*/ 268 h 22"/>
                  <a:gd name="T22" fmla="*/ 127 w 22"/>
                  <a:gd name="T23" fmla="*/ 296 h 22"/>
                  <a:gd name="T24" fmla="*/ 111 w 22"/>
                  <a:gd name="T25" fmla="*/ 333 h 22"/>
                  <a:gd name="T26" fmla="*/ 111 w 22"/>
                  <a:gd name="T27" fmla="*/ 333 h 22"/>
                  <a:gd name="T28" fmla="*/ 99 w 22"/>
                  <a:gd name="T29" fmla="*/ 367 h 22"/>
                  <a:gd name="T30" fmla="*/ 70 w 22"/>
                  <a:gd name="T31" fmla="*/ 367 h 22"/>
                  <a:gd name="T32" fmla="*/ 68 w 22"/>
                  <a:gd name="T33" fmla="*/ 367 h 22"/>
                  <a:gd name="T34" fmla="*/ 52 w 22"/>
                  <a:gd name="T35" fmla="*/ 367 h 22"/>
                  <a:gd name="T36" fmla="*/ 41 w 22"/>
                  <a:gd name="T37" fmla="*/ 367 h 22"/>
                  <a:gd name="T38" fmla="*/ 28 w 22"/>
                  <a:gd name="T39" fmla="*/ 333 h 22"/>
                  <a:gd name="T40" fmla="*/ 13 w 22"/>
                  <a:gd name="T41" fmla="*/ 333 h 22"/>
                  <a:gd name="T42" fmla="*/ 0 w 22"/>
                  <a:gd name="T43" fmla="*/ 296 h 22"/>
                  <a:gd name="T44" fmla="*/ 0 w 22"/>
                  <a:gd name="T45" fmla="*/ 268 h 22"/>
                  <a:gd name="T46" fmla="*/ 0 w 22"/>
                  <a:gd name="T47" fmla="*/ 229 h 22"/>
                  <a:gd name="T48" fmla="*/ 0 w 22"/>
                  <a:gd name="T49" fmla="*/ 195 h 22"/>
                  <a:gd name="T50" fmla="*/ 0 w 22"/>
                  <a:gd name="T51" fmla="*/ 117 h 22"/>
                  <a:gd name="T52" fmla="*/ 0 w 22"/>
                  <a:gd name="T53" fmla="*/ 89 h 22"/>
                  <a:gd name="T54" fmla="*/ 0 w 22"/>
                  <a:gd name="T55" fmla="*/ 50 h 22"/>
                  <a:gd name="T56" fmla="*/ 13 w 22"/>
                  <a:gd name="T57" fmla="*/ 21 h 22"/>
                  <a:gd name="T58" fmla="*/ 28 w 22"/>
                  <a:gd name="T59" fmla="*/ 21 h 22"/>
                  <a:gd name="T60" fmla="*/ 41 w 22"/>
                  <a:gd name="T61" fmla="*/ 0 h 22"/>
                  <a:gd name="T62" fmla="*/ 52 w 22"/>
                  <a:gd name="T63" fmla="*/ 0 h 22"/>
                  <a:gd name="T64" fmla="*/ 68 w 22"/>
                  <a:gd name="T65" fmla="*/ 0 h 22"/>
                  <a:gd name="T66" fmla="*/ 68 w 22"/>
                  <a:gd name="T67" fmla="*/ 0 h 22"/>
                  <a:gd name="T68" fmla="*/ 68 w 22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"/>
                  <a:gd name="T106" fmla="*/ 0 h 22"/>
                  <a:gd name="T107" fmla="*/ 22 w 22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" h="22">
                    <a:moveTo>
                      <a:pt x="10" y="0"/>
                    </a:moveTo>
                    <a:lnTo>
                      <a:pt x="11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3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3"/>
                    </a:lnTo>
                    <a:lnTo>
                      <a:pt x="21" y="15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3" name="Freeform 35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w 64"/>
                  <a:gd name="T11" fmla="*/ 249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7"/>
                  <a:gd name="T20" fmla="*/ 64 w 64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4" name="Freeform 36"/>
              <p:cNvSpPr>
                <a:spLocks/>
              </p:cNvSpPr>
              <p:nvPr/>
            </p:nvSpPr>
            <p:spPr bwMode="auto">
              <a:xfrm>
                <a:off x="3977" y="3493"/>
                <a:ext cx="92" cy="65"/>
              </a:xfrm>
              <a:custGeom>
                <a:avLst/>
                <a:gdLst>
                  <a:gd name="T0" fmla="*/ 0 w 64"/>
                  <a:gd name="T1" fmla="*/ 249 h 37"/>
                  <a:gd name="T2" fmla="*/ 0 w 64"/>
                  <a:gd name="T3" fmla="*/ 0 h 37"/>
                  <a:gd name="T4" fmla="*/ 388 w 64"/>
                  <a:gd name="T5" fmla="*/ 0 h 37"/>
                  <a:gd name="T6" fmla="*/ 388 w 64"/>
                  <a:gd name="T7" fmla="*/ 603 h 37"/>
                  <a:gd name="T8" fmla="*/ 128 w 64"/>
                  <a:gd name="T9" fmla="*/ 603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7"/>
                  <a:gd name="T17" fmla="*/ 64 w 64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7">
                    <a:moveTo>
                      <a:pt x="0" y="15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36"/>
                    </a:lnTo>
                    <a:lnTo>
                      <a:pt x="21" y="3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5" name="Freeform 37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376 h 24"/>
                  <a:gd name="T2" fmla="*/ 0 w 22"/>
                  <a:gd name="T3" fmla="*/ 0 h 24"/>
                  <a:gd name="T4" fmla="*/ 23 w 22"/>
                  <a:gd name="T5" fmla="*/ 0 h 24"/>
                  <a:gd name="T6" fmla="*/ 45 w 22"/>
                  <a:gd name="T7" fmla="*/ 37 h 24"/>
                  <a:gd name="T8" fmla="*/ 63 w 22"/>
                  <a:gd name="T9" fmla="*/ 65 h 24"/>
                  <a:gd name="T10" fmla="*/ 83 w 22"/>
                  <a:gd name="T11" fmla="*/ 101 h 24"/>
                  <a:gd name="T12" fmla="*/ 96 w 22"/>
                  <a:gd name="T13" fmla="*/ 171 h 24"/>
                  <a:gd name="T14" fmla="*/ 107 w 22"/>
                  <a:gd name="T15" fmla="*/ 228 h 24"/>
                  <a:gd name="T16" fmla="*/ 117 w 22"/>
                  <a:gd name="T17" fmla="*/ 299 h 24"/>
                  <a:gd name="T18" fmla="*/ 117 w 22"/>
                  <a:gd name="T19" fmla="*/ 376 h 24"/>
                  <a:gd name="T20" fmla="*/ 117 w 22"/>
                  <a:gd name="T21" fmla="*/ 376 h 24"/>
                  <a:gd name="T22" fmla="*/ 117 w 22"/>
                  <a:gd name="T23" fmla="*/ 376 h 24"/>
                  <a:gd name="T24" fmla="*/ 107 w 22"/>
                  <a:gd name="T25" fmla="*/ 376 h 24"/>
                  <a:gd name="T26" fmla="*/ 107 w 22"/>
                  <a:gd name="T27" fmla="*/ 376 h 24"/>
                  <a:gd name="T28" fmla="*/ 83 w 22"/>
                  <a:gd name="T29" fmla="*/ 376 h 24"/>
                  <a:gd name="T30" fmla="*/ 63 w 22"/>
                  <a:gd name="T31" fmla="*/ 376 h 24"/>
                  <a:gd name="T32" fmla="*/ 45 w 22"/>
                  <a:gd name="T33" fmla="*/ 376 h 24"/>
                  <a:gd name="T34" fmla="*/ 0 w 22"/>
                  <a:gd name="T35" fmla="*/ 376 h 2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"/>
                  <a:gd name="T55" fmla="*/ 0 h 24"/>
                  <a:gd name="T56" fmla="*/ 22 w 22"/>
                  <a:gd name="T57" fmla="*/ 24 h 2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" h="24">
                    <a:moveTo>
                      <a:pt x="0" y="2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8" y="23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6" name="Freeform 38"/>
              <p:cNvSpPr>
                <a:spLocks/>
              </p:cNvSpPr>
              <p:nvPr/>
            </p:nvSpPr>
            <p:spPr bwMode="auto">
              <a:xfrm>
                <a:off x="3977" y="3520"/>
                <a:ext cx="31" cy="42"/>
              </a:xfrm>
              <a:custGeom>
                <a:avLst/>
                <a:gdLst>
                  <a:gd name="T0" fmla="*/ 0 w 22"/>
                  <a:gd name="T1" fmla="*/ 0 h 24"/>
                  <a:gd name="T2" fmla="*/ 23 w 22"/>
                  <a:gd name="T3" fmla="*/ 0 h 24"/>
                  <a:gd name="T4" fmla="*/ 45 w 22"/>
                  <a:gd name="T5" fmla="*/ 37 h 24"/>
                  <a:gd name="T6" fmla="*/ 63 w 22"/>
                  <a:gd name="T7" fmla="*/ 65 h 24"/>
                  <a:gd name="T8" fmla="*/ 83 w 22"/>
                  <a:gd name="T9" fmla="*/ 101 h 24"/>
                  <a:gd name="T10" fmla="*/ 96 w 22"/>
                  <a:gd name="T11" fmla="*/ 171 h 24"/>
                  <a:gd name="T12" fmla="*/ 107 w 22"/>
                  <a:gd name="T13" fmla="*/ 228 h 24"/>
                  <a:gd name="T14" fmla="*/ 117 w 22"/>
                  <a:gd name="T15" fmla="*/ 299 h 24"/>
                  <a:gd name="T16" fmla="*/ 117 w 22"/>
                  <a:gd name="T17" fmla="*/ 3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4"/>
                  <a:gd name="T29" fmla="*/ 22 w 2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4">
                    <a:moveTo>
                      <a:pt x="0" y="0"/>
                    </a:moveTo>
                    <a:lnTo>
                      <a:pt x="4" y="0"/>
                    </a:lnTo>
                    <a:lnTo>
                      <a:pt x="8" y="2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10"/>
                    </a:lnTo>
                    <a:lnTo>
                      <a:pt x="19" y="14"/>
                    </a:lnTo>
                    <a:lnTo>
                      <a:pt x="21" y="18"/>
                    </a:lnTo>
                    <a:lnTo>
                      <a:pt x="21" y="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7" name="Freeform 39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178 w 29"/>
                  <a:gd name="T1" fmla="*/ 561 h 34"/>
                  <a:gd name="T2" fmla="*/ 0 w 29"/>
                  <a:gd name="T3" fmla="*/ 561 h 34"/>
                  <a:gd name="T4" fmla="*/ 0 w 29"/>
                  <a:gd name="T5" fmla="*/ 468 h 34"/>
                  <a:gd name="T6" fmla="*/ 13 w 29"/>
                  <a:gd name="T7" fmla="*/ 358 h 34"/>
                  <a:gd name="T8" fmla="*/ 28 w 29"/>
                  <a:gd name="T9" fmla="*/ 268 h 34"/>
                  <a:gd name="T10" fmla="*/ 42 w 29"/>
                  <a:gd name="T11" fmla="*/ 175 h 34"/>
                  <a:gd name="T12" fmla="*/ 85 w 29"/>
                  <a:gd name="T13" fmla="*/ 106 h 34"/>
                  <a:gd name="T14" fmla="*/ 109 w 29"/>
                  <a:gd name="T15" fmla="*/ 65 h 34"/>
                  <a:gd name="T16" fmla="*/ 146 w 29"/>
                  <a:gd name="T17" fmla="*/ 37 h 34"/>
                  <a:gd name="T18" fmla="*/ 178 w 29"/>
                  <a:gd name="T19" fmla="*/ 0 h 34"/>
                  <a:gd name="T20" fmla="*/ 178 w 29"/>
                  <a:gd name="T21" fmla="*/ 0 h 34"/>
                  <a:gd name="T22" fmla="*/ 178 w 29"/>
                  <a:gd name="T23" fmla="*/ 37 h 34"/>
                  <a:gd name="T24" fmla="*/ 178 w 29"/>
                  <a:gd name="T25" fmla="*/ 37 h 34"/>
                  <a:gd name="T26" fmla="*/ 178 w 29"/>
                  <a:gd name="T27" fmla="*/ 65 h 34"/>
                  <a:gd name="T28" fmla="*/ 178 w 29"/>
                  <a:gd name="T29" fmla="*/ 138 h 34"/>
                  <a:gd name="T30" fmla="*/ 178 w 29"/>
                  <a:gd name="T31" fmla="*/ 268 h 34"/>
                  <a:gd name="T32" fmla="*/ 178 w 29"/>
                  <a:gd name="T33" fmla="*/ 395 h 34"/>
                  <a:gd name="T34" fmla="*/ 178 w 29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34"/>
                  <a:gd name="T56" fmla="*/ 29 w 29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34">
                    <a:moveTo>
                      <a:pt x="28" y="33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8" y="8"/>
                    </a:lnTo>
                    <a:lnTo>
                      <a:pt x="28" y="16"/>
                    </a:lnTo>
                    <a:lnTo>
                      <a:pt x="28" y="23"/>
                    </a:lnTo>
                    <a:lnTo>
                      <a:pt x="28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8" name="Freeform 40"/>
              <p:cNvSpPr>
                <a:spLocks/>
              </p:cNvSpPr>
              <p:nvPr/>
            </p:nvSpPr>
            <p:spPr bwMode="auto">
              <a:xfrm>
                <a:off x="3919" y="3516"/>
                <a:ext cx="42" cy="60"/>
              </a:xfrm>
              <a:custGeom>
                <a:avLst/>
                <a:gdLst>
                  <a:gd name="T0" fmla="*/ 0 w 29"/>
                  <a:gd name="T1" fmla="*/ 561 h 34"/>
                  <a:gd name="T2" fmla="*/ 0 w 29"/>
                  <a:gd name="T3" fmla="*/ 468 h 34"/>
                  <a:gd name="T4" fmla="*/ 13 w 29"/>
                  <a:gd name="T5" fmla="*/ 358 h 34"/>
                  <a:gd name="T6" fmla="*/ 28 w 29"/>
                  <a:gd name="T7" fmla="*/ 268 h 34"/>
                  <a:gd name="T8" fmla="*/ 42 w 29"/>
                  <a:gd name="T9" fmla="*/ 175 h 34"/>
                  <a:gd name="T10" fmla="*/ 85 w 29"/>
                  <a:gd name="T11" fmla="*/ 106 h 34"/>
                  <a:gd name="T12" fmla="*/ 109 w 29"/>
                  <a:gd name="T13" fmla="*/ 65 h 34"/>
                  <a:gd name="T14" fmla="*/ 146 w 29"/>
                  <a:gd name="T15" fmla="*/ 37 h 34"/>
                  <a:gd name="T16" fmla="*/ 178 w 29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34"/>
                  <a:gd name="T29" fmla="*/ 29 w 29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34">
                    <a:moveTo>
                      <a:pt x="0" y="33"/>
                    </a:moveTo>
                    <a:lnTo>
                      <a:pt x="0" y="27"/>
                    </a:lnTo>
                    <a:lnTo>
                      <a:pt x="2" y="21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8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9" name="Freeform 41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561 h 34"/>
                  <a:gd name="T2" fmla="*/ 0 w 30"/>
                  <a:gd name="T3" fmla="*/ 0 h 34"/>
                  <a:gd name="T4" fmla="*/ 39 w 30"/>
                  <a:gd name="T5" fmla="*/ 37 h 34"/>
                  <a:gd name="T6" fmla="*/ 70 w 30"/>
                  <a:gd name="T7" fmla="*/ 65 h 34"/>
                  <a:gd name="T8" fmla="*/ 109 w 30"/>
                  <a:gd name="T9" fmla="*/ 106 h 34"/>
                  <a:gd name="T10" fmla="*/ 136 w 30"/>
                  <a:gd name="T11" fmla="*/ 175 h 34"/>
                  <a:gd name="T12" fmla="*/ 155 w 30"/>
                  <a:gd name="T13" fmla="*/ 268 h 34"/>
                  <a:gd name="T14" fmla="*/ 165 w 30"/>
                  <a:gd name="T15" fmla="*/ 358 h 34"/>
                  <a:gd name="T16" fmla="*/ 176 w 30"/>
                  <a:gd name="T17" fmla="*/ 468 h 34"/>
                  <a:gd name="T18" fmla="*/ 176 w 30"/>
                  <a:gd name="T19" fmla="*/ 561 h 34"/>
                  <a:gd name="T20" fmla="*/ 176 w 30"/>
                  <a:gd name="T21" fmla="*/ 561 h 34"/>
                  <a:gd name="T22" fmla="*/ 176 w 30"/>
                  <a:gd name="T23" fmla="*/ 561 h 34"/>
                  <a:gd name="T24" fmla="*/ 176 w 30"/>
                  <a:gd name="T25" fmla="*/ 561 h 34"/>
                  <a:gd name="T26" fmla="*/ 165 w 30"/>
                  <a:gd name="T27" fmla="*/ 561 h 34"/>
                  <a:gd name="T28" fmla="*/ 138 w 30"/>
                  <a:gd name="T29" fmla="*/ 561 h 34"/>
                  <a:gd name="T30" fmla="*/ 109 w 30"/>
                  <a:gd name="T31" fmla="*/ 561 h 34"/>
                  <a:gd name="T32" fmla="*/ 60 w 30"/>
                  <a:gd name="T33" fmla="*/ 561 h 34"/>
                  <a:gd name="T34" fmla="*/ 0 w 30"/>
                  <a:gd name="T35" fmla="*/ 561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0" y="33"/>
                    </a:moveTo>
                    <a:lnTo>
                      <a:pt x="0" y="0"/>
                    </a:ln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  <a:lnTo>
                      <a:pt x="27" y="33"/>
                    </a:lnTo>
                    <a:lnTo>
                      <a:pt x="23" y="33"/>
                    </a:lnTo>
                    <a:lnTo>
                      <a:pt x="18" y="33"/>
                    </a:lnTo>
                    <a:lnTo>
                      <a:pt x="10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0" name="Freeform 42"/>
              <p:cNvSpPr>
                <a:spLocks/>
              </p:cNvSpPr>
              <p:nvPr/>
            </p:nvSpPr>
            <p:spPr bwMode="auto">
              <a:xfrm>
                <a:off x="3959" y="3516"/>
                <a:ext cx="43" cy="60"/>
              </a:xfrm>
              <a:custGeom>
                <a:avLst/>
                <a:gdLst>
                  <a:gd name="T0" fmla="*/ 0 w 30"/>
                  <a:gd name="T1" fmla="*/ 0 h 34"/>
                  <a:gd name="T2" fmla="*/ 39 w 30"/>
                  <a:gd name="T3" fmla="*/ 37 h 34"/>
                  <a:gd name="T4" fmla="*/ 70 w 30"/>
                  <a:gd name="T5" fmla="*/ 65 h 34"/>
                  <a:gd name="T6" fmla="*/ 109 w 30"/>
                  <a:gd name="T7" fmla="*/ 106 h 34"/>
                  <a:gd name="T8" fmla="*/ 136 w 30"/>
                  <a:gd name="T9" fmla="*/ 175 h 34"/>
                  <a:gd name="T10" fmla="*/ 155 w 30"/>
                  <a:gd name="T11" fmla="*/ 268 h 34"/>
                  <a:gd name="T12" fmla="*/ 165 w 30"/>
                  <a:gd name="T13" fmla="*/ 358 h 34"/>
                  <a:gd name="T14" fmla="*/ 176 w 30"/>
                  <a:gd name="T15" fmla="*/ 468 h 34"/>
                  <a:gd name="T16" fmla="*/ 176 w 30"/>
                  <a:gd name="T17" fmla="*/ 56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0" y="0"/>
                    </a:moveTo>
                    <a:lnTo>
                      <a:pt x="6" y="2"/>
                    </a:lnTo>
                    <a:lnTo>
                      <a:pt x="12" y="4"/>
                    </a:lnTo>
                    <a:lnTo>
                      <a:pt x="18" y="6"/>
                    </a:lnTo>
                    <a:lnTo>
                      <a:pt x="22" y="10"/>
                    </a:lnTo>
                    <a:lnTo>
                      <a:pt x="25" y="16"/>
                    </a:lnTo>
                    <a:lnTo>
                      <a:pt x="27" y="21"/>
                    </a:lnTo>
                    <a:lnTo>
                      <a:pt x="29" y="27"/>
                    </a:lnTo>
                    <a:lnTo>
                      <a:pt x="29" y="3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1" name="Freeform 43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4"/>
                  <a:gd name="T100" fmla="*/ 0 h 53"/>
                  <a:gd name="T101" fmla="*/ 54 w 54"/>
                  <a:gd name="T102" fmla="*/ 53 h 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2" name="Freeform 44"/>
              <p:cNvSpPr>
                <a:spLocks/>
              </p:cNvSpPr>
              <p:nvPr/>
            </p:nvSpPr>
            <p:spPr bwMode="auto">
              <a:xfrm>
                <a:off x="3922" y="3523"/>
                <a:ext cx="78" cy="93"/>
              </a:xfrm>
              <a:custGeom>
                <a:avLst/>
                <a:gdLst>
                  <a:gd name="T0" fmla="*/ 165 w 54"/>
                  <a:gd name="T1" fmla="*/ 0 h 53"/>
                  <a:gd name="T2" fmla="*/ 198 w 54"/>
                  <a:gd name="T3" fmla="*/ 0 h 53"/>
                  <a:gd name="T4" fmla="*/ 225 w 54"/>
                  <a:gd name="T5" fmla="*/ 37 h 53"/>
                  <a:gd name="T6" fmla="*/ 264 w 54"/>
                  <a:gd name="T7" fmla="*/ 65 h 53"/>
                  <a:gd name="T8" fmla="*/ 286 w 54"/>
                  <a:gd name="T9" fmla="*/ 135 h 53"/>
                  <a:gd name="T10" fmla="*/ 311 w 54"/>
                  <a:gd name="T11" fmla="*/ 200 h 53"/>
                  <a:gd name="T12" fmla="*/ 324 w 54"/>
                  <a:gd name="T13" fmla="*/ 265 h 53"/>
                  <a:gd name="T14" fmla="*/ 334 w 54"/>
                  <a:gd name="T15" fmla="*/ 351 h 53"/>
                  <a:gd name="T16" fmla="*/ 334 w 54"/>
                  <a:gd name="T17" fmla="*/ 444 h 53"/>
                  <a:gd name="T18" fmla="*/ 334 w 54"/>
                  <a:gd name="T19" fmla="*/ 514 h 53"/>
                  <a:gd name="T20" fmla="*/ 324 w 54"/>
                  <a:gd name="T21" fmla="*/ 616 h 53"/>
                  <a:gd name="T22" fmla="*/ 311 w 54"/>
                  <a:gd name="T23" fmla="*/ 665 h 53"/>
                  <a:gd name="T24" fmla="*/ 286 w 54"/>
                  <a:gd name="T25" fmla="*/ 730 h 53"/>
                  <a:gd name="T26" fmla="*/ 264 w 54"/>
                  <a:gd name="T27" fmla="*/ 795 h 53"/>
                  <a:gd name="T28" fmla="*/ 225 w 54"/>
                  <a:gd name="T29" fmla="*/ 832 h 53"/>
                  <a:gd name="T30" fmla="*/ 198 w 54"/>
                  <a:gd name="T31" fmla="*/ 865 h 53"/>
                  <a:gd name="T32" fmla="*/ 165 w 54"/>
                  <a:gd name="T33" fmla="*/ 865 h 53"/>
                  <a:gd name="T34" fmla="*/ 130 w 54"/>
                  <a:gd name="T35" fmla="*/ 865 h 53"/>
                  <a:gd name="T36" fmla="*/ 108 w 54"/>
                  <a:gd name="T37" fmla="*/ 832 h 53"/>
                  <a:gd name="T38" fmla="*/ 69 w 54"/>
                  <a:gd name="T39" fmla="*/ 795 h 53"/>
                  <a:gd name="T40" fmla="*/ 42 w 54"/>
                  <a:gd name="T41" fmla="*/ 730 h 53"/>
                  <a:gd name="T42" fmla="*/ 29 w 54"/>
                  <a:gd name="T43" fmla="*/ 665 h 53"/>
                  <a:gd name="T44" fmla="*/ 19 w 54"/>
                  <a:gd name="T45" fmla="*/ 616 h 53"/>
                  <a:gd name="T46" fmla="*/ 13 w 54"/>
                  <a:gd name="T47" fmla="*/ 514 h 53"/>
                  <a:gd name="T48" fmla="*/ 0 w 54"/>
                  <a:gd name="T49" fmla="*/ 444 h 53"/>
                  <a:gd name="T50" fmla="*/ 13 w 54"/>
                  <a:gd name="T51" fmla="*/ 351 h 53"/>
                  <a:gd name="T52" fmla="*/ 19 w 54"/>
                  <a:gd name="T53" fmla="*/ 265 h 53"/>
                  <a:gd name="T54" fmla="*/ 29 w 54"/>
                  <a:gd name="T55" fmla="*/ 200 h 53"/>
                  <a:gd name="T56" fmla="*/ 42 w 54"/>
                  <a:gd name="T57" fmla="*/ 135 h 53"/>
                  <a:gd name="T58" fmla="*/ 69 w 54"/>
                  <a:gd name="T59" fmla="*/ 65 h 53"/>
                  <a:gd name="T60" fmla="*/ 108 w 54"/>
                  <a:gd name="T61" fmla="*/ 37 h 53"/>
                  <a:gd name="T62" fmla="*/ 130 w 54"/>
                  <a:gd name="T63" fmla="*/ 0 h 53"/>
                  <a:gd name="T64" fmla="*/ 165 w 54"/>
                  <a:gd name="T65" fmla="*/ 0 h 53"/>
                  <a:gd name="T66" fmla="*/ 165 w 54"/>
                  <a:gd name="T67" fmla="*/ 0 h 53"/>
                  <a:gd name="T68" fmla="*/ 165 w 54"/>
                  <a:gd name="T69" fmla="*/ 0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53"/>
                  <a:gd name="T107" fmla="*/ 54 w 54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53">
                    <a:moveTo>
                      <a:pt x="26" y="0"/>
                    </a:moveTo>
                    <a:lnTo>
                      <a:pt x="32" y="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6" y="8"/>
                    </a:lnTo>
                    <a:lnTo>
                      <a:pt x="49" y="12"/>
                    </a:lnTo>
                    <a:lnTo>
                      <a:pt x="51" y="16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9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2" y="52"/>
                    </a:lnTo>
                    <a:lnTo>
                      <a:pt x="26" y="52"/>
                    </a:lnTo>
                    <a:lnTo>
                      <a:pt x="21" y="52"/>
                    </a:lnTo>
                    <a:lnTo>
                      <a:pt x="17" y="50"/>
                    </a:lnTo>
                    <a:lnTo>
                      <a:pt x="11" y="48"/>
                    </a:lnTo>
                    <a:lnTo>
                      <a:pt x="7" y="44"/>
                    </a:lnTo>
                    <a:lnTo>
                      <a:pt x="5" y="40"/>
                    </a:lnTo>
                    <a:lnTo>
                      <a:pt x="3" y="37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3" y="16"/>
                    </a:lnTo>
                    <a:lnTo>
                      <a:pt x="5" y="12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3" name="Freeform 45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29"/>
                  <a:gd name="T101" fmla="*/ 30 w 30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4" name="Freeform 46"/>
              <p:cNvSpPr>
                <a:spLocks/>
              </p:cNvSpPr>
              <p:nvPr/>
            </p:nvSpPr>
            <p:spPr bwMode="auto">
              <a:xfrm>
                <a:off x="3940" y="3544"/>
                <a:ext cx="44" cy="51"/>
              </a:xfrm>
              <a:custGeom>
                <a:avLst/>
                <a:gdLst>
                  <a:gd name="T0" fmla="*/ 88 w 30"/>
                  <a:gd name="T1" fmla="*/ 0 h 29"/>
                  <a:gd name="T2" fmla="*/ 116 w 30"/>
                  <a:gd name="T3" fmla="*/ 0 h 29"/>
                  <a:gd name="T4" fmla="*/ 129 w 30"/>
                  <a:gd name="T5" fmla="*/ 0 h 29"/>
                  <a:gd name="T6" fmla="*/ 142 w 30"/>
                  <a:gd name="T7" fmla="*/ 37 h 29"/>
                  <a:gd name="T8" fmla="*/ 157 w 30"/>
                  <a:gd name="T9" fmla="*/ 65 h 29"/>
                  <a:gd name="T10" fmla="*/ 170 w 30"/>
                  <a:gd name="T11" fmla="*/ 86 h 29"/>
                  <a:gd name="T12" fmla="*/ 188 w 30"/>
                  <a:gd name="T13" fmla="*/ 114 h 29"/>
                  <a:gd name="T14" fmla="*/ 188 w 30"/>
                  <a:gd name="T15" fmla="*/ 179 h 29"/>
                  <a:gd name="T16" fmla="*/ 198 w 30"/>
                  <a:gd name="T17" fmla="*/ 216 h 29"/>
                  <a:gd name="T18" fmla="*/ 188 w 30"/>
                  <a:gd name="T19" fmla="*/ 288 h 29"/>
                  <a:gd name="T20" fmla="*/ 188 w 30"/>
                  <a:gd name="T21" fmla="*/ 315 h 29"/>
                  <a:gd name="T22" fmla="*/ 170 w 30"/>
                  <a:gd name="T23" fmla="*/ 380 h 29"/>
                  <a:gd name="T24" fmla="*/ 157 w 30"/>
                  <a:gd name="T25" fmla="*/ 417 h 29"/>
                  <a:gd name="T26" fmla="*/ 142 w 30"/>
                  <a:gd name="T27" fmla="*/ 452 h 29"/>
                  <a:gd name="T28" fmla="*/ 129 w 30"/>
                  <a:gd name="T29" fmla="*/ 452 h 29"/>
                  <a:gd name="T30" fmla="*/ 116 w 30"/>
                  <a:gd name="T31" fmla="*/ 468 h 29"/>
                  <a:gd name="T32" fmla="*/ 88 w 30"/>
                  <a:gd name="T33" fmla="*/ 468 h 29"/>
                  <a:gd name="T34" fmla="*/ 82 w 30"/>
                  <a:gd name="T35" fmla="*/ 468 h 29"/>
                  <a:gd name="T36" fmla="*/ 56 w 30"/>
                  <a:gd name="T37" fmla="*/ 452 h 29"/>
                  <a:gd name="T38" fmla="*/ 41 w 30"/>
                  <a:gd name="T39" fmla="*/ 452 h 29"/>
                  <a:gd name="T40" fmla="*/ 28 w 30"/>
                  <a:gd name="T41" fmla="*/ 417 h 29"/>
                  <a:gd name="T42" fmla="*/ 13 w 30"/>
                  <a:gd name="T43" fmla="*/ 380 h 29"/>
                  <a:gd name="T44" fmla="*/ 0 w 30"/>
                  <a:gd name="T45" fmla="*/ 315 h 29"/>
                  <a:gd name="T46" fmla="*/ 0 w 30"/>
                  <a:gd name="T47" fmla="*/ 288 h 29"/>
                  <a:gd name="T48" fmla="*/ 0 w 30"/>
                  <a:gd name="T49" fmla="*/ 216 h 29"/>
                  <a:gd name="T50" fmla="*/ 0 w 30"/>
                  <a:gd name="T51" fmla="*/ 179 h 29"/>
                  <a:gd name="T52" fmla="*/ 0 w 30"/>
                  <a:gd name="T53" fmla="*/ 114 h 29"/>
                  <a:gd name="T54" fmla="*/ 13 w 30"/>
                  <a:gd name="T55" fmla="*/ 86 h 29"/>
                  <a:gd name="T56" fmla="*/ 28 w 30"/>
                  <a:gd name="T57" fmla="*/ 65 h 29"/>
                  <a:gd name="T58" fmla="*/ 41 w 30"/>
                  <a:gd name="T59" fmla="*/ 37 h 29"/>
                  <a:gd name="T60" fmla="*/ 56 w 30"/>
                  <a:gd name="T61" fmla="*/ 0 h 29"/>
                  <a:gd name="T62" fmla="*/ 82 w 30"/>
                  <a:gd name="T63" fmla="*/ 0 h 29"/>
                  <a:gd name="T64" fmla="*/ 88 w 30"/>
                  <a:gd name="T65" fmla="*/ 0 h 29"/>
                  <a:gd name="T66" fmla="*/ 88 w 30"/>
                  <a:gd name="T67" fmla="*/ 0 h 29"/>
                  <a:gd name="T68" fmla="*/ 88 w 30"/>
                  <a:gd name="T69" fmla="*/ 0 h 2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"/>
                  <a:gd name="T106" fmla="*/ 0 h 29"/>
                  <a:gd name="T107" fmla="*/ 30 w 30"/>
                  <a:gd name="T108" fmla="*/ 29 h 2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" h="29">
                    <a:moveTo>
                      <a:pt x="13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7" y="11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5" y="23"/>
                    </a:lnTo>
                    <a:lnTo>
                      <a:pt x="23" y="25"/>
                    </a:lnTo>
                    <a:lnTo>
                      <a:pt x="21" y="27"/>
                    </a:lnTo>
                    <a:lnTo>
                      <a:pt x="19" y="27"/>
                    </a:lnTo>
                    <a:lnTo>
                      <a:pt x="17" y="28"/>
                    </a:lnTo>
                    <a:lnTo>
                      <a:pt x="13" y="28"/>
                    </a:lnTo>
                    <a:lnTo>
                      <a:pt x="12" y="28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2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5" name="Freeform 47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"/>
                  <a:gd name="T100" fmla="*/ 0 h 22"/>
                  <a:gd name="T101" fmla="*/ 24 w 24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6" name="Freeform 48"/>
              <p:cNvSpPr>
                <a:spLocks/>
              </p:cNvSpPr>
              <p:nvPr/>
            </p:nvSpPr>
            <p:spPr bwMode="auto">
              <a:xfrm>
                <a:off x="3943" y="3551"/>
                <a:ext cx="35" cy="39"/>
              </a:xfrm>
              <a:custGeom>
                <a:avLst/>
                <a:gdLst>
                  <a:gd name="T0" fmla="*/ 73 w 24"/>
                  <a:gd name="T1" fmla="*/ 0 h 22"/>
                  <a:gd name="T2" fmla="*/ 87 w 24"/>
                  <a:gd name="T3" fmla="*/ 0 h 22"/>
                  <a:gd name="T4" fmla="*/ 101 w 24"/>
                  <a:gd name="T5" fmla="*/ 0 h 22"/>
                  <a:gd name="T6" fmla="*/ 112 w 24"/>
                  <a:gd name="T7" fmla="*/ 21 h 22"/>
                  <a:gd name="T8" fmla="*/ 127 w 24"/>
                  <a:gd name="T9" fmla="*/ 21 h 22"/>
                  <a:gd name="T10" fmla="*/ 140 w 24"/>
                  <a:gd name="T11" fmla="*/ 50 h 22"/>
                  <a:gd name="T12" fmla="*/ 140 w 24"/>
                  <a:gd name="T13" fmla="*/ 89 h 22"/>
                  <a:gd name="T14" fmla="*/ 155 w 24"/>
                  <a:gd name="T15" fmla="*/ 117 h 22"/>
                  <a:gd name="T16" fmla="*/ 155 w 24"/>
                  <a:gd name="T17" fmla="*/ 195 h 22"/>
                  <a:gd name="T18" fmla="*/ 155 w 24"/>
                  <a:gd name="T19" fmla="*/ 229 h 22"/>
                  <a:gd name="T20" fmla="*/ 140 w 24"/>
                  <a:gd name="T21" fmla="*/ 268 h 22"/>
                  <a:gd name="T22" fmla="*/ 140 w 24"/>
                  <a:gd name="T23" fmla="*/ 296 h 22"/>
                  <a:gd name="T24" fmla="*/ 127 w 24"/>
                  <a:gd name="T25" fmla="*/ 333 h 22"/>
                  <a:gd name="T26" fmla="*/ 112 w 24"/>
                  <a:gd name="T27" fmla="*/ 333 h 22"/>
                  <a:gd name="T28" fmla="*/ 101 w 24"/>
                  <a:gd name="T29" fmla="*/ 367 h 22"/>
                  <a:gd name="T30" fmla="*/ 87 w 24"/>
                  <a:gd name="T31" fmla="*/ 367 h 22"/>
                  <a:gd name="T32" fmla="*/ 73 w 24"/>
                  <a:gd name="T33" fmla="*/ 367 h 22"/>
                  <a:gd name="T34" fmla="*/ 69 w 24"/>
                  <a:gd name="T35" fmla="*/ 367 h 22"/>
                  <a:gd name="T36" fmla="*/ 55 w 24"/>
                  <a:gd name="T37" fmla="*/ 367 h 22"/>
                  <a:gd name="T38" fmla="*/ 41 w 24"/>
                  <a:gd name="T39" fmla="*/ 333 h 22"/>
                  <a:gd name="T40" fmla="*/ 28 w 24"/>
                  <a:gd name="T41" fmla="*/ 333 h 22"/>
                  <a:gd name="T42" fmla="*/ 13 w 24"/>
                  <a:gd name="T43" fmla="*/ 296 h 22"/>
                  <a:gd name="T44" fmla="*/ 13 w 24"/>
                  <a:gd name="T45" fmla="*/ 268 h 22"/>
                  <a:gd name="T46" fmla="*/ 0 w 24"/>
                  <a:gd name="T47" fmla="*/ 229 h 22"/>
                  <a:gd name="T48" fmla="*/ 0 w 24"/>
                  <a:gd name="T49" fmla="*/ 195 h 22"/>
                  <a:gd name="T50" fmla="*/ 0 w 24"/>
                  <a:gd name="T51" fmla="*/ 117 h 22"/>
                  <a:gd name="T52" fmla="*/ 13 w 24"/>
                  <a:gd name="T53" fmla="*/ 89 h 22"/>
                  <a:gd name="T54" fmla="*/ 13 w 24"/>
                  <a:gd name="T55" fmla="*/ 50 h 22"/>
                  <a:gd name="T56" fmla="*/ 28 w 24"/>
                  <a:gd name="T57" fmla="*/ 21 h 22"/>
                  <a:gd name="T58" fmla="*/ 41 w 24"/>
                  <a:gd name="T59" fmla="*/ 21 h 22"/>
                  <a:gd name="T60" fmla="*/ 55 w 24"/>
                  <a:gd name="T61" fmla="*/ 0 h 22"/>
                  <a:gd name="T62" fmla="*/ 69 w 24"/>
                  <a:gd name="T63" fmla="*/ 0 h 22"/>
                  <a:gd name="T64" fmla="*/ 73 w 24"/>
                  <a:gd name="T65" fmla="*/ 0 h 22"/>
                  <a:gd name="T66" fmla="*/ 73 w 24"/>
                  <a:gd name="T67" fmla="*/ 0 h 22"/>
                  <a:gd name="T68" fmla="*/ 73 w 24"/>
                  <a:gd name="T69" fmla="*/ 0 h 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22"/>
                  <a:gd name="T107" fmla="*/ 24 w 24"/>
                  <a:gd name="T108" fmla="*/ 22 h 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22">
                    <a:moveTo>
                      <a:pt x="11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3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0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1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7" name="Freeform 49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47"/>
                  <a:gd name="T17" fmla="*/ 17 w 17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8" name="Freeform 50"/>
              <p:cNvSpPr>
                <a:spLocks/>
              </p:cNvSpPr>
              <p:nvPr/>
            </p:nvSpPr>
            <p:spPr bwMode="auto">
              <a:xfrm>
                <a:off x="3858" y="3493"/>
                <a:ext cx="25" cy="83"/>
              </a:xfrm>
              <a:custGeom>
                <a:avLst/>
                <a:gdLst>
                  <a:gd name="T0" fmla="*/ 0 w 17"/>
                  <a:gd name="T1" fmla="*/ 0 h 47"/>
                  <a:gd name="T2" fmla="*/ 110 w 17"/>
                  <a:gd name="T3" fmla="*/ 0 h 47"/>
                  <a:gd name="T4" fmla="*/ 110 w 17"/>
                  <a:gd name="T5" fmla="*/ 789 h 47"/>
                  <a:gd name="T6" fmla="*/ 0 w 17"/>
                  <a:gd name="T7" fmla="*/ 789 h 47"/>
                  <a:gd name="T8" fmla="*/ 0 w 17"/>
                  <a:gd name="T9" fmla="*/ 0 h 47"/>
                  <a:gd name="T10" fmla="*/ 0 w 17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7"/>
                  <a:gd name="T20" fmla="*/ 17 w 17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7">
                    <a:moveTo>
                      <a:pt x="0" y="0"/>
                    </a:moveTo>
                    <a:lnTo>
                      <a:pt x="16" y="0"/>
                    </a:lnTo>
                    <a:lnTo>
                      <a:pt x="16" y="46"/>
                    </a:ln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9" name="Line 51"/>
              <p:cNvSpPr>
                <a:spLocks noChangeShapeType="1"/>
              </p:cNvSpPr>
              <p:nvPr/>
            </p:nvSpPr>
            <p:spPr bwMode="auto">
              <a:xfrm>
                <a:off x="3949" y="3493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410" name="Freeform 52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37"/>
                  <a:gd name="T23" fmla="*/ 143 w 143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1" name="Freeform 53"/>
              <p:cNvSpPr>
                <a:spLocks/>
              </p:cNvSpPr>
              <p:nvPr/>
            </p:nvSpPr>
            <p:spPr bwMode="auto">
              <a:xfrm>
                <a:off x="3949" y="3430"/>
                <a:ext cx="206" cy="65"/>
              </a:xfrm>
              <a:custGeom>
                <a:avLst/>
                <a:gdLst>
                  <a:gd name="T0" fmla="*/ 183 w 143"/>
                  <a:gd name="T1" fmla="*/ 0 h 37"/>
                  <a:gd name="T2" fmla="*/ 0 w 143"/>
                  <a:gd name="T3" fmla="*/ 603 h 37"/>
                  <a:gd name="T4" fmla="*/ 117 w 143"/>
                  <a:gd name="T5" fmla="*/ 603 h 37"/>
                  <a:gd name="T6" fmla="*/ 236 w 143"/>
                  <a:gd name="T7" fmla="*/ 86 h 37"/>
                  <a:gd name="T8" fmla="*/ 882 w 143"/>
                  <a:gd name="T9" fmla="*/ 86 h 37"/>
                  <a:gd name="T10" fmla="*/ 857 w 143"/>
                  <a:gd name="T11" fmla="*/ 0 h 37"/>
                  <a:gd name="T12" fmla="*/ 183 w 143"/>
                  <a:gd name="T13" fmla="*/ 0 h 37"/>
                  <a:gd name="T14" fmla="*/ 183 w 143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3"/>
                  <a:gd name="T25" fmla="*/ 0 h 37"/>
                  <a:gd name="T26" fmla="*/ 143 w 143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3" h="37">
                    <a:moveTo>
                      <a:pt x="29" y="0"/>
                    </a:moveTo>
                    <a:lnTo>
                      <a:pt x="0" y="36"/>
                    </a:lnTo>
                    <a:lnTo>
                      <a:pt x="19" y="36"/>
                    </a:lnTo>
                    <a:lnTo>
                      <a:pt x="38" y="5"/>
                    </a:lnTo>
                    <a:lnTo>
                      <a:pt x="142" y="5"/>
                    </a:lnTo>
                    <a:lnTo>
                      <a:pt x="138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2" name="Freeform 54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2"/>
                  <a:gd name="T17" fmla="*/ 83 w 8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3" name="Freeform 55"/>
              <p:cNvSpPr>
                <a:spLocks/>
              </p:cNvSpPr>
              <p:nvPr/>
            </p:nvSpPr>
            <p:spPr bwMode="auto">
              <a:xfrm>
                <a:off x="4082" y="3439"/>
                <a:ext cx="120" cy="56"/>
              </a:xfrm>
              <a:custGeom>
                <a:avLst/>
                <a:gdLst>
                  <a:gd name="T0" fmla="*/ 280 w 83"/>
                  <a:gd name="T1" fmla="*/ 0 h 32"/>
                  <a:gd name="T2" fmla="*/ 0 w 83"/>
                  <a:gd name="T3" fmla="*/ 0 h 32"/>
                  <a:gd name="T4" fmla="*/ 0 w 83"/>
                  <a:gd name="T5" fmla="*/ 502 h 32"/>
                  <a:gd name="T6" fmla="*/ 520 w 83"/>
                  <a:gd name="T7" fmla="*/ 502 h 32"/>
                  <a:gd name="T8" fmla="*/ 280 w 83"/>
                  <a:gd name="T9" fmla="*/ 0 h 32"/>
                  <a:gd name="T10" fmla="*/ 280 w 83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2"/>
                  <a:gd name="T20" fmla="*/ 83 w 83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2">
                    <a:moveTo>
                      <a:pt x="4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82" y="31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4" name="Freeform 56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32"/>
                  <a:gd name="T17" fmla="*/ 64 w 6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5" name="Freeform 57"/>
              <p:cNvSpPr>
                <a:spLocks/>
              </p:cNvSpPr>
              <p:nvPr/>
            </p:nvSpPr>
            <p:spPr bwMode="auto">
              <a:xfrm>
                <a:off x="3977" y="3439"/>
                <a:ext cx="92" cy="56"/>
              </a:xfrm>
              <a:custGeom>
                <a:avLst/>
                <a:gdLst>
                  <a:gd name="T0" fmla="*/ 388 w 64"/>
                  <a:gd name="T1" fmla="*/ 502 h 32"/>
                  <a:gd name="T2" fmla="*/ 388 w 64"/>
                  <a:gd name="T3" fmla="*/ 0 h 32"/>
                  <a:gd name="T4" fmla="*/ 115 w 64"/>
                  <a:gd name="T5" fmla="*/ 0 h 32"/>
                  <a:gd name="T6" fmla="*/ 0 w 64"/>
                  <a:gd name="T7" fmla="*/ 502 h 32"/>
                  <a:gd name="T8" fmla="*/ 388 w 64"/>
                  <a:gd name="T9" fmla="*/ 502 h 32"/>
                  <a:gd name="T10" fmla="*/ 388 w 64"/>
                  <a:gd name="T11" fmla="*/ 50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32"/>
                  <a:gd name="T20" fmla="*/ 64 w 6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32">
                    <a:moveTo>
                      <a:pt x="63" y="31"/>
                    </a:moveTo>
                    <a:lnTo>
                      <a:pt x="63" y="0"/>
                    </a:lnTo>
                    <a:lnTo>
                      <a:pt x="19" y="0"/>
                    </a:lnTo>
                    <a:lnTo>
                      <a:pt x="0" y="31"/>
                    </a:lnTo>
                    <a:lnTo>
                      <a:pt x="63" y="3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6" name="Freeform 58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7" name="Freeform 59"/>
              <p:cNvSpPr>
                <a:spLocks/>
              </p:cNvSpPr>
              <p:nvPr/>
            </p:nvSpPr>
            <p:spPr bwMode="auto">
              <a:xfrm>
                <a:off x="3858" y="3493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8" name="Freeform 60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3"/>
                  <a:gd name="T17" fmla="*/ 17 w 17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9" name="Freeform 61"/>
              <p:cNvSpPr>
                <a:spLocks/>
              </p:cNvSpPr>
              <p:nvPr/>
            </p:nvSpPr>
            <p:spPr bwMode="auto">
              <a:xfrm>
                <a:off x="4148" y="3472"/>
                <a:ext cx="25" cy="41"/>
              </a:xfrm>
              <a:custGeom>
                <a:avLst/>
                <a:gdLst>
                  <a:gd name="T0" fmla="*/ 88 w 17"/>
                  <a:gd name="T1" fmla="*/ 0 h 23"/>
                  <a:gd name="T2" fmla="*/ 0 w 17"/>
                  <a:gd name="T3" fmla="*/ 362 h 23"/>
                  <a:gd name="T4" fmla="*/ 28 w 17"/>
                  <a:gd name="T5" fmla="*/ 398 h 23"/>
                  <a:gd name="T6" fmla="*/ 110 w 17"/>
                  <a:gd name="T7" fmla="*/ 37 h 23"/>
                  <a:gd name="T8" fmla="*/ 88 w 17"/>
                  <a:gd name="T9" fmla="*/ 0 h 23"/>
                  <a:gd name="T10" fmla="*/ 88 w 17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3"/>
                  <a:gd name="T20" fmla="*/ 17 w 17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3">
                    <a:moveTo>
                      <a:pt x="13" y="0"/>
                    </a:moveTo>
                    <a:lnTo>
                      <a:pt x="0" y="20"/>
                    </a:lnTo>
                    <a:lnTo>
                      <a:pt x="4" y="22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0" name="Freeform 62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41 w 28"/>
                  <a:gd name="T9" fmla="*/ 818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4"/>
                  <a:gd name="T17" fmla="*/ 28 w 28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  <a:lnTo>
                      <a:pt x="7" y="51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1" name="Freeform 63"/>
              <p:cNvSpPr>
                <a:spLocks/>
              </p:cNvSpPr>
              <p:nvPr/>
            </p:nvSpPr>
            <p:spPr bwMode="auto">
              <a:xfrm>
                <a:off x="4082" y="3464"/>
                <a:ext cx="40" cy="94"/>
              </a:xfrm>
              <a:custGeom>
                <a:avLst/>
                <a:gdLst>
                  <a:gd name="T0" fmla="*/ 41 w 28"/>
                  <a:gd name="T1" fmla="*/ 818 h 54"/>
                  <a:gd name="T2" fmla="*/ 0 w 28"/>
                  <a:gd name="T3" fmla="*/ 28 h 54"/>
                  <a:gd name="T4" fmla="*/ 67 w 28"/>
                  <a:gd name="T5" fmla="*/ 0 h 54"/>
                  <a:gd name="T6" fmla="*/ 163 w 28"/>
                  <a:gd name="T7" fmla="*/ 846 h 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54"/>
                  <a:gd name="T14" fmla="*/ 28 w 28"/>
                  <a:gd name="T15" fmla="*/ 54 h 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54">
                    <a:moveTo>
                      <a:pt x="7" y="51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7" y="5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2" name="Freeform 64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37"/>
                  <a:gd name="T17" fmla="*/ 83 w 8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3" name="Freeform 65"/>
              <p:cNvSpPr>
                <a:spLocks/>
              </p:cNvSpPr>
              <p:nvPr/>
            </p:nvSpPr>
            <p:spPr bwMode="auto">
              <a:xfrm>
                <a:off x="4082" y="3493"/>
                <a:ext cx="120" cy="65"/>
              </a:xfrm>
              <a:custGeom>
                <a:avLst/>
                <a:gdLst>
                  <a:gd name="T0" fmla="*/ 0 w 83"/>
                  <a:gd name="T1" fmla="*/ 0 h 37"/>
                  <a:gd name="T2" fmla="*/ 520 w 83"/>
                  <a:gd name="T3" fmla="*/ 0 h 37"/>
                  <a:gd name="T4" fmla="*/ 520 w 83"/>
                  <a:gd name="T5" fmla="*/ 603 h 37"/>
                  <a:gd name="T6" fmla="*/ 0 w 83"/>
                  <a:gd name="T7" fmla="*/ 603 h 37"/>
                  <a:gd name="T8" fmla="*/ 0 w 83"/>
                  <a:gd name="T9" fmla="*/ 0 h 37"/>
                  <a:gd name="T10" fmla="*/ 0 w 83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7"/>
                  <a:gd name="T20" fmla="*/ 83 w 83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7">
                    <a:moveTo>
                      <a:pt x="0" y="0"/>
                    </a:moveTo>
                    <a:lnTo>
                      <a:pt x="82" y="0"/>
                    </a:lnTo>
                    <a:lnTo>
                      <a:pt x="82" y="36"/>
                    </a:lnTo>
                    <a:lnTo>
                      <a:pt x="0" y="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4" name="Freeform 66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5" name="Freeform 67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6" name="Freeform 68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7" name="Freeform 69"/>
              <p:cNvSpPr>
                <a:spLocks/>
              </p:cNvSpPr>
              <p:nvPr/>
            </p:nvSpPr>
            <p:spPr bwMode="auto">
              <a:xfrm>
                <a:off x="3982" y="3500"/>
                <a:ext cx="25" cy="30"/>
              </a:xfrm>
              <a:custGeom>
                <a:avLst/>
                <a:gdLst>
                  <a:gd name="T0" fmla="*/ 0 w 17"/>
                  <a:gd name="T1" fmla="*/ 0 h 17"/>
                  <a:gd name="T2" fmla="*/ 110 w 17"/>
                  <a:gd name="T3" fmla="*/ 0 h 17"/>
                  <a:gd name="T4" fmla="*/ 11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8" name="Freeform 70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9" name="Freeform 71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0" name="Freeform 72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1" name="Freeform 73"/>
              <p:cNvSpPr>
                <a:spLocks/>
              </p:cNvSpPr>
              <p:nvPr/>
            </p:nvSpPr>
            <p:spPr bwMode="auto">
              <a:xfrm>
                <a:off x="4088" y="3500"/>
                <a:ext cx="24" cy="30"/>
              </a:xfrm>
              <a:custGeom>
                <a:avLst/>
                <a:gdLst>
                  <a:gd name="T0" fmla="*/ 0 w 17"/>
                  <a:gd name="T1" fmla="*/ 0 h 17"/>
                  <a:gd name="T2" fmla="*/ 90 w 17"/>
                  <a:gd name="T3" fmla="*/ 0 h 17"/>
                  <a:gd name="T4" fmla="*/ 90 w 17"/>
                  <a:gd name="T5" fmla="*/ 268 h 17"/>
                  <a:gd name="T6" fmla="*/ 0 w 17"/>
                  <a:gd name="T7" fmla="*/ 268 h 17"/>
                  <a:gd name="T8" fmla="*/ 0 w 17"/>
                  <a:gd name="T9" fmla="*/ 0 h 17"/>
                  <a:gd name="T10" fmla="*/ 0 w 17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"/>
                  <a:gd name="T20" fmla="*/ 17 w 1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2" name="Freeform 74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6"/>
                  <a:gd name="T17" fmla="*/ 22 w 2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3" name="Freeform 75"/>
              <p:cNvSpPr>
                <a:spLocks/>
              </p:cNvSpPr>
              <p:nvPr/>
            </p:nvSpPr>
            <p:spPr bwMode="auto">
              <a:xfrm>
                <a:off x="4336" y="3513"/>
                <a:ext cx="32" cy="63"/>
              </a:xfrm>
              <a:custGeom>
                <a:avLst/>
                <a:gdLst>
                  <a:gd name="T0" fmla="*/ 41 w 22"/>
                  <a:gd name="T1" fmla="*/ 0 h 36"/>
                  <a:gd name="T2" fmla="*/ 0 w 22"/>
                  <a:gd name="T3" fmla="*/ 65 h 36"/>
                  <a:gd name="T4" fmla="*/ 87 w 22"/>
                  <a:gd name="T5" fmla="*/ 572 h 36"/>
                  <a:gd name="T6" fmla="*/ 138 w 22"/>
                  <a:gd name="T7" fmla="*/ 572 h 36"/>
                  <a:gd name="T8" fmla="*/ 41 w 22"/>
                  <a:gd name="T9" fmla="*/ 0 h 36"/>
                  <a:gd name="T10" fmla="*/ 41 w 22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36"/>
                  <a:gd name="T20" fmla="*/ 22 w 22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36">
                    <a:moveTo>
                      <a:pt x="6" y="0"/>
                    </a:moveTo>
                    <a:lnTo>
                      <a:pt x="0" y="4"/>
                    </a:lnTo>
                    <a:lnTo>
                      <a:pt x="13" y="35"/>
                    </a:lnTo>
                    <a:lnTo>
                      <a:pt x="21" y="35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4" name="Freeform 76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85 w 24"/>
                  <a:gd name="T5" fmla="*/ 0 h 17"/>
                  <a:gd name="T6" fmla="*/ 96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20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20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96 w 24"/>
                  <a:gd name="T31" fmla="*/ 268 h 17"/>
                  <a:gd name="T32" fmla="*/ 85 w 24"/>
                  <a:gd name="T33" fmla="*/ 268 h 17"/>
                  <a:gd name="T34" fmla="*/ 74 w 24"/>
                  <a:gd name="T35" fmla="*/ 268 h 17"/>
                  <a:gd name="T36" fmla="*/ 40 w 24"/>
                  <a:gd name="T37" fmla="*/ 268 h 17"/>
                  <a:gd name="T38" fmla="*/ 37 w 24"/>
                  <a:gd name="T39" fmla="*/ 268 h 17"/>
                  <a:gd name="T40" fmla="*/ 26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0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0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26 w 24"/>
                  <a:gd name="T65" fmla="*/ 37 h 17"/>
                  <a:gd name="T66" fmla="*/ 37 w 24"/>
                  <a:gd name="T67" fmla="*/ 0 h 17"/>
                  <a:gd name="T68" fmla="*/ 40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5" name="Freeform 77"/>
              <p:cNvSpPr>
                <a:spLocks/>
              </p:cNvSpPr>
              <p:nvPr/>
            </p:nvSpPr>
            <p:spPr bwMode="auto">
              <a:xfrm>
                <a:off x="3850" y="3556"/>
                <a:ext cx="34" cy="30"/>
              </a:xfrm>
              <a:custGeom>
                <a:avLst/>
                <a:gdLst>
                  <a:gd name="T0" fmla="*/ 40 w 24"/>
                  <a:gd name="T1" fmla="*/ 0 h 17"/>
                  <a:gd name="T2" fmla="*/ 74 w 24"/>
                  <a:gd name="T3" fmla="*/ 0 h 17"/>
                  <a:gd name="T4" fmla="*/ 74 w 24"/>
                  <a:gd name="T5" fmla="*/ 0 h 17"/>
                  <a:gd name="T6" fmla="*/ 85 w 24"/>
                  <a:gd name="T7" fmla="*/ 0 h 17"/>
                  <a:gd name="T8" fmla="*/ 96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20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20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96 w 24"/>
                  <a:gd name="T39" fmla="*/ 268 h 17"/>
                  <a:gd name="T40" fmla="*/ 85 w 24"/>
                  <a:gd name="T41" fmla="*/ 268 h 17"/>
                  <a:gd name="T42" fmla="*/ 74 w 24"/>
                  <a:gd name="T43" fmla="*/ 268 h 17"/>
                  <a:gd name="T44" fmla="*/ 74 w 24"/>
                  <a:gd name="T45" fmla="*/ 268 h 17"/>
                  <a:gd name="T46" fmla="*/ 40 w 24"/>
                  <a:gd name="T47" fmla="*/ 268 h 17"/>
                  <a:gd name="T48" fmla="*/ 40 w 24"/>
                  <a:gd name="T49" fmla="*/ 268 h 17"/>
                  <a:gd name="T50" fmla="*/ 37 w 24"/>
                  <a:gd name="T51" fmla="*/ 268 h 17"/>
                  <a:gd name="T52" fmla="*/ 26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0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0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26 w 24"/>
                  <a:gd name="T83" fmla="*/ 37 h 17"/>
                  <a:gd name="T84" fmla="*/ 37 w 24"/>
                  <a:gd name="T85" fmla="*/ 0 h 17"/>
                  <a:gd name="T86" fmla="*/ 40 w 24"/>
                  <a:gd name="T87" fmla="*/ 0 h 17"/>
                  <a:gd name="T88" fmla="*/ 40 w 24"/>
                  <a:gd name="T89" fmla="*/ 0 h 17"/>
                  <a:gd name="T90" fmla="*/ 40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7" y="0"/>
                    </a:moveTo>
                    <a:lnTo>
                      <a:pt x="13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6" name="Freeform 78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96 w 24"/>
                  <a:gd name="T5" fmla="*/ 0 h 17"/>
                  <a:gd name="T6" fmla="*/ 108 w 24"/>
                  <a:gd name="T7" fmla="*/ 37 h 17"/>
                  <a:gd name="T8" fmla="*/ 108 w 24"/>
                  <a:gd name="T9" fmla="*/ 37 h 17"/>
                  <a:gd name="T10" fmla="*/ 120 w 24"/>
                  <a:gd name="T11" fmla="*/ 37 h 17"/>
                  <a:gd name="T12" fmla="*/ 135 w 24"/>
                  <a:gd name="T13" fmla="*/ 65 h 17"/>
                  <a:gd name="T14" fmla="*/ 135 w 24"/>
                  <a:gd name="T15" fmla="*/ 106 h 17"/>
                  <a:gd name="T16" fmla="*/ 135 w 24"/>
                  <a:gd name="T17" fmla="*/ 106 h 17"/>
                  <a:gd name="T18" fmla="*/ 135 w 24"/>
                  <a:gd name="T19" fmla="*/ 138 h 17"/>
                  <a:gd name="T20" fmla="*/ 135 w 24"/>
                  <a:gd name="T21" fmla="*/ 175 h 17"/>
                  <a:gd name="T22" fmla="*/ 135 w 24"/>
                  <a:gd name="T23" fmla="*/ 203 h 17"/>
                  <a:gd name="T24" fmla="*/ 135 w 24"/>
                  <a:gd name="T25" fmla="*/ 203 h 17"/>
                  <a:gd name="T26" fmla="*/ 120 w 24"/>
                  <a:gd name="T27" fmla="*/ 244 h 17"/>
                  <a:gd name="T28" fmla="*/ 108 w 24"/>
                  <a:gd name="T29" fmla="*/ 244 h 17"/>
                  <a:gd name="T30" fmla="*/ 108 w 24"/>
                  <a:gd name="T31" fmla="*/ 268 h 17"/>
                  <a:gd name="T32" fmla="*/ 96 w 24"/>
                  <a:gd name="T33" fmla="*/ 268 h 17"/>
                  <a:gd name="T34" fmla="*/ 85 w 24"/>
                  <a:gd name="T35" fmla="*/ 268 h 17"/>
                  <a:gd name="T36" fmla="*/ 52 w 24"/>
                  <a:gd name="T37" fmla="*/ 268 h 17"/>
                  <a:gd name="T38" fmla="*/ 47 w 24"/>
                  <a:gd name="T39" fmla="*/ 268 h 17"/>
                  <a:gd name="T40" fmla="*/ 37 w 24"/>
                  <a:gd name="T41" fmla="*/ 268 h 17"/>
                  <a:gd name="T42" fmla="*/ 26 w 24"/>
                  <a:gd name="T43" fmla="*/ 244 h 17"/>
                  <a:gd name="T44" fmla="*/ 13 w 24"/>
                  <a:gd name="T45" fmla="*/ 244 h 17"/>
                  <a:gd name="T46" fmla="*/ 13 w 24"/>
                  <a:gd name="T47" fmla="*/ 203 h 17"/>
                  <a:gd name="T48" fmla="*/ 0 w 24"/>
                  <a:gd name="T49" fmla="*/ 203 h 17"/>
                  <a:gd name="T50" fmla="*/ 0 w 24"/>
                  <a:gd name="T51" fmla="*/ 175 h 17"/>
                  <a:gd name="T52" fmla="*/ 0 w 24"/>
                  <a:gd name="T53" fmla="*/ 138 h 17"/>
                  <a:gd name="T54" fmla="*/ 0 w 24"/>
                  <a:gd name="T55" fmla="*/ 106 h 17"/>
                  <a:gd name="T56" fmla="*/ 0 w 24"/>
                  <a:gd name="T57" fmla="*/ 106 h 17"/>
                  <a:gd name="T58" fmla="*/ 13 w 24"/>
                  <a:gd name="T59" fmla="*/ 65 h 17"/>
                  <a:gd name="T60" fmla="*/ 13 w 24"/>
                  <a:gd name="T61" fmla="*/ 37 h 17"/>
                  <a:gd name="T62" fmla="*/ 26 w 24"/>
                  <a:gd name="T63" fmla="*/ 37 h 17"/>
                  <a:gd name="T64" fmla="*/ 37 w 24"/>
                  <a:gd name="T65" fmla="*/ 37 h 17"/>
                  <a:gd name="T66" fmla="*/ 47 w 24"/>
                  <a:gd name="T67" fmla="*/ 0 h 17"/>
                  <a:gd name="T68" fmla="*/ 52 w 24"/>
                  <a:gd name="T69" fmla="*/ 0 h 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"/>
                  <a:gd name="T106" fmla="*/ 0 h 17"/>
                  <a:gd name="T107" fmla="*/ 24 w 24"/>
                  <a:gd name="T108" fmla="*/ 17 h 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7" name="Freeform 79"/>
              <p:cNvSpPr>
                <a:spLocks/>
              </p:cNvSpPr>
              <p:nvPr/>
            </p:nvSpPr>
            <p:spPr bwMode="auto">
              <a:xfrm>
                <a:off x="4342" y="3556"/>
                <a:ext cx="34" cy="30"/>
              </a:xfrm>
              <a:custGeom>
                <a:avLst/>
                <a:gdLst>
                  <a:gd name="T0" fmla="*/ 52 w 24"/>
                  <a:gd name="T1" fmla="*/ 0 h 17"/>
                  <a:gd name="T2" fmla="*/ 85 w 24"/>
                  <a:gd name="T3" fmla="*/ 0 h 17"/>
                  <a:gd name="T4" fmla="*/ 85 w 24"/>
                  <a:gd name="T5" fmla="*/ 0 h 17"/>
                  <a:gd name="T6" fmla="*/ 96 w 24"/>
                  <a:gd name="T7" fmla="*/ 0 h 17"/>
                  <a:gd name="T8" fmla="*/ 108 w 24"/>
                  <a:gd name="T9" fmla="*/ 37 h 17"/>
                  <a:gd name="T10" fmla="*/ 108 w 24"/>
                  <a:gd name="T11" fmla="*/ 37 h 17"/>
                  <a:gd name="T12" fmla="*/ 120 w 24"/>
                  <a:gd name="T13" fmla="*/ 37 h 17"/>
                  <a:gd name="T14" fmla="*/ 135 w 24"/>
                  <a:gd name="T15" fmla="*/ 65 h 17"/>
                  <a:gd name="T16" fmla="*/ 135 w 24"/>
                  <a:gd name="T17" fmla="*/ 106 h 17"/>
                  <a:gd name="T18" fmla="*/ 135 w 24"/>
                  <a:gd name="T19" fmla="*/ 106 h 17"/>
                  <a:gd name="T20" fmla="*/ 135 w 24"/>
                  <a:gd name="T21" fmla="*/ 138 h 17"/>
                  <a:gd name="T22" fmla="*/ 135 w 24"/>
                  <a:gd name="T23" fmla="*/ 138 h 17"/>
                  <a:gd name="T24" fmla="*/ 135 w 24"/>
                  <a:gd name="T25" fmla="*/ 138 h 17"/>
                  <a:gd name="T26" fmla="*/ 135 w 24"/>
                  <a:gd name="T27" fmla="*/ 138 h 17"/>
                  <a:gd name="T28" fmla="*/ 135 w 24"/>
                  <a:gd name="T29" fmla="*/ 175 h 17"/>
                  <a:gd name="T30" fmla="*/ 135 w 24"/>
                  <a:gd name="T31" fmla="*/ 203 h 17"/>
                  <a:gd name="T32" fmla="*/ 135 w 24"/>
                  <a:gd name="T33" fmla="*/ 203 h 17"/>
                  <a:gd name="T34" fmla="*/ 120 w 24"/>
                  <a:gd name="T35" fmla="*/ 244 h 17"/>
                  <a:gd name="T36" fmla="*/ 108 w 24"/>
                  <a:gd name="T37" fmla="*/ 244 h 17"/>
                  <a:gd name="T38" fmla="*/ 108 w 24"/>
                  <a:gd name="T39" fmla="*/ 268 h 17"/>
                  <a:gd name="T40" fmla="*/ 96 w 24"/>
                  <a:gd name="T41" fmla="*/ 268 h 17"/>
                  <a:gd name="T42" fmla="*/ 85 w 24"/>
                  <a:gd name="T43" fmla="*/ 268 h 17"/>
                  <a:gd name="T44" fmla="*/ 85 w 24"/>
                  <a:gd name="T45" fmla="*/ 268 h 17"/>
                  <a:gd name="T46" fmla="*/ 52 w 24"/>
                  <a:gd name="T47" fmla="*/ 268 h 17"/>
                  <a:gd name="T48" fmla="*/ 52 w 24"/>
                  <a:gd name="T49" fmla="*/ 268 h 17"/>
                  <a:gd name="T50" fmla="*/ 47 w 24"/>
                  <a:gd name="T51" fmla="*/ 268 h 17"/>
                  <a:gd name="T52" fmla="*/ 37 w 24"/>
                  <a:gd name="T53" fmla="*/ 268 h 17"/>
                  <a:gd name="T54" fmla="*/ 26 w 24"/>
                  <a:gd name="T55" fmla="*/ 244 h 17"/>
                  <a:gd name="T56" fmla="*/ 13 w 24"/>
                  <a:gd name="T57" fmla="*/ 244 h 17"/>
                  <a:gd name="T58" fmla="*/ 13 w 24"/>
                  <a:gd name="T59" fmla="*/ 203 h 17"/>
                  <a:gd name="T60" fmla="*/ 0 w 24"/>
                  <a:gd name="T61" fmla="*/ 203 h 17"/>
                  <a:gd name="T62" fmla="*/ 0 w 24"/>
                  <a:gd name="T63" fmla="*/ 175 h 17"/>
                  <a:gd name="T64" fmla="*/ 0 w 24"/>
                  <a:gd name="T65" fmla="*/ 138 h 17"/>
                  <a:gd name="T66" fmla="*/ 0 w 24"/>
                  <a:gd name="T67" fmla="*/ 138 h 17"/>
                  <a:gd name="T68" fmla="*/ 0 w 24"/>
                  <a:gd name="T69" fmla="*/ 138 h 17"/>
                  <a:gd name="T70" fmla="*/ 0 w 24"/>
                  <a:gd name="T71" fmla="*/ 138 h 17"/>
                  <a:gd name="T72" fmla="*/ 0 w 24"/>
                  <a:gd name="T73" fmla="*/ 106 h 17"/>
                  <a:gd name="T74" fmla="*/ 0 w 24"/>
                  <a:gd name="T75" fmla="*/ 106 h 17"/>
                  <a:gd name="T76" fmla="*/ 13 w 24"/>
                  <a:gd name="T77" fmla="*/ 65 h 17"/>
                  <a:gd name="T78" fmla="*/ 13 w 24"/>
                  <a:gd name="T79" fmla="*/ 37 h 17"/>
                  <a:gd name="T80" fmla="*/ 26 w 24"/>
                  <a:gd name="T81" fmla="*/ 37 h 17"/>
                  <a:gd name="T82" fmla="*/ 37 w 24"/>
                  <a:gd name="T83" fmla="*/ 37 h 17"/>
                  <a:gd name="T84" fmla="*/ 47 w 24"/>
                  <a:gd name="T85" fmla="*/ 0 h 17"/>
                  <a:gd name="T86" fmla="*/ 52 w 24"/>
                  <a:gd name="T87" fmla="*/ 0 h 17"/>
                  <a:gd name="T88" fmla="*/ 52 w 24"/>
                  <a:gd name="T89" fmla="*/ 0 h 17"/>
                  <a:gd name="T90" fmla="*/ 52 w 24"/>
                  <a:gd name="T91" fmla="*/ 0 h 1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"/>
                  <a:gd name="T139" fmla="*/ 0 h 17"/>
                  <a:gd name="T140" fmla="*/ 24 w 24"/>
                  <a:gd name="T141" fmla="*/ 17 h 1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" h="17">
                    <a:moveTo>
                      <a:pt x="9" y="0"/>
                    </a:moveTo>
                    <a:lnTo>
                      <a:pt x="15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3" y="4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3" y="12"/>
                    </a:lnTo>
                    <a:lnTo>
                      <a:pt x="21" y="14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8" name="Freeform 80"/>
              <p:cNvSpPr>
                <a:spLocks/>
              </p:cNvSpPr>
              <p:nvPr/>
            </p:nvSpPr>
            <p:spPr bwMode="auto">
              <a:xfrm>
                <a:off x="3835" y="3614"/>
                <a:ext cx="586" cy="30"/>
              </a:xfrm>
              <a:custGeom>
                <a:avLst/>
                <a:gdLst>
                  <a:gd name="T0" fmla="*/ 2537 w 406"/>
                  <a:gd name="T1" fmla="*/ 138 h 17"/>
                  <a:gd name="T2" fmla="*/ 2537 w 406"/>
                  <a:gd name="T3" fmla="*/ 0 h 17"/>
                  <a:gd name="T4" fmla="*/ 0 w 406"/>
                  <a:gd name="T5" fmla="*/ 0 h 17"/>
                  <a:gd name="T6" fmla="*/ 0 w 406"/>
                  <a:gd name="T7" fmla="*/ 268 h 17"/>
                  <a:gd name="T8" fmla="*/ 2537 w 406"/>
                  <a:gd name="T9" fmla="*/ 268 h 17"/>
                  <a:gd name="T10" fmla="*/ 2537 w 406"/>
                  <a:gd name="T11" fmla="*/ 13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6"/>
                  <a:gd name="T19" fmla="*/ 0 h 17"/>
                  <a:gd name="T20" fmla="*/ 406 w 406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6" h="17">
                    <a:moveTo>
                      <a:pt x="405" y="8"/>
                    </a:moveTo>
                    <a:lnTo>
                      <a:pt x="405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405" y="16"/>
                    </a:lnTo>
                    <a:lnTo>
                      <a:pt x="405" y="8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9" name="Line 81"/>
              <p:cNvSpPr>
                <a:spLocks noChangeShapeType="1"/>
              </p:cNvSpPr>
              <p:nvPr/>
            </p:nvSpPr>
            <p:spPr bwMode="auto">
              <a:xfrm flipV="1">
                <a:off x="4089" y="3383"/>
                <a:ext cx="0" cy="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15442" name="Object 1024"/>
          <p:cNvGraphicFramePr>
            <a:graphicFrameLocks noChangeAspect="1"/>
          </p:cNvGraphicFramePr>
          <p:nvPr/>
        </p:nvGraphicFramePr>
        <p:xfrm>
          <a:off x="2365828" y="4490215"/>
          <a:ext cx="4070578" cy="80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8" name="Equation" r:id="rId5" imgW="2171520" imgH="431640" progId="Equation.3">
                  <p:embed/>
                </p:oleObj>
              </mc:Choice>
              <mc:Fallback>
                <p:oleObj name="Equation" r:id="rId5" imgW="2171520" imgH="4316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828" y="4490215"/>
                        <a:ext cx="4070578" cy="8093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Wideband Channels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2229" y="1719943"/>
            <a:ext cx="8650513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Individual multipath components resolvable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True when time difference between components exceeds signal bandwidth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  <a:buNone/>
            </a:pPr>
            <a:r>
              <a:rPr lang="en-US" dirty="0" smtClean="0"/>
              <a:t>	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Scattering function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lvl="1"/>
            <a:r>
              <a:rPr lang="en-US" dirty="0" smtClean="0"/>
              <a:t>Yields delay spread/coherence BW (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baseline="-25000" dirty="0" smtClean="0">
                <a:latin typeface="Symbol" pitchFamily="18" charset="2"/>
              </a:rPr>
              <a:t>t</a:t>
            </a:r>
            <a:r>
              <a:rPr lang="en-US" dirty="0" smtClean="0"/>
              <a:t>~1/</a:t>
            </a:r>
            <a:r>
              <a:rPr lang="en-US" dirty="0" err="1" smtClean="0"/>
              <a:t>B</a:t>
            </a:r>
            <a:r>
              <a:rPr lang="en-US" baseline="-25000" dirty="0" err="1" smtClean="0"/>
              <a:t>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Yields Doppler spread/coherence time (B</a:t>
            </a:r>
            <a:r>
              <a:rPr lang="en-US" baseline="-25000" dirty="0" smtClean="0"/>
              <a:t>d</a:t>
            </a:r>
            <a:r>
              <a:rPr lang="en-US" dirty="0" smtClean="0"/>
              <a:t>~1/</a:t>
            </a:r>
            <a:r>
              <a:rPr lang="en-US" dirty="0" err="1" smtClean="0"/>
              <a:t>T</a:t>
            </a:r>
            <a:r>
              <a:rPr lang="en-US" baseline="-25000" dirty="0" err="1" smtClean="0"/>
              <a:t>c</a:t>
            </a:r>
            <a:r>
              <a:rPr lang="en-US" dirty="0" smtClean="0"/>
              <a:t>)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030512" y="3214024"/>
            <a:ext cx="2635640" cy="1467540"/>
            <a:chOff x="5607042" y="3112424"/>
            <a:chExt cx="2957513" cy="1785005"/>
          </a:xfrm>
        </p:grpSpPr>
        <p:graphicFrame>
          <p:nvGraphicFramePr>
            <p:cNvPr id="4099" name="Object 5"/>
            <p:cNvGraphicFramePr>
              <a:graphicFrameLocks noChangeAspect="1"/>
            </p:cNvGraphicFramePr>
            <p:nvPr/>
          </p:nvGraphicFramePr>
          <p:xfrm>
            <a:off x="6216641" y="3112424"/>
            <a:ext cx="13970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315" name="Equation" r:id="rId3" imgW="761760" imgH="228600" progId="Equation.3">
                    <p:embed/>
                  </p:oleObj>
                </mc:Choice>
                <mc:Fallback>
                  <p:oleObj name="Equation" r:id="rId3" imgW="761760" imgH="2286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16641" y="3112424"/>
                          <a:ext cx="1397000" cy="419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5607042" y="3550581"/>
              <a:ext cx="2957513" cy="1042989"/>
              <a:chOff x="3336" y="3144"/>
              <a:chExt cx="1863" cy="657"/>
            </a:xfrm>
          </p:grpSpPr>
          <p:sp>
            <p:nvSpPr>
              <p:cNvPr id="4116" name="Rectangle 14"/>
              <p:cNvSpPr>
                <a:spLocks noChangeArrowheads="1"/>
              </p:cNvSpPr>
              <p:nvPr/>
            </p:nvSpPr>
            <p:spPr bwMode="auto">
              <a:xfrm>
                <a:off x="3492" y="3144"/>
                <a:ext cx="156" cy="57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" name="Rectangle 15"/>
              <p:cNvSpPr>
                <a:spLocks noChangeArrowheads="1"/>
              </p:cNvSpPr>
              <p:nvPr/>
            </p:nvSpPr>
            <p:spPr bwMode="auto">
              <a:xfrm>
                <a:off x="4104" y="3144"/>
                <a:ext cx="156" cy="576"/>
              </a:xfrm>
              <a:prstGeom prst="rect">
                <a:avLst/>
              </a:prstGeom>
              <a:solidFill>
                <a:srgbClr val="4016C6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8" name="Rectangle 16"/>
              <p:cNvSpPr>
                <a:spLocks noChangeArrowheads="1"/>
              </p:cNvSpPr>
              <p:nvPr/>
            </p:nvSpPr>
            <p:spPr bwMode="auto">
              <a:xfrm>
                <a:off x="4620" y="3144"/>
                <a:ext cx="156" cy="576"/>
              </a:xfrm>
              <a:prstGeom prst="rect">
                <a:avLst/>
              </a:prstGeom>
              <a:solidFill>
                <a:srgbClr val="0099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9" name="Line 17"/>
              <p:cNvSpPr>
                <a:spLocks noChangeShapeType="1"/>
              </p:cNvSpPr>
              <p:nvPr/>
            </p:nvSpPr>
            <p:spPr bwMode="auto">
              <a:xfrm flipV="1">
                <a:off x="3336" y="3720"/>
                <a:ext cx="164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0" name="Text Box 18"/>
              <p:cNvSpPr txBox="1">
                <a:spLocks noChangeArrowheads="1"/>
              </p:cNvSpPr>
              <p:nvPr/>
            </p:nvSpPr>
            <p:spPr bwMode="auto">
              <a:xfrm>
                <a:off x="4999" y="3513"/>
                <a:ext cx="20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000000"/>
                    </a:solidFill>
                    <a:latin typeface="Symbol" pitchFamily="18" charset="2"/>
                  </a:rPr>
                  <a:t>t</a:t>
                </a:r>
              </a:p>
            </p:txBody>
          </p:sp>
          <p:sp>
            <p:nvSpPr>
              <p:cNvPr id="4121" name="Line 19"/>
              <p:cNvSpPr>
                <a:spLocks noChangeShapeType="1"/>
              </p:cNvSpPr>
              <p:nvPr/>
            </p:nvSpPr>
            <p:spPr bwMode="auto">
              <a:xfrm>
                <a:off x="3636" y="3384"/>
                <a:ext cx="48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4100" name="Object 20"/>
              <p:cNvGraphicFramePr>
                <a:graphicFrameLocks noChangeAspect="1"/>
              </p:cNvGraphicFramePr>
              <p:nvPr/>
            </p:nvGraphicFramePr>
            <p:xfrm>
              <a:off x="3737" y="3427"/>
              <a:ext cx="293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316" name="Equation" r:id="rId5" imgW="253800" imgH="215640" progId="Equation.3">
                      <p:embed/>
                    </p:oleObj>
                  </mc:Choice>
                  <mc:Fallback>
                    <p:oleObj name="Equation" r:id="rId5" imgW="253800" imgH="215640" progId="Equation.3">
                      <p:embed/>
                      <p:pic>
                        <p:nvPicPr>
                          <p:cNvPr id="0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37" y="3427"/>
                            <a:ext cx="293" cy="2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22" name="Line 21"/>
              <p:cNvSpPr>
                <a:spLocks noChangeShapeType="1"/>
              </p:cNvSpPr>
              <p:nvPr/>
            </p:nvSpPr>
            <p:spPr bwMode="auto">
              <a:xfrm flipV="1">
                <a:off x="4260" y="3384"/>
                <a:ext cx="372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4101" name="Object 22"/>
              <p:cNvGraphicFramePr>
                <a:graphicFrameLocks noChangeAspect="1"/>
              </p:cNvGraphicFramePr>
              <p:nvPr/>
            </p:nvGraphicFramePr>
            <p:xfrm>
              <a:off x="4306" y="3427"/>
              <a:ext cx="307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317" name="Equation" r:id="rId7" imgW="266400" imgH="215640" progId="Equation.3">
                      <p:embed/>
                    </p:oleObj>
                  </mc:Choice>
                  <mc:Fallback>
                    <p:oleObj name="Equation" r:id="rId7" imgW="266400" imgH="215640" progId="Equation.3">
                      <p:embed/>
                      <p:pic>
                        <p:nvPicPr>
                          <p:cNvPr id="0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06" y="3427"/>
                            <a:ext cx="307" cy="2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07" name="Text Box 24"/>
            <p:cNvSpPr txBox="1">
              <a:spLocks noChangeArrowheads="1"/>
            </p:cNvSpPr>
            <p:nvPr/>
          </p:nvSpPr>
          <p:spPr bwMode="auto">
            <a:xfrm>
              <a:off x="6205704" y="4448201"/>
              <a:ext cx="1353752" cy="44922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solidFill>
                    <a:srgbClr val="000000"/>
                  </a:solidFill>
                </a:rPr>
                <a:t>Wideband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5398" y="4775200"/>
            <a:ext cx="2342680" cy="1114705"/>
            <a:chOff x="4476750" y="4681980"/>
            <a:chExt cx="2776636" cy="1201995"/>
          </a:xfrm>
        </p:grpSpPr>
        <p:sp>
          <p:nvSpPr>
            <p:cNvPr id="35" name="Line 4"/>
            <p:cNvSpPr>
              <a:spLocks noChangeShapeType="1"/>
            </p:cNvSpPr>
            <p:nvPr/>
          </p:nvSpPr>
          <p:spPr bwMode="auto">
            <a:xfrm>
              <a:off x="4478490" y="4994998"/>
              <a:ext cx="10962" cy="7054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6" name="Line 5"/>
            <p:cNvSpPr>
              <a:spLocks noChangeShapeType="1"/>
            </p:cNvSpPr>
            <p:nvPr/>
          </p:nvSpPr>
          <p:spPr bwMode="auto">
            <a:xfrm flipV="1">
              <a:off x="4478488" y="4955946"/>
              <a:ext cx="1863575" cy="7120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7" name="Line 6"/>
            <p:cNvSpPr>
              <a:spLocks noChangeShapeType="1"/>
            </p:cNvSpPr>
            <p:nvPr/>
          </p:nvSpPr>
          <p:spPr bwMode="auto">
            <a:xfrm flipV="1">
              <a:off x="4495687" y="5676671"/>
              <a:ext cx="2308338" cy="6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6874918" y="5386158"/>
              <a:ext cx="378468" cy="4978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33CC"/>
                  </a:solidFill>
                  <a:latin typeface="Symbol" pitchFamily="18" charset="2"/>
                </a:rPr>
                <a:t>t</a:t>
              </a:r>
              <a:endParaRPr lang="en-US" dirty="0">
                <a:solidFill>
                  <a:srgbClr val="0033CC"/>
                </a:solidFill>
                <a:latin typeface="Symbol" pitchFamily="18" charset="2"/>
              </a:endParaRPr>
            </a:p>
          </p:txBody>
        </p:sp>
        <p:sp>
          <p:nvSpPr>
            <p:cNvPr id="39" name="Text Box 8"/>
            <p:cNvSpPr txBox="1">
              <a:spLocks noChangeArrowheads="1"/>
            </p:cNvSpPr>
            <p:nvPr/>
          </p:nvSpPr>
          <p:spPr bwMode="auto">
            <a:xfrm>
              <a:off x="6357391" y="4681980"/>
              <a:ext cx="418368" cy="4978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33CC"/>
                  </a:solidFill>
                  <a:latin typeface="Symbol" pitchFamily="18" charset="2"/>
                </a:rPr>
                <a:t>r</a:t>
              </a:r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4514850" y="5103585"/>
              <a:ext cx="1809750" cy="558800"/>
            </a:xfrm>
            <a:custGeom>
              <a:avLst/>
              <a:gdLst>
                <a:gd name="T0" fmla="*/ 0 w 1140"/>
                <a:gd name="T1" fmla="*/ 2147483647 h 352"/>
                <a:gd name="T2" fmla="*/ 2147483647 w 1140"/>
                <a:gd name="T3" fmla="*/ 2147483647 h 352"/>
                <a:gd name="T4" fmla="*/ 2147483647 w 1140"/>
                <a:gd name="T5" fmla="*/ 2147483647 h 352"/>
                <a:gd name="T6" fmla="*/ 2147483647 w 1140"/>
                <a:gd name="T7" fmla="*/ 2147483647 h 352"/>
                <a:gd name="T8" fmla="*/ 2147483647 w 1140"/>
                <a:gd name="T9" fmla="*/ 2147483647 h 352"/>
                <a:gd name="T10" fmla="*/ 2147483647 w 1140"/>
                <a:gd name="T11" fmla="*/ 2147483647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40"/>
                <a:gd name="T19" fmla="*/ 0 h 352"/>
                <a:gd name="T20" fmla="*/ 1140 w 1140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40" h="352">
                  <a:moveTo>
                    <a:pt x="0" y="4"/>
                  </a:moveTo>
                  <a:cubicBezTo>
                    <a:pt x="68" y="2"/>
                    <a:pt x="136" y="0"/>
                    <a:pt x="216" y="16"/>
                  </a:cubicBezTo>
                  <a:cubicBezTo>
                    <a:pt x="296" y="32"/>
                    <a:pt x="386" y="66"/>
                    <a:pt x="480" y="100"/>
                  </a:cubicBezTo>
                  <a:cubicBezTo>
                    <a:pt x="574" y="134"/>
                    <a:pt x="698" y="184"/>
                    <a:pt x="780" y="220"/>
                  </a:cubicBezTo>
                  <a:cubicBezTo>
                    <a:pt x="862" y="256"/>
                    <a:pt x="912" y="294"/>
                    <a:pt x="972" y="316"/>
                  </a:cubicBezTo>
                  <a:cubicBezTo>
                    <a:pt x="1032" y="338"/>
                    <a:pt x="1086" y="345"/>
                    <a:pt x="1140" y="352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4667250" y="4973410"/>
              <a:ext cx="1390650" cy="295275"/>
            </a:xfrm>
            <a:custGeom>
              <a:avLst/>
              <a:gdLst>
                <a:gd name="T0" fmla="*/ 0 w 876"/>
                <a:gd name="T1" fmla="*/ 2147483647 h 186"/>
                <a:gd name="T2" fmla="*/ 2147483647 w 876"/>
                <a:gd name="T3" fmla="*/ 2147483647 h 186"/>
                <a:gd name="T4" fmla="*/ 2147483647 w 876"/>
                <a:gd name="T5" fmla="*/ 2147483647 h 186"/>
                <a:gd name="T6" fmla="*/ 2147483647 w 876"/>
                <a:gd name="T7" fmla="*/ 2147483647 h 186"/>
                <a:gd name="T8" fmla="*/ 2147483647 w 876"/>
                <a:gd name="T9" fmla="*/ 2147483647 h 186"/>
                <a:gd name="T10" fmla="*/ 2147483647 w 876"/>
                <a:gd name="T11" fmla="*/ 2147483647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76"/>
                <a:gd name="T19" fmla="*/ 0 h 186"/>
                <a:gd name="T20" fmla="*/ 876 w 87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76" h="186">
                  <a:moveTo>
                    <a:pt x="0" y="110"/>
                  </a:moveTo>
                  <a:cubicBezTo>
                    <a:pt x="141" y="128"/>
                    <a:pt x="282" y="146"/>
                    <a:pt x="372" y="158"/>
                  </a:cubicBezTo>
                  <a:cubicBezTo>
                    <a:pt x="462" y="170"/>
                    <a:pt x="498" y="186"/>
                    <a:pt x="540" y="182"/>
                  </a:cubicBezTo>
                  <a:cubicBezTo>
                    <a:pt x="582" y="178"/>
                    <a:pt x="586" y="162"/>
                    <a:pt x="624" y="134"/>
                  </a:cubicBezTo>
                  <a:cubicBezTo>
                    <a:pt x="662" y="106"/>
                    <a:pt x="726" y="28"/>
                    <a:pt x="768" y="14"/>
                  </a:cubicBezTo>
                  <a:cubicBezTo>
                    <a:pt x="810" y="0"/>
                    <a:pt x="843" y="25"/>
                    <a:pt x="876" y="5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4476750" y="5128985"/>
              <a:ext cx="1771650" cy="387350"/>
            </a:xfrm>
            <a:custGeom>
              <a:avLst/>
              <a:gdLst>
                <a:gd name="T0" fmla="*/ 0 w 1116"/>
                <a:gd name="T1" fmla="*/ 0 h 244"/>
                <a:gd name="T2" fmla="*/ 2147483647 w 1116"/>
                <a:gd name="T3" fmla="*/ 2147483647 h 244"/>
                <a:gd name="T4" fmla="*/ 2147483647 w 1116"/>
                <a:gd name="T5" fmla="*/ 2147483647 h 244"/>
                <a:gd name="T6" fmla="*/ 2147483647 w 1116"/>
                <a:gd name="T7" fmla="*/ 2147483647 h 244"/>
                <a:gd name="T8" fmla="*/ 2147483647 w 1116"/>
                <a:gd name="T9" fmla="*/ 2147483647 h 244"/>
                <a:gd name="T10" fmla="*/ 2147483647 w 1116"/>
                <a:gd name="T11" fmla="*/ 2147483647 h 244"/>
                <a:gd name="T12" fmla="*/ 2147483647 w 1116"/>
                <a:gd name="T13" fmla="*/ 2147483647 h 2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6"/>
                <a:gd name="T22" fmla="*/ 0 h 244"/>
                <a:gd name="T23" fmla="*/ 1116 w 1116"/>
                <a:gd name="T24" fmla="*/ 244 h 2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6" h="244">
                  <a:moveTo>
                    <a:pt x="0" y="0"/>
                  </a:moveTo>
                  <a:cubicBezTo>
                    <a:pt x="83" y="10"/>
                    <a:pt x="166" y="20"/>
                    <a:pt x="240" y="48"/>
                  </a:cubicBezTo>
                  <a:cubicBezTo>
                    <a:pt x="314" y="76"/>
                    <a:pt x="382" y="138"/>
                    <a:pt x="444" y="168"/>
                  </a:cubicBezTo>
                  <a:cubicBezTo>
                    <a:pt x="506" y="198"/>
                    <a:pt x="544" y="244"/>
                    <a:pt x="612" y="228"/>
                  </a:cubicBezTo>
                  <a:cubicBezTo>
                    <a:pt x="680" y="212"/>
                    <a:pt x="782" y="88"/>
                    <a:pt x="852" y="72"/>
                  </a:cubicBezTo>
                  <a:cubicBezTo>
                    <a:pt x="922" y="56"/>
                    <a:pt x="988" y="110"/>
                    <a:pt x="1032" y="132"/>
                  </a:cubicBezTo>
                  <a:cubicBezTo>
                    <a:pt x="1076" y="154"/>
                    <a:pt x="1096" y="179"/>
                    <a:pt x="1116" y="204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1422400" y="5355772"/>
            <a:ext cx="3024868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0000CC"/>
                </a:solidFill>
                <a:latin typeface="Garamond" pitchFamily="18" charset="0"/>
              </a:rPr>
              <a:t>s(</a:t>
            </a:r>
            <a:r>
              <a:rPr lang="en-US" b="1" i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b="1" i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b="1" i="1" dirty="0" err="1">
                <a:solidFill>
                  <a:srgbClr val="0000CC"/>
                </a:solidFill>
                <a:latin typeface="Symbol" pitchFamily="18" charset="2"/>
              </a:rPr>
              <a:t>r</a:t>
            </a:r>
            <a:r>
              <a:rPr lang="en-US" b="1" i="1" dirty="0">
                <a:solidFill>
                  <a:srgbClr val="0000CC"/>
                </a:solidFill>
                <a:latin typeface="Garamond" pitchFamily="18" charset="0"/>
              </a:rPr>
              <a:t>)=</a:t>
            </a:r>
            <a:r>
              <a:rPr lang="en-US" sz="2800" b="1" i="1" dirty="0" err="1">
                <a:solidFill>
                  <a:srgbClr val="0000CC"/>
                </a:solidFill>
                <a:latin typeface="Monotype Corsiva" pitchFamily="66" charset="0"/>
              </a:rPr>
              <a:t>F</a:t>
            </a:r>
            <a:r>
              <a:rPr lang="en-US" b="1" i="1" baseline="-25000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b="1" i="1" baseline="-25000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[A</a:t>
            </a:r>
            <a:r>
              <a:rPr lang="en-US" b="1" baseline="-25000" dirty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b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b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b="1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b="1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b="1" dirty="0">
                <a:solidFill>
                  <a:srgbClr val="0000CC"/>
                </a:solidFill>
                <a:latin typeface="Garamond" pitchFamily="18" charset="0"/>
              </a:rPr>
              <a:t>)]</a:t>
            </a:r>
            <a:endParaRPr lang="en-US" b="1" i="1" dirty="0">
              <a:solidFill>
                <a:srgbClr val="0000CC"/>
              </a:solidFill>
              <a:latin typeface="Garamond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85333" y="5515423"/>
            <a:ext cx="2199128" cy="338554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/>
                </a:solidFill>
              </a:rPr>
              <a:t>Delay Power Spectrum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69329" y="4782457"/>
            <a:ext cx="2411814" cy="338554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/>
                </a:solidFill>
              </a:rPr>
              <a:t>Doppler Power Spectrum</a:t>
            </a:r>
          </a:p>
        </p:txBody>
      </p:sp>
      <p:sp>
        <p:nvSpPr>
          <p:cNvPr id="47" name="Line 26"/>
          <p:cNvSpPr>
            <a:spLocks noChangeShapeType="1"/>
          </p:cNvSpPr>
          <p:nvPr/>
        </p:nvSpPr>
        <p:spPr bwMode="auto">
          <a:xfrm flipV="1">
            <a:off x="5148943" y="4402818"/>
            <a:ext cx="2627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Box 27"/>
          <p:cNvSpPr txBox="1">
            <a:spLocks noChangeArrowheads="1"/>
          </p:cNvSpPr>
          <p:nvPr/>
        </p:nvSpPr>
        <p:spPr bwMode="auto">
          <a:xfrm>
            <a:off x="7798481" y="4191681"/>
            <a:ext cx="2762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Garamond" pitchFamily="18" charset="0"/>
              </a:rPr>
              <a:t>f</a:t>
            </a:r>
          </a:p>
        </p:txBody>
      </p: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5587093" y="3697968"/>
            <a:ext cx="1905000" cy="723900"/>
            <a:chOff x="3612" y="2772"/>
            <a:chExt cx="1200" cy="456"/>
          </a:xfrm>
        </p:grpSpPr>
        <p:sp>
          <p:nvSpPr>
            <p:cNvPr id="50" name="Arc 29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Arc 30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2" name="Group 31"/>
          <p:cNvGrpSpPr>
            <a:grpSpLocks/>
          </p:cNvGrpSpPr>
          <p:nvPr/>
        </p:nvGrpSpPr>
        <p:grpSpPr bwMode="auto">
          <a:xfrm>
            <a:off x="6025243" y="3697968"/>
            <a:ext cx="1066800" cy="723900"/>
            <a:chOff x="3612" y="2772"/>
            <a:chExt cx="1200" cy="456"/>
          </a:xfrm>
        </p:grpSpPr>
        <p:sp>
          <p:nvSpPr>
            <p:cNvPr id="53" name="Arc 32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Arc 33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55" name="Object 3"/>
          <p:cNvGraphicFramePr>
            <a:graphicFrameLocks noChangeAspect="1"/>
          </p:cNvGraphicFramePr>
          <p:nvPr/>
        </p:nvGraphicFramePr>
        <p:xfrm>
          <a:off x="5955393" y="3237593"/>
          <a:ext cx="11255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8" name="Equation" r:id="rId9" imgW="609480" imgH="228600" progId="Equation.3">
                  <p:embed/>
                </p:oleObj>
              </mc:Choice>
              <mc:Fallback>
                <p:oleObj name="Equation" r:id="rId9" imgW="6094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5393" y="3237593"/>
                        <a:ext cx="1125538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6180818" y="3929743"/>
            <a:ext cx="8001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33CC"/>
                </a:solidFill>
              </a:rPr>
              <a:t>A</a:t>
            </a:r>
            <a:r>
              <a:rPr lang="en-US" b="1" baseline="-25000">
                <a:solidFill>
                  <a:srgbClr val="0033CC"/>
                </a:solidFill>
              </a:rPr>
              <a:t>c</a:t>
            </a:r>
            <a:r>
              <a:rPr lang="en-US" b="1">
                <a:solidFill>
                  <a:srgbClr val="0033CC"/>
                </a:solidFill>
              </a:rPr>
              <a:t>(f)</a:t>
            </a:r>
          </a:p>
        </p:txBody>
      </p:sp>
      <p:sp>
        <p:nvSpPr>
          <p:cNvPr id="57" name="AutoShape 36"/>
          <p:cNvSpPr>
            <a:spLocks noChangeArrowheads="1"/>
          </p:cNvSpPr>
          <p:nvPr/>
        </p:nvSpPr>
        <p:spPr bwMode="auto">
          <a:xfrm>
            <a:off x="3929743" y="3659868"/>
            <a:ext cx="1047750" cy="457200"/>
          </a:xfrm>
          <a:prstGeom prst="left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6504668" y="4326618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6933746" y="4368797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</a:rPr>
              <a:t>Bc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098"/>
          <p:cNvSpPr>
            <a:spLocks noGrp="1" noChangeArrowheads="1"/>
          </p:cNvSpPr>
          <p:nvPr>
            <p:ph type="title"/>
          </p:nvPr>
        </p:nvSpPr>
        <p:spPr>
          <a:xfrm>
            <a:off x="99778" y="228600"/>
            <a:ext cx="9001593" cy="1143000"/>
          </a:xfrm>
        </p:spPr>
        <p:txBody>
          <a:bodyPr/>
          <a:lstStyle/>
          <a:p>
            <a:r>
              <a:rPr lang="en-US" dirty="0" smtClean="0"/>
              <a:t>Capacity of Flat Fading Channels</a:t>
            </a:r>
          </a:p>
        </p:txBody>
      </p:sp>
      <p:sp>
        <p:nvSpPr>
          <p:cNvPr id="2052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342900" y="1619250"/>
            <a:ext cx="8515350" cy="4552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Channel Capacity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Maximum data rate that can be transmitted over a channel with arbitrarily small error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Capacity of AWGN Channel: Blog</a:t>
            </a:r>
            <a:r>
              <a:rPr lang="en-US" baseline="-25000" dirty="0" smtClean="0"/>
              <a:t>2</a:t>
            </a:r>
            <a:r>
              <a:rPr lang="en-US" dirty="0" smtClean="0"/>
              <a:t>[1+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] bps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=</a:t>
            </a:r>
            <a:r>
              <a:rPr lang="en-US" dirty="0" err="1" smtClean="0"/>
              <a:t>P</a:t>
            </a:r>
            <a:r>
              <a:rPr lang="en-US" baseline="-25000" dirty="0" err="1" smtClean="0"/>
              <a:t>r</a:t>
            </a:r>
            <a:r>
              <a:rPr lang="en-US" dirty="0" smtClean="0"/>
              <a:t>/(N</a:t>
            </a:r>
            <a:r>
              <a:rPr lang="en-US" baseline="-25000" dirty="0" smtClean="0"/>
              <a:t>0</a:t>
            </a:r>
            <a:r>
              <a:rPr lang="en-US" dirty="0" smtClean="0"/>
              <a:t>B) is the receiver SNR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Capacity of Flat-Fading Channels</a:t>
            </a:r>
          </a:p>
          <a:p>
            <a:pPr lvl="1"/>
            <a:r>
              <a:rPr lang="en-US" dirty="0" smtClean="0"/>
              <a:t>Nothing known: capacity typically zero</a:t>
            </a:r>
          </a:p>
          <a:p>
            <a:pPr lvl="1"/>
            <a:r>
              <a:rPr lang="en-US" dirty="0" smtClean="0"/>
              <a:t>Fading Statistics Known (few results)</a:t>
            </a:r>
          </a:p>
          <a:p>
            <a:pPr lvl="1"/>
            <a:r>
              <a:rPr lang="en-US" dirty="0" smtClean="0"/>
              <a:t>Fading Known at RX (average capacity)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198563" y="5648325"/>
          <a:ext cx="62960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1" name="Equation" r:id="rId3" imgW="2514600" imgH="482400" progId="Equation.3">
                  <p:embed/>
                </p:oleObj>
              </mc:Choice>
              <mc:Fallback>
                <p:oleObj name="Equation" r:id="rId3" imgW="2514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5648325"/>
                        <a:ext cx="6296025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859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323850" y="1657350"/>
            <a:ext cx="8629650" cy="4552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Capacity in Flat-Fading: 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 known at TX/RX</a:t>
            </a:r>
          </a:p>
          <a:p>
            <a:pPr lvl="2"/>
            <a:endParaRPr lang="en-US" sz="2800" dirty="0" smtClean="0"/>
          </a:p>
          <a:p>
            <a:pPr marL="914400" lvl="2" indent="0">
              <a:buNone/>
            </a:pPr>
            <a:endParaRPr lang="en-US" sz="2800" dirty="0" smtClean="0"/>
          </a:p>
          <a:p>
            <a:r>
              <a:rPr lang="en-US" sz="3600" dirty="0" smtClean="0"/>
              <a:t>Optimal Rate and Power Adaptation</a:t>
            </a:r>
          </a:p>
          <a:p>
            <a:endParaRPr lang="en-US" sz="3600" dirty="0"/>
          </a:p>
          <a:p>
            <a:endParaRPr lang="en-US" sz="3600" dirty="0" smtClean="0"/>
          </a:p>
          <a:p>
            <a:pPr>
              <a:lnSpc>
                <a:spcPct val="10000"/>
              </a:lnSpc>
            </a:pPr>
            <a:endParaRPr lang="en-US" sz="3600" dirty="0" smtClean="0"/>
          </a:p>
          <a:p>
            <a:endParaRPr lang="en-US" sz="3600" dirty="0"/>
          </a:p>
          <a:p>
            <a:r>
              <a:rPr lang="en-US" sz="2400" dirty="0" smtClean="0"/>
              <a:t>The instantaneous power/rate only depend on p(</a:t>
            </a:r>
            <a:r>
              <a:rPr lang="en-US" sz="2400" dirty="0" smtClean="0">
                <a:latin typeface="Symbol" panose="05050102010706020507" pitchFamily="18" charset="2"/>
              </a:rPr>
              <a:t>g</a:t>
            </a:r>
            <a:r>
              <a:rPr lang="en-US" sz="2400" dirty="0" smtClean="0"/>
              <a:t>) through </a:t>
            </a:r>
            <a:r>
              <a:rPr lang="en-US" sz="2400" dirty="0" smtClean="0">
                <a:latin typeface="Symbol" panose="05050102010706020507" pitchFamily="18" charset="2"/>
              </a:rPr>
              <a:t>g</a:t>
            </a:r>
            <a:r>
              <a:rPr lang="en-US" sz="2400" baseline="-25000" dirty="0"/>
              <a:t>0</a:t>
            </a:r>
            <a:endParaRPr lang="en-US" sz="2400" baseline="-250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>
              <a:lnSpc>
                <a:spcPct val="50000"/>
              </a:lnSpc>
            </a:pPr>
            <a:endParaRPr lang="en-US" sz="2800" dirty="0" smtClean="0"/>
          </a:p>
          <a:p>
            <a:pPr marL="914400" lvl="2" indent="0">
              <a:buNone/>
            </a:pPr>
            <a:endParaRPr lang="en-US" sz="28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/>
            <a:endParaRPr lang="en-US" sz="2800" dirty="0" smtClean="0"/>
          </a:p>
          <a:p>
            <a:pPr lvl="2">
              <a:buFont typeface="ZapfDingbats" pitchFamily="82" charset="2"/>
              <a:buNone/>
            </a:pPr>
            <a:endParaRPr lang="en-US" sz="2800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/>
          </p:nvPr>
        </p:nvGraphicFramePr>
        <p:xfrm>
          <a:off x="1035170" y="2021682"/>
          <a:ext cx="6503987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6" name="Equation" r:id="rId3" imgW="3644640" imgH="558720" progId="Equation.3">
                  <p:embed/>
                </p:oleObj>
              </mc:Choice>
              <mc:Fallback>
                <p:oleObj name="Equation" r:id="rId3" imgW="364464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170" y="2021682"/>
                        <a:ext cx="6503987" cy="99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049"/>
          <p:cNvGraphicFramePr>
            <a:graphicFrameLocks/>
          </p:cNvGraphicFramePr>
          <p:nvPr>
            <p:extLst/>
          </p:nvPr>
        </p:nvGraphicFramePr>
        <p:xfrm>
          <a:off x="1560819" y="5080794"/>
          <a:ext cx="2608263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7" name="Equation" r:id="rId5" imgW="1485720" imgH="495000" progId="Equation.3">
                  <p:embed/>
                </p:oleObj>
              </mc:Choice>
              <mc:Fallback>
                <p:oleObj name="Equation" r:id="rId5" imgW="1485720" imgH="4950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819" y="5080794"/>
                        <a:ext cx="2608263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048"/>
          <p:cNvGraphicFramePr>
            <a:graphicFrameLocks/>
          </p:cNvGraphicFramePr>
          <p:nvPr>
            <p:extLst/>
          </p:nvPr>
        </p:nvGraphicFramePr>
        <p:xfrm>
          <a:off x="859459" y="3974463"/>
          <a:ext cx="3731586" cy="944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8" name="Equation" r:id="rId7" imgW="1625400" imgH="520560" progId="Equation.3">
                  <p:embed/>
                </p:oleObj>
              </mc:Choice>
              <mc:Fallback>
                <p:oleObj name="Equation" r:id="rId7" imgW="1625400" imgH="52056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459" y="3974463"/>
                        <a:ext cx="3731586" cy="9442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030"/>
          <p:cNvGrpSpPr>
            <a:grpSpLocks/>
          </p:cNvGrpSpPr>
          <p:nvPr/>
        </p:nvGrpSpPr>
        <p:grpSpPr bwMode="auto">
          <a:xfrm>
            <a:off x="5381466" y="4074058"/>
            <a:ext cx="3203575" cy="2058987"/>
            <a:chOff x="3072" y="1197"/>
            <a:chExt cx="2018" cy="1297"/>
          </a:xfrm>
        </p:grpSpPr>
        <p:sp>
          <p:nvSpPr>
            <p:cNvPr id="22" name="Arc 1031"/>
            <p:cNvSpPr>
              <a:spLocks/>
            </p:cNvSpPr>
            <p:nvPr/>
          </p:nvSpPr>
          <p:spPr bwMode="auto">
            <a:xfrm>
              <a:off x="3178" y="1305"/>
              <a:ext cx="57" cy="1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3" name="Line 1032"/>
            <p:cNvSpPr>
              <a:spLocks noChangeShapeType="1"/>
            </p:cNvSpPr>
            <p:nvPr/>
          </p:nvSpPr>
          <p:spPr bwMode="auto">
            <a:xfrm>
              <a:off x="3117" y="1197"/>
              <a:ext cx="0" cy="10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4" name="Line 1033"/>
            <p:cNvSpPr>
              <a:spLocks noChangeShapeType="1"/>
            </p:cNvSpPr>
            <p:nvPr/>
          </p:nvSpPr>
          <p:spPr bwMode="auto">
            <a:xfrm>
              <a:off x="3107" y="2224"/>
              <a:ext cx="17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graphicFrame>
          <p:nvGraphicFramePr>
            <p:cNvPr id="25" name="Object 2050"/>
            <p:cNvGraphicFramePr>
              <a:graphicFrameLocks/>
            </p:cNvGraphicFramePr>
            <p:nvPr/>
          </p:nvGraphicFramePr>
          <p:xfrm>
            <a:off x="4936" y="1211"/>
            <a:ext cx="154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29" name="Equation" r:id="rId9" imgW="253800" imgH="609480" progId="Equation.3">
                    <p:embed/>
                  </p:oleObj>
                </mc:Choice>
                <mc:Fallback>
                  <p:oleObj name="Equation" r:id="rId9" imgW="253800" imgH="60948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6" y="1211"/>
                          <a:ext cx="154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Arc 1035"/>
            <p:cNvSpPr>
              <a:spLocks/>
            </p:cNvSpPr>
            <p:nvPr/>
          </p:nvSpPr>
          <p:spPr bwMode="auto">
            <a:xfrm rot="10800000">
              <a:off x="3190" y="1397"/>
              <a:ext cx="1668" cy="627"/>
            </a:xfrm>
            <a:custGeom>
              <a:avLst/>
              <a:gdLst>
                <a:gd name="T0" fmla="*/ 0 w 21612"/>
                <a:gd name="T1" fmla="*/ 0 h 21600"/>
                <a:gd name="T2" fmla="*/ 0 w 21612"/>
                <a:gd name="T3" fmla="*/ 0 h 21600"/>
                <a:gd name="T4" fmla="*/ 0 w 216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12"/>
                <a:gd name="T10" fmla="*/ 0 h 21600"/>
                <a:gd name="T11" fmla="*/ 21612 w 216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12" h="21600" fill="none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</a:path>
                <a:path w="21612" h="21600" stroke="0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  <a:lnTo>
                    <a:pt x="13" y="21600"/>
                  </a:lnTo>
                  <a:close/>
                </a:path>
              </a:pathLst>
            </a:custGeom>
            <a:solidFill>
              <a:srgbClr val="0000CC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7" name="Line 1036"/>
            <p:cNvSpPr>
              <a:spLocks noChangeShapeType="1"/>
            </p:cNvSpPr>
            <p:nvPr/>
          </p:nvSpPr>
          <p:spPr bwMode="auto">
            <a:xfrm>
              <a:off x="4935" y="2021"/>
              <a:ext cx="15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8" name="Rectangle 1037"/>
            <p:cNvSpPr>
              <a:spLocks noChangeArrowheads="1"/>
            </p:cNvSpPr>
            <p:nvPr/>
          </p:nvSpPr>
          <p:spPr bwMode="auto">
            <a:xfrm>
              <a:off x="4979" y="184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  <a:cs typeface="+mn-cs"/>
                </a:rPr>
                <a:t>1</a:t>
              </a:r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9" name="Rectangle 1038"/>
            <p:cNvSpPr>
              <a:spLocks noChangeArrowheads="1"/>
            </p:cNvSpPr>
            <p:nvPr/>
          </p:nvSpPr>
          <p:spPr bwMode="auto">
            <a:xfrm>
              <a:off x="4978" y="2024"/>
              <a:ext cx="5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 i="1">
                  <a:solidFill>
                    <a:srgbClr val="000000"/>
                  </a:solidFill>
                  <a:latin typeface="Symbol" pitchFamily="18" charset="2"/>
                  <a:cs typeface="+mn-cs"/>
                </a:rPr>
                <a:t>g</a:t>
              </a:r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0" name="Line 1039"/>
            <p:cNvSpPr>
              <a:spLocks noChangeShapeType="1"/>
            </p:cNvSpPr>
            <p:nvPr/>
          </p:nvSpPr>
          <p:spPr bwMode="auto">
            <a:xfrm>
              <a:off x="3124" y="1387"/>
              <a:ext cx="17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1" name="Line 1040"/>
            <p:cNvSpPr>
              <a:spLocks noChangeShapeType="1"/>
            </p:cNvSpPr>
            <p:nvPr/>
          </p:nvSpPr>
          <p:spPr bwMode="auto">
            <a:xfrm>
              <a:off x="3186" y="1395"/>
              <a:ext cx="0" cy="8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2" name="Rectangle 1041"/>
            <p:cNvSpPr>
              <a:spLocks noChangeArrowheads="1"/>
            </p:cNvSpPr>
            <p:nvPr/>
          </p:nvSpPr>
          <p:spPr bwMode="auto">
            <a:xfrm>
              <a:off x="3072" y="2175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itchFamily="18" charset="2"/>
                  <a:cs typeface="+mn-cs"/>
                </a:rPr>
                <a:t>g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  <a:cs typeface="+mn-cs"/>
                </a:rPr>
                <a:t>0</a:t>
              </a:r>
            </a:p>
          </p:txBody>
        </p:sp>
        <p:sp>
          <p:nvSpPr>
            <p:cNvPr id="33" name="Rectangle 1042"/>
            <p:cNvSpPr>
              <a:spLocks noChangeArrowheads="1"/>
            </p:cNvSpPr>
            <p:nvPr/>
          </p:nvSpPr>
          <p:spPr bwMode="auto">
            <a:xfrm>
              <a:off x="4667" y="2244"/>
              <a:ext cx="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itchFamily="18" charset="2"/>
                  <a:cs typeface="+mn-cs"/>
                </a:rPr>
                <a:t>g</a:t>
              </a:r>
            </a:p>
          </p:txBody>
        </p:sp>
      </p:grpSp>
      <p:sp>
        <p:nvSpPr>
          <p:cNvPr id="34" name="Text Box 1044"/>
          <p:cNvSpPr txBox="1">
            <a:spLocks noChangeArrowheads="1"/>
          </p:cNvSpPr>
          <p:nvPr/>
        </p:nvSpPr>
        <p:spPr bwMode="auto">
          <a:xfrm>
            <a:off x="5887878" y="3726395"/>
            <a:ext cx="1654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i="1">
                <a:solidFill>
                  <a:srgbClr val="CC0000"/>
                </a:solidFill>
                <a:cs typeface="+mn-cs"/>
              </a:rPr>
              <a:t>Waterfilling</a:t>
            </a:r>
          </a:p>
        </p:txBody>
      </p:sp>
    </p:spTree>
    <p:extLst>
      <p:ext uri="{BB962C8B-B14F-4D97-AF65-F5344CB8AC3E}">
        <p14:creationId xmlns:p14="http://schemas.microsoft.com/office/powerpoint/2010/main" val="35410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Channel Inversion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790700"/>
            <a:ext cx="7848600" cy="4800600"/>
          </a:xfrm>
        </p:spPr>
        <p:txBody>
          <a:bodyPr/>
          <a:lstStyle/>
          <a:p>
            <a:r>
              <a:rPr lang="en-US" smtClean="0"/>
              <a:t>Fading inverted to maintain constant SNR</a:t>
            </a:r>
          </a:p>
          <a:p>
            <a:r>
              <a:rPr lang="en-US" smtClean="0"/>
              <a:t>Simplifies design (fixed rate)</a:t>
            </a:r>
          </a:p>
          <a:p>
            <a:r>
              <a:rPr lang="en-US" smtClean="0"/>
              <a:t>Greatly reduces capacity</a:t>
            </a:r>
          </a:p>
          <a:p>
            <a:pPr lvl="1"/>
            <a:r>
              <a:rPr lang="en-US" smtClean="0"/>
              <a:t>Capacity is zero in Rayleigh fading</a:t>
            </a:r>
          </a:p>
          <a:p>
            <a:r>
              <a:rPr lang="en-US" smtClean="0"/>
              <a:t>Truncated inversion</a:t>
            </a:r>
          </a:p>
          <a:p>
            <a:pPr lvl="1"/>
            <a:r>
              <a:rPr lang="en-US" smtClean="0"/>
              <a:t>Invert channel above cutoff fade depth</a:t>
            </a:r>
          </a:p>
          <a:p>
            <a:pPr lvl="1"/>
            <a:r>
              <a:rPr lang="en-US" smtClean="0"/>
              <a:t>Constant SNR (fixed rate) above cutoff</a:t>
            </a:r>
          </a:p>
          <a:p>
            <a:pPr lvl="1"/>
            <a:r>
              <a:rPr lang="en-US" smtClean="0"/>
              <a:t>Cutoff greatly increases capacity</a:t>
            </a:r>
          </a:p>
          <a:p>
            <a:pPr lvl="2"/>
            <a:r>
              <a:rPr lang="en-US" smtClean="0"/>
              <a:t>Close to optimal</a:t>
            </a:r>
          </a:p>
        </p:txBody>
      </p:sp>
    </p:spTree>
    <p:extLst>
      <p:ext uri="{BB962C8B-B14F-4D97-AF65-F5344CB8AC3E}">
        <p14:creationId xmlns:p14="http://schemas.microsoft.com/office/powerpoint/2010/main" val="3174205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Frequency Selective </a:t>
            </a:r>
            <a:br>
              <a:rPr lang="en-US" smtClean="0"/>
            </a:br>
            <a:r>
              <a:rPr lang="en-US" smtClean="0"/>
              <a:t>Fading Channels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676400"/>
            <a:ext cx="80962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For time-invariant channels, capacity achieved by water-filling in frequency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Capacity of time-varying channel unknown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Approximate by dividing into </a:t>
            </a:r>
            <a:r>
              <a:rPr lang="en-US" dirty="0" err="1" smtClean="0"/>
              <a:t>subbands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Each </a:t>
            </a:r>
            <a:r>
              <a:rPr lang="en-US" dirty="0" err="1" smtClean="0"/>
              <a:t>subband</a:t>
            </a:r>
            <a:r>
              <a:rPr lang="en-US" dirty="0" smtClean="0"/>
              <a:t> has width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c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Independent fading in each </a:t>
            </a:r>
            <a:r>
              <a:rPr lang="en-US" dirty="0" err="1" smtClean="0"/>
              <a:t>subband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Capacity is the sum of </a:t>
            </a:r>
            <a:r>
              <a:rPr lang="en-US" dirty="0" err="1" smtClean="0"/>
              <a:t>subband</a:t>
            </a:r>
            <a:r>
              <a:rPr lang="en-US" dirty="0" smtClean="0"/>
              <a:t> capacities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971550" y="6457950"/>
            <a:ext cx="75247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245" name="Freeform 15"/>
          <p:cNvSpPr>
            <a:spLocks/>
          </p:cNvSpPr>
          <p:nvPr/>
        </p:nvSpPr>
        <p:spPr bwMode="auto">
          <a:xfrm>
            <a:off x="971550" y="5680075"/>
            <a:ext cx="7124700" cy="593725"/>
          </a:xfrm>
          <a:custGeom>
            <a:avLst/>
            <a:gdLst>
              <a:gd name="T0" fmla="*/ 0 w 4488"/>
              <a:gd name="T1" fmla="*/ 2147483647 h 374"/>
              <a:gd name="T2" fmla="*/ 2147483647 w 4488"/>
              <a:gd name="T3" fmla="*/ 2147483647 h 374"/>
              <a:gd name="T4" fmla="*/ 2147483647 w 4488"/>
              <a:gd name="T5" fmla="*/ 2147483647 h 374"/>
              <a:gd name="T6" fmla="*/ 2147483647 w 4488"/>
              <a:gd name="T7" fmla="*/ 2147483647 h 374"/>
              <a:gd name="T8" fmla="*/ 2147483647 w 4488"/>
              <a:gd name="T9" fmla="*/ 2147483647 h 374"/>
              <a:gd name="T10" fmla="*/ 2147483647 w 4488"/>
              <a:gd name="T11" fmla="*/ 2147483647 h 374"/>
              <a:gd name="T12" fmla="*/ 2147483647 w 4488"/>
              <a:gd name="T13" fmla="*/ 2147483647 h 374"/>
              <a:gd name="T14" fmla="*/ 2147483647 w 4488"/>
              <a:gd name="T15" fmla="*/ 2147483647 h 374"/>
              <a:gd name="T16" fmla="*/ 2147483647 w 4488"/>
              <a:gd name="T17" fmla="*/ 2147483647 h 3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88"/>
              <a:gd name="T28" fmla="*/ 0 h 374"/>
              <a:gd name="T29" fmla="*/ 4488 w 4488"/>
              <a:gd name="T30" fmla="*/ 374 h 37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88" h="374">
                <a:moveTo>
                  <a:pt x="0" y="214"/>
                </a:moveTo>
                <a:cubicBezTo>
                  <a:pt x="177" y="188"/>
                  <a:pt x="354" y="162"/>
                  <a:pt x="540" y="142"/>
                </a:cubicBezTo>
                <a:cubicBezTo>
                  <a:pt x="726" y="122"/>
                  <a:pt x="928" y="84"/>
                  <a:pt x="1116" y="94"/>
                </a:cubicBezTo>
                <a:cubicBezTo>
                  <a:pt x="1304" y="104"/>
                  <a:pt x="1480" y="164"/>
                  <a:pt x="1668" y="202"/>
                </a:cubicBezTo>
                <a:cubicBezTo>
                  <a:pt x="1856" y="240"/>
                  <a:pt x="2062" y="296"/>
                  <a:pt x="2244" y="322"/>
                </a:cubicBezTo>
                <a:cubicBezTo>
                  <a:pt x="2426" y="348"/>
                  <a:pt x="2580" y="374"/>
                  <a:pt x="2760" y="358"/>
                </a:cubicBezTo>
                <a:cubicBezTo>
                  <a:pt x="2940" y="342"/>
                  <a:pt x="3142" y="280"/>
                  <a:pt x="3324" y="226"/>
                </a:cubicBezTo>
                <a:cubicBezTo>
                  <a:pt x="3506" y="172"/>
                  <a:pt x="3658" y="68"/>
                  <a:pt x="3852" y="34"/>
                </a:cubicBezTo>
                <a:cubicBezTo>
                  <a:pt x="4046" y="0"/>
                  <a:pt x="4267" y="11"/>
                  <a:pt x="4488" y="22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971550" y="5619750"/>
            <a:ext cx="7143750" cy="876300"/>
            <a:chOff x="576" y="3552"/>
            <a:chExt cx="4500" cy="552"/>
          </a:xfrm>
        </p:grpSpPr>
        <p:sp>
          <p:nvSpPr>
            <p:cNvPr id="10253" name="Line 14"/>
            <p:cNvSpPr>
              <a:spLocks noChangeShapeType="1"/>
            </p:cNvSpPr>
            <p:nvPr/>
          </p:nvSpPr>
          <p:spPr bwMode="auto">
            <a:xfrm>
              <a:off x="50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Line 6"/>
            <p:cNvSpPr>
              <a:spLocks noChangeShapeType="1"/>
            </p:cNvSpPr>
            <p:nvPr/>
          </p:nvSpPr>
          <p:spPr bwMode="auto">
            <a:xfrm>
              <a:off x="1104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7"/>
            <p:cNvSpPr>
              <a:spLocks noChangeShapeType="1"/>
            </p:cNvSpPr>
            <p:nvPr/>
          </p:nvSpPr>
          <p:spPr bwMode="auto">
            <a:xfrm>
              <a:off x="5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Line 8"/>
            <p:cNvSpPr>
              <a:spLocks noChangeShapeType="1"/>
            </p:cNvSpPr>
            <p:nvPr/>
          </p:nvSpPr>
          <p:spPr bwMode="auto">
            <a:xfrm>
              <a:off x="1668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Line 9"/>
            <p:cNvSpPr>
              <a:spLocks noChangeShapeType="1"/>
            </p:cNvSpPr>
            <p:nvPr/>
          </p:nvSpPr>
          <p:spPr bwMode="auto">
            <a:xfrm>
              <a:off x="2232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Line 10"/>
            <p:cNvSpPr>
              <a:spLocks noChangeShapeType="1"/>
            </p:cNvSpPr>
            <p:nvPr/>
          </p:nvSpPr>
          <p:spPr bwMode="auto">
            <a:xfrm>
              <a:off x="279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11"/>
            <p:cNvSpPr>
              <a:spLocks noChangeShapeType="1"/>
            </p:cNvSpPr>
            <p:nvPr/>
          </p:nvSpPr>
          <p:spPr bwMode="auto">
            <a:xfrm>
              <a:off x="3324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Line 12"/>
            <p:cNvSpPr>
              <a:spLocks noChangeShapeType="1"/>
            </p:cNvSpPr>
            <p:nvPr/>
          </p:nvSpPr>
          <p:spPr bwMode="auto">
            <a:xfrm>
              <a:off x="3888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Line 13"/>
            <p:cNvSpPr>
              <a:spLocks noChangeShapeType="1"/>
            </p:cNvSpPr>
            <p:nvPr/>
          </p:nvSpPr>
          <p:spPr bwMode="auto">
            <a:xfrm>
              <a:off x="4476" y="3552"/>
              <a:ext cx="0" cy="552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Line 16"/>
            <p:cNvSpPr>
              <a:spLocks noChangeShapeType="1"/>
            </p:cNvSpPr>
            <p:nvPr/>
          </p:nvSpPr>
          <p:spPr bwMode="auto">
            <a:xfrm flipV="1">
              <a:off x="4500" y="3996"/>
              <a:ext cx="576" cy="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Text Box 17"/>
            <p:cNvSpPr txBox="1">
              <a:spLocks noChangeArrowheads="1"/>
            </p:cNvSpPr>
            <p:nvPr/>
          </p:nvSpPr>
          <p:spPr bwMode="auto">
            <a:xfrm>
              <a:off x="4634" y="3722"/>
              <a:ext cx="30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33CC"/>
                  </a:solidFill>
                </a:rPr>
                <a:t>B</a:t>
              </a:r>
              <a:r>
                <a:rPr lang="en-US" b="1" baseline="-25000">
                  <a:solidFill>
                    <a:srgbClr val="0033CC"/>
                  </a:solidFill>
                </a:rPr>
                <a:t>c</a:t>
              </a:r>
            </a:p>
          </p:txBody>
        </p:sp>
      </p:grpSp>
      <p:sp>
        <p:nvSpPr>
          <p:cNvPr id="10247" name="Text Box 18"/>
          <p:cNvSpPr txBox="1">
            <a:spLocks noChangeArrowheads="1"/>
          </p:cNvSpPr>
          <p:nvPr/>
        </p:nvSpPr>
        <p:spPr bwMode="auto">
          <a:xfrm>
            <a:off x="8499475" y="6153150"/>
            <a:ext cx="2857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f</a:t>
            </a:r>
            <a:endParaRPr lang="en-US" b="1" baseline="-25000">
              <a:solidFill>
                <a:srgbClr val="000000"/>
              </a:solidFill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952500" y="5775325"/>
            <a:ext cx="7600950" cy="457200"/>
            <a:chOff x="564" y="3650"/>
            <a:chExt cx="4788" cy="288"/>
          </a:xfrm>
        </p:grpSpPr>
        <p:sp>
          <p:nvSpPr>
            <p:cNvPr id="10250" name="Line 19"/>
            <p:cNvSpPr>
              <a:spLocks noChangeShapeType="1"/>
            </p:cNvSpPr>
            <p:nvPr/>
          </p:nvSpPr>
          <p:spPr bwMode="auto">
            <a:xfrm>
              <a:off x="564" y="3660"/>
              <a:ext cx="4788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Line 20"/>
            <p:cNvSpPr>
              <a:spLocks noChangeShapeType="1"/>
            </p:cNvSpPr>
            <p:nvPr/>
          </p:nvSpPr>
          <p:spPr bwMode="auto">
            <a:xfrm>
              <a:off x="2988" y="3672"/>
              <a:ext cx="0" cy="264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Text Box 21"/>
            <p:cNvSpPr txBox="1">
              <a:spLocks noChangeArrowheads="1"/>
            </p:cNvSpPr>
            <p:nvPr/>
          </p:nvSpPr>
          <p:spPr bwMode="auto">
            <a:xfrm>
              <a:off x="3038" y="3650"/>
              <a:ext cx="233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CC0000"/>
                  </a:solidFill>
                </a:rPr>
                <a:t>P</a:t>
              </a:r>
            </a:p>
          </p:txBody>
        </p:sp>
      </p:grpSp>
      <p:sp>
        <p:nvSpPr>
          <p:cNvPr id="10249" name="Text Box 26"/>
          <p:cNvSpPr txBox="1">
            <a:spLocks noChangeArrowheads="1"/>
          </p:cNvSpPr>
          <p:nvPr/>
        </p:nvSpPr>
        <p:spPr bwMode="auto">
          <a:xfrm>
            <a:off x="7013575" y="52197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1/|H(f)|</a:t>
            </a:r>
            <a:r>
              <a:rPr lang="en-US" b="1" baseline="30000">
                <a:solidFill>
                  <a:srgbClr val="000000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Modulation in AWGN: MPSK and MQAM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771650"/>
            <a:ext cx="84582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ML detection induces decision regions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Example: 8PSK</a:t>
            </a:r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P</a:t>
            </a:r>
            <a:r>
              <a:rPr lang="en-US" baseline="-25000" dirty="0" smtClean="0"/>
              <a:t>s</a:t>
            </a:r>
            <a:r>
              <a:rPr lang="en-US" dirty="0" smtClean="0"/>
              <a:t> depends on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# of nearest neighbors</a:t>
            </a:r>
            <a:endParaRPr lang="en-US" baseline="-25000" dirty="0" smtClean="0"/>
          </a:p>
          <a:p>
            <a:pPr lvl="1">
              <a:lnSpc>
                <a:spcPct val="70000"/>
              </a:lnSpc>
            </a:pPr>
            <a:r>
              <a:rPr lang="en-US" dirty="0" smtClean="0"/>
              <a:t>Minimum distance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min</a:t>
            </a:r>
            <a:r>
              <a:rPr lang="en-US" i="1" baseline="-25000" dirty="0" smtClean="0"/>
              <a:t> </a:t>
            </a:r>
            <a:r>
              <a:rPr lang="en-US" i="1" dirty="0" smtClean="0"/>
              <a:t>(depends on </a:t>
            </a:r>
            <a:r>
              <a:rPr lang="en-US" i="1" dirty="0" err="1" smtClean="0">
                <a:latin typeface="Symbol" pitchFamily="18" charset="2"/>
              </a:rPr>
              <a:t>g</a:t>
            </a:r>
            <a:r>
              <a:rPr lang="en-US" i="1" baseline="-25000" dirty="0" err="1" smtClean="0"/>
              <a:t>s</a:t>
            </a:r>
            <a:r>
              <a:rPr lang="en-US" i="1" dirty="0" smtClean="0"/>
              <a:t>)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Approximate expression    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660650" y="5867400"/>
          <a:ext cx="31369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3" imgW="1155600" imgH="266400" progId="Equation.3">
                  <p:embed/>
                </p:oleObj>
              </mc:Choice>
              <mc:Fallback>
                <p:oleObj name="Equation" r:id="rId3" imgW="1155600" imgH="26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5867400"/>
                        <a:ext cx="31369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1" name="Group 5"/>
          <p:cNvGrpSpPr>
            <a:grpSpLocks/>
          </p:cNvGrpSpPr>
          <p:nvPr/>
        </p:nvGrpSpPr>
        <p:grpSpPr bwMode="auto">
          <a:xfrm>
            <a:off x="3571875" y="2266950"/>
            <a:ext cx="3497263" cy="2171700"/>
            <a:chOff x="3234" y="2568"/>
            <a:chExt cx="2300" cy="1488"/>
          </a:xfrm>
        </p:grpSpPr>
        <p:sp>
          <p:nvSpPr>
            <p:cNvPr id="4102" name="Oval 6"/>
            <p:cNvSpPr>
              <a:spLocks noChangeArrowheads="1"/>
            </p:cNvSpPr>
            <p:nvPr/>
          </p:nvSpPr>
          <p:spPr bwMode="auto">
            <a:xfrm>
              <a:off x="3468" y="2760"/>
              <a:ext cx="1224" cy="106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03" name="Oval 7"/>
            <p:cNvSpPr>
              <a:spLocks noChangeArrowheads="1"/>
            </p:cNvSpPr>
            <p:nvPr/>
          </p:nvSpPr>
          <p:spPr bwMode="auto">
            <a:xfrm>
              <a:off x="4200" y="2724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4104" name="Group 8"/>
            <p:cNvGrpSpPr>
              <a:grpSpLocks/>
            </p:cNvGrpSpPr>
            <p:nvPr/>
          </p:nvGrpSpPr>
          <p:grpSpPr bwMode="auto">
            <a:xfrm>
              <a:off x="3246" y="2568"/>
              <a:ext cx="1656" cy="1476"/>
              <a:chOff x="3654" y="2676"/>
              <a:chExt cx="1356" cy="1356"/>
            </a:xfrm>
          </p:grpSpPr>
          <p:sp>
            <p:nvSpPr>
              <p:cNvPr id="4117" name="Line 9"/>
              <p:cNvSpPr>
                <a:spLocks noChangeShapeType="1"/>
              </p:cNvSpPr>
              <p:nvPr/>
            </p:nvSpPr>
            <p:spPr bwMode="auto">
              <a:xfrm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" name="Line 10"/>
              <p:cNvSpPr>
                <a:spLocks noChangeShapeType="1"/>
              </p:cNvSpPr>
              <p:nvPr/>
            </p:nvSpPr>
            <p:spPr bwMode="auto">
              <a:xfrm rot="5400000"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05" name="Group 11"/>
            <p:cNvGrpSpPr>
              <a:grpSpLocks/>
            </p:cNvGrpSpPr>
            <p:nvPr/>
          </p:nvGrpSpPr>
          <p:grpSpPr bwMode="auto">
            <a:xfrm rot="2549099">
              <a:off x="3234" y="2580"/>
              <a:ext cx="1656" cy="1476"/>
              <a:chOff x="3654" y="2676"/>
              <a:chExt cx="1356" cy="1356"/>
            </a:xfrm>
          </p:grpSpPr>
          <p:sp>
            <p:nvSpPr>
              <p:cNvPr id="4115" name="Line 12"/>
              <p:cNvSpPr>
                <a:spLocks noChangeShapeType="1"/>
              </p:cNvSpPr>
              <p:nvPr/>
            </p:nvSpPr>
            <p:spPr bwMode="auto">
              <a:xfrm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" name="Line 13"/>
              <p:cNvSpPr>
                <a:spLocks noChangeShapeType="1"/>
              </p:cNvSpPr>
              <p:nvPr/>
            </p:nvSpPr>
            <p:spPr bwMode="auto">
              <a:xfrm rot="5400000">
                <a:off x="4332" y="2676"/>
                <a:ext cx="0" cy="13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6" name="Oval 14"/>
            <p:cNvSpPr>
              <a:spLocks noChangeArrowheads="1"/>
            </p:cNvSpPr>
            <p:nvPr/>
          </p:nvSpPr>
          <p:spPr bwMode="auto">
            <a:xfrm>
              <a:off x="4572" y="2976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07" name="Oval 15"/>
            <p:cNvSpPr>
              <a:spLocks noChangeArrowheads="1"/>
            </p:cNvSpPr>
            <p:nvPr/>
          </p:nvSpPr>
          <p:spPr bwMode="auto">
            <a:xfrm>
              <a:off x="4584" y="3468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08" name="Oval 16"/>
            <p:cNvSpPr>
              <a:spLocks noChangeArrowheads="1"/>
            </p:cNvSpPr>
            <p:nvPr/>
          </p:nvSpPr>
          <p:spPr bwMode="auto">
            <a:xfrm>
              <a:off x="4236" y="3756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09" name="Oval 17"/>
            <p:cNvSpPr>
              <a:spLocks noChangeArrowheads="1"/>
            </p:cNvSpPr>
            <p:nvPr/>
          </p:nvSpPr>
          <p:spPr bwMode="auto">
            <a:xfrm>
              <a:off x="3792" y="3720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10" name="Oval 18"/>
            <p:cNvSpPr>
              <a:spLocks noChangeArrowheads="1"/>
            </p:cNvSpPr>
            <p:nvPr/>
          </p:nvSpPr>
          <p:spPr bwMode="auto">
            <a:xfrm>
              <a:off x="3468" y="3468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11" name="Oval 19"/>
            <p:cNvSpPr>
              <a:spLocks noChangeArrowheads="1"/>
            </p:cNvSpPr>
            <p:nvPr/>
          </p:nvSpPr>
          <p:spPr bwMode="auto">
            <a:xfrm>
              <a:off x="3444" y="3060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12" name="Oval 20"/>
            <p:cNvSpPr>
              <a:spLocks noChangeArrowheads="1"/>
            </p:cNvSpPr>
            <p:nvPr/>
          </p:nvSpPr>
          <p:spPr bwMode="auto">
            <a:xfrm>
              <a:off x="3756" y="2736"/>
              <a:ext cx="132" cy="1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113" name="Line 21"/>
            <p:cNvSpPr>
              <a:spLocks noChangeShapeType="1"/>
            </p:cNvSpPr>
            <p:nvPr/>
          </p:nvSpPr>
          <p:spPr bwMode="auto">
            <a:xfrm>
              <a:off x="5040" y="3060"/>
              <a:ext cx="0" cy="50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Text Box 22"/>
            <p:cNvSpPr txBox="1">
              <a:spLocks noChangeArrowheads="1"/>
            </p:cNvSpPr>
            <p:nvPr/>
          </p:nvSpPr>
          <p:spPr bwMode="auto">
            <a:xfrm>
              <a:off x="5078" y="3170"/>
              <a:ext cx="456" cy="3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</a:rPr>
                <a:t>d</a:t>
              </a:r>
              <a:r>
                <a:rPr lang="en-US" b="1" baseline="-25000">
                  <a:solidFill>
                    <a:srgbClr val="000000"/>
                  </a:solidFill>
                </a:rPr>
                <a:t>min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Modulation in Fading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338" y="1735138"/>
            <a:ext cx="8096250" cy="4114800"/>
          </a:xfrm>
        </p:spPr>
        <p:txBody>
          <a:bodyPr/>
          <a:lstStyle/>
          <a:p>
            <a:r>
              <a:rPr lang="en-US" smtClean="0"/>
              <a:t>In fading </a:t>
            </a:r>
            <a:r>
              <a:rPr lang="en-US" i="1" smtClean="0">
                <a:latin typeface="Symbol" pitchFamily="18" charset="2"/>
              </a:rPr>
              <a:t>g</a:t>
            </a:r>
            <a:r>
              <a:rPr lang="en-US" i="1" baseline="-25000" smtClean="0"/>
              <a:t>s</a:t>
            </a:r>
            <a:r>
              <a:rPr lang="en-US" i="1" smtClean="0"/>
              <a:t> </a:t>
            </a:r>
            <a:r>
              <a:rPr lang="en-US" smtClean="0"/>
              <a:t>and therefore </a:t>
            </a:r>
            <a:r>
              <a:rPr lang="en-US" i="1" smtClean="0"/>
              <a:t>P</a:t>
            </a:r>
            <a:r>
              <a:rPr lang="en-US" i="1" baseline="-25000" smtClean="0"/>
              <a:t>s</a:t>
            </a:r>
            <a:r>
              <a:rPr lang="en-US" i="1" smtClean="0"/>
              <a:t> </a:t>
            </a:r>
            <a:r>
              <a:rPr lang="en-US" smtClean="0"/>
              <a:t>random</a:t>
            </a:r>
          </a:p>
          <a:p>
            <a:pPr>
              <a:lnSpc>
                <a:spcPct val="80000"/>
              </a:lnSpc>
            </a:pPr>
            <a:r>
              <a:rPr lang="en-US" smtClean="0"/>
              <a:t>Metrics: </a:t>
            </a:r>
            <a:r>
              <a:rPr lang="en-US" smtClean="0">
                <a:solidFill>
                  <a:srgbClr val="CC0000"/>
                </a:solidFill>
              </a:rPr>
              <a:t>outage</a:t>
            </a:r>
            <a:r>
              <a:rPr lang="en-US" smtClean="0"/>
              <a:t>, </a:t>
            </a:r>
            <a:r>
              <a:rPr lang="en-US" smtClean="0">
                <a:solidFill>
                  <a:srgbClr val="008000"/>
                </a:solidFill>
              </a:rPr>
              <a:t>average </a:t>
            </a:r>
            <a:r>
              <a:rPr lang="en-US" i="1" smtClean="0">
                <a:solidFill>
                  <a:srgbClr val="008000"/>
                </a:solidFill>
              </a:rPr>
              <a:t>P</a:t>
            </a:r>
            <a:r>
              <a:rPr lang="en-US" i="1" baseline="-25000" smtClean="0">
                <a:solidFill>
                  <a:srgbClr val="008000"/>
                </a:solidFill>
              </a:rPr>
              <a:t>s</a:t>
            </a:r>
            <a:r>
              <a:rPr lang="en-US" smtClean="0"/>
              <a:t> , combined outage and average.</a:t>
            </a:r>
          </a:p>
        </p:txBody>
      </p:sp>
      <p:sp>
        <p:nvSpPr>
          <p:cNvPr id="5125" name="Line 4"/>
          <p:cNvSpPr>
            <a:spLocks noChangeShapeType="1"/>
          </p:cNvSpPr>
          <p:nvPr/>
        </p:nvSpPr>
        <p:spPr bwMode="auto">
          <a:xfrm>
            <a:off x="1247775" y="3749675"/>
            <a:ext cx="0" cy="1943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1263650" y="4384675"/>
            <a:ext cx="58674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27" name="Freeform 6"/>
          <p:cNvSpPr>
            <a:spLocks/>
          </p:cNvSpPr>
          <p:nvPr/>
        </p:nvSpPr>
        <p:spPr bwMode="auto">
          <a:xfrm>
            <a:off x="1247775" y="3768725"/>
            <a:ext cx="5353050" cy="1933575"/>
          </a:xfrm>
          <a:custGeom>
            <a:avLst/>
            <a:gdLst>
              <a:gd name="T0" fmla="*/ 0 w 3372"/>
              <a:gd name="T1" fmla="*/ 2147483647 h 1218"/>
              <a:gd name="T2" fmla="*/ 2147483647 w 3372"/>
              <a:gd name="T3" fmla="*/ 2147483647 h 1218"/>
              <a:gd name="T4" fmla="*/ 2147483647 w 3372"/>
              <a:gd name="T5" fmla="*/ 2147483647 h 1218"/>
              <a:gd name="T6" fmla="*/ 2147483647 w 3372"/>
              <a:gd name="T7" fmla="*/ 2147483647 h 1218"/>
              <a:gd name="T8" fmla="*/ 2147483647 w 3372"/>
              <a:gd name="T9" fmla="*/ 2147483647 h 1218"/>
              <a:gd name="T10" fmla="*/ 2147483647 w 3372"/>
              <a:gd name="T11" fmla="*/ 2147483647 h 1218"/>
              <a:gd name="T12" fmla="*/ 2147483647 w 3372"/>
              <a:gd name="T13" fmla="*/ 2147483647 h 1218"/>
              <a:gd name="T14" fmla="*/ 2147483647 w 3372"/>
              <a:gd name="T15" fmla="*/ 2147483647 h 1218"/>
              <a:gd name="T16" fmla="*/ 2147483647 w 3372"/>
              <a:gd name="T17" fmla="*/ 2147483647 h 1218"/>
              <a:gd name="T18" fmla="*/ 2147483647 w 3372"/>
              <a:gd name="T19" fmla="*/ 2147483647 h 1218"/>
              <a:gd name="T20" fmla="*/ 2147483647 w 3372"/>
              <a:gd name="T21" fmla="*/ 2147483647 h 1218"/>
              <a:gd name="T22" fmla="*/ 2147483647 w 3372"/>
              <a:gd name="T23" fmla="*/ 0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2"/>
              <a:gd name="T37" fmla="*/ 0 h 1218"/>
              <a:gd name="T38" fmla="*/ 3372 w 3372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2" h="1218">
                <a:moveTo>
                  <a:pt x="0" y="228"/>
                </a:moveTo>
                <a:cubicBezTo>
                  <a:pt x="65" y="176"/>
                  <a:pt x="130" y="124"/>
                  <a:pt x="192" y="108"/>
                </a:cubicBezTo>
                <a:cubicBezTo>
                  <a:pt x="254" y="92"/>
                  <a:pt x="314" y="104"/>
                  <a:pt x="372" y="132"/>
                </a:cubicBezTo>
                <a:cubicBezTo>
                  <a:pt x="430" y="160"/>
                  <a:pt x="484" y="212"/>
                  <a:pt x="540" y="276"/>
                </a:cubicBezTo>
                <a:cubicBezTo>
                  <a:pt x="596" y="340"/>
                  <a:pt x="640" y="408"/>
                  <a:pt x="708" y="516"/>
                </a:cubicBezTo>
                <a:cubicBezTo>
                  <a:pt x="776" y="624"/>
                  <a:pt x="832" y="812"/>
                  <a:pt x="948" y="924"/>
                </a:cubicBezTo>
                <a:cubicBezTo>
                  <a:pt x="1064" y="1036"/>
                  <a:pt x="1262" y="1158"/>
                  <a:pt x="1404" y="1188"/>
                </a:cubicBezTo>
                <a:cubicBezTo>
                  <a:pt x="1546" y="1218"/>
                  <a:pt x="1696" y="1172"/>
                  <a:pt x="1800" y="1104"/>
                </a:cubicBezTo>
                <a:cubicBezTo>
                  <a:pt x="1904" y="1036"/>
                  <a:pt x="1912" y="864"/>
                  <a:pt x="2028" y="780"/>
                </a:cubicBezTo>
                <a:cubicBezTo>
                  <a:pt x="2144" y="696"/>
                  <a:pt x="2374" y="684"/>
                  <a:pt x="2496" y="600"/>
                </a:cubicBezTo>
                <a:cubicBezTo>
                  <a:pt x="2618" y="516"/>
                  <a:pt x="2614" y="376"/>
                  <a:pt x="2760" y="276"/>
                </a:cubicBezTo>
                <a:cubicBezTo>
                  <a:pt x="2906" y="176"/>
                  <a:pt x="3266" y="50"/>
                  <a:pt x="3372" y="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6581775" y="3394075"/>
            <a:ext cx="544513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 i="1">
                <a:solidFill>
                  <a:srgbClr val="000000"/>
                </a:solidFill>
                <a:latin typeface="Garamond" pitchFamily="18" charset="0"/>
              </a:rPr>
              <a:t>P</a:t>
            </a:r>
            <a:r>
              <a:rPr lang="en-US" sz="3200" b="1" i="1" baseline="-25000">
                <a:solidFill>
                  <a:srgbClr val="000000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5129" name="Text Box 8"/>
          <p:cNvSpPr txBox="1">
            <a:spLocks noChangeArrowheads="1"/>
          </p:cNvSpPr>
          <p:nvPr/>
        </p:nvSpPr>
        <p:spPr bwMode="auto">
          <a:xfrm>
            <a:off x="7148513" y="4132263"/>
            <a:ext cx="10969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i="1">
                <a:solidFill>
                  <a:srgbClr val="CC0000"/>
                </a:solidFill>
                <a:latin typeface="Garamond" pitchFamily="18" charset="0"/>
              </a:rPr>
              <a:t>P</a:t>
            </a:r>
            <a:r>
              <a:rPr lang="en-US" b="1" i="1" baseline="-25000">
                <a:solidFill>
                  <a:srgbClr val="CC0000"/>
                </a:solidFill>
                <a:latin typeface="Garamond" pitchFamily="18" charset="0"/>
              </a:rPr>
              <a:t>s(target)</a:t>
            </a:r>
          </a:p>
        </p:txBody>
      </p:sp>
      <p:sp>
        <p:nvSpPr>
          <p:cNvPr id="5130" name="Line 9"/>
          <p:cNvSpPr>
            <a:spLocks noChangeShapeType="1"/>
          </p:cNvSpPr>
          <p:nvPr/>
        </p:nvSpPr>
        <p:spPr bwMode="auto">
          <a:xfrm>
            <a:off x="4732338" y="3944938"/>
            <a:ext cx="704850" cy="3238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1" name="Text Box 10"/>
          <p:cNvSpPr txBox="1">
            <a:spLocks noChangeArrowheads="1"/>
          </p:cNvSpPr>
          <p:nvPr/>
        </p:nvSpPr>
        <p:spPr bwMode="auto">
          <a:xfrm>
            <a:off x="3419475" y="3622675"/>
            <a:ext cx="149701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800" b="1">
                <a:solidFill>
                  <a:srgbClr val="CC0000"/>
                </a:solidFill>
                <a:latin typeface="Garamond" pitchFamily="18" charset="0"/>
              </a:rPr>
              <a:t>Outage</a:t>
            </a:r>
            <a:endParaRPr lang="en-US" sz="2800" b="1" baseline="-25000">
              <a:solidFill>
                <a:srgbClr val="CC0000"/>
              </a:solidFill>
              <a:latin typeface="Garamond" pitchFamily="18" charset="0"/>
            </a:endParaRPr>
          </a:p>
        </p:txBody>
      </p:sp>
      <p:sp>
        <p:nvSpPr>
          <p:cNvPr id="5132" name="Line 11"/>
          <p:cNvSpPr>
            <a:spLocks noChangeShapeType="1"/>
          </p:cNvSpPr>
          <p:nvPr/>
        </p:nvSpPr>
        <p:spPr bwMode="auto">
          <a:xfrm>
            <a:off x="1247775" y="5162550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133" name="Group 12"/>
          <p:cNvGrpSpPr>
            <a:grpSpLocks/>
          </p:cNvGrpSpPr>
          <p:nvPr/>
        </p:nvGrpSpPr>
        <p:grpSpPr bwMode="auto">
          <a:xfrm>
            <a:off x="7158038" y="4894263"/>
            <a:ext cx="544512" cy="579437"/>
            <a:chOff x="4646" y="2663"/>
            <a:chExt cx="343" cy="365"/>
          </a:xfrm>
        </p:grpSpPr>
        <p:sp>
          <p:nvSpPr>
            <p:cNvPr id="5141" name="Text Box 13"/>
            <p:cNvSpPr txBox="1">
              <a:spLocks noChangeArrowheads="1"/>
            </p:cNvSpPr>
            <p:nvPr/>
          </p:nvSpPr>
          <p:spPr bwMode="auto">
            <a:xfrm>
              <a:off x="4646" y="2663"/>
              <a:ext cx="343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 b="1" i="1">
                  <a:solidFill>
                    <a:srgbClr val="008000"/>
                  </a:solidFill>
                  <a:latin typeface="Garamond" pitchFamily="18" charset="0"/>
                </a:rPr>
                <a:t>P</a:t>
              </a:r>
              <a:r>
                <a:rPr lang="en-US" sz="3200" b="1" i="1" baseline="-25000">
                  <a:solidFill>
                    <a:srgbClr val="008000"/>
                  </a:solidFill>
                  <a:latin typeface="Garamond" pitchFamily="18" charset="0"/>
                </a:rPr>
                <a:t>s</a:t>
              </a:r>
            </a:p>
          </p:txBody>
        </p:sp>
        <p:sp>
          <p:nvSpPr>
            <p:cNvPr id="5142" name="Line 14"/>
            <p:cNvSpPr>
              <a:spLocks noChangeShapeType="1"/>
            </p:cNvSpPr>
            <p:nvPr/>
          </p:nvSpPr>
          <p:spPr bwMode="auto">
            <a:xfrm>
              <a:off x="4752" y="2724"/>
              <a:ext cx="144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34" name="Group 15"/>
          <p:cNvGrpSpPr>
            <a:grpSpLocks/>
          </p:cNvGrpSpPr>
          <p:nvPr/>
        </p:nvGrpSpPr>
        <p:grpSpPr bwMode="auto">
          <a:xfrm>
            <a:off x="3460750" y="5788025"/>
            <a:ext cx="477838" cy="495300"/>
            <a:chOff x="2366" y="3612"/>
            <a:chExt cx="301" cy="312"/>
          </a:xfrm>
        </p:grpSpPr>
        <p:sp>
          <p:nvSpPr>
            <p:cNvPr id="5139" name="Line 16"/>
            <p:cNvSpPr>
              <a:spLocks noChangeShapeType="1"/>
            </p:cNvSpPr>
            <p:nvPr/>
          </p:nvSpPr>
          <p:spPr bwMode="auto">
            <a:xfrm>
              <a:off x="2412" y="3612"/>
              <a:ext cx="204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Text Box 17"/>
            <p:cNvSpPr txBox="1">
              <a:spLocks noChangeArrowheads="1"/>
            </p:cNvSpPr>
            <p:nvPr/>
          </p:nvSpPr>
          <p:spPr bwMode="auto">
            <a:xfrm>
              <a:off x="2366" y="3636"/>
              <a:ext cx="30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i="1">
                  <a:solidFill>
                    <a:srgbClr val="CC0000"/>
                  </a:solidFill>
                  <a:latin typeface="Garamond" pitchFamily="18" charset="0"/>
                </a:rPr>
                <a:t>T</a:t>
              </a:r>
              <a:r>
                <a:rPr lang="en-US" b="1" i="1" baseline="-25000">
                  <a:solidFill>
                    <a:srgbClr val="CC0000"/>
                  </a:solidFill>
                  <a:latin typeface="Garamond" pitchFamily="18" charset="0"/>
                </a:rPr>
                <a:t>s</a:t>
              </a:r>
            </a:p>
          </p:txBody>
        </p:sp>
      </p:grpSp>
      <p:sp>
        <p:nvSpPr>
          <p:cNvPr id="5135" name="Line 18"/>
          <p:cNvSpPr>
            <a:spLocks noChangeShapeType="1"/>
          </p:cNvSpPr>
          <p:nvPr/>
        </p:nvSpPr>
        <p:spPr bwMode="auto">
          <a:xfrm>
            <a:off x="1362075" y="3806825"/>
            <a:ext cx="628650" cy="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6" name="Text Box 19"/>
          <p:cNvSpPr txBox="1">
            <a:spLocks noChangeArrowheads="1"/>
          </p:cNvSpPr>
          <p:nvPr/>
        </p:nvSpPr>
        <p:spPr bwMode="auto">
          <a:xfrm>
            <a:off x="1441450" y="3368675"/>
            <a:ext cx="4778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i="1">
                <a:solidFill>
                  <a:srgbClr val="009900"/>
                </a:solidFill>
                <a:latin typeface="Garamond" pitchFamily="18" charset="0"/>
              </a:rPr>
              <a:t>T</a:t>
            </a:r>
            <a:r>
              <a:rPr lang="en-US" b="1" i="1" baseline="-25000">
                <a:solidFill>
                  <a:srgbClr val="009900"/>
                </a:solidFill>
                <a:latin typeface="Garamond" pitchFamily="18" charset="0"/>
              </a:rPr>
              <a:t>s</a:t>
            </a:r>
          </a:p>
        </p:txBody>
      </p:sp>
      <p:grpSp>
        <p:nvGrpSpPr>
          <p:cNvPr id="5137" name="Group 20"/>
          <p:cNvGrpSpPr>
            <a:grpSpLocks/>
          </p:cNvGrpSpPr>
          <p:nvPr/>
        </p:nvGrpSpPr>
        <p:grpSpPr bwMode="auto">
          <a:xfrm>
            <a:off x="4811713" y="5556250"/>
            <a:ext cx="3810000" cy="838200"/>
            <a:chOff x="3192" y="3624"/>
            <a:chExt cx="2400" cy="528"/>
          </a:xfrm>
        </p:grpSpPr>
        <p:graphicFrame>
          <p:nvGraphicFramePr>
            <p:cNvPr id="5122" name="Object 21"/>
            <p:cNvGraphicFramePr>
              <a:graphicFrameLocks noChangeAspect="1"/>
            </p:cNvGraphicFramePr>
            <p:nvPr/>
          </p:nvGraphicFramePr>
          <p:xfrm>
            <a:off x="3344" y="3692"/>
            <a:ext cx="2062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8" name="Equation" r:id="rId3" imgW="1346040" imgH="279360" progId="Equation.3">
                    <p:embed/>
                  </p:oleObj>
                </mc:Choice>
                <mc:Fallback>
                  <p:oleObj name="Equation" r:id="rId3" imgW="1346040" imgH="279360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4" y="3692"/>
                          <a:ext cx="2062" cy="4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8" name="Rectangle 22"/>
            <p:cNvSpPr>
              <a:spLocks noChangeArrowheads="1"/>
            </p:cNvSpPr>
            <p:nvPr/>
          </p:nvSpPr>
          <p:spPr bwMode="auto">
            <a:xfrm>
              <a:off x="3192" y="3624"/>
              <a:ext cx="2400" cy="528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 smtClean="0"/>
              <a:t>Moment Generating </a:t>
            </a:r>
            <a:br>
              <a:rPr lang="en-US" sz="4400" smtClean="0"/>
            </a:br>
            <a:r>
              <a:rPr lang="en-US" sz="4400" smtClean="0"/>
              <a:t>Function Approach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677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Simplifies average </a:t>
            </a:r>
            <a:r>
              <a:rPr lang="en-US" i="1" dirty="0" smtClean="0"/>
              <a:t>P</a:t>
            </a:r>
            <a:r>
              <a:rPr lang="en-US" i="1" baseline="-25000" dirty="0" smtClean="0"/>
              <a:t>s</a:t>
            </a:r>
            <a:r>
              <a:rPr lang="en-US" dirty="0" smtClean="0"/>
              <a:t> </a:t>
            </a:r>
            <a:r>
              <a:rPr lang="en-US" dirty="0" smtClean="0"/>
              <a:t>calculation</a:t>
            </a:r>
          </a:p>
          <a:p>
            <a:pPr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Uses alternate Q function </a:t>
            </a:r>
            <a:r>
              <a:rPr lang="en-US" dirty="0" smtClean="0"/>
              <a:t>representation</a:t>
            </a:r>
          </a:p>
          <a:p>
            <a:pPr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i="1" dirty="0" smtClean="0"/>
              <a:t>P</a:t>
            </a:r>
            <a:r>
              <a:rPr lang="en-US" i="1" baseline="-25000" dirty="0" smtClean="0"/>
              <a:t>s</a:t>
            </a:r>
            <a:r>
              <a:rPr lang="en-US" dirty="0" smtClean="0"/>
              <a:t> reduces to MGF of  </a:t>
            </a:r>
            <a:r>
              <a:rPr lang="en-US" dirty="0" err="1" smtClean="0">
                <a:latin typeface="Symbol" pitchFamily="18" charset="2"/>
              </a:rPr>
              <a:t>g</a:t>
            </a:r>
            <a:r>
              <a:rPr lang="en-US" baseline="-25000" dirty="0" err="1" smtClean="0"/>
              <a:t>s</a:t>
            </a:r>
            <a:r>
              <a:rPr lang="en-US" dirty="0" smtClean="0"/>
              <a:t> </a:t>
            </a:r>
            <a:r>
              <a:rPr lang="en-US" dirty="0" smtClean="0"/>
              <a:t>distribution</a:t>
            </a:r>
          </a:p>
          <a:p>
            <a:pPr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Closed form or simple numerical calculation for general fading </a:t>
            </a:r>
            <a:r>
              <a:rPr lang="en-US" dirty="0" smtClean="0"/>
              <a:t>distributions</a:t>
            </a:r>
          </a:p>
          <a:p>
            <a:pPr>
              <a:lnSpc>
                <a:spcPct val="3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Fading greatly increases average </a:t>
            </a:r>
            <a:r>
              <a:rPr lang="en-US" i="1" dirty="0" smtClean="0"/>
              <a:t>P</a:t>
            </a:r>
            <a:r>
              <a:rPr lang="en-US" i="1" baseline="-25000" dirty="0" smtClean="0"/>
              <a:t>s</a:t>
            </a:r>
            <a:r>
              <a:rPr lang="en-US" dirty="0" smtClean="0"/>
              <a:t> .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085850" y="3726180"/>
            <a:ext cx="28575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Doppler </a:t>
            </a:r>
            <a:r>
              <a:rPr lang="en-US" dirty="0" smtClean="0"/>
              <a:t>Effects</a:t>
            </a:r>
            <a:endParaRPr lang="en-US" dirty="0" smtClean="0"/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80204" y="1748287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High </a:t>
            </a:r>
            <a:r>
              <a:rPr lang="en-US" dirty="0" err="1" smtClean="0"/>
              <a:t>doppler</a:t>
            </a:r>
            <a:r>
              <a:rPr lang="en-US" dirty="0" smtClean="0"/>
              <a:t> causes channel phase to </a:t>
            </a:r>
            <a:r>
              <a:rPr lang="en-US" dirty="0" err="1" smtClean="0"/>
              <a:t>decorrelate</a:t>
            </a:r>
            <a:r>
              <a:rPr lang="en-US" dirty="0" smtClean="0"/>
              <a:t> between symbols</a:t>
            </a:r>
          </a:p>
          <a:p>
            <a:pPr lvl="2">
              <a:lnSpc>
                <a:spcPct val="2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Leads to an irreducible error floor for differential modulation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Increasing power does not reduce error</a:t>
            </a:r>
          </a:p>
          <a:p>
            <a:pPr lvl="2">
              <a:lnSpc>
                <a:spcPct val="4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Error floor depends on </a:t>
            </a:r>
            <a:r>
              <a:rPr lang="en-US" dirty="0" err="1" smtClean="0"/>
              <a:t>f</a:t>
            </a:r>
            <a:r>
              <a:rPr lang="en-US" baseline="-25000" dirty="0" err="1"/>
              <a:t>D</a:t>
            </a:r>
            <a:r>
              <a:rPr lang="en-US" dirty="0" err="1" smtClean="0"/>
              <a:t>T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en-US" dirty="0" smtClean="0"/>
              <a:t>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431833"/>
            <a:ext cx="7345675" cy="116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79187" y="1688083"/>
            <a:ext cx="8476624" cy="45529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Delay spread exceeding a symbol time causes ISI (self interference).</a:t>
            </a:r>
          </a:p>
          <a:p>
            <a:pPr lvl="2">
              <a:lnSpc>
                <a:spcPct val="100000"/>
              </a:lnSpc>
            </a:pPr>
            <a:endParaRPr lang="en-US" sz="2000" dirty="0" smtClean="0"/>
          </a:p>
          <a:p>
            <a:pPr lvl="1">
              <a:lnSpc>
                <a:spcPct val="140000"/>
              </a:lnSpc>
            </a:pPr>
            <a:endParaRPr lang="en-US" sz="2400" dirty="0" smtClean="0"/>
          </a:p>
          <a:p>
            <a:pPr marL="914400" lvl="2" indent="0">
              <a:lnSpc>
                <a:spcPct val="180000"/>
              </a:lnSpc>
              <a:buNone/>
            </a:pPr>
            <a:endParaRPr lang="en-US" sz="2000" dirty="0" smtClean="0"/>
          </a:p>
          <a:p>
            <a:pPr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leads to irreducible error floor: 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Increasing signal power increases ISI power</a:t>
            </a:r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ISI imposes data rate constraint: </a:t>
            </a:r>
            <a:r>
              <a:rPr lang="en-US" sz="2800" dirty="0" err="1" smtClean="0"/>
              <a:t>T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&gt;&gt;T</a:t>
            </a:r>
            <a:r>
              <a:rPr lang="en-US" sz="2800" baseline="-25000" dirty="0" smtClean="0"/>
              <a:t>m</a:t>
            </a:r>
            <a:r>
              <a:rPr lang="en-US" sz="2800" dirty="0" smtClean="0"/>
              <a:t> (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&lt;&lt;</a:t>
            </a:r>
            <a:r>
              <a:rPr lang="en-US" sz="2800" dirty="0" err="1" smtClean="0"/>
              <a:t>B</a:t>
            </a:r>
            <a:r>
              <a:rPr lang="en-US" sz="2800" baseline="-25000" dirty="0" err="1" smtClean="0"/>
              <a:t>c</a:t>
            </a:r>
            <a:r>
              <a:rPr lang="en-US" sz="2800" dirty="0" smtClean="0"/>
              <a:t>) </a:t>
            </a:r>
          </a:p>
        </p:txBody>
      </p:sp>
      <p:sp>
        <p:nvSpPr>
          <p:cNvPr id="7171" name="Rectangle 1027"/>
          <p:cNvSpPr>
            <a:spLocks noChangeArrowheads="1"/>
          </p:cNvSpPr>
          <p:nvPr/>
        </p:nvSpPr>
        <p:spPr bwMode="auto">
          <a:xfrm>
            <a:off x="2105500" y="2948724"/>
            <a:ext cx="5334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 Spread (ISI) Effects</a:t>
            </a:r>
          </a:p>
        </p:txBody>
      </p:sp>
      <p:sp>
        <p:nvSpPr>
          <p:cNvPr id="7173" name="Line 1029"/>
          <p:cNvSpPr>
            <a:spLocks noChangeShapeType="1"/>
          </p:cNvSpPr>
          <p:nvPr/>
        </p:nvSpPr>
        <p:spPr bwMode="auto">
          <a:xfrm flipV="1">
            <a:off x="2353150" y="3005874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7174" name="Text Box 1030"/>
          <p:cNvSpPr txBox="1">
            <a:spLocks noChangeArrowheads="1"/>
          </p:cNvSpPr>
          <p:nvPr/>
        </p:nvSpPr>
        <p:spPr bwMode="auto">
          <a:xfrm>
            <a:off x="2242025" y="35345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>
                <a:solidFill>
                  <a:srgbClr val="000000"/>
                </a:solidFill>
                <a:cs typeface="+mn-cs"/>
              </a:rPr>
              <a:t>0</a:t>
            </a:r>
          </a:p>
        </p:txBody>
      </p:sp>
      <p:sp>
        <p:nvSpPr>
          <p:cNvPr id="7176" name="Rectangle 1032"/>
          <p:cNvSpPr>
            <a:spLocks noChangeArrowheads="1"/>
          </p:cNvSpPr>
          <p:nvPr/>
        </p:nvSpPr>
        <p:spPr bwMode="auto">
          <a:xfrm>
            <a:off x="3158102" y="3515462"/>
            <a:ext cx="533400" cy="6096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7177" name="Rectangle 1033"/>
          <p:cNvSpPr>
            <a:spLocks noChangeArrowheads="1"/>
          </p:cNvSpPr>
          <p:nvPr/>
        </p:nvSpPr>
        <p:spPr bwMode="auto">
          <a:xfrm>
            <a:off x="3724750" y="2929674"/>
            <a:ext cx="533400" cy="6096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7178" name="Rectangle 1034"/>
          <p:cNvSpPr>
            <a:spLocks noChangeArrowheads="1"/>
          </p:cNvSpPr>
          <p:nvPr/>
        </p:nvSpPr>
        <p:spPr bwMode="auto">
          <a:xfrm>
            <a:off x="4302600" y="3532715"/>
            <a:ext cx="533400" cy="609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7179" name="Line 1035"/>
          <p:cNvSpPr>
            <a:spLocks noChangeShapeType="1"/>
          </p:cNvSpPr>
          <p:nvPr/>
        </p:nvSpPr>
        <p:spPr bwMode="auto">
          <a:xfrm>
            <a:off x="1953100" y="3539274"/>
            <a:ext cx="36004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FFFFFF"/>
              </a:solidFill>
              <a:cs typeface="+mn-cs"/>
            </a:endParaRPr>
          </a:p>
        </p:txBody>
      </p:sp>
      <p:grpSp>
        <p:nvGrpSpPr>
          <p:cNvPr id="2" name="Group 1036"/>
          <p:cNvGrpSpPr>
            <a:grpSpLocks/>
          </p:cNvGrpSpPr>
          <p:nvPr/>
        </p:nvGrpSpPr>
        <p:grpSpPr bwMode="auto">
          <a:xfrm>
            <a:off x="4334350" y="2929674"/>
            <a:ext cx="571500" cy="982663"/>
            <a:chOff x="2904" y="2076"/>
            <a:chExt cx="360" cy="619"/>
          </a:xfrm>
        </p:grpSpPr>
        <p:sp>
          <p:nvSpPr>
            <p:cNvPr id="7190" name="Rectangle 1037"/>
            <p:cNvSpPr>
              <a:spLocks noChangeArrowheads="1"/>
            </p:cNvSpPr>
            <p:nvPr/>
          </p:nvSpPr>
          <p:spPr bwMode="auto">
            <a:xfrm>
              <a:off x="2904" y="2076"/>
              <a:ext cx="336" cy="3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91" name="Line 1038"/>
            <p:cNvSpPr>
              <a:spLocks noChangeShapeType="1"/>
            </p:cNvSpPr>
            <p:nvPr/>
          </p:nvSpPr>
          <p:spPr bwMode="auto">
            <a:xfrm flipV="1">
              <a:off x="3084" y="211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92" name="Text Box 1039"/>
            <p:cNvSpPr txBox="1">
              <a:spLocks noChangeArrowheads="1"/>
            </p:cNvSpPr>
            <p:nvPr/>
          </p:nvSpPr>
          <p:spPr bwMode="auto">
            <a:xfrm>
              <a:off x="2954" y="2445"/>
              <a:ext cx="3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r>
                <a:rPr lang="en-US" sz="2000" b="1" dirty="0">
                  <a:solidFill>
                    <a:srgbClr val="000000"/>
                  </a:solidFill>
                  <a:cs typeface="+mn-cs"/>
                </a:rPr>
                <a:t>T</a:t>
              </a:r>
              <a:r>
                <a:rPr lang="en-US" sz="2000" b="1" baseline="-25000" dirty="0">
                  <a:solidFill>
                    <a:srgbClr val="000000"/>
                  </a:solidFill>
                  <a:cs typeface="+mn-cs"/>
                </a:rPr>
                <a:t>m</a:t>
              </a:r>
            </a:p>
          </p:txBody>
        </p:sp>
        <p:grpSp>
          <p:nvGrpSpPr>
            <p:cNvPr id="7193" name="Group 1040"/>
            <p:cNvGrpSpPr>
              <a:grpSpLocks/>
            </p:cNvGrpSpPr>
            <p:nvPr/>
          </p:nvGrpSpPr>
          <p:grpSpPr bwMode="auto">
            <a:xfrm>
              <a:off x="2904" y="2088"/>
              <a:ext cx="336" cy="384"/>
              <a:chOff x="2904" y="2088"/>
              <a:chExt cx="336" cy="384"/>
            </a:xfrm>
          </p:grpSpPr>
          <p:sp>
            <p:nvSpPr>
              <p:cNvPr id="7194" name="Rectangle 1041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336" cy="3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  <p:sp>
            <p:nvSpPr>
              <p:cNvPr id="7195" name="Line 104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0" cy="3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</p:grpSp>
      <p:sp>
        <p:nvSpPr>
          <p:cNvPr id="7181" name="Text Box 1043"/>
          <p:cNvSpPr txBox="1">
            <a:spLocks noChangeArrowheads="1"/>
          </p:cNvSpPr>
          <p:nvPr/>
        </p:nvSpPr>
        <p:spPr bwMode="auto">
          <a:xfrm>
            <a:off x="2222975" y="3496412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en-US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7182" name="Text Box 1044"/>
          <p:cNvSpPr txBox="1">
            <a:spLocks noChangeArrowheads="1"/>
          </p:cNvSpPr>
          <p:nvPr/>
        </p:nvSpPr>
        <p:spPr bwMode="auto">
          <a:xfrm>
            <a:off x="2242025" y="258201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>
                <a:solidFill>
                  <a:srgbClr val="CC0099"/>
                </a:solidFill>
                <a:cs typeface="+mn-cs"/>
              </a:rPr>
              <a:t>1</a:t>
            </a:r>
          </a:p>
        </p:txBody>
      </p:sp>
      <p:sp>
        <p:nvSpPr>
          <p:cNvPr id="7184" name="Text Box 1046"/>
          <p:cNvSpPr txBox="1">
            <a:spLocks noChangeArrowheads="1"/>
          </p:cNvSpPr>
          <p:nvPr/>
        </p:nvSpPr>
        <p:spPr bwMode="auto">
          <a:xfrm>
            <a:off x="3269227" y="407330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rgbClr val="009900"/>
                </a:solidFill>
                <a:cs typeface="+mn-cs"/>
              </a:rPr>
              <a:t>3</a:t>
            </a:r>
          </a:p>
        </p:txBody>
      </p:sp>
      <p:sp>
        <p:nvSpPr>
          <p:cNvPr id="7185" name="Text Box 1047"/>
          <p:cNvSpPr txBox="1">
            <a:spLocks noChangeArrowheads="1"/>
          </p:cNvSpPr>
          <p:nvPr/>
        </p:nvSpPr>
        <p:spPr bwMode="auto">
          <a:xfrm>
            <a:off x="3880325" y="2601062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rgbClr val="FAFD00"/>
                </a:solidFill>
                <a:cs typeface="+mn-cs"/>
              </a:rPr>
              <a:t>4</a:t>
            </a:r>
          </a:p>
        </p:txBody>
      </p:sp>
      <p:sp>
        <p:nvSpPr>
          <p:cNvPr id="7186" name="Text Box 1048"/>
          <p:cNvSpPr txBox="1">
            <a:spLocks noChangeArrowheads="1"/>
          </p:cNvSpPr>
          <p:nvPr/>
        </p:nvSpPr>
        <p:spPr bwMode="auto">
          <a:xfrm>
            <a:off x="4407974" y="406279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rgbClr val="00DFCA"/>
                </a:solidFill>
                <a:cs typeface="+mn-cs"/>
              </a:rPr>
              <a:t>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38900" y="2582012"/>
            <a:ext cx="533400" cy="1425575"/>
            <a:chOff x="2914650" y="3024188"/>
            <a:chExt cx="533400" cy="1425575"/>
          </a:xfrm>
        </p:grpSpPr>
        <p:sp>
          <p:nvSpPr>
            <p:cNvPr id="7175" name="Rectangle 1031"/>
            <p:cNvSpPr>
              <a:spLocks noChangeArrowheads="1"/>
            </p:cNvSpPr>
            <p:nvPr/>
          </p:nvSpPr>
          <p:spPr bwMode="auto">
            <a:xfrm>
              <a:off x="2914650" y="3371850"/>
              <a:ext cx="533400" cy="60960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83" name="Text Box 1045"/>
            <p:cNvSpPr txBox="1">
              <a:spLocks noChangeArrowheads="1"/>
            </p:cNvSpPr>
            <p:nvPr/>
          </p:nvSpPr>
          <p:spPr bwMode="auto">
            <a:xfrm>
              <a:off x="3013075" y="3024188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r>
                <a:rPr lang="en-US" sz="2000" b="1">
                  <a:solidFill>
                    <a:srgbClr val="0033CC"/>
                  </a:solidFill>
                  <a:cs typeface="+mn-cs"/>
                </a:rPr>
                <a:t>2</a:t>
              </a:r>
            </a:p>
          </p:txBody>
        </p:sp>
        <p:sp>
          <p:nvSpPr>
            <p:cNvPr id="7187" name="Line 1049"/>
            <p:cNvSpPr>
              <a:spLocks noChangeShapeType="1"/>
            </p:cNvSpPr>
            <p:nvPr/>
          </p:nvSpPr>
          <p:spPr bwMode="auto">
            <a:xfrm flipH="1" flipV="1">
              <a:off x="3200400" y="3905250"/>
              <a:ext cx="0" cy="171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7188" name="Text Box 1050"/>
            <p:cNvSpPr txBox="1">
              <a:spLocks noChangeArrowheads="1"/>
            </p:cNvSpPr>
            <p:nvPr/>
          </p:nvSpPr>
          <p:spPr bwMode="auto">
            <a:xfrm>
              <a:off x="3127375" y="4052888"/>
              <a:ext cx="184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endParaRPr lang="en-US" sz="20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7189" name="Text Box 1051"/>
            <p:cNvSpPr txBox="1">
              <a:spLocks noChangeArrowheads="1"/>
            </p:cNvSpPr>
            <p:nvPr/>
          </p:nvSpPr>
          <p:spPr bwMode="auto">
            <a:xfrm>
              <a:off x="3013075" y="3995738"/>
              <a:ext cx="4175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hangingPunct="0"/>
              <a:r>
                <a:rPr lang="en-US" sz="2000" b="1" dirty="0" err="1">
                  <a:solidFill>
                    <a:srgbClr val="000000"/>
                  </a:solidFill>
                  <a:cs typeface="+mn-cs"/>
                </a:rPr>
                <a:t>T</a:t>
              </a:r>
              <a:r>
                <a:rPr lang="en-US" sz="2000" b="1" baseline="-25000" dirty="0" err="1">
                  <a:solidFill>
                    <a:srgbClr val="000000"/>
                  </a:solidFill>
                  <a:cs typeface="+mn-cs"/>
                </a:rPr>
                <a:t>s</a:t>
              </a:r>
              <a:endParaRPr lang="en-US" sz="2000" b="1" baseline="-25000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29" name="Group 4"/>
          <p:cNvGrpSpPr>
            <a:grpSpLocks/>
          </p:cNvGrpSpPr>
          <p:nvPr/>
        </p:nvGrpSpPr>
        <p:grpSpPr bwMode="auto">
          <a:xfrm>
            <a:off x="5898937" y="2666149"/>
            <a:ext cx="2228850" cy="679450"/>
            <a:chOff x="1747" y="1488"/>
            <a:chExt cx="1404" cy="428"/>
          </a:xfrm>
        </p:grpSpPr>
        <p:grpSp>
          <p:nvGrpSpPr>
            <p:cNvPr id="30" name="Group 5"/>
            <p:cNvGrpSpPr>
              <a:grpSpLocks/>
            </p:cNvGrpSpPr>
            <p:nvPr/>
          </p:nvGrpSpPr>
          <p:grpSpPr bwMode="auto">
            <a:xfrm>
              <a:off x="1747" y="1488"/>
              <a:ext cx="1404" cy="309"/>
              <a:chOff x="3451" y="1236"/>
              <a:chExt cx="1404" cy="309"/>
            </a:xfrm>
          </p:grpSpPr>
          <p:grpSp>
            <p:nvGrpSpPr>
              <p:cNvPr id="34" name="Group 6"/>
              <p:cNvGrpSpPr>
                <a:grpSpLocks/>
              </p:cNvGrpSpPr>
              <p:nvPr/>
            </p:nvGrpSpPr>
            <p:grpSpPr bwMode="auto">
              <a:xfrm>
                <a:off x="3451" y="1248"/>
                <a:ext cx="144" cy="297"/>
                <a:chOff x="805" y="3660"/>
                <a:chExt cx="144" cy="297"/>
              </a:xfrm>
            </p:grpSpPr>
            <p:sp>
              <p:nvSpPr>
                <p:cNvPr id="39" name="Line 7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  <a:cs typeface="+mn-cs"/>
                  </a:endParaRPr>
                </a:p>
              </p:txBody>
            </p:sp>
            <p:sp>
              <p:nvSpPr>
                <p:cNvPr id="40" name="AutoShape 8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35" name="Group 9"/>
              <p:cNvGrpSpPr>
                <a:grpSpLocks/>
              </p:cNvGrpSpPr>
              <p:nvPr/>
            </p:nvGrpSpPr>
            <p:grpSpPr bwMode="auto">
              <a:xfrm>
                <a:off x="4711" y="1236"/>
                <a:ext cx="144" cy="297"/>
                <a:chOff x="805" y="3660"/>
                <a:chExt cx="144" cy="297"/>
              </a:xfrm>
            </p:grpSpPr>
            <p:sp>
              <p:nvSpPr>
                <p:cNvPr id="37" name="Line 10"/>
                <p:cNvSpPr>
                  <a:spLocks noChangeShapeType="1"/>
                </p:cNvSpPr>
                <p:nvPr/>
              </p:nvSpPr>
              <p:spPr bwMode="auto">
                <a:xfrm>
                  <a:off x="876" y="376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  <a:cs typeface="+mn-cs"/>
                  </a:endParaRPr>
                </a:p>
              </p:txBody>
            </p:sp>
            <p:sp>
              <p:nvSpPr>
                <p:cNvPr id="38" name="AutoShape 11"/>
                <p:cNvSpPr>
                  <a:spLocks noChangeArrowheads="1"/>
                </p:cNvSpPr>
                <p:nvPr/>
              </p:nvSpPr>
              <p:spPr bwMode="auto">
                <a:xfrm>
                  <a:off x="805" y="3660"/>
                  <a:ext cx="144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FFFFFF"/>
                    </a:solidFill>
                    <a:cs typeface="+mn-cs"/>
                  </a:endParaRPr>
                </a:p>
              </p:txBody>
            </p:sp>
          </p:grpSp>
          <p:sp>
            <p:nvSpPr>
              <p:cNvPr id="36" name="Line 12"/>
              <p:cNvSpPr>
                <a:spLocks noChangeShapeType="1"/>
              </p:cNvSpPr>
              <p:nvPr/>
            </p:nvSpPr>
            <p:spPr bwMode="auto">
              <a:xfrm>
                <a:off x="3672" y="1308"/>
                <a:ext cx="984" cy="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hangingPunct="0"/>
                <a:endParaRPr lang="en-US">
                  <a:solidFill>
                    <a:srgbClr val="FFFFFF"/>
                  </a:solidFill>
                  <a:cs typeface="+mn-cs"/>
                </a:endParaRPr>
              </a:p>
            </p:txBody>
          </p:sp>
        </p:grp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2004" y="1560"/>
              <a:ext cx="540" cy="3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 flipV="1">
              <a:off x="2544" y="1620"/>
              <a:ext cx="396" cy="24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3" name="Rectangle 15" descr="10%"/>
            <p:cNvSpPr>
              <a:spLocks noChangeArrowheads="1"/>
            </p:cNvSpPr>
            <p:nvPr/>
          </p:nvSpPr>
          <p:spPr bwMode="auto">
            <a:xfrm>
              <a:off x="2328" y="1860"/>
              <a:ext cx="456" cy="56"/>
            </a:xfrm>
            <a:prstGeom prst="rect">
              <a:avLst/>
            </a:prstGeom>
            <a:pattFill prst="pct1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FFFFFF"/>
                </a:solidFill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928" y="4390880"/>
            <a:ext cx="2996400" cy="5788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8574" y="2865787"/>
            <a:ext cx="763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 smtClean="0">
                <a:solidFill>
                  <a:srgbClr val="474747"/>
                </a:solidFill>
                <a:cs typeface="+mn-cs"/>
              </a:rPr>
              <a:t>Delay T</a:t>
            </a:r>
            <a:r>
              <a:rPr lang="en-US" sz="1200" baseline="-25000" dirty="0" smtClean="0">
                <a:solidFill>
                  <a:srgbClr val="474747"/>
                </a:solidFill>
                <a:cs typeface="+mn-cs"/>
              </a:rPr>
              <a:t>m</a:t>
            </a:r>
            <a:endParaRPr lang="en-US" sz="1200" baseline="-25000" dirty="0">
              <a:solidFill>
                <a:srgbClr val="474747"/>
              </a:solidFill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17" y="6080608"/>
            <a:ext cx="4713564" cy="6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9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  <p:bldP spid="7177" grpId="0" animBg="1"/>
      <p:bldP spid="7178" grpId="0" animBg="1"/>
      <p:bldP spid="7184" grpId="0"/>
      <p:bldP spid="7185" grpId="0"/>
      <p:bldP spid="71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Diversity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676400"/>
            <a:ext cx="8461375" cy="4579938"/>
          </a:xfrm>
        </p:spPr>
        <p:txBody>
          <a:bodyPr/>
          <a:lstStyle/>
          <a:p>
            <a:r>
              <a:rPr lang="en-US" sz="2800" dirty="0" smtClean="0"/>
              <a:t>Send bits over independent fading paths</a:t>
            </a:r>
          </a:p>
          <a:p>
            <a:pPr lvl="1"/>
            <a:r>
              <a:rPr lang="en-US" sz="2400" dirty="0" smtClean="0"/>
              <a:t>Combine paths to mitigate fading effects.</a:t>
            </a:r>
          </a:p>
          <a:p>
            <a:pPr lvl="1">
              <a:lnSpc>
                <a:spcPct val="20000"/>
              </a:lnSpc>
            </a:pPr>
            <a:endParaRPr lang="en-US" sz="2400" dirty="0" smtClean="0"/>
          </a:p>
          <a:p>
            <a:r>
              <a:rPr lang="en-US" sz="2800" dirty="0" smtClean="0"/>
              <a:t>Independent fading paths</a:t>
            </a:r>
          </a:p>
          <a:p>
            <a:pPr lvl="1"/>
            <a:r>
              <a:rPr lang="en-US" sz="2400" dirty="0" smtClean="0"/>
              <a:t>Space, time, frequency, polarization diversity.</a:t>
            </a:r>
          </a:p>
          <a:p>
            <a:pPr lvl="1">
              <a:lnSpc>
                <a:spcPct val="20000"/>
              </a:lnSpc>
            </a:pPr>
            <a:endParaRPr lang="en-US" sz="2400" dirty="0" smtClean="0"/>
          </a:p>
          <a:p>
            <a:r>
              <a:rPr lang="en-US" sz="2800" dirty="0" smtClean="0"/>
              <a:t>Combining techniques</a:t>
            </a:r>
          </a:p>
          <a:p>
            <a:pPr lvl="1"/>
            <a:r>
              <a:rPr lang="en-US" sz="2400" dirty="0" smtClean="0"/>
              <a:t>Selection combining (SC)</a:t>
            </a:r>
          </a:p>
          <a:p>
            <a:pPr lvl="1"/>
            <a:r>
              <a:rPr lang="en-US" sz="2400" dirty="0" smtClean="0"/>
              <a:t>Maximal ratio combining (MRC)</a:t>
            </a:r>
          </a:p>
          <a:p>
            <a:pPr lvl="4">
              <a:lnSpc>
                <a:spcPct val="30000"/>
              </a:lnSpc>
            </a:pPr>
            <a:endParaRPr lang="en-US" sz="1600" dirty="0" smtClean="0"/>
          </a:p>
          <a:p>
            <a:r>
              <a:rPr lang="en-US" sz="2800" dirty="0" smtClean="0"/>
              <a:t>Can have diversity at TX or RX</a:t>
            </a:r>
          </a:p>
          <a:p>
            <a:pPr lvl="1"/>
            <a:r>
              <a:rPr lang="en-US" sz="2400" dirty="0" smtClean="0"/>
              <a:t>In TX diversity, weights constrained by TX power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Selection Combining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1716360"/>
            <a:ext cx="8037512" cy="503713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Selects the path with the highest gain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Combiner SNR is the maximum of the branch SNRs.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CDF easy to </a:t>
            </a:r>
            <a:r>
              <a:rPr lang="en-US" sz="2800" dirty="0" smtClean="0"/>
              <a:t>obtain 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US" baseline="-250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i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p(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Symbol" panose="05050102010706020507" pitchFamily="18" charset="2"/>
              </a:rPr>
              <a:t>g</a:t>
            </a:r>
            <a:r>
              <a:rPr lang="en-US" sz="2400" baseline="-25000" dirty="0" err="1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&lt;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Symbol" panose="05050102010706020507" pitchFamily="18" charset="2"/>
              </a:rPr>
              <a:t>g</a:t>
            </a:r>
            <a:r>
              <a:rPr lang="en-US" sz="2400" baseline="-25000" dirty="0" err="1" smtClean="0">
                <a:solidFill>
                  <a:schemeClr val="bg2">
                    <a:lumMod val="50000"/>
                  </a:schemeClr>
                </a:solidFill>
              </a:rPr>
              <a:t>thr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en-US" sz="2800" dirty="0" smtClean="0"/>
              <a:t>), </a:t>
            </a:r>
            <a:r>
              <a:rPr lang="en-US" sz="2800" dirty="0" smtClean="0"/>
              <a:t>pdf found by </a:t>
            </a:r>
            <a:r>
              <a:rPr lang="en-US" sz="2800" dirty="0" smtClean="0"/>
              <a:t>differentiating</a:t>
            </a:r>
            <a:r>
              <a:rPr lang="en-US" sz="2800" dirty="0"/>
              <a:t> </a:t>
            </a:r>
            <a:r>
              <a:rPr lang="en-US" sz="2800" dirty="0" smtClean="0"/>
              <a:t>the CDF</a:t>
            </a:r>
            <a:endParaRPr lang="en-US" sz="2800" dirty="0" smtClean="0"/>
          </a:p>
          <a:p>
            <a:r>
              <a:rPr lang="en-US" sz="2800" dirty="0"/>
              <a:t>P</a:t>
            </a:r>
            <a:r>
              <a:rPr lang="en-US" sz="2800" baseline="-25000" dirty="0"/>
              <a:t>out</a:t>
            </a:r>
            <a:r>
              <a:rPr lang="en-US" sz="2800" dirty="0"/>
              <a:t> </a:t>
            </a:r>
            <a:r>
              <a:rPr lang="en-US" sz="2800" dirty="0" smtClean="0"/>
              <a:t>obtained from CDF. </a:t>
            </a:r>
            <a:r>
              <a:rPr lang="en-US" sz="2800" dirty="0"/>
              <a:t>Average P</a:t>
            </a:r>
            <a:r>
              <a:rPr lang="en-US" sz="2800" baseline="-25000" dirty="0"/>
              <a:t>s</a:t>
            </a:r>
            <a:r>
              <a:rPr lang="en-US" sz="2800" dirty="0"/>
              <a:t> typically found </a:t>
            </a:r>
            <a:r>
              <a:rPr lang="en-US" sz="2800" dirty="0" smtClean="0"/>
              <a:t>numerically</a:t>
            </a:r>
            <a:endParaRPr lang="en-US" sz="3600" dirty="0" smtClean="0"/>
          </a:p>
          <a:p>
            <a:pPr>
              <a:lnSpc>
                <a:spcPct val="110000"/>
              </a:lnSpc>
            </a:pPr>
            <a:r>
              <a:rPr lang="en-US" sz="2800" dirty="0" smtClean="0"/>
              <a:t>Diminishing returns with number of antennas.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Can get up to about 20 dB of gain.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MRC and its Performance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711325"/>
            <a:ext cx="829101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With MRC, </a:t>
            </a:r>
            <a:r>
              <a:rPr lang="en-US" sz="2800" dirty="0" err="1" smtClean="0">
                <a:latin typeface="Symbol" pitchFamily="18" charset="2"/>
              </a:rPr>
              <a:t>g</a:t>
            </a:r>
            <a:r>
              <a:rPr lang="en-US" sz="2800" baseline="-25000" dirty="0" err="1" smtClean="0">
                <a:latin typeface="Symbol" pitchFamily="18" charset="2"/>
              </a:rPr>
              <a:t>S</a:t>
            </a:r>
            <a:r>
              <a:rPr lang="en-US" sz="2800" dirty="0" smtClean="0"/>
              <a:t>=</a:t>
            </a:r>
            <a:r>
              <a:rPr lang="en-US" sz="2800" dirty="0" smtClean="0">
                <a:sym typeface="Symbol" pitchFamily="18" charset="2"/>
              </a:rPr>
              <a:t></a:t>
            </a:r>
            <a:r>
              <a:rPr lang="en-US" sz="2800" dirty="0" err="1" smtClean="0">
                <a:latin typeface="Symbol" pitchFamily="18" charset="2"/>
                <a:sym typeface="Symbol" pitchFamily="18" charset="2"/>
              </a:rPr>
              <a:t>g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r>
              <a:rPr lang="en-US" sz="2800" baseline="-25000" dirty="0" smtClean="0">
                <a:sym typeface="Symbol" pitchFamily="18" charset="2"/>
              </a:rPr>
              <a:t> </a:t>
            </a:r>
            <a:r>
              <a:rPr lang="en-US" sz="2800" dirty="0" smtClean="0">
                <a:sym typeface="Symbol" pitchFamily="18" charset="2"/>
              </a:rPr>
              <a:t>for branch SNRs</a:t>
            </a:r>
            <a:r>
              <a:rPr lang="en-US" sz="2800" baseline="-25000" dirty="0" smtClean="0">
                <a:sym typeface="Symbol" pitchFamily="18" charset="2"/>
              </a:rPr>
              <a:t> </a:t>
            </a:r>
            <a:r>
              <a:rPr lang="en-US" sz="2800" dirty="0" err="1" smtClean="0">
                <a:latin typeface="Symbol" pitchFamily="18" charset="2"/>
                <a:sym typeface="Symbol" pitchFamily="18" charset="2"/>
              </a:rPr>
              <a:t>g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endParaRPr lang="en-US" sz="2800" baseline="-25000" dirty="0" smtClean="0">
              <a:sym typeface="Symbol" pitchFamily="18" charset="2"/>
            </a:endParaRP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Optimal technique to maximize output SNR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Yields 20-40 dB performance gains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Distribution of </a:t>
            </a:r>
            <a:r>
              <a:rPr lang="en-US" sz="2400" dirty="0" err="1" smtClean="0">
                <a:latin typeface="Symbol" pitchFamily="18" charset="2"/>
              </a:rPr>
              <a:t>g</a:t>
            </a:r>
            <a:r>
              <a:rPr lang="en-US" sz="2400" baseline="-25000" dirty="0" err="1" smtClean="0">
                <a:latin typeface="Symbol" pitchFamily="18" charset="2"/>
              </a:rPr>
              <a:t>S</a:t>
            </a:r>
            <a:r>
              <a:rPr lang="en-US" sz="2400" dirty="0" smtClean="0">
                <a:sym typeface="Symbol" pitchFamily="18" charset="2"/>
              </a:rPr>
              <a:t> hard to obtain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ym typeface="Symbol" pitchFamily="18" charset="2"/>
              </a:rPr>
              <a:t>Standard average BER calculation</a:t>
            </a:r>
          </a:p>
          <a:p>
            <a:pPr>
              <a:lnSpc>
                <a:spcPct val="110000"/>
              </a:lnSpc>
            </a:pPr>
            <a:endParaRPr lang="en-US" sz="2800" dirty="0" smtClean="0">
              <a:sym typeface="Symbol" pitchFamily="18" charset="2"/>
            </a:endParaRPr>
          </a:p>
          <a:p>
            <a:pPr lvl="1">
              <a:lnSpc>
                <a:spcPct val="20000"/>
              </a:lnSpc>
            </a:pPr>
            <a:endParaRPr lang="en-US" sz="2400" dirty="0" smtClean="0">
              <a:sym typeface="Symbol" pitchFamily="18" charset="2"/>
            </a:endParaRP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Hard to obtain in closed form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ym typeface="Symbol" pitchFamily="18" charset="2"/>
              </a:rPr>
              <a:t>Integral often diverges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ym typeface="Symbol" pitchFamily="18" charset="2"/>
              </a:rPr>
              <a:t>MGF Approach:</a:t>
            </a:r>
          </a:p>
          <a:p>
            <a:pPr lvl="4">
              <a:lnSpc>
                <a:spcPct val="80000"/>
              </a:lnSpc>
            </a:pPr>
            <a:endParaRPr lang="en-US" sz="1600" dirty="0">
              <a:sym typeface="Symbol" pitchFamily="18" charset="2"/>
            </a:endParaRPr>
          </a:p>
          <a:p>
            <a:pPr>
              <a:lnSpc>
                <a:spcPct val="130000"/>
              </a:lnSpc>
            </a:pPr>
            <a:r>
              <a:rPr lang="en-US" sz="2800" dirty="0">
                <a:sym typeface="Symbol" pitchFamily="18" charset="2"/>
              </a:rPr>
              <a:t>TX diversity </a:t>
            </a:r>
            <a:r>
              <a:rPr lang="en-US" sz="2800" dirty="0" smtClean="0">
                <a:sym typeface="Symbol" pitchFamily="18" charset="2"/>
              </a:rPr>
              <a:t>gain with CSI</a:t>
            </a:r>
            <a:r>
              <a:rPr lang="en-US" sz="2800" dirty="0" smtClean="0">
                <a:sym typeface="Symbol" pitchFamily="18" charset="2"/>
              </a:rPr>
              <a:t> </a:t>
            </a:r>
            <a:r>
              <a:rPr lang="en-US" sz="2800" dirty="0" smtClean="0">
                <a:sym typeface="Symbol" pitchFamily="18" charset="2"/>
              </a:rPr>
              <a:t>same </a:t>
            </a:r>
            <a:r>
              <a:rPr lang="en-US" sz="2800" dirty="0">
                <a:sym typeface="Symbol" pitchFamily="18" charset="2"/>
              </a:rPr>
              <a:t>as RX diversity</a:t>
            </a:r>
          </a:p>
          <a:p>
            <a:pPr>
              <a:lnSpc>
                <a:spcPct val="130000"/>
              </a:lnSpc>
            </a:pPr>
            <a:endParaRPr lang="en-US" sz="2800" dirty="0" smtClean="0">
              <a:sym typeface="Symbol" pitchFamily="18" charset="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74650" y="3814763"/>
          <a:ext cx="83185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8" name="Equation" r:id="rId3" imgW="4584600" imgH="279360" progId="Equation.3">
                  <p:embed/>
                </p:oleObj>
              </mc:Choice>
              <mc:Fallback>
                <p:oleObj name="Equation" r:id="rId3" imgW="4584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3814763"/>
                        <a:ext cx="831850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554636" y="4067969"/>
            <a:ext cx="119921" cy="181742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84157" y="4116017"/>
            <a:ext cx="119921" cy="181742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021371" y="4110669"/>
            <a:ext cx="119921" cy="181742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1468" y="3951843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i="1" dirty="0" smtClean="0">
                <a:solidFill>
                  <a:srgbClr val="000000"/>
                </a:solidFill>
                <a:cs typeface="+mn-cs"/>
              </a:rPr>
              <a:t>s</a:t>
            </a:r>
            <a:endParaRPr lang="en-US" sz="1800" i="1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6900" y="394182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i="1" dirty="0" smtClean="0">
                <a:solidFill>
                  <a:srgbClr val="000000"/>
                </a:solidFill>
                <a:cs typeface="+mn-cs"/>
              </a:rPr>
              <a:t>s</a:t>
            </a:r>
            <a:endParaRPr lang="en-US" sz="1800" i="1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4088" y="394182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800" i="1" dirty="0" smtClean="0">
                <a:solidFill>
                  <a:srgbClr val="000000"/>
                </a:solidFill>
                <a:cs typeface="+mn-cs"/>
              </a:rPr>
              <a:t>s</a:t>
            </a:r>
            <a:endParaRPr lang="en-US" sz="1800" i="1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717" y="5106918"/>
            <a:ext cx="4733865" cy="98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8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399" y="1669143"/>
            <a:ext cx="8180251" cy="433977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Wireless channels introduce path-loss, shadowing and multipath fading</a:t>
            </a:r>
          </a:p>
          <a:p>
            <a:pPr lvl="1"/>
            <a:r>
              <a:rPr lang="en-US" sz="2400" dirty="0" smtClean="0"/>
              <a:t>Shadowing introduced outage</a:t>
            </a:r>
          </a:p>
          <a:p>
            <a:pPr lvl="1"/>
            <a:r>
              <a:rPr lang="en-US" sz="2400" dirty="0" smtClean="0"/>
              <a:t>Flat-fading causes large power fluctuations</a:t>
            </a:r>
          </a:p>
          <a:p>
            <a:pPr lvl="1"/>
            <a:r>
              <a:rPr lang="en-US" sz="2400" dirty="0" smtClean="0"/>
              <a:t>ISI causes self-interference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Performance of digital communications in wireless channels random</a:t>
            </a:r>
          </a:p>
          <a:p>
            <a:pPr lvl="1"/>
            <a:r>
              <a:rPr lang="en-US" sz="2400" dirty="0" smtClean="0"/>
              <a:t>Characterized by outage probability and average probability of error in flat-fading</a:t>
            </a:r>
          </a:p>
          <a:p>
            <a:pPr lvl="1"/>
            <a:r>
              <a:rPr lang="en-US" sz="2400" dirty="0" smtClean="0"/>
              <a:t>Characterized by irreducible error floors in </a:t>
            </a:r>
            <a:r>
              <a:rPr lang="en-US" sz="2400" dirty="0" smtClean="0"/>
              <a:t>ISI/Doppler</a:t>
            </a: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Need mechanisms to compensate for multipath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Diversity compensates for effects of flat fading.</a:t>
            </a:r>
          </a:p>
          <a:p>
            <a:pPr lvl="1"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127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47358</TotalTime>
  <Words>976</Words>
  <Application>Microsoft Office PowerPoint</Application>
  <PresentationFormat>On-screen Show (4:3)</PresentationFormat>
  <Paragraphs>259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Garamond</vt:lpstr>
      <vt:lpstr>Monotype Corsiva</vt:lpstr>
      <vt:lpstr>Symbol</vt:lpstr>
      <vt:lpstr>Times New Roman</vt:lpstr>
      <vt:lpstr>Wingdings</vt:lpstr>
      <vt:lpstr>ZapfDingbats</vt:lpstr>
      <vt:lpstr>BlueRed</vt:lpstr>
      <vt:lpstr>1_BlueRed</vt:lpstr>
      <vt:lpstr>2_BlueRed</vt:lpstr>
      <vt:lpstr>4_BlueRed</vt:lpstr>
      <vt:lpstr>3_BlueRed</vt:lpstr>
      <vt:lpstr>5_BlueRed</vt:lpstr>
      <vt:lpstr>6_BlueRed</vt:lpstr>
      <vt:lpstr>Clip</vt:lpstr>
      <vt:lpstr>Equation</vt:lpstr>
      <vt:lpstr>Midterm Review Midterm only covers material from lectures and HWs</vt:lpstr>
      <vt:lpstr>Future Wireless Networks</vt:lpstr>
      <vt:lpstr>Design Challenges</vt:lpstr>
      <vt:lpstr>Current/Futre Wireless Systems</vt:lpstr>
      <vt:lpstr>Signal Propagation</vt:lpstr>
      <vt:lpstr>Outage Probability and Cell Coverage Area</vt:lpstr>
      <vt:lpstr>Statistical Multipath Model</vt:lpstr>
      <vt:lpstr>Wideband Channels</vt:lpstr>
      <vt:lpstr>Capacity of Flat Fading Channels</vt:lpstr>
      <vt:lpstr>PowerPoint Presentation</vt:lpstr>
      <vt:lpstr>Channel Inversion</vt:lpstr>
      <vt:lpstr>Frequency Selective  Fading Channels</vt:lpstr>
      <vt:lpstr>Linear Modulation in AWGN: MPSK and MQAM</vt:lpstr>
      <vt:lpstr>Linear Modulation in Fading</vt:lpstr>
      <vt:lpstr>Moment Generating  Function Approach</vt:lpstr>
      <vt:lpstr>Doppler Effects</vt:lpstr>
      <vt:lpstr>Delay Spread (ISI) Effects</vt:lpstr>
      <vt:lpstr>Diversity</vt:lpstr>
      <vt:lpstr>Selection Combining</vt:lpstr>
      <vt:lpstr>MRC and its Performance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139</cp:revision>
  <cp:lastPrinted>2000-03-17T02:49:38Z</cp:lastPrinted>
  <dcterms:created xsi:type="dcterms:W3CDTF">1999-01-27T20:08:30Z</dcterms:created>
  <dcterms:modified xsi:type="dcterms:W3CDTF">2017-11-01T16:26:15Z</dcterms:modified>
</cp:coreProperties>
</file>