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1" r:id="rId2"/>
    <p:sldMasterId id="2147483676" r:id="rId3"/>
    <p:sldMasterId id="2147483688" r:id="rId4"/>
  </p:sldMasterIdLst>
  <p:notesMasterIdLst>
    <p:notesMasterId r:id="rId16"/>
  </p:notesMasterIdLst>
  <p:handoutMasterIdLst>
    <p:handoutMasterId r:id="rId17"/>
  </p:handoutMasterIdLst>
  <p:sldIdLst>
    <p:sldId id="393" r:id="rId5"/>
    <p:sldId id="440" r:id="rId6"/>
    <p:sldId id="450" r:id="rId7"/>
    <p:sldId id="446" r:id="rId8"/>
    <p:sldId id="447" r:id="rId9"/>
    <p:sldId id="448" r:id="rId10"/>
    <p:sldId id="453" r:id="rId11"/>
    <p:sldId id="451" r:id="rId12"/>
    <p:sldId id="452" r:id="rId13"/>
    <p:sldId id="456" r:id="rId14"/>
    <p:sldId id="449" r:id="rId15"/>
  </p:sldIdLst>
  <p:sldSz cx="9144000" cy="6858000" type="screen4x3"/>
  <p:notesSz cx="69850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3333FF"/>
    <a:srgbClr val="0033CC"/>
    <a:srgbClr val="0000CC"/>
    <a:srgbClr val="33CC33"/>
    <a:srgbClr val="0000FF"/>
    <a:srgbClr val="009900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556" autoAdjust="0"/>
  </p:normalViewPr>
  <p:slideViewPr>
    <p:cSldViewPr snapToGrid="0">
      <p:cViewPr varScale="1">
        <p:scale>
          <a:sx n="108" d="100"/>
          <a:sy n="108" d="100"/>
        </p:scale>
        <p:origin x="256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wmf"/><Relationship Id="rId1" Type="http://schemas.openxmlformats.org/officeDocument/2006/relationships/image" Target="../media/image1.wmf"/><Relationship Id="rId2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4" Type="http://schemas.openxmlformats.org/officeDocument/2006/relationships/image" Target="../media/image8.wmf"/><Relationship Id="rId1" Type="http://schemas.openxmlformats.org/officeDocument/2006/relationships/image" Target="../media/image5.wmf"/><Relationship Id="rId2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0" rIns="92942" bIns="46470" numCol="1" anchor="t" anchorCtr="0" compatLnSpc="1">
            <a:prstTxWarp prst="textNoShape">
              <a:avLst/>
            </a:prstTxWarp>
          </a:bodyPr>
          <a:lstStyle>
            <a:lvl1pPr defTabSz="92976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0" rIns="92942" bIns="46470" numCol="1" anchor="t" anchorCtr="0" compatLnSpc="1">
            <a:prstTxWarp prst="textNoShape">
              <a:avLst/>
            </a:prstTxWarp>
          </a:bodyPr>
          <a:lstStyle>
            <a:lvl1pPr algn="r" defTabSz="92976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0" rIns="92942" bIns="46470" numCol="1" anchor="b" anchorCtr="0" compatLnSpc="1">
            <a:prstTxWarp prst="textNoShape">
              <a:avLst/>
            </a:prstTxWarp>
          </a:bodyPr>
          <a:lstStyle>
            <a:lvl1pPr defTabSz="92976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7638" y="88201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0" rIns="92942" bIns="46470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fld id="{473F2E76-2E4A-4831-97DA-9988A5BD60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009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0" rIns="92942" bIns="46470" numCol="1" anchor="t" anchorCtr="0" compatLnSpc="1">
            <a:prstTxWarp prst="textNoShape">
              <a:avLst/>
            </a:prstTxWarp>
          </a:bodyPr>
          <a:lstStyle>
            <a:lvl1pPr defTabSz="92976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0" rIns="92942" bIns="46470" numCol="1" anchor="t" anchorCtr="0" compatLnSpc="1">
            <a:prstTxWarp prst="textNoShape">
              <a:avLst/>
            </a:prstTxWarp>
          </a:bodyPr>
          <a:lstStyle>
            <a:lvl1pPr algn="r" defTabSz="92976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08488"/>
            <a:ext cx="5121275" cy="417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0" rIns="92942" bIns="464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0" rIns="92942" bIns="46470" numCol="1" anchor="b" anchorCtr="0" compatLnSpc="1">
            <a:prstTxWarp prst="textNoShape">
              <a:avLst/>
            </a:prstTxWarp>
          </a:bodyPr>
          <a:lstStyle>
            <a:lvl1pPr defTabSz="92976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6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7638" y="88201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0" rIns="92942" bIns="46470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fld id="{815B4189-57B9-412E-A70A-8B53875F3D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59724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CD7327-177C-41CA-9E6B-4206497974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4082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BB1959-67FD-41CB-960B-DA343E09BB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8691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EFDA26-BE77-40CF-97A0-C1039DD7EE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4814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F23043-C38A-4450-96BC-DF5442A2DB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5786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B5DD1-DE25-41EE-BD34-53CF237DAB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53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5EDFD2-DE04-46C6-9FC7-145FA3C4F5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1810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576D0-6C71-4BBB-B889-6B3F1E7EC3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397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4C76C0-324E-4B27-8F82-E2CF2F2640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6963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DBB709-C3F0-40AC-87C5-D12139F251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9979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E85854-E32B-4A39-8E62-E02E3B5978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341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646687-4965-4E25-BD5D-3792EC3272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9723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A4E3B-60BE-4BAA-9ADE-18DA857CC59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063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44D80D-7279-45E5-9BBA-24303814262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804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B3CC9-C174-49FF-88B9-E636FE7CB68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8477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BA55D-BE5E-4F54-95FD-722844DF554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779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5C40E-919B-463E-8031-ED37A9093BE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0964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C239A-7BA3-46FC-A9AF-6516197D4DA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9910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5A003-47B3-436E-BF80-F8F420F8793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743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94B97-6F48-4178-94AE-CBF429C4AEC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9563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78C6A-9FC7-4473-9244-57EC51A58BE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1475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63A66-F5AF-4CA8-A90C-88684AB2E76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288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2E9E8-39B3-4CE2-AC52-AE857CD0AAD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503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49F2DA1-7EBE-414F-BD8C-EEF79987F317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765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86E2E-5EAE-4B31-9769-9E57C4CB6A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713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079DB-C132-4C5B-BBE6-7A49B2A699D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0560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75874CB-76C6-4483-AB42-6C8EBC5C5AA7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9812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B267E5-9BAF-4AE7-932D-3792769713E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0993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D89B68-59B5-4704-8BE5-923AED6FFC93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54581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141D66-BB9E-49C3-9F93-2877272A97FA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7464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5528EE-2352-4760-8DD3-0F70CCA1E7C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92725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8095D77-9231-4994-AD70-29596C2BD8C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52910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9B377C-16B8-4873-89BD-016710387769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0947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41BD302-2217-4590-B40A-54967D39489F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10383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783C48-CE74-47F1-BF85-463EA9BC915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76208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34146D-DEAC-4BCA-94B9-A8D470E9384D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838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3A15E4-255C-4409-9AB6-ECBE0A22EBF2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03100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F6F1B1-5373-46BF-88A8-C54EB95A40CD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26248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194A3F-ECFA-4553-A698-A779B477ACD7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37468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583A9E-7DE1-464D-B0C5-2EAF34308E97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4037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879BCE-F0FC-467E-B288-F56704726D9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89288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F6B0BF-86B1-491D-92AE-3DF7503D0AD9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89374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62A90E-5282-4F9B-A2EF-031FAC4ADA22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97917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D54231-0908-44A9-831D-C5EF84D1436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61495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1D895C-BB24-4A4C-A91C-4931C4AF6C74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1366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D3F9E5-B831-4D09-9BD6-CA577411991F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6919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ACFB73-F094-4C17-ADF8-04716D16389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2447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28600"/>
            <a:ext cx="19812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912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232ECE-A5CA-439A-91EB-25A6F98369B2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8897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5.xml"/><Relationship Id="rId15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010FBC1-9905-4672-B6DD-0ADCDD94EEA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anose="05000000000000000000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BBD28B5-3445-4932-A41D-3E4A611B3D5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6988824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0A28B8-946F-4561-815F-6A6C65481368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124580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F373064-761F-4DA9-95F0-F5A5CE7E3553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4096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794765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28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4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0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2.w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0" Type="http://schemas.openxmlformats.org/officeDocument/2006/relationships/image" Target="../media/image4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5.wmf"/><Relationship Id="rId5" Type="http://schemas.openxmlformats.org/officeDocument/2006/relationships/oleObject" Target="../embeddings/oleObject6.bin"/><Relationship Id="rId6" Type="http://schemas.openxmlformats.org/officeDocument/2006/relationships/image" Target="../media/image6.wmf"/><Relationship Id="rId7" Type="http://schemas.openxmlformats.org/officeDocument/2006/relationships/oleObject" Target="../embeddings/oleObject7.bin"/><Relationship Id="rId8" Type="http://schemas.openxmlformats.org/officeDocument/2006/relationships/image" Target="../media/image7.wmf"/><Relationship Id="rId9" Type="http://schemas.openxmlformats.org/officeDocument/2006/relationships/oleObject" Target="../embeddings/oleObject8.bin"/><Relationship Id="rId10" Type="http://schemas.openxmlformats.org/officeDocument/2006/relationships/image" Target="../media/image8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EE359 – Lecture 18 Outline</a:t>
            </a:r>
          </a:p>
        </p:txBody>
      </p:sp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1228725" y="60340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3375" y="1579028"/>
            <a:ext cx="8593138" cy="507841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dirty="0" smtClean="0">
                <a:solidFill>
                  <a:srgbClr val="0033CC"/>
                </a:solidFill>
              </a:rPr>
              <a:t>Announcements</a:t>
            </a:r>
          </a:p>
          <a:p>
            <a:pPr lvl="1">
              <a:lnSpc>
                <a:spcPct val="70000"/>
              </a:lnSpc>
            </a:pPr>
            <a:r>
              <a:rPr lang="en-US" altLang="en-US" sz="2000" dirty="0" smtClean="0"/>
              <a:t>HW due Fri; last HW posted, due Sunday 12/10 at 4 pm (no late HWs)</a:t>
            </a:r>
          </a:p>
          <a:p>
            <a:pPr lvl="1">
              <a:lnSpc>
                <a:spcPct val="70000"/>
              </a:lnSpc>
            </a:pPr>
            <a:r>
              <a:rPr lang="en-US" altLang="en-US" sz="2000" dirty="0" smtClean="0"/>
              <a:t>Lecture next Thu 12/7 </a:t>
            </a:r>
            <a:r>
              <a:rPr lang="en-US" altLang="en-US" sz="2000" dirty="0" smtClean="0">
                <a:solidFill>
                  <a:srgbClr val="FF0000"/>
                </a:solidFill>
              </a:rPr>
              <a:t>10</a:t>
            </a:r>
            <a:r>
              <a:rPr lang="en-US" altLang="en-US" sz="2000" dirty="0" smtClean="0"/>
              <a:t>-11:50 (course </a:t>
            </a:r>
            <a:r>
              <a:rPr lang="en-US" altLang="en-US" sz="2000" dirty="0" err="1" smtClean="0"/>
              <a:t>review+advanced</a:t>
            </a:r>
            <a:r>
              <a:rPr lang="en-US" altLang="en-US" sz="2000" dirty="0" smtClean="0"/>
              <a:t> topics)</a:t>
            </a:r>
            <a:endParaRPr lang="en-US" altLang="en-US" sz="2000" dirty="0"/>
          </a:p>
          <a:p>
            <a:pPr lvl="1">
              <a:lnSpc>
                <a:spcPct val="70000"/>
              </a:lnSpc>
            </a:pPr>
            <a:r>
              <a:rPr lang="en-US" altLang="en-US" sz="2000" dirty="0" smtClean="0"/>
              <a:t>Final info (coverage, format, extra OHs, </a:t>
            </a:r>
            <a:r>
              <a:rPr lang="en-US" altLang="en-US" sz="2000" dirty="0" err="1" smtClean="0"/>
              <a:t>etc</a:t>
            </a:r>
            <a:r>
              <a:rPr lang="en-US" altLang="en-US" sz="2000" dirty="0" smtClean="0"/>
              <a:t>) given in 12/5 lecture </a:t>
            </a:r>
          </a:p>
          <a:p>
            <a:pPr lvl="1">
              <a:lnSpc>
                <a:spcPct val="70000"/>
              </a:lnSpc>
            </a:pPr>
            <a:r>
              <a:rPr lang="en-US" altLang="en-US" sz="2000" dirty="0" smtClean="0"/>
              <a:t>Final exam 12/13, 12:15pm-3:15pm in Thornton 102</a:t>
            </a:r>
          </a:p>
          <a:p>
            <a:pPr lvl="1">
              <a:lnSpc>
                <a:spcPct val="70000"/>
              </a:lnSpc>
            </a:pPr>
            <a:r>
              <a:rPr lang="en-US" altLang="en-US" sz="2000" dirty="0" smtClean="0"/>
              <a:t>Final projects must be posted 12/9 at midnight.</a:t>
            </a:r>
          </a:p>
          <a:p>
            <a:pPr lvl="1">
              <a:lnSpc>
                <a:spcPct val="30000"/>
              </a:lnSpc>
            </a:pPr>
            <a:endParaRPr lang="en-US" altLang="en-US" sz="1600" dirty="0" smtClean="0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Spread Spectrum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D</a:t>
            </a:r>
            <a:r>
              <a:rPr lang="en-US" altLang="en-US" sz="2400" dirty="0" smtClean="0"/>
              <a:t>irect sequence (DSSS)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ISI and Interference Rejection of DSSS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RAKE Receiver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Multiuser Systems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Multiple access techniques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Random access techniques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7011" y="632220"/>
            <a:ext cx="8548688" cy="881063"/>
          </a:xfrm>
        </p:spPr>
        <p:txBody>
          <a:bodyPr/>
          <a:lstStyle/>
          <a:p>
            <a:r>
              <a:rPr lang="en-US" altLang="en-US" sz="2400" dirty="0" smtClean="0"/>
              <a:t>Review of Last Lecture</a:t>
            </a:r>
            <a:br>
              <a:rPr lang="en-US" altLang="en-US" sz="2400" dirty="0" smtClean="0"/>
            </a:br>
            <a:r>
              <a:rPr lang="en-US" altLang="en-US" sz="3600" dirty="0" smtClean="0"/>
              <a:t>MCM, Overlapping Subcarriers </a:t>
            </a:r>
            <a:br>
              <a:rPr lang="en-US" altLang="en-US" sz="3600" dirty="0" smtClean="0"/>
            </a:br>
            <a:r>
              <a:rPr lang="en-US" altLang="en-US" sz="3600" dirty="0" smtClean="0"/>
              <a:t>and FFT Implementation (OFDM)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23898" y="1625565"/>
            <a:ext cx="8791660" cy="4302125"/>
          </a:xfrm>
        </p:spPr>
        <p:txBody>
          <a:bodyPr/>
          <a:lstStyle/>
          <a:p>
            <a:pPr lvl="1"/>
            <a:r>
              <a:rPr lang="en-US" altLang="en-US" sz="2000" dirty="0" smtClean="0"/>
              <a:t>MCM splits high rate data stream into lower rate flat-fading </a:t>
            </a:r>
            <a:r>
              <a:rPr lang="en-US" altLang="en-US" sz="2000" dirty="0" err="1" smtClean="0"/>
              <a:t>substreams</a:t>
            </a:r>
            <a:endParaRPr lang="en-US" altLang="en-US" sz="2000" dirty="0" smtClean="0"/>
          </a:p>
          <a:p>
            <a:pPr lvl="1"/>
            <a:r>
              <a:rPr lang="en-US" altLang="en-US" sz="2000" dirty="0" smtClean="0"/>
              <a:t>Overlapping subcarriers reduces BW by factor of 2</a:t>
            </a:r>
          </a:p>
          <a:p>
            <a:pPr lvl="1"/>
            <a:r>
              <a:rPr lang="en-US" altLang="en-US" sz="2000" dirty="0" smtClean="0"/>
              <a:t>Modulate symbols with IFFT at TX, Reverse structure (with FFT) in RX</a:t>
            </a:r>
          </a:p>
          <a:p>
            <a:pPr lvl="1"/>
            <a:r>
              <a:rPr lang="en-US" altLang="en-US" sz="2000" dirty="0" smtClean="0"/>
              <a:t>Cyclic prefix makes linear convolution  of channel circular, so no interference between FFT blocks in RX processing</a:t>
            </a:r>
          </a:p>
          <a:p>
            <a:pPr lvl="1">
              <a:lnSpc>
                <a:spcPct val="70000"/>
              </a:lnSpc>
            </a:pPr>
            <a:endParaRPr lang="en-US" altLang="en-US" sz="1800" dirty="0" smtClean="0"/>
          </a:p>
          <a:p>
            <a:pPr lvl="1">
              <a:lnSpc>
                <a:spcPct val="70000"/>
              </a:lnSpc>
            </a:pPr>
            <a:endParaRPr lang="en-US" altLang="en-US" sz="2000" dirty="0" smtClean="0"/>
          </a:p>
          <a:p>
            <a:pPr lvl="1">
              <a:lnSpc>
                <a:spcPct val="210000"/>
              </a:lnSpc>
              <a:buFont typeface="Wingdings" pitchFamily="2" charset="2"/>
              <a:buNone/>
            </a:pPr>
            <a:endParaRPr lang="en-US" altLang="en-US" sz="2000" dirty="0" smtClean="0"/>
          </a:p>
          <a:p>
            <a:pPr lvl="1">
              <a:buFont typeface="Wingdings" pitchFamily="2" charset="2"/>
              <a:buNone/>
            </a:pPr>
            <a:r>
              <a:rPr lang="en-US" altLang="en-US" sz="2000" dirty="0" smtClean="0"/>
              <a:t>		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431800" y="3949700"/>
            <a:ext cx="4635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 flipH="1">
            <a:off x="889000" y="3722688"/>
            <a:ext cx="915988" cy="4921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 flipV="1">
            <a:off x="6689725" y="3963988"/>
            <a:ext cx="168275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5980113" y="3973513"/>
            <a:ext cx="182562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104" name="Group 8"/>
          <p:cNvGrpSpPr>
            <a:grpSpLocks/>
          </p:cNvGrpSpPr>
          <p:nvPr/>
        </p:nvGrpSpPr>
        <p:grpSpPr bwMode="auto">
          <a:xfrm>
            <a:off x="6423025" y="3709988"/>
            <a:ext cx="1101725" cy="1019175"/>
            <a:chOff x="2215" y="1266"/>
            <a:chExt cx="694" cy="642"/>
          </a:xfrm>
        </p:grpSpPr>
        <p:grpSp>
          <p:nvGrpSpPr>
            <p:cNvPr id="4177" name="Group 9"/>
            <p:cNvGrpSpPr>
              <a:grpSpLocks/>
            </p:cNvGrpSpPr>
            <p:nvPr/>
          </p:nvGrpSpPr>
          <p:grpSpPr bwMode="auto">
            <a:xfrm>
              <a:off x="2487" y="1266"/>
              <a:ext cx="238" cy="288"/>
              <a:chOff x="2002" y="2683"/>
              <a:chExt cx="238" cy="288"/>
            </a:xfrm>
          </p:grpSpPr>
          <p:sp>
            <p:nvSpPr>
              <p:cNvPr id="4180" name="Oval 10"/>
              <p:cNvSpPr>
                <a:spLocks noChangeArrowheads="1"/>
              </p:cNvSpPr>
              <p:nvPr/>
            </p:nvSpPr>
            <p:spPr bwMode="auto">
              <a:xfrm>
                <a:off x="2002" y="2745"/>
                <a:ext cx="238" cy="21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anose="05000000000000000000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1pPr>
                <a:lvl2pPr marL="742950" indent="-28575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anose="05000000000000000000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2pPr>
                <a:lvl3pPr marL="1143000" indent="-22860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anose="020204040303010108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anose="05000000000000000000" pitchFamily="2" charset="2"/>
                  <a:buChar char="l"/>
                  <a:defRPr sz="20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 b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81" name="Text Box 11"/>
              <p:cNvSpPr txBox="1">
                <a:spLocks noChangeArrowheads="1"/>
              </p:cNvSpPr>
              <p:nvPr/>
            </p:nvSpPr>
            <p:spPr bwMode="auto">
              <a:xfrm>
                <a:off x="2028" y="2683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anose="05000000000000000000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1pPr>
                <a:lvl2pPr marL="742950" indent="-28575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anose="05000000000000000000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2pPr>
                <a:lvl3pPr marL="1143000" indent="-22860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anose="020204040303010108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anose="05000000000000000000" pitchFamily="2" charset="2"/>
                  <a:buChar char="l"/>
                  <a:defRPr sz="20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400" b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x</a:t>
                </a:r>
              </a:p>
            </p:txBody>
          </p:sp>
        </p:grpSp>
        <p:sp>
          <p:nvSpPr>
            <p:cNvPr id="4178" name="Line 12"/>
            <p:cNvSpPr>
              <a:spLocks noChangeShapeType="1"/>
            </p:cNvSpPr>
            <p:nvPr/>
          </p:nvSpPr>
          <p:spPr bwMode="auto">
            <a:xfrm flipV="1">
              <a:off x="2606" y="1545"/>
              <a:ext cx="0" cy="1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79" name="Text Box 13"/>
            <p:cNvSpPr txBox="1">
              <a:spLocks noChangeArrowheads="1"/>
            </p:cNvSpPr>
            <p:nvPr/>
          </p:nvSpPr>
          <p:spPr bwMode="auto">
            <a:xfrm>
              <a:off x="2215" y="1677"/>
              <a:ext cx="6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cos(2</a:t>
              </a:r>
              <a:r>
                <a:rPr lang="en-US" altLang="en-US" sz="1800">
                  <a:solidFill>
                    <a:srgbClr val="000000"/>
                  </a:solidFill>
                  <a:latin typeface="Symbol" panose="05050102010706020507" pitchFamily="18" charset="2"/>
                </a:rPr>
                <a:t>p</a:t>
              </a: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f</a:t>
              </a:r>
              <a:r>
                <a:rPr lang="en-US" altLang="en-US" sz="180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t)</a:t>
              </a:r>
            </a:p>
          </p:txBody>
        </p:sp>
      </p:grpSp>
      <p:sp>
        <p:nvSpPr>
          <p:cNvPr id="4105" name="Text Box 14"/>
          <p:cNvSpPr txBox="1">
            <a:spLocks noChangeArrowheads="1"/>
          </p:cNvSpPr>
          <p:nvPr/>
        </p:nvSpPr>
        <p:spPr bwMode="auto">
          <a:xfrm>
            <a:off x="153988" y="3375025"/>
            <a:ext cx="7540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0" i="1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en-US" sz="2000" b="0">
                <a:solidFill>
                  <a:srgbClr val="000000"/>
                </a:solidFill>
                <a:latin typeface="Times New Roman" panose="02020603050405020304" pitchFamily="18" charset="0"/>
              </a:rPr>
              <a:t> bps</a:t>
            </a:r>
          </a:p>
        </p:txBody>
      </p:sp>
      <p:sp>
        <p:nvSpPr>
          <p:cNvPr id="4106" name="Line 15"/>
          <p:cNvSpPr>
            <a:spLocks noChangeShapeType="1"/>
          </p:cNvSpPr>
          <p:nvPr/>
        </p:nvSpPr>
        <p:spPr bwMode="auto">
          <a:xfrm>
            <a:off x="3044825" y="3522663"/>
            <a:ext cx="5937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7" name="Text Box 16"/>
          <p:cNvSpPr txBox="1">
            <a:spLocks noChangeArrowheads="1"/>
          </p:cNvSpPr>
          <p:nvPr/>
        </p:nvSpPr>
        <p:spPr bwMode="auto">
          <a:xfrm>
            <a:off x="862013" y="3686175"/>
            <a:ext cx="10033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t>QAM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t>Modulator</a:t>
            </a:r>
          </a:p>
        </p:txBody>
      </p:sp>
      <p:grpSp>
        <p:nvGrpSpPr>
          <p:cNvPr id="4108" name="Group 17"/>
          <p:cNvGrpSpPr>
            <a:grpSpLocks/>
          </p:cNvGrpSpPr>
          <p:nvPr/>
        </p:nvGrpSpPr>
        <p:grpSpPr bwMode="auto">
          <a:xfrm>
            <a:off x="2060575" y="3311525"/>
            <a:ext cx="965200" cy="1481138"/>
            <a:chOff x="947" y="1949"/>
            <a:chExt cx="608" cy="933"/>
          </a:xfrm>
        </p:grpSpPr>
        <p:sp>
          <p:nvSpPr>
            <p:cNvPr id="4175" name="Rectangle 18"/>
            <p:cNvSpPr>
              <a:spLocks noChangeArrowheads="1"/>
            </p:cNvSpPr>
            <p:nvPr/>
          </p:nvSpPr>
          <p:spPr bwMode="auto">
            <a:xfrm>
              <a:off x="970" y="1949"/>
              <a:ext cx="585" cy="933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76" name="Text Box 19"/>
            <p:cNvSpPr txBox="1">
              <a:spLocks noChangeArrowheads="1"/>
            </p:cNvSpPr>
            <p:nvPr/>
          </p:nvSpPr>
          <p:spPr bwMode="auto">
            <a:xfrm>
              <a:off x="947" y="2125"/>
              <a:ext cx="608" cy="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Serial 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To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Parallel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Converter</a:t>
              </a:r>
            </a:p>
          </p:txBody>
        </p:sp>
      </p:grpSp>
      <p:sp>
        <p:nvSpPr>
          <p:cNvPr id="4109" name="Line 20"/>
          <p:cNvSpPr>
            <a:spLocks noChangeShapeType="1"/>
          </p:cNvSpPr>
          <p:nvPr/>
        </p:nvSpPr>
        <p:spPr bwMode="auto">
          <a:xfrm>
            <a:off x="1798638" y="3970338"/>
            <a:ext cx="304800" cy="79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0" name="Line 21"/>
          <p:cNvSpPr>
            <a:spLocks noChangeShapeType="1"/>
          </p:cNvSpPr>
          <p:nvPr/>
        </p:nvSpPr>
        <p:spPr bwMode="auto">
          <a:xfrm>
            <a:off x="3038475" y="4589463"/>
            <a:ext cx="6080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1" name="Rectangle 22"/>
          <p:cNvSpPr>
            <a:spLocks noChangeArrowheads="1"/>
          </p:cNvSpPr>
          <p:nvPr/>
        </p:nvSpPr>
        <p:spPr bwMode="auto">
          <a:xfrm>
            <a:off x="3627438" y="3290888"/>
            <a:ext cx="798512" cy="14811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12" name="Text Box 23"/>
          <p:cNvSpPr txBox="1">
            <a:spLocks noChangeArrowheads="1"/>
          </p:cNvSpPr>
          <p:nvPr/>
        </p:nvSpPr>
        <p:spPr bwMode="auto">
          <a:xfrm>
            <a:off x="3763963" y="3889375"/>
            <a:ext cx="5889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t>IFFT</a:t>
            </a:r>
          </a:p>
        </p:txBody>
      </p:sp>
      <p:sp>
        <p:nvSpPr>
          <p:cNvPr id="4113" name="Text Box 24"/>
          <p:cNvSpPr txBox="1">
            <a:spLocks noChangeArrowheads="1"/>
          </p:cNvSpPr>
          <p:nvPr/>
        </p:nvSpPr>
        <p:spPr bwMode="auto">
          <a:xfrm>
            <a:off x="3113088" y="3113088"/>
            <a:ext cx="450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0">
                <a:solidFill>
                  <a:srgbClr val="00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en-US" sz="20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4114" name="Text Box 25"/>
          <p:cNvSpPr txBox="1">
            <a:spLocks noChangeArrowheads="1"/>
          </p:cNvSpPr>
          <p:nvPr/>
        </p:nvSpPr>
        <p:spPr bwMode="auto">
          <a:xfrm>
            <a:off x="3060700" y="4137025"/>
            <a:ext cx="625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0">
                <a:solidFill>
                  <a:srgbClr val="00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en-US" sz="20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N-1</a:t>
            </a:r>
          </a:p>
        </p:txBody>
      </p:sp>
      <p:sp>
        <p:nvSpPr>
          <p:cNvPr id="4115" name="Rectangle 26"/>
          <p:cNvSpPr>
            <a:spLocks noChangeArrowheads="1"/>
          </p:cNvSpPr>
          <p:nvPr/>
        </p:nvSpPr>
        <p:spPr bwMode="auto">
          <a:xfrm>
            <a:off x="5043488" y="3298825"/>
            <a:ext cx="928687" cy="14811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16" name="Line 27"/>
          <p:cNvSpPr>
            <a:spLocks noChangeShapeType="1"/>
          </p:cNvSpPr>
          <p:nvPr/>
        </p:nvSpPr>
        <p:spPr bwMode="auto">
          <a:xfrm>
            <a:off x="4460875" y="3543300"/>
            <a:ext cx="5937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7" name="Line 28"/>
          <p:cNvSpPr>
            <a:spLocks noChangeShapeType="1"/>
          </p:cNvSpPr>
          <p:nvPr/>
        </p:nvSpPr>
        <p:spPr bwMode="auto">
          <a:xfrm>
            <a:off x="4454525" y="4610100"/>
            <a:ext cx="6080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8" name="Text Box 29"/>
          <p:cNvSpPr txBox="1">
            <a:spLocks noChangeArrowheads="1"/>
          </p:cNvSpPr>
          <p:nvPr/>
        </p:nvSpPr>
        <p:spPr bwMode="auto">
          <a:xfrm>
            <a:off x="4894263" y="3119438"/>
            <a:ext cx="393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0">
                <a:solidFill>
                  <a:srgbClr val="00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en-US" sz="20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4119" name="Text Box 30"/>
          <p:cNvSpPr txBox="1">
            <a:spLocks noChangeArrowheads="1"/>
          </p:cNvSpPr>
          <p:nvPr/>
        </p:nvSpPr>
        <p:spPr bwMode="auto">
          <a:xfrm>
            <a:off x="4476750" y="4157663"/>
            <a:ext cx="5683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0">
                <a:solidFill>
                  <a:srgbClr val="00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en-US" sz="20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N-1</a:t>
            </a:r>
          </a:p>
        </p:txBody>
      </p:sp>
      <p:sp>
        <p:nvSpPr>
          <p:cNvPr id="4120" name="Text Box 31"/>
          <p:cNvSpPr txBox="1">
            <a:spLocks noChangeArrowheads="1"/>
          </p:cNvSpPr>
          <p:nvPr/>
        </p:nvSpPr>
        <p:spPr bwMode="auto">
          <a:xfrm>
            <a:off x="5035550" y="3475038"/>
            <a:ext cx="987425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t>Add 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</a:rPr>
              <a:t>cyclic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</a:rPr>
              <a:t>prefix </a:t>
            </a:r>
            <a:r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t>and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t>Parallel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t>To Serial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t>Convert</a:t>
            </a:r>
          </a:p>
        </p:txBody>
      </p:sp>
      <p:grpSp>
        <p:nvGrpSpPr>
          <p:cNvPr id="4121" name="Group 32"/>
          <p:cNvGrpSpPr>
            <a:grpSpLocks/>
          </p:cNvGrpSpPr>
          <p:nvPr/>
        </p:nvGrpSpPr>
        <p:grpSpPr bwMode="auto">
          <a:xfrm>
            <a:off x="6162675" y="3789363"/>
            <a:ext cx="503238" cy="347662"/>
            <a:chOff x="4608" y="1829"/>
            <a:chExt cx="317" cy="219"/>
          </a:xfrm>
        </p:grpSpPr>
        <p:sp>
          <p:nvSpPr>
            <p:cNvPr id="4173" name="Rectangle 33"/>
            <p:cNvSpPr>
              <a:spLocks noChangeArrowheads="1"/>
            </p:cNvSpPr>
            <p:nvPr/>
          </p:nvSpPr>
          <p:spPr bwMode="auto">
            <a:xfrm>
              <a:off x="4608" y="1829"/>
              <a:ext cx="311" cy="219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74" name="Text Box 34"/>
            <p:cNvSpPr txBox="1">
              <a:spLocks noChangeArrowheads="1"/>
            </p:cNvSpPr>
            <p:nvPr/>
          </p:nvSpPr>
          <p:spPr bwMode="auto">
            <a:xfrm>
              <a:off x="4616" y="1850"/>
              <a:ext cx="30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D/A</a:t>
              </a:r>
            </a:p>
          </p:txBody>
        </p:sp>
      </p:grpSp>
      <p:sp>
        <p:nvSpPr>
          <p:cNvPr id="4122" name="Line 35"/>
          <p:cNvSpPr>
            <a:spLocks noChangeShapeType="1"/>
          </p:cNvSpPr>
          <p:nvPr/>
        </p:nvSpPr>
        <p:spPr bwMode="auto">
          <a:xfrm>
            <a:off x="7235825" y="3973513"/>
            <a:ext cx="45085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3" name="Rectangle 67"/>
          <p:cNvSpPr>
            <a:spLocks noChangeArrowheads="1"/>
          </p:cNvSpPr>
          <p:nvPr/>
        </p:nvSpPr>
        <p:spPr bwMode="auto">
          <a:xfrm>
            <a:off x="173038" y="3163888"/>
            <a:ext cx="7351712" cy="1712912"/>
          </a:xfrm>
          <a:prstGeom prst="rect">
            <a:avLst/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24" name="TextBox 78"/>
          <p:cNvSpPr txBox="1">
            <a:spLocks noChangeArrowheads="1"/>
          </p:cNvSpPr>
          <p:nvPr/>
        </p:nvSpPr>
        <p:spPr bwMode="auto">
          <a:xfrm>
            <a:off x="6737350" y="3222625"/>
            <a:ext cx="612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TX</a:t>
            </a:r>
          </a:p>
        </p:txBody>
      </p:sp>
      <p:grpSp>
        <p:nvGrpSpPr>
          <p:cNvPr id="7" name="Group 80"/>
          <p:cNvGrpSpPr>
            <a:grpSpLocks/>
          </p:cNvGrpSpPr>
          <p:nvPr/>
        </p:nvGrpSpPr>
        <p:grpSpPr bwMode="auto">
          <a:xfrm>
            <a:off x="203200" y="4986338"/>
            <a:ext cx="8766175" cy="1828800"/>
            <a:chOff x="203195" y="4985660"/>
            <a:chExt cx="8766629" cy="1828798"/>
          </a:xfrm>
        </p:grpSpPr>
        <p:sp>
          <p:nvSpPr>
            <p:cNvPr id="4135" name="Line 4"/>
            <p:cNvSpPr>
              <a:spLocks noChangeShapeType="1"/>
            </p:cNvSpPr>
            <p:nvPr/>
          </p:nvSpPr>
          <p:spPr bwMode="auto">
            <a:xfrm flipH="1">
              <a:off x="8155205" y="5898926"/>
              <a:ext cx="4635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6" name="Rectangle 5"/>
            <p:cNvSpPr>
              <a:spLocks noChangeArrowheads="1"/>
            </p:cNvSpPr>
            <p:nvPr/>
          </p:nvSpPr>
          <p:spPr bwMode="auto">
            <a:xfrm>
              <a:off x="7245567" y="5671913"/>
              <a:ext cx="915988" cy="492125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37" name="Line 6"/>
            <p:cNvSpPr>
              <a:spLocks noChangeShapeType="1"/>
            </p:cNvSpPr>
            <p:nvPr/>
          </p:nvSpPr>
          <p:spPr bwMode="auto">
            <a:xfrm flipH="1" flipV="1">
              <a:off x="1142095" y="5929315"/>
              <a:ext cx="222245" cy="703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38" name="Group 8"/>
            <p:cNvGrpSpPr>
              <a:grpSpLocks/>
            </p:cNvGrpSpPr>
            <p:nvPr/>
          </p:nvGrpSpPr>
          <p:grpSpPr bwMode="auto">
            <a:xfrm flipH="1">
              <a:off x="391434" y="5659213"/>
              <a:ext cx="1101725" cy="1019175"/>
              <a:chOff x="2265" y="1266"/>
              <a:chExt cx="694" cy="642"/>
            </a:xfrm>
          </p:grpSpPr>
          <p:grpSp>
            <p:nvGrpSpPr>
              <p:cNvPr id="4168" name="Group 9"/>
              <p:cNvGrpSpPr>
                <a:grpSpLocks/>
              </p:cNvGrpSpPr>
              <p:nvPr/>
            </p:nvGrpSpPr>
            <p:grpSpPr bwMode="auto">
              <a:xfrm>
                <a:off x="2487" y="1266"/>
                <a:ext cx="265" cy="288"/>
                <a:chOff x="2002" y="2683"/>
                <a:chExt cx="265" cy="288"/>
              </a:xfrm>
            </p:grpSpPr>
            <p:sp>
              <p:nvSpPr>
                <p:cNvPr id="4171" name="Oval 10"/>
                <p:cNvSpPr>
                  <a:spLocks noChangeArrowheads="1"/>
                </p:cNvSpPr>
                <p:nvPr/>
              </p:nvSpPr>
              <p:spPr bwMode="auto">
                <a:xfrm>
                  <a:off x="2002" y="2745"/>
                  <a:ext cx="265" cy="220"/>
                </a:xfrm>
                <a:prstGeom prst="ellips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rgbClr val="0000CC"/>
                    </a:buClr>
                    <a:buSzPct val="75000"/>
                    <a:buFont typeface="Wingdings" panose="05000000000000000000" pitchFamily="2" charset="2"/>
                    <a:buChar char="l"/>
                    <a:defRPr sz="3200" b="1">
                      <a:solidFill>
                        <a:srgbClr val="0000CC"/>
                      </a:solidFill>
                      <a:latin typeface="Garamond" panose="02020404030301010803" pitchFamily="18" charset="0"/>
                    </a:defRPr>
                  </a:lvl1pPr>
                  <a:lvl2pPr marL="742950" indent="-285750">
                    <a:lnSpc>
                      <a:spcPct val="80000"/>
                    </a:lnSpc>
                    <a:spcBef>
                      <a:spcPct val="20000"/>
                    </a:spcBef>
                    <a:buClr>
                      <a:srgbClr val="CC0000"/>
                    </a:buClr>
                    <a:buSzPct val="80000"/>
                    <a:buFont typeface="Wingdings" panose="05000000000000000000" pitchFamily="2" charset="2"/>
                    <a:buChar char="l"/>
                    <a:defRPr sz="2800" b="1">
                      <a:solidFill>
                        <a:srgbClr val="0000CC"/>
                      </a:solidFill>
                      <a:latin typeface="Garamond" panose="02020404030301010803" pitchFamily="18" charset="0"/>
                    </a:defRPr>
                  </a:lvl2pPr>
                  <a:lvl3pPr marL="1143000" indent="-228600">
                    <a:lnSpc>
                      <a:spcPct val="80000"/>
                    </a:lnSpc>
                    <a:spcBef>
                      <a:spcPct val="20000"/>
                    </a:spcBef>
                    <a:buClr>
                      <a:srgbClr val="0000CC"/>
                    </a:buClr>
                    <a:buSzPct val="65000"/>
                    <a:buFont typeface="ZapfDingbats" pitchFamily="82" charset="2"/>
                    <a:buChar char="l"/>
                    <a:defRPr sz="2400" b="1">
                      <a:solidFill>
                        <a:srgbClr val="0000FF"/>
                      </a:solidFill>
                      <a:latin typeface="Garamond" panose="02020404030301010803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DC0081"/>
                    </a:buClr>
                    <a:buSzPct val="65000"/>
                    <a:buFont typeface="Wingdings" panose="05000000000000000000" pitchFamily="2" charset="2"/>
                    <a:buChar char="l"/>
                    <a:defRPr sz="2000" b="1">
                      <a:solidFill>
                        <a:srgbClr val="0000CC"/>
                      </a:solidFill>
                      <a:latin typeface="Garamond" panose="02020404030301010803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DC0081"/>
                    </a:buClr>
                    <a:buSzPct val="100000"/>
                    <a:buFont typeface="Wingdings" panose="05000000000000000000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anose="05000000000000000000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anose="05000000000000000000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anose="05000000000000000000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anose="05000000000000000000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en-US" sz="2400" b="0">
                    <a:solidFill>
                      <a:schemeClr val="tx1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172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028" y="2683"/>
                  <a:ext cx="21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rgbClr val="0000CC"/>
                    </a:buClr>
                    <a:buSzPct val="75000"/>
                    <a:buFont typeface="Wingdings" panose="05000000000000000000" pitchFamily="2" charset="2"/>
                    <a:buChar char="l"/>
                    <a:defRPr sz="3200" b="1">
                      <a:solidFill>
                        <a:srgbClr val="0000CC"/>
                      </a:solidFill>
                      <a:latin typeface="Garamond" panose="02020404030301010803" pitchFamily="18" charset="0"/>
                    </a:defRPr>
                  </a:lvl1pPr>
                  <a:lvl2pPr marL="742950" indent="-285750">
                    <a:lnSpc>
                      <a:spcPct val="80000"/>
                    </a:lnSpc>
                    <a:spcBef>
                      <a:spcPct val="20000"/>
                    </a:spcBef>
                    <a:buClr>
                      <a:srgbClr val="CC0000"/>
                    </a:buClr>
                    <a:buSzPct val="80000"/>
                    <a:buFont typeface="Wingdings" panose="05000000000000000000" pitchFamily="2" charset="2"/>
                    <a:buChar char="l"/>
                    <a:defRPr sz="2800" b="1">
                      <a:solidFill>
                        <a:srgbClr val="0000CC"/>
                      </a:solidFill>
                      <a:latin typeface="Garamond" panose="02020404030301010803" pitchFamily="18" charset="0"/>
                    </a:defRPr>
                  </a:lvl2pPr>
                  <a:lvl3pPr marL="1143000" indent="-228600">
                    <a:lnSpc>
                      <a:spcPct val="80000"/>
                    </a:lnSpc>
                    <a:spcBef>
                      <a:spcPct val="20000"/>
                    </a:spcBef>
                    <a:buClr>
                      <a:srgbClr val="0000CC"/>
                    </a:buClr>
                    <a:buSzPct val="65000"/>
                    <a:buFont typeface="ZapfDingbats" pitchFamily="82" charset="2"/>
                    <a:buChar char="l"/>
                    <a:defRPr sz="2400" b="1">
                      <a:solidFill>
                        <a:srgbClr val="0000FF"/>
                      </a:solidFill>
                      <a:latin typeface="Garamond" panose="02020404030301010803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DC0081"/>
                    </a:buClr>
                    <a:buSzPct val="65000"/>
                    <a:buFont typeface="Wingdings" panose="05000000000000000000" pitchFamily="2" charset="2"/>
                    <a:buChar char="l"/>
                    <a:defRPr sz="2000" b="1">
                      <a:solidFill>
                        <a:srgbClr val="0000CC"/>
                      </a:solidFill>
                      <a:latin typeface="Garamond" panose="02020404030301010803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DC0081"/>
                    </a:buClr>
                    <a:buSzPct val="100000"/>
                    <a:buFont typeface="Wingdings" panose="05000000000000000000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anose="05000000000000000000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anose="05000000000000000000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anose="05000000000000000000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C0081"/>
                    </a:buClr>
                    <a:buSzPct val="100000"/>
                    <a:buFont typeface="Wingdings" panose="05000000000000000000" pitchFamily="2" charset="2"/>
                    <a:buChar char="l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2400" b="0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x</a:t>
                  </a:r>
                </a:p>
              </p:txBody>
            </p:sp>
          </p:grpSp>
          <p:sp>
            <p:nvSpPr>
              <p:cNvPr id="4169" name="Line 12"/>
              <p:cNvSpPr>
                <a:spLocks noChangeShapeType="1"/>
              </p:cNvSpPr>
              <p:nvPr/>
            </p:nvSpPr>
            <p:spPr bwMode="auto">
              <a:xfrm flipV="1">
                <a:off x="2606" y="1545"/>
                <a:ext cx="0" cy="17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70" name="Text Box 13"/>
              <p:cNvSpPr txBox="1">
                <a:spLocks noChangeArrowheads="1"/>
              </p:cNvSpPr>
              <p:nvPr/>
            </p:nvSpPr>
            <p:spPr bwMode="auto">
              <a:xfrm>
                <a:off x="2265" y="1677"/>
                <a:ext cx="6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anose="05000000000000000000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1pPr>
                <a:lvl2pPr marL="742950" indent="-28575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anose="05000000000000000000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2pPr>
                <a:lvl3pPr marL="1143000" indent="-22860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anose="020204040303010108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anose="05000000000000000000" pitchFamily="2" charset="2"/>
                  <a:buChar char="l"/>
                  <a:defRPr sz="20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cos(2</a:t>
                </a:r>
                <a:r>
                  <a:rPr lang="en-US" altLang="en-US" sz="18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p</a:t>
                </a: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f</a:t>
                </a:r>
                <a:r>
                  <a:rPr lang="en-US" altLang="en-US" sz="1800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r>
                  <a:rPr lang="en-US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t)</a:t>
                </a:r>
              </a:p>
            </p:txBody>
          </p:sp>
        </p:grpSp>
        <p:sp>
          <p:nvSpPr>
            <p:cNvPr id="4139" name="Text Box 14"/>
            <p:cNvSpPr txBox="1">
              <a:spLocks noChangeArrowheads="1"/>
            </p:cNvSpPr>
            <p:nvPr/>
          </p:nvSpPr>
          <p:spPr bwMode="auto">
            <a:xfrm flipH="1">
              <a:off x="8186955" y="5460776"/>
              <a:ext cx="7556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en-US" sz="20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bps</a:t>
              </a:r>
            </a:p>
          </p:txBody>
        </p:sp>
        <p:sp>
          <p:nvSpPr>
            <p:cNvPr id="4140" name="Line 15"/>
            <p:cNvSpPr>
              <a:spLocks noChangeShapeType="1"/>
            </p:cNvSpPr>
            <p:nvPr/>
          </p:nvSpPr>
          <p:spPr bwMode="auto">
            <a:xfrm flipH="1">
              <a:off x="5304055" y="5471888"/>
              <a:ext cx="5937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1" name="Text Box 16"/>
            <p:cNvSpPr txBox="1">
              <a:spLocks noChangeArrowheads="1"/>
            </p:cNvSpPr>
            <p:nvPr/>
          </p:nvSpPr>
          <p:spPr bwMode="auto">
            <a:xfrm flipH="1">
              <a:off x="7185242" y="5635401"/>
              <a:ext cx="1003300" cy="51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QAM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Modulator</a:t>
              </a:r>
            </a:p>
          </p:txBody>
        </p:sp>
        <p:sp>
          <p:nvSpPr>
            <p:cNvPr id="4142" name="Rectangle 18"/>
            <p:cNvSpPr>
              <a:spLocks noChangeArrowheads="1"/>
            </p:cNvSpPr>
            <p:nvPr/>
          </p:nvSpPr>
          <p:spPr bwMode="auto">
            <a:xfrm flipH="1">
              <a:off x="5916830" y="5260751"/>
              <a:ext cx="928688" cy="1481137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43" name="Line 20"/>
            <p:cNvSpPr>
              <a:spLocks noChangeShapeType="1"/>
            </p:cNvSpPr>
            <p:nvPr/>
          </p:nvSpPr>
          <p:spPr bwMode="auto">
            <a:xfrm flipH="1">
              <a:off x="6842342" y="5919563"/>
              <a:ext cx="3778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4" name="Line 21"/>
            <p:cNvSpPr>
              <a:spLocks noChangeShapeType="1"/>
            </p:cNvSpPr>
            <p:nvPr/>
          </p:nvSpPr>
          <p:spPr bwMode="auto">
            <a:xfrm flipH="1">
              <a:off x="5296117" y="6538688"/>
              <a:ext cx="60801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5" name="Rectangle 22"/>
            <p:cNvSpPr>
              <a:spLocks noChangeArrowheads="1"/>
            </p:cNvSpPr>
            <p:nvPr/>
          </p:nvSpPr>
          <p:spPr bwMode="auto">
            <a:xfrm flipH="1">
              <a:off x="4516655" y="5240113"/>
              <a:ext cx="798512" cy="1481138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46" name="Text Box 23"/>
            <p:cNvSpPr txBox="1">
              <a:spLocks noChangeArrowheads="1"/>
            </p:cNvSpPr>
            <p:nvPr/>
          </p:nvSpPr>
          <p:spPr bwMode="auto">
            <a:xfrm flipH="1">
              <a:off x="4622711" y="5838601"/>
              <a:ext cx="5229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FFT</a:t>
              </a:r>
            </a:p>
          </p:txBody>
        </p:sp>
        <p:sp>
          <p:nvSpPr>
            <p:cNvPr id="4147" name="Text Box 24"/>
            <p:cNvSpPr txBox="1">
              <a:spLocks noChangeArrowheads="1"/>
            </p:cNvSpPr>
            <p:nvPr/>
          </p:nvSpPr>
          <p:spPr bwMode="auto">
            <a:xfrm flipH="1">
              <a:off x="5378894" y="5091341"/>
              <a:ext cx="4555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r>
                <a:rPr lang="en-US" altLang="en-US" sz="2000" b="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4148" name="Text Box 25"/>
            <p:cNvSpPr txBox="1">
              <a:spLocks noChangeArrowheads="1"/>
            </p:cNvSpPr>
            <p:nvPr/>
          </p:nvSpPr>
          <p:spPr bwMode="auto">
            <a:xfrm flipH="1">
              <a:off x="5285458" y="6129793"/>
              <a:ext cx="63671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r>
                <a:rPr lang="en-US" altLang="en-US" sz="2000" b="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N-1</a:t>
              </a:r>
            </a:p>
          </p:txBody>
        </p:sp>
        <p:sp>
          <p:nvSpPr>
            <p:cNvPr id="4149" name="Rectangle 26"/>
            <p:cNvSpPr>
              <a:spLocks noChangeArrowheads="1"/>
            </p:cNvSpPr>
            <p:nvPr/>
          </p:nvSpPr>
          <p:spPr bwMode="auto">
            <a:xfrm flipH="1">
              <a:off x="2970430" y="5248051"/>
              <a:ext cx="928687" cy="1481137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50" name="Line 27"/>
            <p:cNvSpPr>
              <a:spLocks noChangeShapeType="1"/>
            </p:cNvSpPr>
            <p:nvPr/>
          </p:nvSpPr>
          <p:spPr bwMode="auto">
            <a:xfrm flipH="1">
              <a:off x="3888005" y="5492526"/>
              <a:ext cx="5937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1" name="Line 28"/>
            <p:cNvSpPr>
              <a:spLocks noChangeShapeType="1"/>
            </p:cNvSpPr>
            <p:nvPr/>
          </p:nvSpPr>
          <p:spPr bwMode="auto">
            <a:xfrm flipH="1">
              <a:off x="3880067" y="6559326"/>
              <a:ext cx="60801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2" name="Text Box 29"/>
            <p:cNvSpPr txBox="1">
              <a:spLocks noChangeArrowheads="1"/>
            </p:cNvSpPr>
            <p:nvPr/>
          </p:nvSpPr>
          <p:spPr bwMode="auto">
            <a:xfrm flipH="1">
              <a:off x="3990966" y="5097691"/>
              <a:ext cx="39786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r>
                <a:rPr lang="en-US" altLang="en-US" sz="2000" b="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4153" name="Text Box 30"/>
            <p:cNvSpPr txBox="1">
              <a:spLocks noChangeArrowheads="1"/>
            </p:cNvSpPr>
            <p:nvPr/>
          </p:nvSpPr>
          <p:spPr bwMode="auto">
            <a:xfrm flipH="1">
              <a:off x="3897530" y="6106888"/>
              <a:ext cx="57900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r>
                <a:rPr lang="en-US" altLang="en-US" sz="2000" b="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N-1</a:t>
              </a:r>
            </a:p>
          </p:txBody>
        </p:sp>
        <p:sp>
          <p:nvSpPr>
            <p:cNvPr id="4154" name="Text Box 31"/>
            <p:cNvSpPr txBox="1">
              <a:spLocks noChangeArrowheads="1"/>
            </p:cNvSpPr>
            <p:nvPr/>
          </p:nvSpPr>
          <p:spPr bwMode="auto">
            <a:xfrm flipH="1">
              <a:off x="2927496" y="5279123"/>
              <a:ext cx="973279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Remove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</a:rPr>
                <a:t>cyclic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</a:rPr>
                <a:t>prefix </a:t>
              </a:r>
              <a:r>
                <a: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and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Serial to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Parallel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Convert</a:t>
              </a:r>
            </a:p>
          </p:txBody>
        </p:sp>
        <p:grpSp>
          <p:nvGrpSpPr>
            <p:cNvPr id="4155" name="Group 32"/>
            <p:cNvGrpSpPr>
              <a:grpSpLocks/>
            </p:cNvGrpSpPr>
            <p:nvPr/>
          </p:nvGrpSpPr>
          <p:grpSpPr bwMode="auto">
            <a:xfrm flipH="1">
              <a:off x="2134743" y="5767616"/>
              <a:ext cx="504824" cy="347663"/>
              <a:chOff x="4608" y="1829"/>
              <a:chExt cx="318" cy="219"/>
            </a:xfrm>
          </p:grpSpPr>
          <p:sp>
            <p:nvSpPr>
              <p:cNvPr id="4166" name="Rectangle 33"/>
              <p:cNvSpPr>
                <a:spLocks noChangeArrowheads="1"/>
              </p:cNvSpPr>
              <p:nvPr/>
            </p:nvSpPr>
            <p:spPr bwMode="auto">
              <a:xfrm>
                <a:off x="4608" y="1829"/>
                <a:ext cx="311" cy="219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anose="05000000000000000000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1pPr>
                <a:lvl2pPr marL="742950" indent="-28575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anose="05000000000000000000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2pPr>
                <a:lvl3pPr marL="1143000" indent="-22860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anose="020204040303010108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anose="05000000000000000000" pitchFamily="2" charset="2"/>
                  <a:buChar char="l"/>
                  <a:defRPr sz="20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 b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67" name="Text Box 34"/>
              <p:cNvSpPr txBox="1">
                <a:spLocks noChangeArrowheads="1"/>
              </p:cNvSpPr>
              <p:nvPr/>
            </p:nvSpPr>
            <p:spPr bwMode="auto">
              <a:xfrm>
                <a:off x="4615" y="1850"/>
                <a:ext cx="311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anose="05000000000000000000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1pPr>
                <a:lvl2pPr marL="742950" indent="-28575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anose="05000000000000000000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2pPr>
                <a:lvl3pPr marL="1143000" indent="-22860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anose="020204040303010108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anose="05000000000000000000" pitchFamily="2" charset="2"/>
                  <a:buChar char="l"/>
                  <a:defRPr sz="20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A/D</a:t>
                </a:r>
              </a:p>
            </p:txBody>
          </p:sp>
        </p:grpSp>
        <p:sp>
          <p:nvSpPr>
            <p:cNvPr id="4156" name="Line 35"/>
            <p:cNvSpPr>
              <a:spLocks noChangeShapeType="1"/>
            </p:cNvSpPr>
            <p:nvPr/>
          </p:nvSpPr>
          <p:spPr bwMode="auto">
            <a:xfrm flipH="1">
              <a:off x="364673" y="5922738"/>
              <a:ext cx="36353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57" name="Group 32"/>
            <p:cNvGrpSpPr>
              <a:grpSpLocks/>
            </p:cNvGrpSpPr>
            <p:nvPr/>
          </p:nvGrpSpPr>
          <p:grpSpPr bwMode="auto">
            <a:xfrm flipH="1">
              <a:off x="1343927" y="5745845"/>
              <a:ext cx="542925" cy="437243"/>
              <a:chOff x="4606" y="1829"/>
              <a:chExt cx="329" cy="219"/>
            </a:xfrm>
          </p:grpSpPr>
          <p:sp>
            <p:nvSpPr>
              <p:cNvPr id="4164" name="Rectangle 33"/>
              <p:cNvSpPr>
                <a:spLocks noChangeArrowheads="1"/>
              </p:cNvSpPr>
              <p:nvPr/>
            </p:nvSpPr>
            <p:spPr bwMode="auto">
              <a:xfrm>
                <a:off x="4608" y="1829"/>
                <a:ext cx="311" cy="219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anose="05000000000000000000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1pPr>
                <a:lvl2pPr marL="742950" indent="-28575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anose="05000000000000000000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2pPr>
                <a:lvl3pPr marL="1143000" indent="-22860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anose="020204040303010108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anose="05000000000000000000" pitchFamily="2" charset="2"/>
                  <a:buChar char="l"/>
                  <a:defRPr sz="20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 b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65" name="Text Box 34"/>
              <p:cNvSpPr txBox="1">
                <a:spLocks noChangeArrowheads="1"/>
              </p:cNvSpPr>
              <p:nvPr/>
            </p:nvSpPr>
            <p:spPr bwMode="auto">
              <a:xfrm>
                <a:off x="4606" y="1850"/>
                <a:ext cx="3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anose="05000000000000000000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1pPr>
                <a:lvl2pPr marL="742950" indent="-28575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anose="05000000000000000000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2pPr>
                <a:lvl3pPr marL="1143000" indent="-22860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anose="020204040303010108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anose="05000000000000000000" pitchFamily="2" charset="2"/>
                  <a:buChar char="l"/>
                  <a:defRPr sz="2000" b="1">
                    <a:solidFill>
                      <a:srgbClr val="0000CC"/>
                    </a:solidFill>
                    <a:latin typeface="Garamond" panose="020204040303010108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LPF</a:t>
                </a:r>
              </a:p>
            </p:txBody>
          </p:sp>
        </p:grpSp>
        <p:sp>
          <p:nvSpPr>
            <p:cNvPr id="4158" name="Line 6"/>
            <p:cNvSpPr>
              <a:spLocks noChangeShapeType="1"/>
            </p:cNvSpPr>
            <p:nvPr/>
          </p:nvSpPr>
          <p:spPr bwMode="auto">
            <a:xfrm flipH="1" flipV="1">
              <a:off x="1918609" y="5936572"/>
              <a:ext cx="222245" cy="703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9" name="Line 6"/>
            <p:cNvSpPr>
              <a:spLocks noChangeShapeType="1"/>
            </p:cNvSpPr>
            <p:nvPr/>
          </p:nvSpPr>
          <p:spPr bwMode="auto">
            <a:xfrm flipH="1" flipV="1">
              <a:off x="2666095" y="5929314"/>
              <a:ext cx="222245" cy="703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60" name="Text Box 31"/>
            <p:cNvSpPr txBox="1">
              <a:spLocks noChangeArrowheads="1"/>
            </p:cNvSpPr>
            <p:nvPr/>
          </p:nvSpPr>
          <p:spPr bwMode="auto">
            <a:xfrm>
              <a:off x="5979699" y="5659655"/>
              <a:ext cx="87190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Parallel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To Serial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Convert</a:t>
              </a:r>
            </a:p>
          </p:txBody>
        </p:sp>
        <p:sp>
          <p:nvSpPr>
            <p:cNvPr id="4161" name="Rectangle 77"/>
            <p:cNvSpPr>
              <a:spLocks noChangeArrowheads="1"/>
            </p:cNvSpPr>
            <p:nvPr/>
          </p:nvSpPr>
          <p:spPr bwMode="auto">
            <a:xfrm>
              <a:off x="203195" y="4985660"/>
              <a:ext cx="8766629" cy="1828798"/>
            </a:xfrm>
            <a:prstGeom prst="rect">
              <a:avLst/>
            </a:prstGeom>
            <a:noFill/>
            <a:ln w="28575" algn="ctr">
              <a:solidFill>
                <a:srgbClr val="0000FF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62" name="TextBox 79"/>
            <p:cNvSpPr txBox="1">
              <a:spLocks noChangeArrowheads="1"/>
            </p:cNvSpPr>
            <p:nvPr/>
          </p:nvSpPr>
          <p:spPr bwMode="auto">
            <a:xfrm>
              <a:off x="8280400" y="5029200"/>
              <a:ext cx="63030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FF"/>
                  </a:solidFill>
                  <a:latin typeface="Times New Roman" panose="02020603050405020304" pitchFamily="18" charset="0"/>
                </a:rPr>
                <a:t>RX</a:t>
              </a:r>
            </a:p>
          </p:txBody>
        </p:sp>
        <p:sp>
          <p:nvSpPr>
            <p:cNvPr id="4163" name="Text Box 24"/>
            <p:cNvSpPr txBox="1">
              <a:spLocks noChangeArrowheads="1"/>
            </p:cNvSpPr>
            <p:nvPr/>
          </p:nvSpPr>
          <p:spPr bwMode="auto">
            <a:xfrm flipH="1">
              <a:off x="7031254" y="6264009"/>
              <a:ext cx="135999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solidFill>
                    <a:srgbClr val="3333FF"/>
                  </a:solidFill>
                  <a:latin typeface="Times New Roman" panose="02020603050405020304" pitchFamily="18" charset="0"/>
                </a:rPr>
                <a:t>Y</a:t>
              </a:r>
              <a:r>
                <a:rPr lang="en-US" altLang="en-US" sz="2000" baseline="-25000">
                  <a:solidFill>
                    <a:srgbClr val="3333FF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en-US" sz="2000">
                  <a:solidFill>
                    <a:srgbClr val="3333FF"/>
                  </a:solidFill>
                  <a:latin typeface="Times New Roman" panose="02020603050405020304" pitchFamily="18" charset="0"/>
                </a:rPr>
                <a:t>=H</a:t>
              </a:r>
              <a:r>
                <a:rPr lang="en-US" altLang="en-US" sz="2000" baseline="-25000">
                  <a:solidFill>
                    <a:srgbClr val="3333FF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en-US" sz="2000">
                  <a:solidFill>
                    <a:srgbClr val="3333FF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altLang="en-US" sz="2000" baseline="-25000">
                  <a:solidFill>
                    <a:srgbClr val="3333FF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en-US" sz="2000">
                  <a:solidFill>
                    <a:srgbClr val="3333FF"/>
                  </a:solidFill>
                  <a:latin typeface="Times New Roman" panose="02020603050405020304" pitchFamily="18" charset="0"/>
                </a:rPr>
                <a:t>+n</a:t>
              </a:r>
              <a:r>
                <a:rPr lang="en-US" altLang="en-US" sz="2000" baseline="-25000">
                  <a:solidFill>
                    <a:srgbClr val="3333FF"/>
                  </a:solidFill>
                  <a:latin typeface="Times New Roman" panose="02020603050405020304" pitchFamily="18" charset="0"/>
                </a:rPr>
                <a:t>i</a:t>
              </a:r>
            </a:p>
          </p:txBody>
        </p:sp>
      </p:grpSp>
      <p:sp>
        <p:nvSpPr>
          <p:cNvPr id="4126" name="Rectangle 2"/>
          <p:cNvSpPr>
            <a:spLocks noChangeArrowheads="1"/>
          </p:cNvSpPr>
          <p:nvPr/>
        </p:nvSpPr>
        <p:spPr bwMode="auto">
          <a:xfrm>
            <a:off x="7700963" y="3816350"/>
            <a:ext cx="376237" cy="355600"/>
          </a:xfrm>
          <a:prstGeom prst="rect">
            <a:avLst/>
          </a:prstGeom>
          <a:noFill/>
          <a:ln w="28575" algn="ctr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46988" y="3808413"/>
            <a:ext cx="482600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h(t)</a:t>
            </a:r>
          </a:p>
        </p:txBody>
      </p:sp>
      <p:grpSp>
        <p:nvGrpSpPr>
          <p:cNvPr id="4128" name="Group 9"/>
          <p:cNvGrpSpPr>
            <a:grpSpLocks/>
          </p:cNvGrpSpPr>
          <p:nvPr/>
        </p:nvGrpSpPr>
        <p:grpSpPr bwMode="auto">
          <a:xfrm>
            <a:off x="8270875" y="3748088"/>
            <a:ext cx="382588" cy="461962"/>
            <a:chOff x="2002" y="2703"/>
            <a:chExt cx="241" cy="291"/>
          </a:xfrm>
        </p:grpSpPr>
        <p:sp>
          <p:nvSpPr>
            <p:cNvPr id="4133" name="Oval 10"/>
            <p:cNvSpPr>
              <a:spLocks noChangeArrowheads="1"/>
            </p:cNvSpPr>
            <p:nvPr/>
          </p:nvSpPr>
          <p:spPr bwMode="auto">
            <a:xfrm>
              <a:off x="2002" y="2745"/>
              <a:ext cx="238" cy="214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34" name="Text Box 11"/>
            <p:cNvSpPr txBox="1">
              <a:spLocks noChangeArrowheads="1"/>
            </p:cNvSpPr>
            <p:nvPr/>
          </p:nvSpPr>
          <p:spPr bwMode="auto">
            <a:xfrm>
              <a:off x="2018" y="2703"/>
              <a:ext cx="22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</p:grpSp>
      <p:sp>
        <p:nvSpPr>
          <p:cNvPr id="4129" name="Line 12"/>
          <p:cNvSpPr>
            <a:spLocks noChangeShapeType="1"/>
          </p:cNvSpPr>
          <p:nvPr/>
        </p:nvSpPr>
        <p:spPr bwMode="auto">
          <a:xfrm rot="10800000" flipV="1">
            <a:off x="8470900" y="3506788"/>
            <a:ext cx="0" cy="2762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30" name="Text Box 13"/>
          <p:cNvSpPr txBox="1">
            <a:spLocks noChangeArrowheads="1"/>
          </p:cNvSpPr>
          <p:nvPr/>
        </p:nvSpPr>
        <p:spPr bwMode="auto">
          <a:xfrm>
            <a:off x="8197850" y="3190875"/>
            <a:ext cx="544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n(t)</a:t>
            </a:r>
          </a:p>
        </p:txBody>
      </p:sp>
      <p:sp>
        <p:nvSpPr>
          <p:cNvPr id="4131" name="Line 20"/>
          <p:cNvSpPr>
            <a:spLocks noChangeShapeType="1"/>
          </p:cNvSpPr>
          <p:nvPr/>
        </p:nvSpPr>
        <p:spPr bwMode="auto">
          <a:xfrm>
            <a:off x="8078788" y="3970338"/>
            <a:ext cx="215900" cy="79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32" name="Line 20"/>
          <p:cNvSpPr>
            <a:spLocks noChangeShapeType="1"/>
          </p:cNvSpPr>
          <p:nvPr/>
        </p:nvSpPr>
        <p:spPr bwMode="auto">
          <a:xfrm>
            <a:off x="8682038" y="3970338"/>
            <a:ext cx="217487" cy="79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i="1" dirty="0" smtClean="0"/>
              <a:t>Review Continued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OFDM Design Issues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92113" y="1601788"/>
            <a:ext cx="8416925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dirty="0" smtClean="0"/>
              <a:t>Timing/frequency offset:</a:t>
            </a:r>
          </a:p>
          <a:p>
            <a:pPr lvl="1">
              <a:lnSpc>
                <a:spcPct val="75000"/>
              </a:lnSpc>
            </a:pPr>
            <a:r>
              <a:rPr lang="en-US" altLang="en-US" sz="2400" dirty="0" smtClean="0"/>
              <a:t> Impacts subcarrier orthogonality;  self-interference</a:t>
            </a:r>
          </a:p>
          <a:p>
            <a:pPr lvl="3">
              <a:lnSpc>
                <a:spcPct val="10000"/>
              </a:lnSpc>
            </a:pPr>
            <a:endParaRPr lang="en-US" altLang="en-US" sz="1600" dirty="0" smtClean="0"/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Peak-to-Average Power Ratio (PAPR)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Adding subcarrier signals creates large signal peaks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Solve with clipping or PAPR-optimized coding</a:t>
            </a:r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Mitigation for fading across subcarriers</a:t>
            </a:r>
          </a:p>
          <a:p>
            <a:pPr lvl="1"/>
            <a:r>
              <a:rPr lang="en-US" altLang="en-US" sz="2400" dirty="0"/>
              <a:t>P</a:t>
            </a:r>
            <a:r>
              <a:rPr lang="en-US" altLang="en-US" sz="2400" dirty="0" smtClean="0"/>
              <a:t>recoding (fading inversion): Used in DSL as there is minimal deep fades, not used in wireless systems</a:t>
            </a:r>
          </a:p>
          <a:p>
            <a:pPr lvl="1"/>
            <a:r>
              <a:rPr lang="en-US" altLang="en-US" sz="2400" dirty="0" smtClean="0"/>
              <a:t> </a:t>
            </a:r>
            <a:r>
              <a:rPr lang="en-US" altLang="en-US" sz="2400" dirty="0"/>
              <a:t>A</a:t>
            </a:r>
            <a:r>
              <a:rPr lang="en-US" altLang="en-US" sz="2400" dirty="0" smtClean="0"/>
              <a:t>daptive modulation: data rate (and power) adapted to subcarrier SNR. Used in LTE and 802.11a-g-n-ac</a:t>
            </a:r>
          </a:p>
          <a:p>
            <a:pPr lvl="1"/>
            <a:r>
              <a:rPr lang="en-US" altLang="en-US" sz="2400" dirty="0"/>
              <a:t>C</a:t>
            </a:r>
            <a:r>
              <a:rPr lang="en-US" altLang="en-US" sz="2400" dirty="0" smtClean="0"/>
              <a:t>oding across subcarriers: bits are encoded into a block code of length N for N subcarriers. Each coded symbol is sent on a different subcarrier.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000" i="1" smtClean="0"/>
              <a:t/>
            </a:r>
            <a:br>
              <a:rPr lang="en-US" altLang="en-US" sz="4000" i="1" smtClean="0"/>
            </a:br>
            <a:r>
              <a:rPr lang="en-US" altLang="en-US" smtClean="0"/>
              <a:t>Intro. to Spread Spectrum</a:t>
            </a:r>
            <a:endParaRPr lang="en-US" altLang="en-US" sz="400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84" y="1618796"/>
            <a:ext cx="8499566" cy="456406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dirty="0" smtClean="0"/>
              <a:t>Modulation that increases signal bandwidth</a:t>
            </a:r>
          </a:p>
          <a:p>
            <a:pPr lvl="1">
              <a:lnSpc>
                <a:spcPct val="70000"/>
              </a:lnSpc>
            </a:pPr>
            <a:r>
              <a:rPr lang="en-US" altLang="en-US" dirty="0" smtClean="0"/>
              <a:t>Spreads modulated signal over wider BW B~1/</a:t>
            </a:r>
            <a:r>
              <a:rPr lang="en-US" altLang="en-US" dirty="0" err="1" smtClean="0"/>
              <a:t>T</a:t>
            </a:r>
            <a:r>
              <a:rPr lang="en-US" altLang="en-US" baseline="-25000" dirty="0" err="1" smtClean="0"/>
              <a:t>s</a:t>
            </a:r>
            <a:r>
              <a:rPr lang="en-US" altLang="en-US" dirty="0" smtClean="0"/>
              <a:t> than needed for transmission (R=log</a:t>
            </a:r>
            <a:r>
              <a:rPr lang="en-US" altLang="en-US" baseline="-25000" dirty="0" smtClean="0"/>
              <a:t>2</a:t>
            </a:r>
            <a:r>
              <a:rPr lang="en-US" altLang="en-US" dirty="0" smtClean="0"/>
              <a:t>(M)/</a:t>
            </a:r>
            <a:r>
              <a:rPr lang="en-US" altLang="en-US" dirty="0" err="1" smtClean="0"/>
              <a:t>T</a:t>
            </a:r>
            <a:r>
              <a:rPr lang="en-US" altLang="en-US" baseline="-25000" dirty="0" err="1" smtClean="0"/>
              <a:t>s</a:t>
            </a:r>
            <a:r>
              <a:rPr lang="en-US" altLang="en-US" dirty="0" smtClean="0"/>
              <a:t>)</a:t>
            </a:r>
          </a:p>
          <a:p>
            <a:pPr lvl="1">
              <a:lnSpc>
                <a:spcPct val="70000"/>
              </a:lnSpc>
            </a:pPr>
            <a:r>
              <a:rPr lang="en-US" altLang="en-US" dirty="0" smtClean="0"/>
              <a:t>Mitigates or coherently combines ISI </a:t>
            </a:r>
          </a:p>
          <a:p>
            <a:pPr lvl="1">
              <a:lnSpc>
                <a:spcPct val="70000"/>
              </a:lnSpc>
            </a:pPr>
            <a:r>
              <a:rPr lang="en-US" altLang="en-US" dirty="0" smtClean="0"/>
              <a:t>Mitigates narrowband interference/jamming</a:t>
            </a:r>
          </a:p>
          <a:p>
            <a:pPr lvl="1">
              <a:lnSpc>
                <a:spcPct val="70000"/>
              </a:lnSpc>
            </a:pPr>
            <a:r>
              <a:rPr lang="en-US" altLang="en-US" dirty="0" smtClean="0"/>
              <a:t>Hides signal below noise (DSSS) or makes it hard to track (FH)</a:t>
            </a:r>
          </a:p>
          <a:p>
            <a:pPr lvl="1">
              <a:lnSpc>
                <a:spcPct val="70000"/>
              </a:lnSpc>
            </a:pPr>
            <a:r>
              <a:rPr lang="en-US" altLang="en-US" dirty="0" smtClean="0"/>
              <a:t>Also used as a multiple access technique</a:t>
            </a:r>
          </a:p>
          <a:p>
            <a:pPr>
              <a:lnSpc>
                <a:spcPct val="110000"/>
              </a:lnSpc>
            </a:pPr>
            <a:r>
              <a:rPr lang="en-US" altLang="en-US" dirty="0" smtClean="0"/>
              <a:t>Two types</a:t>
            </a:r>
          </a:p>
          <a:p>
            <a:pPr lvl="1">
              <a:lnSpc>
                <a:spcPct val="70000"/>
              </a:lnSpc>
            </a:pPr>
            <a:r>
              <a:rPr lang="en-US" altLang="en-US" dirty="0" smtClean="0"/>
              <a:t>Frequency Hopping:</a:t>
            </a:r>
          </a:p>
          <a:p>
            <a:pPr lvl="2">
              <a:lnSpc>
                <a:spcPct val="70000"/>
              </a:lnSpc>
            </a:pPr>
            <a:r>
              <a:rPr lang="en-US" altLang="en-US" dirty="0" smtClean="0">
                <a:solidFill>
                  <a:srgbClr val="0033CC"/>
                </a:solidFill>
              </a:rPr>
              <a:t>Narrowband signal hopped over wide bandwidth</a:t>
            </a:r>
          </a:p>
          <a:p>
            <a:pPr lvl="1">
              <a:lnSpc>
                <a:spcPct val="70000"/>
              </a:lnSpc>
            </a:pPr>
            <a:r>
              <a:rPr lang="en-US" altLang="en-US" dirty="0" smtClean="0">
                <a:solidFill>
                  <a:srgbClr val="FF0000"/>
                </a:solidFill>
              </a:rPr>
              <a:t>Direction Sequence:</a:t>
            </a:r>
          </a:p>
          <a:p>
            <a:pPr lvl="2">
              <a:lnSpc>
                <a:spcPct val="70000"/>
              </a:lnSpc>
            </a:pPr>
            <a:r>
              <a:rPr lang="en-US" altLang="en-US" dirty="0" smtClean="0">
                <a:solidFill>
                  <a:srgbClr val="0033CC"/>
                </a:solidFill>
              </a:rPr>
              <a:t>Modulated signal multiplied by faster chip sequence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77813" y="228600"/>
            <a:ext cx="85090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400" smtClean="0"/>
              <a:t/>
            </a:r>
            <a:br>
              <a:rPr lang="en-US" altLang="en-US" sz="4400" smtClean="0"/>
            </a:br>
            <a:r>
              <a:rPr lang="en-US" altLang="en-US" sz="4400" smtClean="0"/>
              <a:t>Direct Sequence Spread Spectrum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Bit sequence modulated by </a:t>
            </a:r>
            <a:r>
              <a:rPr lang="en-US" altLang="en-US" sz="2800" smtClean="0">
                <a:solidFill>
                  <a:schemeClr val="accent1"/>
                </a:solidFill>
              </a:rPr>
              <a:t>chip</a:t>
            </a:r>
            <a:r>
              <a:rPr lang="en-US" altLang="en-US" sz="2800" smtClean="0"/>
              <a:t> sequence</a:t>
            </a:r>
          </a:p>
          <a:p>
            <a:pPr>
              <a:lnSpc>
                <a:spcPct val="110000"/>
              </a:lnSpc>
            </a:pPr>
            <a:endParaRPr lang="en-US" altLang="en-US" sz="2800" smtClean="0"/>
          </a:p>
          <a:p>
            <a:pPr>
              <a:lnSpc>
                <a:spcPct val="330000"/>
              </a:lnSpc>
            </a:pPr>
            <a:endParaRPr lang="en-US" altLang="en-US" sz="28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Spreads bandwidth by large factor (G)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Despread by multiplying by s</a:t>
            </a:r>
            <a:r>
              <a:rPr lang="en-US" altLang="en-US" sz="2800" baseline="-25000" smtClean="0"/>
              <a:t>c</a:t>
            </a:r>
            <a:r>
              <a:rPr lang="en-US" altLang="en-US" sz="2800" smtClean="0"/>
              <a:t>(t) again (s</a:t>
            </a:r>
            <a:r>
              <a:rPr lang="en-US" altLang="en-US" sz="2800" baseline="-25000" smtClean="0"/>
              <a:t>c</a:t>
            </a:r>
            <a:r>
              <a:rPr lang="en-US" altLang="en-US" sz="2800" smtClean="0"/>
              <a:t>(t)=1) 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Mitigates ISI and narrowband interference</a:t>
            </a:r>
          </a:p>
        </p:txBody>
      </p:sp>
      <p:grpSp>
        <p:nvGrpSpPr>
          <p:cNvPr id="7172" name="Group 33"/>
          <p:cNvGrpSpPr>
            <a:grpSpLocks/>
          </p:cNvGrpSpPr>
          <p:nvPr/>
        </p:nvGrpSpPr>
        <p:grpSpPr bwMode="auto">
          <a:xfrm>
            <a:off x="679450" y="3294063"/>
            <a:ext cx="4079875" cy="684212"/>
            <a:chOff x="1298" y="1810"/>
            <a:chExt cx="2570" cy="431"/>
          </a:xfrm>
        </p:grpSpPr>
        <p:sp>
          <p:nvSpPr>
            <p:cNvPr id="7198" name="Line 4"/>
            <p:cNvSpPr>
              <a:spLocks noChangeShapeType="1"/>
            </p:cNvSpPr>
            <p:nvPr/>
          </p:nvSpPr>
          <p:spPr bwMode="auto">
            <a:xfrm>
              <a:off x="1298" y="2021"/>
              <a:ext cx="257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9" name="Rectangle 7"/>
            <p:cNvSpPr>
              <a:spLocks noChangeArrowheads="1"/>
            </p:cNvSpPr>
            <p:nvPr/>
          </p:nvSpPr>
          <p:spPr bwMode="auto">
            <a:xfrm>
              <a:off x="1536" y="1820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00" name="Rectangle 8"/>
            <p:cNvSpPr>
              <a:spLocks noChangeArrowheads="1"/>
            </p:cNvSpPr>
            <p:nvPr/>
          </p:nvSpPr>
          <p:spPr bwMode="auto">
            <a:xfrm>
              <a:off x="1659" y="2017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01" name="Rectangle 9"/>
            <p:cNvSpPr>
              <a:spLocks noChangeArrowheads="1"/>
            </p:cNvSpPr>
            <p:nvPr/>
          </p:nvSpPr>
          <p:spPr bwMode="auto">
            <a:xfrm>
              <a:off x="1910" y="1820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02" name="Rectangle 10"/>
            <p:cNvSpPr>
              <a:spLocks noChangeArrowheads="1"/>
            </p:cNvSpPr>
            <p:nvPr/>
          </p:nvSpPr>
          <p:spPr bwMode="auto">
            <a:xfrm>
              <a:off x="1787" y="1816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03" name="Rectangle 11"/>
            <p:cNvSpPr>
              <a:spLocks noChangeArrowheads="1"/>
            </p:cNvSpPr>
            <p:nvPr/>
          </p:nvSpPr>
          <p:spPr bwMode="auto">
            <a:xfrm>
              <a:off x="2051" y="2017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04" name="Rectangle 12"/>
            <p:cNvSpPr>
              <a:spLocks noChangeArrowheads="1"/>
            </p:cNvSpPr>
            <p:nvPr/>
          </p:nvSpPr>
          <p:spPr bwMode="auto">
            <a:xfrm>
              <a:off x="2303" y="2022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05" name="Rectangle 13"/>
            <p:cNvSpPr>
              <a:spLocks noChangeArrowheads="1"/>
            </p:cNvSpPr>
            <p:nvPr/>
          </p:nvSpPr>
          <p:spPr bwMode="auto">
            <a:xfrm>
              <a:off x="2180" y="1815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06" name="Rectangle 14"/>
            <p:cNvSpPr>
              <a:spLocks noChangeArrowheads="1"/>
            </p:cNvSpPr>
            <p:nvPr/>
          </p:nvSpPr>
          <p:spPr bwMode="auto">
            <a:xfrm>
              <a:off x="2436" y="2018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07" name="Rectangle 18"/>
            <p:cNvSpPr>
              <a:spLocks noChangeArrowheads="1"/>
            </p:cNvSpPr>
            <p:nvPr/>
          </p:nvSpPr>
          <p:spPr bwMode="auto">
            <a:xfrm>
              <a:off x="2555" y="1815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08" name="Rectangle 20"/>
            <p:cNvSpPr>
              <a:spLocks noChangeArrowheads="1"/>
            </p:cNvSpPr>
            <p:nvPr/>
          </p:nvSpPr>
          <p:spPr bwMode="auto">
            <a:xfrm>
              <a:off x="2678" y="1820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09" name="Rectangle 21"/>
            <p:cNvSpPr>
              <a:spLocks noChangeArrowheads="1"/>
            </p:cNvSpPr>
            <p:nvPr/>
          </p:nvSpPr>
          <p:spPr bwMode="auto">
            <a:xfrm>
              <a:off x="2938" y="2025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10" name="Rectangle 22"/>
            <p:cNvSpPr>
              <a:spLocks noChangeArrowheads="1"/>
            </p:cNvSpPr>
            <p:nvPr/>
          </p:nvSpPr>
          <p:spPr bwMode="auto">
            <a:xfrm>
              <a:off x="2806" y="1820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11" name="Rectangle 23"/>
            <p:cNvSpPr>
              <a:spLocks noChangeArrowheads="1"/>
            </p:cNvSpPr>
            <p:nvPr/>
          </p:nvSpPr>
          <p:spPr bwMode="auto">
            <a:xfrm>
              <a:off x="3061" y="2021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12" name="Rectangle 24"/>
            <p:cNvSpPr>
              <a:spLocks noChangeArrowheads="1"/>
            </p:cNvSpPr>
            <p:nvPr/>
          </p:nvSpPr>
          <p:spPr bwMode="auto">
            <a:xfrm>
              <a:off x="3331" y="2018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13" name="Rectangle 25"/>
            <p:cNvSpPr>
              <a:spLocks noChangeArrowheads="1"/>
            </p:cNvSpPr>
            <p:nvPr/>
          </p:nvSpPr>
          <p:spPr bwMode="auto">
            <a:xfrm>
              <a:off x="3190" y="1819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14" name="Rectangle 26"/>
            <p:cNvSpPr>
              <a:spLocks noChangeArrowheads="1"/>
            </p:cNvSpPr>
            <p:nvPr/>
          </p:nvSpPr>
          <p:spPr bwMode="auto">
            <a:xfrm>
              <a:off x="3455" y="2023"/>
              <a:ext cx="128" cy="20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15" name="Line 27"/>
            <p:cNvSpPr>
              <a:spLocks noChangeShapeType="1"/>
            </p:cNvSpPr>
            <p:nvPr/>
          </p:nvSpPr>
          <p:spPr bwMode="auto">
            <a:xfrm>
              <a:off x="1536" y="1810"/>
              <a:ext cx="1006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6" name="Line 28"/>
            <p:cNvSpPr>
              <a:spLocks noChangeShapeType="1"/>
            </p:cNvSpPr>
            <p:nvPr/>
          </p:nvSpPr>
          <p:spPr bwMode="auto">
            <a:xfrm rot="5400000">
              <a:off x="1430" y="1916"/>
              <a:ext cx="203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7" name="Line 29"/>
            <p:cNvSpPr>
              <a:spLocks noChangeShapeType="1"/>
            </p:cNvSpPr>
            <p:nvPr/>
          </p:nvSpPr>
          <p:spPr bwMode="auto">
            <a:xfrm rot="5400000">
              <a:off x="2440" y="1920"/>
              <a:ext cx="203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8" name="Line 30"/>
            <p:cNvSpPr>
              <a:spLocks noChangeShapeType="1"/>
            </p:cNvSpPr>
            <p:nvPr/>
          </p:nvSpPr>
          <p:spPr bwMode="auto">
            <a:xfrm>
              <a:off x="2565" y="2235"/>
              <a:ext cx="1006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9" name="Line 31"/>
            <p:cNvSpPr>
              <a:spLocks noChangeShapeType="1"/>
            </p:cNvSpPr>
            <p:nvPr/>
          </p:nvSpPr>
          <p:spPr bwMode="auto">
            <a:xfrm rot="5400000">
              <a:off x="3492" y="2130"/>
              <a:ext cx="203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0" name="Line 32"/>
            <p:cNvSpPr>
              <a:spLocks noChangeShapeType="1"/>
            </p:cNvSpPr>
            <p:nvPr/>
          </p:nvSpPr>
          <p:spPr bwMode="auto">
            <a:xfrm rot="5400000">
              <a:off x="2450" y="2140"/>
              <a:ext cx="203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3" name="Text Box 34"/>
          <p:cNvSpPr txBox="1">
            <a:spLocks noChangeArrowheads="1"/>
          </p:cNvSpPr>
          <p:nvPr/>
        </p:nvSpPr>
        <p:spPr bwMode="auto">
          <a:xfrm>
            <a:off x="1646238" y="2871788"/>
            <a:ext cx="5349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33CC"/>
                </a:solidFill>
                <a:latin typeface="Times New Roman" panose="02020603050405020304" pitchFamily="18" charset="0"/>
              </a:rPr>
              <a:t>s(t)</a:t>
            </a:r>
          </a:p>
        </p:txBody>
      </p:sp>
      <p:sp>
        <p:nvSpPr>
          <p:cNvPr id="7174" name="Text Box 35"/>
          <p:cNvSpPr txBox="1">
            <a:spLocks noChangeArrowheads="1"/>
          </p:cNvSpPr>
          <p:nvPr/>
        </p:nvSpPr>
        <p:spPr bwMode="auto">
          <a:xfrm>
            <a:off x="3440113" y="2895600"/>
            <a:ext cx="608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accent1"/>
                </a:solidFill>
                <a:latin typeface="Times New Roman" panose="02020603050405020304" pitchFamily="18" charset="0"/>
              </a:rPr>
              <a:t>s</a:t>
            </a:r>
            <a:r>
              <a:rPr lang="en-US" altLang="en-US" sz="2000" baseline="-25000">
                <a:solidFill>
                  <a:schemeClr val="accent1"/>
                </a:solidFill>
                <a:latin typeface="Times New Roman" panose="02020603050405020304" pitchFamily="18" charset="0"/>
              </a:rPr>
              <a:t>c</a:t>
            </a:r>
            <a:r>
              <a:rPr lang="en-US" altLang="en-US" sz="2000">
                <a:solidFill>
                  <a:schemeClr val="accent1"/>
                </a:solidFill>
                <a:latin typeface="Times New Roman" panose="02020603050405020304" pitchFamily="18" charset="0"/>
              </a:rPr>
              <a:t>(t)</a:t>
            </a:r>
          </a:p>
        </p:txBody>
      </p:sp>
      <p:sp>
        <p:nvSpPr>
          <p:cNvPr id="7175" name="Line 47"/>
          <p:cNvSpPr>
            <a:spLocks noChangeShapeType="1"/>
          </p:cNvSpPr>
          <p:nvPr/>
        </p:nvSpPr>
        <p:spPr bwMode="auto">
          <a:xfrm>
            <a:off x="2655888" y="4092575"/>
            <a:ext cx="17129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6" name="Text Box 48"/>
          <p:cNvSpPr txBox="1">
            <a:spLocks noChangeArrowheads="1"/>
          </p:cNvSpPr>
          <p:nvPr/>
        </p:nvSpPr>
        <p:spPr bwMode="auto">
          <a:xfrm>
            <a:off x="3046413" y="4079875"/>
            <a:ext cx="1012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18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=KT</a:t>
            </a:r>
            <a:r>
              <a:rPr lang="en-US" altLang="en-US" sz="18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</a:p>
        </p:txBody>
      </p:sp>
      <p:grpSp>
        <p:nvGrpSpPr>
          <p:cNvPr id="7177" name="Group 51"/>
          <p:cNvGrpSpPr>
            <a:grpSpLocks/>
          </p:cNvGrpSpPr>
          <p:nvPr/>
        </p:nvGrpSpPr>
        <p:grpSpPr bwMode="auto">
          <a:xfrm>
            <a:off x="1092200" y="4043363"/>
            <a:ext cx="468313" cy="396875"/>
            <a:chOff x="899" y="2529"/>
            <a:chExt cx="295" cy="250"/>
          </a:xfrm>
        </p:grpSpPr>
        <p:sp>
          <p:nvSpPr>
            <p:cNvPr id="7196" name="Line 49"/>
            <p:cNvSpPr>
              <a:spLocks noChangeShapeType="1"/>
            </p:cNvSpPr>
            <p:nvPr/>
          </p:nvSpPr>
          <p:spPr bwMode="auto">
            <a:xfrm>
              <a:off x="974" y="2546"/>
              <a:ext cx="1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Text Box 50"/>
            <p:cNvSpPr txBox="1">
              <a:spLocks noChangeArrowheads="1"/>
            </p:cNvSpPr>
            <p:nvPr/>
          </p:nvSpPr>
          <p:spPr bwMode="auto">
            <a:xfrm>
              <a:off x="899" y="2529"/>
              <a:ext cx="29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altLang="en-US" sz="180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7178" name="Line 37"/>
          <p:cNvSpPr>
            <a:spLocks noChangeShapeType="1"/>
          </p:cNvSpPr>
          <p:nvPr/>
        </p:nvSpPr>
        <p:spPr bwMode="auto">
          <a:xfrm>
            <a:off x="4975225" y="3757613"/>
            <a:ext cx="285908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179" name="Group 40"/>
          <p:cNvGrpSpPr>
            <a:grpSpLocks/>
          </p:cNvGrpSpPr>
          <p:nvPr/>
        </p:nvGrpSpPr>
        <p:grpSpPr bwMode="auto">
          <a:xfrm>
            <a:off x="6191250" y="3076575"/>
            <a:ext cx="528638" cy="687388"/>
            <a:chOff x="3653" y="1929"/>
            <a:chExt cx="635" cy="333"/>
          </a:xfrm>
        </p:grpSpPr>
        <p:sp>
          <p:nvSpPr>
            <p:cNvPr id="7194" name="Arc 38"/>
            <p:cNvSpPr>
              <a:spLocks/>
            </p:cNvSpPr>
            <p:nvPr/>
          </p:nvSpPr>
          <p:spPr bwMode="auto">
            <a:xfrm>
              <a:off x="3959" y="1929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5" name="Arc 39"/>
            <p:cNvSpPr>
              <a:spLocks/>
            </p:cNvSpPr>
            <p:nvPr/>
          </p:nvSpPr>
          <p:spPr bwMode="auto">
            <a:xfrm flipH="1">
              <a:off x="3653" y="1933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80" name="Text Box 41"/>
          <p:cNvSpPr txBox="1">
            <a:spLocks noChangeArrowheads="1"/>
          </p:cNvSpPr>
          <p:nvPr/>
        </p:nvSpPr>
        <p:spPr bwMode="auto">
          <a:xfrm>
            <a:off x="6169025" y="2662238"/>
            <a:ext cx="577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33CC"/>
                </a:solidFill>
                <a:latin typeface="Times New Roman" panose="02020603050405020304" pitchFamily="18" charset="0"/>
              </a:rPr>
              <a:t>S(f)</a:t>
            </a:r>
          </a:p>
        </p:txBody>
      </p:sp>
      <p:grpSp>
        <p:nvGrpSpPr>
          <p:cNvPr id="7181" name="Group 42"/>
          <p:cNvGrpSpPr>
            <a:grpSpLocks/>
          </p:cNvGrpSpPr>
          <p:nvPr/>
        </p:nvGrpSpPr>
        <p:grpSpPr bwMode="auto">
          <a:xfrm>
            <a:off x="5299075" y="3359150"/>
            <a:ext cx="2111375" cy="412750"/>
            <a:chOff x="3653" y="1929"/>
            <a:chExt cx="635" cy="333"/>
          </a:xfrm>
        </p:grpSpPr>
        <p:sp>
          <p:nvSpPr>
            <p:cNvPr id="7192" name="Arc 43"/>
            <p:cNvSpPr>
              <a:spLocks/>
            </p:cNvSpPr>
            <p:nvPr/>
          </p:nvSpPr>
          <p:spPr bwMode="auto">
            <a:xfrm>
              <a:off x="3959" y="1929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3" name="Arc 44"/>
            <p:cNvSpPr>
              <a:spLocks/>
            </p:cNvSpPr>
            <p:nvPr/>
          </p:nvSpPr>
          <p:spPr bwMode="auto">
            <a:xfrm flipH="1">
              <a:off x="3653" y="1933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82" name="Text Box 45"/>
          <p:cNvSpPr txBox="1">
            <a:spLocks noChangeArrowheads="1"/>
          </p:cNvSpPr>
          <p:nvPr/>
        </p:nvSpPr>
        <p:spPr bwMode="auto">
          <a:xfrm>
            <a:off x="5202238" y="2916238"/>
            <a:ext cx="650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accent1"/>
                </a:solidFill>
                <a:latin typeface="Times New Roman" panose="02020603050405020304" pitchFamily="18" charset="0"/>
              </a:rPr>
              <a:t>S</a:t>
            </a:r>
            <a:r>
              <a:rPr lang="en-US" altLang="en-US" sz="2000" baseline="-25000">
                <a:solidFill>
                  <a:schemeClr val="accent1"/>
                </a:solidFill>
                <a:latin typeface="Times New Roman" panose="02020603050405020304" pitchFamily="18" charset="0"/>
              </a:rPr>
              <a:t>c</a:t>
            </a:r>
            <a:r>
              <a:rPr lang="en-US" altLang="en-US" sz="2000">
                <a:solidFill>
                  <a:schemeClr val="accent1"/>
                </a:solidFill>
                <a:latin typeface="Times New Roman" panose="02020603050405020304" pitchFamily="18" charset="0"/>
              </a:rPr>
              <a:t>(f)</a:t>
            </a:r>
          </a:p>
        </p:txBody>
      </p:sp>
      <p:sp>
        <p:nvSpPr>
          <p:cNvPr id="7183" name="Line 53"/>
          <p:cNvSpPr>
            <a:spLocks noChangeShapeType="1"/>
          </p:cNvSpPr>
          <p:nvPr/>
        </p:nvSpPr>
        <p:spPr bwMode="auto">
          <a:xfrm>
            <a:off x="6183313" y="3903663"/>
            <a:ext cx="57943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4" name="Text Box 54"/>
          <p:cNvSpPr txBox="1">
            <a:spLocks noChangeArrowheads="1"/>
          </p:cNvSpPr>
          <p:nvPr/>
        </p:nvSpPr>
        <p:spPr bwMode="auto">
          <a:xfrm>
            <a:off x="6700838" y="3703638"/>
            <a:ext cx="6810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Times New Roman" panose="02020603050405020304" pitchFamily="18" charset="0"/>
              </a:rPr>
              <a:t> 1/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18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7185" name="Line 55"/>
          <p:cNvSpPr>
            <a:spLocks noChangeShapeType="1"/>
          </p:cNvSpPr>
          <p:nvPr/>
        </p:nvSpPr>
        <p:spPr bwMode="auto">
          <a:xfrm>
            <a:off x="5305425" y="4143375"/>
            <a:ext cx="2162175" cy="142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6" name="Text Box 56"/>
          <p:cNvSpPr txBox="1">
            <a:spLocks noChangeArrowheads="1"/>
          </p:cNvSpPr>
          <p:nvPr/>
        </p:nvSpPr>
        <p:spPr bwMode="auto">
          <a:xfrm>
            <a:off x="7361238" y="3943350"/>
            <a:ext cx="665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Times New Roman" panose="02020603050405020304" pitchFamily="18" charset="0"/>
              </a:rPr>
              <a:t> 1/</a:t>
            </a:r>
            <a:r>
              <a: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18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</a:p>
        </p:txBody>
      </p:sp>
      <p:grpSp>
        <p:nvGrpSpPr>
          <p:cNvPr id="7187" name="Group 58"/>
          <p:cNvGrpSpPr>
            <a:grpSpLocks/>
          </p:cNvGrpSpPr>
          <p:nvPr/>
        </p:nvGrpSpPr>
        <p:grpSpPr bwMode="auto">
          <a:xfrm>
            <a:off x="5045075" y="3265488"/>
            <a:ext cx="2560638" cy="528637"/>
            <a:chOff x="3653" y="1929"/>
            <a:chExt cx="635" cy="333"/>
          </a:xfrm>
        </p:grpSpPr>
        <p:sp>
          <p:nvSpPr>
            <p:cNvPr id="7190" name="Arc 59"/>
            <p:cNvSpPr>
              <a:spLocks/>
            </p:cNvSpPr>
            <p:nvPr/>
          </p:nvSpPr>
          <p:spPr bwMode="auto">
            <a:xfrm>
              <a:off x="3959" y="1929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66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1" name="Arc 60"/>
            <p:cNvSpPr>
              <a:spLocks/>
            </p:cNvSpPr>
            <p:nvPr/>
          </p:nvSpPr>
          <p:spPr bwMode="auto">
            <a:xfrm flipH="1">
              <a:off x="3653" y="1933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66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88" name="Text Box 61"/>
          <p:cNvSpPr txBox="1">
            <a:spLocks noChangeArrowheads="1"/>
          </p:cNvSpPr>
          <p:nvPr/>
        </p:nvSpPr>
        <p:spPr bwMode="auto">
          <a:xfrm>
            <a:off x="6921500" y="2968625"/>
            <a:ext cx="11271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6600"/>
                </a:solidFill>
                <a:latin typeface="Times New Roman" panose="02020603050405020304" pitchFamily="18" charset="0"/>
              </a:rPr>
              <a:t>S(f)</a:t>
            </a:r>
            <a:r>
              <a:rPr lang="en-US" altLang="en-US" sz="2000" baseline="-4000">
                <a:solidFill>
                  <a:srgbClr val="006600"/>
                </a:solidFill>
                <a:latin typeface="Times New Roman" panose="02020603050405020304" pitchFamily="18" charset="0"/>
              </a:rPr>
              <a:t>*</a:t>
            </a:r>
            <a:r>
              <a:rPr lang="en-US" altLang="en-US" sz="2000">
                <a:solidFill>
                  <a:srgbClr val="006600"/>
                </a:solidFill>
                <a:latin typeface="Times New Roman" panose="02020603050405020304" pitchFamily="18" charset="0"/>
              </a:rPr>
              <a:t>S</a:t>
            </a:r>
            <a:r>
              <a:rPr lang="en-US" altLang="en-US" sz="2000" baseline="-25000">
                <a:solidFill>
                  <a:srgbClr val="0066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en-US" sz="2000">
                <a:solidFill>
                  <a:srgbClr val="006600"/>
                </a:solidFill>
                <a:latin typeface="Times New Roman" panose="02020603050405020304" pitchFamily="18" charset="0"/>
              </a:rPr>
              <a:t>(f)</a:t>
            </a:r>
          </a:p>
        </p:txBody>
      </p:sp>
      <p:sp>
        <p:nvSpPr>
          <p:cNvPr id="7189" name="Text Box 63"/>
          <p:cNvSpPr txBox="1">
            <a:spLocks noChangeArrowheads="1"/>
          </p:cNvSpPr>
          <p:nvPr/>
        </p:nvSpPr>
        <p:spPr bwMode="auto">
          <a:xfrm>
            <a:off x="7121525" y="513238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33CC"/>
                </a:solidFill>
                <a:latin typeface="Times New Roman" panose="02020603050405020304" pitchFamily="18" charset="0"/>
              </a:rPr>
              <a:t>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167688" cy="1143000"/>
          </a:xfrm>
        </p:spPr>
        <p:txBody>
          <a:bodyPr/>
          <a:lstStyle/>
          <a:p>
            <a:r>
              <a:rPr lang="en-US" altLang="en-US" smtClean="0"/>
              <a:t>ISI and Interference Rejection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Narrowband Interference Rejection (1/K)</a:t>
            </a:r>
          </a:p>
          <a:p>
            <a:pPr>
              <a:lnSpc>
                <a:spcPct val="160000"/>
              </a:lnSpc>
            </a:pPr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Multipath Rejection (Autocorrelation </a:t>
            </a:r>
            <a:r>
              <a:rPr lang="en-US" altLang="en-US" smtClean="0">
                <a:latin typeface="Symbol" panose="05050102010706020507" pitchFamily="18" charset="2"/>
              </a:rPr>
              <a:t>r(t))</a:t>
            </a:r>
          </a:p>
        </p:txBody>
      </p:sp>
      <p:grpSp>
        <p:nvGrpSpPr>
          <p:cNvPr id="8196" name="Group 63"/>
          <p:cNvGrpSpPr>
            <a:grpSpLocks/>
          </p:cNvGrpSpPr>
          <p:nvPr/>
        </p:nvGrpSpPr>
        <p:grpSpPr bwMode="auto">
          <a:xfrm>
            <a:off x="650875" y="2560638"/>
            <a:ext cx="7777163" cy="1495425"/>
            <a:chOff x="519" y="1622"/>
            <a:chExt cx="4899" cy="942"/>
          </a:xfrm>
        </p:grpSpPr>
        <p:sp>
          <p:nvSpPr>
            <p:cNvPr id="8223" name="Text Box 10"/>
            <p:cNvSpPr txBox="1">
              <a:spLocks noChangeArrowheads="1"/>
            </p:cNvSpPr>
            <p:nvPr/>
          </p:nvSpPr>
          <p:spPr bwMode="auto">
            <a:xfrm>
              <a:off x="942" y="1704"/>
              <a:ext cx="36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solidFill>
                    <a:srgbClr val="0033CC"/>
                  </a:solidFill>
                  <a:latin typeface="Times New Roman" panose="02020603050405020304" pitchFamily="18" charset="0"/>
                </a:rPr>
                <a:t>S(f)</a:t>
              </a:r>
            </a:p>
          </p:txBody>
        </p:sp>
        <p:sp>
          <p:nvSpPr>
            <p:cNvPr id="8224" name="Line 26"/>
            <p:cNvSpPr>
              <a:spLocks noChangeShapeType="1"/>
            </p:cNvSpPr>
            <p:nvPr/>
          </p:nvSpPr>
          <p:spPr bwMode="auto">
            <a:xfrm>
              <a:off x="575" y="2340"/>
              <a:ext cx="66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225" name="Group 27"/>
            <p:cNvGrpSpPr>
              <a:grpSpLocks/>
            </p:cNvGrpSpPr>
            <p:nvPr/>
          </p:nvGrpSpPr>
          <p:grpSpPr bwMode="auto">
            <a:xfrm>
              <a:off x="738" y="1911"/>
              <a:ext cx="333" cy="433"/>
              <a:chOff x="3653" y="1929"/>
              <a:chExt cx="635" cy="333"/>
            </a:xfrm>
          </p:grpSpPr>
          <p:sp>
            <p:nvSpPr>
              <p:cNvPr id="8249" name="Arc 28"/>
              <p:cNvSpPr>
                <a:spLocks/>
              </p:cNvSpPr>
              <p:nvPr/>
            </p:nvSpPr>
            <p:spPr bwMode="auto">
              <a:xfrm>
                <a:off x="3959" y="1929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0033CC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50" name="Arc 29"/>
              <p:cNvSpPr>
                <a:spLocks/>
              </p:cNvSpPr>
              <p:nvPr/>
            </p:nvSpPr>
            <p:spPr bwMode="auto">
              <a:xfrm flipH="1">
                <a:off x="3653" y="1933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0033CC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226" name="Text Box 30"/>
            <p:cNvSpPr txBox="1">
              <a:spLocks noChangeArrowheads="1"/>
            </p:cNvSpPr>
            <p:nvPr/>
          </p:nvSpPr>
          <p:spPr bwMode="auto">
            <a:xfrm>
              <a:off x="4380" y="1622"/>
              <a:ext cx="36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solidFill>
                    <a:srgbClr val="0033CC"/>
                  </a:solidFill>
                  <a:latin typeface="Times New Roman" panose="02020603050405020304" pitchFamily="18" charset="0"/>
                </a:rPr>
                <a:t>S(f)</a:t>
              </a:r>
            </a:p>
          </p:txBody>
        </p:sp>
        <p:grpSp>
          <p:nvGrpSpPr>
            <p:cNvPr id="8227" name="Group 31"/>
            <p:cNvGrpSpPr>
              <a:grpSpLocks/>
            </p:cNvGrpSpPr>
            <p:nvPr/>
          </p:nvGrpSpPr>
          <p:grpSpPr bwMode="auto">
            <a:xfrm>
              <a:off x="2643" y="1858"/>
              <a:ext cx="196" cy="499"/>
              <a:chOff x="3653" y="1929"/>
              <a:chExt cx="635" cy="333"/>
            </a:xfrm>
          </p:grpSpPr>
          <p:sp>
            <p:nvSpPr>
              <p:cNvPr id="8247" name="Arc 32"/>
              <p:cNvSpPr>
                <a:spLocks/>
              </p:cNvSpPr>
              <p:nvPr/>
            </p:nvSpPr>
            <p:spPr bwMode="auto">
              <a:xfrm>
                <a:off x="3959" y="1929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48" name="Arc 33"/>
              <p:cNvSpPr>
                <a:spLocks/>
              </p:cNvSpPr>
              <p:nvPr/>
            </p:nvSpPr>
            <p:spPr bwMode="auto">
              <a:xfrm flipH="1">
                <a:off x="3653" y="1933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228" name="Text Box 34"/>
            <p:cNvSpPr txBox="1">
              <a:spLocks noChangeArrowheads="1"/>
            </p:cNvSpPr>
            <p:nvPr/>
          </p:nvSpPr>
          <p:spPr bwMode="auto">
            <a:xfrm>
              <a:off x="2757" y="1682"/>
              <a:ext cx="33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solidFill>
                    <a:schemeClr val="accent1"/>
                  </a:solidFill>
                  <a:latin typeface="Times New Roman" panose="02020603050405020304" pitchFamily="18" charset="0"/>
                </a:rPr>
                <a:t>I(f)</a:t>
              </a:r>
            </a:p>
          </p:txBody>
        </p:sp>
        <p:sp>
          <p:nvSpPr>
            <p:cNvPr id="8229" name="Text Box 39"/>
            <p:cNvSpPr txBox="1">
              <a:spLocks noChangeArrowheads="1"/>
            </p:cNvSpPr>
            <p:nvPr/>
          </p:nvSpPr>
          <p:spPr bwMode="auto">
            <a:xfrm>
              <a:off x="1599" y="1852"/>
              <a:ext cx="71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solidFill>
                    <a:srgbClr val="006600"/>
                  </a:solidFill>
                  <a:latin typeface="Times New Roman" panose="02020603050405020304" pitchFamily="18" charset="0"/>
                </a:rPr>
                <a:t>S(f)</a:t>
              </a:r>
              <a:r>
                <a:rPr lang="en-US" altLang="en-US" sz="2000" baseline="-4000">
                  <a:solidFill>
                    <a:srgbClr val="006600"/>
                  </a:solidFill>
                  <a:latin typeface="Times New Roman" panose="02020603050405020304" pitchFamily="18" charset="0"/>
                </a:rPr>
                <a:t>*</a:t>
              </a:r>
              <a:r>
                <a:rPr lang="en-US" altLang="en-US" sz="2000">
                  <a:solidFill>
                    <a:srgbClr val="006600"/>
                  </a:solidFill>
                  <a:latin typeface="Times New Roman" panose="02020603050405020304" pitchFamily="18" charset="0"/>
                </a:rPr>
                <a:t>S</a:t>
              </a:r>
              <a:r>
                <a:rPr lang="en-US" altLang="en-US" sz="2000" baseline="-25000">
                  <a:solidFill>
                    <a:srgbClr val="006600"/>
                  </a:solidFill>
                  <a:latin typeface="Times New Roman" panose="02020603050405020304" pitchFamily="18" charset="0"/>
                </a:rPr>
                <a:t>c</a:t>
              </a:r>
              <a:r>
                <a:rPr lang="en-US" altLang="en-US" sz="2000">
                  <a:solidFill>
                    <a:srgbClr val="006600"/>
                  </a:solidFill>
                  <a:latin typeface="Times New Roman" panose="02020603050405020304" pitchFamily="18" charset="0"/>
                </a:rPr>
                <a:t>(f)</a:t>
              </a:r>
            </a:p>
          </p:txBody>
        </p:sp>
        <p:grpSp>
          <p:nvGrpSpPr>
            <p:cNvPr id="8230" name="Group 45"/>
            <p:cNvGrpSpPr>
              <a:grpSpLocks/>
            </p:cNvGrpSpPr>
            <p:nvPr/>
          </p:nvGrpSpPr>
          <p:grpSpPr bwMode="auto">
            <a:xfrm>
              <a:off x="1869" y="2012"/>
              <a:ext cx="1654" cy="333"/>
              <a:chOff x="1878" y="2030"/>
              <a:chExt cx="1654" cy="333"/>
            </a:xfrm>
          </p:grpSpPr>
          <p:grpSp>
            <p:nvGrpSpPr>
              <p:cNvPr id="8243" name="Group 36"/>
              <p:cNvGrpSpPr>
                <a:grpSpLocks/>
              </p:cNvGrpSpPr>
              <p:nvPr/>
            </p:nvGrpSpPr>
            <p:grpSpPr bwMode="auto">
              <a:xfrm>
                <a:off x="1890" y="2030"/>
                <a:ext cx="1613" cy="333"/>
                <a:chOff x="3653" y="1929"/>
                <a:chExt cx="635" cy="333"/>
              </a:xfrm>
            </p:grpSpPr>
            <p:sp>
              <p:nvSpPr>
                <p:cNvPr id="8245" name="Arc 37"/>
                <p:cNvSpPr>
                  <a:spLocks/>
                </p:cNvSpPr>
                <p:nvPr/>
              </p:nvSpPr>
              <p:spPr bwMode="auto">
                <a:xfrm>
                  <a:off x="3959" y="1929"/>
                  <a:ext cx="329" cy="32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46" name="Arc 38"/>
                <p:cNvSpPr>
                  <a:spLocks/>
                </p:cNvSpPr>
                <p:nvPr/>
              </p:nvSpPr>
              <p:spPr bwMode="auto">
                <a:xfrm flipH="1">
                  <a:off x="3653" y="1933"/>
                  <a:ext cx="329" cy="32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8244" name="Line 41"/>
              <p:cNvSpPr>
                <a:spLocks noChangeShapeType="1"/>
              </p:cNvSpPr>
              <p:nvPr/>
            </p:nvSpPr>
            <p:spPr bwMode="auto">
              <a:xfrm>
                <a:off x="1878" y="2354"/>
                <a:ext cx="165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231" name="Text Box 46"/>
            <p:cNvSpPr txBox="1">
              <a:spLocks noChangeArrowheads="1"/>
            </p:cNvSpPr>
            <p:nvPr/>
          </p:nvSpPr>
          <p:spPr bwMode="auto">
            <a:xfrm>
              <a:off x="519" y="2352"/>
              <a:ext cx="7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>
                  <a:solidFill>
                    <a:srgbClr val="000000"/>
                  </a:solidFill>
                  <a:latin typeface="Times New Roman" panose="02020603050405020304" pitchFamily="18" charset="0"/>
                </a:rPr>
                <a:t>Info. Signal</a:t>
              </a:r>
            </a:p>
          </p:txBody>
        </p:sp>
        <p:sp>
          <p:nvSpPr>
            <p:cNvPr id="8232" name="Text Box 47"/>
            <p:cNvSpPr txBox="1">
              <a:spLocks noChangeArrowheads="1"/>
            </p:cNvSpPr>
            <p:nvPr/>
          </p:nvSpPr>
          <p:spPr bwMode="auto">
            <a:xfrm>
              <a:off x="2270" y="2347"/>
              <a:ext cx="93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>
                  <a:solidFill>
                    <a:srgbClr val="000000"/>
                  </a:solidFill>
                  <a:latin typeface="Times New Roman" panose="02020603050405020304" pitchFamily="18" charset="0"/>
                </a:rPr>
                <a:t>Receiver Input</a:t>
              </a:r>
            </a:p>
          </p:txBody>
        </p:sp>
        <p:grpSp>
          <p:nvGrpSpPr>
            <p:cNvPr id="8233" name="Group 53"/>
            <p:cNvGrpSpPr>
              <a:grpSpLocks/>
            </p:cNvGrpSpPr>
            <p:nvPr/>
          </p:nvGrpSpPr>
          <p:grpSpPr bwMode="auto">
            <a:xfrm>
              <a:off x="3750" y="2190"/>
              <a:ext cx="1613" cy="132"/>
              <a:chOff x="3653" y="1929"/>
              <a:chExt cx="635" cy="333"/>
            </a:xfrm>
          </p:grpSpPr>
          <p:sp>
            <p:nvSpPr>
              <p:cNvPr id="8241" name="Arc 54"/>
              <p:cNvSpPr>
                <a:spLocks/>
              </p:cNvSpPr>
              <p:nvPr/>
            </p:nvSpPr>
            <p:spPr bwMode="auto">
              <a:xfrm>
                <a:off x="3959" y="1929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CC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42" name="Arc 55"/>
              <p:cNvSpPr>
                <a:spLocks/>
              </p:cNvSpPr>
              <p:nvPr/>
            </p:nvSpPr>
            <p:spPr bwMode="auto">
              <a:xfrm flipH="1">
                <a:off x="3653" y="1933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CC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234" name="Line 56"/>
            <p:cNvSpPr>
              <a:spLocks noChangeShapeType="1"/>
            </p:cNvSpPr>
            <p:nvPr/>
          </p:nvSpPr>
          <p:spPr bwMode="auto">
            <a:xfrm>
              <a:off x="3738" y="2318"/>
              <a:ext cx="165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35" name="Text Box 57"/>
            <p:cNvSpPr txBox="1">
              <a:spLocks noChangeArrowheads="1"/>
            </p:cNvSpPr>
            <p:nvPr/>
          </p:nvSpPr>
          <p:spPr bwMode="auto">
            <a:xfrm>
              <a:off x="4139" y="2324"/>
              <a:ext cx="100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>
                  <a:solidFill>
                    <a:srgbClr val="000000"/>
                  </a:solidFill>
                  <a:latin typeface="Times New Roman" panose="02020603050405020304" pitchFamily="18" charset="0"/>
                </a:rPr>
                <a:t>Despread Signal</a:t>
              </a:r>
            </a:p>
          </p:txBody>
        </p:sp>
        <p:grpSp>
          <p:nvGrpSpPr>
            <p:cNvPr id="8236" name="Group 58"/>
            <p:cNvGrpSpPr>
              <a:grpSpLocks/>
            </p:cNvGrpSpPr>
            <p:nvPr/>
          </p:nvGrpSpPr>
          <p:grpSpPr bwMode="auto">
            <a:xfrm>
              <a:off x="4381" y="1889"/>
              <a:ext cx="333" cy="433"/>
              <a:chOff x="3653" y="1929"/>
              <a:chExt cx="635" cy="333"/>
            </a:xfrm>
          </p:grpSpPr>
          <p:sp>
            <p:nvSpPr>
              <p:cNvPr id="8239" name="Arc 59"/>
              <p:cNvSpPr>
                <a:spLocks/>
              </p:cNvSpPr>
              <p:nvPr/>
            </p:nvSpPr>
            <p:spPr bwMode="auto">
              <a:xfrm>
                <a:off x="3959" y="1929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0033CC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40" name="Arc 60"/>
              <p:cNvSpPr>
                <a:spLocks/>
              </p:cNvSpPr>
              <p:nvPr/>
            </p:nvSpPr>
            <p:spPr bwMode="auto">
              <a:xfrm flipH="1">
                <a:off x="3653" y="1933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0033CC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237" name="Text Box 61"/>
            <p:cNvSpPr txBox="1">
              <a:spLocks noChangeArrowheads="1"/>
            </p:cNvSpPr>
            <p:nvPr/>
          </p:nvSpPr>
          <p:spPr bwMode="auto">
            <a:xfrm>
              <a:off x="4735" y="1906"/>
              <a:ext cx="68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solidFill>
                    <a:srgbClr val="CC0000"/>
                  </a:solidFill>
                  <a:latin typeface="Times New Roman" panose="02020603050405020304" pitchFamily="18" charset="0"/>
                </a:rPr>
                <a:t>I(f)</a:t>
              </a:r>
              <a:r>
                <a:rPr lang="en-US" altLang="en-US" sz="2000" baseline="-4000">
                  <a:solidFill>
                    <a:srgbClr val="CC0000"/>
                  </a:solidFill>
                  <a:latin typeface="Times New Roman" panose="02020603050405020304" pitchFamily="18" charset="0"/>
                </a:rPr>
                <a:t>*</a:t>
              </a:r>
              <a:r>
                <a:rPr lang="en-US" altLang="en-US" sz="2000">
                  <a:solidFill>
                    <a:srgbClr val="CC0000"/>
                  </a:solidFill>
                  <a:latin typeface="Times New Roman" panose="02020603050405020304" pitchFamily="18" charset="0"/>
                </a:rPr>
                <a:t>S</a:t>
              </a:r>
              <a:r>
                <a:rPr lang="en-US" altLang="en-US" sz="2000" baseline="-25000">
                  <a:solidFill>
                    <a:srgbClr val="CC0000"/>
                  </a:solidFill>
                  <a:latin typeface="Times New Roman" panose="02020603050405020304" pitchFamily="18" charset="0"/>
                </a:rPr>
                <a:t>c</a:t>
              </a:r>
              <a:r>
                <a:rPr lang="en-US" altLang="en-US" sz="2000">
                  <a:solidFill>
                    <a:srgbClr val="CC0000"/>
                  </a:solidFill>
                  <a:latin typeface="Times New Roman" panose="02020603050405020304" pitchFamily="18" charset="0"/>
                </a:rPr>
                <a:t>(f)</a:t>
              </a:r>
            </a:p>
          </p:txBody>
        </p:sp>
        <p:sp>
          <p:nvSpPr>
            <p:cNvPr id="8238" name="Rectangle 62"/>
            <p:cNvSpPr>
              <a:spLocks noChangeArrowheads="1"/>
            </p:cNvSpPr>
            <p:nvPr/>
          </p:nvSpPr>
          <p:spPr bwMode="auto">
            <a:xfrm>
              <a:off x="4307" y="1856"/>
              <a:ext cx="466" cy="466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Char char="l"/>
                <a:defRPr sz="3200" b="1">
                  <a:solidFill>
                    <a:srgbClr val="0000CC"/>
                  </a:solidFill>
                  <a:latin typeface="Garamond" panose="02020404030301010803" pitchFamily="18" charset="0"/>
                </a:defRPr>
              </a:lvl1pPr>
              <a:lvl2pPr marL="742950" indent="-28575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anose="05000000000000000000" pitchFamily="2" charset="2"/>
                <a:buChar char="l"/>
                <a:defRPr sz="2800" b="1">
                  <a:solidFill>
                    <a:srgbClr val="0000CC"/>
                  </a:solidFill>
                  <a:latin typeface="Garamond" panose="02020404030301010803" pitchFamily="18" charset="0"/>
                </a:defRPr>
              </a:lvl2pPr>
              <a:lvl3pPr marL="1143000" indent="-22860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anose="05000000000000000000" pitchFamily="2" charset="2"/>
                <a:buChar char="l"/>
                <a:defRPr sz="2000" b="1">
                  <a:solidFill>
                    <a:srgbClr val="0000CC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8197" name="Text Box 65"/>
          <p:cNvSpPr txBox="1">
            <a:spLocks noChangeArrowheads="1"/>
          </p:cNvSpPr>
          <p:nvPr/>
        </p:nvSpPr>
        <p:spPr bwMode="auto">
          <a:xfrm>
            <a:off x="1314450" y="4932363"/>
            <a:ext cx="577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33CC"/>
                </a:solidFill>
                <a:latin typeface="Times New Roman" panose="02020603050405020304" pitchFamily="18" charset="0"/>
              </a:rPr>
              <a:t>S(f)</a:t>
            </a:r>
          </a:p>
        </p:txBody>
      </p:sp>
      <p:sp>
        <p:nvSpPr>
          <p:cNvPr id="8198" name="Line 66"/>
          <p:cNvSpPr>
            <a:spLocks noChangeShapeType="1"/>
          </p:cNvSpPr>
          <p:nvPr/>
        </p:nvSpPr>
        <p:spPr bwMode="auto">
          <a:xfrm>
            <a:off x="731838" y="5942013"/>
            <a:ext cx="10588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199" name="Group 67"/>
          <p:cNvGrpSpPr>
            <a:grpSpLocks/>
          </p:cNvGrpSpPr>
          <p:nvPr/>
        </p:nvGrpSpPr>
        <p:grpSpPr bwMode="auto">
          <a:xfrm>
            <a:off x="990600" y="5260975"/>
            <a:ext cx="528638" cy="687388"/>
            <a:chOff x="3653" y="1929"/>
            <a:chExt cx="635" cy="333"/>
          </a:xfrm>
        </p:grpSpPr>
        <p:sp>
          <p:nvSpPr>
            <p:cNvPr id="8221" name="Arc 68"/>
            <p:cNvSpPr>
              <a:spLocks/>
            </p:cNvSpPr>
            <p:nvPr/>
          </p:nvSpPr>
          <p:spPr bwMode="auto">
            <a:xfrm>
              <a:off x="3959" y="1929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2" name="Arc 69"/>
            <p:cNvSpPr>
              <a:spLocks/>
            </p:cNvSpPr>
            <p:nvPr/>
          </p:nvSpPr>
          <p:spPr bwMode="auto">
            <a:xfrm flipH="1">
              <a:off x="3653" y="1933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00" name="Text Box 70"/>
          <p:cNvSpPr txBox="1">
            <a:spLocks noChangeArrowheads="1"/>
          </p:cNvSpPr>
          <p:nvPr/>
        </p:nvSpPr>
        <p:spPr bwMode="auto">
          <a:xfrm>
            <a:off x="6772275" y="4795838"/>
            <a:ext cx="7381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33CC"/>
                </a:solidFill>
                <a:latin typeface="Symbol" panose="05050102010706020507" pitchFamily="18" charset="2"/>
              </a:rPr>
              <a:t>a</a:t>
            </a:r>
            <a:r>
              <a:rPr lang="en-US" altLang="en-US" sz="2000">
                <a:solidFill>
                  <a:srgbClr val="0033CC"/>
                </a:solidFill>
                <a:latin typeface="Times New Roman" panose="02020603050405020304" pitchFamily="18" charset="0"/>
              </a:rPr>
              <a:t>S(f)</a:t>
            </a:r>
          </a:p>
        </p:txBody>
      </p:sp>
      <p:sp>
        <p:nvSpPr>
          <p:cNvPr id="8201" name="Text Box 75"/>
          <p:cNvSpPr txBox="1">
            <a:spLocks noChangeArrowheads="1"/>
          </p:cNvSpPr>
          <p:nvPr/>
        </p:nvSpPr>
        <p:spPr bwMode="auto">
          <a:xfrm>
            <a:off x="2778125" y="4913313"/>
            <a:ext cx="2565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6600"/>
                </a:solidFill>
                <a:latin typeface="Times New Roman" panose="02020603050405020304" pitchFamily="18" charset="0"/>
              </a:rPr>
              <a:t>S(f)</a:t>
            </a:r>
            <a:r>
              <a:rPr lang="en-US" altLang="en-US" sz="2000" baseline="-4000">
                <a:solidFill>
                  <a:srgbClr val="006600"/>
                </a:solidFill>
                <a:latin typeface="Times New Roman" panose="02020603050405020304" pitchFamily="18" charset="0"/>
              </a:rPr>
              <a:t>*</a:t>
            </a:r>
            <a:r>
              <a:rPr lang="en-US" altLang="en-US" sz="2000">
                <a:solidFill>
                  <a:srgbClr val="006600"/>
                </a:solidFill>
                <a:latin typeface="Times New Roman" panose="02020603050405020304" pitchFamily="18" charset="0"/>
              </a:rPr>
              <a:t>S</a:t>
            </a:r>
            <a:r>
              <a:rPr lang="en-US" altLang="en-US" sz="2000" baseline="-25000">
                <a:solidFill>
                  <a:srgbClr val="0066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en-US" sz="2000">
                <a:solidFill>
                  <a:srgbClr val="006600"/>
                </a:solidFill>
                <a:latin typeface="Times New Roman" panose="02020603050405020304" pitchFamily="18" charset="0"/>
              </a:rPr>
              <a:t>(f)[</a:t>
            </a:r>
            <a:r>
              <a:rPr lang="en-US" altLang="en-US" sz="2000">
                <a:solidFill>
                  <a:srgbClr val="0033CC"/>
                </a:solidFill>
                <a:latin typeface="Symbol" panose="05050102010706020507" pitchFamily="18" charset="2"/>
              </a:rPr>
              <a:t>ad</a:t>
            </a:r>
            <a:r>
              <a:rPr lang="en-US" altLang="en-US" sz="2000">
                <a:solidFill>
                  <a:srgbClr val="0033CC"/>
                </a:solidFill>
                <a:latin typeface="Times New Roman" panose="02020603050405020304" pitchFamily="18" charset="0"/>
              </a:rPr>
              <a:t>(t)</a:t>
            </a:r>
            <a:r>
              <a:rPr lang="en-US" altLang="en-US" sz="2000">
                <a:solidFill>
                  <a:srgbClr val="006600"/>
                </a:solidFill>
                <a:latin typeface="Times New Roman" panose="02020603050405020304" pitchFamily="18" charset="0"/>
              </a:rPr>
              <a:t>+</a:t>
            </a:r>
            <a:r>
              <a:rPr lang="en-US" altLang="en-US" sz="2000">
                <a:solidFill>
                  <a:srgbClr val="CC0000"/>
                </a:solidFill>
                <a:latin typeface="Symbol" panose="05050102010706020507" pitchFamily="18" charset="2"/>
              </a:rPr>
              <a:t>b</a:t>
            </a:r>
            <a:r>
              <a:rPr lang="en-US" altLang="en-US" sz="2000">
                <a:solidFill>
                  <a:srgbClr val="CC0000"/>
                </a:solidFill>
                <a:latin typeface="Times New Roman" panose="02020603050405020304" pitchFamily="18" charset="0"/>
              </a:rPr>
              <a:t>(t-</a:t>
            </a:r>
            <a:r>
              <a:rPr lang="en-US" altLang="en-US" sz="2000">
                <a:solidFill>
                  <a:srgbClr val="CC0000"/>
                </a:solidFill>
                <a:latin typeface="Symbol" panose="05050102010706020507" pitchFamily="18" charset="2"/>
              </a:rPr>
              <a:t>t</a:t>
            </a:r>
            <a:r>
              <a:rPr lang="en-US" altLang="en-US" sz="2000">
                <a:solidFill>
                  <a:srgbClr val="CC0000"/>
                </a:solidFill>
                <a:latin typeface="Times New Roman" panose="02020603050405020304" pitchFamily="18" charset="0"/>
              </a:rPr>
              <a:t>)]</a:t>
            </a:r>
          </a:p>
        </p:txBody>
      </p:sp>
      <p:grpSp>
        <p:nvGrpSpPr>
          <p:cNvPr id="8202" name="Group 76"/>
          <p:cNvGrpSpPr>
            <a:grpSpLocks/>
          </p:cNvGrpSpPr>
          <p:nvPr/>
        </p:nvGrpSpPr>
        <p:grpSpPr bwMode="auto">
          <a:xfrm>
            <a:off x="2786063" y="5421313"/>
            <a:ext cx="2625725" cy="528637"/>
            <a:chOff x="1878" y="2030"/>
            <a:chExt cx="1654" cy="333"/>
          </a:xfrm>
        </p:grpSpPr>
        <p:grpSp>
          <p:nvGrpSpPr>
            <p:cNvPr id="8217" name="Group 77"/>
            <p:cNvGrpSpPr>
              <a:grpSpLocks/>
            </p:cNvGrpSpPr>
            <p:nvPr/>
          </p:nvGrpSpPr>
          <p:grpSpPr bwMode="auto">
            <a:xfrm>
              <a:off x="1890" y="2030"/>
              <a:ext cx="1613" cy="333"/>
              <a:chOff x="3653" y="1929"/>
              <a:chExt cx="635" cy="333"/>
            </a:xfrm>
          </p:grpSpPr>
          <p:sp>
            <p:nvSpPr>
              <p:cNvPr id="8219" name="Arc 78"/>
              <p:cNvSpPr>
                <a:spLocks/>
              </p:cNvSpPr>
              <p:nvPr/>
            </p:nvSpPr>
            <p:spPr bwMode="auto">
              <a:xfrm>
                <a:off x="3959" y="1929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0033CC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0" name="Arc 79"/>
              <p:cNvSpPr>
                <a:spLocks/>
              </p:cNvSpPr>
              <p:nvPr/>
            </p:nvSpPr>
            <p:spPr bwMode="auto">
              <a:xfrm flipH="1">
                <a:off x="3653" y="1933"/>
                <a:ext cx="329" cy="32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0033CC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218" name="Line 80"/>
            <p:cNvSpPr>
              <a:spLocks noChangeShapeType="1"/>
            </p:cNvSpPr>
            <p:nvPr/>
          </p:nvSpPr>
          <p:spPr bwMode="auto">
            <a:xfrm>
              <a:off x="1878" y="2354"/>
              <a:ext cx="1654" cy="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03" name="Text Box 81"/>
          <p:cNvSpPr txBox="1">
            <a:spLocks noChangeArrowheads="1"/>
          </p:cNvSpPr>
          <p:nvPr/>
        </p:nvSpPr>
        <p:spPr bwMode="auto">
          <a:xfrm>
            <a:off x="642938" y="5961063"/>
            <a:ext cx="1190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Times New Roman" panose="02020603050405020304" pitchFamily="18" charset="0"/>
              </a:rPr>
              <a:t>Info. Signal</a:t>
            </a:r>
          </a:p>
        </p:txBody>
      </p:sp>
      <p:sp>
        <p:nvSpPr>
          <p:cNvPr id="8204" name="Text Box 82"/>
          <p:cNvSpPr txBox="1">
            <a:spLocks noChangeArrowheads="1"/>
          </p:cNvSpPr>
          <p:nvPr/>
        </p:nvSpPr>
        <p:spPr bwMode="auto">
          <a:xfrm>
            <a:off x="3422650" y="5953125"/>
            <a:ext cx="14779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Times New Roman" panose="02020603050405020304" pitchFamily="18" charset="0"/>
              </a:rPr>
              <a:t>Receiver Input</a:t>
            </a:r>
          </a:p>
        </p:txBody>
      </p:sp>
      <p:grpSp>
        <p:nvGrpSpPr>
          <p:cNvPr id="8205" name="Group 83"/>
          <p:cNvGrpSpPr>
            <a:grpSpLocks/>
          </p:cNvGrpSpPr>
          <p:nvPr/>
        </p:nvGrpSpPr>
        <p:grpSpPr bwMode="auto">
          <a:xfrm>
            <a:off x="5772150" y="5703888"/>
            <a:ext cx="2560638" cy="209550"/>
            <a:chOff x="3653" y="1929"/>
            <a:chExt cx="635" cy="333"/>
          </a:xfrm>
        </p:grpSpPr>
        <p:sp>
          <p:nvSpPr>
            <p:cNvPr id="8215" name="Arc 84"/>
            <p:cNvSpPr>
              <a:spLocks/>
            </p:cNvSpPr>
            <p:nvPr/>
          </p:nvSpPr>
          <p:spPr bwMode="auto">
            <a:xfrm>
              <a:off x="3959" y="1929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6" name="Arc 85"/>
            <p:cNvSpPr>
              <a:spLocks/>
            </p:cNvSpPr>
            <p:nvPr/>
          </p:nvSpPr>
          <p:spPr bwMode="auto">
            <a:xfrm flipH="1">
              <a:off x="3653" y="1933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06" name="Line 86"/>
          <p:cNvSpPr>
            <a:spLocks noChangeShapeType="1"/>
          </p:cNvSpPr>
          <p:nvPr/>
        </p:nvSpPr>
        <p:spPr bwMode="auto">
          <a:xfrm>
            <a:off x="5753100" y="5907088"/>
            <a:ext cx="26257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7" name="Text Box 87"/>
          <p:cNvSpPr txBox="1">
            <a:spLocks noChangeArrowheads="1"/>
          </p:cNvSpPr>
          <p:nvPr/>
        </p:nvSpPr>
        <p:spPr bwMode="auto">
          <a:xfrm>
            <a:off x="6389688" y="5916613"/>
            <a:ext cx="16017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Times New Roman" panose="02020603050405020304" pitchFamily="18" charset="0"/>
              </a:rPr>
              <a:t>Despread Signal</a:t>
            </a:r>
          </a:p>
        </p:txBody>
      </p:sp>
      <p:grpSp>
        <p:nvGrpSpPr>
          <p:cNvPr id="8208" name="Group 88"/>
          <p:cNvGrpSpPr>
            <a:grpSpLocks/>
          </p:cNvGrpSpPr>
          <p:nvPr/>
        </p:nvGrpSpPr>
        <p:grpSpPr bwMode="auto">
          <a:xfrm>
            <a:off x="6773863" y="5226050"/>
            <a:ext cx="528637" cy="687388"/>
            <a:chOff x="3653" y="1929"/>
            <a:chExt cx="635" cy="333"/>
          </a:xfrm>
        </p:grpSpPr>
        <p:sp>
          <p:nvSpPr>
            <p:cNvPr id="8213" name="Arc 89"/>
            <p:cNvSpPr>
              <a:spLocks/>
            </p:cNvSpPr>
            <p:nvPr/>
          </p:nvSpPr>
          <p:spPr bwMode="auto">
            <a:xfrm>
              <a:off x="3959" y="1929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4" name="Arc 90"/>
            <p:cNvSpPr>
              <a:spLocks/>
            </p:cNvSpPr>
            <p:nvPr/>
          </p:nvSpPr>
          <p:spPr bwMode="auto">
            <a:xfrm flipH="1">
              <a:off x="3653" y="1933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09" name="Text Box 91"/>
          <p:cNvSpPr txBox="1">
            <a:spLocks noChangeArrowheads="1"/>
          </p:cNvSpPr>
          <p:nvPr/>
        </p:nvSpPr>
        <p:spPr bwMode="auto">
          <a:xfrm>
            <a:off x="7335838" y="5246688"/>
            <a:ext cx="9271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l"/>
              <a:defRPr sz="3200" b="1">
                <a:solidFill>
                  <a:srgbClr val="0000CC"/>
                </a:solidFill>
                <a:latin typeface="Garamond" panose="02020404030301010803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rgbClr val="0000CC"/>
                </a:solidFill>
                <a:latin typeface="Garamond" panose="02020404030301010803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C0081"/>
              </a:buClr>
              <a:buSzPct val="65000"/>
              <a:buFont typeface="Wingdings" panose="05000000000000000000" pitchFamily="2" charset="2"/>
              <a:buChar char="l"/>
              <a:defRPr sz="2000" b="1">
                <a:solidFill>
                  <a:srgbClr val="0000CC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CC0000"/>
                </a:solidFill>
                <a:latin typeface="Symbol" panose="05050102010706020507" pitchFamily="18" charset="2"/>
              </a:rPr>
              <a:t>br</a:t>
            </a:r>
            <a:r>
              <a:rPr lang="en-US" altLang="en-US" sz="2000">
                <a:solidFill>
                  <a:srgbClr val="CC0000"/>
                </a:solidFill>
                <a:latin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CC0000"/>
                </a:solidFill>
                <a:latin typeface="Arial" panose="020B0604020202020204" pitchFamily="34" charset="0"/>
              </a:rPr>
              <a:t>’</a:t>
            </a:r>
            <a:r>
              <a:rPr lang="en-US" altLang="en-US" sz="2000">
                <a:solidFill>
                  <a:srgbClr val="CC0000"/>
                </a:solidFill>
                <a:latin typeface="Times New Roman" panose="02020603050405020304" pitchFamily="18" charset="0"/>
              </a:rPr>
              <a:t>(f)</a:t>
            </a:r>
          </a:p>
        </p:txBody>
      </p:sp>
      <p:grpSp>
        <p:nvGrpSpPr>
          <p:cNvPr id="8210" name="Group 95"/>
          <p:cNvGrpSpPr>
            <a:grpSpLocks/>
          </p:cNvGrpSpPr>
          <p:nvPr/>
        </p:nvGrpSpPr>
        <p:grpSpPr bwMode="auto">
          <a:xfrm>
            <a:off x="2825750" y="5326063"/>
            <a:ext cx="2560638" cy="630237"/>
            <a:chOff x="3653" y="1929"/>
            <a:chExt cx="635" cy="333"/>
          </a:xfrm>
        </p:grpSpPr>
        <p:sp>
          <p:nvSpPr>
            <p:cNvPr id="8211" name="Arc 96"/>
            <p:cNvSpPr>
              <a:spLocks/>
            </p:cNvSpPr>
            <p:nvPr/>
          </p:nvSpPr>
          <p:spPr bwMode="auto">
            <a:xfrm>
              <a:off x="3959" y="1929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2" name="Arc 97"/>
            <p:cNvSpPr>
              <a:spLocks/>
            </p:cNvSpPr>
            <p:nvPr/>
          </p:nvSpPr>
          <p:spPr bwMode="auto">
            <a:xfrm flipH="1">
              <a:off x="3653" y="1933"/>
              <a:ext cx="329" cy="3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89735" y="6411912"/>
            <a:ext cx="80253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990099"/>
                </a:solidFill>
              </a:rPr>
              <a:t>Can coherently combine all multipath components via a RAKE receiver</a:t>
            </a:r>
            <a:endParaRPr lang="en-US" sz="2000" b="1" dirty="0">
              <a:solidFill>
                <a:srgbClr val="990099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RAKE Receiver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3538" y="1704975"/>
            <a:ext cx="8486775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smtClean="0"/>
              <a:t>Multibranch receiver</a:t>
            </a:r>
          </a:p>
          <a:p>
            <a:pPr lvl="1">
              <a:lnSpc>
                <a:spcPct val="100000"/>
              </a:lnSpc>
            </a:pPr>
            <a:r>
              <a:rPr lang="en-US" sz="2400" smtClean="0"/>
              <a:t>Branches synchronized to different MP components</a:t>
            </a:r>
          </a:p>
          <a:p>
            <a:pPr>
              <a:lnSpc>
                <a:spcPct val="100000"/>
              </a:lnSpc>
            </a:pPr>
            <a:endParaRPr lang="en-US" sz="2800" smtClean="0"/>
          </a:p>
          <a:p>
            <a:pPr>
              <a:lnSpc>
                <a:spcPct val="100000"/>
              </a:lnSpc>
            </a:pPr>
            <a:endParaRPr lang="en-US" sz="2800" smtClean="0"/>
          </a:p>
          <a:p>
            <a:pPr>
              <a:lnSpc>
                <a:spcPct val="100000"/>
              </a:lnSpc>
            </a:pPr>
            <a:endParaRPr lang="en-US" sz="2800" smtClean="0"/>
          </a:p>
          <a:p>
            <a:pPr>
              <a:lnSpc>
                <a:spcPct val="100000"/>
              </a:lnSpc>
            </a:pPr>
            <a:endParaRPr lang="en-US" sz="2800" smtClean="0"/>
          </a:p>
          <a:p>
            <a:pPr>
              <a:lnSpc>
                <a:spcPct val="100000"/>
              </a:lnSpc>
            </a:pPr>
            <a:endParaRPr lang="en-US" sz="2800" smtClean="0"/>
          </a:p>
          <a:p>
            <a:pPr>
              <a:lnSpc>
                <a:spcPct val="100000"/>
              </a:lnSpc>
            </a:pPr>
            <a:endParaRPr lang="en-US" sz="2800" smtClean="0"/>
          </a:p>
          <a:p>
            <a:pPr>
              <a:lnSpc>
                <a:spcPct val="100000"/>
              </a:lnSpc>
            </a:pPr>
            <a:r>
              <a:rPr lang="en-US" sz="2800" smtClean="0"/>
              <a:t>These components can be coherently combined</a:t>
            </a:r>
          </a:p>
          <a:p>
            <a:pPr lvl="1">
              <a:lnSpc>
                <a:spcPct val="100000"/>
              </a:lnSpc>
            </a:pPr>
            <a:r>
              <a:rPr lang="en-US" sz="2400" smtClean="0"/>
              <a:t>Use SC, MRC, or EGC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857250" y="3541713"/>
            <a:ext cx="6381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1509713" y="2932113"/>
            <a:ext cx="0" cy="2044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1524000" y="2916238"/>
            <a:ext cx="508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1530350" y="3910013"/>
            <a:ext cx="508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10248" name="Group 8"/>
          <p:cNvGrpSpPr>
            <a:grpSpLocks/>
          </p:cNvGrpSpPr>
          <p:nvPr/>
        </p:nvGrpSpPr>
        <p:grpSpPr bwMode="auto">
          <a:xfrm>
            <a:off x="1982788" y="2644775"/>
            <a:ext cx="338137" cy="457200"/>
            <a:chOff x="2291" y="1887"/>
            <a:chExt cx="213" cy="288"/>
          </a:xfrm>
        </p:grpSpPr>
        <p:sp>
          <p:nvSpPr>
            <p:cNvPr id="10285" name="Oval 9"/>
            <p:cNvSpPr>
              <a:spLocks noChangeArrowheads="1"/>
            </p:cNvSpPr>
            <p:nvPr/>
          </p:nvSpPr>
          <p:spPr bwMode="auto">
            <a:xfrm>
              <a:off x="2313" y="1975"/>
              <a:ext cx="156" cy="146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0286" name="Text Box 10"/>
            <p:cNvSpPr txBox="1">
              <a:spLocks noChangeArrowheads="1"/>
            </p:cNvSpPr>
            <p:nvPr/>
          </p:nvSpPr>
          <p:spPr bwMode="auto">
            <a:xfrm>
              <a:off x="2291" y="1887"/>
              <a:ext cx="21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itchFamily="18" charset="0"/>
                  <a:ea typeface="+mn-ea"/>
                  <a:cs typeface="+mn-cs"/>
                </a:rPr>
                <a:t>x</a:t>
              </a:r>
            </a:p>
          </p:txBody>
        </p:sp>
      </p:grpSp>
      <p:grpSp>
        <p:nvGrpSpPr>
          <p:cNvPr id="10249" name="Group 11"/>
          <p:cNvGrpSpPr>
            <a:grpSpLocks/>
          </p:cNvGrpSpPr>
          <p:nvPr/>
        </p:nvGrpSpPr>
        <p:grpSpPr bwMode="auto">
          <a:xfrm>
            <a:off x="2005013" y="3668713"/>
            <a:ext cx="338137" cy="457200"/>
            <a:chOff x="2291" y="1887"/>
            <a:chExt cx="213" cy="288"/>
          </a:xfrm>
        </p:grpSpPr>
        <p:sp>
          <p:nvSpPr>
            <p:cNvPr id="10283" name="Oval 12"/>
            <p:cNvSpPr>
              <a:spLocks noChangeArrowheads="1"/>
            </p:cNvSpPr>
            <p:nvPr/>
          </p:nvSpPr>
          <p:spPr bwMode="auto">
            <a:xfrm>
              <a:off x="2313" y="1975"/>
              <a:ext cx="156" cy="146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0284" name="Text Box 13"/>
            <p:cNvSpPr txBox="1">
              <a:spLocks noChangeArrowheads="1"/>
            </p:cNvSpPr>
            <p:nvPr/>
          </p:nvSpPr>
          <p:spPr bwMode="auto">
            <a:xfrm>
              <a:off x="2291" y="1887"/>
              <a:ext cx="21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itchFamily="18" charset="0"/>
                  <a:ea typeface="+mn-ea"/>
                  <a:cs typeface="+mn-cs"/>
                </a:rPr>
                <a:t>x</a:t>
              </a:r>
            </a:p>
          </p:txBody>
        </p:sp>
      </p:grpSp>
      <p:sp>
        <p:nvSpPr>
          <p:cNvPr id="10250" name="Line 14"/>
          <p:cNvSpPr>
            <a:spLocks noChangeShapeType="1"/>
          </p:cNvSpPr>
          <p:nvPr/>
        </p:nvSpPr>
        <p:spPr bwMode="auto">
          <a:xfrm flipV="1">
            <a:off x="2135188" y="3001963"/>
            <a:ext cx="0" cy="2460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51" name="Line 15"/>
          <p:cNvSpPr>
            <a:spLocks noChangeShapeType="1"/>
          </p:cNvSpPr>
          <p:nvPr/>
        </p:nvSpPr>
        <p:spPr bwMode="auto">
          <a:xfrm flipV="1">
            <a:off x="2171700" y="4025900"/>
            <a:ext cx="0" cy="3476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52" name="Text Box 16"/>
          <p:cNvSpPr txBox="1">
            <a:spLocks noChangeArrowheads="1"/>
          </p:cNvSpPr>
          <p:nvPr/>
        </p:nvSpPr>
        <p:spPr bwMode="auto">
          <a:xfrm>
            <a:off x="2070100" y="3116263"/>
            <a:ext cx="593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(t)</a:t>
            </a:r>
          </a:p>
        </p:txBody>
      </p:sp>
      <p:sp>
        <p:nvSpPr>
          <p:cNvPr id="10253" name="Text Box 17"/>
          <p:cNvSpPr txBox="1">
            <a:spLocks noChangeArrowheads="1"/>
          </p:cNvSpPr>
          <p:nvPr/>
        </p:nvSpPr>
        <p:spPr bwMode="auto">
          <a:xfrm>
            <a:off x="2163763" y="4108450"/>
            <a:ext cx="9763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(t-iT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10254" name="Line 18"/>
          <p:cNvSpPr>
            <a:spLocks noChangeShapeType="1"/>
          </p:cNvSpPr>
          <p:nvPr/>
        </p:nvSpPr>
        <p:spPr bwMode="auto">
          <a:xfrm>
            <a:off x="1522413" y="4976813"/>
            <a:ext cx="508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10255" name="Group 19"/>
          <p:cNvGrpSpPr>
            <a:grpSpLocks/>
          </p:cNvGrpSpPr>
          <p:nvPr/>
        </p:nvGrpSpPr>
        <p:grpSpPr bwMode="auto">
          <a:xfrm>
            <a:off x="1997075" y="4735513"/>
            <a:ext cx="338138" cy="457200"/>
            <a:chOff x="2291" y="1887"/>
            <a:chExt cx="213" cy="288"/>
          </a:xfrm>
        </p:grpSpPr>
        <p:sp>
          <p:nvSpPr>
            <p:cNvPr id="10281" name="Oval 20"/>
            <p:cNvSpPr>
              <a:spLocks noChangeArrowheads="1"/>
            </p:cNvSpPr>
            <p:nvPr/>
          </p:nvSpPr>
          <p:spPr bwMode="auto">
            <a:xfrm>
              <a:off x="2313" y="1975"/>
              <a:ext cx="156" cy="146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0282" name="Text Box 21"/>
            <p:cNvSpPr txBox="1">
              <a:spLocks noChangeArrowheads="1"/>
            </p:cNvSpPr>
            <p:nvPr/>
          </p:nvSpPr>
          <p:spPr bwMode="auto">
            <a:xfrm>
              <a:off x="2291" y="1887"/>
              <a:ext cx="21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itchFamily="18" charset="0"/>
                  <a:ea typeface="+mn-ea"/>
                  <a:cs typeface="+mn-cs"/>
                </a:rPr>
                <a:t>x</a:t>
              </a:r>
            </a:p>
          </p:txBody>
        </p:sp>
      </p:grpSp>
      <p:sp>
        <p:nvSpPr>
          <p:cNvPr id="10256" name="Line 22"/>
          <p:cNvSpPr>
            <a:spLocks noChangeShapeType="1"/>
          </p:cNvSpPr>
          <p:nvPr/>
        </p:nvSpPr>
        <p:spPr bwMode="auto">
          <a:xfrm flipV="1">
            <a:off x="2163763" y="5092700"/>
            <a:ext cx="0" cy="3476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57" name="Text Box 23"/>
          <p:cNvSpPr txBox="1">
            <a:spLocks noChangeArrowheads="1"/>
          </p:cNvSpPr>
          <p:nvPr/>
        </p:nvSpPr>
        <p:spPr bwMode="auto">
          <a:xfrm>
            <a:off x="2155825" y="5175250"/>
            <a:ext cx="10906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(t-NT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10258" name="Line 24"/>
          <p:cNvSpPr>
            <a:spLocks noChangeShapeType="1"/>
          </p:cNvSpPr>
          <p:nvPr/>
        </p:nvSpPr>
        <p:spPr bwMode="auto">
          <a:xfrm>
            <a:off x="2287588" y="2909888"/>
            <a:ext cx="1524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59" name="Text Box 25"/>
          <p:cNvSpPr txBox="1">
            <a:spLocks noChangeArrowheads="1"/>
          </p:cNvSpPr>
          <p:nvPr/>
        </p:nvSpPr>
        <p:spPr bwMode="auto">
          <a:xfrm>
            <a:off x="3825875" y="2727325"/>
            <a:ext cx="944563" cy="4095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Demod</a:t>
            </a:r>
          </a:p>
        </p:txBody>
      </p:sp>
      <p:sp>
        <p:nvSpPr>
          <p:cNvPr id="10260" name="Line 26"/>
          <p:cNvSpPr>
            <a:spLocks noChangeShapeType="1"/>
          </p:cNvSpPr>
          <p:nvPr/>
        </p:nvSpPr>
        <p:spPr bwMode="auto">
          <a:xfrm>
            <a:off x="2295525" y="3917950"/>
            <a:ext cx="1524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61" name="Text Box 27"/>
          <p:cNvSpPr txBox="1">
            <a:spLocks noChangeArrowheads="1"/>
          </p:cNvSpPr>
          <p:nvPr/>
        </p:nvSpPr>
        <p:spPr bwMode="auto">
          <a:xfrm>
            <a:off x="3833813" y="3735388"/>
            <a:ext cx="944562" cy="4095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Demod</a:t>
            </a:r>
          </a:p>
        </p:txBody>
      </p:sp>
      <p:sp>
        <p:nvSpPr>
          <p:cNvPr id="10262" name="Line 28"/>
          <p:cNvSpPr>
            <a:spLocks noChangeShapeType="1"/>
          </p:cNvSpPr>
          <p:nvPr/>
        </p:nvSpPr>
        <p:spPr bwMode="auto">
          <a:xfrm>
            <a:off x="2301875" y="5013325"/>
            <a:ext cx="1524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63" name="Text Box 29"/>
          <p:cNvSpPr txBox="1">
            <a:spLocks noChangeArrowheads="1"/>
          </p:cNvSpPr>
          <p:nvPr/>
        </p:nvSpPr>
        <p:spPr bwMode="auto">
          <a:xfrm>
            <a:off x="3840163" y="4830763"/>
            <a:ext cx="944562" cy="4095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Demod</a:t>
            </a:r>
          </a:p>
        </p:txBody>
      </p:sp>
      <p:grpSp>
        <p:nvGrpSpPr>
          <p:cNvPr id="10264" name="Group 30"/>
          <p:cNvGrpSpPr>
            <a:grpSpLocks/>
          </p:cNvGrpSpPr>
          <p:nvPr/>
        </p:nvGrpSpPr>
        <p:grpSpPr bwMode="auto">
          <a:xfrm>
            <a:off x="1754188" y="4279900"/>
            <a:ext cx="88900" cy="393700"/>
            <a:chOff x="4187" y="2880"/>
            <a:chExt cx="56" cy="248"/>
          </a:xfrm>
        </p:grpSpPr>
        <p:sp>
          <p:nvSpPr>
            <p:cNvPr id="10278" name="Oval 31"/>
            <p:cNvSpPr>
              <a:spLocks noChangeArrowheads="1"/>
            </p:cNvSpPr>
            <p:nvPr/>
          </p:nvSpPr>
          <p:spPr bwMode="auto">
            <a:xfrm>
              <a:off x="4187" y="2880"/>
              <a:ext cx="56" cy="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0279" name="Oval 32"/>
            <p:cNvSpPr>
              <a:spLocks noChangeArrowheads="1"/>
            </p:cNvSpPr>
            <p:nvPr/>
          </p:nvSpPr>
          <p:spPr bwMode="auto">
            <a:xfrm>
              <a:off x="4187" y="2976"/>
              <a:ext cx="56" cy="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0280" name="Oval 33"/>
            <p:cNvSpPr>
              <a:spLocks noChangeArrowheads="1"/>
            </p:cNvSpPr>
            <p:nvPr/>
          </p:nvSpPr>
          <p:spPr bwMode="auto">
            <a:xfrm>
              <a:off x="4187" y="3072"/>
              <a:ext cx="56" cy="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265" name="Group 34"/>
          <p:cNvGrpSpPr>
            <a:grpSpLocks/>
          </p:cNvGrpSpPr>
          <p:nvPr/>
        </p:nvGrpSpPr>
        <p:grpSpPr bwMode="auto">
          <a:xfrm>
            <a:off x="1762125" y="3257550"/>
            <a:ext cx="88900" cy="393700"/>
            <a:chOff x="4187" y="2880"/>
            <a:chExt cx="56" cy="248"/>
          </a:xfrm>
        </p:grpSpPr>
        <p:sp>
          <p:nvSpPr>
            <p:cNvPr id="10275" name="Oval 35"/>
            <p:cNvSpPr>
              <a:spLocks noChangeArrowheads="1"/>
            </p:cNvSpPr>
            <p:nvPr/>
          </p:nvSpPr>
          <p:spPr bwMode="auto">
            <a:xfrm>
              <a:off x="4187" y="2880"/>
              <a:ext cx="56" cy="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0276" name="Oval 36"/>
            <p:cNvSpPr>
              <a:spLocks noChangeArrowheads="1"/>
            </p:cNvSpPr>
            <p:nvPr/>
          </p:nvSpPr>
          <p:spPr bwMode="auto">
            <a:xfrm>
              <a:off x="4187" y="2976"/>
              <a:ext cx="56" cy="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0277" name="Oval 37"/>
            <p:cNvSpPr>
              <a:spLocks noChangeArrowheads="1"/>
            </p:cNvSpPr>
            <p:nvPr/>
          </p:nvSpPr>
          <p:spPr bwMode="auto">
            <a:xfrm>
              <a:off x="4187" y="3072"/>
              <a:ext cx="56" cy="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10266" name="Line 38"/>
          <p:cNvSpPr>
            <a:spLocks noChangeShapeType="1"/>
          </p:cNvSpPr>
          <p:nvPr/>
        </p:nvSpPr>
        <p:spPr bwMode="auto">
          <a:xfrm>
            <a:off x="4768850" y="2922588"/>
            <a:ext cx="508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67" name="Line 39"/>
          <p:cNvSpPr>
            <a:spLocks noChangeShapeType="1"/>
          </p:cNvSpPr>
          <p:nvPr/>
        </p:nvSpPr>
        <p:spPr bwMode="auto">
          <a:xfrm>
            <a:off x="4776788" y="3960813"/>
            <a:ext cx="508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68" name="Line 40"/>
          <p:cNvSpPr>
            <a:spLocks noChangeShapeType="1"/>
          </p:cNvSpPr>
          <p:nvPr/>
        </p:nvSpPr>
        <p:spPr bwMode="auto">
          <a:xfrm>
            <a:off x="4784725" y="5041900"/>
            <a:ext cx="508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69" name="Text Box 41"/>
          <p:cNvSpPr txBox="1">
            <a:spLocks noChangeArrowheads="1"/>
          </p:cNvSpPr>
          <p:nvPr/>
        </p:nvSpPr>
        <p:spPr bwMode="auto">
          <a:xfrm>
            <a:off x="684213" y="3124200"/>
            <a:ext cx="5492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y(t)</a:t>
            </a:r>
          </a:p>
        </p:txBody>
      </p:sp>
      <p:sp>
        <p:nvSpPr>
          <p:cNvPr id="10270" name="Rectangle 42"/>
          <p:cNvSpPr>
            <a:spLocks noChangeArrowheads="1"/>
          </p:cNvSpPr>
          <p:nvPr/>
        </p:nvSpPr>
        <p:spPr bwMode="auto">
          <a:xfrm>
            <a:off x="5297488" y="2814638"/>
            <a:ext cx="1697037" cy="24526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71" name="Text Box 43"/>
          <p:cNvSpPr txBox="1">
            <a:spLocks noChangeArrowheads="1"/>
          </p:cNvSpPr>
          <p:nvPr/>
        </p:nvSpPr>
        <p:spPr bwMode="auto">
          <a:xfrm>
            <a:off x="5451475" y="3592513"/>
            <a:ext cx="14017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Diversity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Combiner</a:t>
            </a:r>
          </a:p>
        </p:txBody>
      </p:sp>
      <p:sp>
        <p:nvSpPr>
          <p:cNvPr id="10272" name="Line 44"/>
          <p:cNvSpPr>
            <a:spLocks noChangeShapeType="1"/>
          </p:cNvSpPr>
          <p:nvPr/>
        </p:nvSpPr>
        <p:spPr bwMode="auto">
          <a:xfrm>
            <a:off x="7005638" y="3968750"/>
            <a:ext cx="508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73" name="Text Box 45"/>
          <p:cNvSpPr txBox="1">
            <a:spLocks noChangeArrowheads="1"/>
          </p:cNvSpPr>
          <p:nvPr/>
        </p:nvSpPr>
        <p:spPr bwMode="auto">
          <a:xfrm>
            <a:off x="7208838" y="3408363"/>
            <a:ext cx="393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k</a:t>
            </a:r>
          </a:p>
        </p:txBody>
      </p:sp>
      <p:sp>
        <p:nvSpPr>
          <p:cNvPr id="10274" name="Text Box 46"/>
          <p:cNvSpPr txBox="1">
            <a:spLocks noChangeArrowheads="1"/>
          </p:cNvSpPr>
          <p:nvPr/>
        </p:nvSpPr>
        <p:spPr bwMode="auto">
          <a:xfrm>
            <a:off x="7243763" y="3314700"/>
            <a:ext cx="3032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^</a:t>
            </a:r>
            <a:endParaRPr kumimoji="0" lang="en-US" sz="20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31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4400" smtClean="0"/>
              <a:t>Multiuser Channels:</a:t>
            </a:r>
            <a:br>
              <a:rPr lang="en-US" sz="4400" smtClean="0"/>
            </a:br>
            <a:r>
              <a:rPr lang="en-US" sz="4400" smtClean="0"/>
              <a:t>Uplink and Downlink</a:t>
            </a:r>
          </a:p>
        </p:txBody>
      </p:sp>
      <p:sp>
        <p:nvSpPr>
          <p:cNvPr id="2055" name="Line 3"/>
          <p:cNvSpPr>
            <a:spLocks noChangeShapeType="1"/>
          </p:cNvSpPr>
          <p:nvPr/>
        </p:nvSpPr>
        <p:spPr bwMode="auto">
          <a:xfrm>
            <a:off x="5024438" y="2298700"/>
            <a:ext cx="0" cy="419100"/>
          </a:xfrm>
          <a:prstGeom prst="line">
            <a:avLst/>
          </a:prstGeom>
          <a:noFill/>
          <a:ln w="25400">
            <a:solidFill>
              <a:srgbClr val="00484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2050" name="Object 2"/>
          <p:cNvGraphicFramePr>
            <a:graphicFrameLocks/>
          </p:cNvGraphicFramePr>
          <p:nvPr/>
        </p:nvGraphicFramePr>
        <p:xfrm>
          <a:off x="5456238" y="4646613"/>
          <a:ext cx="1341437" cy="9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CorelDRAW 6.0" r:id="rId3" imgW="3323880" imgH="2296800" progId="">
                  <p:embed/>
                </p:oleObj>
              </mc:Choice>
              <mc:Fallback>
                <p:oleObj name="CorelDRAW 6.0" r:id="rId3" imgW="3323880" imgH="229680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6238" y="4646613"/>
                        <a:ext cx="1341437" cy="92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/>
          </p:cNvGraphicFramePr>
          <p:nvPr/>
        </p:nvGraphicFramePr>
        <p:xfrm>
          <a:off x="7475538" y="2016125"/>
          <a:ext cx="862012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CorelDRAW 6.0" r:id="rId5" imgW="2104920" imgH="2452680" progId="">
                  <p:embed/>
                </p:oleObj>
              </mc:Choice>
              <mc:Fallback>
                <p:oleObj name="CorelDRAW 6.0" r:id="rId5" imgW="2104920" imgH="245268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5538" y="2016125"/>
                        <a:ext cx="862012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/>
          </p:cNvGraphicFramePr>
          <p:nvPr/>
        </p:nvGraphicFramePr>
        <p:xfrm>
          <a:off x="3251200" y="4300538"/>
          <a:ext cx="708025" cy="99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name="CorelDRAW 6.0" r:id="rId7" imgW="1776240" imgH="2495520" progId="">
                  <p:embed/>
                </p:oleObj>
              </mc:Choice>
              <mc:Fallback>
                <p:oleObj name="CorelDRAW 6.0" r:id="rId7" imgW="1776240" imgH="249552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1200" y="4300538"/>
                        <a:ext cx="708025" cy="995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906963" y="2041525"/>
            <a:ext cx="215900" cy="479425"/>
            <a:chOff x="2342" y="1176"/>
            <a:chExt cx="136" cy="302"/>
          </a:xfrm>
        </p:grpSpPr>
        <p:sp>
          <p:nvSpPr>
            <p:cNvPr id="2090" name="Line 8"/>
            <p:cNvSpPr>
              <a:spLocks noChangeShapeType="1"/>
            </p:cNvSpPr>
            <p:nvPr/>
          </p:nvSpPr>
          <p:spPr bwMode="auto">
            <a:xfrm>
              <a:off x="2410" y="1238"/>
              <a:ext cx="0" cy="240"/>
            </a:xfrm>
            <a:prstGeom prst="line">
              <a:avLst/>
            </a:prstGeom>
            <a:noFill/>
            <a:ln w="25400">
              <a:solidFill>
                <a:srgbClr val="00434B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91" name="AutoShape 9"/>
            <p:cNvSpPr>
              <a:spLocks noChangeArrowheads="1"/>
            </p:cNvSpPr>
            <p:nvPr/>
          </p:nvSpPr>
          <p:spPr bwMode="auto">
            <a:xfrm rot="10800000">
              <a:off x="2342" y="1176"/>
              <a:ext cx="136" cy="184"/>
            </a:xfrm>
            <a:prstGeom prst="triangle">
              <a:avLst>
                <a:gd name="adj" fmla="val 49995"/>
              </a:avLst>
            </a:prstGeom>
            <a:solidFill>
              <a:srgbClr val="00434B"/>
            </a:solidFill>
            <a:ln w="12700">
              <a:solidFill>
                <a:srgbClr val="00434B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057" name="Line 10"/>
          <p:cNvSpPr>
            <a:spLocks noChangeShapeType="1"/>
          </p:cNvSpPr>
          <p:nvPr/>
        </p:nvSpPr>
        <p:spPr bwMode="auto">
          <a:xfrm flipV="1">
            <a:off x="5170488" y="2085975"/>
            <a:ext cx="2901950" cy="182563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stealth" w="med" len="med"/>
            <a:tailEnd type="stealth" w="med" len="med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58" name="Line 11"/>
          <p:cNvSpPr>
            <a:spLocks noChangeShapeType="1"/>
          </p:cNvSpPr>
          <p:nvPr/>
        </p:nvSpPr>
        <p:spPr bwMode="auto">
          <a:xfrm>
            <a:off x="6584950" y="4418013"/>
            <a:ext cx="0" cy="3175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59" name="Line 12"/>
          <p:cNvSpPr>
            <a:spLocks noChangeShapeType="1"/>
          </p:cNvSpPr>
          <p:nvPr/>
        </p:nvSpPr>
        <p:spPr bwMode="auto">
          <a:xfrm>
            <a:off x="5068888" y="2254250"/>
            <a:ext cx="1485900" cy="217805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stealth" w="med" len="med"/>
            <a:tailEnd type="stealth" w="med" len="med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2053" name="Object 5"/>
          <p:cNvGraphicFramePr>
            <a:graphicFrameLocks/>
          </p:cNvGraphicFramePr>
          <p:nvPr/>
        </p:nvGraphicFramePr>
        <p:xfrm>
          <a:off x="4783138" y="2651125"/>
          <a:ext cx="568325" cy="124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CorelDRAW 6.0" r:id="rId9" imgW="1319040" imgH="2890800" progId="">
                  <p:embed/>
                </p:oleObj>
              </mc:Choice>
              <mc:Fallback>
                <p:oleObj name="CorelDRAW 6.0" r:id="rId9" imgW="1319040" imgH="289080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3138" y="2651125"/>
                        <a:ext cx="568325" cy="1249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0" name="Line 14"/>
          <p:cNvSpPr>
            <a:spLocks noChangeShapeType="1"/>
          </p:cNvSpPr>
          <p:nvPr/>
        </p:nvSpPr>
        <p:spPr bwMode="auto">
          <a:xfrm flipH="1">
            <a:off x="3957638" y="2290763"/>
            <a:ext cx="919162" cy="198120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stealth" w="med" len="med"/>
            <a:tailEnd type="stealth" w="med" len="med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14325" y="1838325"/>
            <a:ext cx="3808413" cy="3616325"/>
            <a:chOff x="393" y="1268"/>
            <a:chExt cx="2399" cy="2278"/>
          </a:xfrm>
        </p:grpSpPr>
        <p:sp>
          <p:nvSpPr>
            <p:cNvPr id="2088" name="Rectangle 16"/>
            <p:cNvSpPr>
              <a:spLocks noChangeArrowheads="1"/>
            </p:cNvSpPr>
            <p:nvPr/>
          </p:nvSpPr>
          <p:spPr bwMode="auto">
            <a:xfrm>
              <a:off x="393" y="2347"/>
              <a:ext cx="2399" cy="1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r>
                <a:rPr lang="en-US" b="1">
                  <a:solidFill>
                    <a:srgbClr val="0000CC"/>
                  </a:solidFill>
                  <a:latin typeface="Garamond" pitchFamily="18" charset="0"/>
                </a:rPr>
                <a:t>Downlink (Broadcast Channel or BC):</a:t>
              </a:r>
            </a:p>
            <a:p>
              <a:pPr>
                <a:lnSpc>
                  <a:spcPct val="90000"/>
                </a:lnSpc>
              </a:pPr>
              <a:r>
                <a:rPr lang="en-US" b="1">
                  <a:solidFill>
                    <a:srgbClr val="0000CC"/>
                  </a:solidFill>
                  <a:latin typeface="Garamond" pitchFamily="18" charset="0"/>
                </a:rPr>
                <a:t>   One Transmitter</a:t>
              </a:r>
            </a:p>
            <a:p>
              <a:r>
                <a:rPr lang="en-US" b="1">
                  <a:solidFill>
                    <a:srgbClr val="0000CC"/>
                  </a:solidFill>
                  <a:latin typeface="Garamond" pitchFamily="18" charset="0"/>
                </a:rPr>
                <a:t>   to Many Receivers.</a:t>
              </a:r>
            </a:p>
            <a:p>
              <a:r>
                <a:rPr lang="en-US" b="1">
                  <a:solidFill>
                    <a:srgbClr val="0000CC"/>
                  </a:solidFill>
                  <a:latin typeface="Garamond" pitchFamily="18" charset="0"/>
                </a:rPr>
                <a:t>	</a:t>
              </a:r>
            </a:p>
          </p:txBody>
        </p:sp>
        <p:sp>
          <p:nvSpPr>
            <p:cNvPr id="2089" name="Rectangle 17"/>
            <p:cNvSpPr>
              <a:spLocks noChangeArrowheads="1"/>
            </p:cNvSpPr>
            <p:nvPr/>
          </p:nvSpPr>
          <p:spPr bwMode="auto">
            <a:xfrm>
              <a:off x="393" y="1268"/>
              <a:ext cx="2161" cy="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b="1">
                  <a:solidFill>
                    <a:srgbClr val="0000CC"/>
                  </a:solidFill>
                  <a:latin typeface="Garamond" pitchFamily="18" charset="0"/>
                </a:rPr>
                <a:t>Uplink (Multiple Access </a:t>
              </a:r>
            </a:p>
            <a:p>
              <a:r>
                <a:rPr lang="en-US" b="1">
                  <a:solidFill>
                    <a:srgbClr val="0000CC"/>
                  </a:solidFill>
                  <a:latin typeface="Garamond" pitchFamily="18" charset="0"/>
                </a:rPr>
                <a:t>Channel or MAC):</a:t>
              </a:r>
            </a:p>
            <a:p>
              <a:r>
                <a:rPr lang="en-US" b="1">
                  <a:solidFill>
                    <a:srgbClr val="0000CC"/>
                  </a:solidFill>
                  <a:latin typeface="Garamond" pitchFamily="18" charset="0"/>
                </a:rPr>
                <a:t>   Many Transmitters</a:t>
              </a:r>
            </a:p>
            <a:p>
              <a:r>
                <a:rPr lang="en-US" b="1">
                  <a:solidFill>
                    <a:srgbClr val="0000CC"/>
                  </a:solidFill>
                  <a:latin typeface="Garamond" pitchFamily="18" charset="0"/>
                </a:rPr>
                <a:t>   to One Receiver.</a:t>
              </a:r>
            </a:p>
          </p:txBody>
        </p:sp>
      </p:grpSp>
      <p:sp>
        <p:nvSpPr>
          <p:cNvPr id="2062" name="Rectangle 18"/>
          <p:cNvSpPr>
            <a:spLocks noChangeArrowheads="1"/>
          </p:cNvSpPr>
          <p:nvPr/>
        </p:nvSpPr>
        <p:spPr bwMode="auto">
          <a:xfrm>
            <a:off x="3929063" y="4764088"/>
            <a:ext cx="427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Garamond" pitchFamily="18" charset="0"/>
              </a:rPr>
              <a:t>R</a:t>
            </a:r>
            <a:r>
              <a:rPr lang="en-US" sz="2000" b="1" baseline="-25000">
                <a:solidFill>
                  <a:srgbClr val="0000FF"/>
                </a:solidFill>
                <a:latin typeface="Garamond" pitchFamily="18" charset="0"/>
              </a:rPr>
              <a:t>1</a:t>
            </a:r>
          </a:p>
        </p:txBody>
      </p:sp>
      <p:sp>
        <p:nvSpPr>
          <p:cNvPr id="2063" name="Rectangle 19"/>
          <p:cNvSpPr>
            <a:spLocks noChangeArrowheads="1"/>
          </p:cNvSpPr>
          <p:nvPr/>
        </p:nvSpPr>
        <p:spPr bwMode="auto">
          <a:xfrm>
            <a:off x="6630988" y="4395788"/>
            <a:ext cx="4397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Garamond" pitchFamily="18" charset="0"/>
              </a:rPr>
              <a:t>R</a:t>
            </a:r>
            <a:r>
              <a:rPr lang="en-US" sz="2000" b="1" baseline="-25000">
                <a:solidFill>
                  <a:srgbClr val="0000FF"/>
                </a:solidFill>
                <a:latin typeface="Garamond" pitchFamily="18" charset="0"/>
              </a:rPr>
              <a:t>2</a:t>
            </a:r>
          </a:p>
        </p:txBody>
      </p:sp>
      <p:sp>
        <p:nvSpPr>
          <p:cNvPr id="2064" name="Rectangle 20"/>
          <p:cNvSpPr>
            <a:spLocks noChangeArrowheads="1"/>
          </p:cNvSpPr>
          <p:nvPr/>
        </p:nvSpPr>
        <p:spPr bwMode="auto">
          <a:xfrm>
            <a:off x="8348663" y="1917700"/>
            <a:ext cx="4397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Garamond" pitchFamily="18" charset="0"/>
              </a:rPr>
              <a:t>R</a:t>
            </a:r>
            <a:r>
              <a:rPr lang="en-US" sz="2000" b="1" baseline="-25000">
                <a:solidFill>
                  <a:srgbClr val="0000FF"/>
                </a:solidFill>
                <a:latin typeface="Garamond" pitchFamily="18" charset="0"/>
              </a:rPr>
              <a:t>3</a:t>
            </a: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3956050" y="3827463"/>
            <a:ext cx="1111250" cy="398462"/>
            <a:chOff x="1944" y="2439"/>
            <a:chExt cx="700" cy="251"/>
          </a:xfrm>
        </p:grpSpPr>
        <p:sp>
          <p:nvSpPr>
            <p:cNvPr id="2084" name="Oval 22"/>
            <p:cNvSpPr>
              <a:spLocks noChangeArrowheads="1"/>
            </p:cNvSpPr>
            <p:nvPr/>
          </p:nvSpPr>
          <p:spPr bwMode="auto">
            <a:xfrm>
              <a:off x="1949" y="2477"/>
              <a:ext cx="173" cy="17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85" name="Text Box 23"/>
            <p:cNvSpPr txBox="1">
              <a:spLocks noChangeArrowheads="1"/>
            </p:cNvSpPr>
            <p:nvPr/>
          </p:nvSpPr>
          <p:spPr bwMode="auto">
            <a:xfrm>
              <a:off x="1944" y="2439"/>
              <a:ext cx="182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>
                  <a:solidFill>
                    <a:srgbClr val="000000"/>
                  </a:solidFill>
                  <a:latin typeface="Garamond" pitchFamily="18" charset="0"/>
                </a:rPr>
                <a:t>x</a:t>
              </a:r>
            </a:p>
          </p:txBody>
        </p:sp>
        <p:sp>
          <p:nvSpPr>
            <p:cNvPr id="2086" name="Line 24"/>
            <p:cNvSpPr>
              <a:spLocks noChangeShapeType="1"/>
            </p:cNvSpPr>
            <p:nvPr/>
          </p:nvSpPr>
          <p:spPr bwMode="auto">
            <a:xfrm>
              <a:off x="2131" y="2564"/>
              <a:ext cx="15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87" name="Rectangle 25"/>
            <p:cNvSpPr>
              <a:spLocks noChangeArrowheads="1"/>
            </p:cNvSpPr>
            <p:nvPr/>
          </p:nvSpPr>
          <p:spPr bwMode="auto">
            <a:xfrm>
              <a:off x="2235" y="2440"/>
              <a:ext cx="4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Garamond" pitchFamily="18" charset="0"/>
                </a:rPr>
                <a:t>h</a:t>
              </a:r>
              <a:r>
                <a:rPr lang="en-US" sz="2000" b="1" baseline="-25000">
                  <a:solidFill>
                    <a:srgbClr val="000000"/>
                  </a:solidFill>
                  <a:latin typeface="Garamond" pitchFamily="18" charset="0"/>
                </a:rPr>
                <a:t>1</a:t>
              </a:r>
              <a:r>
                <a:rPr lang="en-US" sz="2000" b="1">
                  <a:solidFill>
                    <a:srgbClr val="000000"/>
                  </a:solidFill>
                  <a:latin typeface="Garamond" pitchFamily="18" charset="0"/>
                </a:rPr>
                <a:t>(t)</a:t>
              </a:r>
            </a:p>
          </p:txBody>
        </p:sp>
      </p:grp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5949950" y="3541713"/>
            <a:ext cx="1189038" cy="398462"/>
            <a:chOff x="1944" y="2439"/>
            <a:chExt cx="749" cy="251"/>
          </a:xfrm>
        </p:grpSpPr>
        <p:sp>
          <p:nvSpPr>
            <p:cNvPr id="2080" name="Oval 27"/>
            <p:cNvSpPr>
              <a:spLocks noChangeArrowheads="1"/>
            </p:cNvSpPr>
            <p:nvPr/>
          </p:nvSpPr>
          <p:spPr bwMode="auto">
            <a:xfrm>
              <a:off x="1949" y="2477"/>
              <a:ext cx="173" cy="17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81" name="Text Box 28"/>
            <p:cNvSpPr txBox="1">
              <a:spLocks noChangeArrowheads="1"/>
            </p:cNvSpPr>
            <p:nvPr/>
          </p:nvSpPr>
          <p:spPr bwMode="auto">
            <a:xfrm>
              <a:off x="1944" y="2439"/>
              <a:ext cx="182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>
                  <a:solidFill>
                    <a:srgbClr val="000000"/>
                  </a:solidFill>
                  <a:latin typeface="Garamond" pitchFamily="18" charset="0"/>
                </a:rPr>
                <a:t>x</a:t>
              </a:r>
            </a:p>
          </p:txBody>
        </p:sp>
        <p:sp>
          <p:nvSpPr>
            <p:cNvPr id="2082" name="Line 29"/>
            <p:cNvSpPr>
              <a:spLocks noChangeShapeType="1"/>
            </p:cNvSpPr>
            <p:nvPr/>
          </p:nvSpPr>
          <p:spPr bwMode="auto">
            <a:xfrm>
              <a:off x="2131" y="2564"/>
              <a:ext cx="15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83" name="Rectangle 30"/>
            <p:cNvSpPr>
              <a:spLocks noChangeArrowheads="1"/>
            </p:cNvSpPr>
            <p:nvPr/>
          </p:nvSpPr>
          <p:spPr bwMode="auto">
            <a:xfrm>
              <a:off x="2235" y="2440"/>
              <a:ext cx="45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Garamond" pitchFamily="18" charset="0"/>
                </a:rPr>
                <a:t>h</a:t>
              </a:r>
              <a:r>
                <a:rPr lang="en-US" sz="2000" b="1" baseline="-25000">
                  <a:solidFill>
                    <a:srgbClr val="000000"/>
                  </a:solidFill>
                  <a:latin typeface="Garamond" pitchFamily="18" charset="0"/>
                </a:rPr>
                <a:t>21</a:t>
              </a:r>
              <a:r>
                <a:rPr lang="en-US" sz="2000" b="1">
                  <a:solidFill>
                    <a:srgbClr val="000000"/>
                  </a:solidFill>
                  <a:latin typeface="Garamond" pitchFamily="18" charset="0"/>
                </a:rPr>
                <a:t>(t)</a:t>
              </a:r>
            </a:p>
          </p:txBody>
        </p:sp>
      </p:grp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6096000" y="1965325"/>
            <a:ext cx="1166813" cy="941388"/>
            <a:chOff x="1944" y="2439"/>
            <a:chExt cx="735" cy="593"/>
          </a:xfrm>
        </p:grpSpPr>
        <p:sp>
          <p:nvSpPr>
            <p:cNvPr id="2076" name="Oval 32"/>
            <p:cNvSpPr>
              <a:spLocks noChangeArrowheads="1"/>
            </p:cNvSpPr>
            <p:nvPr/>
          </p:nvSpPr>
          <p:spPr bwMode="auto">
            <a:xfrm>
              <a:off x="1949" y="2477"/>
              <a:ext cx="173" cy="17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77" name="Text Box 33"/>
            <p:cNvSpPr txBox="1">
              <a:spLocks noChangeArrowheads="1"/>
            </p:cNvSpPr>
            <p:nvPr/>
          </p:nvSpPr>
          <p:spPr bwMode="auto">
            <a:xfrm>
              <a:off x="1944" y="2439"/>
              <a:ext cx="182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>
                  <a:solidFill>
                    <a:srgbClr val="000000"/>
                  </a:solidFill>
                  <a:latin typeface="Garamond" pitchFamily="18" charset="0"/>
                </a:rPr>
                <a:t>x</a:t>
              </a:r>
            </a:p>
          </p:txBody>
        </p:sp>
        <p:sp>
          <p:nvSpPr>
            <p:cNvPr id="2078" name="Line 34"/>
            <p:cNvSpPr>
              <a:spLocks noChangeShapeType="1"/>
            </p:cNvSpPr>
            <p:nvPr/>
          </p:nvSpPr>
          <p:spPr bwMode="auto">
            <a:xfrm>
              <a:off x="2086" y="2609"/>
              <a:ext cx="176" cy="2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79" name="Rectangle 35"/>
            <p:cNvSpPr>
              <a:spLocks noChangeArrowheads="1"/>
            </p:cNvSpPr>
            <p:nvPr/>
          </p:nvSpPr>
          <p:spPr bwMode="auto">
            <a:xfrm>
              <a:off x="2262" y="2782"/>
              <a:ext cx="41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Garamond" pitchFamily="18" charset="0"/>
                </a:rPr>
                <a:t>h</a:t>
              </a:r>
              <a:r>
                <a:rPr lang="en-US" sz="2000" b="1" baseline="-25000">
                  <a:solidFill>
                    <a:srgbClr val="000000"/>
                  </a:solidFill>
                  <a:latin typeface="Garamond" pitchFamily="18" charset="0"/>
                </a:rPr>
                <a:t>3</a:t>
              </a:r>
              <a:r>
                <a:rPr lang="en-US" sz="2000" b="1">
                  <a:solidFill>
                    <a:srgbClr val="000000"/>
                  </a:solidFill>
                  <a:latin typeface="Garamond" pitchFamily="18" charset="0"/>
                </a:rPr>
                <a:t>(t)</a:t>
              </a:r>
            </a:p>
          </p:txBody>
        </p:sp>
      </p:grpSp>
      <p:sp>
        <p:nvSpPr>
          <p:cNvPr id="2068" name="Line 36"/>
          <p:cNvSpPr>
            <a:spLocks noChangeShapeType="1"/>
          </p:cNvSpPr>
          <p:nvPr/>
        </p:nvSpPr>
        <p:spPr bwMode="auto">
          <a:xfrm>
            <a:off x="5908675" y="4394200"/>
            <a:ext cx="0" cy="3175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69" name="Line 37"/>
          <p:cNvSpPr>
            <a:spLocks noChangeShapeType="1"/>
          </p:cNvSpPr>
          <p:nvPr/>
        </p:nvSpPr>
        <p:spPr bwMode="auto">
          <a:xfrm>
            <a:off x="5048250" y="2362200"/>
            <a:ext cx="876300" cy="2001838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stealth" w="med" len="med"/>
            <a:tailEnd type="stealth" w="med" len="med"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5391150" y="3143250"/>
            <a:ext cx="1201738" cy="398463"/>
            <a:chOff x="1944" y="2439"/>
            <a:chExt cx="757" cy="251"/>
          </a:xfrm>
        </p:grpSpPr>
        <p:sp>
          <p:nvSpPr>
            <p:cNvPr id="2072" name="Oval 39"/>
            <p:cNvSpPr>
              <a:spLocks noChangeArrowheads="1"/>
            </p:cNvSpPr>
            <p:nvPr/>
          </p:nvSpPr>
          <p:spPr bwMode="auto">
            <a:xfrm>
              <a:off x="1949" y="2477"/>
              <a:ext cx="173" cy="17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73" name="Text Box 40"/>
            <p:cNvSpPr txBox="1">
              <a:spLocks noChangeArrowheads="1"/>
            </p:cNvSpPr>
            <p:nvPr/>
          </p:nvSpPr>
          <p:spPr bwMode="auto">
            <a:xfrm>
              <a:off x="1944" y="2439"/>
              <a:ext cx="182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>
                  <a:solidFill>
                    <a:srgbClr val="000000"/>
                  </a:solidFill>
                  <a:latin typeface="Garamond" pitchFamily="18" charset="0"/>
                </a:rPr>
                <a:t>x</a:t>
              </a:r>
            </a:p>
          </p:txBody>
        </p:sp>
        <p:sp>
          <p:nvSpPr>
            <p:cNvPr id="2074" name="Line 41"/>
            <p:cNvSpPr>
              <a:spLocks noChangeShapeType="1"/>
            </p:cNvSpPr>
            <p:nvPr/>
          </p:nvSpPr>
          <p:spPr bwMode="auto">
            <a:xfrm>
              <a:off x="2131" y="2564"/>
              <a:ext cx="15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none" w="sm" len="sm"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75" name="Rectangle 42"/>
            <p:cNvSpPr>
              <a:spLocks noChangeArrowheads="1"/>
            </p:cNvSpPr>
            <p:nvPr/>
          </p:nvSpPr>
          <p:spPr bwMode="auto">
            <a:xfrm>
              <a:off x="2235" y="2440"/>
              <a:ext cx="46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Garamond" pitchFamily="18" charset="0"/>
                </a:rPr>
                <a:t>h</a:t>
              </a:r>
              <a:r>
                <a:rPr lang="en-US" sz="2000" b="1" baseline="-25000">
                  <a:solidFill>
                    <a:srgbClr val="000000"/>
                  </a:solidFill>
                  <a:latin typeface="Garamond" pitchFamily="18" charset="0"/>
                </a:rPr>
                <a:t>22</a:t>
              </a:r>
              <a:r>
                <a:rPr lang="en-US" sz="2000" b="1">
                  <a:solidFill>
                    <a:srgbClr val="000000"/>
                  </a:solidFill>
                  <a:latin typeface="Garamond" pitchFamily="18" charset="0"/>
                </a:rPr>
                <a:t>(t)</a:t>
              </a:r>
            </a:p>
          </p:txBody>
        </p:sp>
      </p:grpSp>
      <p:sp>
        <p:nvSpPr>
          <p:cNvPr id="2071" name="TextBox 42"/>
          <p:cNvSpPr txBox="1">
            <a:spLocks noChangeArrowheads="1"/>
          </p:cNvSpPr>
          <p:nvPr/>
        </p:nvSpPr>
        <p:spPr bwMode="auto">
          <a:xfrm>
            <a:off x="568896" y="5741989"/>
            <a:ext cx="82438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Uplink and Downlink typically duplexed in time or frequency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958" y="6302675"/>
            <a:ext cx="7407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Full-duplex radios are being considered for 5G systems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23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-14288" y="6711950"/>
            <a:ext cx="1209676" cy="1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500">
                <a:solidFill>
                  <a:srgbClr val="FFFFFF"/>
                </a:solidFill>
                <a:latin typeface="Arial" pitchFamily="34" charset="0"/>
              </a:rPr>
              <a:t>7C29822.033-Cimini-9/97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357051" y="228600"/>
            <a:ext cx="8569235" cy="1143000"/>
          </a:xfrm>
        </p:spPr>
        <p:txBody>
          <a:bodyPr/>
          <a:lstStyle/>
          <a:p>
            <a:r>
              <a:rPr lang="en-US" sz="4000" dirty="0" smtClean="0"/>
              <a:t>Bandwidth Sharing in Multiple Access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Channels assigned by central controller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40927" y="1691148"/>
            <a:ext cx="4351815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rgbClr val="FF0000"/>
                </a:solidFill>
              </a:rPr>
              <a:t>Frequency Division</a:t>
            </a:r>
          </a:p>
          <a:p>
            <a:pPr lvl="1">
              <a:lnSpc>
                <a:spcPct val="11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OFDMA</a:t>
            </a:r>
            <a:endParaRPr lang="en-US" sz="2400" dirty="0">
              <a:solidFill>
                <a:srgbClr val="FF0000"/>
              </a:solidFill>
            </a:endParaRPr>
          </a:p>
          <a:p>
            <a:pPr lvl="1">
              <a:lnSpc>
                <a:spcPct val="40000"/>
              </a:lnSpc>
            </a:pPr>
            <a:endParaRPr lang="en-US" sz="2800" dirty="0" smtClean="0"/>
          </a:p>
          <a:p>
            <a:pPr>
              <a:lnSpc>
                <a:spcPct val="110000"/>
              </a:lnSpc>
            </a:pPr>
            <a:r>
              <a:rPr lang="en-US" sz="2800" dirty="0" smtClean="0"/>
              <a:t>Time Division</a:t>
            </a:r>
          </a:p>
          <a:p>
            <a:pPr>
              <a:lnSpc>
                <a:spcPct val="60000"/>
              </a:lnSpc>
            </a:pPr>
            <a:endParaRPr lang="en-US" sz="2800" dirty="0" smtClean="0"/>
          </a:p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rgbClr val="00B050"/>
                </a:solidFill>
              </a:rPr>
              <a:t>Code Division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olidFill>
                  <a:srgbClr val="00B050"/>
                </a:solidFill>
              </a:rPr>
              <a:t>Code cross-correlation dictates interference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olidFill>
                  <a:srgbClr val="00B050"/>
                </a:solidFill>
              </a:rPr>
              <a:t> Multiuser Detection</a:t>
            </a:r>
          </a:p>
          <a:p>
            <a:pPr lvl="1">
              <a:lnSpc>
                <a:spcPct val="70000"/>
              </a:lnSpc>
            </a:pPr>
            <a:endParaRPr lang="en-US" sz="1400" dirty="0" smtClean="0"/>
          </a:p>
          <a:p>
            <a:pPr>
              <a:lnSpc>
                <a:spcPct val="110000"/>
              </a:lnSpc>
            </a:pPr>
            <a:r>
              <a:rPr lang="en-US" sz="2800" dirty="0" smtClean="0"/>
              <a:t>Space Division (SDMA)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Hybrid Schemes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771900" y="1625600"/>
            <a:ext cx="4187825" cy="1717675"/>
            <a:chOff x="687" y="2315"/>
            <a:chExt cx="3093" cy="2025"/>
          </a:xfrm>
        </p:grpSpPr>
        <p:sp>
          <p:nvSpPr>
            <p:cNvPr id="15579" name="Freeform 6"/>
            <p:cNvSpPr>
              <a:spLocks/>
            </p:cNvSpPr>
            <p:nvPr/>
          </p:nvSpPr>
          <p:spPr bwMode="auto">
            <a:xfrm>
              <a:off x="2251" y="3163"/>
              <a:ext cx="17" cy="378"/>
            </a:xfrm>
            <a:custGeom>
              <a:avLst/>
              <a:gdLst>
                <a:gd name="T0" fmla="*/ 8 w 17"/>
                <a:gd name="T1" fmla="*/ 13 h 378"/>
                <a:gd name="T2" fmla="*/ 0 w 17"/>
                <a:gd name="T3" fmla="*/ 6 h 378"/>
                <a:gd name="T4" fmla="*/ 0 w 17"/>
                <a:gd name="T5" fmla="*/ 377 h 378"/>
                <a:gd name="T6" fmla="*/ 16 w 17"/>
                <a:gd name="T7" fmla="*/ 377 h 378"/>
                <a:gd name="T8" fmla="*/ 16 w 17"/>
                <a:gd name="T9" fmla="*/ 6 h 378"/>
                <a:gd name="T10" fmla="*/ 8 w 17"/>
                <a:gd name="T11" fmla="*/ 0 h 378"/>
                <a:gd name="T12" fmla="*/ 8 w 17"/>
                <a:gd name="T13" fmla="*/ 13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8"/>
                <a:gd name="T23" fmla="*/ 17 w 17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8">
                  <a:moveTo>
                    <a:pt x="8" y="13"/>
                  </a:moveTo>
                  <a:lnTo>
                    <a:pt x="0" y="6"/>
                  </a:lnTo>
                  <a:lnTo>
                    <a:pt x="0" y="377"/>
                  </a:lnTo>
                  <a:lnTo>
                    <a:pt x="16" y="377"/>
                  </a:lnTo>
                  <a:lnTo>
                    <a:pt x="16" y="6"/>
                  </a:lnTo>
                  <a:lnTo>
                    <a:pt x="8" y="0"/>
                  </a:lnTo>
                  <a:lnTo>
                    <a:pt x="8" y="13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80" name="Freeform 7"/>
            <p:cNvSpPr>
              <a:spLocks/>
            </p:cNvSpPr>
            <p:nvPr/>
          </p:nvSpPr>
          <p:spPr bwMode="auto">
            <a:xfrm>
              <a:off x="1470" y="3163"/>
              <a:ext cx="788" cy="17"/>
            </a:xfrm>
            <a:custGeom>
              <a:avLst/>
              <a:gdLst>
                <a:gd name="T0" fmla="*/ 13 w 788"/>
                <a:gd name="T1" fmla="*/ 7 h 17"/>
                <a:gd name="T2" fmla="*/ 8 w 788"/>
                <a:gd name="T3" fmla="*/ 16 h 17"/>
                <a:gd name="T4" fmla="*/ 787 w 788"/>
                <a:gd name="T5" fmla="*/ 16 h 17"/>
                <a:gd name="T6" fmla="*/ 787 w 788"/>
                <a:gd name="T7" fmla="*/ 0 h 17"/>
                <a:gd name="T8" fmla="*/ 8 w 788"/>
                <a:gd name="T9" fmla="*/ 0 h 17"/>
                <a:gd name="T10" fmla="*/ 0 w 788"/>
                <a:gd name="T11" fmla="*/ 7 h 17"/>
                <a:gd name="T12" fmla="*/ 13 w 788"/>
                <a:gd name="T13" fmla="*/ 7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8"/>
                <a:gd name="T22" fmla="*/ 0 h 17"/>
                <a:gd name="T23" fmla="*/ 788 w 788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8" h="17">
                  <a:moveTo>
                    <a:pt x="13" y="7"/>
                  </a:moveTo>
                  <a:lnTo>
                    <a:pt x="8" y="16"/>
                  </a:lnTo>
                  <a:lnTo>
                    <a:pt x="787" y="16"/>
                  </a:lnTo>
                  <a:lnTo>
                    <a:pt x="787" y="0"/>
                  </a:lnTo>
                  <a:lnTo>
                    <a:pt x="8" y="0"/>
                  </a:lnTo>
                  <a:lnTo>
                    <a:pt x="0" y="7"/>
                  </a:lnTo>
                  <a:lnTo>
                    <a:pt x="13" y="7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81" name="Freeform 8"/>
            <p:cNvSpPr>
              <a:spLocks/>
            </p:cNvSpPr>
            <p:nvPr/>
          </p:nvSpPr>
          <p:spPr bwMode="auto">
            <a:xfrm>
              <a:off x="1470" y="3169"/>
              <a:ext cx="17" cy="378"/>
            </a:xfrm>
            <a:custGeom>
              <a:avLst/>
              <a:gdLst>
                <a:gd name="T0" fmla="*/ 9 w 17"/>
                <a:gd name="T1" fmla="*/ 364 h 378"/>
                <a:gd name="T2" fmla="*/ 16 w 17"/>
                <a:gd name="T3" fmla="*/ 371 h 378"/>
                <a:gd name="T4" fmla="*/ 16 w 17"/>
                <a:gd name="T5" fmla="*/ 0 h 378"/>
                <a:gd name="T6" fmla="*/ 0 w 17"/>
                <a:gd name="T7" fmla="*/ 0 h 378"/>
                <a:gd name="T8" fmla="*/ 0 w 17"/>
                <a:gd name="T9" fmla="*/ 371 h 378"/>
                <a:gd name="T10" fmla="*/ 9 w 17"/>
                <a:gd name="T11" fmla="*/ 377 h 378"/>
                <a:gd name="T12" fmla="*/ 9 w 17"/>
                <a:gd name="T13" fmla="*/ 364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8"/>
                <a:gd name="T23" fmla="*/ 17 w 17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8">
                  <a:moveTo>
                    <a:pt x="9" y="364"/>
                  </a:moveTo>
                  <a:lnTo>
                    <a:pt x="16" y="371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9" y="377"/>
                  </a:lnTo>
                  <a:lnTo>
                    <a:pt x="9" y="364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82" name="Freeform 9"/>
            <p:cNvSpPr>
              <a:spLocks/>
            </p:cNvSpPr>
            <p:nvPr/>
          </p:nvSpPr>
          <p:spPr bwMode="auto">
            <a:xfrm>
              <a:off x="1478" y="3533"/>
              <a:ext cx="780" cy="17"/>
            </a:xfrm>
            <a:custGeom>
              <a:avLst/>
              <a:gdLst>
                <a:gd name="T0" fmla="*/ 779 w 780"/>
                <a:gd name="T1" fmla="*/ 8 h 17"/>
                <a:gd name="T2" fmla="*/ 779 w 780"/>
                <a:gd name="T3" fmla="*/ 0 h 17"/>
                <a:gd name="T4" fmla="*/ 0 w 780"/>
                <a:gd name="T5" fmla="*/ 0 h 17"/>
                <a:gd name="T6" fmla="*/ 0 w 780"/>
                <a:gd name="T7" fmla="*/ 16 h 17"/>
                <a:gd name="T8" fmla="*/ 779 w 780"/>
                <a:gd name="T9" fmla="*/ 16 h 17"/>
                <a:gd name="T10" fmla="*/ 779 w 780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0"/>
                <a:gd name="T19" fmla="*/ 0 h 17"/>
                <a:gd name="T20" fmla="*/ 780 w 780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0" h="17">
                  <a:moveTo>
                    <a:pt x="779" y="8"/>
                  </a:moveTo>
                  <a:lnTo>
                    <a:pt x="779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79" y="16"/>
                  </a:lnTo>
                  <a:lnTo>
                    <a:pt x="779" y="8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83" name="Line 10"/>
            <p:cNvSpPr>
              <a:spLocks noChangeShapeType="1"/>
            </p:cNvSpPr>
            <p:nvPr/>
          </p:nvSpPr>
          <p:spPr bwMode="auto">
            <a:xfrm>
              <a:off x="2257" y="3540"/>
              <a:ext cx="16" cy="0"/>
            </a:xfrm>
            <a:prstGeom prst="line">
              <a:avLst/>
            </a:prstGeom>
            <a:noFill/>
            <a:ln w="9525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84" name="Freeform 11"/>
            <p:cNvSpPr>
              <a:spLocks/>
            </p:cNvSpPr>
            <p:nvPr/>
          </p:nvSpPr>
          <p:spPr bwMode="auto">
            <a:xfrm>
              <a:off x="2255" y="2766"/>
              <a:ext cx="572" cy="411"/>
            </a:xfrm>
            <a:custGeom>
              <a:avLst/>
              <a:gdLst>
                <a:gd name="T0" fmla="*/ 4 w 572"/>
                <a:gd name="T1" fmla="*/ 410 h 411"/>
                <a:gd name="T2" fmla="*/ 8 w 572"/>
                <a:gd name="T3" fmla="*/ 408 h 411"/>
                <a:gd name="T4" fmla="*/ 571 w 572"/>
                <a:gd name="T5" fmla="*/ 10 h 411"/>
                <a:gd name="T6" fmla="*/ 565 w 572"/>
                <a:gd name="T7" fmla="*/ 0 h 411"/>
                <a:gd name="T8" fmla="*/ 0 w 572"/>
                <a:gd name="T9" fmla="*/ 399 h 411"/>
                <a:gd name="T10" fmla="*/ 4 w 572"/>
                <a:gd name="T11" fmla="*/ 397 h 411"/>
                <a:gd name="T12" fmla="*/ 4 w 572"/>
                <a:gd name="T13" fmla="*/ 410 h 4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2"/>
                <a:gd name="T22" fmla="*/ 0 h 411"/>
                <a:gd name="T23" fmla="*/ 572 w 572"/>
                <a:gd name="T24" fmla="*/ 411 h 4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2" h="411">
                  <a:moveTo>
                    <a:pt x="4" y="410"/>
                  </a:moveTo>
                  <a:lnTo>
                    <a:pt x="8" y="408"/>
                  </a:lnTo>
                  <a:lnTo>
                    <a:pt x="571" y="10"/>
                  </a:lnTo>
                  <a:lnTo>
                    <a:pt x="565" y="0"/>
                  </a:lnTo>
                  <a:lnTo>
                    <a:pt x="0" y="399"/>
                  </a:lnTo>
                  <a:lnTo>
                    <a:pt x="4" y="397"/>
                  </a:lnTo>
                  <a:lnTo>
                    <a:pt x="4" y="41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85" name="Freeform 12"/>
            <p:cNvSpPr>
              <a:spLocks/>
            </p:cNvSpPr>
            <p:nvPr/>
          </p:nvSpPr>
          <p:spPr bwMode="auto">
            <a:xfrm>
              <a:off x="1472" y="3163"/>
              <a:ext cx="788" cy="17"/>
            </a:xfrm>
            <a:custGeom>
              <a:avLst/>
              <a:gdLst>
                <a:gd name="T0" fmla="*/ 0 w 788"/>
                <a:gd name="T1" fmla="*/ 2 h 17"/>
                <a:gd name="T2" fmla="*/ 4 w 788"/>
                <a:gd name="T3" fmla="*/ 16 h 17"/>
                <a:gd name="T4" fmla="*/ 787 w 788"/>
                <a:gd name="T5" fmla="*/ 16 h 17"/>
                <a:gd name="T6" fmla="*/ 787 w 788"/>
                <a:gd name="T7" fmla="*/ 0 h 17"/>
                <a:gd name="T8" fmla="*/ 4 w 788"/>
                <a:gd name="T9" fmla="*/ 0 h 17"/>
                <a:gd name="T10" fmla="*/ 7 w 788"/>
                <a:gd name="T11" fmla="*/ 13 h 17"/>
                <a:gd name="T12" fmla="*/ 0 w 788"/>
                <a:gd name="T13" fmla="*/ 2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8"/>
                <a:gd name="T22" fmla="*/ 0 h 17"/>
                <a:gd name="T23" fmla="*/ 788 w 788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8" h="17">
                  <a:moveTo>
                    <a:pt x="0" y="2"/>
                  </a:moveTo>
                  <a:lnTo>
                    <a:pt x="4" y="16"/>
                  </a:lnTo>
                  <a:lnTo>
                    <a:pt x="787" y="16"/>
                  </a:lnTo>
                  <a:lnTo>
                    <a:pt x="787" y="0"/>
                  </a:lnTo>
                  <a:lnTo>
                    <a:pt x="4" y="0"/>
                  </a:lnTo>
                  <a:lnTo>
                    <a:pt x="7" y="13"/>
                  </a:lnTo>
                  <a:lnTo>
                    <a:pt x="0" y="2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86" name="Freeform 13"/>
            <p:cNvSpPr>
              <a:spLocks/>
            </p:cNvSpPr>
            <p:nvPr/>
          </p:nvSpPr>
          <p:spPr bwMode="auto">
            <a:xfrm>
              <a:off x="1472" y="2764"/>
              <a:ext cx="574" cy="411"/>
            </a:xfrm>
            <a:custGeom>
              <a:avLst/>
              <a:gdLst>
                <a:gd name="T0" fmla="*/ 569 w 574"/>
                <a:gd name="T1" fmla="*/ 0 h 411"/>
                <a:gd name="T2" fmla="*/ 565 w 574"/>
                <a:gd name="T3" fmla="*/ 2 h 411"/>
                <a:gd name="T4" fmla="*/ 0 w 574"/>
                <a:gd name="T5" fmla="*/ 401 h 411"/>
                <a:gd name="T6" fmla="*/ 7 w 574"/>
                <a:gd name="T7" fmla="*/ 410 h 411"/>
                <a:gd name="T8" fmla="*/ 573 w 574"/>
                <a:gd name="T9" fmla="*/ 12 h 411"/>
                <a:gd name="T10" fmla="*/ 569 w 574"/>
                <a:gd name="T11" fmla="*/ 13 h 411"/>
                <a:gd name="T12" fmla="*/ 569 w 574"/>
                <a:gd name="T13" fmla="*/ 0 h 4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4"/>
                <a:gd name="T22" fmla="*/ 0 h 411"/>
                <a:gd name="T23" fmla="*/ 574 w 574"/>
                <a:gd name="T24" fmla="*/ 411 h 4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4" h="411">
                  <a:moveTo>
                    <a:pt x="569" y="0"/>
                  </a:moveTo>
                  <a:lnTo>
                    <a:pt x="565" y="2"/>
                  </a:lnTo>
                  <a:lnTo>
                    <a:pt x="0" y="401"/>
                  </a:lnTo>
                  <a:lnTo>
                    <a:pt x="7" y="410"/>
                  </a:lnTo>
                  <a:lnTo>
                    <a:pt x="573" y="12"/>
                  </a:lnTo>
                  <a:lnTo>
                    <a:pt x="569" y="13"/>
                  </a:lnTo>
                  <a:lnTo>
                    <a:pt x="569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87" name="Freeform 14"/>
            <p:cNvSpPr>
              <a:spLocks/>
            </p:cNvSpPr>
            <p:nvPr/>
          </p:nvSpPr>
          <p:spPr bwMode="auto">
            <a:xfrm>
              <a:off x="2041" y="2764"/>
              <a:ext cx="782" cy="17"/>
            </a:xfrm>
            <a:custGeom>
              <a:avLst/>
              <a:gdLst>
                <a:gd name="T0" fmla="*/ 781 w 782"/>
                <a:gd name="T1" fmla="*/ 7 h 17"/>
                <a:gd name="T2" fmla="*/ 781 w 782"/>
                <a:gd name="T3" fmla="*/ 0 h 17"/>
                <a:gd name="T4" fmla="*/ 0 w 782"/>
                <a:gd name="T5" fmla="*/ 0 h 17"/>
                <a:gd name="T6" fmla="*/ 0 w 782"/>
                <a:gd name="T7" fmla="*/ 16 h 17"/>
                <a:gd name="T8" fmla="*/ 781 w 782"/>
                <a:gd name="T9" fmla="*/ 16 h 17"/>
                <a:gd name="T10" fmla="*/ 781 w 782"/>
                <a:gd name="T11" fmla="*/ 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2"/>
                <a:gd name="T19" fmla="*/ 0 h 17"/>
                <a:gd name="T20" fmla="*/ 782 w 782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2" h="17">
                  <a:moveTo>
                    <a:pt x="781" y="7"/>
                  </a:moveTo>
                  <a:lnTo>
                    <a:pt x="781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1" y="16"/>
                  </a:lnTo>
                  <a:lnTo>
                    <a:pt x="781" y="7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88" name="Line 15"/>
            <p:cNvSpPr>
              <a:spLocks noChangeShapeType="1"/>
            </p:cNvSpPr>
            <p:nvPr/>
          </p:nvSpPr>
          <p:spPr bwMode="auto">
            <a:xfrm>
              <a:off x="2822" y="2770"/>
              <a:ext cx="16" cy="0"/>
            </a:xfrm>
            <a:prstGeom prst="line">
              <a:avLst/>
            </a:prstGeom>
            <a:noFill/>
            <a:ln w="9525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89" name="Freeform 16"/>
            <p:cNvSpPr>
              <a:spLocks/>
            </p:cNvSpPr>
            <p:nvPr/>
          </p:nvSpPr>
          <p:spPr bwMode="auto">
            <a:xfrm>
              <a:off x="2817" y="2772"/>
              <a:ext cx="17" cy="375"/>
            </a:xfrm>
            <a:custGeom>
              <a:avLst/>
              <a:gdLst>
                <a:gd name="T0" fmla="*/ 13 w 17"/>
                <a:gd name="T1" fmla="*/ 374 h 375"/>
                <a:gd name="T2" fmla="*/ 16 w 17"/>
                <a:gd name="T3" fmla="*/ 370 h 375"/>
                <a:gd name="T4" fmla="*/ 16 w 17"/>
                <a:gd name="T5" fmla="*/ 0 h 375"/>
                <a:gd name="T6" fmla="*/ 0 w 17"/>
                <a:gd name="T7" fmla="*/ 0 h 375"/>
                <a:gd name="T8" fmla="*/ 0 w 17"/>
                <a:gd name="T9" fmla="*/ 370 h 375"/>
                <a:gd name="T10" fmla="*/ 2 w 17"/>
                <a:gd name="T11" fmla="*/ 364 h 375"/>
                <a:gd name="T12" fmla="*/ 13 w 17"/>
                <a:gd name="T13" fmla="*/ 374 h 3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5"/>
                <a:gd name="T23" fmla="*/ 17 w 17"/>
                <a:gd name="T24" fmla="*/ 375 h 3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5">
                  <a:moveTo>
                    <a:pt x="13" y="374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2" y="364"/>
                  </a:lnTo>
                  <a:lnTo>
                    <a:pt x="13" y="374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90" name="Freeform 17"/>
            <p:cNvSpPr>
              <a:spLocks/>
            </p:cNvSpPr>
            <p:nvPr/>
          </p:nvSpPr>
          <p:spPr bwMode="auto">
            <a:xfrm>
              <a:off x="2253" y="3136"/>
              <a:ext cx="574" cy="409"/>
            </a:xfrm>
            <a:custGeom>
              <a:avLst/>
              <a:gdLst>
                <a:gd name="T0" fmla="*/ 4 w 574"/>
                <a:gd name="T1" fmla="*/ 404 h 409"/>
                <a:gd name="T2" fmla="*/ 8 w 574"/>
                <a:gd name="T3" fmla="*/ 408 h 409"/>
                <a:gd name="T4" fmla="*/ 573 w 574"/>
                <a:gd name="T5" fmla="*/ 10 h 409"/>
                <a:gd name="T6" fmla="*/ 566 w 574"/>
                <a:gd name="T7" fmla="*/ 0 h 409"/>
                <a:gd name="T8" fmla="*/ 0 w 574"/>
                <a:gd name="T9" fmla="*/ 399 h 409"/>
                <a:gd name="T10" fmla="*/ 4 w 574"/>
                <a:gd name="T11" fmla="*/ 404 h 4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4"/>
                <a:gd name="T19" fmla="*/ 0 h 409"/>
                <a:gd name="T20" fmla="*/ 574 w 574"/>
                <a:gd name="T21" fmla="*/ 409 h 4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4" h="409">
                  <a:moveTo>
                    <a:pt x="4" y="404"/>
                  </a:moveTo>
                  <a:lnTo>
                    <a:pt x="8" y="408"/>
                  </a:lnTo>
                  <a:lnTo>
                    <a:pt x="573" y="10"/>
                  </a:lnTo>
                  <a:lnTo>
                    <a:pt x="566" y="0"/>
                  </a:lnTo>
                  <a:lnTo>
                    <a:pt x="0" y="399"/>
                  </a:lnTo>
                  <a:lnTo>
                    <a:pt x="4" y="404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91" name="Freeform 18"/>
            <p:cNvSpPr>
              <a:spLocks/>
            </p:cNvSpPr>
            <p:nvPr/>
          </p:nvSpPr>
          <p:spPr bwMode="auto">
            <a:xfrm>
              <a:off x="1476" y="352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7 h 17"/>
                <a:gd name="T4" fmla="*/ 3 w 17"/>
                <a:gd name="T5" fmla="*/ 16 h 17"/>
                <a:gd name="T6" fmla="*/ 0 w 17"/>
                <a:gd name="T7" fmla="*/ 9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7"/>
                  </a:lnTo>
                  <a:lnTo>
                    <a:pt x="3" y="16"/>
                  </a:lnTo>
                  <a:lnTo>
                    <a:pt x="0" y="9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92" name="Freeform 19"/>
            <p:cNvSpPr>
              <a:spLocks/>
            </p:cNvSpPr>
            <p:nvPr/>
          </p:nvSpPr>
          <p:spPr bwMode="auto">
            <a:xfrm>
              <a:off x="1495" y="351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93" name="Freeform 20"/>
            <p:cNvSpPr>
              <a:spLocks/>
            </p:cNvSpPr>
            <p:nvPr/>
          </p:nvSpPr>
          <p:spPr bwMode="auto">
            <a:xfrm>
              <a:off x="1516" y="3502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94" name="Freeform 21"/>
            <p:cNvSpPr>
              <a:spLocks/>
            </p:cNvSpPr>
            <p:nvPr/>
          </p:nvSpPr>
          <p:spPr bwMode="auto">
            <a:xfrm>
              <a:off x="1535" y="3489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95" name="Freeform 22"/>
            <p:cNvSpPr>
              <a:spLocks/>
            </p:cNvSpPr>
            <p:nvPr/>
          </p:nvSpPr>
          <p:spPr bwMode="auto">
            <a:xfrm>
              <a:off x="1554" y="347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96" name="Freeform 23"/>
            <p:cNvSpPr>
              <a:spLocks/>
            </p:cNvSpPr>
            <p:nvPr/>
          </p:nvSpPr>
          <p:spPr bwMode="auto">
            <a:xfrm>
              <a:off x="1573" y="346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7 h 17"/>
                <a:gd name="T4" fmla="*/ 4 w 17"/>
                <a:gd name="T5" fmla="*/ 16 h 17"/>
                <a:gd name="T6" fmla="*/ 0 w 17"/>
                <a:gd name="T7" fmla="*/ 9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7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97" name="Freeform 24"/>
            <p:cNvSpPr>
              <a:spLocks/>
            </p:cNvSpPr>
            <p:nvPr/>
          </p:nvSpPr>
          <p:spPr bwMode="auto">
            <a:xfrm>
              <a:off x="1592" y="3446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98" name="Freeform 25"/>
            <p:cNvSpPr>
              <a:spLocks/>
            </p:cNvSpPr>
            <p:nvPr/>
          </p:nvSpPr>
          <p:spPr bwMode="auto">
            <a:xfrm>
              <a:off x="1614" y="343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1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1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99" name="Freeform 26"/>
            <p:cNvSpPr>
              <a:spLocks/>
            </p:cNvSpPr>
            <p:nvPr/>
          </p:nvSpPr>
          <p:spPr bwMode="auto">
            <a:xfrm>
              <a:off x="1633" y="342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00" name="Freeform 27"/>
            <p:cNvSpPr>
              <a:spLocks/>
            </p:cNvSpPr>
            <p:nvPr/>
          </p:nvSpPr>
          <p:spPr bwMode="auto">
            <a:xfrm>
              <a:off x="1652" y="3406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01" name="Freeform 28"/>
            <p:cNvSpPr>
              <a:spLocks/>
            </p:cNvSpPr>
            <p:nvPr/>
          </p:nvSpPr>
          <p:spPr bwMode="auto">
            <a:xfrm>
              <a:off x="1671" y="3391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7 h 17"/>
                <a:gd name="T4" fmla="*/ 4 w 17"/>
                <a:gd name="T5" fmla="*/ 16 h 17"/>
                <a:gd name="T6" fmla="*/ 0 w 17"/>
                <a:gd name="T7" fmla="*/ 9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7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02" name="Freeform 29"/>
            <p:cNvSpPr>
              <a:spLocks/>
            </p:cNvSpPr>
            <p:nvPr/>
          </p:nvSpPr>
          <p:spPr bwMode="auto">
            <a:xfrm>
              <a:off x="1692" y="3377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03" name="Freeform 30"/>
            <p:cNvSpPr>
              <a:spLocks/>
            </p:cNvSpPr>
            <p:nvPr/>
          </p:nvSpPr>
          <p:spPr bwMode="auto">
            <a:xfrm>
              <a:off x="1711" y="3364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04" name="Freeform 31"/>
            <p:cNvSpPr>
              <a:spLocks/>
            </p:cNvSpPr>
            <p:nvPr/>
          </p:nvSpPr>
          <p:spPr bwMode="auto">
            <a:xfrm>
              <a:off x="1730" y="3351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05" name="Freeform 32"/>
            <p:cNvSpPr>
              <a:spLocks/>
            </p:cNvSpPr>
            <p:nvPr/>
          </p:nvSpPr>
          <p:spPr bwMode="auto">
            <a:xfrm>
              <a:off x="1750" y="3337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3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3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06" name="Freeform 33"/>
            <p:cNvSpPr>
              <a:spLocks/>
            </p:cNvSpPr>
            <p:nvPr/>
          </p:nvSpPr>
          <p:spPr bwMode="auto">
            <a:xfrm>
              <a:off x="1769" y="332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1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1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07" name="Freeform 34"/>
            <p:cNvSpPr>
              <a:spLocks/>
            </p:cNvSpPr>
            <p:nvPr/>
          </p:nvSpPr>
          <p:spPr bwMode="auto">
            <a:xfrm>
              <a:off x="1790" y="3308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08" name="Freeform 35"/>
            <p:cNvSpPr>
              <a:spLocks/>
            </p:cNvSpPr>
            <p:nvPr/>
          </p:nvSpPr>
          <p:spPr bwMode="auto">
            <a:xfrm>
              <a:off x="1809" y="3295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09" name="Freeform 36"/>
            <p:cNvSpPr>
              <a:spLocks/>
            </p:cNvSpPr>
            <p:nvPr/>
          </p:nvSpPr>
          <p:spPr bwMode="auto">
            <a:xfrm>
              <a:off x="1828" y="328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10" name="Freeform 37"/>
            <p:cNvSpPr>
              <a:spLocks/>
            </p:cNvSpPr>
            <p:nvPr/>
          </p:nvSpPr>
          <p:spPr bwMode="auto">
            <a:xfrm>
              <a:off x="1847" y="3266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6 h 17"/>
                <a:gd name="T4" fmla="*/ 4 w 17"/>
                <a:gd name="T5" fmla="*/ 16 h 17"/>
                <a:gd name="T6" fmla="*/ 0 w 17"/>
                <a:gd name="T7" fmla="*/ 9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6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11" name="Freeform 38"/>
            <p:cNvSpPr>
              <a:spLocks/>
            </p:cNvSpPr>
            <p:nvPr/>
          </p:nvSpPr>
          <p:spPr bwMode="auto">
            <a:xfrm>
              <a:off x="1866" y="3253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1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1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12" name="Freeform 39"/>
            <p:cNvSpPr>
              <a:spLocks/>
            </p:cNvSpPr>
            <p:nvPr/>
          </p:nvSpPr>
          <p:spPr bwMode="auto">
            <a:xfrm>
              <a:off x="1887" y="323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13" name="Freeform 40"/>
            <p:cNvSpPr>
              <a:spLocks/>
            </p:cNvSpPr>
            <p:nvPr/>
          </p:nvSpPr>
          <p:spPr bwMode="auto">
            <a:xfrm>
              <a:off x="1907" y="3226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3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3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14" name="Freeform 41"/>
            <p:cNvSpPr>
              <a:spLocks/>
            </p:cNvSpPr>
            <p:nvPr/>
          </p:nvSpPr>
          <p:spPr bwMode="auto">
            <a:xfrm>
              <a:off x="1926" y="321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15" name="Freeform 42"/>
            <p:cNvSpPr>
              <a:spLocks/>
            </p:cNvSpPr>
            <p:nvPr/>
          </p:nvSpPr>
          <p:spPr bwMode="auto">
            <a:xfrm>
              <a:off x="1945" y="3197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6 h 17"/>
                <a:gd name="T4" fmla="*/ 4 w 17"/>
                <a:gd name="T5" fmla="*/ 16 h 17"/>
                <a:gd name="T6" fmla="*/ 0 w 17"/>
                <a:gd name="T7" fmla="*/ 9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6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16" name="Freeform 43"/>
            <p:cNvSpPr>
              <a:spLocks/>
            </p:cNvSpPr>
            <p:nvPr/>
          </p:nvSpPr>
          <p:spPr bwMode="auto">
            <a:xfrm>
              <a:off x="1966" y="3184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1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1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17" name="Freeform 44"/>
            <p:cNvSpPr>
              <a:spLocks/>
            </p:cNvSpPr>
            <p:nvPr/>
          </p:nvSpPr>
          <p:spPr bwMode="auto">
            <a:xfrm>
              <a:off x="1985" y="317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18" name="Freeform 45"/>
            <p:cNvSpPr>
              <a:spLocks/>
            </p:cNvSpPr>
            <p:nvPr/>
          </p:nvSpPr>
          <p:spPr bwMode="auto">
            <a:xfrm>
              <a:off x="2004" y="3157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19" name="Freeform 46"/>
            <p:cNvSpPr>
              <a:spLocks/>
            </p:cNvSpPr>
            <p:nvPr/>
          </p:nvSpPr>
          <p:spPr bwMode="auto">
            <a:xfrm>
              <a:off x="2024" y="3144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3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3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20" name="Freeform 47"/>
            <p:cNvSpPr>
              <a:spLocks/>
            </p:cNvSpPr>
            <p:nvPr/>
          </p:nvSpPr>
          <p:spPr bwMode="auto">
            <a:xfrm>
              <a:off x="2046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21" name="Freeform 48"/>
            <p:cNvSpPr>
              <a:spLocks/>
            </p:cNvSpPr>
            <p:nvPr/>
          </p:nvSpPr>
          <p:spPr bwMode="auto">
            <a:xfrm>
              <a:off x="2069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22" name="Freeform 49"/>
            <p:cNvSpPr>
              <a:spLocks/>
            </p:cNvSpPr>
            <p:nvPr/>
          </p:nvSpPr>
          <p:spPr bwMode="auto">
            <a:xfrm>
              <a:off x="2094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23" name="Freeform 50"/>
            <p:cNvSpPr>
              <a:spLocks/>
            </p:cNvSpPr>
            <p:nvPr/>
          </p:nvSpPr>
          <p:spPr bwMode="auto">
            <a:xfrm>
              <a:off x="2117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24" name="Freeform 51"/>
            <p:cNvSpPr>
              <a:spLocks/>
            </p:cNvSpPr>
            <p:nvPr/>
          </p:nvSpPr>
          <p:spPr bwMode="auto">
            <a:xfrm>
              <a:off x="2142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25" name="Freeform 52"/>
            <p:cNvSpPr>
              <a:spLocks/>
            </p:cNvSpPr>
            <p:nvPr/>
          </p:nvSpPr>
          <p:spPr bwMode="auto">
            <a:xfrm>
              <a:off x="2165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26" name="Freeform 53"/>
            <p:cNvSpPr>
              <a:spLocks/>
            </p:cNvSpPr>
            <p:nvPr/>
          </p:nvSpPr>
          <p:spPr bwMode="auto">
            <a:xfrm>
              <a:off x="2190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27" name="Freeform 54"/>
            <p:cNvSpPr>
              <a:spLocks/>
            </p:cNvSpPr>
            <p:nvPr/>
          </p:nvSpPr>
          <p:spPr bwMode="auto">
            <a:xfrm>
              <a:off x="2213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28" name="Freeform 55"/>
            <p:cNvSpPr>
              <a:spLocks/>
            </p:cNvSpPr>
            <p:nvPr/>
          </p:nvSpPr>
          <p:spPr bwMode="auto">
            <a:xfrm>
              <a:off x="2238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29" name="Freeform 56"/>
            <p:cNvSpPr>
              <a:spLocks/>
            </p:cNvSpPr>
            <p:nvPr/>
          </p:nvSpPr>
          <p:spPr bwMode="auto">
            <a:xfrm>
              <a:off x="2261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30" name="Freeform 57"/>
            <p:cNvSpPr>
              <a:spLocks/>
            </p:cNvSpPr>
            <p:nvPr/>
          </p:nvSpPr>
          <p:spPr bwMode="auto">
            <a:xfrm>
              <a:off x="2286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31" name="Freeform 58"/>
            <p:cNvSpPr>
              <a:spLocks/>
            </p:cNvSpPr>
            <p:nvPr/>
          </p:nvSpPr>
          <p:spPr bwMode="auto">
            <a:xfrm>
              <a:off x="2309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32" name="Freeform 59"/>
            <p:cNvSpPr>
              <a:spLocks/>
            </p:cNvSpPr>
            <p:nvPr/>
          </p:nvSpPr>
          <p:spPr bwMode="auto">
            <a:xfrm>
              <a:off x="2334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33" name="Freeform 60"/>
            <p:cNvSpPr>
              <a:spLocks/>
            </p:cNvSpPr>
            <p:nvPr/>
          </p:nvSpPr>
          <p:spPr bwMode="auto">
            <a:xfrm>
              <a:off x="2357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34" name="Freeform 61"/>
            <p:cNvSpPr>
              <a:spLocks/>
            </p:cNvSpPr>
            <p:nvPr/>
          </p:nvSpPr>
          <p:spPr bwMode="auto">
            <a:xfrm>
              <a:off x="2382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35" name="Freeform 62"/>
            <p:cNvSpPr>
              <a:spLocks/>
            </p:cNvSpPr>
            <p:nvPr/>
          </p:nvSpPr>
          <p:spPr bwMode="auto">
            <a:xfrm>
              <a:off x="2405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36" name="Freeform 63"/>
            <p:cNvSpPr>
              <a:spLocks/>
            </p:cNvSpPr>
            <p:nvPr/>
          </p:nvSpPr>
          <p:spPr bwMode="auto">
            <a:xfrm>
              <a:off x="2430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37" name="Freeform 64"/>
            <p:cNvSpPr>
              <a:spLocks/>
            </p:cNvSpPr>
            <p:nvPr/>
          </p:nvSpPr>
          <p:spPr bwMode="auto">
            <a:xfrm>
              <a:off x="2453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38" name="Freeform 65"/>
            <p:cNvSpPr>
              <a:spLocks/>
            </p:cNvSpPr>
            <p:nvPr/>
          </p:nvSpPr>
          <p:spPr bwMode="auto">
            <a:xfrm>
              <a:off x="2478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39" name="Freeform 66"/>
            <p:cNvSpPr>
              <a:spLocks/>
            </p:cNvSpPr>
            <p:nvPr/>
          </p:nvSpPr>
          <p:spPr bwMode="auto">
            <a:xfrm>
              <a:off x="2501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40" name="Freeform 67"/>
            <p:cNvSpPr>
              <a:spLocks/>
            </p:cNvSpPr>
            <p:nvPr/>
          </p:nvSpPr>
          <p:spPr bwMode="auto">
            <a:xfrm>
              <a:off x="2525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41" name="Freeform 68"/>
            <p:cNvSpPr>
              <a:spLocks/>
            </p:cNvSpPr>
            <p:nvPr/>
          </p:nvSpPr>
          <p:spPr bwMode="auto">
            <a:xfrm>
              <a:off x="2548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42" name="Freeform 69"/>
            <p:cNvSpPr>
              <a:spLocks/>
            </p:cNvSpPr>
            <p:nvPr/>
          </p:nvSpPr>
          <p:spPr bwMode="auto">
            <a:xfrm>
              <a:off x="2573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43" name="Freeform 70"/>
            <p:cNvSpPr>
              <a:spLocks/>
            </p:cNvSpPr>
            <p:nvPr/>
          </p:nvSpPr>
          <p:spPr bwMode="auto">
            <a:xfrm>
              <a:off x="2596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44" name="Freeform 71"/>
            <p:cNvSpPr>
              <a:spLocks/>
            </p:cNvSpPr>
            <p:nvPr/>
          </p:nvSpPr>
          <p:spPr bwMode="auto">
            <a:xfrm>
              <a:off x="2621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45" name="Freeform 72"/>
            <p:cNvSpPr>
              <a:spLocks/>
            </p:cNvSpPr>
            <p:nvPr/>
          </p:nvSpPr>
          <p:spPr bwMode="auto">
            <a:xfrm>
              <a:off x="2644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46" name="Freeform 73"/>
            <p:cNvSpPr>
              <a:spLocks/>
            </p:cNvSpPr>
            <p:nvPr/>
          </p:nvSpPr>
          <p:spPr bwMode="auto">
            <a:xfrm>
              <a:off x="2669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47" name="Freeform 74"/>
            <p:cNvSpPr>
              <a:spLocks/>
            </p:cNvSpPr>
            <p:nvPr/>
          </p:nvSpPr>
          <p:spPr bwMode="auto">
            <a:xfrm>
              <a:off x="2692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48" name="Freeform 75"/>
            <p:cNvSpPr>
              <a:spLocks/>
            </p:cNvSpPr>
            <p:nvPr/>
          </p:nvSpPr>
          <p:spPr bwMode="auto">
            <a:xfrm>
              <a:off x="2717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49" name="Freeform 76"/>
            <p:cNvSpPr>
              <a:spLocks/>
            </p:cNvSpPr>
            <p:nvPr/>
          </p:nvSpPr>
          <p:spPr bwMode="auto">
            <a:xfrm>
              <a:off x="2740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50" name="Freeform 77"/>
            <p:cNvSpPr>
              <a:spLocks/>
            </p:cNvSpPr>
            <p:nvPr/>
          </p:nvSpPr>
          <p:spPr bwMode="auto">
            <a:xfrm>
              <a:off x="2765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51" name="Freeform 78"/>
            <p:cNvSpPr>
              <a:spLocks/>
            </p:cNvSpPr>
            <p:nvPr/>
          </p:nvSpPr>
          <p:spPr bwMode="auto">
            <a:xfrm>
              <a:off x="2788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52" name="Freeform 79"/>
            <p:cNvSpPr>
              <a:spLocks/>
            </p:cNvSpPr>
            <p:nvPr/>
          </p:nvSpPr>
          <p:spPr bwMode="auto">
            <a:xfrm>
              <a:off x="2813" y="3138"/>
              <a:ext cx="17" cy="17"/>
            </a:xfrm>
            <a:custGeom>
              <a:avLst/>
              <a:gdLst>
                <a:gd name="T0" fmla="*/ 16 w 17"/>
                <a:gd name="T1" fmla="*/ 5 h 17"/>
                <a:gd name="T2" fmla="*/ 16 w 17"/>
                <a:gd name="T3" fmla="*/ 0 h 17"/>
                <a:gd name="T4" fmla="*/ 0 w 17"/>
                <a:gd name="T5" fmla="*/ 0 h 17"/>
                <a:gd name="T6" fmla="*/ 0 w 17"/>
                <a:gd name="T7" fmla="*/ 16 h 17"/>
                <a:gd name="T8" fmla="*/ 16 w 17"/>
                <a:gd name="T9" fmla="*/ 16 h 17"/>
                <a:gd name="T10" fmla="*/ 16 w 17"/>
                <a:gd name="T11" fmla="*/ 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5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5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53" name="Line 80"/>
            <p:cNvSpPr>
              <a:spLocks noChangeShapeType="1"/>
            </p:cNvSpPr>
            <p:nvPr/>
          </p:nvSpPr>
          <p:spPr bwMode="auto">
            <a:xfrm flipV="1">
              <a:off x="1154" y="3538"/>
              <a:ext cx="324" cy="23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54" name="Freeform 81"/>
            <p:cNvSpPr>
              <a:spLocks/>
            </p:cNvSpPr>
            <p:nvPr/>
          </p:nvSpPr>
          <p:spPr bwMode="auto">
            <a:xfrm>
              <a:off x="1112" y="3747"/>
              <a:ext cx="64" cy="53"/>
            </a:xfrm>
            <a:custGeom>
              <a:avLst/>
              <a:gdLst>
                <a:gd name="T0" fmla="*/ 42 w 64"/>
                <a:gd name="T1" fmla="*/ 0 h 53"/>
                <a:gd name="T2" fmla="*/ 0 w 64"/>
                <a:gd name="T3" fmla="*/ 52 h 53"/>
                <a:gd name="T4" fmla="*/ 63 w 64"/>
                <a:gd name="T5" fmla="*/ 27 h 53"/>
                <a:gd name="T6" fmla="*/ 42 w 64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"/>
                <a:gd name="T13" fmla="*/ 0 h 53"/>
                <a:gd name="T14" fmla="*/ 64 w 64"/>
                <a:gd name="T15" fmla="*/ 53 h 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" h="53">
                  <a:moveTo>
                    <a:pt x="42" y="0"/>
                  </a:moveTo>
                  <a:lnTo>
                    <a:pt x="0" y="52"/>
                  </a:lnTo>
                  <a:lnTo>
                    <a:pt x="63" y="27"/>
                  </a:lnTo>
                  <a:lnTo>
                    <a:pt x="42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55" name="Line 82"/>
            <p:cNvSpPr>
              <a:spLocks noChangeShapeType="1"/>
            </p:cNvSpPr>
            <p:nvPr/>
          </p:nvSpPr>
          <p:spPr bwMode="auto">
            <a:xfrm flipV="1">
              <a:off x="2043" y="2463"/>
              <a:ext cx="0" cy="30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56" name="Freeform 83"/>
            <p:cNvSpPr>
              <a:spLocks/>
            </p:cNvSpPr>
            <p:nvPr/>
          </p:nvSpPr>
          <p:spPr bwMode="auto">
            <a:xfrm>
              <a:off x="2025" y="2408"/>
              <a:ext cx="36" cy="66"/>
            </a:xfrm>
            <a:custGeom>
              <a:avLst/>
              <a:gdLst>
                <a:gd name="T0" fmla="*/ 35 w 36"/>
                <a:gd name="T1" fmla="*/ 65 h 66"/>
                <a:gd name="T2" fmla="*/ 18 w 36"/>
                <a:gd name="T3" fmla="*/ 0 h 66"/>
                <a:gd name="T4" fmla="*/ 0 w 36"/>
                <a:gd name="T5" fmla="*/ 65 h 66"/>
                <a:gd name="T6" fmla="*/ 35 w 36"/>
                <a:gd name="T7" fmla="*/ 65 h 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66"/>
                <a:gd name="T14" fmla="*/ 36 w 36"/>
                <a:gd name="T15" fmla="*/ 66 h 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66">
                  <a:moveTo>
                    <a:pt x="35" y="65"/>
                  </a:moveTo>
                  <a:lnTo>
                    <a:pt x="18" y="0"/>
                  </a:lnTo>
                  <a:lnTo>
                    <a:pt x="0" y="65"/>
                  </a:lnTo>
                  <a:lnTo>
                    <a:pt x="35" y="65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57" name="Line 84"/>
            <p:cNvSpPr>
              <a:spLocks noChangeShapeType="1"/>
            </p:cNvSpPr>
            <p:nvPr/>
          </p:nvSpPr>
          <p:spPr bwMode="auto">
            <a:xfrm>
              <a:off x="2822" y="3140"/>
              <a:ext cx="359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58" name="Freeform 85"/>
            <p:cNvSpPr>
              <a:spLocks/>
            </p:cNvSpPr>
            <p:nvPr/>
          </p:nvSpPr>
          <p:spPr bwMode="auto">
            <a:xfrm>
              <a:off x="3169" y="3123"/>
              <a:ext cx="66" cy="35"/>
            </a:xfrm>
            <a:custGeom>
              <a:avLst/>
              <a:gdLst>
                <a:gd name="T0" fmla="*/ 0 w 66"/>
                <a:gd name="T1" fmla="*/ 34 h 35"/>
                <a:gd name="T2" fmla="*/ 65 w 66"/>
                <a:gd name="T3" fmla="*/ 17 h 35"/>
                <a:gd name="T4" fmla="*/ 0 w 66"/>
                <a:gd name="T5" fmla="*/ 0 h 35"/>
                <a:gd name="T6" fmla="*/ 0 w 66"/>
                <a:gd name="T7" fmla="*/ 34 h 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"/>
                <a:gd name="T13" fmla="*/ 0 h 35"/>
                <a:gd name="T14" fmla="*/ 66 w 66"/>
                <a:gd name="T15" fmla="*/ 35 h 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" h="35">
                  <a:moveTo>
                    <a:pt x="0" y="34"/>
                  </a:moveTo>
                  <a:lnTo>
                    <a:pt x="65" y="17"/>
                  </a:lnTo>
                  <a:lnTo>
                    <a:pt x="0" y="0"/>
                  </a:lnTo>
                  <a:lnTo>
                    <a:pt x="0" y="34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59" name="Freeform 86"/>
            <p:cNvSpPr>
              <a:spLocks/>
            </p:cNvSpPr>
            <p:nvPr/>
          </p:nvSpPr>
          <p:spPr bwMode="auto">
            <a:xfrm>
              <a:off x="2039" y="3128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60" name="Freeform 87"/>
            <p:cNvSpPr>
              <a:spLocks/>
            </p:cNvSpPr>
            <p:nvPr/>
          </p:nvSpPr>
          <p:spPr bwMode="auto">
            <a:xfrm>
              <a:off x="2039" y="310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61" name="Freeform 88"/>
            <p:cNvSpPr>
              <a:spLocks/>
            </p:cNvSpPr>
            <p:nvPr/>
          </p:nvSpPr>
          <p:spPr bwMode="auto">
            <a:xfrm>
              <a:off x="2039" y="3080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62" name="Freeform 89"/>
            <p:cNvSpPr>
              <a:spLocks/>
            </p:cNvSpPr>
            <p:nvPr/>
          </p:nvSpPr>
          <p:spPr bwMode="auto">
            <a:xfrm>
              <a:off x="2039" y="305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63" name="Freeform 90"/>
            <p:cNvSpPr>
              <a:spLocks/>
            </p:cNvSpPr>
            <p:nvPr/>
          </p:nvSpPr>
          <p:spPr bwMode="auto">
            <a:xfrm>
              <a:off x="2039" y="303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64" name="Freeform 91"/>
            <p:cNvSpPr>
              <a:spLocks/>
            </p:cNvSpPr>
            <p:nvPr/>
          </p:nvSpPr>
          <p:spPr bwMode="auto">
            <a:xfrm>
              <a:off x="2039" y="3009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65" name="Freeform 92"/>
            <p:cNvSpPr>
              <a:spLocks/>
            </p:cNvSpPr>
            <p:nvPr/>
          </p:nvSpPr>
          <p:spPr bwMode="auto">
            <a:xfrm>
              <a:off x="2039" y="298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66" name="Freeform 93"/>
            <p:cNvSpPr>
              <a:spLocks/>
            </p:cNvSpPr>
            <p:nvPr/>
          </p:nvSpPr>
          <p:spPr bwMode="auto">
            <a:xfrm>
              <a:off x="2039" y="296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67" name="Freeform 94"/>
            <p:cNvSpPr>
              <a:spLocks/>
            </p:cNvSpPr>
            <p:nvPr/>
          </p:nvSpPr>
          <p:spPr bwMode="auto">
            <a:xfrm>
              <a:off x="2039" y="293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68" name="Freeform 95"/>
            <p:cNvSpPr>
              <a:spLocks/>
            </p:cNvSpPr>
            <p:nvPr/>
          </p:nvSpPr>
          <p:spPr bwMode="auto">
            <a:xfrm>
              <a:off x="2039" y="2914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69" name="Freeform 96"/>
            <p:cNvSpPr>
              <a:spLocks/>
            </p:cNvSpPr>
            <p:nvPr/>
          </p:nvSpPr>
          <p:spPr bwMode="auto">
            <a:xfrm>
              <a:off x="2039" y="2889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70" name="Freeform 97"/>
            <p:cNvSpPr>
              <a:spLocks/>
            </p:cNvSpPr>
            <p:nvPr/>
          </p:nvSpPr>
          <p:spPr bwMode="auto">
            <a:xfrm>
              <a:off x="2039" y="2866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71" name="Freeform 98"/>
            <p:cNvSpPr>
              <a:spLocks/>
            </p:cNvSpPr>
            <p:nvPr/>
          </p:nvSpPr>
          <p:spPr bwMode="auto">
            <a:xfrm>
              <a:off x="2039" y="2841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72" name="Freeform 99"/>
            <p:cNvSpPr>
              <a:spLocks/>
            </p:cNvSpPr>
            <p:nvPr/>
          </p:nvSpPr>
          <p:spPr bwMode="auto">
            <a:xfrm>
              <a:off x="2039" y="2818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73" name="Freeform 100"/>
            <p:cNvSpPr>
              <a:spLocks/>
            </p:cNvSpPr>
            <p:nvPr/>
          </p:nvSpPr>
          <p:spPr bwMode="auto">
            <a:xfrm>
              <a:off x="2039" y="2793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74" name="Freeform 101"/>
            <p:cNvSpPr>
              <a:spLocks/>
            </p:cNvSpPr>
            <p:nvPr/>
          </p:nvSpPr>
          <p:spPr bwMode="auto">
            <a:xfrm>
              <a:off x="2039" y="2770"/>
              <a:ext cx="17" cy="17"/>
            </a:xfrm>
            <a:custGeom>
              <a:avLst/>
              <a:gdLst>
                <a:gd name="T0" fmla="*/ 9 w 17"/>
                <a:gd name="T1" fmla="*/ 0 h 17"/>
                <a:gd name="T2" fmla="*/ 0 w 17"/>
                <a:gd name="T3" fmla="*/ 0 h 17"/>
                <a:gd name="T4" fmla="*/ 0 w 17"/>
                <a:gd name="T5" fmla="*/ 16 h 17"/>
                <a:gd name="T6" fmla="*/ 16 w 17"/>
                <a:gd name="T7" fmla="*/ 16 h 17"/>
                <a:gd name="T8" fmla="*/ 16 w 17"/>
                <a:gd name="T9" fmla="*/ 0 h 17"/>
                <a:gd name="T10" fmla="*/ 9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9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9" y="0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75" name="Rectangle 102"/>
            <p:cNvSpPr>
              <a:spLocks noChangeArrowheads="1"/>
            </p:cNvSpPr>
            <p:nvPr/>
          </p:nvSpPr>
          <p:spPr bwMode="auto">
            <a:xfrm>
              <a:off x="2072" y="2315"/>
              <a:ext cx="1176" cy="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600" b="1">
                  <a:solidFill>
                    <a:srgbClr val="FF0000"/>
                  </a:solidFill>
                  <a:latin typeface="Arial" pitchFamily="34" charset="0"/>
                </a:rPr>
                <a:t>Code Space</a:t>
              </a:r>
            </a:p>
          </p:txBody>
        </p:sp>
        <p:sp>
          <p:nvSpPr>
            <p:cNvPr id="15676" name="Rectangle 103"/>
            <p:cNvSpPr>
              <a:spLocks noChangeArrowheads="1"/>
            </p:cNvSpPr>
            <p:nvPr/>
          </p:nvSpPr>
          <p:spPr bwMode="auto">
            <a:xfrm>
              <a:off x="3204" y="3033"/>
              <a:ext cx="576" cy="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600" b="1">
                  <a:solidFill>
                    <a:srgbClr val="FF0000"/>
                  </a:solidFill>
                  <a:latin typeface="Arial" pitchFamily="34" charset="0"/>
                </a:rPr>
                <a:t>Time</a:t>
              </a:r>
            </a:p>
          </p:txBody>
        </p:sp>
        <p:sp>
          <p:nvSpPr>
            <p:cNvPr id="15677" name="Rectangle 104"/>
            <p:cNvSpPr>
              <a:spLocks noChangeArrowheads="1"/>
            </p:cNvSpPr>
            <p:nvPr/>
          </p:nvSpPr>
          <p:spPr bwMode="auto">
            <a:xfrm>
              <a:off x="687" y="3770"/>
              <a:ext cx="1058" cy="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600" b="1">
                  <a:solidFill>
                    <a:srgbClr val="FF0000"/>
                  </a:solidFill>
                  <a:latin typeface="Arial" pitchFamily="34" charset="0"/>
                </a:rPr>
                <a:t>Frequency</a:t>
              </a:r>
            </a:p>
          </p:txBody>
        </p:sp>
        <p:sp>
          <p:nvSpPr>
            <p:cNvPr id="15678" name="Freeform 105"/>
            <p:cNvSpPr>
              <a:spLocks/>
            </p:cNvSpPr>
            <p:nvPr/>
          </p:nvSpPr>
          <p:spPr bwMode="auto">
            <a:xfrm>
              <a:off x="2391" y="3063"/>
              <a:ext cx="17" cy="377"/>
            </a:xfrm>
            <a:custGeom>
              <a:avLst/>
              <a:gdLst>
                <a:gd name="T0" fmla="*/ 9 w 17"/>
                <a:gd name="T1" fmla="*/ 14 h 377"/>
                <a:gd name="T2" fmla="*/ 0 w 17"/>
                <a:gd name="T3" fmla="*/ 6 h 377"/>
                <a:gd name="T4" fmla="*/ 0 w 17"/>
                <a:gd name="T5" fmla="*/ 376 h 377"/>
                <a:gd name="T6" fmla="*/ 16 w 17"/>
                <a:gd name="T7" fmla="*/ 376 h 377"/>
                <a:gd name="T8" fmla="*/ 16 w 17"/>
                <a:gd name="T9" fmla="*/ 6 h 377"/>
                <a:gd name="T10" fmla="*/ 9 w 17"/>
                <a:gd name="T11" fmla="*/ 0 h 377"/>
                <a:gd name="T12" fmla="*/ 9 w 17"/>
                <a:gd name="T13" fmla="*/ 14 h 3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7"/>
                <a:gd name="T23" fmla="*/ 17 w 17"/>
                <a:gd name="T24" fmla="*/ 377 h 37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7">
                  <a:moveTo>
                    <a:pt x="9" y="14"/>
                  </a:moveTo>
                  <a:lnTo>
                    <a:pt x="0" y="6"/>
                  </a:lnTo>
                  <a:lnTo>
                    <a:pt x="0" y="376"/>
                  </a:lnTo>
                  <a:lnTo>
                    <a:pt x="16" y="376"/>
                  </a:lnTo>
                  <a:lnTo>
                    <a:pt x="16" y="6"/>
                  </a:lnTo>
                  <a:lnTo>
                    <a:pt x="9" y="0"/>
                  </a:lnTo>
                  <a:lnTo>
                    <a:pt x="9" y="14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79" name="Freeform 106"/>
            <p:cNvSpPr>
              <a:spLocks/>
            </p:cNvSpPr>
            <p:nvPr/>
          </p:nvSpPr>
          <p:spPr bwMode="auto">
            <a:xfrm>
              <a:off x="1617" y="3063"/>
              <a:ext cx="783" cy="17"/>
            </a:xfrm>
            <a:custGeom>
              <a:avLst/>
              <a:gdLst>
                <a:gd name="T0" fmla="*/ 0 w 783"/>
                <a:gd name="T1" fmla="*/ 6 h 17"/>
                <a:gd name="T2" fmla="*/ 0 w 783"/>
                <a:gd name="T3" fmla="*/ 16 h 17"/>
                <a:gd name="T4" fmla="*/ 782 w 783"/>
                <a:gd name="T5" fmla="*/ 16 h 17"/>
                <a:gd name="T6" fmla="*/ 782 w 783"/>
                <a:gd name="T7" fmla="*/ 0 h 17"/>
                <a:gd name="T8" fmla="*/ 0 w 783"/>
                <a:gd name="T9" fmla="*/ 0 h 17"/>
                <a:gd name="T10" fmla="*/ 0 w 783"/>
                <a:gd name="T11" fmla="*/ 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3"/>
                <a:gd name="T19" fmla="*/ 0 h 17"/>
                <a:gd name="T20" fmla="*/ 783 w 783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3" h="17">
                  <a:moveTo>
                    <a:pt x="0" y="6"/>
                  </a:moveTo>
                  <a:lnTo>
                    <a:pt x="0" y="16"/>
                  </a:lnTo>
                  <a:lnTo>
                    <a:pt x="782" y="16"/>
                  </a:lnTo>
                  <a:lnTo>
                    <a:pt x="782" y="0"/>
                  </a:lnTo>
                  <a:lnTo>
                    <a:pt x="0" y="0"/>
                  </a:lnTo>
                  <a:lnTo>
                    <a:pt x="0" y="6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80" name="Freeform 107"/>
            <p:cNvSpPr>
              <a:spLocks/>
            </p:cNvSpPr>
            <p:nvPr/>
          </p:nvSpPr>
          <p:spPr bwMode="auto">
            <a:xfrm>
              <a:off x="2533" y="2963"/>
              <a:ext cx="17" cy="379"/>
            </a:xfrm>
            <a:custGeom>
              <a:avLst/>
              <a:gdLst>
                <a:gd name="T0" fmla="*/ 9 w 17"/>
                <a:gd name="T1" fmla="*/ 14 h 379"/>
                <a:gd name="T2" fmla="*/ 0 w 17"/>
                <a:gd name="T3" fmla="*/ 8 h 379"/>
                <a:gd name="T4" fmla="*/ 0 w 17"/>
                <a:gd name="T5" fmla="*/ 378 h 379"/>
                <a:gd name="T6" fmla="*/ 16 w 17"/>
                <a:gd name="T7" fmla="*/ 378 h 379"/>
                <a:gd name="T8" fmla="*/ 16 w 17"/>
                <a:gd name="T9" fmla="*/ 8 h 379"/>
                <a:gd name="T10" fmla="*/ 9 w 17"/>
                <a:gd name="T11" fmla="*/ 0 h 379"/>
                <a:gd name="T12" fmla="*/ 9 w 17"/>
                <a:gd name="T13" fmla="*/ 14 h 3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9"/>
                <a:gd name="T23" fmla="*/ 17 w 17"/>
                <a:gd name="T24" fmla="*/ 379 h 37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9">
                  <a:moveTo>
                    <a:pt x="9" y="14"/>
                  </a:moveTo>
                  <a:lnTo>
                    <a:pt x="0" y="8"/>
                  </a:lnTo>
                  <a:lnTo>
                    <a:pt x="0" y="378"/>
                  </a:lnTo>
                  <a:lnTo>
                    <a:pt x="16" y="378"/>
                  </a:lnTo>
                  <a:lnTo>
                    <a:pt x="16" y="8"/>
                  </a:lnTo>
                  <a:lnTo>
                    <a:pt x="9" y="0"/>
                  </a:lnTo>
                  <a:lnTo>
                    <a:pt x="9" y="14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81" name="Freeform 108"/>
            <p:cNvSpPr>
              <a:spLocks/>
            </p:cNvSpPr>
            <p:nvPr/>
          </p:nvSpPr>
          <p:spPr bwMode="auto">
            <a:xfrm>
              <a:off x="1757" y="2963"/>
              <a:ext cx="785" cy="17"/>
            </a:xfrm>
            <a:custGeom>
              <a:avLst/>
              <a:gdLst>
                <a:gd name="T0" fmla="*/ 0 w 785"/>
                <a:gd name="T1" fmla="*/ 9 h 17"/>
                <a:gd name="T2" fmla="*/ 0 w 785"/>
                <a:gd name="T3" fmla="*/ 16 h 17"/>
                <a:gd name="T4" fmla="*/ 784 w 785"/>
                <a:gd name="T5" fmla="*/ 16 h 17"/>
                <a:gd name="T6" fmla="*/ 784 w 785"/>
                <a:gd name="T7" fmla="*/ 0 h 17"/>
                <a:gd name="T8" fmla="*/ 0 w 785"/>
                <a:gd name="T9" fmla="*/ 0 h 17"/>
                <a:gd name="T10" fmla="*/ 0 w 785"/>
                <a:gd name="T11" fmla="*/ 9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5"/>
                <a:gd name="T19" fmla="*/ 0 h 17"/>
                <a:gd name="T20" fmla="*/ 785 w 785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5" h="17">
                  <a:moveTo>
                    <a:pt x="0" y="9"/>
                  </a:moveTo>
                  <a:lnTo>
                    <a:pt x="0" y="16"/>
                  </a:lnTo>
                  <a:lnTo>
                    <a:pt x="784" y="16"/>
                  </a:lnTo>
                  <a:lnTo>
                    <a:pt x="784" y="0"/>
                  </a:lnTo>
                  <a:lnTo>
                    <a:pt x="0" y="0"/>
                  </a:lnTo>
                  <a:lnTo>
                    <a:pt x="0" y="9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82" name="Freeform 109"/>
            <p:cNvSpPr>
              <a:spLocks/>
            </p:cNvSpPr>
            <p:nvPr/>
          </p:nvSpPr>
          <p:spPr bwMode="auto">
            <a:xfrm>
              <a:off x="2675" y="2864"/>
              <a:ext cx="17" cy="378"/>
            </a:xfrm>
            <a:custGeom>
              <a:avLst/>
              <a:gdLst>
                <a:gd name="T0" fmla="*/ 7 w 17"/>
                <a:gd name="T1" fmla="*/ 13 h 378"/>
                <a:gd name="T2" fmla="*/ 0 w 17"/>
                <a:gd name="T3" fmla="*/ 7 h 378"/>
                <a:gd name="T4" fmla="*/ 0 w 17"/>
                <a:gd name="T5" fmla="*/ 377 h 378"/>
                <a:gd name="T6" fmla="*/ 16 w 17"/>
                <a:gd name="T7" fmla="*/ 377 h 378"/>
                <a:gd name="T8" fmla="*/ 16 w 17"/>
                <a:gd name="T9" fmla="*/ 7 h 378"/>
                <a:gd name="T10" fmla="*/ 7 w 17"/>
                <a:gd name="T11" fmla="*/ 0 h 378"/>
                <a:gd name="T12" fmla="*/ 7 w 17"/>
                <a:gd name="T13" fmla="*/ 13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8"/>
                <a:gd name="T23" fmla="*/ 17 w 17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8">
                  <a:moveTo>
                    <a:pt x="7" y="13"/>
                  </a:moveTo>
                  <a:lnTo>
                    <a:pt x="0" y="7"/>
                  </a:lnTo>
                  <a:lnTo>
                    <a:pt x="0" y="377"/>
                  </a:lnTo>
                  <a:lnTo>
                    <a:pt x="16" y="377"/>
                  </a:lnTo>
                  <a:lnTo>
                    <a:pt x="16" y="7"/>
                  </a:lnTo>
                  <a:lnTo>
                    <a:pt x="7" y="0"/>
                  </a:lnTo>
                  <a:lnTo>
                    <a:pt x="7" y="13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83" name="Freeform 110"/>
            <p:cNvSpPr>
              <a:spLocks/>
            </p:cNvSpPr>
            <p:nvPr/>
          </p:nvSpPr>
          <p:spPr bwMode="auto">
            <a:xfrm>
              <a:off x="1899" y="2864"/>
              <a:ext cx="783" cy="17"/>
            </a:xfrm>
            <a:custGeom>
              <a:avLst/>
              <a:gdLst>
                <a:gd name="T0" fmla="*/ 0 w 783"/>
                <a:gd name="T1" fmla="*/ 8 h 17"/>
                <a:gd name="T2" fmla="*/ 0 w 783"/>
                <a:gd name="T3" fmla="*/ 16 h 17"/>
                <a:gd name="T4" fmla="*/ 782 w 783"/>
                <a:gd name="T5" fmla="*/ 16 h 17"/>
                <a:gd name="T6" fmla="*/ 782 w 783"/>
                <a:gd name="T7" fmla="*/ 0 h 17"/>
                <a:gd name="T8" fmla="*/ 0 w 783"/>
                <a:gd name="T9" fmla="*/ 0 h 17"/>
                <a:gd name="T10" fmla="*/ 0 w 783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3"/>
                <a:gd name="T19" fmla="*/ 0 h 17"/>
                <a:gd name="T20" fmla="*/ 783 w 783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3" h="17">
                  <a:moveTo>
                    <a:pt x="0" y="8"/>
                  </a:moveTo>
                  <a:lnTo>
                    <a:pt x="0" y="16"/>
                  </a:lnTo>
                  <a:lnTo>
                    <a:pt x="782" y="16"/>
                  </a:lnTo>
                  <a:lnTo>
                    <a:pt x="782" y="0"/>
                  </a:lnTo>
                  <a:lnTo>
                    <a:pt x="0" y="0"/>
                  </a:lnTo>
                  <a:lnTo>
                    <a:pt x="0" y="8"/>
                  </a:lnTo>
                </a:path>
              </a:pathLst>
            </a:custGeom>
            <a:solidFill>
              <a:srgbClr val="FF0000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oup 111"/>
          <p:cNvGrpSpPr>
            <a:grpSpLocks/>
          </p:cNvGrpSpPr>
          <p:nvPr/>
        </p:nvGrpSpPr>
        <p:grpSpPr bwMode="auto">
          <a:xfrm>
            <a:off x="4171950" y="2828925"/>
            <a:ext cx="3968750" cy="1327150"/>
            <a:chOff x="695" y="2095"/>
            <a:chExt cx="2993" cy="2035"/>
          </a:xfrm>
        </p:grpSpPr>
        <p:sp>
          <p:nvSpPr>
            <p:cNvPr id="15471" name="Freeform 112"/>
            <p:cNvSpPr>
              <a:spLocks/>
            </p:cNvSpPr>
            <p:nvPr/>
          </p:nvSpPr>
          <p:spPr bwMode="auto">
            <a:xfrm>
              <a:off x="2068" y="2609"/>
              <a:ext cx="570" cy="410"/>
            </a:xfrm>
            <a:custGeom>
              <a:avLst/>
              <a:gdLst>
                <a:gd name="T0" fmla="*/ 2 w 570"/>
                <a:gd name="T1" fmla="*/ 409 h 410"/>
                <a:gd name="T2" fmla="*/ 6 w 570"/>
                <a:gd name="T3" fmla="*/ 407 h 410"/>
                <a:gd name="T4" fmla="*/ 569 w 570"/>
                <a:gd name="T5" fmla="*/ 8 h 410"/>
                <a:gd name="T6" fmla="*/ 563 w 570"/>
                <a:gd name="T7" fmla="*/ 0 h 410"/>
                <a:gd name="T8" fmla="*/ 0 w 570"/>
                <a:gd name="T9" fmla="*/ 399 h 410"/>
                <a:gd name="T10" fmla="*/ 2 w 570"/>
                <a:gd name="T11" fmla="*/ 397 h 410"/>
                <a:gd name="T12" fmla="*/ 2 w 570"/>
                <a:gd name="T13" fmla="*/ 409 h 4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0"/>
                <a:gd name="T22" fmla="*/ 0 h 410"/>
                <a:gd name="T23" fmla="*/ 570 w 570"/>
                <a:gd name="T24" fmla="*/ 410 h 4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0" h="410">
                  <a:moveTo>
                    <a:pt x="2" y="409"/>
                  </a:moveTo>
                  <a:lnTo>
                    <a:pt x="6" y="407"/>
                  </a:lnTo>
                  <a:lnTo>
                    <a:pt x="569" y="8"/>
                  </a:lnTo>
                  <a:lnTo>
                    <a:pt x="563" y="0"/>
                  </a:lnTo>
                  <a:lnTo>
                    <a:pt x="0" y="399"/>
                  </a:lnTo>
                  <a:lnTo>
                    <a:pt x="2" y="397"/>
                  </a:lnTo>
                  <a:lnTo>
                    <a:pt x="2" y="409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72" name="Freeform 113"/>
            <p:cNvSpPr>
              <a:spLocks/>
            </p:cNvSpPr>
            <p:nvPr/>
          </p:nvSpPr>
          <p:spPr bwMode="auto">
            <a:xfrm>
              <a:off x="2064" y="3006"/>
              <a:ext cx="17" cy="17"/>
            </a:xfrm>
            <a:custGeom>
              <a:avLst/>
              <a:gdLst>
                <a:gd name="T0" fmla="*/ 16 w 17"/>
                <a:gd name="T1" fmla="*/ 8 h 17"/>
                <a:gd name="T2" fmla="*/ 8 w 17"/>
                <a:gd name="T3" fmla="*/ 16 h 17"/>
                <a:gd name="T4" fmla="*/ 8 w 17"/>
                <a:gd name="T5" fmla="*/ 0 h 17"/>
                <a:gd name="T6" fmla="*/ 0 w 17"/>
                <a:gd name="T7" fmla="*/ 8 h 17"/>
                <a:gd name="T8" fmla="*/ 16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8"/>
                  </a:moveTo>
                  <a:lnTo>
                    <a:pt x="8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16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73" name="Freeform 114"/>
            <p:cNvSpPr>
              <a:spLocks/>
            </p:cNvSpPr>
            <p:nvPr/>
          </p:nvSpPr>
          <p:spPr bwMode="auto">
            <a:xfrm>
              <a:off x="2064" y="3012"/>
              <a:ext cx="17" cy="371"/>
            </a:xfrm>
            <a:custGeom>
              <a:avLst/>
              <a:gdLst>
                <a:gd name="T0" fmla="*/ 8 w 17"/>
                <a:gd name="T1" fmla="*/ 370 h 371"/>
                <a:gd name="T2" fmla="*/ 16 w 17"/>
                <a:gd name="T3" fmla="*/ 370 h 371"/>
                <a:gd name="T4" fmla="*/ 16 w 17"/>
                <a:gd name="T5" fmla="*/ 0 h 371"/>
                <a:gd name="T6" fmla="*/ 0 w 17"/>
                <a:gd name="T7" fmla="*/ 0 h 371"/>
                <a:gd name="T8" fmla="*/ 0 w 17"/>
                <a:gd name="T9" fmla="*/ 370 h 371"/>
                <a:gd name="T10" fmla="*/ 8 w 17"/>
                <a:gd name="T11" fmla="*/ 370 h 3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371"/>
                <a:gd name="T20" fmla="*/ 17 w 17"/>
                <a:gd name="T21" fmla="*/ 371 h 3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371">
                  <a:moveTo>
                    <a:pt x="8" y="370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8" y="37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74" name="Freeform 115"/>
            <p:cNvSpPr>
              <a:spLocks/>
            </p:cNvSpPr>
            <p:nvPr/>
          </p:nvSpPr>
          <p:spPr bwMode="auto">
            <a:xfrm>
              <a:off x="1873" y="2609"/>
              <a:ext cx="572" cy="410"/>
            </a:xfrm>
            <a:custGeom>
              <a:avLst/>
              <a:gdLst>
                <a:gd name="T0" fmla="*/ 1 w 572"/>
                <a:gd name="T1" fmla="*/ 409 h 410"/>
                <a:gd name="T2" fmla="*/ 5 w 572"/>
                <a:gd name="T3" fmla="*/ 407 h 410"/>
                <a:gd name="T4" fmla="*/ 571 w 572"/>
                <a:gd name="T5" fmla="*/ 8 h 410"/>
                <a:gd name="T6" fmla="*/ 565 w 572"/>
                <a:gd name="T7" fmla="*/ 0 h 410"/>
                <a:gd name="T8" fmla="*/ 0 w 572"/>
                <a:gd name="T9" fmla="*/ 399 h 410"/>
                <a:gd name="T10" fmla="*/ 1 w 572"/>
                <a:gd name="T11" fmla="*/ 397 h 410"/>
                <a:gd name="T12" fmla="*/ 1 w 572"/>
                <a:gd name="T13" fmla="*/ 409 h 4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2"/>
                <a:gd name="T22" fmla="*/ 0 h 410"/>
                <a:gd name="T23" fmla="*/ 572 w 572"/>
                <a:gd name="T24" fmla="*/ 410 h 4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2" h="410">
                  <a:moveTo>
                    <a:pt x="1" y="409"/>
                  </a:moveTo>
                  <a:lnTo>
                    <a:pt x="5" y="407"/>
                  </a:lnTo>
                  <a:lnTo>
                    <a:pt x="571" y="8"/>
                  </a:lnTo>
                  <a:lnTo>
                    <a:pt x="565" y="0"/>
                  </a:lnTo>
                  <a:lnTo>
                    <a:pt x="0" y="399"/>
                  </a:lnTo>
                  <a:lnTo>
                    <a:pt x="1" y="397"/>
                  </a:lnTo>
                  <a:lnTo>
                    <a:pt x="1" y="409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75" name="Freeform 116"/>
            <p:cNvSpPr>
              <a:spLocks/>
            </p:cNvSpPr>
            <p:nvPr/>
          </p:nvSpPr>
          <p:spPr bwMode="auto">
            <a:xfrm>
              <a:off x="1871" y="3006"/>
              <a:ext cx="17" cy="17"/>
            </a:xfrm>
            <a:custGeom>
              <a:avLst/>
              <a:gdLst>
                <a:gd name="T0" fmla="*/ 16 w 17"/>
                <a:gd name="T1" fmla="*/ 8 h 17"/>
                <a:gd name="T2" fmla="*/ 5 w 17"/>
                <a:gd name="T3" fmla="*/ 16 h 17"/>
                <a:gd name="T4" fmla="*/ 5 w 17"/>
                <a:gd name="T5" fmla="*/ 0 h 17"/>
                <a:gd name="T6" fmla="*/ 0 w 17"/>
                <a:gd name="T7" fmla="*/ 8 h 17"/>
                <a:gd name="T8" fmla="*/ 16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8"/>
                  </a:moveTo>
                  <a:lnTo>
                    <a:pt x="5" y="16"/>
                  </a:lnTo>
                  <a:lnTo>
                    <a:pt x="5" y="0"/>
                  </a:lnTo>
                  <a:lnTo>
                    <a:pt x="0" y="8"/>
                  </a:lnTo>
                  <a:lnTo>
                    <a:pt x="16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76" name="Freeform 117"/>
            <p:cNvSpPr>
              <a:spLocks/>
            </p:cNvSpPr>
            <p:nvPr/>
          </p:nvSpPr>
          <p:spPr bwMode="auto">
            <a:xfrm>
              <a:off x="1871" y="3012"/>
              <a:ext cx="17" cy="371"/>
            </a:xfrm>
            <a:custGeom>
              <a:avLst/>
              <a:gdLst>
                <a:gd name="T0" fmla="*/ 5 w 17"/>
                <a:gd name="T1" fmla="*/ 370 h 371"/>
                <a:gd name="T2" fmla="*/ 16 w 17"/>
                <a:gd name="T3" fmla="*/ 370 h 371"/>
                <a:gd name="T4" fmla="*/ 16 w 17"/>
                <a:gd name="T5" fmla="*/ 0 h 371"/>
                <a:gd name="T6" fmla="*/ 0 w 17"/>
                <a:gd name="T7" fmla="*/ 0 h 371"/>
                <a:gd name="T8" fmla="*/ 0 w 17"/>
                <a:gd name="T9" fmla="*/ 370 h 371"/>
                <a:gd name="T10" fmla="*/ 5 w 17"/>
                <a:gd name="T11" fmla="*/ 370 h 3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371"/>
                <a:gd name="T20" fmla="*/ 17 w 17"/>
                <a:gd name="T21" fmla="*/ 371 h 3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371">
                  <a:moveTo>
                    <a:pt x="5" y="370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5" y="37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77" name="Freeform 118"/>
            <p:cNvSpPr>
              <a:spLocks/>
            </p:cNvSpPr>
            <p:nvPr/>
          </p:nvSpPr>
          <p:spPr bwMode="auto">
            <a:xfrm>
              <a:off x="2258" y="3006"/>
              <a:ext cx="17" cy="377"/>
            </a:xfrm>
            <a:custGeom>
              <a:avLst/>
              <a:gdLst>
                <a:gd name="T0" fmla="*/ 8 w 17"/>
                <a:gd name="T1" fmla="*/ 12 h 377"/>
                <a:gd name="T2" fmla="*/ 0 w 17"/>
                <a:gd name="T3" fmla="*/ 6 h 377"/>
                <a:gd name="T4" fmla="*/ 0 w 17"/>
                <a:gd name="T5" fmla="*/ 376 h 377"/>
                <a:gd name="T6" fmla="*/ 16 w 17"/>
                <a:gd name="T7" fmla="*/ 376 h 377"/>
                <a:gd name="T8" fmla="*/ 16 w 17"/>
                <a:gd name="T9" fmla="*/ 6 h 377"/>
                <a:gd name="T10" fmla="*/ 8 w 17"/>
                <a:gd name="T11" fmla="*/ 0 h 377"/>
                <a:gd name="T12" fmla="*/ 8 w 17"/>
                <a:gd name="T13" fmla="*/ 12 h 3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7"/>
                <a:gd name="T23" fmla="*/ 17 w 17"/>
                <a:gd name="T24" fmla="*/ 377 h 37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7">
                  <a:moveTo>
                    <a:pt x="8" y="12"/>
                  </a:moveTo>
                  <a:lnTo>
                    <a:pt x="0" y="6"/>
                  </a:lnTo>
                  <a:lnTo>
                    <a:pt x="0" y="376"/>
                  </a:lnTo>
                  <a:lnTo>
                    <a:pt x="16" y="376"/>
                  </a:lnTo>
                  <a:lnTo>
                    <a:pt x="16" y="6"/>
                  </a:lnTo>
                  <a:lnTo>
                    <a:pt x="8" y="0"/>
                  </a:lnTo>
                  <a:lnTo>
                    <a:pt x="8" y="12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78" name="Freeform 119"/>
            <p:cNvSpPr>
              <a:spLocks/>
            </p:cNvSpPr>
            <p:nvPr/>
          </p:nvSpPr>
          <p:spPr bwMode="auto">
            <a:xfrm>
              <a:off x="1478" y="3006"/>
              <a:ext cx="788" cy="17"/>
            </a:xfrm>
            <a:custGeom>
              <a:avLst/>
              <a:gdLst>
                <a:gd name="T0" fmla="*/ 13 w 788"/>
                <a:gd name="T1" fmla="*/ 8 h 17"/>
                <a:gd name="T2" fmla="*/ 6 w 788"/>
                <a:gd name="T3" fmla="*/ 16 h 17"/>
                <a:gd name="T4" fmla="*/ 787 w 788"/>
                <a:gd name="T5" fmla="*/ 16 h 17"/>
                <a:gd name="T6" fmla="*/ 787 w 788"/>
                <a:gd name="T7" fmla="*/ 0 h 17"/>
                <a:gd name="T8" fmla="*/ 6 w 788"/>
                <a:gd name="T9" fmla="*/ 0 h 17"/>
                <a:gd name="T10" fmla="*/ 0 w 788"/>
                <a:gd name="T11" fmla="*/ 8 h 17"/>
                <a:gd name="T12" fmla="*/ 13 w 788"/>
                <a:gd name="T13" fmla="*/ 8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8"/>
                <a:gd name="T22" fmla="*/ 0 h 17"/>
                <a:gd name="T23" fmla="*/ 788 w 788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8" h="17">
                  <a:moveTo>
                    <a:pt x="13" y="8"/>
                  </a:moveTo>
                  <a:lnTo>
                    <a:pt x="6" y="16"/>
                  </a:lnTo>
                  <a:lnTo>
                    <a:pt x="787" y="16"/>
                  </a:lnTo>
                  <a:lnTo>
                    <a:pt x="787" y="0"/>
                  </a:lnTo>
                  <a:lnTo>
                    <a:pt x="6" y="0"/>
                  </a:lnTo>
                  <a:lnTo>
                    <a:pt x="0" y="8"/>
                  </a:lnTo>
                  <a:lnTo>
                    <a:pt x="13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79" name="Freeform 120"/>
            <p:cNvSpPr>
              <a:spLocks/>
            </p:cNvSpPr>
            <p:nvPr/>
          </p:nvSpPr>
          <p:spPr bwMode="auto">
            <a:xfrm>
              <a:off x="1478" y="3012"/>
              <a:ext cx="17" cy="377"/>
            </a:xfrm>
            <a:custGeom>
              <a:avLst/>
              <a:gdLst>
                <a:gd name="T0" fmla="*/ 7 w 17"/>
                <a:gd name="T1" fmla="*/ 364 h 377"/>
                <a:gd name="T2" fmla="*/ 16 w 17"/>
                <a:gd name="T3" fmla="*/ 370 h 377"/>
                <a:gd name="T4" fmla="*/ 16 w 17"/>
                <a:gd name="T5" fmla="*/ 0 h 377"/>
                <a:gd name="T6" fmla="*/ 0 w 17"/>
                <a:gd name="T7" fmla="*/ 0 h 377"/>
                <a:gd name="T8" fmla="*/ 0 w 17"/>
                <a:gd name="T9" fmla="*/ 370 h 377"/>
                <a:gd name="T10" fmla="*/ 7 w 17"/>
                <a:gd name="T11" fmla="*/ 376 h 377"/>
                <a:gd name="T12" fmla="*/ 7 w 17"/>
                <a:gd name="T13" fmla="*/ 364 h 3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7"/>
                <a:gd name="T23" fmla="*/ 17 w 17"/>
                <a:gd name="T24" fmla="*/ 377 h 37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7">
                  <a:moveTo>
                    <a:pt x="7" y="364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7" y="376"/>
                  </a:lnTo>
                  <a:lnTo>
                    <a:pt x="7" y="364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80" name="Freeform 121"/>
            <p:cNvSpPr>
              <a:spLocks/>
            </p:cNvSpPr>
            <p:nvPr/>
          </p:nvSpPr>
          <p:spPr bwMode="auto">
            <a:xfrm>
              <a:off x="1484" y="3376"/>
              <a:ext cx="782" cy="17"/>
            </a:xfrm>
            <a:custGeom>
              <a:avLst/>
              <a:gdLst>
                <a:gd name="T0" fmla="*/ 781 w 782"/>
                <a:gd name="T1" fmla="*/ 8 h 17"/>
                <a:gd name="T2" fmla="*/ 781 w 782"/>
                <a:gd name="T3" fmla="*/ 0 h 17"/>
                <a:gd name="T4" fmla="*/ 0 w 782"/>
                <a:gd name="T5" fmla="*/ 0 h 17"/>
                <a:gd name="T6" fmla="*/ 0 w 782"/>
                <a:gd name="T7" fmla="*/ 16 h 17"/>
                <a:gd name="T8" fmla="*/ 781 w 782"/>
                <a:gd name="T9" fmla="*/ 16 h 17"/>
                <a:gd name="T10" fmla="*/ 781 w 782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2"/>
                <a:gd name="T19" fmla="*/ 0 h 17"/>
                <a:gd name="T20" fmla="*/ 782 w 782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2" h="17">
                  <a:moveTo>
                    <a:pt x="781" y="8"/>
                  </a:moveTo>
                  <a:lnTo>
                    <a:pt x="781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1" y="16"/>
                  </a:lnTo>
                  <a:lnTo>
                    <a:pt x="781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81" name="Line 122"/>
            <p:cNvSpPr>
              <a:spLocks noChangeShapeType="1"/>
            </p:cNvSpPr>
            <p:nvPr/>
          </p:nvSpPr>
          <p:spPr bwMode="auto">
            <a:xfrm>
              <a:off x="2265" y="3382"/>
              <a:ext cx="16" cy="0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82" name="Freeform 123"/>
            <p:cNvSpPr>
              <a:spLocks/>
            </p:cNvSpPr>
            <p:nvPr/>
          </p:nvSpPr>
          <p:spPr bwMode="auto">
            <a:xfrm>
              <a:off x="2262" y="2608"/>
              <a:ext cx="573" cy="411"/>
            </a:xfrm>
            <a:custGeom>
              <a:avLst/>
              <a:gdLst>
                <a:gd name="T0" fmla="*/ 3 w 573"/>
                <a:gd name="T1" fmla="*/ 410 h 411"/>
                <a:gd name="T2" fmla="*/ 7 w 573"/>
                <a:gd name="T3" fmla="*/ 410 h 411"/>
                <a:gd name="T4" fmla="*/ 572 w 573"/>
                <a:gd name="T5" fmla="*/ 9 h 411"/>
                <a:gd name="T6" fmla="*/ 565 w 573"/>
                <a:gd name="T7" fmla="*/ 0 h 411"/>
                <a:gd name="T8" fmla="*/ 0 w 573"/>
                <a:gd name="T9" fmla="*/ 398 h 411"/>
                <a:gd name="T10" fmla="*/ 3 w 573"/>
                <a:gd name="T11" fmla="*/ 398 h 411"/>
                <a:gd name="T12" fmla="*/ 3 w 573"/>
                <a:gd name="T13" fmla="*/ 410 h 4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3"/>
                <a:gd name="T22" fmla="*/ 0 h 411"/>
                <a:gd name="T23" fmla="*/ 573 w 573"/>
                <a:gd name="T24" fmla="*/ 411 h 4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3" h="411">
                  <a:moveTo>
                    <a:pt x="3" y="410"/>
                  </a:moveTo>
                  <a:lnTo>
                    <a:pt x="7" y="410"/>
                  </a:lnTo>
                  <a:lnTo>
                    <a:pt x="572" y="9"/>
                  </a:lnTo>
                  <a:lnTo>
                    <a:pt x="565" y="0"/>
                  </a:lnTo>
                  <a:lnTo>
                    <a:pt x="0" y="398"/>
                  </a:lnTo>
                  <a:lnTo>
                    <a:pt x="3" y="398"/>
                  </a:lnTo>
                  <a:lnTo>
                    <a:pt x="3" y="41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83" name="Freeform 124"/>
            <p:cNvSpPr>
              <a:spLocks/>
            </p:cNvSpPr>
            <p:nvPr/>
          </p:nvSpPr>
          <p:spPr bwMode="auto">
            <a:xfrm>
              <a:off x="1480" y="3006"/>
              <a:ext cx="786" cy="17"/>
            </a:xfrm>
            <a:custGeom>
              <a:avLst/>
              <a:gdLst>
                <a:gd name="T0" fmla="*/ 0 w 786"/>
                <a:gd name="T1" fmla="*/ 0 h 17"/>
                <a:gd name="T2" fmla="*/ 4 w 786"/>
                <a:gd name="T3" fmla="*/ 16 h 17"/>
                <a:gd name="T4" fmla="*/ 785 w 786"/>
                <a:gd name="T5" fmla="*/ 16 h 17"/>
                <a:gd name="T6" fmla="*/ 785 w 786"/>
                <a:gd name="T7" fmla="*/ 0 h 17"/>
                <a:gd name="T8" fmla="*/ 4 w 786"/>
                <a:gd name="T9" fmla="*/ 0 h 17"/>
                <a:gd name="T10" fmla="*/ 7 w 786"/>
                <a:gd name="T11" fmla="*/ 16 h 17"/>
                <a:gd name="T12" fmla="*/ 0 w 786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6"/>
                <a:gd name="T22" fmla="*/ 0 h 17"/>
                <a:gd name="T23" fmla="*/ 786 w 786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6" h="17">
                  <a:moveTo>
                    <a:pt x="0" y="0"/>
                  </a:moveTo>
                  <a:lnTo>
                    <a:pt x="4" y="16"/>
                  </a:lnTo>
                  <a:lnTo>
                    <a:pt x="785" y="16"/>
                  </a:lnTo>
                  <a:lnTo>
                    <a:pt x="785" y="0"/>
                  </a:lnTo>
                  <a:lnTo>
                    <a:pt x="4" y="0"/>
                  </a:lnTo>
                  <a:lnTo>
                    <a:pt x="7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84" name="Freeform 125"/>
            <p:cNvSpPr>
              <a:spLocks/>
            </p:cNvSpPr>
            <p:nvPr/>
          </p:nvSpPr>
          <p:spPr bwMode="auto">
            <a:xfrm>
              <a:off x="1480" y="2606"/>
              <a:ext cx="574" cy="413"/>
            </a:xfrm>
            <a:custGeom>
              <a:avLst/>
              <a:gdLst>
                <a:gd name="T0" fmla="*/ 569 w 574"/>
                <a:gd name="T1" fmla="*/ 0 h 413"/>
                <a:gd name="T2" fmla="*/ 565 w 574"/>
                <a:gd name="T3" fmla="*/ 2 h 413"/>
                <a:gd name="T4" fmla="*/ 0 w 574"/>
                <a:gd name="T5" fmla="*/ 400 h 413"/>
                <a:gd name="T6" fmla="*/ 7 w 574"/>
                <a:gd name="T7" fmla="*/ 412 h 413"/>
                <a:gd name="T8" fmla="*/ 573 w 574"/>
                <a:gd name="T9" fmla="*/ 11 h 413"/>
                <a:gd name="T10" fmla="*/ 569 w 574"/>
                <a:gd name="T11" fmla="*/ 13 h 413"/>
                <a:gd name="T12" fmla="*/ 569 w 574"/>
                <a:gd name="T13" fmla="*/ 0 h 4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4"/>
                <a:gd name="T22" fmla="*/ 0 h 413"/>
                <a:gd name="T23" fmla="*/ 574 w 574"/>
                <a:gd name="T24" fmla="*/ 413 h 4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4" h="413">
                  <a:moveTo>
                    <a:pt x="569" y="0"/>
                  </a:moveTo>
                  <a:lnTo>
                    <a:pt x="565" y="2"/>
                  </a:lnTo>
                  <a:lnTo>
                    <a:pt x="0" y="400"/>
                  </a:lnTo>
                  <a:lnTo>
                    <a:pt x="7" y="412"/>
                  </a:lnTo>
                  <a:lnTo>
                    <a:pt x="573" y="11"/>
                  </a:lnTo>
                  <a:lnTo>
                    <a:pt x="569" y="13"/>
                  </a:lnTo>
                  <a:lnTo>
                    <a:pt x="569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85" name="Freeform 126"/>
            <p:cNvSpPr>
              <a:spLocks/>
            </p:cNvSpPr>
            <p:nvPr/>
          </p:nvSpPr>
          <p:spPr bwMode="auto">
            <a:xfrm>
              <a:off x="2049" y="2606"/>
              <a:ext cx="783" cy="17"/>
            </a:xfrm>
            <a:custGeom>
              <a:avLst/>
              <a:gdLst>
                <a:gd name="T0" fmla="*/ 782 w 783"/>
                <a:gd name="T1" fmla="*/ 8 h 17"/>
                <a:gd name="T2" fmla="*/ 782 w 783"/>
                <a:gd name="T3" fmla="*/ 0 h 17"/>
                <a:gd name="T4" fmla="*/ 0 w 783"/>
                <a:gd name="T5" fmla="*/ 0 h 17"/>
                <a:gd name="T6" fmla="*/ 0 w 783"/>
                <a:gd name="T7" fmla="*/ 16 h 17"/>
                <a:gd name="T8" fmla="*/ 782 w 783"/>
                <a:gd name="T9" fmla="*/ 16 h 17"/>
                <a:gd name="T10" fmla="*/ 782 w 783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3"/>
                <a:gd name="T19" fmla="*/ 0 h 17"/>
                <a:gd name="T20" fmla="*/ 783 w 783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3" h="17">
                  <a:moveTo>
                    <a:pt x="782" y="8"/>
                  </a:moveTo>
                  <a:lnTo>
                    <a:pt x="78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2" y="16"/>
                  </a:lnTo>
                  <a:lnTo>
                    <a:pt x="782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86" name="Line 127"/>
            <p:cNvSpPr>
              <a:spLocks noChangeShapeType="1"/>
            </p:cNvSpPr>
            <p:nvPr/>
          </p:nvSpPr>
          <p:spPr bwMode="auto">
            <a:xfrm>
              <a:off x="2831" y="2613"/>
              <a:ext cx="16" cy="0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87" name="Freeform 128"/>
            <p:cNvSpPr>
              <a:spLocks/>
            </p:cNvSpPr>
            <p:nvPr/>
          </p:nvSpPr>
          <p:spPr bwMode="auto">
            <a:xfrm>
              <a:off x="2823" y="2613"/>
              <a:ext cx="17" cy="377"/>
            </a:xfrm>
            <a:custGeom>
              <a:avLst/>
              <a:gdLst>
                <a:gd name="T0" fmla="*/ 13 w 17"/>
                <a:gd name="T1" fmla="*/ 376 h 377"/>
                <a:gd name="T2" fmla="*/ 16 w 17"/>
                <a:gd name="T3" fmla="*/ 370 h 377"/>
                <a:gd name="T4" fmla="*/ 16 w 17"/>
                <a:gd name="T5" fmla="*/ 0 h 377"/>
                <a:gd name="T6" fmla="*/ 0 w 17"/>
                <a:gd name="T7" fmla="*/ 0 h 377"/>
                <a:gd name="T8" fmla="*/ 0 w 17"/>
                <a:gd name="T9" fmla="*/ 370 h 377"/>
                <a:gd name="T10" fmla="*/ 4 w 17"/>
                <a:gd name="T11" fmla="*/ 365 h 377"/>
                <a:gd name="T12" fmla="*/ 13 w 17"/>
                <a:gd name="T13" fmla="*/ 376 h 3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7"/>
                <a:gd name="T23" fmla="*/ 17 w 17"/>
                <a:gd name="T24" fmla="*/ 377 h 37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7">
                  <a:moveTo>
                    <a:pt x="13" y="376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4" y="365"/>
                  </a:lnTo>
                  <a:lnTo>
                    <a:pt x="13" y="376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88" name="Freeform 129"/>
            <p:cNvSpPr>
              <a:spLocks/>
            </p:cNvSpPr>
            <p:nvPr/>
          </p:nvSpPr>
          <p:spPr bwMode="auto">
            <a:xfrm>
              <a:off x="2262" y="2978"/>
              <a:ext cx="573" cy="411"/>
            </a:xfrm>
            <a:custGeom>
              <a:avLst/>
              <a:gdLst>
                <a:gd name="T0" fmla="*/ 3 w 573"/>
                <a:gd name="T1" fmla="*/ 404 h 411"/>
                <a:gd name="T2" fmla="*/ 7 w 573"/>
                <a:gd name="T3" fmla="*/ 410 h 411"/>
                <a:gd name="T4" fmla="*/ 572 w 573"/>
                <a:gd name="T5" fmla="*/ 11 h 411"/>
                <a:gd name="T6" fmla="*/ 565 w 573"/>
                <a:gd name="T7" fmla="*/ 0 h 411"/>
                <a:gd name="T8" fmla="*/ 0 w 573"/>
                <a:gd name="T9" fmla="*/ 398 h 411"/>
                <a:gd name="T10" fmla="*/ 3 w 573"/>
                <a:gd name="T11" fmla="*/ 404 h 4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3"/>
                <a:gd name="T19" fmla="*/ 0 h 411"/>
                <a:gd name="T20" fmla="*/ 573 w 573"/>
                <a:gd name="T21" fmla="*/ 411 h 4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3" h="411">
                  <a:moveTo>
                    <a:pt x="3" y="404"/>
                  </a:moveTo>
                  <a:lnTo>
                    <a:pt x="7" y="410"/>
                  </a:lnTo>
                  <a:lnTo>
                    <a:pt x="572" y="11"/>
                  </a:lnTo>
                  <a:lnTo>
                    <a:pt x="565" y="0"/>
                  </a:lnTo>
                  <a:lnTo>
                    <a:pt x="0" y="398"/>
                  </a:lnTo>
                  <a:lnTo>
                    <a:pt x="3" y="404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89" name="Freeform 130"/>
            <p:cNvSpPr>
              <a:spLocks/>
            </p:cNvSpPr>
            <p:nvPr/>
          </p:nvSpPr>
          <p:spPr bwMode="auto">
            <a:xfrm>
              <a:off x="1677" y="2609"/>
              <a:ext cx="572" cy="410"/>
            </a:xfrm>
            <a:custGeom>
              <a:avLst/>
              <a:gdLst>
                <a:gd name="T0" fmla="*/ 2 w 572"/>
                <a:gd name="T1" fmla="*/ 409 h 410"/>
                <a:gd name="T2" fmla="*/ 6 w 572"/>
                <a:gd name="T3" fmla="*/ 407 h 410"/>
                <a:gd name="T4" fmla="*/ 571 w 572"/>
                <a:gd name="T5" fmla="*/ 8 h 410"/>
                <a:gd name="T6" fmla="*/ 565 w 572"/>
                <a:gd name="T7" fmla="*/ 0 h 410"/>
                <a:gd name="T8" fmla="*/ 0 w 572"/>
                <a:gd name="T9" fmla="*/ 399 h 410"/>
                <a:gd name="T10" fmla="*/ 2 w 572"/>
                <a:gd name="T11" fmla="*/ 397 h 410"/>
                <a:gd name="T12" fmla="*/ 2 w 572"/>
                <a:gd name="T13" fmla="*/ 409 h 4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2"/>
                <a:gd name="T22" fmla="*/ 0 h 410"/>
                <a:gd name="T23" fmla="*/ 572 w 572"/>
                <a:gd name="T24" fmla="*/ 410 h 4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2" h="410">
                  <a:moveTo>
                    <a:pt x="2" y="409"/>
                  </a:moveTo>
                  <a:lnTo>
                    <a:pt x="6" y="407"/>
                  </a:lnTo>
                  <a:lnTo>
                    <a:pt x="571" y="8"/>
                  </a:lnTo>
                  <a:lnTo>
                    <a:pt x="565" y="0"/>
                  </a:lnTo>
                  <a:lnTo>
                    <a:pt x="0" y="399"/>
                  </a:lnTo>
                  <a:lnTo>
                    <a:pt x="2" y="397"/>
                  </a:lnTo>
                  <a:lnTo>
                    <a:pt x="2" y="409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90" name="Freeform 131"/>
            <p:cNvSpPr>
              <a:spLocks/>
            </p:cNvSpPr>
            <p:nvPr/>
          </p:nvSpPr>
          <p:spPr bwMode="auto">
            <a:xfrm>
              <a:off x="1675" y="3006"/>
              <a:ext cx="17" cy="17"/>
            </a:xfrm>
            <a:custGeom>
              <a:avLst/>
              <a:gdLst>
                <a:gd name="T0" fmla="*/ 16 w 17"/>
                <a:gd name="T1" fmla="*/ 8 h 17"/>
                <a:gd name="T2" fmla="*/ 6 w 17"/>
                <a:gd name="T3" fmla="*/ 16 h 17"/>
                <a:gd name="T4" fmla="*/ 6 w 17"/>
                <a:gd name="T5" fmla="*/ 0 h 17"/>
                <a:gd name="T6" fmla="*/ 0 w 17"/>
                <a:gd name="T7" fmla="*/ 8 h 17"/>
                <a:gd name="T8" fmla="*/ 16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8"/>
                  </a:moveTo>
                  <a:lnTo>
                    <a:pt x="6" y="16"/>
                  </a:lnTo>
                  <a:lnTo>
                    <a:pt x="6" y="0"/>
                  </a:lnTo>
                  <a:lnTo>
                    <a:pt x="0" y="8"/>
                  </a:lnTo>
                  <a:lnTo>
                    <a:pt x="16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91" name="Freeform 132"/>
            <p:cNvSpPr>
              <a:spLocks/>
            </p:cNvSpPr>
            <p:nvPr/>
          </p:nvSpPr>
          <p:spPr bwMode="auto">
            <a:xfrm>
              <a:off x="1675" y="3012"/>
              <a:ext cx="17" cy="371"/>
            </a:xfrm>
            <a:custGeom>
              <a:avLst/>
              <a:gdLst>
                <a:gd name="T0" fmla="*/ 6 w 17"/>
                <a:gd name="T1" fmla="*/ 370 h 371"/>
                <a:gd name="T2" fmla="*/ 16 w 17"/>
                <a:gd name="T3" fmla="*/ 370 h 371"/>
                <a:gd name="T4" fmla="*/ 16 w 17"/>
                <a:gd name="T5" fmla="*/ 0 h 371"/>
                <a:gd name="T6" fmla="*/ 0 w 17"/>
                <a:gd name="T7" fmla="*/ 0 h 371"/>
                <a:gd name="T8" fmla="*/ 0 w 17"/>
                <a:gd name="T9" fmla="*/ 370 h 371"/>
                <a:gd name="T10" fmla="*/ 6 w 17"/>
                <a:gd name="T11" fmla="*/ 370 h 3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371"/>
                <a:gd name="T20" fmla="*/ 17 w 17"/>
                <a:gd name="T21" fmla="*/ 371 h 3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371">
                  <a:moveTo>
                    <a:pt x="6" y="370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6" y="37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92" name="Freeform 133"/>
            <p:cNvSpPr>
              <a:spLocks/>
            </p:cNvSpPr>
            <p:nvPr/>
          </p:nvSpPr>
          <p:spPr bwMode="auto">
            <a:xfrm>
              <a:off x="1484" y="337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3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93" name="Freeform 134"/>
            <p:cNvSpPr>
              <a:spLocks/>
            </p:cNvSpPr>
            <p:nvPr/>
          </p:nvSpPr>
          <p:spPr bwMode="auto">
            <a:xfrm>
              <a:off x="1503" y="335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94" name="Freeform 135"/>
            <p:cNvSpPr>
              <a:spLocks/>
            </p:cNvSpPr>
            <p:nvPr/>
          </p:nvSpPr>
          <p:spPr bwMode="auto">
            <a:xfrm>
              <a:off x="1522" y="3346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95" name="Freeform 136"/>
            <p:cNvSpPr>
              <a:spLocks/>
            </p:cNvSpPr>
            <p:nvPr/>
          </p:nvSpPr>
          <p:spPr bwMode="auto">
            <a:xfrm>
              <a:off x="1543" y="3330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96" name="Freeform 137"/>
            <p:cNvSpPr>
              <a:spLocks/>
            </p:cNvSpPr>
            <p:nvPr/>
          </p:nvSpPr>
          <p:spPr bwMode="auto">
            <a:xfrm>
              <a:off x="1562" y="3317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97" name="Freeform 138"/>
            <p:cNvSpPr>
              <a:spLocks/>
            </p:cNvSpPr>
            <p:nvPr/>
          </p:nvSpPr>
          <p:spPr bwMode="auto">
            <a:xfrm>
              <a:off x="1581" y="330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98" name="Freeform 139"/>
            <p:cNvSpPr>
              <a:spLocks/>
            </p:cNvSpPr>
            <p:nvPr/>
          </p:nvSpPr>
          <p:spPr bwMode="auto">
            <a:xfrm>
              <a:off x="1600" y="329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99" name="Freeform 140"/>
            <p:cNvSpPr>
              <a:spLocks/>
            </p:cNvSpPr>
            <p:nvPr/>
          </p:nvSpPr>
          <p:spPr bwMode="auto">
            <a:xfrm>
              <a:off x="1620" y="3275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3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3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00" name="Freeform 141"/>
            <p:cNvSpPr>
              <a:spLocks/>
            </p:cNvSpPr>
            <p:nvPr/>
          </p:nvSpPr>
          <p:spPr bwMode="auto">
            <a:xfrm>
              <a:off x="1641" y="3261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01" name="Freeform 142"/>
            <p:cNvSpPr>
              <a:spLocks/>
            </p:cNvSpPr>
            <p:nvPr/>
          </p:nvSpPr>
          <p:spPr bwMode="auto">
            <a:xfrm>
              <a:off x="1660" y="3248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02" name="Freeform 143"/>
            <p:cNvSpPr>
              <a:spLocks/>
            </p:cNvSpPr>
            <p:nvPr/>
          </p:nvSpPr>
          <p:spPr bwMode="auto">
            <a:xfrm>
              <a:off x="1679" y="3234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03" name="Freeform 144"/>
            <p:cNvSpPr>
              <a:spLocks/>
            </p:cNvSpPr>
            <p:nvPr/>
          </p:nvSpPr>
          <p:spPr bwMode="auto">
            <a:xfrm>
              <a:off x="1698" y="3221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04" name="Freeform 145"/>
            <p:cNvSpPr>
              <a:spLocks/>
            </p:cNvSpPr>
            <p:nvPr/>
          </p:nvSpPr>
          <p:spPr bwMode="auto">
            <a:xfrm>
              <a:off x="1717" y="3206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4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05" name="Freeform 146"/>
            <p:cNvSpPr>
              <a:spLocks/>
            </p:cNvSpPr>
            <p:nvPr/>
          </p:nvSpPr>
          <p:spPr bwMode="auto">
            <a:xfrm>
              <a:off x="1738" y="319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06" name="Freeform 147"/>
            <p:cNvSpPr>
              <a:spLocks/>
            </p:cNvSpPr>
            <p:nvPr/>
          </p:nvSpPr>
          <p:spPr bwMode="auto">
            <a:xfrm>
              <a:off x="1758" y="317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3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07" name="Freeform 148"/>
            <p:cNvSpPr>
              <a:spLocks/>
            </p:cNvSpPr>
            <p:nvPr/>
          </p:nvSpPr>
          <p:spPr bwMode="auto">
            <a:xfrm>
              <a:off x="1777" y="316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08" name="Freeform 149"/>
            <p:cNvSpPr>
              <a:spLocks/>
            </p:cNvSpPr>
            <p:nvPr/>
          </p:nvSpPr>
          <p:spPr bwMode="auto">
            <a:xfrm>
              <a:off x="1796" y="3152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09" name="Freeform 150"/>
            <p:cNvSpPr>
              <a:spLocks/>
            </p:cNvSpPr>
            <p:nvPr/>
          </p:nvSpPr>
          <p:spPr bwMode="auto">
            <a:xfrm>
              <a:off x="1817" y="3137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2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2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10" name="Freeform 151"/>
            <p:cNvSpPr>
              <a:spLocks/>
            </p:cNvSpPr>
            <p:nvPr/>
          </p:nvSpPr>
          <p:spPr bwMode="auto">
            <a:xfrm>
              <a:off x="1836" y="312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11" name="Freeform 152"/>
            <p:cNvSpPr>
              <a:spLocks/>
            </p:cNvSpPr>
            <p:nvPr/>
          </p:nvSpPr>
          <p:spPr bwMode="auto">
            <a:xfrm>
              <a:off x="1855" y="311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12" name="Freeform 153"/>
            <p:cNvSpPr>
              <a:spLocks/>
            </p:cNvSpPr>
            <p:nvPr/>
          </p:nvSpPr>
          <p:spPr bwMode="auto">
            <a:xfrm>
              <a:off x="1874" y="3096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13" name="Freeform 154"/>
            <p:cNvSpPr>
              <a:spLocks/>
            </p:cNvSpPr>
            <p:nvPr/>
          </p:nvSpPr>
          <p:spPr bwMode="auto">
            <a:xfrm>
              <a:off x="1894" y="308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3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3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14" name="Freeform 155"/>
            <p:cNvSpPr>
              <a:spLocks/>
            </p:cNvSpPr>
            <p:nvPr/>
          </p:nvSpPr>
          <p:spPr bwMode="auto">
            <a:xfrm>
              <a:off x="1915" y="3068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7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7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15" name="Freeform 156"/>
            <p:cNvSpPr>
              <a:spLocks/>
            </p:cNvSpPr>
            <p:nvPr/>
          </p:nvSpPr>
          <p:spPr bwMode="auto">
            <a:xfrm>
              <a:off x="1934" y="3054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16" name="Freeform 157"/>
            <p:cNvSpPr>
              <a:spLocks/>
            </p:cNvSpPr>
            <p:nvPr/>
          </p:nvSpPr>
          <p:spPr bwMode="auto">
            <a:xfrm>
              <a:off x="1953" y="3041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17" name="Freeform 158"/>
            <p:cNvSpPr>
              <a:spLocks/>
            </p:cNvSpPr>
            <p:nvPr/>
          </p:nvSpPr>
          <p:spPr bwMode="auto">
            <a:xfrm>
              <a:off x="1972" y="3027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18" name="Freeform 159"/>
            <p:cNvSpPr>
              <a:spLocks/>
            </p:cNvSpPr>
            <p:nvPr/>
          </p:nvSpPr>
          <p:spPr bwMode="auto">
            <a:xfrm>
              <a:off x="1991" y="3012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7 h 17"/>
                <a:gd name="T4" fmla="*/ 4 w 17"/>
                <a:gd name="T5" fmla="*/ 16 h 17"/>
                <a:gd name="T6" fmla="*/ 0 w 17"/>
                <a:gd name="T7" fmla="*/ 9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7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19" name="Freeform 160"/>
            <p:cNvSpPr>
              <a:spLocks/>
            </p:cNvSpPr>
            <p:nvPr/>
          </p:nvSpPr>
          <p:spPr bwMode="auto">
            <a:xfrm>
              <a:off x="2012" y="299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7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7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20" name="Freeform 161"/>
            <p:cNvSpPr>
              <a:spLocks/>
            </p:cNvSpPr>
            <p:nvPr/>
          </p:nvSpPr>
          <p:spPr bwMode="auto">
            <a:xfrm>
              <a:off x="2032" y="298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3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21" name="Freeform 162"/>
            <p:cNvSpPr>
              <a:spLocks/>
            </p:cNvSpPr>
            <p:nvPr/>
          </p:nvSpPr>
          <p:spPr bwMode="auto">
            <a:xfrm>
              <a:off x="2053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22" name="Freeform 163"/>
            <p:cNvSpPr>
              <a:spLocks/>
            </p:cNvSpPr>
            <p:nvPr/>
          </p:nvSpPr>
          <p:spPr bwMode="auto">
            <a:xfrm>
              <a:off x="2078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23" name="Freeform 164"/>
            <p:cNvSpPr>
              <a:spLocks/>
            </p:cNvSpPr>
            <p:nvPr/>
          </p:nvSpPr>
          <p:spPr bwMode="auto">
            <a:xfrm>
              <a:off x="2101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24" name="Freeform 165"/>
            <p:cNvSpPr>
              <a:spLocks/>
            </p:cNvSpPr>
            <p:nvPr/>
          </p:nvSpPr>
          <p:spPr bwMode="auto">
            <a:xfrm>
              <a:off x="2126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25" name="Freeform 166"/>
            <p:cNvSpPr>
              <a:spLocks/>
            </p:cNvSpPr>
            <p:nvPr/>
          </p:nvSpPr>
          <p:spPr bwMode="auto">
            <a:xfrm>
              <a:off x="2148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26" name="Freeform 167"/>
            <p:cNvSpPr>
              <a:spLocks/>
            </p:cNvSpPr>
            <p:nvPr/>
          </p:nvSpPr>
          <p:spPr bwMode="auto">
            <a:xfrm>
              <a:off x="2173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27" name="Freeform 168"/>
            <p:cNvSpPr>
              <a:spLocks/>
            </p:cNvSpPr>
            <p:nvPr/>
          </p:nvSpPr>
          <p:spPr bwMode="auto">
            <a:xfrm>
              <a:off x="2196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28" name="Freeform 169"/>
            <p:cNvSpPr>
              <a:spLocks/>
            </p:cNvSpPr>
            <p:nvPr/>
          </p:nvSpPr>
          <p:spPr bwMode="auto">
            <a:xfrm>
              <a:off x="2221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29" name="Freeform 170"/>
            <p:cNvSpPr>
              <a:spLocks/>
            </p:cNvSpPr>
            <p:nvPr/>
          </p:nvSpPr>
          <p:spPr bwMode="auto">
            <a:xfrm>
              <a:off x="2244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30" name="Freeform 171"/>
            <p:cNvSpPr>
              <a:spLocks/>
            </p:cNvSpPr>
            <p:nvPr/>
          </p:nvSpPr>
          <p:spPr bwMode="auto">
            <a:xfrm>
              <a:off x="2269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31" name="Freeform 172"/>
            <p:cNvSpPr>
              <a:spLocks/>
            </p:cNvSpPr>
            <p:nvPr/>
          </p:nvSpPr>
          <p:spPr bwMode="auto">
            <a:xfrm>
              <a:off x="2292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32" name="Freeform 173"/>
            <p:cNvSpPr>
              <a:spLocks/>
            </p:cNvSpPr>
            <p:nvPr/>
          </p:nvSpPr>
          <p:spPr bwMode="auto">
            <a:xfrm>
              <a:off x="2317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33" name="Freeform 174"/>
            <p:cNvSpPr>
              <a:spLocks/>
            </p:cNvSpPr>
            <p:nvPr/>
          </p:nvSpPr>
          <p:spPr bwMode="auto">
            <a:xfrm>
              <a:off x="2340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34" name="Freeform 175"/>
            <p:cNvSpPr>
              <a:spLocks/>
            </p:cNvSpPr>
            <p:nvPr/>
          </p:nvSpPr>
          <p:spPr bwMode="auto">
            <a:xfrm>
              <a:off x="2365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35" name="Freeform 176"/>
            <p:cNvSpPr>
              <a:spLocks/>
            </p:cNvSpPr>
            <p:nvPr/>
          </p:nvSpPr>
          <p:spPr bwMode="auto">
            <a:xfrm>
              <a:off x="2388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36" name="Freeform 177"/>
            <p:cNvSpPr>
              <a:spLocks/>
            </p:cNvSpPr>
            <p:nvPr/>
          </p:nvSpPr>
          <p:spPr bwMode="auto">
            <a:xfrm>
              <a:off x="2413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37" name="Freeform 178"/>
            <p:cNvSpPr>
              <a:spLocks/>
            </p:cNvSpPr>
            <p:nvPr/>
          </p:nvSpPr>
          <p:spPr bwMode="auto">
            <a:xfrm>
              <a:off x="2436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38" name="Freeform 179"/>
            <p:cNvSpPr>
              <a:spLocks/>
            </p:cNvSpPr>
            <p:nvPr/>
          </p:nvSpPr>
          <p:spPr bwMode="auto">
            <a:xfrm>
              <a:off x="2461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39" name="Freeform 180"/>
            <p:cNvSpPr>
              <a:spLocks/>
            </p:cNvSpPr>
            <p:nvPr/>
          </p:nvSpPr>
          <p:spPr bwMode="auto">
            <a:xfrm>
              <a:off x="2484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40" name="Freeform 181"/>
            <p:cNvSpPr>
              <a:spLocks/>
            </p:cNvSpPr>
            <p:nvPr/>
          </p:nvSpPr>
          <p:spPr bwMode="auto">
            <a:xfrm>
              <a:off x="2509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41" name="Freeform 182"/>
            <p:cNvSpPr>
              <a:spLocks/>
            </p:cNvSpPr>
            <p:nvPr/>
          </p:nvSpPr>
          <p:spPr bwMode="auto">
            <a:xfrm>
              <a:off x="2532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42" name="Freeform 183"/>
            <p:cNvSpPr>
              <a:spLocks/>
            </p:cNvSpPr>
            <p:nvPr/>
          </p:nvSpPr>
          <p:spPr bwMode="auto">
            <a:xfrm>
              <a:off x="2557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43" name="Freeform 184"/>
            <p:cNvSpPr>
              <a:spLocks/>
            </p:cNvSpPr>
            <p:nvPr/>
          </p:nvSpPr>
          <p:spPr bwMode="auto">
            <a:xfrm>
              <a:off x="2580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44" name="Freeform 185"/>
            <p:cNvSpPr>
              <a:spLocks/>
            </p:cNvSpPr>
            <p:nvPr/>
          </p:nvSpPr>
          <p:spPr bwMode="auto">
            <a:xfrm>
              <a:off x="2605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45" name="Freeform 186"/>
            <p:cNvSpPr>
              <a:spLocks/>
            </p:cNvSpPr>
            <p:nvPr/>
          </p:nvSpPr>
          <p:spPr bwMode="auto">
            <a:xfrm>
              <a:off x="2628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46" name="Freeform 187"/>
            <p:cNvSpPr>
              <a:spLocks/>
            </p:cNvSpPr>
            <p:nvPr/>
          </p:nvSpPr>
          <p:spPr bwMode="auto">
            <a:xfrm>
              <a:off x="2652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47" name="Freeform 188"/>
            <p:cNvSpPr>
              <a:spLocks/>
            </p:cNvSpPr>
            <p:nvPr/>
          </p:nvSpPr>
          <p:spPr bwMode="auto">
            <a:xfrm>
              <a:off x="2675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48" name="Freeform 189"/>
            <p:cNvSpPr>
              <a:spLocks/>
            </p:cNvSpPr>
            <p:nvPr/>
          </p:nvSpPr>
          <p:spPr bwMode="auto">
            <a:xfrm>
              <a:off x="2700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49" name="Freeform 190"/>
            <p:cNvSpPr>
              <a:spLocks/>
            </p:cNvSpPr>
            <p:nvPr/>
          </p:nvSpPr>
          <p:spPr bwMode="auto">
            <a:xfrm>
              <a:off x="2723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50" name="Freeform 191"/>
            <p:cNvSpPr>
              <a:spLocks/>
            </p:cNvSpPr>
            <p:nvPr/>
          </p:nvSpPr>
          <p:spPr bwMode="auto">
            <a:xfrm>
              <a:off x="2748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51" name="Freeform 192"/>
            <p:cNvSpPr>
              <a:spLocks/>
            </p:cNvSpPr>
            <p:nvPr/>
          </p:nvSpPr>
          <p:spPr bwMode="auto">
            <a:xfrm>
              <a:off x="2771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52" name="Freeform 193"/>
            <p:cNvSpPr>
              <a:spLocks/>
            </p:cNvSpPr>
            <p:nvPr/>
          </p:nvSpPr>
          <p:spPr bwMode="auto">
            <a:xfrm>
              <a:off x="2796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53" name="Freeform 194"/>
            <p:cNvSpPr>
              <a:spLocks/>
            </p:cNvSpPr>
            <p:nvPr/>
          </p:nvSpPr>
          <p:spPr bwMode="auto">
            <a:xfrm>
              <a:off x="2819" y="2979"/>
              <a:ext cx="17" cy="17"/>
            </a:xfrm>
            <a:custGeom>
              <a:avLst/>
              <a:gdLst>
                <a:gd name="T0" fmla="*/ 16 w 17"/>
                <a:gd name="T1" fmla="*/ 10 h 17"/>
                <a:gd name="T2" fmla="*/ 16 w 17"/>
                <a:gd name="T3" fmla="*/ 0 h 17"/>
                <a:gd name="T4" fmla="*/ 0 w 17"/>
                <a:gd name="T5" fmla="*/ 0 h 17"/>
                <a:gd name="T6" fmla="*/ 0 w 17"/>
                <a:gd name="T7" fmla="*/ 16 h 17"/>
                <a:gd name="T8" fmla="*/ 16 w 17"/>
                <a:gd name="T9" fmla="*/ 16 h 17"/>
                <a:gd name="T10" fmla="*/ 16 w 17"/>
                <a:gd name="T11" fmla="*/ 1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1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54" name="Line 195"/>
            <p:cNvSpPr>
              <a:spLocks noChangeShapeType="1"/>
            </p:cNvSpPr>
            <p:nvPr/>
          </p:nvSpPr>
          <p:spPr bwMode="auto">
            <a:xfrm flipV="1">
              <a:off x="1162" y="3382"/>
              <a:ext cx="324" cy="228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55" name="Freeform 196"/>
            <p:cNvSpPr>
              <a:spLocks/>
            </p:cNvSpPr>
            <p:nvPr/>
          </p:nvSpPr>
          <p:spPr bwMode="auto">
            <a:xfrm>
              <a:off x="1120" y="3589"/>
              <a:ext cx="64" cy="53"/>
            </a:xfrm>
            <a:custGeom>
              <a:avLst/>
              <a:gdLst>
                <a:gd name="T0" fmla="*/ 42 w 64"/>
                <a:gd name="T1" fmla="*/ 0 h 53"/>
                <a:gd name="T2" fmla="*/ 0 w 64"/>
                <a:gd name="T3" fmla="*/ 52 h 53"/>
                <a:gd name="T4" fmla="*/ 63 w 64"/>
                <a:gd name="T5" fmla="*/ 29 h 53"/>
                <a:gd name="T6" fmla="*/ 42 w 64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"/>
                <a:gd name="T13" fmla="*/ 0 h 53"/>
                <a:gd name="T14" fmla="*/ 64 w 64"/>
                <a:gd name="T15" fmla="*/ 53 h 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" h="53">
                  <a:moveTo>
                    <a:pt x="42" y="0"/>
                  </a:moveTo>
                  <a:lnTo>
                    <a:pt x="0" y="52"/>
                  </a:lnTo>
                  <a:lnTo>
                    <a:pt x="63" y="29"/>
                  </a:lnTo>
                  <a:lnTo>
                    <a:pt x="4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56" name="Line 197"/>
            <p:cNvSpPr>
              <a:spLocks noChangeShapeType="1"/>
            </p:cNvSpPr>
            <p:nvPr/>
          </p:nvSpPr>
          <p:spPr bwMode="auto">
            <a:xfrm flipV="1">
              <a:off x="2051" y="2305"/>
              <a:ext cx="0" cy="308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57" name="Freeform 198"/>
            <p:cNvSpPr>
              <a:spLocks/>
            </p:cNvSpPr>
            <p:nvPr/>
          </p:nvSpPr>
          <p:spPr bwMode="auto">
            <a:xfrm>
              <a:off x="2034" y="2249"/>
              <a:ext cx="35" cy="66"/>
            </a:xfrm>
            <a:custGeom>
              <a:avLst/>
              <a:gdLst>
                <a:gd name="T0" fmla="*/ 34 w 35"/>
                <a:gd name="T1" fmla="*/ 65 h 66"/>
                <a:gd name="T2" fmla="*/ 17 w 35"/>
                <a:gd name="T3" fmla="*/ 0 h 66"/>
                <a:gd name="T4" fmla="*/ 0 w 35"/>
                <a:gd name="T5" fmla="*/ 65 h 66"/>
                <a:gd name="T6" fmla="*/ 34 w 35"/>
                <a:gd name="T7" fmla="*/ 65 h 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66"/>
                <a:gd name="T14" fmla="*/ 35 w 35"/>
                <a:gd name="T15" fmla="*/ 66 h 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66">
                  <a:moveTo>
                    <a:pt x="34" y="65"/>
                  </a:moveTo>
                  <a:lnTo>
                    <a:pt x="17" y="0"/>
                  </a:lnTo>
                  <a:lnTo>
                    <a:pt x="0" y="65"/>
                  </a:lnTo>
                  <a:lnTo>
                    <a:pt x="34" y="65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58" name="Line 199"/>
            <p:cNvSpPr>
              <a:spLocks noChangeShapeType="1"/>
            </p:cNvSpPr>
            <p:nvPr/>
          </p:nvSpPr>
          <p:spPr bwMode="auto">
            <a:xfrm>
              <a:off x="2831" y="2983"/>
              <a:ext cx="358" cy="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59" name="Freeform 200"/>
            <p:cNvSpPr>
              <a:spLocks/>
            </p:cNvSpPr>
            <p:nvPr/>
          </p:nvSpPr>
          <p:spPr bwMode="auto">
            <a:xfrm>
              <a:off x="3177" y="2964"/>
              <a:ext cx="67" cy="38"/>
            </a:xfrm>
            <a:custGeom>
              <a:avLst/>
              <a:gdLst>
                <a:gd name="T0" fmla="*/ 0 w 67"/>
                <a:gd name="T1" fmla="*/ 37 h 38"/>
                <a:gd name="T2" fmla="*/ 66 w 67"/>
                <a:gd name="T3" fmla="*/ 17 h 38"/>
                <a:gd name="T4" fmla="*/ 0 w 67"/>
                <a:gd name="T5" fmla="*/ 0 h 38"/>
                <a:gd name="T6" fmla="*/ 0 w 67"/>
                <a:gd name="T7" fmla="*/ 37 h 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38"/>
                <a:gd name="T14" fmla="*/ 67 w 67"/>
                <a:gd name="T15" fmla="*/ 38 h 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38">
                  <a:moveTo>
                    <a:pt x="0" y="37"/>
                  </a:moveTo>
                  <a:lnTo>
                    <a:pt x="66" y="17"/>
                  </a:lnTo>
                  <a:lnTo>
                    <a:pt x="0" y="0"/>
                  </a:lnTo>
                  <a:lnTo>
                    <a:pt x="0" y="37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60" name="Freeform 201"/>
            <p:cNvSpPr>
              <a:spLocks/>
            </p:cNvSpPr>
            <p:nvPr/>
          </p:nvSpPr>
          <p:spPr bwMode="auto">
            <a:xfrm>
              <a:off x="2047" y="297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61" name="Freeform 202"/>
            <p:cNvSpPr>
              <a:spLocks/>
            </p:cNvSpPr>
            <p:nvPr/>
          </p:nvSpPr>
          <p:spPr bwMode="auto">
            <a:xfrm>
              <a:off x="2047" y="294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62" name="Freeform 203"/>
            <p:cNvSpPr>
              <a:spLocks/>
            </p:cNvSpPr>
            <p:nvPr/>
          </p:nvSpPr>
          <p:spPr bwMode="auto">
            <a:xfrm>
              <a:off x="2047" y="2924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63" name="Freeform 204"/>
            <p:cNvSpPr>
              <a:spLocks/>
            </p:cNvSpPr>
            <p:nvPr/>
          </p:nvSpPr>
          <p:spPr bwMode="auto">
            <a:xfrm>
              <a:off x="2047" y="2899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64" name="Freeform 205"/>
            <p:cNvSpPr>
              <a:spLocks/>
            </p:cNvSpPr>
            <p:nvPr/>
          </p:nvSpPr>
          <p:spPr bwMode="auto">
            <a:xfrm>
              <a:off x="2047" y="2876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65" name="Freeform 206"/>
            <p:cNvSpPr>
              <a:spLocks/>
            </p:cNvSpPr>
            <p:nvPr/>
          </p:nvSpPr>
          <p:spPr bwMode="auto">
            <a:xfrm>
              <a:off x="2047" y="2851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66" name="Freeform 207"/>
            <p:cNvSpPr>
              <a:spLocks/>
            </p:cNvSpPr>
            <p:nvPr/>
          </p:nvSpPr>
          <p:spPr bwMode="auto">
            <a:xfrm>
              <a:off x="2047" y="2828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67" name="Freeform 208"/>
            <p:cNvSpPr>
              <a:spLocks/>
            </p:cNvSpPr>
            <p:nvPr/>
          </p:nvSpPr>
          <p:spPr bwMode="auto">
            <a:xfrm>
              <a:off x="2047" y="2803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68" name="Freeform 209"/>
            <p:cNvSpPr>
              <a:spLocks/>
            </p:cNvSpPr>
            <p:nvPr/>
          </p:nvSpPr>
          <p:spPr bwMode="auto">
            <a:xfrm>
              <a:off x="2047" y="2780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69" name="Freeform 210"/>
            <p:cNvSpPr>
              <a:spLocks/>
            </p:cNvSpPr>
            <p:nvPr/>
          </p:nvSpPr>
          <p:spPr bwMode="auto">
            <a:xfrm>
              <a:off x="2047" y="275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70" name="Freeform 211"/>
            <p:cNvSpPr>
              <a:spLocks/>
            </p:cNvSpPr>
            <p:nvPr/>
          </p:nvSpPr>
          <p:spPr bwMode="auto">
            <a:xfrm>
              <a:off x="2047" y="273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71" name="Freeform 212"/>
            <p:cNvSpPr>
              <a:spLocks/>
            </p:cNvSpPr>
            <p:nvPr/>
          </p:nvSpPr>
          <p:spPr bwMode="auto">
            <a:xfrm>
              <a:off x="2047" y="270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72" name="Freeform 213"/>
            <p:cNvSpPr>
              <a:spLocks/>
            </p:cNvSpPr>
            <p:nvPr/>
          </p:nvSpPr>
          <p:spPr bwMode="auto">
            <a:xfrm>
              <a:off x="2047" y="2684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73" name="Freeform 214"/>
            <p:cNvSpPr>
              <a:spLocks/>
            </p:cNvSpPr>
            <p:nvPr/>
          </p:nvSpPr>
          <p:spPr bwMode="auto">
            <a:xfrm>
              <a:off x="2047" y="2659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74" name="Freeform 215"/>
            <p:cNvSpPr>
              <a:spLocks/>
            </p:cNvSpPr>
            <p:nvPr/>
          </p:nvSpPr>
          <p:spPr bwMode="auto">
            <a:xfrm>
              <a:off x="2047" y="2636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75" name="Freeform 216"/>
            <p:cNvSpPr>
              <a:spLocks/>
            </p:cNvSpPr>
            <p:nvPr/>
          </p:nvSpPr>
          <p:spPr bwMode="auto">
            <a:xfrm>
              <a:off x="2047" y="2613"/>
              <a:ext cx="17" cy="17"/>
            </a:xfrm>
            <a:custGeom>
              <a:avLst/>
              <a:gdLst>
                <a:gd name="T0" fmla="*/ 10 w 17"/>
                <a:gd name="T1" fmla="*/ 0 h 17"/>
                <a:gd name="T2" fmla="*/ 0 w 17"/>
                <a:gd name="T3" fmla="*/ 0 h 17"/>
                <a:gd name="T4" fmla="*/ 0 w 17"/>
                <a:gd name="T5" fmla="*/ 16 h 17"/>
                <a:gd name="T6" fmla="*/ 16 w 17"/>
                <a:gd name="T7" fmla="*/ 16 h 17"/>
                <a:gd name="T8" fmla="*/ 16 w 17"/>
                <a:gd name="T9" fmla="*/ 0 h 17"/>
                <a:gd name="T10" fmla="*/ 1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1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76" name="Rectangle 217"/>
            <p:cNvSpPr>
              <a:spLocks noChangeArrowheads="1"/>
            </p:cNvSpPr>
            <p:nvPr/>
          </p:nvSpPr>
          <p:spPr bwMode="auto">
            <a:xfrm>
              <a:off x="1718" y="2095"/>
              <a:ext cx="1372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lvl="1"/>
              <a:r>
                <a:rPr lang="en-US" sz="1600" b="1">
                  <a:solidFill>
                    <a:srgbClr val="0000CC"/>
                  </a:solidFill>
                  <a:latin typeface="Arial" pitchFamily="34" charset="0"/>
                </a:rPr>
                <a:t>Code Space</a:t>
              </a:r>
            </a:p>
          </p:txBody>
        </p:sp>
        <p:sp>
          <p:nvSpPr>
            <p:cNvPr id="15577" name="Rectangle 218"/>
            <p:cNvSpPr>
              <a:spLocks noChangeArrowheads="1"/>
            </p:cNvSpPr>
            <p:nvPr/>
          </p:nvSpPr>
          <p:spPr bwMode="auto">
            <a:xfrm>
              <a:off x="3189" y="2873"/>
              <a:ext cx="499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600" b="1">
                  <a:solidFill>
                    <a:srgbClr val="0000CC"/>
                  </a:solidFill>
                  <a:latin typeface="Arial" pitchFamily="34" charset="0"/>
                </a:rPr>
                <a:t>Time</a:t>
              </a:r>
            </a:p>
          </p:txBody>
        </p:sp>
        <p:sp>
          <p:nvSpPr>
            <p:cNvPr id="15578" name="Rectangle 219"/>
            <p:cNvSpPr>
              <a:spLocks noChangeArrowheads="1"/>
            </p:cNvSpPr>
            <p:nvPr/>
          </p:nvSpPr>
          <p:spPr bwMode="auto">
            <a:xfrm>
              <a:off x="695" y="3610"/>
              <a:ext cx="921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600" b="1">
                  <a:solidFill>
                    <a:srgbClr val="0000CC"/>
                  </a:solidFill>
                  <a:latin typeface="Arial" pitchFamily="34" charset="0"/>
                </a:rPr>
                <a:t>Frequency</a:t>
              </a:r>
            </a:p>
          </p:txBody>
        </p:sp>
      </p:grpSp>
      <p:grpSp>
        <p:nvGrpSpPr>
          <p:cNvPr id="4" name="Group 220"/>
          <p:cNvGrpSpPr>
            <a:grpSpLocks/>
          </p:cNvGrpSpPr>
          <p:nvPr/>
        </p:nvGrpSpPr>
        <p:grpSpPr bwMode="auto">
          <a:xfrm>
            <a:off x="4810125" y="3937000"/>
            <a:ext cx="3932238" cy="1550988"/>
            <a:chOff x="695" y="2292"/>
            <a:chExt cx="3022" cy="1893"/>
          </a:xfrm>
        </p:grpSpPr>
        <p:sp>
          <p:nvSpPr>
            <p:cNvPr id="15368" name="Freeform 221"/>
            <p:cNvSpPr>
              <a:spLocks/>
            </p:cNvSpPr>
            <p:nvPr/>
          </p:nvSpPr>
          <p:spPr bwMode="auto">
            <a:xfrm>
              <a:off x="2253" y="3151"/>
              <a:ext cx="17" cy="376"/>
            </a:xfrm>
            <a:custGeom>
              <a:avLst/>
              <a:gdLst>
                <a:gd name="T0" fmla="*/ 6 w 17"/>
                <a:gd name="T1" fmla="*/ 13 h 376"/>
                <a:gd name="T2" fmla="*/ 0 w 17"/>
                <a:gd name="T3" fmla="*/ 5 h 376"/>
                <a:gd name="T4" fmla="*/ 0 w 17"/>
                <a:gd name="T5" fmla="*/ 375 h 376"/>
                <a:gd name="T6" fmla="*/ 16 w 17"/>
                <a:gd name="T7" fmla="*/ 375 h 376"/>
                <a:gd name="T8" fmla="*/ 16 w 17"/>
                <a:gd name="T9" fmla="*/ 5 h 376"/>
                <a:gd name="T10" fmla="*/ 6 w 17"/>
                <a:gd name="T11" fmla="*/ 0 h 376"/>
                <a:gd name="T12" fmla="*/ 6 w 17"/>
                <a:gd name="T13" fmla="*/ 13 h 3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6"/>
                <a:gd name="T23" fmla="*/ 17 w 17"/>
                <a:gd name="T24" fmla="*/ 376 h 3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6">
                  <a:moveTo>
                    <a:pt x="6" y="13"/>
                  </a:moveTo>
                  <a:lnTo>
                    <a:pt x="0" y="5"/>
                  </a:lnTo>
                  <a:lnTo>
                    <a:pt x="0" y="375"/>
                  </a:lnTo>
                  <a:lnTo>
                    <a:pt x="16" y="375"/>
                  </a:lnTo>
                  <a:lnTo>
                    <a:pt x="16" y="5"/>
                  </a:lnTo>
                  <a:lnTo>
                    <a:pt x="6" y="0"/>
                  </a:lnTo>
                  <a:lnTo>
                    <a:pt x="6" y="13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69" name="Freeform 222"/>
            <p:cNvSpPr>
              <a:spLocks/>
            </p:cNvSpPr>
            <p:nvPr/>
          </p:nvSpPr>
          <p:spPr bwMode="auto">
            <a:xfrm>
              <a:off x="1473" y="3151"/>
              <a:ext cx="787" cy="17"/>
            </a:xfrm>
            <a:custGeom>
              <a:avLst/>
              <a:gdLst>
                <a:gd name="T0" fmla="*/ 12 w 787"/>
                <a:gd name="T1" fmla="*/ 6 h 17"/>
                <a:gd name="T2" fmla="*/ 6 w 787"/>
                <a:gd name="T3" fmla="*/ 16 h 17"/>
                <a:gd name="T4" fmla="*/ 786 w 787"/>
                <a:gd name="T5" fmla="*/ 16 h 17"/>
                <a:gd name="T6" fmla="*/ 786 w 787"/>
                <a:gd name="T7" fmla="*/ 0 h 17"/>
                <a:gd name="T8" fmla="*/ 6 w 787"/>
                <a:gd name="T9" fmla="*/ 0 h 17"/>
                <a:gd name="T10" fmla="*/ 0 w 787"/>
                <a:gd name="T11" fmla="*/ 6 h 17"/>
                <a:gd name="T12" fmla="*/ 12 w 787"/>
                <a:gd name="T13" fmla="*/ 6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7"/>
                <a:gd name="T22" fmla="*/ 0 h 17"/>
                <a:gd name="T23" fmla="*/ 787 w 78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7" h="17">
                  <a:moveTo>
                    <a:pt x="12" y="6"/>
                  </a:moveTo>
                  <a:lnTo>
                    <a:pt x="6" y="16"/>
                  </a:lnTo>
                  <a:lnTo>
                    <a:pt x="786" y="16"/>
                  </a:lnTo>
                  <a:lnTo>
                    <a:pt x="786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12" y="6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0" name="Freeform 223"/>
            <p:cNvSpPr>
              <a:spLocks/>
            </p:cNvSpPr>
            <p:nvPr/>
          </p:nvSpPr>
          <p:spPr bwMode="auto">
            <a:xfrm>
              <a:off x="1473" y="3156"/>
              <a:ext cx="17" cy="379"/>
            </a:xfrm>
            <a:custGeom>
              <a:avLst/>
              <a:gdLst>
                <a:gd name="T0" fmla="*/ 8 w 17"/>
                <a:gd name="T1" fmla="*/ 365 h 379"/>
                <a:gd name="T2" fmla="*/ 16 w 17"/>
                <a:gd name="T3" fmla="*/ 370 h 379"/>
                <a:gd name="T4" fmla="*/ 16 w 17"/>
                <a:gd name="T5" fmla="*/ 0 h 379"/>
                <a:gd name="T6" fmla="*/ 0 w 17"/>
                <a:gd name="T7" fmla="*/ 0 h 379"/>
                <a:gd name="T8" fmla="*/ 0 w 17"/>
                <a:gd name="T9" fmla="*/ 370 h 379"/>
                <a:gd name="T10" fmla="*/ 8 w 17"/>
                <a:gd name="T11" fmla="*/ 378 h 379"/>
                <a:gd name="T12" fmla="*/ 8 w 17"/>
                <a:gd name="T13" fmla="*/ 365 h 3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9"/>
                <a:gd name="T23" fmla="*/ 17 w 17"/>
                <a:gd name="T24" fmla="*/ 379 h 37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9">
                  <a:moveTo>
                    <a:pt x="8" y="365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8" y="378"/>
                  </a:lnTo>
                  <a:lnTo>
                    <a:pt x="8" y="365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1" name="Freeform 224"/>
            <p:cNvSpPr>
              <a:spLocks/>
            </p:cNvSpPr>
            <p:nvPr/>
          </p:nvSpPr>
          <p:spPr bwMode="auto">
            <a:xfrm>
              <a:off x="1479" y="3521"/>
              <a:ext cx="781" cy="17"/>
            </a:xfrm>
            <a:custGeom>
              <a:avLst/>
              <a:gdLst>
                <a:gd name="T0" fmla="*/ 780 w 781"/>
                <a:gd name="T1" fmla="*/ 6 h 17"/>
                <a:gd name="T2" fmla="*/ 780 w 781"/>
                <a:gd name="T3" fmla="*/ 0 h 17"/>
                <a:gd name="T4" fmla="*/ 0 w 781"/>
                <a:gd name="T5" fmla="*/ 0 h 17"/>
                <a:gd name="T6" fmla="*/ 0 w 781"/>
                <a:gd name="T7" fmla="*/ 16 h 17"/>
                <a:gd name="T8" fmla="*/ 780 w 781"/>
                <a:gd name="T9" fmla="*/ 16 h 17"/>
                <a:gd name="T10" fmla="*/ 780 w 781"/>
                <a:gd name="T11" fmla="*/ 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1"/>
                <a:gd name="T19" fmla="*/ 0 h 17"/>
                <a:gd name="T20" fmla="*/ 781 w 781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1" h="17">
                  <a:moveTo>
                    <a:pt x="780" y="6"/>
                  </a:moveTo>
                  <a:lnTo>
                    <a:pt x="780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0" y="16"/>
                  </a:lnTo>
                  <a:lnTo>
                    <a:pt x="780" y="6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2" name="Line 225"/>
            <p:cNvSpPr>
              <a:spLocks noChangeShapeType="1"/>
            </p:cNvSpPr>
            <p:nvPr/>
          </p:nvSpPr>
          <p:spPr bwMode="auto">
            <a:xfrm>
              <a:off x="2259" y="3526"/>
              <a:ext cx="16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3" name="Freeform 226"/>
            <p:cNvSpPr>
              <a:spLocks/>
            </p:cNvSpPr>
            <p:nvPr/>
          </p:nvSpPr>
          <p:spPr bwMode="auto">
            <a:xfrm>
              <a:off x="2257" y="2752"/>
              <a:ext cx="574" cy="413"/>
            </a:xfrm>
            <a:custGeom>
              <a:avLst/>
              <a:gdLst>
                <a:gd name="T0" fmla="*/ 4 w 574"/>
                <a:gd name="T1" fmla="*/ 412 h 413"/>
                <a:gd name="T2" fmla="*/ 8 w 574"/>
                <a:gd name="T3" fmla="*/ 410 h 413"/>
                <a:gd name="T4" fmla="*/ 573 w 574"/>
                <a:gd name="T5" fmla="*/ 12 h 413"/>
                <a:gd name="T6" fmla="*/ 565 w 574"/>
                <a:gd name="T7" fmla="*/ 0 h 413"/>
                <a:gd name="T8" fmla="*/ 0 w 574"/>
                <a:gd name="T9" fmla="*/ 401 h 413"/>
                <a:gd name="T10" fmla="*/ 4 w 574"/>
                <a:gd name="T11" fmla="*/ 399 h 413"/>
                <a:gd name="T12" fmla="*/ 4 w 574"/>
                <a:gd name="T13" fmla="*/ 412 h 4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4"/>
                <a:gd name="T22" fmla="*/ 0 h 413"/>
                <a:gd name="T23" fmla="*/ 574 w 574"/>
                <a:gd name="T24" fmla="*/ 413 h 4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4" h="413">
                  <a:moveTo>
                    <a:pt x="4" y="412"/>
                  </a:moveTo>
                  <a:lnTo>
                    <a:pt x="8" y="410"/>
                  </a:lnTo>
                  <a:lnTo>
                    <a:pt x="573" y="12"/>
                  </a:lnTo>
                  <a:lnTo>
                    <a:pt x="565" y="0"/>
                  </a:lnTo>
                  <a:lnTo>
                    <a:pt x="0" y="401"/>
                  </a:lnTo>
                  <a:lnTo>
                    <a:pt x="4" y="399"/>
                  </a:lnTo>
                  <a:lnTo>
                    <a:pt x="4" y="412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4" name="Freeform 227"/>
            <p:cNvSpPr>
              <a:spLocks/>
            </p:cNvSpPr>
            <p:nvPr/>
          </p:nvSpPr>
          <p:spPr bwMode="auto">
            <a:xfrm>
              <a:off x="1473" y="3151"/>
              <a:ext cx="789" cy="17"/>
            </a:xfrm>
            <a:custGeom>
              <a:avLst/>
              <a:gdLst>
                <a:gd name="T0" fmla="*/ 0 w 789"/>
                <a:gd name="T1" fmla="*/ 2 h 17"/>
                <a:gd name="T2" fmla="*/ 4 w 789"/>
                <a:gd name="T3" fmla="*/ 16 h 17"/>
                <a:gd name="T4" fmla="*/ 788 w 789"/>
                <a:gd name="T5" fmla="*/ 16 h 17"/>
                <a:gd name="T6" fmla="*/ 788 w 789"/>
                <a:gd name="T7" fmla="*/ 0 h 17"/>
                <a:gd name="T8" fmla="*/ 4 w 789"/>
                <a:gd name="T9" fmla="*/ 0 h 17"/>
                <a:gd name="T10" fmla="*/ 8 w 789"/>
                <a:gd name="T11" fmla="*/ 13 h 17"/>
                <a:gd name="T12" fmla="*/ 0 w 789"/>
                <a:gd name="T13" fmla="*/ 2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9"/>
                <a:gd name="T22" fmla="*/ 0 h 17"/>
                <a:gd name="T23" fmla="*/ 789 w 789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9" h="17">
                  <a:moveTo>
                    <a:pt x="0" y="2"/>
                  </a:moveTo>
                  <a:lnTo>
                    <a:pt x="4" y="16"/>
                  </a:lnTo>
                  <a:lnTo>
                    <a:pt x="788" y="16"/>
                  </a:lnTo>
                  <a:lnTo>
                    <a:pt x="788" y="0"/>
                  </a:lnTo>
                  <a:lnTo>
                    <a:pt x="4" y="0"/>
                  </a:lnTo>
                  <a:lnTo>
                    <a:pt x="8" y="13"/>
                  </a:lnTo>
                  <a:lnTo>
                    <a:pt x="0" y="2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5" name="Freeform 228"/>
            <p:cNvSpPr>
              <a:spLocks/>
            </p:cNvSpPr>
            <p:nvPr/>
          </p:nvSpPr>
          <p:spPr bwMode="auto">
            <a:xfrm>
              <a:off x="1473" y="2752"/>
              <a:ext cx="574" cy="411"/>
            </a:xfrm>
            <a:custGeom>
              <a:avLst/>
              <a:gdLst>
                <a:gd name="T0" fmla="*/ 569 w 574"/>
                <a:gd name="T1" fmla="*/ 0 h 411"/>
                <a:gd name="T2" fmla="*/ 566 w 574"/>
                <a:gd name="T3" fmla="*/ 0 h 411"/>
                <a:gd name="T4" fmla="*/ 0 w 574"/>
                <a:gd name="T5" fmla="*/ 401 h 411"/>
                <a:gd name="T6" fmla="*/ 8 w 574"/>
                <a:gd name="T7" fmla="*/ 410 h 411"/>
                <a:gd name="T8" fmla="*/ 573 w 574"/>
                <a:gd name="T9" fmla="*/ 12 h 411"/>
                <a:gd name="T10" fmla="*/ 569 w 574"/>
                <a:gd name="T11" fmla="*/ 12 h 411"/>
                <a:gd name="T12" fmla="*/ 569 w 574"/>
                <a:gd name="T13" fmla="*/ 0 h 4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4"/>
                <a:gd name="T22" fmla="*/ 0 h 411"/>
                <a:gd name="T23" fmla="*/ 574 w 574"/>
                <a:gd name="T24" fmla="*/ 411 h 4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4" h="411">
                  <a:moveTo>
                    <a:pt x="569" y="0"/>
                  </a:moveTo>
                  <a:lnTo>
                    <a:pt x="566" y="0"/>
                  </a:lnTo>
                  <a:lnTo>
                    <a:pt x="0" y="401"/>
                  </a:lnTo>
                  <a:lnTo>
                    <a:pt x="8" y="410"/>
                  </a:lnTo>
                  <a:lnTo>
                    <a:pt x="573" y="12"/>
                  </a:lnTo>
                  <a:lnTo>
                    <a:pt x="569" y="12"/>
                  </a:lnTo>
                  <a:lnTo>
                    <a:pt x="569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6" name="Freeform 229"/>
            <p:cNvSpPr>
              <a:spLocks/>
            </p:cNvSpPr>
            <p:nvPr/>
          </p:nvSpPr>
          <p:spPr bwMode="auto">
            <a:xfrm>
              <a:off x="2042" y="2752"/>
              <a:ext cx="785" cy="17"/>
            </a:xfrm>
            <a:custGeom>
              <a:avLst/>
              <a:gdLst>
                <a:gd name="T0" fmla="*/ 784 w 785"/>
                <a:gd name="T1" fmla="*/ 8 h 17"/>
                <a:gd name="T2" fmla="*/ 784 w 785"/>
                <a:gd name="T3" fmla="*/ 0 h 17"/>
                <a:gd name="T4" fmla="*/ 0 w 785"/>
                <a:gd name="T5" fmla="*/ 0 h 17"/>
                <a:gd name="T6" fmla="*/ 0 w 785"/>
                <a:gd name="T7" fmla="*/ 16 h 17"/>
                <a:gd name="T8" fmla="*/ 784 w 785"/>
                <a:gd name="T9" fmla="*/ 16 h 17"/>
                <a:gd name="T10" fmla="*/ 784 w 785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5"/>
                <a:gd name="T19" fmla="*/ 0 h 17"/>
                <a:gd name="T20" fmla="*/ 785 w 785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5" h="17">
                  <a:moveTo>
                    <a:pt x="784" y="8"/>
                  </a:moveTo>
                  <a:lnTo>
                    <a:pt x="784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4" y="16"/>
                  </a:lnTo>
                  <a:lnTo>
                    <a:pt x="784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7" name="Line 230"/>
            <p:cNvSpPr>
              <a:spLocks noChangeShapeType="1"/>
            </p:cNvSpPr>
            <p:nvPr/>
          </p:nvSpPr>
          <p:spPr bwMode="auto">
            <a:xfrm>
              <a:off x="2826" y="2758"/>
              <a:ext cx="16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8" name="Freeform 231"/>
            <p:cNvSpPr>
              <a:spLocks/>
            </p:cNvSpPr>
            <p:nvPr/>
          </p:nvSpPr>
          <p:spPr bwMode="auto">
            <a:xfrm>
              <a:off x="2818" y="2760"/>
              <a:ext cx="17" cy="374"/>
            </a:xfrm>
            <a:custGeom>
              <a:avLst/>
              <a:gdLst>
                <a:gd name="T0" fmla="*/ 11 w 17"/>
                <a:gd name="T1" fmla="*/ 373 h 374"/>
                <a:gd name="T2" fmla="*/ 16 w 17"/>
                <a:gd name="T3" fmla="*/ 368 h 374"/>
                <a:gd name="T4" fmla="*/ 16 w 17"/>
                <a:gd name="T5" fmla="*/ 0 h 374"/>
                <a:gd name="T6" fmla="*/ 0 w 17"/>
                <a:gd name="T7" fmla="*/ 0 h 374"/>
                <a:gd name="T8" fmla="*/ 0 w 17"/>
                <a:gd name="T9" fmla="*/ 368 h 374"/>
                <a:gd name="T10" fmla="*/ 2 w 17"/>
                <a:gd name="T11" fmla="*/ 364 h 374"/>
                <a:gd name="T12" fmla="*/ 11 w 17"/>
                <a:gd name="T13" fmla="*/ 373 h 3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4"/>
                <a:gd name="T23" fmla="*/ 17 w 17"/>
                <a:gd name="T24" fmla="*/ 374 h 37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4">
                  <a:moveTo>
                    <a:pt x="11" y="373"/>
                  </a:moveTo>
                  <a:lnTo>
                    <a:pt x="16" y="368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68"/>
                  </a:lnTo>
                  <a:lnTo>
                    <a:pt x="2" y="364"/>
                  </a:lnTo>
                  <a:lnTo>
                    <a:pt x="11" y="373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79" name="Freeform 232"/>
            <p:cNvSpPr>
              <a:spLocks/>
            </p:cNvSpPr>
            <p:nvPr/>
          </p:nvSpPr>
          <p:spPr bwMode="auto">
            <a:xfrm>
              <a:off x="2257" y="3124"/>
              <a:ext cx="572" cy="409"/>
            </a:xfrm>
            <a:custGeom>
              <a:avLst/>
              <a:gdLst>
                <a:gd name="T0" fmla="*/ 4 w 572"/>
                <a:gd name="T1" fmla="*/ 404 h 409"/>
                <a:gd name="T2" fmla="*/ 6 w 572"/>
                <a:gd name="T3" fmla="*/ 408 h 409"/>
                <a:gd name="T4" fmla="*/ 571 w 572"/>
                <a:gd name="T5" fmla="*/ 9 h 409"/>
                <a:gd name="T6" fmla="*/ 563 w 572"/>
                <a:gd name="T7" fmla="*/ 0 h 409"/>
                <a:gd name="T8" fmla="*/ 0 w 572"/>
                <a:gd name="T9" fmla="*/ 399 h 409"/>
                <a:gd name="T10" fmla="*/ 4 w 572"/>
                <a:gd name="T11" fmla="*/ 404 h 4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2"/>
                <a:gd name="T19" fmla="*/ 0 h 409"/>
                <a:gd name="T20" fmla="*/ 572 w 572"/>
                <a:gd name="T21" fmla="*/ 409 h 4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2" h="409">
                  <a:moveTo>
                    <a:pt x="4" y="404"/>
                  </a:moveTo>
                  <a:lnTo>
                    <a:pt x="6" y="408"/>
                  </a:lnTo>
                  <a:lnTo>
                    <a:pt x="571" y="9"/>
                  </a:lnTo>
                  <a:lnTo>
                    <a:pt x="563" y="0"/>
                  </a:lnTo>
                  <a:lnTo>
                    <a:pt x="0" y="399"/>
                  </a:lnTo>
                  <a:lnTo>
                    <a:pt x="4" y="404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80" name="Freeform 233"/>
            <p:cNvSpPr>
              <a:spLocks/>
            </p:cNvSpPr>
            <p:nvPr/>
          </p:nvSpPr>
          <p:spPr bwMode="auto">
            <a:xfrm>
              <a:off x="1477" y="3517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7 h 17"/>
                <a:gd name="T4" fmla="*/ 4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7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81" name="Freeform 234"/>
            <p:cNvSpPr>
              <a:spLocks/>
            </p:cNvSpPr>
            <p:nvPr/>
          </p:nvSpPr>
          <p:spPr bwMode="auto">
            <a:xfrm>
              <a:off x="1498" y="350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82" name="Freeform 235"/>
            <p:cNvSpPr>
              <a:spLocks/>
            </p:cNvSpPr>
            <p:nvPr/>
          </p:nvSpPr>
          <p:spPr bwMode="auto">
            <a:xfrm>
              <a:off x="1517" y="349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1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1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83" name="Freeform 236"/>
            <p:cNvSpPr>
              <a:spLocks/>
            </p:cNvSpPr>
            <p:nvPr/>
          </p:nvSpPr>
          <p:spPr bwMode="auto">
            <a:xfrm>
              <a:off x="1537" y="3477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3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3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84" name="Freeform 237"/>
            <p:cNvSpPr>
              <a:spLocks/>
            </p:cNvSpPr>
            <p:nvPr/>
          </p:nvSpPr>
          <p:spPr bwMode="auto">
            <a:xfrm>
              <a:off x="1556" y="346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85" name="Freeform 238"/>
            <p:cNvSpPr>
              <a:spLocks/>
            </p:cNvSpPr>
            <p:nvPr/>
          </p:nvSpPr>
          <p:spPr bwMode="auto">
            <a:xfrm>
              <a:off x="1577" y="3448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7 h 17"/>
                <a:gd name="T4" fmla="*/ 2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7"/>
                  </a:lnTo>
                  <a:lnTo>
                    <a:pt x="2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86" name="Freeform 239"/>
            <p:cNvSpPr>
              <a:spLocks/>
            </p:cNvSpPr>
            <p:nvPr/>
          </p:nvSpPr>
          <p:spPr bwMode="auto">
            <a:xfrm>
              <a:off x="1596" y="3434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87" name="Freeform 240"/>
            <p:cNvSpPr>
              <a:spLocks/>
            </p:cNvSpPr>
            <p:nvPr/>
          </p:nvSpPr>
          <p:spPr bwMode="auto">
            <a:xfrm>
              <a:off x="1615" y="3421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1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1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88" name="Freeform 241"/>
            <p:cNvSpPr>
              <a:spLocks/>
            </p:cNvSpPr>
            <p:nvPr/>
          </p:nvSpPr>
          <p:spPr bwMode="auto">
            <a:xfrm>
              <a:off x="1634" y="3408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89" name="Freeform 242"/>
            <p:cNvSpPr>
              <a:spLocks/>
            </p:cNvSpPr>
            <p:nvPr/>
          </p:nvSpPr>
          <p:spPr bwMode="auto">
            <a:xfrm>
              <a:off x="1653" y="3394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90" name="Freeform 243"/>
            <p:cNvSpPr>
              <a:spLocks/>
            </p:cNvSpPr>
            <p:nvPr/>
          </p:nvSpPr>
          <p:spPr bwMode="auto">
            <a:xfrm>
              <a:off x="1674" y="337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91" name="Freeform 244"/>
            <p:cNvSpPr>
              <a:spLocks/>
            </p:cNvSpPr>
            <p:nvPr/>
          </p:nvSpPr>
          <p:spPr bwMode="auto">
            <a:xfrm>
              <a:off x="1694" y="336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3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92" name="Freeform 245"/>
            <p:cNvSpPr>
              <a:spLocks/>
            </p:cNvSpPr>
            <p:nvPr/>
          </p:nvSpPr>
          <p:spPr bwMode="auto">
            <a:xfrm>
              <a:off x="1713" y="335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93" name="Freeform 246"/>
            <p:cNvSpPr>
              <a:spLocks/>
            </p:cNvSpPr>
            <p:nvPr/>
          </p:nvSpPr>
          <p:spPr bwMode="auto">
            <a:xfrm>
              <a:off x="1732" y="3339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94" name="Freeform 247"/>
            <p:cNvSpPr>
              <a:spLocks/>
            </p:cNvSpPr>
            <p:nvPr/>
          </p:nvSpPr>
          <p:spPr bwMode="auto">
            <a:xfrm>
              <a:off x="1751" y="3323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4 w 17"/>
                <a:gd name="T5" fmla="*/ 16 h 17"/>
                <a:gd name="T6" fmla="*/ 0 w 17"/>
                <a:gd name="T7" fmla="*/ 9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95" name="Freeform 248"/>
            <p:cNvSpPr>
              <a:spLocks/>
            </p:cNvSpPr>
            <p:nvPr/>
          </p:nvSpPr>
          <p:spPr bwMode="auto">
            <a:xfrm>
              <a:off x="1772" y="331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96" name="Freeform 249"/>
            <p:cNvSpPr>
              <a:spLocks/>
            </p:cNvSpPr>
            <p:nvPr/>
          </p:nvSpPr>
          <p:spPr bwMode="auto">
            <a:xfrm>
              <a:off x="1791" y="3296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97" name="Freeform 250"/>
            <p:cNvSpPr>
              <a:spLocks/>
            </p:cNvSpPr>
            <p:nvPr/>
          </p:nvSpPr>
          <p:spPr bwMode="auto">
            <a:xfrm>
              <a:off x="1811" y="328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3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3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98" name="Freeform 251"/>
            <p:cNvSpPr>
              <a:spLocks/>
            </p:cNvSpPr>
            <p:nvPr/>
          </p:nvSpPr>
          <p:spPr bwMode="auto">
            <a:xfrm>
              <a:off x="1830" y="327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99" name="Freeform 252"/>
            <p:cNvSpPr>
              <a:spLocks/>
            </p:cNvSpPr>
            <p:nvPr/>
          </p:nvSpPr>
          <p:spPr bwMode="auto">
            <a:xfrm>
              <a:off x="1851" y="3254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2 w 17"/>
                <a:gd name="T5" fmla="*/ 16 h 17"/>
                <a:gd name="T6" fmla="*/ 0 w 17"/>
                <a:gd name="T7" fmla="*/ 9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2" y="16"/>
                  </a:lnTo>
                  <a:lnTo>
                    <a:pt x="0" y="9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00" name="Freeform 253"/>
            <p:cNvSpPr>
              <a:spLocks/>
            </p:cNvSpPr>
            <p:nvPr/>
          </p:nvSpPr>
          <p:spPr bwMode="auto">
            <a:xfrm>
              <a:off x="1870" y="3241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01" name="Freeform 254"/>
            <p:cNvSpPr>
              <a:spLocks/>
            </p:cNvSpPr>
            <p:nvPr/>
          </p:nvSpPr>
          <p:spPr bwMode="auto">
            <a:xfrm>
              <a:off x="1889" y="3227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02" name="Freeform 255"/>
            <p:cNvSpPr>
              <a:spLocks/>
            </p:cNvSpPr>
            <p:nvPr/>
          </p:nvSpPr>
          <p:spPr bwMode="auto">
            <a:xfrm>
              <a:off x="1908" y="3214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03" name="Freeform 256"/>
            <p:cNvSpPr>
              <a:spLocks/>
            </p:cNvSpPr>
            <p:nvPr/>
          </p:nvSpPr>
          <p:spPr bwMode="auto">
            <a:xfrm>
              <a:off x="1927" y="3201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04" name="Freeform 257"/>
            <p:cNvSpPr>
              <a:spLocks/>
            </p:cNvSpPr>
            <p:nvPr/>
          </p:nvSpPr>
          <p:spPr bwMode="auto">
            <a:xfrm>
              <a:off x="1948" y="318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05" name="Freeform 258"/>
            <p:cNvSpPr>
              <a:spLocks/>
            </p:cNvSpPr>
            <p:nvPr/>
          </p:nvSpPr>
          <p:spPr bwMode="auto">
            <a:xfrm>
              <a:off x="1968" y="317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3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06" name="Freeform 259"/>
            <p:cNvSpPr>
              <a:spLocks/>
            </p:cNvSpPr>
            <p:nvPr/>
          </p:nvSpPr>
          <p:spPr bwMode="auto">
            <a:xfrm>
              <a:off x="1987" y="3158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07" name="Freeform 260"/>
            <p:cNvSpPr>
              <a:spLocks/>
            </p:cNvSpPr>
            <p:nvPr/>
          </p:nvSpPr>
          <p:spPr bwMode="auto">
            <a:xfrm>
              <a:off x="2006" y="3145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08" name="Freeform 261"/>
            <p:cNvSpPr>
              <a:spLocks/>
            </p:cNvSpPr>
            <p:nvPr/>
          </p:nvSpPr>
          <p:spPr bwMode="auto">
            <a:xfrm>
              <a:off x="2025" y="3130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4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09" name="Freeform 262"/>
            <p:cNvSpPr>
              <a:spLocks/>
            </p:cNvSpPr>
            <p:nvPr/>
          </p:nvSpPr>
          <p:spPr bwMode="auto">
            <a:xfrm>
              <a:off x="2048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10" name="Freeform 263"/>
            <p:cNvSpPr>
              <a:spLocks/>
            </p:cNvSpPr>
            <p:nvPr/>
          </p:nvSpPr>
          <p:spPr bwMode="auto">
            <a:xfrm>
              <a:off x="2071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11" name="Freeform 264"/>
            <p:cNvSpPr>
              <a:spLocks/>
            </p:cNvSpPr>
            <p:nvPr/>
          </p:nvSpPr>
          <p:spPr bwMode="auto">
            <a:xfrm>
              <a:off x="2096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12" name="Freeform 265"/>
            <p:cNvSpPr>
              <a:spLocks/>
            </p:cNvSpPr>
            <p:nvPr/>
          </p:nvSpPr>
          <p:spPr bwMode="auto">
            <a:xfrm>
              <a:off x="2119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13" name="Freeform 266"/>
            <p:cNvSpPr>
              <a:spLocks/>
            </p:cNvSpPr>
            <p:nvPr/>
          </p:nvSpPr>
          <p:spPr bwMode="auto">
            <a:xfrm>
              <a:off x="2144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14" name="Freeform 267"/>
            <p:cNvSpPr>
              <a:spLocks/>
            </p:cNvSpPr>
            <p:nvPr/>
          </p:nvSpPr>
          <p:spPr bwMode="auto">
            <a:xfrm>
              <a:off x="2167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15" name="Freeform 268"/>
            <p:cNvSpPr>
              <a:spLocks/>
            </p:cNvSpPr>
            <p:nvPr/>
          </p:nvSpPr>
          <p:spPr bwMode="auto">
            <a:xfrm>
              <a:off x="2192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16" name="Freeform 269"/>
            <p:cNvSpPr>
              <a:spLocks/>
            </p:cNvSpPr>
            <p:nvPr/>
          </p:nvSpPr>
          <p:spPr bwMode="auto">
            <a:xfrm>
              <a:off x="2215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17" name="Freeform 270"/>
            <p:cNvSpPr>
              <a:spLocks/>
            </p:cNvSpPr>
            <p:nvPr/>
          </p:nvSpPr>
          <p:spPr bwMode="auto">
            <a:xfrm>
              <a:off x="2240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18" name="Freeform 271"/>
            <p:cNvSpPr>
              <a:spLocks/>
            </p:cNvSpPr>
            <p:nvPr/>
          </p:nvSpPr>
          <p:spPr bwMode="auto">
            <a:xfrm>
              <a:off x="2263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19" name="Freeform 272"/>
            <p:cNvSpPr>
              <a:spLocks/>
            </p:cNvSpPr>
            <p:nvPr/>
          </p:nvSpPr>
          <p:spPr bwMode="auto">
            <a:xfrm>
              <a:off x="2288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20" name="Freeform 273"/>
            <p:cNvSpPr>
              <a:spLocks/>
            </p:cNvSpPr>
            <p:nvPr/>
          </p:nvSpPr>
          <p:spPr bwMode="auto">
            <a:xfrm>
              <a:off x="2311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21" name="Freeform 274"/>
            <p:cNvSpPr>
              <a:spLocks/>
            </p:cNvSpPr>
            <p:nvPr/>
          </p:nvSpPr>
          <p:spPr bwMode="auto">
            <a:xfrm>
              <a:off x="2336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22" name="Freeform 275"/>
            <p:cNvSpPr>
              <a:spLocks/>
            </p:cNvSpPr>
            <p:nvPr/>
          </p:nvSpPr>
          <p:spPr bwMode="auto">
            <a:xfrm>
              <a:off x="2359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23" name="Freeform 276"/>
            <p:cNvSpPr>
              <a:spLocks/>
            </p:cNvSpPr>
            <p:nvPr/>
          </p:nvSpPr>
          <p:spPr bwMode="auto">
            <a:xfrm>
              <a:off x="2383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24" name="Freeform 277"/>
            <p:cNvSpPr>
              <a:spLocks/>
            </p:cNvSpPr>
            <p:nvPr/>
          </p:nvSpPr>
          <p:spPr bwMode="auto">
            <a:xfrm>
              <a:off x="2406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25" name="Freeform 278"/>
            <p:cNvSpPr>
              <a:spLocks/>
            </p:cNvSpPr>
            <p:nvPr/>
          </p:nvSpPr>
          <p:spPr bwMode="auto">
            <a:xfrm>
              <a:off x="2431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26" name="Freeform 279"/>
            <p:cNvSpPr>
              <a:spLocks/>
            </p:cNvSpPr>
            <p:nvPr/>
          </p:nvSpPr>
          <p:spPr bwMode="auto">
            <a:xfrm>
              <a:off x="2454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27" name="Freeform 280"/>
            <p:cNvSpPr>
              <a:spLocks/>
            </p:cNvSpPr>
            <p:nvPr/>
          </p:nvSpPr>
          <p:spPr bwMode="auto">
            <a:xfrm>
              <a:off x="2479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28" name="Freeform 281"/>
            <p:cNvSpPr>
              <a:spLocks/>
            </p:cNvSpPr>
            <p:nvPr/>
          </p:nvSpPr>
          <p:spPr bwMode="auto">
            <a:xfrm>
              <a:off x="2502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29" name="Freeform 282"/>
            <p:cNvSpPr>
              <a:spLocks/>
            </p:cNvSpPr>
            <p:nvPr/>
          </p:nvSpPr>
          <p:spPr bwMode="auto">
            <a:xfrm>
              <a:off x="2527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30" name="Freeform 283"/>
            <p:cNvSpPr>
              <a:spLocks/>
            </p:cNvSpPr>
            <p:nvPr/>
          </p:nvSpPr>
          <p:spPr bwMode="auto">
            <a:xfrm>
              <a:off x="2550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31" name="Freeform 284"/>
            <p:cNvSpPr>
              <a:spLocks/>
            </p:cNvSpPr>
            <p:nvPr/>
          </p:nvSpPr>
          <p:spPr bwMode="auto">
            <a:xfrm>
              <a:off x="2575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32" name="Freeform 285"/>
            <p:cNvSpPr>
              <a:spLocks/>
            </p:cNvSpPr>
            <p:nvPr/>
          </p:nvSpPr>
          <p:spPr bwMode="auto">
            <a:xfrm>
              <a:off x="2598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33" name="Freeform 286"/>
            <p:cNvSpPr>
              <a:spLocks/>
            </p:cNvSpPr>
            <p:nvPr/>
          </p:nvSpPr>
          <p:spPr bwMode="auto">
            <a:xfrm>
              <a:off x="2623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34" name="Freeform 287"/>
            <p:cNvSpPr>
              <a:spLocks/>
            </p:cNvSpPr>
            <p:nvPr/>
          </p:nvSpPr>
          <p:spPr bwMode="auto">
            <a:xfrm>
              <a:off x="2646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35" name="Freeform 288"/>
            <p:cNvSpPr>
              <a:spLocks/>
            </p:cNvSpPr>
            <p:nvPr/>
          </p:nvSpPr>
          <p:spPr bwMode="auto">
            <a:xfrm>
              <a:off x="2671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36" name="Freeform 289"/>
            <p:cNvSpPr>
              <a:spLocks/>
            </p:cNvSpPr>
            <p:nvPr/>
          </p:nvSpPr>
          <p:spPr bwMode="auto">
            <a:xfrm>
              <a:off x="2694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37" name="Freeform 290"/>
            <p:cNvSpPr>
              <a:spLocks/>
            </p:cNvSpPr>
            <p:nvPr/>
          </p:nvSpPr>
          <p:spPr bwMode="auto">
            <a:xfrm>
              <a:off x="2719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38" name="Freeform 291"/>
            <p:cNvSpPr>
              <a:spLocks/>
            </p:cNvSpPr>
            <p:nvPr/>
          </p:nvSpPr>
          <p:spPr bwMode="auto">
            <a:xfrm>
              <a:off x="2742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39" name="Freeform 292"/>
            <p:cNvSpPr>
              <a:spLocks/>
            </p:cNvSpPr>
            <p:nvPr/>
          </p:nvSpPr>
          <p:spPr bwMode="auto">
            <a:xfrm>
              <a:off x="2767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40" name="Freeform 293"/>
            <p:cNvSpPr>
              <a:spLocks/>
            </p:cNvSpPr>
            <p:nvPr/>
          </p:nvSpPr>
          <p:spPr bwMode="auto">
            <a:xfrm>
              <a:off x="2790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41" name="Freeform 294"/>
            <p:cNvSpPr>
              <a:spLocks/>
            </p:cNvSpPr>
            <p:nvPr/>
          </p:nvSpPr>
          <p:spPr bwMode="auto">
            <a:xfrm>
              <a:off x="2815" y="3126"/>
              <a:ext cx="17" cy="17"/>
            </a:xfrm>
            <a:custGeom>
              <a:avLst/>
              <a:gdLst>
                <a:gd name="T0" fmla="*/ 16 w 17"/>
                <a:gd name="T1" fmla="*/ 5 h 17"/>
                <a:gd name="T2" fmla="*/ 16 w 17"/>
                <a:gd name="T3" fmla="*/ 0 h 17"/>
                <a:gd name="T4" fmla="*/ 0 w 17"/>
                <a:gd name="T5" fmla="*/ 0 h 17"/>
                <a:gd name="T6" fmla="*/ 0 w 17"/>
                <a:gd name="T7" fmla="*/ 16 h 17"/>
                <a:gd name="T8" fmla="*/ 16 w 17"/>
                <a:gd name="T9" fmla="*/ 16 h 17"/>
                <a:gd name="T10" fmla="*/ 16 w 17"/>
                <a:gd name="T11" fmla="*/ 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5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5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42" name="Line 295"/>
            <p:cNvSpPr>
              <a:spLocks noChangeShapeType="1"/>
            </p:cNvSpPr>
            <p:nvPr/>
          </p:nvSpPr>
          <p:spPr bwMode="auto">
            <a:xfrm flipV="1">
              <a:off x="1157" y="3526"/>
              <a:ext cx="322" cy="23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43" name="Freeform 296"/>
            <p:cNvSpPr>
              <a:spLocks/>
            </p:cNvSpPr>
            <p:nvPr/>
          </p:nvSpPr>
          <p:spPr bwMode="auto">
            <a:xfrm>
              <a:off x="1113" y="3735"/>
              <a:ext cx="64" cy="53"/>
            </a:xfrm>
            <a:custGeom>
              <a:avLst/>
              <a:gdLst>
                <a:gd name="T0" fmla="*/ 44 w 64"/>
                <a:gd name="T1" fmla="*/ 0 h 53"/>
                <a:gd name="T2" fmla="*/ 0 w 64"/>
                <a:gd name="T3" fmla="*/ 52 h 53"/>
                <a:gd name="T4" fmla="*/ 63 w 64"/>
                <a:gd name="T5" fmla="*/ 27 h 53"/>
                <a:gd name="T6" fmla="*/ 44 w 64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"/>
                <a:gd name="T13" fmla="*/ 0 h 53"/>
                <a:gd name="T14" fmla="*/ 64 w 64"/>
                <a:gd name="T15" fmla="*/ 53 h 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" h="53">
                  <a:moveTo>
                    <a:pt x="44" y="0"/>
                  </a:moveTo>
                  <a:lnTo>
                    <a:pt x="0" y="52"/>
                  </a:lnTo>
                  <a:lnTo>
                    <a:pt x="63" y="27"/>
                  </a:lnTo>
                  <a:lnTo>
                    <a:pt x="44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44" name="Line 297"/>
            <p:cNvSpPr>
              <a:spLocks noChangeShapeType="1"/>
            </p:cNvSpPr>
            <p:nvPr/>
          </p:nvSpPr>
          <p:spPr bwMode="auto">
            <a:xfrm flipV="1">
              <a:off x="2044" y="2451"/>
              <a:ext cx="0" cy="307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45" name="Freeform 298"/>
            <p:cNvSpPr>
              <a:spLocks/>
            </p:cNvSpPr>
            <p:nvPr/>
          </p:nvSpPr>
          <p:spPr bwMode="auto">
            <a:xfrm>
              <a:off x="2027" y="2396"/>
              <a:ext cx="36" cy="66"/>
            </a:xfrm>
            <a:custGeom>
              <a:avLst/>
              <a:gdLst>
                <a:gd name="T0" fmla="*/ 35 w 36"/>
                <a:gd name="T1" fmla="*/ 65 h 66"/>
                <a:gd name="T2" fmla="*/ 17 w 36"/>
                <a:gd name="T3" fmla="*/ 0 h 66"/>
                <a:gd name="T4" fmla="*/ 0 w 36"/>
                <a:gd name="T5" fmla="*/ 65 h 66"/>
                <a:gd name="T6" fmla="*/ 35 w 36"/>
                <a:gd name="T7" fmla="*/ 65 h 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66"/>
                <a:gd name="T14" fmla="*/ 36 w 36"/>
                <a:gd name="T15" fmla="*/ 66 h 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66">
                  <a:moveTo>
                    <a:pt x="35" y="65"/>
                  </a:moveTo>
                  <a:lnTo>
                    <a:pt x="17" y="0"/>
                  </a:lnTo>
                  <a:lnTo>
                    <a:pt x="0" y="65"/>
                  </a:lnTo>
                  <a:lnTo>
                    <a:pt x="35" y="65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46" name="Line 299"/>
            <p:cNvSpPr>
              <a:spLocks noChangeShapeType="1"/>
            </p:cNvSpPr>
            <p:nvPr/>
          </p:nvSpPr>
          <p:spPr bwMode="auto">
            <a:xfrm>
              <a:off x="2826" y="3128"/>
              <a:ext cx="358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47" name="Freeform 300"/>
            <p:cNvSpPr>
              <a:spLocks/>
            </p:cNvSpPr>
            <p:nvPr/>
          </p:nvSpPr>
          <p:spPr bwMode="auto">
            <a:xfrm>
              <a:off x="3171" y="3110"/>
              <a:ext cx="66" cy="36"/>
            </a:xfrm>
            <a:custGeom>
              <a:avLst/>
              <a:gdLst>
                <a:gd name="T0" fmla="*/ 0 w 66"/>
                <a:gd name="T1" fmla="*/ 35 h 36"/>
                <a:gd name="T2" fmla="*/ 65 w 66"/>
                <a:gd name="T3" fmla="*/ 18 h 36"/>
                <a:gd name="T4" fmla="*/ 0 w 66"/>
                <a:gd name="T5" fmla="*/ 0 h 36"/>
                <a:gd name="T6" fmla="*/ 0 w 66"/>
                <a:gd name="T7" fmla="*/ 35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"/>
                <a:gd name="T13" fmla="*/ 0 h 36"/>
                <a:gd name="T14" fmla="*/ 66 w 66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" h="36">
                  <a:moveTo>
                    <a:pt x="0" y="35"/>
                  </a:moveTo>
                  <a:lnTo>
                    <a:pt x="65" y="18"/>
                  </a:lnTo>
                  <a:lnTo>
                    <a:pt x="0" y="0"/>
                  </a:lnTo>
                  <a:lnTo>
                    <a:pt x="0" y="35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48" name="Freeform 301"/>
            <p:cNvSpPr>
              <a:spLocks/>
            </p:cNvSpPr>
            <p:nvPr/>
          </p:nvSpPr>
          <p:spPr bwMode="auto">
            <a:xfrm>
              <a:off x="2042" y="3116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49" name="Freeform 302"/>
            <p:cNvSpPr>
              <a:spLocks/>
            </p:cNvSpPr>
            <p:nvPr/>
          </p:nvSpPr>
          <p:spPr bwMode="auto">
            <a:xfrm>
              <a:off x="2042" y="3091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50" name="Freeform 303"/>
            <p:cNvSpPr>
              <a:spLocks/>
            </p:cNvSpPr>
            <p:nvPr/>
          </p:nvSpPr>
          <p:spPr bwMode="auto">
            <a:xfrm>
              <a:off x="2042" y="3068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51" name="Freeform 304"/>
            <p:cNvSpPr>
              <a:spLocks/>
            </p:cNvSpPr>
            <p:nvPr/>
          </p:nvSpPr>
          <p:spPr bwMode="auto">
            <a:xfrm>
              <a:off x="2042" y="3043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52" name="Freeform 305"/>
            <p:cNvSpPr>
              <a:spLocks/>
            </p:cNvSpPr>
            <p:nvPr/>
          </p:nvSpPr>
          <p:spPr bwMode="auto">
            <a:xfrm>
              <a:off x="2042" y="3020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53" name="Freeform 306"/>
            <p:cNvSpPr>
              <a:spLocks/>
            </p:cNvSpPr>
            <p:nvPr/>
          </p:nvSpPr>
          <p:spPr bwMode="auto">
            <a:xfrm>
              <a:off x="2042" y="299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54" name="Freeform 307"/>
            <p:cNvSpPr>
              <a:spLocks/>
            </p:cNvSpPr>
            <p:nvPr/>
          </p:nvSpPr>
          <p:spPr bwMode="auto">
            <a:xfrm>
              <a:off x="2042" y="297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55" name="Freeform 308"/>
            <p:cNvSpPr>
              <a:spLocks/>
            </p:cNvSpPr>
            <p:nvPr/>
          </p:nvSpPr>
          <p:spPr bwMode="auto">
            <a:xfrm>
              <a:off x="2042" y="2948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56" name="Freeform 309"/>
            <p:cNvSpPr>
              <a:spLocks/>
            </p:cNvSpPr>
            <p:nvPr/>
          </p:nvSpPr>
          <p:spPr bwMode="auto">
            <a:xfrm>
              <a:off x="2042" y="292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57" name="Freeform 310"/>
            <p:cNvSpPr>
              <a:spLocks/>
            </p:cNvSpPr>
            <p:nvPr/>
          </p:nvSpPr>
          <p:spPr bwMode="auto">
            <a:xfrm>
              <a:off x="2042" y="2900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58" name="Freeform 311"/>
            <p:cNvSpPr>
              <a:spLocks/>
            </p:cNvSpPr>
            <p:nvPr/>
          </p:nvSpPr>
          <p:spPr bwMode="auto">
            <a:xfrm>
              <a:off x="2042" y="287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59" name="Freeform 312"/>
            <p:cNvSpPr>
              <a:spLocks/>
            </p:cNvSpPr>
            <p:nvPr/>
          </p:nvSpPr>
          <p:spPr bwMode="auto">
            <a:xfrm>
              <a:off x="2042" y="285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60" name="Freeform 313"/>
            <p:cNvSpPr>
              <a:spLocks/>
            </p:cNvSpPr>
            <p:nvPr/>
          </p:nvSpPr>
          <p:spPr bwMode="auto">
            <a:xfrm>
              <a:off x="2042" y="2829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61" name="Freeform 314"/>
            <p:cNvSpPr>
              <a:spLocks/>
            </p:cNvSpPr>
            <p:nvPr/>
          </p:nvSpPr>
          <p:spPr bwMode="auto">
            <a:xfrm>
              <a:off x="2042" y="2804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62" name="Freeform 315"/>
            <p:cNvSpPr>
              <a:spLocks/>
            </p:cNvSpPr>
            <p:nvPr/>
          </p:nvSpPr>
          <p:spPr bwMode="auto">
            <a:xfrm>
              <a:off x="2042" y="2781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63" name="Freeform 316"/>
            <p:cNvSpPr>
              <a:spLocks/>
            </p:cNvSpPr>
            <p:nvPr/>
          </p:nvSpPr>
          <p:spPr bwMode="auto">
            <a:xfrm>
              <a:off x="2042" y="2758"/>
              <a:ext cx="17" cy="17"/>
            </a:xfrm>
            <a:custGeom>
              <a:avLst/>
              <a:gdLst>
                <a:gd name="T0" fmla="*/ 5 w 17"/>
                <a:gd name="T1" fmla="*/ 0 h 17"/>
                <a:gd name="T2" fmla="*/ 0 w 17"/>
                <a:gd name="T3" fmla="*/ 0 h 17"/>
                <a:gd name="T4" fmla="*/ 0 w 17"/>
                <a:gd name="T5" fmla="*/ 16 h 17"/>
                <a:gd name="T6" fmla="*/ 16 w 17"/>
                <a:gd name="T7" fmla="*/ 16 h 17"/>
                <a:gd name="T8" fmla="*/ 16 w 17"/>
                <a:gd name="T9" fmla="*/ 0 h 17"/>
                <a:gd name="T10" fmla="*/ 5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5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5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64" name="Rectangle 317"/>
            <p:cNvSpPr>
              <a:spLocks noChangeArrowheads="1"/>
            </p:cNvSpPr>
            <p:nvPr/>
          </p:nvSpPr>
          <p:spPr bwMode="auto">
            <a:xfrm>
              <a:off x="2083" y="2292"/>
              <a:ext cx="1043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600" b="1">
                  <a:solidFill>
                    <a:srgbClr val="00B050"/>
                  </a:solidFill>
                  <a:latin typeface="Arial" pitchFamily="34" charset="0"/>
                </a:rPr>
                <a:t>Code Space</a:t>
              </a:r>
            </a:p>
          </p:txBody>
        </p:sp>
        <p:sp>
          <p:nvSpPr>
            <p:cNvPr id="15465" name="Rectangle 318"/>
            <p:cNvSpPr>
              <a:spLocks noChangeArrowheads="1"/>
            </p:cNvSpPr>
            <p:nvPr/>
          </p:nvSpPr>
          <p:spPr bwMode="auto">
            <a:xfrm>
              <a:off x="3209" y="3033"/>
              <a:ext cx="508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600" b="1">
                  <a:solidFill>
                    <a:srgbClr val="00B050"/>
                  </a:solidFill>
                  <a:latin typeface="Arial" pitchFamily="34" charset="0"/>
                </a:rPr>
                <a:t>Time</a:t>
              </a:r>
            </a:p>
          </p:txBody>
        </p:sp>
        <p:sp>
          <p:nvSpPr>
            <p:cNvPr id="15466" name="Rectangle 319"/>
            <p:cNvSpPr>
              <a:spLocks noChangeArrowheads="1"/>
            </p:cNvSpPr>
            <p:nvPr/>
          </p:nvSpPr>
          <p:spPr bwMode="auto">
            <a:xfrm>
              <a:off x="695" y="3771"/>
              <a:ext cx="939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600" b="1">
                  <a:solidFill>
                    <a:srgbClr val="00B050"/>
                  </a:solidFill>
                  <a:latin typeface="Arial" pitchFamily="34" charset="0"/>
                </a:rPr>
                <a:t>Frequency</a:t>
              </a:r>
            </a:p>
          </p:txBody>
        </p:sp>
        <p:sp>
          <p:nvSpPr>
            <p:cNvPr id="15467" name="Freeform 320"/>
            <p:cNvSpPr>
              <a:spLocks/>
            </p:cNvSpPr>
            <p:nvPr/>
          </p:nvSpPr>
          <p:spPr bwMode="auto">
            <a:xfrm>
              <a:off x="1479" y="3398"/>
              <a:ext cx="785" cy="17"/>
            </a:xfrm>
            <a:custGeom>
              <a:avLst/>
              <a:gdLst>
                <a:gd name="T0" fmla="*/ 776 w 785"/>
                <a:gd name="T1" fmla="*/ 0 h 17"/>
                <a:gd name="T2" fmla="*/ 780 w 785"/>
                <a:gd name="T3" fmla="*/ 0 h 17"/>
                <a:gd name="T4" fmla="*/ 0 w 785"/>
                <a:gd name="T5" fmla="*/ 0 h 17"/>
                <a:gd name="T6" fmla="*/ 0 w 785"/>
                <a:gd name="T7" fmla="*/ 16 h 17"/>
                <a:gd name="T8" fmla="*/ 780 w 785"/>
                <a:gd name="T9" fmla="*/ 16 h 17"/>
                <a:gd name="T10" fmla="*/ 784 w 785"/>
                <a:gd name="T11" fmla="*/ 16 h 17"/>
                <a:gd name="T12" fmla="*/ 776 w 785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5"/>
                <a:gd name="T22" fmla="*/ 0 h 17"/>
                <a:gd name="T23" fmla="*/ 785 w 785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5" h="17">
                  <a:moveTo>
                    <a:pt x="776" y="0"/>
                  </a:moveTo>
                  <a:lnTo>
                    <a:pt x="780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0" y="16"/>
                  </a:lnTo>
                  <a:lnTo>
                    <a:pt x="784" y="16"/>
                  </a:lnTo>
                  <a:lnTo>
                    <a:pt x="77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68" name="Freeform 321"/>
            <p:cNvSpPr>
              <a:spLocks/>
            </p:cNvSpPr>
            <p:nvPr/>
          </p:nvSpPr>
          <p:spPr bwMode="auto">
            <a:xfrm>
              <a:off x="2255" y="2999"/>
              <a:ext cx="574" cy="411"/>
            </a:xfrm>
            <a:custGeom>
              <a:avLst/>
              <a:gdLst>
                <a:gd name="T0" fmla="*/ 569 w 574"/>
                <a:gd name="T1" fmla="*/ 4 h 411"/>
                <a:gd name="T2" fmla="*/ 565 w 574"/>
                <a:gd name="T3" fmla="*/ 0 h 411"/>
                <a:gd name="T4" fmla="*/ 0 w 574"/>
                <a:gd name="T5" fmla="*/ 399 h 411"/>
                <a:gd name="T6" fmla="*/ 8 w 574"/>
                <a:gd name="T7" fmla="*/ 410 h 411"/>
                <a:gd name="T8" fmla="*/ 573 w 574"/>
                <a:gd name="T9" fmla="*/ 10 h 411"/>
                <a:gd name="T10" fmla="*/ 569 w 574"/>
                <a:gd name="T11" fmla="*/ 4 h 4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4"/>
                <a:gd name="T19" fmla="*/ 0 h 411"/>
                <a:gd name="T20" fmla="*/ 574 w 574"/>
                <a:gd name="T21" fmla="*/ 411 h 4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4" h="411">
                  <a:moveTo>
                    <a:pt x="569" y="4"/>
                  </a:moveTo>
                  <a:lnTo>
                    <a:pt x="565" y="0"/>
                  </a:lnTo>
                  <a:lnTo>
                    <a:pt x="0" y="399"/>
                  </a:lnTo>
                  <a:lnTo>
                    <a:pt x="8" y="410"/>
                  </a:lnTo>
                  <a:lnTo>
                    <a:pt x="573" y="10"/>
                  </a:lnTo>
                  <a:lnTo>
                    <a:pt x="569" y="4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69" name="Freeform 322"/>
            <p:cNvSpPr>
              <a:spLocks/>
            </p:cNvSpPr>
            <p:nvPr/>
          </p:nvSpPr>
          <p:spPr bwMode="auto">
            <a:xfrm>
              <a:off x="1479" y="3273"/>
              <a:ext cx="785" cy="17"/>
            </a:xfrm>
            <a:custGeom>
              <a:avLst/>
              <a:gdLst>
                <a:gd name="T0" fmla="*/ 776 w 785"/>
                <a:gd name="T1" fmla="*/ 2 h 17"/>
                <a:gd name="T2" fmla="*/ 780 w 785"/>
                <a:gd name="T3" fmla="*/ 0 h 17"/>
                <a:gd name="T4" fmla="*/ 0 w 785"/>
                <a:gd name="T5" fmla="*/ 0 h 17"/>
                <a:gd name="T6" fmla="*/ 0 w 785"/>
                <a:gd name="T7" fmla="*/ 16 h 17"/>
                <a:gd name="T8" fmla="*/ 780 w 785"/>
                <a:gd name="T9" fmla="*/ 16 h 17"/>
                <a:gd name="T10" fmla="*/ 784 w 785"/>
                <a:gd name="T11" fmla="*/ 13 h 17"/>
                <a:gd name="T12" fmla="*/ 776 w 785"/>
                <a:gd name="T13" fmla="*/ 2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5"/>
                <a:gd name="T22" fmla="*/ 0 h 17"/>
                <a:gd name="T23" fmla="*/ 785 w 785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5" h="17">
                  <a:moveTo>
                    <a:pt x="776" y="2"/>
                  </a:moveTo>
                  <a:lnTo>
                    <a:pt x="780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0" y="16"/>
                  </a:lnTo>
                  <a:lnTo>
                    <a:pt x="784" y="13"/>
                  </a:lnTo>
                  <a:lnTo>
                    <a:pt x="776" y="2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70" name="Freeform 323"/>
            <p:cNvSpPr>
              <a:spLocks/>
            </p:cNvSpPr>
            <p:nvPr/>
          </p:nvSpPr>
          <p:spPr bwMode="auto">
            <a:xfrm>
              <a:off x="2255" y="2877"/>
              <a:ext cx="574" cy="409"/>
            </a:xfrm>
            <a:custGeom>
              <a:avLst/>
              <a:gdLst>
                <a:gd name="T0" fmla="*/ 569 w 574"/>
                <a:gd name="T1" fmla="*/ 3 h 409"/>
                <a:gd name="T2" fmla="*/ 565 w 574"/>
                <a:gd name="T3" fmla="*/ 0 h 409"/>
                <a:gd name="T4" fmla="*/ 0 w 574"/>
                <a:gd name="T5" fmla="*/ 398 h 409"/>
                <a:gd name="T6" fmla="*/ 8 w 574"/>
                <a:gd name="T7" fmla="*/ 408 h 409"/>
                <a:gd name="T8" fmla="*/ 573 w 574"/>
                <a:gd name="T9" fmla="*/ 9 h 409"/>
                <a:gd name="T10" fmla="*/ 569 w 574"/>
                <a:gd name="T11" fmla="*/ 3 h 4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4"/>
                <a:gd name="T19" fmla="*/ 0 h 409"/>
                <a:gd name="T20" fmla="*/ 574 w 574"/>
                <a:gd name="T21" fmla="*/ 409 h 4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4" h="409">
                  <a:moveTo>
                    <a:pt x="569" y="3"/>
                  </a:moveTo>
                  <a:lnTo>
                    <a:pt x="565" y="0"/>
                  </a:lnTo>
                  <a:lnTo>
                    <a:pt x="0" y="398"/>
                  </a:lnTo>
                  <a:lnTo>
                    <a:pt x="8" y="408"/>
                  </a:lnTo>
                  <a:lnTo>
                    <a:pt x="573" y="9"/>
                  </a:lnTo>
                  <a:lnTo>
                    <a:pt x="569" y="3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966446" y="5395607"/>
            <a:ext cx="2797029" cy="1266276"/>
            <a:chOff x="5089141" y="4935755"/>
            <a:chExt cx="3587603" cy="1674812"/>
          </a:xfrm>
        </p:grpSpPr>
        <p:grpSp>
          <p:nvGrpSpPr>
            <p:cNvPr id="324" name="Group 323"/>
            <p:cNvGrpSpPr/>
            <p:nvPr/>
          </p:nvGrpSpPr>
          <p:grpSpPr>
            <a:xfrm>
              <a:off x="5089141" y="4935755"/>
              <a:ext cx="3587603" cy="1674812"/>
              <a:chOff x="711200" y="2438400"/>
              <a:chExt cx="4579740" cy="2305050"/>
            </a:xfrm>
          </p:grpSpPr>
          <p:graphicFrame>
            <p:nvGraphicFramePr>
              <p:cNvPr id="325" name="Object 2"/>
              <p:cNvGraphicFramePr>
                <a:graphicFrameLocks/>
              </p:cNvGraphicFramePr>
              <p:nvPr>
                <p:extLst/>
              </p:nvPr>
            </p:nvGraphicFramePr>
            <p:xfrm>
              <a:off x="3260725" y="3871913"/>
              <a:ext cx="1298575" cy="8715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87" name="CorelDRAW 6.0" r:id="rId3" imgW="3323880" imgH="2296800" progId="CorelDRAW.Graphic.6">
                      <p:embed/>
                    </p:oleObj>
                  </mc:Choice>
                  <mc:Fallback>
                    <p:oleObj name="CorelDRAW 6.0" r:id="rId3" imgW="3323880" imgH="2296800" progId="CorelDRAW.Graphic.6">
                      <p:embed/>
                      <p:pic>
                        <p:nvPicPr>
                          <p:cNvPr id="4" name="Object 2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60725" y="3871913"/>
                            <a:ext cx="1298575" cy="87153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6" name="Object 3"/>
              <p:cNvGraphicFramePr>
                <a:graphicFrameLocks/>
              </p:cNvGraphicFramePr>
              <p:nvPr>
                <p:extLst/>
              </p:nvPr>
            </p:nvGraphicFramePr>
            <p:xfrm>
              <a:off x="4559789" y="2822575"/>
              <a:ext cx="731151" cy="82073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88" name="CorelDRAW 6.0" r:id="rId5" imgW="2104920" imgH="2452680" progId="CorelDRAW.Graphic.6">
                      <p:embed/>
                    </p:oleObj>
                  </mc:Choice>
                  <mc:Fallback>
                    <p:oleObj name="CorelDRAW 6.0" r:id="rId5" imgW="2104920" imgH="2452680" progId="CorelDRAW.Graphic.6">
                      <p:embed/>
                      <p:pic>
                        <p:nvPicPr>
                          <p:cNvPr id="5" name="Object 3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59789" y="2822575"/>
                            <a:ext cx="731151" cy="82073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7" name="Object 4"/>
              <p:cNvGraphicFramePr>
                <a:graphicFrameLocks/>
              </p:cNvGraphicFramePr>
              <p:nvPr>
                <p:extLst/>
              </p:nvPr>
            </p:nvGraphicFramePr>
            <p:xfrm>
              <a:off x="711200" y="3289300"/>
              <a:ext cx="708025" cy="9953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89" name="CorelDRAW 6.0" r:id="rId7" imgW="1776240" imgH="2495520" progId="CorelDRAW.Graphic.6">
                      <p:embed/>
                    </p:oleObj>
                  </mc:Choice>
                  <mc:Fallback>
                    <p:oleObj name="CorelDRAW 6.0" r:id="rId7" imgW="1776240" imgH="2495520" progId="CorelDRAW.Graphic.6">
                      <p:embed/>
                      <p:pic>
                        <p:nvPicPr>
                          <p:cNvPr id="6" name="Object 4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11200" y="3289300"/>
                            <a:ext cx="708025" cy="9953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28" name="Group 8"/>
              <p:cNvGrpSpPr>
                <a:grpSpLocks/>
              </p:cNvGrpSpPr>
              <p:nvPr/>
            </p:nvGrpSpPr>
            <p:grpSpPr bwMode="auto">
              <a:xfrm>
                <a:off x="2689225" y="2476500"/>
                <a:ext cx="177800" cy="346075"/>
                <a:chOff x="2342" y="1176"/>
                <a:chExt cx="136" cy="302"/>
              </a:xfrm>
            </p:grpSpPr>
            <p:sp>
              <p:nvSpPr>
                <p:cNvPr id="339" name="Line 9"/>
                <p:cNvSpPr>
                  <a:spLocks noChangeShapeType="1"/>
                </p:cNvSpPr>
                <p:nvPr/>
              </p:nvSpPr>
              <p:spPr bwMode="auto">
                <a:xfrm>
                  <a:off x="2410" y="1238"/>
                  <a:ext cx="0" cy="240"/>
                </a:xfrm>
                <a:prstGeom prst="line">
                  <a:avLst/>
                </a:prstGeom>
                <a:noFill/>
                <a:ln w="25400">
                  <a:solidFill>
                    <a:srgbClr val="00434B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Garamond" pitchFamily="18" charset="0"/>
                  </a:endParaRPr>
                </a:p>
              </p:txBody>
            </p:sp>
            <p:sp>
              <p:nvSpPr>
                <p:cNvPr id="340" name="AutoShape 10"/>
                <p:cNvSpPr>
                  <a:spLocks noChangeArrowheads="1"/>
                </p:cNvSpPr>
                <p:nvPr/>
              </p:nvSpPr>
              <p:spPr bwMode="auto">
                <a:xfrm rot="10800000">
                  <a:off x="2342" y="1176"/>
                  <a:ext cx="136" cy="184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00434B"/>
                </a:solidFill>
                <a:ln w="12700">
                  <a:solidFill>
                    <a:srgbClr val="00434B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1pPr>
                  <a:lvl2pPr marL="742950" indent="-28575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2pPr>
                  <a:lvl3pPr marL="11430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3pPr>
                  <a:lvl4pPr marL="16002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4pPr>
                  <a:lvl5pPr marL="20574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1" i="0" u="none" strike="noStrike" kern="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Garamond" pitchFamily="18" charset="0"/>
                  </a:endParaRPr>
                </a:p>
              </p:txBody>
            </p:sp>
          </p:grpSp>
          <p:sp>
            <p:nvSpPr>
              <p:cNvPr id="329" name="Line 11"/>
              <p:cNvSpPr>
                <a:spLocks noChangeShapeType="1"/>
              </p:cNvSpPr>
              <p:nvPr/>
            </p:nvSpPr>
            <p:spPr bwMode="auto">
              <a:xfrm>
                <a:off x="4389438" y="3643313"/>
                <a:ext cx="1587" cy="3175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aramond" pitchFamily="18" charset="0"/>
                </a:endParaRPr>
              </a:p>
            </p:txBody>
          </p:sp>
          <p:graphicFrame>
            <p:nvGraphicFramePr>
              <p:cNvPr id="330" name="Object 5"/>
              <p:cNvGraphicFramePr>
                <a:graphicFrameLocks/>
              </p:cNvGraphicFramePr>
              <p:nvPr>
                <p:extLst/>
              </p:nvPr>
            </p:nvGraphicFramePr>
            <p:xfrm>
              <a:off x="2684463" y="2781301"/>
              <a:ext cx="568325" cy="12493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90" name="CorelDRAW 6.0" r:id="rId9" imgW="1319040" imgH="2890800" progId="CorelDRAW.Graphic.6">
                      <p:embed/>
                    </p:oleObj>
                  </mc:Choice>
                  <mc:Fallback>
                    <p:oleObj name="CorelDRAW 6.0" r:id="rId9" imgW="1319040" imgH="2890800" progId="CorelDRAW.Graphic.6">
                      <p:embed/>
                      <p:pic>
                        <p:nvPicPr>
                          <p:cNvPr id="11" name="Object 5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84463" y="2781301"/>
                            <a:ext cx="568325" cy="12493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31" name="Group 17"/>
              <p:cNvGrpSpPr>
                <a:grpSpLocks/>
              </p:cNvGrpSpPr>
              <p:nvPr/>
            </p:nvGrpSpPr>
            <p:grpSpPr bwMode="auto">
              <a:xfrm>
                <a:off x="2860675" y="2438400"/>
                <a:ext cx="177800" cy="346075"/>
                <a:chOff x="2342" y="1176"/>
                <a:chExt cx="136" cy="302"/>
              </a:xfrm>
            </p:grpSpPr>
            <p:sp>
              <p:nvSpPr>
                <p:cNvPr id="337" name="Line 18"/>
                <p:cNvSpPr>
                  <a:spLocks noChangeShapeType="1"/>
                </p:cNvSpPr>
                <p:nvPr/>
              </p:nvSpPr>
              <p:spPr bwMode="auto">
                <a:xfrm>
                  <a:off x="2410" y="1238"/>
                  <a:ext cx="0" cy="240"/>
                </a:xfrm>
                <a:prstGeom prst="line">
                  <a:avLst/>
                </a:prstGeom>
                <a:noFill/>
                <a:ln w="25400">
                  <a:solidFill>
                    <a:srgbClr val="00434B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Garamond" pitchFamily="18" charset="0"/>
                  </a:endParaRPr>
                </a:p>
              </p:txBody>
            </p:sp>
            <p:sp>
              <p:nvSpPr>
                <p:cNvPr id="338" name="AutoShape 19"/>
                <p:cNvSpPr>
                  <a:spLocks noChangeArrowheads="1"/>
                </p:cNvSpPr>
                <p:nvPr/>
              </p:nvSpPr>
              <p:spPr bwMode="auto">
                <a:xfrm rot="10800000">
                  <a:off x="2342" y="1176"/>
                  <a:ext cx="136" cy="184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00434B"/>
                </a:solidFill>
                <a:ln w="12700">
                  <a:solidFill>
                    <a:srgbClr val="00434B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1pPr>
                  <a:lvl2pPr marL="742950" indent="-28575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2pPr>
                  <a:lvl3pPr marL="11430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3pPr>
                  <a:lvl4pPr marL="16002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4pPr>
                  <a:lvl5pPr marL="20574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1" i="0" u="none" strike="noStrike" kern="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Garamond" pitchFamily="18" charset="0"/>
                  </a:endParaRPr>
                </a:p>
              </p:txBody>
            </p:sp>
          </p:grpSp>
          <p:sp>
            <p:nvSpPr>
              <p:cNvPr id="332" name="Line 20"/>
              <p:cNvSpPr>
                <a:spLocks noChangeShapeType="1"/>
              </p:cNvSpPr>
              <p:nvPr/>
            </p:nvSpPr>
            <p:spPr bwMode="auto">
              <a:xfrm>
                <a:off x="3741738" y="3605213"/>
                <a:ext cx="1587" cy="3175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aramond" pitchFamily="18" charset="0"/>
                </a:endParaRPr>
              </a:p>
            </p:txBody>
          </p:sp>
          <p:sp>
            <p:nvSpPr>
              <p:cNvPr id="333" name="Line 21"/>
              <p:cNvSpPr>
                <a:spLocks noChangeShapeType="1"/>
              </p:cNvSpPr>
              <p:nvPr/>
            </p:nvSpPr>
            <p:spPr bwMode="auto">
              <a:xfrm>
                <a:off x="4084638" y="3624263"/>
                <a:ext cx="1587" cy="3175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aramond" pitchFamily="18" charset="0"/>
                </a:endParaRPr>
              </a:p>
            </p:txBody>
          </p:sp>
          <p:grpSp>
            <p:nvGrpSpPr>
              <p:cNvPr id="334" name="Group 24"/>
              <p:cNvGrpSpPr>
                <a:grpSpLocks/>
              </p:cNvGrpSpPr>
              <p:nvPr/>
            </p:nvGrpSpPr>
            <p:grpSpPr bwMode="auto">
              <a:xfrm>
                <a:off x="3013075" y="2476500"/>
                <a:ext cx="177800" cy="346075"/>
                <a:chOff x="2342" y="1176"/>
                <a:chExt cx="136" cy="302"/>
              </a:xfrm>
            </p:grpSpPr>
            <p:sp>
              <p:nvSpPr>
                <p:cNvPr id="335" name="Line 25"/>
                <p:cNvSpPr>
                  <a:spLocks noChangeShapeType="1"/>
                </p:cNvSpPr>
                <p:nvPr/>
              </p:nvSpPr>
              <p:spPr bwMode="auto">
                <a:xfrm>
                  <a:off x="2410" y="1238"/>
                  <a:ext cx="0" cy="240"/>
                </a:xfrm>
                <a:prstGeom prst="line">
                  <a:avLst/>
                </a:prstGeom>
                <a:noFill/>
                <a:ln w="25400">
                  <a:solidFill>
                    <a:srgbClr val="00434B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Garamond" pitchFamily="18" charset="0"/>
                  </a:endParaRPr>
                </a:p>
              </p:txBody>
            </p:sp>
            <p:sp>
              <p:nvSpPr>
                <p:cNvPr id="336" name="AutoShape 26"/>
                <p:cNvSpPr>
                  <a:spLocks noChangeArrowheads="1"/>
                </p:cNvSpPr>
                <p:nvPr/>
              </p:nvSpPr>
              <p:spPr bwMode="auto">
                <a:xfrm rot="10800000">
                  <a:off x="2342" y="1176"/>
                  <a:ext cx="136" cy="184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00434B"/>
                </a:solidFill>
                <a:ln w="12700">
                  <a:solidFill>
                    <a:srgbClr val="00434B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1pPr>
                  <a:lvl2pPr marL="742950" indent="-28575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2pPr>
                  <a:lvl3pPr marL="11430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3pPr>
                  <a:lvl4pPr marL="16002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4pPr>
                  <a:lvl5pPr marL="20574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1" i="0" u="none" strike="noStrike" kern="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Garamond" pitchFamily="18" charset="0"/>
                  </a:endParaRPr>
                </a:p>
              </p:txBody>
            </p:sp>
          </p:grpSp>
        </p:grpSp>
        <p:grpSp>
          <p:nvGrpSpPr>
            <p:cNvPr id="341" name="Group 340"/>
            <p:cNvGrpSpPr/>
            <p:nvPr/>
          </p:nvGrpSpPr>
          <p:grpSpPr>
            <a:xfrm>
              <a:off x="5739313" y="4961180"/>
              <a:ext cx="964761" cy="819180"/>
              <a:chOff x="6855106" y="3276665"/>
              <a:chExt cx="1209915" cy="955187"/>
            </a:xfrm>
          </p:grpSpPr>
          <p:sp>
            <p:nvSpPr>
              <p:cNvPr id="342" name="Flowchart: Extract 341"/>
              <p:cNvSpPr/>
              <p:nvPr/>
            </p:nvSpPr>
            <p:spPr bwMode="auto">
              <a:xfrm rot="3606294">
                <a:off x="7250421" y="3099861"/>
                <a:ext cx="637796" cy="991404"/>
              </a:xfrm>
              <a:prstGeom prst="flowChartExtract">
                <a:avLst/>
              </a:prstGeom>
              <a:solidFill>
                <a:srgbClr val="DC0081"/>
              </a:solidFill>
              <a:ln w="12700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aramond" pitchFamily="18" charset="0"/>
                </a:endParaRPr>
              </a:p>
            </p:txBody>
          </p:sp>
          <p:sp>
            <p:nvSpPr>
              <p:cNvPr id="343" name="Chord 342"/>
              <p:cNvSpPr/>
              <p:nvPr/>
            </p:nvSpPr>
            <p:spPr bwMode="auto">
              <a:xfrm rot="20983312">
                <a:off x="6855106" y="3527860"/>
                <a:ext cx="501975" cy="703992"/>
              </a:xfrm>
              <a:prstGeom prst="chord">
                <a:avLst/>
              </a:prstGeom>
              <a:solidFill>
                <a:srgbClr val="DC0081"/>
              </a:solidFill>
              <a:ln w="12700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aramond" pitchFamily="18" charset="0"/>
                </a:endParaRPr>
              </a:p>
            </p:txBody>
          </p:sp>
        </p:grpSp>
        <p:grpSp>
          <p:nvGrpSpPr>
            <p:cNvPr id="344" name="Group 343"/>
            <p:cNvGrpSpPr/>
            <p:nvPr/>
          </p:nvGrpSpPr>
          <p:grpSpPr>
            <a:xfrm rot="15572752">
              <a:off x="6825180" y="5043833"/>
              <a:ext cx="765280" cy="725389"/>
              <a:chOff x="6855106" y="3324383"/>
              <a:chExt cx="1236259" cy="907469"/>
            </a:xfrm>
          </p:grpSpPr>
          <p:sp>
            <p:nvSpPr>
              <p:cNvPr id="345" name="Flowchart: Extract 344"/>
              <p:cNvSpPr/>
              <p:nvPr/>
            </p:nvSpPr>
            <p:spPr bwMode="auto">
              <a:xfrm rot="3606294">
                <a:off x="7286537" y="3137808"/>
                <a:ext cx="618254" cy="991403"/>
              </a:xfrm>
              <a:prstGeom prst="flowChartExtract">
                <a:avLst/>
              </a:prstGeom>
              <a:solidFill>
                <a:srgbClr val="DC0081"/>
              </a:solidFill>
              <a:ln w="12700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aramond" pitchFamily="18" charset="0"/>
                </a:endParaRPr>
              </a:p>
            </p:txBody>
          </p:sp>
          <p:sp>
            <p:nvSpPr>
              <p:cNvPr id="346" name="Chord 345"/>
              <p:cNvSpPr/>
              <p:nvPr/>
            </p:nvSpPr>
            <p:spPr bwMode="auto">
              <a:xfrm rot="20983312">
                <a:off x="6855106" y="3527860"/>
                <a:ext cx="501975" cy="703992"/>
              </a:xfrm>
              <a:prstGeom prst="chord">
                <a:avLst/>
              </a:prstGeom>
              <a:solidFill>
                <a:srgbClr val="DC0081"/>
              </a:solidFill>
              <a:ln w="12700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aramond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190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ChangeArrowheads="1"/>
          </p:cNvSpPr>
          <p:nvPr/>
        </p:nvSpPr>
        <p:spPr bwMode="auto">
          <a:xfrm>
            <a:off x="833213" y="548868"/>
            <a:ext cx="7628563" cy="746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9056" tIns="34529" rIns="69056" bIns="34529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Random vs.</a:t>
            </a:r>
            <a:r>
              <a:rPr kumimoji="0" lang="en-US" altLang="en-US" sz="4400" b="1" i="0" u="none" strike="noStrike" kern="1200" cap="none" spc="0" normalizeH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 Multiple </a:t>
            </a:r>
            <a:r>
              <a:rPr kumimoji="0" lang="en-US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Access</a:t>
            </a: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173072" name="Rectangle 16"/>
          <p:cNvSpPr>
            <a:spLocks noChangeArrowheads="1"/>
          </p:cNvSpPr>
          <p:nvPr/>
        </p:nvSpPr>
        <p:spPr bwMode="auto">
          <a:xfrm>
            <a:off x="5736314" y="6831073"/>
            <a:ext cx="139525" cy="8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3059" name="Rectangle 3"/>
          <p:cNvSpPr>
            <a:spLocks noChangeArrowheads="1"/>
          </p:cNvSpPr>
          <p:nvPr/>
        </p:nvSpPr>
        <p:spPr bwMode="auto">
          <a:xfrm>
            <a:off x="151538" y="1631468"/>
            <a:ext cx="8992462" cy="1608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•  </a:t>
            </a: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  In multiple</a:t>
            </a:r>
            <a:r>
              <a:rPr kumimoji="0" lang="en-US" alt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 access, channels are assigned by a centralized controller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000" b="1" dirty="0" smtClean="0">
                <a:solidFill>
                  <a:srgbClr val="0033CC"/>
                </a:solidFill>
                <a:latin typeface="Garamond"/>
              </a:rPr>
              <a:t>          - Requires a central controller and control channel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000" b="1" dirty="0" smtClean="0">
                <a:solidFill>
                  <a:srgbClr val="0033CC"/>
                </a:solidFill>
                <a:latin typeface="Garamond"/>
              </a:rPr>
              <a:t>          - </a:t>
            </a:r>
            <a:r>
              <a:rPr kumimoji="0" lang="en-US" alt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Inefficient for short and/or infrequent data transmissions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000" b="1" dirty="0" smtClean="0">
                <a:solidFill>
                  <a:srgbClr val="0033CC"/>
                </a:solidFill>
                <a:latin typeface="Garamond"/>
              </a:rPr>
              <a:t>In random access, users access channel randomly when they have data to send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000" b="1" dirty="0" smtClean="0">
                <a:solidFill>
                  <a:srgbClr val="0033CC"/>
                </a:solidFill>
                <a:latin typeface="Garamond"/>
              </a:rPr>
              <a:t>A simple random access scheme will</a:t>
            </a:r>
            <a:r>
              <a:rPr kumimoji="0" lang="en-US" alt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 be explored in homework</a:t>
            </a:r>
          </a:p>
        </p:txBody>
      </p:sp>
      <p:sp>
        <p:nvSpPr>
          <p:cNvPr id="173060" name="Rectangle 4"/>
          <p:cNvSpPr>
            <a:spLocks noChangeArrowheads="1"/>
          </p:cNvSpPr>
          <p:nvPr/>
        </p:nvSpPr>
        <p:spPr bwMode="auto">
          <a:xfrm>
            <a:off x="185026" y="2135539"/>
            <a:ext cx="139525" cy="377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173061" name="Rectangle 5"/>
          <p:cNvSpPr>
            <a:spLocks noChangeArrowheads="1"/>
          </p:cNvSpPr>
          <p:nvPr/>
        </p:nvSpPr>
        <p:spPr bwMode="auto">
          <a:xfrm>
            <a:off x="196315" y="4751937"/>
            <a:ext cx="1564916" cy="31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•  </a:t>
            </a:r>
            <a:r>
              <a:rPr kumimoji="0" lang="en-US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Pure ALOHA 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173062" name="Rectangle 6"/>
          <p:cNvSpPr>
            <a:spLocks noChangeArrowheads="1"/>
          </p:cNvSpPr>
          <p:nvPr/>
        </p:nvSpPr>
        <p:spPr bwMode="auto">
          <a:xfrm>
            <a:off x="485762" y="5124056"/>
            <a:ext cx="3673120" cy="31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– send packet whenever data is available </a:t>
            </a:r>
          </a:p>
        </p:txBody>
      </p:sp>
      <p:sp>
        <p:nvSpPr>
          <p:cNvPr id="173063" name="Rectangle 7"/>
          <p:cNvSpPr>
            <a:spLocks noChangeArrowheads="1"/>
          </p:cNvSpPr>
          <p:nvPr/>
        </p:nvSpPr>
        <p:spPr bwMode="auto">
          <a:xfrm>
            <a:off x="535473" y="5402457"/>
            <a:ext cx="4046299" cy="31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– a collision occurs for any partial overlap of </a:t>
            </a:r>
          </a:p>
        </p:txBody>
      </p:sp>
      <p:sp>
        <p:nvSpPr>
          <p:cNvPr id="173065" name="Rectangle 9"/>
          <p:cNvSpPr>
            <a:spLocks noChangeArrowheads="1"/>
          </p:cNvSpPr>
          <p:nvPr/>
        </p:nvSpPr>
        <p:spPr bwMode="auto">
          <a:xfrm>
            <a:off x="4647495" y="4751937"/>
            <a:ext cx="1758494" cy="31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•  Slotted ALOHA </a:t>
            </a:r>
          </a:p>
        </p:txBody>
      </p:sp>
      <p:grpSp>
        <p:nvGrpSpPr>
          <p:cNvPr id="173111" name="Group 55"/>
          <p:cNvGrpSpPr>
            <a:grpSpLocks/>
          </p:cNvGrpSpPr>
          <p:nvPr/>
        </p:nvGrpSpPr>
        <p:grpSpPr bwMode="auto">
          <a:xfrm>
            <a:off x="4970934" y="5363515"/>
            <a:ext cx="4068367" cy="1382315"/>
            <a:chOff x="597" y="2831"/>
            <a:chExt cx="3417" cy="1161"/>
          </a:xfrm>
        </p:grpSpPr>
        <p:sp>
          <p:nvSpPr>
            <p:cNvPr id="173066" name="Rectangle 10"/>
            <p:cNvSpPr>
              <a:spLocks noChangeArrowheads="1"/>
            </p:cNvSpPr>
            <p:nvPr/>
          </p:nvSpPr>
          <p:spPr bwMode="auto">
            <a:xfrm>
              <a:off x="597" y="2831"/>
              <a:ext cx="32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– packets sent during predefined timeslots </a:t>
              </a:r>
            </a:p>
          </p:txBody>
        </p:sp>
        <p:sp>
          <p:nvSpPr>
            <p:cNvPr id="173067" name="Rectangle 11"/>
            <p:cNvSpPr>
              <a:spLocks noChangeArrowheads="1"/>
            </p:cNvSpPr>
            <p:nvPr/>
          </p:nvSpPr>
          <p:spPr bwMode="auto">
            <a:xfrm>
              <a:off x="600" y="3106"/>
              <a:ext cx="3414" cy="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– A collision occurs when packets overlap,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   but there is no partial overlap of packets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–  Packets received in error are retransmitted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   after random delay interval.</a:t>
              </a:r>
            </a:p>
          </p:txBody>
        </p:sp>
      </p:grpSp>
      <p:grpSp>
        <p:nvGrpSpPr>
          <p:cNvPr id="173113" name="Group 57"/>
          <p:cNvGrpSpPr>
            <a:grpSpLocks/>
          </p:cNvGrpSpPr>
          <p:nvPr/>
        </p:nvGrpSpPr>
        <p:grpSpPr bwMode="auto">
          <a:xfrm>
            <a:off x="448557" y="5617036"/>
            <a:ext cx="4422115" cy="1141810"/>
            <a:chOff x="582" y="1721"/>
            <a:chExt cx="6251" cy="959"/>
          </a:xfrm>
        </p:grpSpPr>
        <p:sp>
          <p:nvSpPr>
            <p:cNvPr id="173064" name="Rectangle 8"/>
            <p:cNvSpPr>
              <a:spLocks noChangeArrowheads="1"/>
            </p:cNvSpPr>
            <p:nvPr/>
          </p:nvSpPr>
          <p:spPr bwMode="auto">
            <a:xfrm>
              <a:off x="596" y="1721"/>
              <a:ext cx="414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   packets (</a:t>
              </a:r>
              <a:r>
                <a:rPr kumimoji="0" lang="en-US" alt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nonorthogonal</a:t>
              </a: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 slots) </a:t>
              </a:r>
            </a:p>
          </p:txBody>
        </p:sp>
        <p:sp>
          <p:nvSpPr>
            <p:cNvPr id="173109" name="Text Box 53"/>
            <p:cNvSpPr txBox="1">
              <a:spLocks noChangeArrowheads="1"/>
            </p:cNvSpPr>
            <p:nvPr/>
          </p:nvSpPr>
          <p:spPr bwMode="auto">
            <a:xfrm>
              <a:off x="582" y="2044"/>
              <a:ext cx="6251" cy="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– Packets received in error are </a:t>
              </a:r>
              <a:r>
                <a:rPr kumimoji="0" lang="en-US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retransmitted after </a:t>
              </a: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random delay interval (avoids </a:t>
              </a:r>
              <a:r>
                <a:rPr kumimoji="0" lang="en-US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subsequent collisions</a:t>
              </a: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).</a:t>
              </a:r>
            </a:p>
          </p:txBody>
        </p:sp>
      </p:grpSp>
      <p:sp>
        <p:nvSpPr>
          <p:cNvPr id="173110" name="Text Box 54"/>
          <p:cNvSpPr txBox="1">
            <a:spLocks noChangeArrowheads="1"/>
          </p:cNvSpPr>
          <p:nvPr/>
        </p:nvSpPr>
        <p:spPr bwMode="auto">
          <a:xfrm>
            <a:off x="126859" y="3470794"/>
            <a:ext cx="492513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en-US" sz="2000" b="1" dirty="0">
                <a:solidFill>
                  <a:srgbClr val="0033CC"/>
                </a:solidFill>
                <a:latin typeface="Garamond"/>
              </a:rPr>
              <a:t>•  </a:t>
            </a:r>
            <a:r>
              <a:rPr lang="en-US" altLang="en-US" sz="2000" b="1" dirty="0" smtClean="0">
                <a:solidFill>
                  <a:srgbClr val="0033CC"/>
                </a:solidFill>
                <a:latin typeface="Garamond"/>
              </a:rPr>
              <a:t>  ALOHA Schemes </a:t>
            </a:r>
            <a:r>
              <a:rPr lang="en-US" altLang="en-US" sz="2000" b="1" dirty="0" smtClean="0">
                <a:solidFill>
                  <a:srgbClr val="FF0000"/>
                </a:solidFill>
                <a:latin typeface="Garamond"/>
              </a:rPr>
              <a:t>(not on exams/HW)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altLang="en-US" sz="2000" b="1" dirty="0" smtClean="0">
                <a:solidFill>
                  <a:srgbClr val="0033CC"/>
                </a:solidFill>
                <a:latin typeface="Garamond"/>
              </a:rPr>
              <a:t>Data </a:t>
            </a:r>
            <a:r>
              <a:rPr lang="en-US" altLang="en-US" sz="2000" b="1" dirty="0">
                <a:solidFill>
                  <a:srgbClr val="0033CC"/>
                </a:solidFill>
                <a:latin typeface="Garamond"/>
              </a:rPr>
              <a:t>is </a:t>
            </a:r>
            <a:r>
              <a:rPr lang="en-US" altLang="en-US" sz="2000" b="1" dirty="0" smtClean="0">
                <a:solidFill>
                  <a:srgbClr val="0033CC"/>
                </a:solidFill>
                <a:latin typeface="Garamond"/>
              </a:rPr>
              <a:t>packetized.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Packets occupy a given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time </a:t>
            </a: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interval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173112" name="Text Box 56"/>
          <p:cNvSpPr txBox="1">
            <a:spLocks noChangeArrowheads="1"/>
          </p:cNvSpPr>
          <p:nvPr/>
        </p:nvSpPr>
        <p:spPr bwMode="auto">
          <a:xfrm>
            <a:off x="4926271" y="5046424"/>
            <a:ext cx="392254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– same as ALOHA but with packet slotting</a:t>
            </a:r>
          </a:p>
        </p:txBody>
      </p:sp>
      <p:sp>
        <p:nvSpPr>
          <p:cNvPr id="173114" name="Text Box 58"/>
          <p:cNvSpPr txBox="1">
            <a:spLocks noChangeArrowheads="1"/>
          </p:cNvSpPr>
          <p:nvPr/>
        </p:nvSpPr>
        <p:spPr bwMode="auto">
          <a:xfrm>
            <a:off x="5041182" y="5742134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1" i="0" u="none" strike="noStrike" kern="1200" cap="none" spc="0" normalizeH="0" baseline="0" noProof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892" y="3344620"/>
            <a:ext cx="3206021" cy="148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599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Main Points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2243" y="1297578"/>
            <a:ext cx="8723313" cy="5099050"/>
          </a:xfrm>
        </p:spPr>
        <p:txBody>
          <a:bodyPr/>
          <a:lstStyle/>
          <a:p>
            <a:pPr lvl="1">
              <a:lnSpc>
                <a:spcPct val="40000"/>
              </a:lnSpc>
              <a:buFont typeface="Wingdings" pitchFamily="2" charset="2"/>
              <a:buNone/>
              <a:defRPr/>
            </a:pPr>
            <a:endParaRPr lang="en-US" altLang="en-US" sz="2000" dirty="0" smtClean="0"/>
          </a:p>
          <a:p>
            <a:pPr marL="457200" lvl="1" indent="0">
              <a:lnSpc>
                <a:spcPct val="90000"/>
              </a:lnSpc>
              <a:buNone/>
              <a:defRPr/>
            </a:pPr>
            <a:endParaRPr lang="en-US" altLang="en-US" sz="2000" dirty="0" smtClean="0"/>
          </a:p>
          <a:p>
            <a:pPr>
              <a:lnSpc>
                <a:spcPct val="90000"/>
              </a:lnSpc>
              <a:defRPr/>
            </a:pPr>
            <a:r>
              <a:rPr lang="en-US" altLang="en-US" sz="2800" dirty="0" smtClean="0"/>
              <a:t>Spread spectrum increases signal bandwidth above that required for information transmission</a:t>
            </a:r>
          </a:p>
          <a:p>
            <a:pPr>
              <a:lnSpc>
                <a:spcPct val="50000"/>
              </a:lnSpc>
              <a:defRPr/>
            </a:pPr>
            <a:endParaRPr lang="en-US" altLang="en-US" sz="2400" dirty="0" smtClean="0"/>
          </a:p>
          <a:p>
            <a:pPr>
              <a:lnSpc>
                <a:spcPct val="100000"/>
              </a:lnSpc>
              <a:defRPr/>
            </a:pPr>
            <a:r>
              <a:rPr lang="en-US" altLang="en-US" sz="2800" dirty="0" smtClean="0"/>
              <a:t>Benefits of spread spectrum: </a:t>
            </a:r>
          </a:p>
          <a:p>
            <a:pPr lvl="1">
              <a:defRPr/>
            </a:pPr>
            <a:r>
              <a:rPr lang="en-US" altLang="en-US" sz="2400" dirty="0" smtClean="0"/>
              <a:t>ISI/narrowband interference rejection by spreading gain</a:t>
            </a:r>
          </a:p>
          <a:p>
            <a:pPr lvl="1">
              <a:defRPr/>
            </a:pPr>
            <a:r>
              <a:rPr lang="en-US" altLang="en-US" sz="2400" dirty="0" smtClean="0"/>
              <a:t>Also used as a multiuser/multiple access technique</a:t>
            </a:r>
          </a:p>
          <a:p>
            <a:pPr lvl="1">
              <a:defRPr/>
            </a:pPr>
            <a:endParaRPr lang="en-US" altLang="en-US" sz="2400" dirty="0"/>
          </a:p>
          <a:p>
            <a:pPr>
              <a:lnSpc>
                <a:spcPct val="100000"/>
              </a:lnSpc>
              <a:defRPr/>
            </a:pPr>
            <a:r>
              <a:rPr lang="en-US" altLang="en-US" sz="2800" dirty="0"/>
              <a:t>Multiple </a:t>
            </a:r>
            <a:r>
              <a:rPr lang="en-US" altLang="en-US" sz="2800" dirty="0" smtClean="0"/>
              <a:t>access: users </a:t>
            </a:r>
            <a:r>
              <a:rPr lang="en-US" altLang="en-US" sz="2800" dirty="0"/>
              <a:t>can share the same spectrum via </a:t>
            </a:r>
            <a:r>
              <a:rPr lang="en-US" altLang="en-US" sz="2800" dirty="0" smtClean="0"/>
              <a:t>time/frequency/code/space division</a:t>
            </a:r>
          </a:p>
          <a:p>
            <a:pPr>
              <a:lnSpc>
                <a:spcPct val="50000"/>
              </a:lnSpc>
              <a:defRPr/>
            </a:pPr>
            <a:endParaRPr lang="en-US" altLang="en-US" sz="2800" dirty="0" smtClean="0"/>
          </a:p>
          <a:p>
            <a:pPr>
              <a:lnSpc>
                <a:spcPct val="100000"/>
              </a:lnSpc>
              <a:defRPr/>
            </a:pPr>
            <a:r>
              <a:rPr lang="en-US" altLang="en-US" sz="2800" dirty="0" smtClean="0"/>
              <a:t>Random access more efficient than multiple access for short/infrequent data transmission</a:t>
            </a:r>
            <a:endParaRPr lang="en-US" altLang="en-US" sz="2800" dirty="0"/>
          </a:p>
          <a:p>
            <a:pPr>
              <a:defRPr/>
            </a:pPr>
            <a:endParaRPr lang="en-US" altLang="en-US" dirty="0" smtClean="0"/>
          </a:p>
          <a:p>
            <a:pPr>
              <a:lnSpc>
                <a:spcPct val="60000"/>
              </a:lnSpc>
              <a:defRPr/>
            </a:pPr>
            <a:endParaRPr lang="en-US" altLang="en-US" dirty="0" smtClean="0"/>
          </a:p>
          <a:p>
            <a:pPr lvl="4">
              <a:lnSpc>
                <a:spcPct val="20000"/>
              </a:lnSpc>
              <a:defRPr/>
            </a:pPr>
            <a:endParaRPr lang="en-US" altLang="en-US" sz="12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mplate1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template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mplate1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51296</TotalTime>
  <Words>870</Words>
  <Application>Microsoft Macintosh PowerPoint</Application>
  <PresentationFormat>On-screen Show (4:3)</PresentationFormat>
  <Paragraphs>235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Arial</vt:lpstr>
      <vt:lpstr>Garamond</vt:lpstr>
      <vt:lpstr>Georgia</vt:lpstr>
      <vt:lpstr>Symbol</vt:lpstr>
      <vt:lpstr>Times New Roman</vt:lpstr>
      <vt:lpstr>Wingdings</vt:lpstr>
      <vt:lpstr>ZapfDingbats</vt:lpstr>
      <vt:lpstr>BlueRed</vt:lpstr>
      <vt:lpstr>2_BlueRed</vt:lpstr>
      <vt:lpstr>1_BlueRed</vt:lpstr>
      <vt:lpstr>template1</vt:lpstr>
      <vt:lpstr>CorelDRAW 6.0</vt:lpstr>
      <vt:lpstr>EE359 – Lecture 18 Outline</vt:lpstr>
      <vt:lpstr>Review of Last Lecture MCM, Overlapping Subcarriers  and FFT Implementation (OFDM)</vt:lpstr>
      <vt:lpstr>Review Continued OFDM Design Issues</vt:lpstr>
      <vt:lpstr> Intro. to Spread Spectrum</vt:lpstr>
      <vt:lpstr> Direct Sequence Spread Spectrum</vt:lpstr>
      <vt:lpstr>ISI and Interference Rejection</vt:lpstr>
      <vt:lpstr>RAKE Receiver</vt:lpstr>
      <vt:lpstr>Multiuser Channels: Uplink and Downlink</vt:lpstr>
      <vt:lpstr>Bandwidth Sharing in Multiple Access Channels assigned by central controller</vt:lpstr>
      <vt:lpstr>PowerPoint Presentation</vt:lpstr>
      <vt:lpstr>Main Points</vt:lpstr>
    </vt:vector>
  </TitlesOfParts>
  <Company>Cal Tech</Company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Tom Dean</cp:lastModifiedBy>
  <cp:revision>188</cp:revision>
  <cp:lastPrinted>2017-12-01T17:59:40Z</cp:lastPrinted>
  <dcterms:created xsi:type="dcterms:W3CDTF">1999-01-27T20:08:30Z</dcterms:created>
  <dcterms:modified xsi:type="dcterms:W3CDTF">2017-12-01T18:00:03Z</dcterms:modified>
</cp:coreProperties>
</file>