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1" r:id="rId2"/>
  </p:sldMasterIdLst>
  <p:notesMasterIdLst>
    <p:notesMasterId r:id="rId11"/>
  </p:notesMasterIdLst>
  <p:handoutMasterIdLst>
    <p:handoutMasterId r:id="rId12"/>
  </p:handoutMasterIdLst>
  <p:sldIdLst>
    <p:sldId id="278" r:id="rId3"/>
    <p:sldId id="343" r:id="rId4"/>
    <p:sldId id="345" r:id="rId5"/>
    <p:sldId id="338" r:id="rId6"/>
    <p:sldId id="339" r:id="rId7"/>
    <p:sldId id="340" r:id="rId8"/>
    <p:sldId id="348" r:id="rId9"/>
    <p:sldId id="327" r:id="rId1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33CC"/>
    <a:srgbClr val="CC0000"/>
    <a:srgbClr val="009900"/>
    <a:srgbClr val="CC0099"/>
    <a:srgbClr val="990099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 snapToGrid="0">
      <p:cViewPr>
        <p:scale>
          <a:sx n="73" d="100"/>
          <a:sy n="73" d="100"/>
        </p:scale>
        <p:origin x="456" y="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11.wmf"/><Relationship Id="rId4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2" tIns="48326" rIns="96652" bIns="48326" numCol="1" anchor="t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2" tIns="48326" rIns="96652" bIns="48326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2" tIns="48326" rIns="96652" bIns="48326" numCol="1" anchor="b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2" tIns="48326" rIns="96652" bIns="48326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fld id="{7DEC1813-E8FB-426A-B3C9-A628DBF448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57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CBAA2-B604-4FC4-BAFF-791A22AEBF77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A01C6-04FB-4A5A-B30A-9A543C24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578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A01C6-04FB-4A5A-B30A-9A543C2412E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102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A01C6-04FB-4A5A-B30A-9A543C2412E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70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12662B-0F7E-44CA-9346-A35FCE2DA001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089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BE82D-0AAC-4810-A297-EDA87963DB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896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38BEB-AF5D-445F-BE1A-81955CC99B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65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D4913-199E-4BE9-8156-8392EE0195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1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CA3AA-FD4D-4ED1-8ABC-2E9097FCB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5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5078AF-F740-4185-8232-28BFC064A7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76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BF7CD-DCCF-482C-AF00-0B52960F3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67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95729-F7E0-4C08-9A99-8899914CCE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053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E9D66-3416-4349-8D1F-E75E970AB3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09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0D6BA-25A4-4015-81DC-54477BC157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141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F1649-1C19-4D2E-A8D5-A4A500CE5C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58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9C034-5D31-432D-AFB4-C0A68A31E9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224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F43F0-5DEC-4D5B-9577-B8644AF3F58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598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82970-5D5B-4FF8-BB84-8E56E1250BD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854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0877C-E0A4-4915-8F4C-3121ED3DC9B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372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55AF8-D686-4C68-8796-43170DA97C5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261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CD525-437F-40D2-BDEA-8B6A06C9B44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172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80E5F-1047-42A7-AF58-15CEBBFB281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241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9F436-E192-46FB-BA55-0A6E3D1BAB7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7653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3C7D2-C98C-47C1-A977-5AC1652FC77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4666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3739F-4D7C-4A30-B9AD-27D0BFB4680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807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4CA5A-56A8-428F-BDF4-5501E5CFC6A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1356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B5F63-22CC-4E8C-928E-8C5FC841531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870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83EA53-40CA-40F8-8ECA-2AE0BE062B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5D5AFDB-EDFD-4C0B-A76C-42FB4B7BD07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215067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10" Type="http://schemas.openxmlformats.org/officeDocument/2006/relationships/image" Target="../media/image4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2.wmf"/><Relationship Id="rId5" Type="http://schemas.openxmlformats.org/officeDocument/2006/relationships/image" Target="../media/image11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EE359 – Lecture 6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032" y="1835368"/>
            <a:ext cx="8611929" cy="47434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Announcements: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>
                <a:solidFill>
                  <a:srgbClr val="FF0000"/>
                </a:solidFill>
              </a:rPr>
              <a:t>HW due tomorrow </a:t>
            </a:r>
            <a:r>
              <a:rPr lang="en-US" sz="2200" dirty="0" smtClean="0">
                <a:solidFill>
                  <a:srgbClr val="FF0000"/>
                </a:solidFill>
              </a:rPr>
              <a:t>4pm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>
                <a:solidFill>
                  <a:srgbClr val="FF0000"/>
                </a:solidFill>
              </a:rPr>
              <a:t>Makeup lecture next Friday, Oct. 20, 10:30-11:50 in this room</a:t>
            </a:r>
            <a:endParaRPr lang="en-US" sz="2200" dirty="0" smtClean="0">
              <a:solidFill>
                <a:srgbClr val="FF0000"/>
              </a:solidFill>
            </a:endParaRPr>
          </a:p>
          <a:p>
            <a:pPr lvl="4">
              <a:lnSpc>
                <a:spcPct val="50000"/>
              </a:lnSpc>
            </a:pPr>
            <a:endParaRPr lang="en-US" sz="1400" dirty="0" smtClean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</a:pPr>
            <a:r>
              <a:rPr lang="en-US" dirty="0" smtClean="0"/>
              <a:t>Review of Last Lecture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Wideband Multipath Channels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Scattering Function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Multipath Intensity Profile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Doppler Power </a:t>
            </a:r>
            <a:r>
              <a:rPr lang="en-US" dirty="0" smtClean="0"/>
              <a:t>Spectrum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38150" y="228600"/>
            <a:ext cx="8248650" cy="1143000"/>
          </a:xfrm>
        </p:spPr>
        <p:txBody>
          <a:bodyPr/>
          <a:lstStyle/>
          <a:p>
            <a:r>
              <a:rPr lang="en-US" smtClean="0"/>
              <a:t>Review of Last Lecture</a:t>
            </a:r>
          </a:p>
        </p:txBody>
      </p:sp>
      <p:sp>
        <p:nvSpPr>
          <p:cNvPr id="205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62565" y="1656172"/>
            <a:ext cx="8496300" cy="4114800"/>
          </a:xfrm>
        </p:spPr>
        <p:txBody>
          <a:bodyPr/>
          <a:lstStyle/>
          <a:p>
            <a:pPr>
              <a:lnSpc>
                <a:spcPct val="0"/>
              </a:lnSpc>
              <a:defRPr/>
            </a:pPr>
            <a:endParaRPr lang="en-US" sz="2800" dirty="0" smtClean="0"/>
          </a:p>
          <a:p>
            <a:pPr marL="342900" lvl="1" indent="-342900">
              <a:lnSpc>
                <a:spcPct val="90000"/>
              </a:lnSpc>
              <a:buClr>
                <a:srgbClr val="0000CC"/>
              </a:buClr>
              <a:buSzPct val="75000"/>
              <a:defRPr/>
            </a:pPr>
            <a:r>
              <a:rPr lang="en-US" dirty="0" smtClean="0"/>
              <a:t>For </a:t>
            </a:r>
            <a:r>
              <a:rPr lang="en-US" dirty="0" err="1" smtClean="0">
                <a:latin typeface="Symbol" pitchFamily="18" charset="2"/>
              </a:rPr>
              <a:t>f</a:t>
            </a:r>
            <a:r>
              <a:rPr lang="en-US" baseline="-25000" dirty="0" err="1" smtClean="0"/>
              <a:t>n</a:t>
            </a:r>
            <a:r>
              <a:rPr lang="en-US" dirty="0" err="1" smtClean="0"/>
              <a:t>~U</a:t>
            </a:r>
            <a:r>
              <a:rPr lang="en-US" dirty="0" smtClean="0"/>
              <a:t>[0,2</a:t>
            </a:r>
            <a:r>
              <a:rPr lang="en-US" dirty="0" smtClean="0">
                <a:latin typeface="Symbol" pitchFamily="18" charset="2"/>
              </a:rPr>
              <a:t>p</a:t>
            </a:r>
            <a:r>
              <a:rPr lang="en-US" dirty="0" smtClean="0"/>
              <a:t>],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(t),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(t) </a:t>
            </a:r>
            <a:r>
              <a:rPr lang="en-US" dirty="0" smtClean="0"/>
              <a:t>zero mean, WSS, with</a:t>
            </a:r>
            <a:endParaRPr lang="en-US" sz="2400" dirty="0" smtClean="0"/>
          </a:p>
          <a:p>
            <a:pPr marL="342900" lvl="1" indent="-342900">
              <a:lnSpc>
                <a:spcPct val="90000"/>
              </a:lnSpc>
              <a:buClr>
                <a:srgbClr val="0000CC"/>
              </a:buClr>
              <a:buSzPct val="75000"/>
              <a:defRPr/>
            </a:pPr>
            <a:endParaRPr lang="en-US" sz="2400" dirty="0" smtClean="0"/>
          </a:p>
          <a:p>
            <a:pPr marL="342900" lvl="1" indent="-342900">
              <a:lnSpc>
                <a:spcPct val="90000"/>
              </a:lnSpc>
              <a:buClr>
                <a:srgbClr val="0000CC"/>
              </a:buClr>
              <a:buSzPct val="75000"/>
              <a:defRPr/>
            </a:pPr>
            <a:endParaRPr lang="en-US" sz="2400" dirty="0" smtClean="0"/>
          </a:p>
          <a:p>
            <a:pPr marL="914400" lvl="2" indent="0">
              <a:lnSpc>
                <a:spcPct val="40000"/>
              </a:lnSpc>
              <a:buNone/>
              <a:defRPr/>
            </a:pPr>
            <a:endParaRPr lang="en-US" sz="2000" dirty="0" smtClean="0"/>
          </a:p>
          <a:p>
            <a:pPr>
              <a:lnSpc>
                <a:spcPct val="150000"/>
              </a:lnSpc>
              <a:defRPr/>
            </a:pPr>
            <a:r>
              <a:rPr lang="en-US" sz="2800" dirty="0" smtClean="0"/>
              <a:t>Uniform </a:t>
            </a:r>
            <a:r>
              <a:rPr lang="en-US" sz="2800" dirty="0" err="1" smtClean="0"/>
              <a:t>AoAs</a:t>
            </a:r>
            <a:r>
              <a:rPr lang="en-US" sz="2800" dirty="0" smtClean="0"/>
              <a:t> in Narrowband Model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/>
              <a:t>In-phase/quad comps have zero cross correlation and</a:t>
            </a:r>
            <a:endParaRPr lang="en-US" dirty="0" smtClean="0"/>
          </a:p>
          <a:p>
            <a:pPr lvl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lvl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					</a:t>
            </a:r>
          </a:p>
          <a:p>
            <a:pPr>
              <a:lnSpc>
                <a:spcPct val="0"/>
              </a:lnSpc>
              <a:defRPr/>
            </a:pPr>
            <a:endParaRPr lang="en-US" sz="2800" dirty="0" smtClean="0"/>
          </a:p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PSD maximum at the maximum Doppler frequency</a:t>
            </a:r>
          </a:p>
          <a:p>
            <a:pPr lvl="2">
              <a:lnSpc>
                <a:spcPct val="90000"/>
              </a:lnSpc>
              <a:defRPr/>
            </a:pPr>
            <a:r>
              <a:rPr lang="en-US" dirty="0" smtClean="0"/>
              <a:t>PSD used to generate simulation values</a:t>
            </a:r>
          </a:p>
        </p:txBody>
      </p:sp>
      <p:graphicFrame>
        <p:nvGraphicFramePr>
          <p:cNvPr id="1026" name="Object 10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3871543"/>
              </p:ext>
            </p:extLst>
          </p:nvPr>
        </p:nvGraphicFramePr>
        <p:xfrm>
          <a:off x="1741334" y="4366990"/>
          <a:ext cx="3930783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Equation" r:id="rId4" imgW="2044440" imgH="279360" progId="Equation.3">
                  <p:embed/>
                </p:oleObj>
              </mc:Choice>
              <mc:Fallback>
                <p:oleObj name="Equation" r:id="rId4" imgW="2044440" imgH="279360" progId="Equation.3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1334" y="4366990"/>
                        <a:ext cx="3930783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Text Box 1029"/>
          <p:cNvSpPr txBox="1">
            <a:spLocks noChangeArrowheads="1"/>
          </p:cNvSpPr>
          <p:nvPr/>
        </p:nvSpPr>
        <p:spPr bwMode="auto">
          <a:xfrm>
            <a:off x="1473368" y="4864212"/>
            <a:ext cx="48734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000" b="1" i="1" dirty="0" err="1">
                <a:solidFill>
                  <a:srgbClr val="CC0000"/>
                </a:solidFill>
              </a:rPr>
              <a:t>Decorrelates</a:t>
            </a:r>
            <a:r>
              <a:rPr lang="en-US" sz="2000" b="1" i="1" dirty="0">
                <a:solidFill>
                  <a:srgbClr val="CC0000"/>
                </a:solidFill>
              </a:rPr>
              <a:t> over roughly </a:t>
            </a:r>
            <a:r>
              <a:rPr lang="en-US" sz="2000" b="1" i="1" dirty="0" smtClean="0">
                <a:solidFill>
                  <a:srgbClr val="CC0000"/>
                </a:solidFill>
              </a:rPr>
              <a:t>half </a:t>
            </a:r>
            <a:r>
              <a:rPr lang="en-US" sz="2000" b="1" i="1" dirty="0">
                <a:solidFill>
                  <a:srgbClr val="CC0000"/>
                </a:solidFill>
              </a:rPr>
              <a:t>a wavelength</a:t>
            </a:r>
          </a:p>
        </p:txBody>
      </p:sp>
      <p:graphicFrame>
        <p:nvGraphicFramePr>
          <p:cNvPr id="1027" name="Object 10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0060798"/>
              </p:ext>
            </p:extLst>
          </p:nvPr>
        </p:nvGraphicFramePr>
        <p:xfrm>
          <a:off x="1393380" y="2295428"/>
          <a:ext cx="6434670" cy="49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" name="Equation" r:id="rId6" imgW="3593880" imgH="279360" progId="Equation.3">
                  <p:embed/>
                </p:oleObj>
              </mc:Choice>
              <mc:Fallback>
                <p:oleObj name="Equation" r:id="rId6" imgW="3593880" imgH="279360" progId="Equation.3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3380" y="2295428"/>
                        <a:ext cx="6434670" cy="499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0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9748123"/>
              </p:ext>
            </p:extLst>
          </p:nvPr>
        </p:nvGraphicFramePr>
        <p:xfrm>
          <a:off x="2091192" y="2843433"/>
          <a:ext cx="4944989" cy="51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0" name="Equation" r:id="rId8" imgW="2666880" imgH="279360" progId="Equation.3">
                  <p:embed/>
                </p:oleObj>
              </mc:Choice>
              <mc:Fallback>
                <p:oleObj name="Equation" r:id="rId8" imgW="2666880" imgH="279360" progId="Equation.3">
                  <p:embed/>
                  <p:pic>
                    <p:nvPicPr>
                      <p:cNvPr id="0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1192" y="2843433"/>
                        <a:ext cx="4944989" cy="51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5504" y="4279027"/>
            <a:ext cx="1576472" cy="985295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 flipV="1">
            <a:off x="7312284" y="4863810"/>
            <a:ext cx="949121" cy="28120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8149656" y="4999736"/>
            <a:ext cx="450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.4</a:t>
            </a:r>
            <a:r>
              <a:rPr lang="en-US" sz="1600" dirty="0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endParaRPr lang="en-US" sz="1600" dirty="0">
              <a:solidFill>
                <a:srgbClr val="FF0000"/>
              </a:solidFill>
              <a:latin typeface="Symbol" panose="05050102010706020507" pitchFamily="18" charset="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41976" y="467197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0033CC"/>
                </a:solidFill>
              </a:rPr>
              <a:t>v</a:t>
            </a:r>
            <a:r>
              <a:rPr lang="en-US" sz="1400" dirty="0" err="1" smtClean="0">
                <a:solidFill>
                  <a:srgbClr val="0033CC"/>
                </a:solidFill>
                <a:latin typeface="Symbol" panose="05050102010706020507" pitchFamily="18" charset="2"/>
              </a:rPr>
              <a:t>t</a:t>
            </a:r>
            <a:r>
              <a:rPr lang="en-US" sz="1400" dirty="0" smtClean="0">
                <a:solidFill>
                  <a:srgbClr val="0033CC"/>
                </a:solidFill>
              </a:rPr>
              <a:t>=d</a:t>
            </a:r>
            <a:endParaRPr lang="en-US" sz="1400" dirty="0">
              <a:solidFill>
                <a:srgbClr val="0033CC"/>
              </a:solidFill>
              <a:latin typeface="Symbol" panose="05050102010706020507" pitchFamily="18" charset="2"/>
            </a:endParaRPr>
          </a:p>
        </p:txBody>
      </p:sp>
      <p:sp>
        <p:nvSpPr>
          <p:cNvPr id="32" name="Text Box 1036"/>
          <p:cNvSpPr txBox="1">
            <a:spLocks noChangeArrowheads="1"/>
          </p:cNvSpPr>
          <p:nvPr/>
        </p:nvSpPr>
        <p:spPr bwMode="auto">
          <a:xfrm>
            <a:off x="7992633" y="6461849"/>
            <a:ext cx="5453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b="1" dirty="0" err="1">
                <a:solidFill>
                  <a:srgbClr val="000000"/>
                </a:solidFill>
              </a:rPr>
              <a:t>f</a:t>
            </a:r>
            <a:r>
              <a:rPr lang="en-US" sz="1400" b="1" baseline="-25000" dirty="0" err="1">
                <a:solidFill>
                  <a:srgbClr val="000000"/>
                </a:solidFill>
              </a:rPr>
              <a:t>c</a:t>
            </a:r>
            <a:r>
              <a:rPr lang="en-US" sz="1400" b="1" dirty="0" err="1">
                <a:solidFill>
                  <a:srgbClr val="000000"/>
                </a:solidFill>
              </a:rPr>
              <a:t>+f</a:t>
            </a:r>
            <a:r>
              <a:rPr lang="en-US" sz="1400" b="1" baseline="-25000" dirty="0" err="1">
                <a:solidFill>
                  <a:srgbClr val="000000"/>
                </a:solidFill>
              </a:rPr>
              <a:t>D</a:t>
            </a:r>
            <a:endParaRPr lang="en-US" sz="1400" b="1" baseline="-25000" dirty="0">
              <a:solidFill>
                <a:srgbClr val="000000"/>
              </a:solidFill>
            </a:endParaRPr>
          </a:p>
        </p:txBody>
      </p:sp>
      <p:sp>
        <p:nvSpPr>
          <p:cNvPr id="35" name="Text Box 1040"/>
          <p:cNvSpPr txBox="1">
            <a:spLocks noChangeArrowheads="1"/>
          </p:cNvSpPr>
          <p:nvPr/>
        </p:nvSpPr>
        <p:spPr bwMode="auto">
          <a:xfrm>
            <a:off x="8342898" y="5767047"/>
            <a:ext cx="850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i="1" dirty="0" err="1">
                <a:solidFill>
                  <a:srgbClr val="0033CC"/>
                </a:solidFill>
              </a:rPr>
              <a:t>S</a:t>
            </a:r>
            <a:r>
              <a:rPr lang="en-US" sz="2000" b="1" i="1" baseline="-25000" dirty="0" err="1">
                <a:solidFill>
                  <a:srgbClr val="0033CC"/>
                </a:solidFill>
              </a:rPr>
              <a:t>r</a:t>
            </a:r>
            <a:r>
              <a:rPr lang="en-US" sz="2000" b="1" i="1" dirty="0">
                <a:solidFill>
                  <a:srgbClr val="0033CC"/>
                </a:solidFill>
              </a:rPr>
              <a:t>(f)</a:t>
            </a:r>
            <a:endParaRPr lang="en-US" sz="2000" b="1" i="1" baseline="-25000" dirty="0">
              <a:solidFill>
                <a:srgbClr val="0033CC"/>
              </a:solidFill>
            </a:endParaRPr>
          </a:p>
        </p:txBody>
      </p:sp>
      <p:sp>
        <p:nvSpPr>
          <p:cNvPr id="28" name="Line 1032"/>
          <p:cNvSpPr>
            <a:spLocks noChangeShapeType="1"/>
          </p:cNvSpPr>
          <p:nvPr/>
        </p:nvSpPr>
        <p:spPr bwMode="auto">
          <a:xfrm>
            <a:off x="7689874" y="5702097"/>
            <a:ext cx="0" cy="81699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9" name="Line 1033"/>
          <p:cNvSpPr>
            <a:spLocks noChangeShapeType="1"/>
          </p:cNvSpPr>
          <p:nvPr/>
        </p:nvSpPr>
        <p:spPr bwMode="auto">
          <a:xfrm flipV="1">
            <a:off x="7014165" y="6519094"/>
            <a:ext cx="1319989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30" name="Arc 1034"/>
          <p:cNvSpPr>
            <a:spLocks/>
          </p:cNvSpPr>
          <p:nvPr/>
        </p:nvSpPr>
        <p:spPr bwMode="auto">
          <a:xfrm flipV="1">
            <a:off x="7705588" y="5868522"/>
            <a:ext cx="549995" cy="63544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0033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1" name="Arc 1035"/>
          <p:cNvSpPr>
            <a:spLocks/>
          </p:cNvSpPr>
          <p:nvPr/>
        </p:nvSpPr>
        <p:spPr bwMode="auto">
          <a:xfrm flipH="1" flipV="1">
            <a:off x="7139878" y="5868522"/>
            <a:ext cx="549995" cy="63544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0033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3" name="Line 1038"/>
          <p:cNvSpPr>
            <a:spLocks noChangeShapeType="1"/>
          </p:cNvSpPr>
          <p:nvPr/>
        </p:nvSpPr>
        <p:spPr bwMode="auto">
          <a:xfrm>
            <a:off x="8255583" y="5762615"/>
            <a:ext cx="0" cy="847257"/>
          </a:xfrm>
          <a:prstGeom prst="line">
            <a:avLst/>
          </a:prstGeom>
          <a:noFill/>
          <a:ln w="12700" cap="rnd">
            <a:solidFill>
              <a:srgbClr val="00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4" name="Text Box 1039"/>
          <p:cNvSpPr txBox="1">
            <a:spLocks noChangeArrowheads="1"/>
          </p:cNvSpPr>
          <p:nvPr/>
        </p:nvSpPr>
        <p:spPr bwMode="auto">
          <a:xfrm>
            <a:off x="7551065" y="6464880"/>
            <a:ext cx="2968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b="1">
                <a:solidFill>
                  <a:srgbClr val="000000"/>
                </a:solidFill>
              </a:rPr>
              <a:t>f</a:t>
            </a:r>
            <a:r>
              <a:rPr lang="en-US" sz="1400" b="1" baseline="-25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36" name="Line 1042"/>
          <p:cNvSpPr>
            <a:spLocks noChangeShapeType="1"/>
          </p:cNvSpPr>
          <p:nvPr/>
        </p:nvSpPr>
        <p:spPr bwMode="auto">
          <a:xfrm>
            <a:off x="7143807" y="5766398"/>
            <a:ext cx="0" cy="847257"/>
          </a:xfrm>
          <a:prstGeom prst="line">
            <a:avLst/>
          </a:prstGeom>
          <a:noFill/>
          <a:ln w="12700" cap="rnd">
            <a:solidFill>
              <a:srgbClr val="00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Text Box 1036"/>
          <p:cNvSpPr txBox="1">
            <a:spLocks noChangeArrowheads="1"/>
          </p:cNvSpPr>
          <p:nvPr/>
        </p:nvSpPr>
        <p:spPr bwMode="auto">
          <a:xfrm>
            <a:off x="6912815" y="6449070"/>
            <a:ext cx="5020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b="1" dirty="0" smtClean="0">
                <a:solidFill>
                  <a:srgbClr val="000000"/>
                </a:solidFill>
              </a:rPr>
              <a:t>f</a:t>
            </a:r>
            <a:r>
              <a:rPr lang="en-US" sz="1400" b="1" baseline="-25000" dirty="0" smtClean="0">
                <a:solidFill>
                  <a:srgbClr val="000000"/>
                </a:solidFill>
              </a:rPr>
              <a:t>c</a:t>
            </a:r>
            <a:r>
              <a:rPr lang="en-US" sz="1400" b="1" dirty="0" smtClean="0">
                <a:solidFill>
                  <a:srgbClr val="000000"/>
                </a:solidFill>
              </a:rPr>
              <a:t>-</a:t>
            </a:r>
            <a:r>
              <a:rPr lang="en-US" sz="1400" b="1" dirty="0" err="1" smtClean="0">
                <a:solidFill>
                  <a:srgbClr val="000000"/>
                </a:solidFill>
              </a:rPr>
              <a:t>f</a:t>
            </a:r>
            <a:r>
              <a:rPr lang="en-US" sz="1400" b="1" baseline="-25000" dirty="0" err="1" smtClean="0">
                <a:solidFill>
                  <a:srgbClr val="000000"/>
                </a:solidFill>
              </a:rPr>
              <a:t>D</a:t>
            </a:r>
            <a:endParaRPr lang="en-US" sz="1400" b="1" baseline="-2500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15878" y="430666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33CC"/>
                </a:solidFill>
              </a:rPr>
              <a:t>1</a:t>
            </a:r>
            <a:endParaRPr lang="en-US" sz="1200" dirty="0">
              <a:solidFill>
                <a:srgbClr val="0033CC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496174" y="4232684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err="1" smtClean="0">
                <a:solidFill>
                  <a:schemeClr val="bg2">
                    <a:lumMod val="50000"/>
                  </a:schemeClr>
                </a:solidFill>
              </a:rPr>
              <a:t>f</a:t>
            </a:r>
            <a:r>
              <a:rPr lang="en-US" sz="1800" i="1" baseline="-25000" dirty="0" err="1" smtClean="0">
                <a:solidFill>
                  <a:schemeClr val="bg2">
                    <a:lumMod val="50000"/>
                  </a:schemeClr>
                </a:solidFill>
              </a:rPr>
              <a:t>D</a:t>
            </a:r>
            <a:r>
              <a:rPr lang="en-US" sz="1800" i="1" dirty="0" smtClean="0">
                <a:solidFill>
                  <a:schemeClr val="bg2">
                    <a:lumMod val="50000"/>
                  </a:schemeClr>
                </a:solidFill>
              </a:rPr>
              <a:t>=v/</a:t>
            </a:r>
            <a:r>
              <a:rPr lang="en-US" sz="1800" i="1" dirty="0" smtClean="0">
                <a:solidFill>
                  <a:schemeClr val="bg2">
                    <a:lumMod val="50000"/>
                  </a:schemeClr>
                </a:solidFill>
                <a:latin typeface="Symbol" panose="05050102010706020507" pitchFamily="18" charset="2"/>
              </a:rPr>
              <a:t>l</a:t>
            </a:r>
            <a:endParaRPr lang="en-US" sz="1800" i="1" dirty="0">
              <a:solidFill>
                <a:schemeClr val="bg2">
                  <a:lumMod val="50000"/>
                </a:schemeClr>
              </a:solidFill>
              <a:latin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Review Continued:</a:t>
            </a:r>
            <a:br>
              <a:rPr lang="en-US" sz="3600" dirty="0" smtClean="0"/>
            </a:br>
            <a:r>
              <a:rPr lang="en-US" dirty="0" smtClean="0"/>
              <a:t>Signal Envelope Distribution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2" y="1786647"/>
            <a:ext cx="6289373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/>
              <a:t>CLT approx. leads to Rayleigh distribution (power is exponential)</a:t>
            </a:r>
          </a:p>
          <a:p>
            <a:pPr>
              <a:lnSpc>
                <a:spcPct val="1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When LOS component present, </a:t>
            </a:r>
            <a:r>
              <a:rPr lang="en-US" sz="2800" dirty="0" err="1" smtClean="0"/>
              <a:t>Ricean</a:t>
            </a:r>
            <a:r>
              <a:rPr lang="en-US" sz="2800" dirty="0" smtClean="0"/>
              <a:t> distribution is </a:t>
            </a:r>
            <a:r>
              <a:rPr lang="en-US" sz="2800" dirty="0" smtClean="0"/>
              <a:t>used</a:t>
            </a:r>
          </a:p>
          <a:p>
            <a:pPr>
              <a:lnSpc>
                <a:spcPct val="10000"/>
              </a:lnSpc>
            </a:pPr>
            <a:endParaRPr lang="en-US" sz="2800" dirty="0" smtClean="0"/>
          </a:p>
          <a:p>
            <a:pPr>
              <a:lnSpc>
                <a:spcPct val="4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Measurements support </a:t>
            </a:r>
            <a:r>
              <a:rPr lang="en-US" sz="2800" dirty="0" err="1" smtClean="0"/>
              <a:t>Nakagami</a:t>
            </a:r>
            <a:r>
              <a:rPr lang="en-US" sz="2800" dirty="0" smtClean="0"/>
              <a:t> distribution in some environments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Similar to </a:t>
            </a:r>
            <a:r>
              <a:rPr lang="en-US" sz="2400" dirty="0" err="1" smtClean="0"/>
              <a:t>Ricean</a:t>
            </a:r>
            <a:r>
              <a:rPr lang="en-US" sz="2400" dirty="0" smtClean="0"/>
              <a:t>, but models “worse than Rayleigh”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Lends itself better to closed form BER expressions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623" y="1674503"/>
            <a:ext cx="2959778" cy="23772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371" y="4466797"/>
            <a:ext cx="2601008" cy="20854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7358332" y="3925019"/>
            <a:ext cx="577970" cy="126731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 rot="5400000" flipV="1">
            <a:off x="6055448" y="2649992"/>
            <a:ext cx="194427" cy="125662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3807364"/>
            <a:ext cx="21160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 cover today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44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Wideband Channels</a:t>
            </a:r>
          </a:p>
        </p:txBody>
      </p:sp>
      <p:sp>
        <p:nvSpPr>
          <p:cNvPr id="41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252" y="1733655"/>
            <a:ext cx="8305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Individual multipath components resolvable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True when time difference between components exceeds signal </a:t>
            </a:r>
            <a:r>
              <a:rPr lang="en-US" dirty="0" smtClean="0"/>
              <a:t>bandwidth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</a:t>
            </a:r>
            <a:r>
              <a:rPr lang="en-US" dirty="0" smtClean="0"/>
              <a:t>igh-speed </a:t>
            </a:r>
            <a:r>
              <a:rPr lang="en-US" dirty="0" smtClean="0"/>
              <a:t>wireless systems are wideband for most environments</a:t>
            </a:r>
            <a:endParaRPr lang="en-US" dirty="0" smtClean="0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8899677"/>
              </p:ext>
            </p:extLst>
          </p:nvPr>
        </p:nvGraphicFramePr>
        <p:xfrm>
          <a:off x="1447800" y="4665930"/>
          <a:ext cx="1397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" name="Equation" r:id="rId3" imgW="761760" imgH="228600" progId="Equation.3">
                  <p:embed/>
                </p:oleObj>
              </mc:Choice>
              <mc:Fallback>
                <p:oleObj name="Equation" r:id="rId3" imgW="76176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665930"/>
                        <a:ext cx="13970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5671621"/>
              </p:ext>
            </p:extLst>
          </p:nvPr>
        </p:nvGraphicFramePr>
        <p:xfrm>
          <a:off x="5810250" y="4665930"/>
          <a:ext cx="1397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" name="Equation" r:id="rId5" imgW="761760" imgH="228600" progId="Equation.3">
                  <p:embed/>
                </p:oleObj>
              </mc:Choice>
              <mc:Fallback>
                <p:oleObj name="Equation" r:id="rId5" imgW="76176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0" y="4665930"/>
                        <a:ext cx="13970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04" name="Group 6"/>
          <p:cNvGrpSpPr>
            <a:grpSpLocks/>
          </p:cNvGrpSpPr>
          <p:nvPr/>
        </p:nvGrpSpPr>
        <p:grpSpPr bwMode="auto">
          <a:xfrm>
            <a:off x="1276350" y="5104080"/>
            <a:ext cx="1825625" cy="1273175"/>
            <a:chOff x="864" y="3096"/>
            <a:chExt cx="1150" cy="802"/>
          </a:xfrm>
        </p:grpSpPr>
        <p:grpSp>
          <p:nvGrpSpPr>
            <p:cNvPr id="4123" name="Group 7"/>
            <p:cNvGrpSpPr>
              <a:grpSpLocks/>
            </p:cNvGrpSpPr>
            <p:nvPr/>
          </p:nvGrpSpPr>
          <p:grpSpPr bwMode="auto">
            <a:xfrm>
              <a:off x="1200" y="3096"/>
              <a:ext cx="312" cy="576"/>
              <a:chOff x="876" y="3204"/>
              <a:chExt cx="312" cy="576"/>
            </a:xfrm>
          </p:grpSpPr>
          <p:sp>
            <p:nvSpPr>
              <p:cNvPr id="4126" name="Rectangle 8"/>
              <p:cNvSpPr>
                <a:spLocks noChangeArrowheads="1"/>
              </p:cNvSpPr>
              <p:nvPr/>
            </p:nvSpPr>
            <p:spPr bwMode="auto">
              <a:xfrm>
                <a:off x="876" y="3204"/>
                <a:ext cx="156" cy="57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7" name="Rectangle 9"/>
              <p:cNvSpPr>
                <a:spLocks noChangeArrowheads="1"/>
              </p:cNvSpPr>
              <p:nvPr/>
            </p:nvSpPr>
            <p:spPr bwMode="auto">
              <a:xfrm>
                <a:off x="948" y="3204"/>
                <a:ext cx="156" cy="576"/>
              </a:xfrm>
              <a:prstGeom prst="rect">
                <a:avLst/>
              </a:prstGeom>
              <a:solidFill>
                <a:srgbClr val="4016C6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8" name="Rectangle 10"/>
              <p:cNvSpPr>
                <a:spLocks noChangeArrowheads="1"/>
              </p:cNvSpPr>
              <p:nvPr/>
            </p:nvSpPr>
            <p:spPr bwMode="auto">
              <a:xfrm>
                <a:off x="1032" y="3204"/>
                <a:ext cx="156" cy="576"/>
              </a:xfrm>
              <a:prstGeom prst="rect">
                <a:avLst/>
              </a:prstGeom>
              <a:solidFill>
                <a:srgbClr val="0099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24" name="Line 11"/>
            <p:cNvSpPr>
              <a:spLocks noChangeShapeType="1"/>
            </p:cNvSpPr>
            <p:nvPr/>
          </p:nvSpPr>
          <p:spPr bwMode="auto">
            <a:xfrm>
              <a:off x="864" y="3672"/>
              <a:ext cx="10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5" name="Text Box 12"/>
            <p:cNvSpPr txBox="1">
              <a:spLocks noChangeArrowheads="1"/>
            </p:cNvSpPr>
            <p:nvPr/>
          </p:nvSpPr>
          <p:spPr bwMode="auto">
            <a:xfrm>
              <a:off x="1814" y="3610"/>
              <a:ext cx="2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b="1">
                  <a:solidFill>
                    <a:srgbClr val="000000"/>
                  </a:solidFill>
                  <a:latin typeface="Symbol" pitchFamily="18" charset="2"/>
                </a:rPr>
                <a:t>t</a:t>
              </a:r>
            </a:p>
          </p:txBody>
        </p:sp>
      </p:grpSp>
      <p:grpSp>
        <p:nvGrpSpPr>
          <p:cNvPr id="4105" name="Group 13"/>
          <p:cNvGrpSpPr>
            <a:grpSpLocks/>
          </p:cNvGrpSpPr>
          <p:nvPr/>
        </p:nvGrpSpPr>
        <p:grpSpPr bwMode="auto">
          <a:xfrm>
            <a:off x="5200650" y="5104080"/>
            <a:ext cx="2892425" cy="1254125"/>
            <a:chOff x="3336" y="3144"/>
            <a:chExt cx="1822" cy="790"/>
          </a:xfrm>
        </p:grpSpPr>
        <p:sp>
          <p:nvSpPr>
            <p:cNvPr id="4116" name="Rectangle 14"/>
            <p:cNvSpPr>
              <a:spLocks noChangeArrowheads="1"/>
            </p:cNvSpPr>
            <p:nvPr/>
          </p:nvSpPr>
          <p:spPr bwMode="auto">
            <a:xfrm>
              <a:off x="3492" y="3144"/>
              <a:ext cx="156" cy="57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" name="Rectangle 15"/>
            <p:cNvSpPr>
              <a:spLocks noChangeArrowheads="1"/>
            </p:cNvSpPr>
            <p:nvPr/>
          </p:nvSpPr>
          <p:spPr bwMode="auto">
            <a:xfrm>
              <a:off x="4104" y="3144"/>
              <a:ext cx="156" cy="576"/>
            </a:xfrm>
            <a:prstGeom prst="rect">
              <a:avLst/>
            </a:prstGeom>
            <a:solidFill>
              <a:srgbClr val="4016C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8" name="Rectangle 16"/>
            <p:cNvSpPr>
              <a:spLocks noChangeArrowheads="1"/>
            </p:cNvSpPr>
            <p:nvPr/>
          </p:nvSpPr>
          <p:spPr bwMode="auto">
            <a:xfrm>
              <a:off x="4620" y="3144"/>
              <a:ext cx="156" cy="576"/>
            </a:xfrm>
            <a:prstGeom prst="rect">
              <a:avLst/>
            </a:prstGeom>
            <a:solidFill>
              <a:srgbClr val="0099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9" name="Line 17"/>
            <p:cNvSpPr>
              <a:spLocks noChangeShapeType="1"/>
            </p:cNvSpPr>
            <p:nvPr/>
          </p:nvSpPr>
          <p:spPr bwMode="auto">
            <a:xfrm flipV="1">
              <a:off x="3336" y="3720"/>
              <a:ext cx="16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0" name="Text Box 18"/>
            <p:cNvSpPr txBox="1">
              <a:spLocks noChangeArrowheads="1"/>
            </p:cNvSpPr>
            <p:nvPr/>
          </p:nvSpPr>
          <p:spPr bwMode="auto">
            <a:xfrm>
              <a:off x="4958" y="3646"/>
              <a:ext cx="2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b="1">
                  <a:solidFill>
                    <a:srgbClr val="000000"/>
                  </a:solidFill>
                  <a:latin typeface="Symbol" pitchFamily="18" charset="2"/>
                </a:rPr>
                <a:t>t</a:t>
              </a:r>
            </a:p>
          </p:txBody>
        </p:sp>
        <p:sp>
          <p:nvSpPr>
            <p:cNvPr id="4121" name="Line 19"/>
            <p:cNvSpPr>
              <a:spLocks noChangeShapeType="1"/>
            </p:cNvSpPr>
            <p:nvPr/>
          </p:nvSpPr>
          <p:spPr bwMode="auto">
            <a:xfrm>
              <a:off x="3636" y="3384"/>
              <a:ext cx="4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4100" name="Object 20"/>
            <p:cNvGraphicFramePr>
              <a:graphicFrameLocks noChangeAspect="1"/>
            </p:cNvGraphicFramePr>
            <p:nvPr/>
          </p:nvGraphicFramePr>
          <p:xfrm>
            <a:off x="3737" y="3427"/>
            <a:ext cx="293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1" name="Equation" r:id="rId7" imgW="253800" imgH="215640" progId="Equation.3">
                    <p:embed/>
                  </p:oleObj>
                </mc:Choice>
                <mc:Fallback>
                  <p:oleObj name="Equation" r:id="rId7" imgW="253800" imgH="215640" progId="Equation.3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7" y="3427"/>
                          <a:ext cx="293" cy="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22" name="Line 21"/>
            <p:cNvSpPr>
              <a:spLocks noChangeShapeType="1"/>
            </p:cNvSpPr>
            <p:nvPr/>
          </p:nvSpPr>
          <p:spPr bwMode="auto">
            <a:xfrm flipV="1">
              <a:off x="4260" y="3384"/>
              <a:ext cx="3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4101" name="Object 22"/>
            <p:cNvGraphicFramePr>
              <a:graphicFrameLocks noChangeAspect="1"/>
            </p:cNvGraphicFramePr>
            <p:nvPr/>
          </p:nvGraphicFramePr>
          <p:xfrm>
            <a:off x="4306" y="3427"/>
            <a:ext cx="307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2" name="Equation" r:id="rId9" imgW="266400" imgH="215640" progId="Equation.3">
                    <p:embed/>
                  </p:oleObj>
                </mc:Choice>
                <mc:Fallback>
                  <p:oleObj name="Equation" r:id="rId9" imgW="266400" imgH="215640" progId="Equation.3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6" y="3427"/>
                          <a:ext cx="307" cy="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06" name="Text Box 23"/>
          <p:cNvSpPr txBox="1">
            <a:spLocks noChangeArrowheads="1"/>
          </p:cNvSpPr>
          <p:nvPr/>
        </p:nvSpPr>
        <p:spPr bwMode="auto">
          <a:xfrm>
            <a:off x="1127125" y="6231205"/>
            <a:ext cx="1862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solidFill>
                  <a:srgbClr val="000000"/>
                </a:solidFill>
              </a:rPr>
              <a:t>Narrowband</a:t>
            </a:r>
          </a:p>
        </p:txBody>
      </p:sp>
      <p:sp>
        <p:nvSpPr>
          <p:cNvPr id="4107" name="Text Box 24"/>
          <p:cNvSpPr txBox="1">
            <a:spLocks noChangeArrowheads="1"/>
          </p:cNvSpPr>
          <p:nvPr/>
        </p:nvSpPr>
        <p:spPr bwMode="auto">
          <a:xfrm>
            <a:off x="5603875" y="6231205"/>
            <a:ext cx="1539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solidFill>
                  <a:srgbClr val="000000"/>
                </a:solidFill>
              </a:rPr>
              <a:t>Wideband</a:t>
            </a:r>
          </a:p>
        </p:txBody>
      </p:sp>
      <p:sp>
        <p:nvSpPr>
          <p:cNvPr id="4108" name="Line 25"/>
          <p:cNvSpPr>
            <a:spLocks noChangeShapeType="1"/>
          </p:cNvSpPr>
          <p:nvPr/>
        </p:nvSpPr>
        <p:spPr bwMode="auto">
          <a:xfrm>
            <a:off x="3441700" y="4308580"/>
            <a:ext cx="19050" cy="2857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9" name="Line 26"/>
          <p:cNvSpPr>
            <a:spLocks noChangeShapeType="1"/>
          </p:cNvSpPr>
          <p:nvPr/>
        </p:nvSpPr>
        <p:spPr bwMode="auto">
          <a:xfrm>
            <a:off x="5118100" y="4289530"/>
            <a:ext cx="19050" cy="2857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0" name="Line 27"/>
          <p:cNvSpPr>
            <a:spLocks noChangeShapeType="1"/>
          </p:cNvSpPr>
          <p:nvPr/>
        </p:nvSpPr>
        <p:spPr bwMode="auto">
          <a:xfrm>
            <a:off x="3460750" y="4308580"/>
            <a:ext cx="1600200" cy="0"/>
          </a:xfrm>
          <a:prstGeom prst="line">
            <a:avLst/>
          </a:prstGeom>
          <a:noFill/>
          <a:ln w="12700">
            <a:solidFill>
              <a:srgbClr val="CC00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1" name="Line 28"/>
          <p:cNvSpPr>
            <a:spLocks noChangeShapeType="1"/>
          </p:cNvSpPr>
          <p:nvPr/>
        </p:nvSpPr>
        <p:spPr bwMode="auto">
          <a:xfrm>
            <a:off x="3460750" y="4327630"/>
            <a:ext cx="819150" cy="285750"/>
          </a:xfrm>
          <a:prstGeom prst="line">
            <a:avLst/>
          </a:prstGeom>
          <a:noFill/>
          <a:ln w="12700">
            <a:solidFill>
              <a:srgbClr val="4016C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2" name="Line 29"/>
          <p:cNvSpPr>
            <a:spLocks noChangeShapeType="1"/>
          </p:cNvSpPr>
          <p:nvPr/>
        </p:nvSpPr>
        <p:spPr bwMode="auto">
          <a:xfrm flipH="1">
            <a:off x="4241800" y="4327630"/>
            <a:ext cx="819150" cy="285750"/>
          </a:xfrm>
          <a:prstGeom prst="line">
            <a:avLst/>
          </a:prstGeom>
          <a:noFill/>
          <a:ln w="12700">
            <a:solidFill>
              <a:srgbClr val="4016C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3" name="Line 30"/>
          <p:cNvSpPr>
            <a:spLocks noChangeShapeType="1"/>
          </p:cNvSpPr>
          <p:nvPr/>
        </p:nvSpPr>
        <p:spPr bwMode="auto">
          <a:xfrm flipV="1">
            <a:off x="3403600" y="4099030"/>
            <a:ext cx="533400" cy="209550"/>
          </a:xfrm>
          <a:prstGeom prst="line">
            <a:avLst/>
          </a:prstGeom>
          <a:noFill/>
          <a:ln w="12700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4" name="Line 31"/>
          <p:cNvSpPr>
            <a:spLocks noChangeShapeType="1"/>
          </p:cNvSpPr>
          <p:nvPr/>
        </p:nvSpPr>
        <p:spPr bwMode="auto">
          <a:xfrm>
            <a:off x="3956050" y="4099030"/>
            <a:ext cx="819150" cy="514350"/>
          </a:xfrm>
          <a:prstGeom prst="line">
            <a:avLst/>
          </a:prstGeom>
          <a:noFill/>
          <a:ln w="12700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5" name="Line 32"/>
          <p:cNvSpPr>
            <a:spLocks noChangeShapeType="1"/>
          </p:cNvSpPr>
          <p:nvPr/>
        </p:nvSpPr>
        <p:spPr bwMode="auto">
          <a:xfrm flipV="1">
            <a:off x="4775200" y="4289530"/>
            <a:ext cx="285750" cy="304800"/>
          </a:xfrm>
          <a:prstGeom prst="line">
            <a:avLst/>
          </a:prstGeom>
          <a:noFill/>
          <a:ln w="12700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Scattering Function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250" y="1676400"/>
            <a:ext cx="8172450" cy="4876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Typically characterize </a:t>
            </a:r>
            <a:r>
              <a:rPr lang="en-US" dirty="0"/>
              <a:t>c(</a:t>
            </a:r>
            <a:r>
              <a:rPr lang="en-US" dirty="0" err="1">
                <a:latin typeface="Symbol" panose="05050102010706020507" pitchFamily="18" charset="2"/>
              </a:rPr>
              <a:t>t</a:t>
            </a:r>
            <a:r>
              <a:rPr lang="en-US" dirty="0" err="1"/>
              <a:t>,t</a:t>
            </a:r>
            <a:r>
              <a:rPr lang="en-US" dirty="0" smtClean="0"/>
              <a:t>) by its statistics, since it is a random process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Underlying process WSS and Gaussian, so only characterize mean (0) and correlation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Autocorrelation is A</a:t>
            </a:r>
            <a:r>
              <a:rPr lang="en-US" baseline="-25000" dirty="0" smtClean="0"/>
              <a:t>c</a:t>
            </a:r>
            <a:r>
              <a:rPr lang="en-US" dirty="0" smtClean="0"/>
              <a:t>(</a:t>
            </a:r>
            <a:r>
              <a:rPr lang="en-US" dirty="0" smtClean="0">
                <a:latin typeface="Symbol" pitchFamily="18" charset="2"/>
              </a:rPr>
              <a:t>t</a:t>
            </a:r>
            <a:r>
              <a:rPr lang="en-US" baseline="-25000" dirty="0" smtClean="0"/>
              <a:t>1</a:t>
            </a:r>
            <a:r>
              <a:rPr lang="en-US" dirty="0" smtClean="0"/>
              <a:t>,</a:t>
            </a:r>
            <a:r>
              <a:rPr lang="en-US" dirty="0" smtClean="0">
                <a:latin typeface="Symbol" pitchFamily="18" charset="2"/>
              </a:rPr>
              <a:t>t</a:t>
            </a:r>
            <a:r>
              <a:rPr lang="en-US" baseline="-25000" dirty="0" smtClean="0"/>
              <a:t>2</a:t>
            </a:r>
            <a:r>
              <a:rPr lang="en-US" dirty="0" smtClean="0"/>
              <a:t>,</a:t>
            </a:r>
            <a:r>
              <a:rPr lang="en-US" dirty="0" smtClean="0">
                <a:latin typeface="Symbol" pitchFamily="18" charset="2"/>
              </a:rPr>
              <a:t>D</a:t>
            </a:r>
            <a:r>
              <a:rPr lang="en-US" dirty="0" smtClean="0"/>
              <a:t>t)=A</a:t>
            </a:r>
            <a:r>
              <a:rPr lang="en-US" baseline="-25000" dirty="0" smtClean="0"/>
              <a:t>c</a:t>
            </a:r>
            <a:r>
              <a:rPr lang="en-US" dirty="0" smtClean="0"/>
              <a:t>(</a:t>
            </a:r>
            <a:r>
              <a:rPr lang="en-US" dirty="0" err="1" smtClean="0">
                <a:latin typeface="Symbol" pitchFamily="18" charset="2"/>
              </a:rPr>
              <a:t>t</a:t>
            </a:r>
            <a:r>
              <a:rPr lang="en-US" dirty="0" err="1" smtClean="0"/>
              <a:t>,</a:t>
            </a:r>
            <a:r>
              <a:rPr lang="en-US" dirty="0" err="1" smtClean="0">
                <a:latin typeface="Symbol" pitchFamily="18" charset="2"/>
              </a:rPr>
              <a:t>D</a:t>
            </a:r>
            <a:r>
              <a:rPr lang="en-US" dirty="0" err="1" smtClean="0"/>
              <a:t>t</a:t>
            </a:r>
            <a:r>
              <a:rPr lang="en-US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Correlation for single </a:t>
            </a:r>
            <a:r>
              <a:rPr lang="en-US" dirty="0" err="1" smtClean="0"/>
              <a:t>mp</a:t>
            </a:r>
            <a:r>
              <a:rPr lang="en-US" dirty="0" smtClean="0"/>
              <a:t> delay/time difference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Statistical scattering function</a:t>
            </a:r>
            <a:r>
              <a:rPr lang="en-US" dirty="0" smtClean="0"/>
              <a:t>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Average power for given </a:t>
            </a:r>
            <a:r>
              <a:rPr lang="en-US" dirty="0" err="1" smtClean="0"/>
              <a:t>mp</a:t>
            </a:r>
            <a:r>
              <a:rPr lang="en-US" dirty="0" smtClean="0"/>
              <a:t> delay and </a:t>
            </a:r>
            <a:r>
              <a:rPr lang="en-US" dirty="0" err="1" smtClean="0"/>
              <a:t>doppler</a:t>
            </a:r>
            <a:endParaRPr lang="en-US" dirty="0" smtClean="0"/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5183133" y="5482852"/>
            <a:ext cx="0" cy="971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 flipV="1">
            <a:off x="4656083" y="5709865"/>
            <a:ext cx="2379663" cy="9286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4691008" y="6430590"/>
            <a:ext cx="28067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7637408" y="6140077"/>
            <a:ext cx="3619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>
                <a:solidFill>
                  <a:srgbClr val="0033CC"/>
                </a:solidFill>
                <a:latin typeface="Symbol" pitchFamily="18" charset="2"/>
              </a:rPr>
              <a:t>t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7119883" y="5482852"/>
            <a:ext cx="4079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>
                <a:solidFill>
                  <a:srgbClr val="0033CC"/>
                </a:solidFill>
                <a:latin typeface="Symbol" pitchFamily="18" charset="2"/>
              </a:rPr>
              <a:t>r</a:t>
            </a:r>
          </a:p>
        </p:txBody>
      </p:sp>
      <p:sp>
        <p:nvSpPr>
          <p:cNvPr id="9225" name="Freeform 9"/>
          <p:cNvSpPr>
            <a:spLocks/>
          </p:cNvSpPr>
          <p:nvPr/>
        </p:nvSpPr>
        <p:spPr bwMode="auto">
          <a:xfrm>
            <a:off x="5208533" y="5857502"/>
            <a:ext cx="1809750" cy="558800"/>
          </a:xfrm>
          <a:custGeom>
            <a:avLst/>
            <a:gdLst>
              <a:gd name="T0" fmla="*/ 0 w 1140"/>
              <a:gd name="T1" fmla="*/ 2147483647 h 352"/>
              <a:gd name="T2" fmla="*/ 2147483647 w 1140"/>
              <a:gd name="T3" fmla="*/ 2147483647 h 352"/>
              <a:gd name="T4" fmla="*/ 2147483647 w 1140"/>
              <a:gd name="T5" fmla="*/ 2147483647 h 352"/>
              <a:gd name="T6" fmla="*/ 2147483647 w 1140"/>
              <a:gd name="T7" fmla="*/ 2147483647 h 352"/>
              <a:gd name="T8" fmla="*/ 2147483647 w 1140"/>
              <a:gd name="T9" fmla="*/ 2147483647 h 352"/>
              <a:gd name="T10" fmla="*/ 2147483647 w 1140"/>
              <a:gd name="T11" fmla="*/ 2147483647 h 3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40"/>
              <a:gd name="T19" fmla="*/ 0 h 352"/>
              <a:gd name="T20" fmla="*/ 1140 w 1140"/>
              <a:gd name="T21" fmla="*/ 352 h 35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40" h="352">
                <a:moveTo>
                  <a:pt x="0" y="4"/>
                </a:moveTo>
                <a:cubicBezTo>
                  <a:pt x="68" y="2"/>
                  <a:pt x="136" y="0"/>
                  <a:pt x="216" y="16"/>
                </a:cubicBezTo>
                <a:cubicBezTo>
                  <a:pt x="296" y="32"/>
                  <a:pt x="386" y="66"/>
                  <a:pt x="480" y="100"/>
                </a:cubicBezTo>
                <a:cubicBezTo>
                  <a:pt x="574" y="134"/>
                  <a:pt x="698" y="184"/>
                  <a:pt x="780" y="220"/>
                </a:cubicBezTo>
                <a:cubicBezTo>
                  <a:pt x="862" y="256"/>
                  <a:pt x="912" y="294"/>
                  <a:pt x="972" y="316"/>
                </a:cubicBezTo>
                <a:cubicBezTo>
                  <a:pt x="1032" y="338"/>
                  <a:pt x="1086" y="345"/>
                  <a:pt x="1140" y="352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823858" y="5788446"/>
            <a:ext cx="3575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b="1" i="1" dirty="0">
                <a:solidFill>
                  <a:srgbClr val="0000CC"/>
                </a:solidFill>
                <a:latin typeface="Garamond" pitchFamily="18" charset="0"/>
              </a:rPr>
              <a:t>s(</a:t>
            </a:r>
            <a:r>
              <a:rPr lang="en-US" sz="3200" b="1" i="1" dirty="0" err="1">
                <a:solidFill>
                  <a:srgbClr val="0000CC"/>
                </a:solidFill>
                <a:latin typeface="Symbol" pitchFamily="18" charset="2"/>
              </a:rPr>
              <a:t>t</a:t>
            </a:r>
            <a:r>
              <a:rPr lang="en-US" sz="3200" b="1" i="1" dirty="0" err="1">
                <a:solidFill>
                  <a:srgbClr val="0000CC"/>
                </a:solidFill>
                <a:latin typeface="Garamond" pitchFamily="18" charset="0"/>
              </a:rPr>
              <a:t>,</a:t>
            </a:r>
            <a:r>
              <a:rPr lang="en-US" sz="3200" b="1" i="1" dirty="0" err="1">
                <a:solidFill>
                  <a:srgbClr val="0000CC"/>
                </a:solidFill>
                <a:latin typeface="Symbol" pitchFamily="18" charset="2"/>
              </a:rPr>
              <a:t>r</a:t>
            </a:r>
            <a:r>
              <a:rPr lang="en-US" sz="3200" b="1" i="1" dirty="0">
                <a:solidFill>
                  <a:srgbClr val="0000CC"/>
                </a:solidFill>
                <a:latin typeface="Garamond" pitchFamily="18" charset="0"/>
              </a:rPr>
              <a:t>)=</a:t>
            </a:r>
            <a:r>
              <a:rPr lang="en-US" sz="3600" b="1" i="1" dirty="0" err="1">
                <a:solidFill>
                  <a:srgbClr val="0000CC"/>
                </a:solidFill>
                <a:latin typeface="Monotype Corsiva" pitchFamily="66" charset="0"/>
              </a:rPr>
              <a:t>F</a:t>
            </a:r>
            <a:r>
              <a:rPr lang="en-US" sz="3200" b="1" i="1" baseline="-25000" dirty="0" err="1">
                <a:solidFill>
                  <a:srgbClr val="0000CC"/>
                </a:solidFill>
                <a:latin typeface="Symbol" pitchFamily="18" charset="2"/>
              </a:rPr>
              <a:t>D</a:t>
            </a:r>
            <a:r>
              <a:rPr lang="en-US" sz="3200" b="1" i="1" baseline="-25000" dirty="0" err="1">
                <a:solidFill>
                  <a:srgbClr val="0000CC"/>
                </a:solidFill>
                <a:latin typeface="Garamond" pitchFamily="18" charset="0"/>
              </a:rPr>
              <a:t>t</a:t>
            </a:r>
            <a:r>
              <a:rPr lang="en-US" sz="3200" b="1" dirty="0">
                <a:solidFill>
                  <a:srgbClr val="0000CC"/>
                </a:solidFill>
                <a:latin typeface="Garamond" pitchFamily="18" charset="0"/>
              </a:rPr>
              <a:t>[A</a:t>
            </a:r>
            <a:r>
              <a:rPr lang="en-US" sz="3200" b="1" baseline="-25000" dirty="0">
                <a:solidFill>
                  <a:srgbClr val="0000CC"/>
                </a:solidFill>
                <a:latin typeface="Garamond" pitchFamily="18" charset="0"/>
              </a:rPr>
              <a:t>c</a:t>
            </a:r>
            <a:r>
              <a:rPr lang="en-US" sz="3200" b="1" dirty="0">
                <a:solidFill>
                  <a:srgbClr val="0000CC"/>
                </a:solidFill>
                <a:latin typeface="Garamond" pitchFamily="18" charset="0"/>
              </a:rPr>
              <a:t>(</a:t>
            </a:r>
            <a:r>
              <a:rPr lang="en-US" sz="3200" b="1" dirty="0" err="1">
                <a:solidFill>
                  <a:srgbClr val="0000CC"/>
                </a:solidFill>
                <a:latin typeface="Symbol" pitchFamily="18" charset="2"/>
              </a:rPr>
              <a:t>t</a:t>
            </a:r>
            <a:r>
              <a:rPr lang="en-US" sz="3200" b="1" dirty="0" err="1">
                <a:solidFill>
                  <a:srgbClr val="0000CC"/>
                </a:solidFill>
                <a:latin typeface="Garamond" pitchFamily="18" charset="0"/>
              </a:rPr>
              <a:t>,</a:t>
            </a:r>
            <a:r>
              <a:rPr lang="en-US" sz="3200" b="1" dirty="0" err="1">
                <a:solidFill>
                  <a:srgbClr val="0000CC"/>
                </a:solidFill>
                <a:latin typeface="Symbol" pitchFamily="18" charset="2"/>
              </a:rPr>
              <a:t>D</a:t>
            </a:r>
            <a:r>
              <a:rPr lang="en-US" sz="3200" b="1" dirty="0" err="1">
                <a:solidFill>
                  <a:srgbClr val="0000CC"/>
                </a:solidFill>
                <a:latin typeface="Garamond" pitchFamily="18" charset="0"/>
              </a:rPr>
              <a:t>t</a:t>
            </a:r>
            <a:r>
              <a:rPr lang="en-US" sz="3200" b="1" dirty="0">
                <a:solidFill>
                  <a:srgbClr val="0000CC"/>
                </a:solidFill>
                <a:latin typeface="Garamond" pitchFamily="18" charset="0"/>
              </a:rPr>
              <a:t>)]</a:t>
            </a:r>
            <a:endParaRPr lang="en-US" sz="3200" b="1" i="1" dirty="0">
              <a:solidFill>
                <a:srgbClr val="0000CC"/>
              </a:solidFill>
              <a:latin typeface="Garamond" pitchFamily="18" charset="0"/>
            </a:endParaRPr>
          </a:p>
        </p:txBody>
      </p:sp>
      <p:sp>
        <p:nvSpPr>
          <p:cNvPr id="9227" name="Freeform 11"/>
          <p:cNvSpPr>
            <a:spLocks/>
          </p:cNvSpPr>
          <p:nvPr/>
        </p:nvSpPr>
        <p:spPr bwMode="auto">
          <a:xfrm>
            <a:off x="5360933" y="5727327"/>
            <a:ext cx="1390650" cy="295275"/>
          </a:xfrm>
          <a:custGeom>
            <a:avLst/>
            <a:gdLst>
              <a:gd name="T0" fmla="*/ 0 w 876"/>
              <a:gd name="T1" fmla="*/ 2147483647 h 186"/>
              <a:gd name="T2" fmla="*/ 2147483647 w 876"/>
              <a:gd name="T3" fmla="*/ 2147483647 h 186"/>
              <a:gd name="T4" fmla="*/ 2147483647 w 876"/>
              <a:gd name="T5" fmla="*/ 2147483647 h 186"/>
              <a:gd name="T6" fmla="*/ 2147483647 w 876"/>
              <a:gd name="T7" fmla="*/ 2147483647 h 186"/>
              <a:gd name="T8" fmla="*/ 2147483647 w 876"/>
              <a:gd name="T9" fmla="*/ 2147483647 h 186"/>
              <a:gd name="T10" fmla="*/ 2147483647 w 876"/>
              <a:gd name="T11" fmla="*/ 2147483647 h 1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76"/>
              <a:gd name="T19" fmla="*/ 0 h 186"/>
              <a:gd name="T20" fmla="*/ 876 w 876"/>
              <a:gd name="T21" fmla="*/ 186 h 18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76" h="186">
                <a:moveTo>
                  <a:pt x="0" y="110"/>
                </a:moveTo>
                <a:cubicBezTo>
                  <a:pt x="141" y="128"/>
                  <a:pt x="282" y="146"/>
                  <a:pt x="372" y="158"/>
                </a:cubicBezTo>
                <a:cubicBezTo>
                  <a:pt x="462" y="170"/>
                  <a:pt x="498" y="186"/>
                  <a:pt x="540" y="182"/>
                </a:cubicBezTo>
                <a:cubicBezTo>
                  <a:pt x="582" y="178"/>
                  <a:pt x="586" y="162"/>
                  <a:pt x="624" y="134"/>
                </a:cubicBezTo>
                <a:cubicBezTo>
                  <a:pt x="662" y="106"/>
                  <a:pt x="726" y="28"/>
                  <a:pt x="768" y="14"/>
                </a:cubicBezTo>
                <a:cubicBezTo>
                  <a:pt x="810" y="0"/>
                  <a:pt x="843" y="25"/>
                  <a:pt x="876" y="50"/>
                </a:cubicBezTo>
              </a:path>
            </a:pathLst>
          </a:custGeom>
          <a:noFill/>
          <a:ln w="38100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8" name="Freeform 12"/>
          <p:cNvSpPr>
            <a:spLocks/>
          </p:cNvSpPr>
          <p:nvPr/>
        </p:nvSpPr>
        <p:spPr bwMode="auto">
          <a:xfrm>
            <a:off x="5170433" y="5882902"/>
            <a:ext cx="1771650" cy="387350"/>
          </a:xfrm>
          <a:custGeom>
            <a:avLst/>
            <a:gdLst>
              <a:gd name="T0" fmla="*/ 0 w 1116"/>
              <a:gd name="T1" fmla="*/ 0 h 244"/>
              <a:gd name="T2" fmla="*/ 2147483647 w 1116"/>
              <a:gd name="T3" fmla="*/ 2147483647 h 244"/>
              <a:gd name="T4" fmla="*/ 2147483647 w 1116"/>
              <a:gd name="T5" fmla="*/ 2147483647 h 244"/>
              <a:gd name="T6" fmla="*/ 2147483647 w 1116"/>
              <a:gd name="T7" fmla="*/ 2147483647 h 244"/>
              <a:gd name="T8" fmla="*/ 2147483647 w 1116"/>
              <a:gd name="T9" fmla="*/ 2147483647 h 244"/>
              <a:gd name="T10" fmla="*/ 2147483647 w 1116"/>
              <a:gd name="T11" fmla="*/ 2147483647 h 244"/>
              <a:gd name="T12" fmla="*/ 2147483647 w 1116"/>
              <a:gd name="T13" fmla="*/ 2147483647 h 2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6"/>
              <a:gd name="T22" fmla="*/ 0 h 244"/>
              <a:gd name="T23" fmla="*/ 1116 w 1116"/>
              <a:gd name="T24" fmla="*/ 244 h 2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6" h="244">
                <a:moveTo>
                  <a:pt x="0" y="0"/>
                </a:moveTo>
                <a:cubicBezTo>
                  <a:pt x="83" y="10"/>
                  <a:pt x="166" y="20"/>
                  <a:pt x="240" y="48"/>
                </a:cubicBezTo>
                <a:cubicBezTo>
                  <a:pt x="314" y="76"/>
                  <a:pt x="382" y="138"/>
                  <a:pt x="444" y="168"/>
                </a:cubicBezTo>
                <a:cubicBezTo>
                  <a:pt x="506" y="198"/>
                  <a:pt x="544" y="244"/>
                  <a:pt x="612" y="228"/>
                </a:cubicBezTo>
                <a:cubicBezTo>
                  <a:pt x="680" y="212"/>
                  <a:pt x="782" y="88"/>
                  <a:pt x="852" y="72"/>
                </a:cubicBezTo>
                <a:cubicBezTo>
                  <a:pt x="922" y="56"/>
                  <a:pt x="988" y="110"/>
                  <a:pt x="1032" y="132"/>
                </a:cubicBezTo>
                <a:cubicBezTo>
                  <a:pt x="1076" y="154"/>
                  <a:pt x="1096" y="179"/>
                  <a:pt x="1116" y="204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256872" y="6457890"/>
            <a:ext cx="1863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000000"/>
                </a:solidFill>
              </a:rPr>
              <a:t>Easy to measure</a:t>
            </a:r>
            <a:endParaRPr lang="en-US" sz="2000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Multipath Intensity Profile</a:t>
            </a:r>
          </a:p>
        </p:txBody>
      </p:sp>
      <p:sp>
        <p:nvSpPr>
          <p:cNvPr id="51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2286000"/>
            <a:ext cx="8382000" cy="4076700"/>
          </a:xfrm>
        </p:spPr>
        <p:txBody>
          <a:bodyPr/>
          <a:lstStyle/>
          <a:p>
            <a:r>
              <a:rPr lang="en-US" sz="2800" dirty="0" smtClean="0"/>
              <a:t>Defined as A</a:t>
            </a:r>
            <a:r>
              <a:rPr lang="en-US" sz="2800" baseline="-25000" dirty="0" smtClean="0"/>
              <a:t>c</a:t>
            </a:r>
            <a:r>
              <a:rPr lang="en-US" sz="2800" dirty="0" smtClean="0"/>
              <a:t>(</a:t>
            </a:r>
            <a:r>
              <a:rPr lang="en-US" sz="2800" dirty="0" err="1" smtClean="0">
                <a:latin typeface="Symbol" pitchFamily="18" charset="2"/>
              </a:rPr>
              <a:t>t</a:t>
            </a:r>
            <a:r>
              <a:rPr lang="en-US" sz="2800" dirty="0" err="1" smtClean="0"/>
              <a:t>,</a:t>
            </a:r>
            <a:r>
              <a:rPr lang="en-US" sz="2800" dirty="0" err="1" smtClean="0">
                <a:latin typeface="Symbol" pitchFamily="18" charset="2"/>
              </a:rPr>
              <a:t>D</a:t>
            </a:r>
            <a:r>
              <a:rPr lang="en-US" sz="2800" dirty="0" err="1" smtClean="0"/>
              <a:t>t</a:t>
            </a:r>
            <a:r>
              <a:rPr lang="en-US" sz="2800" dirty="0" smtClean="0"/>
              <a:t>=0)= A</a:t>
            </a:r>
            <a:r>
              <a:rPr lang="en-US" sz="2800" baseline="-25000" dirty="0" smtClean="0"/>
              <a:t>c</a:t>
            </a:r>
            <a:r>
              <a:rPr lang="en-US" sz="2800" dirty="0" smtClean="0"/>
              <a:t>(</a:t>
            </a:r>
            <a:r>
              <a:rPr lang="en-US" sz="2800" dirty="0" smtClean="0">
                <a:latin typeface="Symbol" pitchFamily="18" charset="2"/>
              </a:rPr>
              <a:t>t</a:t>
            </a:r>
            <a:r>
              <a:rPr lang="en-US" sz="28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Determines average (</a:t>
            </a:r>
            <a:r>
              <a:rPr lang="en-US" sz="2400" dirty="0" smtClean="0">
                <a:latin typeface="Symbol" panose="05050102010706020507" pitchFamily="18" charset="2"/>
              </a:rPr>
              <a:t>m</a:t>
            </a:r>
            <a:r>
              <a:rPr lang="en-US" sz="2400" baseline="-25000" dirty="0" smtClean="0"/>
              <a:t>T</a:t>
            </a:r>
            <a:r>
              <a:rPr lang="en-US" sz="2400" baseline="-34000" dirty="0" smtClean="0"/>
              <a:t>m</a:t>
            </a:r>
            <a:r>
              <a:rPr lang="en-US" sz="2400" dirty="0" smtClean="0"/>
              <a:t> ) and </a:t>
            </a:r>
            <a:r>
              <a:rPr lang="en-US" sz="2400" dirty="0" err="1" smtClean="0"/>
              <a:t>rms</a:t>
            </a:r>
            <a:r>
              <a:rPr lang="en-US" sz="2400" dirty="0" smtClean="0"/>
              <a:t> (</a:t>
            </a:r>
            <a:r>
              <a:rPr lang="en-US" sz="2400" dirty="0" smtClean="0">
                <a:latin typeface="Symbol" pitchFamily="18" charset="2"/>
              </a:rPr>
              <a:t>s</a:t>
            </a:r>
            <a:r>
              <a:rPr lang="en-US" sz="2400" baseline="-25000" dirty="0">
                <a:ea typeface="+mn-ea"/>
                <a:cs typeface="+mn-cs"/>
              </a:rPr>
              <a:t>T</a:t>
            </a:r>
            <a:r>
              <a:rPr lang="en-US" sz="2400" baseline="-34000" dirty="0">
                <a:ea typeface="+mn-ea"/>
                <a:cs typeface="+mn-cs"/>
              </a:rPr>
              <a:t>m</a:t>
            </a:r>
            <a:r>
              <a:rPr lang="en-US" sz="2400" dirty="0" smtClean="0"/>
              <a:t>) delay spread 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Approximates maximum </a:t>
            </a:r>
            <a:r>
              <a:rPr lang="en-US" sz="2400" dirty="0" smtClean="0"/>
              <a:t>delay of significant </a:t>
            </a:r>
            <a:r>
              <a:rPr lang="en-US" sz="2400" dirty="0" smtClean="0"/>
              <a:t>multipath</a:t>
            </a:r>
            <a:endParaRPr lang="en-US" sz="24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Coherence bandwidth </a:t>
            </a:r>
            <a:r>
              <a:rPr lang="en-US" sz="2800" dirty="0" err="1" smtClean="0"/>
              <a:t>B</a:t>
            </a:r>
            <a:r>
              <a:rPr lang="en-US" sz="2800" baseline="-25000" dirty="0" err="1" smtClean="0"/>
              <a:t>c</a:t>
            </a:r>
            <a:r>
              <a:rPr lang="en-US" sz="2800" dirty="0" smtClean="0"/>
              <a:t>=1/</a:t>
            </a:r>
            <a:r>
              <a:rPr lang="en-US" sz="2400" dirty="0" smtClean="0">
                <a:latin typeface="Symbol" pitchFamily="18" charset="2"/>
              </a:rPr>
              <a:t>s</a:t>
            </a:r>
            <a:r>
              <a:rPr lang="en-US" sz="2400" baseline="-25000" dirty="0" smtClean="0"/>
              <a:t>T</a:t>
            </a:r>
            <a:r>
              <a:rPr lang="en-US" sz="2400" baseline="-34000" dirty="0" smtClean="0"/>
              <a:t>m</a:t>
            </a:r>
            <a:endParaRPr lang="en-US" sz="2800" baseline="-25000" dirty="0" smtClean="0"/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Maximum frequency over which A</a:t>
            </a:r>
            <a:r>
              <a:rPr lang="en-US" sz="2400" baseline="-25000" dirty="0" smtClean="0"/>
              <a:t>c</a:t>
            </a:r>
            <a:r>
              <a:rPr lang="en-US" sz="2400" dirty="0" smtClean="0"/>
              <a:t>(</a:t>
            </a:r>
            <a:r>
              <a:rPr lang="en-US" sz="2400" dirty="0" err="1" smtClean="0">
                <a:latin typeface="Symbol" pitchFamily="18" charset="2"/>
              </a:rPr>
              <a:t>D</a:t>
            </a:r>
            <a:r>
              <a:rPr lang="en-US" sz="2400" dirty="0" err="1" smtClean="0"/>
              <a:t>f</a:t>
            </a:r>
            <a:r>
              <a:rPr lang="en-US" sz="2400" dirty="0" smtClean="0"/>
              <a:t>)=F[A</a:t>
            </a:r>
            <a:r>
              <a:rPr lang="en-US" sz="2400" baseline="-25000" dirty="0" smtClean="0"/>
              <a:t>c</a:t>
            </a:r>
            <a:r>
              <a:rPr lang="en-US" sz="2400" dirty="0" smtClean="0"/>
              <a:t>(</a:t>
            </a:r>
            <a:r>
              <a:rPr lang="en-US" sz="2400" dirty="0" smtClean="0">
                <a:latin typeface="Symbol" pitchFamily="18" charset="2"/>
              </a:rPr>
              <a:t>t</a:t>
            </a:r>
            <a:r>
              <a:rPr lang="en-US" sz="2400" dirty="0" smtClean="0"/>
              <a:t>)]&gt;0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A</a:t>
            </a:r>
            <a:r>
              <a:rPr lang="en-US" sz="2400" baseline="-25000" dirty="0" smtClean="0"/>
              <a:t>c</a:t>
            </a:r>
            <a:r>
              <a:rPr lang="en-US" sz="2400" dirty="0" smtClean="0"/>
              <a:t>(</a:t>
            </a:r>
            <a:r>
              <a:rPr lang="en-US" sz="2400" dirty="0" err="1" smtClean="0">
                <a:latin typeface="Symbol" pitchFamily="18" charset="2"/>
              </a:rPr>
              <a:t>D</a:t>
            </a:r>
            <a:r>
              <a:rPr lang="en-US" sz="2400" dirty="0" err="1" smtClean="0"/>
              <a:t>f</a:t>
            </a:r>
            <a:r>
              <a:rPr lang="en-US" sz="2400" dirty="0" smtClean="0"/>
              <a:t>)=0 implies signals separated in </a:t>
            </a:r>
            <a:r>
              <a:rPr lang="en-US" sz="2400" dirty="0" smtClean="0"/>
              <a:t>freq. </a:t>
            </a:r>
            <a:r>
              <a:rPr lang="en-US" sz="2400" dirty="0" smtClean="0"/>
              <a:t>by </a:t>
            </a:r>
            <a:r>
              <a:rPr lang="en-US" sz="2400" dirty="0" err="1" smtClean="0">
                <a:latin typeface="Symbol" pitchFamily="18" charset="2"/>
              </a:rPr>
              <a:t>D</a:t>
            </a:r>
            <a:r>
              <a:rPr lang="en-US" sz="2400" dirty="0" err="1" smtClean="0"/>
              <a:t>f</a:t>
            </a:r>
            <a:r>
              <a:rPr lang="en-US" sz="2400" dirty="0" smtClean="0"/>
              <a:t> will be </a:t>
            </a:r>
            <a:r>
              <a:rPr lang="en-US" sz="2400" dirty="0" smtClean="0">
                <a:solidFill>
                  <a:srgbClr val="FF0000"/>
                </a:solidFill>
              </a:rPr>
              <a:t>uncorrelated</a:t>
            </a:r>
            <a:r>
              <a:rPr lang="en-US" sz="2400" dirty="0" smtClean="0"/>
              <a:t> after </a:t>
            </a:r>
            <a:r>
              <a:rPr lang="en-US" sz="2400" dirty="0" smtClean="0"/>
              <a:t>going</a:t>
            </a:r>
            <a:r>
              <a:rPr lang="en-US" sz="2400" dirty="0" smtClean="0"/>
              <a:t> </a:t>
            </a:r>
            <a:r>
              <a:rPr lang="en-US" sz="2400" dirty="0" smtClean="0"/>
              <a:t>through </a:t>
            </a:r>
            <a:r>
              <a:rPr lang="en-US" sz="2400" dirty="0" smtClean="0"/>
              <a:t>channel: </a:t>
            </a:r>
            <a:r>
              <a:rPr lang="en-US" sz="2400" dirty="0" smtClean="0">
                <a:solidFill>
                  <a:srgbClr val="000000"/>
                </a:solidFill>
              </a:rPr>
              <a:t>freq. distortion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5128" name="Line 5"/>
          <p:cNvSpPr>
            <a:spLocks noChangeShapeType="1"/>
          </p:cNvSpPr>
          <p:nvPr/>
        </p:nvSpPr>
        <p:spPr bwMode="auto">
          <a:xfrm>
            <a:off x="5794375" y="1714500"/>
            <a:ext cx="0" cy="1047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9" name="Line 7"/>
          <p:cNvSpPr>
            <a:spLocks noChangeShapeType="1"/>
          </p:cNvSpPr>
          <p:nvPr/>
        </p:nvSpPr>
        <p:spPr bwMode="auto">
          <a:xfrm>
            <a:off x="5816600" y="2738438"/>
            <a:ext cx="2616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Text Box 8"/>
          <p:cNvSpPr txBox="1">
            <a:spLocks noChangeArrowheads="1"/>
          </p:cNvSpPr>
          <p:nvPr/>
        </p:nvSpPr>
        <p:spPr bwMode="auto">
          <a:xfrm>
            <a:off x="8362950" y="2390775"/>
            <a:ext cx="3619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>
                <a:solidFill>
                  <a:srgbClr val="0033CC"/>
                </a:solidFill>
                <a:latin typeface="Symbol" pitchFamily="18" charset="2"/>
              </a:rPr>
              <a:t>t</a:t>
            </a:r>
          </a:p>
        </p:txBody>
      </p:sp>
      <p:sp>
        <p:nvSpPr>
          <p:cNvPr id="5131" name="Freeform 10"/>
          <p:cNvSpPr>
            <a:spLocks/>
          </p:cNvSpPr>
          <p:nvPr/>
        </p:nvSpPr>
        <p:spPr bwMode="auto">
          <a:xfrm>
            <a:off x="5800725" y="1860550"/>
            <a:ext cx="2324100" cy="863600"/>
          </a:xfrm>
          <a:custGeom>
            <a:avLst/>
            <a:gdLst>
              <a:gd name="T0" fmla="*/ 0 w 1140"/>
              <a:gd name="T1" fmla="*/ 2147483647 h 352"/>
              <a:gd name="T2" fmla="*/ 2147483647 w 1140"/>
              <a:gd name="T3" fmla="*/ 2147483647 h 352"/>
              <a:gd name="T4" fmla="*/ 2147483647 w 1140"/>
              <a:gd name="T5" fmla="*/ 2147483647 h 352"/>
              <a:gd name="T6" fmla="*/ 2147483647 w 1140"/>
              <a:gd name="T7" fmla="*/ 2147483647 h 352"/>
              <a:gd name="T8" fmla="*/ 2147483647 w 1140"/>
              <a:gd name="T9" fmla="*/ 2147483647 h 352"/>
              <a:gd name="T10" fmla="*/ 2147483647 w 1140"/>
              <a:gd name="T11" fmla="*/ 2147483647 h 3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40"/>
              <a:gd name="T19" fmla="*/ 0 h 352"/>
              <a:gd name="T20" fmla="*/ 1140 w 1140"/>
              <a:gd name="T21" fmla="*/ 352 h 35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40" h="352">
                <a:moveTo>
                  <a:pt x="0" y="4"/>
                </a:moveTo>
                <a:cubicBezTo>
                  <a:pt x="68" y="2"/>
                  <a:pt x="136" y="0"/>
                  <a:pt x="216" y="16"/>
                </a:cubicBezTo>
                <a:cubicBezTo>
                  <a:pt x="296" y="32"/>
                  <a:pt x="386" y="66"/>
                  <a:pt x="480" y="100"/>
                </a:cubicBezTo>
                <a:cubicBezTo>
                  <a:pt x="574" y="134"/>
                  <a:pt x="698" y="184"/>
                  <a:pt x="780" y="220"/>
                </a:cubicBezTo>
                <a:cubicBezTo>
                  <a:pt x="862" y="256"/>
                  <a:pt x="912" y="294"/>
                  <a:pt x="972" y="316"/>
                </a:cubicBezTo>
                <a:cubicBezTo>
                  <a:pt x="1032" y="338"/>
                  <a:pt x="1086" y="345"/>
                  <a:pt x="1140" y="352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2" name="Text Box 13"/>
          <p:cNvSpPr txBox="1">
            <a:spLocks noChangeArrowheads="1"/>
          </p:cNvSpPr>
          <p:nvPr/>
        </p:nvSpPr>
        <p:spPr bwMode="auto">
          <a:xfrm>
            <a:off x="7004050" y="1662113"/>
            <a:ext cx="10445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b="1">
                <a:solidFill>
                  <a:srgbClr val="0000CC"/>
                </a:solidFill>
                <a:latin typeface="Garamond" pitchFamily="18" charset="0"/>
              </a:rPr>
              <a:t>A</a:t>
            </a:r>
            <a:r>
              <a:rPr lang="en-US" sz="3200" b="1" baseline="-25000">
                <a:solidFill>
                  <a:srgbClr val="0000CC"/>
                </a:solidFill>
                <a:latin typeface="Garamond" pitchFamily="18" charset="0"/>
              </a:rPr>
              <a:t>c</a:t>
            </a:r>
            <a:r>
              <a:rPr lang="en-US" sz="3200" b="1">
                <a:solidFill>
                  <a:srgbClr val="0000CC"/>
                </a:solidFill>
                <a:latin typeface="Garamond" pitchFamily="18" charset="0"/>
              </a:rPr>
              <a:t>(</a:t>
            </a:r>
            <a:r>
              <a:rPr lang="en-US" sz="3200" b="1">
                <a:solidFill>
                  <a:srgbClr val="0000CC"/>
                </a:solidFill>
                <a:latin typeface="Symbol" pitchFamily="18" charset="2"/>
              </a:rPr>
              <a:t>t</a:t>
            </a:r>
            <a:r>
              <a:rPr lang="en-US" sz="3200" b="1">
                <a:solidFill>
                  <a:srgbClr val="0000CC"/>
                </a:solidFill>
                <a:latin typeface="Garamond" pitchFamily="18" charset="0"/>
              </a:rPr>
              <a:t>)</a:t>
            </a:r>
          </a:p>
        </p:txBody>
      </p:sp>
      <p:sp>
        <p:nvSpPr>
          <p:cNvPr id="5133" name="Line 14"/>
          <p:cNvSpPr>
            <a:spLocks noChangeShapeType="1"/>
          </p:cNvSpPr>
          <p:nvPr/>
        </p:nvSpPr>
        <p:spPr bwMode="auto">
          <a:xfrm>
            <a:off x="5848350" y="2647950"/>
            <a:ext cx="19431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4" name="Text Box 15"/>
          <p:cNvSpPr txBox="1">
            <a:spLocks noChangeArrowheads="1"/>
          </p:cNvSpPr>
          <p:nvPr/>
        </p:nvSpPr>
        <p:spPr bwMode="auto">
          <a:xfrm>
            <a:off x="6346825" y="2205038"/>
            <a:ext cx="509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</a:rPr>
              <a:t>T</a:t>
            </a:r>
            <a:r>
              <a:rPr lang="en-US" sz="2000" b="1" baseline="-25000">
                <a:solidFill>
                  <a:srgbClr val="000000"/>
                </a:solidFill>
              </a:rPr>
              <a:t>M</a:t>
            </a:r>
          </a:p>
        </p:txBody>
      </p:sp>
      <p:graphicFrame>
        <p:nvGraphicFramePr>
          <p:cNvPr id="5122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0188082"/>
              </p:ext>
            </p:extLst>
          </p:nvPr>
        </p:nvGraphicFramePr>
        <p:xfrm>
          <a:off x="1492250" y="5475288"/>
          <a:ext cx="1430338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8" name="Equation" r:id="rId4" imgW="774360" imgH="241200" progId="Equation.3">
                  <p:embed/>
                </p:oleObj>
              </mc:Choice>
              <mc:Fallback>
                <p:oleObj name="Equation" r:id="rId4" imgW="774360" imgH="241200" progId="Equation.3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250" y="5475288"/>
                        <a:ext cx="1430338" cy="44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5" name="Rectangle 17"/>
          <p:cNvSpPr>
            <a:spLocks noChangeArrowheads="1"/>
          </p:cNvSpPr>
          <p:nvPr/>
        </p:nvSpPr>
        <p:spPr bwMode="auto">
          <a:xfrm>
            <a:off x="1125538" y="5870575"/>
            <a:ext cx="249237" cy="762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6" name="Rectangle 18"/>
          <p:cNvSpPr>
            <a:spLocks noChangeArrowheads="1"/>
          </p:cNvSpPr>
          <p:nvPr/>
        </p:nvSpPr>
        <p:spPr bwMode="auto">
          <a:xfrm>
            <a:off x="2103438" y="5870575"/>
            <a:ext cx="249237" cy="762000"/>
          </a:xfrm>
          <a:prstGeom prst="rect">
            <a:avLst/>
          </a:prstGeom>
          <a:solidFill>
            <a:srgbClr val="4016C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7" name="Rectangle 19"/>
          <p:cNvSpPr>
            <a:spLocks noChangeArrowheads="1"/>
          </p:cNvSpPr>
          <p:nvPr/>
        </p:nvSpPr>
        <p:spPr bwMode="auto">
          <a:xfrm>
            <a:off x="2927350" y="5870575"/>
            <a:ext cx="249238" cy="762000"/>
          </a:xfrm>
          <a:prstGeom prst="rect">
            <a:avLst/>
          </a:prstGeom>
          <a:solidFill>
            <a:srgbClr val="0099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8" name="Line 20"/>
          <p:cNvSpPr>
            <a:spLocks noChangeShapeType="1"/>
          </p:cNvSpPr>
          <p:nvPr/>
        </p:nvSpPr>
        <p:spPr bwMode="auto">
          <a:xfrm flipV="1">
            <a:off x="876300" y="6632575"/>
            <a:ext cx="26273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9" name="Text Box 21"/>
          <p:cNvSpPr txBox="1">
            <a:spLocks noChangeArrowheads="1"/>
          </p:cNvSpPr>
          <p:nvPr/>
        </p:nvSpPr>
        <p:spPr bwMode="auto">
          <a:xfrm>
            <a:off x="3487738" y="6400800"/>
            <a:ext cx="317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solidFill>
                  <a:srgbClr val="000000"/>
                </a:solidFill>
                <a:latin typeface="Symbol" pitchFamily="18" charset="2"/>
              </a:rPr>
              <a:t>t</a:t>
            </a:r>
          </a:p>
        </p:txBody>
      </p:sp>
      <p:sp>
        <p:nvSpPr>
          <p:cNvPr id="5140" name="Line 22"/>
          <p:cNvSpPr>
            <a:spLocks noChangeShapeType="1"/>
          </p:cNvSpPr>
          <p:nvPr/>
        </p:nvSpPr>
        <p:spPr bwMode="auto">
          <a:xfrm>
            <a:off x="1355725" y="6188075"/>
            <a:ext cx="76676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123" name="Object 1"/>
          <p:cNvGraphicFramePr>
            <a:graphicFrameLocks noChangeAspect="1"/>
          </p:cNvGraphicFramePr>
          <p:nvPr/>
        </p:nvGraphicFramePr>
        <p:xfrm>
          <a:off x="1517650" y="6245225"/>
          <a:ext cx="468313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9" name="Equation" r:id="rId6" imgW="253800" imgH="215640" progId="Equation.3">
                  <p:embed/>
                </p:oleObj>
              </mc:Choice>
              <mc:Fallback>
                <p:oleObj name="Equation" r:id="rId6" imgW="253800" imgH="2156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7650" y="6245225"/>
                        <a:ext cx="468313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1" name="Line 24"/>
          <p:cNvSpPr>
            <a:spLocks noChangeShapeType="1"/>
          </p:cNvSpPr>
          <p:nvPr/>
        </p:nvSpPr>
        <p:spPr bwMode="auto">
          <a:xfrm flipV="1">
            <a:off x="2352675" y="6188075"/>
            <a:ext cx="5953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124" name="Object 2"/>
          <p:cNvGraphicFramePr>
            <a:graphicFrameLocks noChangeAspect="1"/>
          </p:cNvGraphicFramePr>
          <p:nvPr/>
        </p:nvGraphicFramePr>
        <p:xfrm>
          <a:off x="2425700" y="6245225"/>
          <a:ext cx="49053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0" name="Equation" r:id="rId8" imgW="266400" imgH="215640" progId="Equation.3">
                  <p:embed/>
                </p:oleObj>
              </mc:Choice>
              <mc:Fallback>
                <p:oleObj name="Equation" r:id="rId8" imgW="26640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5700" y="6245225"/>
                        <a:ext cx="490538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2" name="Line 26"/>
          <p:cNvSpPr>
            <a:spLocks noChangeShapeType="1"/>
          </p:cNvSpPr>
          <p:nvPr/>
        </p:nvSpPr>
        <p:spPr bwMode="auto">
          <a:xfrm flipV="1">
            <a:off x="5105400" y="6531411"/>
            <a:ext cx="26273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3" name="Text Box 27"/>
          <p:cNvSpPr txBox="1">
            <a:spLocks noChangeArrowheads="1"/>
          </p:cNvSpPr>
          <p:nvPr/>
        </p:nvSpPr>
        <p:spPr bwMode="auto">
          <a:xfrm>
            <a:off x="7754938" y="6320274"/>
            <a:ext cx="276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 i="1">
                <a:solidFill>
                  <a:srgbClr val="000000"/>
                </a:solidFill>
                <a:latin typeface="Garamond" pitchFamily="18" charset="0"/>
              </a:rPr>
              <a:t>f</a:t>
            </a:r>
          </a:p>
        </p:txBody>
      </p:sp>
      <p:grpSp>
        <p:nvGrpSpPr>
          <p:cNvPr id="5144" name="Group 28"/>
          <p:cNvGrpSpPr>
            <a:grpSpLocks/>
          </p:cNvGrpSpPr>
          <p:nvPr/>
        </p:nvGrpSpPr>
        <p:grpSpPr bwMode="auto">
          <a:xfrm>
            <a:off x="5543550" y="5826561"/>
            <a:ext cx="1905000" cy="723900"/>
            <a:chOff x="3612" y="2772"/>
            <a:chExt cx="1200" cy="456"/>
          </a:xfrm>
        </p:grpSpPr>
        <p:sp>
          <p:nvSpPr>
            <p:cNvPr id="5152" name="Arc 29"/>
            <p:cNvSpPr>
              <a:spLocks/>
            </p:cNvSpPr>
            <p:nvPr/>
          </p:nvSpPr>
          <p:spPr bwMode="auto">
            <a:xfrm>
              <a:off x="4212" y="2772"/>
              <a:ext cx="600" cy="4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3" name="Arc 30"/>
            <p:cNvSpPr>
              <a:spLocks/>
            </p:cNvSpPr>
            <p:nvPr/>
          </p:nvSpPr>
          <p:spPr bwMode="auto">
            <a:xfrm flipH="1">
              <a:off x="3612" y="2772"/>
              <a:ext cx="600" cy="4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45" name="Group 31"/>
          <p:cNvGrpSpPr>
            <a:grpSpLocks/>
          </p:cNvGrpSpPr>
          <p:nvPr/>
        </p:nvGrpSpPr>
        <p:grpSpPr bwMode="auto">
          <a:xfrm>
            <a:off x="5981700" y="5826561"/>
            <a:ext cx="1066800" cy="723900"/>
            <a:chOff x="3612" y="2772"/>
            <a:chExt cx="1200" cy="456"/>
          </a:xfrm>
        </p:grpSpPr>
        <p:sp>
          <p:nvSpPr>
            <p:cNvPr id="5150" name="Arc 32"/>
            <p:cNvSpPr>
              <a:spLocks/>
            </p:cNvSpPr>
            <p:nvPr/>
          </p:nvSpPr>
          <p:spPr bwMode="auto">
            <a:xfrm>
              <a:off x="4212" y="2772"/>
              <a:ext cx="600" cy="4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1" name="Arc 33"/>
            <p:cNvSpPr>
              <a:spLocks/>
            </p:cNvSpPr>
            <p:nvPr/>
          </p:nvSpPr>
          <p:spPr bwMode="auto">
            <a:xfrm flipH="1">
              <a:off x="3612" y="2772"/>
              <a:ext cx="600" cy="4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5125" name="Object 3"/>
          <p:cNvGraphicFramePr>
            <a:graphicFrameLocks noChangeAspect="1"/>
          </p:cNvGraphicFramePr>
          <p:nvPr/>
        </p:nvGraphicFramePr>
        <p:xfrm>
          <a:off x="5911850" y="5429250"/>
          <a:ext cx="112553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1" name="Equation" r:id="rId10" imgW="609480" imgH="228600" progId="Equation.3">
                  <p:embed/>
                </p:oleObj>
              </mc:Choice>
              <mc:Fallback>
                <p:oleObj name="Equation" r:id="rId10" imgW="60948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1850" y="5429250"/>
                        <a:ext cx="1125538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6" name="Text Box 35"/>
          <p:cNvSpPr txBox="1">
            <a:spLocks noChangeArrowheads="1"/>
          </p:cNvSpPr>
          <p:nvPr/>
        </p:nvSpPr>
        <p:spPr bwMode="auto">
          <a:xfrm>
            <a:off x="6137275" y="6058336"/>
            <a:ext cx="800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solidFill>
                  <a:srgbClr val="0033CC"/>
                </a:solidFill>
              </a:rPr>
              <a:t>A</a:t>
            </a:r>
            <a:r>
              <a:rPr lang="en-US" b="1" baseline="-25000">
                <a:solidFill>
                  <a:srgbClr val="0033CC"/>
                </a:solidFill>
              </a:rPr>
              <a:t>c</a:t>
            </a:r>
            <a:r>
              <a:rPr lang="en-US" b="1">
                <a:solidFill>
                  <a:srgbClr val="0033CC"/>
                </a:solidFill>
              </a:rPr>
              <a:t>(f)</a:t>
            </a:r>
          </a:p>
        </p:txBody>
      </p:sp>
      <p:sp>
        <p:nvSpPr>
          <p:cNvPr id="5147" name="AutoShape 36"/>
          <p:cNvSpPr>
            <a:spLocks noChangeArrowheads="1"/>
          </p:cNvSpPr>
          <p:nvPr/>
        </p:nvSpPr>
        <p:spPr bwMode="auto">
          <a:xfrm>
            <a:off x="3886200" y="5851525"/>
            <a:ext cx="1047750" cy="457200"/>
          </a:xfrm>
          <a:prstGeom prst="leftRightArrow">
            <a:avLst>
              <a:gd name="adj1" fmla="val 50000"/>
              <a:gd name="adj2" fmla="val 458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8" name="Text Box 37"/>
          <p:cNvSpPr txBox="1">
            <a:spLocks noChangeArrowheads="1"/>
          </p:cNvSpPr>
          <p:nvPr/>
        </p:nvSpPr>
        <p:spPr bwMode="auto">
          <a:xfrm>
            <a:off x="6413827" y="6423679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5149" name="Text Box 38"/>
          <p:cNvSpPr txBox="1">
            <a:spLocks noChangeArrowheads="1"/>
          </p:cNvSpPr>
          <p:nvPr/>
        </p:nvSpPr>
        <p:spPr bwMode="auto">
          <a:xfrm>
            <a:off x="6861175" y="6448098"/>
            <a:ext cx="4315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i="1" dirty="0" err="1">
                <a:solidFill>
                  <a:srgbClr val="000000"/>
                </a:solidFill>
              </a:rPr>
              <a:t>B</a:t>
            </a:r>
            <a:r>
              <a:rPr lang="en-US" sz="2000" i="1" baseline="-25000" dirty="0" err="1">
                <a:solidFill>
                  <a:srgbClr val="000000"/>
                </a:solidFill>
              </a:rPr>
              <a:t>c</a:t>
            </a:r>
            <a:endParaRPr lang="en-US" sz="2000" i="1" baseline="-25000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89827" y="5512911"/>
            <a:ext cx="1484311" cy="7386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Wideband signal 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d</a:t>
            </a:r>
            <a:r>
              <a:rPr lang="en-US" sz="1400" dirty="0" smtClean="0">
                <a:solidFill>
                  <a:srgbClr val="000000"/>
                </a:solidFill>
              </a:rPr>
              <a:t>istorted in time and in frequency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376356" cy="1143000"/>
          </a:xfrm>
        </p:spPr>
        <p:txBody>
          <a:bodyPr/>
          <a:lstStyle/>
          <a:p>
            <a:r>
              <a:rPr lang="en-US" sz="4400" dirty="0" smtClean="0">
                <a:solidFill>
                  <a:srgbClr val="0033CC"/>
                </a:solidFill>
              </a:rPr>
              <a:t>Doppler Power Spectrum</a:t>
            </a:r>
            <a:endParaRPr lang="en-US" sz="4400" dirty="0">
              <a:solidFill>
                <a:srgbClr val="0033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6232" y="2296181"/>
                <a:ext cx="8746030" cy="4114800"/>
              </a:xfrm>
            </p:spPr>
            <p:txBody>
              <a:bodyPr/>
              <a:lstStyle/>
              <a:p>
                <a:pPr lvl="0">
                  <a:lnSpc>
                    <a:spcPct val="100000"/>
                  </a:lnSpc>
                </a:pPr>
                <a:r>
                  <a:rPr lang="en-US" sz="2800" dirty="0"/>
                  <a:t>Doppler Power Spectrum: </a:t>
                </a:r>
                <a:r>
                  <a:rPr lang="en-US" sz="2400" dirty="0"/>
                  <a:t>S</a:t>
                </a:r>
                <a:r>
                  <a:rPr lang="en-US" sz="2400" baseline="-25000" dirty="0"/>
                  <a:t>c</a:t>
                </a:r>
                <a:r>
                  <a:rPr lang="en-US" sz="2400" dirty="0"/>
                  <a:t>(</a:t>
                </a:r>
                <a:r>
                  <a:rPr lang="en-US" sz="2400" dirty="0">
                    <a:latin typeface="Symbol" pitchFamily="18" charset="2"/>
                  </a:rPr>
                  <a:t>r</a:t>
                </a:r>
                <a:r>
                  <a:rPr lang="en-US" sz="2400" dirty="0" smtClean="0"/>
                  <a:t>)=</a:t>
                </a:r>
                <a:r>
                  <a:rPr lang="en-US" i="1" kern="1200" dirty="0" err="1" smtClean="0">
                    <a:latin typeface="Monotype Corsiva" pitchFamily="66" charset="0"/>
                  </a:rPr>
                  <a:t>F</a:t>
                </a:r>
                <a:r>
                  <a:rPr lang="en-US" sz="2800" i="1" kern="1200" baseline="-25000" dirty="0" err="1" smtClean="0">
                    <a:latin typeface="Symbol" pitchFamily="18" charset="2"/>
                  </a:rPr>
                  <a:t>D</a:t>
                </a:r>
                <a:r>
                  <a:rPr lang="en-US" sz="2800" i="1" kern="1200" baseline="-25000" dirty="0" err="1" smtClean="0">
                    <a:latin typeface="+mj-lt"/>
                  </a:rPr>
                  <a:t>t</a:t>
                </a:r>
                <a:r>
                  <a:rPr lang="en-US" sz="2800" i="1" kern="1200" baseline="-25000" dirty="0" smtClean="0">
                    <a:latin typeface="Symbol" pitchFamily="18" charset="2"/>
                  </a:rPr>
                  <a:t> </a:t>
                </a:r>
                <a:r>
                  <a:rPr lang="en-US" sz="2400" dirty="0" smtClean="0"/>
                  <a:t>[A</a:t>
                </a:r>
                <a:r>
                  <a:rPr lang="en-US" sz="2400" baseline="-25000" dirty="0" smtClean="0"/>
                  <a:t>c</a:t>
                </a:r>
                <a:r>
                  <a:rPr lang="en-US" sz="2400" dirty="0" smtClean="0"/>
                  <a:t>(</a:t>
                </a:r>
                <a:r>
                  <a:rPr lang="en-US" sz="2400" dirty="0" err="1" smtClean="0">
                    <a:latin typeface="Symbol" panose="05050102010706020507" pitchFamily="18" charset="2"/>
                  </a:rPr>
                  <a:t>D</a:t>
                </a:r>
                <a:r>
                  <a:rPr lang="en-US" sz="2400" dirty="0" err="1" smtClean="0">
                    <a:latin typeface="+mj-lt"/>
                  </a:rPr>
                  <a:t>f</a:t>
                </a:r>
                <a:r>
                  <a:rPr lang="en-US" sz="2400" dirty="0" smtClean="0"/>
                  <a:t>=0,</a:t>
                </a:r>
                <a:r>
                  <a:rPr lang="en-US" sz="2400" dirty="0" smtClean="0">
                    <a:latin typeface="Symbol" pitchFamily="18" charset="2"/>
                  </a:rPr>
                  <a:t>D</a:t>
                </a:r>
                <a:r>
                  <a:rPr lang="en-US" sz="2400" dirty="0" smtClean="0"/>
                  <a:t>t)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≜</m:t>
                    </m:r>
                  </m:oMath>
                </a14:m>
                <a:r>
                  <a:rPr lang="en-US" sz="2400" dirty="0" smtClean="0"/>
                  <a:t>Ac(</a:t>
                </a:r>
                <a:r>
                  <a:rPr lang="en-US" sz="2400" dirty="0" smtClean="0">
                    <a:latin typeface="Symbol" panose="05050102010706020507" pitchFamily="18" charset="2"/>
                  </a:rPr>
                  <a:t>D</a:t>
                </a:r>
                <a:r>
                  <a:rPr lang="en-US" sz="2400" dirty="0" smtClean="0"/>
                  <a:t>t)]</a:t>
                </a:r>
                <a:endParaRPr lang="en-US" sz="2800" dirty="0"/>
              </a:p>
              <a:p>
                <a:pPr lvl="1"/>
                <a:endParaRPr lang="en-US" sz="2400" dirty="0" smtClean="0"/>
              </a:p>
              <a:p>
                <a:pPr lvl="1"/>
                <a:endParaRPr lang="en-US" sz="2400" dirty="0"/>
              </a:p>
              <a:p>
                <a:pPr lvl="1"/>
                <a:r>
                  <a:rPr lang="en-US" sz="2400" dirty="0" smtClean="0"/>
                  <a:t>Power </a:t>
                </a:r>
                <a:r>
                  <a:rPr lang="en-US" sz="2400" dirty="0"/>
                  <a:t>of multipath at given </a:t>
                </a:r>
                <a:r>
                  <a:rPr lang="en-US" sz="2400" dirty="0" smtClean="0"/>
                  <a:t>Doppler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/>
                  <a:t>Doppler spread </a:t>
                </a:r>
                <a:r>
                  <a:rPr lang="en-US" sz="2400" dirty="0" err="1" smtClean="0"/>
                  <a:t>B</a:t>
                </a:r>
                <a:r>
                  <a:rPr lang="en-US" sz="2400" baseline="-25000" dirty="0" err="1" smtClean="0"/>
                  <a:t>d</a:t>
                </a:r>
                <a:r>
                  <a:rPr lang="en-US" sz="2000" dirty="0" smtClean="0"/>
                  <a:t>: Max. </a:t>
                </a:r>
                <a:r>
                  <a:rPr lang="en-US" sz="2000" dirty="0" err="1"/>
                  <a:t>doppler</a:t>
                </a:r>
                <a:r>
                  <a:rPr lang="en-US" sz="2000" dirty="0"/>
                  <a:t> for which S</a:t>
                </a:r>
                <a:r>
                  <a:rPr lang="en-US" sz="2000" baseline="-25000" dirty="0"/>
                  <a:t>c </a:t>
                </a:r>
                <a:r>
                  <a:rPr lang="en-US" sz="2000" dirty="0"/>
                  <a:t>(</a:t>
                </a:r>
                <a:r>
                  <a:rPr lang="en-US" sz="2000" dirty="0">
                    <a:latin typeface="Symbol" pitchFamily="18" charset="2"/>
                  </a:rPr>
                  <a:t>r</a:t>
                </a:r>
                <a:r>
                  <a:rPr lang="en-US" sz="2000" dirty="0"/>
                  <a:t>)=&gt;</a:t>
                </a:r>
                <a:r>
                  <a:rPr lang="en-US" sz="2000" dirty="0" smtClean="0"/>
                  <a:t>0.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 smtClean="0"/>
                  <a:t>Coherence </a:t>
                </a:r>
                <a:r>
                  <a:rPr lang="en-US" sz="2400" dirty="0"/>
                  <a:t>time </a:t>
                </a:r>
                <a:r>
                  <a:rPr lang="en-US" sz="2400" dirty="0" smtClean="0"/>
                  <a:t>T</a:t>
                </a:r>
                <a:r>
                  <a:rPr lang="en-US" sz="2400" baseline="-25000" dirty="0" smtClean="0"/>
                  <a:t>c</a:t>
                </a:r>
                <a:r>
                  <a:rPr lang="en-US" sz="2400" dirty="0" smtClean="0"/>
                  <a:t>=1/</a:t>
                </a:r>
                <a:r>
                  <a:rPr lang="en-US" sz="2400" dirty="0" err="1" smtClean="0"/>
                  <a:t>B</a:t>
                </a:r>
                <a:r>
                  <a:rPr lang="en-US" sz="2400" baseline="-25000" dirty="0" err="1" smtClean="0"/>
                  <a:t>d</a:t>
                </a:r>
                <a:r>
                  <a:rPr lang="en-US" sz="2000" dirty="0" smtClean="0"/>
                  <a:t>: Max </a:t>
                </a:r>
                <a:r>
                  <a:rPr lang="en-US" sz="2000" dirty="0"/>
                  <a:t>time over which A</a:t>
                </a:r>
                <a:r>
                  <a:rPr lang="en-US" sz="2000" baseline="-25000" dirty="0"/>
                  <a:t>c</a:t>
                </a:r>
                <a:r>
                  <a:rPr lang="en-US" sz="2000" dirty="0"/>
                  <a:t>(</a:t>
                </a:r>
                <a:r>
                  <a:rPr lang="en-US" sz="2000" dirty="0">
                    <a:latin typeface="Symbol" pitchFamily="18" charset="2"/>
                  </a:rPr>
                  <a:t>D</a:t>
                </a:r>
                <a:r>
                  <a:rPr lang="en-US" sz="2000" dirty="0"/>
                  <a:t>t)&gt;0</a:t>
                </a:r>
              </a:p>
              <a:p>
                <a:pPr lvl="2">
                  <a:lnSpc>
                    <a:spcPct val="100000"/>
                  </a:lnSpc>
                </a:pPr>
                <a:r>
                  <a:rPr lang="en-US" sz="1600" dirty="0"/>
                  <a:t>A</a:t>
                </a:r>
                <a:r>
                  <a:rPr lang="en-US" sz="1600" baseline="-25000" dirty="0"/>
                  <a:t>c</a:t>
                </a:r>
                <a:r>
                  <a:rPr lang="en-US" sz="1600" dirty="0"/>
                  <a:t>(</a:t>
                </a:r>
                <a:r>
                  <a:rPr lang="en-US" sz="1600" dirty="0">
                    <a:latin typeface="Symbol" pitchFamily="18" charset="2"/>
                  </a:rPr>
                  <a:t>D</a:t>
                </a:r>
                <a:r>
                  <a:rPr lang="en-US" sz="1600" dirty="0"/>
                  <a:t>t)=</a:t>
                </a:r>
                <a:r>
                  <a:rPr lang="en-US" sz="1600" dirty="0" smtClean="0"/>
                  <a:t>0</a:t>
                </a:r>
                <a:r>
                  <a:rPr lang="en-US" sz="1600" dirty="0" smtClean="0">
                    <a:sym typeface="Symbol" panose="05050102010706020507" pitchFamily="18" charset="2"/>
                  </a:rPr>
                  <a:t> </a:t>
                </a:r>
                <a:r>
                  <a:rPr lang="en-US" sz="1600" dirty="0" smtClean="0"/>
                  <a:t>signals </a:t>
                </a:r>
                <a:r>
                  <a:rPr lang="en-US" sz="1600" dirty="0"/>
                  <a:t>separated in time by </a:t>
                </a:r>
                <a:r>
                  <a:rPr lang="en-US" sz="1600" dirty="0">
                    <a:latin typeface="Symbol" pitchFamily="18" charset="2"/>
                  </a:rPr>
                  <a:t>D</a:t>
                </a:r>
                <a:r>
                  <a:rPr lang="en-US" sz="1600" dirty="0"/>
                  <a:t>t </a:t>
                </a:r>
                <a:r>
                  <a:rPr lang="en-US" sz="1600" dirty="0" smtClean="0"/>
                  <a:t>uncorrelated after passing through channel</a:t>
                </a:r>
              </a:p>
              <a:p>
                <a:pPr lvl="2">
                  <a:lnSpc>
                    <a:spcPct val="20000"/>
                  </a:lnSpc>
                </a:pPr>
                <a:endParaRPr lang="en-US" sz="1600" dirty="0" smtClean="0"/>
              </a:p>
              <a:p>
                <a:pPr>
                  <a:lnSpc>
                    <a:spcPct val="100000"/>
                  </a:lnSpc>
                </a:pPr>
                <a:r>
                  <a:rPr lang="en-US" sz="2800" dirty="0" smtClean="0"/>
                  <a:t>Why do we look at Doppler w.r.t. </a:t>
                </a:r>
                <a:r>
                  <a:rPr lang="en-US" sz="2800" kern="1200" dirty="0" smtClean="0">
                    <a:latin typeface="Garamond" pitchFamily="18" charset="0"/>
                  </a:rPr>
                  <a:t>A</a:t>
                </a:r>
                <a:r>
                  <a:rPr lang="en-US" sz="2800" kern="1200" baseline="-25000" dirty="0" smtClean="0">
                    <a:latin typeface="Garamond" pitchFamily="18" charset="0"/>
                  </a:rPr>
                  <a:t>c</a:t>
                </a:r>
                <a:r>
                  <a:rPr lang="en-US" sz="2800" kern="1200" dirty="0" smtClean="0">
                    <a:latin typeface="Garamond" pitchFamily="18" charset="0"/>
                  </a:rPr>
                  <a:t>(</a:t>
                </a:r>
                <a:r>
                  <a:rPr lang="en-US" sz="2800" kern="1200" dirty="0" err="1" smtClean="0">
                    <a:latin typeface="Symbol" panose="05050102010706020507" pitchFamily="18" charset="2"/>
                  </a:rPr>
                  <a:t>D</a:t>
                </a:r>
                <a:r>
                  <a:rPr lang="en-US" sz="2800" kern="1200" dirty="0" err="1" smtClean="0">
                    <a:latin typeface="Garamond" pitchFamily="18" charset="0"/>
                  </a:rPr>
                  <a:t>f</a:t>
                </a:r>
                <a:r>
                  <a:rPr lang="en-US" sz="2800" kern="1200" dirty="0" smtClean="0">
                    <a:latin typeface="Garamond" pitchFamily="18" charset="0"/>
                  </a:rPr>
                  <a:t>=0,</a:t>
                </a:r>
                <a:r>
                  <a:rPr lang="en-US" sz="2800" kern="1200" dirty="0" smtClean="0">
                    <a:latin typeface="Symbol" panose="05050102010706020507" pitchFamily="18" charset="2"/>
                  </a:rPr>
                  <a:t>D</a:t>
                </a:r>
                <a:r>
                  <a:rPr lang="en-US" sz="2800" kern="1200" dirty="0" smtClean="0">
                    <a:latin typeface="Garamond" pitchFamily="18" charset="0"/>
                  </a:rPr>
                  <a:t>t)?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2000" kern="1200" dirty="0" smtClean="0">
                    <a:latin typeface="Garamond" pitchFamily="18" charset="0"/>
                  </a:rPr>
                  <a:t>Captures Doppler associated with a narrowband signal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2000" kern="1200" dirty="0" smtClean="0">
                    <a:latin typeface="Garamond" pitchFamily="18" charset="0"/>
                  </a:rPr>
                  <a:t>Autocorrelation over a narrow range of frequencies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2000" kern="1200" dirty="0" smtClean="0">
                    <a:latin typeface="Garamond" pitchFamily="18" charset="0"/>
                  </a:rPr>
                  <a:t>Fully captures time-variations, multipath angles of arrival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6232" y="2296181"/>
                <a:ext cx="8746030" cy="4114800"/>
              </a:xfrm>
              <a:blipFill rotWithShape="0">
                <a:blip r:embed="rId3"/>
                <a:stretch>
                  <a:fillRect l="-697" t="-1926" r="-139" b="-11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1785987" y="2859341"/>
            <a:ext cx="41761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800" b="1" dirty="0" smtClean="0">
                <a:solidFill>
                  <a:srgbClr val="0000CC"/>
                </a:solidFill>
                <a:latin typeface="Garamond" pitchFamily="18" charset="0"/>
              </a:rPr>
              <a:t>A</a:t>
            </a:r>
            <a:r>
              <a:rPr lang="en-US" sz="2800" b="1" baseline="-25000" dirty="0" smtClean="0">
                <a:solidFill>
                  <a:srgbClr val="0000CC"/>
                </a:solidFill>
                <a:latin typeface="Garamond" pitchFamily="18" charset="0"/>
              </a:rPr>
              <a:t>c</a:t>
            </a:r>
            <a:r>
              <a:rPr lang="en-US" sz="2800" b="1" dirty="0" smtClean="0">
                <a:solidFill>
                  <a:srgbClr val="0000CC"/>
                </a:solidFill>
                <a:latin typeface="Garamond" pitchFamily="18" charset="0"/>
              </a:rPr>
              <a:t>(</a:t>
            </a:r>
            <a:r>
              <a:rPr lang="en-US" sz="2800" b="1" dirty="0" err="1" smtClean="0">
                <a:solidFill>
                  <a:srgbClr val="0000CC"/>
                </a:solidFill>
                <a:latin typeface="Symbol" panose="05050102010706020507" pitchFamily="18" charset="2"/>
              </a:rPr>
              <a:t>D</a:t>
            </a:r>
            <a:r>
              <a:rPr lang="en-US" sz="2800" b="1" dirty="0" err="1" smtClean="0">
                <a:solidFill>
                  <a:srgbClr val="0000CC"/>
                </a:solidFill>
                <a:latin typeface="Garamond" pitchFamily="18" charset="0"/>
              </a:rPr>
              <a:t>f,</a:t>
            </a:r>
            <a:r>
              <a:rPr lang="en-US" sz="2800" b="1" dirty="0" err="1" smtClean="0">
                <a:solidFill>
                  <a:srgbClr val="0000CC"/>
                </a:solidFill>
                <a:latin typeface="Symbol" panose="05050102010706020507" pitchFamily="18" charset="2"/>
              </a:rPr>
              <a:t>D</a:t>
            </a:r>
            <a:r>
              <a:rPr lang="en-US" sz="2800" b="1" dirty="0" err="1" smtClean="0">
                <a:solidFill>
                  <a:srgbClr val="0000CC"/>
                </a:solidFill>
                <a:latin typeface="Garamond" pitchFamily="18" charset="0"/>
              </a:rPr>
              <a:t>t</a:t>
            </a:r>
            <a:r>
              <a:rPr lang="en-US" sz="2800" b="1" dirty="0" smtClean="0">
                <a:solidFill>
                  <a:srgbClr val="0000CC"/>
                </a:solidFill>
                <a:latin typeface="Garamond" pitchFamily="18" charset="0"/>
              </a:rPr>
              <a:t>)</a:t>
            </a:r>
            <a:r>
              <a:rPr lang="en-US" sz="2800" b="1" i="1" dirty="0" smtClean="0">
                <a:solidFill>
                  <a:srgbClr val="0000CC"/>
                </a:solidFill>
                <a:latin typeface="Garamond" pitchFamily="18" charset="0"/>
              </a:rPr>
              <a:t>=</a:t>
            </a:r>
            <a:r>
              <a:rPr lang="en-US" sz="3200" b="1" i="1" dirty="0" smtClean="0">
                <a:solidFill>
                  <a:srgbClr val="0000CC"/>
                </a:solidFill>
                <a:latin typeface="Monotype Corsiva" pitchFamily="66" charset="0"/>
              </a:rPr>
              <a:t>F</a:t>
            </a:r>
            <a:r>
              <a:rPr lang="en-US" sz="2800" b="1" i="1" baseline="-25000" dirty="0">
                <a:solidFill>
                  <a:srgbClr val="0000CC"/>
                </a:solidFill>
                <a:latin typeface="Symbol" pitchFamily="18" charset="2"/>
              </a:rPr>
              <a:t>t</a:t>
            </a:r>
            <a:r>
              <a:rPr lang="en-US" sz="2800" b="1" dirty="0" smtClean="0">
                <a:solidFill>
                  <a:srgbClr val="0000CC"/>
                </a:solidFill>
                <a:latin typeface="Garamond" pitchFamily="18" charset="0"/>
              </a:rPr>
              <a:t>[A</a:t>
            </a:r>
            <a:r>
              <a:rPr lang="en-US" sz="2800" b="1" baseline="-25000" dirty="0" smtClean="0">
                <a:solidFill>
                  <a:srgbClr val="0000CC"/>
                </a:solidFill>
                <a:latin typeface="Garamond" pitchFamily="18" charset="0"/>
              </a:rPr>
              <a:t>c</a:t>
            </a:r>
            <a:r>
              <a:rPr lang="en-US" sz="2800" b="1" dirty="0" smtClean="0">
                <a:solidFill>
                  <a:srgbClr val="0000CC"/>
                </a:solidFill>
                <a:latin typeface="Garamond" pitchFamily="18" charset="0"/>
              </a:rPr>
              <a:t>(</a:t>
            </a:r>
            <a:r>
              <a:rPr lang="en-US" sz="2800" b="1" dirty="0" err="1" smtClean="0">
                <a:solidFill>
                  <a:srgbClr val="0000CC"/>
                </a:solidFill>
                <a:latin typeface="Symbol" pitchFamily="18" charset="2"/>
              </a:rPr>
              <a:t>t</a:t>
            </a:r>
            <a:r>
              <a:rPr lang="en-US" sz="2800" b="1" dirty="0" err="1" smtClean="0">
                <a:solidFill>
                  <a:srgbClr val="0000CC"/>
                </a:solidFill>
                <a:latin typeface="Garamond" pitchFamily="18" charset="0"/>
              </a:rPr>
              <a:t>,</a:t>
            </a:r>
            <a:r>
              <a:rPr lang="en-US" sz="2800" b="1" dirty="0" err="1" smtClean="0">
                <a:solidFill>
                  <a:srgbClr val="0000CC"/>
                </a:solidFill>
                <a:latin typeface="Symbol" pitchFamily="18" charset="2"/>
              </a:rPr>
              <a:t>D</a:t>
            </a:r>
            <a:r>
              <a:rPr lang="en-US" sz="2800" b="1" dirty="0" err="1" smtClean="0">
                <a:solidFill>
                  <a:srgbClr val="0000CC"/>
                </a:solidFill>
                <a:latin typeface="Garamond" pitchFamily="18" charset="0"/>
              </a:rPr>
              <a:t>t</a:t>
            </a:r>
            <a:r>
              <a:rPr lang="en-US" sz="2800" b="1" dirty="0">
                <a:solidFill>
                  <a:srgbClr val="0000CC"/>
                </a:solidFill>
                <a:latin typeface="Garamond" pitchFamily="18" charset="0"/>
              </a:rPr>
              <a:t>)]</a:t>
            </a:r>
            <a:endParaRPr lang="en-US" sz="2800" b="1" i="1" dirty="0">
              <a:solidFill>
                <a:srgbClr val="0000CC"/>
              </a:solidFill>
              <a:latin typeface="Garamond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367191" y="2799292"/>
            <a:ext cx="2458271" cy="1265389"/>
            <a:chOff x="6585288" y="3026726"/>
            <a:chExt cx="2818386" cy="1457118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6588463" y="3108154"/>
              <a:ext cx="0" cy="1047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6610688" y="4132092"/>
              <a:ext cx="2616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9046767" y="4007623"/>
              <a:ext cx="356907" cy="425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800" i="1" dirty="0">
                  <a:solidFill>
                    <a:srgbClr val="0033CC"/>
                  </a:solidFill>
                  <a:latin typeface="Symbol" pitchFamily="18" charset="2"/>
                </a:rPr>
                <a:t>r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7119924" y="3026726"/>
              <a:ext cx="945013" cy="53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b="1" dirty="0">
                  <a:solidFill>
                    <a:srgbClr val="0000CC"/>
                  </a:solidFill>
                  <a:latin typeface="Garamond" pitchFamily="18" charset="0"/>
                </a:rPr>
                <a:t>S</a:t>
              </a:r>
              <a:r>
                <a:rPr lang="en-US" b="1" baseline="-25000" dirty="0">
                  <a:solidFill>
                    <a:srgbClr val="0000CC"/>
                  </a:solidFill>
                  <a:latin typeface="Garamond" pitchFamily="18" charset="0"/>
                </a:rPr>
                <a:t>c</a:t>
              </a:r>
              <a:r>
                <a:rPr lang="en-US" b="1" dirty="0">
                  <a:solidFill>
                    <a:srgbClr val="0000CC"/>
                  </a:solidFill>
                  <a:latin typeface="Garamond" pitchFamily="18" charset="0"/>
                </a:rPr>
                <a:t>(</a:t>
              </a:r>
              <a:r>
                <a:rPr lang="en-US" b="1" dirty="0">
                  <a:solidFill>
                    <a:srgbClr val="0000CC"/>
                  </a:solidFill>
                  <a:latin typeface="Symbol" pitchFamily="18" charset="2"/>
                </a:rPr>
                <a:t>r</a:t>
              </a:r>
              <a:r>
                <a:rPr lang="en-US" b="1" dirty="0">
                  <a:solidFill>
                    <a:srgbClr val="0000CC"/>
                  </a:solidFill>
                  <a:latin typeface="Garamond" pitchFamily="18" charset="0"/>
                </a:rPr>
                <a:t>)</a:t>
              </a:r>
            </a:p>
          </p:txBody>
        </p: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8629891" y="4093993"/>
              <a:ext cx="454311" cy="389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600" b="1" dirty="0" err="1">
                  <a:solidFill>
                    <a:srgbClr val="000000"/>
                  </a:solidFill>
                </a:rPr>
                <a:t>B</a:t>
              </a:r>
              <a:r>
                <a:rPr lang="en-US" sz="1600" b="1" baseline="-25000" dirty="0" err="1">
                  <a:solidFill>
                    <a:srgbClr val="000000"/>
                  </a:solidFill>
                </a:rPr>
                <a:t>d</a:t>
              </a:r>
              <a:endParaRPr lang="en-US" sz="1600" b="1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6585288" y="3298654"/>
              <a:ext cx="2228850" cy="838200"/>
            </a:xfrm>
            <a:custGeom>
              <a:avLst/>
              <a:gdLst>
                <a:gd name="T0" fmla="*/ 0 w 1404"/>
                <a:gd name="T1" fmla="*/ 0 h 528"/>
                <a:gd name="T2" fmla="*/ 2147483647 w 1404"/>
                <a:gd name="T3" fmla="*/ 2147483647 h 528"/>
                <a:gd name="T4" fmla="*/ 2147483647 w 1404"/>
                <a:gd name="T5" fmla="*/ 2147483647 h 528"/>
                <a:gd name="T6" fmla="*/ 2147483647 w 1404"/>
                <a:gd name="T7" fmla="*/ 2147483647 h 528"/>
                <a:gd name="T8" fmla="*/ 2147483647 w 1404"/>
                <a:gd name="T9" fmla="*/ 2147483647 h 528"/>
                <a:gd name="T10" fmla="*/ 2147483647 w 1404"/>
                <a:gd name="T11" fmla="*/ 2147483647 h 528"/>
                <a:gd name="T12" fmla="*/ 2147483647 w 1404"/>
                <a:gd name="T13" fmla="*/ 2147483647 h 528"/>
                <a:gd name="T14" fmla="*/ 2147483647 w 1404"/>
                <a:gd name="T15" fmla="*/ 2147483647 h 528"/>
                <a:gd name="T16" fmla="*/ 2147483647 w 1404"/>
                <a:gd name="T17" fmla="*/ 2147483647 h 528"/>
                <a:gd name="T18" fmla="*/ 2147483647 w 1404"/>
                <a:gd name="T19" fmla="*/ 2147483647 h 528"/>
                <a:gd name="T20" fmla="*/ 2147483647 w 1404"/>
                <a:gd name="T21" fmla="*/ 2147483647 h 5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04"/>
                <a:gd name="T34" fmla="*/ 0 h 528"/>
                <a:gd name="T35" fmla="*/ 1404 w 1404"/>
                <a:gd name="T36" fmla="*/ 528 h 5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04" h="528">
                  <a:moveTo>
                    <a:pt x="0" y="0"/>
                  </a:moveTo>
                  <a:cubicBezTo>
                    <a:pt x="58" y="8"/>
                    <a:pt x="116" y="16"/>
                    <a:pt x="168" y="48"/>
                  </a:cubicBezTo>
                  <a:cubicBezTo>
                    <a:pt x="220" y="80"/>
                    <a:pt x="272" y="146"/>
                    <a:pt x="312" y="192"/>
                  </a:cubicBezTo>
                  <a:cubicBezTo>
                    <a:pt x="352" y="238"/>
                    <a:pt x="356" y="278"/>
                    <a:pt x="408" y="324"/>
                  </a:cubicBezTo>
                  <a:cubicBezTo>
                    <a:pt x="460" y="370"/>
                    <a:pt x="548" y="436"/>
                    <a:pt x="624" y="468"/>
                  </a:cubicBezTo>
                  <a:cubicBezTo>
                    <a:pt x="700" y="500"/>
                    <a:pt x="800" y="528"/>
                    <a:pt x="864" y="516"/>
                  </a:cubicBezTo>
                  <a:cubicBezTo>
                    <a:pt x="928" y="504"/>
                    <a:pt x="968" y="436"/>
                    <a:pt x="1008" y="396"/>
                  </a:cubicBezTo>
                  <a:cubicBezTo>
                    <a:pt x="1048" y="356"/>
                    <a:pt x="1066" y="298"/>
                    <a:pt x="1104" y="276"/>
                  </a:cubicBezTo>
                  <a:cubicBezTo>
                    <a:pt x="1142" y="254"/>
                    <a:pt x="1198" y="242"/>
                    <a:pt x="1236" y="264"/>
                  </a:cubicBezTo>
                  <a:cubicBezTo>
                    <a:pt x="1274" y="286"/>
                    <a:pt x="1304" y="366"/>
                    <a:pt x="1332" y="408"/>
                  </a:cubicBezTo>
                  <a:cubicBezTo>
                    <a:pt x="1360" y="450"/>
                    <a:pt x="1382" y="483"/>
                    <a:pt x="1404" y="516"/>
                  </a:cubicBezTo>
                </a:path>
              </a:pathLst>
            </a:custGeom>
            <a:noFill/>
            <a:ln w="38100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1150210" y="1622462"/>
            <a:ext cx="702781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800" b="1" dirty="0" smtClean="0">
                <a:solidFill>
                  <a:srgbClr val="000000"/>
                </a:solidFill>
                <a:latin typeface="Garamond" pitchFamily="18" charset="0"/>
              </a:rPr>
              <a:t>Scattering Function</a:t>
            </a:r>
            <a:r>
              <a:rPr lang="en-US" sz="2800" b="1" i="1" dirty="0" smtClean="0">
                <a:solidFill>
                  <a:srgbClr val="000000"/>
                </a:solidFill>
                <a:latin typeface="Garamond" pitchFamily="18" charset="0"/>
              </a:rPr>
              <a:t>: s(</a:t>
            </a:r>
            <a:r>
              <a:rPr lang="en-US" sz="2800" b="1" i="1" dirty="0" err="1" smtClean="0">
                <a:solidFill>
                  <a:srgbClr val="000000"/>
                </a:solidFill>
                <a:latin typeface="Symbol" pitchFamily="18" charset="2"/>
              </a:rPr>
              <a:t>t</a:t>
            </a:r>
            <a:r>
              <a:rPr lang="en-US" sz="2800" b="1" i="1" dirty="0" err="1" smtClean="0">
                <a:solidFill>
                  <a:srgbClr val="000000"/>
                </a:solidFill>
                <a:latin typeface="Garamond" pitchFamily="18" charset="0"/>
              </a:rPr>
              <a:t>,</a:t>
            </a:r>
            <a:r>
              <a:rPr lang="en-US" sz="2800" b="1" i="1" dirty="0" err="1" smtClean="0">
                <a:solidFill>
                  <a:srgbClr val="000000"/>
                </a:solidFill>
                <a:latin typeface="Symbol" pitchFamily="18" charset="2"/>
              </a:rPr>
              <a:t>r</a:t>
            </a:r>
            <a:r>
              <a:rPr lang="en-US" sz="2800" b="1" i="1" dirty="0">
                <a:solidFill>
                  <a:srgbClr val="000000"/>
                </a:solidFill>
                <a:latin typeface="Garamond" pitchFamily="18" charset="0"/>
              </a:rPr>
              <a:t>)=</a:t>
            </a:r>
            <a:r>
              <a:rPr lang="en-US" sz="3200" b="1" i="1" dirty="0" err="1">
                <a:solidFill>
                  <a:srgbClr val="000000"/>
                </a:solidFill>
                <a:latin typeface="Monotype Corsiva" pitchFamily="66" charset="0"/>
              </a:rPr>
              <a:t>F</a:t>
            </a:r>
            <a:r>
              <a:rPr lang="en-US" sz="2800" b="1" i="1" baseline="-25000" dirty="0" err="1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sz="2800" b="1" i="1" baseline="-25000" dirty="0" err="1">
                <a:solidFill>
                  <a:srgbClr val="000000"/>
                </a:solidFill>
                <a:latin typeface="Garamond" pitchFamily="18" charset="0"/>
              </a:rPr>
              <a:t>t</a:t>
            </a:r>
            <a:r>
              <a:rPr lang="en-US" sz="2800" b="1" dirty="0">
                <a:solidFill>
                  <a:srgbClr val="000000"/>
                </a:solidFill>
                <a:latin typeface="Garamond" pitchFamily="18" charset="0"/>
              </a:rPr>
              <a:t>[A</a:t>
            </a:r>
            <a:r>
              <a:rPr lang="en-US" sz="2800" b="1" baseline="-25000" dirty="0">
                <a:solidFill>
                  <a:srgbClr val="000000"/>
                </a:solidFill>
                <a:latin typeface="Garamond" pitchFamily="18" charset="0"/>
              </a:rPr>
              <a:t>c</a:t>
            </a:r>
            <a:r>
              <a:rPr lang="en-US" sz="2800" b="1" dirty="0">
                <a:solidFill>
                  <a:srgbClr val="000000"/>
                </a:solidFill>
                <a:latin typeface="Garamond" pitchFamily="18" charset="0"/>
              </a:rPr>
              <a:t>(</a:t>
            </a:r>
            <a:r>
              <a:rPr lang="en-US" sz="2800" b="1" dirty="0" err="1">
                <a:solidFill>
                  <a:srgbClr val="000000"/>
                </a:solidFill>
                <a:latin typeface="Symbol" pitchFamily="18" charset="2"/>
              </a:rPr>
              <a:t>t</a:t>
            </a:r>
            <a:r>
              <a:rPr lang="en-US" sz="2800" b="1" dirty="0" err="1">
                <a:solidFill>
                  <a:srgbClr val="000000"/>
                </a:solidFill>
                <a:latin typeface="Garamond" pitchFamily="18" charset="0"/>
              </a:rPr>
              <a:t>,</a:t>
            </a:r>
            <a:r>
              <a:rPr lang="en-US" sz="2800" b="1" dirty="0" err="1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sz="2800" b="1" dirty="0" err="1">
                <a:solidFill>
                  <a:srgbClr val="000000"/>
                </a:solidFill>
                <a:latin typeface="Garamond" pitchFamily="18" charset="0"/>
              </a:rPr>
              <a:t>t</a:t>
            </a:r>
            <a:r>
              <a:rPr lang="en-US" sz="2800" b="1" dirty="0">
                <a:solidFill>
                  <a:srgbClr val="000000"/>
                </a:solidFill>
                <a:latin typeface="Garamond" pitchFamily="18" charset="0"/>
              </a:rPr>
              <a:t>)]</a:t>
            </a:r>
            <a:endParaRPr lang="en-US" sz="2800" b="1" i="1" dirty="0">
              <a:solidFill>
                <a:srgbClr val="00000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59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Main Points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9249" y="1203434"/>
            <a:ext cx="8496300" cy="5067954"/>
          </a:xfrm>
        </p:spPr>
        <p:txBody>
          <a:bodyPr/>
          <a:lstStyle/>
          <a:p>
            <a:pPr lvl="1">
              <a:lnSpc>
                <a:spcPct val="4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lvl="1">
              <a:lnSpc>
                <a:spcPct val="5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lvl="0">
              <a:lnSpc>
                <a:spcPct val="70000"/>
              </a:lnSpc>
            </a:pPr>
            <a:r>
              <a:rPr lang="en-US" dirty="0"/>
              <a:t>Wideband channels have resolvable multipath</a:t>
            </a:r>
          </a:p>
          <a:p>
            <a:pPr lvl="1">
              <a:lnSpc>
                <a:spcPct val="70000"/>
              </a:lnSpc>
            </a:pPr>
            <a:r>
              <a:rPr lang="en-US" sz="2400" dirty="0"/>
              <a:t>S</a:t>
            </a:r>
            <a:r>
              <a:rPr lang="en-US" sz="2400" dirty="0" smtClean="0"/>
              <a:t>tatistically </a:t>
            </a:r>
            <a:r>
              <a:rPr lang="en-US" sz="2400" dirty="0"/>
              <a:t>characterize c(</a:t>
            </a:r>
            <a:r>
              <a:rPr lang="en-US" sz="2400" dirty="0" err="1">
                <a:latin typeface="Symbol" panose="05050102010706020507" pitchFamily="18" charset="2"/>
              </a:rPr>
              <a:t>t</a:t>
            </a:r>
            <a:r>
              <a:rPr lang="en-US" sz="2400" dirty="0" err="1"/>
              <a:t>,t</a:t>
            </a:r>
            <a:r>
              <a:rPr lang="en-US" sz="2400" dirty="0"/>
              <a:t>) for WSSUS </a:t>
            </a:r>
            <a:r>
              <a:rPr lang="en-US" sz="2400" dirty="0" smtClean="0"/>
              <a:t>model</a:t>
            </a:r>
            <a:endParaRPr lang="en-US" sz="2800" dirty="0" smtClean="0"/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Scattering function characterizes </a:t>
            </a:r>
            <a:r>
              <a:rPr lang="en-US" sz="2400" dirty="0" err="1" smtClean="0"/>
              <a:t>rms</a:t>
            </a:r>
            <a:r>
              <a:rPr lang="en-US" sz="2400" dirty="0" smtClean="0"/>
              <a:t> delay and Doppler spread. Key parameters for system design. </a:t>
            </a:r>
            <a:endParaRPr lang="en-US" sz="2400" dirty="0" smtClean="0"/>
          </a:p>
          <a:p>
            <a:pPr lvl="1">
              <a:lnSpc>
                <a:spcPct val="3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Delay spread defines maximum delay of significant multipath components. Inverse is coherence </a:t>
            </a:r>
            <a:r>
              <a:rPr lang="en-US" sz="2800" dirty="0" smtClean="0"/>
              <a:t>BW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S</a:t>
            </a:r>
            <a:r>
              <a:rPr lang="en-US" sz="2400" dirty="0" smtClean="0"/>
              <a:t>ignal distortion in time/freq. when delay spread exceeds inverse signal BW (signal BW exceeds coherence BW)</a:t>
            </a:r>
          </a:p>
          <a:p>
            <a:pPr>
              <a:lnSpc>
                <a:spcPct val="1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Doppler spread defines maximum nonzero </a:t>
            </a:r>
            <a:r>
              <a:rPr lang="en-US" sz="2800" dirty="0" err="1" smtClean="0"/>
              <a:t>doppler</a:t>
            </a:r>
            <a:r>
              <a:rPr lang="en-US" sz="2800" dirty="0" smtClean="0"/>
              <a:t>, its inverse is coherence </a:t>
            </a:r>
            <a:r>
              <a:rPr lang="en-US" sz="2800" dirty="0" smtClean="0"/>
              <a:t>time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Channel </a:t>
            </a:r>
            <a:r>
              <a:rPr lang="en-US" sz="2400" dirty="0" err="1" smtClean="0"/>
              <a:t>decorrelates</a:t>
            </a:r>
            <a:r>
              <a:rPr lang="en-US" sz="2400" dirty="0" smtClean="0"/>
              <a:t> over channel coherence time</a:t>
            </a:r>
            <a:endParaRPr lang="en-US" sz="2400" dirty="0" smtClean="0"/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10000"/>
              </a:lnSpc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51731</TotalTime>
  <Words>500</Words>
  <Application>Microsoft Office PowerPoint</Application>
  <PresentationFormat>On-screen Show (4:3)</PresentationFormat>
  <Paragraphs>111</Paragraphs>
  <Slides>8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Arial</vt:lpstr>
      <vt:lpstr>Calibri</vt:lpstr>
      <vt:lpstr>Cambria Math</vt:lpstr>
      <vt:lpstr>Garamond</vt:lpstr>
      <vt:lpstr>Monotype Corsiva</vt:lpstr>
      <vt:lpstr>Symbol</vt:lpstr>
      <vt:lpstr>Times New Roman</vt:lpstr>
      <vt:lpstr>Wingdings</vt:lpstr>
      <vt:lpstr>ZapfDingbats</vt:lpstr>
      <vt:lpstr>BlueRed</vt:lpstr>
      <vt:lpstr>1_BlueRed</vt:lpstr>
      <vt:lpstr>Equation</vt:lpstr>
      <vt:lpstr>EE359 – Lecture 6 Outline</vt:lpstr>
      <vt:lpstr>Review of Last Lecture</vt:lpstr>
      <vt:lpstr>Review Continued: Signal Envelope Distribution</vt:lpstr>
      <vt:lpstr>Wideband Channels</vt:lpstr>
      <vt:lpstr>Scattering Function</vt:lpstr>
      <vt:lpstr>Multipath Intensity Profile</vt:lpstr>
      <vt:lpstr>Doppler Power Spectrum</vt:lpstr>
      <vt:lpstr>Main Points</vt:lpstr>
    </vt:vector>
  </TitlesOfParts>
  <Company>Cal Tech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andreag</cp:lastModifiedBy>
  <cp:revision>94</cp:revision>
  <cp:lastPrinted>2000-03-17T02:49:38Z</cp:lastPrinted>
  <dcterms:created xsi:type="dcterms:W3CDTF">1999-01-27T20:08:30Z</dcterms:created>
  <dcterms:modified xsi:type="dcterms:W3CDTF">2017-10-12T16:05:03Z</dcterms:modified>
</cp:coreProperties>
</file>