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317" r:id="rId2"/>
    <p:sldId id="374" r:id="rId3"/>
    <p:sldId id="380" r:id="rId4"/>
    <p:sldId id="358" r:id="rId5"/>
    <p:sldId id="359" r:id="rId6"/>
    <p:sldId id="376" r:id="rId7"/>
    <p:sldId id="377" r:id="rId8"/>
    <p:sldId id="378" r:id="rId9"/>
    <p:sldId id="379" r:id="rId10"/>
    <p:sldId id="372" r:id="rId1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00"/>
    <a:srgbClr val="009900"/>
    <a:srgbClr val="33CC33"/>
    <a:srgbClr val="CC0099"/>
    <a:srgbClr val="990099"/>
    <a:srgbClr val="00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 snapToGrid="0" snapToObjects="1">
      <p:cViewPr varScale="1">
        <p:scale>
          <a:sx n="80" d="100"/>
          <a:sy n="80" d="100"/>
        </p:scale>
        <p:origin x="96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C69C8D0C-4B81-4F16-8424-17BC06765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74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35998-4936-4607-818F-174B4658E12B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12662B-0F7E-44CA-9346-A35FCE2DA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3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2662B-0F7E-44CA-9346-A35FCE2DA0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26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2662B-0F7E-44CA-9346-A35FCE2DA0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68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2662B-0F7E-44CA-9346-A35FCE2DA0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03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7D5D0-8520-4981-B1D2-0BF3F5019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4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76DC3-CCCF-44F6-A40E-691E677F33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4BE5F-DEA9-4871-810C-ACA73607D5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37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5B630-7890-4D39-8B48-6E4818E4C6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9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672E7-E7C8-41AE-9735-B29021AC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0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FED9F-4A30-4B8E-AD8F-D522F62BF7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06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E9280-3357-447C-B638-6D6E1CD34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5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4004D-6C8C-4EA3-86B3-C71D7C066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93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3C083-7CA5-4E34-B2BF-EEB40802DF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24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2692D-492B-45EF-A06D-5017B4494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0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6BFAD-B324-4910-B347-DDD3244E56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0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09BCD37-7F38-41C7-9A9E-C36F22BE9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Techni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Template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Test</a:t>
            </a:r>
          </a:p>
          <a:p>
            <a:pPr lvl="1"/>
            <a:r>
              <a:rPr lang="en-US"/>
              <a:t>Test</a:t>
            </a:r>
          </a:p>
          <a:p>
            <a:pPr lvl="1"/>
            <a:r>
              <a:rPr lang="en-US"/>
              <a:t>Test</a:t>
            </a:r>
          </a:p>
          <a:p>
            <a:pPr lvl="2"/>
            <a:r>
              <a:rPr lang="en-US"/>
              <a:t>Test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EE359 – Lecture 7 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619250"/>
            <a:ext cx="8515350" cy="4552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Announcements: </a:t>
            </a:r>
          </a:p>
          <a:p>
            <a:pPr lvl="1">
              <a:lnSpc>
                <a:spcPct val="75000"/>
              </a:lnSpc>
            </a:pPr>
            <a:r>
              <a:rPr lang="en-US" sz="2000" dirty="0">
                <a:solidFill>
                  <a:srgbClr val="FF0000"/>
                </a:solidFill>
              </a:rPr>
              <a:t>Schedule changes this week</a:t>
            </a:r>
          </a:p>
          <a:p>
            <a:pPr lvl="2">
              <a:lnSpc>
                <a:spcPct val="75000"/>
              </a:lnSpc>
            </a:pPr>
            <a:r>
              <a:rPr lang="en-US" sz="1800" dirty="0">
                <a:solidFill>
                  <a:schemeClr val="bg2"/>
                </a:solidFill>
              </a:rPr>
              <a:t>10/18 – Discussion 5-6pm Pack 364, OHs 4:00PM - 5:00PM (3rd Floor Packard) and just after Discussion.</a:t>
            </a:r>
          </a:p>
          <a:p>
            <a:pPr lvl="2">
              <a:lnSpc>
                <a:spcPct val="75000"/>
              </a:lnSpc>
            </a:pPr>
            <a:r>
              <a:rPr lang="en-US" sz="1800" u="sng" dirty="0">
                <a:solidFill>
                  <a:srgbClr val="FF0000"/>
                </a:solidFill>
              </a:rPr>
              <a:t>Makeup class Friday 10/20 (no lecture next Tues 10/24)</a:t>
            </a:r>
            <a:r>
              <a:rPr lang="en-US" sz="1800" dirty="0">
                <a:solidFill>
                  <a:srgbClr val="FF0000"/>
                </a:solidFill>
              </a:rPr>
              <a:t>. </a:t>
            </a:r>
            <a:r>
              <a:rPr lang="en-US" sz="1800" dirty="0">
                <a:solidFill>
                  <a:schemeClr val="bg2"/>
                </a:solidFill>
              </a:rPr>
              <a:t>Makeup class will be 10/20 at 10:30AM at Thornton 102 (with donuts)</a:t>
            </a:r>
          </a:p>
          <a:p>
            <a:pPr lvl="2">
              <a:lnSpc>
                <a:spcPct val="75000"/>
              </a:lnSpc>
            </a:pPr>
            <a:r>
              <a:rPr lang="en-US" sz="1800" dirty="0">
                <a:solidFill>
                  <a:schemeClr val="bg2"/>
                </a:solidFill>
              </a:rPr>
              <a:t>Tom's OHs 10/20 will be 9:30-10:20 (3rd Floor Packard)</a:t>
            </a:r>
          </a:p>
          <a:p>
            <a:pPr lvl="2">
              <a:lnSpc>
                <a:spcPct val="75000"/>
              </a:lnSpc>
            </a:pPr>
            <a:r>
              <a:rPr lang="en-US" sz="1800" dirty="0">
                <a:solidFill>
                  <a:schemeClr val="bg2"/>
                </a:solidFill>
              </a:rPr>
              <a:t>Email OHs 10/20 from 1-2pm</a:t>
            </a:r>
          </a:p>
          <a:p>
            <a:pPr lvl="1">
              <a:lnSpc>
                <a:spcPct val="75000"/>
              </a:lnSpc>
            </a:pPr>
            <a:r>
              <a:rPr lang="en-US" sz="2000" dirty="0">
                <a:solidFill>
                  <a:srgbClr val="FF0000"/>
                </a:solidFill>
              </a:rPr>
              <a:t>Project proposals due 10/28; I can provide early feedback</a:t>
            </a:r>
          </a:p>
          <a:p>
            <a:pPr lvl="1">
              <a:lnSpc>
                <a:spcPct val="75000"/>
              </a:lnSpc>
            </a:pPr>
            <a:r>
              <a:rPr lang="en-US" sz="2000" dirty="0">
                <a:solidFill>
                  <a:srgbClr val="FF0000"/>
                </a:solidFill>
              </a:rPr>
              <a:t>MT Nov. 7, 8, or 9 from 6-8pm (pizza after), poll today; details soon</a:t>
            </a:r>
          </a:p>
          <a:p>
            <a:pPr lvl="3">
              <a:lnSpc>
                <a:spcPct val="75000"/>
              </a:lnSpc>
            </a:pPr>
            <a:endParaRPr lang="en-US" sz="4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Shannon Capacity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Capacity of Flat-Fading Channels</a:t>
            </a:r>
          </a:p>
          <a:p>
            <a:pPr lvl="1">
              <a:lnSpc>
                <a:spcPct val="60000"/>
              </a:lnSpc>
            </a:pPr>
            <a:r>
              <a:rPr lang="en-US" sz="2400" dirty="0"/>
              <a:t>Fading Statistics Known</a:t>
            </a:r>
          </a:p>
          <a:p>
            <a:pPr lvl="1">
              <a:lnSpc>
                <a:spcPct val="60000"/>
              </a:lnSpc>
            </a:pPr>
            <a:r>
              <a:rPr lang="en-US" sz="2400" dirty="0"/>
              <a:t>Fading Known at RX</a:t>
            </a:r>
          </a:p>
          <a:p>
            <a:pPr lvl="1">
              <a:lnSpc>
                <a:spcPct val="60000"/>
              </a:lnSpc>
            </a:pPr>
            <a:r>
              <a:rPr lang="en-US" sz="2400" dirty="0"/>
              <a:t>Fading Known at TX and RX: water-filling</a:t>
            </a:r>
          </a:p>
          <a:p>
            <a:pPr lvl="1">
              <a:lnSpc>
                <a:spcPct val="60000"/>
              </a:lnSpc>
            </a:pPr>
            <a:r>
              <a:rPr lang="en-US" sz="2400" dirty="0"/>
              <a:t>Channel Inversion</a:t>
            </a:r>
          </a:p>
          <a:p>
            <a:pPr lvl="1">
              <a:lnSpc>
                <a:spcPct val="60000"/>
              </a:lnSpc>
            </a:pPr>
            <a:r>
              <a:rPr lang="en-US" sz="2400" dirty="0"/>
              <a:t>Truncated Channel Inversion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Last Lecture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5736" y="1742752"/>
            <a:ext cx="8773348" cy="49149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Wideband channels: B</a:t>
            </a:r>
            <a:r>
              <a:rPr lang="en-US" baseline="-25000" dirty="0"/>
              <a:t>u</a:t>
            </a:r>
            <a:r>
              <a:rPr lang="en-US" dirty="0"/>
              <a:t>&gt;&gt;1/</a:t>
            </a:r>
            <a:r>
              <a:rPr lang="en-US" dirty="0">
                <a:latin typeface="Symbol" panose="05050102010706020507" pitchFamily="18" charset="2"/>
              </a:rPr>
              <a:t>s</a:t>
            </a:r>
            <a:r>
              <a:rPr lang="en-US" baseline="-25000" dirty="0">
                <a:solidFill>
                  <a:srgbClr val="0033CC"/>
                </a:solidFill>
                <a:latin typeface="+mj-lt"/>
              </a:rPr>
              <a:t>T</a:t>
            </a:r>
            <a:r>
              <a:rPr lang="en-US" baseline="-34000" dirty="0">
                <a:solidFill>
                  <a:srgbClr val="0033CC"/>
                </a:solidFill>
                <a:latin typeface="+mj-lt"/>
              </a:rPr>
              <a:t>m</a:t>
            </a:r>
          </a:p>
          <a:p>
            <a:pPr>
              <a:lnSpc>
                <a:spcPct val="2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Scattering Function:</a:t>
            </a:r>
          </a:p>
          <a:p>
            <a:pPr lvl="1"/>
            <a:r>
              <a:rPr lang="en-US" dirty="0"/>
              <a:t>Used to characterize c(</a:t>
            </a:r>
            <a:r>
              <a:rPr lang="en-US" dirty="0" err="1">
                <a:latin typeface="Symbol" pitchFamily="18" charset="2"/>
              </a:rPr>
              <a:t>t</a:t>
            </a:r>
            <a:r>
              <a:rPr lang="en-US" dirty="0" err="1"/>
              <a:t>,t</a:t>
            </a:r>
            <a:r>
              <a:rPr lang="en-US" dirty="0"/>
              <a:t>) statistically</a:t>
            </a:r>
            <a:endParaRPr lang="en-US" sz="1200" dirty="0"/>
          </a:p>
          <a:p>
            <a:pPr lvl="1"/>
            <a:endParaRPr lang="en-US" sz="1200" dirty="0"/>
          </a:p>
          <a:p>
            <a:pPr>
              <a:lnSpc>
                <a:spcPct val="90000"/>
              </a:lnSpc>
            </a:pPr>
            <a:r>
              <a:rPr lang="en-US" dirty="0"/>
              <a:t>Multipath Intensity Profile:</a:t>
            </a:r>
          </a:p>
          <a:p>
            <a:pPr lvl="0">
              <a:lnSpc>
                <a:spcPct val="80000"/>
              </a:lnSpc>
            </a:pPr>
            <a:r>
              <a:rPr lang="en-US" sz="2400" dirty="0"/>
              <a:t>Determines average </a:t>
            </a:r>
            <a:r>
              <a:rPr lang="en-US" sz="2400" dirty="0">
                <a:solidFill>
                  <a:srgbClr val="0033CC"/>
                </a:solidFill>
              </a:rPr>
              <a:t>(</a:t>
            </a:r>
            <a:r>
              <a:rPr lang="en-US" sz="2400" dirty="0">
                <a:solidFill>
                  <a:srgbClr val="0033CC"/>
                </a:solidFill>
                <a:latin typeface="Symbol" panose="05050102010706020507" pitchFamily="18" charset="2"/>
              </a:rPr>
              <a:t>m</a:t>
            </a:r>
            <a:r>
              <a:rPr lang="en-US" sz="2400" baseline="-25000" dirty="0">
                <a:solidFill>
                  <a:srgbClr val="0033CC"/>
                </a:solidFill>
              </a:rPr>
              <a:t>T</a:t>
            </a:r>
            <a:r>
              <a:rPr lang="en-US" sz="2400" baseline="-34000" dirty="0">
                <a:solidFill>
                  <a:srgbClr val="0033CC"/>
                </a:solidFill>
              </a:rPr>
              <a:t>m</a:t>
            </a:r>
            <a:r>
              <a:rPr lang="en-US" sz="2400" dirty="0">
                <a:solidFill>
                  <a:srgbClr val="0033CC"/>
                </a:solidFill>
              </a:rPr>
              <a:t> ) and </a:t>
            </a:r>
            <a:r>
              <a:rPr lang="en-US" sz="2400" dirty="0" err="1">
                <a:solidFill>
                  <a:srgbClr val="0033CC"/>
                </a:solidFill>
              </a:rPr>
              <a:t>rms</a:t>
            </a:r>
            <a:r>
              <a:rPr lang="en-US" sz="2400" dirty="0">
                <a:solidFill>
                  <a:srgbClr val="0033CC"/>
                </a:solidFill>
              </a:rPr>
              <a:t> (</a:t>
            </a:r>
            <a:r>
              <a:rPr lang="en-US" sz="2400" dirty="0">
                <a:solidFill>
                  <a:srgbClr val="0033CC"/>
                </a:solidFill>
                <a:latin typeface="Symbol" pitchFamily="18" charset="2"/>
              </a:rPr>
              <a:t>s</a:t>
            </a:r>
            <a:r>
              <a:rPr lang="en-US" baseline="-25000" dirty="0">
                <a:solidFill>
                  <a:srgbClr val="0033CC"/>
                </a:solidFill>
              </a:rPr>
              <a:t>T</a:t>
            </a:r>
            <a:r>
              <a:rPr lang="en-US" baseline="-34000" dirty="0">
                <a:solidFill>
                  <a:srgbClr val="0033CC"/>
                </a:solidFill>
              </a:rPr>
              <a:t>m</a:t>
            </a:r>
            <a:r>
              <a:rPr lang="en-US" sz="2400" dirty="0">
                <a:solidFill>
                  <a:srgbClr val="0033CC"/>
                </a:solidFill>
              </a:rPr>
              <a:t>) </a:t>
            </a:r>
            <a:r>
              <a:rPr lang="en-US" sz="2400" dirty="0"/>
              <a:t>delay spread </a:t>
            </a:r>
          </a:p>
          <a:p>
            <a:pPr lvl="1"/>
            <a:r>
              <a:rPr lang="en-US" sz="2400" dirty="0"/>
              <a:t>Coherence bandwidth </a:t>
            </a:r>
            <a:r>
              <a:rPr lang="en-US" sz="2400" dirty="0" err="1">
                <a:solidFill>
                  <a:srgbClr val="0033CC"/>
                </a:solidFill>
              </a:rPr>
              <a:t>B</a:t>
            </a:r>
            <a:r>
              <a:rPr lang="en-US" sz="2400" baseline="-25000" dirty="0" err="1">
                <a:solidFill>
                  <a:srgbClr val="0033CC"/>
                </a:solidFill>
              </a:rPr>
              <a:t>c</a:t>
            </a:r>
            <a:r>
              <a:rPr lang="en-US" sz="2400" dirty="0">
                <a:solidFill>
                  <a:srgbClr val="0033CC"/>
                </a:solidFill>
              </a:rPr>
              <a:t>=1/</a:t>
            </a:r>
            <a:r>
              <a:rPr lang="en-US" sz="2400" dirty="0">
                <a:solidFill>
                  <a:srgbClr val="0033CC"/>
                </a:solidFill>
                <a:latin typeface="Symbol" pitchFamily="18" charset="2"/>
                <a:ea typeface="+mn-ea"/>
                <a:cs typeface="+mn-cs"/>
              </a:rPr>
              <a:t>s</a:t>
            </a:r>
            <a:r>
              <a:rPr lang="en-US" sz="3200" baseline="-25000" dirty="0">
                <a:solidFill>
                  <a:srgbClr val="0033CC"/>
                </a:solidFill>
                <a:ea typeface="+mn-ea"/>
                <a:cs typeface="+mn-cs"/>
              </a:rPr>
              <a:t>T</a:t>
            </a:r>
            <a:r>
              <a:rPr lang="en-US" sz="3200" baseline="-34000" dirty="0">
                <a:solidFill>
                  <a:srgbClr val="0033CC"/>
                </a:solidFill>
                <a:ea typeface="+mn-ea"/>
                <a:cs typeface="+mn-cs"/>
              </a:rPr>
              <a:t>m</a:t>
            </a:r>
            <a:endParaRPr lang="en-US" sz="2400" baseline="-25000" dirty="0">
              <a:solidFill>
                <a:srgbClr val="0033CC"/>
              </a:solidFill>
            </a:endParaRPr>
          </a:p>
          <a:p>
            <a:pPr lvl="1">
              <a:lnSpc>
                <a:spcPct val="100000"/>
              </a:lnSpc>
            </a:pPr>
            <a:endParaRPr lang="en-US" sz="2400" baseline="-25000" dirty="0"/>
          </a:p>
          <a:p>
            <a:pPr lvl="1">
              <a:lnSpc>
                <a:spcPct val="100000"/>
              </a:lnSpc>
            </a:pPr>
            <a:endParaRPr lang="en-US" sz="2400" baseline="-25000" dirty="0"/>
          </a:p>
          <a:p>
            <a:pPr lvl="1">
              <a:lnSpc>
                <a:spcPct val="100000"/>
              </a:lnSpc>
            </a:pPr>
            <a:endParaRPr lang="en-US" sz="2400" baseline="-25000" dirty="0"/>
          </a:p>
          <a:p>
            <a:pPr lvl="1">
              <a:lnSpc>
                <a:spcPct val="100000"/>
              </a:lnSpc>
              <a:buFont typeface="Wingdings" pitchFamily="2" charset="2"/>
              <a:buNone/>
            </a:pPr>
            <a:endParaRPr lang="en-US" sz="2400" baseline="-25000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110000"/>
              </a:lnSpc>
            </a:pPr>
            <a:endParaRPr lang="en-US" sz="2400" dirty="0"/>
          </a:p>
          <a:p>
            <a:pPr lvl="1">
              <a:lnSpc>
                <a:spcPct val="10000"/>
              </a:lnSpc>
            </a:pPr>
            <a:endParaRPr lang="en-US" dirty="0"/>
          </a:p>
        </p:txBody>
      </p:sp>
      <p:sp>
        <p:nvSpPr>
          <p:cNvPr id="1032" name="Text Box 10"/>
          <p:cNvSpPr txBox="1">
            <a:spLocks noChangeArrowheads="1"/>
          </p:cNvSpPr>
          <p:nvPr/>
        </p:nvSpPr>
        <p:spPr bwMode="auto">
          <a:xfrm>
            <a:off x="4166669" y="2359649"/>
            <a:ext cx="3330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i="1" dirty="0">
                <a:solidFill>
                  <a:srgbClr val="0000CC"/>
                </a:solidFill>
                <a:latin typeface="Garamond" pitchFamily="18" charset="0"/>
              </a:rPr>
              <a:t>s(</a:t>
            </a:r>
            <a:r>
              <a:rPr lang="en-US" sz="2800" b="1" i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2800" b="1" i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sz="2800" b="1" i="1" dirty="0" err="1">
                <a:solidFill>
                  <a:srgbClr val="0000CC"/>
                </a:solidFill>
                <a:latin typeface="Symbol" pitchFamily="18" charset="2"/>
              </a:rPr>
              <a:t>r</a:t>
            </a:r>
            <a:r>
              <a:rPr lang="en-US" sz="2800" b="1" i="1" dirty="0">
                <a:solidFill>
                  <a:srgbClr val="0000CC"/>
                </a:solidFill>
                <a:latin typeface="Garamond" pitchFamily="18" charset="0"/>
              </a:rPr>
              <a:t>)=</a:t>
            </a:r>
            <a:r>
              <a:rPr lang="en-US" sz="3200" b="1" i="1" dirty="0" err="1">
                <a:solidFill>
                  <a:srgbClr val="0000CC"/>
                </a:solidFill>
                <a:latin typeface="Monotype Corsiva" pitchFamily="66" charset="0"/>
              </a:rPr>
              <a:t>F</a:t>
            </a:r>
            <a:r>
              <a:rPr lang="en-US" sz="2800" b="1" i="1" baseline="-25000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sz="2800" b="1" i="1" baseline="-25000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[A</a:t>
            </a:r>
            <a:r>
              <a:rPr lang="en-US" sz="2800" b="1" baseline="-25000" dirty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sz="2800" b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2800" b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sz="2800" b="1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sz="2800" b="1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)]</a:t>
            </a:r>
            <a:endParaRPr lang="en-US" sz="2800" b="1" i="1" dirty="0">
              <a:solidFill>
                <a:srgbClr val="0000CC"/>
              </a:solidFill>
              <a:latin typeface="Garamond" pitchFamily="18" charset="0"/>
            </a:endParaRPr>
          </a:p>
        </p:txBody>
      </p:sp>
      <p:grpSp>
        <p:nvGrpSpPr>
          <p:cNvPr id="1033" name="Group 13"/>
          <p:cNvGrpSpPr>
            <a:grpSpLocks/>
          </p:cNvGrpSpPr>
          <p:nvPr/>
        </p:nvGrpSpPr>
        <p:grpSpPr bwMode="auto">
          <a:xfrm>
            <a:off x="7056720" y="2079253"/>
            <a:ext cx="1962364" cy="1290861"/>
            <a:chOff x="3036" y="2155"/>
            <a:chExt cx="1746" cy="1106"/>
          </a:xfrm>
        </p:grpSpPr>
        <p:sp>
          <p:nvSpPr>
            <p:cNvPr id="1053" name="Line 4"/>
            <p:cNvSpPr>
              <a:spLocks noChangeShapeType="1"/>
            </p:cNvSpPr>
            <p:nvPr/>
          </p:nvSpPr>
          <p:spPr bwMode="auto">
            <a:xfrm>
              <a:off x="3368" y="2352"/>
              <a:ext cx="0" cy="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4" name="Line 5"/>
            <p:cNvSpPr>
              <a:spLocks noChangeShapeType="1"/>
            </p:cNvSpPr>
            <p:nvPr/>
          </p:nvSpPr>
          <p:spPr bwMode="auto">
            <a:xfrm flipV="1">
              <a:off x="3036" y="2495"/>
              <a:ext cx="1499" cy="5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5" name="Line 6"/>
            <p:cNvSpPr>
              <a:spLocks noChangeShapeType="1"/>
            </p:cNvSpPr>
            <p:nvPr/>
          </p:nvSpPr>
          <p:spPr bwMode="auto">
            <a:xfrm>
              <a:off x="3058" y="2949"/>
              <a:ext cx="1620" cy="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6" name="Text Box 7"/>
            <p:cNvSpPr txBox="1">
              <a:spLocks noChangeArrowheads="1"/>
            </p:cNvSpPr>
            <p:nvPr/>
          </p:nvSpPr>
          <p:spPr bwMode="auto">
            <a:xfrm>
              <a:off x="4426" y="2805"/>
              <a:ext cx="252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dirty="0">
                  <a:solidFill>
                    <a:srgbClr val="0033CC"/>
                  </a:solidFill>
                  <a:latin typeface="Symbol" pitchFamily="18" charset="2"/>
                </a:rPr>
                <a:t>t</a:t>
              </a:r>
            </a:p>
          </p:txBody>
        </p:sp>
        <p:sp>
          <p:nvSpPr>
            <p:cNvPr id="1057" name="Text Box 8"/>
            <p:cNvSpPr txBox="1">
              <a:spLocks noChangeArrowheads="1"/>
            </p:cNvSpPr>
            <p:nvPr/>
          </p:nvSpPr>
          <p:spPr bwMode="auto">
            <a:xfrm>
              <a:off x="4497" y="2155"/>
              <a:ext cx="285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dirty="0">
                  <a:solidFill>
                    <a:srgbClr val="0033CC"/>
                  </a:solidFill>
                  <a:latin typeface="Symbol" pitchFamily="18" charset="2"/>
                </a:rPr>
                <a:t>r</a:t>
              </a:r>
            </a:p>
          </p:txBody>
        </p:sp>
        <p:sp>
          <p:nvSpPr>
            <p:cNvPr id="1058" name="Freeform 9"/>
            <p:cNvSpPr>
              <a:spLocks/>
            </p:cNvSpPr>
            <p:nvPr/>
          </p:nvSpPr>
          <p:spPr bwMode="auto">
            <a:xfrm>
              <a:off x="3384" y="2588"/>
              <a:ext cx="1140" cy="352"/>
            </a:xfrm>
            <a:custGeom>
              <a:avLst/>
              <a:gdLst>
                <a:gd name="T0" fmla="*/ 0 w 1140"/>
                <a:gd name="T1" fmla="*/ 4 h 352"/>
                <a:gd name="T2" fmla="*/ 216 w 1140"/>
                <a:gd name="T3" fmla="*/ 16 h 352"/>
                <a:gd name="T4" fmla="*/ 480 w 1140"/>
                <a:gd name="T5" fmla="*/ 100 h 352"/>
                <a:gd name="T6" fmla="*/ 780 w 1140"/>
                <a:gd name="T7" fmla="*/ 220 h 352"/>
                <a:gd name="T8" fmla="*/ 972 w 1140"/>
                <a:gd name="T9" fmla="*/ 316 h 352"/>
                <a:gd name="T10" fmla="*/ 1140 w 1140"/>
                <a:gd name="T11" fmla="*/ 352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40"/>
                <a:gd name="T19" fmla="*/ 0 h 352"/>
                <a:gd name="T20" fmla="*/ 1140 w 1140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40" h="352">
                  <a:moveTo>
                    <a:pt x="0" y="4"/>
                  </a:moveTo>
                  <a:cubicBezTo>
                    <a:pt x="68" y="2"/>
                    <a:pt x="136" y="0"/>
                    <a:pt x="216" y="16"/>
                  </a:cubicBezTo>
                  <a:cubicBezTo>
                    <a:pt x="296" y="32"/>
                    <a:pt x="386" y="66"/>
                    <a:pt x="480" y="100"/>
                  </a:cubicBezTo>
                  <a:cubicBezTo>
                    <a:pt x="574" y="134"/>
                    <a:pt x="698" y="184"/>
                    <a:pt x="780" y="220"/>
                  </a:cubicBezTo>
                  <a:cubicBezTo>
                    <a:pt x="862" y="256"/>
                    <a:pt x="912" y="294"/>
                    <a:pt x="972" y="316"/>
                  </a:cubicBezTo>
                  <a:cubicBezTo>
                    <a:pt x="1032" y="338"/>
                    <a:pt x="1086" y="345"/>
                    <a:pt x="1140" y="352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9" name="Freeform 11"/>
            <p:cNvSpPr>
              <a:spLocks/>
            </p:cNvSpPr>
            <p:nvPr/>
          </p:nvSpPr>
          <p:spPr bwMode="auto">
            <a:xfrm>
              <a:off x="3456" y="2472"/>
              <a:ext cx="792" cy="278"/>
            </a:xfrm>
            <a:custGeom>
              <a:avLst/>
              <a:gdLst>
                <a:gd name="T0" fmla="*/ 0 w 792"/>
                <a:gd name="T1" fmla="*/ 120 h 278"/>
                <a:gd name="T2" fmla="*/ 96 w 792"/>
                <a:gd name="T3" fmla="*/ 120 h 278"/>
                <a:gd name="T4" fmla="*/ 156 w 792"/>
                <a:gd name="T5" fmla="*/ 168 h 278"/>
                <a:gd name="T6" fmla="*/ 324 w 792"/>
                <a:gd name="T7" fmla="*/ 264 h 278"/>
                <a:gd name="T8" fmla="*/ 480 w 792"/>
                <a:gd name="T9" fmla="*/ 252 h 278"/>
                <a:gd name="T10" fmla="*/ 576 w 792"/>
                <a:gd name="T11" fmla="*/ 180 h 278"/>
                <a:gd name="T12" fmla="*/ 696 w 792"/>
                <a:gd name="T13" fmla="*/ 48 h 278"/>
                <a:gd name="T14" fmla="*/ 792 w 792"/>
                <a:gd name="T15" fmla="*/ 0 h 2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2"/>
                <a:gd name="T25" fmla="*/ 0 h 278"/>
                <a:gd name="T26" fmla="*/ 792 w 792"/>
                <a:gd name="T27" fmla="*/ 278 h 27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2" h="278">
                  <a:moveTo>
                    <a:pt x="0" y="120"/>
                  </a:moveTo>
                  <a:cubicBezTo>
                    <a:pt x="35" y="116"/>
                    <a:pt x="70" y="112"/>
                    <a:pt x="96" y="120"/>
                  </a:cubicBezTo>
                  <a:cubicBezTo>
                    <a:pt x="122" y="128"/>
                    <a:pt x="118" y="144"/>
                    <a:pt x="156" y="168"/>
                  </a:cubicBezTo>
                  <a:cubicBezTo>
                    <a:pt x="194" y="192"/>
                    <a:pt x="270" y="250"/>
                    <a:pt x="324" y="264"/>
                  </a:cubicBezTo>
                  <a:cubicBezTo>
                    <a:pt x="378" y="278"/>
                    <a:pt x="438" y="266"/>
                    <a:pt x="480" y="252"/>
                  </a:cubicBezTo>
                  <a:cubicBezTo>
                    <a:pt x="522" y="238"/>
                    <a:pt x="540" y="214"/>
                    <a:pt x="576" y="180"/>
                  </a:cubicBezTo>
                  <a:cubicBezTo>
                    <a:pt x="612" y="146"/>
                    <a:pt x="660" y="78"/>
                    <a:pt x="696" y="48"/>
                  </a:cubicBezTo>
                  <a:cubicBezTo>
                    <a:pt x="732" y="18"/>
                    <a:pt x="762" y="9"/>
                    <a:pt x="792" y="0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60" name="Freeform 12"/>
            <p:cNvSpPr>
              <a:spLocks/>
            </p:cNvSpPr>
            <p:nvPr/>
          </p:nvSpPr>
          <p:spPr bwMode="auto">
            <a:xfrm>
              <a:off x="3408" y="2628"/>
              <a:ext cx="936" cy="194"/>
            </a:xfrm>
            <a:custGeom>
              <a:avLst/>
              <a:gdLst>
                <a:gd name="T0" fmla="*/ 0 w 936"/>
                <a:gd name="T1" fmla="*/ 0 h 194"/>
                <a:gd name="T2" fmla="*/ 204 w 936"/>
                <a:gd name="T3" fmla="*/ 72 h 194"/>
                <a:gd name="T4" fmla="*/ 336 w 936"/>
                <a:gd name="T5" fmla="*/ 108 h 194"/>
                <a:gd name="T6" fmla="*/ 528 w 936"/>
                <a:gd name="T7" fmla="*/ 192 h 194"/>
                <a:gd name="T8" fmla="*/ 756 w 936"/>
                <a:gd name="T9" fmla="*/ 96 h 194"/>
                <a:gd name="T10" fmla="*/ 936 w 936"/>
                <a:gd name="T11" fmla="*/ 144 h 1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36"/>
                <a:gd name="T19" fmla="*/ 0 h 194"/>
                <a:gd name="T20" fmla="*/ 936 w 936"/>
                <a:gd name="T21" fmla="*/ 194 h 1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36" h="194">
                  <a:moveTo>
                    <a:pt x="0" y="0"/>
                  </a:moveTo>
                  <a:cubicBezTo>
                    <a:pt x="74" y="27"/>
                    <a:pt x="148" y="54"/>
                    <a:pt x="204" y="72"/>
                  </a:cubicBezTo>
                  <a:cubicBezTo>
                    <a:pt x="260" y="90"/>
                    <a:pt x="282" y="88"/>
                    <a:pt x="336" y="108"/>
                  </a:cubicBezTo>
                  <a:cubicBezTo>
                    <a:pt x="390" y="128"/>
                    <a:pt x="458" y="194"/>
                    <a:pt x="528" y="192"/>
                  </a:cubicBezTo>
                  <a:cubicBezTo>
                    <a:pt x="598" y="190"/>
                    <a:pt x="688" y="104"/>
                    <a:pt x="756" y="96"/>
                  </a:cubicBezTo>
                  <a:cubicBezTo>
                    <a:pt x="824" y="88"/>
                    <a:pt x="896" y="134"/>
                    <a:pt x="936" y="144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102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811914"/>
              </p:ext>
            </p:extLst>
          </p:nvPr>
        </p:nvGraphicFramePr>
        <p:xfrm>
          <a:off x="1649413" y="4972169"/>
          <a:ext cx="1427162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" name="Equation" r:id="rId4" imgW="774360" imgH="241200" progId="Equation.3">
                  <p:embed/>
                </p:oleObj>
              </mc:Choice>
              <mc:Fallback>
                <p:oleObj name="Equation" r:id="rId4" imgW="7743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9413" y="4972169"/>
                        <a:ext cx="1427162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" name="Rectangle 17"/>
          <p:cNvSpPr>
            <a:spLocks noChangeArrowheads="1"/>
          </p:cNvSpPr>
          <p:nvPr/>
        </p:nvSpPr>
        <p:spPr bwMode="auto">
          <a:xfrm>
            <a:off x="1280319" y="5406702"/>
            <a:ext cx="249237" cy="76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35" name="Rectangle 18"/>
          <p:cNvSpPr>
            <a:spLocks noChangeArrowheads="1"/>
          </p:cNvSpPr>
          <p:nvPr/>
        </p:nvSpPr>
        <p:spPr bwMode="auto">
          <a:xfrm>
            <a:off x="2258219" y="5406702"/>
            <a:ext cx="249237" cy="762000"/>
          </a:xfrm>
          <a:prstGeom prst="rect">
            <a:avLst/>
          </a:prstGeom>
          <a:solidFill>
            <a:srgbClr val="4016C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36" name="Rectangle 19"/>
          <p:cNvSpPr>
            <a:spLocks noChangeArrowheads="1"/>
          </p:cNvSpPr>
          <p:nvPr/>
        </p:nvSpPr>
        <p:spPr bwMode="auto">
          <a:xfrm>
            <a:off x="3082131" y="5406702"/>
            <a:ext cx="249238" cy="762000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37" name="Line 20"/>
          <p:cNvSpPr>
            <a:spLocks noChangeShapeType="1"/>
          </p:cNvSpPr>
          <p:nvPr/>
        </p:nvSpPr>
        <p:spPr bwMode="auto">
          <a:xfrm flipV="1">
            <a:off x="1031081" y="6168702"/>
            <a:ext cx="2627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38" name="Text Box 21"/>
          <p:cNvSpPr txBox="1">
            <a:spLocks noChangeArrowheads="1"/>
          </p:cNvSpPr>
          <p:nvPr/>
        </p:nvSpPr>
        <p:spPr bwMode="auto">
          <a:xfrm>
            <a:off x="3642519" y="5936927"/>
            <a:ext cx="317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  <a:latin typeface="Symbol" pitchFamily="18" charset="2"/>
              </a:rPr>
              <a:t>t</a:t>
            </a:r>
          </a:p>
        </p:txBody>
      </p:sp>
      <p:sp>
        <p:nvSpPr>
          <p:cNvPr id="1039" name="Line 22"/>
          <p:cNvSpPr>
            <a:spLocks noChangeShapeType="1"/>
          </p:cNvSpPr>
          <p:nvPr/>
        </p:nvSpPr>
        <p:spPr bwMode="auto">
          <a:xfrm>
            <a:off x="1510506" y="5724202"/>
            <a:ext cx="7667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02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141631"/>
              </p:ext>
            </p:extLst>
          </p:nvPr>
        </p:nvGraphicFramePr>
        <p:xfrm>
          <a:off x="1672431" y="5781352"/>
          <a:ext cx="46831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" name="Equation" r:id="rId6" imgW="253800" imgH="215640" progId="Equation.3">
                  <p:embed/>
                </p:oleObj>
              </mc:Choice>
              <mc:Fallback>
                <p:oleObj name="Equation" r:id="rId6" imgW="2538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431" y="5781352"/>
                        <a:ext cx="468313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Line 24"/>
          <p:cNvSpPr>
            <a:spLocks noChangeShapeType="1"/>
          </p:cNvSpPr>
          <p:nvPr/>
        </p:nvSpPr>
        <p:spPr bwMode="auto">
          <a:xfrm flipV="1">
            <a:off x="2507456" y="5724202"/>
            <a:ext cx="595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0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041575"/>
              </p:ext>
            </p:extLst>
          </p:nvPr>
        </p:nvGraphicFramePr>
        <p:xfrm>
          <a:off x="2580481" y="5781352"/>
          <a:ext cx="49053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" name="Equation" r:id="rId8" imgW="266400" imgH="215640" progId="Equation.3">
                  <p:embed/>
                </p:oleObj>
              </mc:Choice>
              <mc:Fallback>
                <p:oleObj name="Equation" r:id="rId8" imgW="2664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0481" y="5781352"/>
                        <a:ext cx="49053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Line 26"/>
          <p:cNvSpPr>
            <a:spLocks noChangeShapeType="1"/>
          </p:cNvSpPr>
          <p:nvPr/>
        </p:nvSpPr>
        <p:spPr bwMode="auto">
          <a:xfrm flipV="1">
            <a:off x="5260181" y="5978202"/>
            <a:ext cx="2627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42" name="Text Box 27"/>
          <p:cNvSpPr txBox="1">
            <a:spLocks noChangeArrowheads="1"/>
          </p:cNvSpPr>
          <p:nvPr/>
        </p:nvSpPr>
        <p:spPr bwMode="auto">
          <a:xfrm>
            <a:off x="7909719" y="5767064"/>
            <a:ext cx="276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  <a:latin typeface="Garamond" pitchFamily="18" charset="0"/>
              </a:rPr>
              <a:t>f</a:t>
            </a:r>
          </a:p>
        </p:txBody>
      </p:sp>
      <p:grpSp>
        <p:nvGrpSpPr>
          <p:cNvPr id="1043" name="Group 28"/>
          <p:cNvGrpSpPr>
            <a:grpSpLocks/>
          </p:cNvGrpSpPr>
          <p:nvPr/>
        </p:nvGrpSpPr>
        <p:grpSpPr bwMode="auto">
          <a:xfrm>
            <a:off x="5698331" y="5273352"/>
            <a:ext cx="1905000" cy="723900"/>
            <a:chOff x="3612" y="2772"/>
            <a:chExt cx="1200" cy="456"/>
          </a:xfrm>
        </p:grpSpPr>
        <p:sp>
          <p:nvSpPr>
            <p:cNvPr id="1051" name="Arc 29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2" name="Arc 30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44" name="Group 31"/>
          <p:cNvGrpSpPr>
            <a:grpSpLocks/>
          </p:cNvGrpSpPr>
          <p:nvPr/>
        </p:nvGrpSpPr>
        <p:grpSpPr bwMode="auto">
          <a:xfrm>
            <a:off x="6136481" y="5273352"/>
            <a:ext cx="1066800" cy="723900"/>
            <a:chOff x="3612" y="2772"/>
            <a:chExt cx="1200" cy="456"/>
          </a:xfrm>
        </p:grpSpPr>
        <p:sp>
          <p:nvSpPr>
            <p:cNvPr id="1049" name="Arc 32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0" name="Arc 33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102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164246"/>
              </p:ext>
            </p:extLst>
          </p:nvPr>
        </p:nvGraphicFramePr>
        <p:xfrm>
          <a:off x="6066631" y="4812977"/>
          <a:ext cx="11255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" name="Equation" r:id="rId10" imgW="609480" imgH="228600" progId="Equation.3">
                  <p:embed/>
                </p:oleObj>
              </mc:Choice>
              <mc:Fallback>
                <p:oleObj name="Equation" r:id="rId10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6631" y="4812977"/>
                        <a:ext cx="112553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5" name="Text Box 35"/>
          <p:cNvSpPr txBox="1">
            <a:spLocks noChangeArrowheads="1"/>
          </p:cNvSpPr>
          <p:nvPr/>
        </p:nvSpPr>
        <p:spPr bwMode="auto">
          <a:xfrm>
            <a:off x="6292056" y="5505127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33CC"/>
                </a:solidFill>
              </a:rPr>
              <a:t>A</a:t>
            </a:r>
            <a:r>
              <a:rPr lang="en-US" b="1" baseline="-25000">
                <a:solidFill>
                  <a:srgbClr val="0033CC"/>
                </a:solidFill>
              </a:rPr>
              <a:t>c</a:t>
            </a:r>
            <a:r>
              <a:rPr lang="en-US" b="1">
                <a:solidFill>
                  <a:srgbClr val="0033CC"/>
                </a:solidFill>
              </a:rPr>
              <a:t>(f)</a:t>
            </a:r>
          </a:p>
        </p:txBody>
      </p:sp>
      <p:sp>
        <p:nvSpPr>
          <p:cNvPr id="1046" name="AutoShape 36"/>
          <p:cNvSpPr>
            <a:spLocks noChangeArrowheads="1"/>
          </p:cNvSpPr>
          <p:nvPr/>
        </p:nvSpPr>
        <p:spPr bwMode="auto">
          <a:xfrm>
            <a:off x="4040981" y="5273352"/>
            <a:ext cx="1047750" cy="457200"/>
          </a:xfrm>
          <a:prstGeom prst="left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47" name="Text Box 37"/>
          <p:cNvSpPr txBox="1">
            <a:spLocks noChangeArrowheads="1"/>
          </p:cNvSpPr>
          <p:nvPr/>
        </p:nvSpPr>
        <p:spPr bwMode="auto">
          <a:xfrm>
            <a:off x="6615906" y="5902002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048" name="Text Box 38"/>
          <p:cNvSpPr txBox="1">
            <a:spLocks noChangeArrowheads="1"/>
          </p:cNvSpPr>
          <p:nvPr/>
        </p:nvSpPr>
        <p:spPr bwMode="auto">
          <a:xfrm>
            <a:off x="7092156" y="5959152"/>
            <a:ext cx="522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Bc</a:t>
            </a:r>
          </a:p>
        </p:txBody>
      </p:sp>
    </p:spTree>
    <p:extLst>
      <p:ext uri="{BB962C8B-B14F-4D97-AF65-F5344CB8AC3E}">
        <p14:creationId xmlns:p14="http://schemas.microsoft.com/office/powerpoint/2010/main" val="225935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376356" cy="1143000"/>
          </a:xfrm>
        </p:spPr>
        <p:txBody>
          <a:bodyPr/>
          <a:lstStyle/>
          <a:p>
            <a:r>
              <a:rPr lang="en-US" sz="4400" dirty="0"/>
              <a:t>Review Continued</a:t>
            </a:r>
            <a:endParaRPr lang="en-US" sz="3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6232" y="2296181"/>
                <a:ext cx="8829724" cy="4114800"/>
              </a:xfrm>
            </p:spPr>
            <p:txBody>
              <a:bodyPr/>
              <a:lstStyle/>
              <a:p>
                <a:pPr lvl="0">
                  <a:lnSpc>
                    <a:spcPct val="100000"/>
                  </a:lnSpc>
                </a:pPr>
                <a:r>
                  <a:rPr lang="en-US" sz="2800" dirty="0"/>
                  <a:t>Doppler Power Spectrum: </a:t>
                </a:r>
                <a:r>
                  <a:rPr lang="en-US" sz="2400" dirty="0"/>
                  <a:t>S</a:t>
                </a:r>
                <a:r>
                  <a:rPr lang="en-US" sz="2400" baseline="-25000" dirty="0"/>
                  <a:t>c</a:t>
                </a:r>
                <a:r>
                  <a:rPr lang="en-US" sz="2400" dirty="0"/>
                  <a:t>(</a:t>
                </a:r>
                <a:r>
                  <a:rPr lang="en-US" sz="2400" dirty="0">
                    <a:latin typeface="Symbol" pitchFamily="18" charset="2"/>
                  </a:rPr>
                  <a:t>r</a:t>
                </a:r>
                <a:r>
                  <a:rPr lang="en-US" sz="2400" dirty="0"/>
                  <a:t>)= </a:t>
                </a:r>
                <a:r>
                  <a:rPr lang="en-US" i="1" kern="1200" dirty="0" err="1">
                    <a:latin typeface="Monotype Corsiva" pitchFamily="66" charset="0"/>
                  </a:rPr>
                  <a:t>F</a:t>
                </a:r>
                <a:r>
                  <a:rPr lang="en-US" sz="2800" i="1" kern="1200" baseline="-25000" dirty="0" err="1">
                    <a:latin typeface="Symbol" pitchFamily="18" charset="2"/>
                  </a:rPr>
                  <a:t>D</a:t>
                </a:r>
                <a:r>
                  <a:rPr lang="en-US" sz="2800" i="1" kern="1200" baseline="-25000" dirty="0" err="1">
                    <a:latin typeface="+mj-lt"/>
                  </a:rPr>
                  <a:t>t</a:t>
                </a:r>
                <a:r>
                  <a:rPr lang="en-US" sz="2800" i="1" kern="1200" baseline="-25000" dirty="0">
                    <a:latin typeface="Symbol" pitchFamily="18" charset="2"/>
                  </a:rPr>
                  <a:t> </a:t>
                </a:r>
                <a:r>
                  <a:rPr lang="en-US" sz="2400" dirty="0"/>
                  <a:t>[A</a:t>
                </a:r>
                <a:r>
                  <a:rPr lang="en-US" sz="2400" baseline="-25000" dirty="0"/>
                  <a:t>c</a:t>
                </a:r>
                <a:r>
                  <a:rPr lang="en-US" sz="2400" dirty="0"/>
                  <a:t>(</a:t>
                </a:r>
                <a:r>
                  <a:rPr lang="en-US" sz="2400" dirty="0" err="1">
                    <a:latin typeface="Symbol" panose="05050102010706020507" pitchFamily="18" charset="2"/>
                  </a:rPr>
                  <a:t>D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400" dirty="0"/>
                  <a:t>=0,</a:t>
                </a:r>
                <a:r>
                  <a:rPr lang="en-US" sz="2400" dirty="0">
                    <a:latin typeface="Symbol" pitchFamily="18" charset="2"/>
                  </a:rPr>
                  <a:t>D</a:t>
                </a:r>
                <a:r>
                  <a:rPr lang="en-US" sz="2400" dirty="0"/>
                  <a:t>t)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≜</m:t>
                    </m:r>
                  </m:oMath>
                </a14:m>
                <a:r>
                  <a:rPr lang="en-US" sz="2400" dirty="0"/>
                  <a:t>Ac(</a:t>
                </a:r>
                <a:r>
                  <a:rPr lang="en-US" sz="2400" dirty="0">
                    <a:latin typeface="Symbol" panose="05050102010706020507" pitchFamily="18" charset="2"/>
                  </a:rPr>
                  <a:t>D</a:t>
                </a:r>
                <a:r>
                  <a:rPr lang="en-US" sz="2400" dirty="0"/>
                  <a:t>t)]</a:t>
                </a:r>
                <a:endParaRPr lang="en-US" sz="2800" dirty="0"/>
              </a:p>
              <a:p>
                <a:pPr lvl="1"/>
                <a:endParaRPr lang="en-US" sz="2400" dirty="0"/>
              </a:p>
              <a:p>
                <a:pPr lvl="1"/>
                <a:endParaRPr lang="en-US" sz="2400" dirty="0"/>
              </a:p>
              <a:p>
                <a:pPr lvl="1"/>
                <a:r>
                  <a:rPr lang="en-US" sz="2400" dirty="0"/>
                  <a:t>Power of multipath at given Doppler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Doppler spread </a:t>
                </a:r>
                <a:r>
                  <a:rPr lang="en-US" sz="2400" dirty="0" err="1"/>
                  <a:t>B</a:t>
                </a:r>
                <a:r>
                  <a:rPr lang="en-US" sz="2400" baseline="-25000" dirty="0" err="1"/>
                  <a:t>d</a:t>
                </a:r>
                <a:r>
                  <a:rPr lang="en-US" sz="2000" dirty="0"/>
                  <a:t>: Max. </a:t>
                </a:r>
                <a:r>
                  <a:rPr lang="en-US" sz="2000" dirty="0" err="1"/>
                  <a:t>doppler</a:t>
                </a:r>
                <a:r>
                  <a:rPr lang="en-US" sz="2000" dirty="0"/>
                  <a:t> for which </a:t>
                </a:r>
                <a:r>
                  <a:rPr lang="en-US" sz="2000" dirty="0" err="1"/>
                  <a:t>S</a:t>
                </a:r>
                <a:r>
                  <a:rPr lang="en-US" sz="2000" baseline="-25000" dirty="0" err="1"/>
                  <a:t>c</a:t>
                </a:r>
                <a:r>
                  <a:rPr lang="en-US" sz="2000" baseline="-25000" dirty="0"/>
                  <a:t> </a:t>
                </a:r>
                <a:r>
                  <a:rPr lang="en-US" sz="2000" dirty="0"/>
                  <a:t>(</a:t>
                </a:r>
                <a:r>
                  <a:rPr lang="en-US" sz="2000" dirty="0">
                    <a:latin typeface="Symbol" pitchFamily="18" charset="2"/>
                  </a:rPr>
                  <a:t>r</a:t>
                </a:r>
                <a:r>
                  <a:rPr lang="en-US" sz="2000" dirty="0"/>
                  <a:t>)&gt;0.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Coherence time T</a:t>
                </a:r>
                <a:r>
                  <a:rPr lang="en-US" sz="2400" baseline="-25000" dirty="0"/>
                  <a:t>c</a:t>
                </a:r>
                <a:r>
                  <a:rPr lang="en-US" sz="2400" dirty="0"/>
                  <a:t>=1/</a:t>
                </a:r>
                <a:r>
                  <a:rPr lang="en-US" sz="2400" dirty="0" err="1"/>
                  <a:t>B</a:t>
                </a:r>
                <a:r>
                  <a:rPr lang="en-US" sz="2400" baseline="-25000" dirty="0" err="1"/>
                  <a:t>d</a:t>
                </a:r>
                <a:r>
                  <a:rPr lang="en-US" sz="2000" dirty="0"/>
                  <a:t>: Max time over which A</a:t>
                </a:r>
                <a:r>
                  <a:rPr lang="en-US" sz="2000" baseline="-25000" dirty="0"/>
                  <a:t>c</a:t>
                </a:r>
                <a:r>
                  <a:rPr lang="en-US" sz="2000" dirty="0"/>
                  <a:t>(</a:t>
                </a:r>
                <a:r>
                  <a:rPr lang="en-US" sz="2000" dirty="0">
                    <a:latin typeface="Symbol" pitchFamily="18" charset="2"/>
                  </a:rPr>
                  <a:t>D</a:t>
                </a:r>
                <a:r>
                  <a:rPr lang="en-US" sz="2000" dirty="0"/>
                  <a:t>t)&gt;0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US" sz="1600" dirty="0"/>
                  <a:t>A</a:t>
                </a:r>
                <a:r>
                  <a:rPr lang="en-US" sz="1600" baseline="-25000" dirty="0"/>
                  <a:t>c</a:t>
                </a:r>
                <a:r>
                  <a:rPr lang="en-US" sz="1600" dirty="0"/>
                  <a:t>(</a:t>
                </a:r>
                <a:r>
                  <a:rPr lang="en-US" sz="1600" dirty="0">
                    <a:latin typeface="Symbol" pitchFamily="18" charset="2"/>
                  </a:rPr>
                  <a:t>D</a:t>
                </a:r>
                <a:r>
                  <a:rPr lang="en-US" sz="1600" dirty="0"/>
                  <a:t>t)=0 implies signals separated in time by </a:t>
                </a:r>
                <a:r>
                  <a:rPr lang="en-US" sz="1600" dirty="0">
                    <a:latin typeface="Symbol" pitchFamily="18" charset="2"/>
                  </a:rPr>
                  <a:t>D</a:t>
                </a:r>
                <a:r>
                  <a:rPr lang="en-US" sz="1600" dirty="0"/>
                  <a:t>t uncorrelated at RX</a:t>
                </a:r>
              </a:p>
              <a:p>
                <a:pPr lvl="2">
                  <a:lnSpc>
                    <a:spcPct val="20000"/>
                  </a:lnSpc>
                </a:pPr>
                <a:endParaRPr lang="en-US" sz="1600" dirty="0"/>
              </a:p>
              <a:p>
                <a:pPr>
                  <a:lnSpc>
                    <a:spcPct val="100000"/>
                  </a:lnSpc>
                </a:pPr>
                <a:r>
                  <a:rPr lang="en-US" sz="2800" dirty="0"/>
                  <a:t>Why do we look at Doppler w.r.t. </a:t>
                </a:r>
                <a:r>
                  <a:rPr lang="en-US" sz="2800" kern="1200" dirty="0">
                    <a:latin typeface="Garamond" pitchFamily="18" charset="0"/>
                  </a:rPr>
                  <a:t>A</a:t>
                </a:r>
                <a:r>
                  <a:rPr lang="en-US" sz="2800" kern="1200" baseline="-25000" dirty="0">
                    <a:latin typeface="Garamond" pitchFamily="18" charset="0"/>
                  </a:rPr>
                  <a:t>c</a:t>
                </a:r>
                <a:r>
                  <a:rPr lang="en-US" sz="2800" kern="1200" dirty="0">
                    <a:latin typeface="Garamond" pitchFamily="18" charset="0"/>
                  </a:rPr>
                  <a:t>(</a:t>
                </a:r>
                <a:r>
                  <a:rPr lang="en-US" sz="2800" kern="1200" dirty="0" err="1">
                    <a:latin typeface="Symbol" panose="05050102010706020507" pitchFamily="18" charset="2"/>
                  </a:rPr>
                  <a:t>D</a:t>
                </a:r>
                <a:r>
                  <a:rPr lang="en-US" sz="2800" kern="1200" dirty="0" err="1">
                    <a:latin typeface="Garamond" pitchFamily="18" charset="0"/>
                  </a:rPr>
                  <a:t>f</a:t>
                </a:r>
                <a:r>
                  <a:rPr lang="en-US" sz="2800" kern="1200" dirty="0">
                    <a:latin typeface="Garamond" pitchFamily="18" charset="0"/>
                  </a:rPr>
                  <a:t>=0,</a:t>
                </a:r>
                <a:r>
                  <a:rPr lang="en-US" sz="2800" kern="1200" dirty="0">
                    <a:latin typeface="Symbol" panose="05050102010706020507" pitchFamily="18" charset="2"/>
                  </a:rPr>
                  <a:t>D</a:t>
                </a:r>
                <a:r>
                  <a:rPr lang="en-US" sz="2800" kern="1200" dirty="0">
                    <a:latin typeface="Garamond" pitchFamily="18" charset="0"/>
                  </a:rPr>
                  <a:t>t)?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kern="1200" dirty="0">
                    <a:latin typeface="Garamond" pitchFamily="18" charset="0"/>
                  </a:rPr>
                  <a:t>Captures Doppler associated with a narrowband signal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kern="1200" dirty="0">
                    <a:latin typeface="Garamond" pitchFamily="18" charset="0"/>
                  </a:rPr>
                  <a:t>Autocorrelation over a narrow range of frequencies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kern="1200" dirty="0">
                    <a:latin typeface="Garamond" pitchFamily="18" charset="0"/>
                  </a:rPr>
                  <a:t>Fully captures time-variations, multipath angles of arrival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6232" y="2296181"/>
                <a:ext cx="8829724" cy="4114800"/>
              </a:xfrm>
              <a:blipFill>
                <a:blip r:embed="rId3"/>
                <a:stretch>
                  <a:fillRect l="-691" t="-1926" r="-138" b="-1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785987" y="2859341"/>
            <a:ext cx="41761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A</a:t>
            </a:r>
            <a:r>
              <a:rPr lang="en-US" sz="2800" b="1" baseline="-25000" dirty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sz="2800" b="1" dirty="0" err="1">
                <a:solidFill>
                  <a:srgbClr val="0000CC"/>
                </a:solidFill>
                <a:latin typeface="Symbol" panose="05050102010706020507" pitchFamily="18" charset="2"/>
              </a:rPr>
              <a:t>D</a:t>
            </a:r>
            <a:r>
              <a:rPr lang="en-US" sz="2800" b="1" dirty="0" err="1">
                <a:solidFill>
                  <a:srgbClr val="0000CC"/>
                </a:solidFill>
                <a:latin typeface="Garamond" pitchFamily="18" charset="0"/>
              </a:rPr>
              <a:t>f,</a:t>
            </a:r>
            <a:r>
              <a:rPr lang="en-US" sz="2800" b="1" dirty="0" err="1">
                <a:solidFill>
                  <a:srgbClr val="0000CC"/>
                </a:solidFill>
                <a:latin typeface="Symbol" panose="05050102010706020507" pitchFamily="18" charset="2"/>
              </a:rPr>
              <a:t>D</a:t>
            </a:r>
            <a:r>
              <a:rPr lang="en-US" sz="2800" b="1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)</a:t>
            </a:r>
            <a:r>
              <a:rPr lang="en-US" sz="2800" b="1" i="1" dirty="0">
                <a:solidFill>
                  <a:srgbClr val="0000CC"/>
                </a:solidFill>
                <a:latin typeface="Garamond" pitchFamily="18" charset="0"/>
              </a:rPr>
              <a:t>=</a:t>
            </a:r>
            <a:r>
              <a:rPr lang="en-US" sz="3200" b="1" i="1" dirty="0">
                <a:solidFill>
                  <a:srgbClr val="0000CC"/>
                </a:solidFill>
                <a:latin typeface="Monotype Corsiva" pitchFamily="66" charset="0"/>
              </a:rPr>
              <a:t>F</a:t>
            </a:r>
            <a:r>
              <a:rPr lang="en-US" sz="2800" b="1" i="1" baseline="-25000" dirty="0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[A</a:t>
            </a:r>
            <a:r>
              <a:rPr lang="en-US" sz="2800" b="1" baseline="-25000" dirty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sz="2800" b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2800" b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sz="2800" b="1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sz="2800" b="1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)]</a:t>
            </a:r>
            <a:endParaRPr lang="en-US" sz="2800" b="1" i="1" dirty="0">
              <a:solidFill>
                <a:srgbClr val="0000CC"/>
              </a:solidFill>
              <a:latin typeface="Garamond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367191" y="2799292"/>
            <a:ext cx="2458271" cy="1265389"/>
            <a:chOff x="6585288" y="3026726"/>
            <a:chExt cx="2818386" cy="1457118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6588463" y="3108154"/>
              <a:ext cx="0" cy="1047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610688" y="4132092"/>
              <a:ext cx="2616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9046767" y="4007623"/>
              <a:ext cx="356907" cy="42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i="1" dirty="0">
                  <a:solidFill>
                    <a:srgbClr val="0033CC"/>
                  </a:solidFill>
                  <a:latin typeface="Symbol" pitchFamily="18" charset="2"/>
                </a:rPr>
                <a:t>r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119924" y="3026726"/>
              <a:ext cx="945013" cy="53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S</a:t>
              </a:r>
              <a:r>
                <a:rPr lang="en-US" b="1" baseline="-25000" dirty="0">
                  <a:solidFill>
                    <a:srgbClr val="0000CC"/>
                  </a:solidFill>
                  <a:latin typeface="Garamond" pitchFamily="18" charset="0"/>
                </a:rPr>
                <a:t>c</a:t>
              </a: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(</a:t>
              </a:r>
              <a:r>
                <a:rPr lang="en-US" b="1" dirty="0">
                  <a:solidFill>
                    <a:srgbClr val="0000CC"/>
                  </a:solidFill>
                  <a:latin typeface="Symbol" pitchFamily="18" charset="2"/>
                </a:rPr>
                <a:t>r</a:t>
              </a: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)</a:t>
              </a: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8629891" y="4093993"/>
              <a:ext cx="454311" cy="389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b="1" dirty="0" err="1">
                  <a:solidFill>
                    <a:srgbClr val="000000"/>
                  </a:solidFill>
                </a:rPr>
                <a:t>B</a:t>
              </a:r>
              <a:r>
                <a:rPr lang="en-US" sz="1600" b="1" baseline="-25000" dirty="0" err="1">
                  <a:solidFill>
                    <a:srgbClr val="000000"/>
                  </a:solidFill>
                </a:rPr>
                <a:t>d</a:t>
              </a:r>
              <a:endParaRPr lang="en-US" sz="1600" b="1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585288" y="3298654"/>
              <a:ext cx="2228850" cy="838200"/>
            </a:xfrm>
            <a:custGeom>
              <a:avLst/>
              <a:gdLst>
                <a:gd name="T0" fmla="*/ 0 w 1404"/>
                <a:gd name="T1" fmla="*/ 0 h 528"/>
                <a:gd name="T2" fmla="*/ 2147483647 w 1404"/>
                <a:gd name="T3" fmla="*/ 2147483647 h 528"/>
                <a:gd name="T4" fmla="*/ 2147483647 w 1404"/>
                <a:gd name="T5" fmla="*/ 2147483647 h 528"/>
                <a:gd name="T6" fmla="*/ 2147483647 w 1404"/>
                <a:gd name="T7" fmla="*/ 2147483647 h 528"/>
                <a:gd name="T8" fmla="*/ 2147483647 w 1404"/>
                <a:gd name="T9" fmla="*/ 2147483647 h 528"/>
                <a:gd name="T10" fmla="*/ 2147483647 w 1404"/>
                <a:gd name="T11" fmla="*/ 2147483647 h 528"/>
                <a:gd name="T12" fmla="*/ 2147483647 w 1404"/>
                <a:gd name="T13" fmla="*/ 2147483647 h 528"/>
                <a:gd name="T14" fmla="*/ 2147483647 w 1404"/>
                <a:gd name="T15" fmla="*/ 2147483647 h 528"/>
                <a:gd name="T16" fmla="*/ 2147483647 w 1404"/>
                <a:gd name="T17" fmla="*/ 2147483647 h 528"/>
                <a:gd name="T18" fmla="*/ 2147483647 w 1404"/>
                <a:gd name="T19" fmla="*/ 2147483647 h 528"/>
                <a:gd name="T20" fmla="*/ 2147483647 w 1404"/>
                <a:gd name="T21" fmla="*/ 2147483647 h 5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04"/>
                <a:gd name="T34" fmla="*/ 0 h 528"/>
                <a:gd name="T35" fmla="*/ 1404 w 1404"/>
                <a:gd name="T36" fmla="*/ 528 h 5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04" h="528">
                  <a:moveTo>
                    <a:pt x="0" y="0"/>
                  </a:moveTo>
                  <a:cubicBezTo>
                    <a:pt x="58" y="8"/>
                    <a:pt x="116" y="16"/>
                    <a:pt x="168" y="48"/>
                  </a:cubicBezTo>
                  <a:cubicBezTo>
                    <a:pt x="220" y="80"/>
                    <a:pt x="272" y="146"/>
                    <a:pt x="312" y="192"/>
                  </a:cubicBezTo>
                  <a:cubicBezTo>
                    <a:pt x="352" y="238"/>
                    <a:pt x="356" y="278"/>
                    <a:pt x="408" y="324"/>
                  </a:cubicBezTo>
                  <a:cubicBezTo>
                    <a:pt x="460" y="370"/>
                    <a:pt x="548" y="436"/>
                    <a:pt x="624" y="468"/>
                  </a:cubicBezTo>
                  <a:cubicBezTo>
                    <a:pt x="700" y="500"/>
                    <a:pt x="800" y="528"/>
                    <a:pt x="864" y="516"/>
                  </a:cubicBezTo>
                  <a:cubicBezTo>
                    <a:pt x="928" y="504"/>
                    <a:pt x="968" y="436"/>
                    <a:pt x="1008" y="396"/>
                  </a:cubicBezTo>
                  <a:cubicBezTo>
                    <a:pt x="1048" y="356"/>
                    <a:pt x="1066" y="298"/>
                    <a:pt x="1104" y="276"/>
                  </a:cubicBezTo>
                  <a:cubicBezTo>
                    <a:pt x="1142" y="254"/>
                    <a:pt x="1198" y="242"/>
                    <a:pt x="1236" y="264"/>
                  </a:cubicBezTo>
                  <a:cubicBezTo>
                    <a:pt x="1274" y="286"/>
                    <a:pt x="1304" y="366"/>
                    <a:pt x="1332" y="408"/>
                  </a:cubicBezTo>
                  <a:cubicBezTo>
                    <a:pt x="1360" y="450"/>
                    <a:pt x="1382" y="483"/>
                    <a:pt x="1404" y="516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150210" y="1622462"/>
            <a:ext cx="70278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>
                <a:solidFill>
                  <a:srgbClr val="000000"/>
                </a:solidFill>
                <a:latin typeface="Garamond" pitchFamily="18" charset="0"/>
              </a:rPr>
              <a:t>Scattering Function</a:t>
            </a:r>
            <a:r>
              <a:rPr lang="en-US" sz="2800" b="1" i="1" dirty="0">
                <a:solidFill>
                  <a:srgbClr val="000000"/>
                </a:solidFill>
                <a:latin typeface="Garamond" pitchFamily="18" charset="0"/>
              </a:rPr>
              <a:t>: s(</a:t>
            </a:r>
            <a:r>
              <a:rPr lang="en-US" sz="2800" b="1" i="1" dirty="0" err="1">
                <a:solidFill>
                  <a:srgbClr val="000000"/>
                </a:solidFill>
                <a:latin typeface="Symbol" pitchFamily="18" charset="2"/>
              </a:rPr>
              <a:t>t</a:t>
            </a:r>
            <a:r>
              <a:rPr lang="en-US" sz="2800" b="1" i="1" dirty="0" err="1">
                <a:solidFill>
                  <a:srgbClr val="000000"/>
                </a:solidFill>
                <a:latin typeface="Garamond" pitchFamily="18" charset="0"/>
              </a:rPr>
              <a:t>,</a:t>
            </a:r>
            <a:r>
              <a:rPr lang="en-US" sz="2800" b="1" i="1" dirty="0" err="1">
                <a:solidFill>
                  <a:srgbClr val="000000"/>
                </a:solidFill>
                <a:latin typeface="Symbol" pitchFamily="18" charset="2"/>
              </a:rPr>
              <a:t>r</a:t>
            </a:r>
            <a:r>
              <a:rPr lang="en-US" sz="2800" b="1" i="1" dirty="0">
                <a:solidFill>
                  <a:srgbClr val="000000"/>
                </a:solidFill>
                <a:latin typeface="Garamond" pitchFamily="18" charset="0"/>
              </a:rPr>
              <a:t>)=</a:t>
            </a:r>
            <a:r>
              <a:rPr lang="en-US" sz="3200" b="1" i="1" dirty="0" err="1">
                <a:solidFill>
                  <a:srgbClr val="000000"/>
                </a:solidFill>
                <a:latin typeface="Monotype Corsiva" pitchFamily="66" charset="0"/>
              </a:rPr>
              <a:t>F</a:t>
            </a:r>
            <a:r>
              <a:rPr lang="en-US" sz="2800" b="1" i="1" baseline="-25000" dirty="0" err="1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z="2800" b="1" i="1" baseline="-25000" dirty="0" err="1">
                <a:solidFill>
                  <a:srgbClr val="000000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00"/>
                </a:solidFill>
                <a:latin typeface="Garamond" pitchFamily="18" charset="0"/>
              </a:rPr>
              <a:t>[A</a:t>
            </a:r>
            <a:r>
              <a:rPr lang="en-US" sz="2800" b="1" baseline="-25000" dirty="0">
                <a:solidFill>
                  <a:srgbClr val="000000"/>
                </a:solidFill>
                <a:latin typeface="Garamond" pitchFamily="18" charset="0"/>
              </a:rPr>
              <a:t>c</a:t>
            </a:r>
            <a:r>
              <a:rPr lang="en-US" sz="2800" b="1" dirty="0">
                <a:solidFill>
                  <a:srgbClr val="000000"/>
                </a:solidFill>
                <a:latin typeface="Garamond" pitchFamily="18" charset="0"/>
              </a:rPr>
              <a:t>(</a:t>
            </a:r>
            <a:r>
              <a:rPr lang="en-US" sz="2800" b="1" dirty="0" err="1">
                <a:solidFill>
                  <a:srgbClr val="000000"/>
                </a:solidFill>
                <a:latin typeface="Symbol" pitchFamily="18" charset="2"/>
              </a:rPr>
              <a:t>t</a:t>
            </a:r>
            <a:r>
              <a:rPr lang="en-US" sz="2800" b="1" dirty="0" err="1">
                <a:solidFill>
                  <a:srgbClr val="000000"/>
                </a:solidFill>
                <a:latin typeface="Garamond" pitchFamily="18" charset="0"/>
              </a:rPr>
              <a:t>,</a:t>
            </a:r>
            <a:r>
              <a:rPr lang="en-US" sz="2800" b="1" dirty="0" err="1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z="2800" b="1" dirty="0" err="1">
                <a:solidFill>
                  <a:srgbClr val="000000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00"/>
                </a:solidFill>
                <a:latin typeface="Garamond" pitchFamily="18" charset="0"/>
              </a:rPr>
              <a:t>)]</a:t>
            </a:r>
            <a:endParaRPr lang="en-US" sz="2800" b="1" i="1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269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Shannon Capacity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4" y="1781175"/>
            <a:ext cx="8372476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/>
              <a:t>Defined as channel’s maximum mutual information</a:t>
            </a:r>
          </a:p>
          <a:p>
            <a:pPr>
              <a:lnSpc>
                <a:spcPct val="20000"/>
              </a:lnSpc>
            </a:pP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dirty="0"/>
              <a:t>Shannon proved that capacity is the maximum error-free data rate a channel can support.</a:t>
            </a:r>
          </a:p>
          <a:p>
            <a:pPr>
              <a:lnSpc>
                <a:spcPct val="50000"/>
              </a:lnSpc>
            </a:pPr>
            <a:endParaRPr lang="en-US" sz="2800" dirty="0"/>
          </a:p>
          <a:p>
            <a:pPr>
              <a:lnSpc>
                <a:spcPct val="50000"/>
              </a:lnSpc>
            </a:pPr>
            <a:r>
              <a:rPr lang="en-US" sz="2800" dirty="0"/>
              <a:t>Theoretical limit (not achievable)</a:t>
            </a:r>
          </a:p>
          <a:p>
            <a:pPr lvl="2">
              <a:lnSpc>
                <a:spcPct val="20000"/>
              </a:lnSpc>
            </a:pPr>
            <a:endParaRPr lang="en-US" sz="2000" dirty="0"/>
          </a:p>
          <a:p>
            <a:r>
              <a:rPr lang="en-US" sz="2800" dirty="0"/>
              <a:t>Channel characteristic</a:t>
            </a:r>
          </a:p>
          <a:p>
            <a:pPr lvl="1"/>
            <a:r>
              <a:rPr lang="en-US" sz="2400" dirty="0"/>
              <a:t>Not dependent on design techniques</a:t>
            </a:r>
          </a:p>
          <a:p>
            <a:pPr lvl="3">
              <a:lnSpc>
                <a:spcPct val="50000"/>
              </a:lnSpc>
            </a:pPr>
            <a:endParaRPr lang="en-US" sz="1600" dirty="0"/>
          </a:p>
          <a:p>
            <a:r>
              <a:rPr lang="en-US" sz="2800" dirty="0"/>
              <a:t>In AWGN,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bps</a:t>
            </a:r>
          </a:p>
          <a:p>
            <a:pPr lvl="1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signal bandwidth</a:t>
            </a:r>
          </a:p>
          <a:p>
            <a:pPr lvl="1"/>
            <a:r>
              <a:rPr lang="en-US" sz="24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/(N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received signal to noise power ratio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265131"/>
              </p:ext>
            </p:extLst>
          </p:nvPr>
        </p:nvGraphicFramePr>
        <p:xfrm>
          <a:off x="2581275" y="5352256"/>
          <a:ext cx="23590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3" imgW="1066680" imgH="215640" progId="Equation.3">
                  <p:embed/>
                </p:oleObj>
              </mc:Choice>
              <mc:Fallback>
                <p:oleObj name="Equation" r:id="rId3" imgW="1066680" imgH="215640" progId="Equation.3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5" y="5352256"/>
                        <a:ext cx="2359025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sz="4400"/>
              <a:t>Capacity of Flat-Fading Channels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50" y="1543050"/>
            <a:ext cx="8210550" cy="45339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/>
              <a:t>Capacity defines theoretical rate limit</a:t>
            </a:r>
          </a:p>
          <a:p>
            <a:pPr lvl="1">
              <a:lnSpc>
                <a:spcPct val="60000"/>
              </a:lnSpc>
            </a:pPr>
            <a:r>
              <a:rPr lang="en-US" dirty="0"/>
              <a:t>Maximum error free rate a channel can support</a:t>
            </a:r>
          </a:p>
          <a:p>
            <a:pPr>
              <a:lnSpc>
                <a:spcPct val="130000"/>
              </a:lnSpc>
            </a:pPr>
            <a:r>
              <a:rPr lang="en-US" dirty="0"/>
              <a:t>Depends on what is known about channel</a:t>
            </a:r>
          </a:p>
          <a:p>
            <a:r>
              <a:rPr lang="en-US" dirty="0"/>
              <a:t>Fading Statistics Known</a:t>
            </a:r>
          </a:p>
          <a:p>
            <a:pPr lvl="1"/>
            <a:r>
              <a:rPr lang="en-US" sz="2400" dirty="0"/>
              <a:t>Hard to find capacity</a:t>
            </a:r>
          </a:p>
          <a:p>
            <a:r>
              <a:rPr lang="en-US" dirty="0"/>
              <a:t>Fading Known at Receiver Only</a:t>
            </a:r>
          </a:p>
          <a:p>
            <a:pPr>
              <a:lnSpc>
                <a:spcPct val="150000"/>
              </a:lnSpc>
            </a:pPr>
            <a:endParaRPr lang="en-US" sz="2800" dirty="0"/>
          </a:p>
          <a:p>
            <a:r>
              <a:rPr lang="en-US" sz="2800" dirty="0"/>
              <a:t>Fading known at TX and RX</a:t>
            </a:r>
          </a:p>
          <a:p>
            <a:pPr lvl="1"/>
            <a:r>
              <a:rPr lang="en-US" sz="2400" dirty="0"/>
              <a:t>Multiplex optimal strategy over each channel state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55096"/>
              </p:ext>
            </p:extLst>
          </p:nvPr>
        </p:nvGraphicFramePr>
        <p:xfrm>
          <a:off x="1495425" y="4932363"/>
          <a:ext cx="5561013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3" imgW="2514600" imgH="482400" progId="Equation.3">
                  <p:embed/>
                </p:oleObj>
              </mc:Choice>
              <mc:Fallback>
                <p:oleObj name="Equation" r:id="rId3" imgW="251460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5425" y="4932363"/>
                        <a:ext cx="5561013" cy="1068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/>
              <a:t>Capacity with Fading Known at </a:t>
            </a:r>
            <a:br>
              <a:rPr lang="en-US" sz="4400"/>
            </a:br>
            <a:r>
              <a:rPr lang="en-US" sz="4400"/>
              <a:t>Transmitter and Receiver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For fixed transmit power, same as with only receiver knowledge of fading</a:t>
            </a:r>
          </a:p>
          <a:p>
            <a:pPr>
              <a:lnSpc>
                <a:spcPct val="1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Transmit power </a:t>
            </a:r>
            <a:r>
              <a:rPr lang="en-US" i="1"/>
              <a:t>P(</a:t>
            </a:r>
            <a:r>
              <a:rPr lang="en-US" i="1">
                <a:latin typeface="Symbol" pitchFamily="18" charset="2"/>
              </a:rPr>
              <a:t>g</a:t>
            </a:r>
            <a:r>
              <a:rPr lang="en-US" i="1"/>
              <a:t>)</a:t>
            </a:r>
            <a:r>
              <a:rPr lang="en-US"/>
              <a:t> can also be adapted</a:t>
            </a:r>
          </a:p>
          <a:p>
            <a:pPr>
              <a:lnSpc>
                <a:spcPct val="3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Leads to optimization problem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795338" y="4648200"/>
          <a:ext cx="7172325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3" imgW="3187440" imgH="520560" progId="Equation.3">
                  <p:embed/>
                </p:oleObj>
              </mc:Choice>
              <mc:Fallback>
                <p:oleObj name="Equation" r:id="rId3" imgW="318744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4648200"/>
                        <a:ext cx="7172325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863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Optimal Adaptive Scheme</a:t>
            </a:r>
          </a:p>
        </p:txBody>
      </p:sp>
      <p:sp>
        <p:nvSpPr>
          <p:cNvPr id="4102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/>
              <a:t>Power Adaptation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endParaRPr lang="en-US" dirty="0"/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Capacity</a:t>
            </a:r>
          </a:p>
        </p:txBody>
      </p:sp>
      <p:graphicFrame>
        <p:nvGraphicFramePr>
          <p:cNvPr id="4098" name="Object 2048"/>
          <p:cNvGraphicFramePr>
            <a:graphicFrameLocks/>
          </p:cNvGraphicFramePr>
          <p:nvPr>
            <p:extLst/>
          </p:nvPr>
        </p:nvGraphicFramePr>
        <p:xfrm>
          <a:off x="800100" y="2809875"/>
          <a:ext cx="4240213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Equation" r:id="rId3" imgW="1625400" imgH="520560" progId="Equation.3">
                  <p:embed/>
                </p:oleObj>
              </mc:Choice>
              <mc:Fallback>
                <p:oleObj name="Equation" r:id="rId3" imgW="1625400" imgH="52056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809875"/>
                        <a:ext cx="4240213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3" name="Group 1030"/>
          <p:cNvGrpSpPr>
            <a:grpSpLocks/>
          </p:cNvGrpSpPr>
          <p:nvPr/>
        </p:nvGrpSpPr>
        <p:grpSpPr bwMode="auto">
          <a:xfrm>
            <a:off x="5287963" y="2312988"/>
            <a:ext cx="3203575" cy="2058987"/>
            <a:chOff x="3072" y="1197"/>
            <a:chExt cx="2018" cy="1297"/>
          </a:xfrm>
        </p:grpSpPr>
        <p:sp>
          <p:nvSpPr>
            <p:cNvPr id="4105" name="Arc 1031"/>
            <p:cNvSpPr>
              <a:spLocks/>
            </p:cNvSpPr>
            <p:nvPr/>
          </p:nvSpPr>
          <p:spPr bwMode="auto">
            <a:xfrm>
              <a:off x="3178" y="1305"/>
              <a:ext cx="57" cy="1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6" name="Line 1032"/>
            <p:cNvSpPr>
              <a:spLocks noChangeShapeType="1"/>
            </p:cNvSpPr>
            <p:nvPr/>
          </p:nvSpPr>
          <p:spPr bwMode="auto">
            <a:xfrm>
              <a:off x="3117" y="1197"/>
              <a:ext cx="0" cy="102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7" name="Line 1033"/>
            <p:cNvSpPr>
              <a:spLocks noChangeShapeType="1"/>
            </p:cNvSpPr>
            <p:nvPr/>
          </p:nvSpPr>
          <p:spPr bwMode="auto">
            <a:xfrm>
              <a:off x="3107" y="2224"/>
              <a:ext cx="17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aphicFrame>
          <p:nvGraphicFramePr>
            <p:cNvPr id="4100" name="Object 2050"/>
            <p:cNvGraphicFramePr>
              <a:graphicFrameLocks/>
            </p:cNvGraphicFramePr>
            <p:nvPr/>
          </p:nvGraphicFramePr>
          <p:xfrm>
            <a:off x="4936" y="1211"/>
            <a:ext cx="154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37" name="Equation" r:id="rId5" imgW="253800" imgH="609480" progId="Equation.3">
                    <p:embed/>
                  </p:oleObj>
                </mc:Choice>
                <mc:Fallback>
                  <p:oleObj name="Equation" r:id="rId5" imgW="253800" imgH="609480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6" y="1211"/>
                          <a:ext cx="154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8" name="Arc 1035"/>
            <p:cNvSpPr>
              <a:spLocks/>
            </p:cNvSpPr>
            <p:nvPr/>
          </p:nvSpPr>
          <p:spPr bwMode="auto">
            <a:xfrm rot="10800000">
              <a:off x="3190" y="1397"/>
              <a:ext cx="1668" cy="627"/>
            </a:xfrm>
            <a:custGeom>
              <a:avLst/>
              <a:gdLst>
                <a:gd name="T0" fmla="*/ 0 w 21612"/>
                <a:gd name="T1" fmla="*/ 0 h 21600"/>
                <a:gd name="T2" fmla="*/ 0 w 21612"/>
                <a:gd name="T3" fmla="*/ 0 h 21600"/>
                <a:gd name="T4" fmla="*/ 0 w 2161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12"/>
                <a:gd name="T10" fmla="*/ 0 h 21600"/>
                <a:gd name="T11" fmla="*/ 21612 w 216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12" h="21600" fill="none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</a:path>
                <a:path w="21612" h="21600" stroke="0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  <a:lnTo>
                    <a:pt x="13" y="21600"/>
                  </a:lnTo>
                  <a:close/>
                </a:path>
              </a:pathLst>
            </a:custGeom>
            <a:solidFill>
              <a:srgbClr val="0000CC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9" name="Line 1036"/>
            <p:cNvSpPr>
              <a:spLocks noChangeShapeType="1"/>
            </p:cNvSpPr>
            <p:nvPr/>
          </p:nvSpPr>
          <p:spPr bwMode="auto">
            <a:xfrm>
              <a:off x="4935" y="2021"/>
              <a:ext cx="152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0" name="Rectangle 1037"/>
            <p:cNvSpPr>
              <a:spLocks noChangeArrowheads="1"/>
            </p:cNvSpPr>
            <p:nvPr/>
          </p:nvSpPr>
          <p:spPr bwMode="auto">
            <a:xfrm>
              <a:off x="4979" y="184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1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1" name="Rectangle 1038"/>
            <p:cNvSpPr>
              <a:spLocks noChangeArrowheads="1"/>
            </p:cNvSpPr>
            <p:nvPr/>
          </p:nvSpPr>
          <p:spPr bwMode="auto">
            <a:xfrm>
              <a:off x="4978" y="2024"/>
              <a:ext cx="5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2" name="Line 1039"/>
            <p:cNvSpPr>
              <a:spLocks noChangeShapeType="1"/>
            </p:cNvSpPr>
            <p:nvPr/>
          </p:nvSpPr>
          <p:spPr bwMode="auto">
            <a:xfrm>
              <a:off x="3124" y="1387"/>
              <a:ext cx="17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3" name="Line 1040"/>
            <p:cNvSpPr>
              <a:spLocks noChangeShapeType="1"/>
            </p:cNvSpPr>
            <p:nvPr/>
          </p:nvSpPr>
          <p:spPr bwMode="auto">
            <a:xfrm>
              <a:off x="3186" y="1395"/>
              <a:ext cx="0" cy="8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4" name="Rectangle 1041"/>
            <p:cNvSpPr>
              <a:spLocks noChangeArrowheads="1"/>
            </p:cNvSpPr>
            <p:nvPr/>
          </p:nvSpPr>
          <p:spPr bwMode="auto">
            <a:xfrm>
              <a:off x="3072" y="2175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0</a:t>
              </a:r>
            </a:p>
          </p:txBody>
        </p:sp>
        <p:sp>
          <p:nvSpPr>
            <p:cNvPr id="4115" name="Rectangle 1042"/>
            <p:cNvSpPr>
              <a:spLocks noChangeArrowheads="1"/>
            </p:cNvSpPr>
            <p:nvPr/>
          </p:nvSpPr>
          <p:spPr bwMode="auto">
            <a:xfrm>
              <a:off x="4667" y="2244"/>
              <a:ext cx="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</a:p>
          </p:txBody>
        </p:sp>
      </p:grpSp>
      <p:graphicFrame>
        <p:nvGraphicFramePr>
          <p:cNvPr id="4099" name="Object 20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01896"/>
              </p:ext>
            </p:extLst>
          </p:nvPr>
        </p:nvGraphicFramePr>
        <p:xfrm>
          <a:off x="2181224" y="4892675"/>
          <a:ext cx="5165725" cy="1520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Equation" r:id="rId7" imgW="1485720" imgH="495000" progId="Equation.3">
                  <p:embed/>
                </p:oleObj>
              </mc:Choice>
              <mc:Fallback>
                <p:oleObj name="Equation" r:id="rId7" imgW="1485720" imgH="4950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4" y="4892675"/>
                        <a:ext cx="5165725" cy="15208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1044"/>
          <p:cNvSpPr txBox="1">
            <a:spLocks noChangeArrowheads="1"/>
          </p:cNvSpPr>
          <p:nvPr/>
        </p:nvSpPr>
        <p:spPr bwMode="auto">
          <a:xfrm>
            <a:off x="5794375" y="1965325"/>
            <a:ext cx="1654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i="1">
                <a:solidFill>
                  <a:srgbClr val="CC0000"/>
                </a:solidFill>
              </a:rPr>
              <a:t>Waterfilling</a:t>
            </a:r>
          </a:p>
        </p:txBody>
      </p:sp>
    </p:spTree>
    <p:extLst>
      <p:ext uri="{BB962C8B-B14F-4D97-AF65-F5344CB8AC3E}">
        <p14:creationId xmlns:p14="http://schemas.microsoft.com/office/powerpoint/2010/main" val="372361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 Inversion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790700"/>
            <a:ext cx="7848600" cy="4800600"/>
          </a:xfrm>
        </p:spPr>
        <p:txBody>
          <a:bodyPr/>
          <a:lstStyle/>
          <a:p>
            <a:r>
              <a:rPr lang="en-US" dirty="0"/>
              <a:t>Fading inverted to maintain constant SNR</a:t>
            </a:r>
          </a:p>
          <a:p>
            <a:r>
              <a:rPr lang="en-US" dirty="0"/>
              <a:t>Simplifies design (fixed rate)</a:t>
            </a:r>
          </a:p>
          <a:p>
            <a:r>
              <a:rPr lang="en-US" dirty="0"/>
              <a:t>Greatly reduces capacity</a:t>
            </a:r>
          </a:p>
          <a:p>
            <a:pPr lvl="1"/>
            <a:r>
              <a:rPr lang="en-US" dirty="0"/>
              <a:t>Capacity is zero in Rayleigh fading</a:t>
            </a:r>
          </a:p>
          <a:p>
            <a:r>
              <a:rPr lang="en-US" dirty="0"/>
              <a:t>Truncated inversion</a:t>
            </a:r>
          </a:p>
          <a:p>
            <a:pPr lvl="1"/>
            <a:r>
              <a:rPr lang="en-US" dirty="0"/>
              <a:t>Invert channel above cutoff fade depth</a:t>
            </a:r>
          </a:p>
          <a:p>
            <a:pPr lvl="1"/>
            <a:r>
              <a:rPr lang="en-US" dirty="0"/>
              <a:t>Constant SNR (fixed rate) above cutoff</a:t>
            </a:r>
          </a:p>
          <a:p>
            <a:pPr lvl="1"/>
            <a:r>
              <a:rPr lang="en-US" dirty="0"/>
              <a:t>Cutoff greatly increases capacity</a:t>
            </a:r>
          </a:p>
          <a:p>
            <a:pPr lvl="2"/>
            <a:r>
              <a:rPr lang="en-US" dirty="0"/>
              <a:t>Close to optimal</a:t>
            </a:r>
          </a:p>
        </p:txBody>
      </p:sp>
    </p:spTree>
    <p:extLst>
      <p:ext uri="{BB962C8B-B14F-4D97-AF65-F5344CB8AC3E}">
        <p14:creationId xmlns:p14="http://schemas.microsoft.com/office/powerpoint/2010/main" val="2508894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Capacity in Flat-Fading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3132138"/>
            <a:ext cx="4819650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100"/>
            <a:ext cx="4724400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800100" y="1771650"/>
            <a:ext cx="35242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en-US" sz="3200" b="1" kern="0" dirty="0">
                <a:solidFill>
                  <a:srgbClr val="0000CC"/>
                </a:solidFill>
                <a:latin typeface="Garamond"/>
              </a:rPr>
              <a:t>Rayleigh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257800" y="2789238"/>
            <a:ext cx="35242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en-US" sz="3200" b="1" kern="0" dirty="0">
                <a:solidFill>
                  <a:srgbClr val="0000CC"/>
                </a:solidFill>
                <a:latin typeface="Garamond"/>
              </a:rPr>
              <a:t>Log-Normal</a:t>
            </a:r>
          </a:p>
        </p:txBody>
      </p:sp>
    </p:spTree>
    <p:extLst>
      <p:ext uri="{BB962C8B-B14F-4D97-AF65-F5344CB8AC3E}">
        <p14:creationId xmlns:p14="http://schemas.microsoft.com/office/powerpoint/2010/main" val="160517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Points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918210"/>
            <a:ext cx="8663940" cy="5410200"/>
          </a:xfrm>
        </p:spPr>
        <p:txBody>
          <a:bodyPr/>
          <a:lstStyle/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sz="2400" dirty="0"/>
          </a:p>
          <a:p>
            <a:pPr lvl="1">
              <a:lnSpc>
                <a:spcPct val="50000"/>
              </a:lnSpc>
              <a:buFont typeface="Wingdings" pitchFamily="2" charset="2"/>
              <a:buNone/>
            </a:pPr>
            <a:endParaRPr lang="en-US" sz="2400" dirty="0"/>
          </a:p>
          <a:p>
            <a:pPr marL="1828800" lvl="4" indent="0">
              <a:lnSpc>
                <a:spcPct val="10000"/>
              </a:lnSpc>
              <a:buNone/>
            </a:pPr>
            <a:endParaRPr lang="en-US" sz="2800" dirty="0"/>
          </a:p>
          <a:p>
            <a:pPr lvl="3">
              <a:lnSpc>
                <a:spcPct val="3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2800" dirty="0"/>
              <a:t>Fundamental channel capacity defines maximum data rate that can be supported on a channel</a:t>
            </a:r>
          </a:p>
          <a:p>
            <a:pPr lvl="2">
              <a:lnSpc>
                <a:spcPct val="30000"/>
              </a:lnSpc>
            </a:pP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sz="2800" dirty="0"/>
              <a:t>Capacity in fading depends what is known at TX/RX</a:t>
            </a:r>
          </a:p>
          <a:p>
            <a:pPr lvl="2">
              <a:lnSpc>
                <a:spcPct val="3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800" dirty="0"/>
              <a:t>Capacity with RX CSI is average of AWGN capacity</a:t>
            </a:r>
          </a:p>
          <a:p>
            <a:pPr lvl="2">
              <a:lnSpc>
                <a:spcPct val="3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800" dirty="0"/>
              <a:t>Capacity with TX/RX knowledge requires optimal adaptation based on current channel state</a:t>
            </a:r>
          </a:p>
          <a:p>
            <a:pPr lvl="2">
              <a:lnSpc>
                <a:spcPct val="3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800" dirty="0"/>
              <a:t>Almost same capacity as with RX knowledge only</a:t>
            </a:r>
          </a:p>
          <a:p>
            <a:pPr lvl="2">
              <a:lnSpc>
                <a:spcPct val="3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800" dirty="0"/>
              <a:t>Channel inversion has poor performance, but significantly improved with truncation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52763</TotalTime>
  <Words>552</Words>
  <Application>Microsoft Office PowerPoint</Application>
  <PresentationFormat>On-screen Show (4:3)</PresentationFormat>
  <Paragraphs>129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BlueRed</vt:lpstr>
      <vt:lpstr>EE359 – Lecture 7 Outline</vt:lpstr>
      <vt:lpstr>Review of Last Lecture</vt:lpstr>
      <vt:lpstr>Review Continued</vt:lpstr>
      <vt:lpstr>Shannon Capacity</vt:lpstr>
      <vt:lpstr>Capacity of Flat-Fading Channels</vt:lpstr>
      <vt:lpstr>Capacity with Fading Known at  Transmitter and Receiver</vt:lpstr>
      <vt:lpstr>Optimal Adaptive Scheme</vt:lpstr>
      <vt:lpstr>Channel Inversion</vt:lpstr>
      <vt:lpstr>Capacity in Flat-Fading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120</cp:revision>
  <cp:lastPrinted>2000-03-17T02:49:38Z</cp:lastPrinted>
  <dcterms:created xsi:type="dcterms:W3CDTF">1999-01-27T20:08:30Z</dcterms:created>
  <dcterms:modified xsi:type="dcterms:W3CDTF">2017-10-17T16:44:36Z</dcterms:modified>
</cp:coreProperties>
</file>