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5"/>
  </p:notesMasterIdLst>
  <p:handoutMasterIdLst>
    <p:handoutMasterId r:id="rId26"/>
  </p:handoutMasterIdLst>
  <p:sldIdLst>
    <p:sldId id="304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8" r:id="rId11"/>
    <p:sldId id="323" r:id="rId12"/>
    <p:sldId id="324" r:id="rId13"/>
    <p:sldId id="325" r:id="rId14"/>
    <p:sldId id="326" r:id="rId15"/>
    <p:sldId id="328" r:id="rId16"/>
    <p:sldId id="329" r:id="rId17"/>
    <p:sldId id="330" r:id="rId18"/>
    <p:sldId id="331" r:id="rId19"/>
    <p:sldId id="332" r:id="rId20"/>
    <p:sldId id="333" r:id="rId21"/>
    <p:sldId id="336" r:id="rId22"/>
    <p:sldId id="335" r:id="rId23"/>
    <p:sldId id="334" r:id="rId2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58" autoAdjust="0"/>
    <p:restoredTop sz="99417" autoAdjust="0"/>
  </p:normalViewPr>
  <p:slideViewPr>
    <p:cSldViewPr snapToGrid="0" snapToObjects="1">
      <p:cViewPr varScale="1">
        <p:scale>
          <a:sx n="119" d="100"/>
          <a:sy n="119" d="100"/>
        </p:scale>
        <p:origin x="-15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9261532-765B-A249-AEC8-8E6641511189}" type="datetimeFigureOut">
              <a:rPr lang="en-US"/>
              <a:pPr>
                <a:defRPr/>
              </a:pPr>
              <a:t>2/2/14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8CC4EDB-9188-DF41-9A11-B1CBBF1285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312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6471073-ADFE-A044-AF03-D4398E31110F}" type="datetimeFigureOut">
              <a:rPr lang="en-US"/>
              <a:pPr>
                <a:defRPr/>
              </a:pPr>
              <a:t>2/2/14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8E5A1B2-686A-994C-B60F-AF849EAE5C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8420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emf"/><Relationship Id="rId3" Type="http://schemas.openxmlformats.org/officeDocument/2006/relationships/image" Target="../media/image3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10325"/>
            <a:ext cx="9155113" cy="45720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63" y="6510338"/>
            <a:ext cx="1819275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397166"/>
            <a:ext cx="8229600" cy="82463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4798696"/>
            <a:ext cx="6059488" cy="27432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3221797"/>
            <a:ext cx="8229600" cy="6158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763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10325"/>
            <a:ext cx="9155113" cy="45720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6510338"/>
            <a:ext cx="1817688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8" y="2051687"/>
            <a:ext cx="2954337" cy="123444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8" y="3429000"/>
            <a:ext cx="2954337" cy="12439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2046816"/>
            <a:ext cx="1951038" cy="260138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3358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8" y="1211580"/>
            <a:ext cx="7700963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474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11113"/>
            <a:ext cx="457200" cy="6096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algn="ctr" eaLnBrk="1" latinLnBrk="0" hangingPunct="1">
              <a:defRPr kumimoji="0"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39316E2-CBBF-3548-8607-07361974B27D}" type="slidenum">
              <a:rPr lang="en-US" sz="1000" smtClean="0">
                <a:latin typeface="+mn-lt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8" y="1211580"/>
            <a:ext cx="3787775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1211580"/>
            <a:ext cx="3779838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00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1211581"/>
            <a:ext cx="7707862" cy="242214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8" y="3788418"/>
            <a:ext cx="7707313" cy="242214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409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8" y="1211580"/>
            <a:ext cx="3787775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1211582"/>
            <a:ext cx="3779838" cy="2430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3783329"/>
            <a:ext cx="3779838" cy="24403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4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8" y="1211582"/>
            <a:ext cx="3787775" cy="2430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8" y="3787484"/>
            <a:ext cx="3781425" cy="24361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1211582"/>
            <a:ext cx="3779838" cy="2430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3787484"/>
            <a:ext cx="3779838" cy="24361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77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6415088"/>
            <a:ext cx="2046288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410325"/>
            <a:ext cx="9155113" cy="457200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6510338"/>
            <a:ext cx="1817688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403850"/>
            <a:ext cx="8229600" cy="82463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4798696"/>
            <a:ext cx="6059488" cy="27432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3228481"/>
            <a:ext cx="8229600" cy="6158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719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10325"/>
            <a:ext cx="9155113" cy="457200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6510338"/>
            <a:ext cx="1817688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8" y="2051687"/>
            <a:ext cx="2954337" cy="123444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8" y="3429000"/>
            <a:ext cx="2954337" cy="12439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2046816"/>
            <a:ext cx="1951038" cy="260138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21499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8" y="1211580"/>
            <a:ext cx="7700963" cy="5012056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614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11113"/>
            <a:ext cx="457200" cy="6096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algn="ctr" eaLnBrk="1" latinLnBrk="0" hangingPunct="1">
              <a:defRPr kumimoji="0"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13411B4-2499-0846-B206-7E360DF3FB1C}" type="slidenum">
              <a:rPr lang="en-US" sz="1000" smtClean="0">
                <a:latin typeface="+mn-lt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8" y="1211580"/>
            <a:ext cx="3787775" cy="50120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1211580"/>
            <a:ext cx="3779838" cy="50120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798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1211581"/>
            <a:ext cx="7707862" cy="2422143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8" y="3788418"/>
            <a:ext cx="7707313" cy="2422143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357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8" y="1211580"/>
            <a:ext cx="3787775" cy="50120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1211582"/>
            <a:ext cx="3779838" cy="243078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3783329"/>
            <a:ext cx="3779838" cy="24403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913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8" y="1211582"/>
            <a:ext cx="3787775" cy="243078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8" y="3787484"/>
            <a:ext cx="3781425" cy="243615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1211582"/>
            <a:ext cx="3779838" cy="243078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3787484"/>
            <a:ext cx="3779838" cy="243615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461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theme" Target="../theme/theme2.xml"/><Relationship Id="rId9" Type="http://schemas.openxmlformats.org/officeDocument/2006/relationships/image" Target="../media/image1.emf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479425"/>
            <a:ext cx="77073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1204913"/>
            <a:ext cx="7707313" cy="501808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6415088"/>
            <a:ext cx="846137" cy="3635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4975731-60AC-914D-8122-D5F022F81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6867525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6475413"/>
            <a:ext cx="1817687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2pPr>
      <a:lvl3pPr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3pPr>
      <a:lvl4pPr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4pPr>
      <a:lvl5pPr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defRPr kern="1200" spc="2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88925" indent="-288925" algn="l" defTabSz="457200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569913" indent="-225425" algn="l" defTabSz="457200" rtl="0" fontAlgn="base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charset="0"/>
        <a:buChar char="›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914400" indent="-227013" algn="l" defTabSz="457200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•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258888" indent="-227013" algn="l" defTabSz="457200" rtl="0" fontAlgn="base">
        <a:spcBef>
          <a:spcPct val="20000"/>
        </a:spcBef>
        <a:spcAft>
          <a:spcPct val="0"/>
        </a:spcAft>
        <a:buClr>
          <a:schemeClr val="bg2"/>
        </a:buClr>
        <a:buFont typeface="Source Sans Pro" charset="0"/>
        <a:buChar char="–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479425"/>
            <a:ext cx="77073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1204913"/>
            <a:ext cx="7707313" cy="501808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6415088"/>
            <a:ext cx="846137" cy="3635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A1E798F-9A0B-644D-BCDC-7EAE77A458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4572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025" y="6475413"/>
            <a:ext cx="1819275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defRPr kern="1200" cap="small" spc="2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charset="0"/>
        <a:buChar char="›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•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charset="0"/>
        <a:buChar char="–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</p:nvPr>
        </p:nvSpPr>
        <p:spPr>
          <a:xfrm>
            <a:off x="457200" y="2254250"/>
            <a:ext cx="8229600" cy="823913"/>
          </a:xfrm>
        </p:spPr>
        <p:txBody>
          <a:bodyPr/>
          <a:lstStyle/>
          <a:p>
            <a:r>
              <a:rPr lang="en-US" dirty="0" smtClean="0">
                <a:latin typeface="Source Sans Pro Semibold" charset="0"/>
              </a:rPr>
              <a:t>XORs in The Air: </a:t>
            </a:r>
            <a:br>
              <a:rPr lang="en-US" dirty="0" smtClean="0">
                <a:latin typeface="Source Sans Pro Semibold" charset="0"/>
              </a:rPr>
            </a:br>
            <a:r>
              <a:rPr lang="en-US" dirty="0" smtClean="0">
                <a:latin typeface="Source Sans Pro Semibold" charset="0"/>
              </a:rPr>
              <a:t>Practical Wireless Network Coding</a:t>
            </a:r>
            <a:endParaRPr lang="en-US" dirty="0">
              <a:latin typeface="Source Sans Pro Semibold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603375" y="4460875"/>
            <a:ext cx="6059488" cy="781050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defRPr/>
            </a:pPr>
            <a:r>
              <a:rPr lang="en-US" dirty="0" smtClean="0"/>
              <a:t>Presented by Gerald Hng</a:t>
            </a:r>
            <a:endParaRPr lang="en-US" dirty="0"/>
          </a:p>
          <a:p>
            <a:pPr marL="0" indent="0" fontAlgn="auto">
              <a:spcAft>
                <a:spcPts val="0"/>
              </a:spcAft>
              <a:defRPr/>
            </a:pPr>
            <a:r>
              <a:rPr lang="en-US" dirty="0" smtClean="0"/>
              <a:t>5 Feb 2014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57200" y="3078163"/>
            <a:ext cx="8229600" cy="6159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solidFill>
                  <a:schemeClr val="bg2"/>
                </a:solidFill>
                <a:ea typeface="+mn-ea"/>
                <a:cs typeface="+mn-cs"/>
              </a:rPr>
              <a:t>EE 360 Paper Presentation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</p:nvPr>
        </p:nvSpPr>
        <p:spPr>
          <a:xfrm>
            <a:off x="949325" y="479425"/>
            <a:ext cx="7707313" cy="650875"/>
          </a:xfrm>
        </p:spPr>
        <p:txBody>
          <a:bodyPr/>
          <a:lstStyle/>
          <a:p>
            <a:r>
              <a:rPr lang="en-US" sz="3600" dirty="0">
                <a:latin typeface="Source Sans Pro Semibold" charset="0"/>
              </a:rPr>
              <a:t>Contents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955675" y="1211263"/>
            <a:ext cx="7700963" cy="5011737"/>
          </a:xfrm>
        </p:spPr>
        <p:txBody>
          <a:bodyPr>
            <a:normAutofit/>
          </a:bodyPr>
          <a:lstStyle/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Introduction</a:t>
            </a:r>
          </a:p>
          <a:p>
            <a:pPr marL="512763" lvl="2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Network coding &amp; COPE</a:t>
            </a: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COPE – Ideas &amp; Approaches</a:t>
            </a:r>
          </a:p>
          <a:p>
            <a:pPr marL="512763" lvl="2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Opportunistic Listening</a:t>
            </a:r>
          </a:p>
          <a:p>
            <a:pPr marL="512763" lvl="2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Opportunistic Coding</a:t>
            </a:r>
          </a:p>
          <a:p>
            <a:pPr marL="512763" lvl="2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Learning Neighbor States</a:t>
            </a: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Results</a:t>
            </a:r>
          </a:p>
          <a:p>
            <a:pPr marL="512763" lvl="2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Ad Hoc Network results</a:t>
            </a: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My Experience with Practical NC</a:t>
            </a: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Conclusion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Introduction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2400" dirty="0" smtClean="0"/>
              <a:t>Network Coding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A technique to improve a network’s throughput</a:t>
            </a:r>
            <a:r>
              <a:rPr lang="en-US" sz="2000" dirty="0"/>
              <a:t> </a:t>
            </a:r>
            <a:r>
              <a:rPr lang="en-US" sz="2000" dirty="0" smtClean="0"/>
              <a:t>and efficiency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First proposed by </a:t>
            </a:r>
            <a:r>
              <a:rPr lang="en-US" sz="2000" dirty="0" err="1" smtClean="0"/>
              <a:t>Ahlswede</a:t>
            </a:r>
            <a:r>
              <a:rPr lang="en-US" sz="2000" dirty="0" smtClean="0"/>
              <a:t> et al (2000)</a:t>
            </a:r>
            <a:endParaRPr lang="en-US" sz="2000" dirty="0" smtClean="0"/>
          </a:p>
          <a:p>
            <a:pPr>
              <a:buFont typeface="Arial"/>
              <a:buChar char="•"/>
            </a:pPr>
            <a:r>
              <a:rPr lang="en-US" sz="2000" dirty="0" smtClean="0"/>
              <a:t>General idea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Nodes do not simply </a:t>
            </a:r>
            <a:r>
              <a:rPr lang="en-US" i="1" dirty="0" smtClean="0"/>
              <a:t>relay</a:t>
            </a:r>
            <a:r>
              <a:rPr lang="en-US" dirty="0" smtClean="0"/>
              <a:t> packets they received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Instead nodes </a:t>
            </a:r>
            <a:r>
              <a:rPr lang="en-US" i="1" dirty="0" smtClean="0"/>
              <a:t>combine</a:t>
            </a:r>
            <a:r>
              <a:rPr lang="en-US" dirty="0" smtClean="0"/>
              <a:t> several packets together to send in one single transmission</a:t>
            </a:r>
          </a:p>
          <a:p>
            <a:pPr lvl="2">
              <a:buFont typeface="Arial"/>
              <a:buChar char="•"/>
            </a:pPr>
            <a:endParaRPr lang="en-US" dirty="0"/>
          </a:p>
          <a:p>
            <a:pPr marL="0" lvl="1" indent="0">
              <a:buNone/>
            </a:pPr>
            <a:r>
              <a:rPr lang="en-US" sz="2400" dirty="0" smtClean="0"/>
              <a:t>COPE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XORs in The Air: Practical Wireless Network Coding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/>
              <a:t>S. </a:t>
            </a:r>
            <a:r>
              <a:rPr lang="en-US" sz="1600" dirty="0" err="1" smtClean="0"/>
              <a:t>Katti</a:t>
            </a:r>
            <a:r>
              <a:rPr lang="en-US" sz="1600" dirty="0" smtClean="0"/>
              <a:t>, D. </a:t>
            </a:r>
            <a:r>
              <a:rPr lang="en-US" sz="1600" dirty="0" err="1" smtClean="0"/>
              <a:t>Katabi</a:t>
            </a:r>
            <a:r>
              <a:rPr lang="en-US" sz="1600" dirty="0" smtClean="0"/>
              <a:t>, H. Rahul, W. Hu, M. </a:t>
            </a:r>
            <a:r>
              <a:rPr lang="en-US" sz="1600" dirty="0" err="1" smtClean="0"/>
              <a:t>Medard</a:t>
            </a:r>
            <a:r>
              <a:rPr lang="en-US" sz="1600" dirty="0" smtClean="0"/>
              <a:t> and J. </a:t>
            </a:r>
            <a:r>
              <a:rPr lang="en-US" sz="1600" dirty="0" err="1" smtClean="0"/>
              <a:t>Crowcroft</a:t>
            </a:r>
            <a:r>
              <a:rPr lang="en-US" sz="1600" dirty="0" smtClean="0"/>
              <a:t> (2006)</a:t>
            </a:r>
            <a:endParaRPr lang="en-US" sz="1600" dirty="0"/>
          </a:p>
          <a:p>
            <a:pPr lvl="2">
              <a:buFont typeface="Wingdings" charset="2"/>
              <a:buChar char="§"/>
            </a:pPr>
            <a:r>
              <a:rPr lang="en-US" sz="1600" dirty="0" smtClean="0"/>
              <a:t>Stands for “</a:t>
            </a:r>
            <a:r>
              <a:rPr lang="en-US" sz="1600" i="1" dirty="0" smtClean="0"/>
              <a:t>C</a:t>
            </a:r>
            <a:r>
              <a:rPr lang="en-US" sz="1600" dirty="0" smtClean="0"/>
              <a:t>oding </a:t>
            </a:r>
            <a:r>
              <a:rPr lang="en-US" sz="1600" i="1" dirty="0" smtClean="0"/>
              <a:t>Op</a:t>
            </a:r>
            <a:r>
              <a:rPr lang="en-US" sz="1600" dirty="0" smtClean="0"/>
              <a:t>portunistically”</a:t>
            </a:r>
            <a:endParaRPr lang="en-US" sz="1600" dirty="0" smtClean="0"/>
          </a:p>
          <a:p>
            <a:pPr lvl="1">
              <a:buFont typeface="Arial"/>
              <a:buChar char="•"/>
            </a:pPr>
            <a:r>
              <a:rPr lang="en-US" sz="2000" dirty="0" smtClean="0"/>
              <a:t>First system architecture for </a:t>
            </a:r>
            <a:r>
              <a:rPr lang="en-US" sz="2000" i="1" dirty="0" smtClean="0"/>
              <a:t>wireless</a:t>
            </a:r>
            <a:r>
              <a:rPr lang="en-US" sz="2000" dirty="0" smtClean="0"/>
              <a:t> network coding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/>
              <a:t>Proposed a </a:t>
            </a:r>
            <a:r>
              <a:rPr lang="en-US" sz="1600" dirty="0"/>
              <a:t>d</a:t>
            </a:r>
            <a:r>
              <a:rPr lang="en-US" sz="1600" dirty="0" smtClean="0"/>
              <a:t>esign that makes practical deployment of wireless NC feasible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393" y="6495904"/>
            <a:ext cx="5885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R. </a:t>
            </a:r>
            <a:r>
              <a:rPr lang="en-US" sz="800" dirty="0" err="1"/>
              <a:t>Ahlswede</a:t>
            </a:r>
            <a:r>
              <a:rPr lang="en-US" sz="800" dirty="0"/>
              <a:t>, N. </a:t>
            </a:r>
            <a:r>
              <a:rPr lang="en-US" sz="800" dirty="0" err="1"/>
              <a:t>Cai</a:t>
            </a:r>
            <a:r>
              <a:rPr lang="en-US" sz="800" dirty="0"/>
              <a:t>, S. R. Li, and R. W. </a:t>
            </a:r>
            <a:r>
              <a:rPr lang="en-US" sz="800" dirty="0" err="1"/>
              <a:t>Yeung</a:t>
            </a:r>
            <a:r>
              <a:rPr lang="en-US" sz="800" dirty="0"/>
              <a:t>. Network Information Flow. In </a:t>
            </a:r>
            <a:r>
              <a:rPr lang="en-US" sz="800" i="1" dirty="0"/>
              <a:t>IEEE Transactions on Information Theory</a:t>
            </a:r>
            <a:r>
              <a:rPr lang="en-US" sz="800" dirty="0"/>
              <a:t>, 2000. </a:t>
            </a:r>
            <a:endParaRPr lang="en-US" sz="800" dirty="0" smtClean="0">
              <a:effectLst/>
            </a:endParaRPr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04561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2"/>
          <a:srcRect l="7196" t="56603" r="7633" b="4785"/>
          <a:stretch/>
        </p:blipFill>
        <p:spPr>
          <a:xfrm>
            <a:off x="6789018" y="2892379"/>
            <a:ext cx="1098393" cy="76050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2"/>
          <a:srcRect l="7196" t="56603" r="7633" b="4785"/>
          <a:stretch/>
        </p:blipFill>
        <p:spPr>
          <a:xfrm>
            <a:off x="1683290" y="2790111"/>
            <a:ext cx="1098393" cy="76050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2"/>
          <a:srcRect l="7196" t="56603" r="7633" b="4785"/>
          <a:stretch/>
        </p:blipFill>
        <p:spPr>
          <a:xfrm>
            <a:off x="4128249" y="1979473"/>
            <a:ext cx="1098393" cy="7605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Conventional Information Exchange</a:t>
            </a:r>
            <a:endParaRPr lang="en-US" sz="3600" dirty="0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7010671" y="2624507"/>
            <a:ext cx="16065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cs typeface="Arial" charset="0"/>
              </a:rPr>
              <a:t>Bob</a:t>
            </a: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4217988" y="1613220"/>
            <a:ext cx="14859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cs typeface="Arial" charset="0"/>
              </a:rPr>
              <a:t>Relay</a:t>
            </a: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 rot="19833042">
            <a:off x="2465388" y="2807020"/>
            <a:ext cx="427037" cy="188912"/>
          </a:xfrm>
          <a:prstGeom prst="rect">
            <a:avLst/>
          </a:prstGeom>
          <a:solidFill>
            <a:srgbClr val="C0504D"/>
          </a:solidFill>
          <a:ln>
            <a:noFill/>
          </a:ln>
          <a:effectLst/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 rot="1373883">
            <a:off x="5091113" y="2245045"/>
            <a:ext cx="427037" cy="188912"/>
          </a:xfrm>
          <a:prstGeom prst="rect">
            <a:avLst/>
          </a:prstGeom>
          <a:solidFill>
            <a:srgbClr val="C0504D"/>
          </a:solidFill>
          <a:ln>
            <a:noFill/>
          </a:ln>
          <a:effectLst/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 rot="1397671">
            <a:off x="6518275" y="3148332"/>
            <a:ext cx="427038" cy="188913"/>
          </a:xfrm>
          <a:prstGeom prst="rect">
            <a:avLst/>
          </a:prstGeom>
          <a:solidFill>
            <a:srgbClr val="007486"/>
          </a:solidFill>
          <a:ln>
            <a:noFill/>
          </a:ln>
          <a:effectLst/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 rot="19833042">
            <a:off x="3840163" y="2413489"/>
            <a:ext cx="427037" cy="188913"/>
          </a:xfrm>
          <a:prstGeom prst="rect">
            <a:avLst/>
          </a:prstGeom>
          <a:solidFill>
            <a:schemeClr val="accent2">
              <a:lumMod val="90000"/>
              <a:lumOff val="10000"/>
            </a:schemeClr>
          </a:solidFill>
          <a:ln>
            <a:noFill/>
          </a:ln>
          <a:effectLst/>
        </p:spPr>
        <p:txBody>
          <a:bodyPr wrap="none" lIns="90488" tIns="44450" rIns="90488" bIns="44450" anchor="ctr"/>
          <a:lstStyle/>
          <a:p>
            <a:endParaRPr lang="en-US"/>
          </a:p>
        </p:txBody>
      </p:sp>
      <p:grpSp>
        <p:nvGrpSpPr>
          <p:cNvPr id="23" name="Group 25"/>
          <p:cNvGrpSpPr>
            <a:grpSpLocks/>
          </p:cNvGrpSpPr>
          <p:nvPr/>
        </p:nvGrpSpPr>
        <p:grpSpPr bwMode="auto">
          <a:xfrm>
            <a:off x="444320" y="3701368"/>
            <a:ext cx="2352675" cy="366712"/>
            <a:chOff x="451" y="3055"/>
            <a:chExt cx="1280" cy="231"/>
          </a:xfrm>
        </p:grpSpPr>
        <p:sp>
          <p:nvSpPr>
            <p:cNvPr id="24" name="Rectangle 26"/>
            <p:cNvSpPr>
              <a:spLocks noChangeArrowheads="1"/>
            </p:cNvSpPr>
            <p:nvPr/>
          </p:nvSpPr>
          <p:spPr bwMode="auto">
            <a:xfrm>
              <a:off x="1462" y="3132"/>
              <a:ext cx="269" cy="119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 sz="1800"/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451" y="3055"/>
              <a:ext cx="10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i="1" dirty="0">
                  <a:latin typeface="Arial Narrow" charset="0"/>
                </a:rPr>
                <a:t>Alice</a:t>
              </a:r>
              <a:r>
                <a:rPr lang="ja-JP" altLang="en-US" sz="1800" b="1" i="1" dirty="0">
                  <a:latin typeface="Arial"/>
                </a:rPr>
                <a:t>’</a:t>
              </a:r>
              <a:r>
                <a:rPr lang="en-US" sz="1800" b="1" i="1" dirty="0">
                  <a:latin typeface="Arial Narrow" charset="0"/>
                </a:rPr>
                <a:t>s packet</a:t>
              </a:r>
            </a:p>
          </p:txBody>
        </p:sp>
      </p:grpSp>
      <p:grpSp>
        <p:nvGrpSpPr>
          <p:cNvPr id="26" name="Group 28"/>
          <p:cNvGrpSpPr>
            <a:grpSpLocks/>
          </p:cNvGrpSpPr>
          <p:nvPr/>
        </p:nvGrpSpPr>
        <p:grpSpPr bwMode="auto">
          <a:xfrm>
            <a:off x="6638925" y="3687057"/>
            <a:ext cx="2292350" cy="366712"/>
            <a:chOff x="4094" y="3045"/>
            <a:chExt cx="1280" cy="231"/>
          </a:xfrm>
        </p:grpSpPr>
        <p:sp>
          <p:nvSpPr>
            <p:cNvPr id="27" name="Rectangle 29"/>
            <p:cNvSpPr>
              <a:spLocks noChangeArrowheads="1"/>
            </p:cNvSpPr>
            <p:nvPr/>
          </p:nvSpPr>
          <p:spPr bwMode="auto">
            <a:xfrm>
              <a:off x="5105" y="3122"/>
              <a:ext cx="269" cy="119"/>
            </a:xfrm>
            <a:prstGeom prst="rect">
              <a:avLst/>
            </a:prstGeom>
            <a:solidFill>
              <a:srgbClr val="00748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 sz="1800"/>
            </a:p>
          </p:txBody>
        </p:sp>
        <p:sp>
          <p:nvSpPr>
            <p:cNvPr id="28" name="Text Box 30"/>
            <p:cNvSpPr txBox="1">
              <a:spLocks noChangeArrowheads="1"/>
            </p:cNvSpPr>
            <p:nvPr/>
          </p:nvSpPr>
          <p:spPr bwMode="auto">
            <a:xfrm>
              <a:off x="4094" y="3045"/>
              <a:ext cx="10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i="1">
                  <a:latin typeface="Arial Narrow" charset="0"/>
                </a:rPr>
                <a:t>Bob</a:t>
              </a:r>
              <a:r>
                <a:rPr lang="ja-JP" altLang="en-US" sz="1800" b="1" i="1">
                  <a:latin typeface="Arial"/>
                </a:rPr>
                <a:t>’</a:t>
              </a:r>
              <a:r>
                <a:rPr lang="en-US" sz="1800" b="1" i="1">
                  <a:latin typeface="Arial Narrow" charset="0"/>
                </a:rPr>
                <a:t>s packet</a:t>
              </a:r>
            </a:p>
          </p:txBody>
        </p:sp>
      </p:grpSp>
      <p:grpSp>
        <p:nvGrpSpPr>
          <p:cNvPr id="29" name="Group 31"/>
          <p:cNvGrpSpPr>
            <a:grpSpLocks/>
          </p:cNvGrpSpPr>
          <p:nvPr/>
        </p:nvGrpSpPr>
        <p:grpSpPr bwMode="auto">
          <a:xfrm>
            <a:off x="447495" y="4028393"/>
            <a:ext cx="2335213" cy="366712"/>
            <a:chOff x="4094" y="3045"/>
            <a:chExt cx="1280" cy="231"/>
          </a:xfrm>
        </p:grpSpPr>
        <p:sp>
          <p:nvSpPr>
            <p:cNvPr id="30" name="Rectangle 32"/>
            <p:cNvSpPr>
              <a:spLocks noChangeArrowheads="1"/>
            </p:cNvSpPr>
            <p:nvPr/>
          </p:nvSpPr>
          <p:spPr bwMode="auto">
            <a:xfrm>
              <a:off x="5105" y="3122"/>
              <a:ext cx="269" cy="119"/>
            </a:xfrm>
            <a:prstGeom prst="rect">
              <a:avLst/>
            </a:prstGeom>
            <a:solidFill>
              <a:srgbClr val="00748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 sz="1800"/>
            </a:p>
          </p:txBody>
        </p:sp>
        <p:sp>
          <p:nvSpPr>
            <p:cNvPr id="31" name="Text Box 33"/>
            <p:cNvSpPr txBox="1">
              <a:spLocks noChangeArrowheads="1"/>
            </p:cNvSpPr>
            <p:nvPr/>
          </p:nvSpPr>
          <p:spPr bwMode="auto">
            <a:xfrm>
              <a:off x="4094" y="3045"/>
              <a:ext cx="10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i="1">
                  <a:latin typeface="Arial Narrow" charset="0"/>
                </a:rPr>
                <a:t>Bob</a:t>
              </a:r>
              <a:r>
                <a:rPr lang="ja-JP" altLang="en-US" sz="1800" b="1" i="1">
                  <a:latin typeface="Arial"/>
                </a:rPr>
                <a:t>’</a:t>
              </a:r>
              <a:r>
                <a:rPr lang="en-US" sz="1800" b="1" i="1">
                  <a:latin typeface="Arial Narrow" charset="0"/>
                </a:rPr>
                <a:t>s packet</a:t>
              </a:r>
            </a:p>
          </p:txBody>
        </p:sp>
      </p:grpSp>
      <p:grpSp>
        <p:nvGrpSpPr>
          <p:cNvPr id="32" name="Group 34"/>
          <p:cNvGrpSpPr>
            <a:grpSpLocks/>
          </p:cNvGrpSpPr>
          <p:nvPr/>
        </p:nvGrpSpPr>
        <p:grpSpPr bwMode="auto">
          <a:xfrm>
            <a:off x="6623050" y="4023607"/>
            <a:ext cx="2320925" cy="366712"/>
            <a:chOff x="451" y="3055"/>
            <a:chExt cx="1280" cy="231"/>
          </a:xfrm>
        </p:grpSpPr>
        <p:sp>
          <p:nvSpPr>
            <p:cNvPr id="33" name="Rectangle 35"/>
            <p:cNvSpPr>
              <a:spLocks noChangeArrowheads="1"/>
            </p:cNvSpPr>
            <p:nvPr/>
          </p:nvSpPr>
          <p:spPr bwMode="auto">
            <a:xfrm>
              <a:off x="1462" y="3132"/>
              <a:ext cx="269" cy="119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 sz="1800"/>
            </a:p>
          </p:txBody>
        </p:sp>
        <p:sp>
          <p:nvSpPr>
            <p:cNvPr id="34" name="Text Box 36"/>
            <p:cNvSpPr txBox="1">
              <a:spLocks noChangeArrowheads="1"/>
            </p:cNvSpPr>
            <p:nvPr/>
          </p:nvSpPr>
          <p:spPr bwMode="auto">
            <a:xfrm>
              <a:off x="451" y="3055"/>
              <a:ext cx="10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i="1" dirty="0">
                  <a:latin typeface="Arial Narrow" charset="0"/>
                </a:rPr>
                <a:t>Alice</a:t>
              </a:r>
              <a:r>
                <a:rPr lang="ja-JP" altLang="en-US" sz="1800" b="1" i="1" dirty="0">
                  <a:latin typeface="Arial"/>
                </a:rPr>
                <a:t>’</a:t>
              </a:r>
              <a:r>
                <a:rPr lang="en-US" sz="1800" b="1" i="1" dirty="0">
                  <a:latin typeface="Arial Narrow" charset="0"/>
                </a:rPr>
                <a:t>s packet</a:t>
              </a:r>
            </a:p>
          </p:txBody>
        </p:sp>
      </p:grpSp>
      <p:sp>
        <p:nvSpPr>
          <p:cNvPr id="35" name="Rectangle 37"/>
          <p:cNvSpPr txBox="1">
            <a:spLocks noChangeArrowheads="1"/>
          </p:cNvSpPr>
          <p:nvPr/>
        </p:nvSpPr>
        <p:spPr>
          <a:xfrm>
            <a:off x="609600" y="5257800"/>
            <a:ext cx="8001000" cy="1143000"/>
          </a:xfrm>
          <a:prstGeom prst="rect">
            <a:avLst/>
          </a:prstGeom>
          <a:noFill/>
          <a:ln/>
        </p:spPr>
        <p:txBody>
          <a:bodyPr/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defRPr kern="1200" spc="2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90000"/>
              </a:lnSpc>
              <a:buFont typeface="Arial"/>
              <a:buChar char="•"/>
            </a:pPr>
            <a:r>
              <a:rPr lang="en-US" dirty="0" smtClean="0"/>
              <a:t>Requires 4 transmissions</a:t>
            </a:r>
          </a:p>
          <a:p>
            <a:pPr marL="457200" indent="-457200">
              <a:lnSpc>
                <a:spcPct val="90000"/>
              </a:lnSpc>
              <a:buFont typeface="Arial"/>
              <a:buChar char="•"/>
            </a:pPr>
            <a:r>
              <a:rPr lang="en-US" dirty="0" smtClean="0"/>
              <a:t>Relay faces scalability issues</a:t>
            </a:r>
          </a:p>
          <a:p>
            <a:pPr marL="457200" indent="-457200">
              <a:lnSpc>
                <a:spcPct val="90000"/>
              </a:lnSpc>
              <a:buFont typeface="Arial"/>
              <a:buChar char="•"/>
            </a:pPr>
            <a:r>
              <a:rPr lang="en-US" dirty="0" smtClean="0"/>
              <a:t>Can COPE do better?</a:t>
            </a: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1883953" y="2474839"/>
            <a:ext cx="16065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cs typeface="Arial" charset="0"/>
              </a:rPr>
              <a:t>Alice</a:t>
            </a:r>
            <a:endParaRPr lang="en-US" sz="2000" b="1" dirty="0">
              <a:cs typeface="Arial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70213" y="6207123"/>
            <a:ext cx="35189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XORs in The Air: Practical Wireless Network Coding, S. </a:t>
            </a:r>
            <a:r>
              <a:rPr lang="en-US" sz="800" dirty="0" err="1" smtClean="0"/>
              <a:t>Katti</a:t>
            </a:r>
            <a:r>
              <a:rPr lang="en-US" sz="800" dirty="0" smtClean="0"/>
              <a:t> et al</a:t>
            </a:r>
            <a:endParaRPr lang="en-US" sz="800" dirty="0" smtClean="0">
              <a:effectLst/>
            </a:endParaRPr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17147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77778E-6 C 0.0665 -0.03866 0.13299 -0.07709 0.15973 -0.0926 " pathEditMode="relative" ptsTypes="aA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7 C -0.0717 -0.04259 -0.14323 -0.08518 -0.17187 -0.10254 " pathEditMode="relative" ptsTypes="aA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96296E-6 C 0.07413 0.04028 0.14843 0.08056 0.18055 0.09908 C 0.21267 0.1176 0.19045 0.10857 0.1927 0.11042 " pathEditMode="relative" ptsTypes="aaA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44444E-6 C 2.77778E-7 -4.44444E-6 -0.09635 0.05208 -0.19271 0.10417 " pathEditMode="relative" ptsTypes="aA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3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2"/>
          <a:srcRect l="7196" t="56603" r="7633" b="4785"/>
          <a:stretch/>
        </p:blipFill>
        <p:spPr>
          <a:xfrm>
            <a:off x="1358527" y="3237595"/>
            <a:ext cx="1098393" cy="760506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2"/>
          <a:srcRect l="7196" t="56603" r="7633" b="4785"/>
          <a:stretch/>
        </p:blipFill>
        <p:spPr>
          <a:xfrm>
            <a:off x="6951912" y="3237595"/>
            <a:ext cx="1098393" cy="760506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2"/>
          <a:srcRect l="7196" t="56603" r="7633" b="4785"/>
          <a:stretch/>
        </p:blipFill>
        <p:spPr>
          <a:xfrm>
            <a:off x="4129245" y="2304958"/>
            <a:ext cx="1098393" cy="7605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With COPE/Network Coding</a:t>
            </a:r>
            <a:endParaRPr lang="en-US" sz="3600" dirty="0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7186261" y="3010609"/>
            <a:ext cx="16065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cs typeface="Arial" charset="0"/>
              </a:rPr>
              <a:t>Bob</a:t>
            </a: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 rot="19833042">
            <a:off x="2465388" y="3144838"/>
            <a:ext cx="427037" cy="188912"/>
          </a:xfrm>
          <a:prstGeom prst="rect">
            <a:avLst/>
          </a:prstGeom>
          <a:solidFill>
            <a:srgbClr val="E44949"/>
          </a:solidFill>
          <a:ln>
            <a:noFill/>
          </a:ln>
          <a:effectLst/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 rot="1397671">
            <a:off x="6584950" y="3208338"/>
            <a:ext cx="427038" cy="188912"/>
          </a:xfrm>
          <a:prstGeom prst="rect">
            <a:avLst/>
          </a:prstGeom>
          <a:solidFill>
            <a:srgbClr val="007486"/>
          </a:solidFill>
          <a:ln>
            <a:noFill/>
          </a:ln>
          <a:effectLst/>
        </p:spPr>
        <p:txBody>
          <a:bodyPr wrap="none" lIns="90488" tIns="44450" rIns="90488" bIns="44450" anchor="ctr"/>
          <a:lstStyle/>
          <a:p>
            <a:endParaRPr lang="en-US"/>
          </a:p>
        </p:txBody>
      </p:sp>
      <p:grpSp>
        <p:nvGrpSpPr>
          <p:cNvPr id="20" name="Group 21"/>
          <p:cNvGrpSpPr>
            <a:grpSpLocks/>
          </p:cNvGrpSpPr>
          <p:nvPr/>
        </p:nvGrpSpPr>
        <p:grpSpPr bwMode="auto">
          <a:xfrm>
            <a:off x="4478338" y="3133613"/>
            <a:ext cx="427037" cy="207963"/>
            <a:chOff x="2730" y="1756"/>
            <a:chExt cx="269" cy="131"/>
          </a:xfrm>
          <a:solidFill>
            <a:srgbClr val="E44949"/>
          </a:solidFill>
        </p:grpSpPr>
        <p:sp>
          <p:nvSpPr>
            <p:cNvPr id="21" name="Rectangle 22"/>
            <p:cNvSpPr>
              <a:spLocks noChangeArrowheads="1"/>
            </p:cNvSpPr>
            <p:nvPr/>
          </p:nvSpPr>
          <p:spPr bwMode="auto">
            <a:xfrm>
              <a:off x="2730" y="1768"/>
              <a:ext cx="269" cy="119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2810" y="1756"/>
              <a:ext cx="105" cy="119"/>
            </a:xfrm>
            <a:prstGeom prst="line">
              <a:avLst/>
            </a:prstGeom>
            <a:grpFill/>
            <a:ln w="38100">
              <a:solidFill>
                <a:srgbClr val="00748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2731" y="1767"/>
              <a:ext cx="105" cy="119"/>
            </a:xfrm>
            <a:prstGeom prst="line">
              <a:avLst/>
            </a:prstGeom>
            <a:grpFill/>
            <a:ln w="38100">
              <a:solidFill>
                <a:schemeClr val="accent2">
                  <a:lumMod val="90000"/>
                  <a:lumOff val="1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>
              <a:off x="2896" y="1758"/>
              <a:ext cx="91" cy="112"/>
            </a:xfrm>
            <a:prstGeom prst="line">
              <a:avLst/>
            </a:prstGeom>
            <a:grpFill/>
            <a:ln w="38100">
              <a:solidFill>
                <a:srgbClr val="00748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</p:grp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4217988" y="1951038"/>
            <a:ext cx="14859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cs typeface="Arial" charset="0"/>
              </a:rPr>
              <a:t>Relay</a:t>
            </a:r>
          </a:p>
        </p:txBody>
      </p:sp>
      <p:grpSp>
        <p:nvGrpSpPr>
          <p:cNvPr id="26" name="Group 28"/>
          <p:cNvGrpSpPr>
            <a:grpSpLocks/>
          </p:cNvGrpSpPr>
          <p:nvPr/>
        </p:nvGrpSpPr>
        <p:grpSpPr bwMode="auto">
          <a:xfrm>
            <a:off x="539900" y="4073347"/>
            <a:ext cx="2246312" cy="366713"/>
            <a:chOff x="451" y="3055"/>
            <a:chExt cx="1280" cy="231"/>
          </a:xfrm>
        </p:grpSpPr>
        <p:sp>
          <p:nvSpPr>
            <p:cNvPr id="27" name="Rectangle 29"/>
            <p:cNvSpPr>
              <a:spLocks noChangeArrowheads="1"/>
            </p:cNvSpPr>
            <p:nvPr/>
          </p:nvSpPr>
          <p:spPr bwMode="auto">
            <a:xfrm>
              <a:off x="1462" y="3132"/>
              <a:ext cx="269" cy="119"/>
            </a:xfrm>
            <a:prstGeom prst="rect">
              <a:avLst/>
            </a:prstGeom>
            <a:solidFill>
              <a:srgbClr val="E44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 sz="1800"/>
            </a:p>
          </p:txBody>
        </p:sp>
        <p:sp>
          <p:nvSpPr>
            <p:cNvPr id="28" name="Text Box 30"/>
            <p:cNvSpPr txBox="1">
              <a:spLocks noChangeArrowheads="1"/>
            </p:cNvSpPr>
            <p:nvPr/>
          </p:nvSpPr>
          <p:spPr bwMode="auto">
            <a:xfrm>
              <a:off x="451" y="3055"/>
              <a:ext cx="10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i="1">
                  <a:latin typeface="Arial Narrow" charset="0"/>
                </a:rPr>
                <a:t>Alice</a:t>
              </a:r>
              <a:r>
                <a:rPr lang="ja-JP" altLang="en-US" sz="1800" b="1" i="1">
                  <a:latin typeface="Arial"/>
                </a:rPr>
                <a:t>’</a:t>
              </a:r>
              <a:r>
                <a:rPr lang="en-US" sz="1800" b="1" i="1">
                  <a:latin typeface="Arial Narrow" charset="0"/>
                </a:rPr>
                <a:t>s packet</a:t>
              </a:r>
            </a:p>
          </p:txBody>
        </p:sp>
      </p:grpSp>
      <p:grpSp>
        <p:nvGrpSpPr>
          <p:cNvPr id="29" name="Group 31"/>
          <p:cNvGrpSpPr>
            <a:grpSpLocks/>
          </p:cNvGrpSpPr>
          <p:nvPr/>
        </p:nvGrpSpPr>
        <p:grpSpPr bwMode="auto">
          <a:xfrm>
            <a:off x="6600560" y="4061077"/>
            <a:ext cx="2351088" cy="366713"/>
            <a:chOff x="4094" y="3045"/>
            <a:chExt cx="1280" cy="231"/>
          </a:xfrm>
        </p:grpSpPr>
        <p:sp>
          <p:nvSpPr>
            <p:cNvPr id="30" name="Rectangle 32"/>
            <p:cNvSpPr>
              <a:spLocks noChangeArrowheads="1"/>
            </p:cNvSpPr>
            <p:nvPr/>
          </p:nvSpPr>
          <p:spPr bwMode="auto">
            <a:xfrm>
              <a:off x="5105" y="3122"/>
              <a:ext cx="269" cy="119"/>
            </a:xfrm>
            <a:prstGeom prst="rect">
              <a:avLst/>
            </a:prstGeom>
            <a:solidFill>
              <a:srgbClr val="00748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 sz="1800"/>
            </a:p>
          </p:txBody>
        </p:sp>
        <p:sp>
          <p:nvSpPr>
            <p:cNvPr id="31" name="Text Box 33"/>
            <p:cNvSpPr txBox="1">
              <a:spLocks noChangeArrowheads="1"/>
            </p:cNvSpPr>
            <p:nvPr/>
          </p:nvSpPr>
          <p:spPr bwMode="auto">
            <a:xfrm>
              <a:off x="4094" y="3045"/>
              <a:ext cx="10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i="1" dirty="0">
                  <a:latin typeface="Arial Narrow" charset="0"/>
                </a:rPr>
                <a:t>Bob</a:t>
              </a:r>
              <a:r>
                <a:rPr lang="ja-JP" altLang="en-US" sz="1800" b="1" i="1" dirty="0">
                  <a:latin typeface="Arial"/>
                </a:rPr>
                <a:t>’</a:t>
              </a:r>
              <a:r>
                <a:rPr lang="en-US" sz="1800" b="1" i="1" dirty="0">
                  <a:latin typeface="Arial Narrow" charset="0"/>
                </a:rPr>
                <a:t>s packet</a:t>
              </a:r>
            </a:p>
          </p:txBody>
        </p:sp>
      </p:grpSp>
      <p:grpSp>
        <p:nvGrpSpPr>
          <p:cNvPr id="32" name="Group 34"/>
          <p:cNvGrpSpPr>
            <a:grpSpLocks/>
          </p:cNvGrpSpPr>
          <p:nvPr/>
        </p:nvGrpSpPr>
        <p:grpSpPr bwMode="auto">
          <a:xfrm>
            <a:off x="543075" y="4422597"/>
            <a:ext cx="2230437" cy="366713"/>
            <a:chOff x="4094" y="3045"/>
            <a:chExt cx="1280" cy="231"/>
          </a:xfrm>
        </p:grpSpPr>
        <p:sp>
          <p:nvSpPr>
            <p:cNvPr id="33" name="Rectangle 35"/>
            <p:cNvSpPr>
              <a:spLocks noChangeArrowheads="1"/>
            </p:cNvSpPr>
            <p:nvPr/>
          </p:nvSpPr>
          <p:spPr bwMode="auto">
            <a:xfrm>
              <a:off x="5105" y="3122"/>
              <a:ext cx="269" cy="119"/>
            </a:xfrm>
            <a:prstGeom prst="rect">
              <a:avLst/>
            </a:prstGeom>
            <a:solidFill>
              <a:srgbClr val="00748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 sz="1800"/>
            </a:p>
          </p:txBody>
        </p:sp>
        <p:sp>
          <p:nvSpPr>
            <p:cNvPr id="34" name="Text Box 36"/>
            <p:cNvSpPr txBox="1">
              <a:spLocks noChangeArrowheads="1"/>
            </p:cNvSpPr>
            <p:nvPr/>
          </p:nvSpPr>
          <p:spPr bwMode="auto">
            <a:xfrm>
              <a:off x="4094" y="3045"/>
              <a:ext cx="10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i="1">
                  <a:latin typeface="Arial Narrow" charset="0"/>
                </a:rPr>
                <a:t>Bob</a:t>
              </a:r>
              <a:r>
                <a:rPr lang="ja-JP" altLang="en-US" sz="1800" b="1" i="1">
                  <a:latin typeface="Arial"/>
                </a:rPr>
                <a:t>’</a:t>
              </a:r>
              <a:r>
                <a:rPr lang="en-US" sz="1800" b="1" i="1">
                  <a:latin typeface="Arial Narrow" charset="0"/>
                </a:rPr>
                <a:t>s packet</a:t>
              </a:r>
            </a:p>
          </p:txBody>
        </p:sp>
      </p:grpSp>
      <p:grpSp>
        <p:nvGrpSpPr>
          <p:cNvPr id="35" name="Group 37"/>
          <p:cNvGrpSpPr>
            <a:grpSpLocks/>
          </p:cNvGrpSpPr>
          <p:nvPr/>
        </p:nvGrpSpPr>
        <p:grpSpPr bwMode="auto">
          <a:xfrm>
            <a:off x="6565635" y="4397627"/>
            <a:ext cx="2398713" cy="366713"/>
            <a:chOff x="451" y="3055"/>
            <a:chExt cx="1280" cy="231"/>
          </a:xfrm>
        </p:grpSpPr>
        <p:sp>
          <p:nvSpPr>
            <p:cNvPr id="36" name="Rectangle 38"/>
            <p:cNvSpPr>
              <a:spLocks noChangeArrowheads="1"/>
            </p:cNvSpPr>
            <p:nvPr/>
          </p:nvSpPr>
          <p:spPr bwMode="auto">
            <a:xfrm>
              <a:off x="1462" y="3132"/>
              <a:ext cx="269" cy="119"/>
            </a:xfrm>
            <a:prstGeom prst="rect">
              <a:avLst/>
            </a:prstGeom>
            <a:solidFill>
              <a:srgbClr val="E44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 sz="1800"/>
            </a:p>
          </p:txBody>
        </p:sp>
        <p:sp>
          <p:nvSpPr>
            <p:cNvPr id="37" name="Text Box 39"/>
            <p:cNvSpPr txBox="1">
              <a:spLocks noChangeArrowheads="1"/>
            </p:cNvSpPr>
            <p:nvPr/>
          </p:nvSpPr>
          <p:spPr bwMode="auto">
            <a:xfrm>
              <a:off x="451" y="3055"/>
              <a:ext cx="10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i="1">
                  <a:latin typeface="Arial Narrow" charset="0"/>
                </a:rPr>
                <a:t>Alice</a:t>
              </a:r>
              <a:r>
                <a:rPr lang="ja-JP" altLang="en-US" sz="1800" b="1" i="1">
                  <a:latin typeface="Arial"/>
                </a:rPr>
                <a:t>’</a:t>
              </a:r>
              <a:r>
                <a:rPr lang="en-US" sz="1800" b="1" i="1">
                  <a:latin typeface="Arial Narrow" charset="0"/>
                </a:rPr>
                <a:t>s packet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503613" y="1449388"/>
            <a:ext cx="2628900" cy="515937"/>
            <a:chOff x="3503613" y="1449388"/>
            <a:chExt cx="2628900" cy="515937"/>
          </a:xfrm>
        </p:grpSpPr>
        <p:sp>
          <p:nvSpPr>
            <p:cNvPr id="43" name="Text Box 57"/>
            <p:cNvSpPr txBox="1">
              <a:spLocks noChangeArrowheads="1"/>
            </p:cNvSpPr>
            <p:nvPr/>
          </p:nvSpPr>
          <p:spPr bwMode="auto">
            <a:xfrm>
              <a:off x="5227638" y="1449388"/>
              <a:ext cx="904875" cy="5159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i="1">
                  <a:latin typeface="Arial Narrow" charset="0"/>
                </a:rPr>
                <a:t>=</a:t>
              </a:r>
            </a:p>
          </p:txBody>
        </p:sp>
        <p:sp>
          <p:nvSpPr>
            <p:cNvPr id="39" name="Rectangle 49"/>
            <p:cNvSpPr>
              <a:spLocks noChangeArrowheads="1"/>
            </p:cNvSpPr>
            <p:nvPr/>
          </p:nvSpPr>
          <p:spPr bwMode="auto">
            <a:xfrm>
              <a:off x="3503613" y="1608138"/>
              <a:ext cx="442913" cy="185737"/>
            </a:xfrm>
            <a:prstGeom prst="rect">
              <a:avLst/>
            </a:prstGeom>
            <a:solidFill>
              <a:srgbClr val="00748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40" name="Rectangle 50"/>
            <p:cNvSpPr>
              <a:spLocks noChangeArrowheads="1"/>
            </p:cNvSpPr>
            <p:nvPr/>
          </p:nvSpPr>
          <p:spPr bwMode="auto">
            <a:xfrm>
              <a:off x="4741863" y="1625600"/>
              <a:ext cx="457200" cy="157162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41" name="Text Box 51"/>
            <p:cNvSpPr txBox="1">
              <a:spLocks noChangeArrowheads="1"/>
            </p:cNvSpPr>
            <p:nvPr/>
          </p:nvSpPr>
          <p:spPr bwMode="auto">
            <a:xfrm>
              <a:off x="3970338" y="1455738"/>
              <a:ext cx="904875" cy="454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i="1">
                  <a:latin typeface="Arial Narrow" charset="0"/>
                </a:rPr>
                <a:t>XOR</a:t>
              </a:r>
            </a:p>
          </p:txBody>
        </p:sp>
        <p:grpSp>
          <p:nvGrpSpPr>
            <p:cNvPr id="42" name="Group 52"/>
            <p:cNvGrpSpPr>
              <a:grpSpLocks/>
            </p:cNvGrpSpPr>
            <p:nvPr/>
          </p:nvGrpSpPr>
          <p:grpSpPr bwMode="auto">
            <a:xfrm>
              <a:off x="5673726" y="1590675"/>
              <a:ext cx="427038" cy="207962"/>
              <a:chOff x="2730" y="1756"/>
              <a:chExt cx="269" cy="131"/>
            </a:xfrm>
            <a:solidFill>
              <a:srgbClr val="E44949"/>
            </a:solidFill>
          </p:grpSpPr>
          <p:sp>
            <p:nvSpPr>
              <p:cNvPr id="44" name="Rectangle 53"/>
              <p:cNvSpPr>
                <a:spLocks noChangeArrowheads="1"/>
              </p:cNvSpPr>
              <p:nvPr/>
            </p:nvSpPr>
            <p:spPr bwMode="auto">
              <a:xfrm>
                <a:off x="2730" y="1768"/>
                <a:ext cx="269" cy="119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endParaRPr lang="en-US"/>
              </a:p>
            </p:txBody>
          </p:sp>
          <p:sp>
            <p:nvSpPr>
              <p:cNvPr id="45" name="Line 54"/>
              <p:cNvSpPr>
                <a:spLocks noChangeShapeType="1"/>
              </p:cNvSpPr>
              <p:nvPr/>
            </p:nvSpPr>
            <p:spPr bwMode="auto">
              <a:xfrm>
                <a:off x="2810" y="1756"/>
                <a:ext cx="105" cy="119"/>
              </a:xfrm>
              <a:prstGeom prst="line">
                <a:avLst/>
              </a:prstGeom>
              <a:grpFill/>
              <a:ln w="38100">
                <a:solidFill>
                  <a:srgbClr val="00748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/>
              <a:lstStyle/>
              <a:p>
                <a:endParaRPr lang="en-US"/>
              </a:p>
            </p:txBody>
          </p:sp>
          <p:sp>
            <p:nvSpPr>
              <p:cNvPr id="46" name="Line 55"/>
              <p:cNvSpPr>
                <a:spLocks noChangeShapeType="1"/>
              </p:cNvSpPr>
              <p:nvPr/>
            </p:nvSpPr>
            <p:spPr bwMode="auto">
              <a:xfrm>
                <a:off x="2731" y="1767"/>
                <a:ext cx="105" cy="119"/>
              </a:xfrm>
              <a:prstGeom prst="line">
                <a:avLst/>
              </a:prstGeom>
              <a:grpFill/>
              <a:ln w="38100">
                <a:solidFill>
                  <a:srgbClr val="00748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/>
              <a:lstStyle/>
              <a:p>
                <a:endParaRPr lang="en-US"/>
              </a:p>
            </p:txBody>
          </p:sp>
          <p:sp>
            <p:nvSpPr>
              <p:cNvPr id="47" name="Line 56"/>
              <p:cNvSpPr>
                <a:spLocks noChangeShapeType="1"/>
              </p:cNvSpPr>
              <p:nvPr/>
            </p:nvSpPr>
            <p:spPr bwMode="auto">
              <a:xfrm>
                <a:off x="2896" y="1758"/>
                <a:ext cx="91" cy="112"/>
              </a:xfrm>
              <a:prstGeom prst="line">
                <a:avLst/>
              </a:prstGeom>
              <a:grpFill/>
              <a:ln w="38100">
                <a:solidFill>
                  <a:srgbClr val="00748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/>
              <a:lstStyle/>
              <a:p>
                <a:endParaRPr lang="en-US"/>
              </a:p>
            </p:txBody>
          </p:sp>
        </p:grpSp>
      </p:grpSp>
      <p:sp>
        <p:nvSpPr>
          <p:cNvPr id="59" name="Text Box 10"/>
          <p:cNvSpPr txBox="1">
            <a:spLocks noChangeArrowheads="1"/>
          </p:cNvSpPr>
          <p:nvPr/>
        </p:nvSpPr>
        <p:spPr bwMode="auto">
          <a:xfrm>
            <a:off x="1529910" y="2961166"/>
            <a:ext cx="16065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cs typeface="Arial" charset="0"/>
              </a:rPr>
              <a:t>Alice</a:t>
            </a:r>
            <a:endParaRPr lang="en-US" sz="2000" b="1" dirty="0">
              <a:cs typeface="Arial" charset="0"/>
            </a:endParaRPr>
          </a:p>
        </p:txBody>
      </p:sp>
      <p:grpSp>
        <p:nvGrpSpPr>
          <p:cNvPr id="62" name="Group 21"/>
          <p:cNvGrpSpPr>
            <a:grpSpLocks/>
          </p:cNvGrpSpPr>
          <p:nvPr/>
        </p:nvGrpSpPr>
        <p:grpSpPr bwMode="auto">
          <a:xfrm>
            <a:off x="4480692" y="3136605"/>
            <a:ext cx="427037" cy="207963"/>
            <a:chOff x="2730" y="1756"/>
            <a:chExt cx="269" cy="131"/>
          </a:xfrm>
          <a:solidFill>
            <a:srgbClr val="E44949"/>
          </a:solidFill>
        </p:grpSpPr>
        <p:sp>
          <p:nvSpPr>
            <p:cNvPr id="63" name="Rectangle 22"/>
            <p:cNvSpPr>
              <a:spLocks noChangeArrowheads="1"/>
            </p:cNvSpPr>
            <p:nvPr/>
          </p:nvSpPr>
          <p:spPr bwMode="auto">
            <a:xfrm>
              <a:off x="2730" y="1768"/>
              <a:ext cx="269" cy="119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64" name="Line 23"/>
            <p:cNvSpPr>
              <a:spLocks noChangeShapeType="1"/>
            </p:cNvSpPr>
            <p:nvPr/>
          </p:nvSpPr>
          <p:spPr bwMode="auto">
            <a:xfrm>
              <a:off x="2810" y="1756"/>
              <a:ext cx="105" cy="119"/>
            </a:xfrm>
            <a:prstGeom prst="line">
              <a:avLst/>
            </a:prstGeom>
            <a:grpFill/>
            <a:ln w="38100">
              <a:solidFill>
                <a:srgbClr val="00748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65" name="Line 24"/>
            <p:cNvSpPr>
              <a:spLocks noChangeShapeType="1"/>
            </p:cNvSpPr>
            <p:nvPr/>
          </p:nvSpPr>
          <p:spPr bwMode="auto">
            <a:xfrm>
              <a:off x="2731" y="1767"/>
              <a:ext cx="105" cy="119"/>
            </a:xfrm>
            <a:prstGeom prst="line">
              <a:avLst/>
            </a:prstGeom>
            <a:grpFill/>
            <a:ln w="38100">
              <a:solidFill>
                <a:schemeClr val="accent2">
                  <a:lumMod val="90000"/>
                  <a:lumOff val="1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66" name="Line 25"/>
            <p:cNvSpPr>
              <a:spLocks noChangeShapeType="1"/>
            </p:cNvSpPr>
            <p:nvPr/>
          </p:nvSpPr>
          <p:spPr bwMode="auto">
            <a:xfrm>
              <a:off x="2896" y="1758"/>
              <a:ext cx="91" cy="112"/>
            </a:xfrm>
            <a:prstGeom prst="line">
              <a:avLst/>
            </a:prstGeom>
            <a:grpFill/>
            <a:ln w="38100">
              <a:solidFill>
                <a:srgbClr val="00748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</p:grpSp>
      <p:sp>
        <p:nvSpPr>
          <p:cNvPr id="67" name="Rectangle 37"/>
          <p:cNvSpPr txBox="1">
            <a:spLocks noChangeArrowheads="1"/>
          </p:cNvSpPr>
          <p:nvPr/>
        </p:nvSpPr>
        <p:spPr>
          <a:xfrm>
            <a:off x="609600" y="5069698"/>
            <a:ext cx="8001000" cy="1331102"/>
          </a:xfrm>
          <a:prstGeom prst="rect">
            <a:avLst/>
          </a:prstGeom>
          <a:noFill/>
          <a:ln/>
        </p:spPr>
        <p:txBody>
          <a:bodyPr/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defRPr kern="1200" spc="2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</a:pPr>
            <a:r>
              <a:rPr lang="en-US" dirty="0" smtClean="0"/>
              <a:t>Improvements</a:t>
            </a:r>
            <a:endParaRPr lang="en-US" sz="2800" dirty="0" smtClean="0"/>
          </a:p>
          <a:p>
            <a:pPr marL="684213" lvl="2" indent="-457200">
              <a:lnSpc>
                <a:spcPct val="90000"/>
              </a:lnSpc>
              <a:buFont typeface="Courier New"/>
              <a:buChar char="o"/>
            </a:pPr>
            <a:r>
              <a:rPr lang="en-US" sz="2000" dirty="0" smtClean="0"/>
              <a:t>3 instead of 4 transmissions</a:t>
            </a:r>
          </a:p>
          <a:p>
            <a:pPr marL="684213" lvl="2" indent="-457200">
              <a:lnSpc>
                <a:spcPct val="90000"/>
              </a:lnSpc>
              <a:buFont typeface="Courier New"/>
              <a:buChar char="o"/>
            </a:pPr>
            <a:r>
              <a:rPr lang="en-US" sz="2000" dirty="0" smtClean="0"/>
              <a:t>Increase in throughput</a:t>
            </a:r>
          </a:p>
          <a:p>
            <a:pPr marL="684213" lvl="2" indent="-457200">
              <a:lnSpc>
                <a:spcPct val="90000"/>
              </a:lnSpc>
              <a:buFont typeface="Courier New"/>
              <a:buChar char="o"/>
            </a:pPr>
            <a:r>
              <a:rPr lang="en-US" sz="2000" dirty="0" smtClean="0"/>
              <a:t>Bandwidth and power efficient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570213" y="6207123"/>
            <a:ext cx="35189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XORs in The Air: Practical Wireless Network Coding, S. </a:t>
            </a:r>
            <a:r>
              <a:rPr lang="en-US" sz="800" dirty="0" err="1" smtClean="0"/>
              <a:t>Katti</a:t>
            </a:r>
            <a:r>
              <a:rPr lang="en-US" sz="800" dirty="0" smtClean="0"/>
              <a:t> et al</a:t>
            </a:r>
            <a:endParaRPr lang="en-US" sz="800" dirty="0" smtClean="0">
              <a:effectLst/>
            </a:endParaRPr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558507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77778E-6 C 0.0665 -0.03866 0.13299 -0.07709 0.15973 -0.0926 " pathEditMode="relative" ptsTypes="aA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7 C -0.0717 -0.04259 -0.14323 -0.08518 -0.17187 -0.10254 " pathEditMode="relative" ptsTypes="aA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6293E-6 -3.19685E-6 C -0.10656 0.02591 -0.21312 0.05182 -0.24852 0.06269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26" y="31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8622E-6 4.16146E-6 C 0.09857 0.02544 0.19715 0.05112 0.23012 0.06222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06" y="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6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Beyond Three Nodes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035" y="1722669"/>
            <a:ext cx="2254214" cy="21072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755" y="1583433"/>
            <a:ext cx="2722702" cy="22904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4895" y="3945330"/>
            <a:ext cx="2573087" cy="21937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6494" y="3829870"/>
            <a:ext cx="2667747" cy="241402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55678" y="1306044"/>
            <a:ext cx="7700963" cy="866681"/>
          </a:xfrm>
        </p:spPr>
        <p:txBody>
          <a:bodyPr/>
          <a:lstStyle/>
          <a:p>
            <a:r>
              <a:rPr lang="en-US" dirty="0" smtClean="0"/>
              <a:t>COPE scales beyond 3 nodes to a variety of wireless network topologies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70213" y="6207123"/>
            <a:ext cx="35189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XORs in The Air: Practical Wireless Network Coding, S. </a:t>
            </a:r>
            <a:r>
              <a:rPr lang="en-US" sz="800" dirty="0" err="1" smtClean="0"/>
              <a:t>Katti</a:t>
            </a:r>
            <a:r>
              <a:rPr lang="en-US" sz="800" dirty="0" smtClean="0"/>
              <a:t> et al</a:t>
            </a:r>
            <a:endParaRPr lang="en-US" sz="800" dirty="0" smtClean="0">
              <a:effectLst/>
            </a:endParaRPr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670257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COPE – What’s So Special?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Main idea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Take advantage of </a:t>
            </a:r>
            <a:r>
              <a:rPr lang="en-US" sz="2000" b="1" i="1" u="sng" dirty="0"/>
              <a:t>o</a:t>
            </a:r>
            <a:r>
              <a:rPr lang="en-US" sz="2000" b="1" i="1" u="sng" dirty="0" smtClean="0"/>
              <a:t>pportunities</a:t>
            </a:r>
            <a:r>
              <a:rPr lang="en-US" sz="2000" dirty="0" smtClean="0"/>
              <a:t> in wireless networks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Exploits broadcast nature of wireless channels instead of abstracting it as point to point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Inserts coding layer between IP and MAC layers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Addresses common case of unicast traffic</a:t>
            </a:r>
            <a:endParaRPr lang="en-US" sz="2000" dirty="0" smtClean="0"/>
          </a:p>
          <a:p>
            <a:pPr marL="0" indent="0"/>
            <a:endParaRPr lang="en-US" sz="2400" dirty="0" smtClean="0"/>
          </a:p>
          <a:p>
            <a:pPr marL="0" indent="0"/>
            <a:r>
              <a:rPr lang="en-US" sz="2400" b="1" dirty="0" smtClean="0"/>
              <a:t>COPE enables wireless NC by</a:t>
            </a:r>
            <a:endParaRPr lang="en-US" sz="2400" b="1" dirty="0"/>
          </a:p>
          <a:p>
            <a:pPr>
              <a:buFont typeface="Arial"/>
              <a:buChar char="•"/>
            </a:pPr>
            <a:r>
              <a:rPr lang="en-US" sz="2000" dirty="0" smtClean="0"/>
              <a:t>Opportunistic Listening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Opportunistic Coding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Learning Neighbors’ States</a:t>
            </a:r>
            <a:endParaRPr lang="en-US" sz="2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6072875" y="4001947"/>
            <a:ext cx="2348037" cy="2285721"/>
            <a:chOff x="6072875" y="3937915"/>
            <a:chExt cx="2348037" cy="2285721"/>
          </a:xfrm>
        </p:grpSpPr>
        <p:sp>
          <p:nvSpPr>
            <p:cNvPr id="4" name="Rectangle 3"/>
            <p:cNvSpPr/>
            <p:nvPr/>
          </p:nvSpPr>
          <p:spPr>
            <a:xfrm>
              <a:off x="6072875" y="3937915"/>
              <a:ext cx="2348037" cy="85374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072875" y="5442645"/>
              <a:ext cx="2348037" cy="7809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6072875" y="4791662"/>
              <a:ext cx="2348037" cy="650983"/>
            </a:xfrm>
            <a:prstGeom prst="rect">
              <a:avLst/>
            </a:prstGeom>
            <a:noFill/>
            <a:ln w="28575">
              <a:solidFill>
                <a:schemeClr val="bg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33435" y="4123283"/>
              <a:ext cx="4699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IP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40845" y="4874696"/>
              <a:ext cx="10569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COPE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854730" y="5612657"/>
              <a:ext cx="868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MAC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10860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COPE – What’s So Special?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b="1" dirty="0" smtClean="0"/>
              <a:t>Opportunistic Listening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Wireless is a broadcast medium</a:t>
            </a:r>
          </a:p>
          <a:p>
            <a:pPr lvl="2">
              <a:buFont typeface="Wingdings" charset="2"/>
              <a:buChar char="§"/>
            </a:pPr>
            <a:r>
              <a:rPr lang="en-US" sz="2000" dirty="0" smtClean="0"/>
              <a:t>Many opportunities to overhear packets</a:t>
            </a:r>
            <a:br>
              <a:rPr lang="en-US" sz="2000" dirty="0" smtClean="0"/>
            </a:br>
            <a:endParaRPr lang="en-US" sz="2000" dirty="0" smtClean="0"/>
          </a:p>
          <a:p>
            <a:pPr lvl="1">
              <a:buFont typeface="Arial"/>
              <a:buChar char="•"/>
            </a:pPr>
            <a:r>
              <a:rPr lang="en-US" sz="2400" dirty="0" smtClean="0"/>
              <a:t>COPE sets nodes to promiscuous mode</a:t>
            </a:r>
          </a:p>
          <a:p>
            <a:pPr lvl="2">
              <a:buFont typeface="Wingdings" charset="2"/>
              <a:buChar char="§"/>
            </a:pPr>
            <a:r>
              <a:rPr lang="en-US" sz="2000" dirty="0" smtClean="0"/>
              <a:t>Snoops and stores all overheard packets for a limited period T</a:t>
            </a:r>
          </a:p>
          <a:p>
            <a:pPr lvl="2">
              <a:buFont typeface="Wingdings" charset="2"/>
              <a:buChar char="§"/>
            </a:pPr>
            <a:r>
              <a:rPr lang="en-US" sz="2000" dirty="0" smtClean="0"/>
              <a:t>Stored packets used for future decoding</a:t>
            </a:r>
            <a:br>
              <a:rPr lang="en-US" sz="2000" dirty="0" smtClean="0"/>
            </a:br>
            <a:endParaRPr lang="en-US" sz="2000" dirty="0" smtClean="0"/>
          </a:p>
          <a:p>
            <a:pPr lvl="1">
              <a:buFont typeface="Arial"/>
              <a:buChar char="•"/>
            </a:pPr>
            <a:r>
              <a:rPr lang="en-US" sz="2400" dirty="0" smtClean="0"/>
              <a:t>Broadcasts reception reports to inform neighbors of overheard </a:t>
            </a:r>
            <a:r>
              <a:rPr lang="en-US" sz="2400" dirty="0" smtClean="0"/>
              <a:t>packets</a:t>
            </a:r>
            <a:endParaRPr lang="en-US" sz="2400" dirty="0" smtClean="0"/>
          </a:p>
          <a:p>
            <a:pPr lvl="2">
              <a:buFont typeface="Wingdings" charset="2"/>
              <a:buChar char="§"/>
            </a:pPr>
            <a:r>
              <a:rPr lang="en-US" sz="2000" dirty="0" smtClean="0"/>
              <a:t>Help neighbors to make informed coding decisions</a:t>
            </a:r>
          </a:p>
          <a:p>
            <a:pPr lvl="2">
              <a:buFont typeface="Wingdings" charset="2"/>
              <a:buChar char="§"/>
            </a:pPr>
            <a:r>
              <a:rPr lang="en-US" sz="2000" dirty="0" smtClean="0"/>
              <a:t>Reception reports incur overheads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93662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COPE – What’s So Special?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b="1" dirty="0" smtClean="0"/>
              <a:t>Opportunistic Coding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Detect coding opportunities</a:t>
            </a:r>
          </a:p>
          <a:p>
            <a:pPr lvl="2">
              <a:buFont typeface="Arial"/>
              <a:buChar char="•"/>
            </a:pPr>
            <a:r>
              <a:rPr lang="en-US" sz="2000" dirty="0" smtClean="0"/>
              <a:t>Code only packets in queue at that instance</a:t>
            </a:r>
          </a:p>
          <a:p>
            <a:pPr>
              <a:buFont typeface="Arial"/>
              <a:buChar char="•"/>
            </a:pPr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 smtClean="0"/>
              <a:t>Nodes follow simple coding rules:</a:t>
            </a:r>
          </a:p>
          <a:p>
            <a:pPr lvl="2">
              <a:buFont typeface="Wingdings" charset="2"/>
              <a:buChar char="§"/>
            </a:pPr>
            <a:r>
              <a:rPr lang="en-US" sz="2000" dirty="0" smtClean="0"/>
              <a:t>Maximize the number of native packets delivered in a single transmission</a:t>
            </a:r>
          </a:p>
          <a:p>
            <a:pPr lvl="2">
              <a:buFont typeface="Wingdings" charset="2"/>
              <a:buChar char="§"/>
            </a:pPr>
            <a:r>
              <a:rPr lang="en-US" sz="2000" dirty="0" smtClean="0"/>
              <a:t>Ensure each intended next hop has enough information to decode</a:t>
            </a:r>
          </a:p>
          <a:p>
            <a:pPr lvl="2">
              <a:buFont typeface="Wingdings" charset="2"/>
              <a:buChar char="§"/>
            </a:pPr>
            <a:endParaRPr lang="en-US" sz="2400" dirty="0" smtClean="0"/>
          </a:p>
          <a:p>
            <a:pPr lvl="1">
              <a:buFont typeface="Arial"/>
              <a:buChar char="•"/>
            </a:pPr>
            <a:r>
              <a:rPr lang="en-US" sz="2400" dirty="0" smtClean="0"/>
              <a:t>Aims to maximize benefits of coding</a:t>
            </a:r>
          </a:p>
        </p:txBody>
      </p:sp>
    </p:spTree>
    <p:extLst>
      <p:ext uri="{BB962C8B-B14F-4D97-AF65-F5344CB8AC3E}">
        <p14:creationId xmlns:p14="http://schemas.microsoft.com/office/powerpoint/2010/main" val="233603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>
                <a:ea typeface="宋体" charset="-122"/>
              </a:rPr>
              <a:t>Opportunistic Coding</a:t>
            </a:r>
            <a:endParaRPr lang="en-US" sz="3600" dirty="0"/>
          </a:p>
        </p:txBody>
      </p:sp>
      <p:sp>
        <p:nvSpPr>
          <p:cNvPr id="4" name="Line 49"/>
          <p:cNvSpPr>
            <a:spLocks noChangeShapeType="1"/>
          </p:cNvSpPr>
          <p:nvPr/>
        </p:nvSpPr>
        <p:spPr bwMode="auto">
          <a:xfrm>
            <a:off x="4495800" y="4038600"/>
            <a:ext cx="1981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Line 18"/>
          <p:cNvSpPr>
            <a:spLocks noChangeShapeType="1"/>
          </p:cNvSpPr>
          <p:nvPr/>
        </p:nvSpPr>
        <p:spPr bwMode="auto">
          <a:xfrm>
            <a:off x="2133600" y="2438400"/>
            <a:ext cx="28860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Line 19"/>
          <p:cNvSpPr>
            <a:spLocks noChangeShapeType="1"/>
          </p:cNvSpPr>
          <p:nvPr/>
        </p:nvSpPr>
        <p:spPr bwMode="auto">
          <a:xfrm>
            <a:off x="5029200" y="2438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Line 20"/>
          <p:cNvSpPr>
            <a:spLocks noChangeShapeType="1"/>
          </p:cNvSpPr>
          <p:nvPr/>
        </p:nvSpPr>
        <p:spPr bwMode="auto">
          <a:xfrm flipH="1">
            <a:off x="2133600" y="30480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419600" y="2514600"/>
            <a:ext cx="5334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3733800" y="2514600"/>
            <a:ext cx="5334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3048000" y="2514600"/>
            <a:ext cx="5334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2362200" y="2514600"/>
            <a:ext cx="5334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P4</a:t>
            </a:r>
          </a:p>
        </p:txBody>
      </p:sp>
      <p:sp>
        <p:nvSpPr>
          <p:cNvPr id="12" name="Line 30"/>
          <p:cNvSpPr>
            <a:spLocks noChangeShapeType="1"/>
          </p:cNvSpPr>
          <p:nvPr/>
        </p:nvSpPr>
        <p:spPr bwMode="auto">
          <a:xfrm>
            <a:off x="838200" y="4343400"/>
            <a:ext cx="1590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Line 31"/>
          <p:cNvSpPr>
            <a:spLocks noChangeShapeType="1"/>
          </p:cNvSpPr>
          <p:nvPr/>
        </p:nvSpPr>
        <p:spPr bwMode="auto">
          <a:xfrm>
            <a:off x="2438400" y="4343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Line 32"/>
          <p:cNvSpPr>
            <a:spLocks noChangeShapeType="1"/>
          </p:cNvSpPr>
          <p:nvPr/>
        </p:nvSpPr>
        <p:spPr bwMode="auto">
          <a:xfrm flipH="1">
            <a:off x="838200" y="49530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Rectangle 35"/>
          <p:cNvSpPr>
            <a:spLocks noChangeArrowheads="1"/>
          </p:cNvSpPr>
          <p:nvPr/>
        </p:nvSpPr>
        <p:spPr bwMode="auto">
          <a:xfrm>
            <a:off x="1752600" y="4419600"/>
            <a:ext cx="5334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16" name="Rectangle 36"/>
          <p:cNvSpPr>
            <a:spLocks noChangeArrowheads="1"/>
          </p:cNvSpPr>
          <p:nvPr/>
        </p:nvSpPr>
        <p:spPr bwMode="auto">
          <a:xfrm>
            <a:off x="1066800" y="4419600"/>
            <a:ext cx="5334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P4</a:t>
            </a:r>
          </a:p>
        </p:txBody>
      </p:sp>
      <p:sp>
        <p:nvSpPr>
          <p:cNvPr id="17" name="Line 37"/>
          <p:cNvSpPr>
            <a:spLocks noChangeShapeType="1"/>
          </p:cNvSpPr>
          <p:nvPr/>
        </p:nvSpPr>
        <p:spPr bwMode="auto">
          <a:xfrm>
            <a:off x="6477000" y="1524000"/>
            <a:ext cx="1590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Line 38"/>
          <p:cNvSpPr>
            <a:spLocks noChangeShapeType="1"/>
          </p:cNvSpPr>
          <p:nvPr/>
        </p:nvSpPr>
        <p:spPr bwMode="auto">
          <a:xfrm>
            <a:off x="8077200" y="152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Line 39"/>
          <p:cNvSpPr>
            <a:spLocks noChangeShapeType="1"/>
          </p:cNvSpPr>
          <p:nvPr/>
        </p:nvSpPr>
        <p:spPr bwMode="auto">
          <a:xfrm flipH="1">
            <a:off x="6477000" y="21336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7391400" y="1600200"/>
            <a:ext cx="5334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21" name="Rectangle 41"/>
          <p:cNvSpPr>
            <a:spLocks noChangeArrowheads="1"/>
          </p:cNvSpPr>
          <p:nvPr/>
        </p:nvSpPr>
        <p:spPr bwMode="auto">
          <a:xfrm>
            <a:off x="6705600" y="1600200"/>
            <a:ext cx="5334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P4</a:t>
            </a: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>
            <a:off x="6781800" y="5715000"/>
            <a:ext cx="1590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Line 43"/>
          <p:cNvSpPr>
            <a:spLocks noChangeShapeType="1"/>
          </p:cNvSpPr>
          <p:nvPr/>
        </p:nvSpPr>
        <p:spPr bwMode="auto">
          <a:xfrm>
            <a:off x="8382000" y="5715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Line 44"/>
          <p:cNvSpPr>
            <a:spLocks noChangeShapeType="1"/>
          </p:cNvSpPr>
          <p:nvPr/>
        </p:nvSpPr>
        <p:spPr bwMode="auto">
          <a:xfrm flipH="1">
            <a:off x="6781800" y="63246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Rectangle 45"/>
          <p:cNvSpPr>
            <a:spLocks noChangeArrowheads="1"/>
          </p:cNvSpPr>
          <p:nvPr/>
        </p:nvSpPr>
        <p:spPr bwMode="auto">
          <a:xfrm>
            <a:off x="7696200" y="5791200"/>
            <a:ext cx="5334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26" name="Rectangle 46"/>
          <p:cNvSpPr>
            <a:spLocks noChangeArrowheads="1"/>
          </p:cNvSpPr>
          <p:nvPr/>
        </p:nvSpPr>
        <p:spPr bwMode="auto">
          <a:xfrm>
            <a:off x="7010400" y="5791200"/>
            <a:ext cx="5334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27" name="Line 47"/>
          <p:cNvSpPr>
            <a:spLocks noChangeShapeType="1"/>
          </p:cNvSpPr>
          <p:nvPr/>
        </p:nvSpPr>
        <p:spPr bwMode="auto">
          <a:xfrm>
            <a:off x="3657600" y="3733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Line 48"/>
          <p:cNvSpPr>
            <a:spLocks noChangeShapeType="1"/>
          </p:cNvSpPr>
          <p:nvPr/>
        </p:nvSpPr>
        <p:spPr bwMode="auto">
          <a:xfrm flipH="1">
            <a:off x="2438400" y="3733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Line 49"/>
          <p:cNvSpPr>
            <a:spLocks noChangeShapeType="1"/>
          </p:cNvSpPr>
          <p:nvPr/>
        </p:nvSpPr>
        <p:spPr bwMode="auto">
          <a:xfrm flipV="1">
            <a:off x="4648200" y="281940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Rectangle 50"/>
          <p:cNvSpPr>
            <a:spLocks noChangeArrowheads="1"/>
          </p:cNvSpPr>
          <p:nvPr/>
        </p:nvSpPr>
        <p:spPr bwMode="auto">
          <a:xfrm>
            <a:off x="3124200" y="3810000"/>
            <a:ext cx="5334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b="1"/>
          </a:p>
        </p:txBody>
      </p:sp>
      <p:sp>
        <p:nvSpPr>
          <p:cNvPr id="31" name="Rectangle 51"/>
          <p:cNvSpPr>
            <a:spLocks noChangeArrowheads="1"/>
          </p:cNvSpPr>
          <p:nvPr/>
        </p:nvSpPr>
        <p:spPr bwMode="auto">
          <a:xfrm>
            <a:off x="4572000" y="3810000"/>
            <a:ext cx="5334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b="1"/>
          </a:p>
        </p:txBody>
      </p:sp>
      <p:sp>
        <p:nvSpPr>
          <p:cNvPr id="32" name="Rectangle 52"/>
          <p:cNvSpPr>
            <a:spLocks noChangeArrowheads="1"/>
          </p:cNvSpPr>
          <p:nvPr/>
        </p:nvSpPr>
        <p:spPr bwMode="auto">
          <a:xfrm>
            <a:off x="6173463" y="3835827"/>
            <a:ext cx="5334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b="1"/>
          </a:p>
        </p:txBody>
      </p:sp>
      <p:sp>
        <p:nvSpPr>
          <p:cNvPr id="33" name="Text Box 53"/>
          <p:cNvSpPr txBox="1">
            <a:spLocks noChangeArrowheads="1"/>
          </p:cNvSpPr>
          <p:nvPr/>
        </p:nvSpPr>
        <p:spPr bwMode="auto">
          <a:xfrm>
            <a:off x="6685873" y="3835827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/>
              <a:t>=</a:t>
            </a:r>
          </a:p>
        </p:txBody>
      </p:sp>
      <p:sp>
        <p:nvSpPr>
          <p:cNvPr id="34" name="Rectangle 55"/>
          <p:cNvSpPr>
            <a:spLocks noChangeArrowheads="1"/>
          </p:cNvSpPr>
          <p:nvPr/>
        </p:nvSpPr>
        <p:spPr bwMode="auto">
          <a:xfrm>
            <a:off x="7118393" y="3835827"/>
            <a:ext cx="5334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35" name="Rectangle 56"/>
          <p:cNvSpPr>
            <a:spLocks noChangeArrowheads="1"/>
          </p:cNvSpPr>
          <p:nvPr/>
        </p:nvSpPr>
        <p:spPr bwMode="auto">
          <a:xfrm>
            <a:off x="8080575" y="3835827"/>
            <a:ext cx="5334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36" name="Text Box 57"/>
          <p:cNvSpPr txBox="1">
            <a:spLocks noChangeArrowheads="1"/>
          </p:cNvSpPr>
          <p:nvPr/>
        </p:nvSpPr>
        <p:spPr bwMode="auto">
          <a:xfrm>
            <a:off x="7684346" y="3824099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 dirty="0" smtClean="0"/>
              <a:t>+</a:t>
            </a:r>
            <a:endParaRPr lang="en-US" altLang="zh-CN" sz="1600" b="1" dirty="0"/>
          </a:p>
        </p:txBody>
      </p:sp>
      <p:sp>
        <p:nvSpPr>
          <p:cNvPr id="37" name="Rectangle 61"/>
          <p:cNvSpPr>
            <a:spLocks noChangeArrowheads="1"/>
          </p:cNvSpPr>
          <p:nvPr/>
        </p:nvSpPr>
        <p:spPr bwMode="auto">
          <a:xfrm>
            <a:off x="6064250" y="789801"/>
            <a:ext cx="533400" cy="457200"/>
          </a:xfrm>
          <a:prstGeom prst="rect">
            <a:avLst/>
          </a:prstGeom>
          <a:solidFill>
            <a:schemeClr val="accent2">
              <a:lumMod val="75000"/>
              <a:lumOff val="2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38" name="椭圆 4"/>
          <p:cNvSpPr/>
          <p:nvPr/>
        </p:nvSpPr>
        <p:spPr>
          <a:xfrm>
            <a:off x="3810000" y="3352800"/>
            <a:ext cx="785813" cy="785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4"/>
          <p:cNvSpPr/>
          <p:nvPr/>
        </p:nvSpPr>
        <p:spPr>
          <a:xfrm>
            <a:off x="1600200" y="3352800"/>
            <a:ext cx="785813" cy="785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4"/>
          <p:cNvSpPr/>
          <p:nvPr/>
        </p:nvSpPr>
        <p:spPr>
          <a:xfrm>
            <a:off x="6477000" y="4724400"/>
            <a:ext cx="785813" cy="785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"/>
          <p:cNvSpPr/>
          <p:nvPr/>
        </p:nvSpPr>
        <p:spPr>
          <a:xfrm>
            <a:off x="6019800" y="2286000"/>
            <a:ext cx="785813" cy="785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Text Box 67"/>
          <p:cNvSpPr txBox="1">
            <a:spLocks noChangeArrowheads="1"/>
          </p:cNvSpPr>
          <p:nvPr/>
        </p:nvSpPr>
        <p:spPr bwMode="auto">
          <a:xfrm>
            <a:off x="1828800" y="35814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A</a:t>
            </a:r>
          </a:p>
        </p:txBody>
      </p:sp>
      <p:sp>
        <p:nvSpPr>
          <p:cNvPr id="43" name="Text Box 68"/>
          <p:cNvSpPr txBox="1">
            <a:spLocks noChangeArrowheads="1"/>
          </p:cNvSpPr>
          <p:nvPr/>
        </p:nvSpPr>
        <p:spPr bwMode="auto">
          <a:xfrm>
            <a:off x="4038600" y="35814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B</a:t>
            </a:r>
          </a:p>
        </p:txBody>
      </p:sp>
      <p:sp>
        <p:nvSpPr>
          <p:cNvPr id="44" name="Text Box 69"/>
          <p:cNvSpPr txBox="1">
            <a:spLocks noChangeArrowheads="1"/>
          </p:cNvSpPr>
          <p:nvPr/>
        </p:nvSpPr>
        <p:spPr bwMode="auto">
          <a:xfrm>
            <a:off x="6248400" y="2514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C</a:t>
            </a:r>
          </a:p>
        </p:txBody>
      </p:sp>
      <p:sp>
        <p:nvSpPr>
          <p:cNvPr id="45" name="Text Box 70"/>
          <p:cNvSpPr txBox="1">
            <a:spLocks noChangeArrowheads="1"/>
          </p:cNvSpPr>
          <p:nvPr/>
        </p:nvSpPr>
        <p:spPr bwMode="auto">
          <a:xfrm>
            <a:off x="6705600" y="49530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D</a:t>
            </a:r>
          </a:p>
        </p:txBody>
      </p:sp>
      <p:sp>
        <p:nvSpPr>
          <p:cNvPr id="46" name="Text Box 71"/>
          <p:cNvSpPr txBox="1">
            <a:spLocks noChangeArrowheads="1"/>
          </p:cNvSpPr>
          <p:nvPr/>
        </p:nvSpPr>
        <p:spPr bwMode="auto">
          <a:xfrm>
            <a:off x="2734870" y="5094714"/>
            <a:ext cx="33709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bg2"/>
                </a:solidFill>
              </a:rPr>
              <a:t>Bad coding </a:t>
            </a:r>
            <a:r>
              <a:rPr lang="en-US" altLang="zh-CN" sz="2400" b="1" dirty="0" smtClean="0">
                <a:solidFill>
                  <a:schemeClr val="bg2"/>
                </a:solidFill>
              </a:rPr>
              <a:t>decision,</a:t>
            </a:r>
            <a:br>
              <a:rPr lang="en-US" altLang="zh-CN" sz="2400" b="1" dirty="0" smtClean="0">
                <a:solidFill>
                  <a:schemeClr val="bg2"/>
                </a:solidFill>
              </a:rPr>
            </a:br>
            <a:r>
              <a:rPr lang="en-US" altLang="zh-CN" sz="2400" b="1" dirty="0" smtClean="0">
                <a:solidFill>
                  <a:schemeClr val="bg2"/>
                </a:solidFill>
              </a:rPr>
              <a:t>A &amp; D cannot decode!</a:t>
            </a:r>
            <a:endParaRPr lang="en-US" altLang="zh-CN" sz="2400" b="1" dirty="0">
              <a:solidFill>
                <a:schemeClr val="bg2"/>
              </a:solidFill>
            </a:endParaRPr>
          </a:p>
        </p:txBody>
      </p:sp>
      <p:sp>
        <p:nvSpPr>
          <p:cNvPr id="47" name="Text Box 72"/>
          <p:cNvSpPr txBox="1">
            <a:spLocks noChangeArrowheads="1"/>
          </p:cNvSpPr>
          <p:nvPr/>
        </p:nvSpPr>
        <p:spPr bwMode="auto">
          <a:xfrm>
            <a:off x="634630" y="1874005"/>
            <a:ext cx="864339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 b="1" dirty="0" smtClean="0"/>
              <a:t>P1</a:t>
            </a:r>
            <a:r>
              <a:rPr lang="en-US" altLang="zh-CN" sz="1800" b="1" dirty="0" smtClean="0">
                <a:sym typeface="Wingdings" pitchFamily="2" charset="2"/>
              </a:rPr>
              <a:t></a:t>
            </a:r>
            <a:r>
              <a:rPr lang="en-US" altLang="zh-CN" sz="1800" b="1" dirty="0" smtClean="0"/>
              <a:t>A</a:t>
            </a:r>
            <a:endParaRPr lang="en-US" altLang="zh-CN" sz="1800" b="1" dirty="0"/>
          </a:p>
          <a:p>
            <a:r>
              <a:rPr lang="en-US" altLang="zh-CN" sz="1800" b="1" dirty="0" smtClean="0"/>
              <a:t>P2</a:t>
            </a:r>
            <a:r>
              <a:rPr lang="en-US" altLang="zh-CN" sz="1800" dirty="0" smtClean="0">
                <a:sym typeface="Wingdings" pitchFamily="2" charset="2"/>
              </a:rPr>
              <a:t></a:t>
            </a:r>
            <a:r>
              <a:rPr lang="en-US" altLang="zh-CN" sz="1800" b="1" dirty="0">
                <a:sym typeface="Wingdings" pitchFamily="2" charset="2"/>
              </a:rPr>
              <a:t>C</a:t>
            </a:r>
            <a:endParaRPr lang="en-US" altLang="zh-CN" sz="1800" b="1" dirty="0"/>
          </a:p>
          <a:p>
            <a:r>
              <a:rPr lang="en-US" altLang="zh-CN" sz="1800" b="1" dirty="0" smtClean="0"/>
              <a:t>P3</a:t>
            </a:r>
            <a:r>
              <a:rPr lang="en-US" altLang="zh-CN" sz="1800" b="1" dirty="0" smtClean="0">
                <a:sym typeface="Wingdings" pitchFamily="2" charset="2"/>
              </a:rPr>
              <a:t>C</a:t>
            </a:r>
            <a:endParaRPr lang="en-US" altLang="zh-CN" sz="1800" b="1" dirty="0"/>
          </a:p>
          <a:p>
            <a:r>
              <a:rPr lang="en-US" altLang="zh-CN" sz="1800" b="1" dirty="0" smtClean="0"/>
              <a:t>P4</a:t>
            </a:r>
            <a:r>
              <a:rPr lang="en-US" altLang="zh-CN" sz="1800" b="1" dirty="0" smtClean="0">
                <a:sym typeface="Wingdings" pitchFamily="2" charset="2"/>
              </a:rPr>
              <a:t></a:t>
            </a:r>
            <a:r>
              <a:rPr lang="en-US" altLang="zh-CN" sz="1800" b="1" dirty="0" smtClean="0"/>
              <a:t>D</a:t>
            </a:r>
            <a:endParaRPr lang="en-US" altLang="zh-CN" sz="1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2060135" y="2162902"/>
            <a:ext cx="14051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B’s Output Queue</a:t>
            </a:r>
            <a:endParaRPr lang="en-US" sz="1200" dirty="0"/>
          </a:p>
        </p:txBody>
      </p:sp>
      <p:sp>
        <p:nvSpPr>
          <p:cNvPr id="49" name="TextBox 48"/>
          <p:cNvSpPr txBox="1"/>
          <p:nvPr/>
        </p:nvSpPr>
        <p:spPr>
          <a:xfrm>
            <a:off x="6809079" y="1247001"/>
            <a:ext cx="1268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C’s Packet Pool</a:t>
            </a:r>
            <a:endParaRPr lang="en-US" sz="1200" dirty="0"/>
          </a:p>
        </p:txBody>
      </p:sp>
      <p:sp>
        <p:nvSpPr>
          <p:cNvPr id="50" name="TextBox 49"/>
          <p:cNvSpPr txBox="1"/>
          <p:nvPr/>
        </p:nvSpPr>
        <p:spPr>
          <a:xfrm>
            <a:off x="7239000" y="5439589"/>
            <a:ext cx="1268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</a:t>
            </a:r>
            <a:r>
              <a:rPr lang="en-US" sz="1200" dirty="0" smtClean="0"/>
              <a:t>’s Packet Pool</a:t>
            </a:r>
            <a:endParaRPr lang="en-US" sz="1200" dirty="0"/>
          </a:p>
        </p:txBody>
      </p:sp>
      <p:sp>
        <p:nvSpPr>
          <p:cNvPr id="51" name="TextBox 50"/>
          <p:cNvSpPr txBox="1"/>
          <p:nvPr/>
        </p:nvSpPr>
        <p:spPr>
          <a:xfrm>
            <a:off x="806715" y="4977390"/>
            <a:ext cx="1261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/>
              <a:t>’s Packet Pool</a:t>
            </a:r>
            <a:endParaRPr lang="en-US" sz="1200" dirty="0"/>
          </a:p>
        </p:txBody>
      </p:sp>
      <p:sp>
        <p:nvSpPr>
          <p:cNvPr id="52" name="Rounded Rectangle 51"/>
          <p:cNvSpPr/>
          <p:nvPr/>
        </p:nvSpPr>
        <p:spPr>
          <a:xfrm>
            <a:off x="5872484" y="3500209"/>
            <a:ext cx="3037832" cy="104746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519688" y="6515550"/>
            <a:ext cx="35189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XORs in The Air: Practical Wireless Network Coding, S. </a:t>
            </a:r>
            <a:r>
              <a:rPr lang="en-US" sz="800" dirty="0" err="1" smtClean="0"/>
              <a:t>Katti</a:t>
            </a:r>
            <a:r>
              <a:rPr lang="en-US" sz="800" dirty="0" smtClean="0"/>
              <a:t> et al</a:t>
            </a:r>
            <a:endParaRPr lang="en-US" sz="800" dirty="0" smtClean="0">
              <a:effectLst/>
            </a:endParaRPr>
          </a:p>
          <a:p>
            <a:endParaRPr lang="en-US" sz="800" dirty="0"/>
          </a:p>
        </p:txBody>
      </p:sp>
      <p:sp>
        <p:nvSpPr>
          <p:cNvPr id="54" name="Rectangle 51"/>
          <p:cNvSpPr>
            <a:spLocks noChangeArrowheads="1"/>
          </p:cNvSpPr>
          <p:nvPr/>
        </p:nvSpPr>
        <p:spPr bwMode="auto">
          <a:xfrm>
            <a:off x="4724400" y="3962400"/>
            <a:ext cx="5334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b="1"/>
          </a:p>
        </p:txBody>
      </p:sp>
    </p:spTree>
    <p:extLst>
      <p:ext uri="{BB962C8B-B14F-4D97-AF65-F5344CB8AC3E}">
        <p14:creationId xmlns:p14="http://schemas.microsoft.com/office/powerpoint/2010/main" val="2543766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90751E-6 L -0.3 0.0887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44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9202E-6 -2.22068E-7 L 0.15342 -0.3199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1" y="-1600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7365E-6 2.9771E-6 L 0.16644 0.26509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13" y="13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1" grpId="0" animBg="1"/>
      <p:bldP spid="31" grpId="1" animBg="1"/>
      <p:bldP spid="32" grpId="0" animBg="1"/>
      <p:bldP spid="33" grpId="0"/>
      <p:bldP spid="34" grpId="0" animBg="1"/>
      <p:bldP spid="35" grpId="0" animBg="1"/>
      <p:bldP spid="36" grpId="0"/>
      <p:bldP spid="37" grpId="0" animBg="1"/>
      <p:bldP spid="46" grpId="0"/>
      <p:bldP spid="52" grpId="0" animBg="1"/>
      <p:bldP spid="54" grpId="0" animBg="1"/>
      <p:bldP spid="5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>
                <a:ea typeface="宋体" charset="-122"/>
              </a:rPr>
              <a:t>Opportunistic Coding</a:t>
            </a:r>
            <a:endParaRPr lang="en-US" sz="3600" dirty="0"/>
          </a:p>
        </p:txBody>
      </p:sp>
      <p:sp>
        <p:nvSpPr>
          <p:cNvPr id="4" name="Line 49"/>
          <p:cNvSpPr>
            <a:spLocks noChangeShapeType="1"/>
          </p:cNvSpPr>
          <p:nvPr/>
        </p:nvSpPr>
        <p:spPr bwMode="auto">
          <a:xfrm>
            <a:off x="4495800" y="4038600"/>
            <a:ext cx="1981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2133600" y="2438400"/>
            <a:ext cx="28860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5029200" y="2438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>
            <a:off x="2133600" y="30480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419600" y="25146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733800" y="25146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048000" y="25146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362200" y="25146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P4</a:t>
            </a: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838200" y="4343400"/>
            <a:ext cx="1590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2438400" y="4343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 flipH="1">
            <a:off x="838200" y="49530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1752600" y="44196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1066800" y="44196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P4</a:t>
            </a:r>
          </a:p>
        </p:txBody>
      </p:sp>
      <p:sp>
        <p:nvSpPr>
          <p:cNvPr id="17" name="Line 19"/>
          <p:cNvSpPr>
            <a:spLocks noChangeShapeType="1"/>
          </p:cNvSpPr>
          <p:nvPr/>
        </p:nvSpPr>
        <p:spPr bwMode="auto">
          <a:xfrm>
            <a:off x="6477000" y="1524000"/>
            <a:ext cx="1590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Line 20"/>
          <p:cNvSpPr>
            <a:spLocks noChangeShapeType="1"/>
          </p:cNvSpPr>
          <p:nvPr/>
        </p:nvSpPr>
        <p:spPr bwMode="auto">
          <a:xfrm>
            <a:off x="8077200" y="152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auto">
          <a:xfrm flipH="1">
            <a:off x="6477000" y="21336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7391400" y="16002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6705600" y="16002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P4</a:t>
            </a:r>
          </a:p>
        </p:txBody>
      </p:sp>
      <p:sp>
        <p:nvSpPr>
          <p:cNvPr id="22" name="Line 24"/>
          <p:cNvSpPr>
            <a:spLocks noChangeShapeType="1"/>
          </p:cNvSpPr>
          <p:nvPr/>
        </p:nvSpPr>
        <p:spPr bwMode="auto">
          <a:xfrm>
            <a:off x="6781800" y="5715000"/>
            <a:ext cx="1590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Line 25"/>
          <p:cNvSpPr>
            <a:spLocks noChangeShapeType="1"/>
          </p:cNvSpPr>
          <p:nvPr/>
        </p:nvSpPr>
        <p:spPr bwMode="auto">
          <a:xfrm>
            <a:off x="8382000" y="5715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Line 26"/>
          <p:cNvSpPr>
            <a:spLocks noChangeShapeType="1"/>
          </p:cNvSpPr>
          <p:nvPr/>
        </p:nvSpPr>
        <p:spPr bwMode="auto">
          <a:xfrm flipH="1">
            <a:off x="6781800" y="63246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7696200" y="57912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7010400" y="57912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27" name="Line 29"/>
          <p:cNvSpPr>
            <a:spLocks noChangeShapeType="1"/>
          </p:cNvSpPr>
          <p:nvPr/>
        </p:nvSpPr>
        <p:spPr bwMode="auto">
          <a:xfrm>
            <a:off x="3657600" y="3733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Line 30"/>
          <p:cNvSpPr>
            <a:spLocks noChangeShapeType="1"/>
          </p:cNvSpPr>
          <p:nvPr/>
        </p:nvSpPr>
        <p:spPr bwMode="auto">
          <a:xfrm flipH="1">
            <a:off x="2438400" y="3733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Line 31"/>
          <p:cNvSpPr>
            <a:spLocks noChangeShapeType="1"/>
          </p:cNvSpPr>
          <p:nvPr/>
        </p:nvSpPr>
        <p:spPr bwMode="auto">
          <a:xfrm flipV="1">
            <a:off x="4648200" y="281940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Rectangle 32"/>
          <p:cNvSpPr>
            <a:spLocks noChangeArrowheads="1"/>
          </p:cNvSpPr>
          <p:nvPr/>
        </p:nvSpPr>
        <p:spPr bwMode="auto">
          <a:xfrm>
            <a:off x="3352800" y="3962400"/>
            <a:ext cx="5334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b="1"/>
          </a:p>
        </p:txBody>
      </p:sp>
      <p:sp>
        <p:nvSpPr>
          <p:cNvPr id="31" name="Rectangle 33"/>
          <p:cNvSpPr>
            <a:spLocks noChangeArrowheads="1"/>
          </p:cNvSpPr>
          <p:nvPr/>
        </p:nvSpPr>
        <p:spPr bwMode="auto">
          <a:xfrm>
            <a:off x="4648200" y="3733800"/>
            <a:ext cx="5334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b="1"/>
          </a:p>
        </p:txBody>
      </p:sp>
      <p:sp>
        <p:nvSpPr>
          <p:cNvPr id="32" name="Rectangle 34"/>
          <p:cNvSpPr>
            <a:spLocks noChangeArrowheads="1"/>
          </p:cNvSpPr>
          <p:nvPr/>
        </p:nvSpPr>
        <p:spPr bwMode="auto">
          <a:xfrm>
            <a:off x="6285451" y="3733800"/>
            <a:ext cx="5334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b="1"/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6818851" y="37338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/>
              <a:t>=</a:t>
            </a:r>
          </a:p>
        </p:txBody>
      </p:sp>
      <p:sp>
        <p:nvSpPr>
          <p:cNvPr id="34" name="Rectangle 36"/>
          <p:cNvSpPr>
            <a:spLocks noChangeArrowheads="1"/>
          </p:cNvSpPr>
          <p:nvPr/>
        </p:nvSpPr>
        <p:spPr bwMode="auto">
          <a:xfrm>
            <a:off x="7123651" y="37338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35" name="Rectangle 37"/>
          <p:cNvSpPr>
            <a:spLocks noChangeArrowheads="1"/>
          </p:cNvSpPr>
          <p:nvPr/>
        </p:nvSpPr>
        <p:spPr bwMode="auto">
          <a:xfrm>
            <a:off x="7961851" y="37338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36" name="Text Box 38"/>
          <p:cNvSpPr txBox="1">
            <a:spLocks noChangeArrowheads="1"/>
          </p:cNvSpPr>
          <p:nvPr/>
        </p:nvSpPr>
        <p:spPr bwMode="auto">
          <a:xfrm>
            <a:off x="7657051" y="37338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/>
              <a:t>+</a:t>
            </a:r>
          </a:p>
        </p:txBody>
      </p:sp>
      <p:sp>
        <p:nvSpPr>
          <p:cNvPr id="37" name="Rectangle 42"/>
          <p:cNvSpPr>
            <a:spLocks noChangeArrowheads="1"/>
          </p:cNvSpPr>
          <p:nvPr/>
        </p:nvSpPr>
        <p:spPr bwMode="auto">
          <a:xfrm>
            <a:off x="6472969" y="685800"/>
            <a:ext cx="533400" cy="457200"/>
          </a:xfrm>
          <a:prstGeom prst="rect">
            <a:avLst/>
          </a:prstGeom>
          <a:solidFill>
            <a:srgbClr val="00ABC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38" name="Rectangle 47"/>
          <p:cNvSpPr>
            <a:spLocks noChangeArrowheads="1"/>
          </p:cNvSpPr>
          <p:nvPr/>
        </p:nvSpPr>
        <p:spPr bwMode="auto">
          <a:xfrm>
            <a:off x="800100" y="3516527"/>
            <a:ext cx="533400" cy="457200"/>
          </a:xfrm>
          <a:prstGeom prst="rect">
            <a:avLst/>
          </a:prstGeom>
          <a:solidFill>
            <a:srgbClr val="00ABC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39" name="椭圆 4"/>
          <p:cNvSpPr/>
          <p:nvPr/>
        </p:nvSpPr>
        <p:spPr>
          <a:xfrm>
            <a:off x="1600200" y="3352800"/>
            <a:ext cx="785813" cy="785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4"/>
          <p:cNvSpPr/>
          <p:nvPr/>
        </p:nvSpPr>
        <p:spPr>
          <a:xfrm>
            <a:off x="3810000" y="3352800"/>
            <a:ext cx="785813" cy="785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"/>
          <p:cNvSpPr/>
          <p:nvPr/>
        </p:nvSpPr>
        <p:spPr>
          <a:xfrm>
            <a:off x="6019800" y="2362200"/>
            <a:ext cx="785813" cy="785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"/>
          <p:cNvSpPr/>
          <p:nvPr/>
        </p:nvSpPr>
        <p:spPr>
          <a:xfrm>
            <a:off x="6477000" y="4724400"/>
            <a:ext cx="785813" cy="785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Text Box 53"/>
          <p:cNvSpPr txBox="1">
            <a:spLocks noChangeArrowheads="1"/>
          </p:cNvSpPr>
          <p:nvPr/>
        </p:nvSpPr>
        <p:spPr bwMode="auto">
          <a:xfrm>
            <a:off x="1828800" y="35814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A</a:t>
            </a:r>
          </a:p>
        </p:txBody>
      </p:sp>
      <p:sp>
        <p:nvSpPr>
          <p:cNvPr id="44" name="Text Box 54"/>
          <p:cNvSpPr txBox="1">
            <a:spLocks noChangeArrowheads="1"/>
          </p:cNvSpPr>
          <p:nvPr/>
        </p:nvSpPr>
        <p:spPr bwMode="auto">
          <a:xfrm>
            <a:off x="4038600" y="35814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B</a:t>
            </a:r>
          </a:p>
        </p:txBody>
      </p:sp>
      <p:sp>
        <p:nvSpPr>
          <p:cNvPr id="45" name="Text Box 55"/>
          <p:cNvSpPr txBox="1">
            <a:spLocks noChangeArrowheads="1"/>
          </p:cNvSpPr>
          <p:nvPr/>
        </p:nvSpPr>
        <p:spPr bwMode="auto">
          <a:xfrm>
            <a:off x="6232525" y="2551113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C</a:t>
            </a:r>
          </a:p>
        </p:txBody>
      </p:sp>
      <p:sp>
        <p:nvSpPr>
          <p:cNvPr id="46" name="Text Box 56"/>
          <p:cNvSpPr txBox="1">
            <a:spLocks noChangeArrowheads="1"/>
          </p:cNvSpPr>
          <p:nvPr/>
        </p:nvSpPr>
        <p:spPr bwMode="auto">
          <a:xfrm>
            <a:off x="6705600" y="49530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60135" y="2162902"/>
            <a:ext cx="14051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B’s Output Queue</a:t>
            </a:r>
            <a:endParaRPr lang="en-US" sz="1200" dirty="0"/>
          </a:p>
        </p:txBody>
      </p:sp>
      <p:sp>
        <p:nvSpPr>
          <p:cNvPr id="49" name="TextBox 48"/>
          <p:cNvSpPr txBox="1"/>
          <p:nvPr/>
        </p:nvSpPr>
        <p:spPr>
          <a:xfrm>
            <a:off x="6809079" y="1247001"/>
            <a:ext cx="1268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C’s Packet Pool</a:t>
            </a:r>
            <a:endParaRPr lang="en-US" sz="1200" dirty="0"/>
          </a:p>
        </p:txBody>
      </p:sp>
      <p:sp>
        <p:nvSpPr>
          <p:cNvPr id="50" name="TextBox 49"/>
          <p:cNvSpPr txBox="1"/>
          <p:nvPr/>
        </p:nvSpPr>
        <p:spPr>
          <a:xfrm>
            <a:off x="7239000" y="5439589"/>
            <a:ext cx="1268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</a:t>
            </a:r>
            <a:r>
              <a:rPr lang="en-US" sz="1200" dirty="0" smtClean="0"/>
              <a:t>’s Packet Pool</a:t>
            </a:r>
            <a:endParaRPr lang="en-US" sz="1200" dirty="0"/>
          </a:p>
        </p:txBody>
      </p:sp>
      <p:sp>
        <p:nvSpPr>
          <p:cNvPr id="51" name="TextBox 50"/>
          <p:cNvSpPr txBox="1"/>
          <p:nvPr/>
        </p:nvSpPr>
        <p:spPr>
          <a:xfrm>
            <a:off x="806715" y="4977390"/>
            <a:ext cx="1261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/>
              <a:t>’s Packet Pool</a:t>
            </a:r>
            <a:endParaRPr lang="en-US" sz="1200" dirty="0"/>
          </a:p>
        </p:txBody>
      </p:sp>
      <p:sp>
        <p:nvSpPr>
          <p:cNvPr id="52" name="Text Box 71"/>
          <p:cNvSpPr txBox="1">
            <a:spLocks noChangeArrowheads="1"/>
          </p:cNvSpPr>
          <p:nvPr/>
        </p:nvSpPr>
        <p:spPr bwMode="auto">
          <a:xfrm>
            <a:off x="2625704" y="5094714"/>
            <a:ext cx="358779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chemeClr val="bg2"/>
                </a:solidFill>
              </a:rPr>
              <a:t>Better coding decision,</a:t>
            </a:r>
            <a:br>
              <a:rPr lang="en-US" altLang="zh-CN" sz="2400" b="1" dirty="0" smtClean="0">
                <a:solidFill>
                  <a:schemeClr val="bg2"/>
                </a:solidFill>
              </a:rPr>
            </a:br>
            <a:r>
              <a:rPr lang="en-US" altLang="zh-CN" sz="2400" b="1" dirty="0" smtClean="0">
                <a:solidFill>
                  <a:schemeClr val="bg2"/>
                </a:solidFill>
              </a:rPr>
              <a:t>A &amp; C can decode.</a:t>
            </a:r>
            <a:endParaRPr lang="en-US" altLang="zh-CN" sz="2400" b="1" dirty="0">
              <a:solidFill>
                <a:schemeClr val="bg2"/>
              </a:solidFill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844319" y="3437233"/>
            <a:ext cx="3037832" cy="104746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519688" y="6515550"/>
            <a:ext cx="35189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XORs in The Air: Practical Wireless Network Coding, S. </a:t>
            </a:r>
            <a:r>
              <a:rPr lang="en-US" sz="800" dirty="0" err="1" smtClean="0"/>
              <a:t>Katti</a:t>
            </a:r>
            <a:r>
              <a:rPr lang="en-US" sz="800" dirty="0" smtClean="0"/>
              <a:t> et al</a:t>
            </a:r>
            <a:endParaRPr lang="en-US" sz="800" dirty="0" smtClean="0">
              <a:effectLst/>
            </a:endParaRPr>
          </a:p>
          <a:p>
            <a:endParaRPr lang="en-US" sz="800" dirty="0"/>
          </a:p>
        </p:txBody>
      </p:sp>
      <p:sp>
        <p:nvSpPr>
          <p:cNvPr id="55" name="Rectangle 51"/>
          <p:cNvSpPr>
            <a:spLocks noChangeArrowheads="1"/>
          </p:cNvSpPr>
          <p:nvPr/>
        </p:nvSpPr>
        <p:spPr bwMode="auto">
          <a:xfrm>
            <a:off x="4724400" y="3962400"/>
            <a:ext cx="5334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b="1"/>
          </a:p>
        </p:txBody>
      </p:sp>
    </p:spTree>
    <p:extLst>
      <p:ext uri="{BB962C8B-B14F-4D97-AF65-F5344CB8AC3E}">
        <p14:creationId xmlns:p14="http://schemas.microsoft.com/office/powerpoint/2010/main" val="2993052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62428E-6 L -0.3375 0.0665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33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7341E-7 L 0.14583 -0.2996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00" y="-150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7365E-6 2.9771E-6 L 0.16644 0.26509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13" y="13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1" grpId="0" animBg="1"/>
      <p:bldP spid="31" grpId="1" animBg="1"/>
      <p:bldP spid="32" grpId="0" animBg="1"/>
      <p:bldP spid="33" grpId="0"/>
      <p:bldP spid="34" grpId="0" animBg="1"/>
      <p:bldP spid="35" grpId="0" animBg="1"/>
      <p:bldP spid="36" grpId="0"/>
      <p:bldP spid="37" grpId="0" animBg="1"/>
      <p:bldP spid="38" grpId="0" animBg="1"/>
      <p:bldP spid="52" grpId="0"/>
      <p:bldP spid="53" grpId="0" animBg="1"/>
      <p:bldP spid="55" grpId="0" animBg="1"/>
      <p:bldP spid="5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>
                <a:ea typeface="宋体" charset="-122"/>
              </a:rPr>
              <a:t>Opportunistic Coding</a:t>
            </a:r>
            <a:endParaRPr lang="en-US" sz="3600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2133600" y="2438400"/>
            <a:ext cx="28860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5029200" y="2438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H="1">
            <a:off x="2133600" y="30480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19600" y="25146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P1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733800" y="25146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P2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3048000" y="25146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P3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362200" y="25146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P4</a:t>
            </a: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>
            <a:off x="838200" y="4343400"/>
            <a:ext cx="1590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Line 15"/>
          <p:cNvSpPr>
            <a:spLocks noChangeShapeType="1"/>
          </p:cNvSpPr>
          <p:nvPr/>
        </p:nvSpPr>
        <p:spPr bwMode="auto">
          <a:xfrm>
            <a:off x="2438400" y="4343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 flipH="1">
            <a:off x="838200" y="49530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1752600" y="44196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P3</a:t>
            </a: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1066800" y="44196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P4</a:t>
            </a:r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>
            <a:off x="6477000" y="1524000"/>
            <a:ext cx="1590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Line 20"/>
          <p:cNvSpPr>
            <a:spLocks noChangeShapeType="1"/>
          </p:cNvSpPr>
          <p:nvPr/>
        </p:nvSpPr>
        <p:spPr bwMode="auto">
          <a:xfrm>
            <a:off x="8077200" y="152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 flipH="1">
            <a:off x="6477000" y="21336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7391400" y="16002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P1</a:t>
            </a:r>
          </a:p>
        </p:txBody>
      </p:sp>
      <p:sp>
        <p:nvSpPr>
          <p:cNvPr id="20" name="Rectangle 23"/>
          <p:cNvSpPr>
            <a:spLocks noChangeArrowheads="1"/>
          </p:cNvSpPr>
          <p:nvPr/>
        </p:nvSpPr>
        <p:spPr bwMode="auto">
          <a:xfrm>
            <a:off x="6705600" y="16002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P4</a:t>
            </a:r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>
            <a:off x="6781800" y="5715000"/>
            <a:ext cx="1590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Line 25"/>
          <p:cNvSpPr>
            <a:spLocks noChangeShapeType="1"/>
          </p:cNvSpPr>
          <p:nvPr/>
        </p:nvSpPr>
        <p:spPr bwMode="auto">
          <a:xfrm>
            <a:off x="8382000" y="5715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 flipH="1">
            <a:off x="6781800" y="63246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Rectangle 27"/>
          <p:cNvSpPr>
            <a:spLocks noChangeArrowheads="1"/>
          </p:cNvSpPr>
          <p:nvPr/>
        </p:nvSpPr>
        <p:spPr bwMode="auto">
          <a:xfrm>
            <a:off x="7696200" y="57912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P1</a:t>
            </a:r>
          </a:p>
        </p:txBody>
      </p:sp>
      <p:sp>
        <p:nvSpPr>
          <p:cNvPr id="25" name="Rectangle 28"/>
          <p:cNvSpPr>
            <a:spLocks noChangeArrowheads="1"/>
          </p:cNvSpPr>
          <p:nvPr/>
        </p:nvSpPr>
        <p:spPr bwMode="auto">
          <a:xfrm>
            <a:off x="7010400" y="5791200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P3</a:t>
            </a:r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>
            <a:off x="3657600" y="3733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 flipH="1">
            <a:off x="2438400" y="3733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Line 31"/>
          <p:cNvSpPr>
            <a:spLocks noChangeShapeType="1"/>
          </p:cNvSpPr>
          <p:nvPr/>
        </p:nvSpPr>
        <p:spPr bwMode="auto">
          <a:xfrm flipV="1">
            <a:off x="4648200" y="281940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Rectangle 32"/>
          <p:cNvSpPr>
            <a:spLocks noChangeArrowheads="1"/>
          </p:cNvSpPr>
          <p:nvPr/>
        </p:nvSpPr>
        <p:spPr bwMode="auto">
          <a:xfrm>
            <a:off x="3276600" y="3886200"/>
            <a:ext cx="5334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b="1"/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>
            <a:off x="4648200" y="3352800"/>
            <a:ext cx="5334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b="1"/>
          </a:p>
        </p:txBody>
      </p:sp>
      <p:sp>
        <p:nvSpPr>
          <p:cNvPr id="31" name="Rectangle 34"/>
          <p:cNvSpPr>
            <a:spLocks noChangeArrowheads="1"/>
          </p:cNvSpPr>
          <p:nvPr/>
        </p:nvSpPr>
        <p:spPr bwMode="auto">
          <a:xfrm>
            <a:off x="5790055" y="3723397"/>
            <a:ext cx="5334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b="1"/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6323455" y="3723397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/>
              <a:t>=</a:t>
            </a:r>
          </a:p>
        </p:txBody>
      </p:sp>
      <p:sp>
        <p:nvSpPr>
          <p:cNvPr id="33" name="Rectangle 36"/>
          <p:cNvSpPr>
            <a:spLocks noChangeArrowheads="1"/>
          </p:cNvSpPr>
          <p:nvPr/>
        </p:nvSpPr>
        <p:spPr bwMode="auto">
          <a:xfrm>
            <a:off x="6628255" y="3723397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P1</a:t>
            </a:r>
          </a:p>
        </p:txBody>
      </p:sp>
      <p:sp>
        <p:nvSpPr>
          <p:cNvPr id="34" name="Rectangle 37"/>
          <p:cNvSpPr>
            <a:spLocks noChangeArrowheads="1"/>
          </p:cNvSpPr>
          <p:nvPr/>
        </p:nvSpPr>
        <p:spPr bwMode="auto">
          <a:xfrm>
            <a:off x="7466455" y="3723397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P3</a:t>
            </a:r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7161655" y="3723397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/>
              <a:t>+</a:t>
            </a:r>
          </a:p>
        </p:txBody>
      </p:sp>
      <p:sp>
        <p:nvSpPr>
          <p:cNvPr id="36" name="Rectangle 42"/>
          <p:cNvSpPr>
            <a:spLocks noChangeArrowheads="1"/>
          </p:cNvSpPr>
          <p:nvPr/>
        </p:nvSpPr>
        <p:spPr bwMode="auto">
          <a:xfrm>
            <a:off x="6689725" y="914400"/>
            <a:ext cx="533400" cy="457200"/>
          </a:xfrm>
          <a:prstGeom prst="rect">
            <a:avLst/>
          </a:prstGeom>
          <a:solidFill>
            <a:srgbClr val="00ABC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P3</a:t>
            </a:r>
          </a:p>
        </p:txBody>
      </p:sp>
      <p:sp>
        <p:nvSpPr>
          <p:cNvPr id="37" name="Rectangle 47"/>
          <p:cNvSpPr>
            <a:spLocks noChangeArrowheads="1"/>
          </p:cNvSpPr>
          <p:nvPr/>
        </p:nvSpPr>
        <p:spPr bwMode="auto">
          <a:xfrm>
            <a:off x="697761" y="3581400"/>
            <a:ext cx="533400" cy="457200"/>
          </a:xfrm>
          <a:prstGeom prst="rect">
            <a:avLst/>
          </a:prstGeom>
          <a:solidFill>
            <a:srgbClr val="00ABC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P1</a:t>
            </a:r>
          </a:p>
        </p:txBody>
      </p:sp>
      <p:sp>
        <p:nvSpPr>
          <p:cNvPr id="38" name="Line 49"/>
          <p:cNvSpPr>
            <a:spLocks noChangeShapeType="1"/>
          </p:cNvSpPr>
          <p:nvPr/>
        </p:nvSpPr>
        <p:spPr bwMode="auto">
          <a:xfrm>
            <a:off x="4495800" y="4038600"/>
            <a:ext cx="1981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Rectangle 50"/>
          <p:cNvSpPr>
            <a:spLocks noChangeArrowheads="1"/>
          </p:cNvSpPr>
          <p:nvPr/>
        </p:nvSpPr>
        <p:spPr bwMode="auto">
          <a:xfrm>
            <a:off x="8228455" y="3723397"/>
            <a:ext cx="533400" cy="457200"/>
          </a:xfrm>
          <a:prstGeom prst="rect">
            <a:avLst/>
          </a:prstGeom>
          <a:solidFill>
            <a:srgbClr val="59595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P4</a:t>
            </a:r>
          </a:p>
        </p:txBody>
      </p:sp>
      <p:sp>
        <p:nvSpPr>
          <p:cNvPr id="40" name="Text Box 51"/>
          <p:cNvSpPr txBox="1">
            <a:spLocks noChangeArrowheads="1"/>
          </p:cNvSpPr>
          <p:nvPr/>
        </p:nvSpPr>
        <p:spPr bwMode="auto">
          <a:xfrm>
            <a:off x="7923655" y="3723397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/>
              <a:t>+</a:t>
            </a:r>
          </a:p>
        </p:txBody>
      </p:sp>
      <p:sp>
        <p:nvSpPr>
          <p:cNvPr id="41" name="Rectangle 61"/>
          <p:cNvSpPr>
            <a:spLocks noChangeArrowheads="1"/>
          </p:cNvSpPr>
          <p:nvPr/>
        </p:nvSpPr>
        <p:spPr bwMode="auto">
          <a:xfrm>
            <a:off x="7696200" y="4797189"/>
            <a:ext cx="533400" cy="457200"/>
          </a:xfrm>
          <a:prstGeom prst="rect">
            <a:avLst/>
          </a:prstGeom>
          <a:solidFill>
            <a:srgbClr val="00ABC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</a:rPr>
              <a:t>P4</a:t>
            </a:r>
          </a:p>
        </p:txBody>
      </p:sp>
      <p:sp>
        <p:nvSpPr>
          <p:cNvPr id="42" name="Rectangle 65"/>
          <p:cNvSpPr>
            <a:spLocks noChangeArrowheads="1"/>
          </p:cNvSpPr>
          <p:nvPr/>
        </p:nvSpPr>
        <p:spPr bwMode="auto">
          <a:xfrm>
            <a:off x="4343400" y="4191000"/>
            <a:ext cx="5334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b="1"/>
          </a:p>
        </p:txBody>
      </p:sp>
      <p:sp>
        <p:nvSpPr>
          <p:cNvPr id="43" name="椭圆 4"/>
          <p:cNvSpPr/>
          <p:nvPr/>
        </p:nvSpPr>
        <p:spPr>
          <a:xfrm>
            <a:off x="1600200" y="3352800"/>
            <a:ext cx="785813" cy="785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"/>
          <p:cNvSpPr/>
          <p:nvPr/>
        </p:nvSpPr>
        <p:spPr>
          <a:xfrm>
            <a:off x="3810000" y="3352800"/>
            <a:ext cx="785813" cy="785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"/>
          <p:cNvSpPr/>
          <p:nvPr/>
        </p:nvSpPr>
        <p:spPr>
          <a:xfrm>
            <a:off x="6019800" y="2362200"/>
            <a:ext cx="785813" cy="785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椭圆 4"/>
          <p:cNvSpPr/>
          <p:nvPr/>
        </p:nvSpPr>
        <p:spPr>
          <a:xfrm>
            <a:off x="6477000" y="4724400"/>
            <a:ext cx="785813" cy="785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" name="Text Box 70"/>
          <p:cNvSpPr txBox="1">
            <a:spLocks noChangeArrowheads="1"/>
          </p:cNvSpPr>
          <p:nvPr/>
        </p:nvSpPr>
        <p:spPr bwMode="auto">
          <a:xfrm>
            <a:off x="1828800" y="35814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A</a:t>
            </a:r>
          </a:p>
        </p:txBody>
      </p:sp>
      <p:sp>
        <p:nvSpPr>
          <p:cNvPr id="48" name="Text Box 71"/>
          <p:cNvSpPr txBox="1">
            <a:spLocks noChangeArrowheads="1"/>
          </p:cNvSpPr>
          <p:nvPr/>
        </p:nvSpPr>
        <p:spPr bwMode="auto">
          <a:xfrm>
            <a:off x="4038600" y="35814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B</a:t>
            </a:r>
          </a:p>
        </p:txBody>
      </p:sp>
      <p:sp>
        <p:nvSpPr>
          <p:cNvPr id="49" name="Text Box 72"/>
          <p:cNvSpPr txBox="1">
            <a:spLocks noChangeArrowheads="1"/>
          </p:cNvSpPr>
          <p:nvPr/>
        </p:nvSpPr>
        <p:spPr bwMode="auto">
          <a:xfrm>
            <a:off x="6172200" y="2590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C</a:t>
            </a:r>
          </a:p>
        </p:txBody>
      </p:sp>
      <p:sp>
        <p:nvSpPr>
          <p:cNvPr id="50" name="Text Box 73"/>
          <p:cNvSpPr txBox="1">
            <a:spLocks noChangeArrowheads="1"/>
          </p:cNvSpPr>
          <p:nvPr/>
        </p:nvSpPr>
        <p:spPr bwMode="auto">
          <a:xfrm>
            <a:off x="6689725" y="4913313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60135" y="2162902"/>
            <a:ext cx="14051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B’s Output Queue</a:t>
            </a:r>
            <a:endParaRPr lang="en-US" sz="1200" dirty="0"/>
          </a:p>
        </p:txBody>
      </p:sp>
      <p:sp>
        <p:nvSpPr>
          <p:cNvPr id="53" name="TextBox 52"/>
          <p:cNvSpPr txBox="1"/>
          <p:nvPr/>
        </p:nvSpPr>
        <p:spPr>
          <a:xfrm>
            <a:off x="6809079" y="2104138"/>
            <a:ext cx="1268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C’s Packet Pool</a:t>
            </a:r>
            <a:endParaRPr lang="en-US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7239000" y="5439589"/>
            <a:ext cx="1268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</a:t>
            </a:r>
            <a:r>
              <a:rPr lang="en-US" sz="1200" dirty="0" smtClean="0"/>
              <a:t>’s Packet Pool</a:t>
            </a:r>
            <a:endParaRPr lang="en-US" sz="1200" dirty="0"/>
          </a:p>
        </p:txBody>
      </p:sp>
      <p:sp>
        <p:nvSpPr>
          <p:cNvPr id="55" name="TextBox 54"/>
          <p:cNvSpPr txBox="1"/>
          <p:nvPr/>
        </p:nvSpPr>
        <p:spPr>
          <a:xfrm>
            <a:off x="806715" y="4977390"/>
            <a:ext cx="1261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/>
              <a:t>’s Packet Pool</a:t>
            </a:r>
            <a:endParaRPr lang="en-US" sz="1200" dirty="0"/>
          </a:p>
        </p:txBody>
      </p:sp>
      <p:sp>
        <p:nvSpPr>
          <p:cNvPr id="56" name="Text Box 71"/>
          <p:cNvSpPr txBox="1">
            <a:spLocks noChangeArrowheads="1"/>
          </p:cNvSpPr>
          <p:nvPr/>
        </p:nvSpPr>
        <p:spPr bwMode="auto">
          <a:xfrm>
            <a:off x="2654275" y="5230239"/>
            <a:ext cx="33655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chemeClr val="bg2"/>
                </a:solidFill>
              </a:rPr>
              <a:t>Best coding decision,</a:t>
            </a:r>
            <a:br>
              <a:rPr lang="en-US" altLang="zh-CN" sz="2400" b="1" dirty="0" smtClean="0">
                <a:solidFill>
                  <a:schemeClr val="bg2"/>
                </a:solidFill>
              </a:rPr>
            </a:br>
            <a:r>
              <a:rPr lang="en-US" altLang="zh-CN" sz="2400" b="1" dirty="0" smtClean="0">
                <a:solidFill>
                  <a:schemeClr val="bg2"/>
                </a:solidFill>
              </a:rPr>
              <a:t>A, C &amp; D can decode!</a:t>
            </a:r>
            <a:endParaRPr lang="en-US" altLang="zh-CN" sz="2400" b="1" dirty="0">
              <a:solidFill>
                <a:schemeClr val="bg2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466157" y="3416241"/>
            <a:ext cx="3612246" cy="104746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519688" y="6515550"/>
            <a:ext cx="35189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XORs in The Air: Practical Wireless Network Coding, S. </a:t>
            </a:r>
            <a:r>
              <a:rPr lang="en-US" sz="800" dirty="0" err="1" smtClean="0"/>
              <a:t>Katti</a:t>
            </a:r>
            <a:r>
              <a:rPr lang="en-US" sz="800" dirty="0" smtClean="0"/>
              <a:t> et al</a:t>
            </a:r>
            <a:endParaRPr lang="en-US" sz="800" dirty="0" smtClean="0">
              <a:effectLst/>
            </a:endParaRPr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908697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64162E-6 L -0.32917 0.0776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00" y="39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50289E-6 L 0.12917 -0.2441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00" y="-122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78035E-7 L 0.2125 0.2441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0" y="1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/>
      <p:bldP spid="33" grpId="0" animBg="1"/>
      <p:bldP spid="34" grpId="0" animBg="1"/>
      <p:bldP spid="35" grpId="0"/>
      <p:bldP spid="36" grpId="0" animBg="1"/>
      <p:bldP spid="37" grpId="0" animBg="1"/>
      <p:bldP spid="39" grpId="0" animBg="1"/>
      <p:bldP spid="40" grpId="0"/>
      <p:bldP spid="41" grpId="0" animBg="1"/>
      <p:bldP spid="42" grpId="0" animBg="1"/>
      <p:bldP spid="56" grpId="0"/>
      <p:bldP spid="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COPE – What’s So Special?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sz="2600" b="1" dirty="0" smtClean="0"/>
              <a:t>Learning Neighbor States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Nodes need accurate global view, </a:t>
            </a:r>
            <a:r>
              <a:rPr lang="en-US" sz="2400" dirty="0" smtClean="0"/>
              <a:t>i.e. </a:t>
            </a:r>
            <a:r>
              <a:rPr lang="en-US" sz="2400" dirty="0" smtClean="0"/>
              <a:t>know what packets neighbors have</a:t>
            </a:r>
          </a:p>
          <a:p>
            <a:pPr marL="684213" lvl="2" indent="-457200">
              <a:buFont typeface="+mj-lt"/>
              <a:buAutoNum type="arabicPeriod"/>
            </a:pPr>
            <a:r>
              <a:rPr lang="en-US" sz="2000" dirty="0" smtClean="0"/>
              <a:t>Reception reports</a:t>
            </a:r>
          </a:p>
          <a:p>
            <a:pPr marL="684213" lvl="2" indent="-457200">
              <a:buFont typeface="+mj-lt"/>
              <a:buAutoNum type="arabicPeriod"/>
            </a:pPr>
            <a:r>
              <a:rPr lang="en-US" sz="2000" dirty="0" smtClean="0"/>
              <a:t>Guessing</a:t>
            </a:r>
          </a:p>
          <a:p>
            <a:pPr marL="1028700" lvl="3" indent="-457200"/>
            <a:r>
              <a:rPr lang="en-US" sz="2000" dirty="0" smtClean="0"/>
              <a:t>Reports may be lost or late</a:t>
            </a:r>
          </a:p>
          <a:p>
            <a:pPr marL="1028700" lvl="3" indent="-457200"/>
            <a:r>
              <a:rPr lang="en-US" sz="2000" dirty="0" smtClean="0"/>
              <a:t>Use link state routing information to estimate delivery probability of links</a:t>
            </a:r>
          </a:p>
          <a:p>
            <a:pPr marL="1028700" lvl="3" indent="-457200"/>
            <a:r>
              <a:rPr lang="en-US" sz="2000" dirty="0"/>
              <a:t>D</a:t>
            </a:r>
            <a:r>
              <a:rPr lang="en-US" sz="2000" dirty="0" smtClean="0"/>
              <a:t>ecide whether to code based on configurable threshold</a:t>
            </a:r>
            <a:endParaRPr lang="en-US" dirty="0"/>
          </a:p>
          <a:p>
            <a:pPr lvl="1">
              <a:buFont typeface="Arial"/>
              <a:buChar char="•"/>
            </a:pPr>
            <a:endParaRPr lang="en-US" sz="2400" dirty="0" smtClean="0"/>
          </a:p>
          <a:p>
            <a:pPr lvl="1">
              <a:buFont typeface="Arial"/>
              <a:buChar char="•"/>
            </a:pPr>
            <a:r>
              <a:rPr lang="en-US" sz="2400" dirty="0" smtClean="0"/>
              <a:t>Implications</a:t>
            </a:r>
          </a:p>
          <a:p>
            <a:pPr lvl="2">
              <a:buFont typeface="Arial"/>
              <a:buChar char="•"/>
            </a:pPr>
            <a:r>
              <a:rPr lang="en-US" sz="2000" dirty="0" smtClean="0"/>
              <a:t>If nodes make wrong coding decisions, </a:t>
            </a:r>
            <a:br>
              <a:rPr lang="en-US" sz="2000" dirty="0" smtClean="0"/>
            </a:br>
            <a:r>
              <a:rPr lang="en-US" sz="2000" dirty="0" smtClean="0"/>
              <a:t>packets will be un-decodable at destination</a:t>
            </a:r>
          </a:p>
          <a:p>
            <a:pPr lvl="2">
              <a:buFont typeface="Arial"/>
              <a:buChar char="•"/>
            </a:pPr>
            <a:r>
              <a:rPr lang="en-US" sz="2000" dirty="0" smtClean="0"/>
              <a:t>May end up wasting bandwidth instead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296" y="4551740"/>
            <a:ext cx="2090551" cy="173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03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Making it Work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400" b="1" dirty="0" smtClean="0"/>
              <a:t>Key Implementation Decisions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Never delay packets in order to code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Try to XOR packets of similar lengths to maximize savings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Never code together packets headed for same next hop 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Pseudo</a:t>
            </a:r>
            <a:r>
              <a:rPr lang="en-US" sz="2000" dirty="0"/>
              <a:t>-</a:t>
            </a:r>
            <a:r>
              <a:rPr lang="en-US" sz="2000" dirty="0" smtClean="0"/>
              <a:t>Broadcast</a:t>
            </a:r>
          </a:p>
          <a:p>
            <a:pPr lvl="2">
              <a:buFont typeface="Arial"/>
              <a:buChar char="•"/>
            </a:pPr>
            <a:r>
              <a:rPr lang="en-US" sz="2000" dirty="0" smtClean="0"/>
              <a:t>802.11 broadcast lacks reliability, back off &amp; retransmission</a:t>
            </a:r>
          </a:p>
          <a:p>
            <a:pPr lvl="3">
              <a:buFont typeface="Arial"/>
              <a:buChar char="•"/>
            </a:pPr>
            <a:r>
              <a:rPr lang="en-US" dirty="0" smtClean="0"/>
              <a:t>Poor performance under high collision</a:t>
            </a:r>
          </a:p>
          <a:p>
            <a:pPr lvl="2">
              <a:buFont typeface="Arial"/>
              <a:buChar char="•"/>
            </a:pPr>
            <a:r>
              <a:rPr lang="en-US" sz="2000" dirty="0" smtClean="0"/>
              <a:t>COPE uses pseudo-broadcast</a:t>
            </a:r>
          </a:p>
          <a:p>
            <a:pPr lvl="3">
              <a:buFont typeface="Arial"/>
              <a:buChar char="•"/>
            </a:pPr>
            <a:r>
              <a:rPr lang="en-US" dirty="0" smtClean="0"/>
              <a:t>Uses unicast and sets nodes to listen to all packets</a:t>
            </a:r>
          </a:p>
          <a:p>
            <a:pPr lvl="3">
              <a:buFont typeface="Arial"/>
              <a:buChar char="•"/>
            </a:pPr>
            <a:r>
              <a:rPr lang="en-US" dirty="0" smtClean="0"/>
              <a:t>Inserts COPE header after link layer headers</a:t>
            </a:r>
          </a:p>
          <a:p>
            <a:pPr lvl="3">
              <a:buFont typeface="Arial"/>
              <a:buChar char="•"/>
            </a:pPr>
            <a:r>
              <a:rPr lang="en-US" dirty="0" smtClean="0"/>
              <a:t>Nodes checks COPE header to know if it is a next hop</a:t>
            </a:r>
          </a:p>
          <a:p>
            <a:pPr lvl="3">
              <a:buFont typeface="Arial"/>
              <a:buChar char="•"/>
            </a:pPr>
            <a:r>
              <a:rPr lang="en-US" dirty="0" smtClean="0"/>
              <a:t>Utilizes reliability and retransmission of unicast</a:t>
            </a:r>
          </a:p>
          <a:p>
            <a:pPr lvl="2">
              <a:buFont typeface="Wingdings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86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Experimental Results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400" b="1" dirty="0" err="1" smtClean="0"/>
              <a:t>Testbed</a:t>
            </a:r>
            <a:endParaRPr lang="en-US" b="1" dirty="0" smtClean="0"/>
          </a:p>
          <a:p>
            <a:pPr>
              <a:buFont typeface="Arial"/>
              <a:buChar char="•"/>
            </a:pPr>
            <a:r>
              <a:rPr lang="en-US" dirty="0" smtClean="0"/>
              <a:t>20 static wireless nodes indoors</a:t>
            </a:r>
          </a:p>
          <a:p>
            <a:pPr>
              <a:buFont typeface="Arial"/>
              <a:buChar char="•"/>
            </a:pPr>
            <a:r>
              <a:rPr lang="en-US" dirty="0" smtClean="0"/>
              <a:t>802.11a ad hoc mode at 6Mb/s</a:t>
            </a:r>
          </a:p>
          <a:p>
            <a:pPr>
              <a:buFont typeface="Arial"/>
              <a:buChar char="•"/>
            </a:pPr>
            <a:r>
              <a:rPr lang="en-US" dirty="0" smtClean="0"/>
              <a:t>Paths between 1 to 6 hops</a:t>
            </a:r>
          </a:p>
          <a:p>
            <a:pPr>
              <a:buFont typeface="Arial"/>
              <a:buChar char="•"/>
            </a:pPr>
            <a:r>
              <a:rPr lang="en-US" dirty="0" smtClean="0"/>
              <a:t>Loss rates between 0% to 30%</a:t>
            </a:r>
          </a:p>
          <a:p>
            <a:pPr>
              <a:buFont typeface="Arial"/>
              <a:buChar char="•"/>
            </a:pPr>
            <a:r>
              <a:rPr lang="en-US" dirty="0" smtClean="0"/>
              <a:t>TCP &amp; UDP traffic models</a:t>
            </a:r>
          </a:p>
          <a:p>
            <a:pPr marL="0" indent="0"/>
            <a:endParaRPr lang="en-US" dirty="0" smtClean="0"/>
          </a:p>
          <a:p>
            <a:pPr marL="0" indent="0"/>
            <a:endParaRPr lang="en-US" dirty="0"/>
          </a:p>
          <a:p>
            <a:pPr marL="0" indent="0"/>
            <a:r>
              <a:rPr lang="en-US" sz="2400" b="1" dirty="0" smtClean="0"/>
              <a:t>Metrics</a:t>
            </a:r>
          </a:p>
          <a:p>
            <a:pPr>
              <a:buFont typeface="Arial"/>
              <a:buChar char="•"/>
            </a:pPr>
            <a:r>
              <a:rPr lang="en-US" dirty="0" smtClean="0"/>
              <a:t>Network throughput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/>
              <a:t>Sum of throughput of all flows</a:t>
            </a:r>
          </a:p>
          <a:p>
            <a:pPr>
              <a:buFont typeface="Arial"/>
              <a:buChar char="•"/>
            </a:pPr>
            <a:r>
              <a:rPr lang="en-US" dirty="0" smtClean="0"/>
              <a:t>Throughput gain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/>
              <a:t>Ratio of throughput with and without COPE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8974" y="1211580"/>
            <a:ext cx="4275026" cy="287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311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Ad Hoc Network Results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400" b="1" dirty="0" smtClean="0"/>
              <a:t>TCP Flows</a:t>
            </a:r>
            <a:endParaRPr lang="en-US" b="1" dirty="0" smtClean="0"/>
          </a:p>
          <a:p>
            <a:pPr>
              <a:buFont typeface="Arial"/>
              <a:buChar char="•"/>
            </a:pPr>
            <a:r>
              <a:rPr lang="en-US" dirty="0" smtClean="0"/>
              <a:t>Initial results did not show any significant improvement with coding (2-3% average gain)</a:t>
            </a:r>
          </a:p>
          <a:p>
            <a:pPr>
              <a:buFont typeface="Arial"/>
              <a:buChar char="•"/>
            </a:pPr>
            <a:r>
              <a:rPr lang="en-US" dirty="0" smtClean="0"/>
              <a:t>Due to TCP’s reaction to collision losses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Interprets collision losses as congestion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Flows back off excessively and unable to ramp up, even with MAC retransmission set to max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Nodes have little packets in their queue resulting in few coding opportunities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620" y="4267958"/>
            <a:ext cx="7619563" cy="213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10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Ad Hoc Network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Retried TCP test without hidden nodes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Hypothetical test to see how COPE performs without collision losses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COPE provides up to 38% improvement over no coding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Gains less obvious with small loads due to less coding opportunities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169" y="3362320"/>
            <a:ext cx="4796336" cy="293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79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Ad Hoc Network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UDP Flows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Without congestion control, COPE improved throughput by a factor of </a:t>
            </a:r>
            <a:r>
              <a:rPr lang="en-US" sz="2000" b="1" u="sng" dirty="0" smtClean="0"/>
              <a:t>3 to 4 times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Main reasons for gains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Coding gain: Less transmissions needed for same amount of data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Coding + MAC gain: Packets drain faster, less packets dropped in downstream routers due to queue overflow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681" y="3734742"/>
            <a:ext cx="4879687" cy="293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My Experience with COPE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pPr marL="0" indent="0"/>
            <a:r>
              <a:rPr lang="en-US" sz="2400" b="1" dirty="0" smtClean="0"/>
              <a:t>Comments and thoughts</a:t>
            </a:r>
          </a:p>
          <a:p>
            <a:pPr>
              <a:buFont typeface="Arial"/>
              <a:buChar char="•"/>
            </a:pPr>
            <a:r>
              <a:rPr lang="en-US" dirty="0" smtClean="0"/>
              <a:t>Found that UDP throughput with static nodes is similar to paper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/>
              <a:t>Main caveat: Traffic needs to be large enough with opposing flows</a:t>
            </a:r>
          </a:p>
          <a:p>
            <a:pPr>
              <a:buFont typeface="Arial"/>
              <a:buChar char="•"/>
            </a:pP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Throughput gains fall significantly with mobility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/>
              <a:t>More un-decodable messages at destinations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/>
              <a:t>Main reason: Wrong coding decisions due to inaccurate global view</a:t>
            </a:r>
          </a:p>
          <a:p>
            <a:pPr lvl="3">
              <a:buFont typeface="Arial"/>
              <a:buChar char="•"/>
            </a:pPr>
            <a:r>
              <a:rPr lang="en-US" sz="1600" dirty="0" smtClean="0"/>
              <a:t>Routing information could not update fast enough for accurate guessing</a:t>
            </a:r>
          </a:p>
          <a:p>
            <a:pPr lvl="1">
              <a:buFont typeface="Arial"/>
              <a:buChar char="•"/>
            </a:pPr>
            <a:endParaRPr lang="en-US" dirty="0" smtClean="0"/>
          </a:p>
          <a:p>
            <a:pPr lvl="1">
              <a:buFont typeface="Arial"/>
              <a:buChar char="•"/>
            </a:pPr>
            <a:r>
              <a:rPr lang="en-US" dirty="0" smtClean="0"/>
              <a:t>What threshold probability to configure?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/>
              <a:t>Tradeoff: Set too high, less coding. Set too low, higher chance of un-decodable messages due to wrong guess.</a:t>
            </a:r>
          </a:p>
          <a:p>
            <a:pPr lvl="1">
              <a:buFont typeface="Arial"/>
              <a:buChar char="•"/>
            </a:pPr>
            <a:endParaRPr lang="en-US" dirty="0" smtClean="0"/>
          </a:p>
          <a:p>
            <a:pPr lvl="1">
              <a:buFont typeface="Arial"/>
              <a:buChar char="•"/>
            </a:pPr>
            <a:r>
              <a:rPr lang="en-US" dirty="0" smtClean="0"/>
              <a:t>How often to send reception reports?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/>
              <a:t>Tradeoff between accuracy of states and managing overheads</a:t>
            </a:r>
          </a:p>
          <a:p>
            <a:pPr lvl="2">
              <a:buFont typeface="Wingdings" charset="2"/>
              <a:buChar char="§"/>
            </a:pPr>
            <a:endParaRPr lang="en-US" sz="1600" dirty="0"/>
          </a:p>
          <a:p>
            <a:pPr lvl="1">
              <a:buFont typeface="Arial"/>
              <a:buChar char="•"/>
            </a:pPr>
            <a:r>
              <a:rPr lang="en-US" dirty="0" smtClean="0"/>
              <a:t>Maybe simply limit coding to Alice and Bob for high mobility scenarios?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/>
              <a:t>Less gains but a lot more robust and practical</a:t>
            </a:r>
          </a:p>
        </p:txBody>
      </p:sp>
    </p:spTree>
    <p:extLst>
      <p:ext uri="{BB962C8B-B14F-4D97-AF65-F5344CB8AC3E}">
        <p14:creationId xmlns:p14="http://schemas.microsoft.com/office/powerpoint/2010/main" val="1545134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Conclusion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/>
              <a:buChar char="•"/>
            </a:pPr>
            <a:r>
              <a:rPr lang="en-US" sz="2000" dirty="0" smtClean="0"/>
              <a:t>COPE - First practical wireless implementation of network coding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Demonstrated that network coding has practical benefits and can substantially improve wireless throughput</a:t>
            </a:r>
          </a:p>
          <a:p>
            <a:pPr>
              <a:buFont typeface="Arial"/>
              <a:buChar char="•"/>
            </a:pPr>
            <a:endParaRPr lang="en-US" sz="2000" dirty="0" smtClean="0"/>
          </a:p>
          <a:p>
            <a:pPr>
              <a:buFont typeface="Arial"/>
              <a:buChar char="•"/>
            </a:pPr>
            <a:r>
              <a:rPr lang="en-US" sz="2000" dirty="0" smtClean="0"/>
              <a:t>COPE thrives on opportunities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Opportunistic listening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Opportunistic coding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Learning neighbors’ states</a:t>
            </a:r>
          </a:p>
          <a:p>
            <a:pPr lvl="2">
              <a:buFont typeface="Arial"/>
              <a:buChar char="•"/>
            </a:pPr>
            <a:endParaRPr lang="en-US" dirty="0" smtClean="0"/>
          </a:p>
          <a:p>
            <a:pPr lvl="1">
              <a:buFont typeface="Arial"/>
              <a:buChar char="•"/>
            </a:pPr>
            <a:r>
              <a:rPr lang="en-US" sz="2000" dirty="0" smtClean="0"/>
              <a:t>Key results in Ad Hoc Networks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Little improvements in TCP with hidden nodes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Without hidden nodes, COPE can improve TCP throughput by up to 38%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COPE improves UDP throughput by factor of 3 to 4</a:t>
            </a:r>
          </a:p>
          <a:p>
            <a:pPr lvl="2">
              <a:buFont typeface="Arial"/>
              <a:buChar char="•"/>
            </a:pPr>
            <a:endParaRPr lang="en-US" dirty="0" smtClean="0"/>
          </a:p>
          <a:p>
            <a:pPr lvl="1">
              <a:buFont typeface="Arial"/>
              <a:buChar char="•"/>
            </a:pPr>
            <a:r>
              <a:rPr lang="en-US" sz="2000" dirty="0" smtClean="0"/>
              <a:t>My experience with COPE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More work needs to be done to improve performance under mobility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Tradeoffs between performance and overheads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956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Some Useful References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 smtClean="0"/>
              <a:t>Fragouli</a:t>
            </a:r>
            <a:r>
              <a:rPr lang="en-US" sz="1600" dirty="0" smtClean="0"/>
              <a:t>, C.; Le </a:t>
            </a:r>
            <a:r>
              <a:rPr lang="en-US" sz="1600" dirty="0" err="1" smtClean="0"/>
              <a:t>Boudec</a:t>
            </a:r>
            <a:r>
              <a:rPr lang="en-US" sz="1600" dirty="0" smtClean="0"/>
              <a:t>, J. &amp; </a:t>
            </a:r>
            <a:r>
              <a:rPr lang="en-US" sz="1600" dirty="0" err="1" smtClean="0"/>
              <a:t>Widmer</a:t>
            </a:r>
            <a:r>
              <a:rPr lang="en-US" sz="1600" dirty="0" smtClean="0"/>
              <a:t>, J. "Network coding: An instant primer" in Computer Communication Review, 2006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/>
              <a:t>R. </a:t>
            </a:r>
            <a:r>
              <a:rPr lang="en-US" sz="1600" dirty="0" err="1" smtClean="0"/>
              <a:t>Ahlswede</a:t>
            </a:r>
            <a:r>
              <a:rPr lang="en-US" sz="1600" dirty="0" smtClean="0"/>
              <a:t>, N. </a:t>
            </a:r>
            <a:r>
              <a:rPr lang="en-US" sz="1600" dirty="0" err="1" smtClean="0"/>
              <a:t>Cai</a:t>
            </a:r>
            <a:r>
              <a:rPr lang="en-US" sz="1600" dirty="0" smtClean="0"/>
              <a:t>, S. R. Li, and R. W. </a:t>
            </a:r>
            <a:r>
              <a:rPr lang="en-US" sz="1600" dirty="0" err="1" smtClean="0"/>
              <a:t>Yeung</a:t>
            </a:r>
            <a:r>
              <a:rPr lang="en-US" sz="1600" dirty="0" smtClean="0"/>
              <a:t>. “Network Information Flow” in </a:t>
            </a:r>
            <a:r>
              <a:rPr lang="en-US" sz="1600" i="1" dirty="0" smtClean="0"/>
              <a:t>IEEE Transactions on Information Theory</a:t>
            </a:r>
            <a:r>
              <a:rPr lang="en-US" sz="1600" dirty="0" smtClean="0"/>
              <a:t>, 2000. </a:t>
            </a:r>
            <a:endParaRPr lang="en-US" sz="1600" dirty="0" smtClean="0">
              <a:effectLst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/>
              <a:t>S. Li, R. </a:t>
            </a:r>
            <a:r>
              <a:rPr lang="en-US" sz="1600" dirty="0" err="1" smtClean="0"/>
              <a:t>Yeung</a:t>
            </a:r>
            <a:r>
              <a:rPr lang="en-US" sz="1600" dirty="0" smtClean="0"/>
              <a:t>, and N. </a:t>
            </a:r>
            <a:r>
              <a:rPr lang="en-US" sz="1600" dirty="0" err="1" smtClean="0"/>
              <a:t>Cai</a:t>
            </a:r>
            <a:r>
              <a:rPr lang="en-US" sz="1600" dirty="0" smtClean="0"/>
              <a:t>, "Linear Network Coding” in IEEE Transactions on Information Theory, </a:t>
            </a:r>
            <a:r>
              <a:rPr lang="en-US" sz="1600" dirty="0" err="1" smtClean="0"/>
              <a:t>Vol</a:t>
            </a:r>
            <a:r>
              <a:rPr lang="en-US" sz="1600" dirty="0" smtClean="0"/>
              <a:t> 49, No. 2, pp. 371–381, 2003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en-US" sz="1600" dirty="0" smtClean="0"/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55570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2446638"/>
            <a:ext cx="8229600" cy="824631"/>
          </a:xfrm>
        </p:spPr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05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U_Preso_4x3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3244</TotalTime>
  <Words>1306</Words>
  <Application>Microsoft Macintosh PowerPoint</Application>
  <PresentationFormat>On-screen Show (4:3)</PresentationFormat>
  <Paragraphs>278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Source Sans Pro</vt:lpstr>
      <vt:lpstr>ＭＳ Ｐゴシック</vt:lpstr>
      <vt:lpstr>Arial</vt:lpstr>
      <vt:lpstr>Source Sans Pro Semibold</vt:lpstr>
      <vt:lpstr>Wingdings</vt:lpstr>
      <vt:lpstr>Calibri</vt:lpstr>
      <vt:lpstr>SU_Preso_4x3_v5</vt:lpstr>
      <vt:lpstr>SU_Template_TopBar</vt:lpstr>
      <vt:lpstr>XORs in The Air:  Practical Wireless Network Coding</vt:lpstr>
      <vt:lpstr>Contents </vt:lpstr>
      <vt:lpstr>Introduction</vt:lpstr>
      <vt:lpstr>Conventional Information Exchange</vt:lpstr>
      <vt:lpstr>With COPE/Network Coding</vt:lpstr>
      <vt:lpstr>Beyond Three Nodes</vt:lpstr>
      <vt:lpstr>COPE – What’s So Special?</vt:lpstr>
      <vt:lpstr>COPE – What’s So Special?</vt:lpstr>
      <vt:lpstr>COPE – What’s So Special?</vt:lpstr>
      <vt:lpstr>Opportunistic Coding</vt:lpstr>
      <vt:lpstr>Opportunistic Coding</vt:lpstr>
      <vt:lpstr>Opportunistic Coding</vt:lpstr>
      <vt:lpstr>COPE – What’s So Special?</vt:lpstr>
      <vt:lpstr>Making it Work</vt:lpstr>
      <vt:lpstr>Experimental Results</vt:lpstr>
      <vt:lpstr>Ad Hoc Network Results</vt:lpstr>
      <vt:lpstr>Ad Hoc Network Results</vt:lpstr>
      <vt:lpstr>Ad Hoc Network Results</vt:lpstr>
      <vt:lpstr>My Experience with COPE</vt:lpstr>
      <vt:lpstr>Conclusion</vt:lpstr>
      <vt:lpstr>Some Useful References</vt:lpstr>
      <vt:lpstr>THE END</vt:lpstr>
    </vt:vector>
  </TitlesOfParts>
  <Company>Stanford University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Valerie Beeman</dc:creator>
  <dc:description>2012 PowerPoint template redesign</dc:description>
  <cp:lastModifiedBy>Gerald Hng</cp:lastModifiedBy>
  <cp:revision>222</cp:revision>
  <cp:lastPrinted>2014-02-04T06:26:19Z</cp:lastPrinted>
  <dcterms:created xsi:type="dcterms:W3CDTF">2012-12-05T23:46:21Z</dcterms:created>
  <dcterms:modified xsi:type="dcterms:W3CDTF">2014-02-04T09:31:41Z</dcterms:modified>
</cp:coreProperties>
</file>