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7" r:id="rId5"/>
    <p:sldId id="259" r:id="rId6"/>
    <p:sldId id="260" r:id="rId7"/>
    <p:sldId id="268" r:id="rId8"/>
    <p:sldId id="261" r:id="rId9"/>
    <p:sldId id="264" r:id="rId10"/>
    <p:sldId id="262" r:id="rId11"/>
    <p:sldId id="271" r:id="rId12"/>
    <p:sldId id="272" r:id="rId13"/>
    <p:sldId id="273" r:id="rId14"/>
    <p:sldId id="269" r:id="rId15"/>
    <p:sldId id="270" r:id="rId16"/>
    <p:sldId id="263" r:id="rId17"/>
    <p:sldId id="266" r:id="rId18"/>
    <p:sldId id="265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73" autoAdjust="0"/>
    <p:restoredTop sz="94660"/>
  </p:normalViewPr>
  <p:slideViewPr>
    <p:cSldViewPr snapToGrid="0">
      <p:cViewPr varScale="1">
        <p:scale>
          <a:sx n="91" d="100"/>
          <a:sy n="91" d="100"/>
        </p:scale>
        <p:origin x="63" y="30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AD776A-5AF4-4C0F-9F2B-D4FDB7496B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F5F44A-4012-404C-8DC1-2495E9F674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2F145C-D75D-4056-9776-E1C3F46516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D6483-83AD-4F1D-A861-C7BE8BCF8648}" type="datetimeFigureOut">
              <a:rPr lang="en-US" smtClean="0"/>
              <a:t>3/10/2019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070845-3C6C-48CC-89F7-95C013DD20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FB1B0B-A6BD-45D4-80BA-EADEB35D86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8D23D-79D0-4782-8378-440CF7B8B7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4809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BA8C3A-6717-4281-BDA6-75CD2DC861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BAF73B-B84E-4BDF-B8B2-E4EAB605AA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1C3CB5-FD70-431D-A79E-5160051E26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D6483-83AD-4F1D-A861-C7BE8BCF8648}" type="datetimeFigureOut">
              <a:rPr lang="en-US" smtClean="0"/>
              <a:t>3/10/2019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1544AF-BDA1-42A1-AE48-CC6B0CD1C7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3F9442-C442-4106-84B7-9BEF2AF0A8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8D23D-79D0-4782-8378-440CF7B8B7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005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CF50F4-3173-4C82-A899-A1FB04E60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A4B62E-D304-4C9B-8A64-FD31ED5411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B8D73B-F29D-46E4-A2C5-42DAF015A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D6483-83AD-4F1D-A861-C7BE8BCF8648}" type="datetimeFigureOut">
              <a:rPr lang="en-US" smtClean="0"/>
              <a:t>3/10/2019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321958-AF41-4A7F-9D24-E94191E10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AA16EE-9C90-4949-9738-D41A507BD4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8D23D-79D0-4782-8378-440CF7B8B7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7265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7C2366-0A59-48AB-A7E3-EBB0CCEB0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0AA09-0C82-4882-8BDF-299CCE46A7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2BE81D-0A87-46CF-84ED-6BFD3AA6D2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61107B-2E98-488E-A218-FB22A2E22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D6483-83AD-4F1D-A861-C7BE8BCF8648}" type="datetimeFigureOut">
              <a:rPr lang="en-US" smtClean="0"/>
              <a:t>3/10/2019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045B26-2F6A-49C5-910A-47588F3B5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90B534-CC8A-4AE5-969E-7BAEDBC87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8D23D-79D0-4782-8378-440CF7B8B7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0380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9EDC5E-E5A2-433C-A074-78B9BC93DC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CCA693-5D0D-4770-96E6-561E738B5A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274DBA-D659-45E9-AF67-97C26A526E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D4EEC7C-2CE7-4551-AC28-BAC399E34C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6F95A4A-A1A5-4997-8861-D87EEDD988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7C3BE15-F000-41DE-96B8-236C943179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D6483-83AD-4F1D-A861-C7BE8BCF8648}" type="datetimeFigureOut">
              <a:rPr lang="en-US" smtClean="0"/>
              <a:t>3/10/2019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391B950-6A22-4BB9-9C20-EC9B262AA1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D3EB963-3294-4B3E-9C5E-68F60DF02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8D23D-79D0-4782-8378-440CF7B8B7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063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66FC5D-8DA0-4777-BD7A-C7642483C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4431F2D-3DC9-4F62-9ABA-64C5DF0010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D6483-83AD-4F1D-A861-C7BE8BCF8648}" type="datetimeFigureOut">
              <a:rPr lang="en-US" smtClean="0"/>
              <a:t>3/10/2019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C64F57-5DB9-40EE-8059-1E26E331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F5DDBC-2271-4CD4-957D-0F1CA92F4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8D23D-79D0-4782-8378-440CF7B8B7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931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1D7E152-82AD-4B99-A9CF-ECE011D2B3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D6483-83AD-4F1D-A861-C7BE8BCF8648}" type="datetimeFigureOut">
              <a:rPr lang="en-US" smtClean="0"/>
              <a:t>3/10/2019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BB7F2CF-0BC3-4528-BBD0-A0666E6DF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4ABECA-EF3E-44B1-BC33-1FAF083047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8D23D-79D0-4782-8378-440CF7B8B7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7946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6B7536-8F70-4C27-926A-44D73E2411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E7704A-04F0-45BC-B767-9B27412921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DC62C1-5818-457F-9223-51364EA13C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708AEC-2B15-451E-A490-EBD3B4AFBE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D6483-83AD-4F1D-A861-C7BE8BCF8648}" type="datetimeFigureOut">
              <a:rPr lang="en-US" smtClean="0"/>
              <a:t>3/10/2019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B81C34-B24B-4D69-A0B7-7B2F419979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33B40B-010B-4A56-AF6B-47EFFD957F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8D23D-79D0-4782-8378-440CF7B8B7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431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FBA532-6B2B-4A0F-9BB0-724B922663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5E59244-863E-4C34-BAD8-4ED897CA681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3576BE-AA76-4453-B38E-D8149B94C1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3EF675-967B-4D14-A733-4EFA0B5844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D6483-83AD-4F1D-A861-C7BE8BCF8648}" type="datetimeFigureOut">
              <a:rPr lang="en-US" smtClean="0"/>
              <a:t>3/10/2019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CDBDB5-EA09-4B5F-A957-C0F2C441D3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EAAF2B-79E1-458D-B446-A3FDC1B52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8D23D-79D0-4782-8378-440CF7B8B7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5169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6906E3-B16A-4CF5-AA26-C3B27F2901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ECE710-77B2-4865-8CC5-0E10099787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6E009B-8F2A-49AC-8296-E072A84C38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D6483-83AD-4F1D-A861-C7BE8BCF8648}" type="datetimeFigureOut">
              <a:rPr lang="en-US" smtClean="0"/>
              <a:t>3/10/2019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5EE9B2-852A-4E3E-8F42-7F7795B6B9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ED570F-CDF4-44F6-AA2B-15223360A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8D23D-79D0-4782-8378-440CF7B8B7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7459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5646285-D91E-4599-B8E8-1F4AFEAD8B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B4D6F4-F928-4343-AE54-9E90F39A0E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9C89A5-9843-445A-BCEA-707F81FD02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D6483-83AD-4F1D-A861-C7BE8BCF8648}" type="datetimeFigureOut">
              <a:rPr lang="en-US" smtClean="0"/>
              <a:t>3/10/2019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95C45B-870E-4191-BA7D-78C4CDB454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2BE67-62AC-4995-B065-459E02A60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8D23D-79D0-4782-8378-440CF7B8B7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9723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38000"/>
            <a:lum/>
          </a:blip>
          <a:srcRect/>
          <a:stretch>
            <a:fillRect t="-71000" b="-7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316246A-2E70-4E28-9E60-9F51637176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B831C5-872F-4234-9B30-8C3176351D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D9EE62-6554-4184-BF84-F259D5C93F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3D6483-83AD-4F1D-A861-C7BE8BCF8648}" type="datetimeFigureOut">
              <a:rPr lang="en-US" smtClean="0"/>
              <a:t>3/10/2019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CA8C43-FE1E-4040-AF07-88461F9E90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75BED4-4FD9-46CA-BDD9-911E152625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F8D23D-79D0-4782-8378-440CF7B8B7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792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m4a"/><Relationship Id="rId2" Type="http://schemas.microsoft.com/office/2007/relationships/media" Target="../media/media2.m4a"/><Relationship Id="rId1" Type="http://schemas.openxmlformats.org/officeDocument/2006/relationships/tags" Target="../tags/tag1.xml"/><Relationship Id="rId6" Type="http://schemas.openxmlformats.org/officeDocument/2006/relationships/image" Target="../media/image2.png"/><Relationship Id="rId5" Type="http://schemas.openxmlformats.org/officeDocument/2006/relationships/image" Target="../media/image3.jpg"/><Relationship Id="rId4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media4.m4a"/><Relationship Id="rId2" Type="http://schemas.microsoft.com/office/2007/relationships/media" Target="../media/media4.m4a"/><Relationship Id="rId1" Type="http://schemas.openxmlformats.org/officeDocument/2006/relationships/tags" Target="../tags/tag2.xml"/><Relationship Id="rId6" Type="http://schemas.openxmlformats.org/officeDocument/2006/relationships/image" Target="../media/image2.png"/><Relationship Id="rId5" Type="http://schemas.openxmlformats.org/officeDocument/2006/relationships/image" Target="../media/image4.jpeg"/><Relationship Id="rId4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media5.m4a"/><Relationship Id="rId2" Type="http://schemas.microsoft.com/office/2007/relationships/media" Target="../media/media5.m4a"/><Relationship Id="rId1" Type="http://schemas.openxmlformats.org/officeDocument/2006/relationships/tags" Target="../tags/tag3.xml"/><Relationship Id="rId6" Type="http://schemas.openxmlformats.org/officeDocument/2006/relationships/image" Target="../media/image2.png"/><Relationship Id="rId5" Type="http://schemas.openxmlformats.org/officeDocument/2006/relationships/image" Target="../media/image5.jpeg"/><Relationship Id="rId4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media6.m4a"/><Relationship Id="rId2" Type="http://schemas.microsoft.com/office/2007/relationships/media" Target="../media/media6.m4a"/><Relationship Id="rId1" Type="http://schemas.openxmlformats.org/officeDocument/2006/relationships/tags" Target="../tags/tag4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2.png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2.png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5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5" Type="http://schemas.openxmlformats.org/officeDocument/2006/relationships/image" Target="../media/image2.pn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5" Type="http://schemas.openxmlformats.org/officeDocument/2006/relationships/image" Target="../media/image2.png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5" Type="http://schemas.openxmlformats.org/officeDocument/2006/relationships/image" Target="../media/image2.png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5" Type="http://schemas.openxmlformats.org/officeDocument/2006/relationships/image" Target="../media/image2.png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media17.m4a"/><Relationship Id="rId2" Type="http://schemas.microsoft.com/office/2007/relationships/media" Target="../media/media17.m4a"/><Relationship Id="rId1" Type="http://schemas.openxmlformats.org/officeDocument/2006/relationships/tags" Target="../tags/tag5.xml"/><Relationship Id="rId6" Type="http://schemas.openxmlformats.org/officeDocument/2006/relationships/image" Target="../media/image2.png"/><Relationship Id="rId5" Type="http://schemas.openxmlformats.org/officeDocument/2006/relationships/image" Target="../media/image3.jpg"/><Relationship Id="rId4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5" Type="http://schemas.openxmlformats.org/officeDocument/2006/relationships/image" Target="../media/image2.png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1AB73-E7B9-4F8D-A796-614F6FC9E1F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Playing Card Detection and Identification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73444C8-D08D-4C9C-B25B-BE0B5021063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Dan Snyder</a:t>
            </a:r>
          </a:p>
        </p:txBody>
      </p:sp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3132A46D-B6E4-4B09-8658-9A5A24A4DA4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734800" y="64008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27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703"/>
    </mc:Choice>
    <mc:Fallback>
      <p:transition spd="slow" advTm="970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8C44F-2578-491F-A038-4170D19C61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8D42D2-56E0-488D-984F-AAD20424A5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409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Detect and Identify all playing cards in an image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0271BD3-2617-4EB1-A6A9-A291200EF38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73" t="20766" r="15787" b="8200"/>
          <a:stretch/>
        </p:blipFill>
        <p:spPr>
          <a:xfrm>
            <a:off x="7062954" y="2317476"/>
            <a:ext cx="3614380" cy="435133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E897BD3-AA4D-4654-90D6-4E75DB7997F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73" t="20766" r="15787" b="8200"/>
          <a:stretch/>
        </p:blipFill>
        <p:spPr>
          <a:xfrm>
            <a:off x="1514668" y="2317476"/>
            <a:ext cx="3614380" cy="4351338"/>
          </a:xfrm>
          <a:prstGeom prst="rect">
            <a:avLst/>
          </a:prstGeom>
        </p:spPr>
      </p:pic>
      <p:sp>
        <p:nvSpPr>
          <p:cNvPr id="9" name="Arrow: Right 8">
            <a:extLst>
              <a:ext uri="{FF2B5EF4-FFF2-40B4-BE49-F238E27FC236}">
                <a16:creationId xmlns:a16="http://schemas.microsoft.com/office/drawing/2014/main" id="{4310A662-9CC3-4284-BAE8-C8151369CD73}"/>
              </a:ext>
            </a:extLst>
          </p:cNvPr>
          <p:cNvSpPr/>
          <p:nvPr/>
        </p:nvSpPr>
        <p:spPr>
          <a:xfrm>
            <a:off x="5276195" y="4235668"/>
            <a:ext cx="1660635" cy="47296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627847A-580E-4429-9E1F-7F1C398FB7BD}"/>
              </a:ext>
            </a:extLst>
          </p:cNvPr>
          <p:cNvSpPr/>
          <p:nvPr/>
        </p:nvSpPr>
        <p:spPr>
          <a:xfrm>
            <a:off x="8015479" y="2721114"/>
            <a:ext cx="76014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0" cap="none" spc="0" dirty="0">
                <a:ln w="0">
                  <a:solidFill>
                    <a:schemeClr val="bg1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9D</a:t>
            </a:r>
            <a:endParaRPr lang="en-US" sz="5400" b="0" cap="none" spc="0" dirty="0">
              <a:ln w="0">
                <a:solidFill>
                  <a:schemeClr val="bg1"/>
                </a:solidFill>
              </a:ln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7C81E73-49B4-4FEC-9E90-33C4EC9F0DCB}"/>
              </a:ext>
            </a:extLst>
          </p:cNvPr>
          <p:cNvSpPr/>
          <p:nvPr/>
        </p:nvSpPr>
        <p:spPr>
          <a:xfrm>
            <a:off x="9582042" y="4642252"/>
            <a:ext cx="58381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0" cap="none" spc="0" dirty="0">
                <a:ln w="0">
                  <a:solidFill>
                    <a:schemeClr val="bg1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JS</a:t>
            </a:r>
            <a:endParaRPr lang="en-US" sz="5400" b="0" cap="none" spc="0" dirty="0">
              <a:ln w="0">
                <a:solidFill>
                  <a:schemeClr val="bg1"/>
                </a:solidFill>
              </a:ln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9A2418B-5F05-4B6B-9ACB-5874889E1A1B}"/>
              </a:ext>
            </a:extLst>
          </p:cNvPr>
          <p:cNvSpPr/>
          <p:nvPr/>
        </p:nvSpPr>
        <p:spPr>
          <a:xfrm>
            <a:off x="8703725" y="5642990"/>
            <a:ext cx="71846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0" cap="none" spc="0" dirty="0">
                <a:ln w="0">
                  <a:solidFill>
                    <a:schemeClr val="bg1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2C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B532C15-6E22-4BDC-81EE-002C5D2FEF74}"/>
              </a:ext>
            </a:extLst>
          </p:cNvPr>
          <p:cNvSpPr/>
          <p:nvPr/>
        </p:nvSpPr>
        <p:spPr>
          <a:xfrm>
            <a:off x="7315582" y="5350138"/>
            <a:ext cx="75155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0" cap="none" spc="0" dirty="0">
                <a:ln w="0">
                  <a:solidFill>
                    <a:schemeClr val="bg1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AC</a:t>
            </a:r>
            <a:endParaRPr lang="en-US" sz="5400" b="0" cap="none" spc="0" dirty="0">
              <a:ln w="0">
                <a:solidFill>
                  <a:schemeClr val="bg1"/>
                </a:solidFill>
              </a:ln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794939D-B190-42EC-8867-777A43852006}"/>
              </a:ext>
            </a:extLst>
          </p:cNvPr>
          <p:cNvSpPr/>
          <p:nvPr/>
        </p:nvSpPr>
        <p:spPr>
          <a:xfrm>
            <a:off x="7910194" y="4045666"/>
            <a:ext cx="718466" cy="707886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0" cap="none" spc="0" dirty="0">
                <a:ln w="0">
                  <a:solidFill>
                    <a:schemeClr val="bg1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5C</a:t>
            </a:r>
            <a:endParaRPr lang="en-US" sz="5400" b="0" cap="none" spc="0" dirty="0">
              <a:ln w="0">
                <a:solidFill>
                  <a:schemeClr val="bg1"/>
                </a:solidFill>
              </a:ln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06ACD65-B990-48DD-BF05-EE04D4677A6F}"/>
              </a:ext>
            </a:extLst>
          </p:cNvPr>
          <p:cNvSpPr/>
          <p:nvPr/>
        </p:nvSpPr>
        <p:spPr>
          <a:xfrm>
            <a:off x="9507710" y="3191397"/>
            <a:ext cx="76335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dirty="0">
                <a:ln w="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4H</a:t>
            </a:r>
            <a:endParaRPr lang="en-US" sz="5400" b="0" cap="none" spc="0" dirty="0">
              <a:ln w="0">
                <a:solidFill>
                  <a:schemeClr val="bg1"/>
                </a:solidFill>
              </a:ln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1" name="Audio 20">
            <a:hlinkClick r:id="" action="ppaction://media"/>
            <a:extLst>
              <a:ext uri="{FF2B5EF4-FFF2-40B4-BE49-F238E27FC236}">
                <a16:creationId xmlns:a16="http://schemas.microsoft.com/office/drawing/2014/main" id="{964B4FCC-E270-4494-861A-C0C5D60F33BF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734800" y="6400800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286572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1680"/>
    </mc:Choice>
    <mc:Fallback>
      <p:transition spd="slow" advTm="216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  <p:bldLst>
      <p:bldP spid="9" grpId="0" animBg="1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34DD17-EF8C-41AE-8DB2-CFD2014EA41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Let’s Use Sift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D761915B-957C-49F0-A89B-537448D167C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" name="Audio 10">
            <a:hlinkClick r:id="" action="ppaction://media"/>
            <a:extLst>
              <a:ext uri="{FF2B5EF4-FFF2-40B4-BE49-F238E27FC236}">
                <a16:creationId xmlns:a16="http://schemas.microsoft.com/office/drawing/2014/main" id="{CA988599-D772-4412-8810-978D1E44772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734800" y="64008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2957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3094"/>
    </mc:Choice>
    <mc:Fallback>
      <p:transition spd="slow" advTm="1309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AF12AC-460C-461A-8D59-4CDC5F6219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Sift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8FBC63-E870-44D1-916B-73CB952A47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Rotation invariance</a:t>
            </a:r>
          </a:p>
          <a:p>
            <a:r>
              <a:rPr lang="en-US" dirty="0"/>
              <a:t>Scale invariance</a:t>
            </a:r>
          </a:p>
          <a:p>
            <a:r>
              <a:rPr lang="en-US" dirty="0"/>
              <a:t>Robust to lighting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EAA009-0DDF-4B96-ABD6-F2C5098DB3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928048" y="2084225"/>
            <a:ext cx="4432041" cy="332403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3927C6E-67DD-4CEA-B52D-B47D33CB1A77}"/>
              </a:ext>
            </a:extLst>
          </p:cNvPr>
          <p:cNvSpPr/>
          <p:nvPr/>
        </p:nvSpPr>
        <p:spPr>
          <a:xfrm>
            <a:off x="6482053" y="1474237"/>
            <a:ext cx="3420837" cy="461554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Audio 10">
            <a:hlinkClick r:id="" action="ppaction://media"/>
            <a:extLst>
              <a:ext uri="{FF2B5EF4-FFF2-40B4-BE49-F238E27FC236}">
                <a16:creationId xmlns:a16="http://schemas.microsoft.com/office/drawing/2014/main" id="{5FCF2334-5ED8-4943-B208-8EE64240BE23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734800" y="6400800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105402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3546"/>
    </mc:Choice>
    <mc:Fallback>
      <p:transition spd="slow" advTm="3354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FF182F-6AF6-4E05-9F48-0E56D90C20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Results: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B428A927-CC55-4D03-88EE-7DAD5C479B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Not good</a:t>
            </a:r>
          </a:p>
        </p:txBody>
      </p:sp>
      <p:pic>
        <p:nvPicPr>
          <p:cNvPr id="16" name="Content Placeholder 12">
            <a:extLst>
              <a:ext uri="{FF2B5EF4-FFF2-40B4-BE49-F238E27FC236}">
                <a16:creationId xmlns:a16="http://schemas.microsoft.com/office/drawing/2014/main" id="{4FC0F0E0-0ED1-4405-9237-CA1269FFC23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61" t="7979" r="9681" b="11868"/>
          <a:stretch/>
        </p:blipFill>
        <p:spPr>
          <a:xfrm>
            <a:off x="3689131" y="604021"/>
            <a:ext cx="8113987" cy="5300166"/>
          </a:xfrm>
          <a:prstGeom prst="rect">
            <a:avLst/>
          </a:prstGeom>
        </p:spPr>
      </p:pic>
      <p:pic>
        <p:nvPicPr>
          <p:cNvPr id="20" name="Audio 19">
            <a:hlinkClick r:id="" action="ppaction://media"/>
            <a:extLst>
              <a:ext uri="{FF2B5EF4-FFF2-40B4-BE49-F238E27FC236}">
                <a16:creationId xmlns:a16="http://schemas.microsoft.com/office/drawing/2014/main" id="{0E256E74-993F-4C4B-A1D4-476A984E8E0F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734800" y="6400800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15879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18"/>
    </mc:Choice>
    <mc:Fallback>
      <p:transition spd="slow" advTm="3001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ACABF4-CCDF-4A3B-9BA8-03F817D58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Sift Failed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A5527C-1342-45D3-B650-CA84E4190E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896554"/>
          </a:xfrm>
        </p:spPr>
        <p:txBody>
          <a:bodyPr/>
          <a:lstStyle/>
          <a:p>
            <a:r>
              <a:rPr lang="en-US" dirty="0"/>
              <a:t>Rotation invariant features</a:t>
            </a:r>
          </a:p>
        </p:txBody>
      </p:sp>
      <p:sp>
        <p:nvSpPr>
          <p:cNvPr id="4" name="Diamond 3">
            <a:extLst>
              <a:ext uri="{FF2B5EF4-FFF2-40B4-BE49-F238E27FC236}">
                <a16:creationId xmlns:a16="http://schemas.microsoft.com/office/drawing/2014/main" id="{78F3D8B8-CFAC-4C6E-ABEF-396E88DA0D74}"/>
              </a:ext>
            </a:extLst>
          </p:cNvPr>
          <p:cNvSpPr/>
          <p:nvPr/>
        </p:nvSpPr>
        <p:spPr>
          <a:xfrm>
            <a:off x="2864071" y="2990192"/>
            <a:ext cx="1450428" cy="2764221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iamond 4">
            <a:extLst>
              <a:ext uri="{FF2B5EF4-FFF2-40B4-BE49-F238E27FC236}">
                <a16:creationId xmlns:a16="http://schemas.microsoft.com/office/drawing/2014/main" id="{B496070E-984E-4359-8C3A-5A4E649A8610}"/>
              </a:ext>
            </a:extLst>
          </p:cNvPr>
          <p:cNvSpPr/>
          <p:nvPr/>
        </p:nvSpPr>
        <p:spPr>
          <a:xfrm>
            <a:off x="8234856" y="2990192"/>
            <a:ext cx="1450428" cy="2764221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D29B9E65-0686-4372-8221-8809C1B5EEEE}"/>
              </a:ext>
            </a:extLst>
          </p:cNvPr>
          <p:cNvSpPr/>
          <p:nvPr/>
        </p:nvSpPr>
        <p:spPr>
          <a:xfrm>
            <a:off x="3226676" y="2857115"/>
            <a:ext cx="730469" cy="69893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45875CAE-5334-48B8-AA6E-EA60E459CE51}"/>
              </a:ext>
            </a:extLst>
          </p:cNvPr>
          <p:cNvSpPr/>
          <p:nvPr/>
        </p:nvSpPr>
        <p:spPr>
          <a:xfrm>
            <a:off x="8597460" y="5232453"/>
            <a:ext cx="730469" cy="69893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8FDB322-B4CF-4BF4-9BB2-D3DE6DCAC1EE}"/>
              </a:ext>
            </a:extLst>
          </p:cNvPr>
          <p:cNvSpPr/>
          <p:nvPr/>
        </p:nvSpPr>
        <p:spPr>
          <a:xfrm>
            <a:off x="3226676" y="5238636"/>
            <a:ext cx="730469" cy="69893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7F0391F-F3D6-4139-86FD-7A2771149DEC}"/>
              </a:ext>
            </a:extLst>
          </p:cNvPr>
          <p:cNvCxnSpPr>
            <a:stCxn id="4" idx="0"/>
            <a:endCxn id="5" idx="2"/>
          </p:cNvCxnSpPr>
          <p:nvPr/>
        </p:nvCxnSpPr>
        <p:spPr>
          <a:xfrm>
            <a:off x="3589285" y="2990192"/>
            <a:ext cx="5370785" cy="276422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F3D278A-7082-488F-82E5-585EDFE6F5A1}"/>
              </a:ext>
            </a:extLst>
          </p:cNvPr>
          <p:cNvCxnSpPr>
            <a:stCxn id="4" idx="2"/>
            <a:endCxn id="5" idx="2"/>
          </p:cNvCxnSpPr>
          <p:nvPr/>
        </p:nvCxnSpPr>
        <p:spPr>
          <a:xfrm>
            <a:off x="3589285" y="5754413"/>
            <a:ext cx="5370785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>
            <a:extLst>
              <a:ext uri="{FF2B5EF4-FFF2-40B4-BE49-F238E27FC236}">
                <a16:creationId xmlns:a16="http://schemas.microsoft.com/office/drawing/2014/main" id="{618EEEF5-3745-401C-ACAF-A387D9002E3A}"/>
              </a:ext>
            </a:extLst>
          </p:cNvPr>
          <p:cNvSpPr/>
          <p:nvPr/>
        </p:nvSpPr>
        <p:spPr>
          <a:xfrm>
            <a:off x="8597460" y="2855256"/>
            <a:ext cx="730469" cy="69893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Audio 16">
            <a:hlinkClick r:id="" action="ppaction://media"/>
            <a:extLst>
              <a:ext uri="{FF2B5EF4-FFF2-40B4-BE49-F238E27FC236}">
                <a16:creationId xmlns:a16="http://schemas.microsoft.com/office/drawing/2014/main" id="{C304C29A-034D-4408-827A-C257AD697464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734800" y="6400800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797325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5400"/>
    </mc:Choice>
    <mc:Fallback>
      <p:transition spd="slow" advTm="454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Content Placeholder 12">
            <a:extLst>
              <a:ext uri="{FF2B5EF4-FFF2-40B4-BE49-F238E27FC236}">
                <a16:creationId xmlns:a16="http://schemas.microsoft.com/office/drawing/2014/main" id="{4FC0F0E0-0ED1-4405-9237-CA1269FFC23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61" t="7979" r="9681" b="11868"/>
          <a:stretch/>
        </p:blipFill>
        <p:spPr>
          <a:xfrm>
            <a:off x="1174155" y="293000"/>
            <a:ext cx="9843689" cy="6430031"/>
          </a:xfrm>
          <a:prstGeom prst="rect">
            <a:avLst/>
          </a:prstGeom>
        </p:spPr>
      </p:pic>
      <p:pic>
        <p:nvPicPr>
          <p:cNvPr id="10" name="Audio 9">
            <a:hlinkClick r:id="" action="ppaction://media"/>
            <a:extLst>
              <a:ext uri="{FF2B5EF4-FFF2-40B4-BE49-F238E27FC236}">
                <a16:creationId xmlns:a16="http://schemas.microsoft.com/office/drawing/2014/main" id="{94C912AC-DE7C-40DE-AC5B-33644B301CF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734800" y="64008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5435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758"/>
    </mc:Choice>
    <mc:Fallback>
      <p:transition spd="slow" advTm="975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2F7B3E-664D-4597-BFD1-10D1931688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Approach #2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C44F05-F05C-4C3D-BE13-3F895AF26D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D1C2236-880A-44A1-B664-3D3540EA2A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1146" y="971924"/>
            <a:ext cx="6867134" cy="5150351"/>
          </a:xfrm>
          <a:prstGeom prst="rect">
            <a:avLst/>
          </a:prstGeom>
        </p:spPr>
      </p:pic>
      <p:pic>
        <p:nvPicPr>
          <p:cNvPr id="11" name="Audio 10">
            <a:hlinkClick r:id="" action="ppaction://media"/>
            <a:extLst>
              <a:ext uri="{FF2B5EF4-FFF2-40B4-BE49-F238E27FC236}">
                <a16:creationId xmlns:a16="http://schemas.microsoft.com/office/drawing/2014/main" id="{769AC854-0A03-4510-9D9A-77A56D55CBA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734800" y="64008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374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606"/>
    </mc:Choice>
    <mc:Fallback>
      <p:transition spd="slow" advTm="1060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2F7B3E-664D-4597-BFD1-10D1931688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Approach #2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C44F05-F05C-4C3D-BE13-3F895AF26D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Threshold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D1C2236-880A-44A1-B664-3D3540EA2AB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1" t="2557" r="4754" b="4999"/>
          <a:stretch/>
        </p:blipFill>
        <p:spPr>
          <a:xfrm>
            <a:off x="5218386" y="1103585"/>
            <a:ext cx="6369270" cy="4761187"/>
          </a:xfrm>
          <a:prstGeom prst="rect">
            <a:avLst/>
          </a:prstGeom>
        </p:spPr>
      </p:pic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D3D360FC-A305-43DA-BBD7-59334832F87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734800" y="64008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6304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011"/>
    </mc:Choice>
    <mc:Fallback>
      <p:transition spd="slow" advTm="1001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2F7B3E-664D-4597-BFD1-10D1931688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Approach #2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C44F05-F05C-4C3D-BE13-3F895AF26D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Threshold</a:t>
            </a:r>
          </a:p>
          <a:p>
            <a:r>
              <a:rPr lang="en-US" dirty="0"/>
              <a:t>Find  &amp; Arrange Corners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16F0C9D-A0BE-4BF1-B805-3415BCC83D4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7" t="2548" r="4694" b="4900"/>
          <a:stretch/>
        </p:blipFill>
        <p:spPr>
          <a:xfrm>
            <a:off x="5218386" y="1103586"/>
            <a:ext cx="6395546" cy="4782490"/>
          </a:xfrm>
          <a:prstGeom prst="rect">
            <a:avLst/>
          </a:prstGeom>
        </p:spPr>
      </p:pic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87C2B6BC-4759-4E2A-ADB1-E096DC053EF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734800" y="64008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3119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881"/>
    </mc:Choice>
    <mc:Fallback>
      <p:transition spd="slow" advTm="688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2F7B3E-664D-4597-BFD1-10D1931688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 and Arrange Corners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33E89FB6-9AF9-41B0-8832-B4F6598F94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589417" cy="4351338"/>
          </a:xfrm>
        </p:spPr>
        <p:txBody>
          <a:bodyPr/>
          <a:lstStyle/>
          <a:p>
            <a:r>
              <a:rPr lang="en-US" dirty="0"/>
              <a:t>Find edges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C1B719E-9B0E-487A-812A-CAF1F90E256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58" t="21301" r="12530" b="12965"/>
          <a:stretch/>
        </p:blipFill>
        <p:spPr>
          <a:xfrm>
            <a:off x="4677103" y="1392565"/>
            <a:ext cx="6385035" cy="4593020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F222B22D-F4CB-46DD-8781-8F0D3E53762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734800" y="64008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3444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270"/>
    </mc:Choice>
    <mc:Fallback>
      <p:transition spd="slow" advTm="72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2F7B3E-664D-4597-BFD1-10D1931688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 and Arrange Corners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33E89FB6-9AF9-41B0-8832-B4F6598F94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3907220" cy="4351338"/>
          </a:xfrm>
        </p:spPr>
        <p:txBody>
          <a:bodyPr/>
          <a:lstStyle/>
          <a:p>
            <a:r>
              <a:rPr lang="en-US" dirty="0"/>
              <a:t>Apply Hough Transform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C1B719E-9B0E-487A-812A-CAF1F90E256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6" t="3434" r="5338" b="5376"/>
          <a:stretch/>
        </p:blipFill>
        <p:spPr>
          <a:xfrm>
            <a:off x="4738819" y="1355834"/>
            <a:ext cx="6328575" cy="4687614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D02E6661-54FA-40D7-AFD5-C57BD31EE5A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734800" y="64008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590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013"/>
    </mc:Choice>
    <mc:Fallback>
      <p:transition spd="slow" advTm="801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16F0C9D-A0BE-4BF1-B805-3415BCC83D4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8" t="2269" r="4679" b="4419"/>
          <a:stretch/>
        </p:blipFill>
        <p:spPr>
          <a:xfrm>
            <a:off x="5225143" y="1550276"/>
            <a:ext cx="6294196" cy="471914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F2F7B3E-664D-4597-BFD1-10D1931688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 and Arrange Corners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FB74EF-D750-4AAE-B85E-F2B4C0CE33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386943" cy="4351338"/>
          </a:xfrm>
        </p:spPr>
        <p:txBody>
          <a:bodyPr/>
          <a:lstStyle/>
          <a:p>
            <a:r>
              <a:rPr lang="en-US" dirty="0"/>
              <a:t>Intersections of lines are corners</a:t>
            </a:r>
          </a:p>
        </p:txBody>
      </p:sp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9E0C67D1-615D-4FFD-AEE5-D4F148F6873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734800" y="64008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1865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3187"/>
    </mc:Choice>
    <mc:Fallback>
      <p:transition spd="slow" advTm="131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2F7B3E-664D-4597-BFD1-10D1931688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 and Arrange Corners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33E89FB6-9AF9-41B0-8832-B4F6598F94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589417" cy="4351338"/>
          </a:xfrm>
        </p:spPr>
        <p:txBody>
          <a:bodyPr/>
          <a:lstStyle/>
          <a:p>
            <a:r>
              <a:rPr lang="en-US" dirty="0"/>
              <a:t>Identify dark region closest to a corner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C1B719E-9B0E-487A-812A-CAF1F90E256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1" t="3352" r="4918" b="6790"/>
          <a:stretch/>
        </p:blipFill>
        <p:spPr>
          <a:xfrm>
            <a:off x="5280504" y="1690688"/>
            <a:ext cx="6363478" cy="4627984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FA0062D-84B1-4B94-85A5-6584E3D70863}"/>
              </a:ext>
            </a:extLst>
          </p:cNvPr>
          <p:cNvSpPr/>
          <p:nvPr/>
        </p:nvSpPr>
        <p:spPr>
          <a:xfrm>
            <a:off x="7674430" y="5167312"/>
            <a:ext cx="124097" cy="84909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Audio 13">
            <a:hlinkClick r:id="" action="ppaction://media"/>
            <a:extLst>
              <a:ext uri="{FF2B5EF4-FFF2-40B4-BE49-F238E27FC236}">
                <a16:creationId xmlns:a16="http://schemas.microsoft.com/office/drawing/2014/main" id="{7186CBE7-E579-4A15-90B0-8A78AE9C9C2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734800" y="64008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2573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5152"/>
    </mc:Choice>
    <mc:Fallback>
      <p:transition spd="slow" advTm="2515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16F0C9D-A0BE-4BF1-B805-3415BCC83D4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8" t="2269" r="4679" b="4419"/>
          <a:stretch/>
        </p:blipFill>
        <p:spPr>
          <a:xfrm>
            <a:off x="5225143" y="1550276"/>
            <a:ext cx="6294196" cy="471914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F2F7B3E-664D-4597-BFD1-10D1931688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 and Arrange Corners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FB74EF-D750-4AAE-B85E-F2B4C0CE33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386943" cy="4351338"/>
          </a:xfrm>
        </p:spPr>
        <p:txBody>
          <a:bodyPr/>
          <a:lstStyle/>
          <a:p>
            <a:r>
              <a:rPr lang="en-US" dirty="0"/>
              <a:t>Mark closest corner as first corner</a:t>
            </a:r>
          </a:p>
          <a:p>
            <a:r>
              <a:rPr lang="en-US" dirty="0"/>
              <a:t>Go around from there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9EF23E6-17DB-47B3-9AFC-4F9DC339D32F}"/>
              </a:ext>
            </a:extLst>
          </p:cNvPr>
          <p:cNvSpPr/>
          <p:nvPr/>
        </p:nvSpPr>
        <p:spPr>
          <a:xfrm>
            <a:off x="7615647" y="5009606"/>
            <a:ext cx="124097" cy="84909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Audio 9">
            <a:hlinkClick r:id="" action="ppaction://media"/>
            <a:extLst>
              <a:ext uri="{FF2B5EF4-FFF2-40B4-BE49-F238E27FC236}">
                <a16:creationId xmlns:a16="http://schemas.microsoft.com/office/drawing/2014/main" id="{8757D2D8-5D44-4E93-AA07-CDF070AAC04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734800" y="64008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5472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952"/>
    </mc:Choice>
    <mc:Fallback>
      <p:transition spd="slow" advTm="1595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2F7B3E-664D-4597-BFD1-10D1931688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Approach #2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C44F05-F05C-4C3D-BE13-3F895AF26D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Threshold</a:t>
            </a:r>
          </a:p>
          <a:p>
            <a:r>
              <a:rPr lang="en-US" dirty="0"/>
              <a:t>Find  &amp; Arrange Corners</a:t>
            </a:r>
          </a:p>
          <a:p>
            <a:r>
              <a:rPr lang="en-US" dirty="0"/>
              <a:t>Create Transform</a:t>
            </a:r>
          </a:p>
          <a:p>
            <a:r>
              <a:rPr lang="en-US" dirty="0"/>
              <a:t>SSD between templates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F21B0C6-9AC1-4170-9A87-686CB78FE94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52" t="1795" r="4544" b="5957"/>
          <a:stretch/>
        </p:blipFill>
        <p:spPr>
          <a:xfrm>
            <a:off x="5291959" y="1119351"/>
            <a:ext cx="6332482" cy="4766725"/>
          </a:xfrm>
          <a:prstGeom prst="rect">
            <a:avLst/>
          </a:prstGeom>
        </p:spPr>
      </p:pic>
      <p:pic>
        <p:nvPicPr>
          <p:cNvPr id="11" name="Audio 10">
            <a:hlinkClick r:id="" action="ppaction://media"/>
            <a:extLst>
              <a:ext uri="{FF2B5EF4-FFF2-40B4-BE49-F238E27FC236}">
                <a16:creationId xmlns:a16="http://schemas.microsoft.com/office/drawing/2014/main" id="{42799DEB-F01E-483F-A462-23FE46CEF80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734800" y="64008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4247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229"/>
    </mc:Choice>
    <mc:Fallback>
      <p:transition spd="slow" advTm="4022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8C44F-2578-491F-A038-4170D19C61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8D42D2-56E0-488D-984F-AAD20424A5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409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5/6 correctly identified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0271BD3-2617-4EB1-A6A9-A291200EF38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73" t="20766" r="15787" b="8200"/>
          <a:stretch/>
        </p:blipFill>
        <p:spPr>
          <a:xfrm>
            <a:off x="7080931" y="2317476"/>
            <a:ext cx="3614380" cy="435133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E897BD3-AA4D-4654-90D6-4E75DB7997F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73" t="20766" r="15787" b="8200"/>
          <a:stretch/>
        </p:blipFill>
        <p:spPr>
          <a:xfrm>
            <a:off x="1514668" y="2317476"/>
            <a:ext cx="3614380" cy="4351338"/>
          </a:xfrm>
          <a:prstGeom prst="rect">
            <a:avLst/>
          </a:prstGeom>
        </p:spPr>
      </p:pic>
      <p:sp>
        <p:nvSpPr>
          <p:cNvPr id="9" name="Arrow: Right 8">
            <a:extLst>
              <a:ext uri="{FF2B5EF4-FFF2-40B4-BE49-F238E27FC236}">
                <a16:creationId xmlns:a16="http://schemas.microsoft.com/office/drawing/2014/main" id="{4310A662-9CC3-4284-BAE8-C8151369CD73}"/>
              </a:ext>
            </a:extLst>
          </p:cNvPr>
          <p:cNvSpPr/>
          <p:nvPr/>
        </p:nvSpPr>
        <p:spPr>
          <a:xfrm>
            <a:off x="5210881" y="4361794"/>
            <a:ext cx="1660635" cy="47296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627847A-580E-4429-9E1F-7F1C398FB7BD}"/>
              </a:ext>
            </a:extLst>
          </p:cNvPr>
          <p:cNvSpPr/>
          <p:nvPr/>
        </p:nvSpPr>
        <p:spPr>
          <a:xfrm>
            <a:off x="8033456" y="2721114"/>
            <a:ext cx="76014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0" cap="none" spc="0" dirty="0">
                <a:ln w="0">
                  <a:solidFill>
                    <a:schemeClr val="bg1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9D</a:t>
            </a:r>
            <a:endParaRPr lang="en-US" sz="5400" b="0" cap="none" spc="0" dirty="0">
              <a:ln w="0">
                <a:solidFill>
                  <a:schemeClr val="bg1"/>
                </a:solidFill>
              </a:ln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7C81E73-49B4-4FEC-9E90-33C4EC9F0DCB}"/>
              </a:ext>
            </a:extLst>
          </p:cNvPr>
          <p:cNvSpPr/>
          <p:nvPr/>
        </p:nvSpPr>
        <p:spPr>
          <a:xfrm>
            <a:off x="9582042" y="4642252"/>
            <a:ext cx="58381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0" cap="none" spc="0" dirty="0">
                <a:ln w="0">
                  <a:solidFill>
                    <a:schemeClr val="bg1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JS</a:t>
            </a:r>
            <a:endParaRPr lang="en-US" sz="5400" b="0" cap="none" spc="0" dirty="0">
              <a:ln w="0">
                <a:solidFill>
                  <a:schemeClr val="bg1"/>
                </a:solidFill>
              </a:ln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9A2418B-5F05-4B6B-9ACB-5874889E1A1B}"/>
              </a:ext>
            </a:extLst>
          </p:cNvPr>
          <p:cNvSpPr/>
          <p:nvPr/>
        </p:nvSpPr>
        <p:spPr>
          <a:xfrm>
            <a:off x="8721702" y="5642990"/>
            <a:ext cx="71846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0" cap="none" spc="0" dirty="0">
                <a:ln w="0">
                  <a:solidFill>
                    <a:schemeClr val="bg1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2C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B532C15-6E22-4BDC-81EE-002C5D2FEF74}"/>
              </a:ext>
            </a:extLst>
          </p:cNvPr>
          <p:cNvSpPr/>
          <p:nvPr/>
        </p:nvSpPr>
        <p:spPr>
          <a:xfrm>
            <a:off x="7310829" y="5350138"/>
            <a:ext cx="79701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0" cap="none" spc="0" dirty="0">
                <a:ln w="0"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AD</a:t>
            </a:r>
            <a:endParaRPr lang="en-US" sz="5400" b="0" cap="none" spc="0" dirty="0">
              <a:ln w="0">
                <a:solidFill>
                  <a:schemeClr val="bg1"/>
                </a:solidFill>
              </a:ln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794939D-B190-42EC-8867-777A43852006}"/>
              </a:ext>
            </a:extLst>
          </p:cNvPr>
          <p:cNvSpPr/>
          <p:nvPr/>
        </p:nvSpPr>
        <p:spPr>
          <a:xfrm>
            <a:off x="7928171" y="4045666"/>
            <a:ext cx="718466" cy="707886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0" cap="none" spc="0" dirty="0">
                <a:ln w="0">
                  <a:solidFill>
                    <a:schemeClr val="bg1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5C</a:t>
            </a:r>
            <a:endParaRPr lang="en-US" sz="5400" b="0" cap="none" spc="0" dirty="0">
              <a:ln w="0">
                <a:solidFill>
                  <a:schemeClr val="bg1"/>
                </a:solidFill>
              </a:ln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06ACD65-B990-48DD-BF05-EE04D4677A6F}"/>
              </a:ext>
            </a:extLst>
          </p:cNvPr>
          <p:cNvSpPr/>
          <p:nvPr/>
        </p:nvSpPr>
        <p:spPr>
          <a:xfrm>
            <a:off x="9525687" y="3191397"/>
            <a:ext cx="76335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dirty="0">
                <a:ln w="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4H</a:t>
            </a:r>
            <a:endParaRPr lang="en-US" sz="5400" b="0" cap="none" spc="0" dirty="0">
              <a:ln w="0">
                <a:solidFill>
                  <a:schemeClr val="bg1"/>
                </a:solidFill>
              </a:ln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6" name="Audio 15">
            <a:hlinkClick r:id="" action="ppaction://media"/>
            <a:extLst>
              <a:ext uri="{FF2B5EF4-FFF2-40B4-BE49-F238E27FC236}">
                <a16:creationId xmlns:a16="http://schemas.microsoft.com/office/drawing/2014/main" id="{B2F8E40A-BF57-4551-80CB-38DD2409CC0B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734800" y="6400800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087385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5856"/>
    </mc:Choice>
    <mc:Fallback>
      <p:transition spd="slow" advTm="3585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9" grpId="0" animBg="1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3D77BD-CC54-4B68-8B73-80F9BBDAAE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B53900-D473-4197-B3AA-DAE8ADAC0D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334000" cy="4351338"/>
          </a:xfrm>
        </p:spPr>
        <p:txBody>
          <a:bodyPr/>
          <a:lstStyle/>
          <a:p>
            <a:r>
              <a:rPr lang="en-US" dirty="0"/>
              <a:t>Test on extreme perspective</a:t>
            </a:r>
          </a:p>
          <a:p>
            <a:r>
              <a:rPr lang="en-US" dirty="0"/>
              <a:t>Tune for better performance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12FD324-4BAC-4EB0-BDD2-3B6797B9E1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534296" y="1561805"/>
            <a:ext cx="6505303" cy="4878977"/>
          </a:xfrm>
          <a:prstGeom prst="rect">
            <a:avLst/>
          </a:prstGeom>
        </p:spPr>
      </p:pic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F5BAB039-4EF0-4B9C-A4A3-CF517FEF4CF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734800" y="64008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5866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7727"/>
    </mc:Choice>
    <mc:Fallback>
      <p:transition spd="slow" advTm="1772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|8|8.6|5.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8|4.3|5.5|14.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9|1.2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381</TotalTime>
  <Words>141</Words>
  <Application>Microsoft Office PowerPoint</Application>
  <PresentationFormat>Widescreen</PresentationFormat>
  <Paragraphs>52</Paragraphs>
  <Slides>18</Slides>
  <Notes>0</Notes>
  <HiddenSlides>0</HiddenSlides>
  <MMClips>18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Office Theme</vt:lpstr>
      <vt:lpstr>Playing Card Detection and Identification</vt:lpstr>
      <vt:lpstr>Goal</vt:lpstr>
      <vt:lpstr>Let’s Use Sift</vt:lpstr>
      <vt:lpstr>Why Sift</vt:lpstr>
      <vt:lpstr> Results:</vt:lpstr>
      <vt:lpstr>Why Sift Failed</vt:lpstr>
      <vt:lpstr>PowerPoint Presentation</vt:lpstr>
      <vt:lpstr>Approach #2</vt:lpstr>
      <vt:lpstr>Approach #2</vt:lpstr>
      <vt:lpstr>Approach #2</vt:lpstr>
      <vt:lpstr>Find and Arrange Corners</vt:lpstr>
      <vt:lpstr>Find and Arrange Corners</vt:lpstr>
      <vt:lpstr>Find and Arrange Corners</vt:lpstr>
      <vt:lpstr>Find and Arrange Corners</vt:lpstr>
      <vt:lpstr>Find and Arrange Corners</vt:lpstr>
      <vt:lpstr>Approach #2</vt:lpstr>
      <vt:lpstr>Results</vt:lpstr>
      <vt:lpstr>Next Step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Playing Card Detection and Identification</dc:title>
  <dc:creator>Daniel Snyder</dc:creator>
  <cp:lastModifiedBy>Daniel Snyder</cp:lastModifiedBy>
  <cp:revision>23</cp:revision>
  <dcterms:created xsi:type="dcterms:W3CDTF">2019-03-10T17:53:48Z</dcterms:created>
  <dcterms:modified xsi:type="dcterms:W3CDTF">2019-03-11T00:15:07Z</dcterms:modified>
</cp:coreProperties>
</file>