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tiff" ContentType="image/tif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7"/>
  </p:notesMasterIdLst>
  <p:sldIdLst>
    <p:sldId id="401" r:id="rId2"/>
    <p:sldId id="369" r:id="rId3"/>
    <p:sldId id="371" r:id="rId4"/>
    <p:sldId id="370" r:id="rId5"/>
    <p:sldId id="366" r:id="rId6"/>
    <p:sldId id="372" r:id="rId7"/>
    <p:sldId id="373" r:id="rId8"/>
    <p:sldId id="374" r:id="rId9"/>
    <p:sldId id="355" r:id="rId10"/>
    <p:sldId id="356" r:id="rId11"/>
    <p:sldId id="357" r:id="rId12"/>
    <p:sldId id="358" r:id="rId13"/>
    <p:sldId id="359" r:id="rId14"/>
    <p:sldId id="360" r:id="rId15"/>
    <p:sldId id="361" r:id="rId16"/>
    <p:sldId id="362" r:id="rId17"/>
    <p:sldId id="363" r:id="rId18"/>
    <p:sldId id="364" r:id="rId19"/>
    <p:sldId id="365" r:id="rId20"/>
    <p:sldId id="399" r:id="rId21"/>
    <p:sldId id="389" r:id="rId22"/>
    <p:sldId id="378" r:id="rId23"/>
    <p:sldId id="379" r:id="rId24"/>
    <p:sldId id="321" r:id="rId25"/>
    <p:sldId id="407" r:id="rId26"/>
    <p:sldId id="327" r:id="rId27"/>
    <p:sldId id="326" r:id="rId28"/>
    <p:sldId id="416" r:id="rId29"/>
    <p:sldId id="328" r:id="rId30"/>
    <p:sldId id="329" r:id="rId31"/>
    <p:sldId id="322" r:id="rId32"/>
    <p:sldId id="391" r:id="rId33"/>
    <p:sldId id="393" r:id="rId34"/>
    <p:sldId id="394" r:id="rId35"/>
    <p:sldId id="421" r:id="rId36"/>
    <p:sldId id="380" r:id="rId37"/>
    <p:sldId id="388" r:id="rId38"/>
    <p:sldId id="409" r:id="rId39"/>
    <p:sldId id="420" r:id="rId40"/>
    <p:sldId id="411" r:id="rId41"/>
    <p:sldId id="422" r:id="rId42"/>
    <p:sldId id="417" r:id="rId43"/>
    <p:sldId id="412" r:id="rId44"/>
    <p:sldId id="424" r:id="rId45"/>
    <p:sldId id="413" r:id="rId46"/>
    <p:sldId id="381" r:id="rId47"/>
    <p:sldId id="403" r:id="rId48"/>
    <p:sldId id="400" r:id="rId49"/>
    <p:sldId id="333" r:id="rId50"/>
    <p:sldId id="408" r:id="rId51"/>
    <p:sldId id="343" r:id="rId52"/>
    <p:sldId id="262" r:id="rId53"/>
    <p:sldId id="423" r:id="rId54"/>
    <p:sldId id="418" r:id="rId55"/>
    <p:sldId id="271" r:id="rId5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Sylfaen" pitchFamily="18" charset="0"/>
        <a:ea typeface="+mn-ea"/>
        <a:cs typeface="Arial" charset="0"/>
      </a:defRPr>
    </a:lvl1pPr>
    <a:lvl2pPr marL="4572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Sylfaen" pitchFamily="18" charset="0"/>
        <a:ea typeface="+mn-ea"/>
        <a:cs typeface="Arial" charset="0"/>
      </a:defRPr>
    </a:lvl2pPr>
    <a:lvl3pPr marL="9144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Sylfaen" pitchFamily="18" charset="0"/>
        <a:ea typeface="+mn-ea"/>
        <a:cs typeface="Arial" charset="0"/>
      </a:defRPr>
    </a:lvl3pPr>
    <a:lvl4pPr marL="13716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Sylfaen" pitchFamily="18" charset="0"/>
        <a:ea typeface="+mn-ea"/>
        <a:cs typeface="Arial" charset="0"/>
      </a:defRPr>
    </a:lvl4pPr>
    <a:lvl5pPr marL="18288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Sylfae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ylfae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ylfae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ylfae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ylfae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24" autoAdjust="0"/>
    <p:restoredTop sz="94660"/>
  </p:normalViewPr>
  <p:slideViewPr>
    <p:cSldViewPr>
      <p:cViewPr>
        <p:scale>
          <a:sx n="66" d="100"/>
          <a:sy n="66" d="100"/>
        </p:scale>
        <p:origin x="-1482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1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b="0" i="1">
                <a:latin typeface="Times New Roman" pitchFamily="18" charset="0"/>
                <a:cs typeface="Times New Roman" pitchFamily="18" charset="0"/>
              </a:rPr>
              <a:t>f(x)</a:t>
            </a:r>
          </a:p>
        </c:rich>
      </c:tx>
      <c:layout/>
    </c:title>
    <c:plotArea>
      <c:layout/>
      <c:lineChart>
        <c:grouping val="standard"/>
        <c:ser>
          <c:idx val="1"/>
          <c:order val="0"/>
          <c:tx>
            <c:strRef>
              <c:f>Sheet1!$B$1</c:f>
              <c:strCache>
                <c:ptCount val="1"/>
                <c:pt idx="0">
                  <c:v>f(x)</c:v>
                </c:pt>
              </c:strCache>
            </c:strRef>
          </c:tx>
          <c:marker>
            <c:symbol val="none"/>
          </c:marker>
          <c:cat>
            <c:strRef>
              <c:f>Sheet1!$A$1:$A$72</c:f>
              <c:strCache>
                <c:ptCount val="72"/>
                <c:pt idx="0">
                  <c:v>x</c:v>
                </c:pt>
                <c:pt idx="1">
                  <c:v>1</c:v>
                </c:pt>
                <c:pt idx="2">
                  <c:v>1.1</c:v>
                </c:pt>
                <c:pt idx="3">
                  <c:v>1.2</c:v>
                </c:pt>
                <c:pt idx="4">
                  <c:v>1.3</c:v>
                </c:pt>
                <c:pt idx="5">
                  <c:v>1.4</c:v>
                </c:pt>
                <c:pt idx="6">
                  <c:v>1.5</c:v>
                </c:pt>
                <c:pt idx="7">
                  <c:v>1.6</c:v>
                </c:pt>
                <c:pt idx="8">
                  <c:v>1.7</c:v>
                </c:pt>
                <c:pt idx="9">
                  <c:v>1.8</c:v>
                </c:pt>
                <c:pt idx="10">
                  <c:v>1.9</c:v>
                </c:pt>
                <c:pt idx="11">
                  <c:v>2</c:v>
                </c:pt>
                <c:pt idx="12">
                  <c:v>2.1</c:v>
                </c:pt>
                <c:pt idx="13">
                  <c:v>2.2</c:v>
                </c:pt>
                <c:pt idx="14">
                  <c:v>2.3</c:v>
                </c:pt>
                <c:pt idx="15">
                  <c:v>2.4</c:v>
                </c:pt>
                <c:pt idx="16">
                  <c:v>2.5</c:v>
                </c:pt>
                <c:pt idx="17">
                  <c:v>2.6</c:v>
                </c:pt>
                <c:pt idx="18">
                  <c:v>2.7</c:v>
                </c:pt>
                <c:pt idx="19">
                  <c:v>2.8</c:v>
                </c:pt>
                <c:pt idx="20">
                  <c:v>2.9</c:v>
                </c:pt>
                <c:pt idx="21">
                  <c:v>3</c:v>
                </c:pt>
                <c:pt idx="22">
                  <c:v>3.1</c:v>
                </c:pt>
                <c:pt idx="23">
                  <c:v>3.2</c:v>
                </c:pt>
                <c:pt idx="24">
                  <c:v>3.3</c:v>
                </c:pt>
                <c:pt idx="25">
                  <c:v>3.4</c:v>
                </c:pt>
                <c:pt idx="26">
                  <c:v>3.5</c:v>
                </c:pt>
                <c:pt idx="27">
                  <c:v>3.6</c:v>
                </c:pt>
                <c:pt idx="28">
                  <c:v>3.7</c:v>
                </c:pt>
                <c:pt idx="29">
                  <c:v>3.8</c:v>
                </c:pt>
                <c:pt idx="30">
                  <c:v>3.9</c:v>
                </c:pt>
                <c:pt idx="31">
                  <c:v>4</c:v>
                </c:pt>
                <c:pt idx="32">
                  <c:v>4.1</c:v>
                </c:pt>
                <c:pt idx="33">
                  <c:v>4.2</c:v>
                </c:pt>
                <c:pt idx="34">
                  <c:v>4.3</c:v>
                </c:pt>
                <c:pt idx="35">
                  <c:v>4.4</c:v>
                </c:pt>
                <c:pt idx="36">
                  <c:v>4.5</c:v>
                </c:pt>
                <c:pt idx="37">
                  <c:v>4.6</c:v>
                </c:pt>
                <c:pt idx="38">
                  <c:v>4.7</c:v>
                </c:pt>
                <c:pt idx="39">
                  <c:v>4.8</c:v>
                </c:pt>
                <c:pt idx="40">
                  <c:v>4.9</c:v>
                </c:pt>
                <c:pt idx="41">
                  <c:v>5</c:v>
                </c:pt>
                <c:pt idx="42">
                  <c:v>5.1</c:v>
                </c:pt>
                <c:pt idx="43">
                  <c:v>5.2</c:v>
                </c:pt>
                <c:pt idx="44">
                  <c:v>5.3</c:v>
                </c:pt>
                <c:pt idx="45">
                  <c:v>5.4</c:v>
                </c:pt>
                <c:pt idx="46">
                  <c:v>5.5</c:v>
                </c:pt>
                <c:pt idx="47">
                  <c:v>5.6</c:v>
                </c:pt>
                <c:pt idx="48">
                  <c:v>5.7</c:v>
                </c:pt>
                <c:pt idx="49">
                  <c:v>5.8</c:v>
                </c:pt>
                <c:pt idx="50">
                  <c:v>5.9</c:v>
                </c:pt>
                <c:pt idx="51">
                  <c:v>6</c:v>
                </c:pt>
                <c:pt idx="52">
                  <c:v>6.1</c:v>
                </c:pt>
                <c:pt idx="53">
                  <c:v>6.2</c:v>
                </c:pt>
                <c:pt idx="54">
                  <c:v>6.3</c:v>
                </c:pt>
                <c:pt idx="55">
                  <c:v>6.4</c:v>
                </c:pt>
                <c:pt idx="56">
                  <c:v>6.5</c:v>
                </c:pt>
                <c:pt idx="57">
                  <c:v>6.6</c:v>
                </c:pt>
                <c:pt idx="58">
                  <c:v>6.7</c:v>
                </c:pt>
                <c:pt idx="59">
                  <c:v>6.8</c:v>
                </c:pt>
                <c:pt idx="60">
                  <c:v>6.9</c:v>
                </c:pt>
                <c:pt idx="61">
                  <c:v>7</c:v>
                </c:pt>
                <c:pt idx="62">
                  <c:v>7.1</c:v>
                </c:pt>
                <c:pt idx="63">
                  <c:v>7.2</c:v>
                </c:pt>
                <c:pt idx="64">
                  <c:v>7.3</c:v>
                </c:pt>
                <c:pt idx="65">
                  <c:v>7.4</c:v>
                </c:pt>
                <c:pt idx="66">
                  <c:v>7.5</c:v>
                </c:pt>
                <c:pt idx="67">
                  <c:v>7.6</c:v>
                </c:pt>
                <c:pt idx="68">
                  <c:v>7.7</c:v>
                </c:pt>
                <c:pt idx="69">
                  <c:v>7.8</c:v>
                </c:pt>
                <c:pt idx="70">
                  <c:v>7.9</c:v>
                </c:pt>
                <c:pt idx="71">
                  <c:v>8</c:v>
                </c:pt>
              </c:strCache>
            </c:strRef>
          </c:cat>
          <c:val>
            <c:numRef>
              <c:f>Sheet1!$B$2:$B$72</c:f>
              <c:numCache>
                <c:formatCode>General</c:formatCode>
                <c:ptCount val="71"/>
                <c:pt idx="0">
                  <c:v>1</c:v>
                </c:pt>
                <c:pt idx="1">
                  <c:v>1.2100000000000002</c:v>
                </c:pt>
                <c:pt idx="2">
                  <c:v>1.44</c:v>
                </c:pt>
                <c:pt idx="3">
                  <c:v>1.6900000000000004</c:v>
                </c:pt>
                <c:pt idx="4">
                  <c:v>1.9599999999999993</c:v>
                </c:pt>
                <c:pt idx="5">
                  <c:v>2.25</c:v>
                </c:pt>
                <c:pt idx="6">
                  <c:v>2.5600000000000005</c:v>
                </c:pt>
                <c:pt idx="7">
                  <c:v>2.8899999999999997</c:v>
                </c:pt>
                <c:pt idx="8">
                  <c:v>3.24</c:v>
                </c:pt>
                <c:pt idx="9">
                  <c:v>3.61</c:v>
                </c:pt>
                <c:pt idx="10">
                  <c:v>4</c:v>
                </c:pt>
                <c:pt idx="11">
                  <c:v>4.41</c:v>
                </c:pt>
                <c:pt idx="12">
                  <c:v>4.8400000000000007</c:v>
                </c:pt>
                <c:pt idx="13">
                  <c:v>5.2899999999999991</c:v>
                </c:pt>
                <c:pt idx="14">
                  <c:v>5.76</c:v>
                </c:pt>
                <c:pt idx="15">
                  <c:v>6.25</c:v>
                </c:pt>
                <c:pt idx="16">
                  <c:v>6.7600000000000007</c:v>
                </c:pt>
                <c:pt idx="17">
                  <c:v>7.2900000000000009</c:v>
                </c:pt>
                <c:pt idx="18">
                  <c:v>7.839999999999999</c:v>
                </c:pt>
                <c:pt idx="19">
                  <c:v>8.41</c:v>
                </c:pt>
                <c:pt idx="20">
                  <c:v>9</c:v>
                </c:pt>
                <c:pt idx="21">
                  <c:v>9.6100000000000012</c:v>
                </c:pt>
                <c:pt idx="22">
                  <c:v>10.24</c:v>
                </c:pt>
                <c:pt idx="23">
                  <c:v>10.890000000000002</c:v>
                </c:pt>
                <c:pt idx="24">
                  <c:v>11.560000000000002</c:v>
                </c:pt>
                <c:pt idx="25">
                  <c:v>12.25</c:v>
                </c:pt>
                <c:pt idx="26">
                  <c:v>12.96</c:v>
                </c:pt>
                <c:pt idx="27">
                  <c:v>13.690000000000001</c:v>
                </c:pt>
                <c:pt idx="28">
                  <c:v>14.44</c:v>
                </c:pt>
                <c:pt idx="29">
                  <c:v>15.21</c:v>
                </c:pt>
                <c:pt idx="30">
                  <c:v>16</c:v>
                </c:pt>
                <c:pt idx="31">
                  <c:v>16.809999999999999</c:v>
                </c:pt>
                <c:pt idx="32">
                  <c:v>17.64</c:v>
                </c:pt>
                <c:pt idx="33">
                  <c:v>18.489999999999991</c:v>
                </c:pt>
                <c:pt idx="34">
                  <c:v>19.360000000000003</c:v>
                </c:pt>
                <c:pt idx="35">
                  <c:v>20.25</c:v>
                </c:pt>
                <c:pt idx="36">
                  <c:v>21.159999999999997</c:v>
                </c:pt>
                <c:pt idx="37">
                  <c:v>22.090000000000003</c:v>
                </c:pt>
                <c:pt idx="38">
                  <c:v>23.04</c:v>
                </c:pt>
                <c:pt idx="39">
                  <c:v>24.010000000000005</c:v>
                </c:pt>
                <c:pt idx="40">
                  <c:v>25</c:v>
                </c:pt>
                <c:pt idx="41">
                  <c:v>26.009999999999994</c:v>
                </c:pt>
                <c:pt idx="42">
                  <c:v>27.040000000000003</c:v>
                </c:pt>
                <c:pt idx="43">
                  <c:v>28.09</c:v>
                </c:pt>
                <c:pt idx="44">
                  <c:v>29.160000000000004</c:v>
                </c:pt>
                <c:pt idx="45">
                  <c:v>30.25</c:v>
                </c:pt>
                <c:pt idx="46">
                  <c:v>31.359999999999996</c:v>
                </c:pt>
                <c:pt idx="47">
                  <c:v>32.49</c:v>
                </c:pt>
                <c:pt idx="48">
                  <c:v>33.64</c:v>
                </c:pt>
                <c:pt idx="49">
                  <c:v>34.809999999999995</c:v>
                </c:pt>
                <c:pt idx="50">
                  <c:v>36</c:v>
                </c:pt>
                <c:pt idx="51">
                  <c:v>37.210000000000008</c:v>
                </c:pt>
                <c:pt idx="52">
                  <c:v>38.440000000000005</c:v>
                </c:pt>
                <c:pt idx="53">
                  <c:v>39.690000000000005</c:v>
                </c:pt>
                <c:pt idx="54">
                  <c:v>40.960000000000008</c:v>
                </c:pt>
                <c:pt idx="55">
                  <c:v>42.25</c:v>
                </c:pt>
                <c:pt idx="56">
                  <c:v>43.56</c:v>
                </c:pt>
                <c:pt idx="57">
                  <c:v>44.89</c:v>
                </c:pt>
                <c:pt idx="58">
                  <c:v>46.240000000000009</c:v>
                </c:pt>
                <c:pt idx="59">
                  <c:v>47.610000000000007</c:v>
                </c:pt>
                <c:pt idx="60">
                  <c:v>49</c:v>
                </c:pt>
                <c:pt idx="61">
                  <c:v>50.41</c:v>
                </c:pt>
                <c:pt idx="62">
                  <c:v>51.839999999999996</c:v>
                </c:pt>
                <c:pt idx="63">
                  <c:v>53.290000000000006</c:v>
                </c:pt>
                <c:pt idx="64">
                  <c:v>54.760000000000012</c:v>
                </c:pt>
                <c:pt idx="65">
                  <c:v>56.25</c:v>
                </c:pt>
                <c:pt idx="66">
                  <c:v>57.760000000000005</c:v>
                </c:pt>
                <c:pt idx="67">
                  <c:v>59.290000000000013</c:v>
                </c:pt>
                <c:pt idx="68">
                  <c:v>60.84</c:v>
                </c:pt>
                <c:pt idx="69">
                  <c:v>62.410000000000004</c:v>
                </c:pt>
                <c:pt idx="70">
                  <c:v>64</c:v>
                </c:pt>
              </c:numCache>
            </c:numRef>
          </c:val>
        </c:ser>
        <c:marker val="1"/>
        <c:axId val="75284864"/>
        <c:axId val="75286400"/>
      </c:lineChart>
      <c:catAx>
        <c:axId val="75284864"/>
        <c:scaling>
          <c:orientation val="minMax"/>
        </c:scaling>
        <c:axPos val="b"/>
        <c:tickLblPos val="nextTo"/>
        <c:crossAx val="75286400"/>
        <c:crosses val="autoZero"/>
        <c:auto val="1"/>
        <c:lblAlgn val="ctr"/>
        <c:lblOffset val="100"/>
      </c:catAx>
      <c:valAx>
        <c:axId val="75286400"/>
        <c:scaling>
          <c:orientation val="minMax"/>
        </c:scaling>
        <c:axPos val="l"/>
        <c:majorGridlines/>
        <c:numFmt formatCode="General" sourceLinked="1"/>
        <c:tickLblPos val="nextTo"/>
        <c:crossAx val="7528486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b="0" i="1" baseline="0">
                <a:latin typeface="Times New Roman" pitchFamily="18" charset="0"/>
              </a:defRPr>
            </a:pPr>
            <a:endParaRPr lang="en-US"/>
          </a:p>
        </c:txPr>
      </c:legendEntry>
      <c:layout/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CC8441-965B-4A96-AF27-B591B14304DC}" type="datetimeFigureOut">
              <a:rPr lang="en-US" smtClean="0"/>
              <a:pPr/>
              <a:t>5/18/2011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9ED61-5373-42EE-8640-B76E2BE664A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E8458-103B-4B8D-B5D2-066210BD70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972F6-0A7F-4829-802E-325ED8E87A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F7F522-7F2A-47D4-A139-406744F197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4C41F9-C1E7-4635-9D4D-071B59382F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CBE94-7189-480D-9A47-5735822DFA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8C75F7CC-A063-46DD-90FB-967DBA4299A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FF364-5BFE-40DC-94D1-57DCF689E5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160D06-A330-457B-9B98-C48CF2072F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AB368-57A0-4EBE-B5A6-0801B02184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9D65A-7B3F-45B3-ADF0-9AB40079EA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F443B-9DC6-489A-B3B4-087D424226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Arial" charset="0"/>
              </a:defRPr>
            </a:lvl1pPr>
          </a:lstStyle>
          <a:p>
            <a:fld id="{B4954F40-9650-4FCA-91F9-525D2F35F02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1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1143001"/>
            <a:ext cx="7772400" cy="2457450"/>
          </a:xfrm>
        </p:spPr>
        <p:txBody>
          <a:bodyPr/>
          <a:lstStyle/>
          <a:p>
            <a:r>
              <a:rPr lang="en-US" dirty="0" smtClean="0"/>
              <a:t>Reactive Functional Programming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(or, Is That a Parenthesis in Your Pocket?)</a:t>
            </a:r>
            <a:endParaRPr lang="en-US" sz="2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Shriram Krishnamurthi</a:t>
            </a:r>
            <a:endParaRPr lang="en-US" dirty="0"/>
          </a:p>
        </p:txBody>
      </p:sp>
      <p:pic>
        <p:nvPicPr>
          <p:cNvPr id="5" name="Picture 4" descr="brown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5638800"/>
            <a:ext cx="2290581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Pascal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7162800" y="1752600"/>
            <a:ext cx="990600" cy="1192213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begin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end;</a:t>
            </a: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5562600" y="1524000"/>
            <a:ext cx="990600" cy="1604963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begin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end;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4114800" y="1335088"/>
            <a:ext cx="990600" cy="2017712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begin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end;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4114800" y="3621088"/>
            <a:ext cx="990600" cy="1604962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begin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end;</a:t>
            </a: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2438400" y="914400"/>
            <a:ext cx="990600" cy="4906963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begin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end;</a:t>
            </a: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914400" y="457200"/>
            <a:ext cx="990600" cy="5732463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begin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end.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5410200" y="4191000"/>
            <a:ext cx="990600" cy="2043113"/>
            <a:chOff x="3408" y="2688"/>
            <a:chExt cx="624" cy="1287"/>
          </a:xfrm>
        </p:grpSpPr>
        <p:sp>
          <p:nvSpPr>
            <p:cNvPr id="52234" name="AutoShape 10"/>
            <p:cNvSpPr>
              <a:spLocks noChangeArrowheads="1"/>
            </p:cNvSpPr>
            <p:nvPr/>
          </p:nvSpPr>
          <p:spPr bwMode="auto">
            <a:xfrm>
              <a:off x="3456" y="3264"/>
              <a:ext cx="576" cy="576"/>
            </a:xfrm>
            <a:prstGeom prst="wedgeEllipseCallout">
              <a:avLst>
                <a:gd name="adj1" fmla="val -482639"/>
                <a:gd name="adj2" fmla="val 51736"/>
              </a:avLst>
            </a:prstGeom>
            <a:solidFill>
              <a:schemeClr val="accent2"/>
            </a:solidFill>
            <a:ln w="9525" cap="rnd" algn="ctr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12800" b="1">
                <a:latin typeface="Courier New" pitchFamily="49" charset="0"/>
              </a:endParaRPr>
            </a:p>
          </p:txBody>
        </p:sp>
        <p:sp>
          <p:nvSpPr>
            <p:cNvPr id="52235" name="Text Box 11"/>
            <p:cNvSpPr txBox="1">
              <a:spLocks noChangeArrowheads="1"/>
            </p:cNvSpPr>
            <p:nvPr/>
          </p:nvSpPr>
          <p:spPr bwMode="auto">
            <a:xfrm>
              <a:off x="3408" y="2688"/>
              <a:ext cx="432" cy="1287"/>
            </a:xfrm>
            <a:prstGeom prst="rect">
              <a:avLst/>
            </a:prstGeom>
            <a:noFill/>
            <a:ln w="9525" cap="rnd" algn="ctr">
              <a:noFill/>
              <a:prstDash val="sysDot"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2800" b="1">
                  <a:latin typeface="Courier New" pitchFamily="49" charset="0"/>
                </a:rPr>
                <a:t>.</a:t>
              </a:r>
            </a:p>
          </p:txBody>
        </p:sp>
      </p:grpSp>
      <p:sp>
        <p:nvSpPr>
          <p:cNvPr id="52238" name="Text Box 14"/>
          <p:cNvSpPr txBox="1">
            <a:spLocks noChangeArrowheads="1"/>
          </p:cNvSpPr>
          <p:nvPr/>
        </p:nvSpPr>
        <p:spPr bwMode="auto">
          <a:xfrm>
            <a:off x="5562600" y="3836988"/>
            <a:ext cx="990600" cy="1192212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latin typeface="Courier New" pitchFamily="49" charset="0"/>
              </a:rPr>
              <a:t>begin</a:t>
            </a:r>
          </a:p>
          <a:p>
            <a:r>
              <a:rPr lang="en-US" b="1">
                <a:latin typeface="Courier New" pitchFamily="49" charset="0"/>
              </a:rPr>
              <a:t>…</a:t>
            </a:r>
          </a:p>
          <a:p>
            <a:r>
              <a:rPr lang="en-US" b="1">
                <a:latin typeface="Courier New" pitchFamily="49" charset="0"/>
              </a:rPr>
              <a:t>end;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animBg="1"/>
      <p:bldP spid="52229" grpId="0" animBg="1"/>
      <p:bldP spid="52230" grpId="0" animBg="1"/>
      <p:bldP spid="52231" grpId="0" animBg="1"/>
      <p:bldP spid="52232" grpId="0" animBg="1"/>
      <p:bldP spid="52233" grpId="0" animBg="1"/>
      <p:bldP spid="522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5410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28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“Pascal is part of the same machinery as hall passes, dress codes, advisors’ signatures, single-sex dorms, and so on.”</a:t>
            </a:r>
          </a:p>
          <a:p>
            <a:pPr algn="r">
              <a:lnSpc>
                <a:spcPct val="90000"/>
              </a:lnSpc>
              <a:buFontTx/>
              <a:buNone/>
            </a:pPr>
            <a:r>
              <a:rPr lang="en-US" sz="2800" dirty="0"/>
              <a:t>—Brian Harvey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4A68-EAC2-4627-ADD6-C64FCE854BEC}" type="slidenum">
              <a:rPr lang="en-US"/>
              <a:pPr/>
              <a:t>5</a:t>
            </a:fld>
            <a:endParaRPr lang="en-U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Flow of Control</a:t>
            </a:r>
          </a:p>
        </p:txBody>
      </p:sp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3581400" y="3200400"/>
            <a:ext cx="2667000" cy="1295400"/>
          </a:xfrm>
          <a:prstGeom prst="flowChartAlternate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3200"/>
              <a:t>Model</a:t>
            </a:r>
          </a:p>
        </p:txBody>
      </p:sp>
      <p:sp>
        <p:nvSpPr>
          <p:cNvPr id="39940" name="AutoShape 4"/>
          <p:cNvSpPr>
            <a:spLocks noChangeArrowheads="1"/>
          </p:cNvSpPr>
          <p:nvPr/>
        </p:nvSpPr>
        <p:spPr bwMode="auto">
          <a:xfrm>
            <a:off x="4724400" y="4800600"/>
            <a:ext cx="381000" cy="381000"/>
          </a:xfrm>
          <a:prstGeom prst="flowChartSummingJunction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9941" name="AutoShape 5"/>
          <p:cNvCxnSpPr>
            <a:cxnSpLocks noChangeShapeType="1"/>
            <a:endCxn id="39940" idx="3"/>
          </p:cNvCxnSpPr>
          <p:nvPr/>
        </p:nvCxnSpPr>
        <p:spPr bwMode="auto">
          <a:xfrm flipV="1">
            <a:off x="2628900" y="5126038"/>
            <a:ext cx="2151063" cy="7413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9942" name="AutoShape 6"/>
          <p:cNvCxnSpPr>
            <a:cxnSpLocks noChangeShapeType="1"/>
            <a:endCxn id="39940" idx="4"/>
          </p:cNvCxnSpPr>
          <p:nvPr/>
        </p:nvCxnSpPr>
        <p:spPr bwMode="auto">
          <a:xfrm flipV="1">
            <a:off x="4914900" y="5181600"/>
            <a:ext cx="0" cy="731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9943" name="AutoShape 7"/>
          <p:cNvCxnSpPr>
            <a:cxnSpLocks noChangeShapeType="1"/>
            <a:endCxn id="39940" idx="5"/>
          </p:cNvCxnSpPr>
          <p:nvPr/>
        </p:nvCxnSpPr>
        <p:spPr bwMode="auto">
          <a:xfrm flipH="1" flipV="1">
            <a:off x="5049838" y="5126038"/>
            <a:ext cx="2151062" cy="787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9944" name="AutoShape 8"/>
          <p:cNvCxnSpPr>
            <a:cxnSpLocks noChangeShapeType="1"/>
            <a:stCxn id="39940" idx="0"/>
            <a:endCxn id="39939" idx="2"/>
          </p:cNvCxnSpPr>
          <p:nvPr/>
        </p:nvCxnSpPr>
        <p:spPr bwMode="auto">
          <a:xfrm flipV="1">
            <a:off x="4914900" y="4495800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9945" name="AutoShape 9"/>
          <p:cNvCxnSpPr>
            <a:cxnSpLocks noChangeShapeType="1"/>
            <a:stCxn id="39939" idx="0"/>
            <a:endCxn id="0" idx="2"/>
          </p:cNvCxnSpPr>
          <p:nvPr/>
        </p:nvCxnSpPr>
        <p:spPr bwMode="auto">
          <a:xfrm flipH="1" flipV="1">
            <a:off x="2552700" y="2513013"/>
            <a:ext cx="2362200" cy="687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9946" name="AutoShape 10"/>
          <p:cNvCxnSpPr>
            <a:cxnSpLocks noChangeShapeType="1"/>
            <a:stCxn id="39939" idx="0"/>
            <a:endCxn id="0" idx="2"/>
          </p:cNvCxnSpPr>
          <p:nvPr/>
        </p:nvCxnSpPr>
        <p:spPr bwMode="auto">
          <a:xfrm flipH="1" flipV="1">
            <a:off x="4878388" y="2368550"/>
            <a:ext cx="36512" cy="8318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9947" name="AutoShape 11"/>
          <p:cNvCxnSpPr>
            <a:cxnSpLocks noChangeShapeType="1"/>
            <a:stCxn id="39939" idx="0"/>
            <a:endCxn id="0" idx="2"/>
          </p:cNvCxnSpPr>
          <p:nvPr/>
        </p:nvCxnSpPr>
        <p:spPr bwMode="auto">
          <a:xfrm flipV="1">
            <a:off x="4914900" y="2462213"/>
            <a:ext cx="2254250" cy="7381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pic>
        <p:nvPicPr>
          <p:cNvPr id="39948" name="Picture 12" descr="j02157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5715000"/>
            <a:ext cx="925513" cy="862013"/>
          </a:xfrm>
          <a:prstGeom prst="rect">
            <a:avLst/>
          </a:prstGeom>
          <a:noFill/>
        </p:spPr>
      </p:pic>
      <p:pic>
        <p:nvPicPr>
          <p:cNvPr id="39949" name="Picture 13" descr="j03106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1675" y="5867400"/>
            <a:ext cx="898525" cy="869950"/>
          </a:xfrm>
          <a:prstGeom prst="rect">
            <a:avLst/>
          </a:prstGeom>
          <a:noFill/>
        </p:spPr>
      </p:pic>
      <p:pic>
        <p:nvPicPr>
          <p:cNvPr id="39950" name="Picture 14" descr="MCj0396944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5794375"/>
            <a:ext cx="1833563" cy="682625"/>
          </a:xfrm>
          <a:prstGeom prst="rect">
            <a:avLst/>
          </a:prstGeom>
          <a:noFill/>
        </p:spPr>
      </p:pic>
      <p:sp>
        <p:nvSpPr>
          <p:cNvPr id="39951" name="AutoShape 15"/>
          <p:cNvSpPr>
            <a:spLocks noChangeArrowheads="1"/>
          </p:cNvSpPr>
          <p:nvPr/>
        </p:nvSpPr>
        <p:spPr bwMode="auto">
          <a:xfrm>
            <a:off x="1905000" y="5715000"/>
            <a:ext cx="1371600" cy="838200"/>
          </a:xfrm>
          <a:prstGeom prst="irregularSeal1">
            <a:avLst/>
          </a:prstGeom>
          <a:solidFill>
            <a:schemeClr val="accent2">
              <a:alpha val="5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952" name="Picture 16" descr="j02157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600200"/>
            <a:ext cx="925513" cy="862013"/>
          </a:xfrm>
          <a:prstGeom prst="rect">
            <a:avLst/>
          </a:prstGeom>
          <a:noFill/>
        </p:spPr>
      </p:pic>
      <p:pic>
        <p:nvPicPr>
          <p:cNvPr id="39953" name="Picture 17" descr="MCj0403969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1600200"/>
            <a:ext cx="765175" cy="768350"/>
          </a:xfrm>
          <a:prstGeom prst="rect">
            <a:avLst/>
          </a:prstGeom>
          <a:noFill/>
        </p:spPr>
      </p:pic>
      <p:pic>
        <p:nvPicPr>
          <p:cNvPr id="39954" name="Picture 18" descr="MCj0310754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1600200"/>
            <a:ext cx="838200" cy="912813"/>
          </a:xfrm>
          <a:prstGeom prst="rect">
            <a:avLst/>
          </a:prstGeom>
          <a:noFill/>
        </p:spPr>
      </p:pic>
      <p:sp>
        <p:nvSpPr>
          <p:cNvPr id="39955" name="AutoShape 19"/>
          <p:cNvSpPr>
            <a:spLocks noChangeArrowheads="1"/>
          </p:cNvSpPr>
          <p:nvPr/>
        </p:nvSpPr>
        <p:spPr bwMode="auto">
          <a:xfrm>
            <a:off x="3352800" y="2971800"/>
            <a:ext cx="3352800" cy="2057400"/>
          </a:xfrm>
          <a:prstGeom prst="irregularSeal1">
            <a:avLst/>
          </a:prstGeom>
          <a:solidFill>
            <a:schemeClr val="accent2">
              <a:alpha val="5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56" name="AutoShape 20"/>
          <p:cNvSpPr>
            <a:spLocks noChangeArrowheads="1"/>
          </p:cNvSpPr>
          <p:nvPr/>
        </p:nvSpPr>
        <p:spPr bwMode="auto">
          <a:xfrm>
            <a:off x="1524000" y="1447800"/>
            <a:ext cx="2209800" cy="1295400"/>
          </a:xfrm>
          <a:prstGeom prst="irregularSeal1">
            <a:avLst/>
          </a:prstGeom>
          <a:solidFill>
            <a:schemeClr val="accent2">
              <a:alpha val="5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57" name="AutoShape 21"/>
          <p:cNvSpPr>
            <a:spLocks noChangeArrowheads="1"/>
          </p:cNvSpPr>
          <p:nvPr/>
        </p:nvSpPr>
        <p:spPr bwMode="auto">
          <a:xfrm>
            <a:off x="3810000" y="1447800"/>
            <a:ext cx="2209800" cy="1295400"/>
          </a:xfrm>
          <a:prstGeom prst="irregularSeal1">
            <a:avLst/>
          </a:prstGeom>
          <a:solidFill>
            <a:schemeClr val="accent2">
              <a:alpha val="5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9958" name="AutoShape 22"/>
          <p:cNvCxnSpPr>
            <a:cxnSpLocks noChangeShapeType="1"/>
            <a:stCxn id="0" idx="3"/>
            <a:endCxn id="0" idx="3"/>
          </p:cNvCxnSpPr>
          <p:nvPr/>
        </p:nvCxnSpPr>
        <p:spPr bwMode="auto">
          <a:xfrm>
            <a:off x="7631113" y="2032000"/>
            <a:ext cx="304800" cy="4114800"/>
          </a:xfrm>
          <a:prstGeom prst="curvedConnector3">
            <a:avLst>
              <a:gd name="adj1" fmla="val 33177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9959" name="AutoShape 23"/>
          <p:cNvSpPr>
            <a:spLocks noChangeArrowheads="1"/>
          </p:cNvSpPr>
          <p:nvPr/>
        </p:nvSpPr>
        <p:spPr bwMode="auto">
          <a:xfrm>
            <a:off x="6019800" y="1447800"/>
            <a:ext cx="2209800" cy="1295400"/>
          </a:xfrm>
          <a:prstGeom prst="irregularSeal1">
            <a:avLst/>
          </a:prstGeom>
          <a:solidFill>
            <a:schemeClr val="accent2">
              <a:alpha val="5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60" name="Text Box 24"/>
          <p:cNvSpPr txBox="1">
            <a:spLocks noChangeArrowheads="1"/>
          </p:cNvSpPr>
          <p:nvPr/>
        </p:nvSpPr>
        <p:spPr bwMode="auto">
          <a:xfrm>
            <a:off x="152400" y="3429000"/>
            <a:ext cx="3429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de-DE" sz="2400"/>
              <a:t>The </a:t>
            </a:r>
            <a:r>
              <a:rPr lang="de-DE" sz="2400" b="1"/>
              <a:t>world</a:t>
            </a:r>
            <a:r>
              <a:rPr lang="de-DE" sz="2400"/>
              <a:t> is in charge,</a:t>
            </a:r>
            <a:br>
              <a:rPr lang="de-DE" sz="2400"/>
            </a:br>
            <a:r>
              <a:rPr lang="de-DE" sz="2400"/>
              <a:t>not the program</a:t>
            </a:r>
            <a:endParaRPr lang="en-GB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51" grpId="0" animBg="1"/>
      <p:bldP spid="39951" grpId="1" animBg="1"/>
      <p:bldP spid="39955" grpId="0" animBg="1"/>
      <p:bldP spid="39955" grpId="1" animBg="1"/>
      <p:bldP spid="39956" grpId="0" animBg="1"/>
      <p:bldP spid="39956" grpId="1" animBg="1"/>
      <p:bldP spid="39957" grpId="0" animBg="1"/>
      <p:bldP spid="39957" grpId="1" animBg="1"/>
      <p:bldP spid="39959" grpId="0" animBg="1"/>
      <p:bldP spid="39959" grpId="1" animBg="1"/>
      <p:bldP spid="3996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82" name="Rectangle 34"/>
          <p:cNvSpPr>
            <a:spLocks noChangeArrowheads="1"/>
          </p:cNvSpPr>
          <p:nvPr/>
        </p:nvSpPr>
        <p:spPr bwMode="auto">
          <a:xfrm>
            <a:off x="6934200" y="46482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3281" name="Rectangle 33"/>
          <p:cNvSpPr>
            <a:spLocks noChangeArrowheads="1"/>
          </p:cNvSpPr>
          <p:nvPr/>
        </p:nvSpPr>
        <p:spPr bwMode="auto">
          <a:xfrm>
            <a:off x="6934200" y="25908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3280" name="Rectangle 32"/>
          <p:cNvSpPr>
            <a:spLocks noChangeArrowheads="1"/>
          </p:cNvSpPr>
          <p:nvPr/>
        </p:nvSpPr>
        <p:spPr bwMode="auto">
          <a:xfrm>
            <a:off x="6934200" y="6096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3251" name="AutoShape 3"/>
          <p:cNvSpPr>
            <a:spLocks noChangeArrowheads="1"/>
          </p:cNvSpPr>
          <p:nvPr/>
        </p:nvSpPr>
        <p:spPr bwMode="auto">
          <a:xfrm>
            <a:off x="1752600" y="228600"/>
            <a:ext cx="685800" cy="6477000"/>
          </a:xfrm>
          <a:prstGeom prst="downArrow">
            <a:avLst>
              <a:gd name="adj1" fmla="val 47222"/>
              <a:gd name="adj2" fmla="val 6602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3253" name="Line 5"/>
          <p:cNvSpPr>
            <a:spLocks noChangeShapeType="1"/>
          </p:cNvSpPr>
          <p:nvPr/>
        </p:nvSpPr>
        <p:spPr bwMode="auto">
          <a:xfrm>
            <a:off x="7086600" y="823913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3254" name="AutoShape 6"/>
          <p:cNvCxnSpPr>
            <a:cxnSpLocks noChangeShapeType="1"/>
            <a:endCxn id="53253" idx="0"/>
          </p:cNvCxnSpPr>
          <p:nvPr/>
        </p:nvCxnSpPr>
        <p:spPr bwMode="auto">
          <a:xfrm>
            <a:off x="2057400" y="381000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53255" name="AutoShape 7"/>
          <p:cNvCxnSpPr>
            <a:cxnSpLocks noChangeShapeType="1"/>
            <a:stCxn id="53253" idx="1"/>
          </p:cNvCxnSpPr>
          <p:nvPr/>
        </p:nvCxnSpPr>
        <p:spPr bwMode="auto">
          <a:xfrm flipH="1">
            <a:off x="2057400" y="1524000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53259" name="Line 11"/>
          <p:cNvSpPr>
            <a:spLocks noChangeShapeType="1"/>
          </p:cNvSpPr>
          <p:nvPr/>
        </p:nvSpPr>
        <p:spPr bwMode="auto">
          <a:xfrm>
            <a:off x="7086600" y="2833688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3260" name="AutoShape 12"/>
          <p:cNvCxnSpPr>
            <a:cxnSpLocks noChangeShapeType="1"/>
            <a:endCxn id="53259" idx="0"/>
          </p:cNvCxnSpPr>
          <p:nvPr/>
        </p:nvCxnSpPr>
        <p:spPr bwMode="auto">
          <a:xfrm>
            <a:off x="2057400" y="2390775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53261" name="AutoShape 13"/>
          <p:cNvCxnSpPr>
            <a:cxnSpLocks noChangeShapeType="1"/>
            <a:stCxn id="53259" idx="1"/>
          </p:cNvCxnSpPr>
          <p:nvPr/>
        </p:nvCxnSpPr>
        <p:spPr bwMode="auto">
          <a:xfrm flipH="1">
            <a:off x="2057400" y="3533775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53268" name="Line 20"/>
          <p:cNvSpPr>
            <a:spLocks noChangeShapeType="1"/>
          </p:cNvSpPr>
          <p:nvPr/>
        </p:nvSpPr>
        <p:spPr bwMode="auto">
          <a:xfrm>
            <a:off x="7086600" y="4891088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53269" name="AutoShape 21"/>
          <p:cNvCxnSpPr>
            <a:cxnSpLocks noChangeShapeType="1"/>
            <a:endCxn id="53268" idx="0"/>
          </p:cNvCxnSpPr>
          <p:nvPr/>
        </p:nvCxnSpPr>
        <p:spPr bwMode="auto">
          <a:xfrm>
            <a:off x="2057400" y="4448175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53270" name="AutoShape 22"/>
          <p:cNvCxnSpPr>
            <a:cxnSpLocks noChangeShapeType="1"/>
            <a:stCxn id="53268" idx="1"/>
          </p:cNvCxnSpPr>
          <p:nvPr/>
        </p:nvCxnSpPr>
        <p:spPr bwMode="auto">
          <a:xfrm flipH="1">
            <a:off x="2057400" y="5591175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53271" name="Text Box 23"/>
          <p:cNvSpPr txBox="1">
            <a:spLocks noChangeArrowheads="1"/>
          </p:cNvSpPr>
          <p:nvPr/>
        </p:nvSpPr>
        <p:spPr bwMode="auto">
          <a:xfrm>
            <a:off x="3124200" y="152400"/>
            <a:ext cx="30480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/>
              <a:t>flights from PVD to CDG</a:t>
            </a:r>
          </a:p>
        </p:txBody>
      </p:sp>
      <p:sp>
        <p:nvSpPr>
          <p:cNvPr id="53272" name="Text Box 24"/>
          <p:cNvSpPr txBox="1">
            <a:spLocks noChangeArrowheads="1"/>
          </p:cNvSpPr>
          <p:nvPr/>
        </p:nvSpPr>
        <p:spPr bwMode="auto">
          <a:xfrm>
            <a:off x="3124200" y="1309688"/>
            <a:ext cx="30480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i="1"/>
              <a:t>list of flights</a:t>
            </a:r>
          </a:p>
        </p:txBody>
      </p:sp>
      <p:sp>
        <p:nvSpPr>
          <p:cNvPr id="53273" name="Text Box 25"/>
          <p:cNvSpPr txBox="1">
            <a:spLocks noChangeArrowheads="1"/>
          </p:cNvSpPr>
          <p:nvPr/>
        </p:nvSpPr>
        <p:spPr bwMode="auto">
          <a:xfrm>
            <a:off x="3124200" y="2224088"/>
            <a:ext cx="30480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/>
              <a:t>the third outward flight</a:t>
            </a:r>
          </a:p>
        </p:txBody>
      </p:sp>
      <p:sp>
        <p:nvSpPr>
          <p:cNvPr id="53274" name="Text Box 26"/>
          <p:cNvSpPr txBox="1">
            <a:spLocks noChangeArrowheads="1"/>
          </p:cNvSpPr>
          <p:nvPr/>
        </p:nvSpPr>
        <p:spPr bwMode="auto">
          <a:xfrm>
            <a:off x="3124200" y="3290888"/>
            <a:ext cx="30480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i="1"/>
              <a:t>restricted list of return flights</a:t>
            </a:r>
          </a:p>
        </p:txBody>
      </p:sp>
      <p:sp>
        <p:nvSpPr>
          <p:cNvPr id="53275" name="Text Box 27"/>
          <p:cNvSpPr txBox="1">
            <a:spLocks noChangeArrowheads="1"/>
          </p:cNvSpPr>
          <p:nvPr/>
        </p:nvSpPr>
        <p:spPr bwMode="auto">
          <a:xfrm>
            <a:off x="3124200" y="4267200"/>
            <a:ext cx="30480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/>
              <a:t>the second return flight</a:t>
            </a:r>
          </a:p>
        </p:txBody>
      </p:sp>
      <p:sp>
        <p:nvSpPr>
          <p:cNvPr id="53276" name="Text Box 28"/>
          <p:cNvSpPr txBox="1">
            <a:spLocks noChangeArrowheads="1"/>
          </p:cNvSpPr>
          <p:nvPr/>
        </p:nvSpPr>
        <p:spPr bwMode="auto">
          <a:xfrm>
            <a:off x="3124200" y="5334000"/>
            <a:ext cx="30480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i="1"/>
              <a:t>ok</a:t>
            </a:r>
          </a:p>
        </p:txBody>
      </p:sp>
      <p:sp>
        <p:nvSpPr>
          <p:cNvPr id="53277" name="AutoShape 29"/>
          <p:cNvSpPr>
            <a:spLocks noChangeArrowheads="1"/>
          </p:cNvSpPr>
          <p:nvPr/>
        </p:nvSpPr>
        <p:spPr bwMode="auto">
          <a:xfrm>
            <a:off x="7315200" y="152400"/>
            <a:ext cx="1828800" cy="1524000"/>
          </a:xfrm>
          <a:prstGeom prst="cloudCallout">
            <a:avLst>
              <a:gd name="adj1" fmla="val -66125"/>
              <a:gd name="adj2" fmla="val 53958"/>
            </a:avLst>
          </a:prstGeom>
          <a:solidFill>
            <a:schemeClr val="accent1">
              <a:alpha val="50000"/>
            </a:schemeClr>
          </a:solidFill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 dirty="0"/>
              <a:t>must </a:t>
            </a:r>
            <a:r>
              <a:rPr lang="en-US" dirty="0" smtClean="0"/>
              <a:t>remember </a:t>
            </a:r>
            <a:r>
              <a:rPr lang="en-US" i="1" dirty="0"/>
              <a:t>list of flights</a:t>
            </a:r>
            <a:endParaRPr lang="en-US" dirty="0"/>
          </a:p>
        </p:txBody>
      </p:sp>
      <p:pic>
        <p:nvPicPr>
          <p:cNvPr id="53279" name="Picture 31" descr="MPj04017970000[1]"/>
          <p:cNvPicPr>
            <a:picLocks noChangeAspect="1" noChangeArrowheads="1"/>
          </p:cNvPicPr>
          <p:nvPr/>
        </p:nvPicPr>
        <p:blipFill>
          <a:blip r:embed="rId2" cstate="print"/>
          <a:srcRect l="7031" t="10551" r="7031" b="28136"/>
          <a:stretch>
            <a:fillRect/>
          </a:stretch>
        </p:blipFill>
        <p:spPr bwMode="auto">
          <a:xfrm>
            <a:off x="79375" y="228600"/>
            <a:ext cx="1673225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83" name="AutoShape 35"/>
          <p:cNvSpPr>
            <a:spLocks noChangeArrowheads="1"/>
          </p:cNvSpPr>
          <p:nvPr/>
        </p:nvSpPr>
        <p:spPr bwMode="auto">
          <a:xfrm>
            <a:off x="7315200" y="2133600"/>
            <a:ext cx="1828800" cy="2209800"/>
          </a:xfrm>
          <a:prstGeom prst="cloudCallout">
            <a:avLst>
              <a:gd name="adj1" fmla="val -66125"/>
              <a:gd name="adj2" fmla="val 21694"/>
            </a:avLst>
          </a:prstGeom>
          <a:solidFill>
            <a:schemeClr val="accent1">
              <a:alpha val="50000"/>
            </a:schemeClr>
          </a:solidFill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must remember </a:t>
            </a:r>
            <a:r>
              <a:rPr lang="en-US" i="1"/>
              <a:t>restricted list of return flights</a:t>
            </a:r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82" grpId="0" animBg="1"/>
      <p:bldP spid="53281" grpId="0" animBg="1"/>
      <p:bldP spid="53280" grpId="0" animBg="1"/>
      <p:bldP spid="53251" grpId="0" animBg="1"/>
      <p:bldP spid="53253" grpId="0" animBg="1"/>
      <p:bldP spid="53259" grpId="0" animBg="1"/>
      <p:bldP spid="53268" grpId="0" animBg="1"/>
      <p:bldP spid="53271" grpId="0"/>
      <p:bldP spid="53272" grpId="0"/>
      <p:bldP spid="53273" grpId="0"/>
      <p:bldP spid="53274" grpId="0"/>
      <p:bldP spid="53275" grpId="0"/>
      <p:bldP spid="53276" grpId="0"/>
      <p:bldP spid="53277" grpId="0" animBg="1"/>
      <p:bldP spid="5328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75" name="Rectangle 39"/>
          <p:cNvSpPr>
            <a:spLocks noChangeArrowheads="1"/>
          </p:cNvSpPr>
          <p:nvPr/>
        </p:nvSpPr>
        <p:spPr bwMode="auto">
          <a:xfrm>
            <a:off x="6934200" y="46482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5576" name="Rectangle 40"/>
          <p:cNvSpPr>
            <a:spLocks noChangeArrowheads="1"/>
          </p:cNvSpPr>
          <p:nvPr/>
        </p:nvSpPr>
        <p:spPr bwMode="auto">
          <a:xfrm>
            <a:off x="6934200" y="25908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5577" name="Rectangle 41"/>
          <p:cNvSpPr>
            <a:spLocks noChangeArrowheads="1"/>
          </p:cNvSpPr>
          <p:nvPr/>
        </p:nvSpPr>
        <p:spPr bwMode="auto">
          <a:xfrm>
            <a:off x="6934200" y="6096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5539" name="AutoShape 3"/>
          <p:cNvSpPr>
            <a:spLocks noChangeArrowheads="1"/>
          </p:cNvSpPr>
          <p:nvPr/>
        </p:nvSpPr>
        <p:spPr bwMode="auto">
          <a:xfrm>
            <a:off x="1752600" y="228600"/>
            <a:ext cx="685800" cy="6477000"/>
          </a:xfrm>
          <a:prstGeom prst="downArrow">
            <a:avLst>
              <a:gd name="adj1" fmla="val 47222"/>
              <a:gd name="adj2" fmla="val 6602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5541" name="Line 5"/>
          <p:cNvSpPr>
            <a:spLocks noChangeShapeType="1"/>
          </p:cNvSpPr>
          <p:nvPr/>
        </p:nvSpPr>
        <p:spPr bwMode="auto">
          <a:xfrm>
            <a:off x="7086600" y="823913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65542" name="AutoShape 6"/>
          <p:cNvCxnSpPr>
            <a:cxnSpLocks noChangeShapeType="1"/>
            <a:endCxn id="65541" idx="0"/>
          </p:cNvCxnSpPr>
          <p:nvPr/>
        </p:nvCxnSpPr>
        <p:spPr bwMode="auto">
          <a:xfrm>
            <a:off x="2057400" y="381000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65543" name="AutoShape 7"/>
          <p:cNvCxnSpPr>
            <a:cxnSpLocks noChangeShapeType="1"/>
            <a:stCxn id="65541" idx="1"/>
          </p:cNvCxnSpPr>
          <p:nvPr/>
        </p:nvCxnSpPr>
        <p:spPr bwMode="auto">
          <a:xfrm flipH="1">
            <a:off x="2057400" y="1524000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65544" name="Line 8"/>
          <p:cNvSpPr>
            <a:spLocks noChangeShapeType="1"/>
          </p:cNvSpPr>
          <p:nvPr/>
        </p:nvSpPr>
        <p:spPr bwMode="auto">
          <a:xfrm>
            <a:off x="7086600" y="2833688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65545" name="AutoShape 9"/>
          <p:cNvCxnSpPr>
            <a:cxnSpLocks noChangeShapeType="1"/>
            <a:endCxn id="65544" idx="0"/>
          </p:cNvCxnSpPr>
          <p:nvPr/>
        </p:nvCxnSpPr>
        <p:spPr bwMode="auto">
          <a:xfrm>
            <a:off x="2057400" y="2390775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65546" name="AutoShape 10"/>
          <p:cNvCxnSpPr>
            <a:cxnSpLocks noChangeShapeType="1"/>
            <a:stCxn id="65544" idx="1"/>
          </p:cNvCxnSpPr>
          <p:nvPr/>
        </p:nvCxnSpPr>
        <p:spPr bwMode="auto">
          <a:xfrm flipH="1">
            <a:off x="2057400" y="3533775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65548" name="Line 12"/>
          <p:cNvSpPr>
            <a:spLocks noChangeShapeType="1"/>
          </p:cNvSpPr>
          <p:nvPr/>
        </p:nvSpPr>
        <p:spPr bwMode="auto">
          <a:xfrm>
            <a:off x="7086600" y="4891088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65549" name="AutoShape 13"/>
          <p:cNvCxnSpPr>
            <a:cxnSpLocks noChangeShapeType="1"/>
            <a:endCxn id="65548" idx="0"/>
          </p:cNvCxnSpPr>
          <p:nvPr/>
        </p:nvCxnSpPr>
        <p:spPr bwMode="auto">
          <a:xfrm>
            <a:off x="2057400" y="4448175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65550" name="AutoShape 14"/>
          <p:cNvCxnSpPr>
            <a:cxnSpLocks noChangeShapeType="1"/>
            <a:stCxn id="65548" idx="1"/>
          </p:cNvCxnSpPr>
          <p:nvPr/>
        </p:nvCxnSpPr>
        <p:spPr bwMode="auto">
          <a:xfrm flipH="1">
            <a:off x="2057400" y="5591175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65551" name="Text Box 15"/>
          <p:cNvSpPr txBox="1">
            <a:spLocks noChangeArrowheads="1"/>
          </p:cNvSpPr>
          <p:nvPr/>
        </p:nvSpPr>
        <p:spPr bwMode="auto">
          <a:xfrm>
            <a:off x="3124200" y="152400"/>
            <a:ext cx="30480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/>
              <a:t>user typed ‘(’</a:t>
            </a:r>
          </a:p>
        </p:txBody>
      </p:sp>
      <p:sp>
        <p:nvSpPr>
          <p:cNvPr id="65552" name="Text Box 16"/>
          <p:cNvSpPr txBox="1">
            <a:spLocks noChangeArrowheads="1"/>
          </p:cNvSpPr>
          <p:nvPr/>
        </p:nvSpPr>
        <p:spPr bwMode="auto">
          <a:xfrm>
            <a:off x="3124200" y="1309688"/>
            <a:ext cx="30480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i="1"/>
              <a:t>ok</a:t>
            </a:r>
          </a:p>
        </p:txBody>
      </p:sp>
      <p:sp>
        <p:nvSpPr>
          <p:cNvPr id="65553" name="Text Box 17"/>
          <p:cNvSpPr txBox="1">
            <a:spLocks noChangeArrowheads="1"/>
          </p:cNvSpPr>
          <p:nvPr/>
        </p:nvSpPr>
        <p:spPr bwMode="auto">
          <a:xfrm>
            <a:off x="3124200" y="2224088"/>
            <a:ext cx="30480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/>
              <a:t>user moved mouse</a:t>
            </a:r>
          </a:p>
        </p:txBody>
      </p:sp>
      <p:sp>
        <p:nvSpPr>
          <p:cNvPr id="65554" name="Text Box 18"/>
          <p:cNvSpPr txBox="1">
            <a:spLocks noChangeArrowheads="1"/>
          </p:cNvSpPr>
          <p:nvPr/>
        </p:nvSpPr>
        <p:spPr bwMode="auto">
          <a:xfrm>
            <a:off x="3124200" y="3290888"/>
            <a:ext cx="30480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i="1"/>
              <a:t>ok</a:t>
            </a:r>
          </a:p>
        </p:txBody>
      </p:sp>
      <p:sp>
        <p:nvSpPr>
          <p:cNvPr id="65555" name="Text Box 19"/>
          <p:cNvSpPr txBox="1">
            <a:spLocks noChangeArrowheads="1"/>
          </p:cNvSpPr>
          <p:nvPr/>
        </p:nvSpPr>
        <p:spPr bwMode="auto">
          <a:xfrm>
            <a:off x="3124200" y="4267200"/>
            <a:ext cx="30480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/>
              <a:t>user clicked mouse button</a:t>
            </a:r>
          </a:p>
        </p:txBody>
      </p:sp>
      <p:sp>
        <p:nvSpPr>
          <p:cNvPr id="65556" name="Text Box 20"/>
          <p:cNvSpPr txBox="1">
            <a:spLocks noChangeArrowheads="1"/>
          </p:cNvSpPr>
          <p:nvPr/>
        </p:nvSpPr>
        <p:spPr bwMode="auto">
          <a:xfrm>
            <a:off x="3124200" y="5334000"/>
            <a:ext cx="30480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i="1"/>
              <a:t>ok</a:t>
            </a:r>
          </a:p>
        </p:txBody>
      </p:sp>
      <p:sp>
        <p:nvSpPr>
          <p:cNvPr id="65560" name="Text Box 24"/>
          <p:cNvSpPr txBox="1">
            <a:spLocks noChangeArrowheads="1"/>
          </p:cNvSpPr>
          <p:nvPr/>
        </p:nvSpPr>
        <p:spPr bwMode="auto">
          <a:xfrm>
            <a:off x="7696200" y="1981200"/>
            <a:ext cx="1066800" cy="91598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different</a:t>
            </a:r>
            <a:br>
              <a:rPr lang="en-US"/>
            </a:br>
            <a:r>
              <a:rPr lang="en-US"/>
              <a:t>kinds of</a:t>
            </a:r>
            <a:br>
              <a:rPr lang="en-US"/>
            </a:br>
            <a:r>
              <a:rPr lang="en-US"/>
              <a:t>handlers</a:t>
            </a:r>
          </a:p>
        </p:txBody>
      </p:sp>
      <p:pic>
        <p:nvPicPr>
          <p:cNvPr id="65569" name="Picture 33" descr="MPj0402149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1676400" cy="1506538"/>
          </a:xfrm>
          <a:prstGeom prst="rect">
            <a:avLst/>
          </a:prstGeom>
          <a:noFill/>
        </p:spPr>
      </p:pic>
      <p:cxnSp>
        <p:nvCxnSpPr>
          <p:cNvPr id="65571" name="AutoShape 35"/>
          <p:cNvCxnSpPr>
            <a:cxnSpLocks noChangeShapeType="1"/>
            <a:stCxn id="65560" idx="0"/>
            <a:endCxn id="65577" idx="0"/>
          </p:cNvCxnSpPr>
          <p:nvPr/>
        </p:nvCxnSpPr>
        <p:spPr bwMode="auto">
          <a:xfrm rot="5400000" flipH="1">
            <a:off x="6972300" y="723900"/>
            <a:ext cx="1371600" cy="1143000"/>
          </a:xfrm>
          <a:prstGeom prst="curvedConnector3">
            <a:avLst>
              <a:gd name="adj1" fmla="val 116667"/>
            </a:avLst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</p:cxnSp>
      <p:cxnSp>
        <p:nvCxnSpPr>
          <p:cNvPr id="65572" name="AutoShape 36"/>
          <p:cNvCxnSpPr>
            <a:cxnSpLocks noChangeShapeType="1"/>
            <a:stCxn id="65560" idx="1"/>
          </p:cNvCxnSpPr>
          <p:nvPr/>
        </p:nvCxnSpPr>
        <p:spPr bwMode="auto">
          <a:xfrm rot="10800000" flipV="1">
            <a:off x="7086600" y="2439988"/>
            <a:ext cx="609600" cy="150812"/>
          </a:xfrm>
          <a:prstGeom prst="curvedConnector2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</p:cxnSp>
      <p:cxnSp>
        <p:nvCxnSpPr>
          <p:cNvPr id="65573" name="AutoShape 37"/>
          <p:cNvCxnSpPr>
            <a:cxnSpLocks noChangeShapeType="1"/>
            <a:stCxn id="65560" idx="2"/>
          </p:cNvCxnSpPr>
          <p:nvPr/>
        </p:nvCxnSpPr>
        <p:spPr bwMode="auto">
          <a:xfrm rot="5400000">
            <a:off x="6782594" y="3201194"/>
            <a:ext cx="1751012" cy="1143000"/>
          </a:xfrm>
          <a:prstGeom prst="curvedConnector3">
            <a:avLst>
              <a:gd name="adj1" fmla="val 49954"/>
            </a:avLst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</p:cxn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51" grpId="0"/>
      <p:bldP spid="65552" grpId="0"/>
      <p:bldP spid="65553" grpId="0"/>
      <p:bldP spid="65554" grpId="0"/>
      <p:bldP spid="65555" grpId="0"/>
      <p:bldP spid="65556" grpId="0"/>
      <p:bldP spid="6556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93" name="Rectangle 33"/>
          <p:cNvSpPr>
            <a:spLocks noChangeArrowheads="1"/>
          </p:cNvSpPr>
          <p:nvPr/>
        </p:nvSpPr>
        <p:spPr bwMode="auto">
          <a:xfrm>
            <a:off x="6934200" y="46482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6594" name="Rectangle 34"/>
          <p:cNvSpPr>
            <a:spLocks noChangeArrowheads="1"/>
          </p:cNvSpPr>
          <p:nvPr/>
        </p:nvSpPr>
        <p:spPr bwMode="auto">
          <a:xfrm>
            <a:off x="6934200" y="25908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6595" name="Rectangle 35"/>
          <p:cNvSpPr>
            <a:spLocks noChangeArrowheads="1"/>
          </p:cNvSpPr>
          <p:nvPr/>
        </p:nvSpPr>
        <p:spPr bwMode="auto">
          <a:xfrm>
            <a:off x="6934200" y="6096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6563" name="AutoShape 3"/>
          <p:cNvSpPr>
            <a:spLocks noChangeArrowheads="1"/>
          </p:cNvSpPr>
          <p:nvPr/>
        </p:nvSpPr>
        <p:spPr bwMode="auto">
          <a:xfrm>
            <a:off x="1752600" y="228600"/>
            <a:ext cx="685800" cy="6477000"/>
          </a:xfrm>
          <a:prstGeom prst="downArrow">
            <a:avLst>
              <a:gd name="adj1" fmla="val 47222"/>
              <a:gd name="adj2" fmla="val 6602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6565" name="Line 5"/>
          <p:cNvSpPr>
            <a:spLocks noChangeShapeType="1"/>
          </p:cNvSpPr>
          <p:nvPr/>
        </p:nvSpPr>
        <p:spPr bwMode="auto">
          <a:xfrm>
            <a:off x="7086600" y="823913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66566" name="AutoShape 6"/>
          <p:cNvCxnSpPr>
            <a:cxnSpLocks noChangeShapeType="1"/>
            <a:endCxn id="66565" idx="0"/>
          </p:cNvCxnSpPr>
          <p:nvPr/>
        </p:nvCxnSpPr>
        <p:spPr bwMode="auto">
          <a:xfrm>
            <a:off x="2057400" y="381000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66567" name="AutoShape 7"/>
          <p:cNvCxnSpPr>
            <a:cxnSpLocks noChangeShapeType="1"/>
            <a:stCxn id="66565" idx="1"/>
          </p:cNvCxnSpPr>
          <p:nvPr/>
        </p:nvCxnSpPr>
        <p:spPr bwMode="auto">
          <a:xfrm flipH="1">
            <a:off x="2057400" y="1524000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66568" name="Line 8"/>
          <p:cNvSpPr>
            <a:spLocks noChangeShapeType="1"/>
          </p:cNvSpPr>
          <p:nvPr/>
        </p:nvSpPr>
        <p:spPr bwMode="auto">
          <a:xfrm>
            <a:off x="7086600" y="2833688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66569" name="AutoShape 9"/>
          <p:cNvCxnSpPr>
            <a:cxnSpLocks noChangeShapeType="1"/>
            <a:endCxn id="66568" idx="0"/>
          </p:cNvCxnSpPr>
          <p:nvPr/>
        </p:nvCxnSpPr>
        <p:spPr bwMode="auto">
          <a:xfrm>
            <a:off x="2057400" y="2390775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66570" name="AutoShape 10"/>
          <p:cNvCxnSpPr>
            <a:cxnSpLocks noChangeShapeType="1"/>
            <a:stCxn id="66568" idx="1"/>
          </p:cNvCxnSpPr>
          <p:nvPr/>
        </p:nvCxnSpPr>
        <p:spPr bwMode="auto">
          <a:xfrm flipH="1">
            <a:off x="2057400" y="3533775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66572" name="Line 12"/>
          <p:cNvSpPr>
            <a:spLocks noChangeShapeType="1"/>
          </p:cNvSpPr>
          <p:nvPr/>
        </p:nvSpPr>
        <p:spPr bwMode="auto">
          <a:xfrm>
            <a:off x="7086600" y="4891088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66573" name="AutoShape 13"/>
          <p:cNvCxnSpPr>
            <a:cxnSpLocks noChangeShapeType="1"/>
            <a:endCxn id="66572" idx="0"/>
          </p:cNvCxnSpPr>
          <p:nvPr/>
        </p:nvCxnSpPr>
        <p:spPr bwMode="auto">
          <a:xfrm>
            <a:off x="2057400" y="4448175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66574" name="AutoShape 14"/>
          <p:cNvCxnSpPr>
            <a:cxnSpLocks noChangeShapeType="1"/>
            <a:stCxn id="66572" idx="1"/>
          </p:cNvCxnSpPr>
          <p:nvPr/>
        </p:nvCxnSpPr>
        <p:spPr bwMode="auto">
          <a:xfrm flipH="1">
            <a:off x="2057400" y="5591175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66575" name="Text Box 15"/>
          <p:cNvSpPr txBox="1">
            <a:spLocks noChangeArrowheads="1"/>
          </p:cNvSpPr>
          <p:nvPr/>
        </p:nvSpPr>
        <p:spPr bwMode="auto">
          <a:xfrm>
            <a:off x="3124200" y="152400"/>
            <a:ext cx="30480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/>
              <a:t>user moved right 10 yards</a:t>
            </a:r>
          </a:p>
        </p:txBody>
      </p:sp>
      <p:sp>
        <p:nvSpPr>
          <p:cNvPr id="66576" name="Text Box 16"/>
          <p:cNvSpPr txBox="1">
            <a:spLocks noChangeArrowheads="1"/>
          </p:cNvSpPr>
          <p:nvPr/>
        </p:nvSpPr>
        <p:spPr bwMode="auto">
          <a:xfrm>
            <a:off x="3124200" y="1309688"/>
            <a:ext cx="30480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i="1"/>
              <a:t>ok</a:t>
            </a:r>
          </a:p>
        </p:txBody>
      </p:sp>
      <p:sp>
        <p:nvSpPr>
          <p:cNvPr id="66577" name="Text Box 17"/>
          <p:cNvSpPr txBox="1">
            <a:spLocks noChangeArrowheads="1"/>
          </p:cNvSpPr>
          <p:nvPr/>
        </p:nvSpPr>
        <p:spPr bwMode="auto">
          <a:xfrm>
            <a:off x="3124200" y="2224088"/>
            <a:ext cx="30480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/>
              <a:t>user tilted phone left</a:t>
            </a:r>
          </a:p>
        </p:txBody>
      </p:sp>
      <p:sp>
        <p:nvSpPr>
          <p:cNvPr id="66578" name="Text Box 18"/>
          <p:cNvSpPr txBox="1">
            <a:spLocks noChangeArrowheads="1"/>
          </p:cNvSpPr>
          <p:nvPr/>
        </p:nvSpPr>
        <p:spPr bwMode="auto">
          <a:xfrm>
            <a:off x="3124200" y="3290888"/>
            <a:ext cx="30480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i="1"/>
              <a:t>ok</a:t>
            </a:r>
          </a:p>
        </p:txBody>
      </p:sp>
      <p:sp>
        <p:nvSpPr>
          <p:cNvPr id="66579" name="Text Box 19"/>
          <p:cNvSpPr txBox="1">
            <a:spLocks noChangeArrowheads="1"/>
          </p:cNvSpPr>
          <p:nvPr/>
        </p:nvSpPr>
        <p:spPr bwMode="auto">
          <a:xfrm>
            <a:off x="3124200" y="4267200"/>
            <a:ext cx="30480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/>
              <a:t>user moved left 10 yards</a:t>
            </a:r>
          </a:p>
        </p:txBody>
      </p:sp>
      <p:sp>
        <p:nvSpPr>
          <p:cNvPr id="66580" name="Text Box 20"/>
          <p:cNvSpPr txBox="1">
            <a:spLocks noChangeArrowheads="1"/>
          </p:cNvSpPr>
          <p:nvPr/>
        </p:nvSpPr>
        <p:spPr bwMode="auto">
          <a:xfrm>
            <a:off x="3124200" y="5334000"/>
            <a:ext cx="30480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i="1"/>
              <a:t>ok</a:t>
            </a:r>
          </a:p>
        </p:txBody>
      </p:sp>
      <p:pic>
        <p:nvPicPr>
          <p:cNvPr id="66585" name="Picture 25" descr="google-android-picture-sdk-2"/>
          <p:cNvPicPr>
            <a:picLocks noChangeAspect="1" noChangeArrowheads="1"/>
          </p:cNvPicPr>
          <p:nvPr/>
        </p:nvPicPr>
        <p:blipFill>
          <a:blip r:embed="rId2" cstate="print"/>
          <a:srcRect l="30545" r="30545"/>
          <a:stretch>
            <a:fillRect/>
          </a:stretch>
        </p:blipFill>
        <p:spPr bwMode="auto">
          <a:xfrm>
            <a:off x="152400" y="228600"/>
            <a:ext cx="1630363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87" name="AutoShape 27"/>
          <p:cNvSpPr>
            <a:spLocks noChangeArrowheads="1"/>
          </p:cNvSpPr>
          <p:nvPr/>
        </p:nvSpPr>
        <p:spPr bwMode="auto">
          <a:xfrm>
            <a:off x="7315200" y="1219200"/>
            <a:ext cx="1752600" cy="533400"/>
          </a:xfrm>
          <a:prstGeom prst="cloudCallout">
            <a:avLst>
              <a:gd name="adj1" fmla="val -61324"/>
              <a:gd name="adj2" fmla="val 47620"/>
            </a:avLst>
          </a:prstGeom>
          <a:solidFill>
            <a:schemeClr val="accent1">
              <a:alpha val="50000"/>
            </a:schemeClr>
          </a:solidFill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loc: (10,0)</a:t>
            </a:r>
          </a:p>
        </p:txBody>
      </p:sp>
      <p:sp>
        <p:nvSpPr>
          <p:cNvPr id="66588" name="AutoShape 28"/>
          <p:cNvSpPr>
            <a:spLocks noChangeArrowheads="1"/>
          </p:cNvSpPr>
          <p:nvPr/>
        </p:nvSpPr>
        <p:spPr bwMode="auto">
          <a:xfrm>
            <a:off x="7315200" y="152400"/>
            <a:ext cx="1752600" cy="533400"/>
          </a:xfrm>
          <a:prstGeom prst="cloudCallout">
            <a:avLst>
              <a:gd name="adj1" fmla="val -63769"/>
              <a:gd name="adj2" fmla="val 35417"/>
            </a:avLst>
          </a:prstGeom>
          <a:solidFill>
            <a:schemeClr val="accent1">
              <a:alpha val="50000"/>
            </a:schemeClr>
          </a:solidFill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loc: (0,0)</a:t>
            </a:r>
          </a:p>
        </p:txBody>
      </p:sp>
      <p:sp>
        <p:nvSpPr>
          <p:cNvPr id="66589" name="AutoShape 29"/>
          <p:cNvSpPr>
            <a:spLocks noChangeArrowheads="1"/>
          </p:cNvSpPr>
          <p:nvPr/>
        </p:nvSpPr>
        <p:spPr bwMode="auto">
          <a:xfrm>
            <a:off x="7315200" y="3124200"/>
            <a:ext cx="1752600" cy="533400"/>
          </a:xfrm>
          <a:prstGeom prst="cloudCallout">
            <a:avLst>
              <a:gd name="adj1" fmla="val -61866"/>
              <a:gd name="adj2" fmla="val 61606"/>
            </a:avLst>
          </a:prstGeom>
          <a:solidFill>
            <a:schemeClr val="accent1">
              <a:alpha val="50000"/>
            </a:schemeClr>
          </a:solidFill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loc: (10,0)</a:t>
            </a:r>
          </a:p>
        </p:txBody>
      </p:sp>
      <p:sp>
        <p:nvSpPr>
          <p:cNvPr id="66590" name="AutoShape 30"/>
          <p:cNvSpPr>
            <a:spLocks noChangeArrowheads="1"/>
          </p:cNvSpPr>
          <p:nvPr/>
        </p:nvSpPr>
        <p:spPr bwMode="auto">
          <a:xfrm>
            <a:off x="7315200" y="2209800"/>
            <a:ext cx="1752600" cy="533400"/>
          </a:xfrm>
          <a:prstGeom prst="cloudCallout">
            <a:avLst>
              <a:gd name="adj1" fmla="val -62500"/>
              <a:gd name="adj2" fmla="val 17264"/>
            </a:avLst>
          </a:prstGeom>
          <a:solidFill>
            <a:schemeClr val="accent1">
              <a:alpha val="50000"/>
            </a:schemeClr>
          </a:solidFill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loc: (10,0)</a:t>
            </a:r>
          </a:p>
        </p:txBody>
      </p:sp>
      <p:sp>
        <p:nvSpPr>
          <p:cNvPr id="66591" name="AutoShape 31"/>
          <p:cNvSpPr>
            <a:spLocks noChangeArrowheads="1"/>
          </p:cNvSpPr>
          <p:nvPr/>
        </p:nvSpPr>
        <p:spPr bwMode="auto">
          <a:xfrm>
            <a:off x="7315200" y="5181600"/>
            <a:ext cx="1752600" cy="533400"/>
          </a:xfrm>
          <a:prstGeom prst="cloudCallout">
            <a:avLst>
              <a:gd name="adj1" fmla="val -62407"/>
              <a:gd name="adj2" fmla="val 61903"/>
            </a:avLst>
          </a:prstGeom>
          <a:solidFill>
            <a:schemeClr val="accent1">
              <a:alpha val="50000"/>
            </a:schemeClr>
          </a:solidFill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loc: (0,0)</a:t>
            </a:r>
          </a:p>
        </p:txBody>
      </p:sp>
      <p:sp>
        <p:nvSpPr>
          <p:cNvPr id="66592" name="AutoShape 32"/>
          <p:cNvSpPr>
            <a:spLocks noChangeArrowheads="1"/>
          </p:cNvSpPr>
          <p:nvPr/>
        </p:nvSpPr>
        <p:spPr bwMode="auto">
          <a:xfrm>
            <a:off x="7315200" y="4267200"/>
            <a:ext cx="1752600" cy="533400"/>
          </a:xfrm>
          <a:prstGeom prst="cloudCallout">
            <a:avLst>
              <a:gd name="adj1" fmla="val -62500"/>
              <a:gd name="adj2" fmla="val 17264"/>
            </a:avLst>
          </a:prstGeom>
          <a:solidFill>
            <a:schemeClr val="accent1">
              <a:alpha val="50000"/>
            </a:schemeClr>
          </a:solidFill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loc: (10,0)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5" grpId="0"/>
      <p:bldP spid="66576" grpId="0"/>
      <p:bldP spid="66577" grpId="0"/>
      <p:bldP spid="66578" grpId="0"/>
      <p:bldP spid="66579" grpId="0"/>
      <p:bldP spid="66580" grpId="0"/>
      <p:bldP spid="66587" grpId="0" animBg="1"/>
      <p:bldP spid="66588" grpId="0" animBg="1"/>
      <p:bldP spid="66589" grpId="0" animBg="1"/>
      <p:bldP spid="66590" grpId="0" animBg="1"/>
      <p:bldP spid="66591" grpId="0" animBg="1"/>
      <p:bldP spid="6659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3878D-B7F4-4BB3-B06E-265015FF4938}" type="slidenum">
              <a:rPr lang="en-US"/>
              <a:pPr/>
              <a:t>9</a:t>
            </a:fld>
            <a:endParaRPr lang="en-US"/>
          </a:p>
        </p:txBody>
      </p:sp>
      <p:pic>
        <p:nvPicPr>
          <p:cNvPr id="458756" name="Picture 4" descr="ti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5088" y="2076450"/>
            <a:ext cx="3933825" cy="2705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3CE3D-D03E-4DF6-851F-454F480CB6E2}" type="slidenum">
              <a:rPr lang="en-US"/>
              <a:pPr/>
              <a:t>10</a:t>
            </a:fld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762000"/>
            <a:ext cx="8229600" cy="510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b="1" dirty="0" err="1">
                <a:latin typeface="Courier New" pitchFamily="49" charset="0"/>
              </a:rPr>
              <a:t>var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</a:rPr>
              <a:t>timerID</a:t>
            </a:r>
            <a:r>
              <a:rPr lang="en-US" sz="2000" b="1" dirty="0">
                <a:latin typeface="Courier New" pitchFamily="49" charset="0"/>
              </a:rPr>
              <a:t> = null;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 err="1">
                <a:latin typeface="Courier New" pitchFamily="49" charset="0"/>
              </a:rPr>
              <a:t>var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</a:rPr>
              <a:t>elapsedTime</a:t>
            </a:r>
            <a:r>
              <a:rPr lang="en-US" sz="2000" b="1" dirty="0">
                <a:latin typeface="Courier New" pitchFamily="49" charset="0"/>
              </a:rPr>
              <a:t> = 0;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function </a:t>
            </a:r>
            <a:r>
              <a:rPr lang="en-US" sz="2000" b="1" dirty="0" err="1">
                <a:latin typeface="Courier New" pitchFamily="49" charset="0"/>
              </a:rPr>
              <a:t>doEverySecond</a:t>
            </a:r>
            <a:r>
              <a:rPr lang="en-US" sz="2000" b="1" dirty="0">
                <a:latin typeface="Courier New" pitchFamily="49" charset="0"/>
              </a:rPr>
              <a:t>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b="1" dirty="0" err="1">
                <a:latin typeface="Courier New" pitchFamily="49" charset="0"/>
              </a:rPr>
              <a:t>elapsedTime</a:t>
            </a:r>
            <a:r>
              <a:rPr lang="en-US" sz="2000" b="1" dirty="0">
                <a:latin typeface="Courier New" pitchFamily="49" charset="0"/>
              </a:rPr>
              <a:t> += 1;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b="1" dirty="0" err="1">
                <a:latin typeface="Courier New" pitchFamily="49" charset="0"/>
              </a:rPr>
              <a:t>document.getElementById</a:t>
            </a:r>
            <a:r>
              <a:rPr lang="en-US" sz="2000" b="1" dirty="0">
                <a:latin typeface="Courier New" pitchFamily="49" charset="0"/>
              </a:rPr>
              <a:t>('</a:t>
            </a:r>
            <a:r>
              <a:rPr lang="en-US" sz="2000" b="1" dirty="0" err="1">
                <a:latin typeface="Courier New" pitchFamily="49" charset="0"/>
              </a:rPr>
              <a:t>curTime</a:t>
            </a:r>
            <a:r>
              <a:rPr lang="en-US" sz="2000" b="1" dirty="0">
                <a:latin typeface="Courier New" pitchFamily="49" charset="0"/>
              </a:rPr>
              <a:t>').</a:t>
            </a:r>
            <a:r>
              <a:rPr lang="en-US" sz="2000" b="1" dirty="0" err="1">
                <a:latin typeface="Courier New" pitchFamily="49" charset="0"/>
              </a:rPr>
              <a:t>innerHTML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</a:rPr>
              <a:t>elapsedTime</a:t>
            </a:r>
            <a:r>
              <a:rPr lang="en-US" sz="2000" b="1" dirty="0">
                <a:latin typeface="Courier New" pitchFamily="49" charset="0"/>
              </a:rPr>
              <a:t>;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function </a:t>
            </a:r>
            <a:r>
              <a:rPr lang="en-US" sz="2000" b="1" dirty="0" err="1">
                <a:latin typeface="Courier New" pitchFamily="49" charset="0"/>
              </a:rPr>
              <a:t>startTimer</a:t>
            </a:r>
            <a:r>
              <a:rPr lang="en-US" sz="2000" b="1" dirty="0">
                <a:latin typeface="Courier New" pitchFamily="49" charset="0"/>
              </a:rPr>
              <a:t>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b="1" dirty="0" err="1">
                <a:latin typeface="Courier New" pitchFamily="49" charset="0"/>
              </a:rPr>
              <a:t>timerId</a:t>
            </a:r>
            <a:r>
              <a:rPr lang="en-US" sz="2000" b="1" dirty="0">
                <a:latin typeface="Courier New" pitchFamily="49" charset="0"/>
              </a:rPr>
              <a:t> = </a:t>
            </a:r>
            <a:r>
              <a:rPr lang="en-US" sz="2000" b="1" dirty="0" err="1" smtClean="0">
                <a:latin typeface="Courier New" pitchFamily="49" charset="0"/>
              </a:rPr>
              <a:t>setInterval</a:t>
            </a:r>
            <a:r>
              <a:rPr lang="en-US" sz="2000" b="1" dirty="0" smtClean="0">
                <a:latin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</a:rPr>
              <a:t>doEverySecond</a:t>
            </a:r>
            <a:r>
              <a:rPr lang="en-US" sz="2000" b="1" dirty="0" smtClean="0">
                <a:latin typeface="Courier New" pitchFamily="49" charset="0"/>
              </a:rPr>
              <a:t>, </a:t>
            </a:r>
            <a:r>
              <a:rPr lang="en-US" sz="2000" b="1" dirty="0">
                <a:latin typeface="Courier New" pitchFamily="49" charset="0"/>
              </a:rPr>
              <a:t>1000);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function </a:t>
            </a:r>
            <a:r>
              <a:rPr lang="en-US" sz="2000" b="1" dirty="0" err="1">
                <a:latin typeface="Courier New" pitchFamily="49" charset="0"/>
              </a:rPr>
              <a:t>resetElapsed</a:t>
            </a:r>
            <a:r>
              <a:rPr lang="en-US" sz="2000" b="1" dirty="0">
                <a:latin typeface="Courier New" pitchFamily="49" charset="0"/>
              </a:rPr>
              <a:t>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b="1" dirty="0" err="1">
                <a:latin typeface="Courier New" pitchFamily="49" charset="0"/>
              </a:rPr>
              <a:t>elapsedTime</a:t>
            </a:r>
            <a:r>
              <a:rPr lang="en-US" sz="2000" b="1" dirty="0">
                <a:latin typeface="Courier New" pitchFamily="49" charset="0"/>
              </a:rPr>
              <a:t> = 0;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&lt;body </a:t>
            </a:r>
            <a:r>
              <a:rPr lang="en-US" sz="2000" b="1" dirty="0" err="1">
                <a:latin typeface="Courier New" pitchFamily="49" charset="0"/>
              </a:rPr>
              <a:t>onload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err="1">
                <a:latin typeface="Courier New" pitchFamily="49" charset="0"/>
              </a:rPr>
              <a:t>startTimer</a:t>
            </a:r>
            <a:r>
              <a:rPr lang="en-US" sz="2000" b="1" dirty="0">
                <a:latin typeface="Courier New" pitchFamily="49" charset="0"/>
              </a:rPr>
              <a:t>()"&gt;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&lt;input id="reset" type="button" value="Reset" </a:t>
            </a:r>
            <a:r>
              <a:rPr lang="en-US" sz="2000" b="1" dirty="0" err="1">
                <a:latin typeface="Courier New" pitchFamily="49" charset="0"/>
              </a:rPr>
              <a:t>onclick</a:t>
            </a:r>
            <a:r>
              <a:rPr lang="en-US" sz="2000" b="1" dirty="0">
                <a:latin typeface="Courier New" pitchFamily="49" charset="0"/>
              </a:rPr>
              <a:t>="</a:t>
            </a:r>
            <a:r>
              <a:rPr lang="en-US" sz="2000" b="1" dirty="0" err="1">
                <a:latin typeface="Courier New" pitchFamily="49" charset="0"/>
              </a:rPr>
              <a:t>resetElapsed</a:t>
            </a:r>
            <a:r>
              <a:rPr lang="en-US" sz="2000" b="1" dirty="0">
                <a:latin typeface="Courier New" pitchFamily="49" charset="0"/>
              </a:rPr>
              <a:t>()" /&gt;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&lt;div id='</a:t>
            </a:r>
            <a:r>
              <a:rPr lang="en-US" sz="2000" b="1" dirty="0" err="1">
                <a:latin typeface="Courier New" pitchFamily="49" charset="0"/>
              </a:rPr>
              <a:t>curTime</a:t>
            </a:r>
            <a:r>
              <a:rPr lang="en-US" sz="2000" b="1" dirty="0">
                <a:latin typeface="Courier New" pitchFamily="49" charset="0"/>
              </a:rPr>
              <a:t>'&gt;  &lt;/div&gt;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&lt;/body&gt;</a:t>
            </a:r>
          </a:p>
        </p:txBody>
      </p:sp>
      <p:sp>
        <p:nvSpPr>
          <p:cNvPr id="33796" name="Oval 1028"/>
          <p:cNvSpPr>
            <a:spLocks noChangeArrowheads="1"/>
          </p:cNvSpPr>
          <p:nvPr/>
        </p:nvSpPr>
        <p:spPr bwMode="auto">
          <a:xfrm>
            <a:off x="3276600" y="5105400"/>
            <a:ext cx="304800" cy="533400"/>
          </a:xfrm>
          <a:prstGeom prst="ellipse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3797" name="Freeform 1029"/>
          <p:cNvSpPr>
            <a:spLocks/>
          </p:cNvSpPr>
          <p:nvPr/>
        </p:nvSpPr>
        <p:spPr bwMode="auto">
          <a:xfrm>
            <a:off x="3549650" y="2581275"/>
            <a:ext cx="2379663" cy="2582863"/>
          </a:xfrm>
          <a:custGeom>
            <a:avLst/>
            <a:gdLst/>
            <a:ahLst/>
            <a:cxnLst>
              <a:cxn ang="0">
                <a:pos x="942" y="0"/>
              </a:cxn>
              <a:cxn ang="0">
                <a:pos x="1342" y="1301"/>
              </a:cxn>
              <a:cxn ang="0">
                <a:pos x="0" y="1627"/>
              </a:cxn>
            </a:cxnLst>
            <a:rect l="0" t="0" r="r" b="b"/>
            <a:pathLst>
              <a:path w="1499" h="1627">
                <a:moveTo>
                  <a:pt x="942" y="0"/>
                </a:moveTo>
                <a:cubicBezTo>
                  <a:pt x="1009" y="217"/>
                  <a:pt x="1499" y="1030"/>
                  <a:pt x="1342" y="1301"/>
                </a:cubicBezTo>
                <a:cubicBezTo>
                  <a:pt x="1185" y="1572"/>
                  <a:pt x="280" y="1559"/>
                  <a:pt x="0" y="1627"/>
                </a:cubicBezTo>
              </a:path>
            </a:pathLst>
          </a:custGeom>
          <a:noFill/>
          <a:ln w="25400" cap="flat" cmpd="sng">
            <a:solidFill>
              <a:schemeClr val="folHlink"/>
            </a:solidFill>
            <a:prstDash val="solid"/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3798" name="Freeform 1030"/>
          <p:cNvSpPr>
            <a:spLocks/>
          </p:cNvSpPr>
          <p:nvPr/>
        </p:nvSpPr>
        <p:spPr bwMode="auto">
          <a:xfrm>
            <a:off x="457200" y="2209800"/>
            <a:ext cx="392113" cy="461963"/>
          </a:xfrm>
          <a:custGeom>
            <a:avLst/>
            <a:gdLst/>
            <a:ahLst/>
            <a:cxnLst>
              <a:cxn ang="0">
                <a:pos x="213" y="0"/>
              </a:cxn>
              <a:cxn ang="0">
                <a:pos x="6" y="85"/>
              </a:cxn>
              <a:cxn ang="0">
                <a:pos x="247" y="291"/>
              </a:cxn>
            </a:cxnLst>
            <a:rect l="0" t="0" r="r" b="b"/>
            <a:pathLst>
              <a:path w="247" h="291">
                <a:moveTo>
                  <a:pt x="213" y="0"/>
                </a:moveTo>
                <a:cubicBezTo>
                  <a:pt x="179" y="14"/>
                  <a:pt x="0" y="37"/>
                  <a:pt x="6" y="85"/>
                </a:cubicBezTo>
                <a:cubicBezTo>
                  <a:pt x="12" y="133"/>
                  <a:pt x="197" y="248"/>
                  <a:pt x="247" y="291"/>
                </a:cubicBezTo>
              </a:path>
            </a:pathLst>
          </a:custGeom>
          <a:noFill/>
          <a:ln w="25400" cap="flat" cmpd="sng">
            <a:solidFill>
              <a:schemeClr val="folHlink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3799" name="Freeform 1031"/>
          <p:cNvSpPr>
            <a:spLocks/>
          </p:cNvSpPr>
          <p:nvPr/>
        </p:nvSpPr>
        <p:spPr bwMode="auto">
          <a:xfrm>
            <a:off x="3925888" y="1754188"/>
            <a:ext cx="2139950" cy="1430337"/>
          </a:xfrm>
          <a:custGeom>
            <a:avLst/>
            <a:gdLst/>
            <a:ahLst/>
            <a:cxnLst>
              <a:cxn ang="0">
                <a:pos x="0" y="47"/>
              </a:cxn>
              <a:cxn ang="0">
                <a:pos x="1193" y="142"/>
              </a:cxn>
              <a:cxn ang="0">
                <a:pos x="929" y="901"/>
              </a:cxn>
            </a:cxnLst>
            <a:rect l="0" t="0" r="r" b="b"/>
            <a:pathLst>
              <a:path w="1348" h="901">
                <a:moveTo>
                  <a:pt x="0" y="47"/>
                </a:moveTo>
                <a:cubicBezTo>
                  <a:pt x="198" y="63"/>
                  <a:pt x="1038" y="0"/>
                  <a:pt x="1193" y="142"/>
                </a:cubicBezTo>
                <a:cubicBezTo>
                  <a:pt x="1348" y="284"/>
                  <a:pt x="984" y="743"/>
                  <a:pt x="929" y="901"/>
                </a:cubicBezTo>
              </a:path>
            </a:pathLst>
          </a:custGeom>
          <a:noFill/>
          <a:ln w="25400" cap="flat" cmpd="sng">
            <a:solidFill>
              <a:schemeClr val="folHlink"/>
            </a:solidFill>
            <a:prstDash val="solid"/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3800" name="Freeform 1032"/>
          <p:cNvSpPr>
            <a:spLocks/>
          </p:cNvSpPr>
          <p:nvPr/>
        </p:nvSpPr>
        <p:spPr bwMode="auto">
          <a:xfrm>
            <a:off x="3379788" y="2641600"/>
            <a:ext cx="1408112" cy="1760538"/>
          </a:xfrm>
          <a:custGeom>
            <a:avLst/>
            <a:gdLst/>
            <a:ahLst/>
            <a:cxnLst>
              <a:cxn ang="0">
                <a:pos x="39" y="200"/>
              </a:cxn>
              <a:cxn ang="0">
                <a:pos x="880" y="152"/>
              </a:cxn>
              <a:cxn ang="0">
                <a:pos x="0" y="1109"/>
              </a:cxn>
            </a:cxnLst>
            <a:rect l="0" t="0" r="r" b="b"/>
            <a:pathLst>
              <a:path w="887" h="1109">
                <a:moveTo>
                  <a:pt x="39" y="200"/>
                </a:moveTo>
                <a:cubicBezTo>
                  <a:pt x="179" y="192"/>
                  <a:pt x="887" y="0"/>
                  <a:pt x="880" y="152"/>
                </a:cubicBezTo>
                <a:cubicBezTo>
                  <a:pt x="873" y="304"/>
                  <a:pt x="183" y="910"/>
                  <a:pt x="0" y="1109"/>
                </a:cubicBezTo>
              </a:path>
            </a:pathLst>
          </a:custGeom>
          <a:noFill/>
          <a:ln w="25400" cap="flat" cmpd="sng">
            <a:solidFill>
              <a:schemeClr val="folHlink"/>
            </a:solidFill>
            <a:prstDash val="solid"/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3801" name="Rectangle 1033"/>
          <p:cNvSpPr>
            <a:spLocks noChangeArrowheads="1"/>
          </p:cNvSpPr>
          <p:nvPr/>
        </p:nvSpPr>
        <p:spPr bwMode="auto">
          <a:xfrm>
            <a:off x="762000" y="3733800"/>
            <a:ext cx="2590800" cy="381000"/>
          </a:xfrm>
          <a:prstGeom prst="rect">
            <a:avLst/>
          </a:prstGeom>
          <a:solidFill>
            <a:schemeClr val="folHlink">
              <a:alpha val="5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3802" name="Freeform 1034"/>
          <p:cNvSpPr>
            <a:spLocks/>
          </p:cNvSpPr>
          <p:nvPr/>
        </p:nvSpPr>
        <p:spPr bwMode="auto">
          <a:xfrm>
            <a:off x="2990850" y="3582988"/>
            <a:ext cx="1512888" cy="1398587"/>
          </a:xfrm>
          <a:custGeom>
            <a:avLst/>
            <a:gdLst/>
            <a:ahLst/>
            <a:cxnLst>
              <a:cxn ang="0">
                <a:pos x="474" y="0"/>
              </a:cxn>
              <a:cxn ang="0">
                <a:pos x="874" y="244"/>
              </a:cxn>
              <a:cxn ang="0">
                <a:pos x="0" y="881"/>
              </a:cxn>
            </a:cxnLst>
            <a:rect l="0" t="0" r="r" b="b"/>
            <a:pathLst>
              <a:path w="953" h="881">
                <a:moveTo>
                  <a:pt x="474" y="0"/>
                </a:moveTo>
                <a:cubicBezTo>
                  <a:pt x="539" y="41"/>
                  <a:pt x="953" y="97"/>
                  <a:pt x="874" y="244"/>
                </a:cubicBezTo>
                <a:cubicBezTo>
                  <a:pt x="795" y="391"/>
                  <a:pt x="182" y="748"/>
                  <a:pt x="0" y="881"/>
                </a:cubicBezTo>
              </a:path>
            </a:pathLst>
          </a:custGeom>
          <a:noFill/>
          <a:ln w="25400" cap="flat" cmpd="sng">
            <a:solidFill>
              <a:schemeClr val="folHlink"/>
            </a:solidFill>
            <a:prstDash val="solid"/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3803" name="Rectangle 1035"/>
          <p:cNvSpPr>
            <a:spLocks noChangeArrowheads="1"/>
          </p:cNvSpPr>
          <p:nvPr/>
        </p:nvSpPr>
        <p:spPr bwMode="auto">
          <a:xfrm>
            <a:off x="1066800" y="1066800"/>
            <a:ext cx="2590800" cy="381000"/>
          </a:xfrm>
          <a:prstGeom prst="rect">
            <a:avLst/>
          </a:prstGeom>
          <a:solidFill>
            <a:schemeClr val="folHlink">
              <a:alpha val="5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3804" name="Text Box 1036"/>
          <p:cNvSpPr txBox="1">
            <a:spLocks noChangeArrowheads="1"/>
          </p:cNvSpPr>
          <p:nvPr/>
        </p:nvSpPr>
        <p:spPr bwMode="auto">
          <a:xfrm>
            <a:off x="7162800" y="228600"/>
            <a:ext cx="1828800" cy="1739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timers, </a:t>
            </a:r>
            <a:br>
              <a:rPr lang="en-US" i="1"/>
            </a:br>
            <a:r>
              <a:rPr lang="en-US" i="1"/>
              <a:t>initialization,</a:t>
            </a:r>
            <a:br>
              <a:rPr lang="en-US" i="1"/>
            </a:br>
            <a:r>
              <a:rPr lang="en-US" i="1"/>
              <a:t>overlap,</a:t>
            </a:r>
            <a:br>
              <a:rPr lang="en-US" i="1"/>
            </a:br>
            <a:r>
              <a:rPr lang="en-US" i="1"/>
              <a:t>interference,</a:t>
            </a:r>
            <a:br>
              <a:rPr lang="en-US" i="1"/>
            </a:br>
            <a:r>
              <a:rPr lang="en-US" i="1"/>
              <a:t>callbacks…      oh my!</a:t>
            </a:r>
          </a:p>
        </p:txBody>
      </p:sp>
      <p:sp>
        <p:nvSpPr>
          <p:cNvPr id="33805" name="Rectangle 1037"/>
          <p:cNvSpPr>
            <a:spLocks noChangeArrowheads="1"/>
          </p:cNvSpPr>
          <p:nvPr/>
        </p:nvSpPr>
        <p:spPr bwMode="auto">
          <a:xfrm>
            <a:off x="838200" y="2514600"/>
            <a:ext cx="1752600" cy="381000"/>
          </a:xfrm>
          <a:prstGeom prst="rect">
            <a:avLst/>
          </a:prstGeom>
          <a:solidFill>
            <a:schemeClr val="folHlink">
              <a:alpha val="5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3806" name="Freeform 1038"/>
          <p:cNvSpPr>
            <a:spLocks/>
          </p:cNvSpPr>
          <p:nvPr/>
        </p:nvSpPr>
        <p:spPr bwMode="auto">
          <a:xfrm>
            <a:off x="3495675" y="3389313"/>
            <a:ext cx="1797050" cy="431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61" y="264"/>
              </a:cxn>
              <a:cxn ang="0">
                <a:pos x="1132" y="47"/>
              </a:cxn>
            </a:cxnLst>
            <a:rect l="0" t="0" r="r" b="b"/>
            <a:pathLst>
              <a:path w="1132" h="272">
                <a:moveTo>
                  <a:pt x="0" y="0"/>
                </a:moveTo>
                <a:cubicBezTo>
                  <a:pt x="142" y="45"/>
                  <a:pt x="672" y="256"/>
                  <a:pt x="861" y="264"/>
                </a:cubicBezTo>
                <a:cubicBezTo>
                  <a:pt x="1050" y="272"/>
                  <a:pt x="1076" y="92"/>
                  <a:pt x="1132" y="47"/>
                </a:cubicBezTo>
              </a:path>
            </a:pathLst>
          </a:custGeom>
          <a:noFill/>
          <a:ln w="25400" cap="flat" cmpd="sng">
            <a:solidFill>
              <a:schemeClr val="folHlink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3807" name="Freeform 1039"/>
          <p:cNvSpPr>
            <a:spLocks/>
          </p:cNvSpPr>
          <p:nvPr/>
        </p:nvSpPr>
        <p:spPr bwMode="auto">
          <a:xfrm>
            <a:off x="92075" y="1535113"/>
            <a:ext cx="2898775" cy="584200"/>
          </a:xfrm>
          <a:custGeom>
            <a:avLst/>
            <a:gdLst/>
            <a:ahLst/>
            <a:cxnLst>
              <a:cxn ang="0">
                <a:pos x="1826" y="110"/>
              </a:cxn>
              <a:cxn ang="0">
                <a:pos x="233" y="43"/>
              </a:cxn>
              <a:cxn ang="0">
                <a:pos x="430" y="368"/>
              </a:cxn>
            </a:cxnLst>
            <a:rect l="0" t="0" r="r" b="b"/>
            <a:pathLst>
              <a:path w="1826" h="368">
                <a:moveTo>
                  <a:pt x="1826" y="110"/>
                </a:moveTo>
                <a:cubicBezTo>
                  <a:pt x="1561" y="99"/>
                  <a:pt x="466" y="0"/>
                  <a:pt x="233" y="43"/>
                </a:cubicBezTo>
                <a:cubicBezTo>
                  <a:pt x="0" y="86"/>
                  <a:pt x="389" y="300"/>
                  <a:pt x="430" y="368"/>
                </a:cubicBezTo>
              </a:path>
            </a:pathLst>
          </a:custGeom>
          <a:noFill/>
          <a:ln w="25400" cap="flat" cmpd="sng">
            <a:solidFill>
              <a:schemeClr val="folHlink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3808" name="Freeform 1040"/>
          <p:cNvSpPr>
            <a:spLocks/>
          </p:cNvSpPr>
          <p:nvPr/>
        </p:nvSpPr>
        <p:spPr bwMode="auto">
          <a:xfrm>
            <a:off x="1616075" y="2990850"/>
            <a:ext cx="717550" cy="301625"/>
          </a:xfrm>
          <a:custGeom>
            <a:avLst/>
            <a:gdLst/>
            <a:ahLst/>
            <a:cxnLst>
              <a:cxn ang="0">
                <a:pos x="175" y="0"/>
              </a:cxn>
              <a:cxn ang="0">
                <a:pos x="46" y="95"/>
              </a:cxn>
              <a:cxn ang="0">
                <a:pos x="452" y="190"/>
              </a:cxn>
            </a:cxnLst>
            <a:rect l="0" t="0" r="r" b="b"/>
            <a:pathLst>
              <a:path w="452" h="190">
                <a:moveTo>
                  <a:pt x="175" y="0"/>
                </a:moveTo>
                <a:cubicBezTo>
                  <a:pt x="154" y="15"/>
                  <a:pt x="0" y="63"/>
                  <a:pt x="46" y="95"/>
                </a:cubicBezTo>
                <a:cubicBezTo>
                  <a:pt x="92" y="127"/>
                  <a:pt x="368" y="170"/>
                  <a:pt x="452" y="190"/>
                </a:cubicBezTo>
              </a:path>
            </a:pathLst>
          </a:custGeom>
          <a:noFill/>
          <a:ln w="25400" cap="flat" cmpd="sng">
            <a:solidFill>
              <a:schemeClr val="folHlink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3809" name="Freeform 1041"/>
          <p:cNvSpPr>
            <a:spLocks/>
          </p:cNvSpPr>
          <p:nvPr/>
        </p:nvSpPr>
        <p:spPr bwMode="auto">
          <a:xfrm>
            <a:off x="260350" y="3360738"/>
            <a:ext cx="1611313" cy="576262"/>
          </a:xfrm>
          <a:custGeom>
            <a:avLst/>
            <a:gdLst/>
            <a:ahLst/>
            <a:cxnLst>
              <a:cxn ang="0">
                <a:pos x="1015" y="133"/>
              </a:cxn>
              <a:cxn ang="0">
                <a:pos x="117" y="38"/>
              </a:cxn>
              <a:cxn ang="0">
                <a:pos x="314" y="363"/>
              </a:cxn>
            </a:cxnLst>
            <a:rect l="0" t="0" r="r" b="b"/>
            <a:pathLst>
              <a:path w="1015" h="363">
                <a:moveTo>
                  <a:pt x="1015" y="133"/>
                </a:moveTo>
                <a:cubicBezTo>
                  <a:pt x="865" y="118"/>
                  <a:pt x="234" y="0"/>
                  <a:pt x="117" y="38"/>
                </a:cubicBezTo>
                <a:cubicBezTo>
                  <a:pt x="0" y="76"/>
                  <a:pt x="273" y="295"/>
                  <a:pt x="314" y="363"/>
                </a:cubicBezTo>
              </a:path>
            </a:pathLst>
          </a:custGeom>
          <a:noFill/>
          <a:ln w="25400" cap="flat" cmpd="sng">
            <a:solidFill>
              <a:schemeClr val="folHlink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animBg="1"/>
      <p:bldP spid="33797" grpId="0" animBg="1"/>
      <p:bldP spid="33798" grpId="0" animBg="1"/>
      <p:bldP spid="33799" grpId="0" animBg="1"/>
      <p:bldP spid="33800" grpId="0" animBg="1"/>
      <p:bldP spid="33801" grpId="0" animBg="1"/>
      <p:bldP spid="33802" grpId="0" animBg="1"/>
      <p:bldP spid="33803" grpId="0" animBg="1"/>
      <p:bldP spid="33804" grpId="0"/>
      <p:bldP spid="33805" grpId="0" animBg="1"/>
      <p:bldP spid="33806" grpId="0" animBg="1"/>
      <p:bldP spid="33807" grpId="0" animBg="1"/>
      <p:bldP spid="33808" grpId="0" animBg="1"/>
      <p:bldP spid="3380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4CBB9-A19C-4FEA-8DFB-3524174F4A8C}" type="slidenum">
              <a:rPr lang="en-US"/>
              <a:pPr/>
              <a:t>11</a:t>
            </a:fld>
            <a:endParaRPr lang="en-US"/>
          </a:p>
        </p:txBody>
      </p:sp>
      <p:sp>
        <p:nvSpPr>
          <p:cNvPr id="435221" name="AutoShape 21"/>
          <p:cNvSpPr>
            <a:spLocks noChangeArrowheads="1"/>
          </p:cNvSpPr>
          <p:nvPr/>
        </p:nvSpPr>
        <p:spPr bwMode="auto">
          <a:xfrm>
            <a:off x="6553200" y="3657600"/>
            <a:ext cx="457200" cy="1371600"/>
          </a:xfrm>
          <a:prstGeom prst="downArrow">
            <a:avLst>
              <a:gd name="adj1" fmla="val 50000"/>
              <a:gd name="adj2" fmla="val 75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35202" name="AutoShape 2"/>
          <p:cNvSpPr>
            <a:spLocks noChangeArrowheads="1"/>
          </p:cNvSpPr>
          <p:nvPr/>
        </p:nvSpPr>
        <p:spPr bwMode="auto">
          <a:xfrm>
            <a:off x="1447800" y="381000"/>
            <a:ext cx="685800" cy="5562600"/>
          </a:xfrm>
          <a:prstGeom prst="downArrow">
            <a:avLst>
              <a:gd name="adj1" fmla="val 50000"/>
              <a:gd name="adj2" fmla="val 2027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35204" name="AutoShape 4"/>
          <p:cNvSpPr>
            <a:spLocks noChangeArrowheads="1"/>
          </p:cNvSpPr>
          <p:nvPr/>
        </p:nvSpPr>
        <p:spPr bwMode="auto">
          <a:xfrm>
            <a:off x="6553200" y="1066800"/>
            <a:ext cx="457200" cy="1371600"/>
          </a:xfrm>
          <a:prstGeom prst="downArrow">
            <a:avLst>
              <a:gd name="adj1" fmla="val 50000"/>
              <a:gd name="adj2" fmla="val 75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35207" name="Line 7"/>
          <p:cNvSpPr>
            <a:spLocks noChangeShapeType="1"/>
          </p:cNvSpPr>
          <p:nvPr/>
        </p:nvSpPr>
        <p:spPr bwMode="auto">
          <a:xfrm>
            <a:off x="6781800" y="1357313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435209" name="AutoShape 9"/>
          <p:cNvCxnSpPr>
            <a:cxnSpLocks noChangeShapeType="1"/>
            <a:endCxn id="435207" idx="0"/>
          </p:cNvCxnSpPr>
          <p:nvPr/>
        </p:nvCxnSpPr>
        <p:spPr bwMode="auto">
          <a:xfrm>
            <a:off x="1752600" y="914400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435210" name="AutoShape 10"/>
          <p:cNvCxnSpPr>
            <a:cxnSpLocks noChangeShapeType="1"/>
            <a:stCxn id="435207" idx="1"/>
          </p:cNvCxnSpPr>
          <p:nvPr/>
        </p:nvCxnSpPr>
        <p:spPr bwMode="auto">
          <a:xfrm flipH="1">
            <a:off x="1752600" y="2057400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435212" name="Text Box 12"/>
          <p:cNvSpPr txBox="1">
            <a:spLocks noChangeArrowheads="1"/>
          </p:cNvSpPr>
          <p:nvPr/>
        </p:nvSpPr>
        <p:spPr bwMode="auto">
          <a:xfrm>
            <a:off x="1219200" y="61722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 smtClean="0"/>
              <a:t>OS</a:t>
            </a:r>
            <a:endParaRPr lang="en-GB" dirty="0"/>
          </a:p>
        </p:txBody>
      </p:sp>
      <p:sp>
        <p:nvSpPr>
          <p:cNvPr id="435213" name="Text Box 13"/>
          <p:cNvSpPr txBox="1">
            <a:spLocks noChangeArrowheads="1"/>
          </p:cNvSpPr>
          <p:nvPr/>
        </p:nvSpPr>
        <p:spPr bwMode="auto">
          <a:xfrm>
            <a:off x="6248400" y="61722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Program</a:t>
            </a:r>
          </a:p>
        </p:txBody>
      </p:sp>
      <p:sp>
        <p:nvSpPr>
          <p:cNvPr id="435214" name="AutoShape 14"/>
          <p:cNvSpPr>
            <a:spLocks noChangeArrowheads="1"/>
          </p:cNvSpPr>
          <p:nvPr/>
        </p:nvSpPr>
        <p:spPr bwMode="auto">
          <a:xfrm>
            <a:off x="7162800" y="2133600"/>
            <a:ext cx="685800" cy="1905000"/>
          </a:xfrm>
          <a:prstGeom prst="curvedLeftArrow">
            <a:avLst>
              <a:gd name="adj1" fmla="val 55556"/>
              <a:gd name="adj2" fmla="val 111111"/>
              <a:gd name="adj3" fmla="val 3333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35218" name="Line 18"/>
          <p:cNvSpPr>
            <a:spLocks noChangeShapeType="1"/>
          </p:cNvSpPr>
          <p:nvPr/>
        </p:nvSpPr>
        <p:spPr bwMode="auto">
          <a:xfrm>
            <a:off x="6781800" y="3900488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435219" name="AutoShape 19"/>
          <p:cNvCxnSpPr>
            <a:cxnSpLocks noChangeShapeType="1"/>
            <a:endCxn id="435218" idx="0"/>
          </p:cNvCxnSpPr>
          <p:nvPr/>
        </p:nvCxnSpPr>
        <p:spPr bwMode="auto">
          <a:xfrm>
            <a:off x="1752600" y="3457575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435220" name="AutoShape 20"/>
          <p:cNvCxnSpPr>
            <a:cxnSpLocks noChangeShapeType="1"/>
            <a:stCxn id="435218" idx="1"/>
          </p:cNvCxnSpPr>
          <p:nvPr/>
        </p:nvCxnSpPr>
        <p:spPr bwMode="auto">
          <a:xfrm flipH="1">
            <a:off x="1752600" y="4600575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435222" name="AutoShape 22"/>
          <p:cNvSpPr>
            <a:spLocks noChangeArrowheads="1"/>
          </p:cNvSpPr>
          <p:nvPr/>
        </p:nvSpPr>
        <p:spPr bwMode="auto">
          <a:xfrm>
            <a:off x="2819400" y="5410200"/>
            <a:ext cx="1676400" cy="762000"/>
          </a:xfrm>
          <a:prstGeom prst="wedgeRoundRectCallout">
            <a:avLst>
              <a:gd name="adj1" fmla="val -96593"/>
              <a:gd name="adj2" fmla="val -97500"/>
              <a:gd name="adj3" fmla="val 16667"/>
            </a:avLst>
          </a:prstGeom>
          <a:noFill/>
          <a:ln w="25400" algn="ctr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dirty="0"/>
              <a:t>Event Loop</a:t>
            </a:r>
          </a:p>
        </p:txBody>
      </p:sp>
      <p:sp>
        <p:nvSpPr>
          <p:cNvPr id="435223" name="Text Box 23"/>
          <p:cNvSpPr txBox="1">
            <a:spLocks noChangeArrowheads="1"/>
          </p:cNvSpPr>
          <p:nvPr/>
        </p:nvSpPr>
        <p:spPr bwMode="auto">
          <a:xfrm>
            <a:off x="3581400" y="1828800"/>
            <a:ext cx="990600" cy="36671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Courier New" pitchFamily="49" charset="0"/>
              </a:rPr>
              <a:t>void</a:t>
            </a:r>
          </a:p>
        </p:txBody>
      </p:sp>
      <p:sp>
        <p:nvSpPr>
          <p:cNvPr id="435224" name="Text Box 24"/>
          <p:cNvSpPr txBox="1">
            <a:spLocks noChangeArrowheads="1"/>
          </p:cNvSpPr>
          <p:nvPr/>
        </p:nvSpPr>
        <p:spPr bwMode="auto">
          <a:xfrm>
            <a:off x="3581400" y="4419600"/>
            <a:ext cx="990600" cy="36671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Courier New" pitchFamily="49" charset="0"/>
              </a:rPr>
              <a:t>void</a:t>
            </a:r>
          </a:p>
        </p:txBody>
      </p:sp>
      <p:sp>
        <p:nvSpPr>
          <p:cNvPr id="435225" name="AutoShape 25"/>
          <p:cNvSpPr>
            <a:spLocks noChangeArrowheads="1"/>
          </p:cNvSpPr>
          <p:nvPr/>
        </p:nvSpPr>
        <p:spPr bwMode="auto">
          <a:xfrm>
            <a:off x="7315200" y="228600"/>
            <a:ext cx="1600200" cy="685800"/>
          </a:xfrm>
          <a:prstGeom prst="wedgeRoundRectCallout">
            <a:avLst>
              <a:gd name="adj1" fmla="val -77282"/>
              <a:gd name="adj2" fmla="val 114815"/>
              <a:gd name="adj3" fmla="val 16667"/>
            </a:avLst>
          </a:prstGeom>
          <a:noFill/>
          <a:ln w="25400" algn="ctr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dirty="0"/>
              <a:t>Callback</a:t>
            </a:r>
          </a:p>
        </p:txBody>
      </p:sp>
      <p:sp>
        <p:nvSpPr>
          <p:cNvPr id="435226" name="Text Box 26"/>
          <p:cNvSpPr txBox="1">
            <a:spLocks noChangeArrowheads="1"/>
          </p:cNvSpPr>
          <p:nvPr/>
        </p:nvSpPr>
        <p:spPr bwMode="auto">
          <a:xfrm rot="-1590686">
            <a:off x="1649413" y="3048000"/>
            <a:ext cx="5665787" cy="579438"/>
          </a:xfrm>
          <a:prstGeom prst="rect">
            <a:avLst/>
          </a:prstGeom>
          <a:solidFill>
            <a:schemeClr val="accent2"/>
          </a:solidFill>
          <a:ln w="254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latin typeface="Courier New" pitchFamily="49" charset="0"/>
              </a:rPr>
              <a:t>void</a:t>
            </a:r>
            <a:r>
              <a:rPr lang="en-US" sz="3200" dirty="0"/>
              <a:t> is a Four-Letter Word</a:t>
            </a:r>
          </a:p>
        </p:txBody>
      </p:sp>
      <p:sp>
        <p:nvSpPr>
          <p:cNvPr id="20" name="Text Box 27"/>
          <p:cNvSpPr txBox="1">
            <a:spLocks noChangeArrowheads="1"/>
          </p:cNvSpPr>
          <p:nvPr/>
        </p:nvSpPr>
        <p:spPr bwMode="auto">
          <a:xfrm>
            <a:off x="7620000" y="3787676"/>
            <a:ext cx="1066800" cy="2308324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database,</a:t>
            </a:r>
            <a:br>
              <a:rPr lang="en-US" dirty="0"/>
            </a:br>
            <a:r>
              <a:rPr lang="en-US" dirty="0"/>
              <a:t>memory store</a:t>
            </a:r>
            <a:r>
              <a:rPr lang="en-US" dirty="0" smtClean="0"/>
              <a:t>,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Web</a:t>
            </a:r>
            <a:br>
              <a:rPr lang="en-US" dirty="0"/>
            </a:br>
            <a:r>
              <a:rPr lang="en-US" dirty="0" smtClean="0"/>
              <a:t>service,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hidden fields,</a:t>
            </a:r>
            <a:br>
              <a:rPr lang="en-US" dirty="0" smtClean="0"/>
            </a:br>
            <a:r>
              <a:rPr lang="en-US" dirty="0" err="1" smtClean="0"/>
              <a:t>cont’ns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21" grpId="0" animBg="1"/>
      <p:bldP spid="435202" grpId="0" animBg="1"/>
      <p:bldP spid="435204" grpId="0" animBg="1"/>
      <p:bldP spid="435207" grpId="0" animBg="1"/>
      <p:bldP spid="435214" grpId="0" animBg="1"/>
      <p:bldP spid="435218" grpId="0" animBg="1"/>
      <p:bldP spid="435222" grpId="0" animBg="1"/>
      <p:bldP spid="435223" grpId="0"/>
      <p:bldP spid="435224" grpId="0"/>
      <p:bldP spid="435225" grpId="0" animBg="1"/>
      <p:bldP spid="435226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5A09D-EB4B-48D6-874E-7AD7D125925D}" type="slidenum">
              <a:rPr lang="en-US"/>
              <a:pPr/>
              <a:t>12</a:t>
            </a:fld>
            <a:endParaRPr lang="en-US"/>
          </a:p>
        </p:txBody>
      </p:sp>
      <p:sp>
        <p:nvSpPr>
          <p:cNvPr id="3420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762000"/>
            <a:ext cx="8229600" cy="510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(define gauge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(new gauge% [label "Elapsed"]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            [range 150]))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(new timer%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[interval 100]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[callback (lambda (event)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            (send gauge set-value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              (add1 (send gauge get-value))))])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(new button%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[label "Reset"]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[callback (lambda (event)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            (send gauge set-value 0))])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1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579E7-788C-4AEC-8421-671E43A8B18B}" type="slidenum">
              <a:rPr lang="en-US"/>
              <a:pPr/>
              <a:t>13</a:t>
            </a:fld>
            <a:endParaRPr lang="en-US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762000"/>
            <a:ext cx="8229600" cy="510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(define gauge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(new gauge% [label "Elapsed"]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            [range 150]))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(new timer%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[interval 100]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[callback (lambda (event)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            (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send</a:t>
            </a:r>
            <a:r>
              <a:rPr lang="en-US" sz="2000" b="1">
                <a:latin typeface="Courier New" pitchFamily="49" charset="0"/>
              </a:rPr>
              <a:t> gauge set-value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              (add1 (send gauge get-value))))])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(new button%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[label "Reset"]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[callback (lambda (event)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            (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send</a:t>
            </a:r>
            <a:r>
              <a:rPr lang="en-US" sz="2000" b="1">
                <a:latin typeface="Courier New" pitchFamily="49" charset="0"/>
              </a:rPr>
              <a:t> gauge set-value 0))])</a:t>
            </a: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2362200" y="2590800"/>
            <a:ext cx="5334000" cy="990600"/>
          </a:xfrm>
          <a:prstGeom prst="rect">
            <a:avLst/>
          </a:prstGeom>
          <a:noFill/>
          <a:ln w="28575" algn="ctr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2362200" y="4419600"/>
            <a:ext cx="4114800" cy="685800"/>
          </a:xfrm>
          <a:prstGeom prst="rect">
            <a:avLst/>
          </a:prstGeom>
          <a:noFill/>
          <a:ln w="28575" algn="ctr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52E5-4948-4E00-AF2F-70AD087ADC19}" type="slidenum">
              <a:rPr lang="en-US"/>
              <a:pPr/>
              <a:t>14</a:t>
            </a:fld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858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interface ChangeListener extends EventListener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void stateChanged(ChangeEvent e) { ... }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interface ActionListener extends EventListener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void actionPerformed(ActionEvent e) { ... }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interface MouseListener extends EventListener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void mouseClicked(MouseEvent e) { ...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void mouseEntered(MouseEvent e) { ...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void mouseExited(MouseEvent e) { ...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void mousePressed(MouseEvent e) { ...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void mouseReleased(MouseEvent e) { ... } }</a:t>
            </a:r>
            <a:endParaRPr lang="en-US" sz="2000"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B36D8-D33D-4595-8845-C47904EE17CB}" type="slidenum">
              <a:rPr lang="en-US"/>
              <a:pPr/>
              <a:t>15</a:t>
            </a:fld>
            <a:endParaRPr lang="en-US"/>
          </a:p>
        </p:txBody>
      </p:sp>
      <p:sp>
        <p:nvSpPr>
          <p:cNvPr id="3440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858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interface ChangeListener extends EventListener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void</a:t>
            </a:r>
            <a:r>
              <a:rPr lang="en-US" sz="2000" b="1">
                <a:latin typeface="Courier New" pitchFamily="49" charset="0"/>
              </a:rPr>
              <a:t> stateChanged(ChangeEvent e) { ... }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interface ActionListener extends EventListener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void</a:t>
            </a:r>
            <a:r>
              <a:rPr lang="en-US" sz="2000" b="1">
                <a:latin typeface="Courier New" pitchFamily="49" charset="0"/>
              </a:rPr>
              <a:t> actionPerformed(ActionEvent e) { ... }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b="1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interface MouseListener extends EventListener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void</a:t>
            </a:r>
            <a:r>
              <a:rPr lang="en-US" sz="2000" b="1">
                <a:latin typeface="Courier New" pitchFamily="49" charset="0"/>
              </a:rPr>
              <a:t> mouseClicked(MouseEvent e) { ...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void</a:t>
            </a:r>
            <a:r>
              <a:rPr lang="en-US" sz="2000" b="1">
                <a:latin typeface="Courier New" pitchFamily="49" charset="0"/>
              </a:rPr>
              <a:t> mouseEntered(MouseEvent e) { ...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void</a:t>
            </a:r>
            <a:r>
              <a:rPr lang="en-US" sz="2000" b="1">
                <a:latin typeface="Courier New" pitchFamily="49" charset="0"/>
              </a:rPr>
              <a:t> mouseExited(MouseEvent e) { ...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void</a:t>
            </a:r>
            <a:r>
              <a:rPr lang="en-US" sz="2000" b="1">
                <a:latin typeface="Courier New" pitchFamily="49" charset="0"/>
              </a:rPr>
              <a:t> mousePressed(MouseEvent e) { ...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  </a:t>
            </a:r>
            <a:r>
              <a:rPr lang="en-US" sz="2000" b="1">
                <a:solidFill>
                  <a:srgbClr val="FF0000"/>
                </a:solidFill>
                <a:latin typeface="Courier New" pitchFamily="49" charset="0"/>
              </a:rPr>
              <a:t>void</a:t>
            </a:r>
            <a:r>
              <a:rPr lang="en-US" sz="2000" b="1">
                <a:latin typeface="Courier New" pitchFamily="49" charset="0"/>
              </a:rPr>
              <a:t> mouseReleased(MouseEvent e) { ... } }</a:t>
            </a:r>
            <a:endParaRPr lang="en-US" sz="2000">
              <a:latin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95A2-E420-4639-BFB7-08ED40D315E8}" type="slidenum">
              <a:rPr lang="en-US"/>
              <a:pPr/>
              <a:t>16</a:t>
            </a:fld>
            <a:endParaRPr lang="en-US"/>
          </a:p>
        </p:txBody>
      </p:sp>
      <p:sp>
        <p:nvSpPr>
          <p:cNvPr id="3450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85800"/>
            <a:ext cx="8229600" cy="5410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mainLoop : unit -&gt; unit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closeTk : unit -&gt; unit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destroy : 'a Widget.widget -&gt; unit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update : unit -&gt; unit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pack : ... -&gt; 'd Widget.widget list -&gt; unit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grid : ... -&gt; 'b Widget.widget list -&gt; unit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raise_window : ?above:'a Widget.widget</a:t>
            </a:r>
            <a:br>
              <a:rPr lang="en-US" sz="2400" b="1">
                <a:latin typeface="Courier New" pitchFamily="49" charset="0"/>
              </a:rPr>
            </a:br>
            <a:r>
              <a:rPr lang="en-US" sz="2400" b="1">
                <a:latin typeface="Courier New" pitchFamily="49" charset="0"/>
              </a:rPr>
              <a:t>-&gt; 'b Widget.widget -&gt; unit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bind : events:event list</a:t>
            </a:r>
            <a:br>
              <a:rPr lang="en-US" sz="2400" b="1">
                <a:latin typeface="Courier New" pitchFamily="49" charset="0"/>
              </a:rPr>
            </a:br>
            <a:r>
              <a:rPr lang="en-US" sz="2400" b="1">
                <a:latin typeface="Courier New" pitchFamily="49" charset="0"/>
              </a:rPr>
              <a:t>-&gt; 'a Widget.widget -&gt; unit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0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ADDCA-5250-4ED8-AF46-5E2F9006A924}" type="slidenum">
              <a:rPr lang="en-US"/>
              <a:pPr/>
              <a:t>17</a:t>
            </a:fld>
            <a:endParaRPr lang="en-US"/>
          </a:p>
        </p:txBody>
      </p:sp>
      <p:sp>
        <p:nvSpPr>
          <p:cNvPr id="3461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85800"/>
            <a:ext cx="8229600" cy="5410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mainLoop : </a:t>
            </a:r>
            <a:r>
              <a:rPr lang="en-US" sz="2400" b="1">
                <a:solidFill>
                  <a:srgbClr val="FF3300"/>
                </a:solidFill>
                <a:latin typeface="Courier New" pitchFamily="49" charset="0"/>
              </a:rPr>
              <a:t>unit</a:t>
            </a:r>
            <a:r>
              <a:rPr lang="en-US" sz="2400" b="1">
                <a:latin typeface="Courier New" pitchFamily="49" charset="0"/>
              </a:rPr>
              <a:t> -&gt; </a:t>
            </a:r>
            <a:r>
              <a:rPr lang="en-US" sz="2400" b="1">
                <a:solidFill>
                  <a:srgbClr val="FF3300"/>
                </a:solidFill>
                <a:latin typeface="Courier New" pitchFamily="49" charset="0"/>
              </a:rPr>
              <a:t>unit</a:t>
            </a:r>
            <a:r>
              <a:rPr lang="en-US" sz="2400" b="1">
                <a:latin typeface="Courier New" pitchFamily="49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closeTk : </a:t>
            </a:r>
            <a:r>
              <a:rPr lang="en-US" sz="2400" b="1">
                <a:solidFill>
                  <a:srgbClr val="FF3300"/>
                </a:solidFill>
                <a:latin typeface="Courier New" pitchFamily="49" charset="0"/>
              </a:rPr>
              <a:t>unit</a:t>
            </a:r>
            <a:r>
              <a:rPr lang="en-US" sz="2400" b="1">
                <a:latin typeface="Courier New" pitchFamily="49" charset="0"/>
              </a:rPr>
              <a:t> -&gt; </a:t>
            </a:r>
            <a:r>
              <a:rPr lang="en-US" sz="2400" b="1">
                <a:solidFill>
                  <a:srgbClr val="FF3300"/>
                </a:solidFill>
                <a:latin typeface="Courier New" pitchFamily="49" charset="0"/>
              </a:rPr>
              <a:t>unit</a:t>
            </a:r>
            <a:r>
              <a:rPr lang="en-US" sz="2400" b="1">
                <a:latin typeface="Courier New" pitchFamily="49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destroy : 'a Widget.widget -&gt; </a:t>
            </a:r>
            <a:r>
              <a:rPr lang="en-US" sz="2400" b="1">
                <a:solidFill>
                  <a:srgbClr val="FF3300"/>
                </a:solidFill>
                <a:latin typeface="Courier New" pitchFamily="49" charset="0"/>
              </a:rPr>
              <a:t>unit</a:t>
            </a:r>
            <a:r>
              <a:rPr lang="en-US" sz="2400" b="1">
                <a:latin typeface="Courier New" pitchFamily="49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update : </a:t>
            </a:r>
            <a:r>
              <a:rPr lang="en-US" sz="2400" b="1">
                <a:solidFill>
                  <a:srgbClr val="FF3300"/>
                </a:solidFill>
                <a:latin typeface="Courier New" pitchFamily="49" charset="0"/>
              </a:rPr>
              <a:t>unit</a:t>
            </a:r>
            <a:r>
              <a:rPr lang="en-US" sz="2400" b="1">
                <a:latin typeface="Courier New" pitchFamily="49" charset="0"/>
              </a:rPr>
              <a:t> -&gt; </a:t>
            </a:r>
            <a:r>
              <a:rPr lang="en-US" sz="2400" b="1">
                <a:solidFill>
                  <a:srgbClr val="FF3300"/>
                </a:solidFill>
                <a:latin typeface="Courier New" pitchFamily="49" charset="0"/>
              </a:rPr>
              <a:t>unit</a:t>
            </a:r>
            <a:r>
              <a:rPr lang="en-US" sz="2400" b="1">
                <a:latin typeface="Courier New" pitchFamily="49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pack : ... -&gt; 'd Widget.widget list -&gt; </a:t>
            </a:r>
            <a:r>
              <a:rPr lang="en-US" sz="2400" b="1">
                <a:solidFill>
                  <a:srgbClr val="FF3300"/>
                </a:solidFill>
                <a:latin typeface="Courier New" pitchFamily="49" charset="0"/>
              </a:rPr>
              <a:t>unit</a:t>
            </a:r>
            <a:r>
              <a:rPr lang="en-US" sz="2400" b="1">
                <a:latin typeface="Courier New" pitchFamily="49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grid : ... -&gt; 'b Widget.widget list -&gt; </a:t>
            </a:r>
            <a:r>
              <a:rPr lang="en-US" sz="2400" b="1">
                <a:solidFill>
                  <a:srgbClr val="FF3300"/>
                </a:solidFill>
                <a:latin typeface="Courier New" pitchFamily="49" charset="0"/>
              </a:rPr>
              <a:t>unit</a:t>
            </a:r>
            <a:r>
              <a:rPr lang="en-US" sz="2400" b="1">
                <a:latin typeface="Courier New" pitchFamily="49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raise_window : ?above:'a Widget.widget</a:t>
            </a:r>
            <a:br>
              <a:rPr lang="en-US" sz="2400" b="1">
                <a:latin typeface="Courier New" pitchFamily="49" charset="0"/>
              </a:rPr>
            </a:br>
            <a:r>
              <a:rPr lang="en-US" sz="2400" b="1">
                <a:latin typeface="Courier New" pitchFamily="49" charset="0"/>
              </a:rPr>
              <a:t>-&gt; 'b Widget.widget -&gt; </a:t>
            </a:r>
            <a:r>
              <a:rPr lang="en-US" sz="2400" b="1">
                <a:solidFill>
                  <a:srgbClr val="FF3300"/>
                </a:solidFill>
                <a:latin typeface="Courier New" pitchFamily="49" charset="0"/>
              </a:rPr>
              <a:t>unit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Courier New" pitchFamily="49" charset="0"/>
              </a:rPr>
              <a:t>bind : events:event list</a:t>
            </a:r>
            <a:br>
              <a:rPr lang="en-US" sz="2400" b="1">
                <a:latin typeface="Courier New" pitchFamily="49" charset="0"/>
              </a:rPr>
            </a:br>
            <a:r>
              <a:rPr lang="en-US" sz="2400" b="1">
                <a:latin typeface="Courier New" pitchFamily="49" charset="0"/>
              </a:rPr>
              <a:t>-&gt; 'a Widget.widget -&gt; </a:t>
            </a:r>
            <a:r>
              <a:rPr lang="en-US" sz="2400" b="1">
                <a:solidFill>
                  <a:srgbClr val="FF3300"/>
                </a:solidFill>
                <a:latin typeface="Courier New" pitchFamily="49" charset="0"/>
              </a:rPr>
              <a:t>unit</a:t>
            </a:r>
            <a:r>
              <a:rPr lang="en-US" sz="2400" b="1">
                <a:latin typeface="Courier New" pitchFamily="49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B995-1299-4724-9580-14389675D183}" type="slidenum">
              <a:rPr lang="en-US"/>
              <a:pPr/>
              <a:t>18</a:t>
            </a:fld>
            <a:endParaRPr lang="en-US"/>
          </a:p>
        </p:txBody>
      </p:sp>
      <p:sp>
        <p:nvSpPr>
          <p:cNvPr id="3481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85800"/>
            <a:ext cx="8229600" cy="5410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propagateEvent :: IO ()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select :: Selecting w =&gt; Event w (IO ())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mouse :: Reactive w =&gt; Event w (EventMouse -&gt; IO ())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keyboard :: Reactive w =&gt; 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Event w (EventKey -&gt; IO ())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resize :: Reactive w =&gt; Event w (IO ())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focus :: Reactive w =&gt; Event w (Bool -&gt; IO ())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activate :: Reactive w =&gt; Event w (Bool -&gt; IO ())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enter :: Reactive w =&gt; Event w (Point -&gt; IO ())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leave :: Reactive w =&gt; Event w (Point -&gt; IO ())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motion :: Reactive w =&gt; Event w (Point -&gt; IO ())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drag :: Reactive w =&gt; Event w (Point -&gt; IO ())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click :: Reactive w =&gt; Event w (Point -&gt; IO ())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unclick :: Reactive w =&gt; Event w (Point -&gt; IO ())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doubleClick :: Reactive w =&gt; 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Event w (Point -&gt; IO ())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CAD7-6910-4610-8C19-B39D21443F4A}" type="slidenum">
              <a:rPr lang="en-US"/>
              <a:pPr/>
              <a:t>19</a:t>
            </a:fld>
            <a:endParaRPr lang="en-US"/>
          </a:p>
        </p:txBody>
      </p:sp>
      <p:sp>
        <p:nvSpPr>
          <p:cNvPr id="3512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85800"/>
            <a:ext cx="8229600" cy="5410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propagateEvent :: 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select :: Selecting w =&gt; Event w (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)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mouse :: Reactive w =&gt; Event w (EventMouse -&gt; 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keyboard :: Reactive w =&gt; 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Event w (EventKey -&gt; 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resize :: Reactive w =&gt; Event w (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focus :: Reactive w =&gt; Event w (Bool -&gt; 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activate :: Reactive w =&gt; Event w (Bool -&gt; 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enter :: Reactive w =&gt; Event w (Point -&gt; 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leave :: Reactive w =&gt; Event w (Point -&gt; 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motion :: Reactive w =&gt; Event w (Point -&gt; 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drag :: Reactive w =&gt; Event w (Point -&gt; 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click :: Reactive w =&gt; Event w (Point -&gt; 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unclick :: Reactive w =&gt; Event w (Point -&gt; 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</a:rPr>
              <a:t>doubleClick :: Reactive w =&gt; 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Event w (Point -&gt; 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</a:rPr>
              <a:t>IO ()</a:t>
            </a:r>
            <a:r>
              <a:rPr lang="en-US" sz="2000" b="1">
                <a:latin typeface="Courier New" pitchFamily="49" charset="0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We care deeply about </a:t>
            </a:r>
            <a:r>
              <a:rPr lang="en-US" b="1" dirty="0" smtClean="0"/>
              <a:t>functions</a:t>
            </a:r>
            <a:r>
              <a:rPr lang="en-US" dirty="0" smtClean="0"/>
              <a:t> because of</a:t>
            </a:r>
          </a:p>
          <a:p>
            <a:pPr>
              <a:buNone/>
            </a:pPr>
            <a:endParaRPr lang="en-US" dirty="0"/>
          </a:p>
          <a:p>
            <a:pPr algn="ctr">
              <a:buNone/>
            </a:pPr>
            <a:r>
              <a:rPr lang="en-US" dirty="0" smtClean="0"/>
              <a:t>Testing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Composition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Education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Lazy evaluation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2"/>
                </a:solidFill>
              </a:rPr>
              <a:t>(Haskell FRP)</a:t>
            </a:r>
            <a:endParaRPr lang="en-US" dirty="0">
              <a:solidFill>
                <a:schemeClr val="bg2"/>
              </a:solidFill>
            </a:endParaRPr>
          </a:p>
          <a:p>
            <a:pPr algn="ctr">
              <a:buNone/>
            </a:pPr>
            <a:r>
              <a:rPr lang="en-US" dirty="0" smtClean="0"/>
              <a:t>Continuations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2"/>
                </a:solidFill>
              </a:rPr>
              <a:t>(PLT Scheme Web Server)</a:t>
            </a:r>
            <a:endParaRPr lang="en-US" dirty="0">
              <a:solidFill>
                <a:schemeClr val="bg2"/>
              </a:solidFill>
            </a:endParaRPr>
          </a:p>
          <a:p>
            <a:pPr algn="ctr">
              <a:buNone/>
            </a:pPr>
            <a:r>
              <a:rPr lang="en-US" dirty="0" smtClean="0"/>
              <a:t>Dataflow + state + GUIs in call-by-value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2"/>
                </a:solidFill>
              </a:rPr>
              <a:t>(</a:t>
            </a:r>
            <a:r>
              <a:rPr lang="en-US" dirty="0" err="1" smtClean="0">
                <a:solidFill>
                  <a:schemeClr val="bg2"/>
                </a:solidFill>
              </a:rPr>
              <a:t>FrTime</a:t>
            </a:r>
            <a:r>
              <a:rPr lang="en-US" dirty="0" smtClean="0">
                <a:solidFill>
                  <a:schemeClr val="bg2"/>
                </a:solidFill>
              </a:rPr>
              <a:t>, </a:t>
            </a:r>
            <a:r>
              <a:rPr lang="en-US" dirty="0" err="1" smtClean="0">
                <a:solidFill>
                  <a:schemeClr val="bg2"/>
                </a:solidFill>
              </a:rPr>
              <a:t>Flapjax</a:t>
            </a:r>
            <a:r>
              <a:rPr lang="en-US" dirty="0" smtClean="0">
                <a:solidFill>
                  <a:schemeClr val="bg2"/>
                </a:solidFill>
              </a:rPr>
              <a:t>, …)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70" name="Rectangle 26"/>
          <p:cNvSpPr>
            <a:spLocks noChangeArrowheads="1"/>
          </p:cNvSpPr>
          <p:nvPr/>
        </p:nvSpPr>
        <p:spPr bwMode="auto">
          <a:xfrm>
            <a:off x="6934200" y="46482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2971" name="Rectangle 27"/>
          <p:cNvSpPr>
            <a:spLocks noChangeArrowheads="1"/>
          </p:cNvSpPr>
          <p:nvPr/>
        </p:nvSpPr>
        <p:spPr bwMode="auto">
          <a:xfrm>
            <a:off x="6934200" y="25908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2972" name="Rectangle 28"/>
          <p:cNvSpPr>
            <a:spLocks noChangeArrowheads="1"/>
          </p:cNvSpPr>
          <p:nvPr/>
        </p:nvSpPr>
        <p:spPr bwMode="auto">
          <a:xfrm>
            <a:off x="6934200" y="6096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2947" name="AutoShape 3"/>
          <p:cNvSpPr>
            <a:spLocks noChangeArrowheads="1"/>
          </p:cNvSpPr>
          <p:nvPr/>
        </p:nvSpPr>
        <p:spPr bwMode="auto">
          <a:xfrm>
            <a:off x="1752600" y="228600"/>
            <a:ext cx="685800" cy="6477000"/>
          </a:xfrm>
          <a:prstGeom prst="downArrow">
            <a:avLst>
              <a:gd name="adj1" fmla="val 47222"/>
              <a:gd name="adj2" fmla="val 6602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2949" name="Line 5"/>
          <p:cNvSpPr>
            <a:spLocks noChangeShapeType="1"/>
          </p:cNvSpPr>
          <p:nvPr/>
        </p:nvSpPr>
        <p:spPr bwMode="auto">
          <a:xfrm>
            <a:off x="7086600" y="823913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82950" name="AutoShape 6"/>
          <p:cNvCxnSpPr>
            <a:cxnSpLocks noChangeShapeType="1"/>
            <a:endCxn id="82949" idx="0"/>
          </p:cNvCxnSpPr>
          <p:nvPr/>
        </p:nvCxnSpPr>
        <p:spPr bwMode="auto">
          <a:xfrm>
            <a:off x="2057400" y="381000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2951" name="AutoShape 7"/>
          <p:cNvCxnSpPr>
            <a:cxnSpLocks noChangeShapeType="1"/>
            <a:stCxn id="82949" idx="1"/>
          </p:cNvCxnSpPr>
          <p:nvPr/>
        </p:nvCxnSpPr>
        <p:spPr bwMode="auto">
          <a:xfrm flipH="1">
            <a:off x="2057400" y="1524000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82952" name="Line 8"/>
          <p:cNvSpPr>
            <a:spLocks noChangeShapeType="1"/>
          </p:cNvSpPr>
          <p:nvPr/>
        </p:nvSpPr>
        <p:spPr bwMode="auto">
          <a:xfrm>
            <a:off x="7086600" y="2833688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82953" name="AutoShape 9"/>
          <p:cNvCxnSpPr>
            <a:cxnSpLocks noChangeShapeType="1"/>
            <a:endCxn id="82952" idx="0"/>
          </p:cNvCxnSpPr>
          <p:nvPr/>
        </p:nvCxnSpPr>
        <p:spPr bwMode="auto">
          <a:xfrm>
            <a:off x="2057400" y="2390775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2954" name="AutoShape 10"/>
          <p:cNvCxnSpPr>
            <a:cxnSpLocks noChangeShapeType="1"/>
            <a:stCxn id="82952" idx="1"/>
          </p:cNvCxnSpPr>
          <p:nvPr/>
        </p:nvCxnSpPr>
        <p:spPr bwMode="auto">
          <a:xfrm flipH="1">
            <a:off x="2057400" y="3533775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82956" name="Line 12"/>
          <p:cNvSpPr>
            <a:spLocks noChangeShapeType="1"/>
          </p:cNvSpPr>
          <p:nvPr/>
        </p:nvSpPr>
        <p:spPr bwMode="auto">
          <a:xfrm>
            <a:off x="7086600" y="4891088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82957" name="AutoShape 13"/>
          <p:cNvCxnSpPr>
            <a:cxnSpLocks noChangeShapeType="1"/>
            <a:endCxn id="82956" idx="0"/>
          </p:cNvCxnSpPr>
          <p:nvPr/>
        </p:nvCxnSpPr>
        <p:spPr bwMode="auto">
          <a:xfrm>
            <a:off x="2057400" y="4448175"/>
            <a:ext cx="5029200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2958" name="AutoShape 14"/>
          <p:cNvCxnSpPr>
            <a:cxnSpLocks noChangeShapeType="1"/>
            <a:stCxn id="82956" idx="1"/>
          </p:cNvCxnSpPr>
          <p:nvPr/>
        </p:nvCxnSpPr>
        <p:spPr bwMode="auto">
          <a:xfrm flipH="1">
            <a:off x="2057400" y="5591175"/>
            <a:ext cx="50292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82959" name="Text Box 15"/>
          <p:cNvSpPr txBox="1">
            <a:spLocks noChangeArrowheads="1"/>
          </p:cNvSpPr>
          <p:nvPr/>
        </p:nvSpPr>
        <p:spPr bwMode="auto">
          <a:xfrm>
            <a:off x="3124200" y="1309688"/>
            <a:ext cx="30480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>
                <a:latin typeface="Courier New" pitchFamily="49" charset="0"/>
              </a:rPr>
              <a:t>void</a:t>
            </a:r>
          </a:p>
        </p:txBody>
      </p:sp>
      <p:sp>
        <p:nvSpPr>
          <p:cNvPr id="82960" name="Text Box 16"/>
          <p:cNvSpPr txBox="1">
            <a:spLocks noChangeArrowheads="1"/>
          </p:cNvSpPr>
          <p:nvPr/>
        </p:nvSpPr>
        <p:spPr bwMode="auto">
          <a:xfrm>
            <a:off x="3124200" y="3290888"/>
            <a:ext cx="30480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>
                <a:latin typeface="Courier New" pitchFamily="49" charset="0"/>
              </a:rPr>
              <a:t>void</a:t>
            </a:r>
          </a:p>
        </p:txBody>
      </p:sp>
      <p:sp>
        <p:nvSpPr>
          <p:cNvPr id="82961" name="Text Box 17"/>
          <p:cNvSpPr txBox="1">
            <a:spLocks noChangeArrowheads="1"/>
          </p:cNvSpPr>
          <p:nvPr/>
        </p:nvSpPr>
        <p:spPr bwMode="auto">
          <a:xfrm>
            <a:off x="3124200" y="5334000"/>
            <a:ext cx="30480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>
                <a:latin typeface="Courier New" pitchFamily="49" charset="0"/>
              </a:rPr>
              <a:t>void</a:t>
            </a:r>
          </a:p>
        </p:txBody>
      </p:sp>
      <p:sp>
        <p:nvSpPr>
          <p:cNvPr id="82966" name="Text Box 22"/>
          <p:cNvSpPr txBox="1">
            <a:spLocks noChangeArrowheads="1"/>
          </p:cNvSpPr>
          <p:nvPr/>
        </p:nvSpPr>
        <p:spPr bwMode="auto">
          <a:xfrm>
            <a:off x="3048000" y="228600"/>
            <a:ext cx="3048000" cy="1744663"/>
          </a:xfrm>
          <a:prstGeom prst="rect">
            <a:avLst/>
          </a:prstGeom>
          <a:solidFill>
            <a:schemeClr val="accent2"/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/>
              <a:t>Why </a:t>
            </a:r>
            <a:r>
              <a:rPr lang="en-US" sz="2400" b="1">
                <a:latin typeface="Courier New" pitchFamily="49" charset="0"/>
              </a:rPr>
              <a:t>void</a:t>
            </a:r>
            <a:r>
              <a:rPr lang="en-US" sz="2400"/>
              <a:t>?</a:t>
            </a:r>
          </a:p>
          <a:p>
            <a:pPr algn="ctr"/>
            <a:r>
              <a:rPr lang="en-US" sz="2400"/>
              <a:t>The hostile</a:t>
            </a:r>
            <a:br>
              <a:rPr lang="en-US" sz="2400"/>
            </a:br>
            <a:r>
              <a:rPr lang="en-US" sz="2400"/>
              <a:t>operating</a:t>
            </a:r>
            <a:br>
              <a:rPr lang="en-US" sz="2400"/>
            </a:br>
            <a:r>
              <a:rPr lang="en-US" sz="2400"/>
              <a:t>system</a:t>
            </a:r>
          </a:p>
        </p:txBody>
      </p:sp>
      <p:sp>
        <p:nvSpPr>
          <p:cNvPr id="82967" name="Text Box 23"/>
          <p:cNvSpPr txBox="1">
            <a:spLocks noChangeArrowheads="1"/>
          </p:cNvSpPr>
          <p:nvPr/>
        </p:nvSpPr>
        <p:spPr bwMode="auto">
          <a:xfrm>
            <a:off x="3048000" y="2430463"/>
            <a:ext cx="3048000" cy="1379537"/>
          </a:xfrm>
          <a:prstGeom prst="rect">
            <a:avLst/>
          </a:prstGeom>
          <a:solidFill>
            <a:schemeClr val="accent2"/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/>
              <a:t>Why hostile?</a:t>
            </a:r>
          </a:p>
          <a:p>
            <a:pPr algn="ctr"/>
            <a:r>
              <a:rPr lang="en-US" sz="2400"/>
              <a:t>Because</a:t>
            </a:r>
            <a:br>
              <a:rPr lang="en-US" sz="2400"/>
            </a:br>
            <a:r>
              <a:rPr lang="en-US" sz="2400"/>
              <a:t>it’s neutral</a:t>
            </a:r>
          </a:p>
        </p:txBody>
      </p:sp>
      <p:sp>
        <p:nvSpPr>
          <p:cNvPr id="82968" name="Text Box 24"/>
          <p:cNvSpPr txBox="1">
            <a:spLocks noChangeArrowheads="1"/>
          </p:cNvSpPr>
          <p:nvPr/>
        </p:nvSpPr>
        <p:spPr bwMode="auto">
          <a:xfrm>
            <a:off x="3048000" y="4138613"/>
            <a:ext cx="3048000" cy="2109787"/>
          </a:xfrm>
          <a:prstGeom prst="rect">
            <a:avLst/>
          </a:prstGeom>
          <a:solidFill>
            <a:schemeClr val="accent2"/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/>
              <a:t>But</a:t>
            </a:r>
            <a:br>
              <a:rPr lang="en-US" sz="2400"/>
            </a:br>
            <a:r>
              <a:rPr lang="en-US" sz="2400"/>
              <a:t>neutrality </a:t>
            </a:r>
            <a:r>
              <a:rPr lang="en-US" sz="2400">
                <a:sym typeface="Symbol" pitchFamily="18" charset="2"/>
              </a:rPr>
              <a:t> hostility</a:t>
            </a:r>
          </a:p>
          <a:p>
            <a:pPr algn="ctr"/>
            <a:r>
              <a:rPr lang="en-US" sz="2400"/>
              <a:t>Neutrals can cooperate (impartially)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66" grpId="0" animBg="1"/>
      <p:bldP spid="82967" grpId="0" animBg="1"/>
      <p:bldP spid="8296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34" name="Rectangle 42"/>
          <p:cNvSpPr>
            <a:spLocks noChangeArrowheads="1"/>
          </p:cNvSpPr>
          <p:nvPr/>
        </p:nvSpPr>
        <p:spPr bwMode="auto">
          <a:xfrm>
            <a:off x="3810000" y="2286000"/>
            <a:ext cx="4876800" cy="19812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035" name="Rectangle 43"/>
          <p:cNvSpPr>
            <a:spLocks noChangeArrowheads="1"/>
          </p:cNvSpPr>
          <p:nvPr/>
        </p:nvSpPr>
        <p:spPr bwMode="auto">
          <a:xfrm>
            <a:off x="8001000" y="46482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036" name="Rectangle 44"/>
          <p:cNvSpPr>
            <a:spLocks noChangeArrowheads="1"/>
          </p:cNvSpPr>
          <p:nvPr/>
        </p:nvSpPr>
        <p:spPr bwMode="auto">
          <a:xfrm>
            <a:off x="8001000" y="25908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037" name="Rectangle 45"/>
          <p:cNvSpPr>
            <a:spLocks noChangeArrowheads="1"/>
          </p:cNvSpPr>
          <p:nvPr/>
        </p:nvSpPr>
        <p:spPr bwMode="auto">
          <a:xfrm>
            <a:off x="8001000" y="6096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4995" name="AutoShape 3"/>
          <p:cNvSpPr>
            <a:spLocks noChangeArrowheads="1"/>
          </p:cNvSpPr>
          <p:nvPr/>
        </p:nvSpPr>
        <p:spPr bwMode="auto">
          <a:xfrm>
            <a:off x="4191000" y="228600"/>
            <a:ext cx="685800" cy="6477000"/>
          </a:xfrm>
          <a:prstGeom prst="downArrow">
            <a:avLst>
              <a:gd name="adj1" fmla="val 47222"/>
              <a:gd name="adj2" fmla="val 6602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4997" name="Line 5"/>
          <p:cNvSpPr>
            <a:spLocks noChangeShapeType="1"/>
          </p:cNvSpPr>
          <p:nvPr/>
        </p:nvSpPr>
        <p:spPr bwMode="auto">
          <a:xfrm>
            <a:off x="8153400" y="823913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84998" name="AutoShape 6"/>
          <p:cNvCxnSpPr>
            <a:cxnSpLocks noChangeShapeType="1"/>
            <a:endCxn id="84997" idx="0"/>
          </p:cNvCxnSpPr>
          <p:nvPr/>
        </p:nvCxnSpPr>
        <p:spPr bwMode="auto">
          <a:xfrm>
            <a:off x="4572000" y="533400"/>
            <a:ext cx="35814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4999" name="AutoShape 7"/>
          <p:cNvCxnSpPr>
            <a:cxnSpLocks noChangeShapeType="1"/>
            <a:stCxn id="84997" idx="1"/>
          </p:cNvCxnSpPr>
          <p:nvPr/>
        </p:nvCxnSpPr>
        <p:spPr bwMode="auto">
          <a:xfrm flipH="1">
            <a:off x="4572000" y="1524000"/>
            <a:ext cx="3581400" cy="15398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85000" name="Line 8"/>
          <p:cNvSpPr>
            <a:spLocks noChangeShapeType="1"/>
          </p:cNvSpPr>
          <p:nvPr/>
        </p:nvSpPr>
        <p:spPr bwMode="auto">
          <a:xfrm>
            <a:off x="8153400" y="2833688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004" name="Line 12"/>
          <p:cNvSpPr>
            <a:spLocks noChangeShapeType="1"/>
          </p:cNvSpPr>
          <p:nvPr/>
        </p:nvSpPr>
        <p:spPr bwMode="auto">
          <a:xfrm>
            <a:off x="8153400" y="4891088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012" name="AutoShape 20"/>
          <p:cNvSpPr>
            <a:spLocks noChangeArrowheads="1"/>
          </p:cNvSpPr>
          <p:nvPr/>
        </p:nvSpPr>
        <p:spPr bwMode="auto">
          <a:xfrm>
            <a:off x="533400" y="228600"/>
            <a:ext cx="685800" cy="6477000"/>
          </a:xfrm>
          <a:prstGeom prst="downArrow">
            <a:avLst>
              <a:gd name="adj1" fmla="val 47222"/>
              <a:gd name="adj2" fmla="val 66024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85013" name="AutoShape 21"/>
          <p:cNvCxnSpPr>
            <a:cxnSpLocks noChangeShapeType="1"/>
            <a:endCxn id="85000" idx="0"/>
          </p:cNvCxnSpPr>
          <p:nvPr/>
        </p:nvCxnSpPr>
        <p:spPr bwMode="auto">
          <a:xfrm>
            <a:off x="4572000" y="2543175"/>
            <a:ext cx="35814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5014" name="AutoShape 22"/>
          <p:cNvCxnSpPr>
            <a:cxnSpLocks noChangeShapeType="1"/>
            <a:endCxn id="85004" idx="0"/>
          </p:cNvCxnSpPr>
          <p:nvPr/>
        </p:nvCxnSpPr>
        <p:spPr bwMode="auto">
          <a:xfrm>
            <a:off x="4572000" y="4600575"/>
            <a:ext cx="35814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5015" name="AutoShape 23"/>
          <p:cNvCxnSpPr>
            <a:cxnSpLocks noChangeShapeType="1"/>
            <a:stCxn id="85000" idx="1"/>
          </p:cNvCxnSpPr>
          <p:nvPr/>
        </p:nvCxnSpPr>
        <p:spPr bwMode="auto">
          <a:xfrm flipH="1">
            <a:off x="4572000" y="3533775"/>
            <a:ext cx="3581400" cy="1238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5016" name="AutoShape 24"/>
          <p:cNvCxnSpPr>
            <a:cxnSpLocks noChangeShapeType="1"/>
            <a:stCxn id="85004" idx="1"/>
          </p:cNvCxnSpPr>
          <p:nvPr/>
        </p:nvCxnSpPr>
        <p:spPr bwMode="auto">
          <a:xfrm flipH="1">
            <a:off x="4572000" y="5591175"/>
            <a:ext cx="3581400" cy="1238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5017" name="AutoShape 25"/>
          <p:cNvCxnSpPr>
            <a:cxnSpLocks noChangeShapeType="1"/>
          </p:cNvCxnSpPr>
          <p:nvPr/>
        </p:nvCxnSpPr>
        <p:spPr bwMode="auto">
          <a:xfrm>
            <a:off x="914400" y="304800"/>
            <a:ext cx="36576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5018" name="AutoShape 26"/>
          <p:cNvCxnSpPr>
            <a:cxnSpLocks noChangeShapeType="1"/>
          </p:cNvCxnSpPr>
          <p:nvPr/>
        </p:nvCxnSpPr>
        <p:spPr bwMode="auto">
          <a:xfrm>
            <a:off x="914400" y="2286000"/>
            <a:ext cx="36576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5019" name="AutoShape 27"/>
          <p:cNvCxnSpPr>
            <a:cxnSpLocks noChangeShapeType="1"/>
          </p:cNvCxnSpPr>
          <p:nvPr/>
        </p:nvCxnSpPr>
        <p:spPr bwMode="auto">
          <a:xfrm>
            <a:off x="914400" y="4343400"/>
            <a:ext cx="36576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5020" name="AutoShape 28"/>
          <p:cNvCxnSpPr>
            <a:cxnSpLocks noChangeShapeType="1"/>
          </p:cNvCxnSpPr>
          <p:nvPr/>
        </p:nvCxnSpPr>
        <p:spPr bwMode="auto">
          <a:xfrm flipH="1">
            <a:off x="914400" y="1828800"/>
            <a:ext cx="36576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5022" name="AutoShape 30"/>
          <p:cNvCxnSpPr>
            <a:cxnSpLocks noChangeShapeType="1"/>
          </p:cNvCxnSpPr>
          <p:nvPr/>
        </p:nvCxnSpPr>
        <p:spPr bwMode="auto">
          <a:xfrm flipH="1">
            <a:off x="914400" y="3810000"/>
            <a:ext cx="36576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85023" name="AutoShape 31"/>
          <p:cNvCxnSpPr>
            <a:cxnSpLocks noChangeShapeType="1"/>
          </p:cNvCxnSpPr>
          <p:nvPr/>
        </p:nvCxnSpPr>
        <p:spPr bwMode="auto">
          <a:xfrm flipH="1">
            <a:off x="914400" y="5867400"/>
            <a:ext cx="36576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85024" name="AutoShape 32"/>
          <p:cNvSpPr>
            <a:spLocks noChangeArrowheads="1"/>
          </p:cNvSpPr>
          <p:nvPr/>
        </p:nvSpPr>
        <p:spPr bwMode="auto">
          <a:xfrm>
            <a:off x="4724400" y="1676400"/>
            <a:ext cx="685800" cy="1066800"/>
          </a:xfrm>
          <a:prstGeom prst="curvedLeftArrow">
            <a:avLst>
              <a:gd name="adj1" fmla="val 11753"/>
              <a:gd name="adj2" fmla="val 45774"/>
              <a:gd name="adj3" fmla="val 3171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025" name="AutoShape 33"/>
          <p:cNvSpPr>
            <a:spLocks noChangeArrowheads="1"/>
          </p:cNvSpPr>
          <p:nvPr/>
        </p:nvSpPr>
        <p:spPr bwMode="auto">
          <a:xfrm>
            <a:off x="4724400" y="3657600"/>
            <a:ext cx="685800" cy="1143000"/>
          </a:xfrm>
          <a:prstGeom prst="curvedLeftArrow">
            <a:avLst>
              <a:gd name="adj1" fmla="val 12593"/>
              <a:gd name="adj2" fmla="val 49043"/>
              <a:gd name="adj3" fmla="val 3171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026" name="AutoShape 34"/>
          <p:cNvSpPr>
            <a:spLocks/>
          </p:cNvSpPr>
          <p:nvPr/>
        </p:nvSpPr>
        <p:spPr bwMode="auto">
          <a:xfrm>
            <a:off x="1676400" y="685800"/>
            <a:ext cx="1066800" cy="342900"/>
          </a:xfrm>
          <a:prstGeom prst="borderCallout2">
            <a:avLst>
              <a:gd name="adj1" fmla="val 33333"/>
              <a:gd name="adj2" fmla="val -7144"/>
              <a:gd name="adj3" fmla="val 33333"/>
              <a:gd name="adj4" fmla="val -31694"/>
              <a:gd name="adj5" fmla="val -33333"/>
              <a:gd name="adj6" fmla="val -57144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User</a:t>
            </a:r>
          </a:p>
        </p:txBody>
      </p:sp>
      <p:sp>
        <p:nvSpPr>
          <p:cNvPr id="85028" name="AutoShape 36"/>
          <p:cNvSpPr>
            <a:spLocks/>
          </p:cNvSpPr>
          <p:nvPr/>
        </p:nvSpPr>
        <p:spPr bwMode="auto">
          <a:xfrm>
            <a:off x="5334000" y="1066800"/>
            <a:ext cx="1066800" cy="342900"/>
          </a:xfrm>
          <a:prstGeom prst="borderCallout2">
            <a:avLst>
              <a:gd name="adj1" fmla="val 33333"/>
              <a:gd name="adj2" fmla="val -7144"/>
              <a:gd name="adj3" fmla="val 33333"/>
              <a:gd name="adj4" fmla="val -31694"/>
              <a:gd name="adj5" fmla="val -33333"/>
              <a:gd name="adj6" fmla="val -57144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OS</a:t>
            </a:r>
          </a:p>
        </p:txBody>
      </p:sp>
      <p:sp>
        <p:nvSpPr>
          <p:cNvPr id="85029" name="AutoShape 37"/>
          <p:cNvSpPr>
            <a:spLocks/>
          </p:cNvSpPr>
          <p:nvPr/>
        </p:nvSpPr>
        <p:spPr bwMode="auto">
          <a:xfrm>
            <a:off x="6248400" y="1524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3986"/>
              <a:gd name="adj5" fmla="val 144907"/>
              <a:gd name="adj6" fmla="val 165181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Callback</a:t>
            </a:r>
          </a:p>
        </p:txBody>
      </p:sp>
      <p:sp>
        <p:nvSpPr>
          <p:cNvPr id="85030" name="AutoShape 38"/>
          <p:cNvSpPr>
            <a:spLocks/>
          </p:cNvSpPr>
          <p:nvPr/>
        </p:nvSpPr>
        <p:spPr bwMode="auto">
          <a:xfrm>
            <a:off x="5486400" y="18288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4435"/>
              <a:gd name="adj5" fmla="val -70833"/>
              <a:gd name="adj6" fmla="val 123065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“World”</a:t>
            </a:r>
          </a:p>
        </p:txBody>
      </p:sp>
      <p:sp>
        <p:nvSpPr>
          <p:cNvPr id="85031" name="AutoShape 39"/>
          <p:cNvSpPr>
            <a:spLocks/>
          </p:cNvSpPr>
          <p:nvPr/>
        </p:nvSpPr>
        <p:spPr bwMode="auto">
          <a:xfrm>
            <a:off x="5486400" y="28575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1458"/>
              <a:gd name="adj5" fmla="val -36574"/>
              <a:gd name="adj6" fmla="val 116519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“World”</a:t>
            </a:r>
          </a:p>
        </p:txBody>
      </p:sp>
      <p:sp>
        <p:nvSpPr>
          <p:cNvPr id="85032" name="AutoShape 40"/>
          <p:cNvSpPr>
            <a:spLocks/>
          </p:cNvSpPr>
          <p:nvPr/>
        </p:nvSpPr>
        <p:spPr bwMode="auto">
          <a:xfrm>
            <a:off x="5486400" y="38481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4435"/>
              <a:gd name="adj5" fmla="val -70833"/>
              <a:gd name="adj6" fmla="val 123065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“World”</a:t>
            </a:r>
          </a:p>
        </p:txBody>
      </p:sp>
      <p:sp>
        <p:nvSpPr>
          <p:cNvPr id="85033" name="AutoShape 41"/>
          <p:cNvSpPr>
            <a:spLocks/>
          </p:cNvSpPr>
          <p:nvPr/>
        </p:nvSpPr>
        <p:spPr bwMode="auto">
          <a:xfrm>
            <a:off x="5486400" y="49149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1458"/>
              <a:gd name="adj5" fmla="val -36574"/>
              <a:gd name="adj6" fmla="val 116519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“World”</a:t>
            </a: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34" grpId="0" animBg="1"/>
      <p:bldP spid="85024" grpId="0" animBg="1"/>
      <p:bldP spid="85025" grpId="0" animBg="1"/>
      <p:bldP spid="85026" grpId="0" animBg="1"/>
      <p:bldP spid="85028" grpId="0" animBg="1"/>
      <p:bldP spid="85029" grpId="0" animBg="1"/>
      <p:bldP spid="85030" grpId="0" animBg="1"/>
      <p:bldP spid="85031" grpId="0" animBg="1"/>
      <p:bldP spid="85032" grpId="0" animBg="1"/>
      <p:bldP spid="8503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4" name="Rectangle 8"/>
          <p:cNvSpPr>
            <a:spLocks noChangeArrowheads="1"/>
          </p:cNvSpPr>
          <p:nvPr/>
        </p:nvSpPr>
        <p:spPr bwMode="auto">
          <a:xfrm>
            <a:off x="7162800" y="1066800"/>
            <a:ext cx="304800" cy="20574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6020" name="AutoShape 4"/>
          <p:cNvSpPr>
            <a:spLocks noChangeArrowheads="1"/>
          </p:cNvSpPr>
          <p:nvPr/>
        </p:nvSpPr>
        <p:spPr bwMode="auto">
          <a:xfrm>
            <a:off x="1447800" y="228600"/>
            <a:ext cx="685800" cy="6477000"/>
          </a:xfrm>
          <a:prstGeom prst="downArrow">
            <a:avLst>
              <a:gd name="adj1" fmla="val 47222"/>
              <a:gd name="adj2" fmla="val 6602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86022" name="AutoShape 6"/>
          <p:cNvCxnSpPr>
            <a:cxnSpLocks noChangeShapeType="1"/>
            <a:endCxn id="86023" idx="0"/>
          </p:cNvCxnSpPr>
          <p:nvPr/>
        </p:nvCxnSpPr>
        <p:spPr bwMode="auto">
          <a:xfrm>
            <a:off x="1828800" y="609600"/>
            <a:ext cx="5486400" cy="59531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86023" name="Line 7"/>
          <p:cNvSpPr>
            <a:spLocks noChangeShapeType="1"/>
          </p:cNvSpPr>
          <p:nvPr/>
        </p:nvSpPr>
        <p:spPr bwMode="auto">
          <a:xfrm>
            <a:off x="7315200" y="1219200"/>
            <a:ext cx="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86025" name="AutoShape 9"/>
          <p:cNvCxnSpPr>
            <a:cxnSpLocks noChangeShapeType="1"/>
            <a:stCxn id="86023" idx="1"/>
          </p:cNvCxnSpPr>
          <p:nvPr/>
        </p:nvCxnSpPr>
        <p:spPr bwMode="auto">
          <a:xfrm flipH="1">
            <a:off x="1828800" y="2909888"/>
            <a:ext cx="5486400" cy="490537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3200400" y="152400"/>
            <a:ext cx="1524000" cy="641350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/>
              <a:t>Current value of World</a:t>
            </a:r>
          </a:p>
        </p:txBody>
      </p:sp>
      <p:sp>
        <p:nvSpPr>
          <p:cNvPr id="86027" name="Text Box 11"/>
          <p:cNvSpPr txBox="1">
            <a:spLocks noChangeArrowheads="1"/>
          </p:cNvSpPr>
          <p:nvPr/>
        </p:nvSpPr>
        <p:spPr bwMode="auto">
          <a:xfrm>
            <a:off x="3200400" y="2559050"/>
            <a:ext cx="1524000" cy="641350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/>
              <a:t>New value </a:t>
            </a:r>
            <a:br>
              <a:rPr lang="en-US"/>
            </a:br>
            <a:r>
              <a:rPr lang="en-US"/>
              <a:t>of World</a:t>
            </a:r>
          </a:p>
        </p:txBody>
      </p:sp>
      <p:sp>
        <p:nvSpPr>
          <p:cNvPr id="86028" name="AutoShape 12"/>
          <p:cNvSpPr>
            <a:spLocks/>
          </p:cNvSpPr>
          <p:nvPr/>
        </p:nvSpPr>
        <p:spPr bwMode="auto">
          <a:xfrm>
            <a:off x="2286000" y="1219200"/>
            <a:ext cx="1981200" cy="1219200"/>
          </a:xfrm>
          <a:prstGeom prst="borderCallout2">
            <a:avLst>
              <a:gd name="adj1" fmla="val 9375"/>
              <a:gd name="adj2" fmla="val 103847"/>
              <a:gd name="adj3" fmla="val 9375"/>
              <a:gd name="adj4" fmla="val 117148"/>
              <a:gd name="adj5" fmla="val -23440"/>
              <a:gd name="adj6" fmla="val 130931"/>
            </a:avLst>
          </a:prstGeom>
          <a:solidFill>
            <a:schemeClr val="accent1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Might be </a:t>
            </a:r>
            <a:br>
              <a:rPr lang="en-US"/>
            </a:br>
            <a:r>
              <a:rPr lang="en-US"/>
              <a:t>enriched with additional event information</a:t>
            </a:r>
          </a:p>
        </p:txBody>
      </p:sp>
      <p:sp>
        <p:nvSpPr>
          <p:cNvPr id="86030" name="AutoShape 14"/>
          <p:cNvSpPr>
            <a:spLocks/>
          </p:cNvSpPr>
          <p:nvPr/>
        </p:nvSpPr>
        <p:spPr bwMode="auto">
          <a:xfrm>
            <a:off x="5334000" y="76200"/>
            <a:ext cx="1676400" cy="914400"/>
          </a:xfrm>
          <a:prstGeom prst="borderCallout2">
            <a:avLst>
              <a:gd name="adj1" fmla="val 12500"/>
              <a:gd name="adj2" fmla="val 104546"/>
              <a:gd name="adj3" fmla="val 12500"/>
              <a:gd name="adj4" fmla="val 108995"/>
              <a:gd name="adj5" fmla="val 106426"/>
              <a:gd name="adj6" fmla="val 117801"/>
            </a:avLst>
          </a:prstGeom>
          <a:solidFill>
            <a:schemeClr val="accent1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Will invoke</a:t>
            </a:r>
            <a:br>
              <a:rPr lang="en-US"/>
            </a:br>
            <a:r>
              <a:rPr lang="en-US"/>
              <a:t> event-specific functions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505200" y="3962400"/>
            <a:ext cx="472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information you need to restore the computation from a crash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6" grpId="0"/>
      <p:bldP spid="86027" grpId="0"/>
      <p:bldP spid="86028" grpId="0" animBg="1"/>
      <p:bldP spid="86030" grpId="0" animBg="1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lmstrip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292352"/>
            <a:ext cx="7315200" cy="39684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5600" y="304800"/>
            <a:ext cx="342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What’s changing?</a:t>
            </a:r>
            <a:endParaRPr lang="en-US" sz="2400" dirty="0" smtClean="0"/>
          </a:p>
          <a:p>
            <a:r>
              <a:rPr lang="en-US" sz="2400" i="1" dirty="0" smtClean="0"/>
              <a:t>The location of the UFO.</a:t>
            </a:r>
            <a:endParaRPr lang="en-US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895600" y="1346537"/>
            <a:ext cx="342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 do we represent it?</a:t>
            </a:r>
            <a:endParaRPr lang="en-US" sz="2400" dirty="0" smtClean="0"/>
          </a:p>
          <a:p>
            <a:r>
              <a:rPr lang="en-US" sz="2400" i="1" dirty="0" smtClean="0"/>
              <a:t>As a coordinate pair.</a:t>
            </a:r>
            <a:endParaRPr lang="en-US" i="1" dirty="0"/>
          </a:p>
        </p:txBody>
      </p:sp>
      <p:sp>
        <p:nvSpPr>
          <p:cNvPr id="7" name="Left Arrow 6"/>
          <p:cNvSpPr/>
          <p:nvPr/>
        </p:nvSpPr>
        <p:spPr bwMode="auto">
          <a:xfrm>
            <a:off x="5791200" y="1524000"/>
            <a:ext cx="1752600" cy="733663"/>
          </a:xfrm>
          <a:prstGeom prst="leftArrow">
            <a:avLst/>
          </a:prstGeom>
          <a:solidFill>
            <a:schemeClr val="accent1">
              <a:alpha val="50000"/>
            </a:schemeClr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cs typeface="Arial" charset="0"/>
              </a:rPr>
              <a:t>The model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4114800" y="4724400"/>
            <a:ext cx="1676400" cy="457200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cxnSp>
        <p:nvCxnSpPr>
          <p:cNvPr id="11" name="Shape 10"/>
          <p:cNvCxnSpPr>
            <a:stCxn id="9" idx="1"/>
            <a:endCxn id="18" idx="1"/>
          </p:cNvCxnSpPr>
          <p:nvPr/>
        </p:nvCxnSpPr>
        <p:spPr bwMode="auto">
          <a:xfrm rot="10800000" flipH="1">
            <a:off x="4114800" y="4953000"/>
            <a:ext cx="1752600" cy="1588"/>
          </a:xfrm>
          <a:prstGeom prst="bentConnector5">
            <a:avLst>
              <a:gd name="adj1" fmla="val -13043"/>
              <a:gd name="adj2" fmla="val -28790932"/>
              <a:gd name="adj3" fmla="val 97826"/>
            </a:avLst>
          </a:prstGeom>
          <a:solidFill>
            <a:schemeClr val="accent1">
              <a:alpha val="50000"/>
            </a:schemeClr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4114800" y="5449669"/>
            <a:ext cx="1625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Model</a:t>
            </a:r>
            <a:r>
              <a:rPr lang="en-US" dirty="0" err="1" smtClean="0">
                <a:sym typeface="Wingdings" pitchFamily="2" charset="2"/>
              </a:rPr>
              <a:t></a:t>
            </a:r>
            <a:r>
              <a:rPr lang="en-US" dirty="0" err="1" smtClean="0"/>
              <a:t>model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transformation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9" idx="3"/>
          </p:cNvCxnSpPr>
          <p:nvPr/>
        </p:nvCxnSpPr>
        <p:spPr bwMode="auto">
          <a:xfrm flipV="1">
            <a:off x="5791200" y="3999132"/>
            <a:ext cx="1588" cy="953868"/>
          </a:xfrm>
          <a:prstGeom prst="straightConnector1">
            <a:avLst/>
          </a:prstGeom>
          <a:solidFill>
            <a:schemeClr val="accent1">
              <a:alpha val="50000"/>
            </a:schemeClr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5841834" y="3962400"/>
            <a:ext cx="1625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Model</a:t>
            </a:r>
            <a:r>
              <a:rPr lang="en-US" dirty="0" err="1" smtClean="0">
                <a:sym typeface="Wingdings" pitchFamily="2" charset="2"/>
              </a:rPr>
              <a:t></a:t>
            </a:r>
            <a:r>
              <a:rPr lang="en-US" dirty="0" err="1" smtClean="0"/>
              <a:t>view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transformation</a:t>
            </a:r>
            <a:endParaRPr lang="en-US" dirty="0"/>
          </a:p>
        </p:txBody>
      </p:sp>
      <p:sp>
        <p:nvSpPr>
          <p:cNvPr id="18" name="Right Arrow 17"/>
          <p:cNvSpPr/>
          <p:nvPr/>
        </p:nvSpPr>
        <p:spPr bwMode="auto">
          <a:xfrm>
            <a:off x="5867400" y="4724400"/>
            <a:ext cx="1676400" cy="457200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2438400" y="4724400"/>
            <a:ext cx="1676400" cy="457200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-2518321" y="3044280"/>
            <a:ext cx="6553200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The Hollywood Principle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9" grpId="0" animBg="1"/>
      <p:bldP spid="12" grpId="0"/>
      <p:bldP spid="16" grpId="0"/>
      <p:bldP spid="18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1828800" y="1600200"/>
            <a:ext cx="5486400" cy="36576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92165" name="Picture 5" descr="airplane-small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0" y="2867025"/>
            <a:ext cx="952500" cy="333375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208 L 0.49792 -0.0020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600200" y="304800"/>
            <a:ext cx="5943600" cy="1219200"/>
          </a:xfrm>
          <a:solidFill>
            <a:schemeClr val="folHlink">
              <a:alpha val="25000"/>
            </a:schemeClr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(define width 400)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(define height 300</a:t>
            </a:r>
            <a:r>
              <a:rPr lang="en-US" sz="1800" b="1" dirty="0" smtClean="0">
                <a:latin typeface="Courier New" pitchFamily="49" charset="0"/>
              </a:rPr>
              <a:t>)</a:t>
            </a:r>
            <a:endParaRPr lang="en-US" sz="1800" b="1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(define initial-world 0</a:t>
            </a:r>
            <a:r>
              <a:rPr lang="en-US" sz="1800" b="1" dirty="0" smtClean="0">
                <a:latin typeface="Courier New" pitchFamily="49" charset="0"/>
              </a:rPr>
              <a:t>)</a:t>
            </a:r>
            <a:endParaRPr lang="en-US" sz="1800" b="1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(define PLANE        )</a:t>
            </a:r>
          </a:p>
        </p:txBody>
      </p:sp>
      <p:pic>
        <p:nvPicPr>
          <p:cNvPr id="91139" name="Picture 3" descr="airplane-small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43300" y="1143000"/>
            <a:ext cx="952500" cy="333375"/>
          </a:xfrm>
          <a:prstGeom prst="rect">
            <a:avLst/>
          </a:prstGeom>
          <a:noFill/>
        </p:spPr>
      </p:pic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1600200" y="3962400"/>
            <a:ext cx="5943600" cy="838200"/>
          </a:xfrm>
          <a:prstGeom prst="rect">
            <a:avLst/>
          </a:prstGeom>
          <a:solidFill>
            <a:schemeClr val="folHlink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i="1" dirty="0" smtClean="0"/>
              <a:t>world 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i="1" dirty="0" smtClean="0">
                <a:sym typeface="Wingdings" pitchFamily="2" charset="2"/>
              </a:rPr>
              <a:t>world</a:t>
            </a:r>
            <a:endParaRPr lang="en-US" b="1" dirty="0" smtClean="0">
              <a:latin typeface="Courier New" pitchFamily="49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</a:rPr>
              <a:t>define (</a:t>
            </a:r>
            <a:r>
              <a:rPr lang="en-US" b="1" dirty="0" err="1">
                <a:latin typeface="Courier New" pitchFamily="49" charset="0"/>
              </a:rPr>
              <a:t>incr</a:t>
            </a:r>
            <a:r>
              <a:rPr lang="en-US" b="1" dirty="0">
                <a:latin typeface="Courier New" pitchFamily="49" charset="0"/>
              </a:rPr>
              <a:t>-time w)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 (add1 w))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1600200" y="1828800"/>
            <a:ext cx="5943600" cy="1828800"/>
          </a:xfrm>
          <a:prstGeom prst="rect">
            <a:avLst/>
          </a:prstGeom>
          <a:solidFill>
            <a:schemeClr val="folHlink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i="1" dirty="0" smtClean="0"/>
              <a:t>world 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i="1" dirty="0" smtClean="0">
                <a:sym typeface="Wingdings" pitchFamily="2" charset="2"/>
              </a:rPr>
              <a:t>scene</a:t>
            </a:r>
            <a:endParaRPr lang="en-US" b="1" dirty="0" smtClean="0">
              <a:latin typeface="Courier New" pitchFamily="49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</a:rPr>
              <a:t>define (</a:t>
            </a:r>
            <a:r>
              <a:rPr lang="en-US" b="1" dirty="0" smtClean="0">
                <a:latin typeface="Courier New" pitchFamily="49" charset="0"/>
              </a:rPr>
              <a:t>render </a:t>
            </a:r>
            <a:r>
              <a:rPr lang="en-US" b="1" dirty="0">
                <a:latin typeface="Courier New" pitchFamily="49" charset="0"/>
              </a:rPr>
              <a:t>w)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 (place-image PLANE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              (* w 10)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              (image-height PLANE)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              (empty-scene width height)))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b="1" dirty="0">
              <a:latin typeface="Courier New" pitchFamily="49" charset="0"/>
            </a:endParaRP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1600200" y="5105400"/>
            <a:ext cx="5943600" cy="990600"/>
          </a:xfrm>
          <a:prstGeom prst="rect">
            <a:avLst/>
          </a:prstGeom>
          <a:solidFill>
            <a:schemeClr val="folHlink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(big-bang </a:t>
            </a:r>
            <a:r>
              <a:rPr lang="en-US" b="1" dirty="0" smtClean="0">
                <a:latin typeface="Courier New" pitchFamily="49" charset="0"/>
              </a:rPr>
              <a:t>initial-world</a:t>
            </a:r>
            <a:endParaRPr lang="en-US" b="1" dirty="0">
              <a:latin typeface="Courier New" pitchFamily="49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          (on-tick </a:t>
            </a:r>
            <a:r>
              <a:rPr lang="en-US" b="1" dirty="0" err="1" smtClean="0">
                <a:latin typeface="Courier New" pitchFamily="49" charset="0"/>
              </a:rPr>
              <a:t>incr</a:t>
            </a:r>
            <a:r>
              <a:rPr lang="en-US" b="1" dirty="0" smtClean="0">
                <a:latin typeface="Courier New" pitchFamily="49" charset="0"/>
              </a:rPr>
              <a:t>-time)</a:t>
            </a:r>
            <a:endParaRPr lang="en-US" b="1" dirty="0">
              <a:latin typeface="Courier New" pitchFamily="49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          </a:t>
            </a:r>
            <a:r>
              <a:rPr lang="en-US" b="1" dirty="0" smtClean="0">
                <a:latin typeface="Courier New" pitchFamily="49" charset="0"/>
              </a:rPr>
              <a:t>(to-draw render))</a:t>
            </a:r>
            <a:endParaRPr lang="en-US" b="1" dirty="0">
              <a:latin typeface="Courier New" pitchFamily="49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8" name="Left Arrow 7"/>
          <p:cNvSpPr/>
          <p:nvPr/>
        </p:nvSpPr>
        <p:spPr bwMode="auto">
          <a:xfrm>
            <a:off x="5715000" y="5257800"/>
            <a:ext cx="2057400" cy="733663"/>
          </a:xfrm>
          <a:prstGeom prst="leftArrow">
            <a:avLst/>
          </a:prstGeom>
          <a:solidFill>
            <a:schemeClr val="accent1">
              <a:alpha val="50000"/>
            </a:schemeClr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cs typeface="Arial" charset="0"/>
              </a:rPr>
              <a:t>model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cs typeface="Arial" charset="0"/>
                <a:sym typeface="Wingdings" pitchFamily="2" charset="2"/>
              </a:rPr>
              <a:t>model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990600" y="5590937"/>
            <a:ext cx="2057400" cy="733663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cs typeface="Arial" charset="0"/>
              </a:rPr>
              <a:t>model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cs typeface="Arial" charset="0"/>
                <a:sym typeface="Wingdings" pitchFamily="2" charset="2"/>
              </a:rPr>
              <a:t>view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8" grpId="0" uiExpand="1" build="p" animBg="1"/>
      <p:bldP spid="91140" grpId="0" animBg="1"/>
      <p:bldP spid="91141" grpId="0" animBg="1"/>
      <p:bldP spid="91142" grpId="0" animBg="1"/>
      <p:bldP spid="8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600200" y="304800"/>
            <a:ext cx="5943600" cy="1219200"/>
          </a:xfrm>
          <a:solidFill>
            <a:schemeClr val="folHlink">
              <a:alpha val="25000"/>
            </a:schemeClr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(define width 400)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(define height 300</a:t>
            </a:r>
            <a:r>
              <a:rPr lang="en-US" sz="1800" b="1" dirty="0" smtClean="0">
                <a:latin typeface="Courier New" pitchFamily="49" charset="0"/>
              </a:rPr>
              <a:t>)</a:t>
            </a:r>
            <a:endParaRPr lang="en-US" sz="1800" b="1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(define initial-world 0</a:t>
            </a:r>
            <a:r>
              <a:rPr lang="en-US" sz="1800" b="1" dirty="0" smtClean="0">
                <a:latin typeface="Courier New" pitchFamily="49" charset="0"/>
              </a:rPr>
              <a:t>)</a:t>
            </a:r>
            <a:endParaRPr lang="en-US" sz="1800" b="1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(define PLANE        )</a:t>
            </a:r>
          </a:p>
        </p:txBody>
      </p:sp>
      <p:pic>
        <p:nvPicPr>
          <p:cNvPr id="91139" name="Picture 3" descr="airplane-small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43300" y="1143000"/>
            <a:ext cx="952500" cy="333375"/>
          </a:xfrm>
          <a:prstGeom prst="rect">
            <a:avLst/>
          </a:prstGeom>
          <a:noFill/>
        </p:spPr>
      </p:pic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1600200" y="1828800"/>
            <a:ext cx="5943600" cy="1828800"/>
          </a:xfrm>
          <a:prstGeom prst="rect">
            <a:avLst/>
          </a:prstGeom>
          <a:solidFill>
            <a:schemeClr val="folHlink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i="1" dirty="0" smtClean="0"/>
              <a:t>world 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i="1" dirty="0" smtClean="0">
                <a:sym typeface="Wingdings" pitchFamily="2" charset="2"/>
              </a:rPr>
              <a:t>scene</a:t>
            </a:r>
            <a:endParaRPr lang="en-US" b="1" dirty="0" smtClean="0">
              <a:latin typeface="Courier New" pitchFamily="49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(</a:t>
            </a:r>
            <a:r>
              <a:rPr lang="en-US" b="1" dirty="0">
                <a:latin typeface="Courier New" pitchFamily="49" charset="0"/>
              </a:rPr>
              <a:t>define (</a:t>
            </a:r>
            <a:r>
              <a:rPr lang="en-US" b="1" dirty="0" smtClean="0">
                <a:latin typeface="Courier New" pitchFamily="49" charset="0"/>
              </a:rPr>
              <a:t>render </a:t>
            </a:r>
            <a:r>
              <a:rPr lang="en-US" b="1" dirty="0">
                <a:latin typeface="Courier New" pitchFamily="49" charset="0"/>
              </a:rPr>
              <a:t>w)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 (place-image PLANE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              (* w 10)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              (image-height PLANE)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              (empty-scene width height)))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b="1" dirty="0">
              <a:latin typeface="Courier New" pitchFamily="49" charset="0"/>
            </a:endParaRP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1600200" y="3962400"/>
            <a:ext cx="5943600" cy="381000"/>
          </a:xfrm>
          <a:prstGeom prst="rect">
            <a:avLst/>
          </a:prstGeom>
          <a:solidFill>
            <a:schemeClr val="folHlink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(animate initial-world render)</a:t>
            </a:r>
            <a:endParaRPr lang="en-US" b="1" dirty="0">
              <a:latin typeface="Courier New" pitchFamily="49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2" name="Bent-Up Arrow 11"/>
          <p:cNvSpPr/>
          <p:nvPr/>
        </p:nvSpPr>
        <p:spPr bwMode="auto">
          <a:xfrm>
            <a:off x="2057400" y="4343400"/>
            <a:ext cx="3429000" cy="1465898"/>
          </a:xfrm>
          <a:prstGeom prst="bentUpArrow">
            <a:avLst/>
          </a:prstGeom>
          <a:solidFill>
            <a:schemeClr val="accent1">
              <a:alpha val="50000"/>
            </a:schemeClr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F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cs typeface="Arial" charset="0"/>
              </a:rPr>
              <a:t>unctions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cs typeface="Arial" charset="0"/>
              </a:rPr>
              <a:t> as arguments (</a:t>
            </a:r>
            <a:r>
              <a:rPr kumimoji="0" lang="en-US" sz="1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cs typeface="Arial" charset="0"/>
              </a:rPr>
              <a:t>sssh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cs typeface="Arial" charset="0"/>
              </a:rPr>
              <a:t>!)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2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8001000" y="46482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6858000" y="2590800"/>
            <a:ext cx="304800" cy="1143000"/>
          </a:xfrm>
          <a:prstGeom prst="rect">
            <a:avLst/>
          </a:prstGeom>
          <a:solidFill>
            <a:schemeClr val="bg2">
              <a:alpha val="5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8001000" y="6096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8" name="AutoShape 6"/>
          <p:cNvSpPr>
            <a:spLocks noChangeArrowheads="1"/>
          </p:cNvSpPr>
          <p:nvPr/>
        </p:nvSpPr>
        <p:spPr bwMode="auto">
          <a:xfrm>
            <a:off x="4191000" y="228600"/>
            <a:ext cx="685800" cy="6477000"/>
          </a:xfrm>
          <a:prstGeom prst="downArrow">
            <a:avLst>
              <a:gd name="adj1" fmla="val 47222"/>
              <a:gd name="adj2" fmla="val 6602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9" name="Line 7"/>
          <p:cNvSpPr>
            <a:spLocks noChangeShapeType="1"/>
          </p:cNvSpPr>
          <p:nvPr/>
        </p:nvSpPr>
        <p:spPr bwMode="auto">
          <a:xfrm>
            <a:off x="8153400" y="823913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95240" name="AutoShape 8"/>
          <p:cNvCxnSpPr>
            <a:cxnSpLocks noChangeShapeType="1"/>
            <a:endCxn id="95239" idx="0"/>
          </p:cNvCxnSpPr>
          <p:nvPr/>
        </p:nvCxnSpPr>
        <p:spPr bwMode="auto">
          <a:xfrm>
            <a:off x="4572000" y="533400"/>
            <a:ext cx="35814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95241" name="AutoShape 9"/>
          <p:cNvCxnSpPr>
            <a:cxnSpLocks noChangeShapeType="1"/>
            <a:stCxn id="95239" idx="1"/>
          </p:cNvCxnSpPr>
          <p:nvPr/>
        </p:nvCxnSpPr>
        <p:spPr bwMode="auto">
          <a:xfrm flipH="1">
            <a:off x="4572000" y="1524000"/>
            <a:ext cx="3581400" cy="15398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95242" name="Line 10"/>
          <p:cNvSpPr>
            <a:spLocks noChangeShapeType="1"/>
          </p:cNvSpPr>
          <p:nvPr/>
        </p:nvSpPr>
        <p:spPr bwMode="auto">
          <a:xfrm>
            <a:off x="7010400" y="28194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43" name="Line 11"/>
          <p:cNvSpPr>
            <a:spLocks noChangeShapeType="1"/>
          </p:cNvSpPr>
          <p:nvPr/>
        </p:nvSpPr>
        <p:spPr bwMode="auto">
          <a:xfrm>
            <a:off x="8153400" y="4891088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44" name="AutoShape 12"/>
          <p:cNvSpPr>
            <a:spLocks noChangeArrowheads="1"/>
          </p:cNvSpPr>
          <p:nvPr/>
        </p:nvSpPr>
        <p:spPr bwMode="auto">
          <a:xfrm>
            <a:off x="533400" y="228600"/>
            <a:ext cx="685800" cy="6477000"/>
          </a:xfrm>
          <a:prstGeom prst="downArrow">
            <a:avLst>
              <a:gd name="adj1" fmla="val 47222"/>
              <a:gd name="adj2" fmla="val 66024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95245" name="AutoShape 13"/>
          <p:cNvCxnSpPr>
            <a:cxnSpLocks noChangeShapeType="1"/>
            <a:endCxn id="95242" idx="0"/>
          </p:cNvCxnSpPr>
          <p:nvPr/>
        </p:nvCxnSpPr>
        <p:spPr bwMode="auto">
          <a:xfrm>
            <a:off x="4572000" y="2543175"/>
            <a:ext cx="2438400" cy="26193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95246" name="AutoShape 14"/>
          <p:cNvCxnSpPr>
            <a:cxnSpLocks noChangeShapeType="1"/>
            <a:endCxn id="95243" idx="0"/>
          </p:cNvCxnSpPr>
          <p:nvPr/>
        </p:nvCxnSpPr>
        <p:spPr bwMode="auto">
          <a:xfrm>
            <a:off x="4572000" y="4600575"/>
            <a:ext cx="35814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95247" name="AutoShape 15"/>
          <p:cNvCxnSpPr>
            <a:cxnSpLocks noChangeShapeType="1"/>
            <a:stCxn id="95242" idx="1"/>
          </p:cNvCxnSpPr>
          <p:nvPr/>
        </p:nvCxnSpPr>
        <p:spPr bwMode="auto">
          <a:xfrm flipH="1">
            <a:off x="4572000" y="3519488"/>
            <a:ext cx="2438400" cy="138112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95248" name="AutoShape 16"/>
          <p:cNvCxnSpPr>
            <a:cxnSpLocks noChangeShapeType="1"/>
            <a:stCxn id="95243" idx="1"/>
          </p:cNvCxnSpPr>
          <p:nvPr/>
        </p:nvCxnSpPr>
        <p:spPr bwMode="auto">
          <a:xfrm flipH="1">
            <a:off x="4572000" y="5591175"/>
            <a:ext cx="3581400" cy="1238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95249" name="AutoShape 17"/>
          <p:cNvCxnSpPr>
            <a:cxnSpLocks noChangeShapeType="1"/>
          </p:cNvCxnSpPr>
          <p:nvPr/>
        </p:nvCxnSpPr>
        <p:spPr bwMode="auto">
          <a:xfrm>
            <a:off x="914400" y="304800"/>
            <a:ext cx="36576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95251" name="AutoShape 19"/>
          <p:cNvCxnSpPr>
            <a:cxnSpLocks noChangeShapeType="1"/>
          </p:cNvCxnSpPr>
          <p:nvPr/>
        </p:nvCxnSpPr>
        <p:spPr bwMode="auto">
          <a:xfrm>
            <a:off x="914400" y="4343400"/>
            <a:ext cx="36576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95253" name="AutoShape 21"/>
          <p:cNvCxnSpPr>
            <a:cxnSpLocks noChangeShapeType="1"/>
          </p:cNvCxnSpPr>
          <p:nvPr/>
        </p:nvCxnSpPr>
        <p:spPr bwMode="auto">
          <a:xfrm flipH="1">
            <a:off x="914400" y="3810000"/>
            <a:ext cx="36576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95255" name="AutoShape 23"/>
          <p:cNvSpPr>
            <a:spLocks noChangeArrowheads="1"/>
          </p:cNvSpPr>
          <p:nvPr/>
        </p:nvSpPr>
        <p:spPr bwMode="auto">
          <a:xfrm>
            <a:off x="4724400" y="1676400"/>
            <a:ext cx="685800" cy="1066800"/>
          </a:xfrm>
          <a:prstGeom prst="curvedLeftArrow">
            <a:avLst>
              <a:gd name="adj1" fmla="val 11753"/>
              <a:gd name="adj2" fmla="val 45774"/>
              <a:gd name="adj3" fmla="val 3171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56" name="AutoShape 24"/>
          <p:cNvSpPr>
            <a:spLocks noChangeArrowheads="1"/>
          </p:cNvSpPr>
          <p:nvPr/>
        </p:nvSpPr>
        <p:spPr bwMode="auto">
          <a:xfrm>
            <a:off x="4724400" y="1676400"/>
            <a:ext cx="3352800" cy="3429000"/>
          </a:xfrm>
          <a:prstGeom prst="curvedLeftArrow">
            <a:avLst>
              <a:gd name="adj1" fmla="val 7727"/>
              <a:gd name="adj2" fmla="val 30095"/>
              <a:gd name="adj3" fmla="val 3171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60" name="AutoShape 28"/>
          <p:cNvSpPr>
            <a:spLocks/>
          </p:cNvSpPr>
          <p:nvPr/>
        </p:nvSpPr>
        <p:spPr bwMode="auto">
          <a:xfrm>
            <a:off x="5410200" y="10668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7708"/>
              <a:gd name="adj5" fmla="val 151389"/>
              <a:gd name="adj6" fmla="val 130208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World</a:t>
            </a:r>
          </a:p>
        </p:txBody>
      </p:sp>
      <p:sp>
        <p:nvSpPr>
          <p:cNvPr id="95261" name="AutoShape 29"/>
          <p:cNvSpPr>
            <a:spLocks/>
          </p:cNvSpPr>
          <p:nvPr/>
        </p:nvSpPr>
        <p:spPr bwMode="auto">
          <a:xfrm>
            <a:off x="5486400" y="22098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2352"/>
              <a:gd name="adj5" fmla="val 158333"/>
              <a:gd name="adj6" fmla="val 118602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World</a:t>
            </a:r>
          </a:p>
        </p:txBody>
      </p:sp>
      <p:sp>
        <p:nvSpPr>
          <p:cNvPr id="95262" name="AutoShape 30"/>
          <p:cNvSpPr>
            <a:spLocks/>
          </p:cNvSpPr>
          <p:nvPr/>
        </p:nvSpPr>
        <p:spPr bwMode="auto">
          <a:xfrm>
            <a:off x="5181600" y="30480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22319"/>
              <a:gd name="adj5" fmla="val 136111"/>
              <a:gd name="adj6" fmla="val 140181"/>
            </a:avLst>
          </a:prstGeom>
          <a:solidFill>
            <a:schemeClr val="bg2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Scene</a:t>
            </a:r>
          </a:p>
        </p:txBody>
      </p:sp>
      <p:sp>
        <p:nvSpPr>
          <p:cNvPr id="95263" name="AutoShape 31"/>
          <p:cNvSpPr>
            <a:spLocks/>
          </p:cNvSpPr>
          <p:nvPr/>
        </p:nvSpPr>
        <p:spPr bwMode="auto">
          <a:xfrm>
            <a:off x="5943600" y="49149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1458"/>
              <a:gd name="adj5" fmla="val -36574"/>
              <a:gd name="adj6" fmla="val 116519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World</a:t>
            </a:r>
          </a:p>
        </p:txBody>
      </p:sp>
      <p:sp>
        <p:nvSpPr>
          <p:cNvPr id="95265" name="AutoShape 33"/>
          <p:cNvSpPr>
            <a:spLocks/>
          </p:cNvSpPr>
          <p:nvPr/>
        </p:nvSpPr>
        <p:spPr bwMode="auto">
          <a:xfrm>
            <a:off x="5410200" y="1905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7708"/>
              <a:gd name="adj5" fmla="val 151389"/>
              <a:gd name="adj6" fmla="val 130208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World</a:t>
            </a:r>
          </a:p>
        </p:txBody>
      </p:sp>
      <p:sp>
        <p:nvSpPr>
          <p:cNvPr id="95266" name="AutoShape 34"/>
          <p:cNvSpPr>
            <a:spLocks/>
          </p:cNvSpPr>
          <p:nvPr/>
        </p:nvSpPr>
        <p:spPr bwMode="auto">
          <a:xfrm>
            <a:off x="5943600" y="57531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1458"/>
              <a:gd name="adj5" fmla="val -36574"/>
              <a:gd name="adj6" fmla="val 116519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World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animBg="1"/>
      <p:bldP spid="95236" grpId="0" animBg="1"/>
      <p:bldP spid="95237" grpId="0" animBg="1"/>
      <p:bldP spid="95239" grpId="0" animBg="1"/>
      <p:bldP spid="95242" grpId="0" animBg="1"/>
      <p:bldP spid="95243" grpId="0" animBg="1"/>
      <p:bldP spid="95255" grpId="0" animBg="1"/>
      <p:bldP spid="95256" grpId="0" animBg="1"/>
      <p:bldP spid="95260" grpId="0" animBg="1"/>
      <p:bldP spid="95261" grpId="0" animBg="1"/>
      <p:bldP spid="95262" grpId="0" animBg="1"/>
      <p:bldP spid="95263" grpId="0" animBg="1"/>
      <p:bldP spid="95265" grpId="0" animBg="1"/>
      <p:bldP spid="9526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6858000" y="2590800"/>
            <a:ext cx="304800" cy="1143000"/>
          </a:xfrm>
          <a:prstGeom prst="rect">
            <a:avLst/>
          </a:prstGeom>
          <a:solidFill>
            <a:schemeClr val="bg2">
              <a:alpha val="5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8001000" y="609600"/>
            <a:ext cx="304800" cy="1143000"/>
          </a:xfrm>
          <a:prstGeom prst="rect">
            <a:avLst/>
          </a:prstGeom>
          <a:solidFill>
            <a:schemeClr val="fol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6261" name="AutoShape 5"/>
          <p:cNvSpPr>
            <a:spLocks noChangeArrowheads="1"/>
          </p:cNvSpPr>
          <p:nvPr/>
        </p:nvSpPr>
        <p:spPr bwMode="auto">
          <a:xfrm>
            <a:off x="4191000" y="228600"/>
            <a:ext cx="685800" cy="6477000"/>
          </a:xfrm>
          <a:prstGeom prst="downArrow">
            <a:avLst>
              <a:gd name="adj1" fmla="val 47222"/>
              <a:gd name="adj2" fmla="val 6602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6262" name="Line 6"/>
          <p:cNvSpPr>
            <a:spLocks noChangeShapeType="1"/>
          </p:cNvSpPr>
          <p:nvPr/>
        </p:nvSpPr>
        <p:spPr bwMode="auto">
          <a:xfrm>
            <a:off x="8153400" y="823913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96263" name="AutoShape 7"/>
          <p:cNvCxnSpPr>
            <a:cxnSpLocks noChangeShapeType="1"/>
            <a:endCxn id="96262" idx="0"/>
          </p:cNvCxnSpPr>
          <p:nvPr/>
        </p:nvCxnSpPr>
        <p:spPr bwMode="auto">
          <a:xfrm>
            <a:off x="4572000" y="533400"/>
            <a:ext cx="358140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96264" name="AutoShape 8"/>
          <p:cNvCxnSpPr>
            <a:cxnSpLocks noChangeShapeType="1"/>
            <a:stCxn id="96262" idx="1"/>
          </p:cNvCxnSpPr>
          <p:nvPr/>
        </p:nvCxnSpPr>
        <p:spPr bwMode="auto">
          <a:xfrm flipH="1">
            <a:off x="4572000" y="1524000"/>
            <a:ext cx="3581400" cy="15398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96265" name="Line 9"/>
          <p:cNvSpPr>
            <a:spLocks noChangeShapeType="1"/>
          </p:cNvSpPr>
          <p:nvPr/>
        </p:nvSpPr>
        <p:spPr bwMode="auto">
          <a:xfrm>
            <a:off x="7010400" y="28194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6267" name="AutoShape 11"/>
          <p:cNvSpPr>
            <a:spLocks noChangeArrowheads="1"/>
          </p:cNvSpPr>
          <p:nvPr/>
        </p:nvSpPr>
        <p:spPr bwMode="auto">
          <a:xfrm>
            <a:off x="533400" y="228600"/>
            <a:ext cx="685800" cy="6477000"/>
          </a:xfrm>
          <a:prstGeom prst="downArrow">
            <a:avLst>
              <a:gd name="adj1" fmla="val 47222"/>
              <a:gd name="adj2" fmla="val 66024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96268" name="AutoShape 12"/>
          <p:cNvCxnSpPr>
            <a:cxnSpLocks noChangeShapeType="1"/>
            <a:endCxn id="96265" idx="0"/>
          </p:cNvCxnSpPr>
          <p:nvPr/>
        </p:nvCxnSpPr>
        <p:spPr bwMode="auto">
          <a:xfrm>
            <a:off x="4572000" y="2543175"/>
            <a:ext cx="2438400" cy="26193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96270" name="AutoShape 14"/>
          <p:cNvCxnSpPr>
            <a:cxnSpLocks noChangeShapeType="1"/>
            <a:stCxn id="96265" idx="1"/>
          </p:cNvCxnSpPr>
          <p:nvPr/>
        </p:nvCxnSpPr>
        <p:spPr bwMode="auto">
          <a:xfrm flipH="1">
            <a:off x="4572000" y="3519488"/>
            <a:ext cx="2438400" cy="138112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96272" name="AutoShape 16"/>
          <p:cNvCxnSpPr>
            <a:cxnSpLocks noChangeShapeType="1"/>
          </p:cNvCxnSpPr>
          <p:nvPr/>
        </p:nvCxnSpPr>
        <p:spPr bwMode="auto">
          <a:xfrm>
            <a:off x="914400" y="304800"/>
            <a:ext cx="36576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96273" name="AutoShape 17"/>
          <p:cNvCxnSpPr>
            <a:cxnSpLocks noChangeShapeType="1"/>
          </p:cNvCxnSpPr>
          <p:nvPr/>
        </p:nvCxnSpPr>
        <p:spPr bwMode="auto">
          <a:xfrm>
            <a:off x="914400" y="5486400"/>
            <a:ext cx="36576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96274" name="AutoShape 18"/>
          <p:cNvCxnSpPr>
            <a:cxnSpLocks noChangeShapeType="1"/>
          </p:cNvCxnSpPr>
          <p:nvPr/>
        </p:nvCxnSpPr>
        <p:spPr bwMode="auto">
          <a:xfrm flipH="1">
            <a:off x="914400" y="3810000"/>
            <a:ext cx="36576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96275" name="AutoShape 19"/>
          <p:cNvSpPr>
            <a:spLocks noChangeArrowheads="1"/>
          </p:cNvSpPr>
          <p:nvPr/>
        </p:nvSpPr>
        <p:spPr bwMode="auto">
          <a:xfrm>
            <a:off x="4724400" y="1676400"/>
            <a:ext cx="685800" cy="1066800"/>
          </a:xfrm>
          <a:prstGeom prst="curvedLeftArrow">
            <a:avLst>
              <a:gd name="adj1" fmla="val 11753"/>
              <a:gd name="adj2" fmla="val 45774"/>
              <a:gd name="adj3" fmla="val 3171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6277" name="AutoShape 21"/>
          <p:cNvSpPr>
            <a:spLocks/>
          </p:cNvSpPr>
          <p:nvPr/>
        </p:nvSpPr>
        <p:spPr bwMode="auto">
          <a:xfrm>
            <a:off x="5410200" y="10668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7708"/>
              <a:gd name="adj5" fmla="val 151389"/>
              <a:gd name="adj6" fmla="val 130208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World</a:t>
            </a:r>
          </a:p>
        </p:txBody>
      </p:sp>
      <p:sp>
        <p:nvSpPr>
          <p:cNvPr id="96278" name="AutoShape 22"/>
          <p:cNvSpPr>
            <a:spLocks/>
          </p:cNvSpPr>
          <p:nvPr/>
        </p:nvSpPr>
        <p:spPr bwMode="auto">
          <a:xfrm>
            <a:off x="5486400" y="22098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2352"/>
              <a:gd name="adj5" fmla="val 158333"/>
              <a:gd name="adj6" fmla="val 118602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World</a:t>
            </a:r>
          </a:p>
        </p:txBody>
      </p:sp>
      <p:sp>
        <p:nvSpPr>
          <p:cNvPr id="96279" name="AutoShape 23"/>
          <p:cNvSpPr>
            <a:spLocks/>
          </p:cNvSpPr>
          <p:nvPr/>
        </p:nvSpPr>
        <p:spPr bwMode="auto">
          <a:xfrm>
            <a:off x="5181600" y="30480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22319"/>
              <a:gd name="adj5" fmla="val 136111"/>
              <a:gd name="adj6" fmla="val 140181"/>
            </a:avLst>
          </a:prstGeom>
          <a:solidFill>
            <a:schemeClr val="bg2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Scene</a:t>
            </a:r>
          </a:p>
        </p:txBody>
      </p:sp>
      <p:sp>
        <p:nvSpPr>
          <p:cNvPr id="96281" name="AutoShape 25"/>
          <p:cNvSpPr>
            <a:spLocks/>
          </p:cNvSpPr>
          <p:nvPr/>
        </p:nvSpPr>
        <p:spPr bwMode="auto">
          <a:xfrm>
            <a:off x="5410200" y="1905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7708"/>
              <a:gd name="adj5" fmla="val 151389"/>
              <a:gd name="adj6" fmla="val 130208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World</a:t>
            </a:r>
          </a:p>
        </p:txBody>
      </p:sp>
      <p:sp>
        <p:nvSpPr>
          <p:cNvPr id="96283" name="Rectangle 27"/>
          <p:cNvSpPr>
            <a:spLocks noChangeArrowheads="1"/>
          </p:cNvSpPr>
          <p:nvPr/>
        </p:nvSpPr>
        <p:spPr bwMode="auto">
          <a:xfrm>
            <a:off x="6858000" y="4114800"/>
            <a:ext cx="304800" cy="1143000"/>
          </a:xfrm>
          <a:prstGeom prst="rect">
            <a:avLst/>
          </a:prstGeom>
          <a:solidFill>
            <a:schemeClr val="folHlink">
              <a:alpha val="5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6284" name="Line 28"/>
          <p:cNvSpPr>
            <a:spLocks noChangeShapeType="1"/>
          </p:cNvSpPr>
          <p:nvPr/>
        </p:nvSpPr>
        <p:spPr bwMode="auto">
          <a:xfrm>
            <a:off x="7010400" y="43434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cxnSp>
        <p:nvCxnSpPr>
          <p:cNvPr id="96285" name="AutoShape 29"/>
          <p:cNvCxnSpPr>
            <a:cxnSpLocks noChangeShapeType="1"/>
            <a:endCxn id="96284" idx="0"/>
          </p:cNvCxnSpPr>
          <p:nvPr/>
        </p:nvCxnSpPr>
        <p:spPr bwMode="auto">
          <a:xfrm>
            <a:off x="4572000" y="4067175"/>
            <a:ext cx="2438400" cy="26193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cxnSp>
        <p:nvCxnSpPr>
          <p:cNvPr id="96286" name="AutoShape 30"/>
          <p:cNvCxnSpPr>
            <a:cxnSpLocks noChangeShapeType="1"/>
            <a:stCxn id="96284" idx="1"/>
          </p:cNvCxnSpPr>
          <p:nvPr/>
        </p:nvCxnSpPr>
        <p:spPr bwMode="auto">
          <a:xfrm flipH="1">
            <a:off x="4572000" y="5043488"/>
            <a:ext cx="2438400" cy="138112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</p:cxnSp>
      <p:sp>
        <p:nvSpPr>
          <p:cNvPr id="96287" name="AutoShape 31"/>
          <p:cNvSpPr>
            <a:spLocks/>
          </p:cNvSpPr>
          <p:nvPr/>
        </p:nvSpPr>
        <p:spPr bwMode="auto">
          <a:xfrm>
            <a:off x="5181600" y="45720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6519"/>
              <a:gd name="adj5" fmla="val -83333"/>
              <a:gd name="adj6" fmla="val 127681"/>
            </a:avLst>
          </a:prstGeom>
          <a:solidFill>
            <a:schemeClr val="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World</a:t>
            </a:r>
          </a:p>
        </p:txBody>
      </p:sp>
      <p:sp>
        <p:nvSpPr>
          <p:cNvPr id="96288" name="AutoShape 32"/>
          <p:cNvSpPr>
            <a:spLocks/>
          </p:cNvSpPr>
          <p:nvPr/>
        </p:nvSpPr>
        <p:spPr bwMode="auto">
          <a:xfrm>
            <a:off x="5181600" y="5257800"/>
            <a:ext cx="1066800" cy="342900"/>
          </a:xfrm>
          <a:prstGeom prst="borderCallout2">
            <a:avLst>
              <a:gd name="adj1" fmla="val 33333"/>
              <a:gd name="adj2" fmla="val 107144"/>
              <a:gd name="adj3" fmla="val 33333"/>
              <a:gd name="adj4" fmla="val 119046"/>
              <a:gd name="adj5" fmla="val -55556"/>
              <a:gd name="adj6" fmla="val 133185"/>
            </a:avLst>
          </a:prstGeom>
          <a:solidFill>
            <a:schemeClr val="folHlink">
              <a:alpha val="50000"/>
            </a:schemeClr>
          </a:solidFill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/>
              <a:t>Bool</a:t>
            </a:r>
          </a:p>
        </p:txBody>
      </p:sp>
      <p:sp>
        <p:nvSpPr>
          <p:cNvPr id="96289" name="AutoShape 33"/>
          <p:cNvSpPr>
            <a:spLocks noChangeArrowheads="1"/>
          </p:cNvSpPr>
          <p:nvPr/>
        </p:nvSpPr>
        <p:spPr bwMode="auto">
          <a:xfrm>
            <a:off x="4267200" y="5410200"/>
            <a:ext cx="609600" cy="533400"/>
          </a:xfrm>
          <a:prstGeom prst="lightningBolt">
            <a:avLst/>
          </a:prstGeom>
          <a:solidFill>
            <a:schemeClr val="hlink">
              <a:alpha val="5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6290" name="AutoShape 34"/>
          <p:cNvSpPr>
            <a:spLocks noChangeArrowheads="1"/>
          </p:cNvSpPr>
          <p:nvPr/>
        </p:nvSpPr>
        <p:spPr bwMode="auto">
          <a:xfrm>
            <a:off x="4724400" y="1676400"/>
            <a:ext cx="3352800" cy="2819400"/>
          </a:xfrm>
          <a:prstGeom prst="curvedLeftArrow">
            <a:avLst>
              <a:gd name="adj1" fmla="val 7556"/>
              <a:gd name="adj2" fmla="val 29426"/>
              <a:gd name="adj3" fmla="val 3812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83" grpId="0" animBg="1"/>
      <p:bldP spid="96284" grpId="0" animBg="1"/>
      <p:bldP spid="96287" grpId="0" animBg="1"/>
      <p:bldP spid="96288" grpId="0" animBg="1"/>
      <p:bldP spid="96289" grpId="0" animBg="1"/>
      <p:bldP spid="9629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AutoShape 4"/>
          <p:cNvSpPr>
            <a:spLocks noChangeArrowheads="1"/>
          </p:cNvSpPr>
          <p:nvPr/>
        </p:nvSpPr>
        <p:spPr bwMode="auto">
          <a:xfrm>
            <a:off x="4038600" y="3276600"/>
            <a:ext cx="685800" cy="457200"/>
          </a:xfrm>
          <a:prstGeom prst="cube">
            <a:avLst>
              <a:gd name="adj" fmla="val 25000"/>
            </a:avLst>
          </a:prstGeom>
          <a:solidFill>
            <a:schemeClr val="accent1">
              <a:alpha val="50000"/>
            </a:schemeClr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cxnSp>
        <p:nvCxnSpPr>
          <p:cNvPr id="87045" name="AutoShape 5"/>
          <p:cNvCxnSpPr>
            <a:cxnSpLocks noChangeShapeType="1"/>
            <a:stCxn id="87044" idx="2"/>
            <a:endCxn id="87044" idx="0"/>
          </p:cNvCxnSpPr>
          <p:nvPr/>
        </p:nvCxnSpPr>
        <p:spPr bwMode="auto">
          <a:xfrm rot="10800000" flipH="1">
            <a:off x="4038600" y="3276600"/>
            <a:ext cx="400050" cy="285750"/>
          </a:xfrm>
          <a:prstGeom prst="curvedConnector4">
            <a:avLst>
              <a:gd name="adj1" fmla="val -253972"/>
              <a:gd name="adj2" fmla="val 466106"/>
            </a:avLst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</p:cxnSp>
      <p:cxnSp>
        <p:nvCxnSpPr>
          <p:cNvPr id="87046" name="AutoShape 6"/>
          <p:cNvCxnSpPr>
            <a:cxnSpLocks noChangeShapeType="1"/>
            <a:stCxn id="87044" idx="2"/>
            <a:endCxn id="87044" idx="3"/>
          </p:cNvCxnSpPr>
          <p:nvPr/>
        </p:nvCxnSpPr>
        <p:spPr bwMode="auto">
          <a:xfrm rot="10800000" flipH="1" flipV="1">
            <a:off x="4038600" y="3562350"/>
            <a:ext cx="285750" cy="171450"/>
          </a:xfrm>
          <a:prstGeom prst="curvedConnector4">
            <a:avLst>
              <a:gd name="adj1" fmla="val -358889"/>
              <a:gd name="adj2" fmla="val 685181"/>
            </a:avLst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</p:cxnSp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2286000" y="4967288"/>
            <a:ext cx="28194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 dirty="0">
                <a:latin typeface="Courier New" pitchFamily="49" charset="0"/>
              </a:rPr>
              <a:t>on-tick</a:t>
            </a:r>
            <a:r>
              <a:rPr lang="en-US" dirty="0"/>
              <a:t> :: </a:t>
            </a:r>
            <a:r>
              <a:rPr lang="en-US" i="1" dirty="0"/>
              <a:t>w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i="1" dirty="0">
                <a:sym typeface="Wingdings" pitchFamily="2" charset="2"/>
              </a:rPr>
              <a:t>w</a:t>
            </a:r>
            <a:endParaRPr lang="en-US" i="1" dirty="0"/>
          </a:p>
        </p:txBody>
      </p:sp>
      <p:sp>
        <p:nvSpPr>
          <p:cNvPr id="87048" name="Text Box 8"/>
          <p:cNvSpPr txBox="1">
            <a:spLocks noChangeArrowheads="1"/>
          </p:cNvSpPr>
          <p:nvPr/>
        </p:nvSpPr>
        <p:spPr bwMode="auto">
          <a:xfrm>
            <a:off x="2590800" y="1752600"/>
            <a:ext cx="28194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>
                <a:latin typeface="Courier New" pitchFamily="49" charset="0"/>
              </a:rPr>
              <a:t>on-move</a:t>
            </a:r>
            <a:r>
              <a:rPr lang="en-US"/>
              <a:t> :: </a:t>
            </a:r>
            <a:r>
              <a:rPr lang="en-US" i="1"/>
              <a:t>w </a:t>
            </a:r>
            <a:r>
              <a:rPr lang="en-US" i="1">
                <a:sym typeface="Symbol" pitchFamily="18" charset="2"/>
              </a:rPr>
              <a:t> dist</a:t>
            </a:r>
            <a:r>
              <a:rPr lang="en-US"/>
              <a:t> </a:t>
            </a:r>
            <a:r>
              <a:rPr lang="en-US">
                <a:sym typeface="Wingdings" pitchFamily="2" charset="2"/>
              </a:rPr>
              <a:t> </a:t>
            </a:r>
            <a:r>
              <a:rPr lang="en-US" i="1">
                <a:sym typeface="Wingdings" pitchFamily="2" charset="2"/>
              </a:rPr>
              <a:t>w</a:t>
            </a:r>
            <a:endParaRPr lang="en-US" i="1"/>
          </a:p>
        </p:txBody>
      </p:sp>
      <p:sp>
        <p:nvSpPr>
          <p:cNvPr id="87049" name="Text Box 9"/>
          <p:cNvSpPr txBox="1">
            <a:spLocks noChangeArrowheads="1"/>
          </p:cNvSpPr>
          <p:nvPr/>
        </p:nvSpPr>
        <p:spPr bwMode="auto">
          <a:xfrm>
            <a:off x="2590800" y="1309688"/>
            <a:ext cx="28194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 dirty="0">
                <a:latin typeface="Courier New" pitchFamily="49" charset="0"/>
              </a:rPr>
              <a:t>on-tilt</a:t>
            </a:r>
            <a:r>
              <a:rPr lang="en-US" dirty="0"/>
              <a:t> :: </a:t>
            </a:r>
            <a:r>
              <a:rPr lang="en-US" i="1" dirty="0"/>
              <a:t>w </a:t>
            </a:r>
            <a:r>
              <a:rPr lang="en-US" i="1" dirty="0">
                <a:sym typeface="Symbol" pitchFamily="18" charset="2"/>
              </a:rPr>
              <a:t> </a:t>
            </a:r>
            <a:r>
              <a:rPr lang="en-US" i="1" dirty="0" err="1">
                <a:sym typeface="Symbol" pitchFamily="18" charset="2"/>
              </a:rPr>
              <a:t>incl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i="1" dirty="0">
                <a:sym typeface="Wingdings" pitchFamily="2" charset="2"/>
              </a:rPr>
              <a:t>w</a:t>
            </a:r>
            <a:endParaRPr lang="en-US" i="1" dirty="0"/>
          </a:p>
        </p:txBody>
      </p:sp>
      <p:sp>
        <p:nvSpPr>
          <p:cNvPr id="87050" name="Text Box 10"/>
          <p:cNvSpPr txBox="1">
            <a:spLocks noChangeArrowheads="1"/>
          </p:cNvSpPr>
          <p:nvPr/>
        </p:nvSpPr>
        <p:spPr bwMode="auto">
          <a:xfrm>
            <a:off x="2667000" y="838200"/>
            <a:ext cx="28194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>
                <a:latin typeface="Courier New" pitchFamily="49" charset="0"/>
              </a:rPr>
              <a:t>on-key</a:t>
            </a:r>
            <a:r>
              <a:rPr lang="en-US"/>
              <a:t> :: </a:t>
            </a:r>
            <a:r>
              <a:rPr lang="en-US" i="1"/>
              <a:t>w </a:t>
            </a:r>
            <a:r>
              <a:rPr lang="en-US" i="1">
                <a:sym typeface="Symbol" pitchFamily="18" charset="2"/>
              </a:rPr>
              <a:t> key</a:t>
            </a:r>
            <a:r>
              <a:rPr lang="en-US"/>
              <a:t> </a:t>
            </a:r>
            <a:r>
              <a:rPr lang="en-US">
                <a:sym typeface="Wingdings" pitchFamily="2" charset="2"/>
              </a:rPr>
              <a:t> </a:t>
            </a:r>
            <a:r>
              <a:rPr lang="en-US" i="1">
                <a:sym typeface="Wingdings" pitchFamily="2" charset="2"/>
              </a:rPr>
              <a:t>w</a:t>
            </a:r>
            <a:endParaRPr lang="en-US" i="1"/>
          </a:p>
        </p:txBody>
      </p:sp>
      <p:sp>
        <p:nvSpPr>
          <p:cNvPr id="87051" name="Text Box 11"/>
          <p:cNvSpPr txBox="1">
            <a:spLocks noChangeArrowheads="1"/>
          </p:cNvSpPr>
          <p:nvPr/>
        </p:nvSpPr>
        <p:spPr bwMode="auto">
          <a:xfrm>
            <a:off x="2514600" y="381000"/>
            <a:ext cx="28194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>
                <a:latin typeface="Courier New" pitchFamily="49" charset="0"/>
              </a:rPr>
              <a:t>on-click</a:t>
            </a:r>
            <a:r>
              <a:rPr lang="en-US"/>
              <a:t> :: </a:t>
            </a:r>
            <a:r>
              <a:rPr lang="en-US" i="1"/>
              <a:t>w </a:t>
            </a:r>
            <a:r>
              <a:rPr lang="en-US" i="1">
                <a:sym typeface="Symbol" pitchFamily="18" charset="2"/>
              </a:rPr>
              <a:t> btn</a:t>
            </a:r>
            <a:r>
              <a:rPr lang="en-US"/>
              <a:t> </a:t>
            </a:r>
            <a:r>
              <a:rPr lang="en-US">
                <a:sym typeface="Wingdings" pitchFamily="2" charset="2"/>
              </a:rPr>
              <a:t> </a:t>
            </a:r>
            <a:r>
              <a:rPr lang="en-US" i="1">
                <a:sym typeface="Wingdings" pitchFamily="2" charset="2"/>
              </a:rPr>
              <a:t>w</a:t>
            </a:r>
            <a:endParaRPr lang="en-US" i="1"/>
          </a:p>
        </p:txBody>
      </p:sp>
      <p:pic>
        <p:nvPicPr>
          <p:cNvPr id="87052" name="Picture 12" descr="j02341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4724400"/>
            <a:ext cx="833438" cy="885825"/>
          </a:xfrm>
          <a:prstGeom prst="rect">
            <a:avLst/>
          </a:prstGeom>
          <a:noFill/>
        </p:spPr>
      </p:pic>
      <p:pic>
        <p:nvPicPr>
          <p:cNvPr id="87053" name="Picture 13" descr="j031634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447800"/>
            <a:ext cx="1219200" cy="812800"/>
          </a:xfrm>
          <a:prstGeom prst="rect">
            <a:avLst/>
          </a:prstGeom>
          <a:noFill/>
        </p:spPr>
      </p:pic>
      <p:pic>
        <p:nvPicPr>
          <p:cNvPr id="87054" name="Picture 14" descr="j03988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685800"/>
            <a:ext cx="1066800" cy="762000"/>
          </a:xfrm>
          <a:prstGeom prst="rect">
            <a:avLst/>
          </a:prstGeom>
          <a:noFill/>
        </p:spPr>
      </p:pic>
      <p:pic>
        <p:nvPicPr>
          <p:cNvPr id="87055" name="Picture 15" descr="google-android-picture-sdk-2"/>
          <p:cNvPicPr>
            <a:picLocks noChangeAspect="1" noChangeArrowheads="1"/>
          </p:cNvPicPr>
          <p:nvPr/>
        </p:nvPicPr>
        <p:blipFill>
          <a:blip r:embed="rId5" cstate="print"/>
          <a:srcRect l="30545" r="30545"/>
          <a:stretch>
            <a:fillRect/>
          </a:stretch>
        </p:blipFill>
        <p:spPr bwMode="auto">
          <a:xfrm>
            <a:off x="762000" y="228600"/>
            <a:ext cx="711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58" name="monitor"/>
          <p:cNvSpPr>
            <a:spLocks noChangeAspect="1" noEditPoints="1" noChangeArrowheads="1"/>
          </p:cNvSpPr>
          <p:nvPr/>
        </p:nvSpPr>
        <p:spPr bwMode="auto">
          <a:xfrm>
            <a:off x="6705600" y="1828800"/>
            <a:ext cx="758825" cy="758825"/>
          </a:xfrm>
          <a:custGeom>
            <a:avLst/>
            <a:gdLst>
              <a:gd name="T0" fmla="*/ 6837 w 21600"/>
              <a:gd name="T1" fmla="*/ 21600 h 21600"/>
              <a:gd name="T2" fmla="*/ 3108 w 21600"/>
              <a:gd name="T3" fmla="*/ 19849 h 21600"/>
              <a:gd name="T4" fmla="*/ 0 w 21600"/>
              <a:gd name="T5" fmla="*/ 15178 h 21600"/>
              <a:gd name="T6" fmla="*/ 0 w 21600"/>
              <a:gd name="T7" fmla="*/ 10508 h 21600"/>
              <a:gd name="T8" fmla="*/ 0 w 21600"/>
              <a:gd name="T9" fmla="*/ 3941 h 21600"/>
              <a:gd name="T10" fmla="*/ 8081 w 21600"/>
              <a:gd name="T11" fmla="*/ 1168 h 21600"/>
              <a:gd name="T12" fmla="*/ 17871 w 21600"/>
              <a:gd name="T13" fmla="*/ 0 h 21600"/>
              <a:gd name="T14" fmla="*/ 21600 w 21600"/>
              <a:gd name="T15" fmla="*/ 1751 h 21600"/>
              <a:gd name="T16" fmla="*/ 21600 w 21600"/>
              <a:gd name="T17" fmla="*/ 10508 h 21600"/>
              <a:gd name="T18" fmla="*/ 21600 w 21600"/>
              <a:gd name="T19" fmla="*/ 16346 h 21600"/>
              <a:gd name="T20" fmla="*/ 10722 w 21600"/>
              <a:gd name="T21" fmla="*/ 20286 h 21600"/>
              <a:gd name="T22" fmla="*/ 1204 w 21600"/>
              <a:gd name="T23" fmla="*/ 22548 h 21600"/>
              <a:gd name="T24" fmla="*/ 20706 w 21600"/>
              <a:gd name="T25" fmla="*/ 283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 extrusionOk="0">
                <a:moveTo>
                  <a:pt x="6837" y="21600"/>
                </a:moveTo>
                <a:lnTo>
                  <a:pt x="3108" y="19849"/>
                </a:lnTo>
                <a:lnTo>
                  <a:pt x="3108" y="17659"/>
                </a:lnTo>
                <a:lnTo>
                  <a:pt x="0" y="15178"/>
                </a:lnTo>
                <a:lnTo>
                  <a:pt x="0" y="10508"/>
                </a:lnTo>
                <a:lnTo>
                  <a:pt x="0" y="3941"/>
                </a:lnTo>
                <a:lnTo>
                  <a:pt x="8081" y="1168"/>
                </a:lnTo>
                <a:lnTo>
                  <a:pt x="10722" y="1605"/>
                </a:lnTo>
                <a:lnTo>
                  <a:pt x="12587" y="1751"/>
                </a:lnTo>
                <a:lnTo>
                  <a:pt x="17871" y="0"/>
                </a:lnTo>
                <a:lnTo>
                  <a:pt x="21600" y="1751"/>
                </a:lnTo>
                <a:lnTo>
                  <a:pt x="21600" y="10508"/>
                </a:lnTo>
                <a:lnTo>
                  <a:pt x="21600" y="16346"/>
                </a:lnTo>
                <a:lnTo>
                  <a:pt x="10722" y="20286"/>
                </a:lnTo>
                <a:lnTo>
                  <a:pt x="6837" y="21600"/>
                </a:lnTo>
                <a:close/>
              </a:path>
              <a:path w="21600" h="21600" extrusionOk="0">
                <a:moveTo>
                  <a:pt x="3108" y="5254"/>
                </a:moveTo>
                <a:lnTo>
                  <a:pt x="2642" y="4962"/>
                </a:lnTo>
                <a:lnTo>
                  <a:pt x="777" y="4232"/>
                </a:lnTo>
                <a:lnTo>
                  <a:pt x="155" y="3941"/>
                </a:lnTo>
                <a:moveTo>
                  <a:pt x="6837" y="7005"/>
                </a:moveTo>
                <a:lnTo>
                  <a:pt x="6216" y="6714"/>
                </a:lnTo>
                <a:lnTo>
                  <a:pt x="3885" y="5546"/>
                </a:lnTo>
                <a:lnTo>
                  <a:pt x="3108" y="5254"/>
                </a:lnTo>
                <a:moveTo>
                  <a:pt x="19735" y="14595"/>
                </a:moveTo>
                <a:lnTo>
                  <a:pt x="19735" y="4816"/>
                </a:lnTo>
                <a:lnTo>
                  <a:pt x="9790" y="8319"/>
                </a:lnTo>
                <a:lnTo>
                  <a:pt x="9790" y="18243"/>
                </a:lnTo>
                <a:lnTo>
                  <a:pt x="19735" y="14595"/>
                </a:lnTo>
                <a:moveTo>
                  <a:pt x="3108" y="17659"/>
                </a:moveTo>
                <a:lnTo>
                  <a:pt x="3108" y="5254"/>
                </a:lnTo>
                <a:lnTo>
                  <a:pt x="12742" y="1751"/>
                </a:lnTo>
                <a:moveTo>
                  <a:pt x="21600" y="1751"/>
                </a:moveTo>
                <a:lnTo>
                  <a:pt x="6837" y="7005"/>
                </a:lnTo>
                <a:lnTo>
                  <a:pt x="6837" y="216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87059" name="AutoShape 19"/>
          <p:cNvCxnSpPr>
            <a:cxnSpLocks noChangeShapeType="1"/>
            <a:stCxn id="87044" idx="5"/>
            <a:endCxn id="87058" idx="5"/>
          </p:cNvCxnSpPr>
          <p:nvPr/>
        </p:nvCxnSpPr>
        <p:spPr bwMode="auto">
          <a:xfrm flipV="1">
            <a:off x="4724400" y="1870075"/>
            <a:ext cx="2265363" cy="1577975"/>
          </a:xfrm>
          <a:prstGeom prst="curvedConnector4">
            <a:avLst>
              <a:gd name="adj1" fmla="val 43727"/>
              <a:gd name="adj2" fmla="val 117102"/>
            </a:avLst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</p:cxnSp>
      <p:sp>
        <p:nvSpPr>
          <p:cNvPr id="87060" name="Text Box 20"/>
          <p:cNvSpPr txBox="1">
            <a:spLocks noChangeArrowheads="1"/>
          </p:cNvSpPr>
          <p:nvPr/>
        </p:nvSpPr>
        <p:spPr bwMode="auto">
          <a:xfrm>
            <a:off x="5410200" y="3200400"/>
            <a:ext cx="2819400" cy="366713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latin typeface="Courier New" pitchFamily="49" charset="0"/>
              </a:rPr>
              <a:t>to-draw</a:t>
            </a:r>
            <a:r>
              <a:rPr lang="en-US" dirty="0" smtClean="0"/>
              <a:t> </a:t>
            </a:r>
            <a:r>
              <a:rPr lang="en-US" dirty="0"/>
              <a:t>:: </a:t>
            </a:r>
            <a:r>
              <a:rPr lang="en-US" i="1" dirty="0"/>
              <a:t>w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i="1" dirty="0">
                <a:sym typeface="Wingdings" pitchFamily="2" charset="2"/>
              </a:rPr>
              <a:t>scene</a:t>
            </a:r>
            <a:endParaRPr lang="en-US" i="1" dirty="0"/>
          </a:p>
        </p:txBody>
      </p:sp>
      <p:sp>
        <p:nvSpPr>
          <p:cNvPr id="87061" name="AutoShape 21"/>
          <p:cNvSpPr>
            <a:spLocks noChangeArrowheads="1"/>
          </p:cNvSpPr>
          <p:nvPr/>
        </p:nvSpPr>
        <p:spPr bwMode="auto">
          <a:xfrm>
            <a:off x="5791200" y="4495800"/>
            <a:ext cx="990600" cy="914400"/>
          </a:xfrm>
          <a:prstGeom prst="lightningBolt">
            <a:avLst/>
          </a:prstGeom>
          <a:solidFill>
            <a:schemeClr val="hlink">
              <a:alpha val="5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cxnSp>
        <p:nvCxnSpPr>
          <p:cNvPr id="87062" name="AutoShape 22"/>
          <p:cNvCxnSpPr>
            <a:cxnSpLocks noChangeShapeType="1"/>
            <a:stCxn id="87044" idx="4"/>
            <a:endCxn id="87061" idx="0"/>
          </p:cNvCxnSpPr>
          <p:nvPr/>
        </p:nvCxnSpPr>
        <p:spPr bwMode="auto">
          <a:xfrm>
            <a:off x="4610100" y="3562350"/>
            <a:ext cx="1570038" cy="933450"/>
          </a:xfrm>
          <a:prstGeom prst="curvedConnector2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</p:cxnSp>
      <p:sp>
        <p:nvSpPr>
          <p:cNvPr id="87063" name="Text Box 23"/>
          <p:cNvSpPr txBox="1">
            <a:spLocks noChangeArrowheads="1"/>
          </p:cNvSpPr>
          <p:nvPr/>
        </p:nvSpPr>
        <p:spPr bwMode="auto">
          <a:xfrm>
            <a:off x="5029200" y="5653088"/>
            <a:ext cx="2819400" cy="366712"/>
          </a:xfrm>
          <a:prstGeom prst="rect">
            <a:avLst/>
          </a:prstGeom>
          <a:noFill/>
          <a:ln w="9525" cap="rnd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 dirty="0">
                <a:latin typeface="Courier New" pitchFamily="49" charset="0"/>
              </a:rPr>
              <a:t>stop-when</a:t>
            </a:r>
            <a:r>
              <a:rPr lang="en-US" dirty="0"/>
              <a:t> :: </a:t>
            </a:r>
            <a:r>
              <a:rPr lang="en-US" i="1" dirty="0"/>
              <a:t>w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i="1" dirty="0" err="1">
                <a:sym typeface="Wingdings" pitchFamily="2" charset="2"/>
              </a:rPr>
              <a:t>bool</a:t>
            </a:r>
            <a:endParaRPr lang="en-US" i="1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4" grpId="0" animBg="1"/>
      <p:bldP spid="87047" grpId="0"/>
      <p:bldP spid="87048" grpId="0"/>
      <p:bldP spid="87049" grpId="0"/>
      <p:bldP spid="87050" grpId="0"/>
      <p:bldP spid="87051" grpId="0"/>
      <p:bldP spid="87058" grpId="0" animBg="1"/>
      <p:bldP spid="87060" grpId="1"/>
      <p:bldP spid="87061" grpId="0" animBg="1"/>
      <p:bldP spid="8706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9" name="Picture 5" descr="bubble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30480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3910" name="Picture 6" descr="bubble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914400"/>
            <a:ext cx="30480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3908" name="Picture 4" descr="bubble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209800"/>
            <a:ext cx="30480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304800"/>
            <a:ext cx="8077200" cy="1752600"/>
          </a:xfrm>
          <a:solidFill>
            <a:schemeClr val="folHlink">
              <a:alpha val="25000"/>
            </a:schemeClr>
          </a:solidFill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(define WIDTH 300)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(define HEIGHT 300)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(define-</a:t>
            </a:r>
            <a:r>
              <a:rPr lang="en-US" sz="1800" b="1" dirty="0" err="1">
                <a:latin typeface="Courier New" pitchFamily="49" charset="0"/>
              </a:rPr>
              <a:t>struct</a:t>
            </a:r>
            <a:r>
              <a:rPr lang="en-US" sz="1800" b="1" dirty="0">
                <a:latin typeface="Courier New" pitchFamily="49" charset="0"/>
              </a:rPr>
              <a:t> </a:t>
            </a:r>
            <a:r>
              <a:rPr lang="en-US" sz="1800" b="1" dirty="0" err="1">
                <a:latin typeface="Courier New" pitchFamily="49" charset="0"/>
              </a:rPr>
              <a:t>vel</a:t>
            </a:r>
            <a:r>
              <a:rPr lang="en-US" sz="1800" b="1" dirty="0">
                <a:latin typeface="Courier New" pitchFamily="49" charset="0"/>
              </a:rPr>
              <a:t> (x y))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(define target (make-</a:t>
            </a:r>
            <a:r>
              <a:rPr lang="en-US" sz="1800" b="1" dirty="0" err="1">
                <a:latin typeface="Courier New" pitchFamily="49" charset="0"/>
              </a:rPr>
              <a:t>posn</a:t>
            </a:r>
            <a:r>
              <a:rPr lang="en-US" sz="1800" b="1" dirty="0">
                <a:latin typeface="Courier New" pitchFamily="49" charset="0"/>
              </a:rPr>
              <a:t> (random WIDTH) …))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auto">
          <a:xfrm>
            <a:off x="533400" y="2362200"/>
            <a:ext cx="8077200" cy="1447800"/>
          </a:xfrm>
          <a:prstGeom prst="rect">
            <a:avLst/>
          </a:prstGeom>
          <a:solidFill>
            <a:schemeClr val="folHlink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(define-</a:t>
            </a:r>
            <a:r>
              <a:rPr lang="en-US" b="1" dirty="0" err="1">
                <a:latin typeface="Courier New" pitchFamily="49" charset="0"/>
              </a:rPr>
              <a:t>struct</a:t>
            </a:r>
            <a:r>
              <a:rPr lang="en-US" b="1" dirty="0">
                <a:latin typeface="Courier New" pitchFamily="49" charset="0"/>
              </a:rPr>
              <a:t> world (</a:t>
            </a:r>
            <a:r>
              <a:rPr lang="en-US" b="1" dirty="0" err="1">
                <a:latin typeface="Courier New" pitchFamily="49" charset="0"/>
              </a:rPr>
              <a:t>posn</a:t>
            </a:r>
            <a:r>
              <a:rPr lang="en-US" b="1" dirty="0">
                <a:latin typeface="Courier New" pitchFamily="49" charset="0"/>
              </a:rPr>
              <a:t> r </a:t>
            </a:r>
            <a:r>
              <a:rPr lang="en-US" b="1" dirty="0" err="1">
                <a:latin typeface="Courier New" pitchFamily="49" charset="0"/>
              </a:rPr>
              <a:t>vel</a:t>
            </a:r>
            <a:r>
              <a:rPr lang="en-US" b="1" dirty="0">
                <a:latin typeface="Courier New" pitchFamily="49" charset="0"/>
              </a:rPr>
              <a:t>))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b="1" dirty="0">
              <a:latin typeface="Courier New" pitchFamily="49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(define </a:t>
            </a:r>
            <a:r>
              <a:rPr lang="en-US" b="1" dirty="0" smtClean="0">
                <a:latin typeface="Courier New" pitchFamily="49" charset="0"/>
              </a:rPr>
              <a:t>initial-world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  (</a:t>
            </a:r>
            <a:r>
              <a:rPr lang="en-US" b="1" dirty="0">
                <a:latin typeface="Courier New" pitchFamily="49" charset="0"/>
              </a:rPr>
              <a:t>make-world (make-</a:t>
            </a:r>
            <a:r>
              <a:rPr lang="en-US" b="1" dirty="0" err="1">
                <a:latin typeface="Courier New" pitchFamily="49" charset="0"/>
              </a:rPr>
              <a:t>posn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 smtClean="0">
                <a:latin typeface="Courier New" pitchFamily="49" charset="0"/>
              </a:rPr>
              <a:t>…)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              </a:t>
            </a:r>
            <a:r>
              <a:rPr lang="en-US" b="1" dirty="0">
                <a:latin typeface="Courier New" pitchFamily="49" charset="0"/>
              </a:rPr>
              <a:t>30 (make-</a:t>
            </a:r>
            <a:r>
              <a:rPr lang="en-US" b="1" dirty="0" err="1">
                <a:latin typeface="Courier New" pitchFamily="49" charset="0"/>
              </a:rPr>
              <a:t>vel</a:t>
            </a:r>
            <a:r>
              <a:rPr lang="en-US" b="1" dirty="0">
                <a:latin typeface="Courier New" pitchFamily="49" charset="0"/>
              </a:rPr>
              <a:t> 0 0)))</a:t>
            </a:r>
          </a:p>
        </p:txBody>
      </p:sp>
      <p:sp>
        <p:nvSpPr>
          <p:cNvPr id="110599" name="Rectangle 7"/>
          <p:cNvSpPr>
            <a:spLocks noChangeArrowheads="1"/>
          </p:cNvSpPr>
          <p:nvPr/>
        </p:nvSpPr>
        <p:spPr bwMode="auto">
          <a:xfrm>
            <a:off x="533400" y="4114800"/>
            <a:ext cx="8077200" cy="1371600"/>
          </a:xfrm>
          <a:prstGeom prst="rect">
            <a:avLst/>
          </a:prstGeom>
          <a:solidFill>
            <a:schemeClr val="folHlink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i="1" dirty="0" smtClean="0"/>
              <a:t>world 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i="1" dirty="0" err="1" smtClean="0">
                <a:sym typeface="Wingdings" pitchFamily="2" charset="2"/>
              </a:rPr>
              <a:t>bool</a:t>
            </a:r>
            <a:endParaRPr lang="en-US" b="1" dirty="0">
              <a:latin typeface="Courier New" pitchFamily="49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(define (game-ends? w</a:t>
            </a:r>
            <a:r>
              <a:rPr lang="en-US" b="1" dirty="0" smtClean="0">
                <a:latin typeface="Courier New" pitchFamily="49" charset="0"/>
              </a:rPr>
              <a:t>)</a:t>
            </a:r>
          </a:p>
          <a:p>
            <a:pPr marL="342900" indent="-342900"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  (</a:t>
            </a:r>
            <a:r>
              <a:rPr lang="en-US" b="1" dirty="0">
                <a:latin typeface="Courier New" pitchFamily="49" charset="0"/>
              </a:rPr>
              <a:t>or (&lt;= (world-r w) 1</a:t>
            </a:r>
            <a:r>
              <a:rPr lang="en-US" b="1" dirty="0" smtClean="0">
                <a:latin typeface="Courier New" pitchFamily="49" charset="0"/>
              </a:rPr>
              <a:t>)</a:t>
            </a:r>
          </a:p>
          <a:p>
            <a:pPr marL="342900" indent="-342900"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      (</a:t>
            </a:r>
            <a:r>
              <a:rPr lang="en-US" b="1" dirty="0">
                <a:latin typeface="Courier New" pitchFamily="49" charset="0"/>
              </a:rPr>
              <a:t>collide? w)))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 build="p" animBg="1"/>
      <p:bldP spid="110597" grpId="0" animBg="1"/>
      <p:bldP spid="11059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304800"/>
            <a:ext cx="8077200" cy="1447800"/>
          </a:xfrm>
          <a:solidFill>
            <a:schemeClr val="folHlink">
              <a:alpha val="25000"/>
            </a:schemeClr>
          </a:solidFill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800" i="1" dirty="0" smtClean="0"/>
              <a:t>world </a:t>
            </a:r>
            <a:r>
              <a:rPr lang="en-US" sz="1800" dirty="0" smtClean="0"/>
              <a:t> </a:t>
            </a:r>
            <a:r>
              <a:rPr lang="en-US" sz="1800" dirty="0" smtClean="0">
                <a:sym typeface="Wingdings" pitchFamily="2" charset="2"/>
              </a:rPr>
              <a:t> </a:t>
            </a:r>
            <a:r>
              <a:rPr lang="en-US" sz="1800" i="1" dirty="0" smtClean="0">
                <a:sym typeface="Wingdings" pitchFamily="2" charset="2"/>
              </a:rPr>
              <a:t>world</a:t>
            </a:r>
            <a:endParaRPr lang="en-US" sz="1800" b="1" dirty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(define (tick w</a:t>
            </a:r>
            <a:r>
              <a:rPr lang="en-US" sz="1800" b="1" dirty="0" smtClean="0">
                <a:latin typeface="Courier New" pitchFamily="49" charset="0"/>
              </a:rPr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(</a:t>
            </a:r>
            <a:r>
              <a:rPr lang="en-US" sz="1800" b="1" dirty="0">
                <a:latin typeface="Courier New" pitchFamily="49" charset="0"/>
              </a:rPr>
              <a:t>make-world (</a:t>
            </a:r>
            <a:r>
              <a:rPr lang="en-US" sz="1800" b="1" dirty="0" err="1">
                <a:latin typeface="Courier New" pitchFamily="49" charset="0"/>
              </a:rPr>
              <a:t>posn+vel</a:t>
            </a:r>
            <a:r>
              <a:rPr lang="en-US" sz="1800" b="1" dirty="0">
                <a:latin typeface="Courier New" pitchFamily="49" charset="0"/>
              </a:rPr>
              <a:t> (world-</a:t>
            </a:r>
            <a:r>
              <a:rPr lang="en-US" sz="1800" b="1" dirty="0" err="1">
                <a:latin typeface="Courier New" pitchFamily="49" charset="0"/>
              </a:rPr>
              <a:t>posn</a:t>
            </a:r>
            <a:r>
              <a:rPr lang="en-US" sz="1800" b="1" dirty="0">
                <a:latin typeface="Courier New" pitchFamily="49" charset="0"/>
              </a:rPr>
              <a:t> w) (world-</a:t>
            </a:r>
            <a:r>
              <a:rPr lang="en-US" sz="1800" b="1" dirty="0" err="1">
                <a:latin typeface="Courier New" pitchFamily="49" charset="0"/>
              </a:rPr>
              <a:t>vel</a:t>
            </a:r>
            <a:r>
              <a:rPr lang="en-US" sz="1800" b="1" dirty="0">
                <a:latin typeface="Courier New" pitchFamily="49" charset="0"/>
              </a:rPr>
              <a:t> w</a:t>
            </a:r>
            <a:r>
              <a:rPr lang="en-US" sz="1800" b="1" dirty="0" smtClean="0">
                <a:latin typeface="Courier New" pitchFamily="49" charset="0"/>
              </a:rPr>
              <a:t>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            </a:t>
            </a:r>
            <a:r>
              <a:rPr lang="en-US" sz="1800" b="1" dirty="0">
                <a:latin typeface="Courier New" pitchFamily="49" charset="0"/>
              </a:rPr>
              <a:t>(- (world-r w) 1/3</a:t>
            </a:r>
            <a:r>
              <a:rPr lang="en-US" sz="1800" b="1" dirty="0" smtClean="0">
                <a:latin typeface="Courier New" pitchFamily="49" charset="0"/>
              </a:rPr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 smtClean="0">
                <a:latin typeface="Courier New" pitchFamily="49" charset="0"/>
              </a:rPr>
              <a:t>              </a:t>
            </a:r>
            <a:r>
              <a:rPr lang="en-US" sz="1800" b="1" dirty="0">
                <a:latin typeface="Courier New" pitchFamily="49" charset="0"/>
              </a:rPr>
              <a:t>(world-</a:t>
            </a:r>
            <a:r>
              <a:rPr lang="en-US" sz="1800" b="1" dirty="0" err="1">
                <a:latin typeface="Courier New" pitchFamily="49" charset="0"/>
              </a:rPr>
              <a:t>vel</a:t>
            </a:r>
            <a:r>
              <a:rPr lang="en-US" sz="1800" b="1" dirty="0">
                <a:latin typeface="Courier New" pitchFamily="49" charset="0"/>
              </a:rPr>
              <a:t> w)))</a:t>
            </a:r>
          </a:p>
        </p:txBody>
      </p:sp>
      <p:sp>
        <p:nvSpPr>
          <p:cNvPr id="111622" name="Rectangle 6"/>
          <p:cNvSpPr>
            <a:spLocks noChangeArrowheads="1"/>
          </p:cNvSpPr>
          <p:nvPr/>
        </p:nvSpPr>
        <p:spPr bwMode="auto">
          <a:xfrm>
            <a:off x="533400" y="3810000"/>
            <a:ext cx="8077200" cy="1447800"/>
          </a:xfrm>
          <a:prstGeom prst="rect">
            <a:avLst/>
          </a:prstGeom>
          <a:solidFill>
            <a:schemeClr val="folHlink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(big-bang </a:t>
            </a:r>
            <a:r>
              <a:rPr lang="en-US" b="1" dirty="0" smtClean="0">
                <a:latin typeface="Courier New" pitchFamily="49" charset="0"/>
              </a:rPr>
              <a:t>initial-world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          (to-draw </a:t>
            </a:r>
            <a:r>
              <a:rPr lang="en-US" b="1" dirty="0">
                <a:latin typeface="Courier New" pitchFamily="49" charset="0"/>
              </a:rPr>
              <a:t>render</a:t>
            </a:r>
            <a:r>
              <a:rPr lang="en-US" b="1" dirty="0" smtClean="0">
                <a:latin typeface="Courier New" pitchFamily="49" charset="0"/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          </a:t>
            </a:r>
            <a:r>
              <a:rPr lang="en-US" b="1" dirty="0">
                <a:latin typeface="Courier New" pitchFamily="49" charset="0"/>
              </a:rPr>
              <a:t>(on-tick </a:t>
            </a:r>
            <a:r>
              <a:rPr lang="en-US" b="1" dirty="0" smtClean="0">
                <a:latin typeface="Courier New" pitchFamily="49" charset="0"/>
              </a:rPr>
              <a:t>tick)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          </a:t>
            </a:r>
            <a:r>
              <a:rPr lang="en-US" b="1" dirty="0">
                <a:latin typeface="Courier New" pitchFamily="49" charset="0"/>
              </a:rPr>
              <a:t>(on-tilt tilt)  </a:t>
            </a:r>
            <a:endParaRPr lang="en-US" b="1" dirty="0" smtClean="0">
              <a:latin typeface="Courier New" pitchFamily="49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          </a:t>
            </a:r>
            <a:r>
              <a:rPr lang="en-US" b="1" dirty="0">
                <a:latin typeface="Courier New" pitchFamily="49" charset="0"/>
              </a:rPr>
              <a:t>(stop-when game-ends?))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533400" y="2057400"/>
            <a:ext cx="8077200" cy="1447800"/>
          </a:xfrm>
          <a:prstGeom prst="rect">
            <a:avLst/>
          </a:prstGeom>
          <a:solidFill>
            <a:schemeClr val="folHlink">
              <a:alpha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i="1" dirty="0" smtClean="0"/>
              <a:t>world  </a:t>
            </a:r>
            <a:r>
              <a:rPr lang="en-US" i="1" dirty="0" smtClean="0">
                <a:sym typeface="Symbol" pitchFamily="18" charset="2"/>
              </a:rPr>
              <a:t> </a:t>
            </a:r>
            <a:r>
              <a:rPr lang="en-US" i="1" dirty="0" smtClean="0"/>
              <a:t>number </a:t>
            </a:r>
            <a:r>
              <a:rPr lang="en-US" i="1" dirty="0" smtClean="0">
                <a:sym typeface="Symbol" pitchFamily="18" charset="2"/>
              </a:rPr>
              <a:t> </a:t>
            </a:r>
            <a:r>
              <a:rPr lang="en-US" i="1" dirty="0" smtClean="0"/>
              <a:t>number </a:t>
            </a:r>
            <a:r>
              <a:rPr lang="en-US" i="1" dirty="0" smtClean="0">
                <a:sym typeface="Symbol" pitchFamily="18" charset="2"/>
              </a:rPr>
              <a:t> </a:t>
            </a:r>
            <a:r>
              <a:rPr lang="en-US" i="1" dirty="0" smtClean="0"/>
              <a:t>number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i="1" dirty="0" smtClean="0">
                <a:sym typeface="Wingdings" pitchFamily="2" charset="2"/>
              </a:rPr>
              <a:t>world</a:t>
            </a:r>
            <a:endParaRPr lang="en-US" b="1" dirty="0">
              <a:latin typeface="Courier New" pitchFamily="49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b="1" dirty="0">
                <a:latin typeface="Courier New" pitchFamily="49" charset="0"/>
              </a:rPr>
              <a:t>(define (tilt w azimuth pitch roll</a:t>
            </a:r>
            <a:r>
              <a:rPr lang="en-US" b="1" dirty="0" smtClean="0">
                <a:latin typeface="Courier New" pitchFamily="49" charset="0"/>
              </a:rPr>
              <a:t>)</a:t>
            </a:r>
          </a:p>
          <a:p>
            <a:pPr marL="342900" indent="-342900"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  (update-world-</a:t>
            </a:r>
            <a:r>
              <a:rPr lang="en-US" b="1" dirty="0" err="1" smtClean="0">
                <a:latin typeface="Courier New" pitchFamily="49" charset="0"/>
              </a:rPr>
              <a:t>vel</a:t>
            </a:r>
            <a:r>
              <a:rPr lang="en-US" b="1" dirty="0" smtClean="0">
                <a:latin typeface="Courier New" pitchFamily="49" charset="0"/>
              </a:rPr>
              <a:t> w</a:t>
            </a:r>
            <a:endParaRPr lang="en-US" b="1" dirty="0">
              <a:latin typeface="Courier New" pitchFamily="49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b="1" dirty="0" smtClean="0">
                <a:latin typeface="Courier New" pitchFamily="49" charset="0"/>
              </a:rPr>
              <a:t>                    (</a:t>
            </a:r>
            <a:r>
              <a:rPr lang="en-US" b="1" dirty="0">
                <a:latin typeface="Courier New" pitchFamily="49" charset="0"/>
              </a:rPr>
              <a:t>make-</a:t>
            </a:r>
            <a:r>
              <a:rPr lang="en-US" b="1" dirty="0" err="1">
                <a:latin typeface="Courier New" pitchFamily="49" charset="0"/>
              </a:rPr>
              <a:t>vel</a:t>
            </a:r>
            <a:r>
              <a:rPr lang="en-US" b="1" dirty="0">
                <a:latin typeface="Courier New" pitchFamily="49" charset="0"/>
              </a:rPr>
              <a:t> roll (- pitch))))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8" grpId="0" uiExpand="1" build="p" animBg="1"/>
      <p:bldP spid="111622" grpId="0" animBg="1"/>
      <p:bldP spid="11162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2" cstate="print"/>
          <a:srcRect l="781" t="10540" r="17188" b="13570"/>
          <a:stretch>
            <a:fillRect/>
          </a:stretch>
        </p:blipFill>
        <p:spPr bwMode="auto">
          <a:xfrm>
            <a:off x="533400" y="685800"/>
            <a:ext cx="8001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bootstrap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5025" y="5162550"/>
            <a:ext cx="4933950" cy="704850"/>
          </a:xfrm>
          <a:prstGeom prst="rect">
            <a:avLst/>
          </a:prstGeom>
          <a:noFill/>
        </p:spPr>
      </p:pic>
      <p:pic>
        <p:nvPicPr>
          <p:cNvPr id="9223" name="Picture 7" descr="bootstrap-ic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0750" y="628650"/>
            <a:ext cx="4762500" cy="440055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5052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2006 PISA scores: USA not in top 20 in math, science, or reading</a:t>
            </a:r>
          </a:p>
          <a:p>
            <a:pPr algn="ctr"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dirty="0"/>
              <a:t>“Economic Time Bomb”</a:t>
            </a:r>
          </a:p>
          <a:p>
            <a:pPr algn="r">
              <a:buFontTx/>
              <a:buNone/>
            </a:pPr>
            <a:r>
              <a:rPr lang="en-US" dirty="0"/>
              <a:t>—June </a:t>
            </a:r>
            <a:r>
              <a:rPr lang="en-US" dirty="0" err="1"/>
              <a:t>Kronholz</a:t>
            </a:r>
            <a:r>
              <a:rPr lang="en-US" dirty="0"/>
              <a:t>, </a:t>
            </a:r>
            <a:r>
              <a:rPr lang="en-US" i="1" dirty="0"/>
              <a:t>WSJ</a:t>
            </a:r>
            <a:endParaRPr lang="en-US" dirty="0"/>
          </a:p>
        </p:txBody>
      </p:sp>
      <p:pic>
        <p:nvPicPr>
          <p:cNvPr id="83971" name="Picture 3" descr="nct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428625"/>
            <a:ext cx="2571750" cy="876300"/>
          </a:xfrm>
          <a:prstGeom prst="rect">
            <a:avLst/>
          </a:prstGeom>
          <a:noFill/>
        </p:spPr>
      </p:pic>
      <p:pic>
        <p:nvPicPr>
          <p:cNvPr id="83972" name="Picture 4" descr="nctm-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1000"/>
            <a:ext cx="2667000" cy="695325"/>
          </a:xfrm>
          <a:prstGeom prst="rect">
            <a:avLst/>
          </a:prstGeom>
          <a:noFill/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10" name="Picture 2" descr="C:\Users\sk\AppData\Local\Microsoft\Windows\Temporary Internet Files\Content.IE5\ZF8URBMW\MC90005518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5080591"/>
            <a:ext cx="1791170" cy="1524000"/>
          </a:xfrm>
          <a:prstGeom prst="rect">
            <a:avLst/>
          </a:prstGeom>
          <a:noFill/>
        </p:spPr>
      </p:pic>
      <p:pic>
        <p:nvPicPr>
          <p:cNvPr id="11" name="Picture 8" descr="C:\Users\sk\AppData\Local\Microsoft\Windows\Temporary Internet Files\Content.IE5\ZF8URBMW\MC900202882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4953000"/>
            <a:ext cx="2057400" cy="17277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Salient Curricular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STEM “sorting” occurs in middle-school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Functions are a major barrier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Algebra only over numbers is boring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F7CC-A063-46DD-90FB-967DBA4299A8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074" name="AutoShape 2" descr="data:image/jpg;base64,/9j/4AAQSkZJRgABAQAAAQABAAD/2wCEAAkGBhQSEBUUExQWFBQUFBUUGBUUFxUUFBUYFBQVFBUUFBUXHCYeFxkjGRQUHy8gJCcpLCwsFR4xNTAqNSYrLCkBCQoKDgwOGg8PGikkHyQpKSwpKSksKSkpLCkpKSkpKSkpLCkpKSksKSwsLCksLCkpKSkpKSkpKSkpLCkpKSwsLP/AABEIAMEBBQMBIgACEQEDEQH/xAAbAAABBQEBAAAAAAAAAAAAAAAFAAEDBAYCB//EAEEQAAEDAgUBBQYEBAUBCQAAAAEAAhEDIQQFEjFBUQYTYXGBIjKRobHBUnLR8BQjQuEHM4LC8WIVJDQ1g5KTorP/xAAaAQACAwEBAAAAAAAAAAAAAAAAAwECBAUG/8QAJhEAAgICAgEFAQADAQAAAAAAAAECEQMhEjEEEyJBUWEUMjNxUv/aAAwDAQACEQMRAD8A8OTJJIASSSSAEkkkgB5TJJIAeUpTJIAdJIqbC0C42/sgCKE4ajdLL2loECbz0+au0MpbGwshugM1/DmJS7orWVMrttZVqmVCCB6KvIkzmhNoK0Bysfh+C4qYMdCEcgAGgrlEK2EjafVVnUFNhRXUlNy5eyEmuUkFxmVVTH8t19rQjuC7EOc1rqjw3VuBBI8/FXOz2Ymuwhx9qmByZLeoHhF0VIsRxddfB4+Jrk9nNzeRkT4rRkqmXUWuLRrdHWB9An/haQ2Z8SUQx5ptkl7Z8wSg1XNWj3QT5qk1DG90Mg5zXyWwGjZoHonDr7D4BCX5o7gAKI49/wCIpP8ARFdDPRYe7wpu+vJPCzzsQ47uPxK4LlD8r8J9D9NUzGN5c1J+NZ+KfRZUFX8I8EeKX/TL4RZYV9hY5k3ifgkqIamUf0TLelEEJJJLONEkkkgBJJJIASSSSAEnCS7p05MBAHWGoF7tI3P7utJgcskQ0QBufumyrLQ0Dqdz9lpKbA1ukfJUlKiUrYOp5cBbnzspP4MtuFcFthMLoHwHqkOQziQN93hMxvhxwpdBiwHldchh8Ou6LCiJzZ2Cgfhp3MfBWXgjp8zuq1R77ix6QLoTCili8MhOIooy/EGbgDzlVXkOBtdMTADPoyqdSkQi1Wjyq9amCExMq0Q5Zj3Uage0kRYxyOR8FazbMqjnkayWGCIsIIkWCGFsFHclwbMS0U3HQ5skO5eDu2/T7rRjcn7E+xE1Fe5oAkpltB2VojbU78xH2CgxOWNYQGtatD8OaVyYleVBukZMMPRP3R6FaT+HjouTRKr/ADfpPr/hnhh3dCn/AIV34Sj/AHZUY9Ufzr7D1mBRhH/hKu4PAvEnTuI/ur0Ihgqco9CJHrMFf9m1IA0i21+qdH3YRJR6KI9dmETJJLIaxJJ0yAHTJJIAdMkkgDqFfyqjqqAcTJ8gqLRdH+zWH9snmAPmgDRYOhGyJ06Frj/lPl2GtMSpK1ZjDDnCVmm7GREKHhPyURZ4fFSU8xY6zZKnazV9fQJLsfqikQZEhdvpX2U9XDGJH7hdVMM7xlSUoqvoG3sqCpRv90VpYU6d1DXwAHtat+EWFALFYYkbA/VCn0+oIK0GIxDWC8/BCMZmNN2wdPkB902LFg59KxnkTbbyVGoArVfFyDv0/wCVRTUBTxAupcvxZpva4bggrjEbqJqanWxclej02oGtILo0mHC4EtJsQfEchC81xVIGx3uI9q3mEPw+Dc5gZUlumkS3U4AxMtgH4W6qGjSbO9xvK6zztx0jleilLs6djpu1riPJRPxjgJ0/NSVXSbKu7Bkj3h80lzkOSRy7HmNk7jN4TswXV23RSOptHiq3J9l9LormVLhKztUApy5qmwUauFVt/YBNmHLgDqPxSV+jTGkbJKtsVZ5qkkksh0RJJJIASSS7ZTJ2BPkgDkBT4bAvf7omOeEUwWTAAOfcnZvTzRSlT0tt7I+AWqHjt7kZ5ZktRAVXLwwgTLjvGw6BaLs5h/IGR90BuXF3UrRZAQym9xOwn6rNkpvQ1XWy3m+fGmO7YLjc/ZZ8VnOMk/sovlWWOrkvLCQSTJm6mq4uix+ilS71xEQJIDkjSGq30UMNXI6g/UI1lGKcX6PAj43VWhnL6ZAq4RunmxB6co/l1LDYhmql/LdtGxB4BCpKhkYsI91/JJJEiZ6j92Sq4ljQJ5E78cqvicK5rHCfDwI2KzOctqhlzIBtHQhKWyzbXZr8VXY1jYP9M32grM43OHcC/Tw8lQyrEuqNDXCYtJmRHCOMoU2CXN1v6dSdh9FbjT2UbbMzXxdU8b8IfXdU/qZ8FqMY57naYDI30tjT4GUMxGXVWyWulu24Mp0WivFmeqVZ8+i5c20on3LS7S9tzYRuCbCfBRjLjTcWOsHCIPBFwUxUwboCV2qKnSJNv0VvE0o9FUabqyKs0OWt7sN1vY92r3AC6Bv7VQGB5Il2pwcVmuBHt02v9kROoHcdVQwOUtc1rmuDCZ9o7C0QSNp8kWzNuplBpHtU2OZq/ENUtG/Eu+S3Qvg0zBka5pgmhhCRKkOD4lWaVI8rtxgq6Qtydg7+Ei3K4qYZW31pm65Lxzuq6LJsoOpgbrqg2CPNdVyPVVn1AlsYtmrwcaUlmqObOZYEwmVLI4ABOmTrObRk67pUS4wBJRrAZQ0CXXd8h5+Kbjxub0UlNR7IMpyF1X2nHSzqdz5BHKeEaxpawR48/FSMcGgX9kIPmOfbtp/+7n0W9Rx4Y77MTlPLKl0XcdmDKUA3MbD7lZ/F5g6obmB0GwVV7yTJuUyxZM8p6+DXDEohrCU9R36fsrSil/KgCx+cWQHA0zpGowLWG5jaVqcBQLwGzADWm2wlx3n0WeXRZ9pHeIGigynJ1PMSLaRO/moMRiGYZks2FgLgk9XH4lFs0oFwYAbjYeXVUnZFiHtDPZezUHy5tyWkGD5iR5LMns2wSSKeRdo6teo5kNa4NIDpAaPBwdvMbqyHte9tSiQ3ENH8yls2o292cT4eClzbsw19c1wGYeQD3WHkMaQAC4apIndU6HZxjXB8ukck/cKZV8BHrYfweY94yxsPag8cEHoVHmeMb3JEgb8eBVDVpB0jexJ56n1Q7MqkSCNTS0/6T1S62Q3aMxiKzg4kOO52MfRF+zmfNog96XuJeCLTpA3N/ogsWRHs3mTaNaKjWmnUGkkidPRw6eKeuiA3mT34qo2lhSX1Kz4DJ0kwJiTsIE+iB5VmbWhzKmozq1Dhrmn2SL3XorMgEAwC0iWvbcDxDh6qi/sxSbcNB5/dpVFJIvJOXRisVm7XtYwtOpp0iptLOA7xHVaGrlneYdtS2ptrDfiSoM67OFxhoaCeJg/NV8nzJ7SaNRokSIMtmODwrp6sRNbA2b4eHmPP0Qh3C0NarNYCoNLZDbdJ6lUscxrqz2NYAwOcGkHgbGTvZPW9irpUWuzmJDXaKjC5juGuDTPBErR9o6rhTogU3Mhrp1XNzqBkeCGdnsupPcAS7VBOn3mlsXtvPkjHbegwUcO5tQkaHN0glwaWFsAz7u5+C6WJSWN2c3NKLypGabiIMkpqmPbxdUajpH6KnXMLO5tD1BMtPzEzZQ18WSL2Q81FIHyk82O4JErq3yUDiTdTsXQAHkpqybo5p4oxCST6KSPcFopQreEwDnESIHJ8FaweDDbmCfoiFIJmPD8srPLWkd9y33WNDRtI94+ZT1MQ2k259OSquMzIMED3/DYIJWrl5kmSmzzKGl2Lhjctss43NHVCbkN6BUkleweVOfE+yOvPosnuyM06ginTpFxgAk+F0dyvs9/VVsPw8+qIYPDtpCG79eVdpuJ2WzH4yW5GTJnb1EEMok1C3gEW6rb4GgCAWgiDHnvc+FkAwWHDa97n3j+i1OUan6ibSQJB8Jd5XKwZlxbQ6EuTTG7hxqSZIbz9h1ROlWAsRp9SSoa5AgATEwPH8R+yqYiqQTy7oPuVhZ0oL5LGPrtDZn1OxQh0vkmzehkT5eCuUcASdTvh08lbq5eAZeYtYFRZLTBL6It5XhUc7DSzzkTtvur1UkzAiSVm85DxtYIjtkuNIFVKIAjaFCxsuA6kD4lcuJO+6lwT2io0u2kbLQhRp6JxGGju31NNvZBJZ/ZEKPaRzveEHoW/7hsEVoYF1JgDxqY6C17b2NwVHWyprrgX8PmkuQymwVXzmkT7VG4mdVwfyndp6ILiMexxJa06up96Ojhza08rQYvLrGRsPWFmMdSaHi8cE8jorxYqaKeIqBzpHPB4Pkjz8AKjmjQCxtNpMCLk3M9ZPyQXF0Swh+46/Ra+njhSwJqkamwAQDBBJIn4Lf4yUpUzD5TaiuIIqZc7D1xAO+xNhcDjaZG67z7MKrwGEFjWgtIAgP8AaBkjZ0EC6G08+quqOeC33XB9pnZwkdAWNurdbHmu2m476eBAIMRZafUhTUTLLHNU5AxuEsqGLpQUaqmPT7oXjHyky6GxbbAtZt1y1TV2KEJDNKdolY5SarKBrl2XKyZVllpskoKb0lNkUFmhVMXmGmWt32JVfFY+bNMD6qlKbky/ESsMfyx3GV3RoFxgBWsJlxdd1giALWWaqQxN7kXlkS0jjCZW1t3XPyV7XO3CqsJKsCoGiRda1UVSMsm5dlpjYEnlTd/AMKg2tqbKiditLbmZVHl+iqhZbw1ZznkgwDE+n/K2nY06qVR34qhuPID0WFaTqHBheh9lcMGYVo5MvP8AqNvkFhzLVmzFt0Eq9ODteyjoYOTJ9Fcw9LU4eaNYfLxBefdaJPj4Bc976OpDS2DsDgROp0+A6/u6G5/RdVqjSIa2NvNFxiNRdU/pbIbHVCziw6ROmRuNx1N1D0i1W9iw3Z41CGtEki226o5t2YizxB9JCkyrtPpqd3Ua5rg6GvaDDhwSP6UTzKuCCST1NrqiGP6PMcw7NHvDBIHl9VzjOyrqdMONwR8/NXM3bXxNQgTTpcN/qcL+9422RfEZrrpU6Ip6QwAHe5HN/JPt0I1ZsuzWIBwtKhVGzGDUYmwspcbkeg6m3afAWWXwuZPDhJtt5LY5bmns6SZaet4lVe+yU0gHjMBad1gu0eUWMbr1TMKETFgfksf2gw8tMC/6kITphONqzE5I01WVKLj7rdTT0jcfNEMRU0ZSWE+06uGR5BztXyj1VTJjoxb+mk/UK12nMUGtFh3pd66D+/Vb8Mqd/hz8kbaX6jMYD39P42uZPmCAfjB9Edd7DQB/SAPhZC8tyx1d7WNOl0Fwn8wmTxAk+iJZhUOtzZnSS3ge7bjyV8VpWV8mnSRVq15VarRUr7KtVqlXbszpFXFMVCEQcJVSsxUaHRIpXQcuEyqXqyYOSUQKSmyKGa2URw2Ai536K1luXQJdufkEQfgps3bqtOLBrkxGTMrpA2pUOwXbKIaJd/dWsRRFITuUOe4uJJ9OivN8eysdndSuXbWCsao23hUdJJjgK9hqJe6PBJttlmkkT0KRIjr6LipSDCARJkfVXWUNAB6SqtPFl3vNEnZWdIWneybMq47wRwD8YXoWT4UsZLgQKlKm4c3AggdBcLzfRcz+q9YynFU8Tl7HtPtUWBrh+EtEGR0IusvkW4mrxtOi7lxH/CsZniT3ekbkgepMKjgTYXhPiXfzWDoC/wA4Efdc46Seh8WQ2kGjj59Sg5bJ6z4eSvZkSPdlxG45jkhVq+Np0yA4w4tLgCDBHjGyG0ChKXRKykIjTG1+nqr1SjYX8L/VCaWaFx2ESI0kOB8yrlbB1nN7zZpMeAsdghTQyXjZV2UsRTMyHDwg7+KF16Bnx+BT5hlpJB7xwj8LR7PmEBzJ7i4TV1aRDSBB/wBSj1EMj4UpLsLukRI/fgi+XYv2Y/duqx+EZVaQ9z/ZMWcYmdolabLt7/HeQf8An5K6khGTx5YzXYLE95SAO8fGN7rO5w2A4EcQr+CfonpOv9VH2ooeyXAb3t5iFD7Ii9UzzqlTmu47wAfgbqtnVeQWdHB3o5p+6v5bT11n/lP0XGXPptrvNWiKw7tg0l5piTuSW344WvGm3Rkm1G2y32LoBneV3NOmjTc4u4Foa31dA9UDrPJcSeST8TKPZz2iqVmCmGso0WmRRpCGzw5x3cfErO16q3Oox4o59uc3IjqOVR7lLUeqzylDUjl9RQvdK6conOVWy6IimJXTlwqjEOklKSANdhnjcqwMSGNJPQlDGu+SqY/FSYmy6by8Uc7hbOa1Y1HSeVaZgp2Fgq+BE7bo7ZrQBuVnj7tsbJ8dIHjBnpxurGCZzyOOqvYdsAJYhoAB5/VW4VsU8l6KOMdrcLwFXfVh0Abcqd7NMqtULiD8UtsZElqPEXK7y7N34clzKjmAwHBpgPAMw4chBsXiQBA3VN1Sd0mUrNGOJ7vg6w9kz7wBHkQHD6q7imRVY6Ilrh9CFlexmKNXA0nEy6nNM9YYYb/9YWzxLwWU3cNeJPg4afusE40zfGVoG1qhaNcwBM248JT9msHRxbHVq4EUqj2e2YAbpYRqPElx3SzmW0CW3h5t4EEX67g+i80yDGVcRjRhy8tFd2gge650S3UNpmAkqNs2QdR7r9PXsJkdEPd3bWinp1gtFvQoicmo9yajWuDY1adTuBBgTElYTBdsu6xn8IYZ3E07mQ5zLOY4+nxWuy7Ov5RpuZq9kidekDcyUKP/AKDLzT9rsr4nJKf8N3rRMjXDr+ybx5oYzK6TatLU0Brh3jjABGn2ovbous57X0aVMMe9rYbp0g6neekCwM/VB6fbXD1qjab3Wq6KQIbdknSDHnEqOP0EXkT92kUswy2hiMXXd37adNre81vPsCXhsAcEk7BX25VVpsmiadUCCIMa28Fp2JWV7dYM4N7sM8Nmddh1NnT4gfNEuyudtfgaNME6qTnh5Nhd2qmAebfBX4e22McqmlGVo1uEfrDhBGnU0yI4m3UKx2qb/wB0af8ApB87AqTLa38p03gET1tYqt22rxgwBvpaB/qIH3Uw2jLla5WjB9nKcVHk7Fp+qFt/zax41gfAf3R+jTFBrp/DHwH91l6FeWud+Ko8/MBa8X+SOfm/xZLiHqhVKnqusqVaotLZliiKq6Cq9SqnqGVASq2NSE5yjc5O9y4VRiQpTLoNTOUEjJJJkEhupWgKkXSSegXeKqmFAyY80/JK9GeEa2EsrbafVXw+48FQwtmqzRqSFaL1QuXYVoVbCVHVq6p6BV6jjAg7KKvXhnRXctUK4/JKDvyhWOx0SAlVxDokWjnqhlaqXOJPKRORohA5JJKScKTD0dTgBylGizef4Z400y5jvdqXB6OAP1C9LoNLmOpneLfGQfkvMsqwppsHBF16NleKD2MqcxDvOLhR5GLjFMrgzcpNEOLcXUHEe8zdtrxYx6FeQZ84sxHe09TCCCCLOa4XkEeK9mqUNNR0e64E+q837VYV7qlR5bDdYY+wgOAkfJc9S4ys7mCCywcTE1MQ8vL3ElznFxcTJLiZLiTzMn1R7FdusRUoCi4gDbU0Q4jaCeVx2dwVJ+KZTrf5TnwbkeAuNrr0fCf4TYPDl4xDu+109dM6zTLIJBs10O3bv08Vr1LZifLE6PIH1y65JJ67pNqRtYj4heu0/wDDTBYSoW4h3famCo3UX04HQBrhPqsnnuSYGjTpupv1uc0l4kmCdoBNoUaRHqtsz2b4utiXipXqGo9zWgOcZJAsB6K413d020mkROokbz4qhqkiN/dAHyV3E5Y6kGkkEum3QiDHwKVOVo3YIRTuXZ6d2TxZOGaDeWCT47EKXtliQ6pSpxYmf/jGv6tVDsq5ooNANtPPzVPGYrvsZUJuKLAB4Odv8lWJnz9sCdqMboaRzB+I4WRwubNY0NLSYm4PUzsrnaHG95UjgEygFdsH0B+Ila4aMElaoMuxzXD2TJ6bFVKlRDQVZZXnffhMsTwro6e9QPK7KWlSSRhichOXLkuUE7YxKYpJpUEjJJJIJLmJF07DcBRvJKlw7Ux7Yp6RcLrKeg9VqoPouqdS/pKuKqy5qkgKPMCSGt6m/kmpVLlU2VpqyeAhshLZPmT9FIN6oMFfzavOkDgIelzdsfjVI7JWi7KZdqcXkWWcptkgdSvQsgwkUwBymePHlIV5E+MQvTpgjyV7KM8pNxAwusGpVMBoEw4AkAnYExCxnaPtX3RNGjdwsakzBi4aPDqshhsc+nUbVaYexweDzIMgpvk5ItOCEeNglamz37EPt+UoY1nevqsMaC/U5vJDmDSfL2VFRzoV6FOs3aoLjo8D2m+hBQzKMdoxxab6mR4CDLVxMsaZ6Xw23dA/F9hqur2QC2TDgRYTyDyrOI7AYixdVY60CS4kA+i21AkGxsbwiDajoj1KIr6Gz8l174o8txvZDEH3nB0CAQSbDgdFVodkanLAG9TuYPC9RqiJkj9ZQ7ENEEEiPhCin9gvJilSijF0sqDXyGgO2EDhVO0VcMLGncB026w2y02IxDG7Cb77fNZXtRiQ6swbw1pnpJMjx4VhOPk8ls0OUYkMwrCeKcnrtshuCraMJVrGxqF7p8JDWqvj8Xpohg/qGkH81vuue0dTRhBTHOlgHNiP0V4oz55PlRkqILg93JIaPNxv8lzm+HgtPBbHwn7LQ5dkBe9tIb07uPBc79IKi7W4cNL2NuGaAD5NE/UrSjHKe6Miu3CwXK6mykCSnUELlzlHKeVayKHTJyVyoAdMUpTIJEkkkgCeVYw79lXbupKbr+Ct8i2XqlWxTiGwVzSEsXNQ2TBRaYJHiVQoSHvkfuV22qfguKFW7yVDfRKVWV8afaUAXVV0lchKfY9dFrLKWqq0eK1efZocPRaxhh7xeN2t6joTsg2QNDA6o7ZoJ/frCE43FmpUc927jK0Rl6cG/liHDnPfSIXFMkksxoNz2Bxb3Ua1LdlPTVH/AEknQfSdKnr4jRjmvIIEtkeBtwuP8HXg4yrSN+9w1RoHUtfTqfRrlqMxyd9Gu2pALRAPhc3A9fkk5oa5Gzwsyhkal9BBmalp9bIg3OyP6ZlC6FInfknnjcI1gsrkG4iJ8bbrMkPyMpuzLVNoHQxN0Lx9dziQDAHl80crYC5gEhBsXl1VtSzvZO7T9ipdlIV9gPFPLdzP0WYzb2q/mG/ZbTG4IlpA32BPVC6GU66neObBAAidyBHwV0gjlUXbIsJgi+tBgspbHglTVME6viBA1BtmDgvi58mi6MUcsd/lsEvcbnYCeSeFpMBhaeFZAh9UiJ4HgP15V0rMM8ltsH0MnZhafV5Bk8k8k/T0XmWcVdb3H8T3fovRc4ruANpcQT+/ivL8ylrnA7tJPxv904zw7ADk4TJ27Kw45TJymQA8pkkkAJdNauU7XQgCZtMJLkVklIHZ+66pcpJKSjCVD3FDwUkk4ShMUNH+rzSSVWWRUdum5SSSmO+A3hf/AAtX8v8AuCBO3SSTJ9IpDt/9EmSSShht/wDBv/zih+Wt/wDi9etdovcP5XJJIn/rKx/3IEUP6fyj6I3gdv8ASfqkksa7R0J9E7tx5n6hDMZv6n6pJIZRAjMNh+YqPA/ZJJXiZ5BHLtq/oosv970/VJJWXQiRBj/8z/03/wC1eT5t79T1+qdJN+CMfYFTt2KSSsNZyUySSAGSSSQAkkkkAOEkkk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6" name="AutoShape 4" descr="data:image/jpg;base64,/9j/4AAQSkZJRgABAQAAAQABAAD/2wCEAAkGBhQSEBUUExQWFBQUFBUUGBUUFxUUFBUYFBQVFBUUFBUXHCYeFxkjGRQUHy8gJCcpLCwsFR4xNTAqNSYrLCkBCQoKDgwOGg8PGikkHyQpKSwpKSksKSkpLCkpKSkpKSkpLCkpKSksKSwsLCksLCkpKSkpKSkpKSkpLCkpKSwsLP/AABEIAMEBBQMBIgACEQEDEQH/xAAbAAABBQEBAAAAAAAAAAAAAAAFAAEDBAYCB//EAEEQAAEDAgUBBQYEBAUBCQAAAAEAAhEDIQQFEjFBUQYTYXGBIjKRobHBUnLR8BQjQuEHM4LC8WIVJDQ1g5KTorP/xAAaAQACAwEBAAAAAAAAAAAAAAAAAwECBAUG/8QAJhEAAgICAgEFAQADAQAAAAAAAAECEQMhEjEEEyJBUWEUMjNxUv/aAAwDAQACEQMRAD8A8OTJJIASSSSAEkkkgB5TJJIAeUpTJIAdJIqbC0C42/sgCKE4ajdLL2loECbz0+au0MpbGwshugM1/DmJS7orWVMrttZVqmVCCB6KvIkzmhNoK0Bysfh+C4qYMdCEcgAGgrlEK2EjafVVnUFNhRXUlNy5eyEmuUkFxmVVTH8t19rQjuC7EOc1rqjw3VuBBI8/FXOz2Ymuwhx9qmByZLeoHhF0VIsRxddfB4+Jrk9nNzeRkT4rRkqmXUWuLRrdHWB9An/haQ2Z8SUQx5ptkl7Z8wSg1XNWj3QT5qk1DG90Mg5zXyWwGjZoHonDr7D4BCX5o7gAKI49/wCIpP8ARFdDPRYe7wpu+vJPCzzsQ47uPxK4LlD8r8J9D9NUzGN5c1J+NZ+KfRZUFX8I8EeKX/TL4RZYV9hY5k3ifgkqIamUf0TLelEEJJJLONEkkkgBJJJIASSSSAEnCS7p05MBAHWGoF7tI3P7utJgcskQ0QBufumyrLQ0Dqdz9lpKbA1ukfJUlKiUrYOp5cBbnzspP4MtuFcFthMLoHwHqkOQziQN93hMxvhxwpdBiwHldchh8Ou6LCiJzZ2Cgfhp3MfBWXgjp8zuq1R77ix6QLoTCili8MhOIooy/EGbgDzlVXkOBtdMTADPoyqdSkQi1Wjyq9amCExMq0Q5Zj3Uage0kRYxyOR8FazbMqjnkayWGCIsIIkWCGFsFHclwbMS0U3HQ5skO5eDu2/T7rRjcn7E+xE1Fe5oAkpltB2VojbU78xH2CgxOWNYQGtatD8OaVyYleVBukZMMPRP3R6FaT+HjouTRKr/ADfpPr/hnhh3dCn/AIV34Sj/AHZUY9Ufzr7D1mBRhH/hKu4PAvEnTuI/ur0Ihgqco9CJHrMFf9m1IA0i21+qdH3YRJR6KI9dmETJJLIaxJJ0yAHTJJIAdMkkgDqFfyqjqqAcTJ8gqLRdH+zWH9snmAPmgDRYOhGyJ06Frj/lPl2GtMSpK1ZjDDnCVmm7GREKHhPyURZ4fFSU8xY6zZKnazV9fQJLsfqikQZEhdvpX2U9XDGJH7hdVMM7xlSUoqvoG3sqCpRv90VpYU6d1DXwAHtat+EWFALFYYkbA/VCn0+oIK0GIxDWC8/BCMZmNN2wdPkB902LFg59KxnkTbbyVGoArVfFyDv0/wCVRTUBTxAupcvxZpva4bggrjEbqJqanWxclej02oGtILo0mHC4EtJsQfEchC81xVIGx3uI9q3mEPw+Dc5gZUlumkS3U4AxMtgH4W6qGjSbO9xvK6zztx0jleilLs6djpu1riPJRPxjgJ0/NSVXSbKu7Bkj3h80lzkOSRy7HmNk7jN4TswXV23RSOptHiq3J9l9LormVLhKztUApy5qmwUauFVt/YBNmHLgDqPxSV+jTGkbJKtsVZ5qkkksh0RJJJIASSS7ZTJ2BPkgDkBT4bAvf7omOeEUwWTAAOfcnZvTzRSlT0tt7I+AWqHjt7kZ5ZktRAVXLwwgTLjvGw6BaLs5h/IGR90BuXF3UrRZAQym9xOwn6rNkpvQ1XWy3m+fGmO7YLjc/ZZ8VnOMk/sovlWWOrkvLCQSTJm6mq4uix+ilS71xEQJIDkjSGq30UMNXI6g/UI1lGKcX6PAj43VWhnL6ZAq4RunmxB6co/l1LDYhmql/LdtGxB4BCpKhkYsI91/JJJEiZ6j92Sq4ljQJ5E78cqvicK5rHCfDwI2KzOctqhlzIBtHQhKWyzbXZr8VXY1jYP9M32grM43OHcC/Tw8lQyrEuqNDXCYtJmRHCOMoU2CXN1v6dSdh9FbjT2UbbMzXxdU8b8IfXdU/qZ8FqMY57naYDI30tjT4GUMxGXVWyWulu24Mp0WivFmeqVZ8+i5c20on3LS7S9tzYRuCbCfBRjLjTcWOsHCIPBFwUxUwboCV2qKnSJNv0VvE0o9FUabqyKs0OWt7sN1vY92r3AC6Bv7VQGB5Il2pwcVmuBHt02v9kROoHcdVQwOUtc1rmuDCZ9o7C0QSNp8kWzNuplBpHtU2OZq/ENUtG/Eu+S3Qvg0zBka5pgmhhCRKkOD4lWaVI8rtxgq6Qtydg7+Ei3K4qYZW31pm65Lxzuq6LJsoOpgbrqg2CPNdVyPVVn1AlsYtmrwcaUlmqObOZYEwmVLI4ABOmTrObRk67pUS4wBJRrAZQ0CXXd8h5+Kbjxub0UlNR7IMpyF1X2nHSzqdz5BHKeEaxpawR48/FSMcGgX9kIPmOfbtp/+7n0W9Rx4Y77MTlPLKl0XcdmDKUA3MbD7lZ/F5g6obmB0GwVV7yTJuUyxZM8p6+DXDEohrCU9R36fsrSil/KgCx+cWQHA0zpGowLWG5jaVqcBQLwGzADWm2wlx3n0WeXRZ9pHeIGigynJ1PMSLaRO/moMRiGYZks2FgLgk9XH4lFs0oFwYAbjYeXVUnZFiHtDPZezUHy5tyWkGD5iR5LMns2wSSKeRdo6teo5kNa4NIDpAaPBwdvMbqyHte9tSiQ3ENH8yls2o292cT4eClzbsw19c1wGYeQD3WHkMaQAC4apIndU6HZxjXB8ukck/cKZV8BHrYfweY94yxsPag8cEHoVHmeMb3JEgb8eBVDVpB0jexJ56n1Q7MqkSCNTS0/6T1S62Q3aMxiKzg4kOO52MfRF+zmfNog96XuJeCLTpA3N/ogsWRHs3mTaNaKjWmnUGkkidPRw6eKeuiA3mT34qo2lhSX1Kz4DJ0kwJiTsIE+iB5VmbWhzKmozq1Dhrmn2SL3XorMgEAwC0iWvbcDxDh6qi/sxSbcNB5/dpVFJIvJOXRisVm7XtYwtOpp0iptLOA7xHVaGrlneYdtS2ptrDfiSoM67OFxhoaCeJg/NV8nzJ7SaNRokSIMtmODwrp6sRNbA2b4eHmPP0Qh3C0NarNYCoNLZDbdJ6lUscxrqz2NYAwOcGkHgbGTvZPW9irpUWuzmJDXaKjC5juGuDTPBErR9o6rhTogU3Mhrp1XNzqBkeCGdnsupPcAS7VBOn3mlsXtvPkjHbegwUcO5tQkaHN0glwaWFsAz7u5+C6WJSWN2c3NKLypGabiIMkpqmPbxdUajpH6KnXMLO5tD1BMtPzEzZQ18WSL2Q81FIHyk82O4JErq3yUDiTdTsXQAHkpqybo5p4oxCST6KSPcFopQreEwDnESIHJ8FaweDDbmCfoiFIJmPD8srPLWkd9y33WNDRtI94+ZT1MQ2k259OSquMzIMED3/DYIJWrl5kmSmzzKGl2Lhjctss43NHVCbkN6BUkleweVOfE+yOvPosnuyM06ginTpFxgAk+F0dyvs9/VVsPw8+qIYPDtpCG79eVdpuJ2WzH4yW5GTJnb1EEMok1C3gEW6rb4GgCAWgiDHnvc+FkAwWHDa97n3j+i1OUan6ibSQJB8Jd5XKwZlxbQ6EuTTG7hxqSZIbz9h1ROlWAsRp9SSoa5AgATEwPH8R+yqYiqQTy7oPuVhZ0oL5LGPrtDZn1OxQh0vkmzehkT5eCuUcASdTvh08lbq5eAZeYtYFRZLTBL6It5XhUc7DSzzkTtvur1UkzAiSVm85DxtYIjtkuNIFVKIAjaFCxsuA6kD4lcuJO+6lwT2io0u2kbLQhRp6JxGGju31NNvZBJZ/ZEKPaRzveEHoW/7hsEVoYF1JgDxqY6C17b2NwVHWyprrgX8PmkuQymwVXzmkT7VG4mdVwfyndp6ILiMexxJa06up96Ojhza08rQYvLrGRsPWFmMdSaHi8cE8jorxYqaKeIqBzpHPB4Pkjz8AKjmjQCxtNpMCLk3M9ZPyQXF0Swh+46/Ra+njhSwJqkamwAQDBBJIn4Lf4yUpUzD5TaiuIIqZc7D1xAO+xNhcDjaZG67z7MKrwGEFjWgtIAgP8AaBkjZ0EC6G08+quqOeC33XB9pnZwkdAWNurdbHmu2m476eBAIMRZafUhTUTLLHNU5AxuEsqGLpQUaqmPT7oXjHyky6GxbbAtZt1y1TV2KEJDNKdolY5SarKBrl2XKyZVllpskoKb0lNkUFmhVMXmGmWt32JVfFY+bNMD6qlKbky/ESsMfyx3GV3RoFxgBWsJlxdd1giALWWaqQxN7kXlkS0jjCZW1t3XPyV7XO3CqsJKsCoGiRda1UVSMsm5dlpjYEnlTd/AMKg2tqbKiditLbmZVHl+iqhZbw1ZznkgwDE+n/K2nY06qVR34qhuPID0WFaTqHBheh9lcMGYVo5MvP8AqNvkFhzLVmzFt0Eq9ODteyjoYOTJ9Fcw9LU4eaNYfLxBefdaJPj4Bc976OpDS2DsDgROp0+A6/u6G5/RdVqjSIa2NvNFxiNRdU/pbIbHVCziw6ROmRuNx1N1D0i1W9iw3Z41CGtEki226o5t2YizxB9JCkyrtPpqd3Ua5rg6GvaDDhwSP6UTzKuCCST1NrqiGP6PMcw7NHvDBIHl9VzjOyrqdMONwR8/NXM3bXxNQgTTpcN/qcL+9422RfEZrrpU6Ip6QwAHe5HN/JPt0I1ZsuzWIBwtKhVGzGDUYmwspcbkeg6m3afAWWXwuZPDhJtt5LY5bmns6SZaet4lVe+yU0gHjMBad1gu0eUWMbr1TMKETFgfksf2gw8tMC/6kITphONqzE5I01WVKLj7rdTT0jcfNEMRU0ZSWE+06uGR5BztXyj1VTJjoxb+mk/UK12nMUGtFh3pd66D+/Vb8Mqd/hz8kbaX6jMYD39P42uZPmCAfjB9Edd7DQB/SAPhZC8tyx1d7WNOl0Fwn8wmTxAk+iJZhUOtzZnSS3ge7bjyV8VpWV8mnSRVq15VarRUr7KtVqlXbszpFXFMVCEQcJVSsxUaHRIpXQcuEyqXqyYOSUQKSmyKGa2URw2Ai536K1luXQJdufkEQfgps3bqtOLBrkxGTMrpA2pUOwXbKIaJd/dWsRRFITuUOe4uJJ9OivN8eysdndSuXbWCsao23hUdJJjgK9hqJe6PBJttlmkkT0KRIjr6LipSDCARJkfVXWUNAB6SqtPFl3vNEnZWdIWneybMq47wRwD8YXoWT4UsZLgQKlKm4c3AggdBcLzfRcz+q9YynFU8Tl7HtPtUWBrh+EtEGR0IusvkW4mrxtOi7lxH/CsZniT3ekbkgepMKjgTYXhPiXfzWDoC/wA4Efdc46Seh8WQ2kGjj59Sg5bJ6z4eSvZkSPdlxG45jkhVq+Np0yA4w4tLgCDBHjGyG0ChKXRKykIjTG1+nqr1SjYX8L/VCaWaFx2ESI0kOB8yrlbB1nN7zZpMeAsdghTQyXjZV2UsRTMyHDwg7+KF16Bnx+BT5hlpJB7xwj8LR7PmEBzJ7i4TV1aRDSBB/wBSj1EMj4UpLsLukRI/fgi+XYv2Y/duqx+EZVaQ9z/ZMWcYmdolabLt7/HeQf8An5K6khGTx5YzXYLE95SAO8fGN7rO5w2A4EcQr+CfonpOv9VH2ooeyXAb3t5iFD7Ii9UzzqlTmu47wAfgbqtnVeQWdHB3o5p+6v5bT11n/lP0XGXPptrvNWiKw7tg0l5piTuSW344WvGm3Rkm1G2y32LoBneV3NOmjTc4u4Foa31dA9UDrPJcSeST8TKPZz2iqVmCmGso0WmRRpCGzw5x3cfErO16q3Oox4o59uc3IjqOVR7lLUeqzylDUjl9RQvdK6conOVWy6IimJXTlwqjEOklKSANdhnjcqwMSGNJPQlDGu+SqY/FSYmy6by8Uc7hbOa1Y1HSeVaZgp2Fgq+BE7bo7ZrQBuVnj7tsbJ8dIHjBnpxurGCZzyOOqvYdsAJYhoAB5/VW4VsU8l6KOMdrcLwFXfVh0Abcqd7NMqtULiD8UtsZElqPEXK7y7N34clzKjmAwHBpgPAMw4chBsXiQBA3VN1Sd0mUrNGOJ7vg6w9kz7wBHkQHD6q7imRVY6Ilrh9CFlexmKNXA0nEy6nNM9YYYb/9YWzxLwWU3cNeJPg4afusE40zfGVoG1qhaNcwBM248JT9msHRxbHVq4EUqj2e2YAbpYRqPElx3SzmW0CW3h5t4EEX67g+i80yDGVcRjRhy8tFd2gge650S3UNpmAkqNs2QdR7r9PXsJkdEPd3bWinp1gtFvQoicmo9yajWuDY1adTuBBgTElYTBdsu6xn8IYZ3E07mQ5zLOY4+nxWuy7Ov5RpuZq9kidekDcyUKP/AKDLzT9rsr4nJKf8N3rRMjXDr+ybx5oYzK6TatLU0Brh3jjABGn2ovbous57X0aVMMe9rYbp0g6neekCwM/VB6fbXD1qjab3Wq6KQIbdknSDHnEqOP0EXkT92kUswy2hiMXXd37adNre81vPsCXhsAcEk7BX25VVpsmiadUCCIMa28Fp2JWV7dYM4N7sM8Nmddh1NnT4gfNEuyudtfgaNME6qTnh5Nhd2qmAebfBX4e22McqmlGVo1uEfrDhBGnU0yI4m3UKx2qb/wB0af8ApB87AqTLa38p03gET1tYqt22rxgwBvpaB/qIH3Uw2jLla5WjB9nKcVHk7Fp+qFt/zax41gfAf3R+jTFBrp/DHwH91l6FeWud+Ko8/MBa8X+SOfm/xZLiHqhVKnqusqVaotLZliiKq6Cq9SqnqGVASq2NSE5yjc5O9y4VRiQpTLoNTOUEjJJJkEhupWgKkXSSegXeKqmFAyY80/JK9GeEa2EsrbafVXw+48FQwtmqzRqSFaL1QuXYVoVbCVHVq6p6BV6jjAg7KKvXhnRXctUK4/JKDvyhWOx0SAlVxDokWjnqhlaqXOJPKRORohA5JJKScKTD0dTgBylGizef4Z400y5jvdqXB6OAP1C9LoNLmOpneLfGQfkvMsqwppsHBF16NleKD2MqcxDvOLhR5GLjFMrgzcpNEOLcXUHEe8zdtrxYx6FeQZ84sxHe09TCCCCLOa4XkEeK9mqUNNR0e64E+q837VYV7qlR5bDdYY+wgOAkfJc9S4ys7mCCywcTE1MQ8vL3ElznFxcTJLiZLiTzMn1R7FdusRUoCi4gDbU0Q4jaCeVx2dwVJ+KZTrf5TnwbkeAuNrr0fCf4TYPDl4xDu+109dM6zTLIJBs10O3bv08Vr1LZifLE6PIH1y65JJ67pNqRtYj4heu0/wDDTBYSoW4h3famCo3UX04HQBrhPqsnnuSYGjTpupv1uc0l4kmCdoBNoUaRHqtsz2b4utiXipXqGo9zWgOcZJAsB6K413d020mkROokbz4qhqkiN/dAHyV3E5Y6kGkkEum3QiDHwKVOVo3YIRTuXZ6d2TxZOGaDeWCT47EKXtliQ6pSpxYmf/jGv6tVDsq5ooNANtPPzVPGYrvsZUJuKLAB4Odv8lWJnz9sCdqMboaRzB+I4WRwubNY0NLSYm4PUzsrnaHG95UjgEygFdsH0B+Ila4aMElaoMuxzXD2TJ6bFVKlRDQVZZXnffhMsTwro6e9QPK7KWlSSRhichOXLkuUE7YxKYpJpUEjJJJIJLmJF07DcBRvJKlw7Ux7Yp6RcLrKeg9VqoPouqdS/pKuKqy5qkgKPMCSGt6m/kmpVLlU2VpqyeAhshLZPmT9FIN6oMFfzavOkDgIelzdsfjVI7JWi7KZdqcXkWWcptkgdSvQsgwkUwBymePHlIV5E+MQvTpgjyV7KM8pNxAwusGpVMBoEw4AkAnYExCxnaPtX3RNGjdwsakzBi4aPDqshhsc+nUbVaYexweDzIMgpvk5ItOCEeNglamz37EPt+UoY1nevqsMaC/U5vJDmDSfL2VFRzoV6FOs3aoLjo8D2m+hBQzKMdoxxab6mR4CDLVxMsaZ6Xw23dA/F9hqur2QC2TDgRYTyDyrOI7AYixdVY60CS4kA+i21AkGxsbwiDajoj1KIr6Gz8l174o8txvZDEH3nB0CAQSbDgdFVodkanLAG9TuYPC9RqiJkj9ZQ7ENEEEiPhCin9gvJilSijF0sqDXyGgO2EDhVO0VcMLGncB026w2y02IxDG7Cb77fNZXtRiQ6swbw1pnpJMjx4VhOPk8ls0OUYkMwrCeKcnrtshuCraMJVrGxqF7p8JDWqvj8Xpohg/qGkH81vuue0dTRhBTHOlgHNiP0V4oz55PlRkqILg93JIaPNxv8lzm+HgtPBbHwn7LQ5dkBe9tIb07uPBc79IKi7W4cNL2NuGaAD5NE/UrSjHKe6Miu3CwXK6mykCSnUELlzlHKeVayKHTJyVyoAdMUpTIJEkkkgCeVYw79lXbupKbr+Ct8i2XqlWxTiGwVzSEsXNQ2TBRaYJHiVQoSHvkfuV22qfguKFW7yVDfRKVWV8afaUAXVV0lchKfY9dFrLKWqq0eK1efZocPRaxhh7xeN2t6joTsg2QNDA6o7ZoJ/frCE43FmpUc927jK0Rl6cG/liHDnPfSIXFMkksxoNz2Bxb3Ua1LdlPTVH/AEknQfSdKnr4jRjmvIIEtkeBtwuP8HXg4yrSN+9w1RoHUtfTqfRrlqMxyd9Gu2pALRAPhc3A9fkk5oa5Gzwsyhkal9BBmalp9bIg3OyP6ZlC6FInfknnjcI1gsrkG4iJ8bbrMkPyMpuzLVNoHQxN0Lx9dziQDAHl80crYC5gEhBsXl1VtSzvZO7T9ipdlIV9gPFPLdzP0WYzb2q/mG/ZbTG4IlpA32BPVC6GU66neObBAAidyBHwV0gjlUXbIsJgi+tBgspbHglTVME6viBA1BtmDgvi58mi6MUcsd/lsEvcbnYCeSeFpMBhaeFZAh9UiJ4HgP15V0rMM8ltsH0MnZhafV5Bk8k8k/T0XmWcVdb3H8T3fovRc4ruANpcQT+/ivL8ylrnA7tJPxv904zw7ADk4TJ27Kw45TJymQA8pkkkAJdNauU7XQgCZtMJLkVklIHZ+66pcpJKSjCVD3FDwUkk4ShMUNH+rzSSVWWRUdum5SSSmO+A3hf/AAtX8v8AuCBO3SSTJ9IpDt/9EmSSShht/wDBv/zih+Wt/wDi9etdovcP5XJJIn/rKx/3IEUP6fyj6I3gdv8ASfqkksa7R0J9E7tx5n6hDMZv6n6pJIZRAjMNh+YqPA/ZJJXiZ5BHLtq/oosv970/VJJWXQiRBj/8z/03/wC1eT5t79T1+qdJN+CMfYFTt2KSSsNZyUySSAGSSSQAkkkkAOEkkk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8" name="Picture 6" descr="http://t0.gstatic.com/images?q=tbn:ANd9GcRSyB06resKvI7qDtjN2rhZKtYfwR_pDYhx_ljcRxkrrzFsXpxl"/>
          <p:cNvPicPr>
            <a:picLocks noChangeAspect="1" noChangeArrowheads="1"/>
          </p:cNvPicPr>
          <p:nvPr/>
        </p:nvPicPr>
        <p:blipFill>
          <a:blip r:embed="rId2" cstate="print"/>
          <a:srcRect b="4403"/>
          <a:stretch>
            <a:fillRect/>
          </a:stretch>
        </p:blipFill>
        <p:spPr bwMode="auto">
          <a:xfrm>
            <a:off x="3810000" y="685800"/>
            <a:ext cx="4114800" cy="5486400"/>
          </a:xfrm>
          <a:prstGeom prst="rect">
            <a:avLst/>
          </a:prstGeom>
          <a:noFill/>
        </p:spPr>
      </p:pic>
      <p:sp>
        <p:nvSpPr>
          <p:cNvPr id="9" name="Vertical Scroll 8"/>
          <p:cNvSpPr/>
          <p:nvPr/>
        </p:nvSpPr>
        <p:spPr bwMode="auto">
          <a:xfrm>
            <a:off x="533400" y="1016615"/>
            <a:ext cx="2743200" cy="4774585"/>
          </a:xfrm>
          <a:prstGeom prst="verticalScroll">
            <a:avLst/>
          </a:prstGeom>
          <a:solidFill>
            <a:schemeClr val="accent1">
              <a:alpha val="50000"/>
            </a:schemeClr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 smtClean="0"/>
              <a:t>A train leaves Chicago at 6pm, traveling east at 50mph…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9737" y="304800"/>
            <a:ext cx="5724525" cy="4010025"/>
          </a:xfrm>
          <a:prstGeom prst="rect">
            <a:avLst/>
          </a:prstGeom>
        </p:spPr>
      </p:pic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 cstate="print"/>
          <a:srcRect l="220" t="9375" r="44143" b="71875"/>
          <a:stretch>
            <a:fillRect/>
          </a:stretch>
        </p:blipFill>
        <p:spPr bwMode="auto">
          <a:xfrm>
            <a:off x="990600" y="4724400"/>
            <a:ext cx="7239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 l="1563" t="11594" r="3906" b="19895"/>
          <a:stretch>
            <a:fillRect/>
          </a:stretch>
        </p:blipFill>
        <p:spPr bwMode="auto">
          <a:xfrm>
            <a:off x="76200" y="990600"/>
            <a:ext cx="8936502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29000" y="3810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5 + 3</a:t>
            </a:r>
            <a:endParaRPr lang="en-US" sz="3200" i="1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116782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17 = □ - 11</a:t>
            </a:r>
            <a:endParaRPr lang="en-US" sz="3200" i="1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19812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32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 = 25 - 16</a:t>
            </a:r>
            <a:endParaRPr lang="en-US" sz="3200" i="1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0" y="3533745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1729 = x</a:t>
            </a:r>
            <a:r>
              <a:rPr lang="en-US" sz="3200" i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 - 1000</a:t>
            </a:r>
            <a:endParaRPr lang="en-US" sz="3200" i="1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0" y="444814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f(x) = x</a:t>
            </a:r>
            <a:r>
              <a:rPr lang="en-US" sz="32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3200" i="1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0" y="212913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process</a:t>
            </a:r>
            <a:endParaRPr lang="en-US" sz="2400" dirty="0"/>
          </a:p>
        </p:txBody>
      </p:sp>
      <p:sp>
        <p:nvSpPr>
          <p:cNvPr id="12" name="Explosion 1 11"/>
          <p:cNvSpPr/>
          <p:nvPr/>
        </p:nvSpPr>
        <p:spPr bwMode="auto">
          <a:xfrm>
            <a:off x="5715000" y="4166979"/>
            <a:ext cx="2667000" cy="1296591"/>
          </a:xfrm>
          <a:prstGeom prst="irregularSeal1">
            <a:avLst/>
          </a:prstGeom>
          <a:solidFill>
            <a:schemeClr val="accent1">
              <a:alpha val="50000"/>
            </a:schemeClr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cs typeface="Arial" charset="0"/>
              </a:rPr>
              <a:t>object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2600" y="5539770"/>
            <a:ext cx="32004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with attributes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with multiple representations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895600" y="27432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17 + 33 = 3x - 20</a:t>
            </a:r>
            <a:endParaRPr lang="en-US" sz="3200" i="1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ight Brace 14"/>
          <p:cNvSpPr/>
          <p:nvPr/>
        </p:nvSpPr>
        <p:spPr bwMode="auto">
          <a:xfrm>
            <a:off x="6096000" y="381000"/>
            <a:ext cx="609600" cy="3886200"/>
          </a:xfrm>
          <a:prstGeom prst="rightBrace">
            <a:avLst/>
          </a:prstGeom>
          <a:noFill/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2" grpId="0" animBg="1"/>
      <p:bldP spid="13" grpId="0"/>
      <p:bldP spid="14" grpId="0"/>
      <p:bldP spid="1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F7CC-A063-46DD-90FB-967DBA4299A8}" type="slidenum">
              <a:rPr lang="en-US" smtClean="0"/>
              <a:pPr/>
              <a:t>43</a:t>
            </a:fld>
            <a:endParaRPr lang="en-US"/>
          </a:p>
        </p:txBody>
      </p:sp>
      <p:graphicFrame>
        <p:nvGraphicFramePr>
          <p:cNvPr id="4" name="Chart 3"/>
          <p:cNvGraphicFramePr/>
          <p:nvPr/>
        </p:nvGraphicFramePr>
        <p:xfrm>
          <a:off x="2590800" y="1524000"/>
          <a:ext cx="39624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29000" y="4267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f(x) = x</a:t>
            </a:r>
            <a:r>
              <a:rPr lang="en-US" sz="24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i="1" baseline="30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981202" y="5201920"/>
          <a:ext cx="5181596" cy="74168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740228"/>
                <a:gridCol w="740228"/>
                <a:gridCol w="740228"/>
                <a:gridCol w="740228"/>
                <a:gridCol w="740228"/>
                <a:gridCol w="740228"/>
                <a:gridCol w="7402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en-US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Times New Roman" pitchFamily="18" charset="0"/>
                          <a:cs typeface="Times New Roman" pitchFamily="18" charset="0"/>
                        </a:rPr>
                        <a:t>f(x)</a:t>
                      </a:r>
                      <a:endParaRPr lang="en-US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Left Arrow 7"/>
          <p:cNvSpPr/>
          <p:nvPr/>
        </p:nvSpPr>
        <p:spPr bwMode="auto">
          <a:xfrm>
            <a:off x="7391400" y="4267200"/>
            <a:ext cx="1371600" cy="733663"/>
          </a:xfrm>
          <a:prstGeom prst="leftArrow">
            <a:avLst/>
          </a:prstGeom>
          <a:solidFill>
            <a:schemeClr val="accent1">
              <a:alpha val="50000"/>
            </a:schemeClr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cs typeface="Arial" charset="0"/>
              </a:rPr>
              <a:t>Program</a:t>
            </a:r>
          </a:p>
        </p:txBody>
      </p:sp>
      <p:sp>
        <p:nvSpPr>
          <p:cNvPr id="9" name="Left Arrow 8"/>
          <p:cNvSpPr/>
          <p:nvPr/>
        </p:nvSpPr>
        <p:spPr bwMode="auto">
          <a:xfrm>
            <a:off x="7391400" y="5209937"/>
            <a:ext cx="1371600" cy="733663"/>
          </a:xfrm>
          <a:prstGeom prst="leftArrow">
            <a:avLst/>
          </a:prstGeom>
          <a:solidFill>
            <a:schemeClr val="accent1">
              <a:alpha val="50000"/>
            </a:schemeClr>
          </a:solidFill>
          <a:ln w="9525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cs typeface="Arial" charset="0"/>
              </a:rPr>
              <a:t>Tests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8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F7CC-A063-46DD-90FB-967DBA4299A8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0" y="152400"/>
            <a:ext cx="47625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0750" y="2381250"/>
            <a:ext cx="47625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0750" y="4667250"/>
            <a:ext cx="47625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5F7CC-A063-46DD-90FB-967DBA4299A8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8125"/>
            <a:ext cx="4829175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4825" y="238125"/>
            <a:ext cx="4829175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743200"/>
            <a:ext cx="38100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Vital Statistics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dirty="0" smtClean="0"/>
              <a:t>Middle-school</a:t>
            </a:r>
            <a:r>
              <a:rPr lang="en-US" sz="2800" dirty="0"/>
              <a:t>, </a:t>
            </a:r>
            <a:r>
              <a:rPr lang="en-US" sz="2800" dirty="0" smtClean="0"/>
              <a:t>after-school (predominantly)</a:t>
            </a:r>
            <a:endParaRPr lang="en-US" sz="2800" dirty="0"/>
          </a:p>
          <a:p>
            <a:pPr>
              <a:buFontTx/>
              <a:buNone/>
            </a:pPr>
            <a:r>
              <a:rPr lang="en-US" sz="2800" dirty="0"/>
              <a:t>All teaching by </a:t>
            </a:r>
            <a:r>
              <a:rPr lang="en-US" sz="2800" dirty="0" smtClean="0"/>
              <a:t>volunteers (professionals, students)</a:t>
            </a:r>
          </a:p>
          <a:p>
            <a:pPr>
              <a:buFontTx/>
              <a:buNone/>
            </a:pPr>
            <a:r>
              <a:rPr lang="en-US" sz="2800" dirty="0" smtClean="0"/>
              <a:t>Day 1: design your own game; 9 weeks: implement it</a:t>
            </a:r>
            <a:endParaRPr lang="en-US" sz="2800" dirty="0"/>
          </a:p>
          <a:p>
            <a:pPr>
              <a:buFontTx/>
              <a:buNone/>
            </a:pPr>
            <a:endParaRPr lang="en-US" sz="2800" dirty="0" smtClean="0"/>
          </a:p>
          <a:p>
            <a:pPr>
              <a:buFontTx/>
              <a:buNone/>
            </a:pPr>
            <a:r>
              <a:rPr lang="en-US" sz="2800" dirty="0" smtClean="0"/>
              <a:t>24</a:t>
            </a:r>
            <a:r>
              <a:rPr lang="en-US" sz="2800" dirty="0"/>
              <a:t>% female; 70% reporting race are minority; </a:t>
            </a:r>
            <a:br>
              <a:rPr lang="en-US" sz="2800" dirty="0"/>
            </a:br>
            <a:r>
              <a:rPr lang="en-US" sz="2800" dirty="0"/>
              <a:t>70% on free or reduced-price lunch</a:t>
            </a:r>
          </a:p>
          <a:p>
            <a:pPr>
              <a:buFontTx/>
              <a:buNone/>
            </a:pPr>
            <a:endParaRPr lang="en-US" sz="2800" dirty="0" smtClean="0"/>
          </a:p>
          <a:p>
            <a:pPr>
              <a:buFontTx/>
              <a:buNone/>
            </a:pPr>
            <a:r>
              <a:rPr lang="en-US" sz="2800" dirty="0" smtClean="0"/>
              <a:t>Emphasis on: testing, pair-programming, code-review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geology.com/state-map/maps/usa-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490" y="533400"/>
            <a:ext cx="8678910" cy="5791200"/>
          </a:xfrm>
          <a:prstGeom prst="rect">
            <a:avLst/>
          </a:prstGeom>
          <a:noFill/>
        </p:spPr>
      </p:pic>
      <p:sp>
        <p:nvSpPr>
          <p:cNvPr id="3" name="5-Point Star 2"/>
          <p:cNvSpPr/>
          <p:nvPr/>
        </p:nvSpPr>
        <p:spPr bwMode="auto">
          <a:xfrm>
            <a:off x="8153400" y="2057400"/>
            <a:ext cx="228600" cy="228600"/>
          </a:xfrm>
          <a:prstGeom prst="star5">
            <a:avLst/>
          </a:prstGeom>
          <a:solidFill>
            <a:srgbClr val="FF0000">
              <a:alpha val="50000"/>
            </a:srgbClr>
          </a:solidFill>
          <a:ln w="9525" cap="rnd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4" name="5-Point Star 3"/>
          <p:cNvSpPr/>
          <p:nvPr/>
        </p:nvSpPr>
        <p:spPr bwMode="auto">
          <a:xfrm>
            <a:off x="8229600" y="2133600"/>
            <a:ext cx="228600" cy="228600"/>
          </a:xfrm>
          <a:prstGeom prst="star5">
            <a:avLst/>
          </a:prstGeom>
          <a:solidFill>
            <a:srgbClr val="FF0000">
              <a:alpha val="50000"/>
            </a:srgbClr>
          </a:solidFill>
          <a:ln w="9525" cap="rnd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5" name="5-Point Star 4"/>
          <p:cNvSpPr/>
          <p:nvPr/>
        </p:nvSpPr>
        <p:spPr bwMode="auto">
          <a:xfrm>
            <a:off x="8001000" y="2057400"/>
            <a:ext cx="228600" cy="228600"/>
          </a:xfrm>
          <a:prstGeom prst="star5">
            <a:avLst/>
          </a:prstGeom>
          <a:solidFill>
            <a:srgbClr val="FF0000">
              <a:alpha val="50000"/>
            </a:srgbClr>
          </a:solidFill>
          <a:ln w="9525" cap="rnd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6" name="5-Point Star 5"/>
          <p:cNvSpPr/>
          <p:nvPr/>
        </p:nvSpPr>
        <p:spPr bwMode="auto">
          <a:xfrm>
            <a:off x="7848600" y="2438400"/>
            <a:ext cx="228600" cy="228600"/>
          </a:xfrm>
          <a:prstGeom prst="star5">
            <a:avLst/>
          </a:prstGeom>
          <a:solidFill>
            <a:srgbClr val="FF0000">
              <a:alpha val="50000"/>
            </a:srgbClr>
          </a:solidFill>
          <a:ln w="9525" cap="rnd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7" name="5-Point Star 6"/>
          <p:cNvSpPr/>
          <p:nvPr/>
        </p:nvSpPr>
        <p:spPr bwMode="auto">
          <a:xfrm>
            <a:off x="4114800" y="4876800"/>
            <a:ext cx="228600" cy="228600"/>
          </a:xfrm>
          <a:prstGeom prst="star5">
            <a:avLst/>
          </a:prstGeom>
          <a:solidFill>
            <a:srgbClr val="FF0000">
              <a:alpha val="50000"/>
            </a:srgbClr>
          </a:solidFill>
          <a:ln w="9525" cap="rnd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8" name="5-Point Star 7"/>
          <p:cNvSpPr/>
          <p:nvPr/>
        </p:nvSpPr>
        <p:spPr bwMode="auto">
          <a:xfrm>
            <a:off x="609600" y="2895600"/>
            <a:ext cx="228600" cy="228600"/>
          </a:xfrm>
          <a:prstGeom prst="star5">
            <a:avLst/>
          </a:prstGeom>
          <a:solidFill>
            <a:srgbClr val="FF0000">
              <a:alpha val="50000"/>
            </a:srgbClr>
          </a:solidFill>
          <a:ln w="9525" cap="rnd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9" name="5-Point Star 8"/>
          <p:cNvSpPr/>
          <p:nvPr/>
        </p:nvSpPr>
        <p:spPr bwMode="auto">
          <a:xfrm>
            <a:off x="5715000" y="2438400"/>
            <a:ext cx="228600" cy="228600"/>
          </a:xfrm>
          <a:prstGeom prst="star5">
            <a:avLst/>
          </a:prstGeom>
          <a:solidFill>
            <a:srgbClr val="FF0000">
              <a:alpha val="50000"/>
            </a:srgbClr>
          </a:solidFill>
          <a:ln w="9525" cap="rnd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10" name="5-Point Star 9"/>
          <p:cNvSpPr/>
          <p:nvPr/>
        </p:nvSpPr>
        <p:spPr bwMode="auto">
          <a:xfrm>
            <a:off x="2133600" y="2743200"/>
            <a:ext cx="228600" cy="228600"/>
          </a:xfrm>
          <a:prstGeom prst="star5">
            <a:avLst/>
          </a:prstGeom>
          <a:solidFill>
            <a:srgbClr val="FF0000">
              <a:alpha val="50000"/>
            </a:srgbClr>
          </a:solidFill>
          <a:ln w="9525" cap="rnd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11" name="5-Point Star 10"/>
          <p:cNvSpPr/>
          <p:nvPr/>
        </p:nvSpPr>
        <p:spPr bwMode="auto">
          <a:xfrm>
            <a:off x="3352800" y="3048000"/>
            <a:ext cx="228600" cy="228600"/>
          </a:xfrm>
          <a:prstGeom prst="star5">
            <a:avLst/>
          </a:prstGeom>
          <a:solidFill>
            <a:schemeClr val="accent2">
              <a:lumMod val="75000"/>
              <a:alpha val="50000"/>
            </a:schemeClr>
          </a:solidFill>
          <a:ln w="9525" cap="rnd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12" name="5-Point Star 11"/>
          <p:cNvSpPr/>
          <p:nvPr/>
        </p:nvSpPr>
        <p:spPr bwMode="auto">
          <a:xfrm>
            <a:off x="7467600" y="2895600"/>
            <a:ext cx="228600" cy="228600"/>
          </a:xfrm>
          <a:prstGeom prst="star5">
            <a:avLst/>
          </a:prstGeom>
          <a:solidFill>
            <a:schemeClr val="accent2">
              <a:lumMod val="75000"/>
              <a:alpha val="50000"/>
            </a:schemeClr>
          </a:solidFill>
          <a:ln w="9525" cap="rnd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14" name="5-Point Star 13"/>
          <p:cNvSpPr/>
          <p:nvPr/>
        </p:nvSpPr>
        <p:spPr bwMode="auto">
          <a:xfrm>
            <a:off x="7543800" y="2819400"/>
            <a:ext cx="228600" cy="228600"/>
          </a:xfrm>
          <a:prstGeom prst="star5">
            <a:avLst/>
          </a:prstGeom>
          <a:solidFill>
            <a:schemeClr val="accent2">
              <a:lumMod val="75000"/>
              <a:alpha val="50000"/>
            </a:schemeClr>
          </a:solidFill>
          <a:ln w="9525" cap="rnd" cmpd="sng" algn="ctr">
            <a:solidFill>
              <a:schemeClr val="accent2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cs typeface="Arial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81200" y="76200"/>
            <a:ext cx="7010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 700 students (average age: 11y9m) so far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About 200 new students this past year, growing /year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2" name="Picture 4" descr="Students get individualized help from Bootstrap Teacher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743199"/>
            <a:ext cx="5486400" cy="4114801"/>
          </a:xfrm>
          <a:prstGeom prst="rect">
            <a:avLst/>
          </a:prstGeom>
          <a:noFill/>
        </p:spPr>
      </p:pic>
      <p:pic>
        <p:nvPicPr>
          <p:cNvPr id="130054" name="Picture 6" descr="Bootstrap Teacher works one on one with an ethusiastic student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486400" cy="4114801"/>
          </a:xfrm>
          <a:prstGeom prst="rect">
            <a:avLst/>
          </a:prstGeom>
          <a:noFill/>
        </p:spPr>
      </p:pic>
      <p:pic>
        <p:nvPicPr>
          <p:cNvPr id="130060" name="Picture 12" descr="A young programmer shows off his game!"/>
          <p:cNvPicPr>
            <a:picLocks noChangeAspect="1" noChangeArrowheads="1"/>
          </p:cNvPicPr>
          <p:nvPr/>
        </p:nvPicPr>
        <p:blipFill>
          <a:blip r:embed="rId4" cstate="print"/>
          <a:srcRect l="5555" t="9259" r="27778" b="24074"/>
          <a:stretch>
            <a:fillRect/>
          </a:stretch>
        </p:blipFill>
        <p:spPr bwMode="auto">
          <a:xfrm>
            <a:off x="5486400" y="0"/>
            <a:ext cx="3657600" cy="27432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 l="46875" t="16798" r="4688" b="34190"/>
          <a:stretch>
            <a:fillRect/>
          </a:stretch>
        </p:blipFill>
        <p:spPr bwMode="auto">
          <a:xfrm>
            <a:off x="0" y="27432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Scheme (Racket) on the desktop</a:t>
            </a:r>
          </a:p>
          <a:p>
            <a:pPr>
              <a:buFontTx/>
              <a:buNone/>
            </a:pPr>
            <a:r>
              <a:rPr lang="en-US" dirty="0" smtClean="0"/>
              <a:t>Scheme </a:t>
            </a:r>
            <a:r>
              <a:rPr lang="en-US" dirty="0" smtClean="0">
                <a:sym typeface="Wingdings" pitchFamily="2" charset="2"/>
              </a:rPr>
              <a:t> J2ME compiler for Android</a:t>
            </a:r>
          </a:p>
          <a:p>
            <a:pPr>
              <a:buFontTx/>
              <a:buNone/>
            </a:pPr>
            <a:r>
              <a:rPr lang="en-US" dirty="0" smtClean="0"/>
              <a:t>Scheme </a:t>
            </a:r>
            <a:r>
              <a:rPr lang="en-US" dirty="0" smtClean="0">
                <a:sym typeface="Wingdings" pitchFamily="2" charset="2"/>
              </a:rPr>
              <a:t> JavaScript</a:t>
            </a:r>
          </a:p>
          <a:p>
            <a:pPr>
              <a:buFontTx/>
              <a:buNone/>
            </a:pPr>
            <a:r>
              <a:rPr lang="en-US" dirty="0" smtClean="0">
                <a:sym typeface="Wingdings" pitchFamily="2" charset="2"/>
              </a:rPr>
              <a:t>	Works on both phones and browsers</a:t>
            </a:r>
          </a:p>
          <a:p>
            <a:pPr>
              <a:buFontTx/>
              <a:buNone/>
            </a:pPr>
            <a:r>
              <a:rPr lang="en-US" dirty="0" smtClean="0">
                <a:sym typeface="Wingdings" pitchFamily="2" charset="2"/>
              </a:rPr>
              <a:t>	Need to deal with asynchrony</a:t>
            </a:r>
          </a:p>
          <a:p>
            <a:pPr>
              <a:buFontTx/>
              <a:buNone/>
            </a:pPr>
            <a:r>
              <a:rPr lang="en-US" dirty="0" smtClean="0">
                <a:sym typeface="Wingdings" pitchFamily="2" charset="2"/>
              </a:rPr>
              <a:t>	Need to deal with re-entrance</a:t>
            </a:r>
          </a:p>
          <a:p>
            <a:pPr>
              <a:buFontTx/>
              <a:buNone/>
            </a:pPr>
            <a:r>
              <a:rPr lang="en-US" dirty="0" smtClean="0">
                <a:sym typeface="Wingdings" pitchFamily="2" charset="2"/>
              </a:rPr>
              <a:t>	(Futures, continuations, …)</a:t>
            </a:r>
          </a:p>
          <a:p>
            <a:pPr>
              <a:buFontTx/>
              <a:buNone/>
            </a:pPr>
            <a:r>
              <a:rPr lang="en-US" dirty="0" smtClean="0">
                <a:sym typeface="Wingdings" pitchFamily="2" charset="2"/>
              </a:rPr>
              <a:t>World ported to Racket, Java, JavaScript…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7150"/>
            <a:ext cx="8686800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FF364-5BFE-40DC-94D1-57DCF689E5CC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World is Not Enough</a:t>
            </a:r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5257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dirty="0" smtClean="0"/>
              <a:t>Automatic adaptation of </a:t>
            </a:r>
            <a:r>
              <a:rPr lang="en-US" dirty="0" err="1" smtClean="0"/>
              <a:t>stateful</a:t>
            </a:r>
            <a:r>
              <a:rPr lang="en-US" dirty="0" smtClean="0"/>
              <a:t> APIs</a:t>
            </a:r>
          </a:p>
          <a:p>
            <a:pPr algn="ctr">
              <a:buFontTx/>
              <a:buNone/>
            </a:pPr>
            <a:endParaRPr lang="en-US" dirty="0" smtClean="0"/>
          </a:p>
          <a:p>
            <a:pPr algn="ctr">
              <a:buFontTx/>
              <a:buNone/>
            </a:pPr>
            <a:r>
              <a:rPr lang="en-US" dirty="0" smtClean="0"/>
              <a:t>In-place updates of world state</a:t>
            </a:r>
            <a:endParaRPr lang="en-US" dirty="0"/>
          </a:p>
          <a:p>
            <a:pPr algn="ctr"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dirty="0" smtClean="0"/>
              <a:t>“Universe” </a:t>
            </a:r>
            <a:r>
              <a:rPr lang="en-US" dirty="0"/>
              <a:t>for distributed computing</a:t>
            </a:r>
          </a:p>
          <a:p>
            <a:pPr algn="ctr"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dirty="0"/>
              <a:t>Moore versus Mealy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Take-Away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Programming with functions creates a virtuous cycle</a:t>
            </a:r>
          </a:p>
          <a:p>
            <a:endParaRPr lang="en-US" dirty="0" smtClean="0"/>
          </a:p>
          <a:p>
            <a:r>
              <a:rPr lang="en-US" dirty="0" smtClean="0"/>
              <a:t>Middle-</a:t>
            </a:r>
            <a:r>
              <a:rPr lang="en-US" dirty="0" err="1" smtClean="0"/>
              <a:t>schoolers</a:t>
            </a:r>
            <a:r>
              <a:rPr lang="en-US" dirty="0" smtClean="0"/>
              <a:t> can write tests, </a:t>
            </a:r>
            <a:br>
              <a:rPr lang="en-US" dirty="0" smtClean="0"/>
            </a:br>
            <a:r>
              <a:rPr lang="en-US" dirty="0" smtClean="0"/>
              <a:t>survive code-reviews, etc.</a:t>
            </a:r>
          </a:p>
          <a:p>
            <a:endParaRPr lang="en-US" dirty="0" smtClean="0"/>
          </a:p>
          <a:p>
            <a:r>
              <a:rPr lang="en-US" dirty="0" smtClean="0"/>
              <a:t>Programming models matter, </a:t>
            </a:r>
            <a:br>
              <a:rPr lang="en-US" dirty="0" smtClean="0"/>
            </a:br>
            <a:r>
              <a:rPr lang="en-US" dirty="0" smtClean="0"/>
              <a:t>especially across platforms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4641" t="11805" r="59981" b="8333"/>
          <a:stretch>
            <a:fillRect/>
          </a:stretch>
        </p:blipFill>
        <p:spPr bwMode="auto">
          <a:xfrm>
            <a:off x="7086600" y="3276600"/>
            <a:ext cx="1981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4" descr="nctm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247" y="990600"/>
            <a:ext cx="6137753" cy="1600200"/>
          </a:xfrm>
          <a:prstGeom prst="rect">
            <a:avLst/>
          </a:prstGeom>
          <a:noFill/>
        </p:spPr>
      </p:pic>
      <p:pic>
        <p:nvPicPr>
          <p:cNvPr id="83973" name="Picture 5" descr="nct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657600"/>
            <a:ext cx="1828800" cy="1373188"/>
          </a:xfrm>
          <a:prstGeom prst="rect">
            <a:avLst/>
          </a:prstGeom>
          <a:noFill/>
        </p:spPr>
      </p:pic>
      <p:sp>
        <p:nvSpPr>
          <p:cNvPr id="83976" name="AutoShape 8"/>
          <p:cNvSpPr>
            <a:spLocks noChangeArrowheads="1"/>
          </p:cNvSpPr>
          <p:nvPr/>
        </p:nvSpPr>
        <p:spPr bwMode="auto">
          <a:xfrm>
            <a:off x="4114800" y="3505200"/>
            <a:ext cx="1066800" cy="1066800"/>
          </a:xfrm>
          <a:prstGeom prst="rtTriangle">
            <a:avLst/>
          </a:prstGeom>
          <a:noFill/>
          <a:ln w="2857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3977" name="AutoShape 9"/>
          <p:cNvSpPr>
            <a:spLocks noChangeArrowheads="1"/>
          </p:cNvSpPr>
          <p:nvPr/>
        </p:nvSpPr>
        <p:spPr bwMode="auto">
          <a:xfrm>
            <a:off x="3657600" y="3581400"/>
            <a:ext cx="685800" cy="1143000"/>
          </a:xfrm>
          <a:prstGeom prst="moon">
            <a:avLst>
              <a:gd name="adj" fmla="val 50000"/>
            </a:avLst>
          </a:prstGeom>
          <a:noFill/>
          <a:ln w="2857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3978" name="AutoShape 10"/>
          <p:cNvSpPr>
            <a:spLocks noChangeArrowheads="1"/>
          </p:cNvSpPr>
          <p:nvPr/>
        </p:nvSpPr>
        <p:spPr bwMode="auto">
          <a:xfrm flipH="1">
            <a:off x="4724400" y="3581400"/>
            <a:ext cx="685800" cy="1143000"/>
          </a:xfrm>
          <a:prstGeom prst="moon">
            <a:avLst>
              <a:gd name="adj" fmla="val 50000"/>
            </a:avLst>
          </a:prstGeom>
          <a:noFill/>
          <a:ln w="2857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6" grpId="0" animBg="1"/>
      <p:bldP spid="83977" grpId="0" animBg="1"/>
      <p:bldP spid="8397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17526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2800" b="1" dirty="0" smtClean="0">
                <a:latin typeface="Courier New" pitchFamily="49" charset="0"/>
              </a:rPr>
              <a:t>www.bootstrapworld.org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sz="2800" b="1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www.facebook.com/BootstrapWorld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914400" y="3124200"/>
            <a:ext cx="7315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/>
              <a:t>Thanks</a:t>
            </a:r>
            <a:r>
              <a:rPr lang="en-US" sz="3200"/>
              <a:t>:</a:t>
            </a:r>
          </a:p>
        </p:txBody>
      </p:sp>
      <p:pic>
        <p:nvPicPr>
          <p:cNvPr id="17414" name="Picture 6" descr="PLT-2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2625" y="4953000"/>
            <a:ext cx="485775" cy="485775"/>
          </a:xfrm>
          <a:prstGeom prst="rect">
            <a:avLst/>
          </a:prstGeom>
          <a:noFill/>
        </p:spPr>
      </p:pic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1676400" y="3886200"/>
            <a:ext cx="2057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spcBef>
                <a:spcPct val="20000"/>
              </a:spcBef>
            </a:pPr>
            <a:r>
              <a:rPr lang="en-US" sz="2800" dirty="0"/>
              <a:t>Danny </a:t>
            </a:r>
            <a:r>
              <a:rPr lang="en-US" sz="2800" dirty="0" err="1"/>
              <a:t>Yoo</a:t>
            </a:r>
            <a:endParaRPr lang="en-US" sz="2800" dirty="0"/>
          </a:p>
          <a:p>
            <a:pPr marL="342900" indent="-342900" algn="r">
              <a:spcBef>
                <a:spcPct val="20000"/>
              </a:spcBef>
            </a:pPr>
            <a:r>
              <a:rPr lang="en-US" sz="2800" dirty="0" smtClean="0"/>
              <a:t>Kathi Fisler</a:t>
            </a:r>
          </a:p>
          <a:p>
            <a:pPr marL="342900" indent="-342900" algn="r">
              <a:spcBef>
                <a:spcPct val="20000"/>
              </a:spcBef>
            </a:pPr>
            <a:r>
              <a:rPr lang="en-US" sz="2800" dirty="0" err="1" smtClean="0"/>
              <a:t>Zhe</a:t>
            </a:r>
            <a:r>
              <a:rPr lang="en-US" sz="2800" dirty="0" smtClean="0"/>
              <a:t> Zhang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4419600" y="3886200"/>
            <a:ext cx="3352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/>
              <a:t>Emmanuel Schanzer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/>
              <a:t>Matthias Felleisen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b="1">
                <a:latin typeface="Courier New" pitchFamily="49" charset="0"/>
              </a:rPr>
              <a:t>(rest   )</a:t>
            </a:r>
            <a:endParaRPr lang="en-US" sz="28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972F6-0A7F-4829-802E-325ED8E87A6F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efault Design">
      <a:majorFont>
        <a:latin typeface="Trebuchet MS"/>
        <a:ea typeface=""/>
        <a:cs typeface="Arial"/>
      </a:majorFont>
      <a:minorFont>
        <a:latin typeface="Sylfa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9525" cap="rnd" cmpd="sng" algn="ctr">
          <a:solidFill>
            <a:schemeClr val="tx1"/>
          </a:solidFill>
          <a:prstDash val="sysDot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ylfae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9525" cap="rnd" cmpd="sng" algn="ctr">
          <a:solidFill>
            <a:schemeClr val="tx1"/>
          </a:solidFill>
          <a:prstDash val="sysDot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ylfaen" pitchFamily="18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11025</TotalTime>
  <Words>1533</Words>
  <Application>Microsoft Office PowerPoint</Application>
  <PresentationFormat>On-screen Show (4:3)</PresentationFormat>
  <Paragraphs>469</Paragraphs>
  <Slides>55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Default Design</vt:lpstr>
      <vt:lpstr>Reactive Functional Programming  (or, Is That a Parenthesis in Your Pocket?)</vt:lpstr>
      <vt:lpstr>Pascal</vt:lpstr>
      <vt:lpstr>Slide 3</vt:lpstr>
      <vt:lpstr>Slide 4</vt:lpstr>
      <vt:lpstr>The Flow of Control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So What?</vt:lpstr>
      <vt:lpstr>Solutions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Salient Curricular Facts</vt:lpstr>
      <vt:lpstr>Slide 39</vt:lpstr>
      <vt:lpstr>Slide 40</vt:lpstr>
      <vt:lpstr>Slide 41</vt:lpstr>
      <vt:lpstr>Slide 42</vt:lpstr>
      <vt:lpstr>Functions</vt:lpstr>
      <vt:lpstr>Slide 44</vt:lpstr>
      <vt:lpstr>Slide 45</vt:lpstr>
      <vt:lpstr>Vital Statistics</vt:lpstr>
      <vt:lpstr>Slide 47</vt:lpstr>
      <vt:lpstr>Slide 48</vt:lpstr>
      <vt:lpstr>Technology</vt:lpstr>
      <vt:lpstr>Slide 50</vt:lpstr>
      <vt:lpstr>The World is Not Enough</vt:lpstr>
      <vt:lpstr>Slide 52</vt:lpstr>
      <vt:lpstr>Take-Away Messages</vt:lpstr>
      <vt:lpstr>Slide 54</vt:lpstr>
      <vt:lpstr>Slide 55</vt:lpstr>
    </vt:vector>
  </TitlesOfParts>
  <Company>Brown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Shriram Krishnamurthi</dc:creator>
  <cp:lastModifiedBy>Shriram Krishnamurthi</cp:lastModifiedBy>
  <cp:revision>560</cp:revision>
  <dcterms:created xsi:type="dcterms:W3CDTF">2009-03-08T02:56:54Z</dcterms:created>
  <dcterms:modified xsi:type="dcterms:W3CDTF">2011-05-18T22:15:57Z</dcterms:modified>
</cp:coreProperties>
</file>