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1"/>
  </p:notesMasterIdLst>
  <p:handoutMasterIdLst>
    <p:handoutMasterId r:id="rId42"/>
  </p:handoutMasterIdLst>
  <p:sldIdLst>
    <p:sldId id="259" r:id="rId2"/>
    <p:sldId id="292" r:id="rId3"/>
    <p:sldId id="291" r:id="rId4"/>
    <p:sldId id="325" r:id="rId5"/>
    <p:sldId id="326" r:id="rId6"/>
    <p:sldId id="327" r:id="rId7"/>
    <p:sldId id="329" r:id="rId8"/>
    <p:sldId id="290" r:id="rId9"/>
    <p:sldId id="340" r:id="rId10"/>
    <p:sldId id="357" r:id="rId11"/>
    <p:sldId id="333" r:id="rId12"/>
    <p:sldId id="355" r:id="rId13"/>
    <p:sldId id="338" r:id="rId14"/>
    <p:sldId id="341" r:id="rId15"/>
    <p:sldId id="298" r:id="rId16"/>
    <p:sldId id="305" r:id="rId17"/>
    <p:sldId id="301" r:id="rId18"/>
    <p:sldId id="293" r:id="rId19"/>
    <p:sldId id="306" r:id="rId20"/>
    <p:sldId id="356" r:id="rId21"/>
    <p:sldId id="342" r:id="rId22"/>
    <p:sldId id="294" r:id="rId23"/>
    <p:sldId id="308" r:id="rId24"/>
    <p:sldId id="311" r:id="rId25"/>
    <p:sldId id="346" r:id="rId26"/>
    <p:sldId id="347" r:id="rId27"/>
    <p:sldId id="352" r:id="rId28"/>
    <p:sldId id="358" r:id="rId29"/>
    <p:sldId id="345" r:id="rId30"/>
    <p:sldId id="280" r:id="rId31"/>
    <p:sldId id="313" r:id="rId32"/>
    <p:sldId id="314" r:id="rId33"/>
    <p:sldId id="337" r:id="rId34"/>
    <p:sldId id="348" r:id="rId35"/>
    <p:sldId id="350" r:id="rId36"/>
    <p:sldId id="351" r:id="rId37"/>
    <p:sldId id="317" r:id="rId38"/>
    <p:sldId id="353" r:id="rId39"/>
    <p:sldId id="354" r:id="rId40"/>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9AEC8"/>
    <a:srgbClr val="59AEC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8825" autoAdjust="0"/>
  </p:normalViewPr>
  <p:slideViewPr>
    <p:cSldViewPr snapToGrid="0" snapToObjects="1">
      <p:cViewPr varScale="1">
        <p:scale>
          <a:sx n="104" d="100"/>
          <a:sy n="104" d="100"/>
        </p:scale>
        <p:origin x="126" y="690"/>
      </p:cViewPr>
      <p:guideLst>
        <p:guide orient="horz" pos="162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938AE40-312A-DA4C-995B-4E5B1E110CD9}" type="datetime1">
              <a:rPr lang="en-US" smtClean="0"/>
              <a:t>10/25/2017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83DAA35-EBEE-0840-84B0-015896E8B644}" type="slidenum">
              <a:rPr lang="en-US" smtClean="0"/>
              <a:t>‹#›</a:t>
            </a:fld>
            <a:endParaRPr lang="en-US"/>
          </a:p>
        </p:txBody>
      </p:sp>
    </p:spTree>
    <p:extLst>
      <p:ext uri="{BB962C8B-B14F-4D97-AF65-F5344CB8AC3E}">
        <p14:creationId xmlns:p14="http://schemas.microsoft.com/office/powerpoint/2010/main" val="216724249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CAC9D68-D648-8645-8BB8-650BEC66E8EF}" type="datetime1">
              <a:rPr lang="en-US" smtClean="0"/>
              <a:t>10/25/2017</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5F71061-2EAD-FF40-8A50-0116D665ECD9}" type="slidenum">
              <a:rPr lang="en-US" smtClean="0"/>
              <a:t>‹#›</a:t>
            </a:fld>
            <a:endParaRPr lang="en-US"/>
          </a:p>
        </p:txBody>
      </p:sp>
    </p:spTree>
    <p:extLst>
      <p:ext uri="{BB962C8B-B14F-4D97-AF65-F5344CB8AC3E}">
        <p14:creationId xmlns:p14="http://schemas.microsoft.com/office/powerpoint/2010/main" val="2186669821"/>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62914" y="707757"/>
            <a:ext cx="7895286" cy="1135629"/>
          </a:xfrm>
        </p:spPr>
        <p:txBody>
          <a:bodyPr>
            <a:noAutofit/>
          </a:bodyPr>
          <a:lstStyle>
            <a:lvl1pPr algn="l">
              <a:defRPr sz="2800" b="1">
                <a:solidFill>
                  <a:schemeClr val="bg1"/>
                </a:solidFill>
              </a:defRPr>
            </a:lvl1pPr>
          </a:lstStyle>
          <a:p>
            <a:r>
              <a:rPr lang="en-US" dirty="0" smtClean="0"/>
              <a:t>Title</a:t>
            </a:r>
            <a:endParaRPr lang="en-US" dirty="0"/>
          </a:p>
        </p:txBody>
      </p:sp>
      <p:sp>
        <p:nvSpPr>
          <p:cNvPr id="3" name="Subtitle 2"/>
          <p:cNvSpPr>
            <a:spLocks noGrp="1"/>
          </p:cNvSpPr>
          <p:nvPr>
            <p:ph type="subTitle" idx="1" hasCustomPrompt="1"/>
          </p:nvPr>
        </p:nvSpPr>
        <p:spPr>
          <a:xfrm>
            <a:off x="562914" y="1908066"/>
            <a:ext cx="7895286" cy="480205"/>
          </a:xfrm>
        </p:spPr>
        <p:txBody>
          <a:bodyPr>
            <a:noAutofit/>
          </a:bodyPr>
          <a:lstStyle>
            <a:lvl1pPr marL="0" indent="0" algn="l">
              <a:buNone/>
              <a:defRPr sz="18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Subtitle</a:t>
            </a:r>
            <a:endParaRPr lang="en-US" dirty="0"/>
          </a:p>
        </p:txBody>
      </p:sp>
      <p:sp>
        <p:nvSpPr>
          <p:cNvPr id="5" name="Text Placeholder 4"/>
          <p:cNvSpPr>
            <a:spLocks noGrp="1"/>
          </p:cNvSpPr>
          <p:nvPr>
            <p:ph type="body" sz="quarter" idx="10" hasCustomPrompt="1"/>
          </p:nvPr>
        </p:nvSpPr>
        <p:spPr>
          <a:xfrm>
            <a:off x="563564" y="3097439"/>
            <a:ext cx="4532225" cy="506683"/>
          </a:xfrm>
        </p:spPr>
        <p:txBody>
          <a:bodyPr anchor="b" anchorCtr="0">
            <a:noAutofit/>
          </a:bodyPr>
          <a:lstStyle>
            <a:lvl1pPr marL="0" indent="0">
              <a:spcAft>
                <a:spcPts val="0"/>
              </a:spcAft>
              <a:buNone/>
              <a:defRPr sz="160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Author(s)</a:t>
            </a:r>
            <a:endParaRPr lang="en-US" dirty="0"/>
          </a:p>
        </p:txBody>
      </p:sp>
      <p:sp>
        <p:nvSpPr>
          <p:cNvPr id="6" name="Text Placeholder 4"/>
          <p:cNvSpPr>
            <a:spLocks noGrp="1"/>
          </p:cNvSpPr>
          <p:nvPr>
            <p:ph type="body" sz="quarter" idx="11" hasCustomPrompt="1"/>
          </p:nvPr>
        </p:nvSpPr>
        <p:spPr>
          <a:xfrm>
            <a:off x="563564" y="3844269"/>
            <a:ext cx="4532225" cy="685251"/>
          </a:xfrm>
        </p:spPr>
        <p:txBody>
          <a:bodyPr>
            <a:noAutofit/>
          </a:bodyPr>
          <a:lstStyle>
            <a:lvl1pPr marL="0" indent="0">
              <a:buNone/>
              <a:defRPr sz="160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Supported with funding from the XX foundation</a:t>
            </a:r>
            <a:endParaRPr lang="en-US" dirty="0"/>
          </a:p>
        </p:txBody>
      </p:sp>
      <p:cxnSp>
        <p:nvCxnSpPr>
          <p:cNvPr id="7" name="Straight Connector 6"/>
          <p:cNvCxnSpPr/>
          <p:nvPr userDrawn="1"/>
        </p:nvCxnSpPr>
        <p:spPr>
          <a:xfrm>
            <a:off x="563564" y="3732899"/>
            <a:ext cx="4532225" cy="0"/>
          </a:xfrm>
          <a:prstGeom prst="line">
            <a:avLst/>
          </a:prstGeom>
          <a:ln w="12700" cmpd="sng">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sp>
        <p:nvSpPr>
          <p:cNvPr id="8" name="Text Placeholder 7"/>
          <p:cNvSpPr>
            <a:spLocks noGrp="1"/>
          </p:cNvSpPr>
          <p:nvPr>
            <p:ph type="body" sz="quarter" idx="12" hasCustomPrompt="1"/>
          </p:nvPr>
        </p:nvSpPr>
        <p:spPr>
          <a:xfrm>
            <a:off x="563563" y="2488290"/>
            <a:ext cx="2857500" cy="342900"/>
          </a:xfrm>
        </p:spPr>
        <p:txBody>
          <a:bodyPr/>
          <a:lstStyle>
            <a:lvl1pPr marL="0" indent="0">
              <a:buFontTx/>
              <a:buNone/>
              <a:defRPr sz="1200" baseline="0">
                <a:solidFill>
                  <a:schemeClr val="bg1"/>
                </a:solidFill>
              </a:defRPr>
            </a:lvl1pPr>
          </a:lstStyle>
          <a:p>
            <a:pPr lvl="0"/>
            <a:r>
              <a:rPr lang="en-US" dirty="0" smtClean="0"/>
              <a:t>Date</a:t>
            </a:r>
            <a:endParaRPr lang="en-US" dirty="0"/>
          </a:p>
        </p:txBody>
      </p:sp>
    </p:spTree>
    <p:extLst>
      <p:ext uri="{BB962C8B-B14F-4D97-AF65-F5344CB8AC3E}">
        <p14:creationId xmlns:p14="http://schemas.microsoft.com/office/powerpoint/2010/main" val="224148286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ulleted 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smtClean="0"/>
              <a:t>Title</a:t>
            </a:r>
            <a:endParaRPr lang="en-US" dirty="0"/>
          </a:p>
        </p:txBody>
      </p:sp>
      <p:sp>
        <p:nvSpPr>
          <p:cNvPr id="3" name="Slide Number Placeholder 2"/>
          <p:cNvSpPr>
            <a:spLocks noGrp="1"/>
          </p:cNvSpPr>
          <p:nvPr>
            <p:ph type="sldNum" sz="quarter" idx="10"/>
          </p:nvPr>
        </p:nvSpPr>
        <p:spPr>
          <a:xfrm>
            <a:off x="6553200" y="4767263"/>
            <a:ext cx="2133600" cy="273844"/>
          </a:xfrm>
        </p:spPr>
        <p:txBody>
          <a:bodyPr/>
          <a:lstStyle/>
          <a:p>
            <a:fld id="{7E859742-078B-AD40-B533-C3F0D0FE0FA0}" type="slidenum">
              <a:rPr lang="en-US" smtClean="0"/>
              <a:t>‹#›</a:t>
            </a:fld>
            <a:endParaRPr lang="en-US" dirty="0"/>
          </a:p>
        </p:txBody>
      </p:sp>
      <p:sp>
        <p:nvSpPr>
          <p:cNvPr id="5" name="Content Placeholder 4"/>
          <p:cNvSpPr>
            <a:spLocks noGrp="1"/>
          </p:cNvSpPr>
          <p:nvPr>
            <p:ph sz="quarter" idx="11"/>
          </p:nvPr>
        </p:nvSpPr>
        <p:spPr>
          <a:xfrm>
            <a:off x="577850" y="1371600"/>
            <a:ext cx="7512442" cy="31977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12223876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smtClean="0"/>
              <a:t>Title</a:t>
            </a:r>
            <a:endParaRPr lang="en-US" dirty="0"/>
          </a:p>
        </p:txBody>
      </p:sp>
      <p:sp>
        <p:nvSpPr>
          <p:cNvPr id="3" name="Slide Number Placeholder 2"/>
          <p:cNvSpPr>
            <a:spLocks noGrp="1"/>
          </p:cNvSpPr>
          <p:nvPr>
            <p:ph type="sldNum" sz="quarter" idx="10"/>
          </p:nvPr>
        </p:nvSpPr>
        <p:spPr>
          <a:xfrm>
            <a:off x="6553200" y="4767263"/>
            <a:ext cx="2133600" cy="273844"/>
          </a:xfrm>
        </p:spPr>
        <p:txBody>
          <a:bodyPr/>
          <a:lstStyle/>
          <a:p>
            <a:fld id="{7E859742-078B-AD40-B533-C3F0D0FE0FA0}" type="slidenum">
              <a:rPr lang="en-US" smtClean="0"/>
              <a:t>‹#›</a:t>
            </a:fld>
            <a:endParaRPr lang="en-US" dirty="0"/>
          </a:p>
        </p:txBody>
      </p:sp>
    </p:spTree>
    <p:extLst>
      <p:ext uri="{BB962C8B-B14F-4D97-AF65-F5344CB8AC3E}">
        <p14:creationId xmlns:p14="http://schemas.microsoft.com/office/powerpoint/2010/main" val="268615082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hart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smtClean="0"/>
              <a:t>Figure Title</a:t>
            </a:r>
            <a:endParaRPr lang="en-US" dirty="0"/>
          </a:p>
        </p:txBody>
      </p:sp>
      <p:sp>
        <p:nvSpPr>
          <p:cNvPr id="3" name="Slide Number Placeholder 2"/>
          <p:cNvSpPr>
            <a:spLocks noGrp="1"/>
          </p:cNvSpPr>
          <p:nvPr>
            <p:ph type="sldNum" sz="quarter" idx="10"/>
          </p:nvPr>
        </p:nvSpPr>
        <p:spPr>
          <a:xfrm>
            <a:off x="6553200" y="4767263"/>
            <a:ext cx="2133600" cy="273844"/>
          </a:xfrm>
        </p:spPr>
        <p:txBody>
          <a:bodyPr/>
          <a:lstStyle/>
          <a:p>
            <a:fld id="{7E859742-078B-AD40-B533-C3F0D0FE0FA0}" type="slidenum">
              <a:rPr lang="en-US" smtClean="0"/>
              <a:t>‹#›</a:t>
            </a:fld>
            <a:endParaRPr lang="en-US" dirty="0"/>
          </a:p>
        </p:txBody>
      </p:sp>
      <p:sp>
        <p:nvSpPr>
          <p:cNvPr id="5" name="Chart Placeholder 4"/>
          <p:cNvSpPr>
            <a:spLocks noGrp="1"/>
          </p:cNvSpPr>
          <p:nvPr>
            <p:ph type="chart" sz="quarter" idx="11"/>
          </p:nvPr>
        </p:nvSpPr>
        <p:spPr>
          <a:xfrm>
            <a:off x="577850" y="1321868"/>
            <a:ext cx="7512442" cy="3192894"/>
          </a:xfrm>
        </p:spPr>
        <p:txBody>
          <a:bodyPr/>
          <a:lstStyle>
            <a:lvl1pPr marL="0" indent="0">
              <a:buNone/>
              <a:defRPr sz="1600">
                <a:latin typeface="Arial"/>
                <a:cs typeface="Arial"/>
              </a:defRPr>
            </a:lvl1pPr>
          </a:lstStyle>
          <a:p>
            <a:r>
              <a:rPr lang="en-US" smtClean="0"/>
              <a:t>Click icon to add chart</a:t>
            </a:r>
            <a:endParaRPr lang="en-US" dirty="0"/>
          </a:p>
        </p:txBody>
      </p:sp>
    </p:spTree>
    <p:extLst>
      <p:ext uri="{BB962C8B-B14F-4D97-AF65-F5344CB8AC3E}">
        <p14:creationId xmlns:p14="http://schemas.microsoft.com/office/powerpoint/2010/main" val="356547530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rt with Titl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smtClean="0"/>
              <a:t>Title</a:t>
            </a:r>
            <a:endParaRPr lang="en-US" dirty="0"/>
          </a:p>
        </p:txBody>
      </p:sp>
      <p:sp>
        <p:nvSpPr>
          <p:cNvPr id="3" name="Slide Number Placeholder 2"/>
          <p:cNvSpPr>
            <a:spLocks noGrp="1"/>
          </p:cNvSpPr>
          <p:nvPr>
            <p:ph type="sldNum" sz="quarter" idx="10"/>
          </p:nvPr>
        </p:nvSpPr>
        <p:spPr>
          <a:xfrm>
            <a:off x="6553200" y="4767263"/>
            <a:ext cx="2133600" cy="273844"/>
          </a:xfrm>
        </p:spPr>
        <p:txBody>
          <a:bodyPr/>
          <a:lstStyle/>
          <a:p>
            <a:fld id="{7E859742-078B-AD40-B533-C3F0D0FE0FA0}" type="slidenum">
              <a:rPr lang="en-US" smtClean="0"/>
              <a:t>‹#›</a:t>
            </a:fld>
            <a:endParaRPr lang="en-US" dirty="0"/>
          </a:p>
        </p:txBody>
      </p:sp>
      <p:sp>
        <p:nvSpPr>
          <p:cNvPr id="5" name="Chart Placeholder 4"/>
          <p:cNvSpPr>
            <a:spLocks noGrp="1"/>
          </p:cNvSpPr>
          <p:nvPr>
            <p:ph type="chart" sz="quarter" idx="11"/>
          </p:nvPr>
        </p:nvSpPr>
        <p:spPr>
          <a:xfrm>
            <a:off x="577850" y="1664316"/>
            <a:ext cx="7512442" cy="2850446"/>
          </a:xfrm>
        </p:spPr>
        <p:txBody>
          <a:bodyPr/>
          <a:lstStyle>
            <a:lvl1pPr marL="0" indent="0">
              <a:buNone/>
              <a:defRPr sz="1600">
                <a:latin typeface="Arial"/>
                <a:cs typeface="Arial"/>
              </a:defRPr>
            </a:lvl1pPr>
          </a:lstStyle>
          <a:p>
            <a:r>
              <a:rPr lang="en-US" smtClean="0"/>
              <a:t>Click icon to add chart</a:t>
            </a:r>
            <a:endParaRPr lang="en-US" dirty="0"/>
          </a:p>
        </p:txBody>
      </p:sp>
      <p:sp>
        <p:nvSpPr>
          <p:cNvPr id="6" name="Text Placeholder 5"/>
          <p:cNvSpPr>
            <a:spLocks noGrp="1"/>
          </p:cNvSpPr>
          <p:nvPr>
            <p:ph type="body" sz="quarter" idx="13" hasCustomPrompt="1"/>
          </p:nvPr>
        </p:nvSpPr>
        <p:spPr>
          <a:xfrm>
            <a:off x="577850" y="1337669"/>
            <a:ext cx="7512442" cy="235158"/>
          </a:xfrm>
        </p:spPr>
        <p:txBody>
          <a:bodyPr/>
          <a:lstStyle>
            <a:lvl1pPr marL="0" indent="0">
              <a:buFontTx/>
              <a:buNone/>
              <a:defRPr sz="1600"/>
            </a:lvl1pPr>
          </a:lstStyle>
          <a:p>
            <a:pPr lvl="0"/>
            <a:r>
              <a:rPr lang="en-US" dirty="0" smtClean="0"/>
              <a:t>Chart Title</a:t>
            </a:r>
            <a:endParaRPr lang="en-US" dirty="0"/>
          </a:p>
        </p:txBody>
      </p:sp>
    </p:spTree>
    <p:extLst>
      <p:ext uri="{BB962C8B-B14F-4D97-AF65-F5344CB8AC3E}">
        <p14:creationId xmlns:p14="http://schemas.microsoft.com/office/powerpoint/2010/main" val="28264692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hart with Source Layout ">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smtClean="0"/>
              <a:t>Figure Title</a:t>
            </a:r>
            <a:endParaRPr lang="en-US" dirty="0"/>
          </a:p>
        </p:txBody>
      </p:sp>
      <p:sp>
        <p:nvSpPr>
          <p:cNvPr id="3" name="Slide Number Placeholder 2"/>
          <p:cNvSpPr>
            <a:spLocks noGrp="1"/>
          </p:cNvSpPr>
          <p:nvPr>
            <p:ph type="sldNum" sz="quarter" idx="10"/>
          </p:nvPr>
        </p:nvSpPr>
        <p:spPr>
          <a:xfrm>
            <a:off x="6553200" y="4767263"/>
            <a:ext cx="2133600" cy="273844"/>
          </a:xfrm>
        </p:spPr>
        <p:txBody>
          <a:bodyPr/>
          <a:lstStyle/>
          <a:p>
            <a:fld id="{7E859742-078B-AD40-B533-C3F0D0FE0FA0}" type="slidenum">
              <a:rPr lang="en-US" smtClean="0"/>
              <a:t>‹#›</a:t>
            </a:fld>
            <a:endParaRPr lang="en-US" dirty="0"/>
          </a:p>
        </p:txBody>
      </p:sp>
      <p:sp>
        <p:nvSpPr>
          <p:cNvPr id="5" name="Chart Placeholder 4"/>
          <p:cNvSpPr>
            <a:spLocks noGrp="1"/>
          </p:cNvSpPr>
          <p:nvPr>
            <p:ph type="chart" sz="quarter" idx="11"/>
          </p:nvPr>
        </p:nvSpPr>
        <p:spPr>
          <a:xfrm>
            <a:off x="577850" y="1321868"/>
            <a:ext cx="5815560" cy="3192894"/>
          </a:xfrm>
        </p:spPr>
        <p:txBody>
          <a:bodyPr/>
          <a:lstStyle>
            <a:lvl1pPr marL="0" indent="0">
              <a:buNone/>
              <a:defRPr sz="1600">
                <a:latin typeface="Arial"/>
                <a:cs typeface="Arial"/>
              </a:defRPr>
            </a:lvl1pPr>
          </a:lstStyle>
          <a:p>
            <a:r>
              <a:rPr lang="en-US" smtClean="0"/>
              <a:t>Click icon to add chart</a:t>
            </a:r>
            <a:endParaRPr lang="en-US" dirty="0"/>
          </a:p>
        </p:txBody>
      </p:sp>
      <p:sp>
        <p:nvSpPr>
          <p:cNvPr id="6" name="Text Placeholder 6"/>
          <p:cNvSpPr>
            <a:spLocks noGrp="1"/>
          </p:cNvSpPr>
          <p:nvPr>
            <p:ph type="body" sz="quarter" idx="12" hasCustomPrompt="1"/>
          </p:nvPr>
        </p:nvSpPr>
        <p:spPr>
          <a:xfrm>
            <a:off x="6553200" y="2989175"/>
            <a:ext cx="2133600" cy="1525587"/>
          </a:xfrm>
        </p:spPr>
        <p:txBody>
          <a:bodyPr anchor="b" anchorCtr="0"/>
          <a:lstStyle>
            <a:lvl1pPr marL="0" indent="0">
              <a:buFontTx/>
              <a:buNone/>
              <a:defRPr sz="1000"/>
            </a:lvl1pPr>
          </a:lstStyle>
          <a:p>
            <a:pPr lvl="0"/>
            <a:r>
              <a:rPr lang="en-US" dirty="0" smtClean="0"/>
              <a:t>Source:</a:t>
            </a:r>
            <a:endParaRPr lang="en-US" dirty="0"/>
          </a:p>
        </p:txBody>
      </p:sp>
    </p:spTree>
    <p:extLst>
      <p:ext uri="{BB962C8B-B14F-4D97-AF65-F5344CB8AC3E}">
        <p14:creationId xmlns:p14="http://schemas.microsoft.com/office/powerpoint/2010/main" val="1430405438"/>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hart with Title, Source Layout ">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smtClean="0"/>
              <a:t>Title</a:t>
            </a:r>
            <a:endParaRPr lang="en-US" dirty="0"/>
          </a:p>
        </p:txBody>
      </p:sp>
      <p:sp>
        <p:nvSpPr>
          <p:cNvPr id="3" name="Slide Number Placeholder 2"/>
          <p:cNvSpPr>
            <a:spLocks noGrp="1"/>
          </p:cNvSpPr>
          <p:nvPr>
            <p:ph type="sldNum" sz="quarter" idx="10"/>
          </p:nvPr>
        </p:nvSpPr>
        <p:spPr>
          <a:xfrm>
            <a:off x="6553200" y="4767263"/>
            <a:ext cx="2133600" cy="273844"/>
          </a:xfrm>
        </p:spPr>
        <p:txBody>
          <a:bodyPr/>
          <a:lstStyle/>
          <a:p>
            <a:fld id="{7E859742-078B-AD40-B533-C3F0D0FE0FA0}" type="slidenum">
              <a:rPr lang="en-US" smtClean="0"/>
              <a:t>‹#›</a:t>
            </a:fld>
            <a:endParaRPr lang="en-US" dirty="0"/>
          </a:p>
        </p:txBody>
      </p:sp>
      <p:sp>
        <p:nvSpPr>
          <p:cNvPr id="5" name="Chart Placeholder 4"/>
          <p:cNvSpPr>
            <a:spLocks noGrp="1"/>
          </p:cNvSpPr>
          <p:nvPr>
            <p:ph type="chart" sz="quarter" idx="11"/>
          </p:nvPr>
        </p:nvSpPr>
        <p:spPr>
          <a:xfrm>
            <a:off x="577850" y="1653366"/>
            <a:ext cx="5815560" cy="2861396"/>
          </a:xfrm>
        </p:spPr>
        <p:txBody>
          <a:bodyPr/>
          <a:lstStyle>
            <a:lvl1pPr marL="0" indent="0">
              <a:buNone/>
              <a:defRPr sz="1600">
                <a:latin typeface="Arial"/>
                <a:cs typeface="Arial"/>
              </a:defRPr>
            </a:lvl1pPr>
          </a:lstStyle>
          <a:p>
            <a:r>
              <a:rPr lang="en-US" smtClean="0"/>
              <a:t>Click icon to add chart</a:t>
            </a:r>
            <a:endParaRPr lang="en-US" dirty="0"/>
          </a:p>
        </p:txBody>
      </p:sp>
      <p:sp>
        <p:nvSpPr>
          <p:cNvPr id="6" name="Text Placeholder 6"/>
          <p:cNvSpPr>
            <a:spLocks noGrp="1"/>
          </p:cNvSpPr>
          <p:nvPr>
            <p:ph type="body" sz="quarter" idx="12" hasCustomPrompt="1"/>
          </p:nvPr>
        </p:nvSpPr>
        <p:spPr>
          <a:xfrm>
            <a:off x="6553200" y="2989175"/>
            <a:ext cx="2133600" cy="1525587"/>
          </a:xfrm>
        </p:spPr>
        <p:txBody>
          <a:bodyPr anchor="b" anchorCtr="0"/>
          <a:lstStyle>
            <a:lvl1pPr marL="0" indent="0">
              <a:buFontTx/>
              <a:buNone/>
              <a:defRPr sz="1000"/>
            </a:lvl1pPr>
          </a:lstStyle>
          <a:p>
            <a:pPr lvl="0"/>
            <a:r>
              <a:rPr lang="en-US" dirty="0" smtClean="0"/>
              <a:t>Source:</a:t>
            </a:r>
            <a:endParaRPr lang="en-US" dirty="0"/>
          </a:p>
        </p:txBody>
      </p:sp>
      <p:sp>
        <p:nvSpPr>
          <p:cNvPr id="7" name="Text Placeholder 5"/>
          <p:cNvSpPr>
            <a:spLocks noGrp="1"/>
          </p:cNvSpPr>
          <p:nvPr>
            <p:ph type="body" sz="quarter" idx="13" hasCustomPrompt="1"/>
          </p:nvPr>
        </p:nvSpPr>
        <p:spPr>
          <a:xfrm>
            <a:off x="577850" y="1326720"/>
            <a:ext cx="5815560" cy="235158"/>
          </a:xfrm>
        </p:spPr>
        <p:txBody>
          <a:bodyPr/>
          <a:lstStyle>
            <a:lvl1pPr marL="0" indent="0">
              <a:buFontTx/>
              <a:buNone/>
              <a:defRPr sz="1600"/>
            </a:lvl1pPr>
          </a:lstStyle>
          <a:p>
            <a:pPr lvl="0"/>
            <a:r>
              <a:rPr lang="en-US" dirty="0" smtClean="0"/>
              <a:t>Chart Title</a:t>
            </a:r>
            <a:endParaRPr lang="en-US" dirty="0"/>
          </a:p>
        </p:txBody>
      </p:sp>
    </p:spTree>
    <p:extLst>
      <p:ext uri="{BB962C8B-B14F-4D97-AF65-F5344CB8AC3E}">
        <p14:creationId xmlns:p14="http://schemas.microsoft.com/office/powerpoint/2010/main" val="383634378"/>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smtClean="0"/>
              <a:t>Title</a:t>
            </a:r>
            <a:endParaRPr lang="en-US" dirty="0"/>
          </a:p>
        </p:txBody>
      </p:sp>
      <p:sp>
        <p:nvSpPr>
          <p:cNvPr id="3" name="Slide Number Placeholder 2"/>
          <p:cNvSpPr>
            <a:spLocks noGrp="1"/>
          </p:cNvSpPr>
          <p:nvPr>
            <p:ph type="sldNum" sz="quarter" idx="10"/>
          </p:nvPr>
        </p:nvSpPr>
        <p:spPr>
          <a:xfrm>
            <a:off x="6553200" y="4767263"/>
            <a:ext cx="2133600" cy="273844"/>
          </a:xfrm>
        </p:spPr>
        <p:txBody>
          <a:bodyPr/>
          <a:lstStyle/>
          <a:p>
            <a:fld id="{7E859742-078B-AD40-B533-C3F0D0FE0FA0}" type="slidenum">
              <a:rPr lang="en-US" smtClean="0"/>
              <a:t>‹#›</a:t>
            </a:fld>
            <a:endParaRPr lang="en-US" dirty="0"/>
          </a:p>
        </p:txBody>
      </p:sp>
      <p:sp>
        <p:nvSpPr>
          <p:cNvPr id="5" name="Content Placeholder 4"/>
          <p:cNvSpPr>
            <a:spLocks noGrp="1"/>
          </p:cNvSpPr>
          <p:nvPr>
            <p:ph sz="quarter" idx="11"/>
          </p:nvPr>
        </p:nvSpPr>
        <p:spPr>
          <a:xfrm>
            <a:off x="577850" y="1371600"/>
            <a:ext cx="3621088" cy="3198019"/>
          </a:xfrm>
        </p:spPr>
        <p:txBody>
          <a:bodyPr/>
          <a:lstStyle>
            <a:lvl1pPr>
              <a:defRPr sz="2000"/>
            </a:lvl1pPr>
            <a:lvl2pPr>
              <a:defRPr sz="1800"/>
            </a:lvl2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Content Placeholder 4"/>
          <p:cNvSpPr>
            <a:spLocks noGrp="1"/>
          </p:cNvSpPr>
          <p:nvPr>
            <p:ph sz="quarter" idx="12"/>
          </p:nvPr>
        </p:nvSpPr>
        <p:spPr>
          <a:xfrm>
            <a:off x="4742656" y="1371600"/>
            <a:ext cx="3621088" cy="319801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359035079"/>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amp; Char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smtClean="0"/>
              <a:t>Title</a:t>
            </a:r>
            <a:endParaRPr lang="en-US" dirty="0"/>
          </a:p>
        </p:txBody>
      </p:sp>
      <p:sp>
        <p:nvSpPr>
          <p:cNvPr id="3" name="Slide Number Placeholder 2"/>
          <p:cNvSpPr>
            <a:spLocks noGrp="1"/>
          </p:cNvSpPr>
          <p:nvPr>
            <p:ph type="sldNum" sz="quarter" idx="10"/>
          </p:nvPr>
        </p:nvSpPr>
        <p:spPr>
          <a:xfrm>
            <a:off x="6553201" y="4767263"/>
            <a:ext cx="2133600" cy="273844"/>
          </a:xfrm>
        </p:spPr>
        <p:txBody>
          <a:bodyPr/>
          <a:lstStyle/>
          <a:p>
            <a:fld id="{7E859742-078B-AD40-B533-C3F0D0FE0FA0}" type="slidenum">
              <a:rPr lang="en-US" smtClean="0"/>
              <a:t>‹#›</a:t>
            </a:fld>
            <a:endParaRPr lang="en-US" dirty="0"/>
          </a:p>
        </p:txBody>
      </p:sp>
      <p:sp>
        <p:nvSpPr>
          <p:cNvPr id="4" name="Content Placeholder 4"/>
          <p:cNvSpPr>
            <a:spLocks noGrp="1"/>
          </p:cNvSpPr>
          <p:nvPr>
            <p:ph sz="quarter" idx="11" hasCustomPrompt="1"/>
          </p:nvPr>
        </p:nvSpPr>
        <p:spPr>
          <a:xfrm>
            <a:off x="577850" y="1371600"/>
            <a:ext cx="3141304" cy="3198019"/>
          </a:xfrm>
        </p:spPr>
        <p:txBody>
          <a:bodyPr>
            <a:no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dirty="0" smtClean="0"/>
              <a:t>Click to edit Text</a:t>
            </a:r>
          </a:p>
        </p:txBody>
      </p:sp>
      <p:sp>
        <p:nvSpPr>
          <p:cNvPr id="8" name="Chart Placeholder 7"/>
          <p:cNvSpPr>
            <a:spLocks noGrp="1"/>
          </p:cNvSpPr>
          <p:nvPr>
            <p:ph type="chart" sz="quarter" idx="12" hasCustomPrompt="1"/>
          </p:nvPr>
        </p:nvSpPr>
        <p:spPr>
          <a:xfrm>
            <a:off x="3945932" y="1710653"/>
            <a:ext cx="4740868" cy="2858966"/>
          </a:xfrm>
        </p:spPr>
        <p:txBody>
          <a:bodyPr>
            <a:noAutofit/>
          </a:bodyPr>
          <a:lstStyle>
            <a:lvl1pPr marL="0" indent="0">
              <a:buNone/>
              <a:defRPr sz="1600" baseline="0"/>
            </a:lvl1pPr>
          </a:lstStyle>
          <a:p>
            <a:r>
              <a:rPr lang="en-US" dirty="0" smtClean="0"/>
              <a:t>Place Chart here</a:t>
            </a:r>
            <a:endParaRPr lang="en-US" dirty="0"/>
          </a:p>
        </p:txBody>
      </p:sp>
      <p:sp>
        <p:nvSpPr>
          <p:cNvPr id="10" name="Text Placeholder 9"/>
          <p:cNvSpPr>
            <a:spLocks noGrp="1"/>
          </p:cNvSpPr>
          <p:nvPr>
            <p:ph type="body" sz="quarter" idx="13" hasCustomPrompt="1"/>
          </p:nvPr>
        </p:nvSpPr>
        <p:spPr>
          <a:xfrm>
            <a:off x="3946526" y="1371601"/>
            <a:ext cx="4740275" cy="251222"/>
          </a:xfrm>
        </p:spPr>
        <p:txBody>
          <a:bodyPr>
            <a:noAutofit/>
          </a:bodyPr>
          <a:lstStyle>
            <a:lvl1pPr marL="0" indent="0" algn="ctr">
              <a:buNone/>
              <a:defRPr sz="1600" baseline="0"/>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smtClean="0"/>
              <a:t>Chart Title here</a:t>
            </a:r>
          </a:p>
        </p:txBody>
      </p:sp>
    </p:spTree>
    <p:extLst>
      <p:ext uri="{BB962C8B-B14F-4D97-AF65-F5344CB8AC3E}">
        <p14:creationId xmlns:p14="http://schemas.microsoft.com/office/powerpoint/2010/main" val="359264920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Event Header">
    <p:bg>
      <p:bgPr>
        <a:blipFill rotWithShape="1">
          <a:blip r:embed="rId2"/>
          <a:stretch>
            <a:fillRect/>
          </a:stretch>
        </a:blipFill>
        <a:effectLst/>
      </p:bgPr>
    </p:bg>
    <p:spTree>
      <p:nvGrpSpPr>
        <p:cNvPr id="1" name=""/>
        <p:cNvGrpSpPr/>
        <p:nvPr/>
      </p:nvGrpSpPr>
      <p:grpSpPr>
        <a:xfrm>
          <a:off x="0" y="0"/>
          <a:ext cx="0" cy="0"/>
          <a:chOff x="0" y="0"/>
          <a:chExt cx="0" cy="0"/>
        </a:xfrm>
      </p:grpSpPr>
      <p:sp>
        <p:nvSpPr>
          <p:cNvPr id="7" name="Content Placeholder 6"/>
          <p:cNvSpPr>
            <a:spLocks noGrp="1"/>
          </p:cNvSpPr>
          <p:nvPr>
            <p:ph sz="quarter" idx="10" hasCustomPrompt="1"/>
          </p:nvPr>
        </p:nvSpPr>
        <p:spPr>
          <a:xfrm>
            <a:off x="570797" y="3291107"/>
            <a:ext cx="4664075" cy="205978"/>
          </a:xfrm>
        </p:spPr>
        <p:txBody>
          <a:bodyPr>
            <a:normAutofit/>
          </a:bodyPr>
          <a:lstStyle>
            <a:lvl1pPr marL="0" indent="0">
              <a:buNone/>
              <a:defRPr sz="1400" baseline="0">
                <a:solidFill>
                  <a:schemeClr val="tx1"/>
                </a:solidFill>
              </a:defRPr>
            </a:lvl1pPr>
          </a:lstStyle>
          <a:p>
            <a:pPr lvl="0"/>
            <a:r>
              <a:rPr lang="en-US" dirty="0" smtClean="0"/>
              <a:t>Supported with funding from</a:t>
            </a:r>
            <a:endParaRPr lang="en-US" dirty="0"/>
          </a:p>
        </p:txBody>
      </p:sp>
      <p:sp>
        <p:nvSpPr>
          <p:cNvPr id="9" name="Content Placeholder 8"/>
          <p:cNvSpPr>
            <a:spLocks noGrp="1"/>
          </p:cNvSpPr>
          <p:nvPr>
            <p:ph sz="quarter" idx="11" hasCustomPrompt="1"/>
          </p:nvPr>
        </p:nvSpPr>
        <p:spPr>
          <a:xfrm>
            <a:off x="570796" y="1737122"/>
            <a:ext cx="7412038" cy="1456134"/>
          </a:xfrm>
        </p:spPr>
        <p:txBody>
          <a:bodyPr>
            <a:noAutofit/>
          </a:bodyPr>
          <a:lstStyle>
            <a:lvl1pPr marL="0" indent="0">
              <a:lnSpc>
                <a:spcPct val="80000"/>
              </a:lnSpc>
              <a:buNone/>
              <a:defRPr sz="3600" b="1"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Event Title </a:t>
            </a:r>
            <a:br>
              <a:rPr lang="en-US" dirty="0" smtClean="0"/>
            </a:br>
            <a:r>
              <a:rPr lang="en-US" dirty="0" smtClean="0"/>
              <a:t>&amp; Event Description</a:t>
            </a:r>
            <a:endParaRPr lang="en-US" dirty="0"/>
          </a:p>
        </p:txBody>
      </p:sp>
    </p:spTree>
    <p:extLst>
      <p:ext uri="{BB962C8B-B14F-4D97-AF65-F5344CB8AC3E}">
        <p14:creationId xmlns:p14="http://schemas.microsoft.com/office/powerpoint/2010/main" val="3077222233"/>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Divider">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1798129"/>
            <a:ext cx="5690540" cy="1159493"/>
          </a:xfrm>
        </p:spPr>
        <p:txBody>
          <a:bodyPr anchor="t"/>
          <a:lstStyle>
            <a:lvl1pPr algn="l">
              <a:defRPr sz="3200" b="1" cap="none" baseline="0">
                <a:solidFill>
                  <a:srgbClr val="5A5A59"/>
                </a:solidFill>
              </a:defRPr>
            </a:lvl1pPr>
          </a:lstStyle>
          <a:p>
            <a:r>
              <a:rPr lang="en-US" dirty="0" smtClean="0"/>
              <a:t>Section Divider Title</a:t>
            </a:r>
            <a:endParaRPr lang="en-US" dirty="0"/>
          </a:p>
        </p:txBody>
      </p:sp>
      <p:sp>
        <p:nvSpPr>
          <p:cNvPr id="6" name="Slide Number Placeholder 5"/>
          <p:cNvSpPr>
            <a:spLocks noGrp="1"/>
          </p:cNvSpPr>
          <p:nvPr>
            <p:ph type="sldNum" sz="quarter" idx="12"/>
          </p:nvPr>
        </p:nvSpPr>
        <p:spPr/>
        <p:txBody>
          <a:bodyPr/>
          <a:lstStyle/>
          <a:p>
            <a:fld id="{7E859742-078B-AD40-B533-C3F0D0FE0FA0}" type="slidenum">
              <a:rPr lang="en-US" smtClean="0"/>
              <a:t>‹#›</a:t>
            </a:fld>
            <a:endParaRPr lang="en-US"/>
          </a:p>
        </p:txBody>
      </p:sp>
    </p:spTree>
    <p:extLst>
      <p:ext uri="{BB962C8B-B14F-4D97-AF65-F5344CB8AC3E}">
        <p14:creationId xmlns:p14="http://schemas.microsoft.com/office/powerpoint/2010/main" val="257322536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3"/>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7904" y="0"/>
            <a:ext cx="8108896" cy="790560"/>
          </a:xfrm>
          <a:prstGeom prst="rect">
            <a:avLst/>
          </a:prstGeom>
        </p:spPr>
        <p:txBody>
          <a:bodyPr vert="horz" lIns="0" tIns="0" rIns="0" bIns="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577904" y="1371601"/>
            <a:ext cx="7512388" cy="3254099"/>
          </a:xfrm>
          <a:prstGeom prst="rect">
            <a:avLst/>
          </a:prstGeom>
        </p:spPr>
        <p:txBody>
          <a:bodyPr vert="horz" lIns="0" tIns="0" rIns="0" bIns="0" rtlCol="0">
            <a:no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7E859742-078B-AD40-B533-C3F0D0FE0FA0}" type="slidenum">
              <a:rPr lang="en-US" smtClean="0"/>
              <a:t>‹#›</a:t>
            </a:fld>
            <a:endParaRPr lang="en-US" dirty="0"/>
          </a:p>
        </p:txBody>
      </p:sp>
    </p:spTree>
    <p:extLst>
      <p:ext uri="{BB962C8B-B14F-4D97-AF65-F5344CB8AC3E}">
        <p14:creationId xmlns:p14="http://schemas.microsoft.com/office/powerpoint/2010/main" val="767666806"/>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61" r:id="rId3"/>
    <p:sldLayoutId id="2147483659" r:id="rId4"/>
    <p:sldLayoutId id="2147483665" r:id="rId5"/>
    <p:sldLayoutId id="2147483664" r:id="rId6"/>
    <p:sldLayoutId id="2147483666" r:id="rId7"/>
    <p:sldLayoutId id="2147483660" r:id="rId8"/>
    <p:sldLayoutId id="2147483663" r:id="rId9"/>
    <p:sldLayoutId id="2147483658" r:id="rId10"/>
    <p:sldLayoutId id="2147483651" r:id="rId11"/>
  </p:sldLayoutIdLst>
  <p:timing>
    <p:tnLst>
      <p:par>
        <p:cTn id="1" dur="indefinite" restart="never" nodeType="tmRoot"/>
      </p:par>
    </p:tnLst>
  </p:timing>
  <p:hf hdr="0" ftr="0" dt="0"/>
  <p:txStyles>
    <p:titleStyle>
      <a:lvl1pPr algn="l" defTabSz="457200" rtl="0" eaLnBrk="1" latinLnBrk="0" hangingPunct="1">
        <a:spcBef>
          <a:spcPct val="0"/>
        </a:spcBef>
        <a:buNone/>
        <a:defRPr sz="2400" b="1" kern="1200">
          <a:solidFill>
            <a:schemeClr val="bg1"/>
          </a:solidFill>
          <a:latin typeface="Arial"/>
          <a:ea typeface="+mj-ea"/>
          <a:cs typeface="Arial"/>
        </a:defRPr>
      </a:lvl1pPr>
    </p:titleStyle>
    <p:bodyStyle>
      <a:lvl1pPr marL="342900" indent="-342900" algn="l" defTabSz="457200" rtl="0" eaLnBrk="1" latinLnBrk="0" hangingPunct="1">
        <a:lnSpc>
          <a:spcPct val="90000"/>
        </a:lnSpc>
        <a:spcBef>
          <a:spcPct val="20000"/>
        </a:spcBef>
        <a:buClr>
          <a:schemeClr val="tx2"/>
        </a:buClr>
        <a:buSzPct val="90000"/>
        <a:buFont typeface="Wingdings" charset="2"/>
        <a:buChar char="§"/>
        <a:defRPr sz="2000" kern="1200">
          <a:solidFill>
            <a:schemeClr val="tx1"/>
          </a:solidFill>
          <a:latin typeface="Arial"/>
          <a:ea typeface="+mn-ea"/>
          <a:cs typeface="Arial"/>
        </a:defRPr>
      </a:lvl1pPr>
      <a:lvl2pPr marL="742950" indent="-285750" algn="l" defTabSz="457200" rtl="0" eaLnBrk="1" latinLnBrk="0" hangingPunct="1">
        <a:lnSpc>
          <a:spcPct val="90000"/>
        </a:lnSpc>
        <a:spcBef>
          <a:spcPct val="20000"/>
        </a:spcBef>
        <a:buClr>
          <a:schemeClr val="tx2"/>
        </a:buClr>
        <a:buSzPct val="100000"/>
        <a:buFont typeface="Lucida Grande"/>
        <a:buChar char="–"/>
        <a:defRPr sz="1800" kern="1200">
          <a:solidFill>
            <a:schemeClr val="tx1"/>
          </a:solidFill>
          <a:latin typeface="Arial"/>
          <a:ea typeface="+mn-ea"/>
          <a:cs typeface="Arial"/>
        </a:defRPr>
      </a:lvl2pPr>
      <a:lvl3pPr marL="1143000" indent="-228600" algn="l" defTabSz="457200" rtl="0" eaLnBrk="1" latinLnBrk="0" hangingPunct="1">
        <a:lnSpc>
          <a:spcPct val="90000"/>
        </a:lnSpc>
        <a:spcBef>
          <a:spcPct val="20000"/>
        </a:spcBef>
        <a:buClr>
          <a:schemeClr val="tx2"/>
        </a:buClr>
        <a:buSzPct val="100000"/>
        <a:buFont typeface="Lucida Grande"/>
        <a:buChar char="–"/>
        <a:defRPr sz="1600" kern="1200">
          <a:solidFill>
            <a:schemeClr val="tx1"/>
          </a:solidFill>
          <a:latin typeface="Arial"/>
          <a:ea typeface="+mn-ea"/>
          <a:cs typeface="Arial"/>
        </a:defRPr>
      </a:lvl3pPr>
      <a:lvl4pPr marL="1600200" indent="-228600" algn="l" defTabSz="457200" rtl="0" eaLnBrk="1" latinLnBrk="0" hangingPunct="1">
        <a:lnSpc>
          <a:spcPct val="90000"/>
        </a:lnSpc>
        <a:spcBef>
          <a:spcPct val="20000"/>
        </a:spcBef>
        <a:buClr>
          <a:schemeClr val="tx2"/>
        </a:buClr>
        <a:buSzPct val="100000"/>
        <a:buFont typeface="Lucida Grande"/>
        <a:buChar char="–"/>
        <a:defRPr sz="1400" kern="1200">
          <a:solidFill>
            <a:schemeClr val="tx1"/>
          </a:solidFill>
          <a:latin typeface="Arial"/>
          <a:ea typeface="+mn-ea"/>
          <a:cs typeface="Arial"/>
        </a:defRPr>
      </a:lvl4pPr>
      <a:lvl5pPr marL="2057400" indent="-228600" algn="l" defTabSz="457200" rtl="0" eaLnBrk="1" latinLnBrk="0" hangingPunct="1">
        <a:lnSpc>
          <a:spcPct val="90000"/>
        </a:lnSpc>
        <a:spcBef>
          <a:spcPct val="20000"/>
        </a:spcBef>
        <a:buClr>
          <a:schemeClr val="tx2"/>
        </a:buClr>
        <a:buSzPct val="100000"/>
        <a:buFont typeface="Lucida Grande"/>
        <a:buChar char="–"/>
        <a:defRPr sz="12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Partisan Gerrymandering and the Supreme Court</a:t>
            </a:r>
            <a:endParaRPr lang="en-US" dirty="0"/>
          </a:p>
        </p:txBody>
      </p:sp>
      <p:sp>
        <p:nvSpPr>
          <p:cNvPr id="3" name="Subtitle 2"/>
          <p:cNvSpPr>
            <a:spLocks noGrp="1"/>
          </p:cNvSpPr>
          <p:nvPr>
            <p:ph type="subTitle" idx="1"/>
          </p:nvPr>
        </p:nvSpPr>
        <p:spPr/>
        <p:txBody>
          <a:bodyPr/>
          <a:lstStyle/>
          <a:p>
            <a:r>
              <a:rPr lang="en-US" dirty="0" smtClean="0"/>
              <a:t>The Role of Social Science</a:t>
            </a:r>
            <a:endParaRPr lang="en-US" dirty="0"/>
          </a:p>
        </p:txBody>
      </p:sp>
      <p:sp>
        <p:nvSpPr>
          <p:cNvPr id="4" name="Text Placeholder 3"/>
          <p:cNvSpPr>
            <a:spLocks noGrp="1"/>
          </p:cNvSpPr>
          <p:nvPr>
            <p:ph type="body" sz="quarter" idx="10"/>
          </p:nvPr>
        </p:nvSpPr>
        <p:spPr/>
        <p:txBody>
          <a:bodyPr/>
          <a:lstStyle/>
          <a:p>
            <a:r>
              <a:rPr lang="en-US" dirty="0"/>
              <a:t>Eric McGhee</a:t>
            </a:r>
          </a:p>
        </p:txBody>
      </p:sp>
      <p:sp>
        <p:nvSpPr>
          <p:cNvPr id="5" name="Text Placeholder 4"/>
          <p:cNvSpPr>
            <a:spLocks noGrp="1"/>
          </p:cNvSpPr>
          <p:nvPr>
            <p:ph type="body" sz="quarter" idx="11"/>
          </p:nvPr>
        </p:nvSpPr>
        <p:spPr/>
        <p:txBody>
          <a:bodyPr/>
          <a:lstStyle/>
          <a:p>
            <a:endParaRPr lang="en-US"/>
          </a:p>
        </p:txBody>
      </p:sp>
      <p:sp>
        <p:nvSpPr>
          <p:cNvPr id="6" name="Text Placeholder 5"/>
          <p:cNvSpPr>
            <a:spLocks noGrp="1"/>
          </p:cNvSpPr>
          <p:nvPr>
            <p:ph type="body" sz="quarter" idx="12"/>
          </p:nvPr>
        </p:nvSpPr>
        <p:spPr/>
        <p:txBody>
          <a:bodyPr/>
          <a:lstStyle/>
          <a:p>
            <a:r>
              <a:rPr lang="en-US" dirty="0" smtClean="0"/>
              <a:t>November 1</a:t>
            </a:r>
            <a:r>
              <a:rPr lang="en-US" dirty="0" smtClean="0"/>
              <a:t>, </a:t>
            </a:r>
            <a:r>
              <a:rPr lang="en-US" dirty="0" smtClean="0"/>
              <a:t>2017</a:t>
            </a:r>
            <a:endParaRPr lang="en-US" dirty="0"/>
          </a:p>
        </p:txBody>
      </p:sp>
    </p:spTree>
    <p:extLst>
      <p:ext uri="{BB962C8B-B14F-4D97-AF65-F5344CB8AC3E}">
        <p14:creationId xmlns:p14="http://schemas.microsoft.com/office/powerpoint/2010/main" val="404529295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Slide Number Placeholder 2"/>
          <p:cNvSpPr>
            <a:spLocks noGrp="1"/>
          </p:cNvSpPr>
          <p:nvPr>
            <p:ph type="sldNum" sz="quarter" idx="10"/>
          </p:nvPr>
        </p:nvSpPr>
        <p:spPr/>
        <p:txBody>
          <a:bodyPr/>
          <a:lstStyle/>
          <a:p>
            <a:fld id="{7E859742-078B-AD40-B533-C3F0D0FE0FA0}" type="slidenum">
              <a:rPr lang="en-US" smtClean="0"/>
              <a:t>2</a:t>
            </a:fld>
            <a:endParaRPr lang="en-US" dirty="0"/>
          </a:p>
        </p:txBody>
      </p:sp>
      <p:sp>
        <p:nvSpPr>
          <p:cNvPr id="4" name="Content Placeholder 3"/>
          <p:cNvSpPr>
            <a:spLocks noGrp="1"/>
          </p:cNvSpPr>
          <p:nvPr>
            <p:ph sz="quarter" idx="11"/>
          </p:nvPr>
        </p:nvSpPr>
        <p:spPr/>
        <p:txBody>
          <a:bodyPr/>
          <a:lstStyle/>
          <a:p>
            <a:r>
              <a:rPr lang="en-US" dirty="0" smtClean="0"/>
              <a:t>Legal status quo ante</a:t>
            </a:r>
          </a:p>
          <a:p>
            <a:r>
              <a:rPr lang="en-US" dirty="0" smtClean="0">
                <a:solidFill>
                  <a:schemeClr val="tx2"/>
                </a:solidFill>
              </a:rPr>
              <a:t>The opportunity</a:t>
            </a:r>
          </a:p>
          <a:p>
            <a:r>
              <a:rPr lang="en-US" dirty="0" smtClean="0">
                <a:solidFill>
                  <a:schemeClr val="tx2"/>
                </a:solidFill>
              </a:rPr>
              <a:t>The proposed metrics</a:t>
            </a:r>
          </a:p>
          <a:p>
            <a:r>
              <a:rPr lang="en-US" i="1" dirty="0" smtClean="0">
                <a:solidFill>
                  <a:schemeClr val="tx2"/>
                </a:solidFill>
              </a:rPr>
              <a:t>Gill </a:t>
            </a:r>
            <a:r>
              <a:rPr lang="en-US" dirty="0" smtClean="0">
                <a:solidFill>
                  <a:schemeClr val="tx2"/>
                </a:solidFill>
              </a:rPr>
              <a:t>v </a:t>
            </a:r>
            <a:r>
              <a:rPr lang="en-US" i="1" dirty="0" err="1" smtClean="0">
                <a:solidFill>
                  <a:schemeClr val="tx2"/>
                </a:solidFill>
              </a:rPr>
              <a:t>Whitford</a:t>
            </a:r>
            <a:endParaRPr lang="en-US" i="1" dirty="0" smtClean="0">
              <a:solidFill>
                <a:schemeClr val="tx2"/>
              </a:solidFill>
            </a:endParaRPr>
          </a:p>
          <a:p>
            <a:r>
              <a:rPr lang="en-US" dirty="0" smtClean="0">
                <a:solidFill>
                  <a:schemeClr val="tx2"/>
                </a:solidFill>
              </a:rPr>
              <a:t>Where next?</a:t>
            </a:r>
          </a:p>
        </p:txBody>
      </p:sp>
    </p:spTree>
    <p:extLst>
      <p:ext uri="{BB962C8B-B14F-4D97-AF65-F5344CB8AC3E}">
        <p14:creationId xmlns:p14="http://schemas.microsoft.com/office/powerpoint/2010/main" val="28650433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Legal status quo ante</a:t>
            </a:r>
            <a:endParaRPr lang="en-US" dirty="0"/>
          </a:p>
        </p:txBody>
      </p:sp>
      <p:sp>
        <p:nvSpPr>
          <p:cNvPr id="3" name="Slide Number Placeholder 2"/>
          <p:cNvSpPr>
            <a:spLocks noGrp="1"/>
          </p:cNvSpPr>
          <p:nvPr>
            <p:ph type="sldNum" sz="quarter" idx="10"/>
          </p:nvPr>
        </p:nvSpPr>
        <p:spPr/>
        <p:txBody>
          <a:bodyPr/>
          <a:lstStyle/>
          <a:p>
            <a:fld id="{7E859742-078B-AD40-B533-C3F0D0FE0FA0}" type="slidenum">
              <a:rPr lang="en-US" smtClean="0"/>
              <a:t>3</a:t>
            </a:fld>
            <a:endParaRPr lang="en-US" dirty="0"/>
          </a:p>
        </p:txBody>
      </p:sp>
      <p:sp>
        <p:nvSpPr>
          <p:cNvPr id="4" name="Content Placeholder 3"/>
          <p:cNvSpPr>
            <a:spLocks noGrp="1"/>
          </p:cNvSpPr>
          <p:nvPr>
            <p:ph sz="quarter" idx="11"/>
          </p:nvPr>
        </p:nvSpPr>
        <p:spPr>
          <a:xfrm>
            <a:off x="577850" y="1306948"/>
            <a:ext cx="7512442" cy="3197756"/>
          </a:xfrm>
        </p:spPr>
        <p:txBody>
          <a:bodyPr/>
          <a:lstStyle/>
          <a:p>
            <a:r>
              <a:rPr lang="en-US" i="1" dirty="0" smtClean="0"/>
              <a:t>Davis </a:t>
            </a:r>
            <a:r>
              <a:rPr lang="en-US" dirty="0" smtClean="0"/>
              <a:t>v. </a:t>
            </a:r>
            <a:r>
              <a:rPr lang="en-US" i="1" dirty="0" err="1" smtClean="0"/>
              <a:t>Bandemer</a:t>
            </a:r>
            <a:r>
              <a:rPr lang="en-US" i="1" dirty="0" smtClean="0"/>
              <a:t> </a:t>
            </a:r>
            <a:r>
              <a:rPr lang="en-US" dirty="0" smtClean="0"/>
              <a:t>1986</a:t>
            </a:r>
          </a:p>
          <a:p>
            <a:pPr lvl="1"/>
            <a:r>
              <a:rPr lang="en-US" dirty="0" smtClean="0"/>
              <a:t>Partisan gerrymandering is </a:t>
            </a:r>
            <a:r>
              <a:rPr lang="en-US" i="1" dirty="0" smtClean="0"/>
              <a:t>justiciable</a:t>
            </a:r>
          </a:p>
          <a:p>
            <a:pPr lvl="1"/>
            <a:r>
              <a:rPr lang="en-US" dirty="0" smtClean="0"/>
              <a:t>What is the standard?</a:t>
            </a:r>
          </a:p>
          <a:p>
            <a:pPr lvl="1"/>
            <a:r>
              <a:rPr lang="en-US" dirty="0" smtClean="0"/>
              <a:t>Court dismisses the claim but leaves the door open</a:t>
            </a:r>
          </a:p>
          <a:p>
            <a:endParaRPr lang="en-US" dirty="0" smtClean="0"/>
          </a:p>
          <a:p>
            <a:pPr algn="just"/>
            <a:endParaRPr lang="en-US" dirty="0" smtClean="0"/>
          </a:p>
          <a:p>
            <a:endParaRPr lang="en-US" dirty="0"/>
          </a:p>
        </p:txBody>
      </p:sp>
    </p:spTree>
    <p:extLst>
      <p:ext uri="{BB962C8B-B14F-4D97-AF65-F5344CB8AC3E}">
        <p14:creationId xmlns:p14="http://schemas.microsoft.com/office/powerpoint/2010/main" val="3535323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Davis v </a:t>
            </a:r>
            <a:r>
              <a:rPr lang="en-US" dirty="0" err="1" smtClean="0"/>
              <a:t>Bandemer</a:t>
            </a:r>
            <a:r>
              <a:rPr lang="en-US" dirty="0" smtClean="0"/>
              <a:t> (1986)</a:t>
            </a:r>
            <a:endParaRPr lang="en-US" dirty="0"/>
          </a:p>
        </p:txBody>
      </p:sp>
      <p:sp>
        <p:nvSpPr>
          <p:cNvPr id="3" name="Slide Number Placeholder 2"/>
          <p:cNvSpPr>
            <a:spLocks noGrp="1"/>
          </p:cNvSpPr>
          <p:nvPr>
            <p:ph type="sldNum" sz="quarter" idx="10"/>
          </p:nvPr>
        </p:nvSpPr>
        <p:spPr/>
        <p:txBody>
          <a:bodyPr/>
          <a:lstStyle/>
          <a:p>
            <a:fld id="{7E859742-078B-AD40-B533-C3F0D0FE0FA0}" type="slidenum">
              <a:rPr lang="en-US" smtClean="0"/>
              <a:t>4</a:t>
            </a:fld>
            <a:endParaRPr lang="en-US" dirty="0"/>
          </a:p>
        </p:txBody>
      </p:sp>
      <p:sp>
        <p:nvSpPr>
          <p:cNvPr id="4" name="Rectangle 3"/>
          <p:cNvSpPr/>
          <p:nvPr/>
        </p:nvSpPr>
        <p:spPr>
          <a:xfrm>
            <a:off x="549563" y="1334369"/>
            <a:ext cx="4572000" cy="1754326"/>
          </a:xfrm>
          <a:prstGeom prst="rect">
            <a:avLst/>
          </a:prstGeom>
        </p:spPr>
        <p:txBody>
          <a:bodyPr>
            <a:spAutoFit/>
          </a:bodyPr>
          <a:lstStyle/>
          <a:p>
            <a:r>
              <a:rPr lang="en-US" dirty="0" smtClean="0"/>
              <a:t>“The </a:t>
            </a:r>
            <a:r>
              <a:rPr lang="en-US" dirty="0"/>
              <a:t>mere fact that there is no likely arithmetic presumption, such as the "one person, one vote" rule, in the present context does not compel a conclusion that the claims presented here are </a:t>
            </a:r>
            <a:r>
              <a:rPr lang="en-US" dirty="0" err="1" smtClean="0"/>
              <a:t>nonjusticiable</a:t>
            </a:r>
            <a:r>
              <a:rPr lang="en-US" dirty="0" smtClean="0"/>
              <a:t>.”</a:t>
            </a:r>
            <a:endParaRPr lang="en-US" dirty="0"/>
          </a:p>
        </p:txBody>
      </p:sp>
      <p:pic>
        <p:nvPicPr>
          <p:cNvPr id="5" name="Picture 4"/>
          <p:cNvPicPr>
            <a:picLocks/>
          </p:cNvPicPr>
          <p:nvPr/>
        </p:nvPicPr>
        <p:blipFill>
          <a:blip r:embed="rId2">
            <a:extLst>
              <a:ext uri="{28A0092B-C50C-407E-A947-70E740481C1C}">
                <a14:useLocalDpi xmlns:a14="http://schemas.microsoft.com/office/drawing/2010/main" val="0"/>
              </a:ext>
            </a:extLst>
          </a:blip>
          <a:stretch>
            <a:fillRect/>
          </a:stretch>
        </p:blipFill>
        <p:spPr>
          <a:xfrm>
            <a:off x="5622013" y="1262704"/>
            <a:ext cx="2414016" cy="3017520"/>
          </a:xfrm>
          <a:prstGeom prst="rect">
            <a:avLst/>
          </a:prstGeom>
        </p:spPr>
      </p:pic>
    </p:spTree>
    <p:extLst>
      <p:ext uri="{BB962C8B-B14F-4D97-AF65-F5344CB8AC3E}">
        <p14:creationId xmlns:p14="http://schemas.microsoft.com/office/powerpoint/2010/main" val="122530349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Davis v </a:t>
            </a:r>
            <a:r>
              <a:rPr lang="en-US" dirty="0" err="1"/>
              <a:t>Bandemer</a:t>
            </a:r>
            <a:r>
              <a:rPr lang="en-US" dirty="0"/>
              <a:t> (1986)</a:t>
            </a:r>
          </a:p>
        </p:txBody>
      </p:sp>
      <p:sp>
        <p:nvSpPr>
          <p:cNvPr id="3" name="Slide Number Placeholder 2"/>
          <p:cNvSpPr>
            <a:spLocks noGrp="1"/>
          </p:cNvSpPr>
          <p:nvPr>
            <p:ph type="sldNum" sz="quarter" idx="10"/>
          </p:nvPr>
        </p:nvSpPr>
        <p:spPr/>
        <p:txBody>
          <a:bodyPr/>
          <a:lstStyle/>
          <a:p>
            <a:fld id="{7E859742-078B-AD40-B533-C3F0D0FE0FA0}" type="slidenum">
              <a:rPr lang="en-US" smtClean="0"/>
              <a:t>5</a:t>
            </a:fld>
            <a:endParaRPr lang="en-US" dirty="0"/>
          </a:p>
        </p:txBody>
      </p:sp>
      <p:sp>
        <p:nvSpPr>
          <p:cNvPr id="4" name="Rectangle 3"/>
          <p:cNvSpPr/>
          <p:nvPr/>
        </p:nvSpPr>
        <p:spPr>
          <a:xfrm>
            <a:off x="577904" y="1288233"/>
            <a:ext cx="4572000" cy="1754326"/>
          </a:xfrm>
          <a:prstGeom prst="rect">
            <a:avLst/>
          </a:prstGeom>
        </p:spPr>
        <p:txBody>
          <a:bodyPr>
            <a:spAutoFit/>
          </a:bodyPr>
          <a:lstStyle/>
          <a:p>
            <a:r>
              <a:rPr lang="en-US" dirty="0" smtClean="0"/>
              <a:t>“….The [idea] that </a:t>
            </a:r>
            <a:r>
              <a:rPr lang="en-US" i="1" dirty="0"/>
              <a:t>any</a:t>
            </a:r>
            <a:r>
              <a:rPr lang="en-US" dirty="0"/>
              <a:t> interference with an opportunity to elect a representative of one's choice would be sufficient to allege or prove an equal protection </a:t>
            </a:r>
            <a:r>
              <a:rPr lang="en-US" dirty="0" smtClean="0"/>
              <a:t>violation…would </a:t>
            </a:r>
            <a:r>
              <a:rPr lang="en-US" dirty="0"/>
              <a:t>invite attack on all or almost all reapportionment statutes</a:t>
            </a:r>
            <a:r>
              <a:rPr lang="en-US" dirty="0" smtClean="0"/>
              <a:t>.”</a:t>
            </a:r>
            <a:endParaRPr lang="en-US" dirty="0"/>
          </a:p>
        </p:txBody>
      </p:sp>
      <p:pic>
        <p:nvPicPr>
          <p:cNvPr id="5" name="Picture 4"/>
          <p:cNvPicPr>
            <a:picLocks/>
          </p:cNvPicPr>
          <p:nvPr/>
        </p:nvPicPr>
        <p:blipFill>
          <a:blip r:embed="rId2">
            <a:extLst>
              <a:ext uri="{28A0092B-C50C-407E-A947-70E740481C1C}">
                <a14:useLocalDpi xmlns:a14="http://schemas.microsoft.com/office/drawing/2010/main" val="0"/>
              </a:ext>
            </a:extLst>
          </a:blip>
          <a:stretch>
            <a:fillRect/>
          </a:stretch>
        </p:blipFill>
        <p:spPr>
          <a:xfrm>
            <a:off x="5622013" y="1262704"/>
            <a:ext cx="2414016" cy="3017520"/>
          </a:xfrm>
          <a:prstGeom prst="rect">
            <a:avLst/>
          </a:prstGeom>
        </p:spPr>
      </p:pic>
    </p:spTree>
    <p:extLst>
      <p:ext uri="{BB962C8B-B14F-4D97-AF65-F5344CB8AC3E}">
        <p14:creationId xmlns:p14="http://schemas.microsoft.com/office/powerpoint/2010/main" val="393065691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Legal status quo ante</a:t>
            </a:r>
            <a:endParaRPr lang="en-US" dirty="0"/>
          </a:p>
        </p:txBody>
      </p:sp>
      <p:sp>
        <p:nvSpPr>
          <p:cNvPr id="3" name="Slide Number Placeholder 2"/>
          <p:cNvSpPr>
            <a:spLocks noGrp="1"/>
          </p:cNvSpPr>
          <p:nvPr>
            <p:ph type="sldNum" sz="quarter" idx="10"/>
          </p:nvPr>
        </p:nvSpPr>
        <p:spPr/>
        <p:txBody>
          <a:bodyPr/>
          <a:lstStyle/>
          <a:p>
            <a:fld id="{7E859742-078B-AD40-B533-C3F0D0FE0FA0}" type="slidenum">
              <a:rPr lang="en-US" smtClean="0"/>
              <a:t>6</a:t>
            </a:fld>
            <a:endParaRPr lang="en-US" dirty="0"/>
          </a:p>
        </p:txBody>
      </p:sp>
      <p:sp>
        <p:nvSpPr>
          <p:cNvPr id="4" name="Content Placeholder 3"/>
          <p:cNvSpPr>
            <a:spLocks noGrp="1"/>
          </p:cNvSpPr>
          <p:nvPr>
            <p:ph sz="quarter" idx="11"/>
          </p:nvPr>
        </p:nvSpPr>
        <p:spPr>
          <a:xfrm>
            <a:off x="577850" y="1306948"/>
            <a:ext cx="7512442" cy="3197756"/>
          </a:xfrm>
        </p:spPr>
        <p:txBody>
          <a:bodyPr/>
          <a:lstStyle/>
          <a:p>
            <a:r>
              <a:rPr lang="en-US" i="1" dirty="0" smtClean="0"/>
              <a:t>Davis </a:t>
            </a:r>
            <a:r>
              <a:rPr lang="en-US" dirty="0" smtClean="0"/>
              <a:t>v. </a:t>
            </a:r>
            <a:r>
              <a:rPr lang="en-US" i="1" dirty="0" err="1" smtClean="0"/>
              <a:t>Bandemer</a:t>
            </a:r>
            <a:r>
              <a:rPr lang="en-US" i="1" dirty="0" smtClean="0"/>
              <a:t> </a:t>
            </a:r>
            <a:r>
              <a:rPr lang="en-US" dirty="0" smtClean="0"/>
              <a:t>1986</a:t>
            </a:r>
          </a:p>
          <a:p>
            <a:pPr lvl="1"/>
            <a:r>
              <a:rPr lang="en-US" dirty="0" smtClean="0"/>
              <a:t>Partisan gerrymandering is </a:t>
            </a:r>
            <a:r>
              <a:rPr lang="en-US" i="1" dirty="0" smtClean="0"/>
              <a:t>justiciable</a:t>
            </a:r>
          </a:p>
          <a:p>
            <a:pPr lvl="1"/>
            <a:r>
              <a:rPr lang="en-US" dirty="0" smtClean="0"/>
              <a:t>What is the standard?</a:t>
            </a:r>
          </a:p>
          <a:p>
            <a:pPr lvl="1"/>
            <a:r>
              <a:rPr lang="en-US" dirty="0" smtClean="0"/>
              <a:t>Court dismisses the claim but leaves the door open</a:t>
            </a:r>
          </a:p>
          <a:p>
            <a:endParaRPr lang="en-US" dirty="0" smtClean="0"/>
          </a:p>
          <a:p>
            <a:r>
              <a:rPr lang="en-US" dirty="0" smtClean="0"/>
              <a:t>18 years of failure…</a:t>
            </a:r>
          </a:p>
          <a:p>
            <a:pPr algn="just"/>
            <a:endParaRPr lang="en-US" i="1" dirty="0" smtClean="0"/>
          </a:p>
          <a:p>
            <a:pPr algn="just"/>
            <a:r>
              <a:rPr lang="en-US" i="1" dirty="0" err="1" smtClean="0"/>
              <a:t>Vieth</a:t>
            </a:r>
            <a:r>
              <a:rPr lang="en-US" i="1" dirty="0" smtClean="0"/>
              <a:t> </a:t>
            </a:r>
            <a:r>
              <a:rPr lang="en-US" dirty="0" smtClean="0"/>
              <a:t>v. </a:t>
            </a:r>
            <a:r>
              <a:rPr lang="en-US" i="1" dirty="0" err="1" smtClean="0"/>
              <a:t>Jubelirer</a:t>
            </a:r>
            <a:r>
              <a:rPr lang="en-US" i="1" dirty="0" smtClean="0"/>
              <a:t> </a:t>
            </a:r>
            <a:r>
              <a:rPr lang="en-US" dirty="0" smtClean="0"/>
              <a:t>2004</a:t>
            </a:r>
            <a:endParaRPr lang="en-US" i="1" dirty="0" smtClean="0"/>
          </a:p>
          <a:p>
            <a:pPr lvl="1" algn="just"/>
            <a:r>
              <a:rPr lang="en-US" dirty="0" smtClean="0"/>
              <a:t>4 justices want to give up</a:t>
            </a:r>
          </a:p>
          <a:p>
            <a:pPr lvl="1" algn="just"/>
            <a:r>
              <a:rPr lang="en-US" dirty="0" smtClean="0"/>
              <a:t>4 justices have their own standards</a:t>
            </a:r>
          </a:p>
          <a:p>
            <a:pPr lvl="1" algn="just"/>
            <a:r>
              <a:rPr lang="en-US" dirty="0" smtClean="0"/>
              <a:t>Kennedy says he hasn’t seen a standard, but there </a:t>
            </a:r>
            <a:r>
              <a:rPr lang="en-US" i="1" dirty="0" smtClean="0"/>
              <a:t>might </a:t>
            </a:r>
            <a:r>
              <a:rPr lang="en-US" dirty="0" smtClean="0"/>
              <a:t>be one</a:t>
            </a:r>
          </a:p>
          <a:p>
            <a:pPr algn="just"/>
            <a:endParaRPr lang="en-US" dirty="0" smtClean="0"/>
          </a:p>
          <a:p>
            <a:endParaRPr lang="en-US" dirty="0"/>
          </a:p>
        </p:txBody>
      </p:sp>
    </p:spTree>
    <p:extLst>
      <p:ext uri="{BB962C8B-B14F-4D97-AF65-F5344CB8AC3E}">
        <p14:creationId xmlns:p14="http://schemas.microsoft.com/office/powerpoint/2010/main" val="3600953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Vieth</a:t>
            </a:r>
            <a:r>
              <a:rPr lang="en-US" dirty="0" smtClean="0"/>
              <a:t> v </a:t>
            </a:r>
            <a:r>
              <a:rPr lang="en-US" dirty="0" err="1" smtClean="0"/>
              <a:t>Jubelirer</a:t>
            </a:r>
            <a:r>
              <a:rPr lang="en-US" dirty="0" smtClean="0"/>
              <a:t> (2004)</a:t>
            </a:r>
            <a:endParaRPr lang="en-US" dirty="0"/>
          </a:p>
        </p:txBody>
      </p:sp>
      <p:sp>
        <p:nvSpPr>
          <p:cNvPr id="3" name="Slide Number Placeholder 2"/>
          <p:cNvSpPr>
            <a:spLocks noGrp="1"/>
          </p:cNvSpPr>
          <p:nvPr>
            <p:ph type="sldNum" sz="quarter" idx="10"/>
          </p:nvPr>
        </p:nvSpPr>
        <p:spPr/>
        <p:txBody>
          <a:bodyPr/>
          <a:lstStyle/>
          <a:p>
            <a:fld id="{7E859742-078B-AD40-B533-C3F0D0FE0FA0}" type="slidenum">
              <a:rPr lang="en-US" smtClean="0"/>
              <a:t>7</a:t>
            </a:fld>
            <a:endParaRPr lang="en-US" dirty="0"/>
          </a:p>
        </p:txBody>
      </p:sp>
      <p:sp>
        <p:nvSpPr>
          <p:cNvPr id="4" name="Rectangle 3"/>
          <p:cNvSpPr/>
          <p:nvPr/>
        </p:nvSpPr>
        <p:spPr>
          <a:xfrm>
            <a:off x="503382" y="1352888"/>
            <a:ext cx="4572000" cy="2031325"/>
          </a:xfrm>
          <a:prstGeom prst="rect">
            <a:avLst/>
          </a:prstGeom>
        </p:spPr>
        <p:txBody>
          <a:bodyPr>
            <a:spAutoFit/>
          </a:bodyPr>
          <a:lstStyle/>
          <a:p>
            <a:r>
              <a:rPr lang="en-US" dirty="0" smtClean="0"/>
              <a:t>“…The </a:t>
            </a:r>
            <a:r>
              <a:rPr lang="en-US" dirty="0"/>
              <a:t>failings of the many proposed standards for measuring the burden a gerrymander imposes on representational rights make our intervention improper. If workable standards do emerge to measure these burdens, however, courts should be prepared to order relief</a:t>
            </a:r>
            <a:r>
              <a:rPr lang="en-US" dirty="0" smtClean="0"/>
              <a:t>.”</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22976" y="1352888"/>
            <a:ext cx="2410352" cy="3012939"/>
          </a:xfrm>
          <a:prstGeom prst="rect">
            <a:avLst/>
          </a:prstGeom>
        </p:spPr>
      </p:pic>
    </p:spTree>
    <p:extLst>
      <p:ext uri="{BB962C8B-B14F-4D97-AF65-F5344CB8AC3E}">
        <p14:creationId xmlns:p14="http://schemas.microsoft.com/office/powerpoint/2010/main" val="26564744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Legal status quo ante, cont’d</a:t>
            </a:r>
            <a:endParaRPr lang="en-US" dirty="0"/>
          </a:p>
        </p:txBody>
      </p:sp>
      <p:sp>
        <p:nvSpPr>
          <p:cNvPr id="3" name="Slide Number Placeholder 2"/>
          <p:cNvSpPr>
            <a:spLocks noGrp="1"/>
          </p:cNvSpPr>
          <p:nvPr>
            <p:ph type="sldNum" sz="quarter" idx="10"/>
          </p:nvPr>
        </p:nvSpPr>
        <p:spPr/>
        <p:txBody>
          <a:bodyPr/>
          <a:lstStyle/>
          <a:p>
            <a:fld id="{7E859742-078B-AD40-B533-C3F0D0FE0FA0}" type="slidenum">
              <a:rPr lang="en-US" smtClean="0"/>
              <a:t>8</a:t>
            </a:fld>
            <a:endParaRPr lang="en-US" dirty="0"/>
          </a:p>
        </p:txBody>
      </p:sp>
      <p:sp>
        <p:nvSpPr>
          <p:cNvPr id="4" name="Content Placeholder 3"/>
          <p:cNvSpPr>
            <a:spLocks noGrp="1"/>
          </p:cNvSpPr>
          <p:nvPr>
            <p:ph sz="quarter" idx="11"/>
          </p:nvPr>
        </p:nvSpPr>
        <p:spPr/>
        <p:txBody>
          <a:bodyPr/>
          <a:lstStyle/>
          <a:p>
            <a:r>
              <a:rPr lang="en-US" i="1" dirty="0" smtClean="0"/>
              <a:t>LULAC </a:t>
            </a:r>
            <a:r>
              <a:rPr lang="en-US" dirty="0" smtClean="0"/>
              <a:t>v. </a:t>
            </a:r>
            <a:r>
              <a:rPr lang="en-US" i="1" dirty="0" smtClean="0"/>
              <a:t>Perry </a:t>
            </a:r>
            <a:r>
              <a:rPr lang="en-US" dirty="0" smtClean="0"/>
              <a:t>2006</a:t>
            </a:r>
          </a:p>
          <a:p>
            <a:pPr lvl="1"/>
            <a:r>
              <a:rPr lang="en-US" dirty="0" smtClean="0"/>
              <a:t>4 justices want to give up</a:t>
            </a:r>
            <a:endParaRPr lang="en-US" i="1" dirty="0" smtClean="0"/>
          </a:p>
          <a:p>
            <a:pPr lvl="1"/>
            <a:r>
              <a:rPr lang="en-US" dirty="0" smtClean="0"/>
              <a:t>4 justices have their own standards</a:t>
            </a:r>
          </a:p>
          <a:p>
            <a:pPr lvl="1"/>
            <a:r>
              <a:rPr lang="en-US" dirty="0" smtClean="0"/>
              <a:t>Kennedy says he hasn’t see a standard but there </a:t>
            </a:r>
            <a:r>
              <a:rPr lang="en-US" i="1" dirty="0" smtClean="0"/>
              <a:t>might </a:t>
            </a:r>
            <a:r>
              <a:rPr lang="en-US" dirty="0" smtClean="0"/>
              <a:t>be one</a:t>
            </a:r>
          </a:p>
          <a:p>
            <a:endParaRPr lang="en-US" dirty="0" smtClean="0"/>
          </a:p>
          <a:p>
            <a:pPr algn="just"/>
            <a:r>
              <a:rPr lang="en-US" dirty="0" smtClean="0"/>
              <a:t>Key difference in LULAC:  </a:t>
            </a:r>
            <a:r>
              <a:rPr lang="en-US" i="1" dirty="0" err="1" smtClean="0"/>
              <a:t>Gelman</a:t>
            </a:r>
            <a:r>
              <a:rPr lang="en-US" i="1" dirty="0" smtClean="0"/>
              <a:t>-King bias </a:t>
            </a:r>
            <a:r>
              <a:rPr lang="en-US" dirty="0" smtClean="0"/>
              <a:t>(“symmetry”)</a:t>
            </a:r>
            <a:endParaRPr lang="en-US" i="1" dirty="0" smtClean="0"/>
          </a:p>
          <a:p>
            <a:endParaRPr lang="en-US" dirty="0"/>
          </a:p>
        </p:txBody>
      </p:sp>
    </p:spTree>
    <p:extLst>
      <p:ext uri="{BB962C8B-B14F-4D97-AF65-F5344CB8AC3E}">
        <p14:creationId xmlns:p14="http://schemas.microsoft.com/office/powerpoint/2010/main" val="42178675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Slide Number Placeholder 2"/>
          <p:cNvSpPr>
            <a:spLocks noGrp="1"/>
          </p:cNvSpPr>
          <p:nvPr>
            <p:ph type="sldNum" sz="quarter" idx="10"/>
          </p:nvPr>
        </p:nvSpPr>
        <p:spPr/>
        <p:txBody>
          <a:bodyPr/>
          <a:lstStyle/>
          <a:p>
            <a:fld id="{7E859742-078B-AD40-B533-C3F0D0FE0FA0}" type="slidenum">
              <a:rPr lang="en-US" smtClean="0"/>
              <a:t>9</a:t>
            </a:fld>
            <a:endParaRPr lang="en-US" dirty="0"/>
          </a:p>
        </p:txBody>
      </p:sp>
      <p:sp>
        <p:nvSpPr>
          <p:cNvPr id="4" name="Content Placeholder 3"/>
          <p:cNvSpPr>
            <a:spLocks noGrp="1"/>
          </p:cNvSpPr>
          <p:nvPr>
            <p:ph sz="quarter" idx="11"/>
          </p:nvPr>
        </p:nvSpPr>
        <p:spPr/>
        <p:txBody>
          <a:bodyPr/>
          <a:lstStyle/>
          <a:p>
            <a:r>
              <a:rPr lang="en-US" dirty="0" smtClean="0">
                <a:solidFill>
                  <a:schemeClr val="tx2"/>
                </a:solidFill>
              </a:rPr>
              <a:t>Legal status quo ante</a:t>
            </a:r>
          </a:p>
          <a:p>
            <a:r>
              <a:rPr lang="en-US" dirty="0" smtClean="0"/>
              <a:t>The opportunity</a:t>
            </a:r>
          </a:p>
          <a:p>
            <a:r>
              <a:rPr lang="en-US" dirty="0" smtClean="0">
                <a:solidFill>
                  <a:schemeClr val="tx2"/>
                </a:solidFill>
              </a:rPr>
              <a:t>The proposed metrics</a:t>
            </a:r>
          </a:p>
          <a:p>
            <a:r>
              <a:rPr lang="en-US" i="1" dirty="0" smtClean="0">
                <a:solidFill>
                  <a:schemeClr val="tx2"/>
                </a:solidFill>
              </a:rPr>
              <a:t>Gill </a:t>
            </a:r>
            <a:r>
              <a:rPr lang="en-US" dirty="0" smtClean="0">
                <a:solidFill>
                  <a:schemeClr val="tx2"/>
                </a:solidFill>
              </a:rPr>
              <a:t>v </a:t>
            </a:r>
            <a:r>
              <a:rPr lang="en-US" i="1" dirty="0" err="1" smtClean="0">
                <a:solidFill>
                  <a:schemeClr val="tx2"/>
                </a:solidFill>
              </a:rPr>
              <a:t>Whitford</a:t>
            </a:r>
            <a:endParaRPr lang="en-US" i="1" dirty="0" smtClean="0">
              <a:solidFill>
                <a:schemeClr val="tx2"/>
              </a:solidFill>
            </a:endParaRPr>
          </a:p>
          <a:p>
            <a:r>
              <a:rPr lang="en-US" dirty="0" smtClean="0">
                <a:solidFill>
                  <a:schemeClr val="tx2"/>
                </a:solidFill>
              </a:rPr>
              <a:t>Where next?</a:t>
            </a:r>
          </a:p>
        </p:txBody>
      </p:sp>
    </p:spTree>
    <p:extLst>
      <p:ext uri="{BB962C8B-B14F-4D97-AF65-F5344CB8AC3E}">
        <p14:creationId xmlns:p14="http://schemas.microsoft.com/office/powerpoint/2010/main" val="126139276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call to action</a:t>
            </a:r>
            <a:endParaRPr lang="en-US" dirty="0"/>
          </a:p>
        </p:txBody>
      </p:sp>
      <p:sp>
        <p:nvSpPr>
          <p:cNvPr id="3" name="Slide Number Placeholder 2"/>
          <p:cNvSpPr>
            <a:spLocks noGrp="1"/>
          </p:cNvSpPr>
          <p:nvPr>
            <p:ph type="sldNum" sz="quarter" idx="10"/>
          </p:nvPr>
        </p:nvSpPr>
        <p:spPr/>
        <p:txBody>
          <a:bodyPr/>
          <a:lstStyle/>
          <a:p>
            <a:fld id="{7E859742-078B-AD40-B533-C3F0D0FE0FA0}" type="slidenum">
              <a:rPr lang="en-US" smtClean="0"/>
              <a:t>10</a:t>
            </a:fld>
            <a:endParaRPr lang="en-US" dirty="0"/>
          </a:p>
        </p:txBody>
      </p:sp>
      <p:sp>
        <p:nvSpPr>
          <p:cNvPr id="4" name="Rectangle 3"/>
          <p:cNvSpPr/>
          <p:nvPr/>
        </p:nvSpPr>
        <p:spPr>
          <a:xfrm>
            <a:off x="563416" y="1020608"/>
            <a:ext cx="4304147" cy="3693319"/>
          </a:xfrm>
          <a:prstGeom prst="rect">
            <a:avLst/>
          </a:prstGeom>
        </p:spPr>
        <p:txBody>
          <a:bodyPr wrap="square">
            <a:spAutoFit/>
          </a:bodyPr>
          <a:lstStyle/>
          <a:p>
            <a:r>
              <a:rPr lang="en-US" dirty="0" smtClean="0"/>
              <a:t>“Technology </a:t>
            </a:r>
            <a:r>
              <a:rPr lang="en-US" dirty="0"/>
              <a:t>is both a threat and a promise. On the one hand, if courts refuse to entertain any claims of partisan gerrymandering, the temptation to use partisan favoritism in districting in an unconstitutional manner will grow. On the other hand, these new technologies may produce new methods of analysis that make more evident the precise nature of the burdens gerrymanders impose on the representational rights of voters and parties</a:t>
            </a:r>
            <a:r>
              <a:rPr lang="en-US" dirty="0" smtClean="0"/>
              <a:t>….”  </a:t>
            </a:r>
          </a:p>
          <a:p>
            <a:r>
              <a:rPr lang="en-US" dirty="0" smtClean="0"/>
              <a:t>(</a:t>
            </a:r>
            <a:r>
              <a:rPr lang="en-US" i="1" dirty="0" err="1" smtClean="0"/>
              <a:t>Vieth</a:t>
            </a:r>
            <a:r>
              <a:rPr lang="en-US" i="1" dirty="0" smtClean="0"/>
              <a:t> </a:t>
            </a:r>
            <a:r>
              <a:rPr lang="en-US" dirty="0" smtClean="0"/>
              <a:t>v </a:t>
            </a:r>
            <a:r>
              <a:rPr lang="en-US" i="1" dirty="0" err="1" smtClean="0"/>
              <a:t>Jubelirer</a:t>
            </a:r>
            <a:r>
              <a:rPr lang="en-US" dirty="0" smtClean="0"/>
              <a:t> 2004)</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22976" y="1352888"/>
            <a:ext cx="2410352" cy="3012939"/>
          </a:xfrm>
          <a:prstGeom prst="rect">
            <a:avLst/>
          </a:prstGeom>
        </p:spPr>
      </p:pic>
    </p:spTree>
    <p:extLst>
      <p:ext uri="{BB962C8B-B14F-4D97-AF65-F5344CB8AC3E}">
        <p14:creationId xmlns:p14="http://schemas.microsoft.com/office/powerpoint/2010/main" val="269398580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measurement problem is difficult</a:t>
            </a:r>
            <a:endParaRPr lang="en-US" dirty="0"/>
          </a:p>
        </p:txBody>
      </p:sp>
      <p:sp>
        <p:nvSpPr>
          <p:cNvPr id="3" name="Slide Number Placeholder 2"/>
          <p:cNvSpPr>
            <a:spLocks noGrp="1"/>
          </p:cNvSpPr>
          <p:nvPr>
            <p:ph type="sldNum" sz="quarter" idx="10"/>
          </p:nvPr>
        </p:nvSpPr>
        <p:spPr/>
        <p:txBody>
          <a:bodyPr/>
          <a:lstStyle/>
          <a:p>
            <a:fld id="{7E859742-078B-AD40-B533-C3F0D0FE0FA0}" type="slidenum">
              <a:rPr lang="en-US" smtClean="0"/>
              <a:t>11</a:t>
            </a:fld>
            <a:endParaRPr lang="en-US" dirty="0"/>
          </a:p>
        </p:txBody>
      </p:sp>
      <p:sp>
        <p:nvSpPr>
          <p:cNvPr id="4" name="Content Placeholder 3"/>
          <p:cNvSpPr>
            <a:spLocks noGrp="1"/>
          </p:cNvSpPr>
          <p:nvPr>
            <p:ph sz="quarter" idx="11"/>
          </p:nvPr>
        </p:nvSpPr>
        <p:spPr/>
        <p:txBody>
          <a:bodyPr/>
          <a:lstStyle/>
          <a:p>
            <a:r>
              <a:rPr lang="en-US" dirty="0" smtClean="0"/>
              <a:t>System was designed for </a:t>
            </a:r>
            <a:r>
              <a:rPr lang="en-US" i="1" dirty="0" smtClean="0"/>
              <a:t>geographic</a:t>
            </a:r>
            <a:r>
              <a:rPr lang="en-US" dirty="0" smtClean="0"/>
              <a:t> representation</a:t>
            </a:r>
          </a:p>
          <a:p>
            <a:pPr lvl="1"/>
            <a:r>
              <a:rPr lang="en-US" dirty="0" smtClean="0"/>
              <a:t>A district-specific concept</a:t>
            </a:r>
          </a:p>
          <a:p>
            <a:endParaRPr lang="en-US" i="1" dirty="0" smtClean="0"/>
          </a:p>
          <a:p>
            <a:r>
              <a:rPr lang="en-US" i="1" dirty="0" smtClean="0"/>
              <a:t>Parties </a:t>
            </a:r>
            <a:r>
              <a:rPr lang="en-US" dirty="0" smtClean="0"/>
              <a:t>now dominate American politics</a:t>
            </a:r>
          </a:p>
          <a:p>
            <a:pPr lvl="1"/>
            <a:r>
              <a:rPr lang="en-US" dirty="0" smtClean="0"/>
              <a:t>An aggregate concept</a:t>
            </a:r>
          </a:p>
          <a:p>
            <a:endParaRPr lang="en-US" dirty="0" smtClean="0"/>
          </a:p>
          <a:p>
            <a:r>
              <a:rPr lang="en-US" dirty="0" smtClean="0"/>
              <a:t>Other systems specify aggregate votes-seats relationships</a:t>
            </a:r>
          </a:p>
        </p:txBody>
      </p:sp>
    </p:spTree>
    <p:extLst>
      <p:ext uri="{BB962C8B-B14F-4D97-AF65-F5344CB8AC3E}">
        <p14:creationId xmlns:p14="http://schemas.microsoft.com/office/powerpoint/2010/main" val="3071199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measurement problem is difficult</a:t>
            </a:r>
            <a:endParaRPr lang="en-US" dirty="0"/>
          </a:p>
        </p:txBody>
      </p:sp>
      <p:sp>
        <p:nvSpPr>
          <p:cNvPr id="3" name="Slide Number Placeholder 2"/>
          <p:cNvSpPr>
            <a:spLocks noGrp="1"/>
          </p:cNvSpPr>
          <p:nvPr>
            <p:ph type="sldNum" sz="quarter" idx="10"/>
          </p:nvPr>
        </p:nvSpPr>
        <p:spPr/>
        <p:txBody>
          <a:bodyPr/>
          <a:lstStyle/>
          <a:p>
            <a:fld id="{7E859742-078B-AD40-B533-C3F0D0FE0FA0}" type="slidenum">
              <a:rPr lang="en-US" smtClean="0"/>
              <a:t>12</a:t>
            </a:fld>
            <a:endParaRPr lang="en-US" dirty="0"/>
          </a:p>
        </p:txBody>
      </p:sp>
      <p:sp>
        <p:nvSpPr>
          <p:cNvPr id="4" name="Content Placeholder 3"/>
          <p:cNvSpPr>
            <a:spLocks noGrp="1"/>
          </p:cNvSpPr>
          <p:nvPr>
            <p:ph sz="quarter" idx="11"/>
          </p:nvPr>
        </p:nvSpPr>
        <p:spPr/>
        <p:txBody>
          <a:bodyPr/>
          <a:lstStyle/>
          <a:p>
            <a:r>
              <a:rPr lang="en-US" dirty="0" smtClean="0"/>
              <a:t>If votes-seats relationship is not specified in law, how can a party ever win too many seats?</a:t>
            </a:r>
          </a:p>
          <a:p>
            <a:endParaRPr lang="en-US" dirty="0" smtClean="0"/>
          </a:p>
          <a:p>
            <a:pPr marL="0" indent="0">
              <a:buNone/>
            </a:pPr>
            <a:r>
              <a:rPr lang="en-US" dirty="0"/>
              <a:t>	</a:t>
            </a:r>
            <a:r>
              <a:rPr lang="en-US" dirty="0" smtClean="0"/>
              <a:t>BUT</a:t>
            </a:r>
          </a:p>
          <a:p>
            <a:pPr marL="0" indent="0">
              <a:buNone/>
            </a:pPr>
            <a:endParaRPr lang="en-US" dirty="0" smtClean="0"/>
          </a:p>
          <a:p>
            <a:r>
              <a:rPr lang="en-US" dirty="0" smtClean="0"/>
              <a:t>If voters care mostly about parties, how can partisan manipulation have no limits?</a:t>
            </a:r>
            <a:endParaRPr lang="en-US" dirty="0"/>
          </a:p>
        </p:txBody>
      </p:sp>
    </p:spTree>
    <p:extLst>
      <p:ext uri="{BB962C8B-B14F-4D97-AF65-F5344CB8AC3E}">
        <p14:creationId xmlns:p14="http://schemas.microsoft.com/office/powerpoint/2010/main" val="165104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opening for social science</a:t>
            </a:r>
            <a:endParaRPr lang="en-US" dirty="0"/>
          </a:p>
        </p:txBody>
      </p:sp>
      <p:sp>
        <p:nvSpPr>
          <p:cNvPr id="3" name="Slide Number Placeholder 2"/>
          <p:cNvSpPr>
            <a:spLocks noGrp="1"/>
          </p:cNvSpPr>
          <p:nvPr>
            <p:ph type="sldNum" sz="quarter" idx="10"/>
          </p:nvPr>
        </p:nvSpPr>
        <p:spPr/>
        <p:txBody>
          <a:bodyPr/>
          <a:lstStyle/>
          <a:p>
            <a:fld id="{7E859742-078B-AD40-B533-C3F0D0FE0FA0}" type="slidenum">
              <a:rPr lang="en-US" smtClean="0"/>
              <a:t>13</a:t>
            </a:fld>
            <a:endParaRPr lang="en-US" dirty="0"/>
          </a:p>
        </p:txBody>
      </p:sp>
      <p:sp>
        <p:nvSpPr>
          <p:cNvPr id="4" name="Content Placeholder 3"/>
          <p:cNvSpPr>
            <a:spLocks noGrp="1"/>
          </p:cNvSpPr>
          <p:nvPr>
            <p:ph sz="quarter" idx="11"/>
          </p:nvPr>
        </p:nvSpPr>
        <p:spPr/>
        <p:txBody>
          <a:bodyPr/>
          <a:lstStyle/>
          <a:p>
            <a:r>
              <a:rPr lang="en-US" dirty="0" smtClean="0"/>
              <a:t>Real but complex phenomenon</a:t>
            </a:r>
          </a:p>
          <a:p>
            <a:r>
              <a:rPr lang="en-US" dirty="0" smtClean="0"/>
              <a:t>Requires systematic, transparent measurement</a:t>
            </a:r>
          </a:p>
          <a:p>
            <a:endParaRPr lang="en-US" dirty="0"/>
          </a:p>
          <a:p>
            <a:endParaRPr lang="en-US" dirty="0" smtClean="0"/>
          </a:p>
          <a:p>
            <a:r>
              <a:rPr lang="en-US" dirty="0" smtClean="0"/>
              <a:t>Perfect fit for social science, but a challenge for the courts</a:t>
            </a:r>
          </a:p>
        </p:txBody>
      </p:sp>
    </p:spTree>
    <p:extLst>
      <p:ext uri="{BB962C8B-B14F-4D97-AF65-F5344CB8AC3E}">
        <p14:creationId xmlns:p14="http://schemas.microsoft.com/office/powerpoint/2010/main" val="1126457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Slide Number Placeholder 2"/>
          <p:cNvSpPr>
            <a:spLocks noGrp="1"/>
          </p:cNvSpPr>
          <p:nvPr>
            <p:ph type="sldNum" sz="quarter" idx="10"/>
          </p:nvPr>
        </p:nvSpPr>
        <p:spPr/>
        <p:txBody>
          <a:bodyPr/>
          <a:lstStyle/>
          <a:p>
            <a:fld id="{7E859742-078B-AD40-B533-C3F0D0FE0FA0}" type="slidenum">
              <a:rPr lang="en-US" smtClean="0"/>
              <a:t>14</a:t>
            </a:fld>
            <a:endParaRPr lang="en-US" dirty="0"/>
          </a:p>
        </p:txBody>
      </p:sp>
      <p:sp>
        <p:nvSpPr>
          <p:cNvPr id="4" name="Content Placeholder 3"/>
          <p:cNvSpPr>
            <a:spLocks noGrp="1"/>
          </p:cNvSpPr>
          <p:nvPr>
            <p:ph sz="quarter" idx="11"/>
          </p:nvPr>
        </p:nvSpPr>
        <p:spPr/>
        <p:txBody>
          <a:bodyPr/>
          <a:lstStyle/>
          <a:p>
            <a:r>
              <a:rPr lang="en-US" dirty="0" smtClean="0">
                <a:solidFill>
                  <a:schemeClr val="tx2"/>
                </a:solidFill>
              </a:rPr>
              <a:t>Legal status quo ante</a:t>
            </a:r>
          </a:p>
          <a:p>
            <a:r>
              <a:rPr lang="en-US" dirty="0" smtClean="0">
                <a:solidFill>
                  <a:schemeClr val="tx2"/>
                </a:solidFill>
              </a:rPr>
              <a:t>The opportunity</a:t>
            </a:r>
          </a:p>
          <a:p>
            <a:r>
              <a:rPr lang="en-US" dirty="0" smtClean="0"/>
              <a:t>The proposed metrics</a:t>
            </a:r>
          </a:p>
          <a:p>
            <a:r>
              <a:rPr lang="en-US" i="1" dirty="0" smtClean="0">
                <a:solidFill>
                  <a:schemeClr val="tx2"/>
                </a:solidFill>
              </a:rPr>
              <a:t>Gill </a:t>
            </a:r>
            <a:r>
              <a:rPr lang="en-US" dirty="0" smtClean="0">
                <a:solidFill>
                  <a:schemeClr val="tx2"/>
                </a:solidFill>
              </a:rPr>
              <a:t>v </a:t>
            </a:r>
            <a:r>
              <a:rPr lang="en-US" i="1" dirty="0" err="1" smtClean="0">
                <a:solidFill>
                  <a:schemeClr val="tx2"/>
                </a:solidFill>
              </a:rPr>
              <a:t>Whitford</a:t>
            </a:r>
            <a:endParaRPr lang="en-US" i="1" dirty="0" smtClean="0">
              <a:solidFill>
                <a:schemeClr val="tx2"/>
              </a:solidFill>
            </a:endParaRPr>
          </a:p>
          <a:p>
            <a:r>
              <a:rPr lang="en-US" dirty="0" smtClean="0">
                <a:solidFill>
                  <a:schemeClr val="tx2"/>
                </a:solidFill>
              </a:rPr>
              <a:t>Where next?</a:t>
            </a:r>
          </a:p>
        </p:txBody>
      </p:sp>
    </p:spTree>
    <p:extLst>
      <p:ext uri="{BB962C8B-B14F-4D97-AF65-F5344CB8AC3E}">
        <p14:creationId xmlns:p14="http://schemas.microsoft.com/office/powerpoint/2010/main" val="338841303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Gelman</a:t>
            </a:r>
            <a:r>
              <a:rPr lang="en-US" dirty="0" smtClean="0"/>
              <a:t>-King bias</a:t>
            </a:r>
            <a:endParaRPr lang="en-US" dirty="0"/>
          </a:p>
        </p:txBody>
      </p:sp>
      <p:sp>
        <p:nvSpPr>
          <p:cNvPr id="3" name="Slide Number Placeholder 2"/>
          <p:cNvSpPr>
            <a:spLocks noGrp="1"/>
          </p:cNvSpPr>
          <p:nvPr>
            <p:ph type="sldNum" sz="quarter" idx="10"/>
          </p:nvPr>
        </p:nvSpPr>
        <p:spPr/>
        <p:txBody>
          <a:bodyPr/>
          <a:lstStyle/>
          <a:p>
            <a:fld id="{7E859742-078B-AD40-B533-C3F0D0FE0FA0}" type="slidenum">
              <a:rPr lang="en-US" smtClean="0"/>
              <a:t>15</a:t>
            </a:fld>
            <a:endParaRPr lang="en-US" dirty="0"/>
          </a:p>
        </p:txBody>
      </p:sp>
      <p:sp>
        <p:nvSpPr>
          <p:cNvPr id="4" name="Content Placeholder 3"/>
          <p:cNvSpPr>
            <a:spLocks noGrp="1"/>
          </p:cNvSpPr>
          <p:nvPr>
            <p:ph sz="quarter" idx="11"/>
          </p:nvPr>
        </p:nvSpPr>
        <p:spPr/>
        <p:txBody>
          <a:bodyPr/>
          <a:lstStyle/>
          <a:p>
            <a:r>
              <a:rPr lang="en-US" dirty="0" smtClean="0"/>
              <a:t>Principle:  equal parties should be treated equally (“symmetrically”)</a:t>
            </a:r>
          </a:p>
          <a:p>
            <a:pPr lvl="1"/>
            <a:r>
              <a:rPr lang="en-US" dirty="0" smtClean="0"/>
              <a:t>Same share of vote </a:t>
            </a:r>
            <a:r>
              <a:rPr lang="en-US" dirty="0" smtClean="0">
                <a:sym typeface="Wingdings" panose="05000000000000000000" pitchFamily="2" charset="2"/>
              </a:rPr>
              <a:t> same share of seats</a:t>
            </a:r>
            <a:endParaRPr lang="en-US" i="1" dirty="0" smtClean="0"/>
          </a:p>
          <a:p>
            <a:pPr algn="just"/>
            <a:endParaRPr lang="en-US" dirty="0" smtClean="0"/>
          </a:p>
          <a:p>
            <a:pPr algn="just"/>
            <a:r>
              <a:rPr lang="en-US" dirty="0" smtClean="0"/>
              <a:t>If unequal vote shares, pretend as if they </a:t>
            </a:r>
            <a:r>
              <a:rPr lang="en-US" i="1" dirty="0" smtClean="0"/>
              <a:t>were </a:t>
            </a:r>
            <a:r>
              <a:rPr lang="en-US" dirty="0" smtClean="0"/>
              <a:t>equal</a:t>
            </a:r>
          </a:p>
          <a:p>
            <a:pPr algn="just"/>
            <a:endParaRPr lang="en-US" dirty="0"/>
          </a:p>
          <a:p>
            <a:pPr marL="746125" indent="0" algn="just">
              <a:buNone/>
            </a:pPr>
            <a:r>
              <a:rPr lang="en-US" dirty="0" smtClean="0"/>
              <a:t>60% Democratic vote = 70% Democratic seats </a:t>
            </a:r>
            <a:r>
              <a:rPr lang="en-US" dirty="0" smtClean="0">
                <a:sym typeface="Wingdings" panose="05000000000000000000" pitchFamily="2" charset="2"/>
              </a:rPr>
              <a:t></a:t>
            </a:r>
            <a:endParaRPr lang="en-US" dirty="0" smtClean="0"/>
          </a:p>
          <a:p>
            <a:pPr marL="746125" indent="0" algn="just">
              <a:buNone/>
            </a:pPr>
            <a:r>
              <a:rPr lang="en-US" dirty="0" smtClean="0"/>
              <a:t>50% Democratic vote = ??% Democratic seats</a:t>
            </a:r>
            <a:endParaRPr lang="en-US" dirty="0"/>
          </a:p>
          <a:p>
            <a:pPr marL="746125" indent="0" algn="just">
              <a:buNone/>
            </a:pPr>
            <a:endParaRPr lang="en-US" dirty="0" smtClean="0"/>
          </a:p>
          <a:p>
            <a:pPr marL="746125" indent="0" algn="just">
              <a:buNone/>
            </a:pPr>
            <a:r>
              <a:rPr lang="en-US" dirty="0" smtClean="0"/>
              <a:t>60% Democratic vote = 70% Democratic seats </a:t>
            </a:r>
            <a:r>
              <a:rPr lang="en-US" dirty="0" smtClean="0">
                <a:sym typeface="Wingdings" panose="05000000000000000000" pitchFamily="2" charset="2"/>
              </a:rPr>
              <a:t> </a:t>
            </a:r>
          </a:p>
          <a:p>
            <a:pPr marL="746125" indent="0" algn="just">
              <a:buNone/>
            </a:pPr>
            <a:r>
              <a:rPr lang="en-US" dirty="0" smtClean="0">
                <a:sym typeface="Wingdings" panose="05000000000000000000" pitchFamily="2" charset="2"/>
              </a:rPr>
              <a:t>60% Republican vote = ??% Republican seats</a:t>
            </a:r>
            <a:endParaRPr lang="en-US" dirty="0" smtClean="0"/>
          </a:p>
          <a:p>
            <a:pPr marL="746125" indent="0"/>
            <a:endParaRPr lang="en-US" dirty="0"/>
          </a:p>
        </p:txBody>
      </p:sp>
    </p:spTree>
    <p:extLst>
      <p:ext uri="{BB962C8B-B14F-4D97-AF65-F5344CB8AC3E}">
        <p14:creationId xmlns:p14="http://schemas.microsoft.com/office/powerpoint/2010/main" val="2992068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G-K bias:  advantages</a:t>
            </a:r>
            <a:endParaRPr lang="en-US" dirty="0"/>
          </a:p>
        </p:txBody>
      </p:sp>
      <p:sp>
        <p:nvSpPr>
          <p:cNvPr id="3" name="Slide Number Placeholder 2"/>
          <p:cNvSpPr>
            <a:spLocks noGrp="1"/>
          </p:cNvSpPr>
          <p:nvPr>
            <p:ph type="sldNum" sz="quarter" idx="10"/>
          </p:nvPr>
        </p:nvSpPr>
        <p:spPr/>
        <p:txBody>
          <a:bodyPr/>
          <a:lstStyle/>
          <a:p>
            <a:fld id="{7E859742-078B-AD40-B533-C3F0D0FE0FA0}" type="slidenum">
              <a:rPr lang="en-US" smtClean="0"/>
              <a:t>16</a:t>
            </a:fld>
            <a:endParaRPr lang="en-US" dirty="0"/>
          </a:p>
        </p:txBody>
      </p:sp>
      <p:sp>
        <p:nvSpPr>
          <p:cNvPr id="4" name="Content Placeholder 3"/>
          <p:cNvSpPr>
            <a:spLocks noGrp="1"/>
          </p:cNvSpPr>
          <p:nvPr>
            <p:ph sz="quarter" idx="11"/>
          </p:nvPr>
        </p:nvSpPr>
        <p:spPr/>
        <p:txBody>
          <a:bodyPr/>
          <a:lstStyle/>
          <a:p>
            <a:r>
              <a:rPr lang="en-US" dirty="0" smtClean="0"/>
              <a:t>Grounded in firm normative idea: majority rule</a:t>
            </a:r>
          </a:p>
          <a:p>
            <a:pPr lvl="1"/>
            <a:r>
              <a:rPr lang="en-US" dirty="0" smtClean="0"/>
              <a:t>Party with vote majority deserves seat majority</a:t>
            </a:r>
          </a:p>
          <a:p>
            <a:pPr lvl="1"/>
            <a:r>
              <a:rPr lang="en-US" dirty="0" smtClean="0"/>
              <a:t>Great at capturing </a:t>
            </a:r>
            <a:r>
              <a:rPr lang="en-US" i="1" dirty="0" smtClean="0"/>
              <a:t>majority entrenchment</a:t>
            </a:r>
            <a:endParaRPr lang="en-US" dirty="0" smtClean="0"/>
          </a:p>
          <a:p>
            <a:pPr algn="just"/>
            <a:endParaRPr lang="en-US" dirty="0"/>
          </a:p>
          <a:p>
            <a:pPr algn="just"/>
            <a:r>
              <a:rPr lang="en-US" dirty="0" smtClean="0"/>
              <a:t>Otherwise permits any relationship between votes and seats</a:t>
            </a:r>
          </a:p>
        </p:txBody>
      </p:sp>
    </p:spTree>
    <p:extLst>
      <p:ext uri="{BB962C8B-B14F-4D97-AF65-F5344CB8AC3E}">
        <p14:creationId xmlns:p14="http://schemas.microsoft.com/office/powerpoint/2010/main" val="20096362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G-K bias:  disadvantages</a:t>
            </a:r>
            <a:endParaRPr lang="en-US" dirty="0"/>
          </a:p>
        </p:txBody>
      </p:sp>
      <p:sp>
        <p:nvSpPr>
          <p:cNvPr id="3" name="Slide Number Placeholder 2"/>
          <p:cNvSpPr>
            <a:spLocks noGrp="1"/>
          </p:cNvSpPr>
          <p:nvPr>
            <p:ph type="sldNum" sz="quarter" idx="10"/>
          </p:nvPr>
        </p:nvSpPr>
        <p:spPr/>
        <p:txBody>
          <a:bodyPr/>
          <a:lstStyle/>
          <a:p>
            <a:fld id="{7E859742-078B-AD40-B533-C3F0D0FE0FA0}" type="slidenum">
              <a:rPr lang="en-US" smtClean="0"/>
              <a:t>17</a:t>
            </a:fld>
            <a:endParaRPr lang="en-US" dirty="0"/>
          </a:p>
        </p:txBody>
      </p:sp>
      <p:sp>
        <p:nvSpPr>
          <p:cNvPr id="4" name="Content Placeholder 3"/>
          <p:cNvSpPr>
            <a:spLocks noGrp="1"/>
          </p:cNvSpPr>
          <p:nvPr>
            <p:ph sz="quarter" idx="11"/>
          </p:nvPr>
        </p:nvSpPr>
        <p:spPr/>
        <p:txBody>
          <a:bodyPr/>
          <a:lstStyle/>
          <a:p>
            <a:r>
              <a:rPr lang="en-US" dirty="0"/>
              <a:t>A</a:t>
            </a:r>
            <a:r>
              <a:rPr lang="en-US" dirty="0" smtClean="0"/>
              <a:t>ssumes a world that doesn’t exist</a:t>
            </a:r>
          </a:p>
          <a:p>
            <a:r>
              <a:rPr lang="en-US" dirty="0" smtClean="0"/>
              <a:t>Uncompetitive states: can be very misleading</a:t>
            </a:r>
          </a:p>
          <a:p>
            <a:pPr lvl="1"/>
            <a:r>
              <a:rPr lang="en-US" dirty="0" smtClean="0"/>
              <a:t>Seat gains from gerrymandering might not register</a:t>
            </a:r>
          </a:p>
          <a:p>
            <a:pPr lvl="1"/>
            <a:r>
              <a:rPr lang="en-US" dirty="0"/>
              <a:t>C</a:t>
            </a:r>
            <a:r>
              <a:rPr lang="en-US" dirty="0" smtClean="0"/>
              <a:t>ould actually appear to benefit other side!</a:t>
            </a:r>
          </a:p>
          <a:p>
            <a:r>
              <a:rPr lang="en-US" dirty="0" smtClean="0"/>
              <a:t>Key question:  is the counterfactual plausible?</a:t>
            </a:r>
          </a:p>
          <a:p>
            <a:pPr algn="just"/>
            <a:endParaRPr lang="en-US" dirty="0" smtClean="0"/>
          </a:p>
          <a:p>
            <a:endParaRPr lang="en-US" dirty="0"/>
          </a:p>
        </p:txBody>
      </p:sp>
    </p:spTree>
    <p:extLst>
      <p:ext uri="{BB962C8B-B14F-4D97-AF65-F5344CB8AC3E}">
        <p14:creationId xmlns:p14="http://schemas.microsoft.com/office/powerpoint/2010/main" val="222638608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Slide Number Placeholder 2"/>
          <p:cNvSpPr>
            <a:spLocks noGrp="1"/>
          </p:cNvSpPr>
          <p:nvPr>
            <p:ph type="sldNum" sz="quarter" idx="10"/>
          </p:nvPr>
        </p:nvSpPr>
        <p:spPr/>
        <p:txBody>
          <a:bodyPr/>
          <a:lstStyle/>
          <a:p>
            <a:fld id="{7E859742-078B-AD40-B533-C3F0D0FE0FA0}" type="slidenum">
              <a:rPr lang="en-US" smtClean="0"/>
              <a:t>18</a:t>
            </a:fld>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31833" y="0"/>
            <a:ext cx="5080334" cy="5143500"/>
          </a:xfrm>
          <a:prstGeom prst="rect">
            <a:avLst/>
          </a:prstGeom>
        </p:spPr>
      </p:pic>
    </p:spTree>
    <p:extLst>
      <p:ext uri="{BB962C8B-B14F-4D97-AF65-F5344CB8AC3E}">
        <p14:creationId xmlns:p14="http://schemas.microsoft.com/office/powerpoint/2010/main" val="415639555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G-K bias:  disadvantages</a:t>
            </a:r>
            <a:endParaRPr lang="en-US" dirty="0"/>
          </a:p>
        </p:txBody>
      </p:sp>
      <p:sp>
        <p:nvSpPr>
          <p:cNvPr id="3" name="Slide Number Placeholder 2"/>
          <p:cNvSpPr>
            <a:spLocks noGrp="1"/>
          </p:cNvSpPr>
          <p:nvPr>
            <p:ph type="sldNum" sz="quarter" idx="10"/>
          </p:nvPr>
        </p:nvSpPr>
        <p:spPr/>
        <p:txBody>
          <a:bodyPr/>
          <a:lstStyle/>
          <a:p>
            <a:fld id="{7E859742-078B-AD40-B533-C3F0D0FE0FA0}" type="slidenum">
              <a:rPr lang="en-US" smtClean="0"/>
              <a:t>19</a:t>
            </a:fld>
            <a:endParaRPr lang="en-US" dirty="0"/>
          </a:p>
        </p:txBody>
      </p:sp>
      <p:sp>
        <p:nvSpPr>
          <p:cNvPr id="4" name="Content Placeholder 3"/>
          <p:cNvSpPr>
            <a:spLocks noGrp="1"/>
          </p:cNvSpPr>
          <p:nvPr>
            <p:ph sz="quarter" idx="11"/>
          </p:nvPr>
        </p:nvSpPr>
        <p:spPr/>
        <p:txBody>
          <a:bodyPr/>
          <a:lstStyle/>
          <a:p>
            <a:r>
              <a:rPr lang="en-US" dirty="0"/>
              <a:t>A</a:t>
            </a:r>
            <a:r>
              <a:rPr lang="en-US" dirty="0" smtClean="0"/>
              <a:t>ssumes a world that doesn’t exist</a:t>
            </a:r>
          </a:p>
          <a:p>
            <a:r>
              <a:rPr lang="en-US" dirty="0" smtClean="0"/>
              <a:t>Uncompetitive states: can be very misleading</a:t>
            </a:r>
          </a:p>
          <a:p>
            <a:pPr lvl="1"/>
            <a:r>
              <a:rPr lang="en-US" dirty="0" smtClean="0"/>
              <a:t>Seat gains from gerrymandering might not register</a:t>
            </a:r>
          </a:p>
          <a:p>
            <a:pPr lvl="1"/>
            <a:r>
              <a:rPr lang="en-US" dirty="0"/>
              <a:t>C</a:t>
            </a:r>
            <a:r>
              <a:rPr lang="en-US" dirty="0" smtClean="0"/>
              <a:t>ould actually appear to benefit other side!</a:t>
            </a:r>
          </a:p>
          <a:p>
            <a:r>
              <a:rPr lang="en-US" dirty="0" smtClean="0"/>
              <a:t>Key question:  is the counterfactual plausible?</a:t>
            </a:r>
          </a:p>
          <a:p>
            <a:pPr algn="just"/>
            <a:endParaRPr lang="en-US" dirty="0" smtClean="0"/>
          </a:p>
          <a:p>
            <a:pPr algn="just"/>
            <a:r>
              <a:rPr lang="en-US" dirty="0" smtClean="0"/>
              <a:t>Advocates have offered no thresholds</a:t>
            </a:r>
          </a:p>
          <a:p>
            <a:pPr lvl="1" algn="just"/>
            <a:r>
              <a:rPr lang="en-US" dirty="0" smtClean="0"/>
              <a:t>When is it a gerrymander?  How much is too much?</a:t>
            </a:r>
          </a:p>
          <a:p>
            <a:endParaRPr lang="en-US" dirty="0"/>
          </a:p>
        </p:txBody>
      </p:sp>
      <p:sp>
        <p:nvSpPr>
          <p:cNvPr id="5" name="Right Brace 4"/>
          <p:cNvSpPr/>
          <p:nvPr/>
        </p:nvSpPr>
        <p:spPr>
          <a:xfrm>
            <a:off x="6553200" y="1371600"/>
            <a:ext cx="397164" cy="3043382"/>
          </a:xfrm>
          <a:prstGeom prst="rightBrace">
            <a:avLst/>
          </a:prstGeom>
          <a:ln>
            <a:solidFill>
              <a:schemeClr val="tx1">
                <a:lumMod val="5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 name="TextBox 5"/>
          <p:cNvSpPr txBox="1"/>
          <p:nvPr/>
        </p:nvSpPr>
        <p:spPr>
          <a:xfrm>
            <a:off x="7002333" y="2293082"/>
            <a:ext cx="1624435" cy="1200329"/>
          </a:xfrm>
          <a:prstGeom prst="rect">
            <a:avLst/>
          </a:prstGeom>
          <a:noFill/>
        </p:spPr>
        <p:txBody>
          <a:bodyPr wrap="square" rtlCol="0">
            <a:spAutoFit/>
          </a:bodyPr>
          <a:lstStyle/>
          <a:p>
            <a:r>
              <a:rPr lang="en-US" sz="2400" dirty="0" smtClean="0"/>
              <a:t>Also Kennedy’s concerns</a:t>
            </a:r>
            <a:endParaRPr lang="en-US" sz="2400" dirty="0"/>
          </a:p>
        </p:txBody>
      </p:sp>
    </p:spTree>
    <p:extLst>
      <p:ext uri="{BB962C8B-B14F-4D97-AF65-F5344CB8AC3E}">
        <p14:creationId xmlns:p14="http://schemas.microsoft.com/office/powerpoint/2010/main" val="1999340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5" grpId="0" animBg="1"/>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LULAC v Perry (2006)</a:t>
            </a:r>
          </a:p>
        </p:txBody>
      </p:sp>
      <p:sp>
        <p:nvSpPr>
          <p:cNvPr id="3" name="Slide Number Placeholder 2"/>
          <p:cNvSpPr>
            <a:spLocks noGrp="1"/>
          </p:cNvSpPr>
          <p:nvPr>
            <p:ph type="sldNum" sz="quarter" idx="10"/>
          </p:nvPr>
        </p:nvSpPr>
        <p:spPr/>
        <p:txBody>
          <a:bodyPr/>
          <a:lstStyle/>
          <a:p>
            <a:fld id="{7E859742-078B-AD40-B533-C3F0D0FE0FA0}" type="slidenum">
              <a:rPr lang="en-US" smtClean="0"/>
              <a:t>20</a:t>
            </a:fld>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22976" y="1352888"/>
            <a:ext cx="2410352" cy="3012939"/>
          </a:xfrm>
          <a:prstGeom prst="rect">
            <a:avLst/>
          </a:prstGeom>
        </p:spPr>
      </p:pic>
      <p:sp>
        <p:nvSpPr>
          <p:cNvPr id="6" name="Rectangle 5"/>
          <p:cNvSpPr/>
          <p:nvPr/>
        </p:nvSpPr>
        <p:spPr>
          <a:xfrm>
            <a:off x="475672" y="1375740"/>
            <a:ext cx="5147304" cy="2862322"/>
          </a:xfrm>
          <a:prstGeom prst="rect">
            <a:avLst/>
          </a:prstGeom>
        </p:spPr>
        <p:txBody>
          <a:bodyPr wrap="square">
            <a:spAutoFit/>
          </a:bodyPr>
          <a:lstStyle/>
          <a:p>
            <a:r>
              <a:rPr lang="en-US" dirty="0"/>
              <a:t>A brief for one of the </a:t>
            </a:r>
            <a:r>
              <a:rPr lang="en-US" i="1" dirty="0"/>
              <a:t>amici</a:t>
            </a:r>
            <a:r>
              <a:rPr lang="en-US" dirty="0"/>
              <a:t> proposes a symmetry standard that would measure partisan bias by “</a:t>
            </a:r>
            <a:r>
              <a:rPr lang="en-US" dirty="0" err="1"/>
              <a:t>compar</a:t>
            </a:r>
            <a:r>
              <a:rPr lang="en-US" dirty="0"/>
              <a:t>[</a:t>
            </a:r>
            <a:r>
              <a:rPr lang="en-US" dirty="0" err="1"/>
              <a:t>ing</a:t>
            </a:r>
            <a:r>
              <a:rPr lang="en-US" dirty="0"/>
              <a:t>] how both parties would fare hypothetically if they each (in turn) had received a given percentage of the vote…we are wary of adopting a constitutional standard that invalidates a map based on unfair results that would occur in a hypothetical state of affairs…More </a:t>
            </a:r>
            <a:r>
              <a:rPr lang="en-US" dirty="0" smtClean="0"/>
              <a:t>fundamentally…how </a:t>
            </a:r>
            <a:r>
              <a:rPr lang="en-US" dirty="0"/>
              <a:t>much partisan dominance is too </a:t>
            </a:r>
            <a:r>
              <a:rPr lang="en-US" dirty="0" smtClean="0"/>
              <a:t>much[?]”</a:t>
            </a:r>
            <a:endParaRPr lang="en-US" dirty="0"/>
          </a:p>
        </p:txBody>
      </p:sp>
    </p:spTree>
    <p:extLst>
      <p:ext uri="{BB962C8B-B14F-4D97-AF65-F5344CB8AC3E}">
        <p14:creationId xmlns:p14="http://schemas.microsoft.com/office/powerpoint/2010/main" val="221800486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mean-median difference </a:t>
            </a:r>
            <a:endParaRPr lang="en-US" dirty="0"/>
          </a:p>
        </p:txBody>
      </p:sp>
      <p:sp>
        <p:nvSpPr>
          <p:cNvPr id="3" name="Slide Number Placeholder 2"/>
          <p:cNvSpPr>
            <a:spLocks noGrp="1"/>
          </p:cNvSpPr>
          <p:nvPr>
            <p:ph type="sldNum" sz="quarter" idx="10"/>
          </p:nvPr>
        </p:nvSpPr>
        <p:spPr/>
        <p:txBody>
          <a:bodyPr/>
          <a:lstStyle/>
          <a:p>
            <a:fld id="{7E859742-078B-AD40-B533-C3F0D0FE0FA0}" type="slidenum">
              <a:rPr lang="en-US" smtClean="0"/>
              <a:t>21</a:t>
            </a:fld>
            <a:endParaRPr lang="en-US" dirty="0"/>
          </a:p>
        </p:txBody>
      </p:sp>
      <p:sp>
        <p:nvSpPr>
          <p:cNvPr id="4" name="Content Placeholder 3"/>
          <p:cNvSpPr>
            <a:spLocks noGrp="1"/>
          </p:cNvSpPr>
          <p:nvPr>
            <p:ph sz="quarter" idx="11"/>
          </p:nvPr>
        </p:nvSpPr>
        <p:spPr/>
        <p:txBody>
          <a:bodyPr/>
          <a:lstStyle/>
          <a:p>
            <a:r>
              <a:rPr lang="en-US" dirty="0" smtClean="0"/>
              <a:t>Difference between the average district outcome (mean) and the outcome that divides the districts in half (median)</a:t>
            </a:r>
          </a:p>
          <a:p>
            <a:pPr marL="457200" lvl="1" indent="0">
              <a:buNone/>
            </a:pPr>
            <a:endParaRPr lang="en-US" dirty="0" smtClean="0"/>
          </a:p>
          <a:p>
            <a:pPr marL="457200" lvl="1" indent="0">
              <a:buNone/>
            </a:pPr>
            <a:r>
              <a:rPr lang="en-US" dirty="0" smtClean="0"/>
              <a:t>MMD = med(V) - mean(V)</a:t>
            </a:r>
          </a:p>
          <a:p>
            <a:endParaRPr lang="en-US" dirty="0"/>
          </a:p>
          <a:p>
            <a:r>
              <a:rPr lang="en-US" dirty="0" smtClean="0"/>
              <a:t>Intuition:  in a symmetric distribution the two will be equal</a:t>
            </a:r>
          </a:p>
          <a:p>
            <a:r>
              <a:rPr lang="en-US" dirty="0" smtClean="0"/>
              <a:t>Advantages/disadvantages almost identical to G-K bias</a:t>
            </a:r>
          </a:p>
          <a:p>
            <a:pPr lvl="1"/>
            <a:r>
              <a:rPr lang="en-US" dirty="0"/>
              <a:t>E</a:t>
            </a:r>
            <a:r>
              <a:rPr lang="en-US" dirty="0" smtClean="0"/>
              <a:t>asier to calculate than G-K bias</a:t>
            </a:r>
          </a:p>
          <a:p>
            <a:pPr lvl="1"/>
            <a:r>
              <a:rPr lang="en-US" dirty="0" smtClean="0"/>
              <a:t>But values less intuitive</a:t>
            </a:r>
          </a:p>
        </p:txBody>
      </p:sp>
    </p:spTree>
    <p:extLst>
      <p:ext uri="{BB962C8B-B14F-4D97-AF65-F5344CB8AC3E}">
        <p14:creationId xmlns:p14="http://schemas.microsoft.com/office/powerpoint/2010/main" val="400958549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efficiency gap</a:t>
            </a:r>
            <a:endParaRPr lang="en-US" dirty="0"/>
          </a:p>
        </p:txBody>
      </p:sp>
      <p:sp>
        <p:nvSpPr>
          <p:cNvPr id="3" name="Slide Number Placeholder 2"/>
          <p:cNvSpPr>
            <a:spLocks noGrp="1"/>
          </p:cNvSpPr>
          <p:nvPr>
            <p:ph type="sldNum" sz="quarter" idx="10"/>
          </p:nvPr>
        </p:nvSpPr>
        <p:spPr/>
        <p:txBody>
          <a:bodyPr/>
          <a:lstStyle/>
          <a:p>
            <a:fld id="{7E859742-078B-AD40-B533-C3F0D0FE0FA0}" type="slidenum">
              <a:rPr lang="en-US" smtClean="0"/>
              <a:t>22</a:t>
            </a:fld>
            <a:endParaRPr lang="en-US" dirty="0"/>
          </a:p>
        </p:txBody>
      </p:sp>
      <p:sp>
        <p:nvSpPr>
          <p:cNvPr id="4" name="Content Placeholder 3"/>
          <p:cNvSpPr>
            <a:spLocks noGrp="1"/>
          </p:cNvSpPr>
          <p:nvPr>
            <p:ph sz="quarter" idx="11"/>
          </p:nvPr>
        </p:nvSpPr>
        <p:spPr/>
        <p:txBody>
          <a:bodyPr/>
          <a:lstStyle/>
          <a:p>
            <a:r>
              <a:rPr lang="en-US" dirty="0" smtClean="0"/>
              <a:t>Votes are “wasted” when they don’t contribute to a win</a:t>
            </a:r>
          </a:p>
          <a:p>
            <a:pPr lvl="1"/>
            <a:r>
              <a:rPr lang="en-US" dirty="0" smtClean="0"/>
              <a:t>Any vote in excess of the number required to win</a:t>
            </a:r>
          </a:p>
          <a:p>
            <a:pPr lvl="1"/>
            <a:r>
              <a:rPr lang="en-US" dirty="0" smtClean="0"/>
              <a:t>Any vote for a loser</a:t>
            </a:r>
          </a:p>
          <a:p>
            <a:endParaRPr lang="en-US" dirty="0"/>
          </a:p>
          <a:p>
            <a:r>
              <a:rPr lang="en-US" dirty="0" smtClean="0"/>
              <a:t>Efficiency gap fairness:  no party should waste more votes than any other party</a:t>
            </a:r>
          </a:p>
          <a:p>
            <a:endParaRPr lang="en-US" dirty="0" smtClean="0"/>
          </a:p>
          <a:p>
            <a:r>
              <a:rPr lang="en-US" dirty="0" smtClean="0"/>
              <a:t>Efficiency gap is difference between one party’s wasted votes and another’s, divided by the total votes cast</a:t>
            </a:r>
            <a:endParaRPr lang="en-US" dirty="0"/>
          </a:p>
        </p:txBody>
      </p:sp>
      <mc:AlternateContent xmlns:mc="http://schemas.openxmlformats.org/markup-compatibility/2006" xmlns:a14="http://schemas.microsoft.com/office/drawing/2010/main">
        <mc:Choice Requires="a14">
          <p:sp>
            <p:nvSpPr>
              <p:cNvPr id="5" name="TextBox 4"/>
              <p:cNvSpPr txBox="1"/>
              <p:nvPr/>
            </p:nvSpPr>
            <p:spPr>
              <a:xfrm>
                <a:off x="2016383" y="4313387"/>
                <a:ext cx="4127284"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𝐸𝐺</m:t>
                      </m:r>
                      <m:r>
                        <a:rPr lang="en-US" sz="2400" b="0" i="1" smtClean="0">
                          <a:latin typeface="Cambria Math" panose="02040503050406030204" pitchFamily="18" charset="0"/>
                        </a:rPr>
                        <m:t>=</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𝑆</m:t>
                          </m:r>
                          <m:r>
                            <a:rPr lang="en-US" sz="2400" b="0" i="1" smtClean="0">
                              <a:latin typeface="Cambria Math" panose="02040503050406030204" pitchFamily="18" charset="0"/>
                            </a:rPr>
                            <m:t>−0.5</m:t>
                          </m:r>
                        </m:e>
                      </m:d>
                      <m:r>
                        <a:rPr lang="en-US" sz="2400" b="0" i="1" smtClean="0">
                          <a:latin typeface="Cambria Math" panose="02040503050406030204" pitchFamily="18" charset="0"/>
                        </a:rPr>
                        <m:t>−2∗(</m:t>
                      </m:r>
                      <m:r>
                        <a:rPr lang="en-US" sz="2400" b="0" i="1" smtClean="0">
                          <a:latin typeface="Cambria Math" panose="02040503050406030204" pitchFamily="18" charset="0"/>
                        </a:rPr>
                        <m:t>𝑉</m:t>
                      </m:r>
                      <m:r>
                        <a:rPr lang="en-US" sz="2400" b="0" i="1" smtClean="0">
                          <a:latin typeface="Cambria Math" panose="02040503050406030204" pitchFamily="18" charset="0"/>
                        </a:rPr>
                        <m:t>−0.5)</m:t>
                      </m:r>
                    </m:oMath>
                  </m:oMathPara>
                </a14:m>
                <a:endParaRPr lang="en-US" sz="2400" dirty="0"/>
              </a:p>
            </p:txBody>
          </p:sp>
        </mc:Choice>
        <mc:Fallback xmlns="">
          <p:sp>
            <p:nvSpPr>
              <p:cNvPr id="5" name="TextBox 4"/>
              <p:cNvSpPr txBox="1">
                <a:spLocks noRot="1" noChangeAspect="1" noMove="1" noResize="1" noEditPoints="1" noAdjustHandles="1" noChangeArrowheads="1" noChangeShapeType="1" noTextEdit="1"/>
              </p:cNvSpPr>
              <p:nvPr/>
            </p:nvSpPr>
            <p:spPr>
              <a:xfrm>
                <a:off x="2016383" y="4313387"/>
                <a:ext cx="4127284" cy="369332"/>
              </a:xfrm>
              <a:prstGeom prst="rect">
                <a:avLst/>
              </a:prstGeom>
              <a:blipFill rotWithShape="0">
                <a:blip r:embed="rId2"/>
                <a:stretch>
                  <a:fillRect l="-1182" r="-2068" b="-38333"/>
                </a:stretch>
              </a:blipFill>
            </p:spPr>
            <p:txBody>
              <a:bodyPr/>
              <a:lstStyle/>
              <a:p>
                <a:r>
                  <a:rPr lang="en-US">
                    <a:noFill/>
                  </a:rPr>
                  <a:t> </a:t>
                </a:r>
              </a:p>
            </p:txBody>
          </p:sp>
        </mc:Fallback>
      </mc:AlternateContent>
    </p:spTree>
    <p:extLst>
      <p:ext uri="{BB962C8B-B14F-4D97-AF65-F5344CB8AC3E}">
        <p14:creationId xmlns:p14="http://schemas.microsoft.com/office/powerpoint/2010/main" val="4175969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Efficiency gap:  advantages</a:t>
            </a:r>
            <a:endParaRPr lang="en-US" dirty="0"/>
          </a:p>
        </p:txBody>
      </p:sp>
      <p:sp>
        <p:nvSpPr>
          <p:cNvPr id="3" name="Slide Number Placeholder 2"/>
          <p:cNvSpPr>
            <a:spLocks noGrp="1"/>
          </p:cNvSpPr>
          <p:nvPr>
            <p:ph type="sldNum" sz="quarter" idx="10"/>
          </p:nvPr>
        </p:nvSpPr>
        <p:spPr/>
        <p:txBody>
          <a:bodyPr/>
          <a:lstStyle/>
          <a:p>
            <a:fld id="{7E859742-078B-AD40-B533-C3F0D0FE0FA0}" type="slidenum">
              <a:rPr lang="en-US" smtClean="0"/>
              <a:t>23</a:t>
            </a:fld>
            <a:endParaRPr lang="en-US" dirty="0"/>
          </a:p>
        </p:txBody>
      </p:sp>
      <p:sp>
        <p:nvSpPr>
          <p:cNvPr id="4" name="Content Placeholder 3"/>
          <p:cNvSpPr>
            <a:spLocks noGrp="1"/>
          </p:cNvSpPr>
          <p:nvPr>
            <p:ph sz="quarter" idx="11"/>
          </p:nvPr>
        </p:nvSpPr>
        <p:spPr>
          <a:xfrm>
            <a:off x="577850" y="1156942"/>
            <a:ext cx="7512442" cy="3197756"/>
          </a:xfrm>
        </p:spPr>
        <p:txBody>
          <a:bodyPr/>
          <a:lstStyle/>
          <a:p>
            <a:r>
              <a:rPr lang="en-US" dirty="0" smtClean="0"/>
              <a:t>No specific counterfactual required</a:t>
            </a:r>
          </a:p>
          <a:p>
            <a:r>
              <a:rPr lang="en-US" dirty="0" smtClean="0"/>
              <a:t>Competitive </a:t>
            </a:r>
            <a:r>
              <a:rPr lang="en-US" i="1" dirty="0" smtClean="0"/>
              <a:t>and</a:t>
            </a:r>
            <a:r>
              <a:rPr lang="en-US" dirty="0" smtClean="0"/>
              <a:t> uncompetitive: no problem</a:t>
            </a:r>
          </a:p>
          <a:p>
            <a:r>
              <a:rPr lang="en-US" dirty="0" smtClean="0"/>
              <a:t>Excellent at measuring </a:t>
            </a:r>
            <a:r>
              <a:rPr lang="en-US" i="1" dirty="0" smtClean="0"/>
              <a:t>efficiency</a:t>
            </a:r>
            <a:endParaRPr lang="en-US" dirty="0" smtClean="0"/>
          </a:p>
          <a:p>
            <a:r>
              <a:rPr lang="en-US" dirty="0" smtClean="0"/>
              <a:t>2-to-1 seats-to-votes ratio fits historical pattern</a:t>
            </a:r>
          </a:p>
          <a:p>
            <a:pPr algn="just"/>
            <a:r>
              <a:rPr lang="en-US" dirty="0" smtClean="0"/>
              <a:t>Potential thresholds have been offered</a:t>
            </a:r>
          </a:p>
          <a:p>
            <a:pPr lvl="1" algn="just"/>
            <a:r>
              <a:rPr lang="en-US" dirty="0" smtClean="0"/>
              <a:t>Based on analysis of historical data:  size and durability</a:t>
            </a:r>
            <a:endParaRPr lang="en-US" dirty="0"/>
          </a:p>
          <a:p>
            <a:pPr algn="just"/>
            <a:r>
              <a:rPr lang="en-US" dirty="0" smtClean="0"/>
              <a:t>Fully extendable to all possible scenarios</a:t>
            </a:r>
          </a:p>
          <a:p>
            <a:pPr lvl="1" algn="just"/>
            <a:r>
              <a:rPr lang="en-US" dirty="0" smtClean="0"/>
              <a:t>Variations in turnout across districts</a:t>
            </a:r>
          </a:p>
          <a:p>
            <a:pPr lvl="1" algn="just"/>
            <a:r>
              <a:rPr lang="en-US" dirty="0" smtClean="0"/>
              <a:t>More than two parties</a:t>
            </a:r>
          </a:p>
          <a:p>
            <a:endParaRPr lang="en-US" dirty="0"/>
          </a:p>
        </p:txBody>
      </p:sp>
    </p:spTree>
    <p:extLst>
      <p:ext uri="{BB962C8B-B14F-4D97-AF65-F5344CB8AC3E}">
        <p14:creationId xmlns:p14="http://schemas.microsoft.com/office/powerpoint/2010/main" val="511155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
                                            <p:txEl>
                                              <p:pRg st="7" end="7"/>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Efficiency gap:  disadvantages</a:t>
            </a:r>
            <a:endParaRPr lang="en-US" dirty="0"/>
          </a:p>
        </p:txBody>
      </p:sp>
      <p:sp>
        <p:nvSpPr>
          <p:cNvPr id="3" name="Slide Number Placeholder 2"/>
          <p:cNvSpPr>
            <a:spLocks noGrp="1"/>
          </p:cNvSpPr>
          <p:nvPr>
            <p:ph type="sldNum" sz="quarter" idx="10"/>
          </p:nvPr>
        </p:nvSpPr>
        <p:spPr/>
        <p:txBody>
          <a:bodyPr/>
          <a:lstStyle/>
          <a:p>
            <a:fld id="{7E859742-078B-AD40-B533-C3F0D0FE0FA0}" type="slidenum">
              <a:rPr lang="en-US" smtClean="0"/>
              <a:t>24</a:t>
            </a:fld>
            <a:endParaRPr lang="en-US" dirty="0"/>
          </a:p>
        </p:txBody>
      </p:sp>
      <p:sp>
        <p:nvSpPr>
          <p:cNvPr id="4" name="Content Placeholder 3"/>
          <p:cNvSpPr>
            <a:spLocks noGrp="1"/>
          </p:cNvSpPr>
          <p:nvPr>
            <p:ph sz="quarter" idx="11"/>
          </p:nvPr>
        </p:nvSpPr>
        <p:spPr/>
        <p:txBody>
          <a:bodyPr/>
          <a:lstStyle/>
          <a:p>
            <a:r>
              <a:rPr lang="en-US" dirty="0" smtClean="0"/>
              <a:t>New idea:  relatively untested</a:t>
            </a:r>
          </a:p>
          <a:p>
            <a:pPr lvl="1"/>
            <a:r>
              <a:rPr lang="en-US" dirty="0" smtClean="0"/>
              <a:t>Is it really the best/only way to aggregate wasted votes?</a:t>
            </a:r>
          </a:p>
          <a:p>
            <a:r>
              <a:rPr lang="en-US" dirty="0" smtClean="0"/>
              <a:t>Requires strong commitment to equal wasted votes</a:t>
            </a:r>
          </a:p>
          <a:p>
            <a:r>
              <a:rPr lang="en-US" dirty="0" smtClean="0"/>
              <a:t>Often varies from one election to the next</a:t>
            </a:r>
          </a:p>
        </p:txBody>
      </p:sp>
    </p:spTree>
    <p:extLst>
      <p:ext uri="{BB962C8B-B14F-4D97-AF65-F5344CB8AC3E}">
        <p14:creationId xmlns:p14="http://schemas.microsoft.com/office/powerpoint/2010/main" val="2374592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Simulations</a:t>
            </a:r>
            <a:endParaRPr lang="en-US" dirty="0"/>
          </a:p>
        </p:txBody>
      </p:sp>
      <p:sp>
        <p:nvSpPr>
          <p:cNvPr id="3" name="Slide Number Placeholder 2"/>
          <p:cNvSpPr>
            <a:spLocks noGrp="1"/>
          </p:cNvSpPr>
          <p:nvPr>
            <p:ph type="sldNum" sz="quarter" idx="10"/>
          </p:nvPr>
        </p:nvSpPr>
        <p:spPr/>
        <p:txBody>
          <a:bodyPr/>
          <a:lstStyle/>
          <a:p>
            <a:fld id="{7E859742-078B-AD40-B533-C3F0D0FE0FA0}" type="slidenum">
              <a:rPr lang="en-US" smtClean="0"/>
              <a:t>25</a:t>
            </a:fld>
            <a:endParaRPr lang="en-US" dirty="0"/>
          </a:p>
        </p:txBody>
      </p:sp>
      <p:sp>
        <p:nvSpPr>
          <p:cNvPr id="4" name="Content Placeholder 3"/>
          <p:cNvSpPr>
            <a:spLocks noGrp="1"/>
          </p:cNvSpPr>
          <p:nvPr>
            <p:ph sz="quarter" idx="11"/>
          </p:nvPr>
        </p:nvSpPr>
        <p:spPr/>
        <p:txBody>
          <a:bodyPr/>
          <a:lstStyle/>
          <a:p>
            <a:r>
              <a:rPr lang="en-US" dirty="0" smtClean="0"/>
              <a:t>Computer draws many random redistricting plans</a:t>
            </a:r>
          </a:p>
          <a:p>
            <a:endParaRPr lang="en-US" dirty="0"/>
          </a:p>
          <a:p>
            <a:r>
              <a:rPr lang="en-US" dirty="0" smtClean="0"/>
              <a:t>Plans constrained to follow specified criteria (compactness, minority representation, etc.)</a:t>
            </a:r>
          </a:p>
          <a:p>
            <a:endParaRPr lang="en-US" dirty="0"/>
          </a:p>
          <a:p>
            <a:r>
              <a:rPr lang="en-US" dirty="0" smtClean="0"/>
              <a:t>Actual plan is compared to this distribution</a:t>
            </a:r>
          </a:p>
          <a:p>
            <a:endParaRPr lang="en-US" dirty="0"/>
          </a:p>
          <a:p>
            <a:r>
              <a:rPr lang="en-US" dirty="0" smtClean="0"/>
              <a:t>If an outlier, the political geography of a state can’t explain the adoption of a plan</a:t>
            </a:r>
            <a:endParaRPr lang="en-US" dirty="0"/>
          </a:p>
        </p:txBody>
      </p:sp>
    </p:spTree>
    <p:extLst>
      <p:ext uri="{BB962C8B-B14F-4D97-AF65-F5344CB8AC3E}">
        <p14:creationId xmlns:p14="http://schemas.microsoft.com/office/powerpoint/2010/main" val="233017288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Simulations:  advantages</a:t>
            </a:r>
            <a:endParaRPr lang="en-US" dirty="0"/>
          </a:p>
        </p:txBody>
      </p:sp>
      <p:sp>
        <p:nvSpPr>
          <p:cNvPr id="3" name="Slide Number Placeholder 2"/>
          <p:cNvSpPr>
            <a:spLocks noGrp="1"/>
          </p:cNvSpPr>
          <p:nvPr>
            <p:ph type="sldNum" sz="quarter" idx="10"/>
          </p:nvPr>
        </p:nvSpPr>
        <p:spPr/>
        <p:txBody>
          <a:bodyPr/>
          <a:lstStyle/>
          <a:p>
            <a:fld id="{7E859742-078B-AD40-B533-C3F0D0FE0FA0}" type="slidenum">
              <a:rPr lang="en-US" smtClean="0"/>
              <a:t>26</a:t>
            </a:fld>
            <a:endParaRPr lang="en-US" dirty="0"/>
          </a:p>
        </p:txBody>
      </p:sp>
      <p:sp>
        <p:nvSpPr>
          <p:cNvPr id="4" name="Content Placeholder 3"/>
          <p:cNvSpPr>
            <a:spLocks noGrp="1"/>
          </p:cNvSpPr>
          <p:nvPr>
            <p:ph sz="quarter" idx="11"/>
          </p:nvPr>
        </p:nvSpPr>
        <p:spPr/>
        <p:txBody>
          <a:bodyPr/>
          <a:lstStyle/>
          <a:p>
            <a:r>
              <a:rPr lang="en-US" dirty="0" smtClean="0"/>
              <a:t>Offers good general sense of state’s political geography</a:t>
            </a:r>
          </a:p>
          <a:p>
            <a:endParaRPr lang="en-US" dirty="0" smtClean="0"/>
          </a:p>
          <a:p>
            <a:r>
              <a:rPr lang="en-US" dirty="0" smtClean="0"/>
              <a:t>Can be an effective measure of intent</a:t>
            </a:r>
            <a:endParaRPr lang="en-US" dirty="0"/>
          </a:p>
        </p:txBody>
      </p:sp>
    </p:spTree>
    <p:extLst>
      <p:ext uri="{BB962C8B-B14F-4D97-AF65-F5344CB8AC3E}">
        <p14:creationId xmlns:p14="http://schemas.microsoft.com/office/powerpoint/2010/main" val="184696441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Simulations:  disadvantages</a:t>
            </a:r>
            <a:endParaRPr lang="en-US" dirty="0"/>
          </a:p>
        </p:txBody>
      </p:sp>
      <p:sp>
        <p:nvSpPr>
          <p:cNvPr id="3" name="Slide Number Placeholder 2"/>
          <p:cNvSpPr>
            <a:spLocks noGrp="1"/>
          </p:cNvSpPr>
          <p:nvPr>
            <p:ph type="sldNum" sz="quarter" idx="10"/>
          </p:nvPr>
        </p:nvSpPr>
        <p:spPr/>
        <p:txBody>
          <a:bodyPr/>
          <a:lstStyle/>
          <a:p>
            <a:fld id="{7E859742-078B-AD40-B533-C3F0D0FE0FA0}" type="slidenum">
              <a:rPr lang="en-US" smtClean="0"/>
              <a:t>27</a:t>
            </a:fld>
            <a:endParaRPr lang="en-US" dirty="0"/>
          </a:p>
        </p:txBody>
      </p:sp>
      <p:sp>
        <p:nvSpPr>
          <p:cNvPr id="4" name="Content Placeholder 3"/>
          <p:cNvSpPr>
            <a:spLocks noGrp="1"/>
          </p:cNvSpPr>
          <p:nvPr>
            <p:ph sz="quarter" idx="11"/>
          </p:nvPr>
        </p:nvSpPr>
        <p:spPr/>
        <p:txBody>
          <a:bodyPr/>
          <a:lstStyle/>
          <a:p>
            <a:r>
              <a:rPr lang="en-US" dirty="0" smtClean="0"/>
              <a:t>Do simulations really sample the </a:t>
            </a:r>
            <a:r>
              <a:rPr lang="en-US" i="1" dirty="0" smtClean="0"/>
              <a:t>entire </a:t>
            </a:r>
            <a:r>
              <a:rPr lang="en-US" dirty="0" smtClean="0"/>
              <a:t>set of possible plans?</a:t>
            </a:r>
          </a:p>
          <a:p>
            <a:endParaRPr lang="en-US" dirty="0" smtClean="0"/>
          </a:p>
          <a:p>
            <a:r>
              <a:rPr lang="en-US" dirty="0" smtClean="0"/>
              <a:t>Can a </a:t>
            </a:r>
            <a:r>
              <a:rPr lang="en-US" i="1" dirty="0" smtClean="0"/>
              <a:t>distribution </a:t>
            </a:r>
            <a:r>
              <a:rPr lang="en-US" dirty="0" smtClean="0"/>
              <a:t>really have normative force?</a:t>
            </a:r>
          </a:p>
          <a:p>
            <a:pPr lvl="1"/>
            <a:r>
              <a:rPr lang="en-US" dirty="0" smtClean="0"/>
              <a:t>Does it matter if a plan is improbable if it’s fair?</a:t>
            </a:r>
            <a:endParaRPr lang="en-US" dirty="0"/>
          </a:p>
        </p:txBody>
      </p:sp>
    </p:spTree>
    <p:extLst>
      <p:ext uri="{BB962C8B-B14F-4D97-AF65-F5344CB8AC3E}">
        <p14:creationId xmlns:p14="http://schemas.microsoft.com/office/powerpoint/2010/main" val="37866980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Vieth</a:t>
            </a:r>
            <a:r>
              <a:rPr lang="en-US" dirty="0" smtClean="0"/>
              <a:t> v </a:t>
            </a:r>
            <a:r>
              <a:rPr lang="en-US" dirty="0" err="1" smtClean="0"/>
              <a:t>Jubelirer</a:t>
            </a:r>
            <a:r>
              <a:rPr lang="en-US" dirty="0" smtClean="0"/>
              <a:t> (2004)</a:t>
            </a:r>
            <a:endParaRPr lang="en-US" dirty="0"/>
          </a:p>
        </p:txBody>
      </p:sp>
      <p:sp>
        <p:nvSpPr>
          <p:cNvPr id="3" name="Slide Number Placeholder 2"/>
          <p:cNvSpPr>
            <a:spLocks noGrp="1"/>
          </p:cNvSpPr>
          <p:nvPr>
            <p:ph type="sldNum" sz="quarter" idx="10"/>
          </p:nvPr>
        </p:nvSpPr>
        <p:spPr/>
        <p:txBody>
          <a:bodyPr/>
          <a:lstStyle/>
          <a:p>
            <a:fld id="{7E859742-078B-AD40-B533-C3F0D0FE0FA0}" type="slidenum">
              <a:rPr lang="en-US" smtClean="0"/>
              <a:t>28</a:t>
            </a:fld>
            <a:endParaRPr lang="en-US" dirty="0"/>
          </a:p>
        </p:txBody>
      </p:sp>
      <p:sp>
        <p:nvSpPr>
          <p:cNvPr id="4" name="Rectangle 3"/>
          <p:cNvSpPr/>
          <p:nvPr/>
        </p:nvSpPr>
        <p:spPr>
          <a:xfrm>
            <a:off x="503382" y="1195870"/>
            <a:ext cx="4572000" cy="3416320"/>
          </a:xfrm>
          <a:prstGeom prst="rect">
            <a:avLst/>
          </a:prstGeom>
        </p:spPr>
        <p:txBody>
          <a:bodyPr>
            <a:spAutoFit/>
          </a:bodyPr>
          <a:lstStyle/>
          <a:p>
            <a:r>
              <a:rPr lang="en-US" dirty="0" smtClean="0"/>
              <a:t>“…even </a:t>
            </a:r>
            <a:r>
              <a:rPr lang="en-US" dirty="0"/>
              <a:t>those criteria that might seem promising at the outset (</a:t>
            </a:r>
            <a:r>
              <a:rPr lang="en-US" i="1" dirty="0"/>
              <a:t>e.g.</a:t>
            </a:r>
            <a:r>
              <a:rPr lang="en-US" dirty="0"/>
              <a:t>, contiguity and compactness</a:t>
            </a:r>
            <a:r>
              <a:rPr lang="en-US" dirty="0" smtClean="0"/>
              <a:t>)…cannot </a:t>
            </a:r>
            <a:r>
              <a:rPr lang="en-US" dirty="0"/>
              <a:t>promise political </a:t>
            </a:r>
            <a:r>
              <a:rPr lang="en-US" dirty="0" smtClean="0"/>
              <a:t>neutrality…a </a:t>
            </a:r>
            <a:r>
              <a:rPr lang="en-US" dirty="0"/>
              <a:t>decision under these standards would unavoidably have significant political effect, whether intended or </a:t>
            </a:r>
            <a:r>
              <a:rPr lang="en-US" dirty="0" smtClean="0"/>
              <a:t>not…if </a:t>
            </a:r>
            <a:r>
              <a:rPr lang="en-US" dirty="0"/>
              <a:t>we were to demand that congressional districts take a particular shape, we could not assure the parties that this criterion, neutral enough on its face, would not in fact benefit one political party over another.</a:t>
            </a:r>
            <a:r>
              <a:rPr lang="en-US" dirty="0" smtClean="0"/>
              <a:t>”</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22976" y="1352888"/>
            <a:ext cx="2410352" cy="3012939"/>
          </a:xfrm>
          <a:prstGeom prst="rect">
            <a:avLst/>
          </a:prstGeom>
        </p:spPr>
      </p:pic>
    </p:spTree>
    <p:extLst>
      <p:ext uri="{BB962C8B-B14F-4D97-AF65-F5344CB8AC3E}">
        <p14:creationId xmlns:p14="http://schemas.microsoft.com/office/powerpoint/2010/main" val="23238203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Slide Number Placeholder 2"/>
          <p:cNvSpPr>
            <a:spLocks noGrp="1"/>
          </p:cNvSpPr>
          <p:nvPr>
            <p:ph type="sldNum" sz="quarter" idx="10"/>
          </p:nvPr>
        </p:nvSpPr>
        <p:spPr/>
        <p:txBody>
          <a:bodyPr/>
          <a:lstStyle/>
          <a:p>
            <a:fld id="{7E859742-078B-AD40-B533-C3F0D0FE0FA0}" type="slidenum">
              <a:rPr lang="en-US" smtClean="0"/>
              <a:t>29</a:t>
            </a:fld>
            <a:endParaRPr lang="en-US" dirty="0"/>
          </a:p>
        </p:txBody>
      </p:sp>
      <p:sp>
        <p:nvSpPr>
          <p:cNvPr id="4" name="Content Placeholder 3"/>
          <p:cNvSpPr>
            <a:spLocks noGrp="1"/>
          </p:cNvSpPr>
          <p:nvPr>
            <p:ph sz="quarter" idx="11"/>
          </p:nvPr>
        </p:nvSpPr>
        <p:spPr/>
        <p:txBody>
          <a:bodyPr/>
          <a:lstStyle/>
          <a:p>
            <a:r>
              <a:rPr lang="en-US" dirty="0" smtClean="0">
                <a:solidFill>
                  <a:schemeClr val="tx2"/>
                </a:solidFill>
              </a:rPr>
              <a:t>Legal status quo ante</a:t>
            </a:r>
          </a:p>
          <a:p>
            <a:r>
              <a:rPr lang="en-US" dirty="0" smtClean="0">
                <a:solidFill>
                  <a:schemeClr val="tx2"/>
                </a:solidFill>
              </a:rPr>
              <a:t>The opportunity</a:t>
            </a:r>
          </a:p>
          <a:p>
            <a:r>
              <a:rPr lang="en-US" dirty="0" smtClean="0">
                <a:solidFill>
                  <a:schemeClr val="tx2"/>
                </a:solidFill>
              </a:rPr>
              <a:t>The proposed metrics</a:t>
            </a:r>
          </a:p>
          <a:p>
            <a:r>
              <a:rPr lang="en-US" i="1" dirty="0" smtClean="0"/>
              <a:t>Gill </a:t>
            </a:r>
            <a:r>
              <a:rPr lang="en-US" dirty="0" smtClean="0"/>
              <a:t>v </a:t>
            </a:r>
            <a:r>
              <a:rPr lang="en-US" i="1" dirty="0" err="1" smtClean="0"/>
              <a:t>Whitford</a:t>
            </a:r>
            <a:endParaRPr lang="en-US" dirty="0" smtClean="0"/>
          </a:p>
          <a:p>
            <a:r>
              <a:rPr lang="en-US" dirty="0" smtClean="0">
                <a:solidFill>
                  <a:schemeClr val="tx2"/>
                </a:solidFill>
              </a:rPr>
              <a:t>Where next?</a:t>
            </a:r>
          </a:p>
        </p:txBody>
      </p:sp>
    </p:spTree>
    <p:extLst>
      <p:ext uri="{BB962C8B-B14F-4D97-AF65-F5344CB8AC3E}">
        <p14:creationId xmlns:p14="http://schemas.microsoft.com/office/powerpoint/2010/main" val="201231587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2011 Wisconsin Assembly plan</a:t>
            </a:r>
            <a:endParaRPr lang="en-US" dirty="0"/>
          </a:p>
        </p:txBody>
      </p:sp>
      <p:sp>
        <p:nvSpPr>
          <p:cNvPr id="3" name="Slide Number Placeholder 2"/>
          <p:cNvSpPr>
            <a:spLocks noGrp="1"/>
          </p:cNvSpPr>
          <p:nvPr>
            <p:ph type="sldNum" sz="quarter" idx="10"/>
          </p:nvPr>
        </p:nvSpPr>
        <p:spPr/>
        <p:txBody>
          <a:bodyPr/>
          <a:lstStyle/>
          <a:p>
            <a:fld id="{7E859742-078B-AD40-B533-C3F0D0FE0FA0}" type="slidenum">
              <a:rPr lang="en-US" smtClean="0"/>
              <a:t>30</a:t>
            </a:fld>
            <a:endParaRPr lang="en-US" dirty="0"/>
          </a:p>
        </p:txBody>
      </p:sp>
      <p:sp>
        <p:nvSpPr>
          <p:cNvPr id="4" name="Content Placeholder 3"/>
          <p:cNvSpPr>
            <a:spLocks noGrp="1"/>
          </p:cNvSpPr>
          <p:nvPr>
            <p:ph sz="quarter" idx="11"/>
          </p:nvPr>
        </p:nvSpPr>
        <p:spPr/>
        <p:txBody>
          <a:bodyPr/>
          <a:lstStyle/>
          <a:p>
            <a:r>
              <a:rPr lang="en-US" dirty="0" smtClean="0"/>
              <a:t>2010: Republicans take control of Wisconsin legislature</a:t>
            </a:r>
          </a:p>
          <a:p>
            <a:r>
              <a:rPr lang="en-US" dirty="0" smtClean="0"/>
              <a:t>2011: Republicans draw map with aggressive seat maximization strategy</a:t>
            </a:r>
          </a:p>
          <a:p>
            <a:r>
              <a:rPr lang="en-US" dirty="0" smtClean="0"/>
              <a:t>2012: Republicans win 48.6% of the vote and 60 of 99 seats</a:t>
            </a:r>
          </a:p>
          <a:p>
            <a:r>
              <a:rPr lang="en-US" dirty="0" smtClean="0"/>
              <a:t>High values on all metrics in all years (2012, 2014, 2016)</a:t>
            </a:r>
          </a:p>
          <a:p>
            <a:pPr lvl="1"/>
            <a:r>
              <a:rPr lang="en-US" dirty="0" smtClean="0"/>
              <a:t>G-K bias (13%, 12%, 13%)</a:t>
            </a:r>
          </a:p>
          <a:p>
            <a:pPr lvl="1"/>
            <a:r>
              <a:rPr lang="en-US" dirty="0" smtClean="0"/>
              <a:t>Mean-median difference (6%, 7%, 7%)</a:t>
            </a:r>
          </a:p>
          <a:p>
            <a:pPr lvl="1"/>
            <a:r>
              <a:rPr lang="en-US" dirty="0" smtClean="0"/>
              <a:t>Efficiency gap (13%, 10%, 11%)</a:t>
            </a:r>
          </a:p>
          <a:p>
            <a:endParaRPr lang="en-US" dirty="0"/>
          </a:p>
          <a:p>
            <a:endParaRPr lang="en-US" dirty="0"/>
          </a:p>
        </p:txBody>
      </p:sp>
    </p:spTree>
    <p:extLst>
      <p:ext uri="{BB962C8B-B14F-4D97-AF65-F5344CB8AC3E}">
        <p14:creationId xmlns:p14="http://schemas.microsoft.com/office/powerpoint/2010/main" val="1465532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Slide Number Placeholder 2"/>
          <p:cNvSpPr>
            <a:spLocks noGrp="1"/>
          </p:cNvSpPr>
          <p:nvPr>
            <p:ph type="sldNum" sz="quarter" idx="10"/>
          </p:nvPr>
        </p:nvSpPr>
        <p:spPr/>
        <p:txBody>
          <a:bodyPr/>
          <a:lstStyle/>
          <a:p>
            <a:fld id="{7E859742-078B-AD40-B533-C3F0D0FE0FA0}" type="slidenum">
              <a:rPr lang="en-US" smtClean="0"/>
              <a:t>31</a:t>
            </a:fld>
            <a:endParaRPr lang="en-US" dirty="0"/>
          </a:p>
        </p:txBody>
      </p:sp>
      <p:pic>
        <p:nvPicPr>
          <p:cNvPr id="6" name="Picture 5"/>
          <p:cNvPicPr>
            <a:picLocks noChangeAspect="1"/>
          </p:cNvPicPr>
          <p:nvPr/>
        </p:nvPicPr>
        <p:blipFill>
          <a:blip r:embed="rId2"/>
          <a:stretch>
            <a:fillRect/>
          </a:stretch>
        </p:blipFill>
        <p:spPr>
          <a:xfrm>
            <a:off x="2668310" y="0"/>
            <a:ext cx="3698568" cy="5120640"/>
          </a:xfrm>
          <a:prstGeom prst="rect">
            <a:avLst/>
          </a:prstGeom>
        </p:spPr>
      </p:pic>
    </p:spTree>
    <p:extLst>
      <p:ext uri="{BB962C8B-B14F-4D97-AF65-F5344CB8AC3E}">
        <p14:creationId xmlns:p14="http://schemas.microsoft.com/office/powerpoint/2010/main" val="266300601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Slide Number Placeholder 2"/>
          <p:cNvSpPr>
            <a:spLocks noGrp="1"/>
          </p:cNvSpPr>
          <p:nvPr>
            <p:ph type="sldNum" sz="quarter" idx="10"/>
          </p:nvPr>
        </p:nvSpPr>
        <p:spPr/>
        <p:txBody>
          <a:bodyPr/>
          <a:lstStyle/>
          <a:p>
            <a:fld id="{7E859742-078B-AD40-B533-C3F0D0FE0FA0}" type="slidenum">
              <a:rPr lang="en-US" smtClean="0"/>
              <a:t>32</a:t>
            </a:fld>
            <a:endParaRPr lang="en-US" dirty="0"/>
          </a:p>
        </p:txBody>
      </p:sp>
      <p:pic>
        <p:nvPicPr>
          <p:cNvPr id="4" name="Picture 3"/>
          <p:cNvPicPr>
            <a:picLocks noChangeAspect="1"/>
          </p:cNvPicPr>
          <p:nvPr/>
        </p:nvPicPr>
        <p:blipFill>
          <a:blip r:embed="rId2"/>
          <a:stretch>
            <a:fillRect/>
          </a:stretch>
        </p:blipFill>
        <p:spPr>
          <a:xfrm>
            <a:off x="688047" y="-43416"/>
            <a:ext cx="7184025" cy="5212080"/>
          </a:xfrm>
          <a:prstGeom prst="rect">
            <a:avLst/>
          </a:prstGeom>
        </p:spPr>
      </p:pic>
    </p:spTree>
    <p:extLst>
      <p:ext uri="{BB962C8B-B14F-4D97-AF65-F5344CB8AC3E}">
        <p14:creationId xmlns:p14="http://schemas.microsoft.com/office/powerpoint/2010/main" val="356885600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Slide Number Placeholder 2"/>
          <p:cNvSpPr>
            <a:spLocks noGrp="1"/>
          </p:cNvSpPr>
          <p:nvPr>
            <p:ph type="sldNum" sz="quarter" idx="10"/>
          </p:nvPr>
        </p:nvSpPr>
        <p:spPr/>
        <p:txBody>
          <a:bodyPr/>
          <a:lstStyle/>
          <a:p>
            <a:fld id="{7E859742-078B-AD40-B533-C3F0D0FE0FA0}" type="slidenum">
              <a:rPr lang="en-US" smtClean="0"/>
              <a:t>33</a:t>
            </a:fld>
            <a:endParaRPr lang="en-US" dirty="0"/>
          </a:p>
        </p:txBody>
      </p:sp>
      <p:pic>
        <p:nvPicPr>
          <p:cNvPr id="4" name="Picture 3"/>
          <p:cNvPicPr>
            <a:picLocks noChangeAspect="1"/>
          </p:cNvPicPr>
          <p:nvPr/>
        </p:nvPicPr>
        <p:blipFill>
          <a:blip r:embed="rId2"/>
          <a:stretch>
            <a:fillRect/>
          </a:stretch>
        </p:blipFill>
        <p:spPr>
          <a:xfrm>
            <a:off x="952887" y="0"/>
            <a:ext cx="7238225" cy="5143500"/>
          </a:xfrm>
          <a:prstGeom prst="rect">
            <a:avLst/>
          </a:prstGeom>
        </p:spPr>
      </p:pic>
    </p:spTree>
    <p:extLst>
      <p:ext uri="{BB962C8B-B14F-4D97-AF65-F5344CB8AC3E}">
        <p14:creationId xmlns:p14="http://schemas.microsoft.com/office/powerpoint/2010/main" val="300695335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Slide Number Placeholder 2"/>
          <p:cNvSpPr>
            <a:spLocks noGrp="1"/>
          </p:cNvSpPr>
          <p:nvPr>
            <p:ph type="sldNum" sz="quarter" idx="10"/>
          </p:nvPr>
        </p:nvSpPr>
        <p:spPr/>
        <p:txBody>
          <a:bodyPr/>
          <a:lstStyle/>
          <a:p>
            <a:fld id="{7E859742-078B-AD40-B533-C3F0D0FE0FA0}" type="slidenum">
              <a:rPr lang="en-US" smtClean="0"/>
              <a:t>34</a:t>
            </a:fld>
            <a:endParaRPr lang="en-US" dirty="0"/>
          </a:p>
        </p:txBody>
      </p:sp>
      <p:sp>
        <p:nvSpPr>
          <p:cNvPr id="4" name="Content Placeholder 3"/>
          <p:cNvSpPr>
            <a:spLocks noGrp="1"/>
          </p:cNvSpPr>
          <p:nvPr>
            <p:ph sz="quarter" idx="11"/>
          </p:nvPr>
        </p:nvSpPr>
        <p:spPr/>
        <p:txBody>
          <a:bodyPr/>
          <a:lstStyle/>
          <a:p>
            <a:r>
              <a:rPr lang="en-US" dirty="0" smtClean="0">
                <a:solidFill>
                  <a:schemeClr val="tx2"/>
                </a:solidFill>
              </a:rPr>
              <a:t>Legal status quo ante</a:t>
            </a:r>
          </a:p>
          <a:p>
            <a:r>
              <a:rPr lang="en-US" dirty="0" smtClean="0">
                <a:solidFill>
                  <a:schemeClr val="tx2"/>
                </a:solidFill>
              </a:rPr>
              <a:t>The opportunity</a:t>
            </a:r>
          </a:p>
          <a:p>
            <a:r>
              <a:rPr lang="en-US" dirty="0" smtClean="0">
                <a:solidFill>
                  <a:schemeClr val="tx2"/>
                </a:solidFill>
              </a:rPr>
              <a:t>The proposed metrics</a:t>
            </a:r>
            <a:endParaRPr lang="en-US" i="1" dirty="0" smtClean="0">
              <a:solidFill>
                <a:schemeClr val="tx2"/>
              </a:solidFill>
            </a:endParaRPr>
          </a:p>
          <a:p>
            <a:r>
              <a:rPr lang="en-US" i="1" dirty="0" smtClean="0">
                <a:solidFill>
                  <a:schemeClr val="tx2"/>
                </a:solidFill>
              </a:rPr>
              <a:t>Gill </a:t>
            </a:r>
            <a:r>
              <a:rPr lang="en-US" dirty="0" smtClean="0">
                <a:solidFill>
                  <a:schemeClr val="tx2"/>
                </a:solidFill>
              </a:rPr>
              <a:t>v </a:t>
            </a:r>
            <a:r>
              <a:rPr lang="en-US" i="1" dirty="0" err="1" smtClean="0">
                <a:solidFill>
                  <a:schemeClr val="tx2"/>
                </a:solidFill>
              </a:rPr>
              <a:t>Whitford</a:t>
            </a:r>
            <a:endParaRPr lang="en-US" i="1" dirty="0" smtClean="0">
              <a:solidFill>
                <a:schemeClr val="tx2"/>
              </a:solidFill>
            </a:endParaRPr>
          </a:p>
          <a:p>
            <a:r>
              <a:rPr lang="en-US" dirty="0" smtClean="0"/>
              <a:t>Where next?</a:t>
            </a:r>
          </a:p>
        </p:txBody>
      </p:sp>
    </p:spTree>
    <p:extLst>
      <p:ext uri="{BB962C8B-B14F-4D97-AF65-F5344CB8AC3E}">
        <p14:creationId xmlns:p14="http://schemas.microsoft.com/office/powerpoint/2010/main" val="253064811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culture clash</a:t>
            </a:r>
            <a:endParaRPr lang="en-US" dirty="0"/>
          </a:p>
        </p:txBody>
      </p:sp>
      <p:sp>
        <p:nvSpPr>
          <p:cNvPr id="3" name="Slide Number Placeholder 2"/>
          <p:cNvSpPr>
            <a:spLocks noGrp="1"/>
          </p:cNvSpPr>
          <p:nvPr>
            <p:ph type="sldNum" sz="quarter" idx="10"/>
          </p:nvPr>
        </p:nvSpPr>
        <p:spPr/>
        <p:txBody>
          <a:bodyPr/>
          <a:lstStyle/>
          <a:p>
            <a:fld id="{7E859742-078B-AD40-B533-C3F0D0FE0FA0}" type="slidenum">
              <a:rPr lang="en-US" smtClean="0"/>
              <a:t>35</a:t>
            </a:fld>
            <a:endParaRPr lang="en-US" dirty="0"/>
          </a:p>
        </p:txBody>
      </p:sp>
      <p:sp>
        <p:nvSpPr>
          <p:cNvPr id="4" name="Rectangle 3"/>
          <p:cNvSpPr/>
          <p:nvPr/>
        </p:nvSpPr>
        <p:spPr>
          <a:xfrm>
            <a:off x="374073" y="1214296"/>
            <a:ext cx="4572000" cy="3139321"/>
          </a:xfrm>
          <a:prstGeom prst="rect">
            <a:avLst/>
          </a:prstGeom>
        </p:spPr>
        <p:txBody>
          <a:bodyPr>
            <a:spAutoFit/>
          </a:bodyPr>
          <a:lstStyle/>
          <a:p>
            <a:r>
              <a:rPr lang="en-US" dirty="0" smtClean="0"/>
              <a:t>“…if you’re the intelligent man on the street and the Court issues a decision, and let’s say…the Democrats win, and that person will say: ‘Well, why did the Democrats win?’ And the answer is going to be because the EG was greater than 7 percent, where EG is the sigma of party X wasted votes minus the sigma of party Y wasted votes over the sigma of party X votes plus party Y votes. And the intelligent man on the street is going to say that’s a bunch of baloney.”</a:t>
            </a:r>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00122" y="1334369"/>
            <a:ext cx="2857500" cy="2857500"/>
          </a:xfrm>
          <a:prstGeom prst="rect">
            <a:avLst/>
          </a:prstGeom>
        </p:spPr>
      </p:pic>
    </p:spTree>
    <p:extLst>
      <p:ext uri="{BB962C8B-B14F-4D97-AF65-F5344CB8AC3E}">
        <p14:creationId xmlns:p14="http://schemas.microsoft.com/office/powerpoint/2010/main" val="331627694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culture clash</a:t>
            </a:r>
            <a:endParaRPr lang="en-US" dirty="0"/>
          </a:p>
        </p:txBody>
      </p:sp>
      <p:sp>
        <p:nvSpPr>
          <p:cNvPr id="3" name="Slide Number Placeholder 2"/>
          <p:cNvSpPr>
            <a:spLocks noGrp="1"/>
          </p:cNvSpPr>
          <p:nvPr>
            <p:ph type="sldNum" sz="quarter" idx="10"/>
          </p:nvPr>
        </p:nvSpPr>
        <p:spPr/>
        <p:txBody>
          <a:bodyPr/>
          <a:lstStyle/>
          <a:p>
            <a:fld id="{7E859742-078B-AD40-B533-C3F0D0FE0FA0}" type="slidenum">
              <a:rPr lang="en-US" smtClean="0"/>
              <a:t>36</a:t>
            </a:fld>
            <a:endParaRPr lang="en-US" dirty="0"/>
          </a:p>
        </p:txBody>
      </p:sp>
      <p:sp>
        <p:nvSpPr>
          <p:cNvPr id="4" name="Content Placeholder 3"/>
          <p:cNvSpPr>
            <a:spLocks noGrp="1"/>
          </p:cNvSpPr>
          <p:nvPr>
            <p:ph sz="quarter" idx="11"/>
          </p:nvPr>
        </p:nvSpPr>
        <p:spPr/>
        <p:txBody>
          <a:bodyPr/>
          <a:lstStyle/>
          <a:p>
            <a:r>
              <a:rPr lang="en-US" dirty="0" smtClean="0"/>
              <a:t>If the court needs social science to solve a problem, does that mean the court can’t solve it?</a:t>
            </a:r>
          </a:p>
          <a:p>
            <a:pPr lvl="1"/>
            <a:r>
              <a:rPr lang="en-US" dirty="0" smtClean="0"/>
              <a:t>Simple, straightforward concepts do not need social science</a:t>
            </a:r>
          </a:p>
          <a:p>
            <a:pPr lvl="1"/>
            <a:r>
              <a:rPr lang="en-US" dirty="0" smtClean="0"/>
              <a:t>Complex concepts will likely fail Roberts’s “man on the street” test</a:t>
            </a:r>
          </a:p>
          <a:p>
            <a:endParaRPr lang="en-US" dirty="0"/>
          </a:p>
          <a:p>
            <a:r>
              <a:rPr lang="en-US" dirty="0" smtClean="0"/>
              <a:t>Can the court act on complex measures without compromising its legitimacy?</a:t>
            </a:r>
          </a:p>
          <a:p>
            <a:endParaRPr lang="en-US" dirty="0"/>
          </a:p>
        </p:txBody>
      </p:sp>
    </p:spTree>
    <p:extLst>
      <p:ext uri="{BB962C8B-B14F-4D97-AF65-F5344CB8AC3E}">
        <p14:creationId xmlns:p14="http://schemas.microsoft.com/office/powerpoint/2010/main" val="369133472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next?</a:t>
            </a:r>
            <a:endParaRPr lang="en-US" dirty="0"/>
          </a:p>
        </p:txBody>
      </p:sp>
      <p:sp>
        <p:nvSpPr>
          <p:cNvPr id="3" name="Slide Number Placeholder 2"/>
          <p:cNvSpPr>
            <a:spLocks noGrp="1"/>
          </p:cNvSpPr>
          <p:nvPr>
            <p:ph type="sldNum" sz="quarter" idx="10"/>
          </p:nvPr>
        </p:nvSpPr>
        <p:spPr/>
        <p:txBody>
          <a:bodyPr/>
          <a:lstStyle/>
          <a:p>
            <a:fld id="{7E859742-078B-AD40-B533-C3F0D0FE0FA0}" type="slidenum">
              <a:rPr lang="en-US" smtClean="0"/>
              <a:t>37</a:t>
            </a:fld>
            <a:endParaRPr lang="en-US" dirty="0"/>
          </a:p>
        </p:txBody>
      </p:sp>
      <p:sp>
        <p:nvSpPr>
          <p:cNvPr id="4" name="Content Placeholder 3"/>
          <p:cNvSpPr>
            <a:spLocks noGrp="1"/>
          </p:cNvSpPr>
          <p:nvPr>
            <p:ph sz="quarter" idx="11"/>
          </p:nvPr>
        </p:nvSpPr>
        <p:spPr/>
        <p:txBody>
          <a:bodyPr/>
          <a:lstStyle/>
          <a:p>
            <a:r>
              <a:rPr lang="en-US" dirty="0" smtClean="0"/>
              <a:t>Each measure has a Court weakness</a:t>
            </a:r>
          </a:p>
          <a:p>
            <a:pPr lvl="1"/>
            <a:r>
              <a:rPr lang="en-US" dirty="0" smtClean="0"/>
              <a:t>G-K bias and MMD </a:t>
            </a:r>
            <a:r>
              <a:rPr lang="en-US" dirty="0" smtClean="0">
                <a:sym typeface="Wingdings" panose="05000000000000000000" pitchFamily="2" charset="2"/>
              </a:rPr>
              <a:t> </a:t>
            </a:r>
            <a:r>
              <a:rPr lang="en-US" dirty="0" smtClean="0"/>
              <a:t>counterfactuals</a:t>
            </a:r>
          </a:p>
          <a:p>
            <a:pPr lvl="1"/>
            <a:r>
              <a:rPr lang="en-US" dirty="0" smtClean="0"/>
              <a:t>Efficiency gap </a:t>
            </a:r>
            <a:r>
              <a:rPr lang="en-US" dirty="0" smtClean="0">
                <a:sym typeface="Wingdings" panose="05000000000000000000" pitchFamily="2" charset="2"/>
              </a:rPr>
              <a:t> very </a:t>
            </a:r>
            <a:r>
              <a:rPr lang="en-US" dirty="0" smtClean="0"/>
              <a:t>new</a:t>
            </a:r>
          </a:p>
          <a:p>
            <a:pPr lvl="1"/>
            <a:r>
              <a:rPr lang="en-US" dirty="0" smtClean="0"/>
              <a:t>Simulations </a:t>
            </a:r>
            <a:r>
              <a:rPr lang="en-US" dirty="0" smtClean="0">
                <a:sym typeface="Wingdings" panose="05000000000000000000" pitchFamily="2" charset="2"/>
              </a:rPr>
              <a:t> </a:t>
            </a:r>
            <a:r>
              <a:rPr lang="en-US" dirty="0" smtClean="0"/>
              <a:t>punish political geography</a:t>
            </a:r>
          </a:p>
          <a:p>
            <a:endParaRPr lang="en-US" dirty="0" smtClean="0"/>
          </a:p>
          <a:p>
            <a:r>
              <a:rPr lang="en-US" dirty="0" smtClean="0"/>
              <a:t>Will there even be a “winning” metric?</a:t>
            </a:r>
          </a:p>
          <a:p>
            <a:pPr lvl="1"/>
            <a:endParaRPr lang="en-US" dirty="0"/>
          </a:p>
          <a:p>
            <a:r>
              <a:rPr lang="en-US" dirty="0" smtClean="0"/>
              <a:t>More likely: intervention will require measures to substantially agree</a:t>
            </a:r>
          </a:p>
          <a:p>
            <a:pPr lvl="1"/>
            <a:r>
              <a:rPr lang="en-US" dirty="0" smtClean="0"/>
              <a:t>Would make litigation more likely in competitive states</a:t>
            </a:r>
          </a:p>
          <a:p>
            <a:endParaRPr lang="en-US" dirty="0" smtClean="0"/>
          </a:p>
          <a:p>
            <a:endParaRPr lang="en-US" dirty="0"/>
          </a:p>
        </p:txBody>
      </p:sp>
    </p:spTree>
    <p:extLst>
      <p:ext uri="{BB962C8B-B14F-4D97-AF65-F5344CB8AC3E}">
        <p14:creationId xmlns:p14="http://schemas.microsoft.com/office/powerpoint/2010/main" val="897262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next?</a:t>
            </a:r>
            <a:endParaRPr lang="en-US" dirty="0"/>
          </a:p>
        </p:txBody>
      </p:sp>
      <p:sp>
        <p:nvSpPr>
          <p:cNvPr id="3" name="Slide Number Placeholder 2"/>
          <p:cNvSpPr>
            <a:spLocks noGrp="1"/>
          </p:cNvSpPr>
          <p:nvPr>
            <p:ph type="sldNum" sz="quarter" idx="10"/>
          </p:nvPr>
        </p:nvSpPr>
        <p:spPr/>
        <p:txBody>
          <a:bodyPr/>
          <a:lstStyle/>
          <a:p>
            <a:fld id="{7E859742-078B-AD40-B533-C3F0D0FE0FA0}" type="slidenum">
              <a:rPr lang="en-US" smtClean="0"/>
              <a:t>38</a:t>
            </a:fld>
            <a:endParaRPr lang="en-US" dirty="0"/>
          </a:p>
        </p:txBody>
      </p:sp>
      <p:sp>
        <p:nvSpPr>
          <p:cNvPr id="4" name="Content Placeholder 3"/>
          <p:cNvSpPr>
            <a:spLocks noGrp="1"/>
          </p:cNvSpPr>
          <p:nvPr>
            <p:ph sz="quarter" idx="11"/>
          </p:nvPr>
        </p:nvSpPr>
        <p:spPr/>
        <p:txBody>
          <a:bodyPr/>
          <a:lstStyle/>
          <a:p>
            <a:r>
              <a:rPr lang="en-US" dirty="0" smtClean="0"/>
              <a:t>SCOTUS decision coming between January and June</a:t>
            </a:r>
          </a:p>
          <a:p>
            <a:endParaRPr lang="en-US" dirty="0" smtClean="0"/>
          </a:p>
          <a:p>
            <a:r>
              <a:rPr lang="en-US" dirty="0" smtClean="0"/>
              <a:t>Reform efforts</a:t>
            </a:r>
          </a:p>
          <a:p>
            <a:pPr lvl="1"/>
            <a:r>
              <a:rPr lang="en-US" dirty="0" smtClean="0"/>
              <a:t>Independent commissions</a:t>
            </a:r>
          </a:p>
          <a:p>
            <a:pPr lvl="1"/>
            <a:r>
              <a:rPr lang="en-US" dirty="0" smtClean="0"/>
              <a:t>Legal constraints on legislatures</a:t>
            </a:r>
          </a:p>
          <a:p>
            <a:pPr lvl="1"/>
            <a:endParaRPr lang="en-US" dirty="0"/>
          </a:p>
          <a:p>
            <a:r>
              <a:rPr lang="en-US" dirty="0" smtClean="0"/>
              <a:t>Measures will continue to be valuable, regardless of the Court’s decision</a:t>
            </a:r>
          </a:p>
        </p:txBody>
      </p:sp>
    </p:spTree>
    <p:extLst>
      <p:ext uri="{BB962C8B-B14F-4D97-AF65-F5344CB8AC3E}">
        <p14:creationId xmlns:p14="http://schemas.microsoft.com/office/powerpoint/2010/main" val="366564708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Partisan Gerrymandering and the Supreme Court</a:t>
            </a:r>
            <a:endParaRPr lang="en-US" dirty="0"/>
          </a:p>
        </p:txBody>
      </p:sp>
      <p:sp>
        <p:nvSpPr>
          <p:cNvPr id="3" name="Subtitle 2"/>
          <p:cNvSpPr>
            <a:spLocks noGrp="1"/>
          </p:cNvSpPr>
          <p:nvPr>
            <p:ph type="subTitle" idx="1"/>
          </p:nvPr>
        </p:nvSpPr>
        <p:spPr/>
        <p:txBody>
          <a:bodyPr/>
          <a:lstStyle/>
          <a:p>
            <a:r>
              <a:rPr lang="en-US" dirty="0" smtClean="0"/>
              <a:t>The Role of Social Science</a:t>
            </a:r>
            <a:endParaRPr lang="en-US" dirty="0"/>
          </a:p>
        </p:txBody>
      </p:sp>
      <p:sp>
        <p:nvSpPr>
          <p:cNvPr id="4" name="Text Placeholder 3"/>
          <p:cNvSpPr>
            <a:spLocks noGrp="1"/>
          </p:cNvSpPr>
          <p:nvPr>
            <p:ph type="body" sz="quarter" idx="10"/>
          </p:nvPr>
        </p:nvSpPr>
        <p:spPr/>
        <p:txBody>
          <a:bodyPr/>
          <a:lstStyle/>
          <a:p>
            <a:r>
              <a:rPr lang="en-US" dirty="0"/>
              <a:t>Eric McGhee</a:t>
            </a:r>
          </a:p>
        </p:txBody>
      </p:sp>
      <p:sp>
        <p:nvSpPr>
          <p:cNvPr id="5" name="Text Placeholder 4"/>
          <p:cNvSpPr>
            <a:spLocks noGrp="1"/>
          </p:cNvSpPr>
          <p:nvPr>
            <p:ph type="body" sz="quarter" idx="11"/>
          </p:nvPr>
        </p:nvSpPr>
        <p:spPr/>
        <p:txBody>
          <a:bodyPr/>
          <a:lstStyle/>
          <a:p>
            <a:endParaRPr lang="en-US"/>
          </a:p>
        </p:txBody>
      </p:sp>
      <p:sp>
        <p:nvSpPr>
          <p:cNvPr id="6" name="Text Placeholder 5"/>
          <p:cNvSpPr>
            <a:spLocks noGrp="1"/>
          </p:cNvSpPr>
          <p:nvPr>
            <p:ph type="body" sz="quarter" idx="12"/>
          </p:nvPr>
        </p:nvSpPr>
        <p:spPr/>
        <p:txBody>
          <a:bodyPr/>
          <a:lstStyle/>
          <a:p>
            <a:r>
              <a:rPr lang="en-US" dirty="0" smtClean="0"/>
              <a:t>November 1, </a:t>
            </a:r>
            <a:r>
              <a:rPr lang="en-US" dirty="0" smtClean="0"/>
              <a:t>2017</a:t>
            </a:r>
            <a:endParaRPr lang="en-US" dirty="0"/>
          </a:p>
        </p:txBody>
      </p:sp>
    </p:spTree>
    <p:extLst>
      <p:ext uri="{BB962C8B-B14F-4D97-AF65-F5344CB8AC3E}">
        <p14:creationId xmlns:p14="http://schemas.microsoft.com/office/powerpoint/2010/main" val="903912157"/>
      </p:ext>
    </p:extLst>
  </p:cSld>
  <p:clrMapOvr>
    <a:masterClrMapping/>
  </p:clrMapOvr>
  <p:timing>
    <p:tnLst>
      <p:par>
        <p:cTn id="1" dur="indefinite" restart="never" nodeType="tmRoot"/>
      </p:par>
    </p:tnLst>
  </p:timing>
</p:sld>
</file>

<file path=ppt/theme/theme1.xml><?xml version="1.0" encoding="utf-8"?>
<a:theme xmlns:a="http://schemas.openxmlformats.org/drawingml/2006/main" name="PPIC_Presentation_Widescreen">
  <a:themeElements>
    <a:clrScheme name="PPIC Theme Color">
      <a:dk1>
        <a:srgbClr val="5A5A59"/>
      </a:dk1>
      <a:lt1>
        <a:srgbClr val="FFFFFF"/>
      </a:lt1>
      <a:dk2>
        <a:srgbClr val="E4792F"/>
      </a:dk2>
      <a:lt2>
        <a:srgbClr val="DDDEDD"/>
      </a:lt2>
      <a:accent1>
        <a:srgbClr val="006596"/>
      </a:accent1>
      <a:accent2>
        <a:srgbClr val="59AEC5"/>
      </a:accent2>
      <a:accent3>
        <a:srgbClr val="631C4F"/>
      </a:accent3>
      <a:accent4>
        <a:srgbClr val="D66D2E"/>
      </a:accent4>
      <a:accent5>
        <a:srgbClr val="74A397"/>
      </a:accent5>
      <a:accent6>
        <a:srgbClr val="91B24A"/>
      </a:accent6>
      <a:hlink>
        <a:srgbClr val="006694"/>
      </a:hlink>
      <a:folHlink>
        <a:srgbClr val="8D8E8D"/>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PPIC_Presentation_Widescreen</Template>
  <TotalTime>11211</TotalTime>
  <Words>1586</Words>
  <Application>Microsoft Office PowerPoint</Application>
  <PresentationFormat>On-screen Show (16:9)</PresentationFormat>
  <Paragraphs>250</Paragraphs>
  <Slides>39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39</vt:i4>
      </vt:variant>
    </vt:vector>
  </HeadingPairs>
  <TitlesOfParts>
    <vt:vector size="45" baseType="lpstr">
      <vt:lpstr>Arial</vt:lpstr>
      <vt:lpstr>Calibri</vt:lpstr>
      <vt:lpstr>Cambria Math</vt:lpstr>
      <vt:lpstr>Lucida Grande</vt:lpstr>
      <vt:lpstr>Wingdings</vt:lpstr>
      <vt:lpstr>PPIC_Presentation_Widescreen</vt:lpstr>
      <vt:lpstr>Partisan Gerrymandering and the Supreme Court</vt:lpstr>
      <vt:lpstr>Outline</vt:lpstr>
      <vt:lpstr>Legal status quo ante</vt:lpstr>
      <vt:lpstr>Davis v Bandemer (1986)</vt:lpstr>
      <vt:lpstr>Davis v Bandemer (1986)</vt:lpstr>
      <vt:lpstr>Legal status quo ante</vt:lpstr>
      <vt:lpstr>Vieth v Jubelirer (2004)</vt:lpstr>
      <vt:lpstr>Legal status quo ante, cont’d</vt:lpstr>
      <vt:lpstr>Outline</vt:lpstr>
      <vt:lpstr>A call to action</vt:lpstr>
      <vt:lpstr>The measurement problem is difficult</vt:lpstr>
      <vt:lpstr>The measurement problem is difficult</vt:lpstr>
      <vt:lpstr>The opening for social science</vt:lpstr>
      <vt:lpstr>Outline</vt:lpstr>
      <vt:lpstr>Gelman-King bias</vt:lpstr>
      <vt:lpstr>G-K bias:  advantages</vt:lpstr>
      <vt:lpstr>G-K bias:  disadvantages</vt:lpstr>
      <vt:lpstr>PowerPoint Presentation</vt:lpstr>
      <vt:lpstr>G-K bias:  disadvantages</vt:lpstr>
      <vt:lpstr>LULAC v Perry (2006)</vt:lpstr>
      <vt:lpstr>The mean-median difference </vt:lpstr>
      <vt:lpstr>The efficiency gap</vt:lpstr>
      <vt:lpstr>Efficiency gap:  advantages</vt:lpstr>
      <vt:lpstr>Efficiency gap:  disadvantages</vt:lpstr>
      <vt:lpstr>Simulations</vt:lpstr>
      <vt:lpstr>Simulations:  advantages</vt:lpstr>
      <vt:lpstr>Simulations:  disadvantages</vt:lpstr>
      <vt:lpstr>Vieth v Jubelirer (2004)</vt:lpstr>
      <vt:lpstr>Outline</vt:lpstr>
      <vt:lpstr>The 2011 Wisconsin Assembly plan</vt:lpstr>
      <vt:lpstr>PowerPoint Presentation</vt:lpstr>
      <vt:lpstr>PowerPoint Presentation</vt:lpstr>
      <vt:lpstr>PowerPoint Presentation</vt:lpstr>
      <vt:lpstr>Outline</vt:lpstr>
      <vt:lpstr>A culture clash</vt:lpstr>
      <vt:lpstr>A culture clash</vt:lpstr>
      <vt:lpstr>Where next?</vt:lpstr>
      <vt:lpstr>Where next?</vt:lpstr>
      <vt:lpstr>Partisan Gerrymandering and the Supreme Court</vt:lpstr>
    </vt:vector>
  </TitlesOfParts>
  <Company>PPIC</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California’s Voter Turnout in Context</dc:title>
  <dc:creator>Kate Reber</dc:creator>
  <cp:lastModifiedBy>Eric McGhee</cp:lastModifiedBy>
  <cp:revision>148</cp:revision>
  <dcterms:created xsi:type="dcterms:W3CDTF">2015-10-14T16:02:12Z</dcterms:created>
  <dcterms:modified xsi:type="dcterms:W3CDTF">2017-10-25T20:13:51Z</dcterms:modified>
</cp:coreProperties>
</file>