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embeddedFontLst>
    <p:embeddedFont>
      <p:font typeface="Nunito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A22387C4-ADD6-4C64-9D70-D892F1C80412}">
  <a:tblStyle styleId="{A22387C4-ADD6-4C64-9D70-D892F1C8041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Nunito-bold.fntdata"/><Relationship Id="rId12" Type="http://schemas.openxmlformats.org/officeDocument/2006/relationships/slide" Target="slides/slide7.xml"/><Relationship Id="rId34" Type="http://schemas.openxmlformats.org/officeDocument/2006/relationships/font" Target="fonts/Nunito-regular.fntdata"/><Relationship Id="rId15" Type="http://schemas.openxmlformats.org/officeDocument/2006/relationships/slide" Target="slides/slide10.xml"/><Relationship Id="rId37" Type="http://schemas.openxmlformats.org/officeDocument/2006/relationships/font" Target="fonts/Nunito-boldItalic.fntdata"/><Relationship Id="rId14" Type="http://schemas.openxmlformats.org/officeDocument/2006/relationships/slide" Target="slides/slide9.xml"/><Relationship Id="rId36" Type="http://schemas.openxmlformats.org/officeDocument/2006/relationships/font" Target="fonts/Nunito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Shape 13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Shape 1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Shape 17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Shape 18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Shape 19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Shape 25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Shape 28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Shape 28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Shape 2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Shape 30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Shape 32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Shape 33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Shape 34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Shape 36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38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Shape 3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Shape 3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Shape 40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Shape 42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Shape 42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Shape 42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hape 44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Shape 44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Shape 44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Shape 45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" name="Shape 13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14" name="Shape 14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Shape 15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7" name="Shape 17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Shape 18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Shape 19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Shape 2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Shape 2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Shape 26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Shape 27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Shape 30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Shape 3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Shape 34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SzPts val="3800"/>
              <a:buNone/>
              <a:defRPr sz="3800"/>
            </a:lvl1pPr>
            <a:lvl2pPr lvl="1" algn="ctr">
              <a:spcBef>
                <a:spcPts val="0"/>
              </a:spcBef>
              <a:buSzPts val="3800"/>
              <a:buNone/>
              <a:defRPr sz="3800"/>
            </a:lvl2pPr>
            <a:lvl3pPr lvl="2" algn="ctr">
              <a:spcBef>
                <a:spcPts val="0"/>
              </a:spcBef>
              <a:buSzPts val="3800"/>
              <a:buNone/>
              <a:defRPr sz="3800"/>
            </a:lvl3pPr>
            <a:lvl4pPr lvl="3" algn="ctr">
              <a:spcBef>
                <a:spcPts val="0"/>
              </a:spcBef>
              <a:buSzPts val="3800"/>
              <a:buNone/>
              <a:defRPr sz="3800"/>
            </a:lvl4pPr>
            <a:lvl5pPr lvl="4" algn="ctr">
              <a:spcBef>
                <a:spcPts val="0"/>
              </a:spcBef>
              <a:buSzPts val="3800"/>
              <a:buNone/>
              <a:defRPr sz="3800"/>
            </a:lvl5pPr>
            <a:lvl6pPr lvl="5" algn="ctr">
              <a:spcBef>
                <a:spcPts val="0"/>
              </a:spcBef>
              <a:buSzPts val="3800"/>
              <a:buNone/>
              <a:defRPr sz="3800"/>
            </a:lvl6pPr>
            <a:lvl7pPr lvl="6" algn="ctr">
              <a:spcBef>
                <a:spcPts val="0"/>
              </a:spcBef>
              <a:buSzPts val="3800"/>
              <a:buNone/>
              <a:defRPr sz="3800"/>
            </a:lvl7pPr>
            <a:lvl8pPr lvl="7" algn="ctr">
              <a:spcBef>
                <a:spcPts val="0"/>
              </a:spcBef>
              <a:buSzPts val="3800"/>
              <a:buNone/>
              <a:defRPr sz="3800"/>
            </a:lvl8pPr>
            <a:lvl9pPr lvl="8" algn="ctr">
              <a:spcBef>
                <a:spcPts val="0"/>
              </a:spcBef>
              <a:buSzPts val="3800"/>
              <a:buNone/>
              <a:defRPr sz="3800"/>
            </a:lvl9pPr>
          </a:lstStyle>
          <a:p/>
        </p:txBody>
      </p:sp>
      <p:sp>
        <p:nvSpPr>
          <p:cNvPr id="35" name="Shape 35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39" name="Shape 39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Shape 4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1" name="Shape 4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2" name="Shape 4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Shape 4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Shape 4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5" name="Shape 4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46" name="Shape 46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Shape 47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1" name="Shape 51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2" name="Shape 52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3" name="Shape 53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/>
        </p:txBody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0" name="Shape 60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/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/>
        </p:txBody>
      </p:sp>
      <p:sp>
        <p:nvSpPr>
          <p:cNvPr id="62" name="Shape 62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/>
        </p:txBody>
      </p:sp>
      <p:sp>
        <p:nvSpPr>
          <p:cNvPr id="63" name="Shape 6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8" name="Shape 6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/>
        </p:txBody>
      </p:sp>
      <p:sp>
        <p:nvSpPr>
          <p:cNvPr id="69" name="Shape 6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3" name="Shape 73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4" name="Shape 74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/>
        </p:txBody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/>
        </p:txBody>
      </p:sp>
      <p:sp>
        <p:nvSpPr>
          <p:cNvPr id="76" name="Shape 7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9" name="Shape 79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80" name="Shape 80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Shape 81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Shape 8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85" name="Shape 85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Shape 8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Shape 89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Shape 9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92" name="Shape 9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Shape 93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SzPts val="3200"/>
              <a:buNone/>
              <a:defRPr sz="3200"/>
            </a:lvl1pPr>
            <a:lvl2pPr lvl="1" algn="ctr">
              <a:spcBef>
                <a:spcPts val="0"/>
              </a:spcBef>
              <a:buSzPts val="3200"/>
              <a:buNone/>
              <a:defRPr sz="3200"/>
            </a:lvl2pPr>
            <a:lvl3pPr lvl="2" algn="ctr">
              <a:spcBef>
                <a:spcPts val="0"/>
              </a:spcBef>
              <a:buSzPts val="3200"/>
              <a:buNone/>
              <a:defRPr sz="3200"/>
            </a:lvl3pPr>
            <a:lvl4pPr lvl="3" algn="ctr">
              <a:spcBef>
                <a:spcPts val="0"/>
              </a:spcBef>
              <a:buSzPts val="3200"/>
              <a:buNone/>
              <a:defRPr sz="3200"/>
            </a:lvl4pPr>
            <a:lvl5pPr lvl="4" algn="ctr">
              <a:spcBef>
                <a:spcPts val="0"/>
              </a:spcBef>
              <a:buSzPts val="3200"/>
              <a:buNone/>
              <a:defRPr sz="3200"/>
            </a:lvl5pPr>
            <a:lvl6pPr lvl="5" algn="ctr">
              <a:spcBef>
                <a:spcPts val="0"/>
              </a:spcBef>
              <a:buSzPts val="3200"/>
              <a:buNone/>
              <a:defRPr sz="3200"/>
            </a:lvl6pPr>
            <a:lvl7pPr lvl="6" algn="ctr">
              <a:spcBef>
                <a:spcPts val="0"/>
              </a:spcBef>
              <a:buSzPts val="3200"/>
              <a:buNone/>
              <a:defRPr sz="3200"/>
            </a:lvl7pPr>
            <a:lvl8pPr lvl="7" algn="ctr">
              <a:spcBef>
                <a:spcPts val="0"/>
              </a:spcBef>
              <a:buSzPts val="3200"/>
              <a:buNone/>
              <a:defRPr sz="3200"/>
            </a:lvl8pPr>
            <a:lvl9pPr lvl="8" algn="ctr">
              <a:spcBef>
                <a:spcPts val="0"/>
              </a:spcBef>
              <a:buSzPts val="3200"/>
              <a:buNone/>
              <a:defRPr sz="3200"/>
            </a:lvl9pPr>
          </a:lstStyle>
          <a:p/>
        </p:txBody>
      </p:sp>
      <p:sp>
        <p:nvSpPr>
          <p:cNvPr id="94" name="Shape 9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7" name="Shape 9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8" name="Shape 9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9" name="Shape 9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/>
        </p:txBody>
      </p:sp>
      <p:sp>
        <p:nvSpPr>
          <p:cNvPr id="100" name="Shape 100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Shape 101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/>
        </p:txBody>
      </p:sp>
      <p:sp>
        <p:nvSpPr>
          <p:cNvPr id="102" name="Shape 10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5" name="Shape 10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Shape 10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grpSp>
        <p:nvGrpSpPr>
          <p:cNvPr id="111" name="Shape 1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Shape 11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Shape 115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Shape 11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Shape 119"/>
          <p:cNvSpPr txBox="1"/>
          <p:nvPr>
            <p:ph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spcBef>
                <a:spcPts val="0"/>
              </a:spcBef>
              <a:buSzPts val="1300"/>
              <a:buChar char="●"/>
              <a:defRPr/>
            </a:lvl1pPr>
            <a:lvl2pPr lvl="1" algn="ctr">
              <a:spcBef>
                <a:spcPts val="0"/>
              </a:spcBef>
              <a:buSzPts val="1100"/>
              <a:buChar char="○"/>
              <a:defRPr/>
            </a:lvl2pPr>
            <a:lvl3pPr lvl="2" algn="ctr">
              <a:spcBef>
                <a:spcPts val="0"/>
              </a:spcBef>
              <a:buSzPts val="1100"/>
              <a:buChar char="■"/>
              <a:defRPr/>
            </a:lvl3pPr>
            <a:lvl4pPr lvl="3" algn="ctr">
              <a:spcBef>
                <a:spcPts val="0"/>
              </a:spcBef>
              <a:buSzPts val="1100"/>
              <a:buChar char="●"/>
              <a:defRPr/>
            </a:lvl4pPr>
            <a:lvl5pPr lvl="4" algn="ctr">
              <a:spcBef>
                <a:spcPts val="0"/>
              </a:spcBef>
              <a:buSzPts val="1100"/>
              <a:buChar char="○"/>
              <a:defRPr/>
            </a:lvl5pPr>
            <a:lvl6pPr lvl="5" algn="ctr">
              <a:spcBef>
                <a:spcPts val="0"/>
              </a:spcBef>
              <a:buSzPts val="1100"/>
              <a:buChar char="■"/>
              <a:defRPr/>
            </a:lvl6pPr>
            <a:lvl7pPr lvl="6" algn="ctr">
              <a:spcBef>
                <a:spcPts val="0"/>
              </a:spcBef>
              <a:buSzPts val="1100"/>
              <a:buChar char="●"/>
              <a:defRPr/>
            </a:lvl7pPr>
            <a:lvl8pPr lvl="7" algn="ctr">
              <a:spcBef>
                <a:spcPts val="0"/>
              </a:spcBef>
              <a:buSzPts val="1100"/>
              <a:buChar char="○"/>
              <a:defRPr/>
            </a:lvl8pPr>
            <a:lvl9pPr lvl="8" algn="ctr">
              <a:spcBef>
                <a:spcPts val="0"/>
              </a:spcBef>
              <a:buSzPts val="1100"/>
              <a:buChar char="■"/>
              <a:defRPr/>
            </a:lvl9pPr>
          </a:lstStyle>
          <a:p/>
        </p:txBody>
      </p:sp>
      <p:sp>
        <p:nvSpPr>
          <p:cNvPr id="121" name="Shape 12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hpcwire.com/2017/11/27/v100-good-not-great-select-deep-learning-aps-says-xcelerit/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hotchips.org/wp-content/uploads/hc_archives/hc23/HC23.18.3-memory-FPGA/HC23.18.320-HybridCube-Pawlowski-Micron.pdf" TargetMode="External"/><Relationship Id="rId4" Type="http://schemas.openxmlformats.org/officeDocument/2006/relationships/hyperlink" Target="https://www.hotchips.org/wp-content/uploads/hc_archives/hc23/HC23.18.3-memory-FPGA/HC23.18.320-HybridCube-Pawlowski-Micron.pdf" TargetMode="External"/><Relationship Id="rId11" Type="http://schemas.openxmlformats.org/officeDocument/2006/relationships/image" Target="../media/image11.png"/><Relationship Id="rId10" Type="http://schemas.openxmlformats.org/officeDocument/2006/relationships/image" Target="../media/image20.png"/><Relationship Id="rId9" Type="http://schemas.openxmlformats.org/officeDocument/2006/relationships/image" Target="../media/image23.jpg"/><Relationship Id="rId5" Type="http://schemas.openxmlformats.org/officeDocument/2006/relationships/hyperlink" Target="https://www.cs.utah.edu/thememoryforum/mike.pdf" TargetMode="External"/><Relationship Id="rId6" Type="http://schemas.openxmlformats.org/officeDocument/2006/relationships/hyperlink" Target="https://www.cs.utah.edu/thememoryforum/mike.pdf" TargetMode="External"/><Relationship Id="rId7" Type="http://schemas.openxmlformats.org/officeDocument/2006/relationships/hyperlink" Target="https://www.ssken.gr.jp/MAINSITE/event/2013/20130827-sci-1/lecture-01/SSKEN_sci2013-1_simon_presentation.pdf" TargetMode="External"/><Relationship Id="rId8" Type="http://schemas.openxmlformats.org/officeDocument/2006/relationships/hyperlink" Target="https://www.ssken.gr.jp/MAINSITE/event/2013/20130827-sci-1/lecture-01/SSKEN_sci2013-1_simon_presentation.pdf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3.pn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Relationship Id="rId5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cs.colostate.edu/~cs575dl/Sp2015/Lectures/Dally2015.pdf" TargetMode="External"/><Relationship Id="rId4" Type="http://schemas.openxmlformats.org/officeDocument/2006/relationships/image" Target="../media/image16.png"/><Relationship Id="rId5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Relationship Id="rId4" Type="http://schemas.openxmlformats.org/officeDocument/2006/relationships/image" Target="../media/image2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Relationship Id="rId5" Type="http://schemas.openxmlformats.org/officeDocument/2006/relationships/image" Target="../media/image38.png"/><Relationship Id="rId6" Type="http://schemas.openxmlformats.org/officeDocument/2006/relationships/image" Target="../media/image3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smta.org/chapters/files/Carolinas_Franzon_tutorial_SMTA.pdf" TargetMode="External"/><Relationship Id="rId4" Type="http://schemas.openxmlformats.org/officeDocument/2006/relationships/hyperlink" Target="http://web.stanford.edu/class/ee380/Abstracts/141022-slides.pdf" TargetMode="External"/><Relationship Id="rId5" Type="http://schemas.openxmlformats.org/officeDocument/2006/relationships/image" Target="../media/image40.png"/><Relationship Id="rId6" Type="http://schemas.openxmlformats.org/officeDocument/2006/relationships/image" Target="../media/image35.jpg"/><Relationship Id="rId7" Type="http://schemas.openxmlformats.org/officeDocument/2006/relationships/image" Target="../media/image29.png"/><Relationship Id="rId8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2.png"/><Relationship Id="rId4" Type="http://schemas.openxmlformats.org/officeDocument/2006/relationships/image" Target="../media/image48.png"/><Relationship Id="rId5" Type="http://schemas.openxmlformats.org/officeDocument/2006/relationships/image" Target="../media/image3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6.png"/><Relationship Id="rId4" Type="http://schemas.openxmlformats.org/officeDocument/2006/relationships/image" Target="../media/image34.png"/><Relationship Id="rId5" Type="http://schemas.openxmlformats.org/officeDocument/2006/relationships/image" Target="../media/image1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5.jpg"/><Relationship Id="rId4" Type="http://schemas.openxmlformats.org/officeDocument/2006/relationships/image" Target="../media/image53.png"/><Relationship Id="rId5" Type="http://schemas.openxmlformats.org/officeDocument/2006/relationships/image" Target="../media/image3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2.png"/><Relationship Id="rId4" Type="http://schemas.openxmlformats.org/officeDocument/2006/relationships/image" Target="../media/image4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0.jpg"/><Relationship Id="rId4" Type="http://schemas.openxmlformats.org/officeDocument/2006/relationships/image" Target="../media/image4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1.png"/><Relationship Id="rId4" Type="http://schemas.openxmlformats.org/officeDocument/2006/relationships/image" Target="../media/image4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4.png"/><Relationship Id="rId4" Type="http://schemas.openxmlformats.org/officeDocument/2006/relationships/image" Target="../media/image4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/>
          <p:nvPr>
            <p:ph type="ctrTitle"/>
          </p:nvPr>
        </p:nvSpPr>
        <p:spPr>
          <a:xfrm>
            <a:off x="528400" y="1822825"/>
            <a:ext cx="7999500" cy="14481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/>
              <a:t>Vathys: Petascale Deep Learning on a (Single) Chip</a:t>
            </a: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buNone/>
            </a:pPr>
            <a:r>
              <a:rPr lang="en"/>
              <a:t>Tapa Ghosh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rPr lang="en"/>
              <a:t>Vathys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/>
          <p:nvPr>
            <p:ph type="title"/>
          </p:nvPr>
        </p:nvSpPr>
        <p:spPr>
          <a:xfrm>
            <a:off x="819150" y="29715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What is deep learning?</a:t>
            </a:r>
          </a:p>
        </p:txBody>
      </p:sp>
      <p:sp>
        <p:nvSpPr>
          <p:cNvPr id="134" name="Shape 134"/>
          <p:cNvSpPr txBox="1"/>
          <p:nvPr/>
        </p:nvSpPr>
        <p:spPr>
          <a:xfrm>
            <a:off x="341125" y="8983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In a sentence: Layers of parametric, differentiable operations whose parameters are changed using gradient information.</a:t>
            </a: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Below is a Convolutional Neural Network, one of the most commonly used type ( along with LSTMs)</a:t>
            </a:r>
          </a:p>
        </p:txBody>
      </p:sp>
      <p:pic>
        <p:nvPicPr>
          <p:cNvPr id="135" name="Shape 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125" y="2447149"/>
            <a:ext cx="8370199" cy="227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Shape 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975" y="4633600"/>
            <a:ext cx="2889450" cy="32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Deep Learning- Yes It Matters</a:t>
            </a:r>
          </a:p>
        </p:txBody>
      </p:sp>
      <p:pic>
        <p:nvPicPr>
          <p:cNvPr id="142" name="Shape 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6825" y="1523975"/>
            <a:ext cx="6430499" cy="301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Shape 143"/>
          <p:cNvSpPr txBox="1"/>
          <p:nvPr/>
        </p:nvSpPr>
        <p:spPr>
          <a:xfrm>
            <a:off x="2186000" y="4543425"/>
            <a:ext cx="5872200" cy="1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/>
              <a:t>(A picture is worth a thousand words)</a:t>
            </a:r>
          </a:p>
        </p:txBody>
      </p:sp>
      <p:pic>
        <p:nvPicPr>
          <p:cNvPr id="144" name="Shape 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875" y="200800"/>
            <a:ext cx="3238500" cy="3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Vision: Deep Learning Supercomputing on a Chip (“SoC”)</a:t>
            </a:r>
          </a:p>
        </p:txBody>
      </p:sp>
      <p:sp>
        <p:nvSpPr>
          <p:cNvPr id="150" name="Shape 150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 sz="1800"/>
              <a:t>Ideal is 1 PetaFLOP of compute (fp8/fp16) in a TDP similar to the Volta.</a:t>
            </a:r>
          </a:p>
          <a:p>
            <a:pPr indent="0" lvl="0" marL="0">
              <a:spcBef>
                <a:spcPts val="0"/>
              </a:spcBef>
              <a:buNone/>
            </a:pPr>
            <a:r>
              <a:rPr lang="en" sz="1800"/>
              <a:t>And not only that, we want it to be an </a:t>
            </a:r>
            <a:r>
              <a:rPr i="1" lang="en" sz="1800"/>
              <a:t>usable </a:t>
            </a:r>
            <a:r>
              <a:rPr lang="en" sz="1800"/>
              <a:t>PetaFLOP, we don’t want to advertise something like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120 TFLOPs peak but get much less in the real world.</a:t>
            </a:r>
          </a:p>
          <a:p>
            <a:pPr indent="0" lvl="0" marL="0">
              <a:spcBef>
                <a:spcPts val="0"/>
              </a:spcBef>
              <a:buNone/>
            </a:pPr>
            <a:r>
              <a:rPr lang="en" sz="1800"/>
              <a:t>And of course, we need to find a way to feed these compute units with enough bandwidth. </a:t>
            </a:r>
          </a:p>
          <a:p>
            <a:pPr indent="0" lvl="0" marL="0">
              <a:spcBef>
                <a:spcPts val="0"/>
              </a:spcBef>
              <a:buNone/>
            </a:pPr>
            <a:r>
              <a:rPr lang="en" sz="1800"/>
              <a:t>Aggregate compute should not be measured in petaflops while memory bandwidth is measured in gigabytes.</a:t>
            </a:r>
          </a:p>
        </p:txBody>
      </p:sp>
      <p:pic>
        <p:nvPicPr>
          <p:cNvPr id="151" name="Shape 1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28600"/>
            <a:ext cx="3238500" cy="3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/>
          <p:nvPr>
            <p:ph type="title"/>
          </p:nvPr>
        </p:nvSpPr>
        <p:spPr>
          <a:xfrm>
            <a:off x="477625" y="32290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Can Moore’s Law Save us?</a:t>
            </a:r>
          </a:p>
        </p:txBody>
      </p:sp>
      <p:sp>
        <p:nvSpPr>
          <p:cNvPr id="157" name="Shape 157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8" name="Shape 158"/>
          <p:cNvSpPr txBox="1"/>
          <p:nvPr/>
        </p:nvSpPr>
        <p:spPr>
          <a:xfrm>
            <a:off x="286725" y="864225"/>
            <a:ext cx="8520600" cy="36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CMOS Scaling in Danger- “The party isn’t over yet but the cops have been called and the music has been turned down”. </a:t>
            </a: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rgbClr val="000000"/>
                </a:solidFill>
              </a:rPr>
              <a:t>Dennard Scaling </a:t>
            </a:r>
            <a:r>
              <a:rPr i="1" lang="en" sz="1800">
                <a:solidFill>
                  <a:srgbClr val="000000"/>
                </a:solidFill>
              </a:rPr>
              <a:t>already</a:t>
            </a:r>
            <a:r>
              <a:rPr lang="en" sz="1800">
                <a:solidFill>
                  <a:srgbClr val="000000"/>
                </a:solidFill>
              </a:rPr>
              <a:t> on its deathbed. </a:t>
            </a:r>
          </a:p>
        </p:txBody>
      </p:sp>
      <p:pic>
        <p:nvPicPr>
          <p:cNvPr id="159" name="Shape 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725" y="1841125"/>
            <a:ext cx="5302075" cy="29834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Shape 160"/>
          <p:cNvSpPr txBox="1"/>
          <p:nvPr/>
        </p:nvSpPr>
        <p:spPr>
          <a:xfrm>
            <a:off x="5619925" y="2772625"/>
            <a:ext cx="59859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sz="800"/>
          </a:p>
          <a:p>
            <a:pPr indent="0" lvl="0" marL="0" rtl="0">
              <a:spcBef>
                <a:spcPts val="0"/>
              </a:spcBef>
              <a:buNone/>
            </a:pPr>
            <a:r>
              <a:rPr lang="en" sz="800"/>
              <a:t>Picture Source: Nvidia</a:t>
            </a:r>
          </a:p>
        </p:txBody>
      </p:sp>
      <p:pic>
        <p:nvPicPr>
          <p:cNvPr id="161" name="Shape 1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1200" y="4677525"/>
            <a:ext cx="2805671" cy="31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/>
          <p:nvPr>
            <p:ph type="title"/>
          </p:nvPr>
        </p:nvSpPr>
        <p:spPr>
          <a:xfrm>
            <a:off x="819150" y="35065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What we DON’T Want...</a:t>
            </a:r>
          </a:p>
        </p:txBody>
      </p:sp>
      <p:pic>
        <p:nvPicPr>
          <p:cNvPr id="167" name="Shape 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5525" y="849000"/>
            <a:ext cx="5691950" cy="407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Shape 1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0550" y="413550"/>
            <a:ext cx="3238500" cy="3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/>
          <p:nvPr>
            <p:ph type="title"/>
          </p:nvPr>
        </p:nvSpPr>
        <p:spPr>
          <a:xfrm>
            <a:off x="311700" y="302100"/>
            <a:ext cx="85206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b="1" lang="en"/>
              <a:t>5-</a:t>
            </a:r>
            <a:r>
              <a:rPr b="1" lang="en"/>
              <a:t>10X Better than TPU/IPU/?PU</a:t>
            </a:r>
          </a:p>
        </p:txBody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358525" y="933100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To reach our goal, we need to be 5-10X better than the Google “TPU”, Graphcore “IPU”, Wave Computing “DPU”, etc.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These are already processors supposedly optimized for deep learning, how can we be an order of magnitude better than them?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/>
              <a:t>Start where there is three orders of magnitude difference.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fJ</a:t>
            </a:r>
            <a:r>
              <a:rPr lang="en" sz="1800"/>
              <a:t> (compute) vs</a:t>
            </a:r>
            <a:r>
              <a:rPr b="1" lang="en" sz="1800"/>
              <a:t> pJ</a:t>
            </a:r>
            <a:r>
              <a:rPr lang="en" sz="1800"/>
              <a:t> (memory)</a:t>
            </a: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0000"/>
                </a:solidFill>
              </a:rPr>
              <a:t>So, Competitor’s           “2.9/11.6 PetaOPs/s” →  345 kW/1.38 MegaW </a:t>
            </a:r>
            <a:r>
              <a:rPr b="1" lang="en" sz="1500" u="sng">
                <a:solidFill>
                  <a:srgbClr val="FF0000"/>
                </a:solidFill>
              </a:rPr>
              <a:t>for memory only. </a:t>
            </a:r>
          </a:p>
        </p:txBody>
      </p:sp>
      <p:pic>
        <p:nvPicPr>
          <p:cNvPr descr="Image result for fire symbol" id="175" name="Shape 1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2550" y="4064675"/>
            <a:ext cx="696350" cy="85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Shape 1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1300" y="4501900"/>
            <a:ext cx="3238500" cy="3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>
            <p:ph type="title"/>
          </p:nvPr>
        </p:nvSpPr>
        <p:spPr>
          <a:xfrm>
            <a:off x="670350" y="571375"/>
            <a:ext cx="7803300" cy="572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/>
              <a:t>What’s the Obstacle to our “DL SoC” vision?</a:t>
            </a:r>
          </a:p>
        </p:txBody>
      </p:sp>
      <p:sp>
        <p:nvSpPr>
          <p:cNvPr id="182" name="Shape 182"/>
          <p:cNvSpPr txBox="1"/>
          <p:nvPr>
            <p:ph idx="1" type="body"/>
          </p:nvPr>
        </p:nvSpPr>
        <p:spPr>
          <a:xfrm>
            <a:off x="819150" y="1143775"/>
            <a:ext cx="7505700" cy="29739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Biggest problem is data movement. 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Problem is multi-level, both off-chip: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accent5"/>
                </a:solidFill>
                <a:hlinkClick r:id="rId3"/>
              </a:rPr>
              <a:t>~119 pJ/byte</a:t>
            </a:r>
            <a:r>
              <a:rPr lang="en" sz="1800" u="sng">
                <a:solidFill>
                  <a:schemeClr val="accent5"/>
                </a:solidFill>
                <a:hlinkClick r:id="rId4"/>
              </a:rPr>
              <a:t> for off-chip HMC memory access</a:t>
            </a:r>
            <a:r>
              <a:rPr lang="en" sz="1800"/>
              <a:t> and </a:t>
            </a:r>
            <a:r>
              <a:rPr b="1" lang="en" sz="1800" u="sng">
                <a:solidFill>
                  <a:schemeClr val="hlink"/>
                </a:solidFill>
                <a:hlinkClick r:id="rId5"/>
              </a:rPr>
              <a:t>~56 pJ/byte</a:t>
            </a:r>
            <a:r>
              <a:rPr lang="en" sz="1800" u="sng">
                <a:solidFill>
                  <a:schemeClr val="hlink"/>
                </a:solidFill>
                <a:hlinkClick r:id="rId6"/>
              </a:rPr>
              <a:t> for HBM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And on-chip: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8 pJ/byte/mm on-chip </a:t>
            </a:r>
            <a:r>
              <a:rPr lang="en" sz="1800"/>
              <a:t>(</a:t>
            </a:r>
            <a:r>
              <a:rPr lang="en" sz="1800" u="sng">
                <a:solidFill>
                  <a:schemeClr val="accent5"/>
                </a:solidFill>
                <a:hlinkClick r:id="rId7"/>
              </a:rPr>
              <a:t>Why we need Exascale and why we won ’t get there by 2020</a:t>
            </a:r>
            <a:r>
              <a:rPr lang="en" sz="1500" u="sng">
                <a:solidFill>
                  <a:schemeClr val="accent5"/>
                </a:solidFill>
                <a:hlinkClick r:id="rId8"/>
              </a:rPr>
              <a:t> </a:t>
            </a:r>
            <a:r>
              <a:rPr lang="en" sz="1500"/>
              <a:t>) </a:t>
            </a: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descr="Image result for HBM picture" id="183" name="Shape 18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83925" y="1338125"/>
            <a:ext cx="2008699" cy="112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111750" y="3993550"/>
            <a:ext cx="5056525" cy="69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Shape 18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2400" y="152400"/>
            <a:ext cx="2385145" cy="26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/>
          <p:nvPr>
            <p:ph type="title"/>
          </p:nvPr>
        </p:nvSpPr>
        <p:spPr>
          <a:xfrm>
            <a:off x="819150" y="277075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The Real Problem is Being Ignored</a:t>
            </a:r>
          </a:p>
        </p:txBody>
      </p:sp>
      <p:pic>
        <p:nvPicPr>
          <p:cNvPr id="191" name="Shape 1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950" y="838775"/>
            <a:ext cx="5899325" cy="3860351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Shape 192"/>
          <p:cNvSpPr txBox="1"/>
          <p:nvPr/>
        </p:nvSpPr>
        <p:spPr>
          <a:xfrm>
            <a:off x="6494600" y="838775"/>
            <a:ext cx="2334300" cy="24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 sz="1800"/>
              <a:t>Industry and startups laser focused on this problem </a:t>
            </a:r>
            <a:r>
              <a:rPr lang="en" sz="1800"/>
              <a:t>(e.g. INT16 math a la Intel )</a:t>
            </a: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indent="0" lvl="0" marL="0">
              <a:spcBef>
                <a:spcPts val="0"/>
              </a:spcBef>
              <a:buNone/>
            </a:pPr>
            <a:r>
              <a:rPr lang="en" sz="1800"/>
              <a:t>Ignoring this problem </a:t>
            </a: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indent="0" lvl="0" marL="0">
              <a:spcBef>
                <a:spcPts val="0"/>
              </a:spcBef>
              <a:buNone/>
            </a:pPr>
            <a:r>
              <a:rPr lang="en" sz="1800"/>
              <a:t>Or attempts are made in attacking the memory problem but clearly fall short (e.g. 300MB per die isn’t enough…)</a:t>
            </a:r>
          </a:p>
        </p:txBody>
      </p:sp>
      <p:cxnSp>
        <p:nvCxnSpPr>
          <p:cNvPr id="193" name="Shape 193"/>
          <p:cNvCxnSpPr/>
          <p:nvPr/>
        </p:nvCxnSpPr>
        <p:spPr>
          <a:xfrm flipH="1">
            <a:off x="5471275" y="1732325"/>
            <a:ext cx="1498200" cy="448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194" name="Shape 194"/>
          <p:cNvCxnSpPr/>
          <p:nvPr/>
        </p:nvCxnSpPr>
        <p:spPr>
          <a:xfrm flipH="1">
            <a:off x="5631850" y="2468075"/>
            <a:ext cx="1003200" cy="16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195" name="Shape 195"/>
          <p:cNvSpPr txBox="1"/>
          <p:nvPr/>
        </p:nvSpPr>
        <p:spPr>
          <a:xfrm>
            <a:off x="2588450" y="4605500"/>
            <a:ext cx="2578500" cy="3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/>
              <a:t>Picture Source: DARPA</a:t>
            </a:r>
          </a:p>
        </p:txBody>
      </p:sp>
      <p:pic>
        <p:nvPicPr>
          <p:cNvPr id="196" name="Shape 1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6368" y="4726600"/>
            <a:ext cx="1438732" cy="16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Hierarchical Approach</a:t>
            </a:r>
          </a:p>
        </p:txBody>
      </p:sp>
      <p:sp>
        <p:nvSpPr>
          <p:cNvPr id="202" name="Shape 202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 sz="1800"/>
              <a:t>Architecture</a:t>
            </a: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indent="0" lvl="0" marL="0">
              <a:spcBef>
                <a:spcPts val="0"/>
              </a:spcBef>
              <a:buNone/>
            </a:pPr>
            <a:r>
              <a:rPr lang="en" sz="1800"/>
              <a:t>Circuit Level</a:t>
            </a: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indent="0" lvl="0" marL="0">
              <a:spcBef>
                <a:spcPts val="0"/>
              </a:spcBef>
              <a:buNone/>
            </a:pPr>
            <a:r>
              <a:rPr lang="en" sz="1800"/>
              <a:t>Device Level</a:t>
            </a:r>
          </a:p>
        </p:txBody>
      </p:sp>
      <p:pic>
        <p:nvPicPr>
          <p:cNvPr id="203" name="Shape 2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28600"/>
            <a:ext cx="3238500" cy="3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/>
          <p:nvPr>
            <p:ph type="title"/>
          </p:nvPr>
        </p:nvSpPr>
        <p:spPr>
          <a:xfrm>
            <a:off x="819150" y="424225"/>
            <a:ext cx="7505700" cy="6765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Architecture Level Innovations</a:t>
            </a:r>
          </a:p>
        </p:txBody>
      </p:sp>
      <p:sp>
        <p:nvSpPr>
          <p:cNvPr id="209" name="Shape 209"/>
          <p:cNvSpPr txBox="1"/>
          <p:nvPr>
            <p:ph idx="1" type="body"/>
          </p:nvPr>
        </p:nvSpPr>
        <p:spPr>
          <a:xfrm>
            <a:off x="819150" y="923025"/>
            <a:ext cx="7617000" cy="38793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800"/>
              <a:t>Optimized to reduce data movement</a:t>
            </a:r>
          </a:p>
          <a:p>
            <a:pPr indent="-342900" lvl="0" marL="9144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 ~50 um between compute stages (repeaterless!)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800"/>
              <a:t>Dataflow (“dataflow-only”) architecture</a:t>
            </a:r>
            <a:r>
              <a:rPr lang="en" sz="1800"/>
              <a:t>:</a:t>
            </a:r>
            <a:r>
              <a:rPr lang="en" sz="1800"/>
              <a:t> more suitable for DL computations than control flow architecture used by competitors. 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i="1" lang="en" sz="1800"/>
              <a:t>True dataflow</a:t>
            </a:r>
            <a:r>
              <a:rPr lang="en" sz="1800"/>
              <a:t>, at both high/low level, not control flow + data flow.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Novel data use optimizations for key operations (e.g. convolutions) ahead of the literature.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“Tensor native” memory architecture- address large pieces of memory at once. Less work for address decoder, easier to get bandwidth and I/O and allows for novel bitline hierarchy techniques.</a:t>
            </a:r>
          </a:p>
          <a:p>
            <a:pPr indent="-342900" lvl="0" marL="457200" rtl="0">
              <a:lnSpc>
                <a:spcPct val="100000"/>
              </a:lnSpc>
              <a:spcBef>
                <a:spcPts val="0"/>
              </a:spcBef>
              <a:buSzPts val="1800"/>
              <a:buChar char="●"/>
            </a:pPr>
            <a:r>
              <a:rPr lang="en" sz="1800"/>
              <a:t>Pipelining to expose </a:t>
            </a:r>
            <a:r>
              <a:rPr lang="en" sz="1800"/>
              <a:t>parallelism</a:t>
            </a:r>
            <a:r>
              <a:rPr lang="en" sz="1800"/>
              <a:t>, not batches.</a:t>
            </a: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b="1" lang="en" sz="1800">
                <a:solidFill>
                  <a:srgbClr val="980000"/>
                </a:solidFill>
              </a:rPr>
              <a:t>One DLE has all the memory it needs, no external memory needed.</a:t>
            </a:r>
          </a:p>
        </p:txBody>
      </p:sp>
      <p:pic>
        <p:nvPicPr>
          <p:cNvPr id="210" name="Shape 2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000" y="283775"/>
            <a:ext cx="1976700" cy="22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/>
          <p:nvPr>
            <p:ph type="title"/>
          </p:nvPr>
        </p:nvSpPr>
        <p:spPr>
          <a:xfrm>
            <a:off x="707650" y="21135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High Level View- Just a Sea of DLEs</a:t>
            </a:r>
          </a:p>
        </p:txBody>
      </p:sp>
      <p:sp>
        <p:nvSpPr>
          <p:cNvPr id="216" name="Shape 216"/>
          <p:cNvSpPr txBox="1"/>
          <p:nvPr/>
        </p:nvSpPr>
        <p:spPr>
          <a:xfrm>
            <a:off x="5202400" y="696950"/>
            <a:ext cx="3537300" cy="37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buSzPts val="1800"/>
              <a:buChar char="●"/>
            </a:pPr>
            <a:r>
              <a:rPr lang="en" sz="1800"/>
              <a:t>1 DLE ~= 1 Layer</a:t>
            </a:r>
          </a:p>
          <a:p>
            <a:pPr indent="0" lvl="0" marL="0">
              <a:spcBef>
                <a:spcPts val="0"/>
              </a:spcBef>
              <a:buNone/>
            </a:pPr>
            <a:r>
              <a:rPr lang="en" sz="1800"/>
              <a:t>One layer can use multiple DLEs for larger layers.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Communication between neighboring DLEs only.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“Flyover” network for skip connections (Level 1 + 2)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No instruction decoders- programmed like CGRA</a:t>
            </a:r>
          </a:p>
          <a:p>
            <a:pPr indent="-342900" lvl="0" marL="457200" rtl="0">
              <a:spcBef>
                <a:spcPts val="0"/>
              </a:spcBef>
              <a:buSzPts val="1800"/>
              <a:buChar char="●"/>
            </a:pPr>
            <a:r>
              <a:rPr lang="en" sz="1800"/>
              <a:t>Input and output are synchronous, internally asynchronous.</a:t>
            </a:r>
          </a:p>
        </p:txBody>
      </p:sp>
      <p:sp>
        <p:nvSpPr>
          <p:cNvPr id="217" name="Shape 217"/>
          <p:cNvSpPr/>
          <p:nvPr/>
        </p:nvSpPr>
        <p:spPr>
          <a:xfrm>
            <a:off x="933650" y="956300"/>
            <a:ext cx="4202700" cy="3547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8" name="Shape 218"/>
          <p:cNvSpPr/>
          <p:nvPr/>
        </p:nvSpPr>
        <p:spPr>
          <a:xfrm>
            <a:off x="1394575" y="1232550"/>
            <a:ext cx="899100" cy="815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9" name="Shape 219"/>
          <p:cNvSpPr/>
          <p:nvPr/>
        </p:nvSpPr>
        <p:spPr>
          <a:xfrm>
            <a:off x="2585450" y="1232550"/>
            <a:ext cx="899100" cy="815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0" name="Shape 220"/>
          <p:cNvSpPr/>
          <p:nvPr/>
        </p:nvSpPr>
        <p:spPr>
          <a:xfrm>
            <a:off x="3734500" y="1232550"/>
            <a:ext cx="899100" cy="815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1" name="Shape 221"/>
          <p:cNvSpPr/>
          <p:nvPr/>
        </p:nvSpPr>
        <p:spPr>
          <a:xfrm>
            <a:off x="1394575" y="2346750"/>
            <a:ext cx="899100" cy="815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2" name="Shape 222"/>
          <p:cNvSpPr/>
          <p:nvPr/>
        </p:nvSpPr>
        <p:spPr>
          <a:xfrm>
            <a:off x="2585450" y="2346750"/>
            <a:ext cx="899100" cy="815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3" name="Shape 223"/>
          <p:cNvSpPr/>
          <p:nvPr/>
        </p:nvSpPr>
        <p:spPr>
          <a:xfrm>
            <a:off x="3776325" y="2346750"/>
            <a:ext cx="899100" cy="815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4" name="Shape 224"/>
          <p:cNvSpPr/>
          <p:nvPr/>
        </p:nvSpPr>
        <p:spPr>
          <a:xfrm>
            <a:off x="1394575" y="3412150"/>
            <a:ext cx="899100" cy="815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5" name="Shape 225"/>
          <p:cNvSpPr/>
          <p:nvPr/>
        </p:nvSpPr>
        <p:spPr>
          <a:xfrm>
            <a:off x="2585450" y="3412150"/>
            <a:ext cx="899100" cy="815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6" name="Shape 226"/>
          <p:cNvSpPr/>
          <p:nvPr/>
        </p:nvSpPr>
        <p:spPr>
          <a:xfrm>
            <a:off x="3776325" y="3412150"/>
            <a:ext cx="899100" cy="8154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7" name="Shape 227"/>
          <p:cNvSpPr/>
          <p:nvPr/>
        </p:nvSpPr>
        <p:spPr>
          <a:xfrm>
            <a:off x="1024250" y="1039925"/>
            <a:ext cx="285900" cy="3317400"/>
          </a:xfrm>
          <a:prstGeom prst="rect">
            <a:avLst/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/>
              <a:t>Input</a:t>
            </a: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buNone/>
            </a:pPr>
            <a:r>
              <a:rPr lang="en"/>
              <a:t>Interface</a:t>
            </a:r>
          </a:p>
        </p:txBody>
      </p:sp>
      <p:sp>
        <p:nvSpPr>
          <p:cNvPr id="228" name="Shape 228"/>
          <p:cNvSpPr/>
          <p:nvPr/>
        </p:nvSpPr>
        <p:spPr>
          <a:xfrm>
            <a:off x="4759900" y="1071350"/>
            <a:ext cx="285900" cy="33174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/>
              <a:t>Output</a:t>
            </a:r>
          </a:p>
          <a:p>
            <a:pPr indent="0" lvl="0" marL="0">
              <a:spcBef>
                <a:spcPts val="0"/>
              </a:spcBef>
              <a:buNone/>
            </a:pPr>
            <a:r>
              <a:rPr lang="en"/>
              <a:t> Interface</a:t>
            </a:r>
          </a:p>
        </p:txBody>
      </p:sp>
      <p:sp>
        <p:nvSpPr>
          <p:cNvPr id="229" name="Shape 229"/>
          <p:cNvSpPr/>
          <p:nvPr/>
        </p:nvSpPr>
        <p:spPr>
          <a:xfrm>
            <a:off x="2229975" y="1602000"/>
            <a:ext cx="445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0" name="Shape 230"/>
          <p:cNvSpPr/>
          <p:nvPr/>
        </p:nvSpPr>
        <p:spPr>
          <a:xfrm>
            <a:off x="2229975" y="2691800"/>
            <a:ext cx="445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1" name="Shape 231"/>
          <p:cNvSpPr/>
          <p:nvPr/>
        </p:nvSpPr>
        <p:spPr>
          <a:xfrm>
            <a:off x="2229975" y="3781600"/>
            <a:ext cx="445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2" name="Shape 232"/>
          <p:cNvSpPr/>
          <p:nvPr/>
        </p:nvSpPr>
        <p:spPr>
          <a:xfrm>
            <a:off x="3407538" y="1602000"/>
            <a:ext cx="445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3" name="Shape 233"/>
          <p:cNvSpPr/>
          <p:nvPr/>
        </p:nvSpPr>
        <p:spPr>
          <a:xfrm>
            <a:off x="3407538" y="2691800"/>
            <a:ext cx="445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4" name="Shape 234"/>
          <p:cNvSpPr/>
          <p:nvPr/>
        </p:nvSpPr>
        <p:spPr>
          <a:xfrm>
            <a:off x="3407538" y="3781600"/>
            <a:ext cx="445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5" name="Shape 235"/>
          <p:cNvSpPr/>
          <p:nvPr/>
        </p:nvSpPr>
        <p:spPr>
          <a:xfrm rot="5400000">
            <a:off x="2869963" y="2160938"/>
            <a:ext cx="445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6" name="Shape 236"/>
          <p:cNvSpPr/>
          <p:nvPr/>
        </p:nvSpPr>
        <p:spPr>
          <a:xfrm rot="5400000">
            <a:off x="4002963" y="2160925"/>
            <a:ext cx="445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7" name="Shape 237"/>
          <p:cNvSpPr/>
          <p:nvPr/>
        </p:nvSpPr>
        <p:spPr>
          <a:xfrm rot="5400000">
            <a:off x="1621213" y="2160925"/>
            <a:ext cx="445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8" name="Shape 238"/>
          <p:cNvSpPr/>
          <p:nvPr/>
        </p:nvSpPr>
        <p:spPr>
          <a:xfrm rot="5400000">
            <a:off x="1621213" y="3259338"/>
            <a:ext cx="445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9" name="Shape 239"/>
          <p:cNvSpPr/>
          <p:nvPr/>
        </p:nvSpPr>
        <p:spPr>
          <a:xfrm rot="5400000">
            <a:off x="2869963" y="3293263"/>
            <a:ext cx="445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0" name="Shape 240"/>
          <p:cNvSpPr/>
          <p:nvPr/>
        </p:nvSpPr>
        <p:spPr>
          <a:xfrm rot="5400000">
            <a:off x="4002963" y="3259338"/>
            <a:ext cx="445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2168600" y="1340150"/>
            <a:ext cx="1732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2226475" y="2981750"/>
            <a:ext cx="1732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2226475" y="3992050"/>
            <a:ext cx="1732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4" name="Shape 244"/>
          <p:cNvSpPr/>
          <p:nvPr/>
        </p:nvSpPr>
        <p:spPr>
          <a:xfrm rot="5400000">
            <a:off x="691600" y="2716188"/>
            <a:ext cx="1732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5" name="Shape 245"/>
          <p:cNvSpPr/>
          <p:nvPr/>
        </p:nvSpPr>
        <p:spPr>
          <a:xfrm rot="5400000">
            <a:off x="2402938" y="2716200"/>
            <a:ext cx="1732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6" name="Shape 246"/>
          <p:cNvSpPr/>
          <p:nvPr/>
        </p:nvSpPr>
        <p:spPr>
          <a:xfrm rot="5400000">
            <a:off x="3596838" y="2691800"/>
            <a:ext cx="1732800" cy="765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7" name="Shape 247"/>
          <p:cNvSpPr txBox="1"/>
          <p:nvPr/>
        </p:nvSpPr>
        <p:spPr>
          <a:xfrm>
            <a:off x="571000" y="4477550"/>
            <a:ext cx="7366800" cy="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 sz="18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Nine DLEs for illustration only, ~2400 in a Petascale chip (approx 200K ALUs)</a:t>
            </a:r>
          </a:p>
        </p:txBody>
      </p:sp>
      <p:pic>
        <p:nvPicPr>
          <p:cNvPr id="248" name="Shape 2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7495" y="176776"/>
            <a:ext cx="2433180" cy="27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Shape 249"/>
          <p:cNvPicPr preferRelativeResize="0"/>
          <p:nvPr/>
        </p:nvPicPr>
        <p:blipFill rotWithShape="1">
          <a:blip r:embed="rId4">
            <a:alphaModFix/>
          </a:blip>
          <a:srcRect b="586380" l="20490" r="-20490" t="-586380"/>
          <a:stretch/>
        </p:blipFill>
        <p:spPr>
          <a:xfrm>
            <a:off x="6216600" y="383775"/>
            <a:ext cx="323850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Shape 2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98125" y="661800"/>
            <a:ext cx="2433225" cy="27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 txBox="1"/>
          <p:nvPr/>
        </p:nvSpPr>
        <p:spPr>
          <a:xfrm>
            <a:off x="271575" y="1106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b="1" lang="en" sz="2800">
                <a:solidFill>
                  <a:srgbClr val="980000"/>
                </a:solidFill>
              </a:rPr>
              <a:t>DLE Block Diagram</a:t>
            </a:r>
          </a:p>
        </p:txBody>
      </p:sp>
      <p:sp>
        <p:nvSpPr>
          <p:cNvPr id="256" name="Shape 256"/>
          <p:cNvSpPr/>
          <p:nvPr/>
        </p:nvSpPr>
        <p:spPr>
          <a:xfrm>
            <a:off x="802625" y="708975"/>
            <a:ext cx="7390800" cy="3959700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7" name="Shape 257"/>
          <p:cNvSpPr/>
          <p:nvPr/>
        </p:nvSpPr>
        <p:spPr>
          <a:xfrm>
            <a:off x="1504925" y="802625"/>
            <a:ext cx="6146700" cy="14649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Activation Memory (</a:t>
            </a:r>
            <a:r>
              <a:rPr i="1" lang="en"/>
              <a:t>Tensor</a:t>
            </a:r>
            <a:r>
              <a:rPr lang="en"/>
              <a:t> and </a:t>
            </a:r>
            <a:r>
              <a:rPr i="1" lang="en"/>
              <a:t>tensor slice</a:t>
            </a:r>
            <a:r>
              <a:rPr lang="en"/>
              <a:t> addressable) </a:t>
            </a:r>
          </a:p>
        </p:txBody>
      </p:sp>
      <p:sp>
        <p:nvSpPr>
          <p:cNvPr id="258" name="Shape 258"/>
          <p:cNvSpPr/>
          <p:nvPr/>
        </p:nvSpPr>
        <p:spPr>
          <a:xfrm>
            <a:off x="5173750" y="2520150"/>
            <a:ext cx="2895600" cy="1962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Weight Memory (</a:t>
            </a:r>
            <a:r>
              <a:rPr i="1" lang="en"/>
              <a:t>tensor slice</a:t>
            </a:r>
            <a:r>
              <a:rPr lang="en"/>
              <a:t> addressable) </a:t>
            </a:r>
          </a:p>
        </p:txBody>
      </p:sp>
      <p:sp>
        <p:nvSpPr>
          <p:cNvPr id="259" name="Shape 259"/>
          <p:cNvSpPr/>
          <p:nvPr/>
        </p:nvSpPr>
        <p:spPr>
          <a:xfrm>
            <a:off x="1130350" y="2386850"/>
            <a:ext cx="3330900" cy="4146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Activation Buffer(s)</a:t>
            </a:r>
          </a:p>
        </p:txBody>
      </p:sp>
      <p:sp>
        <p:nvSpPr>
          <p:cNvPr id="260" name="Shape 260"/>
          <p:cNvSpPr/>
          <p:nvPr/>
        </p:nvSpPr>
        <p:spPr>
          <a:xfrm>
            <a:off x="1130350" y="4131125"/>
            <a:ext cx="3330900" cy="4146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Writeback Buffer(s)</a:t>
            </a:r>
          </a:p>
        </p:txBody>
      </p:sp>
      <p:sp>
        <p:nvSpPr>
          <p:cNvPr id="261" name="Shape 261"/>
          <p:cNvSpPr/>
          <p:nvPr/>
        </p:nvSpPr>
        <p:spPr>
          <a:xfrm>
            <a:off x="1160450" y="2874538"/>
            <a:ext cx="2792400" cy="1183500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Convolution/MatMul Pipeline</a:t>
            </a:r>
          </a:p>
        </p:txBody>
      </p:sp>
      <p:sp>
        <p:nvSpPr>
          <p:cNvPr id="262" name="Shape 262"/>
          <p:cNvSpPr/>
          <p:nvPr/>
        </p:nvSpPr>
        <p:spPr>
          <a:xfrm>
            <a:off x="2869400" y="2920775"/>
            <a:ext cx="976500" cy="3618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 sz="1200"/>
              <a:t>SIMD CUs</a:t>
            </a:r>
          </a:p>
        </p:txBody>
      </p:sp>
      <p:sp>
        <p:nvSpPr>
          <p:cNvPr id="263" name="Shape 263"/>
          <p:cNvSpPr/>
          <p:nvPr/>
        </p:nvSpPr>
        <p:spPr>
          <a:xfrm>
            <a:off x="1730900" y="2920775"/>
            <a:ext cx="976500" cy="3618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 sz="1200"/>
              <a:t>SIMD CUs</a:t>
            </a:r>
          </a:p>
        </p:txBody>
      </p:sp>
      <p:sp>
        <p:nvSpPr>
          <p:cNvPr id="264" name="Shape 264"/>
          <p:cNvSpPr/>
          <p:nvPr/>
        </p:nvSpPr>
        <p:spPr>
          <a:xfrm>
            <a:off x="1730900" y="3636650"/>
            <a:ext cx="976500" cy="3618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 sz="1200"/>
              <a:t>SIMD CUs</a:t>
            </a:r>
          </a:p>
        </p:txBody>
      </p:sp>
      <p:sp>
        <p:nvSpPr>
          <p:cNvPr id="265" name="Shape 265"/>
          <p:cNvSpPr/>
          <p:nvPr/>
        </p:nvSpPr>
        <p:spPr>
          <a:xfrm>
            <a:off x="2869400" y="3636650"/>
            <a:ext cx="976500" cy="3618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 sz="1200"/>
              <a:t>SIMD CUs</a:t>
            </a:r>
          </a:p>
        </p:txBody>
      </p:sp>
      <p:sp>
        <p:nvSpPr>
          <p:cNvPr id="266" name="Shape 266"/>
          <p:cNvSpPr/>
          <p:nvPr/>
        </p:nvSpPr>
        <p:spPr>
          <a:xfrm>
            <a:off x="4146900" y="2869400"/>
            <a:ext cx="976500" cy="11835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 sz="1200"/>
              <a:t>Activation + </a:t>
            </a:r>
            <a:r>
              <a:rPr lang="en" sz="1000"/>
              <a:t>Normalization</a:t>
            </a:r>
            <a:r>
              <a:rPr lang="en" sz="1200"/>
              <a:t> Units</a:t>
            </a:r>
          </a:p>
        </p:txBody>
      </p:sp>
      <p:sp>
        <p:nvSpPr>
          <p:cNvPr id="267" name="Shape 267"/>
          <p:cNvSpPr/>
          <p:nvPr/>
        </p:nvSpPr>
        <p:spPr>
          <a:xfrm>
            <a:off x="4554900" y="4131125"/>
            <a:ext cx="568500" cy="4146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NoC</a:t>
            </a:r>
          </a:p>
        </p:txBody>
      </p:sp>
      <p:cxnSp>
        <p:nvCxnSpPr>
          <p:cNvPr id="268" name="Shape 268"/>
          <p:cNvCxnSpPr>
            <a:stCxn id="267" idx="2"/>
          </p:cNvCxnSpPr>
          <p:nvPr/>
        </p:nvCxnSpPr>
        <p:spPr>
          <a:xfrm>
            <a:off x="4839150" y="4545725"/>
            <a:ext cx="10200" cy="5175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269" name="Shape 269"/>
          <p:cNvSpPr/>
          <p:nvPr/>
        </p:nvSpPr>
        <p:spPr>
          <a:xfrm>
            <a:off x="7651625" y="1246925"/>
            <a:ext cx="541800" cy="4146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NoC</a:t>
            </a:r>
          </a:p>
        </p:txBody>
      </p:sp>
      <p:cxnSp>
        <p:nvCxnSpPr>
          <p:cNvPr id="270" name="Shape 270"/>
          <p:cNvCxnSpPr>
            <a:stCxn id="269" idx="3"/>
          </p:cNvCxnSpPr>
          <p:nvPr/>
        </p:nvCxnSpPr>
        <p:spPr>
          <a:xfrm flipH="1" rot="10800000">
            <a:off x="8193425" y="1451525"/>
            <a:ext cx="454800" cy="27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271" name="Shape 271"/>
          <p:cNvSpPr/>
          <p:nvPr/>
        </p:nvSpPr>
        <p:spPr>
          <a:xfrm>
            <a:off x="916350" y="1245575"/>
            <a:ext cx="541800" cy="4146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NoC</a:t>
            </a:r>
          </a:p>
        </p:txBody>
      </p:sp>
      <p:cxnSp>
        <p:nvCxnSpPr>
          <p:cNvPr id="272" name="Shape 272"/>
          <p:cNvCxnSpPr>
            <a:stCxn id="271" idx="1"/>
          </p:cNvCxnSpPr>
          <p:nvPr/>
        </p:nvCxnSpPr>
        <p:spPr>
          <a:xfrm rot="10800000">
            <a:off x="474750" y="1451375"/>
            <a:ext cx="441600" cy="15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273" name="Shape 273"/>
          <p:cNvSpPr/>
          <p:nvPr/>
        </p:nvSpPr>
        <p:spPr>
          <a:xfrm>
            <a:off x="4098650" y="69750"/>
            <a:ext cx="568500" cy="4146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NoC</a:t>
            </a:r>
          </a:p>
        </p:txBody>
      </p:sp>
      <p:cxnSp>
        <p:nvCxnSpPr>
          <p:cNvPr id="274" name="Shape 274"/>
          <p:cNvCxnSpPr>
            <a:stCxn id="273" idx="2"/>
          </p:cNvCxnSpPr>
          <p:nvPr/>
        </p:nvCxnSpPr>
        <p:spPr>
          <a:xfrm>
            <a:off x="4382900" y="484350"/>
            <a:ext cx="10200" cy="5175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275" name="Shape 275"/>
          <p:cNvSpPr/>
          <p:nvPr/>
        </p:nvSpPr>
        <p:spPr>
          <a:xfrm>
            <a:off x="4228950" y="2920775"/>
            <a:ext cx="812400" cy="2898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 sz="1000"/>
              <a:t>SIMD CUs</a:t>
            </a:r>
          </a:p>
        </p:txBody>
      </p:sp>
      <p:sp>
        <p:nvSpPr>
          <p:cNvPr id="276" name="Shape 276"/>
          <p:cNvSpPr/>
          <p:nvPr/>
        </p:nvSpPr>
        <p:spPr>
          <a:xfrm>
            <a:off x="4228950" y="3733250"/>
            <a:ext cx="812400" cy="2898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 sz="1000"/>
              <a:t>SIMD CUs</a:t>
            </a:r>
          </a:p>
        </p:txBody>
      </p:sp>
      <p:pic>
        <p:nvPicPr>
          <p:cNvPr id="277" name="Shape 2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821075"/>
            <a:ext cx="1521276" cy="17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Shape 2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6475" y="4694350"/>
            <a:ext cx="1521276" cy="17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/>
          <p:nvPr>
            <p:ph type="title"/>
          </p:nvPr>
        </p:nvSpPr>
        <p:spPr>
          <a:xfrm>
            <a:off x="819150" y="356375"/>
            <a:ext cx="7505700" cy="5832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Circuit Level Innovation</a:t>
            </a:r>
          </a:p>
        </p:txBody>
      </p:sp>
      <p:sp>
        <p:nvSpPr>
          <p:cNvPr id="284" name="Shape 284"/>
          <p:cNvSpPr txBox="1"/>
          <p:nvPr>
            <p:ph idx="1" type="body"/>
          </p:nvPr>
        </p:nvSpPr>
        <p:spPr>
          <a:xfrm>
            <a:off x="819150" y="1007750"/>
            <a:ext cx="7757100" cy="3930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Underappreciated source of “data movement” is in clock lines.</a:t>
            </a:r>
          </a:p>
          <a:p>
            <a:pPr indent="-342900" lvl="0" marL="9144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Up to ~60% of total power (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Prof. Dally: Exascale Challenges</a:t>
            </a:r>
            <a:r>
              <a:rPr lang="en" sz="1800"/>
              <a:t>)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Char char="●"/>
            </a:pPr>
            <a:r>
              <a:rPr b="1" lang="en" sz="1800">
                <a:solidFill>
                  <a:srgbClr val="980000"/>
                </a:solidFill>
              </a:rPr>
              <a:t>New form of asynchronous logic:</a:t>
            </a:r>
          </a:p>
          <a:p>
            <a:pPr indent="-342900" lvl="0" marL="9144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 sz="1800"/>
              <a:t>10% overhead compared to 2X+</a:t>
            </a:r>
            <a:r>
              <a:rPr lang="en" sz="1800"/>
              <a:t> for previous SOTA. </a:t>
            </a:r>
          </a:p>
          <a:p>
            <a:pPr indent="-342900" lvl="0" marL="9144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Functionality immune to process variations</a:t>
            </a:r>
          </a:p>
          <a:p>
            <a:pPr indent="-342900" lvl="0" marL="9144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Higher performance and no guardbanding necessary</a:t>
            </a:r>
          </a:p>
          <a:p>
            <a:pPr indent="-342900" lvl="0" marL="914400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 sz="1800"/>
              <a:t>True</a:t>
            </a:r>
            <a:r>
              <a:rPr lang="en" sz="1800"/>
              <a:t> asynchronous logic (not GALS like some competitors)</a:t>
            </a:r>
          </a:p>
          <a:p>
            <a:pPr indent="-342900" lvl="0" marL="914400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ts val="1800"/>
              <a:buChar char="-"/>
            </a:pPr>
            <a:r>
              <a:rPr lang="en" sz="1800">
                <a:solidFill>
                  <a:srgbClr val="0000FF"/>
                </a:solidFill>
              </a:rPr>
              <a:t>~12 “GHz” effective and sustainable “clock” rate (measured on 28nm).</a:t>
            </a:r>
          </a:p>
          <a:p>
            <a:pPr indent="-342900" lvl="0" marL="914400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ts val="1800"/>
              <a:buChar char="-"/>
            </a:pPr>
            <a:r>
              <a:rPr lang="en" sz="1800">
                <a:solidFill>
                  <a:srgbClr val="222222"/>
                </a:solidFill>
              </a:rPr>
              <a:t>~45.2ps delay and  ~6 fJ energy at 0.7v supply for 4-bit ALU, deeply pipelined to 8-bit multiply and 16-bit accumulate. </a:t>
            </a:r>
          </a:p>
          <a:p>
            <a:pPr indent="-342900" lvl="0" marL="914400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222222"/>
              </a:buClr>
              <a:buSzPts val="1800"/>
              <a:buChar char="-"/>
            </a:pPr>
            <a:r>
              <a:rPr lang="en" sz="1800">
                <a:solidFill>
                  <a:srgbClr val="222222"/>
                </a:solidFill>
              </a:rPr>
              <a:t>Memory access hyper-pipelined with dynamic logic in sense amps.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</a:endParaRP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85" name="Shape 2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1100" y="322900"/>
            <a:ext cx="2610150" cy="29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Shape 2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7425" y="2017450"/>
            <a:ext cx="3238500" cy="3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Data: Done/Ready Detection for Async</a:t>
            </a:r>
          </a:p>
        </p:txBody>
      </p:sp>
      <p:sp>
        <p:nvSpPr>
          <p:cNvPr id="292" name="Shape 292"/>
          <p:cNvSpPr txBox="1"/>
          <p:nvPr>
            <p:ph idx="1" type="body"/>
          </p:nvPr>
        </p:nvSpPr>
        <p:spPr>
          <a:xfrm>
            <a:off x="819150" y="1457875"/>
            <a:ext cx="7505700" cy="24480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 sz="1800"/>
              <a:t>The “done/ready” detection is the critical core of (almost) all asynchronous logic systems.</a:t>
            </a:r>
          </a:p>
          <a:p>
            <a:pPr indent="0" lvl="0" marL="0">
              <a:spcBef>
                <a:spcPts val="0"/>
              </a:spcBef>
              <a:buNone/>
            </a:pPr>
            <a:r>
              <a:rPr lang="en" sz="1800"/>
              <a:t>Compared to standard technology, our advantages are:</a:t>
            </a:r>
          </a:p>
          <a:p>
            <a:pPr indent="0" lvl="0" marL="0">
              <a:spcBef>
                <a:spcPts val="0"/>
              </a:spcBef>
              <a:buNone/>
            </a:pP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</a:rPr>
              <a:t>Energy: 3.4642</a:t>
            </a:r>
            <a:r>
              <a:rPr b="1" lang="en" sz="1800">
                <a:solidFill>
                  <a:srgbClr val="000000"/>
                </a:solidFill>
                <a:highlight>
                  <a:srgbClr val="FFFFFF"/>
                </a:highlight>
              </a:rPr>
              <a:t>X</a:t>
            </a: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</a:rPr>
              <a:t> to 3.5414</a:t>
            </a:r>
            <a:r>
              <a:rPr b="1" lang="en" sz="1800">
                <a:solidFill>
                  <a:srgbClr val="000000"/>
                </a:solidFill>
                <a:highlight>
                  <a:srgbClr val="FFFFFF"/>
                </a:highlight>
              </a:rPr>
              <a:t>X</a:t>
            </a: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</a:rPr>
              <a:t> </a:t>
            </a:r>
          </a:p>
          <a:p>
            <a:pPr indent="0" lvl="0" marL="0">
              <a:spcBef>
                <a:spcPts val="0"/>
              </a:spcBef>
              <a:buNone/>
            </a:pP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</a:rPr>
              <a:t>Delay: 2.2998</a:t>
            </a:r>
            <a:r>
              <a:rPr b="1" lang="en" sz="1800">
                <a:solidFill>
                  <a:srgbClr val="000000"/>
                </a:solidFill>
                <a:highlight>
                  <a:srgbClr val="FFFFFF"/>
                </a:highlight>
              </a:rPr>
              <a:t>X</a:t>
            </a:r>
            <a:r>
              <a:rPr lang="en" sz="1800">
                <a:solidFill>
                  <a:srgbClr val="000000"/>
                </a:solidFill>
                <a:highlight>
                  <a:srgbClr val="FFFFFF"/>
                </a:highlight>
              </a:rPr>
              <a:t> to 3.5300</a:t>
            </a:r>
            <a:r>
              <a:rPr b="1" lang="en" sz="1800">
                <a:solidFill>
                  <a:srgbClr val="000000"/>
                </a:solidFill>
                <a:highlight>
                  <a:srgbClr val="FFFFFF"/>
                </a:highlight>
              </a:rPr>
              <a:t>X</a:t>
            </a: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  <p:pic>
        <p:nvPicPr>
          <p:cNvPr id="293" name="Shape 2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1100" y="322900"/>
            <a:ext cx="2610150" cy="29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Shape 2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2275" y="2627000"/>
            <a:ext cx="4038975" cy="230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/>
          <p:nvPr>
            <p:ph type="title"/>
          </p:nvPr>
        </p:nvSpPr>
        <p:spPr>
          <a:xfrm>
            <a:off x="819150" y="46535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b="1" lang="en"/>
              <a:t>Memory Cell</a:t>
            </a:r>
          </a:p>
        </p:txBody>
      </p:sp>
      <p:sp>
        <p:nvSpPr>
          <p:cNvPr id="300" name="Shape 300"/>
          <p:cNvSpPr txBox="1"/>
          <p:nvPr>
            <p:ph idx="1" type="body"/>
          </p:nvPr>
        </p:nvSpPr>
        <p:spPr>
          <a:xfrm>
            <a:off x="819150" y="1009350"/>
            <a:ext cx="7505700" cy="3546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We can get </a:t>
            </a:r>
            <a:r>
              <a:rPr i="1" lang="en" sz="1800"/>
              <a:t>huge</a:t>
            </a:r>
            <a:r>
              <a:rPr lang="en" sz="1800"/>
              <a:t> advantages by putting all our memory on die. 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 	-Unfortunately, impossible with standard 6T SRAM today. 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Any feasible new memory must be CMOS compatible.</a:t>
            </a:r>
          </a:p>
          <a:p>
            <a:pPr indent="45720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No new materials and no changes to the process (e.g. no litho steps)</a:t>
            </a: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990000"/>
                </a:solidFill>
              </a:rPr>
              <a:t>Our memory cell is just that, “zero-change” to the process itself: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FF"/>
                </a:solidFill>
              </a:rPr>
              <a:t>5X OR (with multilevel) 10X denser</a:t>
            </a:r>
            <a:r>
              <a:rPr lang="en" sz="1800"/>
              <a:t> than the standard 6T SRAM, 6X to 12X (w/multilevel) lower leakage per bit than standard 6T SRAM. 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TCAD simulations complete (promising for multilevel) and MPW in January for silicon validation. </a:t>
            </a:r>
          </a:p>
        </p:txBody>
      </p:sp>
      <p:pic>
        <p:nvPicPr>
          <p:cNvPr id="301" name="Shape 3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23850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Shape 3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6950" y="581375"/>
            <a:ext cx="3238500" cy="3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/>
          <p:nvPr>
            <p:ph type="title"/>
          </p:nvPr>
        </p:nvSpPr>
        <p:spPr>
          <a:xfrm>
            <a:off x="739125" y="27410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b="1" lang="en"/>
              <a:t>3D Stacking- the Wireless Way</a:t>
            </a:r>
          </a:p>
        </p:txBody>
      </p:sp>
      <p:graphicFrame>
        <p:nvGraphicFramePr>
          <p:cNvPr id="308" name="Shape 308"/>
          <p:cNvGraphicFramePr/>
          <p:nvPr/>
        </p:nvGraphicFramePr>
        <p:xfrm>
          <a:off x="489600" y="1034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{A22387C4-ADD6-4C64-9D70-D892F1C80412}</a:tableStyleId>
              </a:tblPr>
              <a:tblGrid>
                <a:gridCol w="1193800"/>
                <a:gridCol w="1193800"/>
                <a:gridCol w="1193800"/>
              </a:tblGrid>
              <a:tr h="7029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Power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Speed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Area</a:t>
                      </a:r>
                    </a:p>
                  </a:txBody>
                  <a:tcPr marT="91425" marB="91425" marR="91425" marL="91425"/>
                </a:tc>
              </a:tr>
              <a:tr h="7029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~7.9 fJ/bit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~40 GBits/S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rPr lang="en" sz="1800"/>
                        <a:t>~9</a:t>
                      </a:r>
                      <a:r>
                        <a:rPr lang="en" sz="1800"/>
                        <a:t> um^2</a:t>
                      </a:r>
                    </a:p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309" name="Shape 309"/>
          <p:cNvSpPr txBox="1"/>
          <p:nvPr/>
        </p:nvSpPr>
        <p:spPr>
          <a:xfrm>
            <a:off x="248875" y="2686050"/>
            <a:ext cx="5446500" cy="23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 sz="1800"/>
              <a:t>Area underneath </a:t>
            </a:r>
            <a:r>
              <a:rPr b="1" lang="en" sz="1800"/>
              <a:t>CAN</a:t>
            </a:r>
            <a:r>
              <a:rPr lang="en" sz="1800"/>
              <a:t> be used.</a:t>
            </a: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buNone/>
            </a:pPr>
            <a:r>
              <a:rPr b="1" lang="en" sz="1800"/>
              <a:t>No ESD protection</a:t>
            </a:r>
            <a:r>
              <a:rPr lang="en" sz="1800"/>
              <a:t> needed for these data links.</a:t>
            </a: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indent="0" lvl="0" marL="0">
              <a:spcBef>
                <a:spcPts val="0"/>
              </a:spcBef>
              <a:buNone/>
            </a:pPr>
            <a:r>
              <a:rPr lang="en" sz="1800"/>
              <a:t>Cross-talk removed by spacing and/or multiplexing.</a:t>
            </a:r>
          </a:p>
          <a:p>
            <a:pPr indent="0" lvl="0" marL="0">
              <a:spcBef>
                <a:spcPts val="0"/>
              </a:spcBef>
              <a:buNone/>
            </a:pPr>
            <a:r>
              <a:rPr lang="en" sz="1800"/>
              <a:t> 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sz="1800"/>
          </a:p>
        </p:txBody>
      </p:sp>
      <p:sp>
        <p:nvSpPr>
          <p:cNvPr id="310" name="Shape 310"/>
          <p:cNvSpPr/>
          <p:nvPr/>
        </p:nvSpPr>
        <p:spPr>
          <a:xfrm>
            <a:off x="5520700" y="1291600"/>
            <a:ext cx="2724000" cy="354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1" name="Shape 311"/>
          <p:cNvSpPr/>
          <p:nvPr/>
        </p:nvSpPr>
        <p:spPr>
          <a:xfrm>
            <a:off x="5520700" y="2331738"/>
            <a:ext cx="2724000" cy="354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2" name="Shape 312"/>
          <p:cNvSpPr txBox="1"/>
          <p:nvPr/>
        </p:nvSpPr>
        <p:spPr>
          <a:xfrm>
            <a:off x="2493850" y="2394600"/>
            <a:ext cx="19341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i="1" lang="en" sz="1000"/>
              <a:t>Source: SPICE Simulation* </a:t>
            </a:r>
          </a:p>
        </p:txBody>
      </p:sp>
      <p:sp>
        <p:nvSpPr>
          <p:cNvPr id="313" name="Shape 313"/>
          <p:cNvSpPr txBox="1"/>
          <p:nvPr/>
        </p:nvSpPr>
        <p:spPr>
          <a:xfrm>
            <a:off x="5825725" y="4588350"/>
            <a:ext cx="30033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/>
              <a:t>*Waveform</a:t>
            </a:r>
          </a:p>
        </p:txBody>
      </p:sp>
      <p:pic>
        <p:nvPicPr>
          <p:cNvPr id="314" name="Shape 3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2325" y="4635350"/>
            <a:ext cx="323850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Shape 3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000" y="4353725"/>
            <a:ext cx="3238587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Shape 3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6379912" y="1605800"/>
            <a:ext cx="1005563" cy="65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Shape 3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91075" y="2812355"/>
            <a:ext cx="3425924" cy="1993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/>
          <p:nvPr>
            <p:ph type="title"/>
          </p:nvPr>
        </p:nvSpPr>
        <p:spPr>
          <a:xfrm>
            <a:off x="819150" y="514125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b="1" lang="en"/>
              <a:t>Maximum Achievable Bandwidth per mm^2</a:t>
            </a:r>
          </a:p>
        </p:txBody>
      </p:sp>
      <p:sp>
        <p:nvSpPr>
          <p:cNvPr id="323" name="Shape 323"/>
          <p:cNvSpPr txBox="1"/>
          <p:nvPr>
            <p:ph idx="1" type="body"/>
          </p:nvPr>
        </p:nvSpPr>
        <p:spPr>
          <a:xfrm>
            <a:off x="819150" y="1189750"/>
            <a:ext cx="7505700" cy="36663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TSVs: 400 GBits/S @ ~110 fJ/bit </a:t>
            </a:r>
            <a:r>
              <a:rPr lang="en" sz="1800" u="sng">
                <a:solidFill>
                  <a:schemeClr val="accent5"/>
                </a:solidFill>
                <a:hlinkClick r:id="rId3"/>
              </a:rPr>
              <a:t>Source (slide 23)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b="1"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But no logic underneath!) 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Inductor coils: 800 GBit/S @ ~110 fJ/bit </a:t>
            </a:r>
            <a:r>
              <a:rPr lang="en" sz="1800" u="sng">
                <a:solidFill>
                  <a:schemeClr val="accent5"/>
                </a:solidFill>
                <a:hlinkClick r:id="rId4"/>
              </a:rPr>
              <a:t>Source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(We get logic underneath though!)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Wireless link: </a:t>
            </a:r>
            <a:r>
              <a:rPr b="1" lang="en" sz="18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10,000</a:t>
            </a:r>
            <a:r>
              <a:rPr b="1"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GBit/S @ ~8 fJ/bit 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get logic underneath too! 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Can be made higher with multiplexing.</a:t>
            </a: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age result for through silicon via" id="324" name="Shape 3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6363" y="1015858"/>
            <a:ext cx="1843575" cy="1159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thruchip wireless 3D stacking" id="325" name="Shape 3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25400" y="2167078"/>
            <a:ext cx="2505525" cy="18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Shape 326"/>
          <p:cNvSpPr txBox="1"/>
          <p:nvPr/>
        </p:nvSpPr>
        <p:spPr>
          <a:xfrm>
            <a:off x="4518524" y="2701250"/>
            <a:ext cx="1334700" cy="2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Image source: ThruChip</a:t>
            </a:r>
          </a:p>
        </p:txBody>
      </p:sp>
      <p:pic>
        <p:nvPicPr>
          <p:cNvPr id="327" name="Shape 3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152400"/>
            <a:ext cx="1872908" cy="20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Shape 3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25395" y="4223275"/>
            <a:ext cx="2966500" cy="33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 txBox="1"/>
          <p:nvPr>
            <p:ph type="title"/>
          </p:nvPr>
        </p:nvSpPr>
        <p:spPr>
          <a:xfrm>
            <a:off x="968400" y="524125"/>
            <a:ext cx="7562100" cy="759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b="1" lang="en"/>
              <a:t>3D Stacking: The Thermal Wall</a:t>
            </a:r>
          </a:p>
        </p:txBody>
      </p:sp>
      <p:sp>
        <p:nvSpPr>
          <p:cNvPr id="334" name="Shape 334"/>
          <p:cNvSpPr txBox="1"/>
          <p:nvPr/>
        </p:nvSpPr>
        <p:spPr>
          <a:xfrm>
            <a:off x="230000" y="1122100"/>
            <a:ext cx="3810900" cy="3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3D stacking is limited today by thermal constraints.</a:t>
            </a:r>
          </a:p>
          <a:p>
            <a:pPr indent="-342900" lvl="0" marL="457200" rtl="0">
              <a:spcBef>
                <a:spcPts val="0"/>
              </a:spcBef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Stacking two dice in the ~300W TDP regime is impractical, limiting the usefulness of 3D stacking.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>
              <a:spcBef>
                <a:spcPts val="0"/>
              </a:spcBef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Observations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from FEM analysis: 	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Heat is concentrated in the center in homogeneous dice as the escape of the sides aren’t there.</a:t>
            </a:r>
          </a:p>
          <a:p>
            <a:pPr indent="-342900" lvl="0" marL="457200" rtl="0">
              <a:spcBef>
                <a:spcPts val="0"/>
              </a:spcBef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Compute regions are hotspots- do worse when a die is on top.</a:t>
            </a:r>
          </a:p>
        </p:txBody>
      </p:sp>
      <p:pic>
        <p:nvPicPr>
          <p:cNvPr id="335" name="Shape 3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5600" y="1052475"/>
            <a:ext cx="2090875" cy="1491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Shape 336"/>
          <p:cNvSpPr txBox="1"/>
          <p:nvPr/>
        </p:nvSpPr>
        <p:spPr>
          <a:xfrm>
            <a:off x="7338900" y="1122100"/>
            <a:ext cx="1247400" cy="12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/>
              <a:t>Source: SemiWiki</a:t>
            </a:r>
          </a:p>
        </p:txBody>
      </p:sp>
      <p:pic>
        <p:nvPicPr>
          <p:cNvPr id="337" name="Shape 3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4575" y="2348800"/>
            <a:ext cx="3563350" cy="255077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Shape 338"/>
          <p:cNvSpPr txBox="1"/>
          <p:nvPr/>
        </p:nvSpPr>
        <p:spPr>
          <a:xfrm>
            <a:off x="7338900" y="2634475"/>
            <a:ext cx="1554000" cy="9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/>
              <a:t>Source:</a:t>
            </a:r>
          </a:p>
          <a:p>
            <a:pPr indent="0" lvl="0" marL="0">
              <a:spcBef>
                <a:spcPts val="0"/>
              </a:spcBef>
              <a:buNone/>
            </a:pPr>
            <a:r>
              <a:rPr lang="en"/>
              <a:t>SemiEngineering</a:t>
            </a:r>
          </a:p>
        </p:txBody>
      </p:sp>
      <p:pic>
        <p:nvPicPr>
          <p:cNvPr id="339" name="Shape 3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1962381" cy="21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 txBox="1"/>
          <p:nvPr>
            <p:ph type="title"/>
          </p:nvPr>
        </p:nvSpPr>
        <p:spPr>
          <a:xfrm>
            <a:off x="968400" y="524125"/>
            <a:ext cx="7562100" cy="759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3D Stacking: Tackling the Thermal Wall</a:t>
            </a:r>
          </a:p>
        </p:txBody>
      </p:sp>
      <p:sp>
        <p:nvSpPr>
          <p:cNvPr id="345" name="Shape 345"/>
          <p:cNvSpPr txBox="1"/>
          <p:nvPr/>
        </p:nvSpPr>
        <p:spPr>
          <a:xfrm>
            <a:off x="407875" y="1042425"/>
            <a:ext cx="8434200" cy="3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Exploit observations from FEM analysis: Heat “Gaussians” around hotspots:</a:t>
            </a:r>
          </a:p>
          <a:p>
            <a:pPr indent="-342900" lvl="0" marL="457200" rtl="0">
              <a:spcBef>
                <a:spcPts val="0"/>
              </a:spcBef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Thermal density of memory regions of dice is less than the thermal density of compute regions.</a:t>
            </a:r>
          </a:p>
          <a:p>
            <a:pPr indent="457200" lvl="0" marL="0" rtl="0">
              <a:spcBef>
                <a:spcPts val="0"/>
              </a:spcBef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→ Place memory regions on top of each other.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>
              <a:spcBef>
                <a:spcPts val="0"/>
              </a:spcBef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“Thermal Multiplexing”: Regions on top of each other work via space-time multiplexing. </a:t>
            </a:r>
          </a:p>
        </p:txBody>
      </p:sp>
      <p:pic>
        <p:nvPicPr>
          <p:cNvPr id="346" name="Shape 3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962381" cy="21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Shape 3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1750" y="4265500"/>
            <a:ext cx="3402000" cy="380225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Shape 348"/>
          <p:cNvSpPr/>
          <p:nvPr/>
        </p:nvSpPr>
        <p:spPr>
          <a:xfrm>
            <a:off x="504675" y="3394450"/>
            <a:ext cx="2571600" cy="255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49" name="Shape 349"/>
          <p:cNvSpPr/>
          <p:nvPr/>
        </p:nvSpPr>
        <p:spPr>
          <a:xfrm>
            <a:off x="504675" y="3878675"/>
            <a:ext cx="2571600" cy="255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0" name="Shape 350"/>
          <p:cNvSpPr/>
          <p:nvPr/>
        </p:nvSpPr>
        <p:spPr>
          <a:xfrm>
            <a:off x="594575" y="3394450"/>
            <a:ext cx="781200" cy="2559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1" name="Shape 351"/>
          <p:cNvSpPr/>
          <p:nvPr/>
        </p:nvSpPr>
        <p:spPr>
          <a:xfrm>
            <a:off x="594575" y="3878675"/>
            <a:ext cx="781200" cy="2559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descr="Image result for fire symbol" id="352" name="Shape 3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9557" y="4176688"/>
            <a:ext cx="591230" cy="726525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Shape 353"/>
          <p:cNvSpPr/>
          <p:nvPr/>
        </p:nvSpPr>
        <p:spPr>
          <a:xfrm>
            <a:off x="3580350" y="3394450"/>
            <a:ext cx="2571600" cy="255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4" name="Shape 354"/>
          <p:cNvSpPr/>
          <p:nvPr/>
        </p:nvSpPr>
        <p:spPr>
          <a:xfrm>
            <a:off x="3580350" y="3878675"/>
            <a:ext cx="2571600" cy="255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5" name="Shape 355"/>
          <p:cNvSpPr/>
          <p:nvPr/>
        </p:nvSpPr>
        <p:spPr>
          <a:xfrm>
            <a:off x="5046775" y="3394450"/>
            <a:ext cx="781200" cy="2559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6" name="Shape 356"/>
          <p:cNvSpPr/>
          <p:nvPr/>
        </p:nvSpPr>
        <p:spPr>
          <a:xfrm>
            <a:off x="3670250" y="3878675"/>
            <a:ext cx="781200" cy="2559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7" name="Shape 357"/>
          <p:cNvSpPr/>
          <p:nvPr/>
        </p:nvSpPr>
        <p:spPr>
          <a:xfrm>
            <a:off x="6332050" y="3394450"/>
            <a:ext cx="2571600" cy="255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8" name="Shape 358"/>
          <p:cNvSpPr/>
          <p:nvPr/>
        </p:nvSpPr>
        <p:spPr>
          <a:xfrm>
            <a:off x="6332050" y="3878675"/>
            <a:ext cx="2571600" cy="255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9" name="Shape 359"/>
          <p:cNvSpPr/>
          <p:nvPr/>
        </p:nvSpPr>
        <p:spPr>
          <a:xfrm>
            <a:off x="6567900" y="3394450"/>
            <a:ext cx="781200" cy="2559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60" name="Shape 360"/>
          <p:cNvSpPr/>
          <p:nvPr/>
        </p:nvSpPr>
        <p:spPr>
          <a:xfrm>
            <a:off x="7798475" y="3878675"/>
            <a:ext cx="781200" cy="2559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 txBox="1"/>
          <p:nvPr>
            <p:ph type="title"/>
          </p:nvPr>
        </p:nvSpPr>
        <p:spPr>
          <a:xfrm>
            <a:off x="819150" y="209900"/>
            <a:ext cx="7505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Comparisons to Other DL Chips</a:t>
            </a:r>
          </a:p>
        </p:txBody>
      </p:sp>
      <p:pic>
        <p:nvPicPr>
          <p:cNvPr id="366" name="Shape 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1" y="1207875"/>
            <a:ext cx="3038198" cy="3727848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Shape 367"/>
          <p:cNvSpPr txBox="1"/>
          <p:nvPr/>
        </p:nvSpPr>
        <p:spPr>
          <a:xfrm>
            <a:off x="378075" y="1008700"/>
            <a:ext cx="26289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Wave Computing</a:t>
            </a:r>
          </a:p>
        </p:txBody>
      </p:sp>
      <p:sp>
        <p:nvSpPr>
          <p:cNvPr id="368" name="Shape 368"/>
          <p:cNvSpPr/>
          <p:nvPr/>
        </p:nvSpPr>
        <p:spPr>
          <a:xfrm>
            <a:off x="907250" y="2771775"/>
            <a:ext cx="785700" cy="1857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369" name="Shape 369"/>
          <p:cNvCxnSpPr>
            <a:stCxn id="368" idx="0"/>
            <a:endCxn id="370" idx="2"/>
          </p:cNvCxnSpPr>
          <p:nvPr/>
        </p:nvCxnSpPr>
        <p:spPr>
          <a:xfrm flipH="1" rot="10800000">
            <a:off x="1300100" y="1207875"/>
            <a:ext cx="2156700" cy="156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370" name="Shape 370"/>
          <p:cNvSpPr txBox="1"/>
          <p:nvPr/>
        </p:nvSpPr>
        <p:spPr>
          <a:xfrm>
            <a:off x="2260725" y="893475"/>
            <a:ext cx="2391900" cy="3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Their ~120 </a:t>
            </a: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PJ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 vs our ~0.5 </a:t>
            </a: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J...</a:t>
            </a:r>
          </a:p>
        </p:txBody>
      </p:sp>
      <p:pic>
        <p:nvPicPr>
          <p:cNvPr id="371" name="Shape 3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5549" y="2469900"/>
            <a:ext cx="5489301" cy="2402638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Shape 372"/>
          <p:cNvSpPr txBox="1"/>
          <p:nvPr/>
        </p:nvSpPr>
        <p:spPr>
          <a:xfrm>
            <a:off x="4533825" y="703825"/>
            <a:ext cx="4133400" cy="7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-69850" lvl="0" marL="0" rtl="0"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Graphcore</a:t>
            </a:r>
          </a:p>
        </p:txBody>
      </p:sp>
      <p:sp>
        <p:nvSpPr>
          <p:cNvPr id="373" name="Shape 373"/>
          <p:cNvSpPr/>
          <p:nvPr/>
        </p:nvSpPr>
        <p:spPr>
          <a:xfrm>
            <a:off x="3549400" y="3384875"/>
            <a:ext cx="2448000" cy="572700"/>
          </a:xfrm>
          <a:prstGeom prst="ellipse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4" name="Shape 374"/>
          <p:cNvSpPr/>
          <p:nvPr/>
        </p:nvSpPr>
        <p:spPr>
          <a:xfrm>
            <a:off x="6516850" y="3384875"/>
            <a:ext cx="2448000" cy="572700"/>
          </a:xfrm>
          <a:prstGeom prst="ellipse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5" name="Shape 375"/>
          <p:cNvSpPr/>
          <p:nvPr/>
        </p:nvSpPr>
        <p:spPr>
          <a:xfrm>
            <a:off x="5997400" y="2615225"/>
            <a:ext cx="477000" cy="802500"/>
          </a:xfrm>
          <a:prstGeom prst="ellips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6" name="Shape 376"/>
          <p:cNvSpPr/>
          <p:nvPr/>
        </p:nvSpPr>
        <p:spPr>
          <a:xfrm>
            <a:off x="6018625" y="3891300"/>
            <a:ext cx="477000" cy="802500"/>
          </a:xfrm>
          <a:prstGeom prst="ellips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7" name="Shape 377"/>
          <p:cNvSpPr txBox="1"/>
          <p:nvPr/>
        </p:nvSpPr>
        <p:spPr>
          <a:xfrm>
            <a:off x="4327275" y="1008700"/>
            <a:ext cx="45465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Has major bottlenecks (not on ours)</a:t>
            </a:r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600 MB not enough (e.g. VGGNet &gt; 600MB, real-world data up to 40X bigger ).</a:t>
            </a:r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Our on-chip memory is ~1.5GB (on 28nm) to 6/8 GB (on FinFET 7nm)</a:t>
            </a:r>
          </a:p>
          <a:p>
            <a:pPr indent="-317500" lvl="0" marL="457200">
              <a:spcBef>
                <a:spcPts val="0"/>
              </a:spcBef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Their ~200 TFLOPs vs our ~1 PetaFLOPs</a:t>
            </a:r>
          </a:p>
        </p:txBody>
      </p:sp>
      <p:sp>
        <p:nvSpPr>
          <p:cNvPr id="378" name="Shape 378"/>
          <p:cNvSpPr txBox="1"/>
          <p:nvPr/>
        </p:nvSpPr>
        <p:spPr>
          <a:xfrm>
            <a:off x="648775" y="4451050"/>
            <a:ext cx="2588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>
                <a:solidFill>
                  <a:srgbClr val="FF0000"/>
                </a:solidFill>
              </a:rPr>
              <a:t>Not performant, energy </a:t>
            </a:r>
            <a:r>
              <a:rPr b="1" lang="en">
                <a:solidFill>
                  <a:srgbClr val="FF0000"/>
                </a:solidFill>
              </a:rPr>
              <a:t>efficient</a:t>
            </a:r>
            <a:r>
              <a:rPr b="1" lang="en">
                <a:solidFill>
                  <a:srgbClr val="FF0000"/>
                </a:solidFill>
              </a:rPr>
              <a:t> OR sustainable.</a:t>
            </a:r>
          </a:p>
        </p:txBody>
      </p:sp>
      <p:cxnSp>
        <p:nvCxnSpPr>
          <p:cNvPr id="379" name="Shape 379"/>
          <p:cNvCxnSpPr>
            <a:endCxn id="373" idx="0"/>
          </p:cNvCxnSpPr>
          <p:nvPr/>
        </p:nvCxnSpPr>
        <p:spPr>
          <a:xfrm>
            <a:off x="4583500" y="1199075"/>
            <a:ext cx="189900" cy="218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pic>
        <p:nvPicPr>
          <p:cNvPr id="380" name="Shape 3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31175" y="209900"/>
            <a:ext cx="2533671" cy="28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hape 385"/>
          <p:cNvSpPr txBox="1"/>
          <p:nvPr>
            <p:ph type="title"/>
          </p:nvPr>
        </p:nvSpPr>
        <p:spPr>
          <a:xfrm>
            <a:off x="819150" y="293175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Compared to Intel Nervana (“Lake Crest”)</a:t>
            </a:r>
          </a:p>
        </p:txBody>
      </p:sp>
      <p:pic>
        <p:nvPicPr>
          <p:cNvPr id="386" name="Shape 3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000" y="1402750"/>
            <a:ext cx="7053602" cy="359092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Shape 387"/>
          <p:cNvSpPr/>
          <p:nvPr/>
        </p:nvSpPr>
        <p:spPr>
          <a:xfrm>
            <a:off x="1195525" y="2123850"/>
            <a:ext cx="1635000" cy="8958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8" name="Shape 388"/>
          <p:cNvSpPr/>
          <p:nvPr/>
        </p:nvSpPr>
        <p:spPr>
          <a:xfrm>
            <a:off x="1249225" y="3525925"/>
            <a:ext cx="1635000" cy="8958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9" name="Shape 389"/>
          <p:cNvSpPr/>
          <p:nvPr/>
        </p:nvSpPr>
        <p:spPr>
          <a:xfrm>
            <a:off x="5884025" y="2123850"/>
            <a:ext cx="1635000" cy="8958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0" name="Shape 390"/>
          <p:cNvSpPr/>
          <p:nvPr/>
        </p:nvSpPr>
        <p:spPr>
          <a:xfrm>
            <a:off x="5884025" y="3484425"/>
            <a:ext cx="1635000" cy="8958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91" name="Shape 391"/>
          <p:cNvSpPr txBox="1"/>
          <p:nvPr/>
        </p:nvSpPr>
        <p:spPr>
          <a:xfrm>
            <a:off x="1901375" y="998625"/>
            <a:ext cx="6118200" cy="3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b="1" lang="en" sz="24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~60 pJ/byte </a:t>
            </a:r>
            <a:r>
              <a:rPr lang="en" sz="24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(Nervana) </a:t>
            </a:r>
            <a:r>
              <a:rPr b="1" lang="en" sz="24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vs ~0.5 pJ/byte </a:t>
            </a:r>
            <a:r>
              <a:rPr lang="en" sz="24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(Vathys)</a:t>
            </a:r>
          </a:p>
        </p:txBody>
      </p:sp>
      <p:pic>
        <p:nvPicPr>
          <p:cNvPr id="392" name="Shape 3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72325" y="252575"/>
            <a:ext cx="1836175" cy="20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 txBox="1"/>
          <p:nvPr>
            <p:ph type="title"/>
          </p:nvPr>
        </p:nvSpPr>
        <p:spPr>
          <a:xfrm>
            <a:off x="819150" y="209900"/>
            <a:ext cx="7505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b="1" lang="en"/>
              <a:t>Compared to the TPU v1</a:t>
            </a:r>
          </a:p>
        </p:txBody>
      </p:sp>
      <p:sp>
        <p:nvSpPr>
          <p:cNvPr id="398" name="Shape 398"/>
          <p:cNvSpPr txBox="1"/>
          <p:nvPr/>
        </p:nvSpPr>
        <p:spPr>
          <a:xfrm>
            <a:off x="6013025" y="337400"/>
            <a:ext cx="2564700" cy="19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 sz="1800"/>
              <a:t>A lot of on-chip data movement with an unified memory.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buNone/>
            </a:pPr>
            <a:r>
              <a:rPr lang="en" sz="1800"/>
              <a:t>Also, must “lower” convolutions to a matmul, problematic for convolutions.</a:t>
            </a:r>
          </a:p>
        </p:txBody>
      </p:sp>
      <p:sp>
        <p:nvSpPr>
          <p:cNvPr id="399" name="Shape 399"/>
          <p:cNvSpPr txBox="1"/>
          <p:nvPr/>
        </p:nvSpPr>
        <p:spPr>
          <a:xfrm>
            <a:off x="1985450" y="4638925"/>
            <a:ext cx="39291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Image courtesy of Google of course.</a:t>
            </a:r>
          </a:p>
        </p:txBody>
      </p:sp>
      <p:graphicFrame>
        <p:nvGraphicFramePr>
          <p:cNvPr id="400" name="Shape 400"/>
          <p:cNvGraphicFramePr/>
          <p:nvPr/>
        </p:nvGraphicFramePr>
        <p:xfrm>
          <a:off x="6013025" y="2862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{A22387C4-ADD6-4C64-9D70-D892F1C80412}</a:tableStyleId>
              </a:tblPr>
              <a:tblGrid>
                <a:gridCol w="2181700"/>
                <a:gridCol w="479950"/>
              </a:tblGrid>
              <a:tr h="10673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Move 8-bits 1mm On-Chip (on 10nm)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~8 pJ </a:t>
                      </a:r>
                    </a:p>
                  </a:txBody>
                  <a:tcPr marT="91425" marB="91425" marR="91425" marL="91425"/>
                </a:tc>
              </a:tr>
              <a:tr h="8131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rPr b="1" i="1" lang="en">
                          <a:solidFill>
                            <a:srgbClr val="FF0000"/>
                          </a:solidFill>
                        </a:rPr>
                        <a:t>DRAM access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rPr b="1" i="1" lang="en">
                          <a:solidFill>
                            <a:srgbClr val="FF0000"/>
                          </a:solidFill>
                        </a:rPr>
                        <a:t>640pJ</a:t>
                      </a:r>
                    </a:p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rPr b="1" i="1" lang="en">
                          <a:solidFill>
                            <a:srgbClr val="FF0000"/>
                          </a:solidFill>
                        </a:rPr>
                        <a:t>!!!</a:t>
                      </a: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401" name="Shape 4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650" y="804738"/>
            <a:ext cx="5314374" cy="3985781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Shape 402"/>
          <p:cNvSpPr/>
          <p:nvPr/>
        </p:nvSpPr>
        <p:spPr>
          <a:xfrm>
            <a:off x="2864475" y="1463600"/>
            <a:ext cx="1003500" cy="8085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3" name="Shape 403"/>
          <p:cNvSpPr/>
          <p:nvPr/>
        </p:nvSpPr>
        <p:spPr>
          <a:xfrm>
            <a:off x="1860975" y="3630175"/>
            <a:ext cx="1003500" cy="8085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404" name="Shape 4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4199" y="4712800"/>
            <a:ext cx="2559619" cy="28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409"/>
          <p:cNvSpPr txBox="1"/>
          <p:nvPr>
            <p:ph type="title"/>
          </p:nvPr>
        </p:nvSpPr>
        <p:spPr>
          <a:xfrm>
            <a:off x="819150" y="31555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Compared to TPU v2</a:t>
            </a:r>
          </a:p>
        </p:txBody>
      </p:sp>
      <p:pic>
        <p:nvPicPr>
          <p:cNvPr id="410" name="Shape 4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0925" y="938375"/>
            <a:ext cx="5530650" cy="385945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Shape 411"/>
          <p:cNvSpPr/>
          <p:nvPr/>
        </p:nvSpPr>
        <p:spPr>
          <a:xfrm>
            <a:off x="3339125" y="2606800"/>
            <a:ext cx="1133700" cy="6750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12" name="Shape 412"/>
          <p:cNvSpPr/>
          <p:nvPr/>
        </p:nvSpPr>
        <p:spPr>
          <a:xfrm>
            <a:off x="5983350" y="2606800"/>
            <a:ext cx="960900" cy="7092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13" name="Shape 413"/>
          <p:cNvSpPr txBox="1"/>
          <p:nvPr/>
        </p:nvSpPr>
        <p:spPr>
          <a:xfrm>
            <a:off x="829600" y="4203300"/>
            <a:ext cx="7425000" cy="4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 sz="1800"/>
              <a:t>No programmability : ( </a:t>
            </a:r>
          </a:p>
        </p:txBody>
      </p:sp>
      <p:cxnSp>
        <p:nvCxnSpPr>
          <p:cNvPr id="414" name="Shape 414"/>
          <p:cNvCxnSpPr/>
          <p:nvPr/>
        </p:nvCxnSpPr>
        <p:spPr>
          <a:xfrm flipH="1" rot="10800000">
            <a:off x="3553450" y="3421950"/>
            <a:ext cx="960900" cy="102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cxnSp>
        <p:nvCxnSpPr>
          <p:cNvPr id="415" name="Shape 415"/>
          <p:cNvCxnSpPr/>
          <p:nvPr/>
        </p:nvCxnSpPr>
        <p:spPr>
          <a:xfrm flipH="1" rot="10800000">
            <a:off x="3650550" y="3442775"/>
            <a:ext cx="1693500" cy="105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416" name="Shape 416"/>
          <p:cNvSpPr txBox="1"/>
          <p:nvPr/>
        </p:nvSpPr>
        <p:spPr>
          <a:xfrm>
            <a:off x="1901375" y="998625"/>
            <a:ext cx="6118200" cy="3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b="1" lang="en" sz="24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~60 pJ/byte </a:t>
            </a:r>
            <a:r>
              <a:rPr lang="en" sz="24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(TPU v2) </a:t>
            </a:r>
            <a:r>
              <a:rPr b="1" lang="en" sz="24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vs ~0.5 pJ/byte </a:t>
            </a:r>
            <a:r>
              <a:rPr lang="en" sz="24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(Vathys)</a:t>
            </a:r>
          </a:p>
        </p:txBody>
      </p:sp>
      <p:pic>
        <p:nvPicPr>
          <p:cNvPr id="417" name="Shape 4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2350" y="4527300"/>
            <a:ext cx="3238500" cy="3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Shape 422"/>
          <p:cNvSpPr txBox="1"/>
          <p:nvPr>
            <p:ph type="title"/>
          </p:nvPr>
        </p:nvSpPr>
        <p:spPr>
          <a:xfrm>
            <a:off x="819150" y="31555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b="1" lang="en"/>
              <a:t>Compared to the “Analog Alternative”</a:t>
            </a:r>
          </a:p>
        </p:txBody>
      </p:sp>
      <p:sp>
        <p:nvSpPr>
          <p:cNvPr id="423" name="Shape 423"/>
          <p:cNvSpPr txBox="1"/>
          <p:nvPr/>
        </p:nvSpPr>
        <p:spPr>
          <a:xfrm>
            <a:off x="781200" y="1113050"/>
            <a:ext cx="7251900" cy="3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Number of problems with analog computation, even for DL.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Current approaches are flash memory based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Requires power and area intensive ADCs and DACs</a:t>
            </a:r>
          </a:p>
          <a:p>
            <a:pPr indent="-342900" lvl="0" marL="457200" rtl="0">
              <a:spcBef>
                <a:spcPts val="0"/>
              </a:spcBef>
              <a:buSzPts val="1800"/>
              <a:buFont typeface="Calibri"/>
              <a:buChar char="●"/>
            </a:pP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Does not solve the data movement problem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 (in fact makes it worse)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Char char="●"/>
            </a:pPr>
            <a:r>
              <a:rPr b="1" lang="en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Huge endurance problem for flash memory (~10^6 max cycles)</a:t>
            </a:r>
          </a:p>
          <a:p>
            <a:pPr indent="-342900" lvl="2" marL="1371600" rtl="0">
              <a:spcBef>
                <a:spcPts val="0"/>
              </a:spcBef>
              <a:buClr>
                <a:srgbClr val="FF0000"/>
              </a:buClr>
              <a:buSzPts val="1800"/>
              <a:buFont typeface="Calibri"/>
              <a:buChar char="■"/>
            </a:pPr>
            <a:r>
              <a:rPr lang="en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At “1 GHz” will die in ~1 millisecond </a:t>
            </a:r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Flash memory is intrinsically unscalable to lower geometries due to leakage difficulties, low number of carriers in the floating gate.</a:t>
            </a:r>
          </a:p>
          <a:p>
            <a:pPr indent="-342900" lvl="0" marL="457200">
              <a:spcBef>
                <a:spcPts val="0"/>
              </a:spcBef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And of course…. </a:t>
            </a:r>
            <a:r>
              <a:rPr b="1" lang="en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 evidence it can actually retain accuracy...</a:t>
            </a:r>
          </a:p>
        </p:txBody>
      </p:sp>
      <p:pic>
        <p:nvPicPr>
          <p:cNvPr id="424" name="Shape 4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687550"/>
            <a:ext cx="2715974" cy="30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hape 429"/>
          <p:cNvSpPr txBox="1"/>
          <p:nvPr>
            <p:ph type="title"/>
          </p:nvPr>
        </p:nvSpPr>
        <p:spPr>
          <a:xfrm>
            <a:off x="819150" y="39955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The Software Stack (aka “How do I actually use it?”)</a:t>
            </a:r>
          </a:p>
        </p:txBody>
      </p:sp>
      <p:sp>
        <p:nvSpPr>
          <p:cNvPr id="430" name="Shape 430"/>
          <p:cNvSpPr/>
          <p:nvPr/>
        </p:nvSpPr>
        <p:spPr>
          <a:xfrm>
            <a:off x="819150" y="1699425"/>
            <a:ext cx="1656900" cy="738600"/>
          </a:xfrm>
          <a:prstGeom prst="roundRect">
            <a:avLst>
              <a:gd fmla="val 16667" name="adj"/>
            </a:avLst>
          </a:prstGeom>
          <a:solidFill>
            <a:srgbClr val="93C47D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Framework: TensorFlow, Torch, etc.</a:t>
            </a:r>
          </a:p>
        </p:txBody>
      </p:sp>
      <p:pic>
        <p:nvPicPr>
          <p:cNvPr descr="compgraph.png" id="431" name="Shape 4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4000" y="1715673"/>
            <a:ext cx="1276841" cy="738600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Shape 432"/>
          <p:cNvSpPr txBox="1"/>
          <p:nvPr/>
        </p:nvSpPr>
        <p:spPr>
          <a:xfrm>
            <a:off x="3202900" y="2387750"/>
            <a:ext cx="2560800" cy="2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 sz="1800"/>
              <a:t>Computational Graph IR (e.g. ONNX)</a:t>
            </a:r>
          </a:p>
        </p:txBody>
      </p:sp>
      <p:cxnSp>
        <p:nvCxnSpPr>
          <p:cNvPr id="433" name="Shape 433"/>
          <p:cNvCxnSpPr>
            <a:stCxn id="430" idx="3"/>
            <a:endCxn id="431" idx="1"/>
          </p:cNvCxnSpPr>
          <p:nvPr/>
        </p:nvCxnSpPr>
        <p:spPr>
          <a:xfrm>
            <a:off x="2476050" y="2068725"/>
            <a:ext cx="948000" cy="16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434" name="Shape 434"/>
          <p:cNvSpPr/>
          <p:nvPr/>
        </p:nvSpPr>
        <p:spPr>
          <a:xfrm>
            <a:off x="6094350" y="1838000"/>
            <a:ext cx="1656900" cy="738600"/>
          </a:xfrm>
          <a:prstGeom prst="roundRect">
            <a:avLst>
              <a:gd fmla="val 16667" name="adj"/>
            </a:avLst>
          </a:prstGeom>
          <a:solidFill>
            <a:srgbClr val="6D9EEB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buNone/>
            </a:pPr>
            <a:r>
              <a:rPr lang="en"/>
              <a:t>DNN-cc Graph Compiler</a:t>
            </a:r>
          </a:p>
        </p:txBody>
      </p:sp>
      <p:cxnSp>
        <p:nvCxnSpPr>
          <p:cNvPr id="435" name="Shape 435"/>
          <p:cNvCxnSpPr>
            <a:stCxn id="431" idx="3"/>
            <a:endCxn id="434" idx="1"/>
          </p:cNvCxnSpPr>
          <p:nvPr/>
        </p:nvCxnSpPr>
        <p:spPr>
          <a:xfrm>
            <a:off x="4700841" y="2084973"/>
            <a:ext cx="1393500" cy="1224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436" name="Shape 436"/>
          <p:cNvSpPr/>
          <p:nvPr/>
        </p:nvSpPr>
        <p:spPr>
          <a:xfrm>
            <a:off x="3213275" y="3271150"/>
            <a:ext cx="1698300" cy="1525800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buNone/>
            </a:pPr>
            <a:r>
              <a:rPr lang="en"/>
              <a:t>Vathys Chip</a:t>
            </a:r>
          </a:p>
        </p:txBody>
      </p:sp>
      <p:cxnSp>
        <p:nvCxnSpPr>
          <p:cNvPr id="437" name="Shape 437"/>
          <p:cNvCxnSpPr>
            <a:stCxn id="434" idx="2"/>
            <a:endCxn id="436" idx="0"/>
          </p:cNvCxnSpPr>
          <p:nvPr/>
        </p:nvCxnSpPr>
        <p:spPr>
          <a:xfrm flipH="1">
            <a:off x="4062300" y="2576600"/>
            <a:ext cx="2860500" cy="6945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lg" w="lg" type="none"/>
            <a:tailEnd len="lg" w="lg" type="triangle"/>
          </a:ln>
        </p:spPr>
      </p:cxnSp>
      <p:sp>
        <p:nvSpPr>
          <p:cNvPr id="438" name="Shape 438"/>
          <p:cNvSpPr txBox="1"/>
          <p:nvPr/>
        </p:nvSpPr>
        <p:spPr>
          <a:xfrm>
            <a:off x="4974525" y="3060450"/>
            <a:ext cx="4224900" cy="16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rgbClr val="980000"/>
              </a:solidFill>
            </a:endParaRPr>
          </a:p>
          <a:p>
            <a:pPr indent="0" lvl="0" mar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rgbClr val="980000"/>
              </a:solidFill>
            </a:endParaRPr>
          </a:p>
          <a:p>
            <a:pPr indent="0" lvl="0" marL="0" algn="ctr">
              <a:spcBef>
                <a:spcPts val="0"/>
              </a:spcBef>
              <a:buNone/>
            </a:pPr>
            <a:r>
              <a:rPr lang="en" sz="1800">
                <a:solidFill>
                  <a:srgbClr val="980000"/>
                </a:solidFill>
              </a:rPr>
              <a:t>Data scientist sees </a:t>
            </a:r>
            <a:r>
              <a:rPr b="1" lang="en" sz="2400">
                <a:solidFill>
                  <a:srgbClr val="980000"/>
                </a:solidFill>
              </a:rPr>
              <a:t>no</a:t>
            </a:r>
            <a:r>
              <a:rPr b="1" lang="en" sz="1800">
                <a:solidFill>
                  <a:srgbClr val="980000"/>
                </a:solidFill>
              </a:rPr>
              <a:t> difference except 10X faster </a:t>
            </a:r>
          </a:p>
          <a:p>
            <a:pPr indent="0" lvl="0" marL="0" algn="ctr">
              <a:spcBef>
                <a:spcPts val="0"/>
              </a:spcBef>
              <a:buNone/>
            </a:pPr>
            <a:r>
              <a:rPr b="1" lang="en" sz="1800">
                <a:solidFill>
                  <a:srgbClr val="980000"/>
                </a:solidFill>
              </a:rPr>
              <a:t>than TPU, IPU, DPU etc.</a:t>
            </a:r>
          </a:p>
        </p:txBody>
      </p:sp>
      <p:sp>
        <p:nvSpPr>
          <p:cNvPr id="439" name="Shape 439"/>
          <p:cNvSpPr txBox="1"/>
          <p:nvPr/>
        </p:nvSpPr>
        <p:spPr>
          <a:xfrm>
            <a:off x="543625" y="3094475"/>
            <a:ext cx="2606700" cy="17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rgbClr val="980000"/>
              </a:solidFill>
            </a:endParaRP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rgbClr val="980000"/>
              </a:solidFill>
            </a:endParaRPr>
          </a:p>
          <a:p>
            <a:pPr indent="0" lvl="0" marL="0" algn="ctr">
              <a:spcBef>
                <a:spcPts val="0"/>
              </a:spcBef>
              <a:buNone/>
            </a:pPr>
            <a:r>
              <a:rPr lang="en" sz="1800">
                <a:solidFill>
                  <a:srgbClr val="980000"/>
                </a:solidFill>
              </a:rPr>
              <a:t>Vathys chip is a </a:t>
            </a:r>
            <a:r>
              <a:rPr b="1" lang="en" sz="1800">
                <a:solidFill>
                  <a:srgbClr val="980000"/>
                </a:solidFill>
              </a:rPr>
              <a:t>drop-in replacement</a:t>
            </a:r>
            <a:r>
              <a:rPr lang="en" sz="1800">
                <a:solidFill>
                  <a:srgbClr val="980000"/>
                </a:solidFill>
              </a:rPr>
              <a:t> for nVidia GPU.</a:t>
            </a:r>
          </a:p>
        </p:txBody>
      </p:sp>
      <p:pic>
        <p:nvPicPr>
          <p:cNvPr id="440" name="Shape 4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675" y="205975"/>
            <a:ext cx="2425175" cy="27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Timeline (aka “I want one, when can I buy one?”)</a:t>
            </a:r>
          </a:p>
        </p:txBody>
      </p:sp>
      <p:sp>
        <p:nvSpPr>
          <p:cNvPr id="446" name="Shape 446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MPW going out in January 2018 to silicon validate 3D stacking and memory cell.</a:t>
            </a:r>
          </a:p>
          <a:p>
            <a:pPr indent="-342900" lvl="0" marL="45720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Engineering samples in Q2 2018, funding contingent.</a:t>
            </a:r>
          </a:p>
          <a:p>
            <a:pPr indent="-342900" lvl="0" marL="45720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Production shipping in Q3 2018, funding contingent.</a:t>
            </a:r>
          </a:p>
          <a:p>
            <a:pPr indent="-342900" lvl="0" marL="457200">
              <a:spcBef>
                <a:spcPts val="0"/>
              </a:spcBef>
              <a:buSzPts val="1800"/>
              <a:buAutoNum type="arabicPeriod"/>
            </a:pPr>
            <a:r>
              <a:rPr lang="en" sz="1800"/>
              <a:t>Production shipping on </a:t>
            </a:r>
            <a:r>
              <a:rPr b="1" lang="en" sz="1800"/>
              <a:t>7nm</a:t>
            </a:r>
            <a:r>
              <a:rPr lang="en" sz="1800"/>
              <a:t> in Q1 2019, also funding contingent.</a:t>
            </a:r>
          </a:p>
        </p:txBody>
      </p:sp>
      <p:pic>
        <p:nvPicPr>
          <p:cNvPr id="447" name="Shape 4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238500" cy="36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Shape 452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buNone/>
            </a:pPr>
            <a:r>
              <a:rPr b="1" lang="en"/>
              <a:t>Thank you!</a:t>
            </a:r>
          </a:p>
        </p:txBody>
      </p:sp>
      <p:sp>
        <p:nvSpPr>
          <p:cNvPr id="453" name="Shape 453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buNone/>
            </a:pPr>
            <a:r>
              <a:rPr lang="en" sz="1800"/>
              <a:t>Any questions?</a:t>
            </a:r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