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</p:sldMasterIdLst>
  <p:notesMasterIdLst>
    <p:notesMasterId r:id="rId27"/>
  </p:notesMasterIdLst>
  <p:handoutMasterIdLst>
    <p:handoutMasterId r:id="rId28"/>
  </p:handout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77" r:id="rId11"/>
    <p:sldId id="284" r:id="rId12"/>
    <p:sldId id="267" r:id="rId13"/>
    <p:sldId id="268" r:id="rId14"/>
    <p:sldId id="269" r:id="rId15"/>
    <p:sldId id="270" r:id="rId16"/>
    <p:sldId id="272" r:id="rId17"/>
    <p:sldId id="273" r:id="rId18"/>
    <p:sldId id="279" r:id="rId19"/>
    <p:sldId id="274" r:id="rId20"/>
    <p:sldId id="275" r:id="rId21"/>
    <p:sldId id="278" r:id="rId22"/>
    <p:sldId id="280" r:id="rId23"/>
    <p:sldId id="281" r:id="rId24"/>
    <p:sldId id="282" r:id="rId25"/>
    <p:sldId id="283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1348"/>
    <p:restoredTop sz="86418"/>
  </p:normalViewPr>
  <p:slideViewPr>
    <p:cSldViewPr>
      <p:cViewPr varScale="1">
        <p:scale>
          <a:sx n="112" d="100"/>
          <a:sy n="112" d="100"/>
        </p:scale>
        <p:origin x="117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5431736-F2F7-EF48-86D7-3318424F52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5AEF42-6C0B-094F-BE02-DA1290A992D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64AB28-CACC-5F47-A82D-E5D25964A29F}" type="datetimeFigureOut">
              <a:rPr lang="en-US" smtClean="0"/>
              <a:t>2/12/18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936CF3-E28F-ED4F-999E-75F81EDB175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055509-BEA3-CA44-8775-597F239FC4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722C2A-C059-6941-B9BA-B0CB73790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2398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x-none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x-none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x-none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4187261-EE97-4441-A79B-CD7AEA1B2288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F1999D-04DA-7842-8CF9-19D964323E28}" type="slidenum">
              <a:rPr lang="en-US" altLang="x-none"/>
              <a:pPr/>
              <a:t>1</a:t>
            </a:fld>
            <a:endParaRPr lang="en-US" altLang="x-none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55AAF8-A969-CA4A-ACFB-76743A60EAD1}" type="slidenum">
              <a:rPr lang="en-US" altLang="x-none"/>
              <a:pPr/>
              <a:t>2</a:t>
            </a:fld>
            <a:endParaRPr lang="en-US" altLang="x-none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CAD38D-668A-E346-8535-ADB86B4C5EFC}" type="slidenum">
              <a:rPr lang="en-US" altLang="x-none"/>
              <a:pPr/>
              <a:t>3</a:t>
            </a:fld>
            <a:endParaRPr lang="en-US" altLang="x-none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CFF63E-8328-2149-B775-7A87429995CB}" type="slidenum">
              <a:rPr lang="en-US" altLang="x-none"/>
              <a:pPr/>
              <a:t>4</a:t>
            </a:fld>
            <a:endParaRPr lang="en-US" altLang="x-none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890ACA-B47C-524B-ACAA-574387BCF9BB}" type="slidenum">
              <a:rPr lang="en-US" altLang="x-none"/>
              <a:pPr/>
              <a:t>5</a:t>
            </a:fld>
            <a:endParaRPr lang="en-US" altLang="x-none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941AAD-988B-5643-9554-378CB7807343}" type="slidenum">
              <a:rPr lang="en-US" altLang="x-none"/>
              <a:pPr/>
              <a:t>6</a:t>
            </a:fld>
            <a:endParaRPr lang="en-US" altLang="x-none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C4EE51-0270-BE4B-A3D0-0C18CC9CF62C}" type="slidenum">
              <a:rPr lang="en-US" altLang="x-none"/>
              <a:pPr/>
              <a:t>7</a:t>
            </a:fld>
            <a:endParaRPr lang="en-US" altLang="x-none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7BCEC3-7AEA-844C-A755-125320F43098}" type="slidenum">
              <a:rPr lang="en-US" altLang="x-none"/>
              <a:pPr/>
              <a:t>8</a:t>
            </a:fld>
            <a:endParaRPr lang="en-US" altLang="x-none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18BAE0-1F00-FA4A-A65B-52E47AD75860}" type="slidenum">
              <a:rPr lang="en-US" altLang="x-none"/>
              <a:pPr/>
              <a:t>9</a:t>
            </a:fld>
            <a:endParaRPr lang="en-US" altLang="x-none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9DF3B8-6F63-F84E-AAC1-B4A994AFB3FC}" type="slidenum">
              <a:rPr lang="en-US" altLang="x-none"/>
              <a:pPr/>
              <a:t>12</a:t>
            </a:fld>
            <a:endParaRPr lang="en-US" altLang="x-none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DA1C0A-A4D5-274F-9639-B85EB0509385}" type="slidenum">
              <a:rPr lang="en-US" altLang="x-none"/>
              <a:pPr/>
              <a:t>13</a:t>
            </a:fld>
            <a:endParaRPr lang="en-US" altLang="x-none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413823-2B2F-A141-A70F-813DE5F8E97A}" type="slidenum">
              <a:rPr lang="en-US" altLang="x-none"/>
              <a:pPr/>
              <a:t>14</a:t>
            </a:fld>
            <a:endParaRPr lang="en-US" altLang="x-none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590694-7D38-6E4D-9470-7CAC082482AC}" type="slidenum">
              <a:rPr lang="en-US" altLang="x-none"/>
              <a:pPr/>
              <a:t>15</a:t>
            </a:fld>
            <a:endParaRPr lang="en-US" altLang="x-none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FBD062-0C3D-464D-8D2A-C3DFB9FDA60B}" type="slidenum">
              <a:rPr lang="en-US" altLang="x-none"/>
              <a:pPr/>
              <a:t>16</a:t>
            </a:fld>
            <a:endParaRPr lang="en-US" altLang="x-none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E55D3B-7913-6142-B782-45C8076157EC}" type="slidenum">
              <a:rPr lang="en-US" altLang="x-none"/>
              <a:pPr/>
              <a:t>17</a:t>
            </a:fld>
            <a:endParaRPr lang="en-US" altLang="x-none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DA1C0A-A4D5-274F-9639-B85EB0509385}" type="slidenum">
              <a:rPr lang="en-US" altLang="x-none"/>
              <a:pPr/>
              <a:t>18</a:t>
            </a:fld>
            <a:endParaRPr lang="en-US" altLang="x-none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8731336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91B779-0D6D-F34B-BD5F-5E1731C268FE}" type="slidenum">
              <a:rPr lang="en-US" altLang="x-none"/>
              <a:pPr/>
              <a:t>19</a:t>
            </a:fld>
            <a:endParaRPr lang="en-US" altLang="x-none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5DD7E9-9E67-2D4A-A764-5C010B657790}" type="slidenum">
              <a:rPr lang="en-US" altLang="x-none"/>
              <a:pPr/>
              <a:t>20</a:t>
            </a:fld>
            <a:endParaRPr lang="en-US" altLang="x-none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5DD7E9-9E67-2D4A-A764-5C010B657790}" type="slidenum">
              <a:rPr lang="en-US" altLang="x-none"/>
              <a:pPr/>
              <a:t>21</a:t>
            </a:fld>
            <a:endParaRPr lang="en-US" altLang="x-none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7116651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5DD7E9-9E67-2D4A-A764-5C010B657790}" type="slidenum">
              <a:rPr lang="en-US" altLang="x-none"/>
              <a:pPr/>
              <a:t>22</a:t>
            </a:fld>
            <a:endParaRPr lang="en-US" altLang="x-none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35247970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5DD7E9-9E67-2D4A-A764-5C010B657790}" type="slidenum">
              <a:rPr lang="en-US" altLang="x-none"/>
              <a:pPr/>
              <a:t>23</a:t>
            </a:fld>
            <a:endParaRPr lang="en-US" altLang="x-none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9165634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5DD7E9-9E67-2D4A-A764-5C010B657790}" type="slidenum">
              <a:rPr lang="en-US" altLang="x-none"/>
              <a:pPr/>
              <a:t>24</a:t>
            </a:fld>
            <a:endParaRPr lang="en-US" altLang="x-none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27093713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5DD7E9-9E67-2D4A-A764-5C010B657790}" type="slidenum">
              <a:rPr lang="en-US" altLang="x-none"/>
              <a:pPr/>
              <a:t>25</a:t>
            </a:fld>
            <a:endParaRPr lang="en-US" altLang="x-none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543586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x-none" noProof="0"/>
              <a:t>Click to edit Master title style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x-none" noProof="0"/>
              <a:t>Click to edit Master subtitle style</a:t>
            </a:r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F7B8772-0184-4E46-9510-B48D2C73AEC2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59467E-6265-0644-8F53-2B2D64F37C88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54360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1BAEB4-19AC-0241-A4AC-C1169AD8EDCE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3989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E48628-F3B5-D545-80D5-786DBF3F01DC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95779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FDD731-1E29-6B46-861B-4BFB6607DBD7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86018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20EEC3-3255-0D42-99B7-379B62CC357C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44762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20FE96-CEB4-2442-9233-0D969F1BBFE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4332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A76061-FB53-4E42-A19B-9EEDDB7B5E39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25098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EA2609-C27A-994D-B404-0F90E25703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10024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A99912-279D-CE4C-9BA4-9BFA6C01ABD8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93695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96CEBE-AC69-DD4F-948D-9C520022E0F3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41214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title style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ea typeface="+mn-ea"/>
              </a:defRPr>
            </a:lvl1pPr>
          </a:lstStyle>
          <a:p>
            <a:endParaRPr lang="en-US" altLang="x-none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ea typeface="+mn-ea"/>
              </a:defRPr>
            </a:lvl1pPr>
          </a:lstStyle>
          <a:p>
            <a:endParaRPr lang="en-US" altLang="x-none"/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ea typeface="+mn-ea"/>
              </a:defRPr>
            </a:lvl1pPr>
          </a:lstStyle>
          <a:p>
            <a:fld id="{45F3D17A-42FB-914B-9188-CC1373F8BB3C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72400" cy="1143000"/>
          </a:xfrm>
        </p:spPr>
        <p:txBody>
          <a:bodyPr/>
          <a:lstStyle/>
          <a:p>
            <a:r>
              <a:rPr lang="en-US" altLang="x-none" dirty="0">
                <a:solidFill>
                  <a:schemeClr val="tx1"/>
                </a:solidFill>
              </a:rPr>
              <a:t>The Evolution of Public Key Cryptography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657600"/>
            <a:ext cx="6400800" cy="2514600"/>
          </a:xfrm>
        </p:spPr>
        <p:txBody>
          <a:bodyPr/>
          <a:lstStyle/>
          <a:p>
            <a:r>
              <a:rPr lang="en-US" altLang="x-none" dirty="0"/>
              <a:t>Martin E. Hellman</a:t>
            </a:r>
          </a:p>
          <a:p>
            <a:r>
              <a:rPr lang="en-US" altLang="x-none" dirty="0"/>
              <a:t>Stanford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>
                <a:solidFill>
                  <a:schemeClr val="tx1"/>
                </a:solidFill>
              </a:rPr>
              <a:t>Revolutionary or Evolutionary?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438400"/>
            <a:ext cx="7772400" cy="365760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dirty="0"/>
              <a:t>Revolutionary: </a:t>
            </a:r>
            <a:r>
              <a:rPr lang="en-US" altLang="x-none" dirty="0" err="1"/>
              <a:t>Auguste</a:t>
            </a:r>
            <a:r>
              <a:rPr lang="en-US" altLang="x-none" dirty="0"/>
              <a:t> </a:t>
            </a:r>
            <a:r>
              <a:rPr lang="en-US" altLang="x-none" dirty="0" err="1"/>
              <a:t>Kerchoffs</a:t>
            </a:r>
            <a:r>
              <a:rPr lang="en-US" altLang="x-none" dirty="0"/>
              <a:t> 1883</a:t>
            </a: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dirty="0"/>
              <a:t>The general system must be considered public information. Security resides solely in the secrecy of the key. </a:t>
            </a: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x-none" dirty="0"/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dirty="0"/>
              <a:t>How can you have a public key?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>
                <a:solidFill>
                  <a:schemeClr val="tx1"/>
                </a:solidFill>
              </a:rPr>
              <a:t>Evolutionary</a:t>
            </a:r>
            <a:endParaRPr lang="en-US" altLang="x-none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426720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dirty="0"/>
              <a:t>Half the concept (privacy) occurred independently to three different groups almost simultaneously. In addition to Whit Diffie and me:</a:t>
            </a:r>
          </a:p>
          <a:p>
            <a:pPr marL="0" indent="0" fontAlgn="auto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None/>
              <a:defRPr/>
            </a:pPr>
            <a:r>
              <a:rPr lang="en-US" altLang="x-none" dirty="0"/>
              <a:t>Ralph </a:t>
            </a:r>
            <a:r>
              <a:rPr lang="en-US" altLang="x-none" dirty="0" err="1"/>
              <a:t>Merkle</a:t>
            </a:r>
            <a:r>
              <a:rPr lang="en-US" altLang="x-none" dirty="0"/>
              <a:t> at UC Berkeley.</a:t>
            </a: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dirty="0"/>
              <a:t>James Ellis, Clifford Cocks, and Malcolm Williamson at GCHQ.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>
                <a:solidFill>
                  <a:schemeClr val="tx1"/>
                </a:solidFill>
              </a:rPr>
              <a:t>Diffie-Hellman AND </a:t>
            </a:r>
            <a:r>
              <a:rPr lang="en-US" altLang="x-none" dirty="0" err="1">
                <a:solidFill>
                  <a:schemeClr val="tx1"/>
                </a:solidFill>
              </a:rPr>
              <a:t>Merkle</a:t>
            </a:r>
            <a:endParaRPr lang="en-US" altLang="x-none" dirty="0">
              <a:solidFill>
                <a:schemeClr val="tx1"/>
              </a:solidFill>
            </a:endParaRPr>
          </a:p>
        </p:txBody>
      </p:sp>
      <p:pic>
        <p:nvPicPr>
          <p:cNvPr id="12291" name="Picture 3" descr="771107 Time Magazine crop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893888"/>
            <a:ext cx="5951538" cy="4583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6248400" y="5956300"/>
            <a:ext cx="22860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altLang="x-none" sz="1600">
                <a:latin typeface="Times" charset="0"/>
              </a:rPr>
              <a:t>Photo by Chuck Painter</a:t>
            </a:r>
          </a:p>
          <a:p>
            <a:pPr eaLnBrk="0" hangingPunct="0"/>
            <a:r>
              <a:rPr lang="en-US" altLang="x-none" sz="1600">
                <a:latin typeface="Times" charset="0"/>
              </a:rPr>
              <a:t>© Stanford News Service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371600"/>
          </a:xfrm>
        </p:spPr>
        <p:txBody>
          <a:bodyPr/>
          <a:lstStyle/>
          <a:p>
            <a:r>
              <a:rPr lang="en-US" altLang="x-none" dirty="0">
                <a:solidFill>
                  <a:schemeClr val="tx1"/>
                </a:solidFill>
              </a:rPr>
              <a:t>Evolution via</a:t>
            </a:r>
            <a:br>
              <a:rPr lang="en-US" altLang="x-none" dirty="0">
                <a:solidFill>
                  <a:schemeClr val="tx1"/>
                </a:solidFill>
              </a:rPr>
            </a:br>
            <a:r>
              <a:rPr lang="en-US" altLang="x-none" dirty="0">
                <a:solidFill>
                  <a:schemeClr val="tx1"/>
                </a:solidFill>
              </a:rPr>
              <a:t>Cryptographic Hierarchy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8001000" cy="403860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dirty="0"/>
              <a:t>See “New Directions in Cryptography”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dirty="0"/>
              <a:t>1. One-Way Function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dirty="0"/>
              <a:t>2. Conventional (Symmetric) Cryptosystem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dirty="0"/>
              <a:t>3. Trap Door Cryptosystem</a:t>
            </a:r>
          </a:p>
          <a:p>
            <a:pPr marL="0" indent="0" fontAlgn="auto">
              <a:spcBef>
                <a:spcPts val="0"/>
              </a:spcBef>
              <a:spcAft>
                <a:spcPts val="1800"/>
              </a:spcAft>
              <a:buNone/>
              <a:defRPr/>
            </a:pPr>
            <a:r>
              <a:rPr lang="en-US" altLang="x-none" dirty="0"/>
              <a:t>4. Public Key (Asymmetric) Cryptosystem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x-none" dirty="0">
                <a:solidFill>
                  <a:schemeClr val="tx1"/>
                </a:solidFill>
              </a:rPr>
              <a:t>One-Way Function</a:t>
            </a:r>
          </a:p>
        </p:txBody>
      </p:sp>
      <p:sp>
        <p:nvSpPr>
          <p:cNvPr id="16387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724400"/>
          </a:xfrm>
          <a:noFill/>
          <a:ln/>
        </p:spPr>
        <p:txBody>
          <a:bodyPr/>
          <a:lstStyle/>
          <a:p>
            <a:pPr marL="0" indent="0" eaLnBrk="0" hangingPunct="0">
              <a:spcBef>
                <a:spcPct val="0"/>
              </a:spcBef>
              <a:buFontTx/>
              <a:buNone/>
            </a:pPr>
            <a:r>
              <a:rPr lang="en-US" altLang="x-none" sz="2400" dirty="0">
                <a:latin typeface="+mj-lt"/>
              </a:rPr>
              <a:t>One-way functions are simpler than (conventional) cryptosystems.</a:t>
            </a:r>
          </a:p>
        </p:txBody>
      </p:sp>
      <p:grpSp>
        <p:nvGrpSpPr>
          <p:cNvPr id="16388" name="Group 4"/>
          <p:cNvGrpSpPr>
            <a:grpSpLocks/>
          </p:cNvGrpSpPr>
          <p:nvPr/>
        </p:nvGrpSpPr>
        <p:grpSpPr bwMode="auto">
          <a:xfrm>
            <a:off x="2185988" y="2514600"/>
            <a:ext cx="3833812" cy="3733800"/>
            <a:chOff x="1377" y="1584"/>
            <a:chExt cx="2415" cy="2352"/>
          </a:xfrm>
        </p:grpSpPr>
        <p:sp>
          <p:nvSpPr>
            <p:cNvPr id="16389" name="Text Box 5"/>
            <p:cNvSpPr txBox="1">
              <a:spLocks noChangeArrowheads="1"/>
            </p:cNvSpPr>
            <p:nvPr/>
          </p:nvSpPr>
          <p:spPr bwMode="auto">
            <a:xfrm>
              <a:off x="2865" y="3648"/>
              <a:ext cx="78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x-none" sz="2400">
                  <a:latin typeface="Times" charset="0"/>
                </a:rPr>
                <a:t>Y = f(X)</a:t>
              </a:r>
            </a:p>
          </p:txBody>
        </p:sp>
        <p:grpSp>
          <p:nvGrpSpPr>
            <p:cNvPr id="16390" name="Group 6"/>
            <p:cNvGrpSpPr>
              <a:grpSpLocks/>
            </p:cNvGrpSpPr>
            <p:nvPr/>
          </p:nvGrpSpPr>
          <p:grpSpPr bwMode="auto">
            <a:xfrm>
              <a:off x="2208" y="2160"/>
              <a:ext cx="1584" cy="1248"/>
              <a:chOff x="1968" y="1728"/>
              <a:chExt cx="1584" cy="1248"/>
            </a:xfrm>
          </p:grpSpPr>
          <p:sp>
            <p:nvSpPr>
              <p:cNvPr id="16391" name="Rectangle 7"/>
              <p:cNvSpPr>
                <a:spLocks noChangeArrowheads="1"/>
              </p:cNvSpPr>
              <p:nvPr/>
            </p:nvSpPr>
            <p:spPr bwMode="auto">
              <a:xfrm>
                <a:off x="1968" y="1728"/>
                <a:ext cx="1584" cy="12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107763" dir="81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/>
                <a:r>
                  <a:rPr lang="en-US" altLang="x-none" sz="2400" dirty="0">
                    <a:latin typeface="Times" charset="0"/>
                  </a:rPr>
                  <a:t>AES</a:t>
                </a:r>
              </a:p>
            </p:txBody>
          </p:sp>
          <p:sp>
            <p:nvSpPr>
              <p:cNvPr id="16392" name="Text Box 8"/>
              <p:cNvSpPr txBox="1">
                <a:spLocks noChangeArrowheads="1"/>
              </p:cNvSpPr>
              <p:nvPr/>
            </p:nvSpPr>
            <p:spPr bwMode="auto">
              <a:xfrm>
                <a:off x="2657" y="1728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x-none" sz="2400">
                    <a:latin typeface="Times" charset="0"/>
                  </a:rPr>
                  <a:t>P</a:t>
                </a:r>
              </a:p>
            </p:txBody>
          </p:sp>
          <p:sp>
            <p:nvSpPr>
              <p:cNvPr id="16393" name="Text Box 9"/>
              <p:cNvSpPr txBox="1">
                <a:spLocks noChangeArrowheads="1"/>
              </p:cNvSpPr>
              <p:nvPr/>
            </p:nvSpPr>
            <p:spPr bwMode="auto">
              <a:xfrm>
                <a:off x="2640" y="2688"/>
                <a:ext cx="244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x-none" sz="2400">
                    <a:latin typeface="Times" charset="0"/>
                  </a:rPr>
                  <a:t>C</a:t>
                </a:r>
              </a:p>
            </p:txBody>
          </p:sp>
          <p:sp>
            <p:nvSpPr>
              <p:cNvPr id="16394" name="Text Box 10"/>
              <p:cNvSpPr txBox="1">
                <a:spLocks noChangeArrowheads="1"/>
              </p:cNvSpPr>
              <p:nvPr/>
            </p:nvSpPr>
            <p:spPr bwMode="auto">
              <a:xfrm>
                <a:off x="2001" y="2208"/>
                <a:ext cx="25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x-none" sz="2400">
                    <a:latin typeface="Times" charset="0"/>
                  </a:rPr>
                  <a:t>K</a:t>
                </a:r>
              </a:p>
            </p:txBody>
          </p:sp>
        </p:grpSp>
        <p:sp>
          <p:nvSpPr>
            <p:cNvPr id="16395" name="Line 11"/>
            <p:cNvSpPr>
              <a:spLocks noChangeShapeType="1"/>
            </p:cNvSpPr>
            <p:nvPr/>
          </p:nvSpPr>
          <p:spPr bwMode="auto">
            <a:xfrm>
              <a:off x="1680" y="2784"/>
              <a:ext cx="52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6" name="Line 12"/>
            <p:cNvSpPr>
              <a:spLocks noChangeShapeType="1"/>
            </p:cNvSpPr>
            <p:nvPr/>
          </p:nvSpPr>
          <p:spPr bwMode="auto">
            <a:xfrm rot="5400000" flipV="1">
              <a:off x="2854" y="2014"/>
              <a:ext cx="28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7" name="Line 13"/>
            <p:cNvSpPr>
              <a:spLocks noChangeShapeType="1"/>
            </p:cNvSpPr>
            <p:nvPr/>
          </p:nvSpPr>
          <p:spPr bwMode="auto">
            <a:xfrm rot="5400000" flipV="1">
              <a:off x="2879" y="3528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8" name="Text Box 14"/>
            <p:cNvSpPr txBox="1">
              <a:spLocks noChangeArrowheads="1"/>
            </p:cNvSpPr>
            <p:nvPr/>
          </p:nvSpPr>
          <p:spPr bwMode="auto">
            <a:xfrm>
              <a:off x="2881" y="1584"/>
              <a:ext cx="28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x-none" sz="2400">
                  <a:latin typeface="Times" charset="0"/>
                </a:rPr>
                <a:t>P</a:t>
              </a:r>
              <a:r>
                <a:rPr lang="en-US" altLang="x-none" sz="2400" baseline="-25000">
                  <a:latin typeface="Times" charset="0"/>
                </a:rPr>
                <a:t>0</a:t>
              </a:r>
              <a:endParaRPr lang="en-US" altLang="x-none" sz="2400">
                <a:latin typeface="Times" charset="0"/>
              </a:endParaRPr>
            </a:p>
          </p:txBody>
        </p:sp>
        <p:sp>
          <p:nvSpPr>
            <p:cNvPr id="16399" name="Text Box 15"/>
            <p:cNvSpPr txBox="1">
              <a:spLocks noChangeArrowheads="1"/>
            </p:cNvSpPr>
            <p:nvPr/>
          </p:nvSpPr>
          <p:spPr bwMode="auto">
            <a:xfrm>
              <a:off x="1377" y="2640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x-none" sz="2400">
                  <a:latin typeface="Times" charset="0"/>
                </a:rPr>
                <a:t>X</a:t>
              </a:r>
            </a:p>
          </p:txBody>
        </p:sp>
        <p:sp>
          <p:nvSpPr>
            <p:cNvPr id="16400" name="Rectangle 16"/>
            <p:cNvSpPr>
              <a:spLocks noChangeArrowheads="1"/>
            </p:cNvSpPr>
            <p:nvPr/>
          </p:nvSpPr>
          <p:spPr bwMode="auto">
            <a:xfrm>
              <a:off x="2208" y="1584"/>
              <a:ext cx="1584" cy="576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>
                <a:solidFill>
                  <a:schemeClr val="tx1"/>
                </a:solidFill>
              </a:rPr>
              <a:t>Trap Doors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dirty="0"/>
              <a:t>While trap doors are associated with public key cryptography, they are fundamental to all cryptographic entities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x-none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dirty="0"/>
              <a:t>Trap door quiz problem: Given Y=f(X) and Y find X.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x-none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dirty="0"/>
              <a:t>Related to P=?NP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>
                <a:solidFill>
                  <a:schemeClr val="tx1"/>
                </a:solidFill>
              </a:rPr>
              <a:t>Trap Door Cryptosystem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dirty="0"/>
              <a:t>Information known only to the designer allows him to easily break the system.</a:t>
            </a: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x-none" dirty="0"/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dirty="0"/>
              <a:t>This is the dream of every nation’s military  </a:t>
            </a:r>
            <a:r>
              <a:rPr lang="mr-IN" altLang="x-none" dirty="0"/>
              <a:t>…</a:t>
            </a:r>
            <a:r>
              <a:rPr lang="en-US" altLang="x-none" dirty="0"/>
              <a:t> and their equivalent of NSA.</a:t>
            </a: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x-none" dirty="0"/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dirty="0"/>
              <a:t>Trap door cryptosystems allow public key exchange.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>
                <a:solidFill>
                  <a:schemeClr val="tx1"/>
                </a:solidFill>
              </a:rPr>
              <a:t>Public Key Cryptography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34340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dirty="0"/>
              <a:t>Whit Diffie and I developed the concept of a public key cryptosystem.</a:t>
            </a: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x-none" dirty="0"/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dirty="0"/>
              <a:t>Ralph </a:t>
            </a:r>
            <a:r>
              <a:rPr lang="en-US" altLang="x-none" dirty="0" err="1"/>
              <a:t>Merkle</a:t>
            </a:r>
            <a:r>
              <a:rPr lang="en-US" altLang="x-none" dirty="0"/>
              <a:t> independently developed the concept of a public key distribution system and had a proof of concept.</a:t>
            </a:r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x-none" dirty="0"/>
          </a:p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dirty="0"/>
              <a:t>“Diffie-Hellman” is a </a:t>
            </a:r>
            <a:r>
              <a:rPr lang="en-US" altLang="x-none" dirty="0" err="1"/>
              <a:t>Merkle</a:t>
            </a:r>
            <a:r>
              <a:rPr lang="en-US" altLang="x-none" dirty="0"/>
              <a:t> PKD system!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 err="1"/>
              <a:t>Merkle’s</a:t>
            </a:r>
            <a:r>
              <a:rPr lang="en-US" altLang="x-none" dirty="0"/>
              <a:t> PKD Proposal</a:t>
            </a:r>
          </a:p>
        </p:txBody>
      </p:sp>
      <p:pic>
        <p:nvPicPr>
          <p:cNvPr id="32771" name="Picture 3" descr="Page1 cro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84350"/>
            <a:ext cx="8839200" cy="469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601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10914-1FEE-3B47-98AA-2249DD866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CACM Rejected </a:t>
            </a:r>
            <a:r>
              <a:rPr lang="en-US" dirty="0" err="1"/>
              <a:t>Merkle</a:t>
            </a:r>
            <a:r>
              <a:rPr lang="en-US" dirty="0"/>
              <a:t>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A8D02-2595-F344-B7F7-DDE6FCDF57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267200"/>
          </a:xfrm>
        </p:spPr>
        <p:txBody>
          <a:bodyPr/>
          <a:lstStyle/>
          <a:p>
            <a:pPr marL="0" indent="0">
              <a:spcAft>
                <a:spcPts val="1800"/>
              </a:spcAft>
              <a:buNone/>
            </a:pPr>
            <a:r>
              <a:rPr lang="en-US" dirty="0"/>
              <a:t>Editor: “[I] was particularly bothered by the fact that there are no references to the literature. Has anyone else ever investigated this approach?”</a:t>
            </a:r>
          </a:p>
          <a:p>
            <a:pPr marL="0" indent="0">
              <a:buNone/>
            </a:pPr>
            <a:r>
              <a:rPr lang="en-US" dirty="0"/>
              <a:t>An Experienced Cryptography Expert: “the paper is not in the mainstream of present cryptography thinking … I would not recommend that it be published.”</a:t>
            </a:r>
          </a:p>
        </p:txBody>
      </p:sp>
    </p:spTree>
    <p:extLst>
      <p:ext uri="{BB962C8B-B14F-4D97-AF65-F5344CB8AC3E}">
        <p14:creationId xmlns:p14="http://schemas.microsoft.com/office/powerpoint/2010/main" val="683256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066800"/>
          </a:xfrm>
        </p:spPr>
        <p:txBody>
          <a:bodyPr/>
          <a:lstStyle/>
          <a:p>
            <a:r>
              <a:rPr lang="en-US" altLang="x-none" dirty="0">
                <a:solidFill>
                  <a:schemeClr val="tx1"/>
                </a:solidFill>
              </a:rPr>
              <a:t>John Gill, Unsung Hero #2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4978400" cy="4724400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altLang="x-none" dirty="0"/>
              <a:t>Start with the simplest crypto-entity, a one-way function.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altLang="x-none" dirty="0"/>
              <a:t>John Gill suggested indices (discrete logs).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altLang="x-none" dirty="0"/>
              <a:t>Y = </a:t>
            </a:r>
            <a:r>
              <a:rPr lang="en-US" altLang="x-none" dirty="0">
                <a:latin typeface="Symbol" charset="2"/>
                <a:sym typeface="Symbol" charset="2"/>
              </a:rPr>
              <a:t></a:t>
            </a:r>
            <a:r>
              <a:rPr lang="en-US" altLang="x-none" baseline="30000" dirty="0"/>
              <a:t>X</a:t>
            </a:r>
            <a:r>
              <a:rPr lang="en-US" altLang="x-none" dirty="0"/>
              <a:t> mod q is fast:</a:t>
            </a:r>
            <a:br>
              <a:rPr lang="en-US" altLang="x-none" dirty="0"/>
            </a:br>
            <a:r>
              <a:rPr lang="en-US" altLang="x-none" dirty="0">
                <a:latin typeface="Symbol" charset="2"/>
                <a:sym typeface="Symbol" charset="2"/>
              </a:rPr>
              <a:t></a:t>
            </a:r>
            <a:r>
              <a:rPr lang="en-US" altLang="x-none" baseline="30000" dirty="0"/>
              <a:t>9</a:t>
            </a:r>
            <a:r>
              <a:rPr lang="en-US" altLang="x-none" dirty="0"/>
              <a:t> = (</a:t>
            </a:r>
            <a:r>
              <a:rPr lang="en-US" altLang="x-none" dirty="0">
                <a:latin typeface="Symbol" charset="2"/>
                <a:sym typeface="Symbol" charset="2"/>
              </a:rPr>
              <a:t></a:t>
            </a:r>
            <a:r>
              <a:rPr lang="en-US" altLang="x-none" baseline="30000" dirty="0"/>
              <a:t>2</a:t>
            </a:r>
            <a:r>
              <a:rPr lang="en-US" altLang="x-none" dirty="0"/>
              <a:t>)</a:t>
            </a:r>
            <a:r>
              <a:rPr lang="en-US" altLang="x-none" baseline="30000" dirty="0"/>
              <a:t>2</a:t>
            </a:r>
            <a:r>
              <a:rPr lang="en-US" altLang="x-none" dirty="0"/>
              <a:t>)</a:t>
            </a:r>
            <a:r>
              <a:rPr lang="en-US" altLang="x-none" baseline="30000" dirty="0"/>
              <a:t>2</a:t>
            </a:r>
            <a:r>
              <a:rPr lang="en-US" altLang="x-none" dirty="0"/>
              <a:t> </a:t>
            </a:r>
            <a:r>
              <a:rPr lang="en-US" altLang="x-none" sz="1800" dirty="0"/>
              <a:t>x</a:t>
            </a:r>
            <a:r>
              <a:rPr lang="en-US" altLang="x-none" dirty="0"/>
              <a:t> </a:t>
            </a:r>
            <a:r>
              <a:rPr lang="en-US" altLang="x-none" dirty="0">
                <a:latin typeface="Symbol" charset="2"/>
                <a:sym typeface="Symbol" charset="2"/>
              </a:rPr>
              <a:t></a:t>
            </a:r>
            <a:endParaRPr lang="en-US" altLang="x-none" dirty="0"/>
          </a:p>
          <a:p>
            <a:pPr>
              <a:lnSpc>
                <a:spcPct val="90000"/>
              </a:lnSpc>
            </a:pPr>
            <a:r>
              <a:rPr lang="en-US" altLang="x-none" dirty="0"/>
              <a:t>X = log</a:t>
            </a:r>
            <a:r>
              <a:rPr lang="en-US" altLang="x-none" baseline="-25000" dirty="0">
                <a:latin typeface="Symbol" charset="2"/>
                <a:sym typeface="Symbol" charset="2"/>
              </a:rPr>
              <a:t></a:t>
            </a:r>
            <a:r>
              <a:rPr lang="en-US" altLang="x-none" dirty="0"/>
              <a:t>(Y) is slow</a:t>
            </a:r>
          </a:p>
        </p:txBody>
      </p:sp>
      <p:pic>
        <p:nvPicPr>
          <p:cNvPr id="24580" name="Picture 4" descr="gill7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263" y="1804987"/>
            <a:ext cx="3052762" cy="347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6400800" y="5715000"/>
            <a:ext cx="232948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x-none" sz="2400" dirty="0">
                <a:latin typeface="Times" charset="0"/>
              </a:rPr>
              <a:t>John Gill in 1976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828800"/>
          </a:xfrm>
        </p:spPr>
        <p:txBody>
          <a:bodyPr/>
          <a:lstStyle/>
          <a:p>
            <a:r>
              <a:rPr lang="en-US" altLang="x-none" dirty="0">
                <a:solidFill>
                  <a:schemeClr val="tx1"/>
                </a:solidFill>
              </a:rPr>
              <a:t>“Derivation” of </a:t>
            </a:r>
            <a:r>
              <a:rPr lang="en-US" altLang="x-none" dirty="0" err="1">
                <a:solidFill>
                  <a:schemeClr val="tx1"/>
                </a:solidFill>
              </a:rPr>
              <a:t>Pohlig</a:t>
            </a:r>
            <a:r>
              <a:rPr lang="en-US" altLang="x-none" dirty="0">
                <a:solidFill>
                  <a:schemeClr val="tx1"/>
                </a:solidFill>
              </a:rPr>
              <a:t>-Hellman Conventional Cryptosystem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743200"/>
            <a:ext cx="7924800" cy="3581399"/>
          </a:xfrm>
        </p:spPr>
        <p:txBody>
          <a:bodyPr/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x-none" sz="2800" dirty="0">
                <a:latin typeface="Symbol" charset="2"/>
                <a:sym typeface="Symbol" charset="2"/>
              </a:rPr>
              <a:t></a:t>
            </a:r>
            <a:r>
              <a:rPr lang="en-US" altLang="x-none" sz="2800" dirty="0"/>
              <a:t>,X -&gt; Y easy (exponentiation)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x-none" sz="2800" dirty="0">
                <a:latin typeface="Symbol" charset="2"/>
                <a:sym typeface="Symbol" charset="2"/>
              </a:rPr>
              <a:t></a:t>
            </a:r>
            <a:r>
              <a:rPr lang="en-US" altLang="x-none" sz="2800" dirty="0"/>
              <a:t>,Y -&gt; X </a:t>
            </a:r>
            <a:r>
              <a:rPr lang="en-US" altLang="x-none" sz="2800" b="1" u="sng" dirty="0"/>
              <a:t>hard</a:t>
            </a:r>
            <a:r>
              <a:rPr lang="en-US" altLang="x-none" sz="2800" dirty="0"/>
              <a:t> (discrete log)</a:t>
            </a:r>
          </a:p>
          <a:p>
            <a:pPr>
              <a:lnSpc>
                <a:spcPct val="90000"/>
              </a:lnSpc>
            </a:pPr>
            <a:r>
              <a:rPr lang="en-US" altLang="x-none" sz="2800" dirty="0"/>
              <a:t>X,Y -&gt; </a:t>
            </a:r>
            <a:r>
              <a:rPr lang="en-US" altLang="x-none" sz="2800" dirty="0">
                <a:latin typeface="Symbol" charset="2"/>
                <a:sym typeface="Symbol" charset="2"/>
              </a:rPr>
              <a:t></a:t>
            </a:r>
            <a:r>
              <a:rPr lang="en-US" altLang="x-none" sz="2800" dirty="0"/>
              <a:t> easy</a:t>
            </a:r>
          </a:p>
          <a:p>
            <a:pPr>
              <a:lnSpc>
                <a:spcPct val="90000"/>
              </a:lnSpc>
            </a:pPr>
            <a:endParaRPr lang="en-US" altLang="x-none" sz="2800" dirty="0"/>
          </a:p>
          <a:p>
            <a:pPr>
              <a:lnSpc>
                <a:spcPct val="90000"/>
              </a:lnSpc>
            </a:pPr>
            <a:r>
              <a:rPr lang="en-US" altLang="x-none" sz="2800" dirty="0"/>
              <a:t>P,K -&gt; C easy (encipher)</a:t>
            </a:r>
          </a:p>
          <a:p>
            <a:pPr>
              <a:lnSpc>
                <a:spcPct val="90000"/>
              </a:lnSpc>
            </a:pPr>
            <a:r>
              <a:rPr lang="en-US" altLang="x-none" sz="2800" dirty="0"/>
              <a:t>C,K -&gt; P easy (decipher)</a:t>
            </a:r>
          </a:p>
          <a:p>
            <a:pPr>
              <a:lnSpc>
                <a:spcPct val="90000"/>
              </a:lnSpc>
            </a:pPr>
            <a:r>
              <a:rPr lang="en-US" altLang="x-none" sz="2800" dirty="0"/>
              <a:t>P,C -&gt; K </a:t>
            </a:r>
            <a:r>
              <a:rPr lang="en-US" altLang="x-none" sz="2800" b="1" u="sng" dirty="0"/>
              <a:t>hard</a:t>
            </a:r>
            <a:r>
              <a:rPr lang="en-US" altLang="x-none" sz="2800" dirty="0"/>
              <a:t> (cryptanalysis)</a:t>
            </a:r>
          </a:p>
          <a:p>
            <a:pPr>
              <a:lnSpc>
                <a:spcPct val="90000"/>
              </a:lnSpc>
            </a:pPr>
            <a:endParaRPr lang="en-US" altLang="x-none" sz="2800" dirty="0"/>
          </a:p>
          <a:p>
            <a:pPr>
              <a:lnSpc>
                <a:spcPct val="90000"/>
              </a:lnSpc>
            </a:pPr>
            <a:endParaRPr lang="en-US" altLang="x-none" sz="2800" dirty="0"/>
          </a:p>
        </p:txBody>
      </p:sp>
      <p:sp>
        <p:nvSpPr>
          <p:cNvPr id="26628" name="Line 4"/>
          <p:cNvSpPr>
            <a:spLocks noChangeShapeType="1"/>
          </p:cNvSpPr>
          <p:nvPr/>
        </p:nvSpPr>
        <p:spPr bwMode="auto">
          <a:xfrm>
            <a:off x="5715000" y="2590800"/>
            <a:ext cx="76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0" name="Line 6"/>
          <p:cNvSpPr>
            <a:spLocks noChangeShapeType="1"/>
          </p:cNvSpPr>
          <p:nvPr/>
        </p:nvSpPr>
        <p:spPr bwMode="auto">
          <a:xfrm>
            <a:off x="6477000" y="2590800"/>
            <a:ext cx="0" cy="3581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6781800" y="2838271"/>
            <a:ext cx="190928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US" altLang="x-none" sz="2400" dirty="0">
                <a:latin typeface="Times" charset="0"/>
              </a:rPr>
              <a:t>X must be K!</a:t>
            </a:r>
          </a:p>
          <a:p>
            <a:pPr eaLnBrk="0" hangingPunct="0"/>
            <a:r>
              <a:rPr lang="en-US" altLang="x-none" sz="2400" dirty="0">
                <a:latin typeface="Times" charset="0"/>
              </a:rPr>
              <a:t>The key is in</a:t>
            </a:r>
          </a:p>
          <a:p>
            <a:pPr eaLnBrk="0" hangingPunct="0"/>
            <a:r>
              <a:rPr lang="en-US" altLang="x-none" sz="2400" dirty="0">
                <a:latin typeface="Times" charset="0"/>
              </a:rPr>
              <a:t>the exponent.</a:t>
            </a:r>
          </a:p>
        </p:txBody>
      </p:sp>
      <p:sp>
        <p:nvSpPr>
          <p:cNvPr id="8" name="Line 4">
            <a:extLst>
              <a:ext uri="{FF2B5EF4-FFF2-40B4-BE49-F238E27FC236}">
                <a16:creationId xmlns:a16="http://schemas.microsoft.com/office/drawing/2014/main" id="{C53B24A3-6178-2441-BF33-0C571465B70C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6172200"/>
            <a:ext cx="76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x-none" dirty="0" err="1">
                <a:solidFill>
                  <a:schemeClr val="tx1"/>
                </a:solidFill>
              </a:rPr>
              <a:t>Pohlig</a:t>
            </a:r>
            <a:r>
              <a:rPr lang="en-US" altLang="x-none" dirty="0">
                <a:solidFill>
                  <a:schemeClr val="tx1"/>
                </a:solidFill>
              </a:rPr>
              <a:t>-Hellman Cryptosystem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8763000" cy="2514600"/>
          </a:xfr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sz="2800" dirty="0"/>
              <a:t>C = P</a:t>
            </a:r>
            <a:r>
              <a:rPr lang="en-US" altLang="x-none" sz="2800" baseline="30000" dirty="0"/>
              <a:t>K</a:t>
            </a:r>
            <a:r>
              <a:rPr lang="en-US" altLang="x-none" sz="2800" dirty="0"/>
              <a:t> mod q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x-none" sz="2800" dirty="0"/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sz="2800" dirty="0"/>
              <a:t>P = C</a:t>
            </a:r>
            <a:r>
              <a:rPr lang="en-US" altLang="x-none" sz="2800" baseline="30000" dirty="0"/>
              <a:t>D</a:t>
            </a:r>
            <a:r>
              <a:rPr lang="en-US" altLang="x-none" sz="2800" dirty="0"/>
              <a:t> = P</a:t>
            </a:r>
            <a:r>
              <a:rPr lang="en-US" altLang="x-none" sz="2800" baseline="30000" dirty="0"/>
              <a:t>KD</a:t>
            </a:r>
            <a:r>
              <a:rPr lang="en-US" altLang="x-none" sz="2800" dirty="0"/>
              <a:t> mod q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x-none" sz="2800" dirty="0"/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sz="2800" dirty="0"/>
              <a:t>KD = 1 mod </a:t>
            </a:r>
            <a:r>
              <a:rPr lang="en-US" altLang="x-none" sz="2800" dirty="0">
                <a:latin typeface="Symbol" charset="2"/>
                <a:ea typeface="Symbol" charset="2"/>
                <a:cs typeface="Symbol" charset="2"/>
              </a:rPr>
              <a:t></a:t>
            </a:r>
            <a:r>
              <a:rPr lang="en-US" altLang="x-none" sz="2800" dirty="0"/>
              <a:t>(q) = q-1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x-none" sz="2800" dirty="0"/>
          </a:p>
        </p:txBody>
      </p:sp>
      <p:pic>
        <p:nvPicPr>
          <p:cNvPr id="28676" name="Picture 4" descr="Steve - lo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191000"/>
            <a:ext cx="5676900" cy="243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762000"/>
          </a:xfrm>
        </p:spPr>
        <p:txBody>
          <a:bodyPr/>
          <a:lstStyle/>
          <a:p>
            <a:r>
              <a:rPr lang="en-US" altLang="x-none" dirty="0">
                <a:solidFill>
                  <a:schemeClr val="tx1"/>
                </a:solidFill>
              </a:rPr>
              <a:t>RSA Public Key Cryptosystem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800600"/>
          </a:xfrm>
        </p:spPr>
        <p:txBody>
          <a:bodyPr/>
          <a:lstStyle/>
          <a:p>
            <a:pPr marL="0" indent="0" algn="ctr">
              <a:spcAft>
                <a:spcPts val="1200"/>
              </a:spcAft>
              <a:buNone/>
            </a:pPr>
            <a:r>
              <a:rPr lang="en-US" altLang="x-none" sz="2800" dirty="0"/>
              <a:t>C = P</a:t>
            </a:r>
            <a:r>
              <a:rPr lang="en-US" altLang="x-none" sz="2800" baseline="30000" dirty="0"/>
              <a:t>E</a:t>
            </a:r>
            <a:r>
              <a:rPr lang="en-US" altLang="x-none" sz="2800" dirty="0"/>
              <a:t> mod n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altLang="x-none" sz="2800" dirty="0"/>
              <a:t>D = C</a:t>
            </a:r>
            <a:r>
              <a:rPr lang="en-US" altLang="x-none" sz="2800" baseline="30000" dirty="0"/>
              <a:t>D</a:t>
            </a:r>
            <a:r>
              <a:rPr lang="en-US" altLang="x-none" sz="2800" dirty="0"/>
              <a:t> = P</a:t>
            </a:r>
            <a:r>
              <a:rPr lang="en-US" altLang="x-none" sz="2800" baseline="30000" dirty="0"/>
              <a:t>ED</a:t>
            </a:r>
            <a:r>
              <a:rPr lang="en-US" altLang="x-none" sz="2800" dirty="0"/>
              <a:t> mod n</a:t>
            </a:r>
          </a:p>
          <a:p>
            <a:pPr marL="0" indent="0" algn="ctr">
              <a:spcAft>
                <a:spcPts val="2400"/>
              </a:spcAft>
              <a:buNone/>
            </a:pPr>
            <a:r>
              <a:rPr lang="en-US" altLang="x-none" sz="2800" dirty="0"/>
              <a:t>ED = 1 mod </a:t>
            </a:r>
            <a:r>
              <a:rPr lang="en-US" altLang="x-none" sz="2800" dirty="0">
                <a:latin typeface="Symbol" charset="2"/>
                <a:sym typeface="Symbol" charset="2"/>
              </a:rPr>
              <a:t></a:t>
            </a:r>
            <a:r>
              <a:rPr lang="en-US" altLang="x-none" sz="2800" dirty="0"/>
              <a:t>(n) = (p-1)(q-1)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altLang="x-none" sz="2800" dirty="0"/>
              <a:t>Only differences: K is called E, and </a:t>
            </a:r>
            <a:br>
              <a:rPr lang="en-US" altLang="x-none" sz="2800" dirty="0"/>
            </a:br>
            <a:r>
              <a:rPr lang="en-US" altLang="x-none" sz="2800" dirty="0"/>
              <a:t>q is replaced by n=</a:t>
            </a:r>
            <a:r>
              <a:rPr lang="en-US" altLang="x-none" sz="2800" dirty="0" err="1"/>
              <a:t>pq</a:t>
            </a:r>
            <a:r>
              <a:rPr lang="en-US" altLang="x-none" sz="2800" dirty="0"/>
              <a:t>.</a:t>
            </a:r>
          </a:p>
          <a:p>
            <a:pPr marL="0" indent="0">
              <a:buNone/>
            </a:pPr>
            <a:r>
              <a:rPr lang="en-US" altLang="x-none" sz="2800" dirty="0"/>
              <a:t>P-H paper appeared a few months after RSA, but was submitted about a year before it. We totally missed that it could become a PKC.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Rivest, Shamir &amp; Adleman</a:t>
            </a:r>
          </a:p>
        </p:txBody>
      </p:sp>
      <p:pic>
        <p:nvPicPr>
          <p:cNvPr id="33795" name="Picture 3" descr="rsa-cropp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828800"/>
            <a:ext cx="7258050" cy="441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>
                <a:solidFill>
                  <a:schemeClr val="tx1"/>
                </a:solidFill>
              </a:rPr>
              <a:t>Diffie-Hellman-</a:t>
            </a:r>
            <a:r>
              <a:rPr lang="en-US" altLang="x-none" dirty="0" err="1">
                <a:solidFill>
                  <a:schemeClr val="tx1"/>
                </a:solidFill>
              </a:rPr>
              <a:t>Merkle</a:t>
            </a:r>
            <a:r>
              <a:rPr lang="en-US" altLang="x-none" dirty="0">
                <a:solidFill>
                  <a:schemeClr val="tx1"/>
                </a:solidFill>
              </a:rPr>
              <a:t> PKD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Aft>
                <a:spcPts val="1800"/>
              </a:spcAft>
              <a:buNone/>
            </a:pPr>
            <a:r>
              <a:rPr lang="en-US" altLang="x-none" dirty="0"/>
              <a:t>Y(</a:t>
            </a:r>
            <a:r>
              <a:rPr lang="en-US" altLang="x-none" dirty="0" err="1"/>
              <a:t>i</a:t>
            </a:r>
            <a:r>
              <a:rPr lang="en-US" altLang="x-none" dirty="0"/>
              <a:t>) = </a:t>
            </a:r>
            <a:r>
              <a:rPr lang="en-US" altLang="x-none" dirty="0">
                <a:latin typeface="Symbol" charset="2"/>
                <a:sym typeface="Symbol" charset="2"/>
              </a:rPr>
              <a:t></a:t>
            </a:r>
            <a:r>
              <a:rPr lang="en-US" altLang="x-none" baseline="30000" dirty="0"/>
              <a:t>X(</a:t>
            </a:r>
            <a:r>
              <a:rPr lang="en-US" altLang="x-none" baseline="30000" dirty="0" err="1"/>
              <a:t>i</a:t>
            </a:r>
            <a:r>
              <a:rPr lang="en-US" altLang="x-none" baseline="30000" dirty="0"/>
              <a:t>)</a:t>
            </a:r>
            <a:r>
              <a:rPr lang="en-US" altLang="x-none" dirty="0"/>
              <a:t> mod q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altLang="x-none" dirty="0"/>
              <a:t>K(</a:t>
            </a:r>
            <a:r>
              <a:rPr lang="en-US" altLang="x-none" dirty="0" err="1"/>
              <a:t>i,j</a:t>
            </a:r>
            <a:r>
              <a:rPr lang="en-US" altLang="x-none" dirty="0"/>
              <a:t>) 	= </a:t>
            </a:r>
            <a:r>
              <a:rPr lang="en-US" altLang="x-none" dirty="0">
                <a:latin typeface="Symbol" charset="2"/>
                <a:sym typeface="Symbol" charset="2"/>
              </a:rPr>
              <a:t></a:t>
            </a:r>
            <a:r>
              <a:rPr lang="en-US" altLang="x-none" baseline="30000" dirty="0"/>
              <a:t>X(</a:t>
            </a:r>
            <a:r>
              <a:rPr lang="en-US" altLang="x-none" baseline="30000" dirty="0" err="1"/>
              <a:t>i</a:t>
            </a:r>
            <a:r>
              <a:rPr lang="en-US" altLang="x-none" baseline="30000" dirty="0"/>
              <a:t>)X(j)</a:t>
            </a:r>
            <a:r>
              <a:rPr lang="en-US" altLang="x-none" dirty="0"/>
              <a:t> mod q</a:t>
            </a:r>
            <a:br>
              <a:rPr lang="en-US" altLang="x-none" dirty="0"/>
            </a:br>
            <a:r>
              <a:rPr lang="en-US" altLang="x-none" dirty="0"/>
              <a:t>		= Y(</a:t>
            </a:r>
            <a:r>
              <a:rPr lang="en-US" altLang="x-none" dirty="0" err="1"/>
              <a:t>i</a:t>
            </a:r>
            <a:r>
              <a:rPr lang="en-US" altLang="x-none" dirty="0"/>
              <a:t>)</a:t>
            </a:r>
            <a:r>
              <a:rPr lang="en-US" altLang="x-none" baseline="30000" dirty="0"/>
              <a:t>X(j)</a:t>
            </a:r>
            <a:r>
              <a:rPr lang="en-US" altLang="x-none" dirty="0"/>
              <a:t> = Y(j)</a:t>
            </a:r>
            <a:r>
              <a:rPr lang="en-US" altLang="x-none" baseline="30000" dirty="0"/>
              <a:t>X(</a:t>
            </a:r>
            <a:r>
              <a:rPr lang="en-US" altLang="x-none" baseline="30000" dirty="0" err="1"/>
              <a:t>i</a:t>
            </a:r>
            <a:r>
              <a:rPr lang="en-US" altLang="x-none" baseline="30000" dirty="0"/>
              <a:t>)</a:t>
            </a:r>
            <a:r>
              <a:rPr lang="en-US" altLang="x-none" dirty="0"/>
              <a:t> mod q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altLang="x-none" dirty="0"/>
              <a:t>I was trying to find a public key </a:t>
            </a:r>
            <a:r>
              <a:rPr lang="en-US" altLang="x-none" u="sng" dirty="0"/>
              <a:t>cryptosystem</a:t>
            </a:r>
            <a:r>
              <a:rPr lang="en-US" altLang="x-none" dirty="0"/>
              <a:t> based on discrete logs when I came up with this public key </a:t>
            </a:r>
            <a:r>
              <a:rPr lang="en-US" altLang="x-none" u="sng" dirty="0"/>
              <a:t>distribution</a:t>
            </a:r>
            <a:r>
              <a:rPr lang="en-US" altLang="x-none" dirty="0"/>
              <a:t> system instead.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81000"/>
            <a:ext cx="7772400" cy="5867400"/>
          </a:xfrm>
        </p:spPr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en-US" altLang="x-none" sz="2800" dirty="0"/>
              <a:t>Late one night in May 1976 I played with</a:t>
            </a:r>
          </a:p>
          <a:p>
            <a:pPr marL="0" indent="0">
              <a:lnSpc>
                <a:spcPct val="200000"/>
              </a:lnSpc>
              <a:spcBef>
                <a:spcPts val="300"/>
              </a:spcBef>
              <a:buNone/>
            </a:pPr>
            <a:r>
              <a:rPr lang="en-US" altLang="x-none" sz="2800" dirty="0"/>
              <a:t>             Y = </a:t>
            </a:r>
            <a:r>
              <a:rPr lang="en-US" altLang="x-none" sz="2800" dirty="0">
                <a:latin typeface="Symbol" charset="2"/>
                <a:sym typeface="Symbol" charset="2"/>
              </a:rPr>
              <a:t></a:t>
            </a:r>
            <a:r>
              <a:rPr lang="en-US" altLang="x-none" sz="2800" baseline="30000" dirty="0"/>
              <a:t>X</a:t>
            </a:r>
            <a:r>
              <a:rPr lang="en-US" altLang="x-none" sz="2800" dirty="0"/>
              <a:t> mod q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x-none" sz="2800" dirty="0"/>
              <a:t>Let </a:t>
            </a:r>
            <a:r>
              <a:rPr lang="en-US" altLang="x-none" sz="2800" dirty="0">
                <a:latin typeface="Symbol" charset="2"/>
                <a:sym typeface="Symbol" charset="2"/>
              </a:rPr>
              <a:t></a:t>
            </a:r>
            <a:r>
              <a:rPr lang="en-US" altLang="x-none" sz="2800" dirty="0"/>
              <a:t> and q be public (many variations). 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x-none" sz="2800" dirty="0"/>
              <a:t>Computing Y from X is easy (exponentiation). 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x-none" sz="2800" dirty="0"/>
              <a:t>Computing X from Y is hard (discrete log).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x-none" sz="2800" dirty="0"/>
              <a:t>So try X(</a:t>
            </a:r>
            <a:r>
              <a:rPr lang="en-US" altLang="x-none" sz="2800" dirty="0" err="1"/>
              <a:t>i</a:t>
            </a:r>
            <a:r>
              <a:rPr lang="en-US" altLang="x-none" sz="2800" dirty="0"/>
              <a:t>) = i’s secret key and Y(</a:t>
            </a:r>
            <a:r>
              <a:rPr lang="en-US" altLang="x-none" sz="2800" dirty="0" err="1"/>
              <a:t>i</a:t>
            </a:r>
            <a:r>
              <a:rPr lang="en-US" altLang="x-none" sz="2800" dirty="0"/>
              <a:t>) = public key.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x-none" sz="2800" dirty="0"/>
              <a:t>Then what? Eventually I tried: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x-none" sz="2800" dirty="0"/>
              <a:t>          Y(</a:t>
            </a:r>
            <a:r>
              <a:rPr lang="en-US" altLang="x-none" sz="2800" dirty="0" err="1"/>
              <a:t>i</a:t>
            </a:r>
            <a:r>
              <a:rPr lang="en-US" altLang="x-none" sz="2800" dirty="0"/>
              <a:t>)</a:t>
            </a:r>
            <a:r>
              <a:rPr lang="en-US" altLang="x-none" sz="2800" baseline="30000" dirty="0"/>
              <a:t>X(j)</a:t>
            </a:r>
            <a:r>
              <a:rPr lang="en-US" altLang="x-none" sz="2800" dirty="0"/>
              <a:t> = Y(j)</a:t>
            </a:r>
            <a:r>
              <a:rPr lang="en-US" altLang="x-none" sz="2800" baseline="30000" dirty="0"/>
              <a:t>X(</a:t>
            </a:r>
            <a:r>
              <a:rPr lang="en-US" altLang="x-none" sz="2800" baseline="30000" dirty="0" err="1"/>
              <a:t>i</a:t>
            </a:r>
            <a:r>
              <a:rPr lang="en-US" altLang="x-none" sz="2800" baseline="30000" dirty="0"/>
              <a:t>)</a:t>
            </a:r>
            <a:r>
              <a:rPr lang="en-US" altLang="x-none" sz="2800" dirty="0"/>
              <a:t> = </a:t>
            </a:r>
            <a:r>
              <a:rPr lang="en-US" altLang="x-none" sz="2800" dirty="0">
                <a:latin typeface="Symbol" charset="2"/>
                <a:sym typeface="Symbol" charset="2"/>
              </a:rPr>
              <a:t></a:t>
            </a:r>
            <a:r>
              <a:rPr lang="en-US" altLang="x-none" sz="2800" baseline="30000" dirty="0"/>
              <a:t>X(</a:t>
            </a:r>
            <a:r>
              <a:rPr lang="en-US" altLang="x-none" sz="2800" baseline="30000" dirty="0" err="1"/>
              <a:t>i</a:t>
            </a:r>
            <a:r>
              <a:rPr lang="en-US" altLang="x-none" sz="2800" baseline="30000" dirty="0"/>
              <a:t>)X(j)</a:t>
            </a:r>
            <a:r>
              <a:rPr lang="en-US" altLang="x-none" sz="2800" dirty="0"/>
              <a:t> = </a:t>
            </a:r>
            <a:r>
              <a:rPr lang="en-US" altLang="x-none" sz="2800" dirty="0" err="1"/>
              <a:t>K</a:t>
            </a:r>
            <a:r>
              <a:rPr lang="en-US" altLang="x-none" sz="2800" baseline="-25000" dirty="0" err="1"/>
              <a:t>ij</a:t>
            </a:r>
            <a:r>
              <a:rPr lang="en-US" altLang="x-none" sz="2800" dirty="0"/>
              <a:t>  mod q</a:t>
            </a:r>
          </a:p>
        </p:txBody>
      </p:sp>
    </p:spTree>
    <p:extLst>
      <p:ext uri="{BB962C8B-B14F-4D97-AF65-F5344CB8AC3E}">
        <p14:creationId xmlns:p14="http://schemas.microsoft.com/office/powerpoint/2010/main" val="689166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 err="1">
                <a:solidFill>
                  <a:schemeClr val="tx1"/>
                </a:solidFill>
              </a:rPr>
              <a:t>Schroeppel</a:t>
            </a:r>
            <a:r>
              <a:rPr lang="en-US" altLang="x-none" dirty="0">
                <a:solidFill>
                  <a:schemeClr val="tx1"/>
                </a:solidFill>
              </a:rPr>
              <a:t>: Unsung Hero #4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Aft>
                <a:spcPts val="1800"/>
              </a:spcAft>
              <a:buNone/>
            </a:pPr>
            <a:r>
              <a:rPr lang="en-US" altLang="x-none" sz="2800" dirty="0"/>
              <a:t>RSA originally used 256-bit keys, but Richard </a:t>
            </a:r>
            <a:r>
              <a:rPr lang="en-US" altLang="x-none" sz="2800" dirty="0" err="1"/>
              <a:t>Schroeppel’s</a:t>
            </a:r>
            <a:r>
              <a:rPr lang="en-US" altLang="x-none" sz="2800" dirty="0"/>
              <a:t> work caused them to recommend ≥200 digits in their famous </a:t>
            </a:r>
            <a:r>
              <a:rPr lang="en-US" altLang="x-none" sz="2800" i="1" dirty="0"/>
              <a:t>CACM</a:t>
            </a:r>
            <a:r>
              <a:rPr lang="en-US" altLang="x-none" sz="2800" dirty="0"/>
              <a:t> paper.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x-none" sz="2800" dirty="0"/>
              <a:t>Pomerance’s Quadratic Sieve Method is related and credits </a:t>
            </a:r>
            <a:r>
              <a:rPr lang="en-US" altLang="x-none" sz="2800" dirty="0" err="1"/>
              <a:t>Schroeppel’s</a:t>
            </a:r>
            <a:r>
              <a:rPr lang="en-US" altLang="x-none" sz="2800" dirty="0"/>
              <a:t> unpublished work as the “inspiration” for QS.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 err="1">
                <a:solidFill>
                  <a:schemeClr val="tx1"/>
                </a:solidFill>
              </a:rPr>
              <a:t>Kohnfelder</a:t>
            </a:r>
            <a:r>
              <a:rPr lang="en-US" altLang="x-none" dirty="0">
                <a:solidFill>
                  <a:schemeClr val="tx1"/>
                </a:solidFill>
              </a:rPr>
              <a:t>: Unsung Hero #5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x-none" dirty="0"/>
              <a:t>Loren </a:t>
            </a:r>
            <a:r>
              <a:rPr lang="en-US" altLang="x-none" dirty="0" err="1"/>
              <a:t>Kohnfelder</a:t>
            </a:r>
            <a:r>
              <a:rPr lang="en-US" altLang="x-none" dirty="0"/>
              <a:t> developed the concept of digital certificates in his 1978 MIT BS thesis under Len Adleman. </a:t>
            </a:r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r>
              <a:rPr lang="en-US" altLang="x-none" dirty="0"/>
              <a:t>This created the foundation for VeriSign and all other Certificate Authorities (CA’s).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x-none" dirty="0">
                <a:solidFill>
                  <a:schemeClr val="tx1"/>
                </a:solidFill>
              </a:rPr>
              <a:t>Born Classified?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en-US" altLang="x-none" dirty="0"/>
              <a:t>March 1975: 56-bit key DES announced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x-none" dirty="0"/>
              <a:t>2^56 = 10^17 possible keys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x-none" dirty="0"/>
              <a:t>10^6 keys/sec/chip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x-none" dirty="0"/>
              <a:t>10^6 chips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x-none" dirty="0"/>
              <a:t>10^5 seconds = 1 day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x-none" dirty="0"/>
              <a:t>$10,000/solution &amp; decreasing an order of magnitude every 5 years. Short cuts?</a:t>
            </a:r>
          </a:p>
        </p:txBody>
      </p:sp>
    </p:spTree>
    <p:extLst>
      <p:ext uri="{BB962C8B-B14F-4D97-AF65-F5344CB8AC3E}">
        <p14:creationId xmlns:p14="http://schemas.microsoft.com/office/powerpoint/2010/main" val="20730342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609600"/>
            <a:ext cx="7772400" cy="5715000"/>
          </a:xfrm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en-US" altLang="x-none" dirty="0"/>
              <a:t>      Technical or political problem?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x-none" dirty="0"/>
              <a:t>January 1976: “Continuing will cause grave harm to national security.”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x-none" dirty="0"/>
              <a:t>The “devil on my shoulder.” See my Turing Lecture write-up in the DEC 2017 issue of the </a:t>
            </a:r>
            <a:r>
              <a:rPr lang="en-US" altLang="x-none" i="1" dirty="0"/>
              <a:t>CACM</a:t>
            </a:r>
            <a:r>
              <a:rPr lang="en-US" altLang="x-none" dirty="0"/>
              <a:t>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x-none" dirty="0"/>
              <a:t>May 1976: PKC increased NSA’s concern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x-none" dirty="0"/>
              <a:t>July 1977 J. A. Meyer letter to IEEE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x-none" dirty="0"/>
              <a:t>October 1977: IEEE ISIT at Cornell</a:t>
            </a:r>
          </a:p>
        </p:txBody>
      </p:sp>
    </p:spTree>
    <p:extLst>
      <p:ext uri="{BB962C8B-B14F-4D97-AF65-F5344CB8AC3E}">
        <p14:creationId xmlns:p14="http://schemas.microsoft.com/office/powerpoint/2010/main" val="869260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609600"/>
            <a:ext cx="7772400" cy="5715000"/>
          </a:xfrm>
        </p:spPr>
        <p:txBody>
          <a:bodyPr/>
          <a:lstStyle/>
          <a:p>
            <a:pPr marL="0" indent="0" algn="ctr">
              <a:spcBef>
                <a:spcPts val="1200"/>
              </a:spcBef>
              <a:buNone/>
            </a:pPr>
            <a:r>
              <a:rPr lang="en-US" altLang="x-none" b="1" dirty="0"/>
              <a:t>Resolution Begins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x-none" dirty="0"/>
              <a:t>1978: Call from Adm. Inman’s office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x-none" dirty="0"/>
              <a:t>“It’s nice to see you don’t have horns.”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x-none" dirty="0"/>
              <a:t>“I am meeting with you against the advice of all the other senior NSA people. But I don’t see any harm in talking.”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x-none" dirty="0"/>
              <a:t>Adm. Inman signed a statement of support for my effort to assess and reduce the risk of nuclear deterrence.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x-none" dirty="0"/>
              <a:t>It’s better to have friends than enemies!</a:t>
            </a:r>
          </a:p>
        </p:txBody>
      </p:sp>
    </p:spTree>
    <p:extLst>
      <p:ext uri="{BB962C8B-B14F-4D97-AF65-F5344CB8AC3E}">
        <p14:creationId xmlns:p14="http://schemas.microsoft.com/office/powerpoint/2010/main" val="2194928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609600"/>
            <a:ext cx="7772400" cy="5715000"/>
          </a:xfrm>
        </p:spPr>
        <p:txBody>
          <a:bodyPr/>
          <a:lstStyle/>
          <a:p>
            <a:pPr marL="0" indent="0" algn="ctr">
              <a:spcBef>
                <a:spcPts val="1200"/>
              </a:spcBef>
              <a:buNone/>
            </a:pPr>
            <a:r>
              <a:rPr lang="en-US" altLang="x-none" b="1" dirty="0"/>
              <a:t>Resolution Grows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x-none" dirty="0"/>
              <a:t>1993 Congress requests NRC study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x-none" dirty="0"/>
              <a:t>Cryptography’s Role in Securing the Information Society (1996 CRISIS report)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x-none" dirty="0"/>
              <a:t>All constituencies were represented, yet unanimous conclusions: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x-none" dirty="0"/>
              <a:t>   Relaxation of export restrictions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x-none" dirty="0"/>
              <a:t>   Classified information largely irrelevant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x-none" dirty="0"/>
              <a:t>   Key escrow not well defined. (Now too!)</a:t>
            </a:r>
          </a:p>
        </p:txBody>
      </p:sp>
    </p:spTree>
    <p:extLst>
      <p:ext uri="{BB962C8B-B14F-4D97-AF65-F5344CB8AC3E}">
        <p14:creationId xmlns:p14="http://schemas.microsoft.com/office/powerpoint/2010/main" val="24604580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609600"/>
            <a:ext cx="7772400" cy="5715000"/>
          </a:xfrm>
        </p:spPr>
        <p:txBody>
          <a:bodyPr/>
          <a:lstStyle/>
          <a:p>
            <a:pPr marL="0" indent="0">
              <a:spcBef>
                <a:spcPts val="1800"/>
              </a:spcBef>
              <a:buNone/>
            </a:pPr>
            <a:r>
              <a:rPr lang="en-US" altLang="x-none" dirty="0"/>
              <a:t>This talk has been about the evolution of PKC, but also shows personal evolution.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altLang="x-none" dirty="0"/>
              <a:t>I am a very different person from the 30-year old who battled NSA 40 years ago.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altLang="x-none" dirty="0"/>
              <a:t>“Get curious, not furious”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altLang="x-none" b="1" u="sng" dirty="0"/>
              <a:t>Friends are better than enemies.</a:t>
            </a:r>
          </a:p>
        </p:txBody>
      </p:sp>
    </p:spTree>
    <p:extLst>
      <p:ext uri="{BB962C8B-B14F-4D97-AF65-F5344CB8AC3E}">
        <p14:creationId xmlns:p14="http://schemas.microsoft.com/office/powerpoint/2010/main" val="2992557487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Blank Presentation">
      <a:majorFont>
        <a:latin typeface="Arial"/>
        <a:ea typeface="Osaka"/>
        <a:cs typeface=""/>
      </a:majorFont>
      <a:minorFont>
        <a:latin typeface="Arial"/>
        <a:ea typeface="Osak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2004:Templates:Presentations:Designs:Blank Presentation</Template>
  <TotalTime>1900</TotalTime>
  <Words>1033</Words>
  <Application>Microsoft Macintosh PowerPoint</Application>
  <PresentationFormat>On-screen Show (4:3)</PresentationFormat>
  <Paragraphs>154</Paragraphs>
  <Slides>25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Osaka</vt:lpstr>
      <vt:lpstr>Symbol</vt:lpstr>
      <vt:lpstr>Times</vt:lpstr>
      <vt:lpstr>Blank Presentation</vt:lpstr>
      <vt:lpstr>The Evolution of Public Key Cryptography</vt:lpstr>
      <vt:lpstr>Revolutionary or Evolutionary?</vt:lpstr>
      <vt:lpstr>Evolutionary</vt:lpstr>
      <vt:lpstr>Diffie-Hellman AND Merkle</vt:lpstr>
      <vt:lpstr>Evolution via Cryptographic Hierarchy</vt:lpstr>
      <vt:lpstr>One-Way Function</vt:lpstr>
      <vt:lpstr>Trap Doors</vt:lpstr>
      <vt:lpstr>Trap Door Cryptosystem</vt:lpstr>
      <vt:lpstr>Public Key Cryptography</vt:lpstr>
      <vt:lpstr>Merkle’s PKD Proposal</vt:lpstr>
      <vt:lpstr>CACM Rejected Merkle Paper</vt:lpstr>
      <vt:lpstr>John Gill, Unsung Hero #2</vt:lpstr>
      <vt:lpstr>“Derivation” of Pohlig-Hellman Conventional Cryptosystem</vt:lpstr>
      <vt:lpstr>Pohlig-Hellman Cryptosystem</vt:lpstr>
      <vt:lpstr>RSA Public Key Cryptosystem</vt:lpstr>
      <vt:lpstr>Rivest, Shamir &amp; Adleman</vt:lpstr>
      <vt:lpstr>Diffie-Hellman-Merkle PKD</vt:lpstr>
      <vt:lpstr>PowerPoint Presentation</vt:lpstr>
      <vt:lpstr>Schroeppel: Unsung Hero #4</vt:lpstr>
      <vt:lpstr>Kohnfelder: Unsung Hero #5</vt:lpstr>
      <vt:lpstr>Born Classified?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Wisdom of Foolishness</dc:title>
  <dc:creator>Sherry Shannon Vanstone</dc:creator>
  <cp:lastModifiedBy>Martin Hellman</cp:lastModifiedBy>
  <cp:revision>57</cp:revision>
  <cp:lastPrinted>2018-02-12T19:24:51Z</cp:lastPrinted>
  <dcterms:created xsi:type="dcterms:W3CDTF">2007-11-06T20:27:26Z</dcterms:created>
  <dcterms:modified xsi:type="dcterms:W3CDTF">2018-02-12T19:24:59Z</dcterms:modified>
</cp:coreProperties>
</file>