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7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04BCB-BF33-40CB-A3C6-AA64FE1C06C6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DD2BC-16F1-4195-8F28-795D03914C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EAF4C1-49B8-40E1-B4E0-A88A695D5A14}" type="slidenum">
              <a:rPr lang="en-US" smtClean="0"/>
              <a:pPr>
                <a:defRPr/>
              </a:pPr>
              <a:t>2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ヒラギノ角ゴ Pro W3"/>
                <a:cs typeface="ヒラギノ角ゴ Pro W3"/>
              </a:rPr>
              <a:t>1041 SNPs in the promoter regions and 386 SNPs in the coding and untranslated regions</a:t>
            </a: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DFA21F-0353-4673-949E-C2B61F3E578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EAAEF3-95AE-4E54-AB22-12973AC4A58B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468CF0-86B1-494C-BFB8-96A7CA54B363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EB30C-6899-4C63-ABDA-137B5C876B9D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101F3E-DDAF-402C-B7E5-BB49A4E32558}" type="slidenum">
              <a:rPr lang="en-US">
                <a:ea typeface="ＭＳ Ｐゴシック" pitchFamily="55" charset="-128"/>
                <a:cs typeface="ＭＳ Ｐゴシック" pitchFamily="55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ea typeface="ＭＳ Ｐゴシック" pitchFamily="55" charset="-128"/>
              <a:cs typeface="ＭＳ Ｐゴシック" pitchFamily="55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/>
              <a:t>95 Individuals Kidney DNA and RNA</a:t>
            </a:r>
          </a:p>
          <a:p>
            <a:endParaRPr lang="en-US" sz="2400" dirty="0" smtClean="0"/>
          </a:p>
          <a:p>
            <a:pPr lvl="0"/>
            <a:r>
              <a:rPr lang="en-US" sz="2400" dirty="0" smtClean="0"/>
              <a:t>309 SNPs in 225 Candidate Aging Genes were tested for Allelic Imbalance (AI)</a:t>
            </a:r>
          </a:p>
          <a:p>
            <a:pPr lvl="1">
              <a:buNone/>
            </a:pPr>
            <a:r>
              <a:rPr lang="en-US" sz="1800" dirty="0" smtClean="0">
                <a:sym typeface="Symbol"/>
              </a:rPr>
              <a:t>	(</a:t>
            </a:r>
            <a:r>
              <a:rPr lang="en-US" sz="2000" dirty="0" smtClean="0"/>
              <a:t>5 expressing </a:t>
            </a:r>
            <a:r>
              <a:rPr lang="en-US" sz="2000" dirty="0" err="1" smtClean="0"/>
              <a:t>heterozygotes</a:t>
            </a:r>
            <a:r>
              <a:rPr lang="en-US" sz="2000" dirty="0" smtClean="0"/>
              <a:t>)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105 SNPs in 93 Candidate Aging Genes Display AI</a:t>
            </a:r>
          </a:p>
          <a:p>
            <a:pPr lvl="1">
              <a:buNone/>
            </a:pPr>
            <a:r>
              <a:rPr lang="en-US" sz="1800" dirty="0" smtClean="0">
                <a:sym typeface="Symbol"/>
              </a:rPr>
              <a:t>	(</a:t>
            </a:r>
            <a:r>
              <a:rPr lang="en-US" sz="2000" dirty="0" smtClean="0"/>
              <a:t>50% of heterozgotes were required to have an RNA allele ratio greater than 2 SD above the DNA-defined 1:1 allele ratio)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Expand</a:t>
            </a:r>
            <a:r>
              <a:rPr lang="en-US" baseline="0" dirty="0" smtClean="0"/>
              <a:t> ASE method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C6254-4CC5-43CE-89E7-BB1C0B59507A}" type="datetimeFigureOut">
              <a:rPr lang="en-US" smtClean="0"/>
              <a:t>5/15/2011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3B430-E6F5-44FF-A810-C1912ECCC3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2819400" y="838200"/>
            <a:ext cx="2605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polymorphisms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3581400" y="5638800"/>
            <a:ext cx="963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3886200" y="1676400"/>
            <a:ext cx="228600" cy="3505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4495800" y="2819400"/>
            <a:ext cx="112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GWAS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8" descr="Picture 3.png"/>
          <p:cNvPicPr>
            <a:picLocks noChangeAspect="1"/>
          </p:cNvPicPr>
          <p:nvPr/>
        </p:nvPicPr>
        <p:blipFill>
          <a:blip r:embed="rId4" cstate="print"/>
          <a:srcRect l="27235" t="17276" r="29736" b="55688"/>
          <a:stretch>
            <a:fillRect/>
          </a:stretch>
        </p:blipFill>
        <p:spPr bwMode="auto">
          <a:xfrm>
            <a:off x="1371600" y="1066800"/>
            <a:ext cx="6181725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6628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905000" y="3810000"/>
            <a:ext cx="586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Look at expression in : 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505200" y="4572000"/>
            <a:ext cx="3657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</a:t>
            </a:r>
            <a:r>
              <a:rPr lang="en-US" sz="2800" b="1">
                <a:solidFill>
                  <a:srgbClr val="0070C0"/>
                </a:solidFill>
              </a:rPr>
              <a:t>A </a:t>
            </a:r>
            <a:r>
              <a:rPr lang="en-US" sz="2800" b="1"/>
              <a:t>heterozygotes</a:t>
            </a:r>
            <a:endParaRPr lang="en-US" sz="2800" b="1">
              <a:solidFill>
                <a:srgbClr val="0070C0"/>
              </a:solidFill>
            </a:endParaRPr>
          </a:p>
          <a:p>
            <a:r>
              <a:rPr lang="en-US" sz="2800" b="1"/>
              <a:t>G allele is expressed higher than the A allele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352800" y="1295400"/>
            <a:ext cx="2606675" cy="1916113"/>
            <a:chOff x="6341685" y="1143000"/>
            <a:chExt cx="2607114" cy="1916667"/>
          </a:xfrm>
        </p:grpSpPr>
        <p:sp>
          <p:nvSpPr>
            <p:cNvPr id="6" name="Oval 5"/>
            <p:cNvSpPr/>
            <p:nvPr/>
          </p:nvSpPr>
          <p:spPr>
            <a:xfrm>
              <a:off x="6341685" y="1143000"/>
              <a:ext cx="2607114" cy="191666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65000"/>
                    <a:alpha val="79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567148" y="1416129"/>
              <a:ext cx="1205116" cy="142916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 rot="10800000">
              <a:off x="6616369" y="2024318"/>
              <a:ext cx="1066980" cy="1587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 rot="5400000">
              <a:off x="6805306" y="1884593"/>
              <a:ext cx="133389" cy="27627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7414215" y="1933020"/>
              <a:ext cx="133389" cy="17941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10800000">
              <a:off x="6619545" y="2295858"/>
              <a:ext cx="1065391" cy="1588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 rot="5400000">
              <a:off x="6806893" y="2157723"/>
              <a:ext cx="133389" cy="27309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7415802" y="2202974"/>
              <a:ext cx="133389" cy="18259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662" name="TextBox 13"/>
            <p:cNvSpPr txBox="1">
              <a:spLocks noChangeArrowheads="1"/>
            </p:cNvSpPr>
            <p:nvPr/>
          </p:nvSpPr>
          <p:spPr bwMode="auto">
            <a:xfrm>
              <a:off x="6688272" y="1900834"/>
              <a:ext cx="2741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27663" name="TextBox 14"/>
            <p:cNvSpPr txBox="1">
              <a:spLocks noChangeArrowheads="1"/>
            </p:cNvSpPr>
            <p:nvPr/>
          </p:nvSpPr>
          <p:spPr bwMode="auto">
            <a:xfrm>
              <a:off x="6681898" y="2185409"/>
              <a:ext cx="2829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7815133" y="1586041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8105695" y="1714665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7858003" y="2360965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7858003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8354974" y="2284743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8300990" y="2014790"/>
              <a:ext cx="442988" cy="120685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884995" y="1924276"/>
              <a:ext cx="442988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327982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911987" y="2526113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7651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7652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1981200" y="3656013"/>
            <a:ext cx="5089525" cy="3201987"/>
          </a:xfrm>
        </p:spPr>
        <p:txBody>
          <a:bodyPr/>
          <a:lstStyle/>
          <a:p>
            <a:pPr eaLnBrk="1" hangingPunct="1"/>
            <a:r>
              <a:rPr lang="en-US" sz="2800" smtClean="0">
                <a:sym typeface="Symbol" pitchFamily="18" charset="2"/>
              </a:rPr>
              <a:t>Expressed in the same nucleus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Same genetic background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Same environment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Extremely sensitive</a:t>
            </a:r>
          </a:p>
          <a:p>
            <a:pPr eaLnBrk="1" hangingPunct="1"/>
            <a:endParaRPr lang="en-US" sz="28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8675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1981200" y="3429000"/>
            <a:ext cx="5089525" cy="32019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smtClean="0">
                <a:sym typeface="Symbol" pitchFamily="18" charset="2"/>
              </a:rPr>
              <a:t>Make cDNA</a:t>
            </a:r>
          </a:p>
          <a:p>
            <a:pPr eaLnBrk="1" hangingPunct="1"/>
            <a:r>
              <a:rPr lang="en-US" sz="2800" smtClean="0"/>
              <a:t>Method 1:  sequence cDNAs and count if C allele is more abundant than the G allele.</a:t>
            </a:r>
          </a:p>
          <a:p>
            <a:pPr eaLnBrk="1" hangingPunct="1"/>
            <a:r>
              <a:rPr lang="en-US" sz="2800" smtClean="0"/>
              <a:t>Method 2:  use DNA arrays and see if the C oligo is more intense than the G oligo.</a:t>
            </a:r>
          </a:p>
        </p:txBody>
      </p:sp>
      <p:pic>
        <p:nvPicPr>
          <p:cNvPr id="28677" name="Picture 68" descr="Picture 3.png"/>
          <p:cNvPicPr>
            <a:picLocks noChangeAspect="1"/>
          </p:cNvPicPr>
          <p:nvPr/>
        </p:nvPicPr>
        <p:blipFill>
          <a:blip r:embed="rId4" cstate="print"/>
          <a:srcRect l="27235" t="17276" r="29736" b="55688"/>
          <a:stretch>
            <a:fillRect/>
          </a:stretch>
        </p:blipFill>
        <p:spPr bwMode="auto">
          <a:xfrm>
            <a:off x="1371600" y="1066800"/>
            <a:ext cx="6181725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 descr="Picture 3.png"/>
          <p:cNvPicPr>
            <a:picLocks noChangeAspect="1"/>
          </p:cNvPicPr>
          <p:nvPr/>
        </p:nvPicPr>
        <p:blipFill>
          <a:blip r:embed="rId4" cstate="print"/>
          <a:srcRect l="40599" t="50000" r="35668" b="21722"/>
          <a:stretch>
            <a:fillRect/>
          </a:stretch>
        </p:blipFill>
        <p:spPr>
          <a:xfrm>
            <a:off x="401294" y="3537001"/>
            <a:ext cx="3841762" cy="2860946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Condensed"/>
              <a:ea typeface="ヒラギノ角ゴ Pro W3" pitchFamily="-28" charset="-128"/>
              <a:cs typeface="Futura Condensed"/>
            </a:endParaRP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4054475" y="3656013"/>
            <a:ext cx="5089525" cy="3201987"/>
          </a:xfrm>
        </p:spPr>
        <p:txBody>
          <a:bodyPr/>
          <a:lstStyle/>
          <a:p>
            <a:r>
              <a:rPr lang="en-US" sz="2800" dirty="0" smtClean="0">
                <a:sym typeface="Symbol"/>
              </a:rPr>
              <a:t>96 kidney cortex samples</a:t>
            </a:r>
          </a:p>
          <a:p>
            <a:r>
              <a:rPr lang="en-US" sz="2800" dirty="0" smtClean="0">
                <a:sym typeface="Symbol"/>
              </a:rPr>
              <a:t>For ASE:</a:t>
            </a:r>
          </a:p>
          <a:p>
            <a:pPr lvl="1">
              <a:buNone/>
            </a:pPr>
            <a:r>
              <a:rPr lang="en-US" sz="2400" dirty="0" smtClean="0">
                <a:sym typeface="Symbol"/>
              </a:rPr>
              <a:t>5 expressing </a:t>
            </a:r>
            <a:r>
              <a:rPr lang="en-US" sz="2400" dirty="0" err="1" smtClean="0">
                <a:sym typeface="Symbol"/>
              </a:rPr>
              <a:t>heterozygotes</a:t>
            </a:r>
            <a:endParaRPr lang="en-US" sz="2400" dirty="0" smtClean="0">
              <a:sym typeface="Symbol"/>
            </a:endParaRPr>
          </a:p>
          <a:p>
            <a:pPr lvl="1">
              <a:buNone/>
            </a:pPr>
            <a:r>
              <a:rPr lang="en-US" sz="2400" dirty="0" smtClean="0">
                <a:sym typeface="Symbol"/>
              </a:rPr>
              <a:t></a:t>
            </a:r>
            <a:r>
              <a:rPr lang="en-US" sz="2400" dirty="0" smtClean="0"/>
              <a:t>50% </a:t>
            </a:r>
            <a:r>
              <a:rPr lang="en-US" sz="2400" dirty="0" err="1" smtClean="0"/>
              <a:t>hets</a:t>
            </a:r>
            <a:r>
              <a:rPr lang="en-US" sz="2400" dirty="0" smtClean="0"/>
              <a:t> outside DNA-defined confidence interval</a:t>
            </a:r>
          </a:p>
          <a:p>
            <a:pPr lvl="1">
              <a:buNone/>
            </a:pPr>
            <a:r>
              <a:rPr lang="en-US" sz="2400" dirty="0" smtClean="0"/>
              <a:t>meta-</a:t>
            </a:r>
            <a:r>
              <a:rPr lang="en-US" sz="2400" dirty="0" err="1" smtClean="0"/>
              <a:t>p</a:t>
            </a:r>
            <a:r>
              <a:rPr lang="en-US" sz="2400" dirty="0" smtClean="0"/>
              <a:t> &lt;10</a:t>
            </a:r>
            <a:r>
              <a:rPr lang="en-US" sz="2400" baseline="30000" dirty="0" smtClean="0"/>
              <a:t>-6</a:t>
            </a:r>
            <a:r>
              <a:rPr lang="en-US" sz="2400" dirty="0" smtClean="0"/>
              <a:t> </a:t>
            </a:r>
          </a:p>
          <a:p>
            <a:endParaRPr lang="en-US" sz="2800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0"/>
            <a:ext cx="79914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MP20_rs22458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600200"/>
            <a:ext cx="36591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Futura Condensed"/>
                <a:ea typeface="Futura Condensed"/>
                <a:cs typeface="Futura Condensed"/>
              </a:rPr>
              <a:t>Allele-Specific Expression</a:t>
            </a:r>
          </a:p>
        </p:txBody>
      </p:sp>
      <p:sp>
        <p:nvSpPr>
          <p:cNvPr id="29700" name="TextBox 7"/>
          <p:cNvSpPr txBox="1">
            <a:spLocks noChangeArrowheads="1"/>
          </p:cNvSpPr>
          <p:nvPr/>
        </p:nvSpPr>
        <p:spPr bwMode="auto">
          <a:xfrm>
            <a:off x="5181600" y="2438400"/>
            <a:ext cx="3124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/>
              <a:t>Red lines indicate 95% confidence intervals</a:t>
            </a:r>
          </a:p>
          <a:p>
            <a:pPr>
              <a:buFont typeface="Arial" pitchFamily="34" charset="0"/>
              <a:buChar char="•"/>
            </a:pPr>
            <a:endParaRPr lang="en-US"/>
          </a:p>
          <a:p>
            <a:pPr>
              <a:buFont typeface="Arial" pitchFamily="34" charset="0"/>
              <a:buChar char="•"/>
            </a:pPr>
            <a:r>
              <a:rPr lang="en-US"/>
              <a:t>Example shows 11/12 heterozygotes have higher expression of A allele than C allele.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ctrTitle"/>
          </p:nvPr>
        </p:nvSpPr>
        <p:spPr>
          <a:xfrm>
            <a:off x="762000" y="685800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/>
              <a:t>Functional mutations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3886200"/>
          </a:xfrm>
        </p:spPr>
        <p:txBody>
          <a:bodyPr>
            <a:normAutofit lnSpcReduction="10000"/>
          </a:bodyPr>
          <a:lstStyle/>
          <a:p>
            <a:pPr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Coding: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About 2000-5000 </a:t>
            </a:r>
            <a:r>
              <a:rPr lang="en-US" dirty="0" err="1" smtClean="0">
                <a:solidFill>
                  <a:schemeClr val="tx1"/>
                </a:solidFill>
              </a:rPr>
              <a:t>missense</a:t>
            </a:r>
            <a:r>
              <a:rPr lang="en-US" dirty="0" smtClean="0">
                <a:solidFill>
                  <a:schemeClr val="tx1"/>
                </a:solidFill>
              </a:rPr>
              <a:t> SNPs that affect conserved amino acids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Expression: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At least 40% of genes have SNPs that affects expression in </a:t>
            </a:r>
            <a:r>
              <a:rPr lang="en-US" dirty="0" err="1" smtClean="0">
                <a:solidFill>
                  <a:schemeClr val="tx1"/>
                </a:solidFill>
              </a:rPr>
              <a:t>cis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 median change in expression between alleles is about 2 fold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-104775"/>
            <a:ext cx="8229600" cy="893763"/>
          </a:xfrm>
        </p:spPr>
        <p:txBody>
          <a:bodyPr/>
          <a:lstStyle/>
          <a:p>
            <a:pPr eaLnBrk="1" hangingPunct="1"/>
            <a:r>
              <a:rPr lang="en-US" sz="2400" b="1" smtClean="0"/>
              <a:t>genetic association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209800" y="625475"/>
            <a:ext cx="4033838" cy="1420813"/>
            <a:chOff x="2904" y="394"/>
            <a:chExt cx="2541" cy="895"/>
          </a:xfrm>
        </p:grpSpPr>
        <p:sp>
          <p:nvSpPr>
            <p:cNvPr id="19464" name="Oval 16"/>
            <p:cNvSpPr>
              <a:spLocks noChangeArrowheads="1"/>
            </p:cNvSpPr>
            <p:nvPr/>
          </p:nvSpPr>
          <p:spPr bwMode="auto">
            <a:xfrm>
              <a:off x="2928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5" name="Oval 17"/>
            <p:cNvSpPr>
              <a:spLocks noChangeArrowheads="1"/>
            </p:cNvSpPr>
            <p:nvPr/>
          </p:nvSpPr>
          <p:spPr bwMode="auto">
            <a:xfrm>
              <a:off x="3170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6" name="Oval 18"/>
            <p:cNvSpPr>
              <a:spLocks noChangeArrowheads="1"/>
            </p:cNvSpPr>
            <p:nvPr/>
          </p:nvSpPr>
          <p:spPr bwMode="auto">
            <a:xfrm>
              <a:off x="3412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7" name="Oval 19"/>
            <p:cNvSpPr>
              <a:spLocks noChangeArrowheads="1"/>
            </p:cNvSpPr>
            <p:nvPr/>
          </p:nvSpPr>
          <p:spPr bwMode="auto">
            <a:xfrm>
              <a:off x="3630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8" name="Oval 20"/>
            <p:cNvSpPr>
              <a:spLocks noChangeArrowheads="1"/>
            </p:cNvSpPr>
            <p:nvPr/>
          </p:nvSpPr>
          <p:spPr bwMode="auto">
            <a:xfrm>
              <a:off x="3872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Oval 21"/>
            <p:cNvSpPr>
              <a:spLocks noChangeArrowheads="1"/>
            </p:cNvSpPr>
            <p:nvPr/>
          </p:nvSpPr>
          <p:spPr bwMode="auto">
            <a:xfrm>
              <a:off x="2928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0" name="Oval 22"/>
            <p:cNvSpPr>
              <a:spLocks noChangeArrowheads="1"/>
            </p:cNvSpPr>
            <p:nvPr/>
          </p:nvSpPr>
          <p:spPr bwMode="auto">
            <a:xfrm>
              <a:off x="3170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1" name="Oval 23"/>
            <p:cNvSpPr>
              <a:spLocks noChangeArrowheads="1"/>
            </p:cNvSpPr>
            <p:nvPr/>
          </p:nvSpPr>
          <p:spPr bwMode="auto">
            <a:xfrm>
              <a:off x="3412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2" name="Oval 24"/>
            <p:cNvSpPr>
              <a:spLocks noChangeArrowheads="1"/>
            </p:cNvSpPr>
            <p:nvPr/>
          </p:nvSpPr>
          <p:spPr bwMode="auto">
            <a:xfrm>
              <a:off x="3630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3" name="Oval 25"/>
            <p:cNvSpPr>
              <a:spLocks noChangeArrowheads="1"/>
            </p:cNvSpPr>
            <p:nvPr/>
          </p:nvSpPr>
          <p:spPr bwMode="auto">
            <a:xfrm>
              <a:off x="3872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4" name="Oval 26"/>
            <p:cNvSpPr>
              <a:spLocks noChangeArrowheads="1"/>
            </p:cNvSpPr>
            <p:nvPr/>
          </p:nvSpPr>
          <p:spPr bwMode="auto">
            <a:xfrm>
              <a:off x="2928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5" name="Oval 27"/>
            <p:cNvSpPr>
              <a:spLocks noChangeArrowheads="1"/>
            </p:cNvSpPr>
            <p:nvPr/>
          </p:nvSpPr>
          <p:spPr bwMode="auto">
            <a:xfrm>
              <a:off x="3170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6" name="Oval 28"/>
            <p:cNvSpPr>
              <a:spLocks noChangeArrowheads="1"/>
            </p:cNvSpPr>
            <p:nvPr/>
          </p:nvSpPr>
          <p:spPr bwMode="auto">
            <a:xfrm>
              <a:off x="3412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7" name="Oval 29"/>
            <p:cNvSpPr>
              <a:spLocks noChangeArrowheads="1"/>
            </p:cNvSpPr>
            <p:nvPr/>
          </p:nvSpPr>
          <p:spPr bwMode="auto">
            <a:xfrm>
              <a:off x="3630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8" name="Oval 30"/>
            <p:cNvSpPr>
              <a:spLocks noChangeArrowheads="1"/>
            </p:cNvSpPr>
            <p:nvPr/>
          </p:nvSpPr>
          <p:spPr bwMode="auto">
            <a:xfrm>
              <a:off x="3872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9" name="Oval 31"/>
            <p:cNvSpPr>
              <a:spLocks noChangeArrowheads="1"/>
            </p:cNvSpPr>
            <p:nvPr/>
          </p:nvSpPr>
          <p:spPr bwMode="auto">
            <a:xfrm>
              <a:off x="4355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0" name="Oval 32"/>
            <p:cNvSpPr>
              <a:spLocks noChangeArrowheads="1"/>
            </p:cNvSpPr>
            <p:nvPr/>
          </p:nvSpPr>
          <p:spPr bwMode="auto">
            <a:xfrm>
              <a:off x="4597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1" name="Oval 33"/>
            <p:cNvSpPr>
              <a:spLocks noChangeArrowheads="1"/>
            </p:cNvSpPr>
            <p:nvPr/>
          </p:nvSpPr>
          <p:spPr bwMode="auto">
            <a:xfrm>
              <a:off x="4839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2" name="Oval 34"/>
            <p:cNvSpPr>
              <a:spLocks noChangeArrowheads="1"/>
            </p:cNvSpPr>
            <p:nvPr/>
          </p:nvSpPr>
          <p:spPr bwMode="auto">
            <a:xfrm>
              <a:off x="5057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3" name="Oval 35"/>
            <p:cNvSpPr>
              <a:spLocks noChangeArrowheads="1"/>
            </p:cNvSpPr>
            <p:nvPr/>
          </p:nvSpPr>
          <p:spPr bwMode="auto">
            <a:xfrm>
              <a:off x="5299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4" name="Oval 36"/>
            <p:cNvSpPr>
              <a:spLocks noChangeArrowheads="1"/>
            </p:cNvSpPr>
            <p:nvPr/>
          </p:nvSpPr>
          <p:spPr bwMode="auto">
            <a:xfrm>
              <a:off x="4355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5" name="Oval 37"/>
            <p:cNvSpPr>
              <a:spLocks noChangeArrowheads="1"/>
            </p:cNvSpPr>
            <p:nvPr/>
          </p:nvSpPr>
          <p:spPr bwMode="auto">
            <a:xfrm>
              <a:off x="4597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6" name="Oval 38"/>
            <p:cNvSpPr>
              <a:spLocks noChangeArrowheads="1"/>
            </p:cNvSpPr>
            <p:nvPr/>
          </p:nvSpPr>
          <p:spPr bwMode="auto">
            <a:xfrm>
              <a:off x="4839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7" name="Oval 39"/>
            <p:cNvSpPr>
              <a:spLocks noChangeArrowheads="1"/>
            </p:cNvSpPr>
            <p:nvPr/>
          </p:nvSpPr>
          <p:spPr bwMode="auto">
            <a:xfrm>
              <a:off x="5057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8" name="Oval 40"/>
            <p:cNvSpPr>
              <a:spLocks noChangeArrowheads="1"/>
            </p:cNvSpPr>
            <p:nvPr/>
          </p:nvSpPr>
          <p:spPr bwMode="auto">
            <a:xfrm>
              <a:off x="5299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9" name="Oval 41"/>
            <p:cNvSpPr>
              <a:spLocks noChangeArrowheads="1"/>
            </p:cNvSpPr>
            <p:nvPr/>
          </p:nvSpPr>
          <p:spPr bwMode="auto">
            <a:xfrm>
              <a:off x="4355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0" name="Oval 42"/>
            <p:cNvSpPr>
              <a:spLocks noChangeArrowheads="1"/>
            </p:cNvSpPr>
            <p:nvPr/>
          </p:nvSpPr>
          <p:spPr bwMode="auto">
            <a:xfrm>
              <a:off x="4597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1" name="Oval 43"/>
            <p:cNvSpPr>
              <a:spLocks noChangeArrowheads="1"/>
            </p:cNvSpPr>
            <p:nvPr/>
          </p:nvSpPr>
          <p:spPr bwMode="auto">
            <a:xfrm>
              <a:off x="4839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2" name="Oval 44"/>
            <p:cNvSpPr>
              <a:spLocks noChangeArrowheads="1"/>
            </p:cNvSpPr>
            <p:nvPr/>
          </p:nvSpPr>
          <p:spPr bwMode="auto">
            <a:xfrm>
              <a:off x="5057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3" name="Oval 45"/>
            <p:cNvSpPr>
              <a:spLocks noChangeArrowheads="1"/>
            </p:cNvSpPr>
            <p:nvPr/>
          </p:nvSpPr>
          <p:spPr bwMode="auto">
            <a:xfrm>
              <a:off x="5299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4" name="Text Box 46"/>
            <p:cNvSpPr txBox="1">
              <a:spLocks noChangeArrowheads="1"/>
            </p:cNvSpPr>
            <p:nvPr/>
          </p:nvSpPr>
          <p:spPr bwMode="auto">
            <a:xfrm>
              <a:off x="3146" y="394"/>
              <a:ext cx="6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"Cases"</a:t>
              </a:r>
            </a:p>
          </p:txBody>
        </p:sp>
        <p:sp>
          <p:nvSpPr>
            <p:cNvPr id="19495" name="Text Box 47"/>
            <p:cNvSpPr txBox="1">
              <a:spLocks noChangeArrowheads="1"/>
            </p:cNvSpPr>
            <p:nvPr/>
          </p:nvSpPr>
          <p:spPr bwMode="auto">
            <a:xfrm>
              <a:off x="4462" y="394"/>
              <a:ext cx="7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"Controls"</a:t>
              </a:r>
            </a:p>
          </p:txBody>
        </p:sp>
        <p:sp>
          <p:nvSpPr>
            <p:cNvPr id="19496" name="AutoShape 48"/>
            <p:cNvSpPr>
              <a:spLocks/>
            </p:cNvSpPr>
            <p:nvPr/>
          </p:nvSpPr>
          <p:spPr bwMode="auto">
            <a:xfrm rot="-5400000">
              <a:off x="3424" y="67"/>
              <a:ext cx="73" cy="1113"/>
            </a:xfrm>
            <a:prstGeom prst="rightBrace">
              <a:avLst>
                <a:gd name="adj1" fmla="val 12705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7" name="AutoShape 49"/>
            <p:cNvSpPr>
              <a:spLocks/>
            </p:cNvSpPr>
            <p:nvPr/>
          </p:nvSpPr>
          <p:spPr bwMode="auto">
            <a:xfrm rot="-5400000">
              <a:off x="4852" y="67"/>
              <a:ext cx="73" cy="1113"/>
            </a:xfrm>
            <a:prstGeom prst="rightBrace">
              <a:avLst>
                <a:gd name="adj1" fmla="val 12705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5762" name="Text Box 50"/>
          <p:cNvSpPr txBox="1">
            <a:spLocks noChangeArrowheads="1"/>
          </p:cNvSpPr>
          <p:nvPr/>
        </p:nvSpPr>
        <p:spPr bwMode="auto">
          <a:xfrm>
            <a:off x="1981200" y="2122488"/>
            <a:ext cx="4764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  <a:latin typeface="Comic Sans MS" pitchFamily="66" charset="0"/>
              </a:rPr>
              <a:t>? frequency of Brca1 sequence changes</a:t>
            </a:r>
          </a:p>
        </p:txBody>
      </p:sp>
      <p:sp>
        <p:nvSpPr>
          <p:cNvPr id="115763" name="Text Box 51"/>
          <p:cNvSpPr txBox="1">
            <a:spLocks noChangeArrowheads="1"/>
          </p:cNvSpPr>
          <p:nvPr/>
        </p:nvSpPr>
        <p:spPr bwMode="auto">
          <a:xfrm>
            <a:off x="2363788" y="2814638"/>
            <a:ext cx="1306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~3% – 5%</a:t>
            </a:r>
          </a:p>
        </p:txBody>
      </p:sp>
      <p:sp>
        <p:nvSpPr>
          <p:cNvPr id="115764" name="Text Box 52"/>
          <p:cNvSpPr txBox="1">
            <a:spLocks noChangeArrowheads="1"/>
          </p:cNvSpPr>
          <p:nvPr/>
        </p:nvSpPr>
        <p:spPr bwMode="auto">
          <a:xfrm>
            <a:off x="4706938" y="2814638"/>
            <a:ext cx="1306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&lt; 0.1%</a:t>
            </a:r>
          </a:p>
        </p:txBody>
      </p:sp>
      <p:sp>
        <p:nvSpPr>
          <p:cNvPr id="115765" name="Text Box 53"/>
          <p:cNvSpPr txBox="1">
            <a:spLocks noChangeArrowheads="1"/>
          </p:cNvSpPr>
          <p:nvPr/>
        </p:nvSpPr>
        <p:spPr bwMode="auto">
          <a:xfrm>
            <a:off x="2098675" y="3254375"/>
            <a:ext cx="461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  <a:latin typeface="Comic Sans MS" pitchFamily="66" charset="0"/>
              </a:rPr>
              <a:t>this difference is highly significant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62" grpId="0"/>
      <p:bldP spid="115763" grpId="0"/>
      <p:bldP spid="115764" grpId="0"/>
      <p:bldP spid="1157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90713" y="3667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71713" y="3048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31999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~18 million in </a:t>
            </a:r>
            <a:r>
              <a:rPr lang="en-US" sz="2800" dirty="0" err="1" smtClean="0"/>
              <a:t>dbSNP</a:t>
            </a:r>
            <a:endParaRPr lang="en-US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389556" y="3667780"/>
            <a:ext cx="21542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Breast cancer</a:t>
            </a:r>
            <a:endParaRPr lang="en-US" sz="2800" dirty="0"/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6157913" y="3058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29200" y="1981200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Protein changes</a:t>
            </a:r>
          </a:p>
          <a:p>
            <a:r>
              <a:rPr lang="en-US" sz="2800" dirty="0" smtClean="0"/>
              <a:t>expression changes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4" grpId="0" animBg="1"/>
      <p:bldP spid="20485" grpId="0"/>
      <p:bldP spid="8" grpId="0" animBg="1"/>
      <p:bldP spid="10" grpId="0"/>
      <p:bldP spid="11" grpId="0"/>
      <p:bldP spid="12" grpId="0" animBg="1"/>
      <p:bldP spid="15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90713" y="3286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71713" y="2667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3135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113 SNPs in actn3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05400" y="3276600"/>
            <a:ext cx="2443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Power muscle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2057400"/>
            <a:ext cx="3433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1 SNP is stop codon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6157913" y="2667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tsh deta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33625"/>
            <a:ext cx="80962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304800" y="2133600"/>
            <a:ext cx="832485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57200" y="1981200"/>
            <a:ext cx="1524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683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242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766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2117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927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150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436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818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835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18" name="TextBox 15"/>
          <p:cNvSpPr txBox="1">
            <a:spLocks noChangeArrowheads="1"/>
          </p:cNvSpPr>
          <p:nvPr/>
        </p:nvSpPr>
        <p:spPr bwMode="auto">
          <a:xfrm>
            <a:off x="304800" y="1447800"/>
            <a:ext cx="979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Calibri" pitchFamily="34" charset="0"/>
              </a:rPr>
              <a:t>MMP20</a:t>
            </a:r>
          </a:p>
        </p:txBody>
      </p:sp>
      <p:sp>
        <p:nvSpPr>
          <p:cNvPr id="21519" name="Title 1"/>
          <p:cNvSpPr txBox="1">
            <a:spLocks/>
          </p:cNvSpPr>
          <p:nvPr/>
        </p:nvSpPr>
        <p:spPr bwMode="auto">
          <a:xfrm>
            <a:off x="1524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en-US" sz="4800">
                <a:latin typeface="Futura Condensed"/>
                <a:ea typeface="ヒラギノ角ゴ Pro W3"/>
                <a:cs typeface="Futura Condensed"/>
              </a:rPr>
              <a:t>Functional mutations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077200" y="5334000"/>
            <a:ext cx="330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A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G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09550" y="4953000"/>
            <a:ext cx="832485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61950" y="4800600"/>
            <a:ext cx="1524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31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0289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1813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1165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4975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6197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8483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6865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0883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4191000" y="3505200"/>
            <a:ext cx="228600" cy="12192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858000" y="5943600"/>
            <a:ext cx="186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Futura Condensed"/>
                <a:ea typeface="Futura Condensed"/>
                <a:cs typeface="Futura Condensed"/>
              </a:rPr>
              <a:t>Expression SNP</a:t>
            </a:r>
          </a:p>
        </p:txBody>
      </p:sp>
      <p:cxnSp>
        <p:nvCxnSpPr>
          <p:cNvPr id="35" name="Straight Connector 34"/>
          <p:cNvCxnSpPr/>
          <p:nvPr/>
        </p:nvCxnSpPr>
        <p:spPr>
          <a:xfrm rot="5400000" flipH="1" flipV="1">
            <a:off x="8223251" y="1974850"/>
            <a:ext cx="317500" cy="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>
            <a:off x="7437438" y="1817688"/>
            <a:ext cx="944562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715000" y="5257800"/>
            <a:ext cx="307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T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483225" y="5257800"/>
            <a:ext cx="307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T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373563" y="5867400"/>
            <a:ext cx="1570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Coding SNPs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3" grpId="0"/>
      <p:bldP spid="36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95400" y="1371600"/>
            <a:ext cx="6172200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352800" y="11430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86400" y="11430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295400" y="2667000"/>
            <a:ext cx="6172200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352800" y="24384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86400" y="24384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90801" y="1066800"/>
            <a:ext cx="609600" cy="31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95600" y="762000"/>
            <a:ext cx="9906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2591594" y="2361406"/>
            <a:ext cx="609600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7188" y="2055813"/>
            <a:ext cx="990600" cy="317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0" name="TextBox 15"/>
          <p:cNvSpPr txBox="1">
            <a:spLocks noChangeArrowheads="1"/>
          </p:cNvSpPr>
          <p:nvPr/>
        </p:nvSpPr>
        <p:spPr bwMode="auto">
          <a:xfrm>
            <a:off x="1981200" y="695325"/>
            <a:ext cx="45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22541" name="TextBox 16"/>
          <p:cNvSpPr txBox="1">
            <a:spLocks noChangeArrowheads="1"/>
          </p:cNvSpPr>
          <p:nvPr/>
        </p:nvSpPr>
        <p:spPr bwMode="auto">
          <a:xfrm>
            <a:off x="2057400" y="1981200"/>
            <a:ext cx="45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8" name="Oval 17"/>
          <p:cNvSpPr/>
          <p:nvPr/>
        </p:nvSpPr>
        <p:spPr>
          <a:xfrm>
            <a:off x="2133600" y="1219200"/>
            <a:ext cx="228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33600" y="2514600"/>
            <a:ext cx="228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81200" y="3352800"/>
            <a:ext cx="586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Look at expression in :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295400" y="4124325"/>
            <a:ext cx="1219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G/G</a:t>
            </a:r>
          </a:p>
          <a:p>
            <a:r>
              <a:rPr lang="en-US" sz="2800" b="1">
                <a:solidFill>
                  <a:srgbClr val="FF0000"/>
                </a:solidFill>
              </a:rPr>
              <a:t>High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4114800"/>
            <a:ext cx="1752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</a:t>
            </a:r>
            <a:r>
              <a:rPr lang="en-US" sz="2800" b="1">
                <a:solidFill>
                  <a:srgbClr val="0070C0"/>
                </a:solidFill>
              </a:rPr>
              <a:t>A</a:t>
            </a:r>
          </a:p>
          <a:p>
            <a:r>
              <a:rPr lang="en-US" sz="2800" b="1"/>
              <a:t>Medium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867400" y="4075113"/>
            <a:ext cx="1219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A/A</a:t>
            </a:r>
          </a:p>
          <a:p>
            <a:r>
              <a:rPr lang="en-US" sz="2800" b="1">
                <a:solidFill>
                  <a:srgbClr val="0070C0"/>
                </a:solidFill>
              </a:rPr>
              <a:t>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2700" y="50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Futura Condensed"/>
                <a:ea typeface="Futura Condensed"/>
                <a:cs typeface="Futura Condensed"/>
              </a:rPr>
              <a:t>Total Expression Analysis</a:t>
            </a:r>
          </a:p>
        </p:txBody>
      </p:sp>
      <p:pic>
        <p:nvPicPr>
          <p:cNvPr id="23555" name="Picture 9" descr="fig1_090309.tif"/>
          <p:cNvPicPr>
            <a:picLocks noChangeAspect="1"/>
          </p:cNvPicPr>
          <p:nvPr/>
        </p:nvPicPr>
        <p:blipFill>
          <a:blip r:embed="rId4" cstate="print"/>
          <a:srcRect r="31818"/>
          <a:stretch>
            <a:fillRect/>
          </a:stretch>
        </p:blipFill>
        <p:spPr bwMode="auto">
          <a:xfrm>
            <a:off x="2143125" y="1546225"/>
            <a:ext cx="4572000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16"/>
          <p:cNvSpPr txBox="1">
            <a:spLocks noChangeArrowheads="1"/>
          </p:cNvSpPr>
          <p:nvPr/>
        </p:nvSpPr>
        <p:spPr bwMode="auto">
          <a:xfrm>
            <a:off x="3124200" y="4224338"/>
            <a:ext cx="1363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p=1.2x10</a:t>
            </a:r>
            <a:r>
              <a:rPr lang="en-US" baseline="30000">
                <a:solidFill>
                  <a:srgbClr val="FF0000"/>
                </a:solidFill>
                <a:latin typeface="Calibri" pitchFamily="34" charset="0"/>
              </a:rPr>
              <a:t>-20</a:t>
            </a:r>
            <a:endParaRPr lang="en-US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71700" y="1520825"/>
            <a:ext cx="381000" cy="407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558" name="TextBox 12"/>
          <p:cNvSpPr txBox="1">
            <a:spLocks noChangeArrowheads="1"/>
          </p:cNvSpPr>
          <p:nvPr/>
        </p:nvSpPr>
        <p:spPr bwMode="auto">
          <a:xfrm>
            <a:off x="5343525" y="2174875"/>
            <a:ext cx="833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n=153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00400"/>
            <a:ext cx="31146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1000"/>
            <a:ext cx="62960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5257800" y="6019800"/>
            <a:ext cx="332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Nature Genetics 41, 885, 2009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4572000"/>
            <a:ext cx="381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0000" y="4419600"/>
            <a:ext cx="381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524000" y="4419600"/>
            <a:ext cx="1524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" y="5029200"/>
            <a:ext cx="3840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rs6983267 is a G/T SNP in a TCF4</a:t>
            </a:r>
          </a:p>
          <a:p>
            <a:r>
              <a:rPr lang="en-US"/>
              <a:t>binding site near the myc oncogene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95400" y="3897313"/>
            <a:ext cx="569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G/T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57600" y="38862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myc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81000"/>
            <a:ext cx="62960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5257800" y="6019800"/>
            <a:ext cx="332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Nature Genetics 41, 885, 2009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4572000"/>
            <a:ext cx="381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0000" y="4419600"/>
            <a:ext cx="381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524000" y="4419600"/>
            <a:ext cx="1524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" y="5029200"/>
            <a:ext cx="5272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G allele shows stronger binding to TCF4 than</a:t>
            </a:r>
            <a:br>
              <a:rPr lang="en-US"/>
            </a:br>
            <a:r>
              <a:rPr lang="en-US"/>
              <a:t>the T allele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95400" y="3897313"/>
            <a:ext cx="569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G/T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57600" y="38862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myc</a:t>
            </a:r>
          </a:p>
        </p:txBody>
      </p:sp>
      <p:pic>
        <p:nvPicPr>
          <p:cNvPr id="25610" name="Picture 2"/>
          <p:cNvPicPr>
            <a:picLocks noChangeAspect="1" noChangeArrowheads="1"/>
          </p:cNvPicPr>
          <p:nvPr/>
        </p:nvPicPr>
        <p:blipFill>
          <a:blip r:embed="rId3" cstate="print"/>
          <a:srcRect t="60983" r="76823"/>
          <a:stretch>
            <a:fillRect/>
          </a:stretch>
        </p:blipFill>
        <p:spPr bwMode="auto">
          <a:xfrm>
            <a:off x="5562600" y="2743200"/>
            <a:ext cx="21336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0.1|2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400</Words>
  <Application>Microsoft Office PowerPoint</Application>
  <PresentationFormat>On-screen Show (4:3)</PresentationFormat>
  <Paragraphs>123</Paragraphs>
  <Slides>15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genetic association</vt:lpstr>
      <vt:lpstr>Slide 3</vt:lpstr>
      <vt:lpstr>Slide 4</vt:lpstr>
      <vt:lpstr>Slide 5</vt:lpstr>
      <vt:lpstr>Slide 6</vt:lpstr>
      <vt:lpstr>Total Expression Analysis</vt:lpstr>
      <vt:lpstr>Slide 8</vt:lpstr>
      <vt:lpstr>Slide 9</vt:lpstr>
      <vt:lpstr>Allele-specific Expression</vt:lpstr>
      <vt:lpstr>Allele-specific Expression</vt:lpstr>
      <vt:lpstr>Allele-specific Expression</vt:lpstr>
      <vt:lpstr>Slide 13</vt:lpstr>
      <vt:lpstr>Allele-Specific Expression</vt:lpstr>
      <vt:lpstr>Functional mutations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2</cp:revision>
  <dcterms:created xsi:type="dcterms:W3CDTF">2011-05-15T22:25:00Z</dcterms:created>
  <dcterms:modified xsi:type="dcterms:W3CDTF">2011-05-15T23:58:02Z</dcterms:modified>
</cp:coreProperties>
</file>