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3" r:id="rId3"/>
    <p:sldId id="274" r:id="rId4"/>
    <p:sldId id="284" r:id="rId5"/>
    <p:sldId id="287" r:id="rId6"/>
    <p:sldId id="285" r:id="rId7"/>
    <p:sldId id="257" r:id="rId8"/>
    <p:sldId id="268" r:id="rId9"/>
    <p:sldId id="270" r:id="rId10"/>
    <p:sldId id="286" r:id="rId11"/>
    <p:sldId id="275" r:id="rId12"/>
    <p:sldId id="277" r:id="rId13"/>
    <p:sldId id="271" r:id="rId14"/>
    <p:sldId id="272" r:id="rId15"/>
    <p:sldId id="278" r:id="rId16"/>
    <p:sldId id="259" r:id="rId17"/>
    <p:sldId id="260" r:id="rId18"/>
    <p:sldId id="261" r:id="rId19"/>
    <p:sldId id="279" r:id="rId20"/>
    <p:sldId id="280" r:id="rId21"/>
    <p:sldId id="281" r:id="rId22"/>
    <p:sldId id="283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46475-045F-4F7E-B5F7-A23D2B631C1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278AB-3771-4F0D-B695-DC2B9CD61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4363-EBD6-4F06-A398-3F65F79E67C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EB37-CC2A-4547-B880-2C16C22834F8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9ED26-F669-47DE-B7D9-9EC6DF06F3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3andme.com/user/clai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spacek@stanford.edu" TargetMode="External"/><Relationship Id="rId2" Type="http://schemas.openxmlformats.org/officeDocument/2006/relationships/hyperlink" Target="mailto:stuartkm@stanford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rmartin@stanford.edu" TargetMode="External"/><Relationship Id="rId4" Type="http://schemas.openxmlformats.org/officeDocument/2006/relationships/hyperlink" Target="mailto:hcosta@stanford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971800"/>
            <a:ext cx="7315200" cy="3886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For:  MDs, PhDs and curious students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Spring term.  	</a:t>
            </a:r>
            <a:r>
              <a:rPr lang="en-US" sz="2600" dirty="0" smtClean="0">
                <a:solidFill>
                  <a:schemeClr val="tx1"/>
                </a:solidFill>
              </a:rPr>
              <a:t>Tue 2:15 – 4:05 Workshop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		</a:t>
            </a:r>
            <a:r>
              <a:rPr lang="en-US" sz="2600" dirty="0" smtClean="0">
                <a:solidFill>
                  <a:schemeClr val="tx1"/>
                </a:solidFill>
              </a:rPr>
              <a:t>Thur. 2:15-4:05 Presentation</a:t>
            </a: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LKSC 101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Genotyping : $49 </a:t>
            </a:r>
            <a:r>
              <a:rPr lang="en-US" dirty="0" err="1" smtClean="0">
                <a:solidFill>
                  <a:schemeClr val="tx1"/>
                </a:solidFill>
              </a:rPr>
              <a:t>copay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Gene210.stanford.edu: info and FAQs 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www.stanford.edu/class/gene210/HippocratesQuo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123465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andert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676400"/>
            <a:ext cx="7391400" cy="44196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4500" dirty="0" smtClean="0">
                <a:solidFill>
                  <a:schemeClr val="tx1"/>
                </a:solidFill>
              </a:rPr>
              <a:t>Joint Genotyping Task Force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Charles Prober Dean		Hank Greely Law School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Russ Altman Genetics		Clarence Braddock Med School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Pat Brown </a:t>
            </a:r>
            <a:r>
              <a:rPr lang="en-US" dirty="0" err="1" smtClean="0">
                <a:solidFill>
                  <a:schemeClr val="tx1"/>
                </a:solidFill>
              </a:rPr>
              <a:t>Biochem</a:t>
            </a:r>
            <a:r>
              <a:rPr lang="en-US" dirty="0" smtClean="0">
                <a:solidFill>
                  <a:schemeClr val="tx1"/>
                </a:solidFill>
              </a:rPr>
              <a:t>.		Gil Chu </a:t>
            </a:r>
            <a:r>
              <a:rPr lang="en-US" dirty="0" err="1" smtClean="0">
                <a:solidFill>
                  <a:schemeClr val="tx1"/>
                </a:solidFill>
              </a:rPr>
              <a:t>Biochem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Mike </a:t>
            </a:r>
            <a:r>
              <a:rPr lang="en-US" dirty="0" err="1" smtClean="0">
                <a:solidFill>
                  <a:schemeClr val="tx1"/>
                </a:solidFill>
              </a:rPr>
              <a:t>Grecius</a:t>
            </a:r>
            <a:r>
              <a:rPr lang="en-US" dirty="0" smtClean="0">
                <a:solidFill>
                  <a:schemeClr val="tx1"/>
                </a:solidFill>
              </a:rPr>
              <a:t> Neur.		Sean David Med. School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Carlos </a:t>
            </a:r>
            <a:r>
              <a:rPr lang="en-US" dirty="0" err="1" smtClean="0">
                <a:solidFill>
                  <a:schemeClr val="tx1"/>
                </a:solidFill>
              </a:rPr>
              <a:t>Bustamente</a:t>
            </a:r>
            <a:r>
              <a:rPr lang="en-US" dirty="0" smtClean="0">
                <a:solidFill>
                  <a:schemeClr val="tx1"/>
                </a:solidFill>
              </a:rPr>
              <a:t> Gen.		Harry Greenberg Dean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Ralph </a:t>
            </a:r>
            <a:r>
              <a:rPr lang="en-US" dirty="0" err="1" smtClean="0">
                <a:solidFill>
                  <a:schemeClr val="tx1"/>
                </a:solidFill>
              </a:rPr>
              <a:t>Horwitz</a:t>
            </a:r>
            <a:r>
              <a:rPr lang="en-US" dirty="0" smtClean="0">
                <a:solidFill>
                  <a:schemeClr val="tx1"/>
                </a:solidFill>
              </a:rPr>
              <a:t> Psych		</a:t>
            </a:r>
            <a:r>
              <a:rPr lang="en-US" dirty="0" err="1" smtClean="0">
                <a:solidFill>
                  <a:schemeClr val="tx1"/>
                </a:solidFill>
              </a:rPr>
              <a:t>Louanne</a:t>
            </a:r>
            <a:r>
              <a:rPr lang="en-US" dirty="0" smtClean="0">
                <a:solidFill>
                  <a:schemeClr val="tx1"/>
                </a:solidFill>
              </a:rPr>
              <a:t> Hudgins Epidemiology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Anne James Legal Counsel		Jesse </a:t>
            </a:r>
            <a:r>
              <a:rPr lang="en-US" dirty="0" err="1" smtClean="0">
                <a:solidFill>
                  <a:schemeClr val="tx1"/>
                </a:solidFill>
              </a:rPr>
              <a:t>Karmazin</a:t>
            </a:r>
            <a:r>
              <a:rPr lang="en-US" dirty="0" smtClean="0">
                <a:solidFill>
                  <a:schemeClr val="tx1"/>
                </a:solidFill>
              </a:rPr>
              <a:t> Med. School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Stuart Kim Dev. Bio.		Mark </a:t>
            </a:r>
            <a:r>
              <a:rPr lang="en-US" dirty="0" err="1" smtClean="0">
                <a:solidFill>
                  <a:schemeClr val="tx1"/>
                </a:solidFill>
              </a:rPr>
              <a:t>Krasnow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Biochem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Phil </a:t>
            </a:r>
            <a:r>
              <a:rPr lang="en-US" dirty="0" err="1" smtClean="0">
                <a:solidFill>
                  <a:schemeClr val="tx1"/>
                </a:solidFill>
              </a:rPr>
              <a:t>Lavori</a:t>
            </a:r>
            <a:r>
              <a:rPr lang="en-US" dirty="0" smtClean="0">
                <a:solidFill>
                  <a:schemeClr val="tx1"/>
                </a:solidFill>
              </a:rPr>
              <a:t> HRP			David Magnus  Cen. BME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Kelly Ormond Genetics		Alan </a:t>
            </a:r>
            <a:r>
              <a:rPr lang="en-US" dirty="0" err="1" smtClean="0">
                <a:solidFill>
                  <a:schemeClr val="tx1"/>
                </a:solidFill>
              </a:rPr>
              <a:t>Schatzberg</a:t>
            </a:r>
            <a:r>
              <a:rPr lang="en-US" dirty="0" smtClean="0">
                <a:solidFill>
                  <a:schemeClr val="tx1"/>
                </a:solidFill>
              </a:rPr>
              <a:t> Psych.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Mike Snyder Genetics		</a:t>
            </a:r>
            <a:r>
              <a:rPr lang="en-US" dirty="0" err="1" smtClean="0">
                <a:solidFill>
                  <a:schemeClr val="tx1"/>
                </a:solidFill>
              </a:rPr>
              <a:t>Atul</a:t>
            </a:r>
            <a:r>
              <a:rPr lang="en-US" dirty="0" smtClean="0">
                <a:solidFill>
                  <a:schemeClr val="tx1"/>
                </a:solidFill>
              </a:rPr>
              <a:t> Butte BMI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Keyan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Salari</a:t>
            </a:r>
            <a:r>
              <a:rPr lang="en-US" dirty="0" smtClean="0">
                <a:solidFill>
                  <a:schemeClr val="tx1"/>
                </a:solidFill>
              </a:rPr>
              <a:t> Med. School		Mildred Cho Pediatrics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Genotyping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Voluntary.  You can use a public genome file instead of your own.</a:t>
            </a:r>
          </a:p>
          <a:p>
            <a:r>
              <a:rPr lang="en-US" dirty="0" smtClean="0"/>
              <a:t>Confidential – instructors will not know who opted to be genotyped. </a:t>
            </a:r>
          </a:p>
          <a:p>
            <a:r>
              <a:rPr lang="en-US" dirty="0" smtClean="0"/>
              <a:t>Private – You will not be asked to reveal your own private DNA information. </a:t>
            </a:r>
          </a:p>
          <a:p>
            <a:r>
              <a:rPr lang="en-US" dirty="0" smtClean="0"/>
              <a:t>Counseling - genetic counseling via 23andMe and medical/psychological counseling via Dr. Alan </a:t>
            </a:r>
            <a:r>
              <a:rPr lang="en-US" dirty="0" err="1" smtClean="0"/>
              <a:t>Schatzberg</a:t>
            </a:r>
            <a:r>
              <a:rPr lang="en-US" dirty="0" smtClean="0"/>
              <a:t> (Psychology, Stanford).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r>
              <a:rPr lang="en-US" dirty="0" smtClean="0"/>
              <a:t>How to get genotyping kits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505200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AutoNum type="arabicPeriod"/>
            </a:pPr>
            <a:r>
              <a:rPr lang="en-US" dirty="0" smtClean="0"/>
              <a:t>Attend both </a:t>
            </a:r>
            <a:r>
              <a:rPr lang="en-US" dirty="0" err="1" smtClean="0"/>
              <a:t>informations</a:t>
            </a:r>
            <a:r>
              <a:rPr lang="en-US" dirty="0" smtClean="0"/>
              <a:t> sessions or watch them on the internet (Jan. 18 and 25).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Fill out form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Bring form and check to Kathy in Beckman B300.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Make check $49 to Stanford.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Bring samples back to Flora or Kathy B300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We will ship the group of samples back to company Monday 4pm Jan 30 by FEDEX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Results in 6-8 weeks.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Class starts Tuesday April 3, 2012.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155" y="304800"/>
            <a:ext cx="9175155" cy="546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6096000"/>
            <a:ext cx="396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https://www.23andme.com/user/claim/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60960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Informed Consent for Personal Genotyping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6002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Approximately 3,000 genetic counselors and 1,100</a:t>
            </a:r>
          </a:p>
          <a:p>
            <a:r>
              <a:rPr lang="en-US" dirty="0" smtClean="0"/>
              <a:t>medical geneticists in pediatrics, obstetrics, cancer</a:t>
            </a:r>
          </a:p>
          <a:p>
            <a:r>
              <a:rPr lang="en-US" dirty="0" smtClean="0"/>
              <a:t>genetics, </a:t>
            </a:r>
            <a:r>
              <a:rPr lang="en-US" dirty="0" err="1" smtClean="0"/>
              <a:t>neurogenetics</a:t>
            </a:r>
            <a:r>
              <a:rPr lang="en-US" dirty="0" smtClean="0"/>
              <a:t>, </a:t>
            </a:r>
            <a:r>
              <a:rPr lang="en-US" dirty="0" err="1" smtClean="0"/>
              <a:t>cardiogenetics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Kelly Ormond, 2011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art\Documents\teaching\genetics210\presentations\informed consent lecture_Page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03910"/>
            <a:ext cx="9305365" cy="7190509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Kelly Ormond, 2011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tuart\Documents\teaching\genetics210\presentations\informed consent lecture_Page_52.jpg"/>
          <p:cNvPicPr>
            <a:picLocks noChangeAspect="1" noChangeArrowheads="1"/>
          </p:cNvPicPr>
          <p:nvPr/>
        </p:nvPicPr>
        <p:blipFill>
          <a:blip r:embed="rId3" cstate="print"/>
          <a:srcRect l="11341" t="11111" r="1891" b="18889"/>
          <a:stretch>
            <a:fillRect/>
          </a:stretch>
        </p:blipFill>
        <p:spPr bwMode="auto">
          <a:xfrm>
            <a:off x="-1" y="381000"/>
            <a:ext cx="9039981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uart\Documents\teaching\genetics210\presentations\informed consent lecture_Page_57.jpg"/>
          <p:cNvPicPr>
            <a:picLocks noChangeAspect="1" noChangeArrowheads="1"/>
          </p:cNvPicPr>
          <p:nvPr/>
        </p:nvPicPr>
        <p:blipFill>
          <a:blip r:embed="rId2" cstate="print"/>
          <a:srcRect l="33333" t="22549" r="6818" b="3922"/>
          <a:stretch>
            <a:fillRect/>
          </a:stretch>
        </p:blipFill>
        <p:spPr bwMode="auto">
          <a:xfrm>
            <a:off x="1295400" y="381000"/>
            <a:ext cx="682244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uart\Documents\teaching\genetics210\presentations\informed consent lecture_Page_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457200"/>
            <a:ext cx="10058400" cy="77724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Kelly Ormond, 2011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Staff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Course Organizer:  Stuart Kim </a:t>
            </a:r>
            <a:r>
              <a:rPr lang="en-US" dirty="0" smtClean="0">
                <a:hlinkClick r:id="rId2"/>
              </a:rPr>
              <a:t>stuartkm@stanford.edu</a:t>
            </a:r>
            <a:endParaRPr lang="en-US" dirty="0" smtClean="0"/>
          </a:p>
          <a:p>
            <a:r>
              <a:rPr lang="en-US" dirty="0" smtClean="0"/>
              <a:t>Participating Faculty:  </a:t>
            </a:r>
            <a:r>
              <a:rPr lang="en-US" dirty="0" err="1" smtClean="0"/>
              <a:t>Euan</a:t>
            </a:r>
            <a:r>
              <a:rPr lang="en-US" dirty="0" smtClean="0"/>
              <a:t> Ashley, Russ Altman, </a:t>
            </a:r>
            <a:r>
              <a:rPr lang="en-US" dirty="0" err="1" smtClean="0"/>
              <a:t>Atul</a:t>
            </a:r>
            <a:r>
              <a:rPr lang="en-US" dirty="0" smtClean="0"/>
              <a:t> Butte, Mike Snyder, Aaron </a:t>
            </a:r>
            <a:r>
              <a:rPr lang="en-US" dirty="0" err="1" smtClean="0"/>
              <a:t>Gitler</a:t>
            </a:r>
            <a:r>
              <a:rPr lang="en-US" dirty="0" smtClean="0"/>
              <a:t>, Carlos </a:t>
            </a:r>
            <a:r>
              <a:rPr lang="en-US" dirty="0" err="1" smtClean="0"/>
              <a:t>Bustamente</a:t>
            </a:r>
            <a:r>
              <a:rPr lang="en-US" dirty="0" smtClean="0"/>
              <a:t>, Emmanuel </a:t>
            </a:r>
            <a:r>
              <a:rPr lang="en-US" dirty="0" err="1" smtClean="0"/>
              <a:t>Mignot</a:t>
            </a:r>
            <a:endParaRPr lang="en-US" dirty="0" smtClean="0"/>
          </a:p>
          <a:p>
            <a:r>
              <a:rPr lang="en-US" dirty="0" smtClean="0"/>
              <a:t>TAs:  </a:t>
            </a:r>
          </a:p>
          <a:p>
            <a:pPr lvl="1"/>
            <a:r>
              <a:rPr lang="en-US" dirty="0" err="1" smtClean="0"/>
              <a:t>Damek</a:t>
            </a:r>
            <a:r>
              <a:rPr lang="en-US" dirty="0" smtClean="0"/>
              <a:t> </a:t>
            </a:r>
            <a:r>
              <a:rPr lang="en-US" dirty="0" err="1" smtClean="0"/>
              <a:t>Spacek</a:t>
            </a:r>
            <a:r>
              <a:rPr lang="en-US" dirty="0" smtClean="0"/>
              <a:t>  </a:t>
            </a:r>
            <a:r>
              <a:rPr lang="en-US" dirty="0" smtClean="0">
                <a:hlinkClick r:id="rId3" tooltip="dspacek@stanford.edu"/>
              </a:rPr>
              <a:t>dspacek@stanford.edu</a:t>
            </a:r>
            <a:endParaRPr lang="en-US" dirty="0" smtClean="0"/>
          </a:p>
          <a:p>
            <a:pPr lvl="1"/>
            <a:r>
              <a:rPr lang="en-US" dirty="0" smtClean="0"/>
              <a:t>Helios Costa  </a:t>
            </a:r>
            <a:r>
              <a:rPr lang="en-US" dirty="0" smtClean="0">
                <a:hlinkClick r:id="rId4" tooltip="hcosta@stanford.edu"/>
              </a:rPr>
              <a:t>hcosta@stanford.edu</a:t>
            </a:r>
            <a:endParaRPr lang="en-US" dirty="0" smtClean="0"/>
          </a:p>
          <a:p>
            <a:pPr lvl="1"/>
            <a:r>
              <a:rPr lang="en-US" dirty="0" smtClean="0"/>
              <a:t>Alicia Martin  </a:t>
            </a:r>
            <a:r>
              <a:rPr lang="en-US" dirty="0" smtClean="0">
                <a:hlinkClick r:id="rId5" tooltip="armartin@stanford.edu"/>
              </a:rPr>
              <a:t>armartin@stanford.edu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tuart\Documents\teaching\genetics210\presentations\informed consent lecture_Page_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457200"/>
            <a:ext cx="10058400" cy="77724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Kelly Ormond, 2011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tuart\Documents\teaching\genetics210\presentations\informed consent lecture_Page_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457200"/>
            <a:ext cx="10058400" cy="777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tuart\Documents\teaching\genetics210\presentations\informed consent lecture_Page_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457200"/>
            <a:ext cx="10058400" cy="77724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Kelly Ormond, 2011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tuart\Documents\teaching\genetics210\presentations\informed consent lecture_Page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457200"/>
            <a:ext cx="10058400" cy="77724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Kelly Ormond, 2011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</a:p>
          <a:p>
            <a:r>
              <a:rPr lang="en-US" dirty="0" smtClean="0"/>
              <a:t>Who is this for?</a:t>
            </a:r>
          </a:p>
          <a:p>
            <a:r>
              <a:rPr lang="en-US" dirty="0" smtClean="0"/>
              <a:t>Course Structure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cture-1_Page_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en-US" dirty="0" smtClean="0"/>
              <a:t>2011 Participatory Presentations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295400"/>
          <a:ext cx="79248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00"/>
                <a:gridCol w="2641600"/>
                <a:gridCol w="2641600"/>
              </a:tblGrid>
              <a:tr h="6717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Date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Subject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Presenter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6937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March 30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Human Genetic Variation and GWAS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Stuart Kim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6937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April 6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Interpreting Genomic Data in Clinical Medicine. 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Euan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Ashley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450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April 20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Pharmacogenetics 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Russ Altman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450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April 27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Human Ancestry.  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Carlos Bustamante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450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May 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Networks.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Atul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Butte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563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May 18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Next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generation technology. 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Mike Snyder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450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May 25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Narcolepsy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Emmanuel 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Mignot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  <a:tr h="450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June 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Aging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Stuart Kim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0" marR="95250" marT="95250" marB="952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d-results.jpg"/>
          <p:cNvPicPr>
            <a:picLocks noChangeAspect="1"/>
          </p:cNvPicPr>
          <p:nvPr/>
        </p:nvPicPr>
        <p:blipFill>
          <a:blip r:embed="rId2" cstate="print"/>
          <a:srcRect b="36667"/>
          <a:stretch>
            <a:fillRect/>
          </a:stretch>
        </p:blipFill>
        <p:spPr>
          <a:xfrm>
            <a:off x="0" y="0"/>
            <a:ext cx="7995531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391400" cy="594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43200" y="228600"/>
            <a:ext cx="2947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Human Ancestry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99" y="1219200"/>
            <a:ext cx="552106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19400" y="381000"/>
            <a:ext cx="3434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Height prediction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81000"/>
            <a:ext cx="6360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How much Neanderthal are you?</a:t>
            </a:r>
            <a:endParaRPr lang="en-US" sz="3600" dirty="0"/>
          </a:p>
        </p:txBody>
      </p:sp>
      <p:pic>
        <p:nvPicPr>
          <p:cNvPr id="26626" name="Picture 2" descr="http://www.articlesafari.com/wp-content/uploads/2010/10/red_haired_neanderth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3505200" cy="4026636"/>
          </a:xfrm>
          <a:prstGeom prst="rect">
            <a:avLst/>
          </a:prstGeom>
          <a:noFill/>
        </p:spPr>
      </p:pic>
      <p:pic>
        <p:nvPicPr>
          <p:cNvPr id="26628" name="Picture 4" descr="http://metamodern.com/b/wp-content/uploads/2008/12/George_Chur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0"/>
            <a:ext cx="3124200" cy="39489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5638800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Neanderthal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562600"/>
            <a:ext cx="32830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George Church, </a:t>
            </a:r>
          </a:p>
          <a:p>
            <a:r>
              <a:rPr lang="en-US" sz="3200" dirty="0" smtClean="0"/>
              <a:t>Harvard Geneticist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357</Words>
  <Application>Microsoft Office PowerPoint</Application>
  <PresentationFormat>On-screen Show (4:3)</PresentationFormat>
  <Paragraphs>94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Genetics 210: Personalized Medicine and Genomics</vt:lpstr>
      <vt:lpstr>Course Staff </vt:lpstr>
      <vt:lpstr>Genetics 210: Personalized Medicine and Genomics</vt:lpstr>
      <vt:lpstr>Slide 4</vt:lpstr>
      <vt:lpstr>2011 Participatory Presentations</vt:lpstr>
      <vt:lpstr>Slide 6</vt:lpstr>
      <vt:lpstr>Slide 7</vt:lpstr>
      <vt:lpstr>Slide 8</vt:lpstr>
      <vt:lpstr>Slide 9</vt:lpstr>
      <vt:lpstr>Slide 10</vt:lpstr>
      <vt:lpstr>History</vt:lpstr>
      <vt:lpstr>Personal Genotyping</vt:lpstr>
      <vt:lpstr>How to get genotyping kits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Stanford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Genetics 210: Personalized Medicine and Genomics</dc:title>
  <dc:creator>stuart</dc:creator>
  <cp:lastModifiedBy>Stuart</cp:lastModifiedBy>
  <cp:revision>15</cp:revision>
  <dcterms:created xsi:type="dcterms:W3CDTF">2011-01-09T07:07:41Z</dcterms:created>
  <dcterms:modified xsi:type="dcterms:W3CDTF">2012-01-23T19:00:51Z</dcterms:modified>
</cp:coreProperties>
</file>