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4" r:id="rId2"/>
    <p:sldId id="257" r:id="rId3"/>
    <p:sldId id="258" r:id="rId4"/>
    <p:sldId id="264" r:id="rId5"/>
    <p:sldId id="259" r:id="rId6"/>
    <p:sldId id="265" r:id="rId7"/>
    <p:sldId id="266" r:id="rId8"/>
    <p:sldId id="261" r:id="rId9"/>
    <p:sldId id="262" r:id="rId10"/>
    <p:sldId id="275" r:id="rId11"/>
    <p:sldId id="278" r:id="rId12"/>
    <p:sldId id="277" r:id="rId13"/>
    <p:sldId id="276" r:id="rId14"/>
    <p:sldId id="279" r:id="rId15"/>
    <p:sldId id="270" r:id="rId16"/>
    <p:sldId id="272" r:id="rId17"/>
    <p:sldId id="268" r:id="rId18"/>
    <p:sldId id="269" r:id="rId19"/>
    <p:sldId id="273" r:id="rId20"/>
    <p:sldId id="271" r:id="rId21"/>
    <p:sldId id="26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0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844D52-062B-4C6B-AF77-4B8AE9CD2BFF}" type="datetimeFigureOut">
              <a:rPr lang="en-US" smtClean="0"/>
              <a:pPr/>
              <a:t>4/8/2013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FC4579-933E-4090-B4CD-A2768C71F9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79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F1D9A-77E9-4AD7-B930-2216D065006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9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C82A-87D1-4B5F-9606-D9C5C6FDABEA}" type="datetimeFigureOut">
              <a:rPr lang="en-US" smtClean="0"/>
              <a:pPr/>
              <a:t>4/8/2013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C73F-113D-4836-A618-59E762A06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C82A-87D1-4B5F-9606-D9C5C6FDABEA}" type="datetimeFigureOut">
              <a:rPr lang="en-US" smtClean="0"/>
              <a:pPr/>
              <a:t>4/8/2013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C73F-113D-4836-A618-59E762A06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C82A-87D1-4B5F-9606-D9C5C6FDABEA}" type="datetimeFigureOut">
              <a:rPr lang="en-US" smtClean="0"/>
              <a:pPr/>
              <a:t>4/8/2013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C73F-113D-4836-A618-59E762A06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C82A-87D1-4B5F-9606-D9C5C6FDABEA}" type="datetimeFigureOut">
              <a:rPr lang="en-US" smtClean="0"/>
              <a:pPr/>
              <a:t>4/8/2013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C73F-113D-4836-A618-59E762A06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C82A-87D1-4B5F-9606-D9C5C6FDABEA}" type="datetimeFigureOut">
              <a:rPr lang="en-US" smtClean="0"/>
              <a:pPr/>
              <a:t>4/8/2013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C73F-113D-4836-A618-59E762A06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C82A-87D1-4B5F-9606-D9C5C6FDABEA}" type="datetimeFigureOut">
              <a:rPr lang="en-US" smtClean="0"/>
              <a:pPr/>
              <a:t>4/8/2013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C73F-113D-4836-A618-59E762A06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C82A-87D1-4B5F-9606-D9C5C6FDABEA}" type="datetimeFigureOut">
              <a:rPr lang="en-US" smtClean="0"/>
              <a:pPr/>
              <a:t>4/8/2013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C73F-113D-4836-A618-59E762A06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C82A-87D1-4B5F-9606-D9C5C6FDABEA}" type="datetimeFigureOut">
              <a:rPr lang="en-US" smtClean="0"/>
              <a:pPr/>
              <a:t>4/8/2013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C73F-113D-4836-A618-59E762A06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C82A-87D1-4B5F-9606-D9C5C6FDABEA}" type="datetimeFigureOut">
              <a:rPr lang="en-US" smtClean="0"/>
              <a:pPr/>
              <a:t>4/8/2013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C73F-113D-4836-A618-59E762A06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C82A-87D1-4B5F-9606-D9C5C6FDABEA}" type="datetimeFigureOut">
              <a:rPr lang="en-US" smtClean="0"/>
              <a:pPr/>
              <a:t>4/8/2013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C73F-113D-4836-A618-59E762A06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C82A-87D1-4B5F-9606-D9C5C6FDABEA}" type="datetimeFigureOut">
              <a:rPr lang="en-US" smtClean="0"/>
              <a:pPr/>
              <a:t>4/8/2013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6C73F-113D-4836-A618-59E762A06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BC82A-87D1-4B5F-9606-D9C5C6FDABEA}" type="datetimeFigureOut">
              <a:rPr lang="en-US" smtClean="0"/>
              <a:pPr/>
              <a:t>4/8/2013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6C73F-113D-4836-A618-59E762A06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stanford.edu/class/gene210/files/writeups/2012/Odds_Ratio_and_Likelihood_Ratio.pdf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stanford.edu/class/gene210/files/writeups/2012/Odds_Ratio_and_Likelihood_Ratio.pdf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stanford.edu/class/gene210/files/writeups/2012/gwas_notes_AM.pdf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stanford.edu/class/gene210/files/writeups/2012/gwas_notes_AM.pdf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stanford.edu/class/gene210/files/writeups/2012/gwas_notes_AM.pdf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0"/>
            <a:ext cx="650135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9999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Class </a:t>
            </a:r>
            <a:r>
              <a:rPr lang="en-US" dirty="0" smtClean="0"/>
              <a:t>GWAS</a:t>
            </a:r>
            <a:br>
              <a:rPr lang="en-US" dirty="0" smtClean="0"/>
            </a:br>
            <a:r>
              <a:rPr lang="en-US" dirty="0" smtClean="0"/>
              <a:t>Allelic Odds Ratio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14400" y="1828800"/>
          <a:ext cx="7467601" cy="380999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93520"/>
                <a:gridCol w="995681"/>
                <a:gridCol w="1244600"/>
                <a:gridCol w="1244600"/>
                <a:gridCol w="1244600"/>
                <a:gridCol w="1244600"/>
              </a:tblGrid>
              <a:tr h="83216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Earwax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Eye color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Asparagus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Bitter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Lactose</a:t>
                      </a:r>
                    </a:p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Intolerant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7495174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17822931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4481887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713598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4988235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414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Likelihood Ratio Example</a:t>
            </a:r>
            <a:br>
              <a:rPr lang="en-US" dirty="0" smtClean="0"/>
            </a:br>
            <a:r>
              <a:rPr lang="en-US" sz="3600" dirty="0" smtClean="0"/>
              <a:t>Given a risk allele, what is the likelihood of having the disease?</a:t>
            </a:r>
            <a:endParaRPr lang="en-US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447800" y="2667000"/>
          <a:ext cx="3657600" cy="11125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47800" y="1828800"/>
            <a:ext cx="17572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Can Taste Bitter?</a:t>
            </a:r>
          </a:p>
          <a:p>
            <a:r>
              <a:rPr lang="en-US" dirty="0" smtClean="0"/>
              <a:t>rs713598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3962400"/>
            <a:ext cx="567174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probability of G in the bitter tasters is: 57/(57+31)</a:t>
            </a:r>
          </a:p>
          <a:p>
            <a:endParaRPr lang="en-US" dirty="0" smtClean="0"/>
          </a:p>
          <a:p>
            <a:r>
              <a:rPr lang="en-US" dirty="0" smtClean="0"/>
              <a:t>The probability of G in the non-tasters is: 6/(6+22)</a:t>
            </a:r>
          </a:p>
          <a:p>
            <a:endParaRPr lang="en-US" dirty="0" smtClean="0"/>
          </a:p>
          <a:p>
            <a:r>
              <a:rPr lang="en-US" dirty="0" smtClean="0"/>
              <a:t>The likelihood ratio is 3.02</a:t>
            </a:r>
          </a:p>
          <a:p>
            <a:r>
              <a:rPr lang="en-US" dirty="0" smtClean="0"/>
              <a:t>(note LR is not the same as OR (6.7))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sz="1100" dirty="0" smtClean="0">
                <a:hlinkClick r:id="rId2"/>
              </a:rPr>
              <a:t>http://stanford.edu/class/gene210/files/writeups/2012/Odds_Ratio_and_Likelihood_Ratio.pdf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84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Class </a:t>
            </a:r>
            <a:r>
              <a:rPr lang="en-US" dirty="0" smtClean="0"/>
              <a:t>GWAS</a:t>
            </a:r>
            <a:br>
              <a:rPr lang="en-US" dirty="0" smtClean="0"/>
            </a:br>
            <a:r>
              <a:rPr lang="en-US" dirty="0" smtClean="0"/>
              <a:t>Likelihood ratio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14400" y="1828800"/>
          <a:ext cx="7467601" cy="380999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93520"/>
                <a:gridCol w="995681"/>
                <a:gridCol w="1244600"/>
                <a:gridCol w="1244600"/>
                <a:gridCol w="1244600"/>
                <a:gridCol w="1244600"/>
              </a:tblGrid>
              <a:tr h="83216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Earwax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Eye color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Asparagus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Bitter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Lactose</a:t>
                      </a:r>
                    </a:p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Intolerant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7495174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17822931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4481887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713598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4988235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11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Increased Risk Example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What is the likelihoo</a:t>
            </a:r>
            <a:r>
              <a:rPr lang="en-US" sz="3600" dirty="0" smtClean="0"/>
              <a:t>d of seeing a trait given a genotype compared to the overall likelihood of seeing that trait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12773"/>
              </p:ext>
            </p:extLst>
          </p:nvPr>
        </p:nvGraphicFramePr>
        <p:xfrm>
          <a:off x="1447800" y="2849880"/>
          <a:ext cx="3657600" cy="11125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CC</a:t>
                      </a:r>
                      <a:endParaRPr lang="en-US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CG/GG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47800" y="2011680"/>
            <a:ext cx="17572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Can Taste Bitter?</a:t>
            </a:r>
          </a:p>
          <a:p>
            <a:r>
              <a:rPr lang="en-US" dirty="0" smtClean="0"/>
              <a:t>rs713598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3962400"/>
            <a:ext cx="567174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 CC, 10/11 do not taste bitter = .91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For entire class, 15/61 do not taste bitter = .26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Increased Risk = .91/.26 = 3.5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sz="1100" dirty="0" smtClean="0">
                <a:hlinkClick r:id="rId2"/>
              </a:rPr>
              <a:t>http://stanford.edu/class/gene210/files/writeups/2012/Odds_Ratio_and_Likelihood_Ratio.pdf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09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Class </a:t>
            </a:r>
            <a:r>
              <a:rPr lang="en-US" dirty="0" smtClean="0"/>
              <a:t>GWAS</a:t>
            </a:r>
            <a:br>
              <a:rPr lang="en-US" dirty="0" smtClean="0"/>
            </a:br>
            <a:r>
              <a:rPr lang="en-US" dirty="0" smtClean="0"/>
              <a:t>Increased Risk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805456"/>
              </p:ext>
            </p:extLst>
          </p:nvPr>
        </p:nvGraphicFramePr>
        <p:xfrm>
          <a:off x="914400" y="1828800"/>
          <a:ext cx="7467601" cy="385451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93520"/>
                <a:gridCol w="995681"/>
                <a:gridCol w="1244600"/>
                <a:gridCol w="1244600"/>
                <a:gridCol w="1244600"/>
                <a:gridCol w="1244600"/>
              </a:tblGrid>
              <a:tr h="83216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Earwax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Eye color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Asparagus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Bitter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Lactose</a:t>
                      </a:r>
                    </a:p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Intolerant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7495174 (AA)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17822931 (TT)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4481887 (GG)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713598 (CC)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4988235 (GG)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35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Lactose Intolerance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33600" y="2438400"/>
            <a:ext cx="1218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Rs4988235</a:t>
            </a:r>
          </a:p>
          <a:p>
            <a:endParaRPr lang="en-US" dirty="0"/>
          </a:p>
        </p:txBody>
      </p:sp>
      <p:pic>
        <p:nvPicPr>
          <p:cNvPr id="2052" name="Picture 4" descr="http://hmg.oxfordjournals.org/content/14/24/3945/F3.medium.gif"/>
          <p:cNvPicPr>
            <a:picLocks noChangeAspect="1" noChangeArrowheads="1"/>
          </p:cNvPicPr>
          <p:nvPr/>
        </p:nvPicPr>
        <p:blipFill>
          <a:blip r:embed="rId2" cstate="print"/>
          <a:srcRect b="87273"/>
          <a:stretch>
            <a:fillRect/>
          </a:stretch>
        </p:blipFill>
        <p:spPr bwMode="auto">
          <a:xfrm>
            <a:off x="1524000" y="3124200"/>
            <a:ext cx="4267200" cy="1219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105400" y="3657600"/>
            <a:ext cx="2118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Lactase Gene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514600" y="3962400"/>
            <a:ext cx="914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A/G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95400" y="4343400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– lactase expressed in adulthood</a:t>
            </a:r>
          </a:p>
          <a:p>
            <a:r>
              <a:rPr lang="en-US" dirty="0" smtClean="0"/>
              <a:t>G – lactase expression turns off in adulthood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Lactose Intolerance</a:t>
            </a:r>
            <a:endParaRPr lang="en-US" dirty="0"/>
          </a:p>
        </p:txBody>
      </p:sp>
      <p:pic>
        <p:nvPicPr>
          <p:cNvPr id="30722" name="Picture 2" descr="File:LacIntol-World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828800"/>
            <a:ext cx="7620000" cy="3352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5715000" cy="1143000"/>
          </a:xfrm>
        </p:spPr>
        <p:txBody>
          <a:bodyPr/>
          <a:lstStyle/>
          <a:p>
            <a:r>
              <a:rPr lang="en-US" dirty="0" smtClean="0"/>
              <a:t>Eye Color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14800" y="2209800"/>
            <a:ext cx="4267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Rs7495174</a:t>
            </a:r>
          </a:p>
          <a:p>
            <a:r>
              <a:rPr lang="en-US" b="1" dirty="0" smtClean="0"/>
              <a:t>In OCA2</a:t>
            </a:r>
            <a:r>
              <a:rPr lang="en-US" dirty="0" smtClean="0"/>
              <a:t>, the </a:t>
            </a:r>
            <a:r>
              <a:rPr lang="en-US" dirty="0" err="1" smtClean="0"/>
              <a:t>oculocutaneous</a:t>
            </a:r>
            <a:r>
              <a:rPr lang="en-US" dirty="0" smtClean="0"/>
              <a:t> albinism gene (also known as the human P protein gene).</a:t>
            </a:r>
          </a:p>
          <a:p>
            <a:r>
              <a:rPr lang="en-US" dirty="0" smtClean="0"/>
              <a:t>Involved in making pigment for eyes, skin, hair.</a:t>
            </a:r>
          </a:p>
          <a:p>
            <a:r>
              <a:rPr lang="en-US" dirty="0" smtClean="0"/>
              <a:t>accounts for 74% of variation in human eye color.</a:t>
            </a:r>
          </a:p>
          <a:p>
            <a:r>
              <a:rPr lang="en-US" dirty="0" smtClean="0"/>
              <a:t>Rs7495174 leads to reduced expression in eye specifically.</a:t>
            </a:r>
          </a:p>
          <a:p>
            <a:r>
              <a:rPr lang="en-US" dirty="0" smtClean="0"/>
              <a:t>Null alleles cause albinism</a:t>
            </a:r>
          </a:p>
          <a:p>
            <a:endParaRPr lang="en-US" dirty="0"/>
          </a:p>
        </p:txBody>
      </p:sp>
      <p:pic>
        <p:nvPicPr>
          <p:cNvPr id="4098" name="Picture 2" descr="Image: Reese Witherspo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19794"/>
            <a:ext cx="3352800" cy="43760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8229600" cy="1143000"/>
          </a:xfrm>
        </p:spPr>
        <p:txBody>
          <a:bodyPr/>
          <a:lstStyle/>
          <a:p>
            <a:r>
              <a:rPr lang="en-US" dirty="0" smtClean="0"/>
              <a:t>Ear Wax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2286000"/>
            <a:ext cx="7162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Rs17822931 </a:t>
            </a:r>
          </a:p>
          <a:p>
            <a:r>
              <a:rPr lang="en-US" sz="2400" dirty="0" smtClean="0"/>
              <a:t>In </a:t>
            </a:r>
            <a:r>
              <a:rPr lang="en-US" sz="2400" i="1" dirty="0" smtClean="0"/>
              <a:t>ABCC11 </a:t>
            </a:r>
            <a:r>
              <a:rPr lang="en-US" sz="2400" dirty="0" smtClean="0"/>
              <a:t>gene that transports various molecules across extra- and intra-cellular membranes.</a:t>
            </a:r>
          </a:p>
          <a:p>
            <a:r>
              <a:rPr lang="en-US" sz="2400" dirty="0" smtClean="0"/>
              <a:t>The A </a:t>
            </a:r>
            <a:r>
              <a:rPr lang="en-US" sz="2400" dirty="0" smtClean="0"/>
              <a:t>allele </a:t>
            </a:r>
            <a:r>
              <a:rPr lang="en-US" sz="2400" dirty="0" smtClean="0"/>
              <a:t>is loss </a:t>
            </a:r>
            <a:r>
              <a:rPr lang="en-US" sz="2400" dirty="0" smtClean="0"/>
              <a:t>of function of the </a:t>
            </a:r>
            <a:r>
              <a:rPr lang="en-US" sz="2400" dirty="0" smtClean="0"/>
              <a:t>protein.</a:t>
            </a:r>
            <a:endParaRPr lang="en-US" sz="2400" dirty="0" smtClean="0"/>
          </a:p>
          <a:p>
            <a:r>
              <a:rPr lang="en-US" sz="2400" dirty="0" smtClean="0"/>
              <a:t>Phenotypic </a:t>
            </a:r>
            <a:r>
              <a:rPr lang="en-US" sz="2400" dirty="0" smtClean="0"/>
              <a:t>implications of </a:t>
            </a:r>
            <a:r>
              <a:rPr lang="en-US" sz="2400" dirty="0" smtClean="0"/>
              <a:t>wet earwax</a:t>
            </a:r>
            <a:r>
              <a:rPr lang="en-US" sz="2400" dirty="0" smtClean="0"/>
              <a:t>:  Insect trapping, self-cleaning and prevention of dryness of the external auditory </a:t>
            </a:r>
            <a:r>
              <a:rPr lang="en-US" sz="2400" dirty="0" smtClean="0"/>
              <a:t>canal. </a:t>
            </a:r>
            <a:endParaRPr lang="en-US" sz="2400" dirty="0" smtClean="0"/>
          </a:p>
          <a:p>
            <a:r>
              <a:rPr lang="en-US" sz="2400" dirty="0" smtClean="0"/>
              <a:t>Wet earwax:  linked to axillary odor and </a:t>
            </a:r>
            <a:r>
              <a:rPr lang="en-US" sz="2400" dirty="0" smtClean="0"/>
              <a:t>apocrine colostrum.</a:t>
            </a:r>
            <a:endParaRPr lang="en-US" sz="2400" dirty="0" smtClean="0"/>
          </a:p>
        </p:txBody>
      </p:sp>
      <p:pic>
        <p:nvPicPr>
          <p:cNvPr id="3076" name="Picture 4" descr="https://encrypted-tbn0.gstatic.com/images?q=tbn:ANd9GcThX2xneQHIE3BV3GkvFzhod3CfFApgGW19goynYSqLtN2YCxeQC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88074"/>
            <a:ext cx="2886075" cy="1759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 Wax</a:t>
            </a:r>
            <a:endParaRPr lang="en-US" dirty="0"/>
          </a:p>
        </p:txBody>
      </p:sp>
      <p:pic>
        <p:nvPicPr>
          <p:cNvPr id="3074" name="Picture 2" descr="Fig 4 full siz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371600"/>
            <a:ext cx="7240266" cy="3352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38200" y="4800600"/>
            <a:ext cx="655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Rs17822931</a:t>
            </a:r>
          </a:p>
          <a:p>
            <a:r>
              <a:rPr lang="en-US" dirty="0" smtClean="0"/>
              <a:t>“the allele A arose in northeast Asia and thereafter spread through the world.”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GWAS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981200"/>
            <a:ext cx="685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Go to genotation.stanford.edu</a:t>
            </a:r>
          </a:p>
          <a:p>
            <a:r>
              <a:rPr lang="en-US" sz="3200" dirty="0" smtClean="0"/>
              <a:t>Go to “traits”, then “GWAS”</a:t>
            </a:r>
          </a:p>
          <a:p>
            <a:r>
              <a:rPr lang="en-US" sz="3200" dirty="0" smtClean="0"/>
              <a:t>Look up your SNPs</a:t>
            </a:r>
          </a:p>
          <a:p>
            <a:r>
              <a:rPr lang="en-US" sz="3200" dirty="0" smtClean="0"/>
              <a:t>Fill out the table</a:t>
            </a:r>
          </a:p>
          <a:p>
            <a:r>
              <a:rPr lang="en-US" sz="3200" dirty="0" smtClean="0"/>
              <a:t>Submit information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Asparagus</a:t>
            </a:r>
            <a:endParaRPr lang="en-US" dirty="0"/>
          </a:p>
        </p:txBody>
      </p:sp>
      <p:pic>
        <p:nvPicPr>
          <p:cNvPr id="1026" name="Picture 2" descr="http://upload.wikimedia.org/wikipedia/commons/thumb/0/08/Yummy_Greenz.jpg/120px-Yummy_Green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828800"/>
            <a:ext cx="3352796" cy="25146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62400" y="1371600"/>
            <a:ext cx="4648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Certain compounds in asparagus are metabolized to yield ammonia and various sulfur-containing degradation products, including various </a:t>
            </a:r>
            <a:r>
              <a:rPr lang="en-US" dirty="0" err="1" smtClean="0"/>
              <a:t>thiols</a:t>
            </a:r>
            <a:r>
              <a:rPr lang="en-US" dirty="0" smtClean="0"/>
              <a:t> and </a:t>
            </a:r>
            <a:r>
              <a:rPr lang="en-US" dirty="0" err="1" smtClean="0"/>
              <a:t>thioesters</a:t>
            </a:r>
            <a:r>
              <a:rPr lang="en-US" dirty="0" smtClean="0"/>
              <a:t>, which give urine a characteristic smell.</a:t>
            </a:r>
          </a:p>
          <a:p>
            <a:r>
              <a:rPr lang="en-US" dirty="0" err="1" smtClean="0"/>
              <a:t>Methanethiol</a:t>
            </a:r>
            <a:r>
              <a:rPr lang="en-US" dirty="0" smtClean="0"/>
              <a:t> (pungent)</a:t>
            </a:r>
          </a:p>
          <a:p>
            <a:r>
              <a:rPr lang="en-US" dirty="0" err="1" smtClean="0"/>
              <a:t>dimethyl</a:t>
            </a:r>
            <a:r>
              <a:rPr lang="en-US" dirty="0" smtClean="0"/>
              <a:t> sulfide (pungent)</a:t>
            </a:r>
          </a:p>
          <a:p>
            <a:r>
              <a:rPr lang="en-US" dirty="0" err="1" smtClean="0"/>
              <a:t>dimethyl</a:t>
            </a:r>
            <a:r>
              <a:rPr lang="en-US" dirty="0" smtClean="0"/>
              <a:t> disulfide</a:t>
            </a:r>
          </a:p>
          <a:p>
            <a:r>
              <a:rPr lang="en-US" dirty="0" err="1" smtClean="0"/>
              <a:t>bis</a:t>
            </a:r>
            <a:r>
              <a:rPr lang="en-US" dirty="0" smtClean="0"/>
              <a:t>(</a:t>
            </a:r>
            <a:r>
              <a:rPr lang="en-US" dirty="0" err="1" smtClean="0"/>
              <a:t>methylthio</a:t>
            </a:r>
            <a:r>
              <a:rPr lang="en-US" dirty="0" smtClean="0"/>
              <a:t>)methane</a:t>
            </a:r>
          </a:p>
          <a:p>
            <a:r>
              <a:rPr lang="en-US" dirty="0" err="1" smtClean="0"/>
              <a:t>dimethyl</a:t>
            </a:r>
            <a:r>
              <a:rPr lang="en-US" dirty="0" smtClean="0"/>
              <a:t> </a:t>
            </a:r>
            <a:r>
              <a:rPr lang="en-US" dirty="0" err="1" smtClean="0"/>
              <a:t>sulfoxide</a:t>
            </a:r>
            <a:r>
              <a:rPr lang="en-US" dirty="0" smtClean="0"/>
              <a:t> (sweet aroma)</a:t>
            </a:r>
          </a:p>
          <a:p>
            <a:r>
              <a:rPr lang="en-US" dirty="0" err="1" smtClean="0"/>
              <a:t>dimethyl</a:t>
            </a:r>
            <a:r>
              <a:rPr lang="en-US" dirty="0" smtClean="0"/>
              <a:t> </a:t>
            </a:r>
            <a:r>
              <a:rPr lang="en-US" dirty="0" err="1" smtClean="0"/>
              <a:t>sulfone</a:t>
            </a:r>
            <a:r>
              <a:rPr lang="en-US" dirty="0" smtClean="0"/>
              <a:t> (sweet aroma)</a:t>
            </a:r>
          </a:p>
          <a:p>
            <a:endParaRPr lang="en-US" dirty="0" smtClean="0"/>
          </a:p>
          <a:p>
            <a:r>
              <a:rPr lang="en-US" dirty="0" smtClean="0"/>
              <a:t>rs4481887 is in a region containing 39 olfactory receptors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Bitter taste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95400" y="3048000"/>
            <a:ext cx="64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Rs713598</a:t>
            </a:r>
          </a:p>
          <a:p>
            <a:r>
              <a:rPr lang="en-US" sz="2400" dirty="0" smtClean="0"/>
              <a:t>Taste receptor 2 member 38</a:t>
            </a:r>
          </a:p>
          <a:p>
            <a:r>
              <a:rPr lang="en-US" sz="2400" dirty="0" smtClean="0"/>
              <a:t>accounts for up to 85% of the variation in PTC tasting ability</a:t>
            </a:r>
            <a:endParaRPr lang="en-US" sz="2400" dirty="0"/>
          </a:p>
        </p:txBody>
      </p:sp>
      <p:pic>
        <p:nvPicPr>
          <p:cNvPr id="5122" name="Picture 2" descr="https://encrypted-tbn2.gstatic.com/images?q=tbn:ANd9GcQ5d5DQp7LL14WA1KHLq_GOq-0BPSanbahzXUAbnltmE3Dkrw-y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533400"/>
            <a:ext cx="2314575" cy="1981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Class GWAS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1752600"/>
            <a:ext cx="6858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Class should split into groups (~4/group)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Choose a trait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Each group should calculate association of all 5 SNPs with your trait.  Use allele frequency to start.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Discuss with your team how to do this.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Ask us if you have questions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Raise your hand when you have results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We will make a table from the class results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hlinkClick r:id="rId2"/>
              </a:rPr>
              <a:t>http://stanford.edu/class/gene210/files/writeups/2012/gwas_notes_AM.pdf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GWAS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14400" y="1828800"/>
          <a:ext cx="7467601" cy="380999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93520"/>
                <a:gridCol w="995681"/>
                <a:gridCol w="1244600"/>
                <a:gridCol w="1244600"/>
                <a:gridCol w="1244600"/>
                <a:gridCol w="1244600"/>
              </a:tblGrid>
              <a:tr h="83216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Earwax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Eye color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Asparagus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Bitter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Lactose</a:t>
                      </a:r>
                    </a:p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Intolerant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7495174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17822931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4481887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713598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4988235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GWAS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981200"/>
            <a:ext cx="6858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Which SNP is best associated with which trait?</a:t>
            </a:r>
          </a:p>
          <a:p>
            <a:r>
              <a:rPr lang="en-US" sz="3200" dirty="0" smtClean="0"/>
              <a:t>Is this significant?  What should be the significance cut off?</a:t>
            </a:r>
          </a:p>
          <a:p>
            <a:r>
              <a:rPr lang="en-US" sz="3200" dirty="0" smtClean="0"/>
              <a:t>Are there other significant associations?</a:t>
            </a:r>
          </a:p>
          <a:p>
            <a:r>
              <a:rPr lang="en-US" sz="3200" dirty="0" smtClean="0"/>
              <a:t>What might cause the other significant associations?</a:t>
            </a:r>
          </a:p>
          <a:p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Class GWAS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1102578"/>
            <a:ext cx="68580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Each group should calculate association of all 5 SNPs with your trait.  Use a recessive model.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Discuss with your team how to do this.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Ask us if you have questions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Raise your hand when you have results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We will make a table from the class results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hlinkClick r:id="rId2"/>
              </a:rPr>
              <a:t>http://stanford.edu/class/gene210/files/writeups/2012/gwas_notes_AM.pdf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GWAS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14400" y="1828800"/>
          <a:ext cx="7467601" cy="380999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93520"/>
                <a:gridCol w="995681"/>
                <a:gridCol w="1244600"/>
                <a:gridCol w="1244600"/>
                <a:gridCol w="1244600"/>
                <a:gridCol w="1244600"/>
              </a:tblGrid>
              <a:tr h="832163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Earwax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Eye color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Asparagus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Bitter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Lactose</a:t>
                      </a:r>
                    </a:p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Intolerant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7495174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17822931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4481887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713598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5567">
                <a:tc>
                  <a:txBody>
                    <a:bodyPr/>
                    <a:lstStyle/>
                    <a:p>
                      <a:r>
                        <a:rPr lang="en-US" dirty="0" smtClean="0"/>
                        <a:t>4988235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/>
              <a:t>Allelic odds ratio:  ratio of the allele ratios in the cases divided by the allele ratios in the controls</a:t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Calculate this for the best SNP in your trait</a:t>
            </a:r>
            <a:endParaRPr lang="en-US" sz="32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6411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How different is this SNP in the cases versus the controls?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92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Allelic Odds Ratio Example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447800" y="2438400"/>
          <a:ext cx="3657600" cy="11125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524000" y="1600200"/>
            <a:ext cx="17572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Can Taste Bitter?</a:t>
            </a:r>
          </a:p>
          <a:p>
            <a:r>
              <a:rPr lang="en-US" dirty="0" smtClean="0"/>
              <a:t>rs713598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3962400"/>
            <a:ext cx="738612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 seems to be enriched in the bitter tasters.  How much?</a:t>
            </a:r>
          </a:p>
          <a:p>
            <a:r>
              <a:rPr lang="en-US" dirty="0" smtClean="0"/>
              <a:t>Bitter tasters:  G/C = 57/31 = 1.83</a:t>
            </a:r>
          </a:p>
          <a:p>
            <a:r>
              <a:rPr lang="en-US" dirty="0" smtClean="0"/>
              <a:t>Not bitter tasters:  G/C = 6/22 = .273</a:t>
            </a:r>
          </a:p>
          <a:p>
            <a:r>
              <a:rPr lang="en-US" dirty="0" smtClean="0"/>
              <a:t>Allelic Odds Ratio = 1.83/.273 = 6.7</a:t>
            </a:r>
          </a:p>
          <a:p>
            <a:r>
              <a:rPr lang="en-US" dirty="0" smtClean="0"/>
              <a:t>This is huge.</a:t>
            </a:r>
          </a:p>
          <a:p>
            <a:r>
              <a:rPr lang="en-US" dirty="0" smtClean="0"/>
              <a:t>Remember, for colorectal cancer, OR for rs6983267 was 1.37</a:t>
            </a:r>
          </a:p>
          <a:p>
            <a:endParaRPr lang="en-US" dirty="0"/>
          </a:p>
          <a:p>
            <a:r>
              <a:rPr lang="en-US" dirty="0" smtClean="0">
                <a:hlinkClick r:id="rId2"/>
              </a:rPr>
              <a:t>http://stanford.edu/class/gene210/files/writeups/2012/gwas_notes_AM.pdf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</TotalTime>
  <Words>670</Words>
  <Application>Microsoft Office PowerPoint</Application>
  <PresentationFormat>On-screen Show (4:3)</PresentationFormat>
  <Paragraphs>183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Class GWAS</vt:lpstr>
      <vt:lpstr>Class GWAS</vt:lpstr>
      <vt:lpstr>Class GWAS</vt:lpstr>
      <vt:lpstr>Class GWAS</vt:lpstr>
      <vt:lpstr>Class GWAS</vt:lpstr>
      <vt:lpstr>Class GWAS</vt:lpstr>
      <vt:lpstr>Allelic odds ratio:  ratio of the allele ratios in the cases divided by the allele ratios in the controls  Calculate this for the best SNP in your trait</vt:lpstr>
      <vt:lpstr>Allelic Odds Ratio Example</vt:lpstr>
      <vt:lpstr>Class GWAS Allelic Odds Ratio</vt:lpstr>
      <vt:lpstr>Likelihood Ratio Example Given a risk allele, what is the likelihood of having the disease?</vt:lpstr>
      <vt:lpstr>Class GWAS Likelihood ratio</vt:lpstr>
      <vt:lpstr>Increased Risk Example What is the likelihood of seeing a trait given a genotype compared to the overall likelihood of seeing that trait?</vt:lpstr>
      <vt:lpstr>Class GWAS Increased Risk</vt:lpstr>
      <vt:lpstr>Lactose Intolerance</vt:lpstr>
      <vt:lpstr>Lactose Intolerance</vt:lpstr>
      <vt:lpstr>Eye Color</vt:lpstr>
      <vt:lpstr>Ear Wax</vt:lpstr>
      <vt:lpstr>Ear Wax</vt:lpstr>
      <vt:lpstr>Asparagus</vt:lpstr>
      <vt:lpstr>Bitter taste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GWAS</dc:title>
  <dc:creator>Stuart</dc:creator>
  <cp:lastModifiedBy>stuart</cp:lastModifiedBy>
  <cp:revision>15</cp:revision>
  <dcterms:created xsi:type="dcterms:W3CDTF">2013-04-08T01:11:51Z</dcterms:created>
  <dcterms:modified xsi:type="dcterms:W3CDTF">2013-04-09T07:56:11Z</dcterms:modified>
</cp:coreProperties>
</file>